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1" r:id="rId1"/>
  </p:sldMasterIdLst>
  <p:notesMasterIdLst>
    <p:notesMasterId r:id="rId38"/>
  </p:notesMasterIdLst>
  <p:handoutMasterIdLst>
    <p:handoutMasterId r:id="rId39"/>
  </p:handoutMasterIdLst>
  <p:sldIdLst>
    <p:sldId id="315" r:id="rId2"/>
    <p:sldId id="449" r:id="rId3"/>
    <p:sldId id="450" r:id="rId4"/>
    <p:sldId id="451" r:id="rId5"/>
    <p:sldId id="452" r:id="rId6"/>
    <p:sldId id="453" r:id="rId7"/>
    <p:sldId id="454" r:id="rId8"/>
    <p:sldId id="455" r:id="rId9"/>
    <p:sldId id="456" r:id="rId10"/>
    <p:sldId id="457" r:id="rId11"/>
    <p:sldId id="458" r:id="rId12"/>
    <p:sldId id="459" r:id="rId13"/>
    <p:sldId id="460" r:id="rId14"/>
    <p:sldId id="461" r:id="rId15"/>
    <p:sldId id="462" r:id="rId16"/>
    <p:sldId id="463" r:id="rId17"/>
    <p:sldId id="464" r:id="rId18"/>
    <p:sldId id="465" r:id="rId19"/>
    <p:sldId id="466" r:id="rId20"/>
    <p:sldId id="467" r:id="rId21"/>
    <p:sldId id="468" r:id="rId22"/>
    <p:sldId id="469" r:id="rId23"/>
    <p:sldId id="470" r:id="rId24"/>
    <p:sldId id="471" r:id="rId25"/>
    <p:sldId id="472" r:id="rId26"/>
    <p:sldId id="473" r:id="rId27"/>
    <p:sldId id="474" r:id="rId28"/>
    <p:sldId id="475" r:id="rId29"/>
    <p:sldId id="476" r:id="rId30"/>
    <p:sldId id="477" r:id="rId31"/>
    <p:sldId id="478" r:id="rId32"/>
    <p:sldId id="479" r:id="rId33"/>
    <p:sldId id="480" r:id="rId34"/>
    <p:sldId id="481" r:id="rId35"/>
    <p:sldId id="482" r:id="rId36"/>
    <p:sldId id="484" r:id="rId37"/>
  </p:sldIdLst>
  <p:sldSz cx="9144000" cy="6858000" type="screen4x3"/>
  <p:notesSz cx="6797675" cy="9926638"/>
  <p:defaultTextStyle>
    <a:defPPr>
      <a:defRPr lang="fr-FR"/>
    </a:defPPr>
    <a:lvl1pPr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 xmlns:p15="http://schemas.microsoft.com/office/powerpoint/2012/main">
        <p15:guide id="1" orient="horz" pos="528">
          <p15:clr>
            <a:srgbClr val="A4A3A4"/>
          </p15:clr>
        </p15:guide>
        <p15:guide id="2" pos="240">
          <p15:clr>
            <a:srgbClr val="A4A3A4"/>
          </p15:clr>
        </p15:guide>
      </p15:sldGuideLst>
    </p:ext>
    <p:ext uri="{2D200454-40CA-4A62-9FC3-DE9A4176ACB9}">
      <p15:notesGuideLst xmlns=""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212B"/>
    <a:srgbClr val="CD0920"/>
    <a:srgbClr val="009999"/>
    <a:srgbClr val="C1FFE0"/>
    <a:srgbClr val="00CC66"/>
    <a:srgbClr val="FF0000"/>
    <a:srgbClr val="00CCFF"/>
    <a:srgbClr val="009EE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092" y="-90"/>
      </p:cViewPr>
      <p:guideLst>
        <p:guide orient="horz" pos="528"/>
        <p:guide pos="2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2148" y="-90"/>
      </p:cViewPr>
      <p:guideLst>
        <p:guide orient="horz" pos="3127"/>
        <p:guide pos="2141"/>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32113" cy="471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3025" tIns="46515" rIns="93025" bIns="46515" numCol="1" anchor="t" anchorCtr="0" compatLnSpc="1">
            <a:prstTxWarp prst="textNoShape">
              <a:avLst/>
            </a:prstTxWarp>
          </a:bodyPr>
          <a:lstStyle>
            <a:lvl1pPr algn="l" defTabSz="930275" eaLnBrk="0" hangingPunct="0">
              <a:defRPr sz="1100">
                <a:latin typeface="Times New Roman" charset="0"/>
                <a:ea typeface="ＭＳ Ｐゴシック" charset="0"/>
                <a:cs typeface="+mn-cs"/>
              </a:defRPr>
            </a:lvl1pPr>
          </a:lstStyle>
          <a:p>
            <a:pPr>
              <a:defRPr/>
            </a:pPr>
            <a:endParaRPr lang="fr-FR"/>
          </a:p>
        </p:txBody>
      </p:sp>
      <p:sp>
        <p:nvSpPr>
          <p:cNvPr id="9219" name="Rectangle 3"/>
          <p:cNvSpPr>
            <a:spLocks noGrp="1" noChangeArrowheads="1"/>
          </p:cNvSpPr>
          <p:nvPr>
            <p:ph type="dt" sz="quarter" idx="1"/>
          </p:nvPr>
        </p:nvSpPr>
        <p:spPr bwMode="auto">
          <a:xfrm>
            <a:off x="3832225" y="0"/>
            <a:ext cx="2936875" cy="471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3025" tIns="46515" rIns="93025" bIns="46515" numCol="1" anchor="t" anchorCtr="0" compatLnSpc="1">
            <a:prstTxWarp prst="textNoShape">
              <a:avLst/>
            </a:prstTxWarp>
          </a:bodyPr>
          <a:lstStyle>
            <a:lvl1pPr algn="r" defTabSz="930275" eaLnBrk="0" hangingPunct="0">
              <a:defRPr sz="1100">
                <a:latin typeface="Times New Roman" charset="0"/>
                <a:ea typeface="ＭＳ Ｐゴシック" charset="0"/>
                <a:cs typeface="+mn-cs"/>
              </a:defRPr>
            </a:lvl1pPr>
          </a:lstStyle>
          <a:p>
            <a:pPr>
              <a:defRPr/>
            </a:pPr>
            <a:endParaRPr lang="fr-FR"/>
          </a:p>
        </p:txBody>
      </p:sp>
      <p:sp>
        <p:nvSpPr>
          <p:cNvPr id="9220" name="Rectangle 4"/>
          <p:cNvSpPr>
            <a:spLocks noGrp="1" noChangeArrowheads="1"/>
          </p:cNvSpPr>
          <p:nvPr>
            <p:ph type="ftr" sz="quarter" idx="2"/>
          </p:nvPr>
        </p:nvSpPr>
        <p:spPr bwMode="auto">
          <a:xfrm>
            <a:off x="0" y="9434513"/>
            <a:ext cx="2932113" cy="469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3025" tIns="46515" rIns="93025" bIns="46515" numCol="1" anchor="b" anchorCtr="0" compatLnSpc="1">
            <a:prstTxWarp prst="textNoShape">
              <a:avLst/>
            </a:prstTxWarp>
          </a:bodyPr>
          <a:lstStyle>
            <a:lvl1pPr algn="l" defTabSz="930275" eaLnBrk="0" hangingPunct="0">
              <a:defRPr sz="1100">
                <a:latin typeface="Times New Roman" charset="0"/>
                <a:ea typeface="ＭＳ Ｐゴシック" charset="0"/>
                <a:cs typeface="+mn-cs"/>
              </a:defRPr>
            </a:lvl1pPr>
          </a:lstStyle>
          <a:p>
            <a:pPr>
              <a:defRPr/>
            </a:pPr>
            <a:endParaRPr lang="fr-FR"/>
          </a:p>
        </p:txBody>
      </p:sp>
      <p:sp>
        <p:nvSpPr>
          <p:cNvPr id="9221" name="Rectangle 5"/>
          <p:cNvSpPr>
            <a:spLocks noGrp="1" noChangeArrowheads="1"/>
          </p:cNvSpPr>
          <p:nvPr>
            <p:ph type="sldNum" sz="quarter" idx="3"/>
          </p:nvPr>
        </p:nvSpPr>
        <p:spPr bwMode="auto">
          <a:xfrm>
            <a:off x="3832225" y="9434513"/>
            <a:ext cx="2936875" cy="469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3025" tIns="46515" rIns="93025" bIns="46515" numCol="1" anchor="b" anchorCtr="0" compatLnSpc="1">
            <a:prstTxWarp prst="textNoShape">
              <a:avLst/>
            </a:prstTxWarp>
          </a:bodyPr>
          <a:lstStyle>
            <a:lvl1pPr algn="r" defTabSz="930275" eaLnBrk="0" hangingPunct="0">
              <a:defRPr sz="1100">
                <a:latin typeface="Times New Roman" panose="02020603050405020304" pitchFamily="18" charset="0"/>
              </a:defRPr>
            </a:lvl1pPr>
          </a:lstStyle>
          <a:p>
            <a:fld id="{CDB39F69-90F2-4946-A8A4-2E300412CD9C}" type="slidenum">
              <a:rPr lang="fr-FR" altLang="fr-FR"/>
              <a:pPr/>
              <a:t>‹N°›</a:t>
            </a:fld>
            <a:endParaRPr lang="fr-FR" altLang="fr-FR"/>
          </a:p>
        </p:txBody>
      </p:sp>
    </p:spTree>
    <p:extLst>
      <p:ext uri="{BB962C8B-B14F-4D97-AF65-F5344CB8AC3E}">
        <p14:creationId xmlns="" xmlns:p14="http://schemas.microsoft.com/office/powerpoint/2010/main" val="5031150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3225" cy="495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985" tIns="47992" rIns="95985" bIns="47992" numCol="1" anchor="t" anchorCtr="0" compatLnSpc="1">
            <a:prstTxWarp prst="textNoShape">
              <a:avLst/>
            </a:prstTxWarp>
          </a:bodyPr>
          <a:lstStyle>
            <a:lvl1pPr algn="l" defTabSz="958850" eaLnBrk="0" hangingPunct="0">
              <a:defRPr sz="1100">
                <a:latin typeface="Times New Roman" charset="0"/>
                <a:ea typeface="ＭＳ Ｐゴシック" charset="0"/>
                <a:cs typeface="+mn-cs"/>
              </a:defRPr>
            </a:lvl1pPr>
          </a:lstStyle>
          <a:p>
            <a:pPr>
              <a:defRPr/>
            </a:pPr>
            <a:endParaRPr lang="fr-FR"/>
          </a:p>
        </p:txBody>
      </p:sp>
      <p:sp>
        <p:nvSpPr>
          <p:cNvPr id="3075" name="Rectangle 3"/>
          <p:cNvSpPr>
            <a:spLocks noGrp="1" noChangeArrowheads="1"/>
          </p:cNvSpPr>
          <p:nvPr>
            <p:ph type="dt" idx="1"/>
          </p:nvPr>
        </p:nvSpPr>
        <p:spPr bwMode="auto">
          <a:xfrm>
            <a:off x="3854450" y="0"/>
            <a:ext cx="2943225" cy="495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985" tIns="47992" rIns="95985" bIns="47992" numCol="1" anchor="t" anchorCtr="0" compatLnSpc="1">
            <a:prstTxWarp prst="textNoShape">
              <a:avLst/>
            </a:prstTxWarp>
          </a:bodyPr>
          <a:lstStyle>
            <a:lvl1pPr algn="r" defTabSz="958850" eaLnBrk="0" hangingPunct="0">
              <a:defRPr sz="1100">
                <a:latin typeface="Times New Roman" charset="0"/>
                <a:ea typeface="ＭＳ Ｐゴシック" charset="0"/>
                <a:cs typeface="+mn-cs"/>
              </a:defRPr>
            </a:lvl1pPr>
          </a:lstStyle>
          <a:p>
            <a:pPr>
              <a:defRPr/>
            </a:pPr>
            <a:endParaRPr lang="fr-FR"/>
          </a:p>
        </p:txBody>
      </p:sp>
      <p:sp>
        <p:nvSpPr>
          <p:cNvPr id="3076" name="Rectangle 4"/>
          <p:cNvSpPr>
            <a:spLocks noGrp="1" noRot="1" noChangeAspect="1" noChangeArrowheads="1" noTextEdit="1"/>
          </p:cNvSpPr>
          <p:nvPr>
            <p:ph type="sldImg" idx="2"/>
          </p:nvPr>
        </p:nvSpPr>
        <p:spPr bwMode="auto">
          <a:xfrm>
            <a:off x="919163" y="746125"/>
            <a:ext cx="4959350" cy="3719513"/>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3077" name="Rectangle 5"/>
          <p:cNvSpPr>
            <a:spLocks noGrp="1" noChangeArrowheads="1"/>
          </p:cNvSpPr>
          <p:nvPr>
            <p:ph type="body" sz="quarter" idx="3"/>
          </p:nvPr>
        </p:nvSpPr>
        <p:spPr bwMode="auto">
          <a:xfrm>
            <a:off x="906463" y="4714875"/>
            <a:ext cx="4984750" cy="4465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985" tIns="47992" rIns="95985" bIns="47992"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3078" name="Rectangle 6"/>
          <p:cNvSpPr>
            <a:spLocks noGrp="1" noChangeArrowheads="1"/>
          </p:cNvSpPr>
          <p:nvPr>
            <p:ph type="ftr" sz="quarter" idx="4"/>
          </p:nvPr>
        </p:nvSpPr>
        <p:spPr bwMode="auto">
          <a:xfrm>
            <a:off x="0" y="9431338"/>
            <a:ext cx="2943225" cy="495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985" tIns="47992" rIns="95985" bIns="47992" numCol="1" anchor="b" anchorCtr="0" compatLnSpc="1">
            <a:prstTxWarp prst="textNoShape">
              <a:avLst/>
            </a:prstTxWarp>
          </a:bodyPr>
          <a:lstStyle>
            <a:lvl1pPr algn="l" defTabSz="958850" eaLnBrk="0" hangingPunct="0">
              <a:defRPr sz="1100">
                <a:latin typeface="Times New Roman" charset="0"/>
                <a:ea typeface="ＭＳ Ｐゴシック" charset="0"/>
                <a:cs typeface="+mn-cs"/>
              </a:defRPr>
            </a:lvl1pPr>
          </a:lstStyle>
          <a:p>
            <a:pPr>
              <a:defRPr/>
            </a:pPr>
            <a:endParaRPr lang="fr-FR"/>
          </a:p>
        </p:txBody>
      </p:sp>
      <p:sp>
        <p:nvSpPr>
          <p:cNvPr id="3079" name="Rectangle 7"/>
          <p:cNvSpPr>
            <a:spLocks noGrp="1" noChangeArrowheads="1"/>
          </p:cNvSpPr>
          <p:nvPr>
            <p:ph type="sldNum" sz="quarter" idx="5"/>
          </p:nvPr>
        </p:nvSpPr>
        <p:spPr bwMode="auto">
          <a:xfrm>
            <a:off x="3854450" y="9431338"/>
            <a:ext cx="2943225" cy="495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985" tIns="47992" rIns="95985" bIns="47992" numCol="1" anchor="b" anchorCtr="0" compatLnSpc="1">
            <a:prstTxWarp prst="textNoShape">
              <a:avLst/>
            </a:prstTxWarp>
          </a:bodyPr>
          <a:lstStyle>
            <a:lvl1pPr algn="r" defTabSz="958850" eaLnBrk="0" hangingPunct="0">
              <a:defRPr sz="1100">
                <a:latin typeface="Times New Roman" panose="02020603050405020304" pitchFamily="18" charset="0"/>
              </a:defRPr>
            </a:lvl1pPr>
          </a:lstStyle>
          <a:p>
            <a:fld id="{8F9C8E75-16DE-4E1D-BDD8-F5B7ED798E16}" type="slidenum">
              <a:rPr lang="fr-FR" altLang="fr-FR"/>
              <a:pPr/>
              <a:t>‹N°›</a:t>
            </a:fld>
            <a:endParaRPr lang="fr-FR" altLang="fr-FR"/>
          </a:p>
        </p:txBody>
      </p:sp>
    </p:spTree>
    <p:extLst>
      <p:ext uri="{BB962C8B-B14F-4D97-AF65-F5344CB8AC3E}">
        <p14:creationId xmlns="" xmlns:p14="http://schemas.microsoft.com/office/powerpoint/2010/main" val="8290387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2</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1910991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11</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1000839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12</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3928421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13</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3597944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14</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226982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15</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269378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16</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1939605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17</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3288583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18</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2328825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19</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101100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20</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3595369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3</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3532683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21</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183040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22</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3595369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23</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1830408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24</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1830408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25</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183040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26</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183040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27</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1830408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28</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1830408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29</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1830408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30</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183040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4</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29004598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31</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1830408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32</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1830408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33</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1830408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34</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1830408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35</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1830408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36</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183040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5</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2424536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6</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3252246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7</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823139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8</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374612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9</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1932517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10</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828524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61795" name="Rectangle 3"/>
          <p:cNvSpPr>
            <a:spLocks noGrp="1" noChangeArrowheads="1"/>
          </p:cNvSpPr>
          <p:nvPr>
            <p:ph type="ctrTitle"/>
          </p:nvPr>
        </p:nvSpPr>
        <p:spPr>
          <a:xfrm>
            <a:off x="323850" y="1268413"/>
            <a:ext cx="8548688" cy="1728787"/>
          </a:xfrm>
          <a:noFill/>
          <a:extLst>
            <a:ext uri="{909E8E84-426E-40dd-AFC4-6F175D3DCCD1}">
              <a14:hiddenFill xmlns:a14="http://schemas.microsoft.com/office/drawing/2010/main" xmlns="">
                <a:solidFill>
                  <a:schemeClr val="accent1"/>
                </a:solidFill>
              </a14:hiddenFill>
            </a:ext>
          </a:extLst>
        </p:spPr>
        <p:txBody>
          <a:bodyPr/>
          <a:lstStyle>
            <a:lvl1pPr algn="ctr">
              <a:defRPr sz="4400"/>
            </a:lvl1pPr>
          </a:lstStyle>
          <a:p>
            <a:pPr lvl="0"/>
            <a:r>
              <a:rPr lang="fr-FR" noProof="0" smtClean="0"/>
              <a:t>Cliquez et modifiez le titre</a:t>
            </a:r>
          </a:p>
        </p:txBody>
      </p:sp>
    </p:spTree>
    <p:extLst>
      <p:ext uri="{BB962C8B-B14F-4D97-AF65-F5344CB8AC3E}">
        <p14:creationId xmlns="" xmlns:p14="http://schemas.microsoft.com/office/powerpoint/2010/main" val="220364912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72"/>
          <p:cNvSpPr>
            <a:spLocks noGrp="1" noChangeArrowheads="1"/>
          </p:cNvSpPr>
          <p:nvPr>
            <p:ph type="sldNum" sz="quarter" idx="10"/>
          </p:nvPr>
        </p:nvSpPr>
        <p:spPr>
          <a:ln/>
        </p:spPr>
        <p:txBody>
          <a:bodyPr/>
          <a:lstStyle>
            <a:lvl1pPr>
              <a:defRPr/>
            </a:lvl1pPr>
          </a:lstStyle>
          <a:p>
            <a:fld id="{D4AC1837-0764-4219-ADB0-1EEC0A51ADD6}" type="slidenum">
              <a:rPr lang="fr-FR" altLang="fr-FR"/>
              <a:pPr/>
              <a:t>‹N°›</a:t>
            </a:fld>
            <a:endParaRPr lang="fr-FR" altLang="fr-FR"/>
          </a:p>
        </p:txBody>
      </p:sp>
    </p:spTree>
    <p:extLst>
      <p:ext uri="{BB962C8B-B14F-4D97-AF65-F5344CB8AC3E}">
        <p14:creationId xmlns="" xmlns:p14="http://schemas.microsoft.com/office/powerpoint/2010/main" val="286285403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0"/>
            <a:ext cx="2286000" cy="6021388"/>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0" y="0"/>
            <a:ext cx="6705600" cy="602138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72"/>
          <p:cNvSpPr>
            <a:spLocks noGrp="1" noChangeArrowheads="1"/>
          </p:cNvSpPr>
          <p:nvPr>
            <p:ph type="sldNum" sz="quarter" idx="10"/>
          </p:nvPr>
        </p:nvSpPr>
        <p:spPr>
          <a:ln/>
        </p:spPr>
        <p:txBody>
          <a:bodyPr/>
          <a:lstStyle>
            <a:lvl1pPr>
              <a:defRPr/>
            </a:lvl1pPr>
          </a:lstStyle>
          <a:p>
            <a:fld id="{38BBCD50-C7F3-46CF-81DE-DF63FB7C7BBA}" type="slidenum">
              <a:rPr lang="fr-FR" altLang="fr-FR"/>
              <a:pPr/>
              <a:t>‹N°›</a:t>
            </a:fld>
            <a:endParaRPr lang="fr-FR" altLang="fr-FR"/>
          </a:p>
        </p:txBody>
      </p:sp>
    </p:spTree>
    <p:extLst>
      <p:ext uri="{BB962C8B-B14F-4D97-AF65-F5344CB8AC3E}">
        <p14:creationId xmlns="" xmlns:p14="http://schemas.microsoft.com/office/powerpoint/2010/main" val="3125887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038225"/>
          </a:xfrm>
        </p:spPr>
        <p:txBody>
          <a:bodyPr/>
          <a:lstStyle/>
          <a:p>
            <a:r>
              <a:rPr lang="fr-FR" smtClean="0"/>
              <a:t>Cliquez et modifiez le titre</a:t>
            </a:r>
            <a:endParaRPr lang="fr-FR"/>
          </a:p>
        </p:txBody>
      </p:sp>
      <p:sp>
        <p:nvSpPr>
          <p:cNvPr id="3" name="Espace réservé du texte 2"/>
          <p:cNvSpPr>
            <a:spLocks noGrp="1"/>
          </p:cNvSpPr>
          <p:nvPr>
            <p:ph type="body" sz="half" idx="1"/>
          </p:nvPr>
        </p:nvSpPr>
        <p:spPr>
          <a:xfrm>
            <a:off x="611188" y="1268413"/>
            <a:ext cx="4038600" cy="47529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802188" y="1268413"/>
            <a:ext cx="4038600" cy="47529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72"/>
          <p:cNvSpPr>
            <a:spLocks noGrp="1" noChangeArrowheads="1"/>
          </p:cNvSpPr>
          <p:nvPr>
            <p:ph type="sldNum" sz="quarter" idx="10"/>
          </p:nvPr>
        </p:nvSpPr>
        <p:spPr>
          <a:ln/>
        </p:spPr>
        <p:txBody>
          <a:bodyPr/>
          <a:lstStyle>
            <a:lvl1pPr>
              <a:defRPr/>
            </a:lvl1pPr>
          </a:lstStyle>
          <a:p>
            <a:fld id="{36D9E42E-1EC0-4C85-8D24-6ABF6807C4CA}" type="slidenum">
              <a:rPr lang="fr-FR" altLang="fr-FR"/>
              <a:pPr/>
              <a:t>‹N°›</a:t>
            </a:fld>
            <a:endParaRPr lang="fr-FR" altLang="fr-FR"/>
          </a:p>
        </p:txBody>
      </p:sp>
    </p:spTree>
    <p:extLst>
      <p:ext uri="{BB962C8B-B14F-4D97-AF65-F5344CB8AC3E}">
        <p14:creationId xmlns="" xmlns:p14="http://schemas.microsoft.com/office/powerpoint/2010/main" val="230838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72"/>
          <p:cNvSpPr>
            <a:spLocks noGrp="1" noChangeArrowheads="1"/>
          </p:cNvSpPr>
          <p:nvPr>
            <p:ph type="sldNum" sz="quarter" idx="10"/>
          </p:nvPr>
        </p:nvSpPr>
        <p:spPr>
          <a:ln/>
        </p:spPr>
        <p:txBody>
          <a:bodyPr/>
          <a:lstStyle>
            <a:lvl1pPr>
              <a:defRPr/>
            </a:lvl1pPr>
          </a:lstStyle>
          <a:p>
            <a:fld id="{F392C089-C1C8-4E30-AC40-22C6D2A8E37F}" type="slidenum">
              <a:rPr lang="fr-FR" altLang="fr-FR"/>
              <a:pPr/>
              <a:t>‹N°›</a:t>
            </a:fld>
            <a:endParaRPr lang="fr-FR" altLang="fr-FR"/>
          </a:p>
        </p:txBody>
      </p:sp>
    </p:spTree>
    <p:extLst>
      <p:ext uri="{BB962C8B-B14F-4D97-AF65-F5344CB8AC3E}">
        <p14:creationId xmlns="" xmlns:p14="http://schemas.microsoft.com/office/powerpoint/2010/main" val="26349007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72"/>
          <p:cNvSpPr>
            <a:spLocks noGrp="1" noChangeArrowheads="1"/>
          </p:cNvSpPr>
          <p:nvPr>
            <p:ph type="sldNum" sz="quarter" idx="10"/>
          </p:nvPr>
        </p:nvSpPr>
        <p:spPr>
          <a:ln/>
        </p:spPr>
        <p:txBody>
          <a:bodyPr/>
          <a:lstStyle>
            <a:lvl1pPr>
              <a:defRPr/>
            </a:lvl1pPr>
          </a:lstStyle>
          <a:p>
            <a:fld id="{6458346F-EFA9-4975-A62E-269C33C6D566}" type="slidenum">
              <a:rPr lang="fr-FR" altLang="fr-FR"/>
              <a:pPr/>
              <a:t>‹N°›</a:t>
            </a:fld>
            <a:endParaRPr lang="fr-FR" altLang="fr-FR"/>
          </a:p>
        </p:txBody>
      </p:sp>
    </p:spTree>
    <p:extLst>
      <p:ext uri="{BB962C8B-B14F-4D97-AF65-F5344CB8AC3E}">
        <p14:creationId xmlns="" xmlns:p14="http://schemas.microsoft.com/office/powerpoint/2010/main" val="2228810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611188" y="1268413"/>
            <a:ext cx="4038600"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802188" y="1268413"/>
            <a:ext cx="4038600"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72"/>
          <p:cNvSpPr>
            <a:spLocks noGrp="1" noChangeArrowheads="1"/>
          </p:cNvSpPr>
          <p:nvPr>
            <p:ph type="sldNum" sz="quarter" idx="10"/>
          </p:nvPr>
        </p:nvSpPr>
        <p:spPr>
          <a:ln/>
        </p:spPr>
        <p:txBody>
          <a:bodyPr/>
          <a:lstStyle>
            <a:lvl1pPr>
              <a:defRPr/>
            </a:lvl1pPr>
          </a:lstStyle>
          <a:p>
            <a:fld id="{AB0F8B3A-24EF-4473-8ECE-0E1DA61F4694}" type="slidenum">
              <a:rPr lang="fr-FR" altLang="fr-FR"/>
              <a:pPr/>
              <a:t>‹N°›</a:t>
            </a:fld>
            <a:endParaRPr lang="fr-FR" altLang="fr-FR"/>
          </a:p>
        </p:txBody>
      </p:sp>
    </p:spTree>
    <p:extLst>
      <p:ext uri="{BB962C8B-B14F-4D97-AF65-F5344CB8AC3E}">
        <p14:creationId xmlns="" xmlns:p14="http://schemas.microsoft.com/office/powerpoint/2010/main" val="1347560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72"/>
          <p:cNvSpPr>
            <a:spLocks noGrp="1" noChangeArrowheads="1"/>
          </p:cNvSpPr>
          <p:nvPr>
            <p:ph type="sldNum" sz="quarter" idx="10"/>
          </p:nvPr>
        </p:nvSpPr>
        <p:spPr>
          <a:ln/>
        </p:spPr>
        <p:txBody>
          <a:bodyPr/>
          <a:lstStyle>
            <a:lvl1pPr>
              <a:defRPr/>
            </a:lvl1pPr>
          </a:lstStyle>
          <a:p>
            <a:fld id="{48A6A307-3008-48B2-B12D-EF5112CF55FC}" type="slidenum">
              <a:rPr lang="fr-FR" altLang="fr-FR"/>
              <a:pPr/>
              <a:t>‹N°›</a:t>
            </a:fld>
            <a:endParaRPr lang="fr-FR" altLang="fr-FR"/>
          </a:p>
        </p:txBody>
      </p:sp>
    </p:spTree>
    <p:extLst>
      <p:ext uri="{BB962C8B-B14F-4D97-AF65-F5344CB8AC3E}">
        <p14:creationId xmlns="" xmlns:p14="http://schemas.microsoft.com/office/powerpoint/2010/main" val="576620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72"/>
          <p:cNvSpPr>
            <a:spLocks noGrp="1" noChangeArrowheads="1"/>
          </p:cNvSpPr>
          <p:nvPr>
            <p:ph type="sldNum" sz="quarter" idx="10"/>
          </p:nvPr>
        </p:nvSpPr>
        <p:spPr>
          <a:ln/>
        </p:spPr>
        <p:txBody>
          <a:bodyPr/>
          <a:lstStyle>
            <a:lvl1pPr>
              <a:defRPr/>
            </a:lvl1pPr>
          </a:lstStyle>
          <a:p>
            <a:fld id="{E3624B3C-8478-4041-83FE-92EF2737DFAC}" type="slidenum">
              <a:rPr lang="fr-FR" altLang="fr-FR"/>
              <a:pPr/>
              <a:t>‹N°›</a:t>
            </a:fld>
            <a:endParaRPr lang="fr-FR" altLang="fr-FR"/>
          </a:p>
        </p:txBody>
      </p:sp>
    </p:spTree>
    <p:extLst>
      <p:ext uri="{BB962C8B-B14F-4D97-AF65-F5344CB8AC3E}">
        <p14:creationId xmlns="" xmlns:p14="http://schemas.microsoft.com/office/powerpoint/2010/main" val="56993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72"/>
          <p:cNvSpPr>
            <a:spLocks noGrp="1" noChangeArrowheads="1"/>
          </p:cNvSpPr>
          <p:nvPr>
            <p:ph type="sldNum" sz="quarter" idx="10"/>
          </p:nvPr>
        </p:nvSpPr>
        <p:spPr>
          <a:ln/>
        </p:spPr>
        <p:txBody>
          <a:bodyPr/>
          <a:lstStyle>
            <a:lvl1pPr>
              <a:defRPr/>
            </a:lvl1pPr>
          </a:lstStyle>
          <a:p>
            <a:fld id="{6BB6BFE3-714C-422B-A254-C14A1262089A}" type="slidenum">
              <a:rPr lang="fr-FR" altLang="fr-FR"/>
              <a:pPr/>
              <a:t>‹N°›</a:t>
            </a:fld>
            <a:endParaRPr lang="fr-FR" altLang="fr-FR"/>
          </a:p>
        </p:txBody>
      </p:sp>
    </p:spTree>
    <p:extLst>
      <p:ext uri="{BB962C8B-B14F-4D97-AF65-F5344CB8AC3E}">
        <p14:creationId xmlns="" xmlns:p14="http://schemas.microsoft.com/office/powerpoint/2010/main" val="1835117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72"/>
          <p:cNvSpPr>
            <a:spLocks noGrp="1" noChangeArrowheads="1"/>
          </p:cNvSpPr>
          <p:nvPr>
            <p:ph type="sldNum" sz="quarter" idx="10"/>
          </p:nvPr>
        </p:nvSpPr>
        <p:spPr>
          <a:ln/>
        </p:spPr>
        <p:txBody>
          <a:bodyPr/>
          <a:lstStyle>
            <a:lvl1pPr>
              <a:defRPr/>
            </a:lvl1pPr>
          </a:lstStyle>
          <a:p>
            <a:fld id="{905CFBE6-8F40-4360-B3F3-AA5628F4AAE0}" type="slidenum">
              <a:rPr lang="fr-FR" altLang="fr-FR"/>
              <a:pPr/>
              <a:t>‹N°›</a:t>
            </a:fld>
            <a:endParaRPr lang="fr-FR" altLang="fr-FR"/>
          </a:p>
        </p:txBody>
      </p:sp>
    </p:spTree>
    <p:extLst>
      <p:ext uri="{BB962C8B-B14F-4D97-AF65-F5344CB8AC3E}">
        <p14:creationId xmlns="" xmlns:p14="http://schemas.microsoft.com/office/powerpoint/2010/main" val="3532274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72"/>
          <p:cNvSpPr>
            <a:spLocks noGrp="1" noChangeArrowheads="1"/>
          </p:cNvSpPr>
          <p:nvPr>
            <p:ph type="sldNum" sz="quarter" idx="10"/>
          </p:nvPr>
        </p:nvSpPr>
        <p:spPr>
          <a:ln/>
        </p:spPr>
        <p:txBody>
          <a:bodyPr/>
          <a:lstStyle>
            <a:lvl1pPr>
              <a:defRPr/>
            </a:lvl1pPr>
          </a:lstStyle>
          <a:p>
            <a:fld id="{F48473CB-9352-4F74-A707-FA2319FD752D}" type="slidenum">
              <a:rPr lang="fr-FR" altLang="fr-FR"/>
              <a:pPr/>
              <a:t>‹N°›</a:t>
            </a:fld>
            <a:endParaRPr lang="fr-FR" altLang="fr-FR"/>
          </a:p>
        </p:txBody>
      </p:sp>
    </p:spTree>
    <p:extLst>
      <p:ext uri="{BB962C8B-B14F-4D97-AF65-F5344CB8AC3E}">
        <p14:creationId xmlns="" xmlns:p14="http://schemas.microsoft.com/office/powerpoint/2010/main" val="2854421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0" y="0"/>
            <a:ext cx="9144000" cy="103822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5762" tIns="47881" rIns="95762" bIns="47881" numCol="1" anchor="b" anchorCtr="0" compatLnSpc="1">
            <a:prstTxWarp prst="textNoShape">
              <a:avLst/>
            </a:prstTxWarp>
          </a:bodyPr>
          <a:lstStyle/>
          <a:p>
            <a:pPr lvl="0"/>
            <a:r>
              <a:rPr lang="fr-FR" altLang="fr-FR" smtClean="0"/>
              <a:t>Cliquez et modifiez le titre</a:t>
            </a:r>
          </a:p>
        </p:txBody>
      </p:sp>
      <p:sp>
        <p:nvSpPr>
          <p:cNvPr id="160772" name="Rectangle 4"/>
          <p:cNvSpPr>
            <a:spLocks noGrp="1" noChangeArrowheads="1"/>
          </p:cNvSpPr>
          <p:nvPr>
            <p:ph type="body" idx="1"/>
          </p:nvPr>
        </p:nvSpPr>
        <p:spPr bwMode="auto">
          <a:xfrm>
            <a:off x="611188" y="1268413"/>
            <a:ext cx="8229600" cy="4752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762" tIns="47881" rIns="95762" bIns="47881" numCol="1" anchor="t" anchorCtr="0" compatLnSpc="1">
            <a:prstTxWarp prst="textNoShape">
              <a:avLst/>
            </a:prstTxWarp>
          </a:bodyPr>
          <a:lstStyle/>
          <a:p>
            <a:pPr lvl="0"/>
            <a:r>
              <a:rPr lang="fr-FR" altLang="fr-FR" dirty="0" smtClean="0"/>
              <a:t>Cliquez pour modifier les styles du texte du masque</a:t>
            </a:r>
          </a:p>
          <a:p>
            <a:pPr lvl="1"/>
            <a:r>
              <a:rPr lang="fr-FR" altLang="fr-FR" dirty="0" smtClean="0"/>
              <a:t>Deuxième niveau</a:t>
            </a:r>
          </a:p>
          <a:p>
            <a:pPr lvl="2"/>
            <a:r>
              <a:rPr lang="fr-FR" altLang="fr-FR" dirty="0" smtClean="0"/>
              <a:t>Troisième niveau</a:t>
            </a:r>
          </a:p>
          <a:p>
            <a:pPr lvl="3"/>
            <a:r>
              <a:rPr lang="fr-FR" altLang="fr-FR" dirty="0" smtClean="0"/>
              <a:t>Quatrième niveau</a:t>
            </a:r>
          </a:p>
          <a:p>
            <a:pPr lvl="4"/>
            <a:r>
              <a:rPr lang="fr-FR" altLang="fr-FR" dirty="0" smtClean="0"/>
              <a:t>Cinquième niveau</a:t>
            </a:r>
          </a:p>
        </p:txBody>
      </p:sp>
      <p:sp>
        <p:nvSpPr>
          <p:cNvPr id="160811" name="Text Box 43"/>
          <p:cNvSpPr txBox="1">
            <a:spLocks noChangeArrowheads="1"/>
          </p:cNvSpPr>
          <p:nvPr userDrawn="1"/>
        </p:nvSpPr>
        <p:spPr bwMode="auto">
          <a:xfrm>
            <a:off x="1677988" y="781050"/>
            <a:ext cx="220662" cy="233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2078" tIns="41040" rIns="82078" bIns="41040">
            <a:spAutoFit/>
          </a:bodyPr>
          <a:lstStyle>
            <a:lvl1pPr algn="l" defTabSz="820738" eaLnBrk="0" hangingPunct="0">
              <a:defRPr sz="2400">
                <a:solidFill>
                  <a:schemeClr val="tx1"/>
                </a:solidFill>
                <a:latin typeface="Times New Roman" charset="0"/>
                <a:ea typeface="ＭＳ Ｐゴシック" charset="0"/>
              </a:defRPr>
            </a:lvl1pPr>
            <a:lvl2pPr marL="411163" algn="l" defTabSz="820738" eaLnBrk="0" hangingPunct="0">
              <a:defRPr sz="2400">
                <a:solidFill>
                  <a:schemeClr val="tx1"/>
                </a:solidFill>
                <a:latin typeface="Times New Roman" charset="0"/>
                <a:ea typeface="ＭＳ Ｐゴシック" charset="0"/>
              </a:defRPr>
            </a:lvl2pPr>
            <a:lvl3pPr marL="820738" algn="l" defTabSz="820738" eaLnBrk="0" hangingPunct="0">
              <a:defRPr sz="2400">
                <a:solidFill>
                  <a:schemeClr val="tx1"/>
                </a:solidFill>
                <a:latin typeface="Times New Roman" charset="0"/>
                <a:ea typeface="ＭＳ Ｐゴシック" charset="0"/>
              </a:defRPr>
            </a:lvl3pPr>
            <a:lvl4pPr marL="1231900" algn="l" defTabSz="820738" eaLnBrk="0" hangingPunct="0">
              <a:defRPr sz="2400">
                <a:solidFill>
                  <a:schemeClr val="tx1"/>
                </a:solidFill>
                <a:latin typeface="Times New Roman" charset="0"/>
                <a:ea typeface="ＭＳ Ｐゴシック" charset="0"/>
              </a:defRPr>
            </a:lvl4pPr>
            <a:lvl5pPr marL="1639888" algn="l" defTabSz="820738" eaLnBrk="0" hangingPunct="0">
              <a:defRPr sz="2400">
                <a:solidFill>
                  <a:schemeClr val="tx1"/>
                </a:solidFill>
                <a:latin typeface="Times New Roman" charset="0"/>
                <a:ea typeface="ＭＳ Ｐゴシック" charset="0"/>
              </a:defRPr>
            </a:lvl5pPr>
            <a:lvl6pPr marL="2097088" defTabSz="820738" eaLnBrk="0" fontAlgn="base" hangingPunct="0">
              <a:spcBef>
                <a:spcPct val="0"/>
              </a:spcBef>
              <a:spcAft>
                <a:spcPct val="0"/>
              </a:spcAft>
              <a:defRPr sz="2400">
                <a:solidFill>
                  <a:schemeClr val="tx1"/>
                </a:solidFill>
                <a:latin typeface="Times New Roman" charset="0"/>
                <a:ea typeface="ＭＳ Ｐゴシック" charset="0"/>
              </a:defRPr>
            </a:lvl6pPr>
            <a:lvl7pPr marL="2554288" defTabSz="820738" eaLnBrk="0" fontAlgn="base" hangingPunct="0">
              <a:spcBef>
                <a:spcPct val="0"/>
              </a:spcBef>
              <a:spcAft>
                <a:spcPct val="0"/>
              </a:spcAft>
              <a:defRPr sz="2400">
                <a:solidFill>
                  <a:schemeClr val="tx1"/>
                </a:solidFill>
                <a:latin typeface="Times New Roman" charset="0"/>
                <a:ea typeface="ＭＳ Ｐゴシック" charset="0"/>
              </a:defRPr>
            </a:lvl7pPr>
            <a:lvl8pPr marL="3011488" defTabSz="820738" eaLnBrk="0" fontAlgn="base" hangingPunct="0">
              <a:spcBef>
                <a:spcPct val="0"/>
              </a:spcBef>
              <a:spcAft>
                <a:spcPct val="0"/>
              </a:spcAft>
              <a:defRPr sz="2400">
                <a:solidFill>
                  <a:schemeClr val="tx1"/>
                </a:solidFill>
                <a:latin typeface="Times New Roman" charset="0"/>
                <a:ea typeface="ＭＳ Ｐゴシック" charset="0"/>
              </a:defRPr>
            </a:lvl8pPr>
            <a:lvl9pPr marL="3468688" defTabSz="820738"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endParaRPr lang="fr-FR" sz="1500" smtClean="0">
              <a:latin typeface="Arial" charset="0"/>
              <a:cs typeface="Arial Unicode MS" charset="0"/>
            </a:endParaRPr>
          </a:p>
        </p:txBody>
      </p:sp>
      <p:sp>
        <p:nvSpPr>
          <p:cNvPr id="1029" name="Rectangle 46"/>
          <p:cNvSpPr>
            <a:spLocks noChangeArrowheads="1"/>
          </p:cNvSpPr>
          <p:nvPr userDrawn="1"/>
        </p:nvSpPr>
        <p:spPr bwMode="auto">
          <a:xfrm>
            <a:off x="2700338" y="6453188"/>
            <a:ext cx="3889375" cy="2159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82087" tIns="41042" rIns="82087" bIns="41042"/>
          <a:lstStyle>
            <a:lvl1pPr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1pPr>
            <a:lvl2pPr marL="742950" indent="-285750"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2pPr>
            <a:lvl3pPr marL="1143000" indent="-228600"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3pPr>
            <a:lvl4pPr marL="1600200" indent="-228600"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4pPr>
            <a:lvl5pPr marL="2057400" indent="-228600"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820738" eaLnBrk="0" fontAlgn="base" hangingPunct="0">
              <a:spcBef>
                <a:spcPct val="0"/>
              </a:spcBef>
              <a:spcAft>
                <a:spcPct val="0"/>
              </a:spcAft>
              <a:tabLst>
                <a:tab pos="7489825" algn="r"/>
              </a:tabLs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820738" eaLnBrk="0" fontAlgn="base" hangingPunct="0">
              <a:spcBef>
                <a:spcPct val="0"/>
              </a:spcBef>
              <a:spcAft>
                <a:spcPct val="0"/>
              </a:spcAft>
              <a:tabLst>
                <a:tab pos="7489825" algn="r"/>
              </a:tabLs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820738" eaLnBrk="0" fontAlgn="base" hangingPunct="0">
              <a:spcBef>
                <a:spcPct val="0"/>
              </a:spcBef>
              <a:spcAft>
                <a:spcPct val="0"/>
              </a:spcAft>
              <a:tabLst>
                <a:tab pos="7489825" algn="r"/>
              </a:tabLs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820738" eaLnBrk="0" fontAlgn="base" hangingPunct="0">
              <a:spcBef>
                <a:spcPct val="0"/>
              </a:spcBef>
              <a:spcAft>
                <a:spcPct val="0"/>
              </a:spcAft>
              <a:tabLst>
                <a:tab pos="7489825" algn="r"/>
              </a:tabLst>
              <a:defRPr sz="16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spcBef>
                <a:spcPct val="50000"/>
              </a:spcBef>
            </a:pPr>
            <a:r>
              <a:rPr lang="fr-FR" altLang="fr-FR" sz="1000" b="1" dirty="0" smtClean="0">
                <a:solidFill>
                  <a:schemeClr val="accent1"/>
                </a:solidFill>
                <a:latin typeface="Helvetica" panose="020B0604020202020204" pitchFamily="34" charset="0"/>
              </a:rPr>
              <a:t>Formation</a:t>
            </a:r>
            <a:r>
              <a:rPr lang="fr-FR" altLang="fr-FR" sz="1000" b="1" baseline="0" dirty="0" smtClean="0">
                <a:solidFill>
                  <a:schemeClr val="accent1"/>
                </a:solidFill>
                <a:latin typeface="Helvetica" panose="020B0604020202020204" pitchFamily="34" charset="0"/>
              </a:rPr>
              <a:t> Opérationnelle Spécialisée RCCI</a:t>
            </a:r>
            <a:endParaRPr lang="fr-FR" altLang="fr-FR" sz="1000" b="1" dirty="0">
              <a:solidFill>
                <a:schemeClr val="accent1"/>
              </a:solidFill>
              <a:latin typeface="Helvetica" panose="020B0604020202020204" pitchFamily="34" charset="0"/>
            </a:endParaRPr>
          </a:p>
        </p:txBody>
      </p:sp>
      <p:sp>
        <p:nvSpPr>
          <p:cNvPr id="160840" name="Rectangle 72"/>
          <p:cNvSpPr>
            <a:spLocks noGrp="1" noChangeArrowheads="1"/>
          </p:cNvSpPr>
          <p:nvPr>
            <p:ph type="sldNum" sz="quarter" idx="4"/>
          </p:nvPr>
        </p:nvSpPr>
        <p:spPr bwMode="auto">
          <a:xfrm>
            <a:off x="179388" y="6453188"/>
            <a:ext cx="444500" cy="268287"/>
          </a:xfrm>
          <a:prstGeom prst="rect">
            <a:avLst/>
          </a:prstGeom>
          <a:solidFill>
            <a:srgbClr val="1A212B"/>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200" b="1">
                <a:solidFill>
                  <a:schemeClr val="bg1"/>
                </a:solidFill>
                <a:latin typeface="Helvetica" panose="020B0604020202020204" pitchFamily="34" charset="0"/>
              </a:defRPr>
            </a:lvl1pPr>
          </a:lstStyle>
          <a:p>
            <a:fld id="{C7F94870-0A8C-4561-B40E-1910D44F5237}" type="slidenum">
              <a:rPr lang="fr-FR" altLang="fr-FR"/>
              <a:pPr/>
              <a:t>‹N°›</a:t>
            </a:fld>
            <a:endParaRPr lang="fr-FR" altLang="fr-FR"/>
          </a:p>
        </p:txBody>
      </p:sp>
      <p:pic>
        <p:nvPicPr>
          <p:cNvPr id="1031" name="Image 8" descr="LOGO-SDIS-RVB.png"/>
          <p:cNvPicPr>
            <a:picLocks noChangeAspect="1"/>
          </p:cNvPicPr>
          <p:nvPr userDrawn="1"/>
        </p:nvPicPr>
        <p:blipFill>
          <a:blip r:embed="rId14">
            <a:extLst>
              <a:ext uri="{28A0092B-C50C-407E-A947-70E740481C1C}">
                <a14:useLocalDpi xmlns="" xmlns:a14="http://schemas.microsoft.com/office/drawing/2010/main" val="0"/>
              </a:ext>
            </a:extLst>
          </a:blip>
          <a:srcRect/>
          <a:stretch>
            <a:fillRect/>
          </a:stretch>
        </p:blipFill>
        <p:spPr bwMode="auto">
          <a:xfrm>
            <a:off x="6357938" y="5084763"/>
            <a:ext cx="3770312" cy="2665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9"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iming>
    <p:tnLst>
      <p:par>
        <p:cTn id="1" dur="indefinite" restart="never" nodeType="tmRoot"/>
      </p:par>
    </p:tnLst>
  </p:timing>
  <p:hf hdr="0" ftr="0" dt="0"/>
  <p:txStyles>
    <p:titleStyle>
      <a:lvl1pPr algn="l" defTabSz="957263" rtl="0" eaLnBrk="0" fontAlgn="base" hangingPunct="0">
        <a:spcBef>
          <a:spcPct val="0"/>
        </a:spcBef>
        <a:spcAft>
          <a:spcPct val="0"/>
        </a:spcAft>
        <a:defRPr sz="3600" b="1">
          <a:solidFill>
            <a:schemeClr val="bg1"/>
          </a:solidFill>
          <a:latin typeface="Helvetica"/>
          <a:ea typeface="+mj-ea"/>
          <a:cs typeface="Helvetica"/>
        </a:defRPr>
      </a:lvl1pPr>
      <a:lvl2pPr algn="l" defTabSz="957263" rtl="0" eaLnBrk="0" fontAlgn="base" hangingPunct="0">
        <a:spcBef>
          <a:spcPct val="0"/>
        </a:spcBef>
        <a:spcAft>
          <a:spcPct val="0"/>
        </a:spcAft>
        <a:defRPr sz="3600" b="1">
          <a:solidFill>
            <a:schemeClr val="bg1"/>
          </a:solidFill>
          <a:latin typeface="Helvetica" panose="020B0604020202020204" pitchFamily="34" charset="0"/>
          <a:ea typeface="ＭＳ Ｐゴシック" charset="0"/>
          <a:cs typeface="ＭＳ Ｐゴシック" charset="0"/>
        </a:defRPr>
      </a:lvl2pPr>
      <a:lvl3pPr algn="l" defTabSz="957263" rtl="0" eaLnBrk="0" fontAlgn="base" hangingPunct="0">
        <a:spcBef>
          <a:spcPct val="0"/>
        </a:spcBef>
        <a:spcAft>
          <a:spcPct val="0"/>
        </a:spcAft>
        <a:defRPr sz="3600" b="1">
          <a:solidFill>
            <a:schemeClr val="bg1"/>
          </a:solidFill>
          <a:latin typeface="Helvetica" panose="020B0604020202020204" pitchFamily="34" charset="0"/>
          <a:ea typeface="ＭＳ Ｐゴシック" charset="0"/>
          <a:cs typeface="ＭＳ Ｐゴシック" charset="0"/>
        </a:defRPr>
      </a:lvl3pPr>
      <a:lvl4pPr algn="l" defTabSz="957263" rtl="0" eaLnBrk="0" fontAlgn="base" hangingPunct="0">
        <a:spcBef>
          <a:spcPct val="0"/>
        </a:spcBef>
        <a:spcAft>
          <a:spcPct val="0"/>
        </a:spcAft>
        <a:defRPr sz="3600" b="1">
          <a:solidFill>
            <a:schemeClr val="bg1"/>
          </a:solidFill>
          <a:latin typeface="Helvetica" panose="020B0604020202020204" pitchFamily="34" charset="0"/>
          <a:ea typeface="ＭＳ Ｐゴシック" charset="0"/>
          <a:cs typeface="ＭＳ Ｐゴシック" charset="0"/>
        </a:defRPr>
      </a:lvl4pPr>
      <a:lvl5pPr algn="l" defTabSz="957263" rtl="0" eaLnBrk="0" fontAlgn="base" hangingPunct="0">
        <a:spcBef>
          <a:spcPct val="0"/>
        </a:spcBef>
        <a:spcAft>
          <a:spcPct val="0"/>
        </a:spcAft>
        <a:defRPr sz="3600" b="1">
          <a:solidFill>
            <a:schemeClr val="bg1"/>
          </a:solidFill>
          <a:latin typeface="Helvetica" panose="020B0604020202020204" pitchFamily="34" charset="0"/>
          <a:ea typeface="ＭＳ Ｐゴシック" charset="0"/>
          <a:cs typeface="ＭＳ Ｐゴシック" charset="0"/>
        </a:defRPr>
      </a:lvl5pPr>
      <a:lvl6pPr marL="457200" algn="l" defTabSz="957263" rtl="0" fontAlgn="base">
        <a:spcBef>
          <a:spcPct val="0"/>
        </a:spcBef>
        <a:spcAft>
          <a:spcPct val="0"/>
        </a:spcAft>
        <a:defRPr sz="3600" b="1">
          <a:solidFill>
            <a:schemeClr val="bg1"/>
          </a:solidFill>
          <a:latin typeface="Arial" charset="0"/>
          <a:ea typeface="ＭＳ Ｐゴシック" charset="0"/>
        </a:defRPr>
      </a:lvl6pPr>
      <a:lvl7pPr marL="914400" algn="l" defTabSz="957263" rtl="0" fontAlgn="base">
        <a:spcBef>
          <a:spcPct val="0"/>
        </a:spcBef>
        <a:spcAft>
          <a:spcPct val="0"/>
        </a:spcAft>
        <a:defRPr sz="3600" b="1">
          <a:solidFill>
            <a:schemeClr val="bg1"/>
          </a:solidFill>
          <a:latin typeface="Arial" charset="0"/>
          <a:ea typeface="ＭＳ Ｐゴシック" charset="0"/>
        </a:defRPr>
      </a:lvl7pPr>
      <a:lvl8pPr marL="1371600" algn="l" defTabSz="957263" rtl="0" fontAlgn="base">
        <a:spcBef>
          <a:spcPct val="0"/>
        </a:spcBef>
        <a:spcAft>
          <a:spcPct val="0"/>
        </a:spcAft>
        <a:defRPr sz="3600" b="1">
          <a:solidFill>
            <a:schemeClr val="bg1"/>
          </a:solidFill>
          <a:latin typeface="Arial" charset="0"/>
          <a:ea typeface="ＭＳ Ｐゴシック" charset="0"/>
        </a:defRPr>
      </a:lvl8pPr>
      <a:lvl9pPr marL="1828800" algn="l" defTabSz="957263" rtl="0" fontAlgn="base">
        <a:spcBef>
          <a:spcPct val="0"/>
        </a:spcBef>
        <a:spcAft>
          <a:spcPct val="0"/>
        </a:spcAft>
        <a:defRPr sz="3600" b="1">
          <a:solidFill>
            <a:schemeClr val="bg1"/>
          </a:solidFill>
          <a:latin typeface="Arial" charset="0"/>
          <a:ea typeface="ＭＳ Ｐゴシック" charset="0"/>
        </a:defRPr>
      </a:lvl9pPr>
    </p:titleStyle>
    <p:bodyStyle>
      <a:lvl1pPr marL="358775" indent="-358775" algn="l" defTabSz="957263" rtl="0" eaLnBrk="0" fontAlgn="base" hangingPunct="0">
        <a:spcBef>
          <a:spcPct val="20000"/>
        </a:spcBef>
        <a:spcAft>
          <a:spcPct val="0"/>
        </a:spcAft>
        <a:buClr>
          <a:srgbClr val="1212EE"/>
        </a:buClr>
        <a:buSzPct val="70000"/>
        <a:buFont typeface="Wingdings" panose="05000000000000000000" pitchFamily="2" charset="2"/>
        <a:buChar char="l"/>
        <a:defRPr sz="2800" b="1">
          <a:solidFill>
            <a:schemeClr val="accent1"/>
          </a:solidFill>
          <a:latin typeface="Helvetica"/>
          <a:ea typeface="+mn-ea"/>
          <a:cs typeface="Helvetica"/>
        </a:defRPr>
      </a:lvl1pPr>
      <a:lvl2pPr marL="725488" indent="-365125" algn="l" defTabSz="957263" rtl="0" eaLnBrk="0" fontAlgn="base" hangingPunct="0">
        <a:spcBef>
          <a:spcPct val="20000"/>
        </a:spcBef>
        <a:spcAft>
          <a:spcPct val="0"/>
        </a:spcAft>
        <a:buClr>
          <a:srgbClr val="009EE0"/>
        </a:buClr>
        <a:buSzPct val="70000"/>
        <a:buFont typeface="Wingdings" panose="05000000000000000000" pitchFamily="2" charset="2"/>
        <a:buChar char="l"/>
        <a:defRPr sz="2300">
          <a:solidFill>
            <a:schemeClr val="tx1"/>
          </a:solidFill>
          <a:latin typeface="Helvetica"/>
          <a:ea typeface="+mn-ea"/>
          <a:cs typeface="Helvetica"/>
        </a:defRPr>
      </a:lvl2pPr>
      <a:lvl3pPr marL="1035050" indent="-307975" algn="l" defTabSz="957263" rtl="0" eaLnBrk="0" fontAlgn="base" hangingPunct="0">
        <a:spcBef>
          <a:spcPct val="20000"/>
        </a:spcBef>
        <a:spcAft>
          <a:spcPct val="0"/>
        </a:spcAft>
        <a:buClr>
          <a:srgbClr val="00CCFF"/>
        </a:buClr>
        <a:buSzPct val="70000"/>
        <a:buFont typeface="Wingdings" panose="05000000000000000000" pitchFamily="2" charset="2"/>
        <a:buChar char="l"/>
        <a:defRPr sz="2100">
          <a:solidFill>
            <a:schemeClr val="tx1"/>
          </a:solidFill>
          <a:latin typeface="Helvetica"/>
          <a:ea typeface="+mn-ea"/>
          <a:cs typeface="Helvetica"/>
        </a:defRPr>
      </a:lvl3pPr>
      <a:lvl4pPr marL="1341438" indent="-304800" algn="l" defTabSz="957263" rtl="0" eaLnBrk="0" fontAlgn="base" hangingPunct="0">
        <a:spcBef>
          <a:spcPct val="20000"/>
        </a:spcBef>
        <a:spcAft>
          <a:spcPct val="0"/>
        </a:spcAft>
        <a:buClr>
          <a:schemeClr val="tx2"/>
        </a:buClr>
        <a:buSzPct val="75000"/>
        <a:buFont typeface="Wingdings" panose="05000000000000000000" pitchFamily="2" charset="2"/>
        <a:buChar char="§"/>
        <a:defRPr sz="1900">
          <a:solidFill>
            <a:schemeClr val="tx1"/>
          </a:solidFill>
          <a:latin typeface="Helvetica"/>
          <a:ea typeface="+mn-ea"/>
          <a:cs typeface="Helvetica"/>
        </a:defRPr>
      </a:lvl4pPr>
      <a:lvl5pPr marL="1674813" indent="-330200" algn="l" defTabSz="957263" rtl="0" eaLnBrk="0" fontAlgn="base" hangingPunct="0">
        <a:spcBef>
          <a:spcPct val="20000"/>
        </a:spcBef>
        <a:spcAft>
          <a:spcPct val="0"/>
        </a:spcAft>
        <a:buClr>
          <a:schemeClr val="folHlink"/>
        </a:buClr>
        <a:buSzPct val="80000"/>
        <a:buFont typeface="Wingdings" panose="05000000000000000000" pitchFamily="2" charset="2"/>
        <a:buChar char="§"/>
        <a:defRPr sz="1900">
          <a:solidFill>
            <a:schemeClr val="tx1"/>
          </a:solidFill>
          <a:latin typeface="Helvetica"/>
          <a:ea typeface="+mn-ea"/>
          <a:cs typeface="Helvetica"/>
        </a:defRPr>
      </a:lvl5pPr>
      <a:lvl6pPr marL="21320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6pPr>
      <a:lvl7pPr marL="25892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7pPr>
      <a:lvl8pPr marL="30464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8pPr>
      <a:lvl9pPr marL="35036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6.jpeg"/><Relationship Id="rId2"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hyperlink" Target="http://www.google.fr/imgres?imgurl=http://pompiersdebagnolsenforet.unblog.fr/files/2009/07/casquef2b.gif&amp;imgrefurl=http://pompiersdebagnolsenforet.unblog.fr/&amp;usg=__v7U_bYm6Sx2bnk9zIKY44-Eo9mE=&amp;h=134&amp;w=120&amp;sz=8&amp;hl=fr&amp;start=74&amp;zoom=1&amp;tbnid=FXsMBEBerBb0NM:&amp;tbnh=92&amp;tbnw=82&amp;ei=4IqiT_XVC4nB0QXFq5XLCA&amp;prev=/search?q=gif+casque+f2&amp;start=63&amp;um=1&amp;hl=fr&amp;sa=N&amp;gbv=2&amp;tbm=isch&amp;um=1&amp;itbs=1"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6.jpeg"/><Relationship Id="rId4" Type="http://schemas.openxmlformats.org/officeDocument/2006/relationships/hyperlink" Target="http://www.google.fr/imgres?imgurl=http://pompiersdebagnolsenforet.unblog.fr/files/2009/07/casquef2b.gif&amp;imgrefurl=http://pompiersdebagnolsenforet.unblog.fr/&amp;usg=__v7U_bYm6Sx2bnk9zIKY44-Eo9mE=&amp;h=134&amp;w=120&amp;sz=8&amp;hl=fr&amp;start=74&amp;zoom=1&amp;tbnid=FXsMBEBerBb0NM:&amp;tbnh=92&amp;tbnw=82&amp;ei=4IqiT_XVC4nB0QXFq5XLCA&amp;prev=/search?q=gif+casque+f2&amp;start=63&amp;um=1&amp;hl=fr&amp;sa=N&amp;gbv=2&amp;tbm=isch&amp;um=1&amp;itbs=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5.gif"/><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5.gif"/><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5.gif"/><Relationship Id="rId5" Type="http://schemas.openxmlformats.org/officeDocument/2006/relationships/image" Target="../media/image8.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5.gif"/><Relationship Id="rId5" Type="http://schemas.openxmlformats.org/officeDocument/2006/relationships/image" Target="../media/image43.gif"/><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5.gif"/></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35.gif"/></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5.gif"/></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image" Target="../media/image35.gif"/></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5.gif"/></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35.gif"/></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hyperlink" Target="http://www.google.fr/imgres?imgurl=http://upload.wikimedia.org/wikipedia/fr/f/f0/Logo_Gendarmerie_Nationale_Francaise.jpg&amp;imgrefurl=http://fr.wikipedia.org/wiki/Fichier:Logo_Gendarmerie_Nationale_Francaise.jpg&amp;usg=__o9el9bupl3UYL1kS8NxHDCNs_NM=&amp;h=256&amp;w=356&amp;sz=54&amp;hl=fr&amp;start=1&amp;zoom=1&amp;tbnid=l2kLYIVRnGaEPM:&amp;tbnh=87&amp;tbnw=121&amp;ei=pN-5ULfZBpCChQfg8oHwCA&amp;prev=/search?q=logo+gendarmerie+nationale&amp;hl=fr&amp;gbv=2&amp;tbm=isch&amp;itbs=1" TargetMode="External"/><Relationship Id="rId3" Type="http://schemas.openxmlformats.org/officeDocument/2006/relationships/image" Target="../media/image7.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www.google.fr/imgres?imgurl=http://pompierama.com/sites/pompierama.com/files/sdis13.jpg&amp;imgrefurl=http://pompierama.com/sdis/sdis-des-bouches-du-rh%C3%B4ne-sdis-13.html&amp;usg=__QO955IcdJKJQbag_FscGB5TriyM=&amp;h=200&amp;w=200&amp;sz=11&amp;hl=fr&amp;start=1&amp;zoom=1&amp;tbnid=SUHekQQy6O56DM:&amp;tbnh=104&amp;tbnw=104&amp;ei=Yt-5UMDwO4mwhAfY64CADA&amp;prev=/search?q=logo+sdis+13&amp;hl=fr&amp;gbv=2&amp;tbm=isch&amp;itbs=1" TargetMode="External"/><Relationship Id="rId11" Type="http://schemas.openxmlformats.org/officeDocument/2006/relationships/image" Target="../media/image12.jpeg"/><Relationship Id="rId5" Type="http://schemas.openxmlformats.org/officeDocument/2006/relationships/image" Target="../media/image9.jpeg"/><Relationship Id="rId10" Type="http://schemas.openxmlformats.org/officeDocument/2006/relationships/hyperlink" Target="http://www.google.fr/imgres?imgurl=http://herbeuville.com/design/logo_numero/police.jpg&amp;imgrefurl=http://herbeuville.com/numero_et_adresses.php&amp;usg=__9Os9i7nTlOSc2AG1hFDvmQbvYQw=&amp;h=316&amp;w=226&amp;sz=10&amp;hl=fr&amp;start=7&amp;zoom=1&amp;tbnid=5vfbB_7Es0hxfM:&amp;tbnh=117&amp;tbnw=84&amp;ei=pN-5ULfZBpCChQfg8oHwCA&amp;prev=/search?q=logo+gendarmerie+nationale&amp;hl=fr&amp;gbv=2&amp;tbm=isch&amp;itbs=1" TargetMode="External"/><Relationship Id="rId4" Type="http://schemas.openxmlformats.org/officeDocument/2006/relationships/hyperlink" Target="http://www.google.fr/imgres?imgurl=http://upload.wikimedia.org/wikipedia/fr/8/84/Logo-ONF.png&amp;imgrefurl=http://fr.wikipedia.org/wiki/Fichier:Logo-ONF.png&amp;usg=__BCLrYqxuefuRft8Emsga99H1L_E=&amp;h=313&amp;w=819&amp;sz=23&amp;hl=fr&amp;start=1&amp;zoom=1&amp;tbnid=q2c8R5-mc7h6PM:&amp;tbnh=55&amp;tbnw=144&amp;ei=Ud-5UJ5ehoSFB7LKgOAC&amp;prev=/search?q=logo+onf&amp;hl=fr&amp;gbv=2&amp;tbm=isch&amp;itbs=1" TargetMode="External"/><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71.jpe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14.gif"/><Relationship Id="rId7" Type="http://schemas.openxmlformats.org/officeDocument/2006/relationships/hyperlink" Target="http://www.google.fr/imgres?imgurl=http://www.allolespompiers.fr/medias/images/barbecue-interdiction.jpg&amp;imgrefurl=http://www.allolespompiers.fr/pages/prevention/prevention-incendie-de-foret-ete-2012.html&amp;usg=__Llftsdp5z0ITsE_BXpoKfRyPyt4=&amp;h=1024&amp;w=1024&amp;sz=49&amp;hl=fr&amp;start=14&amp;zoom=1&amp;tbnid=QDmsVnhcZkzzfM:&amp;tbnh=150&amp;tbnw=150&amp;ei=viBbUKbnK9KLhQfOsoHQDw&amp;prev=/search?q=incendie+de+foret+suite+barbecue&amp;um=1&amp;hl=fr&amp;gbv=2&amp;tbm=isch&amp;um=1&amp;itbs=1"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3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83.gi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7.pn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gif"/><Relationship Id="rId4" Type="http://schemas.openxmlformats.org/officeDocument/2006/relationships/image" Target="../media/image13.gif"/></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gif"/><Relationship Id="rId4" Type="http://schemas.openxmlformats.org/officeDocument/2006/relationships/hyperlink" Target="http://www.google.fr/imgres?imgurl=http://www.allolespompiers.fr/medias/images/barbecue-interdiction.jpg&amp;imgrefurl=http://www.allolespompiers.fr/pages/prevention/prevention-incendie-de-foret-ete-2012.html&amp;usg=__Llftsdp5z0ITsE_BXpoKfRyPyt4=&amp;h=1024&amp;w=1024&amp;sz=49&amp;hl=fr&amp;start=14&amp;zoom=1&amp;tbnid=QDmsVnhcZkzzfM:&amp;tbnh=150&amp;tbnw=150&amp;ei=viBbUKbnK9KLhQfOsoHQDw&amp;prev=/search?q=incendie+de+foret+suite+barbecue&amp;um=1&amp;hl=fr&amp;gbv=2&amp;tbm=isch&amp;um=1&amp;itbs=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212B"/>
        </a:solidFill>
        <a:effectLst/>
      </p:bgPr>
    </p:bg>
    <p:spTree>
      <p:nvGrpSpPr>
        <p:cNvPr id="1" name=""/>
        <p:cNvGrpSpPr/>
        <p:nvPr/>
      </p:nvGrpSpPr>
      <p:grpSpPr>
        <a:xfrm>
          <a:off x="0" y="0"/>
          <a:ext cx="0" cy="0"/>
          <a:chOff x="0" y="0"/>
          <a:chExt cx="0" cy="0"/>
        </a:xfrm>
      </p:grpSpPr>
      <p:pic>
        <p:nvPicPr>
          <p:cNvPr id="15362" name="Image 8"/>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123825" y="1622425"/>
            <a:ext cx="9394825" cy="306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3" name="Titre 1"/>
          <p:cNvSpPr>
            <a:spLocks noGrp="1"/>
          </p:cNvSpPr>
          <p:nvPr>
            <p:ph type="ctrTitle"/>
          </p:nvPr>
        </p:nvSpPr>
        <p:spPr>
          <a:xfrm>
            <a:off x="0" y="26988"/>
            <a:ext cx="9144000" cy="1530350"/>
          </a:xfrm>
          <a:noFill/>
          <a:extLst>
            <a:ext uri="{909E8E84-426E-40DD-AFC4-6F175D3DCCD1}">
              <a14:hiddenFill xmlns="" xmlns:a14="http://schemas.microsoft.com/office/drawing/2010/main">
                <a:solidFill>
                  <a:schemeClr val="accent1"/>
                </a:solidFill>
              </a14:hiddenFill>
            </a:ext>
          </a:extLst>
        </p:spPr>
        <p:txBody>
          <a:bodyPr anchor="ctr" anchorCtr="1"/>
          <a:lstStyle/>
          <a:p>
            <a:pPr eaLnBrk="1" hangingPunct="1"/>
            <a:r>
              <a:rPr lang="fr-FR" altLang="fr-FR" dirty="0" smtClean="0">
                <a:latin typeface="Helvetica" panose="020B0604020202020204" pitchFamily="34" charset="0"/>
              </a:rPr>
              <a:t>L’approche des feux de forêts</a:t>
            </a:r>
          </a:p>
        </p:txBody>
      </p:sp>
      <p:sp>
        <p:nvSpPr>
          <p:cNvPr id="15364" name="ZoneTexte 1"/>
          <p:cNvSpPr txBox="1">
            <a:spLocks noChangeArrowheads="1"/>
          </p:cNvSpPr>
          <p:nvPr/>
        </p:nvSpPr>
        <p:spPr bwMode="auto">
          <a:xfrm>
            <a:off x="6373813" y="923925"/>
            <a:ext cx="18415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endParaRPr lang="fr-FR" altLang="fr-FR"/>
          </a:p>
        </p:txBody>
      </p:sp>
      <p:sp>
        <p:nvSpPr>
          <p:cNvPr id="15365" name="Titre 1"/>
          <p:cNvSpPr txBox="1">
            <a:spLocks/>
          </p:cNvSpPr>
          <p:nvPr/>
        </p:nvSpPr>
        <p:spPr bwMode="auto">
          <a:xfrm>
            <a:off x="1691680" y="5408269"/>
            <a:ext cx="2303934" cy="431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45720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l" eaLnBrk="1" hangingPunct="1"/>
            <a:r>
              <a:rPr lang="fr-FR" altLang="fr-FR" sz="2400" dirty="0" smtClean="0">
                <a:solidFill>
                  <a:schemeClr val="bg1"/>
                </a:solidFill>
                <a:latin typeface="Helvetica" panose="020B0604020202020204" pitchFamily="34" charset="0"/>
              </a:rPr>
              <a:t>LTN FLACHER </a:t>
            </a:r>
            <a:endParaRPr lang="fr-FR" altLang="fr-FR" sz="2400" dirty="0">
              <a:solidFill>
                <a:schemeClr val="bg1"/>
              </a:solidFill>
              <a:latin typeface="Helvetica" panose="020B0604020202020204" pitchFamily="34" charset="0"/>
            </a:endParaRPr>
          </a:p>
        </p:txBody>
      </p:sp>
      <p:pic>
        <p:nvPicPr>
          <p:cNvPr id="15366" name="Image 2"/>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5652120" y="5143593"/>
            <a:ext cx="2165901" cy="9609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itre 1"/>
          <p:cNvSpPr txBox="1">
            <a:spLocks/>
          </p:cNvSpPr>
          <p:nvPr/>
        </p:nvSpPr>
        <p:spPr bwMode="auto">
          <a:xfrm>
            <a:off x="3419872" y="2492896"/>
            <a:ext cx="2448272"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45720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sz="5400" dirty="0" smtClean="0">
                <a:solidFill>
                  <a:srgbClr val="FFFF00"/>
                </a:solidFill>
                <a:latin typeface="Helvetica" panose="020B0604020202020204" pitchFamily="34" charset="0"/>
              </a:rPr>
              <a:t>R.C.C.I</a:t>
            </a:r>
            <a:endParaRPr lang="fr-FR" altLang="fr-FR" sz="5400" dirty="0">
              <a:solidFill>
                <a:srgbClr val="FFFF00"/>
              </a:solidFill>
              <a:latin typeface="Helvetica" panose="020B0604020202020204" pitchFamily="34" charset="0"/>
            </a:endParaRPr>
          </a:p>
        </p:txBody>
      </p:sp>
      <p:sp>
        <p:nvSpPr>
          <p:cNvPr id="11" name="Titre 1"/>
          <p:cNvSpPr txBox="1">
            <a:spLocks/>
          </p:cNvSpPr>
          <p:nvPr/>
        </p:nvSpPr>
        <p:spPr bwMode="auto">
          <a:xfrm>
            <a:off x="3419872" y="3356992"/>
            <a:ext cx="2715311" cy="590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45720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dirty="0" smtClean="0">
                <a:solidFill>
                  <a:srgbClr val="FFFF00"/>
                </a:solidFill>
                <a:latin typeface="Helvetica" panose="020B0604020202020204" pitchFamily="34" charset="0"/>
              </a:rPr>
              <a:t>R</a:t>
            </a:r>
            <a:r>
              <a:rPr lang="fr-FR" altLang="fr-FR" dirty="0" smtClean="0">
                <a:solidFill>
                  <a:schemeClr val="bg1"/>
                </a:solidFill>
                <a:latin typeface="Helvetica" panose="020B0604020202020204" pitchFamily="34" charset="0"/>
              </a:rPr>
              <a:t>echerche des </a:t>
            </a:r>
            <a:r>
              <a:rPr lang="fr-FR" altLang="fr-FR" dirty="0" smtClean="0">
                <a:solidFill>
                  <a:srgbClr val="FFFF00"/>
                </a:solidFill>
                <a:latin typeface="Helvetica" panose="020B0604020202020204" pitchFamily="34" charset="0"/>
              </a:rPr>
              <a:t>C</a:t>
            </a:r>
            <a:r>
              <a:rPr lang="fr-FR" altLang="fr-FR" dirty="0" smtClean="0">
                <a:solidFill>
                  <a:schemeClr val="bg1"/>
                </a:solidFill>
                <a:latin typeface="Helvetica" panose="020B0604020202020204" pitchFamily="34" charset="0"/>
              </a:rPr>
              <a:t>auses</a:t>
            </a:r>
          </a:p>
          <a:p>
            <a:pPr eaLnBrk="1" hangingPunct="1"/>
            <a:r>
              <a:rPr lang="fr-FR" altLang="fr-FR" dirty="0">
                <a:solidFill>
                  <a:schemeClr val="bg1"/>
                </a:solidFill>
                <a:latin typeface="Helvetica" panose="020B0604020202020204" pitchFamily="34" charset="0"/>
              </a:rPr>
              <a:t>e</a:t>
            </a:r>
            <a:r>
              <a:rPr lang="fr-FR" altLang="fr-FR" dirty="0" smtClean="0">
                <a:solidFill>
                  <a:schemeClr val="bg1"/>
                </a:solidFill>
                <a:latin typeface="Helvetica" panose="020B0604020202020204" pitchFamily="34" charset="0"/>
              </a:rPr>
              <a:t>t </a:t>
            </a:r>
            <a:r>
              <a:rPr lang="fr-FR" altLang="fr-FR" dirty="0" smtClean="0">
                <a:solidFill>
                  <a:srgbClr val="FFFF00"/>
                </a:solidFill>
                <a:latin typeface="Helvetica" panose="020B0604020202020204" pitchFamily="34" charset="0"/>
              </a:rPr>
              <a:t>C</a:t>
            </a:r>
            <a:r>
              <a:rPr lang="fr-FR" altLang="fr-FR" dirty="0" smtClean="0">
                <a:solidFill>
                  <a:schemeClr val="bg1"/>
                </a:solidFill>
                <a:latin typeface="Helvetica" panose="020B0604020202020204" pitchFamily="34" charset="0"/>
              </a:rPr>
              <a:t>irconstances d’</a:t>
            </a:r>
            <a:r>
              <a:rPr lang="fr-FR" altLang="fr-FR" dirty="0" smtClean="0">
                <a:solidFill>
                  <a:srgbClr val="FFFF00"/>
                </a:solidFill>
                <a:latin typeface="Helvetica" panose="020B0604020202020204" pitchFamily="34" charset="0"/>
              </a:rPr>
              <a:t>I</a:t>
            </a:r>
            <a:r>
              <a:rPr lang="fr-FR" altLang="fr-FR" dirty="0" smtClean="0">
                <a:solidFill>
                  <a:schemeClr val="bg1"/>
                </a:solidFill>
                <a:latin typeface="Helvetica" panose="020B0604020202020204" pitchFamily="34" charset="0"/>
              </a:rPr>
              <a:t>ncendie</a:t>
            </a:r>
            <a:endParaRPr lang="fr-FR" altLang="fr-FR" dirty="0">
              <a:solidFill>
                <a:schemeClr val="bg1"/>
              </a:solidFill>
              <a:latin typeface="Helvetica" panose="020B0604020202020204" pitchFamily="34" charset="0"/>
            </a:endParaRPr>
          </a:p>
        </p:txBody>
      </p:sp>
      <p:sp>
        <p:nvSpPr>
          <p:cNvPr id="13" name="Titre 1"/>
          <p:cNvSpPr txBox="1">
            <a:spLocks/>
          </p:cNvSpPr>
          <p:nvPr/>
        </p:nvSpPr>
        <p:spPr bwMode="auto">
          <a:xfrm>
            <a:off x="3491880" y="2204864"/>
            <a:ext cx="2736304" cy="306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45720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l" eaLnBrk="1" hangingPunct="1"/>
            <a:r>
              <a:rPr lang="fr-FR" altLang="fr-FR" sz="1100" dirty="0" smtClean="0">
                <a:solidFill>
                  <a:schemeClr val="bg1">
                    <a:lumMod val="50000"/>
                  </a:schemeClr>
                </a:solidFill>
                <a:latin typeface="Helvetica" panose="020B0604020202020204" pitchFamily="34" charset="0"/>
              </a:rPr>
              <a:t>Formation Opérationnelle Spécialisée</a:t>
            </a:r>
            <a:endParaRPr lang="fr-FR" altLang="fr-FR" sz="1100" dirty="0">
              <a:solidFill>
                <a:schemeClr val="bg1">
                  <a:lumMod val="50000"/>
                </a:schemeClr>
              </a:solidFill>
              <a:latin typeface="Helvetica" panose="020B0604020202020204" pitchFamily="34" charset="0"/>
            </a:endParaRPr>
          </a:p>
        </p:txBody>
      </p:sp>
      <p:pic>
        <p:nvPicPr>
          <p:cNvPr id="12" name="Picture 21" descr="tracker_canadairs"/>
          <p:cNvPicPr>
            <a:picLocks noChangeAspect="1" noChangeArrowheads="1"/>
          </p:cNvPicPr>
          <p:nvPr/>
        </p:nvPicPr>
        <p:blipFill>
          <a:blip r:embed="rId4" cstate="print"/>
          <a:srcRect/>
          <a:stretch>
            <a:fillRect/>
          </a:stretch>
        </p:blipFill>
        <p:spPr bwMode="auto">
          <a:xfrm rot="-192390">
            <a:off x="998483" y="2474981"/>
            <a:ext cx="2355131" cy="1027112"/>
          </a:xfrm>
          <a:prstGeom prst="rect">
            <a:avLst/>
          </a:prstGeom>
          <a:noFill/>
          <a:ln w="9525">
            <a:noFill/>
            <a:miter lim="800000"/>
            <a:headEnd/>
            <a:tailEnd/>
          </a:ln>
        </p:spPr>
      </p:pic>
      <p:pic>
        <p:nvPicPr>
          <p:cNvPr id="14" name="Picture 19" descr="dash_canadairs"/>
          <p:cNvPicPr>
            <a:picLocks noChangeAspect="1" noChangeArrowheads="1"/>
          </p:cNvPicPr>
          <p:nvPr/>
        </p:nvPicPr>
        <p:blipFill>
          <a:blip r:embed="rId5" cstate="print"/>
          <a:srcRect/>
          <a:stretch>
            <a:fillRect/>
          </a:stretch>
        </p:blipFill>
        <p:spPr bwMode="auto">
          <a:xfrm rot="889681">
            <a:off x="5844816" y="2586604"/>
            <a:ext cx="3085035" cy="781882"/>
          </a:xfrm>
          <a:prstGeom prst="rect">
            <a:avLst/>
          </a:prstGeom>
          <a:noFill/>
          <a:ln w="9525">
            <a:noFill/>
            <a:miter lim="800000"/>
            <a:headEnd/>
            <a:tailEnd/>
          </a:ln>
        </p:spPr>
      </p:pic>
      <p:pic>
        <p:nvPicPr>
          <p:cNvPr id="15" name="Picture 6" descr="ANd9GcQdEj7pHwb_aK6p0rexNKxMwHDFWfbjE_ZBx6r5LzIA8nsg1UBOlJtWHQ">
            <a:hlinkClick r:id="rId6"/>
          </p:cNvPr>
          <p:cNvPicPr>
            <a:picLocks noChangeAspect="1" noChangeArrowheads="1"/>
          </p:cNvPicPr>
          <p:nvPr/>
        </p:nvPicPr>
        <p:blipFill>
          <a:blip r:embed="rId7" cstate="print"/>
          <a:srcRect/>
          <a:stretch>
            <a:fillRect/>
          </a:stretch>
        </p:blipFill>
        <p:spPr bwMode="auto">
          <a:xfrm>
            <a:off x="4283968" y="5301208"/>
            <a:ext cx="865188" cy="969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10</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3200" i="1" dirty="0">
                <a:solidFill>
                  <a:srgbClr val="FFFF00"/>
                </a:solidFill>
              </a:rPr>
              <a:t>Classification des causes dans </a:t>
            </a:r>
            <a:r>
              <a:rPr lang="fr-FR" sz="3200" i="1" dirty="0" smtClean="0">
                <a:solidFill>
                  <a:srgbClr val="FFFF00"/>
                </a:solidFill>
              </a:rPr>
              <a:t>la </a:t>
            </a:r>
            <a:r>
              <a:rPr lang="fr-FR" sz="3200" i="1" dirty="0">
                <a:solidFill>
                  <a:srgbClr val="FFFF00"/>
                </a:solidFill>
              </a:rPr>
              <a:t>base de données </a:t>
            </a:r>
            <a:r>
              <a:rPr lang="fr-FR" sz="3200" i="1" dirty="0" smtClean="0">
                <a:solidFill>
                  <a:srgbClr val="FFFF00"/>
                </a:solidFill>
              </a:rPr>
              <a:t>Prométhée:</a:t>
            </a:r>
            <a:endParaRPr lang="fr-FR" sz="3200" dirty="0">
              <a:solidFill>
                <a:srgbClr val="FFFF00"/>
              </a:solidFill>
            </a:endParaRPr>
          </a:p>
        </p:txBody>
      </p:sp>
      <p:sp>
        <p:nvSpPr>
          <p:cNvPr id="44" name="Rectangle 2"/>
          <p:cNvSpPr>
            <a:spLocks noChangeArrowheads="1"/>
          </p:cNvSpPr>
          <p:nvPr/>
        </p:nvSpPr>
        <p:spPr bwMode="auto">
          <a:xfrm>
            <a:off x="395536" y="1196752"/>
            <a:ext cx="8569325" cy="2554545"/>
          </a:xfrm>
          <a:prstGeom prst="rect">
            <a:avLst/>
          </a:prstGeom>
          <a:noFill/>
          <a:ln w="9525">
            <a:noFill/>
            <a:miter lim="800000"/>
            <a:headEnd/>
            <a:tailEnd/>
          </a:ln>
        </p:spPr>
        <p:txBody>
          <a:bodyPr>
            <a:spAutoFit/>
          </a:bodyPr>
          <a:lstStyle/>
          <a:p>
            <a:pPr algn="l"/>
            <a:r>
              <a:rPr lang="fr-FR" i="1" dirty="0"/>
              <a:t> Les natures de causes sont réparties en 5 familles, chacune de ces familles étant subdivisée en catégories et chaque catégorie pouvant être détaillée :</a:t>
            </a:r>
          </a:p>
          <a:p>
            <a:pPr algn="l"/>
            <a:endParaRPr lang="fr-FR" i="1" dirty="0"/>
          </a:p>
          <a:p>
            <a:pPr algn="l">
              <a:buFont typeface="Wingdings" pitchFamily="2" charset="2"/>
              <a:buChar char="Ø"/>
            </a:pPr>
            <a:r>
              <a:rPr lang="fr-FR" i="1" dirty="0"/>
              <a:t> Causes naturelles (foudre).</a:t>
            </a:r>
          </a:p>
          <a:p>
            <a:pPr algn="l">
              <a:buFont typeface="Wingdings" pitchFamily="2" charset="2"/>
              <a:buChar char="Ø"/>
            </a:pPr>
            <a:r>
              <a:rPr lang="fr-FR" i="1" dirty="0"/>
              <a:t> Causes accidentelles liées aux installation (ligne électrique, chemin de fer, véhicule, dépôt d’ordures).</a:t>
            </a:r>
          </a:p>
          <a:p>
            <a:pPr algn="l">
              <a:buFont typeface="Wingdings" pitchFamily="2" charset="2"/>
              <a:buChar char="Ø"/>
            </a:pPr>
            <a:r>
              <a:rPr lang="fr-FR" i="1" dirty="0"/>
              <a:t> Malveillance (conflit, intérêt, pyromanie).</a:t>
            </a:r>
          </a:p>
          <a:p>
            <a:pPr algn="l">
              <a:buFont typeface="Wingdings" pitchFamily="2" charset="2"/>
              <a:buChar char="Ø"/>
            </a:pPr>
            <a:r>
              <a:rPr lang="fr-FR" i="1" dirty="0"/>
              <a:t> Causes involontaires liées aux travaux professionnels (travaux forestiers, agricoles, industriels, reprise du feu).</a:t>
            </a:r>
          </a:p>
          <a:p>
            <a:pPr algn="l">
              <a:buFont typeface="Wingdings" pitchFamily="2" charset="2"/>
              <a:buChar char="Ø"/>
            </a:pPr>
            <a:r>
              <a:rPr lang="fr-FR" i="1" dirty="0"/>
              <a:t> Causes involontaires liées aux particuliers (travaux, loisirs, jet d’objets incandescents).</a:t>
            </a:r>
          </a:p>
        </p:txBody>
      </p:sp>
      <p:pic>
        <p:nvPicPr>
          <p:cNvPr id="45" name="Picture 4"/>
          <p:cNvPicPr>
            <a:picLocks noChangeAspect="1" noChangeArrowheads="1"/>
          </p:cNvPicPr>
          <p:nvPr/>
        </p:nvPicPr>
        <p:blipFill>
          <a:blip r:embed="rId3" cstate="print"/>
          <a:srcRect/>
          <a:stretch>
            <a:fillRect/>
          </a:stretch>
        </p:blipFill>
        <p:spPr bwMode="auto">
          <a:xfrm>
            <a:off x="3059832" y="3933056"/>
            <a:ext cx="3384376" cy="2248402"/>
          </a:xfrm>
          <a:prstGeom prst="rect">
            <a:avLst/>
          </a:prstGeom>
          <a:noFill/>
          <a:ln w="19050">
            <a:solidFill>
              <a:srgbClr val="FFFF00"/>
            </a:solidFill>
            <a:miter lim="800000"/>
            <a:headEnd/>
            <a:tailEnd/>
          </a:ln>
        </p:spPr>
      </p:pic>
      <p:pic>
        <p:nvPicPr>
          <p:cNvPr id="46" name="Picture 6" descr="ANd9GcQdEj7pHwb_aK6p0rexNKxMwHDFWfbjE_ZBx6r5LzIA8nsg1UBOlJtWHQ">
            <a:hlinkClick r:id="rId4"/>
          </p:cNvPr>
          <p:cNvPicPr>
            <a:picLocks noChangeAspect="1" noChangeArrowheads="1"/>
          </p:cNvPicPr>
          <p:nvPr/>
        </p:nvPicPr>
        <p:blipFill>
          <a:blip r:embed="rId5" cstate="print"/>
          <a:srcRect/>
          <a:stretch>
            <a:fillRect/>
          </a:stretch>
        </p:blipFill>
        <p:spPr bwMode="auto">
          <a:xfrm>
            <a:off x="7020272" y="4293096"/>
            <a:ext cx="1154849" cy="1296144"/>
          </a:xfrm>
          <a:prstGeom prst="rect">
            <a:avLst/>
          </a:prstGeom>
          <a:noFill/>
          <a:ln w="9525">
            <a:noFill/>
            <a:miter lim="800000"/>
            <a:headEnd/>
            <a:tailEnd/>
          </a:ln>
        </p:spPr>
      </p:pic>
      <p:pic>
        <p:nvPicPr>
          <p:cNvPr id="7" name="Image 6" descr="téléchargement.png"/>
          <p:cNvPicPr>
            <a:picLocks noChangeAspect="1"/>
          </p:cNvPicPr>
          <p:nvPr/>
        </p:nvPicPr>
        <p:blipFill>
          <a:blip r:embed="rId6"/>
          <a:stretch>
            <a:fillRect/>
          </a:stretch>
        </p:blipFill>
        <p:spPr>
          <a:xfrm>
            <a:off x="0" y="4365104"/>
            <a:ext cx="2771800" cy="1206548"/>
          </a:xfrm>
          <a:prstGeom prst="rect">
            <a:avLst/>
          </a:prstGeom>
        </p:spPr>
      </p:pic>
    </p:spTree>
    <p:extLst>
      <p:ext uri="{BB962C8B-B14F-4D97-AF65-F5344CB8AC3E}">
        <p14:creationId xmlns="" xmlns:p14="http://schemas.microsoft.com/office/powerpoint/2010/main" val="28171383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11</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dirty="0">
                <a:solidFill>
                  <a:srgbClr val="FFFF00"/>
                </a:solidFill>
              </a:rPr>
              <a:t>Les signes objectifs en </a:t>
            </a:r>
            <a:r>
              <a:rPr lang="fr-FR" dirty="0" smtClean="0">
                <a:solidFill>
                  <a:srgbClr val="FFFF00"/>
                </a:solidFill>
              </a:rPr>
              <a:t>FDF:</a:t>
            </a:r>
            <a:endParaRPr lang="fr-FR" dirty="0">
              <a:solidFill>
                <a:srgbClr val="FFFF00"/>
              </a:solidFill>
            </a:endParaRPr>
          </a:p>
        </p:txBody>
      </p:sp>
      <p:sp>
        <p:nvSpPr>
          <p:cNvPr id="7" name="Rectangle 3"/>
          <p:cNvSpPr>
            <a:spLocks noChangeArrowheads="1"/>
          </p:cNvSpPr>
          <p:nvPr/>
        </p:nvSpPr>
        <p:spPr bwMode="auto">
          <a:xfrm>
            <a:off x="395288" y="1126431"/>
            <a:ext cx="8569325" cy="1815882"/>
          </a:xfrm>
          <a:prstGeom prst="rect">
            <a:avLst/>
          </a:prstGeom>
          <a:noFill/>
          <a:ln w="9525">
            <a:noFill/>
            <a:miter lim="800000"/>
            <a:headEnd/>
            <a:tailEnd/>
          </a:ln>
        </p:spPr>
        <p:txBody>
          <a:bodyPr>
            <a:spAutoFit/>
          </a:bodyPr>
          <a:lstStyle/>
          <a:p>
            <a:r>
              <a:rPr lang="fr-FR" dirty="0">
                <a:solidFill>
                  <a:srgbClr val="FF0000"/>
                </a:solidFill>
              </a:rPr>
              <a:t>Modèles de carbonisation</a:t>
            </a:r>
            <a:r>
              <a:rPr lang="fr-FR" dirty="0" smtClean="0">
                <a:solidFill>
                  <a:srgbClr val="FF0000"/>
                </a:solidFill>
              </a:rPr>
              <a:t>:</a:t>
            </a:r>
          </a:p>
          <a:p>
            <a:endParaRPr lang="fr-FR" dirty="0"/>
          </a:p>
          <a:p>
            <a:pPr algn="l"/>
            <a:r>
              <a:rPr lang="fr-FR" dirty="0"/>
              <a:t>Ce sont les traces laissées par le feu sur les troncs des arbres. Leurs formes varient en fonction de la direction de propagation du feu et de la direction du vent.</a:t>
            </a:r>
          </a:p>
          <a:p>
            <a:pPr algn="l"/>
            <a:r>
              <a:rPr lang="fr-FR" dirty="0"/>
              <a:t>Lorsque le feu débute, il se développe par radiation et les arbres entourant le point d’éclosion présentent une carbonisation de même hauteur. S’il y a du</a:t>
            </a:r>
          </a:p>
          <a:p>
            <a:r>
              <a:rPr lang="fr-FR" dirty="0"/>
              <a:t>vent, les flammes s’inclinent et marquent plus les arbres situés du côté où elles sont dirigées.</a:t>
            </a:r>
          </a:p>
        </p:txBody>
      </p:sp>
      <p:pic>
        <p:nvPicPr>
          <p:cNvPr id="8" name="Picture 2"/>
          <p:cNvPicPr>
            <a:picLocks noChangeAspect="1" noChangeArrowheads="1"/>
          </p:cNvPicPr>
          <p:nvPr/>
        </p:nvPicPr>
        <p:blipFill>
          <a:blip r:embed="rId3" cstate="print"/>
          <a:srcRect/>
          <a:stretch>
            <a:fillRect/>
          </a:stretch>
        </p:blipFill>
        <p:spPr bwMode="auto">
          <a:xfrm>
            <a:off x="2195513" y="2925415"/>
            <a:ext cx="3114675" cy="3076575"/>
          </a:xfrm>
          <a:prstGeom prst="rect">
            <a:avLst/>
          </a:prstGeom>
          <a:noFill/>
          <a:ln w="9525">
            <a:noFill/>
            <a:miter lim="800000"/>
            <a:headEnd/>
            <a:tailEnd/>
          </a:ln>
        </p:spPr>
      </p:pic>
      <p:pic>
        <p:nvPicPr>
          <p:cNvPr id="9" name="Picture 2"/>
          <p:cNvPicPr>
            <a:picLocks noChangeAspect="1" noChangeArrowheads="1"/>
          </p:cNvPicPr>
          <p:nvPr/>
        </p:nvPicPr>
        <p:blipFill>
          <a:blip r:embed="rId4" cstate="print"/>
          <a:srcRect/>
          <a:stretch>
            <a:fillRect/>
          </a:stretch>
        </p:blipFill>
        <p:spPr bwMode="auto">
          <a:xfrm>
            <a:off x="5435600" y="2925415"/>
            <a:ext cx="3024188" cy="3076575"/>
          </a:xfrm>
          <a:prstGeom prst="rect">
            <a:avLst/>
          </a:prstGeom>
          <a:noFill/>
          <a:ln w="9525">
            <a:noFill/>
            <a:miter lim="800000"/>
            <a:headEnd/>
            <a:tailEnd/>
          </a:ln>
        </p:spPr>
      </p:pic>
      <p:pic>
        <p:nvPicPr>
          <p:cNvPr id="10" name="Image 17" descr="lumiere-feu-44.gif"/>
          <p:cNvPicPr>
            <a:picLocks noChangeAspect="1"/>
          </p:cNvPicPr>
          <p:nvPr/>
        </p:nvPicPr>
        <p:blipFill>
          <a:blip r:embed="rId5" cstate="print"/>
          <a:srcRect/>
          <a:stretch>
            <a:fillRect/>
          </a:stretch>
        </p:blipFill>
        <p:spPr bwMode="auto">
          <a:xfrm>
            <a:off x="5003800" y="4509740"/>
            <a:ext cx="936625" cy="1365250"/>
          </a:xfrm>
          <a:prstGeom prst="rect">
            <a:avLst/>
          </a:prstGeom>
          <a:noFill/>
          <a:ln w="9525">
            <a:noFill/>
            <a:miter lim="800000"/>
            <a:headEnd/>
            <a:tailEnd/>
          </a:ln>
        </p:spPr>
      </p:pic>
      <p:pic>
        <p:nvPicPr>
          <p:cNvPr id="11" name="Picture 4" descr="D:\Clipart Pompiers\Clipart 2\Transparent\Engins\ccf.gif"/>
          <p:cNvPicPr>
            <a:picLocks noChangeAspect="1" noChangeArrowheads="1"/>
          </p:cNvPicPr>
          <p:nvPr/>
        </p:nvPicPr>
        <p:blipFill>
          <a:blip r:embed="rId6" cstate="print"/>
          <a:srcRect/>
          <a:stretch>
            <a:fillRect/>
          </a:stretch>
        </p:blipFill>
        <p:spPr bwMode="auto">
          <a:xfrm rot="-434511">
            <a:off x="330200" y="4852640"/>
            <a:ext cx="2100263" cy="1384300"/>
          </a:xfrm>
          <a:prstGeom prst="rect">
            <a:avLst/>
          </a:prstGeom>
          <a:noFill/>
          <a:ln w="9525">
            <a:noFill/>
            <a:miter lim="800000"/>
            <a:headEnd/>
            <a:tailEnd/>
          </a:ln>
        </p:spPr>
      </p:pic>
      <p:sp>
        <p:nvSpPr>
          <p:cNvPr id="12" name="Flèche droite à entaille 11"/>
          <p:cNvSpPr/>
          <p:nvPr/>
        </p:nvSpPr>
        <p:spPr>
          <a:xfrm>
            <a:off x="5940425" y="5517803"/>
            <a:ext cx="647700" cy="215900"/>
          </a:xfrm>
          <a:prstGeom prst="notch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 name="Flèche droite à entaille 12"/>
          <p:cNvSpPr/>
          <p:nvPr/>
        </p:nvSpPr>
        <p:spPr>
          <a:xfrm rot="10800000">
            <a:off x="4284663" y="5517803"/>
            <a:ext cx="647700" cy="215900"/>
          </a:xfrm>
          <a:prstGeom prst="notch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extLst>
      <p:ext uri="{BB962C8B-B14F-4D97-AF65-F5344CB8AC3E}">
        <p14:creationId xmlns="" xmlns:p14="http://schemas.microsoft.com/office/powerpoint/2010/main" val="35707657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12</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dirty="0">
                <a:solidFill>
                  <a:srgbClr val="FFFF00"/>
                </a:solidFill>
              </a:rPr>
              <a:t>Carbonisation des </a:t>
            </a:r>
            <a:r>
              <a:rPr lang="fr-FR" dirty="0" smtClean="0">
                <a:solidFill>
                  <a:srgbClr val="FFFF00"/>
                </a:solidFill>
              </a:rPr>
              <a:t>troncs:</a:t>
            </a:r>
            <a:endParaRPr lang="fr-FR" dirty="0">
              <a:solidFill>
                <a:srgbClr val="FFFF00"/>
              </a:solidFill>
            </a:endParaRPr>
          </a:p>
        </p:txBody>
      </p:sp>
      <p:pic>
        <p:nvPicPr>
          <p:cNvPr id="14" name="Picture 2"/>
          <p:cNvPicPr>
            <a:picLocks noChangeAspect="1" noChangeArrowheads="1"/>
          </p:cNvPicPr>
          <p:nvPr/>
        </p:nvPicPr>
        <p:blipFill>
          <a:blip r:embed="rId3" cstate="print"/>
          <a:srcRect/>
          <a:stretch>
            <a:fillRect/>
          </a:stretch>
        </p:blipFill>
        <p:spPr bwMode="auto">
          <a:xfrm>
            <a:off x="5292725" y="2276872"/>
            <a:ext cx="2779713" cy="2952750"/>
          </a:xfrm>
          <a:prstGeom prst="rect">
            <a:avLst/>
          </a:prstGeom>
          <a:noFill/>
          <a:ln w="9525">
            <a:noFill/>
            <a:miter lim="800000"/>
            <a:headEnd/>
            <a:tailEnd/>
          </a:ln>
        </p:spPr>
      </p:pic>
      <p:sp>
        <p:nvSpPr>
          <p:cNvPr id="15" name="Rectangle 2"/>
          <p:cNvSpPr>
            <a:spLocks noChangeArrowheads="1"/>
          </p:cNvSpPr>
          <p:nvPr/>
        </p:nvSpPr>
        <p:spPr bwMode="auto">
          <a:xfrm>
            <a:off x="323850" y="1124744"/>
            <a:ext cx="8424863" cy="1190625"/>
          </a:xfrm>
          <a:prstGeom prst="rect">
            <a:avLst/>
          </a:prstGeom>
          <a:noFill/>
          <a:ln w="9525">
            <a:noFill/>
            <a:miter lim="800000"/>
            <a:headEnd/>
            <a:tailEnd/>
          </a:ln>
        </p:spPr>
        <p:txBody>
          <a:bodyPr>
            <a:spAutoFit/>
          </a:bodyPr>
          <a:lstStyle/>
          <a:p>
            <a:r>
              <a:rPr lang="fr-FR" dirty="0"/>
              <a:t>- Lorsque le feu prend de l’importance, le transfert de chaleur est dû aux radiations mais aussi à la convection.</a:t>
            </a:r>
          </a:p>
          <a:p>
            <a:r>
              <a:rPr lang="fr-FR" dirty="0"/>
              <a:t>Les marques de carbonisation sont en forme de fuseau, la pointe dirigée vers le haut et sont plus marquées du côté protégé du vent, c’est-à-dire sous le vent.</a:t>
            </a:r>
          </a:p>
        </p:txBody>
      </p:sp>
      <p:sp>
        <p:nvSpPr>
          <p:cNvPr id="16" name="Rectangle 5"/>
          <p:cNvSpPr>
            <a:spLocks noChangeArrowheads="1"/>
          </p:cNvSpPr>
          <p:nvPr/>
        </p:nvSpPr>
        <p:spPr bwMode="auto">
          <a:xfrm>
            <a:off x="539750" y="5732859"/>
            <a:ext cx="5302250" cy="366713"/>
          </a:xfrm>
          <a:prstGeom prst="rect">
            <a:avLst/>
          </a:prstGeom>
          <a:noFill/>
          <a:ln w="9525">
            <a:noFill/>
            <a:miter lim="800000"/>
            <a:headEnd/>
            <a:tailEnd/>
          </a:ln>
        </p:spPr>
        <p:txBody>
          <a:bodyPr wrap="none">
            <a:spAutoFit/>
          </a:bodyPr>
          <a:lstStyle/>
          <a:p>
            <a:r>
              <a:rPr lang="fr-FR" i="1"/>
              <a:t>Effet de la convection sur la carbonisation du tronc</a:t>
            </a:r>
          </a:p>
        </p:txBody>
      </p:sp>
      <p:pic>
        <p:nvPicPr>
          <p:cNvPr id="17" name="Picture 2" descr="http://t2.gstatic.com/images?q=tbn:ANd9GcQxqA9pfhoJq1O_A1qucCAEyRCaKZJYKBAyXQXUAzC_ev-1GTsEvA"/>
          <p:cNvPicPr>
            <a:picLocks noChangeAspect="1" noChangeArrowheads="1"/>
          </p:cNvPicPr>
          <p:nvPr/>
        </p:nvPicPr>
        <p:blipFill>
          <a:blip r:embed="rId4" cstate="print"/>
          <a:srcRect/>
          <a:stretch>
            <a:fillRect/>
          </a:stretch>
        </p:blipFill>
        <p:spPr bwMode="auto">
          <a:xfrm>
            <a:off x="7308304" y="5229200"/>
            <a:ext cx="947737" cy="820738"/>
          </a:xfrm>
          <a:prstGeom prst="rect">
            <a:avLst/>
          </a:prstGeom>
          <a:noFill/>
          <a:ln w="9525">
            <a:noFill/>
            <a:miter lim="800000"/>
            <a:headEnd/>
            <a:tailEnd/>
          </a:ln>
        </p:spPr>
      </p:pic>
      <p:sp>
        <p:nvSpPr>
          <p:cNvPr id="18" name="Line 9"/>
          <p:cNvSpPr>
            <a:spLocks noChangeShapeType="1"/>
          </p:cNvSpPr>
          <p:nvPr/>
        </p:nvSpPr>
        <p:spPr bwMode="auto">
          <a:xfrm>
            <a:off x="6877050" y="4437459"/>
            <a:ext cx="790575" cy="863600"/>
          </a:xfrm>
          <a:prstGeom prst="line">
            <a:avLst/>
          </a:prstGeom>
          <a:noFill/>
          <a:ln w="63500">
            <a:solidFill>
              <a:srgbClr val="FF0000"/>
            </a:solidFill>
            <a:round/>
            <a:headEnd/>
            <a:tailEnd type="triangle" w="med" len="med"/>
          </a:ln>
        </p:spPr>
        <p:txBody>
          <a:bodyPr/>
          <a:lstStyle/>
          <a:p>
            <a:endParaRPr lang="fr-FR"/>
          </a:p>
        </p:txBody>
      </p:sp>
      <p:pic>
        <p:nvPicPr>
          <p:cNvPr id="19" name="Image 17" descr="lumiere-feu-44.gif"/>
          <p:cNvPicPr>
            <a:picLocks noChangeAspect="1"/>
          </p:cNvPicPr>
          <p:nvPr/>
        </p:nvPicPr>
        <p:blipFill>
          <a:blip r:embed="rId5" cstate="print"/>
          <a:srcRect/>
          <a:stretch>
            <a:fillRect/>
          </a:stretch>
        </p:blipFill>
        <p:spPr bwMode="auto">
          <a:xfrm rot="5400000" flipH="1">
            <a:off x="6389688" y="5210572"/>
            <a:ext cx="725487" cy="1049337"/>
          </a:xfrm>
          <a:prstGeom prst="rect">
            <a:avLst/>
          </a:prstGeom>
          <a:noFill/>
          <a:ln w="9525">
            <a:noFill/>
            <a:miter lim="800000"/>
            <a:headEnd/>
            <a:tailEnd/>
          </a:ln>
        </p:spPr>
      </p:pic>
      <p:pic>
        <p:nvPicPr>
          <p:cNvPr id="20" name="Picture 2"/>
          <p:cNvPicPr>
            <a:picLocks noChangeAspect="1" noChangeArrowheads="1"/>
          </p:cNvPicPr>
          <p:nvPr/>
        </p:nvPicPr>
        <p:blipFill>
          <a:blip r:embed="rId6" cstate="print"/>
          <a:srcRect/>
          <a:stretch>
            <a:fillRect/>
          </a:stretch>
        </p:blipFill>
        <p:spPr bwMode="auto">
          <a:xfrm>
            <a:off x="3132138" y="2348309"/>
            <a:ext cx="2087562" cy="2857500"/>
          </a:xfrm>
          <a:prstGeom prst="rect">
            <a:avLst/>
          </a:prstGeom>
          <a:noFill/>
          <a:ln w="9525">
            <a:noFill/>
            <a:miter lim="800000"/>
            <a:headEnd/>
            <a:tailEnd/>
          </a:ln>
        </p:spPr>
      </p:pic>
      <p:pic>
        <p:nvPicPr>
          <p:cNvPr id="21" name="Picture 3"/>
          <p:cNvPicPr>
            <a:picLocks noChangeAspect="1" noChangeArrowheads="1"/>
          </p:cNvPicPr>
          <p:nvPr/>
        </p:nvPicPr>
        <p:blipFill>
          <a:blip r:embed="rId7" cstate="print"/>
          <a:srcRect/>
          <a:stretch>
            <a:fillRect/>
          </a:stretch>
        </p:blipFill>
        <p:spPr bwMode="auto">
          <a:xfrm>
            <a:off x="1187450" y="2276872"/>
            <a:ext cx="2028825" cy="2857500"/>
          </a:xfrm>
          <a:prstGeom prst="rect">
            <a:avLst/>
          </a:prstGeom>
          <a:noFill/>
          <a:ln w="9525">
            <a:noFill/>
            <a:miter lim="800000"/>
            <a:headEnd/>
            <a:tailEnd/>
          </a:ln>
        </p:spPr>
      </p:pic>
      <p:sp>
        <p:nvSpPr>
          <p:cNvPr id="22" name="Flèche droite à entaille 21"/>
          <p:cNvSpPr/>
          <p:nvPr/>
        </p:nvSpPr>
        <p:spPr>
          <a:xfrm>
            <a:off x="2411413" y="2564209"/>
            <a:ext cx="1728787" cy="792163"/>
          </a:xfrm>
          <a:prstGeom prst="notch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3" name="ZoneTexte 27"/>
          <p:cNvSpPr txBox="1">
            <a:spLocks noChangeArrowheads="1"/>
          </p:cNvSpPr>
          <p:nvPr/>
        </p:nvSpPr>
        <p:spPr bwMode="auto">
          <a:xfrm>
            <a:off x="2843213" y="2781697"/>
            <a:ext cx="647700" cy="368300"/>
          </a:xfrm>
          <a:prstGeom prst="rect">
            <a:avLst/>
          </a:prstGeom>
          <a:noFill/>
          <a:ln w="9525">
            <a:noFill/>
            <a:miter lim="800000"/>
            <a:headEnd/>
            <a:tailEnd/>
          </a:ln>
        </p:spPr>
        <p:txBody>
          <a:bodyPr wrap="none">
            <a:spAutoFit/>
          </a:bodyPr>
          <a:lstStyle/>
          <a:p>
            <a:r>
              <a:rPr lang="fr-FR" b="1"/>
              <a:t>FEU</a:t>
            </a:r>
          </a:p>
        </p:txBody>
      </p:sp>
    </p:spTree>
    <p:extLst>
      <p:ext uri="{BB962C8B-B14F-4D97-AF65-F5344CB8AC3E}">
        <p14:creationId xmlns="" xmlns:p14="http://schemas.microsoft.com/office/powerpoint/2010/main" val="25763638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13</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3200" dirty="0">
                <a:solidFill>
                  <a:srgbClr val="FFFF00"/>
                </a:solidFill>
              </a:rPr>
              <a:t>Différents modèles de carbonisation selon le sens du feu et du </a:t>
            </a:r>
            <a:r>
              <a:rPr lang="fr-FR" sz="3200" dirty="0" smtClean="0">
                <a:solidFill>
                  <a:srgbClr val="FFFF00"/>
                </a:solidFill>
              </a:rPr>
              <a:t>vent:</a:t>
            </a:r>
            <a:endParaRPr lang="fr-FR" sz="3200" dirty="0">
              <a:solidFill>
                <a:srgbClr val="FFFF00"/>
              </a:solidFill>
            </a:endParaRPr>
          </a:p>
        </p:txBody>
      </p:sp>
      <p:pic>
        <p:nvPicPr>
          <p:cNvPr id="24" name="Picture 3"/>
          <p:cNvPicPr>
            <a:picLocks noChangeAspect="1" noChangeArrowheads="1"/>
          </p:cNvPicPr>
          <p:nvPr/>
        </p:nvPicPr>
        <p:blipFill>
          <a:blip r:embed="rId3" cstate="print"/>
          <a:srcRect/>
          <a:stretch>
            <a:fillRect/>
          </a:stretch>
        </p:blipFill>
        <p:spPr bwMode="auto">
          <a:xfrm>
            <a:off x="6236915" y="2924944"/>
            <a:ext cx="2295525" cy="2640012"/>
          </a:xfrm>
          <a:prstGeom prst="rect">
            <a:avLst/>
          </a:prstGeom>
          <a:noFill/>
          <a:ln w="9525">
            <a:noFill/>
            <a:miter lim="800000"/>
            <a:headEnd/>
            <a:tailEnd/>
          </a:ln>
        </p:spPr>
      </p:pic>
      <p:pic>
        <p:nvPicPr>
          <p:cNvPr id="25" name="Picture 3"/>
          <p:cNvPicPr>
            <a:picLocks noChangeAspect="1" noChangeArrowheads="1"/>
          </p:cNvPicPr>
          <p:nvPr/>
        </p:nvPicPr>
        <p:blipFill>
          <a:blip r:embed="rId3" cstate="print"/>
          <a:srcRect/>
          <a:stretch>
            <a:fillRect/>
          </a:stretch>
        </p:blipFill>
        <p:spPr bwMode="auto">
          <a:xfrm>
            <a:off x="4076328" y="3140844"/>
            <a:ext cx="2393950" cy="2752725"/>
          </a:xfrm>
          <a:prstGeom prst="rect">
            <a:avLst/>
          </a:prstGeom>
          <a:noFill/>
          <a:ln w="9525">
            <a:noFill/>
            <a:miter lim="800000"/>
            <a:headEnd/>
            <a:tailEnd/>
          </a:ln>
        </p:spPr>
      </p:pic>
      <p:pic>
        <p:nvPicPr>
          <p:cNvPr id="26" name="Picture 2"/>
          <p:cNvPicPr>
            <a:picLocks noChangeAspect="1" noChangeArrowheads="1"/>
          </p:cNvPicPr>
          <p:nvPr/>
        </p:nvPicPr>
        <p:blipFill>
          <a:blip r:embed="rId4" cstate="print"/>
          <a:srcRect/>
          <a:stretch>
            <a:fillRect/>
          </a:stretch>
        </p:blipFill>
        <p:spPr bwMode="auto">
          <a:xfrm>
            <a:off x="2339405" y="1104900"/>
            <a:ext cx="2376487" cy="2732088"/>
          </a:xfrm>
          <a:prstGeom prst="rect">
            <a:avLst/>
          </a:prstGeom>
          <a:noFill/>
          <a:ln w="9525">
            <a:noFill/>
            <a:miter lim="800000"/>
            <a:headEnd/>
            <a:tailEnd/>
          </a:ln>
        </p:spPr>
      </p:pic>
      <p:pic>
        <p:nvPicPr>
          <p:cNvPr id="27" name="Picture 2"/>
          <p:cNvPicPr>
            <a:picLocks noChangeAspect="1" noChangeArrowheads="1"/>
          </p:cNvPicPr>
          <p:nvPr/>
        </p:nvPicPr>
        <p:blipFill>
          <a:blip r:embed="rId4" cstate="print"/>
          <a:srcRect/>
          <a:stretch>
            <a:fillRect/>
          </a:stretch>
        </p:blipFill>
        <p:spPr bwMode="auto">
          <a:xfrm>
            <a:off x="0" y="1268760"/>
            <a:ext cx="2609850" cy="3000375"/>
          </a:xfrm>
          <a:prstGeom prst="rect">
            <a:avLst/>
          </a:prstGeom>
          <a:noFill/>
          <a:ln w="9525">
            <a:noFill/>
            <a:miter lim="800000"/>
            <a:headEnd/>
            <a:tailEnd/>
          </a:ln>
        </p:spPr>
      </p:pic>
      <p:sp>
        <p:nvSpPr>
          <p:cNvPr id="28" name="Rectangle 6"/>
          <p:cNvSpPr>
            <a:spLocks noChangeArrowheads="1"/>
          </p:cNvSpPr>
          <p:nvPr/>
        </p:nvSpPr>
        <p:spPr bwMode="auto">
          <a:xfrm>
            <a:off x="3923730" y="1809793"/>
            <a:ext cx="5976938" cy="738188"/>
          </a:xfrm>
          <a:prstGeom prst="rect">
            <a:avLst/>
          </a:prstGeom>
          <a:noFill/>
          <a:ln w="9525">
            <a:noFill/>
            <a:miter lim="800000"/>
            <a:headEnd/>
            <a:tailEnd/>
          </a:ln>
        </p:spPr>
        <p:txBody>
          <a:bodyPr>
            <a:spAutoFit/>
          </a:bodyPr>
          <a:lstStyle/>
          <a:p>
            <a:r>
              <a:rPr lang="fr-FR" sz="1400" b="1" dirty="0">
                <a:solidFill>
                  <a:srgbClr val="0000FF"/>
                </a:solidFill>
              </a:rPr>
              <a:t>La présence du vent et/ou de la pente incline</a:t>
            </a:r>
          </a:p>
          <a:p>
            <a:r>
              <a:rPr lang="fr-FR" sz="1400" b="1" dirty="0">
                <a:solidFill>
                  <a:srgbClr val="0000FF"/>
                </a:solidFill>
              </a:rPr>
              <a:t>la flamme : les traces de carbonisation sont </a:t>
            </a:r>
          </a:p>
          <a:p>
            <a:r>
              <a:rPr lang="fr-FR" sz="1400" b="1" dirty="0">
                <a:solidFill>
                  <a:srgbClr val="0000FF"/>
                </a:solidFill>
              </a:rPr>
              <a:t>dissymétriques</a:t>
            </a:r>
          </a:p>
        </p:txBody>
      </p:sp>
      <p:sp>
        <p:nvSpPr>
          <p:cNvPr id="29" name="Rectangle 7"/>
          <p:cNvSpPr>
            <a:spLocks noChangeArrowheads="1"/>
          </p:cNvSpPr>
          <p:nvPr/>
        </p:nvSpPr>
        <p:spPr bwMode="auto">
          <a:xfrm>
            <a:off x="4955839" y="5777046"/>
            <a:ext cx="3351213" cy="307975"/>
          </a:xfrm>
          <a:prstGeom prst="rect">
            <a:avLst/>
          </a:prstGeom>
          <a:noFill/>
          <a:ln w="9525">
            <a:noFill/>
            <a:miter lim="800000"/>
            <a:headEnd/>
            <a:tailEnd/>
          </a:ln>
        </p:spPr>
        <p:txBody>
          <a:bodyPr wrap="none">
            <a:spAutoFit/>
          </a:bodyPr>
          <a:lstStyle/>
          <a:p>
            <a:r>
              <a:rPr lang="fr-FR" sz="1400" b="1" dirty="0">
                <a:solidFill>
                  <a:srgbClr val="0000FF"/>
                </a:solidFill>
              </a:rPr>
              <a:t>Feu descendant dans le sens du vent</a:t>
            </a:r>
          </a:p>
        </p:txBody>
      </p:sp>
      <p:sp>
        <p:nvSpPr>
          <p:cNvPr id="30" name="Flèche droite à entaille 29"/>
          <p:cNvSpPr/>
          <p:nvPr/>
        </p:nvSpPr>
        <p:spPr>
          <a:xfrm>
            <a:off x="1620267" y="1557338"/>
            <a:ext cx="1223963" cy="647700"/>
          </a:xfrm>
          <a:prstGeom prst="notchedRightArrow">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1" name="ZoneTexte 16"/>
          <p:cNvSpPr txBox="1">
            <a:spLocks noChangeArrowheads="1"/>
          </p:cNvSpPr>
          <p:nvPr/>
        </p:nvSpPr>
        <p:spPr bwMode="auto">
          <a:xfrm>
            <a:off x="1764730" y="1700213"/>
            <a:ext cx="800100" cy="369887"/>
          </a:xfrm>
          <a:prstGeom prst="rect">
            <a:avLst/>
          </a:prstGeom>
          <a:noFill/>
          <a:ln w="9525">
            <a:noFill/>
            <a:miter lim="800000"/>
            <a:headEnd/>
            <a:tailEnd/>
          </a:ln>
        </p:spPr>
        <p:txBody>
          <a:bodyPr wrap="none">
            <a:spAutoFit/>
          </a:bodyPr>
          <a:lstStyle/>
          <a:p>
            <a:r>
              <a:rPr lang="fr-FR" b="1"/>
              <a:t>VENT</a:t>
            </a:r>
          </a:p>
        </p:txBody>
      </p:sp>
      <p:sp>
        <p:nvSpPr>
          <p:cNvPr id="32" name="Flèche droite à entaille 31"/>
          <p:cNvSpPr/>
          <p:nvPr/>
        </p:nvSpPr>
        <p:spPr>
          <a:xfrm rot="10800000">
            <a:off x="5733678" y="3429769"/>
            <a:ext cx="1223962" cy="647700"/>
          </a:xfrm>
          <a:prstGeom prst="notchedRightArrow">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3" name="ZoneTexte 25"/>
          <p:cNvSpPr txBox="1">
            <a:spLocks noChangeArrowheads="1"/>
          </p:cNvSpPr>
          <p:nvPr/>
        </p:nvSpPr>
        <p:spPr bwMode="auto">
          <a:xfrm>
            <a:off x="6021015" y="3574231"/>
            <a:ext cx="800100" cy="368300"/>
          </a:xfrm>
          <a:prstGeom prst="rect">
            <a:avLst/>
          </a:prstGeom>
          <a:noFill/>
          <a:ln w="9525">
            <a:noFill/>
            <a:miter lim="800000"/>
            <a:headEnd/>
            <a:tailEnd/>
          </a:ln>
        </p:spPr>
        <p:txBody>
          <a:bodyPr wrap="none">
            <a:spAutoFit/>
          </a:bodyPr>
          <a:lstStyle/>
          <a:p>
            <a:r>
              <a:rPr lang="fr-FR" b="1"/>
              <a:t>VENT</a:t>
            </a:r>
          </a:p>
        </p:txBody>
      </p:sp>
      <p:sp>
        <p:nvSpPr>
          <p:cNvPr id="34" name="Flèche droite à entaille 33"/>
          <p:cNvSpPr/>
          <p:nvPr/>
        </p:nvSpPr>
        <p:spPr>
          <a:xfrm>
            <a:off x="1691705" y="2636838"/>
            <a:ext cx="1223962" cy="647700"/>
          </a:xfrm>
          <a:prstGeom prst="notch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5" name="ZoneTexte 29"/>
          <p:cNvSpPr txBox="1">
            <a:spLocks noChangeArrowheads="1"/>
          </p:cNvSpPr>
          <p:nvPr/>
        </p:nvSpPr>
        <p:spPr bwMode="auto">
          <a:xfrm>
            <a:off x="1907605" y="2781300"/>
            <a:ext cx="646112" cy="368300"/>
          </a:xfrm>
          <a:prstGeom prst="rect">
            <a:avLst/>
          </a:prstGeom>
          <a:noFill/>
          <a:ln w="9525">
            <a:noFill/>
            <a:miter lim="800000"/>
            <a:headEnd/>
            <a:tailEnd/>
          </a:ln>
        </p:spPr>
        <p:txBody>
          <a:bodyPr wrap="none">
            <a:spAutoFit/>
          </a:bodyPr>
          <a:lstStyle/>
          <a:p>
            <a:r>
              <a:rPr lang="fr-FR" b="1"/>
              <a:t>FEU</a:t>
            </a:r>
          </a:p>
        </p:txBody>
      </p:sp>
      <p:sp>
        <p:nvSpPr>
          <p:cNvPr id="36" name="Flèche droite à entaille 35"/>
          <p:cNvSpPr/>
          <p:nvPr/>
        </p:nvSpPr>
        <p:spPr>
          <a:xfrm rot="10412631">
            <a:off x="5797178" y="4158431"/>
            <a:ext cx="1223962" cy="647700"/>
          </a:xfrm>
          <a:prstGeom prst="notch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7" name="ZoneTexte 31"/>
          <p:cNvSpPr txBox="1">
            <a:spLocks noChangeArrowheads="1"/>
          </p:cNvSpPr>
          <p:nvPr/>
        </p:nvSpPr>
        <p:spPr bwMode="auto">
          <a:xfrm rot="-298913">
            <a:off x="6192465" y="4274319"/>
            <a:ext cx="646113" cy="369887"/>
          </a:xfrm>
          <a:prstGeom prst="rect">
            <a:avLst/>
          </a:prstGeom>
          <a:noFill/>
          <a:ln w="9525">
            <a:noFill/>
            <a:miter lim="800000"/>
            <a:headEnd/>
            <a:tailEnd/>
          </a:ln>
        </p:spPr>
        <p:txBody>
          <a:bodyPr wrap="none">
            <a:spAutoFit/>
          </a:bodyPr>
          <a:lstStyle/>
          <a:p>
            <a:r>
              <a:rPr lang="fr-FR" b="1"/>
              <a:t>FEU</a:t>
            </a:r>
          </a:p>
        </p:txBody>
      </p:sp>
      <p:pic>
        <p:nvPicPr>
          <p:cNvPr id="38" name="Picture 4" descr="D:\Clipart Pompiers\Clipart 2\Transparent\Engins\ccf.gif"/>
          <p:cNvPicPr>
            <a:picLocks noChangeAspect="1" noChangeArrowheads="1"/>
          </p:cNvPicPr>
          <p:nvPr/>
        </p:nvPicPr>
        <p:blipFill>
          <a:blip r:embed="rId5" cstate="print"/>
          <a:srcRect/>
          <a:stretch>
            <a:fillRect/>
          </a:stretch>
        </p:blipFill>
        <p:spPr bwMode="auto">
          <a:xfrm rot="-434511">
            <a:off x="886984" y="4586112"/>
            <a:ext cx="2100263" cy="1385887"/>
          </a:xfrm>
          <a:prstGeom prst="rect">
            <a:avLst/>
          </a:prstGeom>
          <a:noFill/>
          <a:ln w="9525">
            <a:noFill/>
            <a:miter lim="800000"/>
            <a:headEnd/>
            <a:tailEnd/>
          </a:ln>
        </p:spPr>
      </p:pic>
      <p:pic>
        <p:nvPicPr>
          <p:cNvPr id="39" name="Image 17" descr="lumiere-feu-44.gif"/>
          <p:cNvPicPr>
            <a:picLocks noChangeAspect="1"/>
          </p:cNvPicPr>
          <p:nvPr/>
        </p:nvPicPr>
        <p:blipFill>
          <a:blip r:embed="rId6" cstate="print"/>
          <a:srcRect/>
          <a:stretch>
            <a:fillRect/>
          </a:stretch>
        </p:blipFill>
        <p:spPr bwMode="auto">
          <a:xfrm rot="1966303" flipH="1">
            <a:off x="875730" y="3163888"/>
            <a:ext cx="614362" cy="890587"/>
          </a:xfrm>
          <a:prstGeom prst="rect">
            <a:avLst/>
          </a:prstGeom>
          <a:noFill/>
          <a:ln w="9525">
            <a:noFill/>
            <a:miter lim="800000"/>
            <a:headEnd/>
            <a:tailEnd/>
          </a:ln>
        </p:spPr>
      </p:pic>
      <p:pic>
        <p:nvPicPr>
          <p:cNvPr id="40" name="Image 17" descr="lumiere-feu-44.gif"/>
          <p:cNvPicPr>
            <a:picLocks noChangeAspect="1"/>
          </p:cNvPicPr>
          <p:nvPr/>
        </p:nvPicPr>
        <p:blipFill>
          <a:blip r:embed="rId6" cstate="print"/>
          <a:srcRect/>
          <a:stretch>
            <a:fillRect/>
          </a:stretch>
        </p:blipFill>
        <p:spPr bwMode="auto">
          <a:xfrm rot="1966303" flipH="1">
            <a:off x="3179192" y="2876550"/>
            <a:ext cx="615950" cy="889000"/>
          </a:xfrm>
          <a:prstGeom prst="rect">
            <a:avLst/>
          </a:prstGeom>
          <a:noFill/>
          <a:ln w="9525">
            <a:noFill/>
            <a:miter lim="800000"/>
            <a:headEnd/>
            <a:tailEnd/>
          </a:ln>
        </p:spPr>
      </p:pic>
      <p:pic>
        <p:nvPicPr>
          <p:cNvPr id="41" name="Image 17" descr="lumiere-feu-44.gif"/>
          <p:cNvPicPr>
            <a:picLocks noChangeAspect="1"/>
          </p:cNvPicPr>
          <p:nvPr/>
        </p:nvPicPr>
        <p:blipFill>
          <a:blip r:embed="rId6" cstate="print"/>
          <a:srcRect/>
          <a:stretch>
            <a:fillRect/>
          </a:stretch>
        </p:blipFill>
        <p:spPr bwMode="auto">
          <a:xfrm rot="-1479877">
            <a:off x="7014790" y="4704531"/>
            <a:ext cx="587375" cy="652463"/>
          </a:xfrm>
          <a:prstGeom prst="rect">
            <a:avLst/>
          </a:prstGeom>
          <a:noFill/>
          <a:ln w="9525">
            <a:noFill/>
            <a:miter lim="800000"/>
            <a:headEnd/>
            <a:tailEnd/>
          </a:ln>
        </p:spPr>
      </p:pic>
      <p:pic>
        <p:nvPicPr>
          <p:cNvPr id="42" name="Image 17" descr="lumiere-feu-44.gif"/>
          <p:cNvPicPr>
            <a:picLocks noChangeAspect="1"/>
          </p:cNvPicPr>
          <p:nvPr/>
        </p:nvPicPr>
        <p:blipFill>
          <a:blip r:embed="rId6" cstate="print"/>
          <a:srcRect/>
          <a:stretch>
            <a:fillRect/>
          </a:stretch>
        </p:blipFill>
        <p:spPr bwMode="auto">
          <a:xfrm rot="-1222790">
            <a:off x="4998665" y="4993456"/>
            <a:ext cx="587375" cy="652463"/>
          </a:xfrm>
          <a:prstGeom prst="rect">
            <a:avLst/>
          </a:prstGeom>
          <a:noFill/>
          <a:ln w="9525">
            <a:noFill/>
            <a:miter lim="800000"/>
            <a:headEnd/>
            <a:tailEnd/>
          </a:ln>
        </p:spPr>
      </p:pic>
    </p:spTree>
    <p:extLst>
      <p:ext uri="{BB962C8B-B14F-4D97-AF65-F5344CB8AC3E}">
        <p14:creationId xmlns="" xmlns:p14="http://schemas.microsoft.com/office/powerpoint/2010/main" val="20053537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14</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3200" dirty="0">
                <a:solidFill>
                  <a:srgbClr val="FFFF00"/>
                </a:solidFill>
              </a:rPr>
              <a:t>Différents modèles de carbonisation selon le sens du feu et du </a:t>
            </a:r>
            <a:r>
              <a:rPr lang="fr-FR" sz="3200" dirty="0" smtClean="0">
                <a:solidFill>
                  <a:srgbClr val="FFFF00"/>
                </a:solidFill>
              </a:rPr>
              <a:t>vent:</a:t>
            </a:r>
            <a:endParaRPr lang="fr-FR" sz="3200" dirty="0">
              <a:solidFill>
                <a:srgbClr val="FFFF00"/>
              </a:solidFill>
            </a:endParaRPr>
          </a:p>
        </p:txBody>
      </p:sp>
      <p:pic>
        <p:nvPicPr>
          <p:cNvPr id="23" name="Picture 2"/>
          <p:cNvPicPr>
            <a:picLocks noChangeAspect="1" noChangeArrowheads="1"/>
          </p:cNvPicPr>
          <p:nvPr/>
        </p:nvPicPr>
        <p:blipFill>
          <a:blip r:embed="rId3" cstate="print"/>
          <a:srcRect/>
          <a:stretch>
            <a:fillRect/>
          </a:stretch>
        </p:blipFill>
        <p:spPr bwMode="auto">
          <a:xfrm>
            <a:off x="5651500" y="2564904"/>
            <a:ext cx="3114675" cy="3325813"/>
          </a:xfrm>
          <a:prstGeom prst="rect">
            <a:avLst/>
          </a:prstGeom>
          <a:noFill/>
          <a:ln w="9525">
            <a:noFill/>
            <a:miter lim="800000"/>
            <a:headEnd/>
            <a:tailEnd/>
          </a:ln>
        </p:spPr>
      </p:pic>
      <p:pic>
        <p:nvPicPr>
          <p:cNvPr id="43" name="Picture 2"/>
          <p:cNvPicPr>
            <a:picLocks noChangeAspect="1" noChangeArrowheads="1"/>
          </p:cNvPicPr>
          <p:nvPr/>
        </p:nvPicPr>
        <p:blipFill>
          <a:blip r:embed="rId4" cstate="print"/>
          <a:srcRect/>
          <a:stretch>
            <a:fillRect/>
          </a:stretch>
        </p:blipFill>
        <p:spPr bwMode="auto">
          <a:xfrm>
            <a:off x="2916238" y="1104900"/>
            <a:ext cx="2376487" cy="2732088"/>
          </a:xfrm>
          <a:prstGeom prst="rect">
            <a:avLst/>
          </a:prstGeom>
          <a:noFill/>
          <a:ln w="9525">
            <a:noFill/>
            <a:miter lim="800000"/>
            <a:headEnd/>
            <a:tailEnd/>
          </a:ln>
        </p:spPr>
      </p:pic>
      <p:pic>
        <p:nvPicPr>
          <p:cNvPr id="44" name="Picture 2"/>
          <p:cNvPicPr>
            <a:picLocks noChangeAspect="1" noChangeArrowheads="1"/>
          </p:cNvPicPr>
          <p:nvPr/>
        </p:nvPicPr>
        <p:blipFill>
          <a:blip r:embed="rId4" cstate="print"/>
          <a:srcRect/>
          <a:stretch>
            <a:fillRect/>
          </a:stretch>
        </p:blipFill>
        <p:spPr bwMode="auto">
          <a:xfrm>
            <a:off x="395288" y="1268413"/>
            <a:ext cx="2609850" cy="3000375"/>
          </a:xfrm>
          <a:prstGeom prst="rect">
            <a:avLst/>
          </a:prstGeom>
          <a:noFill/>
          <a:ln w="9525">
            <a:noFill/>
            <a:miter lim="800000"/>
            <a:headEnd/>
            <a:tailEnd/>
          </a:ln>
        </p:spPr>
      </p:pic>
      <p:sp>
        <p:nvSpPr>
          <p:cNvPr id="45" name="Rectangle 3"/>
          <p:cNvSpPr>
            <a:spLocks noChangeArrowheads="1"/>
          </p:cNvSpPr>
          <p:nvPr/>
        </p:nvSpPr>
        <p:spPr bwMode="auto">
          <a:xfrm>
            <a:off x="5219700" y="5804992"/>
            <a:ext cx="3740150" cy="307975"/>
          </a:xfrm>
          <a:prstGeom prst="rect">
            <a:avLst/>
          </a:prstGeom>
          <a:noFill/>
          <a:ln w="9525">
            <a:noFill/>
            <a:miter lim="800000"/>
            <a:headEnd/>
            <a:tailEnd/>
          </a:ln>
        </p:spPr>
        <p:txBody>
          <a:bodyPr wrap="none">
            <a:spAutoFit/>
          </a:bodyPr>
          <a:lstStyle/>
          <a:p>
            <a:r>
              <a:rPr lang="fr-FR" sz="1400" b="1">
                <a:solidFill>
                  <a:srgbClr val="0000FF"/>
                </a:solidFill>
              </a:rPr>
              <a:t>Feu montant dans le sens inverse du vent</a:t>
            </a:r>
          </a:p>
        </p:txBody>
      </p:sp>
      <p:sp>
        <p:nvSpPr>
          <p:cNvPr id="46" name="Rectangle 5"/>
          <p:cNvSpPr>
            <a:spLocks noChangeArrowheads="1"/>
          </p:cNvSpPr>
          <p:nvPr/>
        </p:nvSpPr>
        <p:spPr bwMode="auto">
          <a:xfrm>
            <a:off x="2484438" y="3933825"/>
            <a:ext cx="2705100" cy="306388"/>
          </a:xfrm>
          <a:prstGeom prst="rect">
            <a:avLst/>
          </a:prstGeom>
          <a:noFill/>
          <a:ln w="9525">
            <a:noFill/>
            <a:miter lim="800000"/>
            <a:headEnd/>
            <a:tailEnd/>
          </a:ln>
        </p:spPr>
        <p:txBody>
          <a:bodyPr wrap="none">
            <a:spAutoFit/>
          </a:bodyPr>
          <a:lstStyle/>
          <a:p>
            <a:r>
              <a:rPr lang="fr-FR" sz="1400" b="1">
                <a:solidFill>
                  <a:srgbClr val="0000FF"/>
                </a:solidFill>
              </a:rPr>
              <a:t>Feu descendant à contre vent</a:t>
            </a:r>
          </a:p>
        </p:txBody>
      </p:sp>
      <p:sp>
        <p:nvSpPr>
          <p:cNvPr id="47" name="Flèche droite à entaille 46"/>
          <p:cNvSpPr/>
          <p:nvPr/>
        </p:nvSpPr>
        <p:spPr>
          <a:xfrm>
            <a:off x="2268538" y="1557338"/>
            <a:ext cx="1223962" cy="647700"/>
          </a:xfrm>
          <a:prstGeom prst="notchedRightArrow">
            <a:avLst/>
          </a:prstGeom>
          <a:solidFill>
            <a:srgbClr val="3399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8" name="ZoneTexte 11"/>
          <p:cNvSpPr txBox="1">
            <a:spLocks noChangeArrowheads="1"/>
          </p:cNvSpPr>
          <p:nvPr/>
        </p:nvSpPr>
        <p:spPr bwMode="auto">
          <a:xfrm>
            <a:off x="2411413" y="1700213"/>
            <a:ext cx="800100" cy="369887"/>
          </a:xfrm>
          <a:prstGeom prst="rect">
            <a:avLst/>
          </a:prstGeom>
          <a:noFill/>
          <a:ln w="9525">
            <a:noFill/>
            <a:miter lim="800000"/>
            <a:headEnd/>
            <a:tailEnd/>
          </a:ln>
        </p:spPr>
        <p:txBody>
          <a:bodyPr wrap="none">
            <a:spAutoFit/>
          </a:bodyPr>
          <a:lstStyle/>
          <a:p>
            <a:r>
              <a:rPr lang="fr-FR" b="1"/>
              <a:t>VENT</a:t>
            </a:r>
          </a:p>
        </p:txBody>
      </p:sp>
      <p:sp>
        <p:nvSpPr>
          <p:cNvPr id="49" name="Flèche droite à entaille 48"/>
          <p:cNvSpPr/>
          <p:nvPr/>
        </p:nvSpPr>
        <p:spPr>
          <a:xfrm rot="10336460">
            <a:off x="2092325" y="2582863"/>
            <a:ext cx="1387475" cy="698500"/>
          </a:xfrm>
          <a:prstGeom prst="notch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0" name="ZoneTexte 14"/>
          <p:cNvSpPr txBox="1">
            <a:spLocks noChangeArrowheads="1"/>
          </p:cNvSpPr>
          <p:nvPr/>
        </p:nvSpPr>
        <p:spPr bwMode="auto">
          <a:xfrm rot="-407575">
            <a:off x="2574925" y="2746375"/>
            <a:ext cx="646113" cy="368300"/>
          </a:xfrm>
          <a:prstGeom prst="rect">
            <a:avLst/>
          </a:prstGeom>
          <a:noFill/>
          <a:ln w="9525">
            <a:noFill/>
            <a:miter lim="800000"/>
            <a:headEnd/>
            <a:tailEnd/>
          </a:ln>
        </p:spPr>
        <p:txBody>
          <a:bodyPr wrap="none">
            <a:spAutoFit/>
          </a:bodyPr>
          <a:lstStyle/>
          <a:p>
            <a:r>
              <a:rPr lang="fr-FR" b="1"/>
              <a:t>FEU</a:t>
            </a:r>
          </a:p>
        </p:txBody>
      </p:sp>
      <p:sp>
        <p:nvSpPr>
          <p:cNvPr id="51" name="Flèche droite à entaille 50"/>
          <p:cNvSpPr/>
          <p:nvPr/>
        </p:nvSpPr>
        <p:spPr>
          <a:xfrm rot="20564611">
            <a:off x="6661150" y="3979367"/>
            <a:ext cx="1387475" cy="698500"/>
          </a:xfrm>
          <a:prstGeom prst="notch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2" name="ZoneTexte 20"/>
          <p:cNvSpPr txBox="1">
            <a:spLocks noChangeArrowheads="1"/>
          </p:cNvSpPr>
          <p:nvPr/>
        </p:nvSpPr>
        <p:spPr bwMode="auto">
          <a:xfrm rot="-1072037">
            <a:off x="6989763" y="4166692"/>
            <a:ext cx="646112" cy="369887"/>
          </a:xfrm>
          <a:prstGeom prst="rect">
            <a:avLst/>
          </a:prstGeom>
          <a:noFill/>
          <a:ln w="9525">
            <a:noFill/>
            <a:miter lim="800000"/>
            <a:headEnd/>
            <a:tailEnd/>
          </a:ln>
        </p:spPr>
        <p:txBody>
          <a:bodyPr wrap="none">
            <a:spAutoFit/>
          </a:bodyPr>
          <a:lstStyle/>
          <a:p>
            <a:r>
              <a:rPr lang="fr-FR" b="1"/>
              <a:t>FEU</a:t>
            </a:r>
          </a:p>
        </p:txBody>
      </p:sp>
      <p:sp>
        <p:nvSpPr>
          <p:cNvPr id="53" name="Flèche droite à entaille 52"/>
          <p:cNvSpPr/>
          <p:nvPr/>
        </p:nvSpPr>
        <p:spPr>
          <a:xfrm rot="10352866">
            <a:off x="6467475" y="3177679"/>
            <a:ext cx="1362075" cy="669925"/>
          </a:xfrm>
          <a:prstGeom prst="notchedRightArrow">
            <a:avLst/>
          </a:prstGeom>
          <a:solidFill>
            <a:srgbClr val="3399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4" name="ZoneTexte 22"/>
          <p:cNvSpPr txBox="1">
            <a:spLocks noChangeArrowheads="1"/>
          </p:cNvSpPr>
          <p:nvPr/>
        </p:nvSpPr>
        <p:spPr bwMode="auto">
          <a:xfrm rot="-311156">
            <a:off x="6819900" y="3320554"/>
            <a:ext cx="800100" cy="368300"/>
          </a:xfrm>
          <a:prstGeom prst="rect">
            <a:avLst/>
          </a:prstGeom>
          <a:noFill/>
          <a:ln w="9525">
            <a:noFill/>
            <a:miter lim="800000"/>
            <a:headEnd/>
            <a:tailEnd/>
          </a:ln>
        </p:spPr>
        <p:txBody>
          <a:bodyPr wrap="none">
            <a:spAutoFit/>
          </a:bodyPr>
          <a:lstStyle/>
          <a:p>
            <a:r>
              <a:rPr lang="fr-FR" b="1"/>
              <a:t>VENT</a:t>
            </a:r>
          </a:p>
        </p:txBody>
      </p:sp>
      <p:pic>
        <p:nvPicPr>
          <p:cNvPr id="55" name="Image 12" descr="firewal.gif"/>
          <p:cNvPicPr>
            <a:picLocks noChangeAspect="1"/>
          </p:cNvPicPr>
          <p:nvPr/>
        </p:nvPicPr>
        <p:blipFill>
          <a:blip r:embed="rId5" cstate="print"/>
          <a:srcRect/>
          <a:stretch>
            <a:fillRect/>
          </a:stretch>
        </p:blipFill>
        <p:spPr bwMode="auto">
          <a:xfrm rot="-282798">
            <a:off x="6167438" y="5385892"/>
            <a:ext cx="2066925" cy="354012"/>
          </a:xfrm>
          <a:prstGeom prst="rect">
            <a:avLst/>
          </a:prstGeom>
          <a:noFill/>
          <a:ln w="9525">
            <a:noFill/>
            <a:miter lim="800000"/>
            <a:headEnd/>
            <a:tailEnd/>
          </a:ln>
        </p:spPr>
      </p:pic>
      <p:pic>
        <p:nvPicPr>
          <p:cNvPr id="56" name="Image 17" descr="lumiere-feu-44.gif"/>
          <p:cNvPicPr>
            <a:picLocks noChangeAspect="1"/>
          </p:cNvPicPr>
          <p:nvPr/>
        </p:nvPicPr>
        <p:blipFill>
          <a:blip r:embed="rId6" cstate="print"/>
          <a:srcRect/>
          <a:stretch>
            <a:fillRect/>
          </a:stretch>
        </p:blipFill>
        <p:spPr bwMode="auto">
          <a:xfrm rot="19713308" flipH="1">
            <a:off x="3841750" y="2994025"/>
            <a:ext cx="444500" cy="639763"/>
          </a:xfrm>
          <a:prstGeom prst="rect">
            <a:avLst/>
          </a:prstGeom>
          <a:noFill/>
          <a:ln w="9525">
            <a:noFill/>
            <a:miter lim="800000"/>
            <a:headEnd/>
            <a:tailEnd/>
          </a:ln>
        </p:spPr>
      </p:pic>
      <p:pic>
        <p:nvPicPr>
          <p:cNvPr id="57" name="Image 17" descr="lumiere-feu-44.gif"/>
          <p:cNvPicPr>
            <a:picLocks noChangeAspect="1"/>
          </p:cNvPicPr>
          <p:nvPr/>
        </p:nvPicPr>
        <p:blipFill>
          <a:blip r:embed="rId6" cstate="print"/>
          <a:srcRect/>
          <a:stretch>
            <a:fillRect/>
          </a:stretch>
        </p:blipFill>
        <p:spPr bwMode="auto">
          <a:xfrm rot="19814175" flipH="1">
            <a:off x="1398588" y="3357563"/>
            <a:ext cx="476250" cy="688975"/>
          </a:xfrm>
          <a:prstGeom prst="rect">
            <a:avLst/>
          </a:prstGeom>
          <a:noFill/>
          <a:ln w="9525">
            <a:noFill/>
            <a:miter lim="800000"/>
            <a:headEnd/>
            <a:tailEnd/>
          </a:ln>
        </p:spPr>
      </p:pic>
      <p:pic>
        <p:nvPicPr>
          <p:cNvPr id="58" name="Picture 4" descr="D:\Clipart Pompiers\Clipart 2\Transparent\Engins\ccf.gif"/>
          <p:cNvPicPr>
            <a:picLocks noChangeAspect="1" noChangeArrowheads="1"/>
          </p:cNvPicPr>
          <p:nvPr/>
        </p:nvPicPr>
        <p:blipFill>
          <a:blip r:embed="rId7" cstate="print"/>
          <a:srcRect/>
          <a:stretch>
            <a:fillRect/>
          </a:stretch>
        </p:blipFill>
        <p:spPr bwMode="auto">
          <a:xfrm rot="-434511">
            <a:off x="825901" y="4559151"/>
            <a:ext cx="2100263" cy="1385888"/>
          </a:xfrm>
          <a:prstGeom prst="rect">
            <a:avLst/>
          </a:prstGeom>
          <a:noFill/>
          <a:ln w="9525">
            <a:noFill/>
            <a:miter lim="800000"/>
            <a:headEnd/>
            <a:tailEnd/>
          </a:ln>
        </p:spPr>
      </p:pic>
    </p:spTree>
    <p:extLst>
      <p:ext uri="{BB962C8B-B14F-4D97-AF65-F5344CB8AC3E}">
        <p14:creationId xmlns="" xmlns:p14="http://schemas.microsoft.com/office/powerpoint/2010/main" val="22730558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0968" name="Rectangle 8"/>
          <p:cNvSpPr>
            <a:spLocks noGrp="1" noChangeArrowheads="1"/>
          </p:cNvSpPr>
          <p:nvPr>
            <p:ph type="title"/>
          </p:nvPr>
        </p:nvSpPr>
        <p:spPr/>
        <p:txBody>
          <a:bodyPr/>
          <a:lstStyle/>
          <a:p>
            <a:pPr algn="ctr"/>
            <a:r>
              <a:rPr lang="fr-FR" sz="3200" dirty="0">
                <a:solidFill>
                  <a:srgbClr val="FFFF00"/>
                </a:solidFill>
              </a:rPr>
              <a:t>Pétrification des rameaux (port en drapeau</a:t>
            </a:r>
            <a:r>
              <a:rPr lang="fr-FR" sz="3200" dirty="0" smtClean="0">
                <a:solidFill>
                  <a:srgbClr val="FFFF00"/>
                </a:solidFill>
              </a:rPr>
              <a:t>):</a:t>
            </a:r>
            <a:endParaRPr lang="fr-FR" sz="3200" dirty="0">
              <a:solidFill>
                <a:srgbClr val="FFFF00"/>
              </a:solidFill>
            </a:endParaRPr>
          </a:p>
        </p:txBody>
      </p:sp>
      <p:sp>
        <p:nvSpPr>
          <p:cNvPr id="21" name="Arc 20"/>
          <p:cNvSpPr/>
          <p:nvPr/>
        </p:nvSpPr>
        <p:spPr>
          <a:xfrm rot="17225850" flipH="1">
            <a:off x="1995613" y="3676751"/>
            <a:ext cx="1041400" cy="1254125"/>
          </a:xfrm>
          <a:prstGeom prst="arc">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22" name="Arc 21"/>
          <p:cNvSpPr/>
          <p:nvPr/>
        </p:nvSpPr>
        <p:spPr>
          <a:xfrm rot="18508764" flipH="1">
            <a:off x="2201988" y="3216376"/>
            <a:ext cx="1041400" cy="1254125"/>
          </a:xfrm>
          <a:prstGeom prst="arc">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24" name="Rectangle 2"/>
          <p:cNvSpPr>
            <a:spLocks noChangeArrowheads="1"/>
          </p:cNvSpPr>
          <p:nvPr/>
        </p:nvSpPr>
        <p:spPr bwMode="auto">
          <a:xfrm>
            <a:off x="179512" y="908720"/>
            <a:ext cx="8496300" cy="1323439"/>
          </a:xfrm>
          <a:prstGeom prst="rect">
            <a:avLst/>
          </a:prstGeom>
          <a:noFill/>
          <a:ln w="9525">
            <a:noFill/>
            <a:miter lim="800000"/>
            <a:headEnd/>
            <a:tailEnd/>
          </a:ln>
        </p:spPr>
        <p:txBody>
          <a:bodyPr>
            <a:spAutoFit/>
          </a:bodyPr>
          <a:lstStyle/>
          <a:p>
            <a:endParaRPr lang="fr-FR" dirty="0"/>
          </a:p>
          <a:p>
            <a:pPr algn="l"/>
            <a:r>
              <a:rPr lang="fr-FR" dirty="0"/>
              <a:t>Sous l’effet des courants chauds de convection poussés par le vent, les rameaux fins des arbres et des broussailles prennent puis conservent un port en drapeau</a:t>
            </a:r>
          </a:p>
          <a:p>
            <a:pPr algn="l"/>
            <a:r>
              <a:rPr lang="fr-FR" dirty="0"/>
              <a:t>dirigé dans le sens de propagation du feu. Cette pétrification est d’autant plus marquée que le feu avançait rapidement.</a:t>
            </a:r>
          </a:p>
        </p:txBody>
      </p:sp>
      <p:sp>
        <p:nvSpPr>
          <p:cNvPr id="25" name="Rectangle 6"/>
          <p:cNvSpPr>
            <a:spLocks noChangeArrowheads="1"/>
          </p:cNvSpPr>
          <p:nvPr/>
        </p:nvSpPr>
        <p:spPr bwMode="auto">
          <a:xfrm>
            <a:off x="3564062" y="5805264"/>
            <a:ext cx="5221288" cy="307975"/>
          </a:xfrm>
          <a:prstGeom prst="rect">
            <a:avLst/>
          </a:prstGeom>
          <a:noFill/>
          <a:ln w="9525">
            <a:noFill/>
            <a:miter lim="800000"/>
            <a:headEnd/>
            <a:tailEnd/>
          </a:ln>
        </p:spPr>
        <p:txBody>
          <a:bodyPr wrap="none">
            <a:spAutoFit/>
          </a:bodyPr>
          <a:lstStyle/>
          <a:p>
            <a:r>
              <a:rPr lang="fr-FR" sz="1400" b="1" i="1" dirty="0"/>
              <a:t>Pétrification des rameaux due au passage d’un feu intense </a:t>
            </a:r>
          </a:p>
        </p:txBody>
      </p:sp>
      <p:sp>
        <p:nvSpPr>
          <p:cNvPr id="26" name="Arc 25"/>
          <p:cNvSpPr/>
          <p:nvPr/>
        </p:nvSpPr>
        <p:spPr>
          <a:xfrm rot="2075474" flipH="1">
            <a:off x="2460750" y="3519589"/>
            <a:ext cx="1039812" cy="1252538"/>
          </a:xfrm>
          <a:prstGeom prst="arc">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27" name="Arc 26"/>
          <p:cNvSpPr/>
          <p:nvPr/>
        </p:nvSpPr>
        <p:spPr>
          <a:xfrm rot="2075474" flipH="1">
            <a:off x="2316287" y="3951389"/>
            <a:ext cx="1041400" cy="1252538"/>
          </a:xfrm>
          <a:prstGeom prst="arc">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28" name="Arc 27"/>
          <p:cNvSpPr/>
          <p:nvPr/>
        </p:nvSpPr>
        <p:spPr>
          <a:xfrm rot="3554978" flipH="1">
            <a:off x="2120231" y="4412558"/>
            <a:ext cx="1041400" cy="1252538"/>
          </a:xfrm>
          <a:prstGeom prst="arc">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29" name="Arc 28"/>
          <p:cNvSpPr/>
          <p:nvPr/>
        </p:nvSpPr>
        <p:spPr>
          <a:xfrm rot="20436711" flipH="1">
            <a:off x="2590925" y="2895702"/>
            <a:ext cx="1041400" cy="1252537"/>
          </a:xfrm>
          <a:prstGeom prst="arc">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30" name="Flèche droite à entaille 29"/>
          <p:cNvSpPr/>
          <p:nvPr/>
        </p:nvSpPr>
        <p:spPr>
          <a:xfrm>
            <a:off x="612900" y="3046514"/>
            <a:ext cx="1223962" cy="647700"/>
          </a:xfrm>
          <a:prstGeom prst="notch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1" name="ZoneTexte 19"/>
          <p:cNvSpPr txBox="1">
            <a:spLocks noChangeArrowheads="1"/>
          </p:cNvSpPr>
          <p:nvPr/>
        </p:nvSpPr>
        <p:spPr bwMode="auto">
          <a:xfrm>
            <a:off x="828800" y="3190977"/>
            <a:ext cx="646112" cy="368300"/>
          </a:xfrm>
          <a:prstGeom prst="rect">
            <a:avLst/>
          </a:prstGeom>
          <a:noFill/>
          <a:ln w="9525">
            <a:noFill/>
            <a:miter lim="800000"/>
            <a:headEnd/>
            <a:tailEnd/>
          </a:ln>
        </p:spPr>
        <p:txBody>
          <a:bodyPr wrap="none">
            <a:spAutoFit/>
          </a:bodyPr>
          <a:lstStyle/>
          <a:p>
            <a:r>
              <a:rPr lang="fr-FR" b="1"/>
              <a:t>FEU</a:t>
            </a:r>
          </a:p>
        </p:txBody>
      </p:sp>
      <p:cxnSp>
        <p:nvCxnSpPr>
          <p:cNvPr id="32" name="Connecteur droit 31"/>
          <p:cNvCxnSpPr/>
          <p:nvPr/>
        </p:nvCxnSpPr>
        <p:spPr>
          <a:xfrm flipV="1">
            <a:off x="2987800" y="3406877"/>
            <a:ext cx="217487" cy="1428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flipV="1">
            <a:off x="2844925" y="3838677"/>
            <a:ext cx="215900" cy="14446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a:off x="2844925" y="3622777"/>
            <a:ext cx="207962" cy="13493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a:off x="2987800" y="3983139"/>
            <a:ext cx="207962" cy="2063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flipV="1">
            <a:off x="2629025" y="4341914"/>
            <a:ext cx="215900" cy="14446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a:off x="2771900" y="4486377"/>
            <a:ext cx="207962" cy="20796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a:off x="2771900" y="3046514"/>
            <a:ext cx="14446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a:off x="2629025" y="3190977"/>
            <a:ext cx="14287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V="1">
            <a:off x="2771800" y="3429000"/>
            <a:ext cx="206375" cy="95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flipV="1">
            <a:off x="2124200" y="3622777"/>
            <a:ext cx="288925" cy="158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flipV="1">
            <a:off x="2197225" y="3478314"/>
            <a:ext cx="287337" cy="1746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Connecteur droit 58"/>
          <p:cNvCxnSpPr/>
          <p:nvPr/>
        </p:nvCxnSpPr>
        <p:spPr>
          <a:xfrm flipV="1">
            <a:off x="2124200" y="3767239"/>
            <a:ext cx="215900" cy="158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Arc 59"/>
          <p:cNvSpPr/>
          <p:nvPr/>
        </p:nvSpPr>
        <p:spPr>
          <a:xfrm rot="19980332" flipH="1">
            <a:off x="2146425" y="4187927"/>
            <a:ext cx="476250" cy="849312"/>
          </a:xfrm>
          <a:prstGeom prst="arc">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61" name="Arc 60"/>
          <p:cNvSpPr/>
          <p:nvPr/>
        </p:nvSpPr>
        <p:spPr>
          <a:xfrm rot="600918" flipH="1">
            <a:off x="2926005" y="2693798"/>
            <a:ext cx="757238" cy="1175949"/>
          </a:xfrm>
          <a:prstGeom prst="arc">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pic>
        <p:nvPicPr>
          <p:cNvPr id="62" name="Picture 4" descr="http://img.over-blog.com/556x372/3/09/90/31/articles-a-partir-de-oct-2010/feu-de-foret.jpg"/>
          <p:cNvPicPr>
            <a:picLocks noChangeAspect="1" noChangeArrowheads="1"/>
          </p:cNvPicPr>
          <p:nvPr/>
        </p:nvPicPr>
        <p:blipFill>
          <a:blip r:embed="rId3" cstate="print"/>
          <a:srcRect/>
          <a:stretch>
            <a:fillRect/>
          </a:stretch>
        </p:blipFill>
        <p:spPr bwMode="auto">
          <a:xfrm>
            <a:off x="3708525" y="2541689"/>
            <a:ext cx="4859337" cy="3251200"/>
          </a:xfrm>
          <a:prstGeom prst="rect">
            <a:avLst/>
          </a:prstGeom>
          <a:noFill/>
          <a:ln w="22225">
            <a:solidFill>
              <a:srgbClr val="FFFF00"/>
            </a:solidFill>
            <a:miter lim="800000"/>
            <a:headEnd/>
            <a:tailEnd/>
          </a:ln>
        </p:spPr>
      </p:pic>
      <p:sp>
        <p:nvSpPr>
          <p:cNvPr id="63" name="Arc 62"/>
          <p:cNvSpPr/>
          <p:nvPr/>
        </p:nvSpPr>
        <p:spPr>
          <a:xfrm rot="2750559" flipH="1">
            <a:off x="2631406" y="3085408"/>
            <a:ext cx="1041400" cy="1252538"/>
          </a:xfrm>
          <a:prstGeom prst="arc">
            <a:avLst>
              <a:gd name="adj1" fmla="val 17400720"/>
              <a:gd name="adj2" fmla="val 0"/>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cxnSp>
        <p:nvCxnSpPr>
          <p:cNvPr id="64" name="Connecteur droit 63"/>
          <p:cNvCxnSpPr>
            <a:stCxn id="21" idx="0"/>
          </p:cNvCxnSpPr>
          <p:nvPr/>
        </p:nvCxnSpPr>
        <p:spPr>
          <a:xfrm>
            <a:off x="1917825" y="4119664"/>
            <a:ext cx="206375" cy="63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Arc 64"/>
          <p:cNvSpPr/>
          <p:nvPr/>
        </p:nvSpPr>
        <p:spPr>
          <a:xfrm rot="3554978" flipH="1">
            <a:off x="2120231" y="4771333"/>
            <a:ext cx="1041400" cy="1252538"/>
          </a:xfrm>
          <a:prstGeom prst="arc">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cxnSp>
        <p:nvCxnSpPr>
          <p:cNvPr id="66" name="Connecteur droit 65"/>
          <p:cNvCxnSpPr/>
          <p:nvPr/>
        </p:nvCxnSpPr>
        <p:spPr>
          <a:xfrm>
            <a:off x="2700462" y="4846739"/>
            <a:ext cx="207963" cy="20796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Connecteur droit 66"/>
          <p:cNvCxnSpPr/>
          <p:nvPr/>
        </p:nvCxnSpPr>
        <p:spPr>
          <a:xfrm flipV="1">
            <a:off x="2556000" y="4702277"/>
            <a:ext cx="144462" cy="14446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Connecteur droit 67"/>
          <p:cNvCxnSpPr/>
          <p:nvPr/>
        </p:nvCxnSpPr>
        <p:spPr>
          <a:xfrm>
            <a:off x="3059832" y="2852936"/>
            <a:ext cx="2159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Connecteur droit 68"/>
          <p:cNvCxnSpPr/>
          <p:nvPr/>
        </p:nvCxnSpPr>
        <p:spPr>
          <a:xfrm>
            <a:off x="2987824" y="2996952"/>
            <a:ext cx="14446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Arc 69"/>
          <p:cNvSpPr/>
          <p:nvPr/>
        </p:nvSpPr>
        <p:spPr>
          <a:xfrm rot="16696347" flipH="1">
            <a:off x="1866231" y="4106170"/>
            <a:ext cx="1041400" cy="1252538"/>
          </a:xfrm>
          <a:prstGeom prst="arc">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71" name="Arc 70"/>
          <p:cNvSpPr/>
          <p:nvPr/>
        </p:nvSpPr>
        <p:spPr>
          <a:xfrm rot="19980332" flipH="1">
            <a:off x="1930525" y="4548289"/>
            <a:ext cx="476250" cy="849313"/>
          </a:xfrm>
          <a:prstGeom prst="arc">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cxnSp>
        <p:nvCxnSpPr>
          <p:cNvPr id="72" name="Connecteur droit 71"/>
          <p:cNvCxnSpPr/>
          <p:nvPr/>
        </p:nvCxnSpPr>
        <p:spPr>
          <a:xfrm>
            <a:off x="1908300" y="4775302"/>
            <a:ext cx="206375" cy="63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Connecteur droit 72"/>
          <p:cNvCxnSpPr/>
          <p:nvPr/>
        </p:nvCxnSpPr>
        <p:spPr>
          <a:xfrm flipV="1">
            <a:off x="1908300" y="4918177"/>
            <a:ext cx="198437"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Ellipse 73"/>
          <p:cNvSpPr/>
          <p:nvPr/>
        </p:nvSpPr>
        <p:spPr>
          <a:xfrm>
            <a:off x="5076950" y="2541689"/>
            <a:ext cx="2663825" cy="129698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75" name="Image 17" descr="lumiere-feu-44.gif"/>
          <p:cNvPicPr>
            <a:picLocks noChangeAspect="1"/>
          </p:cNvPicPr>
          <p:nvPr/>
        </p:nvPicPr>
        <p:blipFill>
          <a:blip r:embed="rId4" cstate="print"/>
          <a:srcRect/>
          <a:stretch>
            <a:fillRect/>
          </a:stretch>
        </p:blipFill>
        <p:spPr bwMode="auto">
          <a:xfrm rot="2203757" flipH="1">
            <a:off x="787219" y="4040500"/>
            <a:ext cx="1254125" cy="1244600"/>
          </a:xfrm>
          <a:prstGeom prst="rect">
            <a:avLst/>
          </a:prstGeom>
          <a:noFill/>
          <a:ln w="9525">
            <a:noFill/>
            <a:miter lim="800000"/>
            <a:headEnd/>
            <a:tailEnd/>
          </a:ln>
        </p:spPr>
      </p:pic>
      <p:sp>
        <p:nvSpPr>
          <p:cNvPr id="43" name="Arc 42"/>
          <p:cNvSpPr/>
          <p:nvPr/>
        </p:nvSpPr>
        <p:spPr>
          <a:xfrm flipH="1">
            <a:off x="2339751" y="3140968"/>
            <a:ext cx="1618469" cy="4464496"/>
          </a:xfrm>
          <a:prstGeom prst="arc">
            <a:avLst/>
          </a:prstGeom>
          <a:ln w="444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Tree>
    <p:extLst>
      <p:ext uri="{BB962C8B-B14F-4D97-AF65-F5344CB8AC3E}">
        <p14:creationId xmlns="" xmlns:p14="http://schemas.microsoft.com/office/powerpoint/2010/main" val="2501964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0968" name="Rectangle 8"/>
          <p:cNvSpPr>
            <a:spLocks noGrp="1" noChangeArrowheads="1"/>
          </p:cNvSpPr>
          <p:nvPr>
            <p:ph type="title"/>
          </p:nvPr>
        </p:nvSpPr>
        <p:spPr/>
        <p:txBody>
          <a:bodyPr/>
          <a:lstStyle/>
          <a:p>
            <a:pPr algn="ctr"/>
            <a:r>
              <a:rPr lang="fr-FR" dirty="0">
                <a:solidFill>
                  <a:srgbClr val="FFFF00"/>
                </a:solidFill>
              </a:rPr>
              <a:t>Pétrification des </a:t>
            </a:r>
            <a:r>
              <a:rPr lang="fr-FR" dirty="0" smtClean="0">
                <a:solidFill>
                  <a:srgbClr val="FFFF00"/>
                </a:solidFill>
              </a:rPr>
              <a:t>rameaux:</a:t>
            </a:r>
            <a:endParaRPr lang="fr-FR" dirty="0">
              <a:solidFill>
                <a:srgbClr val="FFFF00"/>
              </a:solidFill>
            </a:endParaRPr>
          </a:p>
        </p:txBody>
      </p:sp>
      <p:pic>
        <p:nvPicPr>
          <p:cNvPr id="43" name="Picture 2"/>
          <p:cNvPicPr>
            <a:picLocks noChangeAspect="1" noChangeArrowheads="1"/>
          </p:cNvPicPr>
          <p:nvPr/>
        </p:nvPicPr>
        <p:blipFill>
          <a:blip r:embed="rId3" cstate="print"/>
          <a:srcRect/>
          <a:stretch>
            <a:fillRect/>
          </a:stretch>
        </p:blipFill>
        <p:spPr bwMode="auto">
          <a:xfrm>
            <a:off x="900113" y="2852961"/>
            <a:ext cx="1152525" cy="1852612"/>
          </a:xfrm>
          <a:prstGeom prst="rect">
            <a:avLst/>
          </a:prstGeom>
          <a:noFill/>
          <a:ln w="9525">
            <a:noFill/>
            <a:miter lim="800000"/>
            <a:headEnd/>
            <a:tailEnd/>
          </a:ln>
        </p:spPr>
      </p:pic>
      <p:pic>
        <p:nvPicPr>
          <p:cNvPr id="44" name="Picture 2"/>
          <p:cNvPicPr>
            <a:picLocks noChangeAspect="1" noChangeArrowheads="1"/>
          </p:cNvPicPr>
          <p:nvPr/>
        </p:nvPicPr>
        <p:blipFill>
          <a:blip r:embed="rId3" cstate="print"/>
          <a:srcRect/>
          <a:stretch>
            <a:fillRect/>
          </a:stretch>
        </p:blipFill>
        <p:spPr bwMode="auto">
          <a:xfrm>
            <a:off x="1547813" y="2852961"/>
            <a:ext cx="1431925" cy="1852612"/>
          </a:xfrm>
          <a:prstGeom prst="rect">
            <a:avLst/>
          </a:prstGeom>
          <a:noFill/>
          <a:ln w="9525">
            <a:noFill/>
            <a:miter lim="800000"/>
            <a:headEnd/>
            <a:tailEnd/>
          </a:ln>
        </p:spPr>
      </p:pic>
      <p:sp>
        <p:nvSpPr>
          <p:cNvPr id="45" name="Rectangle 3"/>
          <p:cNvSpPr>
            <a:spLocks noChangeArrowheads="1"/>
          </p:cNvSpPr>
          <p:nvPr/>
        </p:nvSpPr>
        <p:spPr bwMode="auto">
          <a:xfrm>
            <a:off x="179512" y="1052736"/>
            <a:ext cx="8569325" cy="830997"/>
          </a:xfrm>
          <a:prstGeom prst="rect">
            <a:avLst/>
          </a:prstGeom>
          <a:noFill/>
          <a:ln w="9525">
            <a:noFill/>
            <a:miter lim="800000"/>
            <a:headEnd/>
            <a:tailEnd/>
          </a:ln>
        </p:spPr>
        <p:txBody>
          <a:bodyPr>
            <a:spAutoFit/>
          </a:bodyPr>
          <a:lstStyle/>
          <a:p>
            <a:pPr algn="l"/>
            <a:r>
              <a:rPr lang="fr-FR" dirty="0"/>
              <a:t>A proximité du point d’éclosion, le feu affecte plus les rameaux proches de la source de chaleur qui sont alors dirigés vers le sol après le passage des flammes. On observe des marques de radiation sur les parties basses des rameaux.</a:t>
            </a:r>
          </a:p>
        </p:txBody>
      </p:sp>
      <p:sp>
        <p:nvSpPr>
          <p:cNvPr id="46" name="Rectangle 5"/>
          <p:cNvSpPr>
            <a:spLocks noChangeArrowheads="1"/>
          </p:cNvSpPr>
          <p:nvPr/>
        </p:nvSpPr>
        <p:spPr bwMode="auto">
          <a:xfrm>
            <a:off x="3851920" y="5794598"/>
            <a:ext cx="4464050" cy="304800"/>
          </a:xfrm>
          <a:prstGeom prst="rect">
            <a:avLst/>
          </a:prstGeom>
          <a:noFill/>
          <a:ln w="9525">
            <a:noFill/>
            <a:miter lim="800000"/>
            <a:headEnd/>
            <a:tailEnd/>
          </a:ln>
        </p:spPr>
        <p:txBody>
          <a:bodyPr>
            <a:spAutoFit/>
          </a:bodyPr>
          <a:lstStyle/>
          <a:p>
            <a:r>
              <a:rPr lang="fr-FR" sz="1400" i="1" dirty="0"/>
              <a:t>Pétrification des rameaux</a:t>
            </a:r>
          </a:p>
        </p:txBody>
      </p:sp>
      <p:cxnSp>
        <p:nvCxnSpPr>
          <p:cNvPr id="47" name="Connecteur droit 46"/>
          <p:cNvCxnSpPr/>
          <p:nvPr/>
        </p:nvCxnSpPr>
        <p:spPr>
          <a:xfrm>
            <a:off x="611188" y="4508723"/>
            <a:ext cx="194468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48" name="Image 17" descr="lumiere-feu-44.gif"/>
          <p:cNvPicPr>
            <a:picLocks noChangeAspect="1"/>
          </p:cNvPicPr>
          <p:nvPr/>
        </p:nvPicPr>
        <p:blipFill>
          <a:blip r:embed="rId4" cstate="print"/>
          <a:srcRect/>
          <a:stretch>
            <a:fillRect/>
          </a:stretch>
        </p:blipFill>
        <p:spPr bwMode="auto">
          <a:xfrm rot="274044" flipH="1">
            <a:off x="4119563" y="3300636"/>
            <a:ext cx="481012" cy="1311275"/>
          </a:xfrm>
          <a:prstGeom prst="rect">
            <a:avLst/>
          </a:prstGeom>
          <a:noFill/>
          <a:ln w="9525">
            <a:noFill/>
            <a:miter lim="800000"/>
            <a:headEnd/>
            <a:tailEnd/>
          </a:ln>
        </p:spPr>
      </p:pic>
      <p:pic>
        <p:nvPicPr>
          <p:cNvPr id="49" name="Picture 2"/>
          <p:cNvPicPr>
            <a:picLocks noChangeAspect="1" noChangeArrowheads="1"/>
          </p:cNvPicPr>
          <p:nvPr/>
        </p:nvPicPr>
        <p:blipFill>
          <a:blip r:embed="rId5" cstate="print"/>
          <a:srcRect/>
          <a:stretch>
            <a:fillRect/>
          </a:stretch>
        </p:blipFill>
        <p:spPr bwMode="auto">
          <a:xfrm>
            <a:off x="3348038" y="2276698"/>
            <a:ext cx="5292725" cy="3527425"/>
          </a:xfrm>
          <a:prstGeom prst="rect">
            <a:avLst/>
          </a:prstGeom>
          <a:noFill/>
          <a:ln w="19050">
            <a:solidFill>
              <a:srgbClr val="FFFF00"/>
            </a:solidFill>
            <a:miter lim="800000"/>
            <a:headEnd/>
            <a:tailEnd/>
          </a:ln>
        </p:spPr>
      </p:pic>
      <p:pic>
        <p:nvPicPr>
          <p:cNvPr id="50" name="Image 17" descr="lumiere-feu-44.gif"/>
          <p:cNvPicPr>
            <a:picLocks noChangeAspect="1"/>
          </p:cNvPicPr>
          <p:nvPr/>
        </p:nvPicPr>
        <p:blipFill>
          <a:blip r:embed="rId4" cstate="print"/>
          <a:srcRect/>
          <a:stretch>
            <a:fillRect/>
          </a:stretch>
        </p:blipFill>
        <p:spPr bwMode="auto">
          <a:xfrm>
            <a:off x="7308850" y="2419573"/>
            <a:ext cx="1503363" cy="3024188"/>
          </a:xfrm>
          <a:prstGeom prst="rect">
            <a:avLst/>
          </a:prstGeom>
          <a:noFill/>
          <a:ln w="9525">
            <a:noFill/>
            <a:miter lim="800000"/>
            <a:headEnd/>
            <a:tailEnd/>
          </a:ln>
        </p:spPr>
      </p:pic>
      <p:pic>
        <p:nvPicPr>
          <p:cNvPr id="51" name="Image 15" descr="feu petri.jpg"/>
          <p:cNvPicPr>
            <a:picLocks noChangeAspect="1"/>
          </p:cNvPicPr>
          <p:nvPr/>
        </p:nvPicPr>
        <p:blipFill>
          <a:blip r:embed="rId6" cstate="print"/>
          <a:srcRect/>
          <a:stretch>
            <a:fillRect/>
          </a:stretch>
        </p:blipFill>
        <p:spPr bwMode="auto">
          <a:xfrm>
            <a:off x="684213" y="4724623"/>
            <a:ext cx="2062162" cy="1435100"/>
          </a:xfrm>
          <a:prstGeom prst="rect">
            <a:avLst/>
          </a:prstGeom>
          <a:noFill/>
          <a:ln w="25400">
            <a:noFill/>
            <a:miter lim="800000"/>
            <a:headEnd/>
            <a:tailEnd/>
          </a:ln>
        </p:spPr>
      </p:pic>
      <p:sp>
        <p:nvSpPr>
          <p:cNvPr id="52" name="Flèche droite à entaille 51"/>
          <p:cNvSpPr/>
          <p:nvPr/>
        </p:nvSpPr>
        <p:spPr>
          <a:xfrm rot="10800000">
            <a:off x="5651500" y="3500661"/>
            <a:ext cx="1512888" cy="769937"/>
          </a:xfrm>
          <a:prstGeom prst="notch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3" name="ZoneTexte 28"/>
          <p:cNvSpPr txBox="1">
            <a:spLocks noChangeArrowheads="1"/>
          </p:cNvSpPr>
          <p:nvPr/>
        </p:nvSpPr>
        <p:spPr bwMode="auto">
          <a:xfrm>
            <a:off x="6156325" y="3716561"/>
            <a:ext cx="647700" cy="369887"/>
          </a:xfrm>
          <a:prstGeom prst="rect">
            <a:avLst/>
          </a:prstGeom>
          <a:noFill/>
          <a:ln w="9525">
            <a:noFill/>
            <a:miter lim="800000"/>
            <a:headEnd/>
            <a:tailEnd/>
          </a:ln>
        </p:spPr>
        <p:txBody>
          <a:bodyPr>
            <a:spAutoFit/>
          </a:bodyPr>
          <a:lstStyle/>
          <a:p>
            <a:r>
              <a:rPr lang="fr-FR" b="1"/>
              <a:t>FEU</a:t>
            </a:r>
          </a:p>
        </p:txBody>
      </p:sp>
      <p:sp>
        <p:nvSpPr>
          <p:cNvPr id="54" name="Flèche droite à entaille 53"/>
          <p:cNvSpPr/>
          <p:nvPr/>
        </p:nvSpPr>
        <p:spPr>
          <a:xfrm>
            <a:off x="1042988" y="2203673"/>
            <a:ext cx="1368425" cy="771525"/>
          </a:xfrm>
          <a:prstGeom prst="notch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5" name="ZoneTexte 30"/>
          <p:cNvSpPr txBox="1">
            <a:spLocks noChangeArrowheads="1"/>
          </p:cNvSpPr>
          <p:nvPr/>
        </p:nvSpPr>
        <p:spPr bwMode="auto">
          <a:xfrm>
            <a:off x="1331913" y="2419573"/>
            <a:ext cx="647700" cy="369888"/>
          </a:xfrm>
          <a:prstGeom prst="rect">
            <a:avLst/>
          </a:prstGeom>
          <a:noFill/>
          <a:ln w="9525">
            <a:noFill/>
            <a:miter lim="800000"/>
            <a:headEnd/>
            <a:tailEnd/>
          </a:ln>
        </p:spPr>
        <p:txBody>
          <a:bodyPr>
            <a:spAutoFit/>
          </a:bodyPr>
          <a:lstStyle/>
          <a:p>
            <a:r>
              <a:rPr lang="fr-FR" b="1"/>
              <a:t>FEU</a:t>
            </a:r>
          </a:p>
        </p:txBody>
      </p:sp>
      <p:pic>
        <p:nvPicPr>
          <p:cNvPr id="56" name="Image 17" descr="lumiere-feu-44.gif"/>
          <p:cNvPicPr>
            <a:picLocks noChangeAspect="1"/>
          </p:cNvPicPr>
          <p:nvPr/>
        </p:nvPicPr>
        <p:blipFill>
          <a:blip r:embed="rId4" cstate="print"/>
          <a:srcRect/>
          <a:stretch>
            <a:fillRect/>
          </a:stretch>
        </p:blipFill>
        <p:spPr bwMode="auto">
          <a:xfrm flipH="1">
            <a:off x="684213" y="2060798"/>
            <a:ext cx="1584325" cy="2447925"/>
          </a:xfrm>
          <a:prstGeom prst="rect">
            <a:avLst/>
          </a:prstGeom>
          <a:noFill/>
          <a:ln w="9525">
            <a:noFill/>
            <a:miter lim="800000"/>
            <a:headEnd/>
            <a:tailEnd/>
          </a:ln>
        </p:spPr>
      </p:pic>
    </p:spTree>
    <p:extLst>
      <p:ext uri="{BB962C8B-B14F-4D97-AF65-F5344CB8AC3E}">
        <p14:creationId xmlns="" xmlns:p14="http://schemas.microsoft.com/office/powerpoint/2010/main" val="30709428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0968" name="Rectangle 8"/>
          <p:cNvSpPr>
            <a:spLocks noGrp="1" noChangeArrowheads="1"/>
          </p:cNvSpPr>
          <p:nvPr>
            <p:ph type="title"/>
          </p:nvPr>
        </p:nvSpPr>
        <p:spPr/>
        <p:txBody>
          <a:bodyPr/>
          <a:lstStyle/>
          <a:p>
            <a:r>
              <a:rPr lang="fr-FR" sz="2800" dirty="0">
                <a:solidFill>
                  <a:srgbClr val="FFFF00"/>
                </a:solidFill>
              </a:rPr>
              <a:t>Examen de la végétation arbustive et </a:t>
            </a:r>
            <a:r>
              <a:rPr lang="fr-FR" sz="2800" dirty="0" smtClean="0">
                <a:solidFill>
                  <a:srgbClr val="FFFF00"/>
                </a:solidFill>
              </a:rPr>
              <a:t>arborescente:</a:t>
            </a:r>
            <a:endParaRPr lang="fr-FR" sz="2800" dirty="0">
              <a:solidFill>
                <a:srgbClr val="FFFF00"/>
              </a:solidFill>
            </a:endParaRPr>
          </a:p>
        </p:txBody>
      </p:sp>
      <p:pic>
        <p:nvPicPr>
          <p:cNvPr id="17" name="Picture 1"/>
          <p:cNvPicPr>
            <a:picLocks noChangeAspect="1" noChangeArrowheads="1"/>
          </p:cNvPicPr>
          <p:nvPr/>
        </p:nvPicPr>
        <p:blipFill>
          <a:blip r:embed="rId3" cstate="print"/>
          <a:srcRect/>
          <a:stretch>
            <a:fillRect/>
          </a:stretch>
        </p:blipFill>
        <p:spPr bwMode="auto">
          <a:xfrm>
            <a:off x="4716463" y="3285381"/>
            <a:ext cx="3143250" cy="2324100"/>
          </a:xfrm>
          <a:prstGeom prst="rect">
            <a:avLst/>
          </a:prstGeom>
          <a:noFill/>
          <a:ln w="9525">
            <a:noFill/>
            <a:miter lim="800000"/>
            <a:headEnd/>
            <a:tailEnd/>
          </a:ln>
        </p:spPr>
      </p:pic>
      <p:pic>
        <p:nvPicPr>
          <p:cNvPr id="18" name="Image 20" descr="A33Z2A2CAEIMXKWCAWUCKNTCAPCC6ZTCAJP3MGECAB06Y0SCAH1OJG9CA79NBB6CA42K3RFCAINSLDZCAPSNASCCAD2YSZ0CAP9PE22CARY6S3ZCAOA0TUKCAYQIASACAB2Q7AUCA9G8KM3CADVIGO8.jpg"/>
          <p:cNvPicPr>
            <a:picLocks noChangeAspect="1"/>
          </p:cNvPicPr>
          <p:nvPr/>
        </p:nvPicPr>
        <p:blipFill>
          <a:blip r:embed="rId4" cstate="print"/>
          <a:srcRect/>
          <a:stretch>
            <a:fillRect/>
          </a:stretch>
        </p:blipFill>
        <p:spPr bwMode="auto">
          <a:xfrm>
            <a:off x="5651500" y="2132856"/>
            <a:ext cx="1368425" cy="1709737"/>
          </a:xfrm>
          <a:prstGeom prst="rect">
            <a:avLst/>
          </a:prstGeom>
          <a:noFill/>
          <a:ln w="57150">
            <a:noFill/>
            <a:miter lim="800000"/>
            <a:headEnd/>
            <a:tailEnd/>
          </a:ln>
        </p:spPr>
      </p:pic>
      <p:sp>
        <p:nvSpPr>
          <p:cNvPr id="19" name="Rectangle 1"/>
          <p:cNvSpPr>
            <a:spLocks noChangeArrowheads="1"/>
          </p:cNvSpPr>
          <p:nvPr/>
        </p:nvSpPr>
        <p:spPr bwMode="auto">
          <a:xfrm>
            <a:off x="467544" y="2492896"/>
            <a:ext cx="4572000" cy="1323439"/>
          </a:xfrm>
          <a:prstGeom prst="rect">
            <a:avLst/>
          </a:prstGeom>
          <a:noFill/>
          <a:ln w="9525">
            <a:noFill/>
            <a:miter lim="800000"/>
            <a:headEnd/>
            <a:tailEnd/>
          </a:ln>
        </p:spPr>
        <p:txBody>
          <a:bodyPr>
            <a:spAutoFit/>
          </a:bodyPr>
          <a:lstStyle/>
          <a:p>
            <a:pPr algn="l">
              <a:buFont typeface="Wingdings" pitchFamily="2" charset="2"/>
              <a:buChar char="Ø"/>
            </a:pPr>
            <a:r>
              <a:rPr lang="fr-FR" dirty="0"/>
              <a:t> les traces de suie </a:t>
            </a:r>
          </a:p>
          <a:p>
            <a:pPr algn="l">
              <a:buFont typeface="Wingdings" pitchFamily="2" charset="2"/>
              <a:buChar char="Ø"/>
            </a:pPr>
            <a:r>
              <a:rPr lang="fr-FR" dirty="0"/>
              <a:t> les écailles </a:t>
            </a:r>
          </a:p>
          <a:p>
            <a:pPr algn="l">
              <a:buFont typeface="Wingdings" pitchFamily="2" charset="2"/>
              <a:buChar char="Ø"/>
            </a:pPr>
            <a:r>
              <a:rPr lang="fr-FR" dirty="0"/>
              <a:t> la pétrification des branches </a:t>
            </a:r>
          </a:p>
          <a:p>
            <a:pPr algn="l">
              <a:buFont typeface="Wingdings" pitchFamily="2" charset="2"/>
              <a:buChar char="Ø"/>
            </a:pPr>
            <a:r>
              <a:rPr lang="fr-FR" dirty="0"/>
              <a:t> les éclatements </a:t>
            </a:r>
          </a:p>
          <a:p>
            <a:pPr algn="l">
              <a:buFont typeface="Wingdings" pitchFamily="2" charset="2"/>
              <a:buChar char="Ø"/>
            </a:pPr>
            <a:r>
              <a:rPr lang="fr-FR" dirty="0"/>
              <a:t> les traces de carbonisation </a:t>
            </a:r>
          </a:p>
        </p:txBody>
      </p:sp>
      <p:sp>
        <p:nvSpPr>
          <p:cNvPr id="20" name="ZoneTexte 4"/>
          <p:cNvSpPr txBox="1">
            <a:spLocks noChangeArrowheads="1"/>
          </p:cNvSpPr>
          <p:nvPr/>
        </p:nvSpPr>
        <p:spPr bwMode="auto">
          <a:xfrm>
            <a:off x="971600" y="1700808"/>
            <a:ext cx="3376612" cy="368300"/>
          </a:xfrm>
          <a:prstGeom prst="rect">
            <a:avLst/>
          </a:prstGeom>
          <a:noFill/>
          <a:ln w="9525">
            <a:noFill/>
            <a:miter lim="800000"/>
            <a:headEnd/>
            <a:tailEnd/>
          </a:ln>
        </p:spPr>
        <p:txBody>
          <a:bodyPr wrap="none">
            <a:spAutoFit/>
          </a:bodyPr>
          <a:lstStyle/>
          <a:p>
            <a:r>
              <a:rPr lang="fr-FR" dirty="0"/>
              <a:t>L’investigateur devra examiner:</a:t>
            </a:r>
          </a:p>
        </p:txBody>
      </p:sp>
    </p:spTree>
    <p:extLst>
      <p:ext uri="{BB962C8B-B14F-4D97-AF65-F5344CB8AC3E}">
        <p14:creationId xmlns="" xmlns:p14="http://schemas.microsoft.com/office/powerpoint/2010/main" val="17489003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0968" name="Rectangle 8"/>
          <p:cNvSpPr>
            <a:spLocks noGrp="1" noChangeArrowheads="1"/>
          </p:cNvSpPr>
          <p:nvPr>
            <p:ph type="title"/>
          </p:nvPr>
        </p:nvSpPr>
        <p:spPr/>
        <p:txBody>
          <a:bodyPr/>
          <a:lstStyle/>
          <a:p>
            <a:pPr algn="ctr"/>
            <a:r>
              <a:rPr lang="fr-FR" dirty="0">
                <a:solidFill>
                  <a:srgbClr val="FFFF00"/>
                </a:solidFill>
              </a:rPr>
              <a:t>Examen des troncs par </a:t>
            </a:r>
            <a:r>
              <a:rPr lang="fr-FR" dirty="0" smtClean="0">
                <a:solidFill>
                  <a:srgbClr val="FFFF00"/>
                </a:solidFill>
              </a:rPr>
              <a:t>écorçage:</a:t>
            </a:r>
            <a:endParaRPr lang="fr-FR" dirty="0">
              <a:solidFill>
                <a:srgbClr val="FFFF00"/>
              </a:solidFill>
            </a:endParaRPr>
          </a:p>
        </p:txBody>
      </p:sp>
      <p:sp>
        <p:nvSpPr>
          <p:cNvPr id="7" name="Rectangle 3"/>
          <p:cNvSpPr>
            <a:spLocks noChangeArrowheads="1"/>
          </p:cNvSpPr>
          <p:nvPr/>
        </p:nvSpPr>
        <p:spPr bwMode="auto">
          <a:xfrm>
            <a:off x="4284663" y="5302027"/>
            <a:ext cx="4572000" cy="307975"/>
          </a:xfrm>
          <a:prstGeom prst="rect">
            <a:avLst/>
          </a:prstGeom>
          <a:noFill/>
          <a:ln w="9525">
            <a:noFill/>
            <a:miter lim="800000"/>
            <a:headEnd/>
            <a:tailEnd/>
          </a:ln>
        </p:spPr>
        <p:txBody>
          <a:bodyPr>
            <a:spAutoFit/>
          </a:bodyPr>
          <a:lstStyle/>
          <a:p>
            <a:pPr algn="ctr"/>
            <a:r>
              <a:rPr lang="fr-FR" sz="1400"/>
              <a:t>Surface opposée beaucoup moins marquée</a:t>
            </a:r>
          </a:p>
        </p:txBody>
      </p:sp>
      <p:pic>
        <p:nvPicPr>
          <p:cNvPr id="8" name="Picture 2"/>
          <p:cNvPicPr>
            <a:picLocks noChangeAspect="1" noChangeArrowheads="1"/>
          </p:cNvPicPr>
          <p:nvPr/>
        </p:nvPicPr>
        <p:blipFill>
          <a:blip r:embed="rId3" cstate="print"/>
          <a:srcRect/>
          <a:stretch>
            <a:fillRect/>
          </a:stretch>
        </p:blipFill>
        <p:spPr bwMode="auto">
          <a:xfrm>
            <a:off x="611188" y="1196752"/>
            <a:ext cx="3543300" cy="4067175"/>
          </a:xfrm>
          <a:prstGeom prst="rect">
            <a:avLst/>
          </a:prstGeom>
          <a:noFill/>
          <a:ln w="9525">
            <a:noFill/>
            <a:miter lim="800000"/>
            <a:headEnd/>
            <a:tailEnd/>
          </a:ln>
        </p:spPr>
      </p:pic>
      <p:sp>
        <p:nvSpPr>
          <p:cNvPr id="9" name="Ellipse 8"/>
          <p:cNvSpPr/>
          <p:nvPr/>
        </p:nvSpPr>
        <p:spPr>
          <a:xfrm>
            <a:off x="2268538" y="3933602"/>
            <a:ext cx="215900" cy="1079500"/>
          </a:xfrm>
          <a:prstGeom prst="ellipse">
            <a:avLst/>
          </a:prstGeom>
          <a:solidFill>
            <a:schemeClr val="bg1">
              <a:lumMod val="6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0" name="Image 17" descr="lumiere-feu-44.gif"/>
          <p:cNvPicPr>
            <a:picLocks noChangeAspect="1"/>
          </p:cNvPicPr>
          <p:nvPr/>
        </p:nvPicPr>
        <p:blipFill>
          <a:blip r:embed="rId4" cstate="print"/>
          <a:srcRect/>
          <a:stretch>
            <a:fillRect/>
          </a:stretch>
        </p:blipFill>
        <p:spPr bwMode="auto">
          <a:xfrm rot="776034" flipH="1">
            <a:off x="1457325" y="3927252"/>
            <a:ext cx="725488" cy="1198562"/>
          </a:xfrm>
          <a:prstGeom prst="rect">
            <a:avLst/>
          </a:prstGeom>
          <a:noFill/>
          <a:ln w="9525">
            <a:noFill/>
            <a:miter lim="800000"/>
            <a:headEnd/>
            <a:tailEnd/>
          </a:ln>
        </p:spPr>
      </p:pic>
      <p:sp>
        <p:nvSpPr>
          <p:cNvPr id="11" name="Rectangle 14"/>
          <p:cNvSpPr>
            <a:spLocks noChangeArrowheads="1"/>
          </p:cNvSpPr>
          <p:nvPr/>
        </p:nvSpPr>
        <p:spPr bwMode="auto">
          <a:xfrm>
            <a:off x="539750" y="5302027"/>
            <a:ext cx="3527425" cy="954087"/>
          </a:xfrm>
          <a:prstGeom prst="rect">
            <a:avLst/>
          </a:prstGeom>
          <a:noFill/>
          <a:ln w="9525">
            <a:noFill/>
            <a:miter lim="800000"/>
            <a:headEnd/>
            <a:tailEnd/>
          </a:ln>
        </p:spPr>
        <p:txBody>
          <a:bodyPr>
            <a:spAutoFit/>
          </a:bodyPr>
          <a:lstStyle/>
          <a:p>
            <a:r>
              <a:rPr lang="fr-FR" sz="1400"/>
              <a:t>Le retrait de l’écorce sur un tronc brûlé</a:t>
            </a:r>
          </a:p>
          <a:p>
            <a:r>
              <a:rPr lang="fr-FR" sz="1400"/>
              <a:t>de façon uniforme permet d’observer </a:t>
            </a:r>
          </a:p>
          <a:p>
            <a:r>
              <a:rPr lang="fr-FR" sz="1400"/>
              <a:t>une surface exposée au feu beaucoup    plus marquée (noircie).</a:t>
            </a:r>
          </a:p>
        </p:txBody>
      </p:sp>
      <p:pic>
        <p:nvPicPr>
          <p:cNvPr id="12" name="Picture 2"/>
          <p:cNvPicPr>
            <a:picLocks noChangeAspect="1" noChangeArrowheads="1"/>
          </p:cNvPicPr>
          <p:nvPr/>
        </p:nvPicPr>
        <p:blipFill>
          <a:blip r:embed="rId3" cstate="print"/>
          <a:srcRect/>
          <a:stretch>
            <a:fillRect/>
          </a:stretch>
        </p:blipFill>
        <p:spPr bwMode="auto">
          <a:xfrm>
            <a:off x="4787900" y="1196752"/>
            <a:ext cx="3654425" cy="4032250"/>
          </a:xfrm>
          <a:prstGeom prst="rect">
            <a:avLst/>
          </a:prstGeom>
          <a:noFill/>
          <a:ln w="9525">
            <a:noFill/>
            <a:miter lim="800000"/>
            <a:headEnd/>
            <a:tailEnd/>
          </a:ln>
        </p:spPr>
      </p:pic>
      <p:sp>
        <p:nvSpPr>
          <p:cNvPr id="13" name="Ellipse 12"/>
          <p:cNvSpPr/>
          <p:nvPr/>
        </p:nvSpPr>
        <p:spPr>
          <a:xfrm>
            <a:off x="6516688" y="3933602"/>
            <a:ext cx="215900" cy="10080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14" name="Connecteur droit avec flèche 13"/>
          <p:cNvCxnSpPr/>
          <p:nvPr/>
        </p:nvCxnSpPr>
        <p:spPr>
          <a:xfrm flipH="1">
            <a:off x="2339975" y="4509864"/>
            <a:ext cx="576263"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a:off x="6156325" y="4436839"/>
            <a:ext cx="4953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1910283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0968" name="Rectangle 8"/>
          <p:cNvSpPr>
            <a:spLocks noGrp="1" noChangeArrowheads="1"/>
          </p:cNvSpPr>
          <p:nvPr>
            <p:ph type="title"/>
          </p:nvPr>
        </p:nvSpPr>
        <p:spPr/>
        <p:txBody>
          <a:bodyPr/>
          <a:lstStyle/>
          <a:p>
            <a:pPr algn="ctr"/>
            <a:r>
              <a:rPr lang="fr-FR" dirty="0">
                <a:solidFill>
                  <a:srgbClr val="FFFF00"/>
                </a:solidFill>
              </a:rPr>
              <a:t>Les éclatements </a:t>
            </a:r>
            <a:r>
              <a:rPr lang="fr-FR" dirty="0" smtClean="0">
                <a:solidFill>
                  <a:srgbClr val="FFFF00"/>
                </a:solidFill>
              </a:rPr>
              <a:t>d’écorces:</a:t>
            </a:r>
            <a:endParaRPr lang="fr-FR" dirty="0">
              <a:solidFill>
                <a:srgbClr val="FFFF00"/>
              </a:solidFill>
            </a:endParaRPr>
          </a:p>
        </p:txBody>
      </p:sp>
      <p:sp>
        <p:nvSpPr>
          <p:cNvPr id="16" name="Rectangle 1"/>
          <p:cNvSpPr>
            <a:spLocks noChangeArrowheads="1"/>
          </p:cNvSpPr>
          <p:nvPr/>
        </p:nvSpPr>
        <p:spPr bwMode="auto">
          <a:xfrm>
            <a:off x="359568" y="940871"/>
            <a:ext cx="8424863" cy="1323439"/>
          </a:xfrm>
          <a:prstGeom prst="rect">
            <a:avLst/>
          </a:prstGeom>
          <a:noFill/>
          <a:ln w="9525">
            <a:noFill/>
            <a:miter lim="800000"/>
            <a:headEnd/>
            <a:tailEnd/>
          </a:ln>
        </p:spPr>
        <p:txBody>
          <a:bodyPr>
            <a:spAutoFit/>
          </a:bodyPr>
          <a:lstStyle/>
          <a:p>
            <a:endParaRPr lang="fr-FR" b="1" dirty="0"/>
          </a:p>
          <a:p>
            <a:pPr algn="l"/>
            <a:r>
              <a:rPr lang="fr-FR" dirty="0"/>
              <a:t>Les éclatements s’observent sur des ligneux à écorce fine et de faible diamètre. Sous l’effet de la chaleur, l’écorce en perdant de l’humidité, se rétracte et se craquelle. Sur le côté opposé à la source de chaleur, de petits fragments se décollent en laissant des marques caractéristiques.</a:t>
            </a:r>
          </a:p>
        </p:txBody>
      </p:sp>
      <p:pic>
        <p:nvPicPr>
          <p:cNvPr id="17" name="Image 7" descr="éclatement2.JPG"/>
          <p:cNvPicPr>
            <a:picLocks noChangeAspect="1"/>
          </p:cNvPicPr>
          <p:nvPr/>
        </p:nvPicPr>
        <p:blipFill>
          <a:blip r:embed="rId3" cstate="print"/>
          <a:srcRect/>
          <a:stretch>
            <a:fillRect/>
          </a:stretch>
        </p:blipFill>
        <p:spPr bwMode="auto">
          <a:xfrm>
            <a:off x="4833151" y="2348880"/>
            <a:ext cx="2952750" cy="3937000"/>
          </a:xfrm>
          <a:prstGeom prst="rect">
            <a:avLst/>
          </a:prstGeom>
          <a:solidFill>
            <a:srgbClr val="EDEDED"/>
          </a:solidFill>
          <a:ln w="19050">
            <a:solidFill>
              <a:srgbClr val="FFFF00"/>
            </a:solidFill>
            <a:miter lim="800000"/>
            <a:headEnd/>
            <a:tailEnd/>
          </a:ln>
        </p:spPr>
      </p:pic>
      <p:pic>
        <p:nvPicPr>
          <p:cNvPr id="18" name="Image 9" descr="eclatement de l'écorce.JPG"/>
          <p:cNvPicPr>
            <a:picLocks noChangeAspect="1"/>
          </p:cNvPicPr>
          <p:nvPr/>
        </p:nvPicPr>
        <p:blipFill>
          <a:blip r:embed="rId4" cstate="print"/>
          <a:srcRect/>
          <a:stretch>
            <a:fillRect/>
          </a:stretch>
        </p:blipFill>
        <p:spPr bwMode="auto">
          <a:xfrm>
            <a:off x="1581951" y="2348880"/>
            <a:ext cx="2927350" cy="3903663"/>
          </a:xfrm>
          <a:prstGeom prst="rect">
            <a:avLst/>
          </a:prstGeom>
          <a:solidFill>
            <a:srgbClr val="EDEDED"/>
          </a:solidFill>
          <a:ln w="19050">
            <a:solidFill>
              <a:srgbClr val="FFFF00"/>
            </a:solidFill>
            <a:miter lim="800000"/>
            <a:headEnd/>
            <a:tailEnd/>
          </a:ln>
        </p:spPr>
      </p:pic>
    </p:spTree>
    <p:extLst>
      <p:ext uri="{BB962C8B-B14F-4D97-AF65-F5344CB8AC3E}">
        <p14:creationId xmlns="" xmlns:p14="http://schemas.microsoft.com/office/powerpoint/2010/main" val="34151258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2</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dirty="0" smtClean="0">
                <a:solidFill>
                  <a:srgbClr val="FFFF00"/>
                </a:solidFill>
              </a:rPr>
              <a:t>Introduction:</a:t>
            </a:r>
            <a:endParaRPr lang="fr-FR" dirty="0">
              <a:solidFill>
                <a:srgbClr val="FFFF00"/>
              </a:solidFill>
            </a:endParaRPr>
          </a:p>
        </p:txBody>
      </p:sp>
      <p:sp>
        <p:nvSpPr>
          <p:cNvPr id="6" name="Rectangle 2"/>
          <p:cNvSpPr>
            <a:spLocks noChangeArrowheads="1"/>
          </p:cNvSpPr>
          <p:nvPr/>
        </p:nvSpPr>
        <p:spPr bwMode="auto">
          <a:xfrm>
            <a:off x="401638" y="1694923"/>
            <a:ext cx="8569325" cy="4031873"/>
          </a:xfrm>
          <a:prstGeom prst="rect">
            <a:avLst/>
          </a:prstGeom>
          <a:noFill/>
          <a:ln w="9525">
            <a:noFill/>
            <a:miter lim="800000"/>
            <a:headEnd/>
            <a:tailEnd/>
          </a:ln>
        </p:spPr>
        <p:txBody>
          <a:bodyPr>
            <a:spAutoFit/>
          </a:bodyPr>
          <a:lstStyle/>
          <a:p>
            <a:pPr algn="l"/>
            <a:r>
              <a:rPr lang="fr-FR" dirty="0"/>
              <a:t>La connaissance des origines des incendies est le fondement de toute</a:t>
            </a:r>
          </a:p>
          <a:p>
            <a:pPr algn="l"/>
            <a:r>
              <a:rPr lang="fr-FR" dirty="0"/>
              <a:t>politique de prévention efficace. En effet, lorsque les causes de feu sont</a:t>
            </a:r>
          </a:p>
          <a:p>
            <a:pPr algn="l"/>
            <a:r>
              <a:rPr lang="fr-FR" dirty="0"/>
              <a:t>connues il est alors plus facile de les éradiquer par la mise en </a:t>
            </a:r>
            <a:r>
              <a:rPr lang="fr-FR" dirty="0" err="1"/>
              <a:t>oeuvre</a:t>
            </a:r>
            <a:r>
              <a:rPr lang="fr-FR" dirty="0"/>
              <a:t> d’actions</a:t>
            </a:r>
          </a:p>
          <a:p>
            <a:pPr algn="l"/>
            <a:r>
              <a:rPr lang="fr-FR" dirty="0"/>
              <a:t>concrètes, et donc de limiter le nombre de feux.</a:t>
            </a:r>
          </a:p>
          <a:p>
            <a:pPr algn="l"/>
            <a:r>
              <a:rPr lang="fr-FR" dirty="0"/>
              <a:t>Les causes d’incendie de forêt sont diverses et leur répartition varie</a:t>
            </a:r>
          </a:p>
          <a:p>
            <a:pPr algn="l"/>
            <a:r>
              <a:rPr lang="fr-FR" dirty="0"/>
              <a:t>selon les pays et à l’intérieur d’un même pays, mais aussi en fonction du</a:t>
            </a:r>
          </a:p>
          <a:p>
            <a:pPr algn="l"/>
            <a:r>
              <a:rPr lang="fr-FR" dirty="0"/>
              <a:t>temps. Dans le Bassin Méditerranéen, les incendies sont en grande majorité</a:t>
            </a:r>
          </a:p>
          <a:p>
            <a:pPr algn="l"/>
            <a:r>
              <a:rPr lang="fr-FR" dirty="0"/>
              <a:t>d’origine humaine, que ce soit par accident, par négligence ou intentionnellement.</a:t>
            </a:r>
          </a:p>
          <a:p>
            <a:pPr algn="l"/>
            <a:r>
              <a:rPr lang="fr-FR" dirty="0"/>
              <a:t>Cependant, la part des feux dont l’origine reste inconnue est encore</a:t>
            </a:r>
          </a:p>
          <a:p>
            <a:pPr algn="l"/>
            <a:r>
              <a:rPr lang="fr-FR" dirty="0"/>
              <a:t>importante. L’amélioration de la connaissance des origines des incendies</a:t>
            </a:r>
          </a:p>
          <a:p>
            <a:pPr algn="l"/>
            <a:r>
              <a:rPr lang="fr-FR" dirty="0"/>
              <a:t>nécessite de développer la recherche des causes d’incendies, ce qui peut être</a:t>
            </a:r>
          </a:p>
          <a:p>
            <a:pPr algn="l"/>
            <a:r>
              <a:rPr lang="fr-FR" dirty="0"/>
              <a:t>réalisé par exemple grâce à :</a:t>
            </a:r>
          </a:p>
          <a:p>
            <a:pPr algn="l">
              <a:buFont typeface="Wingdings" pitchFamily="2" charset="2"/>
              <a:buChar char="Ø"/>
            </a:pPr>
            <a:r>
              <a:rPr lang="fr-FR" dirty="0"/>
              <a:t> L’utilisation de méthodes originales de recherche des causes.</a:t>
            </a:r>
          </a:p>
          <a:p>
            <a:pPr algn="l">
              <a:buFont typeface="Wingdings" pitchFamily="2" charset="2"/>
              <a:buChar char="Ø"/>
            </a:pPr>
            <a:r>
              <a:rPr lang="fr-FR" dirty="0"/>
              <a:t> La création et la formation d’équipes spécialisées.</a:t>
            </a:r>
          </a:p>
          <a:p>
            <a:pPr algn="l">
              <a:buFont typeface="Wingdings" pitchFamily="2" charset="2"/>
              <a:buChar char="Ø"/>
            </a:pPr>
            <a:r>
              <a:rPr lang="fr-FR" dirty="0"/>
              <a:t> La coopération entre les services responsables de la Protection des Forêts</a:t>
            </a:r>
          </a:p>
          <a:p>
            <a:pPr algn="l"/>
            <a:r>
              <a:rPr lang="fr-FR" dirty="0"/>
              <a:t>contre l’Incendie.</a:t>
            </a:r>
          </a:p>
        </p:txBody>
      </p:sp>
      <p:pic>
        <p:nvPicPr>
          <p:cNvPr id="8" name="Picture 5" descr="canadair4kg"/>
          <p:cNvPicPr>
            <a:picLocks noChangeAspect="1" noChangeArrowheads="1"/>
          </p:cNvPicPr>
          <p:nvPr/>
        </p:nvPicPr>
        <p:blipFill>
          <a:blip r:embed="rId3" cstate="print"/>
          <a:srcRect/>
          <a:stretch>
            <a:fillRect/>
          </a:stretch>
        </p:blipFill>
        <p:spPr bwMode="auto">
          <a:xfrm>
            <a:off x="6012160" y="620688"/>
            <a:ext cx="2881313" cy="1016000"/>
          </a:xfrm>
          <a:prstGeom prst="rect">
            <a:avLst/>
          </a:prstGeom>
          <a:noFill/>
          <a:ln w="9525">
            <a:noFill/>
            <a:miter lim="800000"/>
            <a:headEnd/>
            <a:tailEnd/>
          </a:ln>
        </p:spPr>
      </p:pic>
      <p:pic>
        <p:nvPicPr>
          <p:cNvPr id="9" name="Picture 4" descr="D:\Clipart Pompiers\Clipart 2\Transparent\Engins\ccf.gif"/>
          <p:cNvPicPr>
            <a:picLocks noChangeAspect="1" noChangeArrowheads="1"/>
          </p:cNvPicPr>
          <p:nvPr/>
        </p:nvPicPr>
        <p:blipFill>
          <a:blip r:embed="rId4" cstate="print"/>
          <a:srcRect/>
          <a:stretch>
            <a:fillRect/>
          </a:stretch>
        </p:blipFill>
        <p:spPr bwMode="auto">
          <a:xfrm rot="-434511">
            <a:off x="3770312" y="5291170"/>
            <a:ext cx="1603375" cy="1057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0968" name="Rectangle 8"/>
          <p:cNvSpPr>
            <a:spLocks noGrp="1" noChangeArrowheads="1"/>
          </p:cNvSpPr>
          <p:nvPr>
            <p:ph type="title"/>
          </p:nvPr>
        </p:nvSpPr>
        <p:spPr/>
        <p:txBody>
          <a:bodyPr/>
          <a:lstStyle/>
          <a:p>
            <a:pPr algn="ctr"/>
            <a:r>
              <a:rPr lang="fr-FR" dirty="0">
                <a:solidFill>
                  <a:srgbClr val="FFFF00"/>
                </a:solidFill>
              </a:rPr>
              <a:t>Les tiges de </a:t>
            </a:r>
            <a:r>
              <a:rPr lang="fr-FR" dirty="0" smtClean="0">
                <a:solidFill>
                  <a:srgbClr val="FFFF00"/>
                </a:solidFill>
              </a:rPr>
              <a:t>graminées:</a:t>
            </a:r>
            <a:endParaRPr lang="fr-FR" dirty="0">
              <a:solidFill>
                <a:srgbClr val="FFFF00"/>
              </a:solidFill>
            </a:endParaRPr>
          </a:p>
        </p:txBody>
      </p:sp>
      <p:sp>
        <p:nvSpPr>
          <p:cNvPr id="6" name="Rectangle 2"/>
          <p:cNvSpPr>
            <a:spLocks noChangeArrowheads="1"/>
          </p:cNvSpPr>
          <p:nvPr/>
        </p:nvSpPr>
        <p:spPr bwMode="auto">
          <a:xfrm>
            <a:off x="323850" y="1409030"/>
            <a:ext cx="8640638" cy="1815882"/>
          </a:xfrm>
          <a:prstGeom prst="rect">
            <a:avLst/>
          </a:prstGeom>
          <a:noFill/>
          <a:ln w="9525">
            <a:noFill/>
            <a:miter lim="800000"/>
            <a:headEnd/>
            <a:tailEnd/>
          </a:ln>
        </p:spPr>
        <p:txBody>
          <a:bodyPr wrap="square">
            <a:spAutoFit/>
          </a:bodyPr>
          <a:lstStyle/>
          <a:p>
            <a:pPr algn="l"/>
            <a:r>
              <a:rPr lang="fr-FR" dirty="0"/>
              <a:t>Lorsque le feu affecte les tiges de graminées, celles-ci tombent vers la source de</a:t>
            </a:r>
          </a:p>
          <a:p>
            <a:pPr algn="l"/>
            <a:r>
              <a:rPr lang="fr-FR" dirty="0"/>
              <a:t>chaleur indiquant ainsi la direction de propagation du feu. </a:t>
            </a:r>
          </a:p>
          <a:p>
            <a:pPr algn="l"/>
            <a:r>
              <a:rPr lang="fr-FR" dirty="0"/>
              <a:t>Ces signes sont particulièrement visibles et très importants dans les zones où le feu est de faible intensité (point d’origine, contour du feu, feu mourant).</a:t>
            </a:r>
          </a:p>
          <a:p>
            <a:pPr algn="l"/>
            <a:r>
              <a:rPr lang="fr-FR" dirty="0"/>
              <a:t>Il est important de garder à l’esprit que l’extinction et le noyage réalisé par les pompiers peut modifier ces observations.</a:t>
            </a:r>
          </a:p>
          <a:p>
            <a:endParaRPr lang="fr-FR" dirty="0"/>
          </a:p>
        </p:txBody>
      </p:sp>
      <p:pic>
        <p:nvPicPr>
          <p:cNvPr id="7" name="Picture 3"/>
          <p:cNvPicPr>
            <a:picLocks noChangeAspect="1" noChangeArrowheads="1"/>
          </p:cNvPicPr>
          <p:nvPr/>
        </p:nvPicPr>
        <p:blipFill>
          <a:blip r:embed="rId3" cstate="print"/>
          <a:srcRect/>
          <a:stretch>
            <a:fillRect/>
          </a:stretch>
        </p:blipFill>
        <p:spPr bwMode="auto">
          <a:xfrm>
            <a:off x="468313" y="3498180"/>
            <a:ext cx="3887787" cy="2449512"/>
          </a:xfrm>
          <a:prstGeom prst="rect">
            <a:avLst/>
          </a:prstGeom>
          <a:noFill/>
          <a:ln w="19050">
            <a:solidFill>
              <a:srgbClr val="FFFF00"/>
            </a:solidFill>
            <a:round/>
            <a:headEnd/>
            <a:tailEnd/>
          </a:ln>
        </p:spPr>
      </p:pic>
      <p:pic>
        <p:nvPicPr>
          <p:cNvPr id="8" name="Image 5" descr="vers le feu.jpg"/>
          <p:cNvPicPr>
            <a:picLocks noChangeAspect="1"/>
          </p:cNvPicPr>
          <p:nvPr/>
        </p:nvPicPr>
        <p:blipFill>
          <a:blip r:embed="rId4" cstate="print"/>
          <a:srcRect/>
          <a:stretch>
            <a:fillRect/>
          </a:stretch>
        </p:blipFill>
        <p:spPr bwMode="auto">
          <a:xfrm>
            <a:off x="4500563" y="3498180"/>
            <a:ext cx="4241800" cy="2451100"/>
          </a:xfrm>
          <a:prstGeom prst="rect">
            <a:avLst/>
          </a:prstGeom>
          <a:solidFill>
            <a:srgbClr val="EDEDED"/>
          </a:solidFill>
          <a:ln w="19050">
            <a:solidFill>
              <a:srgbClr val="FFFF00"/>
            </a:solidFill>
            <a:miter lim="800000"/>
            <a:headEnd/>
            <a:tailEnd/>
          </a:ln>
        </p:spPr>
      </p:pic>
    </p:spTree>
    <p:extLst>
      <p:ext uri="{BB962C8B-B14F-4D97-AF65-F5344CB8AC3E}">
        <p14:creationId xmlns="" xmlns:p14="http://schemas.microsoft.com/office/powerpoint/2010/main" val="7006051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0968" name="Rectangle 8"/>
          <p:cNvSpPr>
            <a:spLocks noGrp="1" noChangeArrowheads="1"/>
          </p:cNvSpPr>
          <p:nvPr>
            <p:ph type="title"/>
          </p:nvPr>
        </p:nvSpPr>
        <p:spPr/>
        <p:txBody>
          <a:bodyPr/>
          <a:lstStyle/>
          <a:p>
            <a:pPr algn="ctr"/>
            <a:r>
              <a:rPr lang="fr-FR" dirty="0">
                <a:solidFill>
                  <a:srgbClr val="FFFF00"/>
                </a:solidFill>
              </a:rPr>
              <a:t>Les </a:t>
            </a:r>
            <a:r>
              <a:rPr lang="fr-FR" dirty="0" smtClean="0">
                <a:solidFill>
                  <a:srgbClr val="FFFF00"/>
                </a:solidFill>
              </a:rPr>
              <a:t>biseaux:</a:t>
            </a:r>
            <a:endParaRPr lang="fr-FR" dirty="0">
              <a:solidFill>
                <a:srgbClr val="FFFF00"/>
              </a:solidFill>
            </a:endParaRPr>
          </a:p>
        </p:txBody>
      </p:sp>
      <p:pic>
        <p:nvPicPr>
          <p:cNvPr id="3" name="Picture 3"/>
          <p:cNvPicPr>
            <a:picLocks noChangeAspect="1" noChangeArrowheads="1"/>
          </p:cNvPicPr>
          <p:nvPr/>
        </p:nvPicPr>
        <p:blipFill>
          <a:blip r:embed="rId3" cstate="print"/>
          <a:srcRect/>
          <a:stretch>
            <a:fillRect/>
          </a:stretch>
        </p:blipFill>
        <p:spPr bwMode="auto">
          <a:xfrm>
            <a:off x="1331913" y="2493963"/>
            <a:ext cx="2232025" cy="3144837"/>
          </a:xfrm>
          <a:prstGeom prst="rect">
            <a:avLst/>
          </a:prstGeom>
          <a:noFill/>
          <a:ln w="9525">
            <a:noFill/>
            <a:miter lim="800000"/>
            <a:headEnd/>
            <a:tailEnd/>
          </a:ln>
        </p:spPr>
      </p:pic>
      <p:sp>
        <p:nvSpPr>
          <p:cNvPr id="4" name="Rectangle 1"/>
          <p:cNvSpPr>
            <a:spLocks noChangeArrowheads="1"/>
          </p:cNvSpPr>
          <p:nvPr/>
        </p:nvSpPr>
        <p:spPr bwMode="auto">
          <a:xfrm>
            <a:off x="323528" y="1196752"/>
            <a:ext cx="8496300" cy="1077218"/>
          </a:xfrm>
          <a:prstGeom prst="rect">
            <a:avLst/>
          </a:prstGeom>
          <a:noFill/>
          <a:ln w="9525">
            <a:noFill/>
            <a:miter lim="800000"/>
            <a:headEnd/>
            <a:tailEnd/>
          </a:ln>
        </p:spPr>
        <p:txBody>
          <a:bodyPr>
            <a:spAutoFit/>
          </a:bodyPr>
          <a:lstStyle/>
          <a:p>
            <a:pPr algn="l"/>
            <a:r>
              <a:rPr lang="fr-FR" dirty="0"/>
              <a:t>Sur les touffes de graminées, les tiges les plus exposées au feu sont plus courtes, et la repousse se fait du côté le moins exposé au feu. L’orientation des biseaux sur les tiges de graminées peut indiquer la propagation du feu. Elle peut être confirmée également par les traces de carbonisation observées sur les troncs proches.</a:t>
            </a:r>
          </a:p>
        </p:txBody>
      </p:sp>
      <p:cxnSp>
        <p:nvCxnSpPr>
          <p:cNvPr id="6" name="Connecteur droit 5"/>
          <p:cNvCxnSpPr/>
          <p:nvPr/>
        </p:nvCxnSpPr>
        <p:spPr>
          <a:xfrm>
            <a:off x="3995738" y="5229225"/>
            <a:ext cx="0" cy="36036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a:off x="4140200" y="5084763"/>
            <a:ext cx="0" cy="5048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H="1">
            <a:off x="3995738" y="5084763"/>
            <a:ext cx="144462" cy="14446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4284663" y="5013325"/>
            <a:ext cx="0" cy="57626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4427538" y="4868863"/>
            <a:ext cx="0" cy="7207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H="1">
            <a:off x="4284663" y="4868863"/>
            <a:ext cx="142875"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4572000" y="4797425"/>
            <a:ext cx="0" cy="79216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4716463" y="4652963"/>
            <a:ext cx="0" cy="9366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a:off x="4572000" y="4652963"/>
            <a:ext cx="144463" cy="14446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Image 17" descr="lumiere-feu-44.gif"/>
          <p:cNvPicPr>
            <a:picLocks noChangeAspect="1"/>
          </p:cNvPicPr>
          <p:nvPr/>
        </p:nvPicPr>
        <p:blipFill>
          <a:blip r:embed="rId4" cstate="print"/>
          <a:srcRect/>
          <a:stretch>
            <a:fillRect/>
          </a:stretch>
        </p:blipFill>
        <p:spPr bwMode="auto">
          <a:xfrm rot="426064" flipH="1">
            <a:off x="1816100" y="4135438"/>
            <a:ext cx="889000" cy="1466850"/>
          </a:xfrm>
          <a:prstGeom prst="rect">
            <a:avLst/>
          </a:prstGeom>
          <a:noFill/>
          <a:ln w="9525">
            <a:noFill/>
            <a:miter lim="800000"/>
            <a:headEnd/>
            <a:tailEnd/>
          </a:ln>
        </p:spPr>
      </p:pic>
      <p:cxnSp>
        <p:nvCxnSpPr>
          <p:cNvPr id="16" name="Connecteur droit 15"/>
          <p:cNvCxnSpPr/>
          <p:nvPr/>
        </p:nvCxnSpPr>
        <p:spPr>
          <a:xfrm>
            <a:off x="2555875" y="5589588"/>
            <a:ext cx="259238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lèche droite à entaille 16"/>
          <p:cNvSpPr/>
          <p:nvPr/>
        </p:nvSpPr>
        <p:spPr>
          <a:xfrm>
            <a:off x="3856038" y="3741738"/>
            <a:ext cx="1223962" cy="649287"/>
          </a:xfrm>
          <a:prstGeom prst="notch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8" name="ZoneTexte 17"/>
          <p:cNvSpPr txBox="1">
            <a:spLocks noChangeArrowheads="1"/>
          </p:cNvSpPr>
          <p:nvPr/>
        </p:nvSpPr>
        <p:spPr bwMode="auto">
          <a:xfrm>
            <a:off x="4129088" y="3881438"/>
            <a:ext cx="646112" cy="369887"/>
          </a:xfrm>
          <a:prstGeom prst="rect">
            <a:avLst/>
          </a:prstGeom>
          <a:noFill/>
          <a:ln w="9525">
            <a:noFill/>
            <a:miter lim="800000"/>
            <a:headEnd/>
            <a:tailEnd/>
          </a:ln>
        </p:spPr>
        <p:txBody>
          <a:bodyPr wrap="none">
            <a:spAutoFit/>
          </a:bodyPr>
          <a:lstStyle/>
          <a:p>
            <a:r>
              <a:rPr lang="fr-FR" b="1"/>
              <a:t>FEU</a:t>
            </a:r>
          </a:p>
        </p:txBody>
      </p:sp>
      <p:sp>
        <p:nvSpPr>
          <p:cNvPr id="19" name="Ellipse 18"/>
          <p:cNvSpPr/>
          <p:nvPr/>
        </p:nvSpPr>
        <p:spPr>
          <a:xfrm rot="5400000">
            <a:off x="2609850" y="5283200"/>
            <a:ext cx="427038" cy="5349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0" name="Line 9"/>
          <p:cNvSpPr>
            <a:spLocks noChangeShapeType="1"/>
          </p:cNvSpPr>
          <p:nvPr/>
        </p:nvSpPr>
        <p:spPr bwMode="auto">
          <a:xfrm flipV="1">
            <a:off x="3095625" y="5337175"/>
            <a:ext cx="792163" cy="195263"/>
          </a:xfrm>
          <a:prstGeom prst="line">
            <a:avLst/>
          </a:prstGeom>
          <a:noFill/>
          <a:ln w="63500">
            <a:solidFill>
              <a:srgbClr val="FF0000"/>
            </a:solidFill>
            <a:round/>
            <a:headEnd/>
            <a:tailEnd type="triangle" w="med" len="med"/>
          </a:ln>
        </p:spPr>
        <p:txBody>
          <a:bodyPr/>
          <a:lstStyle/>
          <a:p>
            <a:endParaRPr lang="fr-FR"/>
          </a:p>
        </p:txBody>
      </p:sp>
      <p:pic>
        <p:nvPicPr>
          <p:cNvPr id="21" name="Image 3" descr="schema tige.jpg"/>
          <p:cNvPicPr>
            <a:picLocks noChangeAspect="1"/>
          </p:cNvPicPr>
          <p:nvPr/>
        </p:nvPicPr>
        <p:blipFill>
          <a:blip r:embed="rId5" cstate="print"/>
          <a:srcRect/>
          <a:stretch>
            <a:fillRect/>
          </a:stretch>
        </p:blipFill>
        <p:spPr bwMode="auto">
          <a:xfrm>
            <a:off x="5508625" y="3500438"/>
            <a:ext cx="3263900" cy="2922587"/>
          </a:xfrm>
          <a:prstGeom prst="rect">
            <a:avLst/>
          </a:prstGeom>
          <a:noFill/>
          <a:ln w="25400">
            <a:noFill/>
            <a:miter lim="800000"/>
            <a:headEnd/>
            <a:tailEnd/>
          </a:ln>
        </p:spPr>
      </p:pic>
    </p:spTree>
    <p:extLst>
      <p:ext uri="{BB962C8B-B14F-4D97-AF65-F5344CB8AC3E}">
        <p14:creationId xmlns="" xmlns:p14="http://schemas.microsoft.com/office/powerpoint/2010/main" val="33610868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Titre 8"/>
          <p:cNvSpPr>
            <a:spLocks noGrp="1"/>
          </p:cNvSpPr>
          <p:nvPr>
            <p:ph type="title"/>
          </p:nvPr>
        </p:nvSpPr>
        <p:spPr/>
        <p:txBody>
          <a:bodyPr/>
          <a:lstStyle/>
          <a:p>
            <a:pPr algn="ctr"/>
            <a:r>
              <a:rPr lang="fr-FR" sz="3200" dirty="0" smtClean="0">
                <a:solidFill>
                  <a:srgbClr val="FFFF00"/>
                </a:solidFill>
              </a:rPr>
              <a:t>Les cônes de protection et dépôts de suie:</a:t>
            </a:r>
            <a:endParaRPr lang="fr-FR" sz="3200" dirty="0">
              <a:solidFill>
                <a:srgbClr val="FFFF00"/>
              </a:solidFill>
            </a:endParaRPr>
          </a:p>
        </p:txBody>
      </p:sp>
      <p:pic>
        <p:nvPicPr>
          <p:cNvPr id="10" name="Picture 6"/>
          <p:cNvPicPr>
            <a:picLocks noChangeAspect="1" noChangeArrowheads="1"/>
          </p:cNvPicPr>
          <p:nvPr/>
        </p:nvPicPr>
        <p:blipFill>
          <a:blip r:embed="rId3" cstate="print"/>
          <a:srcRect/>
          <a:stretch>
            <a:fillRect/>
          </a:stretch>
        </p:blipFill>
        <p:spPr bwMode="auto">
          <a:xfrm>
            <a:off x="3132138" y="2420938"/>
            <a:ext cx="2752725" cy="2752725"/>
          </a:xfrm>
          <a:prstGeom prst="rect">
            <a:avLst/>
          </a:prstGeom>
          <a:noFill/>
          <a:ln w="9525">
            <a:noFill/>
            <a:miter lim="800000"/>
            <a:headEnd/>
            <a:tailEnd/>
          </a:ln>
        </p:spPr>
      </p:pic>
      <p:sp>
        <p:nvSpPr>
          <p:cNvPr id="11" name="Rectangle 4"/>
          <p:cNvSpPr>
            <a:spLocks noChangeArrowheads="1"/>
          </p:cNvSpPr>
          <p:nvPr/>
        </p:nvSpPr>
        <p:spPr bwMode="auto">
          <a:xfrm>
            <a:off x="395536" y="1196752"/>
            <a:ext cx="8353425" cy="584775"/>
          </a:xfrm>
          <a:prstGeom prst="rect">
            <a:avLst/>
          </a:prstGeom>
          <a:noFill/>
          <a:ln w="9525">
            <a:noFill/>
            <a:miter lim="800000"/>
            <a:headEnd/>
            <a:tailEnd/>
          </a:ln>
        </p:spPr>
        <p:txBody>
          <a:bodyPr>
            <a:spAutoFit/>
          </a:bodyPr>
          <a:lstStyle/>
          <a:p>
            <a:r>
              <a:rPr lang="fr-FR" dirty="0"/>
              <a:t>Protection mettant en évidence un cône de protection assez rare à observer.</a:t>
            </a:r>
          </a:p>
          <a:p>
            <a:r>
              <a:rPr lang="fr-FR" dirty="0"/>
              <a:t>Il indique clairement la marche des flammes (exemple derrière une pierre).</a:t>
            </a:r>
          </a:p>
        </p:txBody>
      </p:sp>
      <p:sp>
        <p:nvSpPr>
          <p:cNvPr id="13" name="Triangle isocèle 12"/>
          <p:cNvSpPr/>
          <p:nvPr/>
        </p:nvSpPr>
        <p:spPr>
          <a:xfrm>
            <a:off x="3708400" y="1916113"/>
            <a:ext cx="1368425" cy="1081087"/>
          </a:xfrm>
          <a:prstGeom prst="triangle">
            <a:avLst>
              <a:gd name="adj" fmla="val 47829"/>
            </a:avLst>
          </a:prstGeom>
          <a:solidFill>
            <a:srgbClr val="92D05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4" name="Image 17" descr="lumiere-feu-44.gif"/>
          <p:cNvPicPr>
            <a:picLocks noChangeAspect="1"/>
          </p:cNvPicPr>
          <p:nvPr/>
        </p:nvPicPr>
        <p:blipFill>
          <a:blip r:embed="rId4" cstate="print"/>
          <a:srcRect/>
          <a:stretch>
            <a:fillRect/>
          </a:stretch>
        </p:blipFill>
        <p:spPr bwMode="auto">
          <a:xfrm>
            <a:off x="2987675" y="2924175"/>
            <a:ext cx="1296988" cy="1917700"/>
          </a:xfrm>
          <a:prstGeom prst="rect">
            <a:avLst/>
          </a:prstGeom>
          <a:noFill/>
          <a:ln w="9525">
            <a:noFill/>
            <a:miter lim="800000"/>
            <a:headEnd/>
            <a:tailEnd/>
          </a:ln>
        </p:spPr>
      </p:pic>
      <p:cxnSp>
        <p:nvCxnSpPr>
          <p:cNvPr id="15" name="Connecteur droit 14"/>
          <p:cNvCxnSpPr/>
          <p:nvPr/>
        </p:nvCxnSpPr>
        <p:spPr>
          <a:xfrm flipH="1" flipV="1">
            <a:off x="4356100" y="1916113"/>
            <a:ext cx="1152525" cy="17287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V="1">
            <a:off x="3419475" y="1916113"/>
            <a:ext cx="936625" cy="15843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Flèche droite à entaille 16"/>
          <p:cNvSpPr/>
          <p:nvPr/>
        </p:nvSpPr>
        <p:spPr>
          <a:xfrm rot="16200000">
            <a:off x="5652293" y="3717132"/>
            <a:ext cx="1223963" cy="647700"/>
          </a:xfrm>
          <a:prstGeom prst="notch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8" name="Flèche droite à entaille 17"/>
          <p:cNvSpPr/>
          <p:nvPr/>
        </p:nvSpPr>
        <p:spPr>
          <a:xfrm rot="16200000">
            <a:off x="2123282" y="3645694"/>
            <a:ext cx="1223962" cy="647700"/>
          </a:xfrm>
          <a:prstGeom prst="notch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9" name="Image 17" descr="lumiere-feu-44.gif"/>
          <p:cNvPicPr>
            <a:picLocks noChangeAspect="1"/>
          </p:cNvPicPr>
          <p:nvPr/>
        </p:nvPicPr>
        <p:blipFill>
          <a:blip r:embed="rId4" cstate="print"/>
          <a:srcRect/>
          <a:stretch>
            <a:fillRect/>
          </a:stretch>
        </p:blipFill>
        <p:spPr bwMode="auto">
          <a:xfrm>
            <a:off x="4716463" y="2924175"/>
            <a:ext cx="1295400" cy="1917700"/>
          </a:xfrm>
          <a:prstGeom prst="rect">
            <a:avLst/>
          </a:prstGeom>
          <a:noFill/>
          <a:ln w="9525">
            <a:noFill/>
            <a:miter lim="800000"/>
            <a:headEnd/>
            <a:tailEnd/>
          </a:ln>
        </p:spPr>
      </p:pic>
      <p:sp>
        <p:nvSpPr>
          <p:cNvPr id="20" name="Rectangle 11"/>
          <p:cNvSpPr>
            <a:spLocks noChangeArrowheads="1"/>
          </p:cNvSpPr>
          <p:nvPr/>
        </p:nvSpPr>
        <p:spPr bwMode="auto">
          <a:xfrm>
            <a:off x="395536" y="5445224"/>
            <a:ext cx="8497887" cy="830262"/>
          </a:xfrm>
          <a:prstGeom prst="rect">
            <a:avLst/>
          </a:prstGeom>
          <a:noFill/>
          <a:ln w="9525">
            <a:noFill/>
            <a:miter lim="800000"/>
            <a:headEnd/>
            <a:tailEnd/>
          </a:ln>
        </p:spPr>
        <p:txBody>
          <a:bodyPr>
            <a:spAutoFit/>
          </a:bodyPr>
          <a:lstStyle/>
          <a:p>
            <a:pPr algn="l"/>
            <a:r>
              <a:rPr lang="fr-FR" sz="1600" dirty="0"/>
              <a:t>La suie est formée de petites particules carbonées solides résultant de la combustion</a:t>
            </a:r>
          </a:p>
          <a:p>
            <a:pPr algn="l"/>
            <a:r>
              <a:rPr lang="fr-FR" sz="1600" dirty="0"/>
              <a:t>incomplète. Elle se trouve dans la fumée près de la flamme et se dépose sur les obstacles</a:t>
            </a:r>
          </a:p>
          <a:p>
            <a:pPr algn="l"/>
            <a:r>
              <a:rPr lang="fr-FR" sz="1600" dirty="0"/>
              <a:t>qu’elle rencontre (cailloux, troncs, grillages, etc.).</a:t>
            </a:r>
          </a:p>
        </p:txBody>
      </p:sp>
      <p:sp>
        <p:nvSpPr>
          <p:cNvPr id="21" name="Rectangle 12"/>
          <p:cNvSpPr>
            <a:spLocks noChangeArrowheads="1"/>
          </p:cNvSpPr>
          <p:nvPr/>
        </p:nvSpPr>
        <p:spPr bwMode="auto">
          <a:xfrm>
            <a:off x="2916238" y="5013325"/>
            <a:ext cx="3113087" cy="369888"/>
          </a:xfrm>
          <a:prstGeom prst="rect">
            <a:avLst/>
          </a:prstGeom>
          <a:noFill/>
          <a:ln w="9525">
            <a:noFill/>
            <a:miter lim="800000"/>
            <a:headEnd/>
            <a:tailEnd/>
          </a:ln>
        </p:spPr>
        <p:txBody>
          <a:bodyPr wrap="none">
            <a:spAutoFit/>
          </a:bodyPr>
          <a:lstStyle/>
          <a:p>
            <a:r>
              <a:rPr lang="fr-FR"/>
              <a:t>Traces de suie sur un caillou</a:t>
            </a:r>
          </a:p>
        </p:txBody>
      </p:sp>
      <p:cxnSp>
        <p:nvCxnSpPr>
          <p:cNvPr id="22" name="Connecteur droit avec flèche 21"/>
          <p:cNvCxnSpPr/>
          <p:nvPr/>
        </p:nvCxnSpPr>
        <p:spPr>
          <a:xfrm flipV="1">
            <a:off x="4500563" y="4437063"/>
            <a:ext cx="0" cy="6477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7006051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 name="Titre 21"/>
          <p:cNvSpPr>
            <a:spLocks noGrp="1"/>
          </p:cNvSpPr>
          <p:nvPr>
            <p:ph type="title"/>
          </p:nvPr>
        </p:nvSpPr>
        <p:spPr/>
        <p:txBody>
          <a:bodyPr/>
          <a:lstStyle/>
          <a:p>
            <a:pPr algn="ctr"/>
            <a:r>
              <a:rPr lang="fr-FR" dirty="0" smtClean="0">
                <a:solidFill>
                  <a:srgbClr val="FFFF00"/>
                </a:solidFill>
              </a:rPr>
              <a:t>Les dépôts de suie:</a:t>
            </a:r>
            <a:endParaRPr lang="fr-FR" dirty="0">
              <a:solidFill>
                <a:srgbClr val="FFFF00"/>
              </a:solidFill>
            </a:endParaRPr>
          </a:p>
        </p:txBody>
      </p:sp>
      <p:sp>
        <p:nvSpPr>
          <p:cNvPr id="24" name="Rectangle 5"/>
          <p:cNvSpPr>
            <a:spLocks noChangeArrowheads="1"/>
          </p:cNvSpPr>
          <p:nvPr/>
        </p:nvSpPr>
        <p:spPr bwMode="auto">
          <a:xfrm>
            <a:off x="395536" y="1196752"/>
            <a:ext cx="8351837" cy="646112"/>
          </a:xfrm>
          <a:prstGeom prst="rect">
            <a:avLst/>
          </a:prstGeom>
          <a:noFill/>
          <a:ln w="9525">
            <a:noFill/>
            <a:miter lim="800000"/>
            <a:headEnd/>
            <a:tailEnd/>
          </a:ln>
        </p:spPr>
        <p:txBody>
          <a:bodyPr>
            <a:spAutoFit/>
          </a:bodyPr>
          <a:lstStyle/>
          <a:p>
            <a:r>
              <a:rPr lang="fr-FR" dirty="0"/>
              <a:t>Les traces de suie laissent des marques noires sur les mains sur la face exposée au feu (exemple sur une grillage).</a:t>
            </a:r>
          </a:p>
        </p:txBody>
      </p:sp>
      <p:pic>
        <p:nvPicPr>
          <p:cNvPr id="25" name="Picture 2" descr="G:\DCIM\100MSDCF\DSC03968.JPG"/>
          <p:cNvPicPr>
            <a:picLocks noChangeAspect="1" noChangeArrowheads="1"/>
          </p:cNvPicPr>
          <p:nvPr/>
        </p:nvPicPr>
        <p:blipFill>
          <a:blip r:embed="rId3" cstate="print"/>
          <a:srcRect/>
          <a:stretch>
            <a:fillRect/>
          </a:stretch>
        </p:blipFill>
        <p:spPr bwMode="auto">
          <a:xfrm>
            <a:off x="395536" y="2276872"/>
            <a:ext cx="3981450" cy="2667000"/>
          </a:xfrm>
          <a:prstGeom prst="rect">
            <a:avLst/>
          </a:prstGeom>
          <a:noFill/>
          <a:ln w="19050">
            <a:solidFill>
              <a:srgbClr val="FFFF00"/>
            </a:solidFill>
            <a:miter lim="800000"/>
            <a:headEnd/>
            <a:tailEnd/>
          </a:ln>
        </p:spPr>
      </p:pic>
      <p:pic>
        <p:nvPicPr>
          <p:cNvPr id="26" name="Picture 3" descr="G:\DCIM\100MSDCF\DSC03972.JPG"/>
          <p:cNvPicPr>
            <a:picLocks noChangeAspect="1" noChangeArrowheads="1"/>
          </p:cNvPicPr>
          <p:nvPr/>
        </p:nvPicPr>
        <p:blipFill>
          <a:blip r:embed="rId4" cstate="print"/>
          <a:srcRect/>
          <a:stretch>
            <a:fillRect/>
          </a:stretch>
        </p:blipFill>
        <p:spPr bwMode="auto">
          <a:xfrm>
            <a:off x="4644008" y="2276872"/>
            <a:ext cx="4030662" cy="2700338"/>
          </a:xfrm>
          <a:prstGeom prst="rect">
            <a:avLst/>
          </a:prstGeom>
          <a:noFill/>
          <a:ln w="19050">
            <a:solidFill>
              <a:srgbClr val="FFFF00"/>
            </a:solidFill>
            <a:miter lim="800000"/>
            <a:headEnd/>
            <a:tailEnd/>
          </a:ln>
        </p:spPr>
      </p:pic>
    </p:spTree>
    <p:extLst>
      <p:ext uri="{BB962C8B-B14F-4D97-AF65-F5344CB8AC3E}">
        <p14:creationId xmlns="" xmlns:p14="http://schemas.microsoft.com/office/powerpoint/2010/main" val="33610868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pPr algn="ctr"/>
            <a:r>
              <a:rPr lang="fr-FR" dirty="0" smtClean="0">
                <a:solidFill>
                  <a:srgbClr val="FFFF00"/>
                </a:solidFill>
              </a:rPr>
              <a:t>La couleur des cendres:</a:t>
            </a:r>
            <a:endParaRPr lang="fr-FR" dirty="0">
              <a:solidFill>
                <a:srgbClr val="FFFF00"/>
              </a:solidFill>
            </a:endParaRPr>
          </a:p>
        </p:txBody>
      </p:sp>
      <p:sp>
        <p:nvSpPr>
          <p:cNvPr id="11" name="Rectangle 1"/>
          <p:cNvSpPr>
            <a:spLocks noChangeArrowheads="1"/>
          </p:cNvSpPr>
          <p:nvPr/>
        </p:nvSpPr>
        <p:spPr bwMode="auto">
          <a:xfrm>
            <a:off x="179512" y="1196752"/>
            <a:ext cx="8497888" cy="2062103"/>
          </a:xfrm>
          <a:prstGeom prst="rect">
            <a:avLst/>
          </a:prstGeom>
          <a:noFill/>
          <a:ln w="9525">
            <a:noFill/>
            <a:miter lim="800000"/>
            <a:headEnd/>
            <a:tailEnd/>
          </a:ln>
        </p:spPr>
        <p:txBody>
          <a:bodyPr>
            <a:spAutoFit/>
          </a:bodyPr>
          <a:lstStyle/>
          <a:p>
            <a:pPr algn="l"/>
            <a:r>
              <a:rPr lang="fr-FR" dirty="0"/>
              <a:t>La couleur des cendres donne une indication sur la durée et l’intensité de la</a:t>
            </a:r>
          </a:p>
          <a:p>
            <a:pPr algn="l"/>
            <a:r>
              <a:rPr lang="fr-FR" dirty="0"/>
              <a:t>combustion. Plus la cendre est blanche, plus la source de chaleur a été intense et résidente, la combustion est totale.</a:t>
            </a:r>
          </a:p>
          <a:p>
            <a:pPr algn="l"/>
            <a:r>
              <a:rPr lang="fr-FR" dirty="0"/>
              <a:t>Elle s’observe sur l’ensemble de la surface parcourue par le feu.</a:t>
            </a:r>
          </a:p>
          <a:p>
            <a:pPr algn="l"/>
            <a:r>
              <a:rPr lang="fr-FR" dirty="0"/>
              <a:t>Ce vestige correspond à un modèle de propagation du feu particulier souvent</a:t>
            </a:r>
          </a:p>
          <a:p>
            <a:pPr algn="l"/>
            <a:r>
              <a:rPr lang="fr-FR" dirty="0"/>
              <a:t>ponctuel lié à une forte accumulation de combustible. La plupart du temps, la couleur blanche des cendres ne permet pas de déterminer la direction et le sens de propagation de l’incendie.</a:t>
            </a:r>
          </a:p>
        </p:txBody>
      </p:sp>
      <p:sp>
        <p:nvSpPr>
          <p:cNvPr id="13" name="Rectangle 4"/>
          <p:cNvSpPr>
            <a:spLocks noChangeArrowheads="1"/>
          </p:cNvSpPr>
          <p:nvPr/>
        </p:nvSpPr>
        <p:spPr bwMode="auto">
          <a:xfrm>
            <a:off x="899592" y="5877272"/>
            <a:ext cx="7561262" cy="307975"/>
          </a:xfrm>
          <a:prstGeom prst="rect">
            <a:avLst/>
          </a:prstGeom>
          <a:noFill/>
          <a:ln w="9525">
            <a:noFill/>
            <a:miter lim="800000"/>
            <a:headEnd/>
            <a:tailEnd/>
          </a:ln>
        </p:spPr>
        <p:txBody>
          <a:bodyPr>
            <a:spAutoFit/>
          </a:bodyPr>
          <a:lstStyle/>
          <a:p>
            <a:r>
              <a:rPr lang="fr-FR" sz="1400" b="1" dirty="0">
                <a:solidFill>
                  <a:srgbClr val="0070C0"/>
                </a:solidFill>
              </a:rPr>
              <a:t>La cendre blanche indique une combustion intense sous les </a:t>
            </a:r>
            <a:r>
              <a:rPr lang="fr-FR" sz="1400" b="1" dirty="0" smtClean="0">
                <a:solidFill>
                  <a:srgbClr val="0070C0"/>
                </a:solidFill>
              </a:rPr>
              <a:t>arbres.</a:t>
            </a:r>
            <a:endParaRPr lang="fr-FR" sz="1400" b="1" dirty="0">
              <a:solidFill>
                <a:srgbClr val="0070C0"/>
              </a:solidFill>
            </a:endParaRPr>
          </a:p>
        </p:txBody>
      </p:sp>
      <p:pic>
        <p:nvPicPr>
          <p:cNvPr id="14" name="Picture 2" descr="http://2.bp.blogspot.com/-ttjbFTTUVc0/TiabqkhNzuI/AAAAAAAAASU/xJwXWdBX7G8/s1600/Photo+253.jpg"/>
          <p:cNvPicPr>
            <a:picLocks noChangeAspect="1" noChangeArrowheads="1"/>
          </p:cNvPicPr>
          <p:nvPr/>
        </p:nvPicPr>
        <p:blipFill>
          <a:blip r:embed="rId3" cstate="print"/>
          <a:srcRect/>
          <a:stretch>
            <a:fillRect/>
          </a:stretch>
        </p:blipFill>
        <p:spPr bwMode="auto">
          <a:xfrm>
            <a:off x="2843808" y="3212976"/>
            <a:ext cx="3384376" cy="2537888"/>
          </a:xfrm>
          <a:prstGeom prst="rect">
            <a:avLst/>
          </a:prstGeom>
          <a:noFill/>
          <a:ln w="19050">
            <a:solidFill>
              <a:srgbClr val="FFFF00"/>
            </a:solidFill>
            <a:miter lim="800000"/>
            <a:headEnd/>
            <a:tailEnd/>
          </a:ln>
        </p:spPr>
      </p:pic>
    </p:spTree>
    <p:extLst>
      <p:ext uri="{BB962C8B-B14F-4D97-AF65-F5344CB8AC3E}">
        <p14:creationId xmlns="" xmlns:p14="http://schemas.microsoft.com/office/powerpoint/2010/main" val="33610868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pPr algn="ctr"/>
            <a:r>
              <a:rPr lang="fr-FR" dirty="0" smtClean="0">
                <a:solidFill>
                  <a:srgbClr val="FFFF00"/>
                </a:solidFill>
              </a:rPr>
              <a:t>La peau de crocodile:</a:t>
            </a:r>
            <a:endParaRPr lang="fr-FR" dirty="0">
              <a:solidFill>
                <a:srgbClr val="FFFF00"/>
              </a:solidFill>
            </a:endParaRPr>
          </a:p>
        </p:txBody>
      </p:sp>
      <p:sp>
        <p:nvSpPr>
          <p:cNvPr id="8" name="Rectangle 1"/>
          <p:cNvSpPr>
            <a:spLocks noChangeArrowheads="1"/>
          </p:cNvSpPr>
          <p:nvPr/>
        </p:nvSpPr>
        <p:spPr bwMode="auto">
          <a:xfrm>
            <a:off x="323528" y="1196752"/>
            <a:ext cx="8569325" cy="1569660"/>
          </a:xfrm>
          <a:prstGeom prst="rect">
            <a:avLst/>
          </a:prstGeom>
          <a:noFill/>
          <a:ln w="9525">
            <a:noFill/>
            <a:miter lim="800000"/>
            <a:headEnd/>
            <a:tailEnd/>
          </a:ln>
        </p:spPr>
        <p:txBody>
          <a:bodyPr>
            <a:spAutoFit/>
          </a:bodyPr>
          <a:lstStyle/>
          <a:p>
            <a:pPr algn="l"/>
            <a:r>
              <a:rPr lang="fr-FR" dirty="0"/>
              <a:t>Les écailles résultent de la carbonisation en profondeur du bois. Ce dernier se</a:t>
            </a:r>
          </a:p>
          <a:p>
            <a:pPr algn="l"/>
            <a:r>
              <a:rPr lang="fr-FR" dirty="0"/>
              <a:t>crevasse en formant un damier noir et brillant rappelant une peau de crocodile. Cet indice traduit l’extrême intensité du feu, le côté exposé au feu étant le plus endommagé.</a:t>
            </a:r>
          </a:p>
          <a:p>
            <a:pPr algn="l"/>
            <a:r>
              <a:rPr lang="fr-FR" dirty="0"/>
              <a:t>La face boursouflée, c’est-à-dire la plus endommagée, indique la provenance du</a:t>
            </a:r>
          </a:p>
          <a:p>
            <a:pPr algn="l"/>
            <a:r>
              <a:rPr lang="fr-FR" dirty="0"/>
              <a:t>feu. Ce signe objectif est particulièrement visible sur les poteaux électriques et les piquets de clôture.</a:t>
            </a:r>
          </a:p>
        </p:txBody>
      </p:sp>
      <p:pic>
        <p:nvPicPr>
          <p:cNvPr id="10" name="Image 20" descr="A33Z2A2CAEIMXKWCAWUCKNTCAPCC6ZTCAJP3MGECAB06Y0SCAH1OJG9CA79NBB6CA42K3RFCAINSLDZCAPSNASCCAD2YSZ0CAP9PE22CARY6S3ZCAOA0TUKCAYQIASACAB2Q7AUCA9G8KM3CADVIGO8.jpg"/>
          <p:cNvPicPr>
            <a:picLocks noChangeAspect="1"/>
          </p:cNvPicPr>
          <p:nvPr/>
        </p:nvPicPr>
        <p:blipFill>
          <a:blip r:embed="rId3" cstate="print"/>
          <a:srcRect/>
          <a:stretch>
            <a:fillRect/>
          </a:stretch>
        </p:blipFill>
        <p:spPr bwMode="auto">
          <a:xfrm>
            <a:off x="323528" y="3356992"/>
            <a:ext cx="1727812" cy="2160240"/>
          </a:xfrm>
          <a:prstGeom prst="rect">
            <a:avLst/>
          </a:prstGeom>
          <a:noFill/>
          <a:ln w="57150">
            <a:noFill/>
            <a:miter lim="800000"/>
            <a:headEnd/>
            <a:tailEnd/>
          </a:ln>
        </p:spPr>
      </p:pic>
      <p:pic>
        <p:nvPicPr>
          <p:cNvPr id="12" name="Picture 2" descr="Noir de la surface fissurée de bois carbonisé&#10; Banque d'images - 3375643"/>
          <p:cNvPicPr>
            <a:picLocks noChangeAspect="1" noChangeArrowheads="1"/>
          </p:cNvPicPr>
          <p:nvPr/>
        </p:nvPicPr>
        <p:blipFill>
          <a:blip r:embed="rId4" cstate="print"/>
          <a:srcRect/>
          <a:stretch>
            <a:fillRect/>
          </a:stretch>
        </p:blipFill>
        <p:spPr bwMode="auto">
          <a:xfrm>
            <a:off x="2267744" y="2852936"/>
            <a:ext cx="4625332" cy="3168352"/>
          </a:xfrm>
          <a:prstGeom prst="rect">
            <a:avLst/>
          </a:prstGeom>
          <a:noFill/>
          <a:ln w="19050">
            <a:solidFill>
              <a:srgbClr val="FFFF00"/>
            </a:solidFill>
            <a:miter lim="800000"/>
            <a:headEnd/>
            <a:tailEnd/>
          </a:ln>
        </p:spPr>
      </p:pic>
      <p:pic>
        <p:nvPicPr>
          <p:cNvPr id="15" name="Image 20" descr="A33Z2A2CAEIMXKWCAWUCKNTCAPCC6ZTCAJP3MGECAB06Y0SCAH1OJG9CA79NBB6CA42K3RFCAINSLDZCAPSNASCCAD2YSZ0CAP9PE22CARY6S3ZCAOA0TUKCAYQIASACAB2Q7AUCA9G8KM3CADVIGO8.jpg"/>
          <p:cNvPicPr>
            <a:picLocks noChangeAspect="1"/>
          </p:cNvPicPr>
          <p:nvPr/>
        </p:nvPicPr>
        <p:blipFill>
          <a:blip r:embed="rId3" cstate="print"/>
          <a:srcRect/>
          <a:stretch>
            <a:fillRect/>
          </a:stretch>
        </p:blipFill>
        <p:spPr bwMode="auto">
          <a:xfrm>
            <a:off x="7236296" y="3284984"/>
            <a:ext cx="1727812" cy="2160240"/>
          </a:xfrm>
          <a:prstGeom prst="rect">
            <a:avLst/>
          </a:prstGeom>
          <a:noFill/>
          <a:ln w="57150">
            <a:noFill/>
            <a:miter lim="800000"/>
            <a:headEnd/>
            <a:tailEnd/>
          </a:ln>
        </p:spPr>
      </p:pic>
    </p:spTree>
    <p:extLst>
      <p:ext uri="{BB962C8B-B14F-4D97-AF65-F5344CB8AC3E}">
        <p14:creationId xmlns="" xmlns:p14="http://schemas.microsoft.com/office/powerpoint/2010/main" val="33610868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Titre 8"/>
          <p:cNvSpPr>
            <a:spLocks noGrp="1"/>
          </p:cNvSpPr>
          <p:nvPr>
            <p:ph type="title"/>
          </p:nvPr>
        </p:nvSpPr>
        <p:spPr/>
        <p:txBody>
          <a:bodyPr/>
          <a:lstStyle/>
          <a:p>
            <a:pPr algn="ctr"/>
            <a:r>
              <a:rPr lang="fr-FR" dirty="0" smtClean="0">
                <a:solidFill>
                  <a:srgbClr val="FFFF00"/>
                </a:solidFill>
              </a:rPr>
              <a:t>Les voies d’accélération:</a:t>
            </a:r>
            <a:endParaRPr lang="fr-FR" dirty="0">
              <a:solidFill>
                <a:srgbClr val="FFFF00"/>
              </a:solidFill>
            </a:endParaRPr>
          </a:p>
        </p:txBody>
      </p:sp>
      <p:pic>
        <p:nvPicPr>
          <p:cNvPr id="11" name="Picture 2"/>
          <p:cNvPicPr>
            <a:picLocks noChangeAspect="1" noChangeArrowheads="1"/>
          </p:cNvPicPr>
          <p:nvPr/>
        </p:nvPicPr>
        <p:blipFill>
          <a:blip r:embed="rId3" cstate="print"/>
          <a:srcRect/>
          <a:stretch>
            <a:fillRect/>
          </a:stretch>
        </p:blipFill>
        <p:spPr bwMode="auto">
          <a:xfrm>
            <a:off x="2123728" y="2348880"/>
            <a:ext cx="4716462" cy="3529012"/>
          </a:xfrm>
          <a:prstGeom prst="rect">
            <a:avLst/>
          </a:prstGeom>
          <a:noFill/>
          <a:ln w="19050">
            <a:solidFill>
              <a:srgbClr val="FFFF00"/>
            </a:solidFill>
            <a:miter lim="800000"/>
            <a:headEnd/>
            <a:tailEnd/>
          </a:ln>
        </p:spPr>
      </p:pic>
      <p:sp>
        <p:nvSpPr>
          <p:cNvPr id="14" name="Rectangle 3"/>
          <p:cNvSpPr>
            <a:spLocks noChangeArrowheads="1"/>
          </p:cNvSpPr>
          <p:nvPr/>
        </p:nvSpPr>
        <p:spPr bwMode="auto">
          <a:xfrm>
            <a:off x="683568" y="5949280"/>
            <a:ext cx="7488237" cy="307975"/>
          </a:xfrm>
          <a:prstGeom prst="rect">
            <a:avLst/>
          </a:prstGeom>
          <a:noFill/>
          <a:ln w="9525">
            <a:noFill/>
            <a:miter lim="800000"/>
            <a:headEnd/>
            <a:tailEnd/>
          </a:ln>
        </p:spPr>
        <p:txBody>
          <a:bodyPr>
            <a:spAutoFit/>
          </a:bodyPr>
          <a:lstStyle/>
          <a:p>
            <a:r>
              <a:rPr lang="fr-FR" sz="1400" dirty="0"/>
              <a:t>Les voies d’accélération se matérialisent par des traînées de végétation non brûlées.</a:t>
            </a:r>
          </a:p>
        </p:txBody>
      </p:sp>
      <p:sp>
        <p:nvSpPr>
          <p:cNvPr id="16" name="Rectangle 4"/>
          <p:cNvSpPr>
            <a:spLocks noChangeArrowheads="1"/>
          </p:cNvSpPr>
          <p:nvPr/>
        </p:nvSpPr>
        <p:spPr bwMode="auto">
          <a:xfrm>
            <a:off x="323528" y="1124744"/>
            <a:ext cx="8569325" cy="1077912"/>
          </a:xfrm>
          <a:prstGeom prst="rect">
            <a:avLst/>
          </a:prstGeom>
          <a:noFill/>
          <a:ln w="9525">
            <a:noFill/>
            <a:miter lim="800000"/>
            <a:headEnd/>
            <a:tailEnd/>
          </a:ln>
        </p:spPr>
        <p:txBody>
          <a:bodyPr>
            <a:spAutoFit/>
          </a:bodyPr>
          <a:lstStyle/>
          <a:p>
            <a:pPr algn="l"/>
            <a:r>
              <a:rPr lang="fr-FR" sz="1600" dirty="0"/>
              <a:t>Les voies d’accélération sont les traces de végétation non brulée par manque d’oxygène.</a:t>
            </a:r>
          </a:p>
          <a:p>
            <a:pPr algn="l"/>
            <a:r>
              <a:rPr lang="fr-FR" sz="1600" dirty="0"/>
              <a:t>Elles s’observent sur l’ensemble de la surface parcourue par le feu.</a:t>
            </a:r>
          </a:p>
          <a:p>
            <a:pPr algn="l"/>
            <a:r>
              <a:rPr lang="fr-FR" sz="1600" dirty="0"/>
              <a:t>Elles peuvent être visibles à différentes échelles : grands couloirs non brûlés</a:t>
            </a:r>
          </a:p>
          <a:p>
            <a:pPr algn="l"/>
            <a:r>
              <a:rPr lang="fr-FR" sz="1600" dirty="0"/>
              <a:t>sur un massif (photo ci-dessous) ou petite trainée dans une zone pastorale par exemple.</a:t>
            </a:r>
          </a:p>
        </p:txBody>
      </p:sp>
      <p:cxnSp>
        <p:nvCxnSpPr>
          <p:cNvPr id="17" name="Connecteur droit avec flèche 16"/>
          <p:cNvCxnSpPr/>
          <p:nvPr/>
        </p:nvCxnSpPr>
        <p:spPr>
          <a:xfrm flipV="1">
            <a:off x="3275856" y="4437113"/>
            <a:ext cx="216025" cy="288031"/>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flipV="1">
            <a:off x="4211960" y="4581128"/>
            <a:ext cx="286891" cy="360039"/>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flipV="1">
            <a:off x="5148064" y="4509120"/>
            <a:ext cx="216098" cy="360039"/>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3610868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Titre 9"/>
          <p:cNvSpPr>
            <a:spLocks noGrp="1"/>
          </p:cNvSpPr>
          <p:nvPr>
            <p:ph type="title"/>
          </p:nvPr>
        </p:nvSpPr>
        <p:spPr/>
        <p:txBody>
          <a:bodyPr/>
          <a:lstStyle/>
          <a:p>
            <a:pPr algn="ctr"/>
            <a:r>
              <a:rPr lang="fr-FR" dirty="0" smtClean="0">
                <a:solidFill>
                  <a:srgbClr val="FFFF00"/>
                </a:solidFill>
              </a:rPr>
              <a:t>Les sautes de feu:</a:t>
            </a:r>
            <a:endParaRPr lang="fr-FR" dirty="0">
              <a:solidFill>
                <a:srgbClr val="FFFF00"/>
              </a:solidFill>
            </a:endParaRPr>
          </a:p>
        </p:txBody>
      </p:sp>
      <p:sp>
        <p:nvSpPr>
          <p:cNvPr id="12" name="Rectangle 1"/>
          <p:cNvSpPr>
            <a:spLocks noChangeArrowheads="1"/>
          </p:cNvSpPr>
          <p:nvPr/>
        </p:nvSpPr>
        <p:spPr bwMode="auto">
          <a:xfrm>
            <a:off x="251520" y="1196752"/>
            <a:ext cx="8712968" cy="1323439"/>
          </a:xfrm>
          <a:prstGeom prst="rect">
            <a:avLst/>
          </a:prstGeom>
          <a:noFill/>
          <a:ln w="9525">
            <a:noFill/>
            <a:miter lim="800000"/>
            <a:headEnd/>
            <a:tailEnd/>
          </a:ln>
        </p:spPr>
        <p:txBody>
          <a:bodyPr wrap="square">
            <a:spAutoFit/>
          </a:bodyPr>
          <a:lstStyle/>
          <a:p>
            <a:pPr algn="l"/>
            <a:r>
              <a:rPr lang="fr-FR" dirty="0"/>
              <a:t>Le phénomène des sautes de feu est à prendre en compte lors de l’investigation d’un incendie.</a:t>
            </a:r>
          </a:p>
          <a:p>
            <a:pPr algn="l"/>
            <a:r>
              <a:rPr lang="fr-FR" dirty="0"/>
              <a:t>Les sautes de feu sont des projections de particules incandescentes ou enflammées (brandons) causant des feux secondaires hors du périmètre du feu. Ces brandons à l’intérieur de la colonne de convection sont transportés par le vent quelquefois sur de longues distances selon les conditions environnementales.</a:t>
            </a:r>
          </a:p>
        </p:txBody>
      </p:sp>
      <p:pic>
        <p:nvPicPr>
          <p:cNvPr id="13" name="Picture 4" descr="http://t2.gstatic.com/images?q=tbn:ANd9GcQr4Nftmf96EOFJA8QZXWmD0AI-yTtjYywKYMqtpz6s4hIMeCY7"/>
          <p:cNvPicPr>
            <a:picLocks noChangeAspect="1" noChangeArrowheads="1"/>
          </p:cNvPicPr>
          <p:nvPr/>
        </p:nvPicPr>
        <p:blipFill>
          <a:blip r:embed="rId3" cstate="print"/>
          <a:srcRect/>
          <a:stretch>
            <a:fillRect/>
          </a:stretch>
        </p:blipFill>
        <p:spPr bwMode="auto">
          <a:xfrm>
            <a:off x="3635896" y="2564904"/>
            <a:ext cx="5039924" cy="3384227"/>
          </a:xfrm>
          <a:prstGeom prst="rect">
            <a:avLst/>
          </a:prstGeom>
          <a:noFill/>
          <a:ln w="19050">
            <a:solidFill>
              <a:srgbClr val="FFFF00"/>
            </a:solidFill>
            <a:miter lim="800000"/>
            <a:headEnd/>
            <a:tailEnd/>
          </a:ln>
        </p:spPr>
      </p:pic>
      <p:pic>
        <p:nvPicPr>
          <p:cNvPr id="15" name="Image 17" descr="lumiere-feu-44.gif"/>
          <p:cNvPicPr>
            <a:picLocks noChangeAspect="1"/>
          </p:cNvPicPr>
          <p:nvPr/>
        </p:nvPicPr>
        <p:blipFill>
          <a:blip r:embed="rId4" cstate="print"/>
          <a:srcRect/>
          <a:stretch>
            <a:fillRect/>
          </a:stretch>
        </p:blipFill>
        <p:spPr bwMode="auto">
          <a:xfrm rot="-631664">
            <a:off x="5767032" y="4351837"/>
            <a:ext cx="692150" cy="533400"/>
          </a:xfrm>
          <a:prstGeom prst="rect">
            <a:avLst/>
          </a:prstGeom>
          <a:noFill/>
          <a:ln w="9525">
            <a:noFill/>
            <a:miter lim="800000"/>
            <a:headEnd/>
            <a:tailEnd/>
          </a:ln>
        </p:spPr>
      </p:pic>
      <p:pic>
        <p:nvPicPr>
          <p:cNvPr id="20" name="Image 17" descr="lumiere-feu-44.gif"/>
          <p:cNvPicPr>
            <a:picLocks noChangeAspect="1"/>
          </p:cNvPicPr>
          <p:nvPr/>
        </p:nvPicPr>
        <p:blipFill>
          <a:blip r:embed="rId4" cstate="print"/>
          <a:srcRect/>
          <a:stretch>
            <a:fillRect/>
          </a:stretch>
        </p:blipFill>
        <p:spPr bwMode="auto">
          <a:xfrm rot="-631664">
            <a:off x="4459690" y="5403655"/>
            <a:ext cx="368300" cy="381000"/>
          </a:xfrm>
          <a:prstGeom prst="rect">
            <a:avLst/>
          </a:prstGeom>
          <a:noFill/>
          <a:ln w="9525">
            <a:noFill/>
            <a:miter lim="800000"/>
            <a:headEnd/>
            <a:tailEnd/>
          </a:ln>
        </p:spPr>
      </p:pic>
      <p:sp>
        <p:nvSpPr>
          <p:cNvPr id="22" name="Rectangle 7"/>
          <p:cNvSpPr>
            <a:spLocks noChangeArrowheads="1"/>
          </p:cNvSpPr>
          <p:nvPr/>
        </p:nvSpPr>
        <p:spPr bwMode="auto">
          <a:xfrm>
            <a:off x="0" y="6165304"/>
            <a:ext cx="8208962" cy="307975"/>
          </a:xfrm>
          <a:prstGeom prst="rect">
            <a:avLst/>
          </a:prstGeom>
          <a:noFill/>
          <a:ln w="9525">
            <a:noFill/>
            <a:miter lim="800000"/>
            <a:headEnd/>
            <a:tailEnd/>
          </a:ln>
        </p:spPr>
        <p:txBody>
          <a:bodyPr>
            <a:spAutoFit/>
          </a:bodyPr>
          <a:lstStyle/>
          <a:p>
            <a:r>
              <a:rPr lang="fr-FR" sz="1400" dirty="0"/>
              <a:t>Il est possible de rencontrer des éclats d’écorces au niveau de la saute de feu.</a:t>
            </a:r>
          </a:p>
        </p:txBody>
      </p:sp>
      <p:pic>
        <p:nvPicPr>
          <p:cNvPr id="23" name="Picture 4"/>
          <p:cNvPicPr>
            <a:picLocks noChangeAspect="1" noChangeArrowheads="1"/>
          </p:cNvPicPr>
          <p:nvPr/>
        </p:nvPicPr>
        <p:blipFill>
          <a:blip r:embed="rId5" cstate="print"/>
          <a:srcRect/>
          <a:stretch>
            <a:fillRect/>
          </a:stretch>
        </p:blipFill>
        <p:spPr bwMode="auto">
          <a:xfrm>
            <a:off x="827584" y="4365104"/>
            <a:ext cx="2303537" cy="1732470"/>
          </a:xfrm>
          <a:prstGeom prst="rect">
            <a:avLst/>
          </a:prstGeom>
          <a:noFill/>
          <a:ln w="19050">
            <a:solidFill>
              <a:srgbClr val="FFFF00"/>
            </a:solidFill>
            <a:miter lim="800000"/>
            <a:headEnd/>
            <a:tailEnd/>
          </a:ln>
        </p:spPr>
      </p:pic>
      <p:pic>
        <p:nvPicPr>
          <p:cNvPr id="24" name="Picture 2"/>
          <p:cNvPicPr>
            <a:picLocks noChangeAspect="1" noChangeArrowheads="1"/>
          </p:cNvPicPr>
          <p:nvPr/>
        </p:nvPicPr>
        <p:blipFill>
          <a:blip r:embed="rId6" cstate="print"/>
          <a:srcRect/>
          <a:stretch>
            <a:fillRect/>
          </a:stretch>
        </p:blipFill>
        <p:spPr bwMode="auto">
          <a:xfrm>
            <a:off x="827584" y="2564904"/>
            <a:ext cx="2303587" cy="1727252"/>
          </a:xfrm>
          <a:prstGeom prst="rect">
            <a:avLst/>
          </a:prstGeom>
          <a:noFill/>
          <a:ln w="19050">
            <a:solidFill>
              <a:srgbClr val="FFFF00"/>
            </a:solidFill>
            <a:miter lim="800000"/>
            <a:headEnd/>
            <a:tailEnd/>
          </a:ln>
        </p:spPr>
      </p:pic>
      <p:cxnSp>
        <p:nvCxnSpPr>
          <p:cNvPr id="25" name="Connecteur droit avec flèche 24"/>
          <p:cNvCxnSpPr/>
          <p:nvPr/>
        </p:nvCxnSpPr>
        <p:spPr>
          <a:xfrm flipH="1">
            <a:off x="1908175" y="4077072"/>
            <a:ext cx="143545" cy="1512516"/>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3610868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Titre 10"/>
          <p:cNvSpPr>
            <a:spLocks noGrp="1"/>
          </p:cNvSpPr>
          <p:nvPr>
            <p:ph type="title"/>
          </p:nvPr>
        </p:nvSpPr>
        <p:spPr/>
        <p:txBody>
          <a:bodyPr/>
          <a:lstStyle/>
          <a:p>
            <a:pPr algn="ctr"/>
            <a:r>
              <a:rPr lang="fr-FR" dirty="0" smtClean="0">
                <a:solidFill>
                  <a:srgbClr val="FFFF00"/>
                </a:solidFill>
              </a:rPr>
              <a:t>Méthode d’investigation:</a:t>
            </a:r>
            <a:endParaRPr lang="fr-FR" dirty="0">
              <a:solidFill>
                <a:srgbClr val="FFFF00"/>
              </a:solidFill>
            </a:endParaRPr>
          </a:p>
        </p:txBody>
      </p:sp>
      <p:pic>
        <p:nvPicPr>
          <p:cNvPr id="14" name="Picture 3"/>
          <p:cNvPicPr>
            <a:picLocks noChangeAspect="1" noChangeArrowheads="1"/>
          </p:cNvPicPr>
          <p:nvPr/>
        </p:nvPicPr>
        <p:blipFill>
          <a:blip r:embed="rId3" cstate="print"/>
          <a:srcRect/>
          <a:stretch>
            <a:fillRect/>
          </a:stretch>
        </p:blipFill>
        <p:spPr bwMode="auto">
          <a:xfrm>
            <a:off x="395536" y="1052736"/>
            <a:ext cx="8197850" cy="4675187"/>
          </a:xfrm>
          <a:prstGeom prst="rect">
            <a:avLst/>
          </a:prstGeom>
          <a:noFill/>
          <a:ln w="9525">
            <a:solidFill>
              <a:schemeClr val="bg1"/>
            </a:solidFill>
            <a:round/>
            <a:headEnd/>
            <a:tailEnd/>
          </a:ln>
        </p:spPr>
      </p:pic>
      <p:sp>
        <p:nvSpPr>
          <p:cNvPr id="16" name="ZoneTexte 10"/>
          <p:cNvSpPr txBox="1">
            <a:spLocks noChangeArrowheads="1"/>
          </p:cNvSpPr>
          <p:nvPr/>
        </p:nvSpPr>
        <p:spPr bwMode="auto">
          <a:xfrm flipH="1">
            <a:off x="539552" y="5805264"/>
            <a:ext cx="8275637" cy="339725"/>
          </a:xfrm>
          <a:prstGeom prst="rect">
            <a:avLst/>
          </a:prstGeom>
          <a:noFill/>
          <a:ln w="9525">
            <a:noFill/>
            <a:miter lim="800000"/>
            <a:headEnd/>
            <a:tailEnd/>
          </a:ln>
        </p:spPr>
        <p:txBody>
          <a:bodyPr>
            <a:spAutoFit/>
          </a:bodyPr>
          <a:lstStyle/>
          <a:p>
            <a:r>
              <a:rPr lang="fr-FR" sz="1600" b="1" dirty="0"/>
              <a:t>Commencer par une vue depuis un point haut pour une meilleure visibilité</a:t>
            </a:r>
          </a:p>
        </p:txBody>
      </p:sp>
      <p:pic>
        <p:nvPicPr>
          <p:cNvPr id="18" name="Picture 10" descr="http://www.sarzeau.fr/uploads/RTEmagicC_drapeau_rouge.gif.gif"/>
          <p:cNvPicPr>
            <a:picLocks noChangeAspect="1" noChangeArrowheads="1"/>
          </p:cNvPicPr>
          <p:nvPr/>
        </p:nvPicPr>
        <p:blipFill>
          <a:blip r:embed="rId4" cstate="print"/>
          <a:srcRect/>
          <a:stretch>
            <a:fillRect/>
          </a:stretch>
        </p:blipFill>
        <p:spPr bwMode="auto">
          <a:xfrm>
            <a:off x="7452320" y="188640"/>
            <a:ext cx="835025" cy="836613"/>
          </a:xfrm>
          <a:prstGeom prst="rect">
            <a:avLst/>
          </a:prstGeom>
          <a:noFill/>
          <a:ln w="9525">
            <a:noFill/>
            <a:miter lim="800000"/>
            <a:headEnd/>
            <a:tailEnd/>
          </a:ln>
        </p:spPr>
      </p:pic>
      <p:sp>
        <p:nvSpPr>
          <p:cNvPr id="19" name="ZoneTexte 5"/>
          <p:cNvSpPr txBox="1">
            <a:spLocks noChangeArrowheads="1"/>
          </p:cNvSpPr>
          <p:nvPr/>
        </p:nvSpPr>
        <p:spPr bwMode="auto">
          <a:xfrm>
            <a:off x="539552" y="1124744"/>
            <a:ext cx="8064500" cy="1200150"/>
          </a:xfrm>
          <a:prstGeom prst="rect">
            <a:avLst/>
          </a:prstGeom>
          <a:noFill/>
          <a:ln w="9525">
            <a:noFill/>
            <a:miter lim="800000"/>
            <a:headEnd/>
            <a:tailEnd/>
          </a:ln>
        </p:spPr>
        <p:txBody>
          <a:bodyPr>
            <a:spAutoFit/>
          </a:bodyPr>
          <a:lstStyle/>
          <a:p>
            <a:pPr algn="ctr"/>
            <a:r>
              <a:rPr lang="fr-FR" b="1" dirty="0">
                <a:solidFill>
                  <a:srgbClr val="FF0000"/>
                </a:solidFill>
              </a:rPr>
              <a:t>Définir la forme du feu: </a:t>
            </a:r>
            <a:r>
              <a:rPr lang="fr-FR" b="1" dirty="0"/>
              <a:t>elle permet de définir la marche des flammes et dans certains cas l</a:t>
            </a:r>
            <a:r>
              <a:rPr lang="fr-FR" altLang="fr-FR" b="1" dirty="0"/>
              <a:t>’</a:t>
            </a:r>
            <a:r>
              <a:rPr lang="fr-FR" b="1" dirty="0"/>
              <a:t>aire de</a:t>
            </a:r>
            <a:r>
              <a:rPr lang="fr-FR" dirty="0"/>
              <a:t> </a:t>
            </a:r>
            <a:r>
              <a:rPr lang="fr-FR" b="1" dirty="0"/>
              <a:t>départ.</a:t>
            </a:r>
          </a:p>
          <a:p>
            <a:pPr algn="ctr"/>
            <a:r>
              <a:rPr lang="fr-FR" b="1" dirty="0"/>
              <a:t>La direction et la vitesse de propagation peuvent être modifié par les actions de lutte.</a:t>
            </a:r>
          </a:p>
        </p:txBody>
      </p:sp>
      <p:pic>
        <p:nvPicPr>
          <p:cNvPr id="21" name="Picture 10" descr="http://www.sarzeau.fr/uploads/RTEmagicC_drapeau_rouge.gif.gif"/>
          <p:cNvPicPr>
            <a:picLocks noChangeAspect="1" noChangeArrowheads="1"/>
          </p:cNvPicPr>
          <p:nvPr/>
        </p:nvPicPr>
        <p:blipFill>
          <a:blip r:embed="rId4" cstate="print"/>
          <a:srcRect/>
          <a:stretch>
            <a:fillRect/>
          </a:stretch>
        </p:blipFill>
        <p:spPr bwMode="auto">
          <a:xfrm>
            <a:off x="971600" y="116632"/>
            <a:ext cx="835025" cy="836613"/>
          </a:xfrm>
          <a:prstGeom prst="rect">
            <a:avLst/>
          </a:prstGeom>
          <a:noFill/>
          <a:ln w="9525">
            <a:noFill/>
            <a:miter lim="800000"/>
            <a:headEnd/>
            <a:tailEnd/>
          </a:ln>
        </p:spPr>
      </p:pic>
    </p:spTree>
    <p:extLst>
      <p:ext uri="{BB962C8B-B14F-4D97-AF65-F5344CB8AC3E}">
        <p14:creationId xmlns="" xmlns:p14="http://schemas.microsoft.com/office/powerpoint/2010/main" val="33610868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pPr algn="ctr"/>
            <a:r>
              <a:rPr lang="fr-FR" dirty="0" smtClean="0">
                <a:solidFill>
                  <a:srgbClr val="FFFF00"/>
                </a:solidFill>
              </a:rPr>
              <a:t>Définir la géométrie du feu:</a:t>
            </a:r>
            <a:endParaRPr lang="fr-FR" dirty="0">
              <a:solidFill>
                <a:srgbClr val="FFFF00"/>
              </a:solidFill>
            </a:endParaRPr>
          </a:p>
        </p:txBody>
      </p:sp>
      <p:pic>
        <p:nvPicPr>
          <p:cNvPr id="9" name="Picture 2"/>
          <p:cNvPicPr>
            <a:picLocks noChangeAspect="1" noChangeArrowheads="1"/>
          </p:cNvPicPr>
          <p:nvPr/>
        </p:nvPicPr>
        <p:blipFill>
          <a:blip r:embed="rId3" cstate="print"/>
          <a:srcRect/>
          <a:stretch>
            <a:fillRect/>
          </a:stretch>
        </p:blipFill>
        <p:spPr bwMode="auto">
          <a:xfrm>
            <a:off x="467544" y="1196752"/>
            <a:ext cx="6272212" cy="4406900"/>
          </a:xfrm>
          <a:prstGeom prst="rect">
            <a:avLst/>
          </a:prstGeom>
          <a:noFill/>
          <a:ln w="9525">
            <a:noFill/>
            <a:miter lim="800000"/>
            <a:headEnd/>
            <a:tailEnd/>
          </a:ln>
        </p:spPr>
      </p:pic>
      <p:sp>
        <p:nvSpPr>
          <p:cNvPr id="10" name="Rectangle 2"/>
          <p:cNvSpPr>
            <a:spLocks noChangeArrowheads="1"/>
          </p:cNvSpPr>
          <p:nvPr/>
        </p:nvSpPr>
        <p:spPr bwMode="auto">
          <a:xfrm>
            <a:off x="0" y="5805264"/>
            <a:ext cx="8893175" cy="338138"/>
          </a:xfrm>
          <a:prstGeom prst="rect">
            <a:avLst/>
          </a:prstGeom>
          <a:noFill/>
          <a:ln w="9525">
            <a:noFill/>
            <a:miter lim="800000"/>
            <a:headEnd/>
            <a:tailEnd/>
          </a:ln>
        </p:spPr>
        <p:txBody>
          <a:bodyPr>
            <a:spAutoFit/>
          </a:bodyPr>
          <a:lstStyle/>
          <a:p>
            <a:r>
              <a:rPr lang="fr-FR" sz="1600" dirty="0"/>
              <a:t>Géométrie des feux en fonction de la topographie, du vent et de la distribution des combustibles</a:t>
            </a:r>
          </a:p>
        </p:txBody>
      </p:sp>
      <p:pic>
        <p:nvPicPr>
          <p:cNvPr id="13" name="Image 3" descr="Modele_propagation_feu_de_foret.png"/>
          <p:cNvPicPr>
            <a:picLocks noChangeAspect="1"/>
          </p:cNvPicPr>
          <p:nvPr/>
        </p:nvPicPr>
        <p:blipFill>
          <a:blip r:embed="rId4" cstate="print"/>
          <a:srcRect/>
          <a:stretch>
            <a:fillRect/>
          </a:stretch>
        </p:blipFill>
        <p:spPr bwMode="auto">
          <a:xfrm>
            <a:off x="6804248" y="1268760"/>
            <a:ext cx="2009775" cy="4300538"/>
          </a:xfrm>
          <a:prstGeom prst="rect">
            <a:avLst/>
          </a:prstGeom>
          <a:noFill/>
          <a:ln w="9525">
            <a:noFill/>
            <a:miter lim="800000"/>
            <a:headEnd/>
            <a:tailEnd/>
          </a:ln>
        </p:spPr>
      </p:pic>
    </p:spTree>
    <p:extLst>
      <p:ext uri="{BB962C8B-B14F-4D97-AF65-F5344CB8AC3E}">
        <p14:creationId xmlns="" xmlns:p14="http://schemas.microsoft.com/office/powerpoint/2010/main" val="33610868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3</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dirty="0">
                <a:solidFill>
                  <a:srgbClr val="FFFF00"/>
                </a:solidFill>
              </a:rPr>
              <a:t>Exemple: le groupe Vulcain </a:t>
            </a:r>
            <a:r>
              <a:rPr lang="fr-FR" dirty="0" smtClean="0">
                <a:solidFill>
                  <a:srgbClr val="FFFF00"/>
                </a:solidFill>
              </a:rPr>
              <a:t>13</a:t>
            </a:r>
            <a:endParaRPr lang="fr-FR" dirty="0">
              <a:solidFill>
                <a:srgbClr val="FFFF00"/>
              </a:solidFill>
            </a:endParaRPr>
          </a:p>
        </p:txBody>
      </p:sp>
      <p:sp>
        <p:nvSpPr>
          <p:cNvPr id="7" name="Rectangle 1"/>
          <p:cNvSpPr>
            <a:spLocks noChangeArrowheads="1"/>
          </p:cNvSpPr>
          <p:nvPr/>
        </p:nvSpPr>
        <p:spPr bwMode="auto">
          <a:xfrm>
            <a:off x="250825" y="1834927"/>
            <a:ext cx="8567738" cy="3970337"/>
          </a:xfrm>
          <a:prstGeom prst="rect">
            <a:avLst/>
          </a:prstGeom>
          <a:noFill/>
          <a:ln w="9525">
            <a:noFill/>
            <a:miter lim="800000"/>
            <a:headEnd/>
            <a:tailEnd/>
          </a:ln>
        </p:spPr>
        <p:txBody>
          <a:bodyPr>
            <a:spAutoFit/>
          </a:bodyPr>
          <a:lstStyle/>
          <a:p>
            <a:r>
              <a:rPr lang="fr-FR" dirty="0"/>
              <a:t>Depuis 1995, le SDIS 13 porte systématiquement plainte contre X pour tout feu de plus d’1 hectare. </a:t>
            </a:r>
          </a:p>
          <a:p>
            <a:r>
              <a:rPr lang="fr-FR" dirty="0"/>
              <a:t>En 2009, 15 plaintes ont été déposées, et 12 sont toujours en cours d’instruction. </a:t>
            </a:r>
          </a:p>
          <a:p>
            <a:r>
              <a:rPr lang="fr-FR" dirty="0"/>
              <a:t>Cette attitude, désormais réflexe, sert notamment à couvrir les frais engagés dans le cadre d’incendies criminels. </a:t>
            </a:r>
          </a:p>
          <a:p>
            <a:r>
              <a:rPr lang="fr-FR" dirty="0"/>
              <a:t>En effet, de nombreuses affaires de pyromanie éclosent régulièrement. Et les préjudices subis sont parfois conséquents. </a:t>
            </a:r>
          </a:p>
          <a:p>
            <a:r>
              <a:rPr lang="fr-FR" dirty="0"/>
              <a:t>Pour faciliter les enquêtes et l’appréhension des auteurs, la cellule Vulcain (entité pluridisciplinaire composée de membres de l’ONF, de la gendarmerie, Police Nationale et du SDIS 13 dont l’objectif est la recherche et l’identification des causes des incendies) travaille sur les causes des incendies, en étroite collaboration avec les enquêteurs de la Sûreté départementale, des techniciens du laboratoire interrégional de la police scientifique et des membres de l’Identité Judiciaire. </a:t>
            </a:r>
          </a:p>
        </p:txBody>
      </p:sp>
      <p:pic>
        <p:nvPicPr>
          <p:cNvPr id="10" name="Picture 5" descr="canadair4kg"/>
          <p:cNvPicPr>
            <a:picLocks noChangeAspect="1" noChangeArrowheads="1"/>
          </p:cNvPicPr>
          <p:nvPr/>
        </p:nvPicPr>
        <p:blipFill>
          <a:blip r:embed="rId3" cstate="print"/>
          <a:srcRect/>
          <a:stretch>
            <a:fillRect/>
          </a:stretch>
        </p:blipFill>
        <p:spPr bwMode="auto">
          <a:xfrm>
            <a:off x="2987824" y="908720"/>
            <a:ext cx="2881313" cy="1016000"/>
          </a:xfrm>
          <a:prstGeom prst="rect">
            <a:avLst/>
          </a:prstGeom>
          <a:noFill/>
          <a:ln w="9525">
            <a:noFill/>
            <a:miter lim="800000"/>
            <a:headEnd/>
            <a:tailEnd/>
          </a:ln>
        </p:spPr>
      </p:pic>
      <p:pic>
        <p:nvPicPr>
          <p:cNvPr id="11" name="Picture 2" descr="http://t0.gstatic.com/images?q=tbn:ANd9GcSlSMFu-8ftGIaMRJAgLo0bey6VUA6sjfYlnjTudyjg7p_z0AzAeo-S0Z8">
            <a:hlinkClick r:id="rId4"/>
          </p:cNvPr>
          <p:cNvPicPr>
            <a:picLocks noChangeAspect="1" noChangeArrowheads="1"/>
          </p:cNvPicPr>
          <p:nvPr/>
        </p:nvPicPr>
        <p:blipFill>
          <a:blip r:embed="rId5" cstate="print"/>
          <a:srcRect/>
          <a:stretch>
            <a:fillRect/>
          </a:stretch>
        </p:blipFill>
        <p:spPr bwMode="auto">
          <a:xfrm>
            <a:off x="611188" y="5517431"/>
            <a:ext cx="1371600" cy="523875"/>
          </a:xfrm>
          <a:prstGeom prst="rect">
            <a:avLst/>
          </a:prstGeom>
          <a:noFill/>
          <a:ln w="9525">
            <a:noFill/>
            <a:miter lim="800000"/>
            <a:headEnd/>
            <a:tailEnd/>
          </a:ln>
        </p:spPr>
      </p:pic>
      <p:pic>
        <p:nvPicPr>
          <p:cNvPr id="12" name="Picture 4" descr="http://t2.gstatic.com/images?q=tbn:ANd9GcS9-4EyMivm__CbWN3gJHYK_oLcytirmMk2HrNBRTmsuygB_G3cqvnJzw">
            <a:hlinkClick r:id="rId6"/>
          </p:cNvPr>
          <p:cNvPicPr>
            <a:picLocks noChangeAspect="1" noChangeArrowheads="1"/>
          </p:cNvPicPr>
          <p:nvPr/>
        </p:nvPicPr>
        <p:blipFill>
          <a:blip r:embed="rId7" cstate="print"/>
          <a:srcRect/>
          <a:stretch>
            <a:fillRect/>
          </a:stretch>
        </p:blipFill>
        <p:spPr bwMode="auto">
          <a:xfrm>
            <a:off x="2652713" y="5314231"/>
            <a:ext cx="990600" cy="990600"/>
          </a:xfrm>
          <a:prstGeom prst="rect">
            <a:avLst/>
          </a:prstGeom>
          <a:noFill/>
          <a:ln w="9525">
            <a:noFill/>
            <a:miter lim="800000"/>
            <a:headEnd/>
            <a:tailEnd/>
          </a:ln>
        </p:spPr>
      </p:pic>
      <p:pic>
        <p:nvPicPr>
          <p:cNvPr id="13" name="Picture 6" descr="http://t3.gstatic.com/images?q=tbn:ANd9GcSDL1rewrO8glIVqGPlmtPi1YG5w02wqSVzUXmHpEK9YwMfJBF_HUApfA">
            <a:hlinkClick r:id="rId8"/>
          </p:cNvPr>
          <p:cNvPicPr>
            <a:picLocks noChangeAspect="1" noChangeArrowheads="1"/>
          </p:cNvPicPr>
          <p:nvPr/>
        </p:nvPicPr>
        <p:blipFill>
          <a:blip r:embed="rId9" cstate="print"/>
          <a:srcRect/>
          <a:stretch>
            <a:fillRect/>
          </a:stretch>
        </p:blipFill>
        <p:spPr bwMode="auto">
          <a:xfrm>
            <a:off x="4211638" y="5284068"/>
            <a:ext cx="1152525" cy="828675"/>
          </a:xfrm>
          <a:prstGeom prst="rect">
            <a:avLst/>
          </a:prstGeom>
          <a:noFill/>
          <a:ln w="9525">
            <a:noFill/>
            <a:miter lim="800000"/>
            <a:headEnd/>
            <a:tailEnd/>
          </a:ln>
        </p:spPr>
      </p:pic>
      <p:pic>
        <p:nvPicPr>
          <p:cNvPr id="14" name="Picture 8" descr="http://t3.gstatic.com/images?q=tbn:ANd9GcTwHCtBjy7dc5p91MIsyJdykc6LEzfFmro3-LrcyO5C0idVpK02cBTpjg">
            <a:hlinkClick r:id="rId10"/>
          </p:cNvPr>
          <p:cNvPicPr>
            <a:picLocks noChangeAspect="1" noChangeArrowheads="1"/>
          </p:cNvPicPr>
          <p:nvPr/>
        </p:nvPicPr>
        <p:blipFill>
          <a:blip r:embed="rId11" cstate="print"/>
          <a:srcRect/>
          <a:stretch>
            <a:fillRect/>
          </a:stretch>
        </p:blipFill>
        <p:spPr bwMode="auto">
          <a:xfrm>
            <a:off x="5921375" y="5190406"/>
            <a:ext cx="800100" cy="1114425"/>
          </a:xfrm>
          <a:prstGeom prst="rect">
            <a:avLst/>
          </a:prstGeom>
          <a:noFill/>
          <a:ln w="9525">
            <a:noFill/>
            <a:miter lim="800000"/>
            <a:headEnd/>
            <a:tailEnd/>
          </a:ln>
        </p:spPr>
      </p:pic>
      <p:sp>
        <p:nvSpPr>
          <p:cNvPr id="15" name="Plus 14"/>
          <p:cNvSpPr/>
          <p:nvPr/>
        </p:nvSpPr>
        <p:spPr>
          <a:xfrm>
            <a:off x="2195513" y="5609506"/>
            <a:ext cx="457200" cy="500062"/>
          </a:xfrm>
          <a:prstGeom prst="mathPlus">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Plus 15"/>
          <p:cNvSpPr/>
          <p:nvPr/>
        </p:nvSpPr>
        <p:spPr>
          <a:xfrm>
            <a:off x="3640138" y="5598393"/>
            <a:ext cx="457200" cy="500063"/>
          </a:xfrm>
          <a:prstGeom prst="mathPlus">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7" name="Plus 16"/>
          <p:cNvSpPr/>
          <p:nvPr/>
        </p:nvSpPr>
        <p:spPr>
          <a:xfrm>
            <a:off x="5435600" y="5595218"/>
            <a:ext cx="457200" cy="500063"/>
          </a:xfrm>
          <a:prstGeom prst="mathPlus">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8" name="Égal 17"/>
          <p:cNvSpPr/>
          <p:nvPr/>
        </p:nvSpPr>
        <p:spPr>
          <a:xfrm>
            <a:off x="6753225" y="5517431"/>
            <a:ext cx="534988" cy="504825"/>
          </a:xfrm>
          <a:prstGeom prst="mathEqual">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sp>
        <p:nvSpPr>
          <p:cNvPr id="19" name="ZoneTexte 8"/>
          <p:cNvSpPr txBox="1">
            <a:spLocks noChangeArrowheads="1"/>
          </p:cNvSpPr>
          <p:nvPr/>
        </p:nvSpPr>
        <p:spPr bwMode="auto">
          <a:xfrm>
            <a:off x="7321550" y="5595218"/>
            <a:ext cx="1530350" cy="368300"/>
          </a:xfrm>
          <a:prstGeom prst="rect">
            <a:avLst/>
          </a:prstGeom>
          <a:noFill/>
          <a:ln w="9525">
            <a:noFill/>
            <a:miter lim="800000"/>
            <a:headEnd/>
            <a:tailEnd/>
          </a:ln>
        </p:spPr>
        <p:txBody>
          <a:bodyPr wrap="none">
            <a:spAutoFit/>
          </a:bodyPr>
          <a:lstStyle/>
          <a:p>
            <a:r>
              <a:rPr lang="fr-FR" b="1"/>
              <a:t>VULCAIN 13</a:t>
            </a:r>
          </a:p>
        </p:txBody>
      </p:sp>
    </p:spTree>
    <p:extLst>
      <p:ext uri="{BB962C8B-B14F-4D97-AF65-F5344CB8AC3E}">
        <p14:creationId xmlns="" xmlns:p14="http://schemas.microsoft.com/office/powerpoint/2010/main" val="419184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pPr algn="ctr"/>
            <a:r>
              <a:rPr lang="fr-FR" dirty="0" smtClean="0">
                <a:solidFill>
                  <a:srgbClr val="FFFF00"/>
                </a:solidFill>
              </a:rPr>
              <a:t>Application de la méthodologie en FDF:</a:t>
            </a:r>
            <a:endParaRPr lang="fr-FR" dirty="0">
              <a:solidFill>
                <a:srgbClr val="FFFF00"/>
              </a:solidFill>
            </a:endParaRPr>
          </a:p>
        </p:txBody>
      </p:sp>
      <p:pic>
        <p:nvPicPr>
          <p:cNvPr id="7" name="Image 4" descr="méthodologie.jpg"/>
          <p:cNvPicPr>
            <a:picLocks noChangeAspect="1"/>
          </p:cNvPicPr>
          <p:nvPr/>
        </p:nvPicPr>
        <p:blipFill>
          <a:blip r:embed="rId3" cstate="print"/>
          <a:srcRect/>
          <a:stretch>
            <a:fillRect/>
          </a:stretch>
        </p:blipFill>
        <p:spPr bwMode="auto">
          <a:xfrm>
            <a:off x="395536" y="1052736"/>
            <a:ext cx="8475662" cy="4799012"/>
          </a:xfrm>
          <a:prstGeom prst="rect">
            <a:avLst/>
          </a:prstGeom>
          <a:noFill/>
          <a:ln w="9525">
            <a:noFill/>
            <a:miter lim="800000"/>
            <a:headEnd/>
            <a:tailEnd/>
          </a:ln>
        </p:spPr>
      </p:pic>
      <p:sp>
        <p:nvSpPr>
          <p:cNvPr id="12" name="ZoneTexte 4"/>
          <p:cNvSpPr txBox="1">
            <a:spLocks noChangeArrowheads="1"/>
          </p:cNvSpPr>
          <p:nvPr/>
        </p:nvSpPr>
        <p:spPr bwMode="auto">
          <a:xfrm>
            <a:off x="683568" y="5733256"/>
            <a:ext cx="7670800" cy="585788"/>
          </a:xfrm>
          <a:prstGeom prst="rect">
            <a:avLst/>
          </a:prstGeom>
          <a:noFill/>
          <a:ln w="9525">
            <a:noFill/>
            <a:miter lim="800000"/>
            <a:headEnd/>
            <a:tailEnd/>
          </a:ln>
        </p:spPr>
        <p:txBody>
          <a:bodyPr wrap="none">
            <a:spAutoFit/>
          </a:bodyPr>
          <a:lstStyle/>
          <a:p>
            <a:r>
              <a:rPr lang="fr-FR" sz="1600" b="1" dirty="0"/>
              <a:t>Rechercher aussi les indicateurs d</a:t>
            </a:r>
            <a:r>
              <a:rPr lang="fr-FR" altLang="fr-FR" sz="1600" b="1" dirty="0"/>
              <a:t>’</a:t>
            </a:r>
            <a:r>
              <a:rPr lang="fr-FR" sz="1600" b="1" dirty="0"/>
              <a:t>activité humaine sur la zone de l</a:t>
            </a:r>
            <a:r>
              <a:rPr lang="fr-FR" altLang="fr-FR" sz="1600" b="1" dirty="0"/>
              <a:t>’</a:t>
            </a:r>
            <a:r>
              <a:rPr lang="fr-FR" sz="1600" b="1" dirty="0"/>
              <a:t>incendie</a:t>
            </a:r>
          </a:p>
          <a:p>
            <a:r>
              <a:rPr lang="fr-FR" sz="1600" b="1" dirty="0"/>
              <a:t>(chasse, barbecue, écobuage, activité agricole….).</a:t>
            </a:r>
          </a:p>
        </p:txBody>
      </p:sp>
    </p:spTree>
    <p:extLst>
      <p:ext uri="{BB962C8B-B14F-4D97-AF65-F5344CB8AC3E}">
        <p14:creationId xmlns="" xmlns:p14="http://schemas.microsoft.com/office/powerpoint/2010/main" val="33610868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pPr algn="ctr"/>
            <a:r>
              <a:rPr lang="fr-FR" dirty="0" smtClean="0">
                <a:solidFill>
                  <a:srgbClr val="FFFF00"/>
                </a:solidFill>
              </a:rPr>
              <a:t>Méthode d’investigation:</a:t>
            </a:r>
            <a:endParaRPr lang="fr-FR" dirty="0">
              <a:solidFill>
                <a:srgbClr val="FFFF00"/>
              </a:solidFill>
            </a:endParaRPr>
          </a:p>
        </p:txBody>
      </p:sp>
      <p:sp>
        <p:nvSpPr>
          <p:cNvPr id="8" name="Rectangle 1"/>
          <p:cNvSpPr>
            <a:spLocks noChangeArrowheads="1"/>
          </p:cNvSpPr>
          <p:nvPr/>
        </p:nvSpPr>
        <p:spPr bwMode="auto">
          <a:xfrm>
            <a:off x="323850" y="1268413"/>
            <a:ext cx="8569325" cy="1815882"/>
          </a:xfrm>
          <a:prstGeom prst="rect">
            <a:avLst/>
          </a:prstGeom>
          <a:noFill/>
          <a:ln w="9525">
            <a:noFill/>
            <a:miter lim="800000"/>
            <a:headEnd/>
            <a:tailEnd/>
          </a:ln>
        </p:spPr>
        <p:txBody>
          <a:bodyPr>
            <a:spAutoFit/>
          </a:bodyPr>
          <a:lstStyle/>
          <a:p>
            <a:pPr algn="l"/>
            <a:r>
              <a:rPr lang="fr-FR" dirty="0"/>
              <a:t>Une fois l’aire de départ déterminée, celle-ci doit être validée par les témoignages des premiers intervenants ou des personnes présentes sur les lieux au moment du départ du feu. Cette validation de la zone présumée de départ est indispensable pour poursuivre l’investigation. </a:t>
            </a:r>
          </a:p>
          <a:p>
            <a:pPr algn="l"/>
            <a:r>
              <a:rPr lang="fr-FR" dirty="0"/>
              <a:t>L’aire de départ peut être validée si et seulement les signes objectifs observés sur le terrain par les investigateurs coïncident avec les signes subjectifs (témoignages).</a:t>
            </a:r>
          </a:p>
          <a:p>
            <a:endParaRPr lang="fr-FR" dirty="0"/>
          </a:p>
        </p:txBody>
      </p:sp>
      <p:pic>
        <p:nvPicPr>
          <p:cNvPr id="10" name="Picture 10" descr="http://www.sarzeau.fr/uploads/RTEmagicC_drapeau_rouge.gif.gif"/>
          <p:cNvPicPr>
            <a:picLocks noChangeAspect="1" noChangeArrowheads="1"/>
          </p:cNvPicPr>
          <p:nvPr/>
        </p:nvPicPr>
        <p:blipFill>
          <a:blip r:embed="rId3" cstate="print"/>
          <a:srcRect/>
          <a:stretch>
            <a:fillRect/>
          </a:stretch>
        </p:blipFill>
        <p:spPr bwMode="auto">
          <a:xfrm>
            <a:off x="971600" y="188640"/>
            <a:ext cx="835025" cy="836613"/>
          </a:xfrm>
          <a:prstGeom prst="rect">
            <a:avLst/>
          </a:prstGeom>
          <a:noFill/>
          <a:ln w="9525">
            <a:noFill/>
            <a:miter lim="800000"/>
            <a:headEnd/>
            <a:tailEnd/>
          </a:ln>
        </p:spPr>
      </p:pic>
      <p:pic>
        <p:nvPicPr>
          <p:cNvPr id="11" name="Picture 2"/>
          <p:cNvPicPr>
            <a:picLocks noChangeAspect="1" noChangeArrowheads="1"/>
          </p:cNvPicPr>
          <p:nvPr/>
        </p:nvPicPr>
        <p:blipFill>
          <a:blip r:embed="rId4" cstate="print"/>
          <a:srcRect/>
          <a:stretch>
            <a:fillRect/>
          </a:stretch>
        </p:blipFill>
        <p:spPr bwMode="auto">
          <a:xfrm>
            <a:off x="395536" y="3140968"/>
            <a:ext cx="3671887" cy="2787650"/>
          </a:xfrm>
          <a:prstGeom prst="rect">
            <a:avLst/>
          </a:prstGeom>
          <a:noFill/>
          <a:ln w="19050">
            <a:solidFill>
              <a:srgbClr val="FFFF00"/>
            </a:solidFill>
            <a:miter lim="800000"/>
            <a:headEnd/>
            <a:tailEnd/>
          </a:ln>
        </p:spPr>
      </p:pic>
      <p:pic>
        <p:nvPicPr>
          <p:cNvPr id="13" name="Image 12" descr="Vendemian (78).JPG"/>
          <p:cNvPicPr>
            <a:picLocks noChangeAspect="1"/>
          </p:cNvPicPr>
          <p:nvPr/>
        </p:nvPicPr>
        <p:blipFill>
          <a:blip r:embed="rId5" cstate="print">
            <a:extLst/>
          </a:blip>
          <a:stretch>
            <a:fillRect/>
          </a:stretch>
        </p:blipFill>
        <p:spPr>
          <a:xfrm>
            <a:off x="4355976" y="3140968"/>
            <a:ext cx="4476071" cy="2774856"/>
          </a:xfrm>
          <a:prstGeom prst="rect">
            <a:avLst/>
          </a:prstGeom>
          <a:solidFill>
            <a:srgbClr val="FFFFFF">
              <a:shade val="85000"/>
            </a:srgbClr>
          </a:solidFill>
          <a:ln w="19050">
            <a:solidFill>
              <a:srgbClr val="FFFF00"/>
            </a:solidFill>
          </a:ln>
          <a:effectLst>
            <a:reflection blurRad="12700" stA="38000" endPos="28000" dist="5000" dir="5400000" sy="-100000" algn="bl" rotWithShape="0"/>
          </a:effectLst>
        </p:spPr>
      </p:pic>
      <p:pic>
        <p:nvPicPr>
          <p:cNvPr id="14" name="Picture 10" descr="http://www.sarzeau.fr/uploads/RTEmagicC_drapeau_rouge.gif.gif"/>
          <p:cNvPicPr>
            <a:picLocks noChangeAspect="1" noChangeArrowheads="1"/>
          </p:cNvPicPr>
          <p:nvPr/>
        </p:nvPicPr>
        <p:blipFill>
          <a:blip r:embed="rId3" cstate="print"/>
          <a:srcRect/>
          <a:stretch>
            <a:fillRect/>
          </a:stretch>
        </p:blipFill>
        <p:spPr bwMode="auto">
          <a:xfrm>
            <a:off x="7452320" y="0"/>
            <a:ext cx="835025" cy="836613"/>
          </a:xfrm>
          <a:prstGeom prst="rect">
            <a:avLst/>
          </a:prstGeom>
          <a:noFill/>
          <a:ln w="9525">
            <a:noFill/>
            <a:miter lim="800000"/>
            <a:headEnd/>
            <a:tailEnd/>
          </a:ln>
        </p:spPr>
      </p:pic>
    </p:spTree>
    <p:extLst>
      <p:ext uri="{BB962C8B-B14F-4D97-AF65-F5344CB8AC3E}">
        <p14:creationId xmlns="" xmlns:p14="http://schemas.microsoft.com/office/powerpoint/2010/main" val="33610868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Titre 8"/>
          <p:cNvSpPr>
            <a:spLocks noGrp="1"/>
          </p:cNvSpPr>
          <p:nvPr>
            <p:ph type="title"/>
          </p:nvPr>
        </p:nvSpPr>
        <p:spPr>
          <a:xfrm>
            <a:off x="0" y="-216272"/>
            <a:ext cx="9144000" cy="1038225"/>
          </a:xfrm>
        </p:spPr>
        <p:txBody>
          <a:bodyPr/>
          <a:lstStyle/>
          <a:p>
            <a:pPr algn="ctr"/>
            <a:r>
              <a:rPr lang="fr-FR" dirty="0" smtClean="0">
                <a:solidFill>
                  <a:srgbClr val="FFFF00"/>
                </a:solidFill>
              </a:rPr>
              <a:t>Méthode d’investigation:</a:t>
            </a:r>
            <a:endParaRPr lang="fr-FR" dirty="0">
              <a:solidFill>
                <a:srgbClr val="FFFF00"/>
              </a:solidFill>
            </a:endParaRPr>
          </a:p>
        </p:txBody>
      </p:sp>
      <p:pic>
        <p:nvPicPr>
          <p:cNvPr id="12" name="Image 5" descr="analyse fine2.jpg"/>
          <p:cNvPicPr>
            <a:picLocks noChangeAspect="1"/>
          </p:cNvPicPr>
          <p:nvPr/>
        </p:nvPicPr>
        <p:blipFill>
          <a:blip r:embed="rId3" cstate="print"/>
          <a:srcRect/>
          <a:stretch>
            <a:fillRect/>
          </a:stretch>
        </p:blipFill>
        <p:spPr bwMode="auto">
          <a:xfrm>
            <a:off x="4499992" y="2420888"/>
            <a:ext cx="4248150" cy="2895600"/>
          </a:xfrm>
          <a:prstGeom prst="rect">
            <a:avLst/>
          </a:prstGeom>
          <a:noFill/>
          <a:ln w="57150">
            <a:solidFill>
              <a:srgbClr val="FF0000"/>
            </a:solidFill>
            <a:miter lim="800000"/>
            <a:headEnd/>
            <a:tailEnd/>
          </a:ln>
        </p:spPr>
      </p:pic>
      <p:sp>
        <p:nvSpPr>
          <p:cNvPr id="15" name="Rectangle 1"/>
          <p:cNvSpPr>
            <a:spLocks noChangeArrowheads="1"/>
          </p:cNvSpPr>
          <p:nvPr/>
        </p:nvSpPr>
        <p:spPr bwMode="auto">
          <a:xfrm>
            <a:off x="323850" y="1052141"/>
            <a:ext cx="8424863" cy="830997"/>
          </a:xfrm>
          <a:prstGeom prst="rect">
            <a:avLst/>
          </a:prstGeom>
          <a:noFill/>
          <a:ln w="9525">
            <a:noFill/>
            <a:miter lim="800000"/>
            <a:headEnd/>
            <a:tailEnd/>
          </a:ln>
        </p:spPr>
        <p:txBody>
          <a:bodyPr>
            <a:spAutoFit/>
          </a:bodyPr>
          <a:lstStyle/>
          <a:p>
            <a:pPr algn="l">
              <a:buFont typeface="Wingdings" pitchFamily="2" charset="2"/>
              <a:buChar char="Ø"/>
            </a:pPr>
            <a:r>
              <a:rPr lang="fr-FR" dirty="0"/>
              <a:t> Baliser à l’aide d’une </a:t>
            </a:r>
            <a:r>
              <a:rPr lang="fr-FR" dirty="0" err="1"/>
              <a:t>rubalise</a:t>
            </a:r>
            <a:r>
              <a:rPr lang="fr-FR" dirty="0"/>
              <a:t> rouge la zone ou l’aire supposée de départ du feu (lieu d’origine) et en interdire l’accès afin de préserver les traces et tous les indices.</a:t>
            </a:r>
          </a:p>
          <a:p>
            <a:pPr algn="l">
              <a:buFont typeface="Wingdings" pitchFamily="2" charset="2"/>
              <a:buChar char="Ø"/>
            </a:pPr>
            <a:r>
              <a:rPr lang="fr-FR" dirty="0"/>
              <a:t> Eviter de noyer systématiquement la zone définie comme lieu d’origine de l’incendie.</a:t>
            </a:r>
          </a:p>
        </p:txBody>
      </p:sp>
      <p:sp>
        <p:nvSpPr>
          <p:cNvPr id="17" name="AutoShape 6" descr="data:image/jpeg;base64,/9j/4AAQSkZJRgABAQAAAQABAAD/2wCEAAkGBg0RERIRDxMPFRAPEBUSDg4MEA4NDxQWGhAVFBMQEhIYHCYqFxkjJRUUHy8iLzM1LC4tFR4xNTIrNiYrLSkBCQoKDgwOGQ8PGjUlHB01Ly8sLDUvLDU1KTUsLCo1LCw1MTU1LDUqLCk1KikpKSksLDEpKSwpLDYsKiwsNS0pKv/AABEIAGYAZgMBIgACEQEDEQH/xAAcAAACAwADAQAAAAAAAAAAAAAABAUGBwIDCAH/xAA6EAABAwIBCgQDBAsAAAAAAAABAAIDBBEFBgcSITFRUmGRoRMicYGxwdFBQ8LhIzIzQmJjcoOSk6L/xAAbAQACAgMBAAAAAAAAAAAAAAAAAwQFAQIGB//EACgRAAICAQMDAwQDAAAAAAAAAAABAgMRBBJBBTFhIVGhMkJxsRMUIv/aAAwDAQACEQMRAD8A3FRVZjrInsabEPeGG1w4EmwPMKUde2q1/svrCzrLTFpqSZmi2JzpADE9wcRG7WdPRJ8xFtW469a1lJRTk+BtNUrpquHdmgVVZFE3SlexjeKRzWN6lRoysoj+o8vsbXijkePS4Flj9RVSyu05nvkfxynSPoOEcgrDk1N5Ht3Ov1H5KvWtcpYijo5dCVVe6csvwaEzKalO0yD1il+QKcpsRgk1MewnhBGl7t2hUh0i6JJj9L605ah8kGXTo/azR0LIKLOFXQHRc4Pa02tINLYbbdvdWfD87FE6wnbJEd4His6jWOiZDU1y5wIu6XqKuMrwXhCiaLKvDpreFUwEnY0yNY//ABdYqUa8EXBFt41hPTT7FdKEovElg5IUHjWWuG0jSZ54tIfdRuEkp5BjdfVc8ksom19Kypa3REjpBoE3LdGVzBc77AH3RuWcGzqmo72vQmUIQsiwWcZ14B+gfwkDuR81o6pGc+G9Ow8LjbqPolXLNcvwS9DLbqa35X7M5apnAZbOcN7fgfzUMxP4Y+0g53HZUMHho9H1Ed0GiyOkS8kq4ukS0kqlbik/jK1ibbSP/qJ661GyqWxcee+8D6fJRMqVyWMfpQnKk5WjcOgTsqTlTEaMTlW35i6vSoZYydcVU63IOYwjuHLEZVqeYOr89ZFvbFIPYuafiFKof+yp6rHOnb9sGxoQhWByAKrZwIr0ruRv2VpUHldHenk9Ae6w1lYNoy2yUvYx5iZgdYg7iPil2hdzVzfY9TlhomHyJWWVfDLqSssicpFe6xTEzex9QomVSVW+4UbKjk3SwhSVJypyVJypiNWKSq85k6zQxLQv+2ppGgbyC147NcqNKp3N1W+FilG7fMIz/ca6L8akVvEkQdZHdRNeD0yhAQrM4cFGZQMvC8fwlSaUxRl43eh+CAMRlbZzhzXJiZkw+aSZzImPe7hjaXkczbYOZUpDkRiZF/BtydJCD2cVQzqk5y2rk9Fp1lKorc5pNpcr2Icu1JWUqdqclsQYPNTy2/lhs3ZhJUDUeU6Lrhw2teC13QpbhKPdDI3V2fRJP8MVlScqblSkq2RlicqUlTcqUlTULYnKuzCqnw54JB93PG/pICuuVdJTUImspo9dgoSmD1Akp4JB95DG7qwFCtjgWsPA4uitbdjvRd64TNu0jkgwV7IxwAqGfa2e/sWNt8CrIq3k0zRnqG8QY7oXD8SsiABK12GU87dGeOORu6VrX9L7E0hGMmU2vVFDxrNPTPu6kkfA7gdeeHoTdvX2VHxXN7jEFz4AmaP36N4ef9brHpdbohR5aeEuCxp6nqKvTdleTzFWxSRm0sc0buGeKSI/9BR8krTsI6herC0HUdm46wlzhtOdsUXvGz6Jf9RcMnLrcvuh8nliOklkOjFHI9x2NiY95PoAFasBzRYtUkGRgp4jtfU6n25RDXf1svQjImtFmgAbmgAdlyW8dOl3Ym3rFkliEcfIng2HCnp4YA4uEETIw9wALtFobcj2XxOoUkpm8vLBfCF9QgwQdBHo1JPEwjuCpxR/hWma71HYqQQAIQhAAhCEACEIQAIQhAAhCEACEIQBwdGL3XNCEACEIQAIQhAAhCEACEIQAIQhAH//2Q=="/>
          <p:cNvSpPr>
            <a:spLocks noChangeAspect="1" noChangeArrowheads="1"/>
          </p:cNvSpPr>
          <p:nvPr/>
        </p:nvSpPr>
        <p:spPr bwMode="auto">
          <a:xfrm>
            <a:off x="63500" y="-694110"/>
            <a:ext cx="971550" cy="971551"/>
          </a:xfrm>
          <a:prstGeom prst="rect">
            <a:avLst/>
          </a:prstGeom>
          <a:noFill/>
          <a:ln w="9525">
            <a:noFill/>
            <a:miter lim="800000"/>
            <a:headEnd/>
            <a:tailEnd/>
          </a:ln>
        </p:spPr>
        <p:txBody>
          <a:bodyPr/>
          <a:lstStyle/>
          <a:p>
            <a:endParaRPr lang="fr-FR"/>
          </a:p>
        </p:txBody>
      </p:sp>
      <p:sp>
        <p:nvSpPr>
          <p:cNvPr id="18" name="AutoShape 8" descr="data:image/jpeg;base64,/9j/4AAQSkZJRgABAQAAAQABAAD/2wCEAAkGBggGBQkIBwgKCQkKDRYOGQwMDRoTFBAWHxwhIB8cHh4jJy4qIyUvJR4eKzssLyw1RDg4ISo9OTw2Njw3N0EBCQoKDQwNGQ4OGS8kHiQ1NTU1NTU1KTUwNTU1NS41KjQ1NTUpNTU1NDU0NjMqNSw1NSw1NiwpKTY1NSkpLTU1Nf/AABEIADIAMgMBIgACEQEDEQH/xAAZAAEAAwEBAAAAAAAAAAAAAAAABQYHAgT/xAAuEAABAwIEAwYHAQAAAAAAAAABAAIDBBEFBiFBBzFhEiI2UXSzFDdEcYGDkRP/xAAYAQEBAQEBAAAAAAAAAAAAAAAABQMCAf/EACIRAAICAQEJAAAAAAAAAAAAAAABAhEDQQQFEhMhMWFxof/aAAwDAQACEQMRAD8A3FcSyxwQvlme2OONpcXvNg0DUknYLtRWa/B+Mehn9tyAkopY54WSwvbJHI0OD2G4cDqCDuF2sCytxAxbK7GU8Tm1NCHX+Gl5C5BPZdzaefmLkmxK1HL3ErBMedBAZXUdbM4MEEwNi62zxoRfQXsSdtQs1li3WpTy7s2iGJZorii1drT2tC2IiLQmBERAFFZr8H4x6Gf23KVUbmWKSfKuKxQsdJJJRzNDGC5cSwgADcoDDcu5HxnMoa+ipv8AOnP1M92R78jzdqCO6DY87K203BKofTtNXjMUUxvdkVOZGjXSzi5pOnQK3cMPl3hv7fderSseTFu2Vob32rFCMMbSrwr+2RWWcGly/gUOHzV8teYbgSSNDey3ZoGpsB5k/wAsBKoi1SpUTJzlkk5y7vqERF6cBefECRhtSQ1zyInd1jntJ0OgLAXA9WgnyF16EQFO4T1sdVkKniYHB1JLJE640JLu3p0s8fm6uKjcBy9Q5aoH0mGxujifK6Uhzy43P32AAA6DW5uVJIAiIgCIiAIiIAiIgCIiAIiID//Z"/>
          <p:cNvSpPr>
            <a:spLocks noChangeAspect="1" noChangeArrowheads="1"/>
          </p:cNvSpPr>
          <p:nvPr/>
        </p:nvSpPr>
        <p:spPr bwMode="auto">
          <a:xfrm>
            <a:off x="63500" y="-457572"/>
            <a:ext cx="476250" cy="476250"/>
          </a:xfrm>
          <a:prstGeom prst="rect">
            <a:avLst/>
          </a:prstGeom>
          <a:noFill/>
          <a:ln w="9525">
            <a:noFill/>
            <a:miter lim="800000"/>
            <a:headEnd/>
            <a:tailEnd/>
          </a:ln>
        </p:spPr>
        <p:txBody>
          <a:bodyPr/>
          <a:lstStyle/>
          <a:p>
            <a:endParaRPr lang="fr-FR"/>
          </a:p>
        </p:txBody>
      </p:sp>
      <p:pic>
        <p:nvPicPr>
          <p:cNvPr id="19" name="Picture 10" descr="http://www.sarzeau.fr/uploads/RTEmagicC_drapeau_rouge.gif.gif"/>
          <p:cNvPicPr>
            <a:picLocks noChangeAspect="1" noChangeArrowheads="1"/>
          </p:cNvPicPr>
          <p:nvPr/>
        </p:nvPicPr>
        <p:blipFill>
          <a:blip r:embed="rId4" cstate="print"/>
          <a:srcRect/>
          <a:stretch>
            <a:fillRect/>
          </a:stretch>
        </p:blipFill>
        <p:spPr bwMode="auto">
          <a:xfrm>
            <a:off x="971600" y="-27632"/>
            <a:ext cx="836612" cy="836613"/>
          </a:xfrm>
          <a:prstGeom prst="rect">
            <a:avLst/>
          </a:prstGeom>
          <a:noFill/>
          <a:ln w="9525">
            <a:noFill/>
            <a:miter lim="800000"/>
            <a:headEnd/>
            <a:tailEnd/>
          </a:ln>
        </p:spPr>
      </p:pic>
      <p:sp>
        <p:nvSpPr>
          <p:cNvPr id="20" name="Rectangle 11"/>
          <p:cNvSpPr>
            <a:spLocks noChangeArrowheads="1"/>
          </p:cNvSpPr>
          <p:nvPr/>
        </p:nvSpPr>
        <p:spPr bwMode="auto">
          <a:xfrm>
            <a:off x="1475656" y="6021288"/>
            <a:ext cx="6337300" cy="277812"/>
          </a:xfrm>
          <a:prstGeom prst="rect">
            <a:avLst/>
          </a:prstGeom>
          <a:noFill/>
          <a:ln w="9525">
            <a:noFill/>
            <a:miter lim="800000"/>
            <a:headEnd/>
            <a:tailEnd/>
          </a:ln>
        </p:spPr>
        <p:txBody>
          <a:bodyPr>
            <a:spAutoFit/>
          </a:bodyPr>
          <a:lstStyle/>
          <a:p>
            <a:r>
              <a:rPr lang="fr-FR" sz="1200" dirty="0"/>
              <a:t>La surface à analyser est découpée en bandes parallèles de 50 à 60 cm de large.</a:t>
            </a:r>
          </a:p>
        </p:txBody>
      </p:sp>
      <p:sp>
        <p:nvSpPr>
          <p:cNvPr id="21" name="Rectangle 12"/>
          <p:cNvSpPr>
            <a:spLocks noChangeArrowheads="1"/>
          </p:cNvSpPr>
          <p:nvPr/>
        </p:nvSpPr>
        <p:spPr bwMode="auto">
          <a:xfrm>
            <a:off x="1835696" y="5733256"/>
            <a:ext cx="5364162" cy="276225"/>
          </a:xfrm>
          <a:prstGeom prst="rect">
            <a:avLst/>
          </a:prstGeom>
          <a:noFill/>
          <a:ln w="9525">
            <a:noFill/>
            <a:miter lim="800000"/>
            <a:headEnd/>
            <a:tailEnd/>
          </a:ln>
        </p:spPr>
        <p:txBody>
          <a:bodyPr>
            <a:spAutoFit/>
          </a:bodyPr>
          <a:lstStyle/>
          <a:p>
            <a:r>
              <a:rPr lang="fr-FR" sz="1200" dirty="0"/>
              <a:t>L’aire de départ une fois validée doit faire l’objet d’une analyse plus </a:t>
            </a:r>
            <a:r>
              <a:rPr lang="fr-FR" sz="1200" dirty="0" smtClean="0"/>
              <a:t>précise.</a:t>
            </a:r>
            <a:endParaRPr lang="fr-FR" sz="1200" dirty="0"/>
          </a:p>
        </p:txBody>
      </p:sp>
      <p:pic>
        <p:nvPicPr>
          <p:cNvPr id="22" name="Picture 2"/>
          <p:cNvPicPr>
            <a:picLocks noChangeAspect="1" noChangeArrowheads="1"/>
          </p:cNvPicPr>
          <p:nvPr/>
        </p:nvPicPr>
        <p:blipFill>
          <a:blip r:embed="rId5" cstate="print"/>
          <a:srcRect/>
          <a:stretch>
            <a:fillRect/>
          </a:stretch>
        </p:blipFill>
        <p:spPr bwMode="auto">
          <a:xfrm>
            <a:off x="395536" y="2420888"/>
            <a:ext cx="3816350" cy="3008313"/>
          </a:xfrm>
          <a:prstGeom prst="rect">
            <a:avLst/>
          </a:prstGeom>
          <a:noFill/>
          <a:ln w="63500">
            <a:solidFill>
              <a:srgbClr val="FF0000"/>
            </a:solidFill>
            <a:miter lim="800000"/>
            <a:headEnd/>
            <a:tailEnd/>
          </a:ln>
        </p:spPr>
      </p:pic>
      <p:cxnSp>
        <p:nvCxnSpPr>
          <p:cNvPr id="23" name="Connecteur droit 22"/>
          <p:cNvCxnSpPr/>
          <p:nvPr/>
        </p:nvCxnSpPr>
        <p:spPr>
          <a:xfrm>
            <a:off x="539750" y="2852366"/>
            <a:ext cx="1368425" cy="2736850"/>
          </a:xfrm>
          <a:prstGeom prst="line">
            <a:avLst/>
          </a:prstGeom>
          <a:ln w="254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a:off x="1835150" y="5444753"/>
            <a:ext cx="1296988" cy="0"/>
          </a:xfrm>
          <a:prstGeom prst="line">
            <a:avLst/>
          </a:prstGeom>
          <a:ln w="254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2843213" y="2925391"/>
            <a:ext cx="1441450" cy="2519362"/>
          </a:xfrm>
          <a:prstGeom prst="line">
            <a:avLst/>
          </a:prstGeom>
          <a:ln w="254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1692275" y="2852366"/>
            <a:ext cx="1511300" cy="2736850"/>
          </a:xfrm>
          <a:prstGeom prst="line">
            <a:avLst/>
          </a:prstGeom>
          <a:ln w="254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13"/>
          <p:cNvSpPr>
            <a:spLocks noChangeArrowheads="1"/>
          </p:cNvSpPr>
          <p:nvPr/>
        </p:nvSpPr>
        <p:spPr bwMode="auto">
          <a:xfrm>
            <a:off x="323528" y="2060848"/>
            <a:ext cx="8496300" cy="368300"/>
          </a:xfrm>
          <a:prstGeom prst="rect">
            <a:avLst/>
          </a:prstGeom>
          <a:solidFill>
            <a:srgbClr val="FF0000"/>
          </a:solidFill>
          <a:ln w="9525">
            <a:noFill/>
            <a:miter lim="800000"/>
            <a:headEnd/>
            <a:tailEnd/>
          </a:ln>
        </p:spPr>
        <p:txBody>
          <a:bodyPr>
            <a:spAutoFit/>
          </a:bodyPr>
          <a:lstStyle/>
          <a:p>
            <a:r>
              <a:rPr lang="fr-FR" dirty="0"/>
              <a:t>ZONE  INTERDITE - INCENDIE       ZONE  INTERDITE – INCENDIE        ZONE  </a:t>
            </a:r>
          </a:p>
        </p:txBody>
      </p:sp>
      <p:sp>
        <p:nvSpPr>
          <p:cNvPr id="28" name="Rectangle 13"/>
          <p:cNvSpPr>
            <a:spLocks noChangeArrowheads="1"/>
          </p:cNvSpPr>
          <p:nvPr/>
        </p:nvSpPr>
        <p:spPr bwMode="auto">
          <a:xfrm>
            <a:off x="323529" y="5301208"/>
            <a:ext cx="8496944" cy="338554"/>
          </a:xfrm>
          <a:prstGeom prst="rect">
            <a:avLst/>
          </a:prstGeom>
          <a:solidFill>
            <a:srgbClr val="FF0000"/>
          </a:solidFill>
          <a:ln w="9525">
            <a:noFill/>
            <a:miter lim="800000"/>
            <a:headEnd/>
            <a:tailEnd/>
          </a:ln>
        </p:spPr>
        <p:txBody>
          <a:bodyPr wrap="square">
            <a:spAutoFit/>
          </a:bodyPr>
          <a:lstStyle/>
          <a:p>
            <a:r>
              <a:rPr lang="fr-FR"/>
              <a:t>ZONE  INTERDITE - INCENDIE       ZONE  INTERDITE – INCENDIE        ZONE  </a:t>
            </a:r>
          </a:p>
        </p:txBody>
      </p:sp>
      <p:pic>
        <p:nvPicPr>
          <p:cNvPr id="29" name="Picture 10" descr="http://www.sarzeau.fr/uploads/RTEmagicC_drapeau_rouge.gif.gif"/>
          <p:cNvPicPr>
            <a:picLocks noChangeAspect="1" noChangeArrowheads="1"/>
          </p:cNvPicPr>
          <p:nvPr/>
        </p:nvPicPr>
        <p:blipFill>
          <a:blip r:embed="rId4" cstate="print"/>
          <a:srcRect/>
          <a:stretch>
            <a:fillRect/>
          </a:stretch>
        </p:blipFill>
        <p:spPr bwMode="auto">
          <a:xfrm>
            <a:off x="7596336" y="-99640"/>
            <a:ext cx="836612" cy="836613"/>
          </a:xfrm>
          <a:prstGeom prst="rect">
            <a:avLst/>
          </a:prstGeom>
          <a:noFill/>
          <a:ln w="9525">
            <a:noFill/>
            <a:miter lim="800000"/>
            <a:headEnd/>
            <a:tailEnd/>
          </a:ln>
        </p:spPr>
      </p:pic>
    </p:spTree>
    <p:extLst>
      <p:ext uri="{BB962C8B-B14F-4D97-AF65-F5344CB8AC3E}">
        <p14:creationId xmlns="" xmlns:p14="http://schemas.microsoft.com/office/powerpoint/2010/main" val="33610868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 name="Titre 29"/>
          <p:cNvSpPr>
            <a:spLocks noGrp="1"/>
          </p:cNvSpPr>
          <p:nvPr>
            <p:ph type="title"/>
          </p:nvPr>
        </p:nvSpPr>
        <p:spPr/>
        <p:txBody>
          <a:bodyPr/>
          <a:lstStyle/>
          <a:p>
            <a:pPr algn="ctr"/>
            <a:r>
              <a:rPr lang="fr-FR" dirty="0" smtClean="0">
                <a:solidFill>
                  <a:srgbClr val="FFFF00"/>
                </a:solidFill>
              </a:rPr>
              <a:t>Méthode de fouille:</a:t>
            </a:r>
            <a:endParaRPr lang="fr-FR" dirty="0">
              <a:solidFill>
                <a:srgbClr val="FFFF00"/>
              </a:solidFill>
            </a:endParaRPr>
          </a:p>
        </p:txBody>
      </p:sp>
      <p:pic>
        <p:nvPicPr>
          <p:cNvPr id="31" name="Picture 7"/>
          <p:cNvPicPr>
            <a:picLocks noChangeAspect="1" noChangeArrowheads="1"/>
          </p:cNvPicPr>
          <p:nvPr/>
        </p:nvPicPr>
        <p:blipFill>
          <a:blip r:embed="rId3" cstate="print"/>
          <a:srcRect/>
          <a:stretch>
            <a:fillRect/>
          </a:stretch>
        </p:blipFill>
        <p:spPr bwMode="auto">
          <a:xfrm>
            <a:off x="3995936" y="4293096"/>
            <a:ext cx="1728788" cy="1644650"/>
          </a:xfrm>
          <a:prstGeom prst="rect">
            <a:avLst/>
          </a:prstGeom>
          <a:noFill/>
          <a:ln w="19050">
            <a:solidFill>
              <a:srgbClr val="FFFF00"/>
            </a:solidFill>
            <a:miter lim="800000"/>
            <a:headEnd/>
            <a:tailEnd/>
          </a:ln>
        </p:spPr>
      </p:pic>
      <p:sp>
        <p:nvSpPr>
          <p:cNvPr id="32" name="Rectangle 6"/>
          <p:cNvSpPr>
            <a:spLocks noChangeArrowheads="1"/>
          </p:cNvSpPr>
          <p:nvPr/>
        </p:nvSpPr>
        <p:spPr bwMode="auto">
          <a:xfrm>
            <a:off x="611188" y="3716338"/>
            <a:ext cx="8281987" cy="461962"/>
          </a:xfrm>
          <a:prstGeom prst="rect">
            <a:avLst/>
          </a:prstGeom>
          <a:noFill/>
          <a:ln w="9525">
            <a:noFill/>
            <a:miter lim="800000"/>
            <a:headEnd/>
            <a:tailEnd/>
          </a:ln>
        </p:spPr>
        <p:txBody>
          <a:bodyPr>
            <a:spAutoFit/>
          </a:bodyPr>
          <a:lstStyle/>
          <a:p>
            <a:r>
              <a:rPr lang="fr-FR" sz="1200"/>
              <a:t>L’investigateur, agenouillé  se déplace en avançant, chaque section est passée au crible par décapage stratigraphique.</a:t>
            </a:r>
          </a:p>
          <a:p>
            <a:r>
              <a:rPr lang="fr-FR" sz="1200"/>
              <a:t>Il fouille de petites sections délimitées par une règle posée devant lui.</a:t>
            </a:r>
          </a:p>
        </p:txBody>
      </p:sp>
      <p:sp>
        <p:nvSpPr>
          <p:cNvPr id="33" name="Rectangle 7"/>
          <p:cNvSpPr>
            <a:spLocks noChangeArrowheads="1"/>
          </p:cNvSpPr>
          <p:nvPr/>
        </p:nvSpPr>
        <p:spPr bwMode="auto">
          <a:xfrm>
            <a:off x="2484438" y="5949950"/>
            <a:ext cx="4572000" cy="460375"/>
          </a:xfrm>
          <a:prstGeom prst="rect">
            <a:avLst/>
          </a:prstGeom>
          <a:noFill/>
          <a:ln w="9525">
            <a:noFill/>
            <a:miter lim="800000"/>
            <a:headEnd/>
            <a:tailEnd/>
          </a:ln>
        </p:spPr>
        <p:txBody>
          <a:bodyPr>
            <a:spAutoFit/>
          </a:bodyPr>
          <a:lstStyle/>
          <a:p>
            <a:r>
              <a:rPr lang="fr-FR" sz="1200"/>
              <a:t>A l’aide d’un pinceau, la cendre est enlevée autour des</a:t>
            </a:r>
          </a:p>
          <a:p>
            <a:r>
              <a:rPr lang="fr-FR" sz="1200"/>
              <a:t>vestiges de façon à mettre en évidence la propagation du feu.</a:t>
            </a:r>
          </a:p>
        </p:txBody>
      </p:sp>
      <p:pic>
        <p:nvPicPr>
          <p:cNvPr id="35" name="Picture 9" descr="http://t0.gstatic.com/images?q=tbn:ANd9GcR5hXqSiAvFMh0jmkpLi7swLuoQ7rk82txo3qNvM_1l7yoBkNJA-A"/>
          <p:cNvPicPr>
            <a:picLocks noChangeAspect="1" noChangeArrowheads="1"/>
          </p:cNvPicPr>
          <p:nvPr/>
        </p:nvPicPr>
        <p:blipFill>
          <a:blip r:embed="rId4" cstate="print"/>
          <a:srcRect/>
          <a:stretch>
            <a:fillRect/>
          </a:stretch>
        </p:blipFill>
        <p:spPr bwMode="auto">
          <a:xfrm>
            <a:off x="6444208" y="4581128"/>
            <a:ext cx="936625" cy="863600"/>
          </a:xfrm>
          <a:prstGeom prst="rect">
            <a:avLst/>
          </a:prstGeom>
          <a:noFill/>
          <a:ln w="9525">
            <a:noFill/>
            <a:miter lim="800000"/>
            <a:headEnd/>
            <a:tailEnd/>
          </a:ln>
        </p:spPr>
      </p:pic>
      <p:pic>
        <p:nvPicPr>
          <p:cNvPr id="36" name="Image 11" descr="Jp fouille 2.JPG"/>
          <p:cNvPicPr>
            <a:picLocks noChangeAspect="1"/>
          </p:cNvPicPr>
          <p:nvPr/>
        </p:nvPicPr>
        <p:blipFill>
          <a:blip r:embed="rId5" cstate="print"/>
          <a:srcRect/>
          <a:stretch>
            <a:fillRect/>
          </a:stretch>
        </p:blipFill>
        <p:spPr bwMode="auto">
          <a:xfrm>
            <a:off x="936625" y="1268413"/>
            <a:ext cx="3679825" cy="2447925"/>
          </a:xfrm>
          <a:prstGeom prst="rect">
            <a:avLst/>
          </a:prstGeom>
          <a:solidFill>
            <a:srgbClr val="EDEDED"/>
          </a:solidFill>
          <a:ln w="19050">
            <a:solidFill>
              <a:srgbClr val="FFFF00"/>
            </a:solidFill>
            <a:miter lim="800000"/>
            <a:headEnd/>
            <a:tailEnd/>
          </a:ln>
        </p:spPr>
      </p:pic>
      <p:pic>
        <p:nvPicPr>
          <p:cNvPr id="37" name="Image 12" descr="jean paul précis.JPG"/>
          <p:cNvPicPr>
            <a:picLocks noChangeAspect="1"/>
          </p:cNvPicPr>
          <p:nvPr/>
        </p:nvPicPr>
        <p:blipFill>
          <a:blip r:embed="rId6" cstate="print"/>
          <a:srcRect/>
          <a:stretch>
            <a:fillRect/>
          </a:stretch>
        </p:blipFill>
        <p:spPr bwMode="auto">
          <a:xfrm>
            <a:off x="4764088" y="1268413"/>
            <a:ext cx="3263900" cy="2447925"/>
          </a:xfrm>
          <a:prstGeom prst="rect">
            <a:avLst/>
          </a:prstGeom>
          <a:solidFill>
            <a:srgbClr val="EDEDED"/>
          </a:solidFill>
          <a:ln w="19050">
            <a:solidFill>
              <a:srgbClr val="FFFF00"/>
            </a:solidFill>
            <a:miter lim="800000"/>
            <a:headEnd/>
            <a:tailEnd/>
          </a:ln>
        </p:spPr>
      </p:pic>
      <p:pic>
        <p:nvPicPr>
          <p:cNvPr id="38" name="Picture 9" descr="http://t0.gstatic.com/images?q=tbn:ANd9GcR5hXqSiAvFMh0jmkpLi7swLuoQ7rk82txo3qNvM_1l7yoBkNJA-A"/>
          <p:cNvPicPr>
            <a:picLocks noChangeAspect="1" noChangeArrowheads="1"/>
          </p:cNvPicPr>
          <p:nvPr/>
        </p:nvPicPr>
        <p:blipFill>
          <a:blip r:embed="rId4" cstate="print"/>
          <a:srcRect/>
          <a:stretch>
            <a:fillRect/>
          </a:stretch>
        </p:blipFill>
        <p:spPr bwMode="auto">
          <a:xfrm>
            <a:off x="2195736" y="4581128"/>
            <a:ext cx="936625" cy="863600"/>
          </a:xfrm>
          <a:prstGeom prst="rect">
            <a:avLst/>
          </a:prstGeom>
          <a:noFill/>
          <a:ln w="9525">
            <a:noFill/>
            <a:miter lim="800000"/>
            <a:headEnd/>
            <a:tailEnd/>
          </a:ln>
        </p:spPr>
      </p:pic>
    </p:spTree>
    <p:extLst>
      <p:ext uri="{BB962C8B-B14F-4D97-AF65-F5344CB8AC3E}">
        <p14:creationId xmlns="" xmlns:p14="http://schemas.microsoft.com/office/powerpoint/2010/main" val="33610868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Titre 9"/>
          <p:cNvSpPr>
            <a:spLocks noGrp="1"/>
          </p:cNvSpPr>
          <p:nvPr>
            <p:ph type="title"/>
          </p:nvPr>
        </p:nvSpPr>
        <p:spPr/>
        <p:txBody>
          <a:bodyPr/>
          <a:lstStyle/>
          <a:p>
            <a:pPr algn="ctr"/>
            <a:r>
              <a:rPr lang="fr-FR" dirty="0" smtClean="0">
                <a:solidFill>
                  <a:srgbClr val="FFFF00"/>
                </a:solidFill>
              </a:rPr>
              <a:t>Localisation du point d’origine:</a:t>
            </a:r>
            <a:endParaRPr lang="fr-FR" dirty="0">
              <a:solidFill>
                <a:srgbClr val="FFFF00"/>
              </a:solidFill>
            </a:endParaRPr>
          </a:p>
        </p:txBody>
      </p:sp>
      <p:pic>
        <p:nvPicPr>
          <p:cNvPr id="11" name="Picture 2"/>
          <p:cNvPicPr>
            <a:picLocks noChangeAspect="1" noChangeArrowheads="1"/>
          </p:cNvPicPr>
          <p:nvPr/>
        </p:nvPicPr>
        <p:blipFill>
          <a:blip r:embed="rId3" cstate="print"/>
          <a:srcRect/>
          <a:stretch>
            <a:fillRect/>
          </a:stretch>
        </p:blipFill>
        <p:spPr bwMode="auto">
          <a:xfrm>
            <a:off x="5508625" y="2924175"/>
            <a:ext cx="3163888" cy="2638425"/>
          </a:xfrm>
          <a:prstGeom prst="rect">
            <a:avLst/>
          </a:prstGeom>
          <a:noFill/>
          <a:ln w="19050">
            <a:solidFill>
              <a:srgbClr val="FFFF00"/>
            </a:solidFill>
            <a:miter lim="800000"/>
            <a:headEnd/>
            <a:tailEnd/>
          </a:ln>
        </p:spPr>
      </p:pic>
      <p:sp>
        <p:nvSpPr>
          <p:cNvPr id="12" name="Rectangle 2"/>
          <p:cNvSpPr>
            <a:spLocks noChangeArrowheads="1"/>
          </p:cNvSpPr>
          <p:nvPr/>
        </p:nvSpPr>
        <p:spPr bwMode="auto">
          <a:xfrm>
            <a:off x="395536" y="5661248"/>
            <a:ext cx="8567737" cy="646113"/>
          </a:xfrm>
          <a:prstGeom prst="rect">
            <a:avLst/>
          </a:prstGeom>
          <a:noFill/>
          <a:ln w="9525">
            <a:noFill/>
            <a:miter lim="800000"/>
            <a:headEnd/>
            <a:tailEnd/>
          </a:ln>
        </p:spPr>
        <p:txBody>
          <a:bodyPr>
            <a:spAutoFit/>
          </a:bodyPr>
          <a:lstStyle/>
          <a:p>
            <a:r>
              <a:rPr lang="fr-FR" dirty="0"/>
              <a:t>L’analyse fine des vestiges permet de dégager une tendance générale de propagation de feu pour au final localiser le point d’origine.</a:t>
            </a:r>
          </a:p>
        </p:txBody>
      </p:sp>
      <p:sp>
        <p:nvSpPr>
          <p:cNvPr id="13" name="Rectangle 3"/>
          <p:cNvSpPr>
            <a:spLocks noChangeArrowheads="1"/>
          </p:cNvSpPr>
          <p:nvPr/>
        </p:nvSpPr>
        <p:spPr bwMode="auto">
          <a:xfrm>
            <a:off x="323850" y="1166813"/>
            <a:ext cx="8569325" cy="1570037"/>
          </a:xfrm>
          <a:prstGeom prst="rect">
            <a:avLst/>
          </a:prstGeom>
          <a:noFill/>
          <a:ln w="9525">
            <a:noFill/>
            <a:miter lim="800000"/>
            <a:headEnd/>
            <a:tailEnd/>
          </a:ln>
        </p:spPr>
        <p:txBody>
          <a:bodyPr>
            <a:spAutoFit/>
          </a:bodyPr>
          <a:lstStyle/>
          <a:p>
            <a:pPr algn="l"/>
            <a:r>
              <a:rPr lang="fr-FR" sz="1600" dirty="0"/>
              <a:t>Les vestiges analysés doivent être fiables : la surface située sous le vestige ne doit pas avoir</a:t>
            </a:r>
          </a:p>
          <a:p>
            <a:pPr algn="l"/>
            <a:r>
              <a:rPr lang="fr-FR" sz="1600" dirty="0"/>
              <a:t>Brûlé (surface protégée) ou le vestige doit être ancré dans le sol . L’ investigateur matérialise la propagation du feu identifiée sur certains vestiges par des drapeaux indiquant sa direction et son sens. L’opération est répétée sur chaque section investiguée.</a:t>
            </a:r>
          </a:p>
          <a:p>
            <a:pPr algn="l"/>
            <a:r>
              <a:rPr lang="fr-FR" sz="1600" dirty="0"/>
              <a:t>Le relevé des vestiges montre souvent que le feu va un peu dans tous les sens mais la</a:t>
            </a:r>
          </a:p>
          <a:p>
            <a:pPr algn="l"/>
            <a:r>
              <a:rPr lang="fr-FR" sz="1600" dirty="0"/>
              <a:t>tendance générale de la propagation du feu doit permettre de localiser le point d’ignition.</a:t>
            </a:r>
          </a:p>
        </p:txBody>
      </p:sp>
      <p:pic>
        <p:nvPicPr>
          <p:cNvPr id="15" name="Picture 10" descr="http://www.sarzeau.fr/uploads/RTEmagicC_drapeau_rouge.gif.gif"/>
          <p:cNvPicPr>
            <a:picLocks noChangeAspect="1" noChangeArrowheads="1"/>
          </p:cNvPicPr>
          <p:nvPr/>
        </p:nvPicPr>
        <p:blipFill>
          <a:blip r:embed="rId4" cstate="print"/>
          <a:srcRect/>
          <a:stretch>
            <a:fillRect/>
          </a:stretch>
        </p:blipFill>
        <p:spPr bwMode="auto">
          <a:xfrm>
            <a:off x="7956376" y="188640"/>
            <a:ext cx="836612" cy="836612"/>
          </a:xfrm>
          <a:prstGeom prst="rect">
            <a:avLst/>
          </a:prstGeom>
          <a:noFill/>
          <a:ln w="9525">
            <a:noFill/>
            <a:miter lim="800000"/>
            <a:headEnd/>
            <a:tailEnd/>
          </a:ln>
        </p:spPr>
      </p:pic>
      <p:pic>
        <p:nvPicPr>
          <p:cNvPr id="16" name="Picture 10" descr="http://www.sarzeau.fr/uploads/RTEmagicC_drapeau_rouge.gif.gif"/>
          <p:cNvPicPr>
            <a:picLocks noChangeAspect="1" noChangeArrowheads="1"/>
          </p:cNvPicPr>
          <p:nvPr/>
        </p:nvPicPr>
        <p:blipFill>
          <a:blip r:embed="rId4" cstate="print"/>
          <a:srcRect/>
          <a:stretch>
            <a:fillRect/>
          </a:stretch>
        </p:blipFill>
        <p:spPr bwMode="auto">
          <a:xfrm>
            <a:off x="467544" y="116632"/>
            <a:ext cx="836612" cy="836612"/>
          </a:xfrm>
          <a:prstGeom prst="rect">
            <a:avLst/>
          </a:prstGeom>
          <a:noFill/>
          <a:ln w="9525">
            <a:noFill/>
            <a:miter lim="800000"/>
            <a:headEnd/>
            <a:tailEnd/>
          </a:ln>
        </p:spPr>
      </p:pic>
      <p:sp>
        <p:nvSpPr>
          <p:cNvPr id="17" name="Nuage 16"/>
          <p:cNvSpPr/>
          <p:nvPr/>
        </p:nvSpPr>
        <p:spPr>
          <a:xfrm>
            <a:off x="468313" y="2852738"/>
            <a:ext cx="4895850" cy="2808287"/>
          </a:xfrm>
          <a:prstGeom prst="clou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18" name="Connecteur droit 17"/>
          <p:cNvCxnSpPr/>
          <p:nvPr/>
        </p:nvCxnSpPr>
        <p:spPr>
          <a:xfrm rot="10800000">
            <a:off x="1835150" y="4076700"/>
            <a:ext cx="0" cy="8651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riangle isocèle 18"/>
          <p:cNvSpPr/>
          <p:nvPr/>
        </p:nvSpPr>
        <p:spPr>
          <a:xfrm rot="16200000">
            <a:off x="1413668" y="4066382"/>
            <a:ext cx="411163" cy="4318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20" name="Connecteur droit 19"/>
          <p:cNvCxnSpPr/>
          <p:nvPr/>
        </p:nvCxnSpPr>
        <p:spPr>
          <a:xfrm>
            <a:off x="4643438" y="3284538"/>
            <a:ext cx="0" cy="86518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riangle isocèle 20"/>
          <p:cNvSpPr/>
          <p:nvPr/>
        </p:nvSpPr>
        <p:spPr>
          <a:xfrm rot="5400000">
            <a:off x="4653757" y="3274219"/>
            <a:ext cx="411162" cy="4318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22" name="Connecteur droit 21"/>
          <p:cNvCxnSpPr/>
          <p:nvPr/>
        </p:nvCxnSpPr>
        <p:spPr>
          <a:xfrm flipV="1">
            <a:off x="2411413" y="3213100"/>
            <a:ext cx="0" cy="93662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riangle isocèle 22"/>
          <p:cNvSpPr/>
          <p:nvPr/>
        </p:nvSpPr>
        <p:spPr>
          <a:xfrm rot="5400000" flipV="1">
            <a:off x="2025650" y="3238500"/>
            <a:ext cx="411163" cy="360363"/>
          </a:xfrm>
          <a:prstGeom prst="triangle">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24" name="Connecteur droit 23"/>
          <p:cNvCxnSpPr/>
          <p:nvPr/>
        </p:nvCxnSpPr>
        <p:spPr>
          <a:xfrm>
            <a:off x="3276600" y="3933825"/>
            <a:ext cx="0" cy="8636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riangle isocèle 24"/>
          <p:cNvSpPr/>
          <p:nvPr/>
        </p:nvSpPr>
        <p:spPr>
          <a:xfrm rot="5400000">
            <a:off x="3286125" y="3924300"/>
            <a:ext cx="411163" cy="43021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26" name="Connecteur droit 25"/>
          <p:cNvCxnSpPr/>
          <p:nvPr/>
        </p:nvCxnSpPr>
        <p:spPr>
          <a:xfrm>
            <a:off x="4356100" y="4365625"/>
            <a:ext cx="0" cy="8636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riangle isocèle 26"/>
          <p:cNvSpPr/>
          <p:nvPr/>
        </p:nvSpPr>
        <p:spPr>
          <a:xfrm rot="5400000">
            <a:off x="4365625" y="4356100"/>
            <a:ext cx="411163" cy="43021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extLst>
      <p:ext uri="{BB962C8B-B14F-4D97-AF65-F5344CB8AC3E}">
        <p14:creationId xmlns="" xmlns:p14="http://schemas.microsoft.com/office/powerpoint/2010/main" val="33610868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 name="Titre 27"/>
          <p:cNvSpPr>
            <a:spLocks noGrp="1"/>
          </p:cNvSpPr>
          <p:nvPr>
            <p:ph type="title"/>
          </p:nvPr>
        </p:nvSpPr>
        <p:spPr/>
        <p:txBody>
          <a:bodyPr/>
          <a:lstStyle/>
          <a:p>
            <a:pPr algn="ctr"/>
            <a:r>
              <a:rPr lang="fr-FR" dirty="0" smtClean="0">
                <a:solidFill>
                  <a:srgbClr val="FFFF00"/>
                </a:solidFill>
              </a:rPr>
              <a:t>Détermination de la cause:</a:t>
            </a:r>
            <a:endParaRPr lang="fr-FR" dirty="0">
              <a:solidFill>
                <a:srgbClr val="FFFF00"/>
              </a:solidFill>
            </a:endParaRPr>
          </a:p>
        </p:txBody>
      </p:sp>
      <p:sp>
        <p:nvSpPr>
          <p:cNvPr id="29" name="Rectangle 3"/>
          <p:cNvSpPr>
            <a:spLocks noChangeArrowheads="1"/>
          </p:cNvSpPr>
          <p:nvPr/>
        </p:nvSpPr>
        <p:spPr bwMode="auto">
          <a:xfrm>
            <a:off x="251520" y="1268760"/>
            <a:ext cx="8569325" cy="1323439"/>
          </a:xfrm>
          <a:prstGeom prst="rect">
            <a:avLst/>
          </a:prstGeom>
          <a:noFill/>
          <a:ln w="9525">
            <a:noFill/>
            <a:miter lim="800000"/>
            <a:headEnd/>
            <a:tailEnd/>
          </a:ln>
        </p:spPr>
        <p:txBody>
          <a:bodyPr>
            <a:spAutoFit/>
          </a:bodyPr>
          <a:lstStyle/>
          <a:p>
            <a:pPr algn="l"/>
            <a:r>
              <a:rPr lang="fr-FR" dirty="0"/>
              <a:t>L’analyse fine permet de localiser précisément le point d’origine, de rencontrer d’éventuelles preuves ou objets suspects. Le point d’ignition, matérialisé par un drapeau par exemple, ainsi que touts autres éléments rencontrés doivent d’abord être photographiés.</a:t>
            </a:r>
          </a:p>
          <a:p>
            <a:pPr algn="l"/>
            <a:r>
              <a:rPr lang="fr-FR" dirty="0"/>
              <a:t>La localisation du point d’origine doit à présent être rapprochée d’un moyen d’ignition et finalement de la cause du sinistre.</a:t>
            </a:r>
          </a:p>
        </p:txBody>
      </p:sp>
      <p:pic>
        <p:nvPicPr>
          <p:cNvPr id="30" name="Picture 6" descr="http://tatepupupa.unblog.fr/files/2008/05/cigarette.gif"/>
          <p:cNvPicPr>
            <a:picLocks noChangeAspect="1" noChangeArrowheads="1"/>
          </p:cNvPicPr>
          <p:nvPr/>
        </p:nvPicPr>
        <p:blipFill>
          <a:blip r:embed="rId3" cstate="print"/>
          <a:srcRect/>
          <a:stretch>
            <a:fillRect/>
          </a:stretch>
        </p:blipFill>
        <p:spPr bwMode="auto">
          <a:xfrm rot="1060893">
            <a:off x="2074934" y="4165464"/>
            <a:ext cx="1333500" cy="1782763"/>
          </a:xfrm>
          <a:prstGeom prst="rect">
            <a:avLst/>
          </a:prstGeom>
          <a:noFill/>
          <a:ln w="9525">
            <a:noFill/>
            <a:miter lim="800000"/>
            <a:headEnd/>
            <a:tailEnd/>
          </a:ln>
        </p:spPr>
      </p:pic>
      <p:pic>
        <p:nvPicPr>
          <p:cNvPr id="31" name="Picture 5" descr="http://t1.gstatic.com/images?q=tbn:ANd9GcTMm3at62MWvMVfL6_kITnTzhy9z6kwH-8CgGZAdfur6iO2pceY"/>
          <p:cNvPicPr>
            <a:picLocks noChangeAspect="1" noChangeArrowheads="1"/>
          </p:cNvPicPr>
          <p:nvPr/>
        </p:nvPicPr>
        <p:blipFill>
          <a:blip r:embed="rId4" cstate="print"/>
          <a:srcRect/>
          <a:stretch>
            <a:fillRect/>
          </a:stretch>
        </p:blipFill>
        <p:spPr bwMode="auto">
          <a:xfrm>
            <a:off x="6300192" y="2564904"/>
            <a:ext cx="1368425" cy="1271587"/>
          </a:xfrm>
          <a:prstGeom prst="rect">
            <a:avLst/>
          </a:prstGeom>
          <a:noFill/>
          <a:ln w="9525">
            <a:noFill/>
            <a:miter lim="800000"/>
            <a:headEnd/>
            <a:tailEnd/>
          </a:ln>
        </p:spPr>
      </p:pic>
      <p:pic>
        <p:nvPicPr>
          <p:cNvPr id="33" name="Picture 14" descr="D:\Clipart Pompiers\Clipart 2\Transparent\personnages\perso2.gif"/>
          <p:cNvPicPr>
            <a:picLocks noChangeAspect="1" noChangeArrowheads="1"/>
          </p:cNvPicPr>
          <p:nvPr/>
        </p:nvPicPr>
        <p:blipFill>
          <a:blip r:embed="rId5" cstate="print"/>
          <a:srcRect/>
          <a:stretch>
            <a:fillRect/>
          </a:stretch>
        </p:blipFill>
        <p:spPr bwMode="auto">
          <a:xfrm>
            <a:off x="7596188" y="3573463"/>
            <a:ext cx="1285875" cy="2630487"/>
          </a:xfrm>
          <a:prstGeom prst="rect">
            <a:avLst/>
          </a:prstGeom>
          <a:noFill/>
          <a:ln w="9525">
            <a:noFill/>
            <a:miter lim="800000"/>
            <a:headEnd/>
            <a:tailEnd/>
          </a:ln>
        </p:spPr>
      </p:pic>
      <p:sp>
        <p:nvSpPr>
          <p:cNvPr id="34" name="AutoShape 2" descr="data:image/jpeg;base64,/9j/4AAQSkZJRgABAQAAAQABAAD/2wBDAAkGBwgHBgkIBwgKCgkLDRYPDQwMDRsUFRAWIB0iIiAdHx8kKDQsJCYxJx8fLT0tMTU3Ojo6Iys/RD84QzQ5Ojf/2wBDAQoKCg0MDRoPDxo3JR8lNzc3Nzc3Nzc3Nzc3Nzc3Nzc3Nzc3Nzc3Nzc3Nzc3Nzc3Nzc3Nzc3Nzc3Nzc3Nzc3Nzf/wAARCABrAPMDASIAAhEBAxEB/8QAGwAAAgMBAQEAAAAAAAAAAAAAAQIABAUDBgf/xAA2EAACAgIABQEFBwIGAwAAAAABAgADBBEFEiExQVEGEyJhcRQjMlKBkaEHMxVCgrHR8DRiwf/EABoBAAIDAQEAAAAAAAAAAAAAAAECAAMEBQb/xAArEQACAgICAQEHBAMAAAAAAAAAAQIDBBESITFBBRMUMlFhoRUicZEjsfD/2gAMAwEAAhEDEQA/APBiOJzEcTtozj9hOiKWYAeY+EKnsNdoXT6HOTrl+cGRfRRa6U2cyA9G1rpHTSemRxetl7F4hbw//wAcVgnvzIG3+86WcfW1t5XCsKw/mFXKf4mKMpGIO/OpYA2vjconjwtly339jRHIcVpo3Ma7gmSgbJwLMcb0XotPQ/Qkx7OFcIt5fsnFHrJB+HITv+o/4mCQ2hrprr0nC5XZy7MxPfe9xXROC3Cb/wBhVlU3+6JvZHs9n1Ve+qSvKq782M/P/Ggf4mV5I0dg6Pyi4PFcvh7g41rV6PjtN7F49g8VyK8fjeLW5dgPtIIRlHrzDr++5mlm24/d0dr6rz/RZ8FGzup/2Yck9JxX2UtppOZwi0ZuIV5+VetiD6D8XnqOvynm5ux8mrIjyqlswWVyrepIkBkkmgQniCGCQgJDCYJCAMBEMEAQGKYximBjIBgMOoDFYUKREnSKYjCczAYxgIijCHqIpEbUGougoTUkbUkAx2X6TvRU1p0o3rzK6nrNLBPLSda2TLYLZW0Z+Vi2MNbOvSVTiv2O5v633O4jUKeohdSZOTSPPPiXf5e87Y+Zfj6W5C6jzvqJrNR10BK19PNvoJX7hxe4sPLl8x1o4hj2AdQPk3SWgKrR8JG/kZhW4uh07zhW9tbfCf2Ook8iVfUkXVVQmz0DUL2B6+NzOeooTvc64199g+BmZgPwnqZ3L+8GnGj+05mVkQt1o7OPQ6112WOB8dzeD5K2Y9p5B3rY/Cwnqcvh2J7TUtn8C5K8zvfhkgcx/Mvz+XYzw7oN6AnfAyr8G9bse1ksU9CDqYU51We8pen+H/I9uPG6OpHZ0ZGKurIwOirAgg+hEWe1qrxfbHCLkVY3GEA+PxaB4P8Az3H8TyOZi34WTZj5dTVXVnTI3id/Cz4ZUdLqS8r/AL0PP5GNOiWpHCSGCbzMAwQwSEJBDBIQEUxjARFYyFMBhIgihFMUx4pisYUxT2jNB4ihEMUx/MUiKwoXUkaSAJFPrNDHcV1AHv3lfh2OMiw7HRRuWLcVwxIOpbBeokuzp70RkuRjrm6+kqNWwHU9pwuxyx5lYqR5BjttLwRGxsH8JERqlK71132mPXk5NDDZDqPQS5VxFCPvBo+srVsfUsjS5eA5WMDUSDynyJmhdneprWuHrZk67Ep11sPG5yvaFiclo62JRqPZzpQhhynlPgiej4TjYfF6/st9pxeJD+yzge7uPpvwZmU44bX8S9ViB10wM5Nlj00joxh9ClnYV+BlPj5dTV2L+IH/AL2iU4zWEHxPbcPw7/aDhN+HmA25GKg+z3nXOf8A1JPf/v1nmqaXxMn3dg6eDKIX8txflDrt/cucMrfGdbK2KOvUEd56LOop9qMQVPy18WpX7p+wtH5Cf9vQ/rMbqeUIACfM6g2VXI1baK+ZTG2ddqtg9SQt1EL4cZHmba3psaq1GR0JVlYaII8GLPZ+0uCnEuDni1aBczH0Mggf3U7Bj8x0/T6TxqjZA1uezwcuGXSpx6fqvozyt9EqbHBhSt3YKilifAGzBYjISrAhh0IPifV/6a+zVdGOvFcyvdrf2Aw/CPLTx39RsNcT2oyyq8q2EWaHzHX+dx4ZCnZwQrr1HZ5WAwmAzQVAMEMEgUAwGNuIYrGAYDDBFYUAxYxgihFiEToe0UwBEkjSRdBLXCHK+8A7HU0SdzK4V+Kzr6CX2fllsPlJ6jOqsQO052VdOggGTUTouAfQmdAfIjppgcGUvcA9SJSyKgrfCf2mwxQKenX1mZkaN7a1odphzpqMOjbh1ty2xcZmrcdW5T3APeXUdUbmDcyfPoR+krVLthNCqgWLogTg2T35O5Uklou4hRwCddflNFU0PhmIKbsb4qtsn5fImliZy8o5j1mOyL8ouSNjhGW+HkpYp11+IeCJicWy68ni2ZZT0re5mQ/9+e4vE+L101laW3Yw7ekx8ewF1LfqZKqNN2P1DFx5GziZZVgjHe+xmxjH3ulHVj0mAqodaOtzRxi4AAfoIlsFrosa+h6yrGX/AAvPwr+cC6ko/u+pUHzPL28L4dhBsn7bawrHMFapTzeg2CJu8Ky1xaMu+1iUWhy2/PQ9PnvtPBY1j4712V6DpojY2N/SdL2LVkSjPhPST+nk8/7QdcbNTjt/yfWPZn274R9hqx8zMrpsqXlAZSoCjt41/Mof1CowOMcJr45gWK7oSjWIdqyAE7/T/wCzyGL7V8UxOb3DULvv9yp3/Eo53GM/Pqspycl3ps3zVk6U769p2o4lsLOcWjnOyDWmjLGRS3a2s/6oRYh7WIf9URsTGY9aE/ac24biE7NI38iZs/yfYp/aWlRnOkUsfQDcXvKJ4d7uz3mHc9Deqkgj6EHcvszNtn0WPcjpJCU22pIklFLpikRTGgjsCFgjQGKxhTARGMEVhEIikRzFMUgupIZJAlvhdWqg35hud70J3yyYFirjID6TsWB79pbHxoHZlXYXvOobR9ZWc5WL05udR2Jm0yqd9dTk9Qbow2PnK5UprrpjwsafZnVcSdhy2Dv5isoDbDBh8jEzaRU45RqchzcoHgTj5PLfCT2dWieltI0aOUkdZpUnWuWefWx07KZaxs5l/ECNd5gnW/Q3xtiekr6DZ7TimCL1u4i71Ji47AGtnIa9vyrr/eVcGzLzwRi0O6KNs4B0B9fWcLX520FKqvQL6S/BwXdLbfSKM3MVUNR8sbLsS++yxaK6kc7FSD4VHgTgKgo+E6/mPDPQTx6px4yRwoZVtcuSkdarmUabr9JaqzVrHZz+0oSTN+mY3qvyaf1XJ15/Bdy+I3ZFXueiU72VH+Y+NynJJNldUKo8YLSMNlkrJcpPbJJJBLBCSSSQEBIZDBIQBgIhMhgYyFgMMEUIDBCYDFGAYDDqKxAGzAwgknI2jfcSROSJou4Qb3ShjogS2GI6MP1lfFdXTm8g6j32qinfeX9KOwxW3odmG/r2hUgDr28TGvzG5vgbpuRM+w9H6j5TL8bDejR8Mw5jlrjzeJzUic7bAX3sncYHl1vpsbG+mxOPa+U2zoQ0kWFAM700o19YZdqWG/p5lat9sqqpZidBVGyT8hLhyzh2/YrKCmRZYvvC46og68v6nRPyEzy34RqUoqO2e74XbVUqJSFVB4EyfajhQqf7dij7t/xj0MqYOWUuPKfgHpPR4l9ebjmq3qjDWjKMTJniXbfyvyV5NCugeHEIlviuC+BltUR8BO1PrKYM9jGSkk14POSi4vTDJJuSOKSGCSQhJJJJCEkMkhkICQySGAgIDDBAwimSFopIHeAYBhQpz6ecbL1UdxM3KvJfaHt85TZYorotrS32em5sUVdWUmYeVlVhnC9geky3vs7cxE4lt99/vMHxM1tM0WOEtcUdzaxJPMZJw3JKveFejZXJ+zWKT2body3kh7a+ZNMCJlcV6MdeCZd4K7PUQzEj0M3xlyk62CL4vZUZXX8SxN9enea7qoPQDvK7gc/YftME6VFm6EuZSC8p5mB6eD5k5XyLiWJ0PMl7E2AE9Ny9ZWtbBUGhodIllajHaCu5cTc9nuL4/A8O+xakbKI1U3KNr89zyld9uTxN8mwlnY8zH1lnJP3LfSZ+GxXJGjrcywrUW5+rDbNucY+h6TEuZbSQdgza4Vm+6uC76E+ZgY/RjrzO9DEXjRPeZbIKW0zfF66PZcRpTiOEV0PeAbQzxro1bsjjTKdGeswnYqmye0xePIq5rFQAT3nW9i3ylF1PwvBzPaVMVqaMyGAQzunIJJJJCQkkkkBCSGSQyEBJJIZCAiu2oW7ShmswXuYlk+K2WQhyZ0uylXueso3Zhb8H8yoxJY7O5Jila5FqikOzFjssYuoBGi72MV7OhiTrZ3nKYprUmFEkkkihP//Z"/>
          <p:cNvSpPr>
            <a:spLocks noChangeAspect="1" noChangeArrowheads="1"/>
          </p:cNvSpPr>
          <p:nvPr/>
        </p:nvSpPr>
        <p:spPr bwMode="auto">
          <a:xfrm>
            <a:off x="63500" y="-379413"/>
            <a:ext cx="1733550" cy="762001"/>
          </a:xfrm>
          <a:prstGeom prst="rect">
            <a:avLst/>
          </a:prstGeom>
          <a:noFill/>
          <a:ln w="9525">
            <a:noFill/>
            <a:miter lim="800000"/>
            <a:headEnd/>
            <a:tailEnd/>
          </a:ln>
        </p:spPr>
        <p:txBody>
          <a:bodyPr/>
          <a:lstStyle/>
          <a:p>
            <a:endParaRPr lang="fr-FR"/>
          </a:p>
        </p:txBody>
      </p:sp>
      <p:sp>
        <p:nvSpPr>
          <p:cNvPr id="35" name="AutoShape 4" descr="data:image/jpeg;base64,/9j/4AAQSkZJRgABAQAAAQABAAD/2wBDAAkGBwgHBgkIBwgKCgkLDRYPDQwMDRsUFRAWIB0iIiAdHx8kKDQsJCYxJx8fLT0tMTU3Ojo6Iys/RD84QzQ5Ojf/2wBDAQoKCg0MDRoPDxo3JR8lNzc3Nzc3Nzc3Nzc3Nzc3Nzc3Nzc3Nzc3Nzc3Nzc3Nzc3Nzc3Nzc3Nzc3Nzc3Nzc3Nzf/wAARCABrAPMDASIAAhEBAxEB/8QAGwAAAgMBAQEAAAAAAAAAAAAAAQIABAUDBgf/xAA2EAACAgIABQEFBwIGAwAAAAABAgADBBEFEiExQVEGEyJhcRQjMlKBkaEHMxVCgrHR8DRiwf/EABoBAAIDAQEAAAAAAAAAAAAAAAECAAMEBQb/xAArEQACAgICAQEHBAMAAAAAAAAAAQIDBBESITFBBRMUMlFhoRUicZEjsfD/2gAMAwEAAhEDEQA/APBiOJzEcTtozj9hOiKWYAeY+EKnsNdoXT6HOTrl+cGRfRRa6U2cyA9G1rpHTSemRxetl7F4hbw//wAcVgnvzIG3+86WcfW1t5XCsKw/mFXKf4mKMpGIO/OpYA2vjconjwtly339jRHIcVpo3Ma7gmSgbJwLMcb0XotPQ/Qkx7OFcIt5fsnFHrJB+HITv+o/4mCQ2hrprr0nC5XZy7MxPfe9xXROC3Cb/wBhVlU3+6JvZHs9n1Ve+qSvKq782M/P/Ggf4mV5I0dg6Pyi4PFcvh7g41rV6PjtN7F49g8VyK8fjeLW5dgPtIIRlHrzDr++5mlm24/d0dr6rz/RZ8FGzup/2Yck9JxX2UtppOZwi0ZuIV5+VetiD6D8XnqOvynm5ux8mrIjyqlswWVyrepIkBkkmgQniCGCQgJDCYJCAMBEMEAQGKYximBjIBgMOoDFYUKREnSKYjCczAYxgIijCHqIpEbUGougoTUkbUkAx2X6TvRU1p0o3rzK6nrNLBPLSda2TLYLZW0Z+Vi2MNbOvSVTiv2O5v633O4jUKeohdSZOTSPPPiXf5e87Y+Zfj6W5C6jzvqJrNR10BK19PNvoJX7hxe4sPLl8x1o4hj2AdQPk3SWgKrR8JG/kZhW4uh07zhW9tbfCf2Ook8iVfUkXVVQmz0DUL2B6+NzOeooTvc64199g+BmZgPwnqZ3L+8GnGj+05mVkQt1o7OPQ6112WOB8dzeD5K2Y9p5B3rY/Cwnqcvh2J7TUtn8C5K8zvfhkgcx/Mvz+XYzw7oN6AnfAyr8G9bse1ksU9CDqYU51We8pen+H/I9uPG6OpHZ0ZGKurIwOirAgg+hEWe1qrxfbHCLkVY3GEA+PxaB4P8Az3H8TyOZi34WTZj5dTVXVnTI3id/Cz4ZUdLqS8r/AL0PP5GNOiWpHCSGCbzMAwQwSEJBDBIQEUxjARFYyFMBhIgihFMUx4pisYUxT2jNB4ihEMUx/MUiKwoXUkaSAJFPrNDHcV1AHv3lfh2OMiw7HRRuWLcVwxIOpbBeokuzp70RkuRjrm6+kqNWwHU9pwuxyx5lYqR5BjttLwRGxsH8JERqlK71132mPXk5NDDZDqPQS5VxFCPvBo+srVsfUsjS5eA5WMDUSDynyJmhdneprWuHrZk67Ep11sPG5yvaFiclo62JRqPZzpQhhynlPgiej4TjYfF6/st9pxeJD+yzge7uPpvwZmU44bX8S9ViB10wM5Nlj00joxh9ClnYV+BlPj5dTV2L+IH/AL2iU4zWEHxPbcPw7/aDhN+HmA25GKg+z3nXOf8A1JPf/v1nmqaXxMn3dg6eDKIX8txflDrt/cucMrfGdbK2KOvUEd56LOop9qMQVPy18WpX7p+wtH5Cf9vQ/rMbqeUIACfM6g2VXI1baK+ZTG2ddqtg9SQt1EL4cZHmba3psaq1GR0JVlYaII8GLPZ+0uCnEuDni1aBczH0Mggf3U7Bj8x0/T6TxqjZA1uezwcuGXSpx6fqvozyt9EqbHBhSt3YKilifAGzBYjISrAhh0IPifV/6a+zVdGOvFcyvdrf2Aw/CPLTx39RsNcT2oyyq8q2EWaHzHX+dx4ZCnZwQrr1HZ5WAwmAzQVAMEMEgUAwGNuIYrGAYDDBFYUAxYxgihFiEToe0UwBEkjSRdBLXCHK+8A7HU0SdzK4V+Kzr6CX2fllsPlJ6jOqsQO052VdOggGTUTouAfQmdAfIjppgcGUvcA9SJSyKgrfCf2mwxQKenX1mZkaN7a1odphzpqMOjbh1ty2xcZmrcdW5T3APeXUdUbmDcyfPoR+krVLthNCqgWLogTg2T35O5Uklou4hRwCddflNFU0PhmIKbsb4qtsn5fImliZy8o5j1mOyL8ouSNjhGW+HkpYp11+IeCJicWy68ni2ZZT0re5mQ/9+e4vE+L101laW3Yw7ekx8ewF1LfqZKqNN2P1DFx5GziZZVgjHe+xmxjH3ulHVj0mAqodaOtzRxi4AAfoIlsFrosa+h6yrGX/AAvPwr+cC6ko/u+pUHzPL28L4dhBsn7bawrHMFapTzeg2CJu8Ky1xaMu+1iUWhy2/PQ9PnvtPBY1j4712V6DpojY2N/SdL2LVkSjPhPST+nk8/7QdcbNTjt/yfWPZn274R9hqx8zMrpsqXlAZSoCjt41/Mof1CowOMcJr45gWK7oSjWIdqyAE7/T/wCzyGL7V8UxOb3DULvv9yp3/Eo53GM/Pqspycl3ps3zVk6U769p2o4lsLOcWjnOyDWmjLGRS3a2s/6oRYh7WIf9URsTGY9aE/ac24biE7NI38iZs/yfYp/aWlRnOkUsfQDcXvKJ4d7uz3mHc9Deqkgj6EHcvszNtn0WPcjpJCU22pIklFLpikRTGgjsCFgjQGKxhTARGMEVhEIikRzFMUgupIZJAlvhdWqg35hud70J3yyYFirjID6TsWB79pbHxoHZlXYXvOobR9ZWc5WL05udR2Jm0yqd9dTk9Qbow2PnK5UprrpjwsafZnVcSdhy2Dv5isoDbDBh8jEzaRU45RqchzcoHgTj5PLfCT2dWieltI0aOUkdZpUnWuWefWx07KZaxs5l/ECNd5gnW/Q3xtiekr6DZ7TimCL1u4i71Ji47AGtnIa9vyrr/eVcGzLzwRi0O6KNs4B0B9fWcLX520FKqvQL6S/BwXdLbfSKM3MVUNR8sbLsS++yxaK6kc7FSD4VHgTgKgo+E6/mPDPQTx6px4yRwoZVtcuSkdarmUabr9JaqzVrHZz+0oSTN+mY3qvyaf1XJ15/Bdy+I3ZFXueiU72VH+Y+NynJJNldUKo8YLSMNlkrJcpPbJJJBLBCSSSQEBIZDBIQBgIhMhgYyFgMMEUIDBCYDFGAYDDqKxAGzAwgknI2jfcSROSJou4Qb3ShjogS2GI6MP1lfFdXTm8g6j32qinfeX9KOwxW3odmG/r2hUgDr28TGvzG5vgbpuRM+w9H6j5TL8bDejR8Mw5jlrjzeJzUic7bAX3sncYHl1vpsbG+mxOPa+U2zoQ0kWFAM700o19YZdqWG/p5lat9sqqpZidBVGyT8hLhyzh2/YrKCmRZYvvC46og68v6nRPyEzy34RqUoqO2e74XbVUqJSFVB4EyfajhQqf7dij7t/xj0MqYOWUuPKfgHpPR4l9ebjmq3qjDWjKMTJniXbfyvyV5NCugeHEIlviuC+BltUR8BO1PrKYM9jGSkk14POSi4vTDJJuSOKSGCSQhJJJJCEkMkhkICQySGAgIDDBAwimSFopIHeAYBhQpz6ecbL1UdxM3KvJfaHt85TZYorotrS32em5sUVdWUmYeVlVhnC9geky3vs7cxE4lt99/vMHxM1tM0WOEtcUdzaxJPMZJw3JKveFejZXJ+zWKT2body3kh7a+ZNMCJlcV6MdeCZd4K7PUQzEj0M3xlyk62CL4vZUZXX8SxN9enea7qoPQDvK7gc/YftME6VFm6EuZSC8p5mB6eD5k5XyLiWJ0PMl7E2AE9Ny9ZWtbBUGhodIllajHaCu5cTc9nuL4/A8O+xakbKI1U3KNr89zyld9uTxN8mwlnY8zH1lnJP3LfSZ+GxXJGjrcywrUW5+rDbNucY+h6TEuZbSQdgza4Vm+6uC76E+ZgY/RjrzO9DEXjRPeZbIKW0zfF66PZcRpTiOEV0PeAbQzxro1bsjjTKdGeswnYqmye0xePIq5rFQAT3nW9i3ylF1PwvBzPaVMVqaMyGAQzunIJJJJCQkkkkBCSGSQyEBJJIZCAiu2oW7ShmswXuYlk+K2WQhyZ0uylXueso3Zhb8H8yoxJY7O5Jila5FqikOzFjssYuoBGi72MV7OhiTrZ3nKYprUmFEkkkihP//Z"/>
          <p:cNvSpPr>
            <a:spLocks noChangeAspect="1" noChangeArrowheads="1"/>
          </p:cNvSpPr>
          <p:nvPr/>
        </p:nvSpPr>
        <p:spPr bwMode="auto">
          <a:xfrm>
            <a:off x="63500" y="-379413"/>
            <a:ext cx="1733550" cy="762001"/>
          </a:xfrm>
          <a:prstGeom prst="rect">
            <a:avLst/>
          </a:prstGeom>
          <a:noFill/>
          <a:ln w="9525">
            <a:noFill/>
            <a:miter lim="800000"/>
            <a:headEnd/>
            <a:tailEnd/>
          </a:ln>
        </p:spPr>
        <p:txBody>
          <a:bodyPr/>
          <a:lstStyle/>
          <a:p>
            <a:endParaRPr lang="fr-FR"/>
          </a:p>
        </p:txBody>
      </p:sp>
      <p:sp>
        <p:nvSpPr>
          <p:cNvPr id="36" name="AutoShape 6" descr="data:image/jpeg;base64,/9j/4AAQSkZJRgABAQAAAQABAAD/2wBDAAkGBwgHBgkIBwgKCgkLDRYPDQwMDRsUFRAWIB0iIiAdHx8kKDQsJCYxJx8fLT0tMTU3Ojo6Iys/RD84QzQ5Ojf/2wBDAQoKCg0MDRoPDxo3JR8lNzc3Nzc3Nzc3Nzc3Nzc3Nzc3Nzc3Nzc3Nzc3Nzc3Nzc3Nzc3Nzc3Nzc3Nzc3Nzc3Nzf/wAARCABrAPMDASIAAhEBAxEB/8QAGwAAAgMBAQEAAAAAAAAAAAAAAQIABAUDBgf/xAA2EAACAgIABQEFBwIGAwAAAAABAgADBBEFEiExQVEGEyJhcRQjMlKBkaEHMxVCgrHR8DRiwf/EABoBAAIDAQEAAAAAAAAAAAAAAAECAAMEBQb/xAArEQACAgICAQEHBAMAAAAAAAAAAQIDBBESITFBBRMUMlFhoRUicZEjsfD/2gAMAwEAAhEDEQA/APBiOJzEcTtozj9hOiKWYAeY+EKnsNdoXT6HOTrl+cGRfRRa6U2cyA9G1rpHTSemRxetl7F4hbw//wAcVgnvzIG3+86WcfW1t5XCsKw/mFXKf4mKMpGIO/OpYA2vjconjwtly339jRHIcVpo3Ma7gmSgbJwLMcb0XotPQ/Qkx7OFcIt5fsnFHrJB+HITv+o/4mCQ2hrprr0nC5XZy7MxPfe9xXROC3Cb/wBhVlU3+6JvZHs9n1Ve+qSvKq782M/P/Ggf4mV5I0dg6Pyi4PFcvh7g41rV6PjtN7F49g8VyK8fjeLW5dgPtIIRlHrzDr++5mlm24/d0dr6rz/RZ8FGzup/2Yck9JxX2UtppOZwi0ZuIV5+VetiD6D8XnqOvynm5ux8mrIjyqlswWVyrepIkBkkmgQniCGCQgJDCYJCAMBEMEAQGKYximBjIBgMOoDFYUKREnSKYjCczAYxgIijCHqIpEbUGougoTUkbUkAx2X6TvRU1p0o3rzK6nrNLBPLSda2TLYLZW0Z+Vi2MNbOvSVTiv2O5v633O4jUKeohdSZOTSPPPiXf5e87Y+Zfj6W5C6jzvqJrNR10BK19PNvoJX7hxe4sPLl8x1o4hj2AdQPk3SWgKrR8JG/kZhW4uh07zhW9tbfCf2Ook8iVfUkXVVQmz0DUL2B6+NzOeooTvc64199g+BmZgPwnqZ3L+8GnGj+05mVkQt1o7OPQ6112WOB8dzeD5K2Y9p5B3rY/Cwnqcvh2J7TUtn8C5K8zvfhkgcx/Mvz+XYzw7oN6AnfAyr8G9bse1ksU9CDqYU51We8pen+H/I9uPG6OpHZ0ZGKurIwOirAgg+hEWe1qrxfbHCLkVY3GEA+PxaB4P8Az3H8TyOZi34WTZj5dTVXVnTI3id/Cz4ZUdLqS8r/AL0PP5GNOiWpHCSGCbzMAwQwSEJBDBIQEUxjARFYyFMBhIgihFMUx4pisYUxT2jNB4ihEMUx/MUiKwoXUkaSAJFPrNDHcV1AHv3lfh2OMiw7HRRuWLcVwxIOpbBeokuzp70RkuRjrm6+kqNWwHU9pwuxyx5lYqR5BjttLwRGxsH8JERqlK71132mPXk5NDDZDqPQS5VxFCPvBo+srVsfUsjS5eA5WMDUSDynyJmhdneprWuHrZk67Ep11sPG5yvaFiclo62JRqPZzpQhhynlPgiej4TjYfF6/st9pxeJD+yzge7uPpvwZmU44bX8S9ViB10wM5Nlj00joxh9ClnYV+BlPj5dTV2L+IH/AL2iU4zWEHxPbcPw7/aDhN+HmA25GKg+z3nXOf8A1JPf/v1nmqaXxMn3dg6eDKIX8txflDrt/cucMrfGdbK2KOvUEd56LOop9qMQVPy18WpX7p+wtH5Cf9vQ/rMbqeUIACfM6g2VXI1baK+ZTG2ddqtg9SQt1EL4cZHmba3psaq1GR0JVlYaII8GLPZ+0uCnEuDni1aBczH0Mggf3U7Bj8x0/T6TxqjZA1uezwcuGXSpx6fqvozyt9EqbHBhSt3YKilifAGzBYjISrAhh0IPifV/6a+zVdGOvFcyvdrf2Aw/CPLTx39RsNcT2oyyq8q2EWaHzHX+dx4ZCnZwQrr1HZ5WAwmAzQVAMEMEgUAwGNuIYrGAYDDBFYUAxYxgihFiEToe0UwBEkjSRdBLXCHK+8A7HU0SdzK4V+Kzr6CX2fllsPlJ6jOqsQO052VdOggGTUTouAfQmdAfIjppgcGUvcA9SJSyKgrfCf2mwxQKenX1mZkaN7a1odphzpqMOjbh1ty2xcZmrcdW5T3APeXUdUbmDcyfPoR+krVLthNCqgWLogTg2T35O5Uklou4hRwCddflNFU0PhmIKbsb4qtsn5fImliZy8o5j1mOyL8ouSNjhGW+HkpYp11+IeCJicWy68ni2ZZT0re5mQ/9+e4vE+L101laW3Yw7ekx8ewF1LfqZKqNN2P1DFx5GziZZVgjHe+xmxjH3ulHVj0mAqodaOtzRxi4AAfoIlsFrosa+h6yrGX/AAvPwr+cC6ko/u+pUHzPL28L4dhBsn7bawrHMFapTzeg2CJu8Ky1xaMu+1iUWhy2/PQ9PnvtPBY1j4712V6DpojY2N/SdL2LVkSjPhPST+nk8/7QdcbNTjt/yfWPZn274R9hqx8zMrpsqXlAZSoCjt41/Mof1CowOMcJr45gWK7oSjWIdqyAE7/T/wCzyGL7V8UxOb3DULvv9yp3/Eo53GM/Pqspycl3ps3zVk6U769p2o4lsLOcWjnOyDWmjLGRS3a2s/6oRYh7WIf9URsTGY9aE/ac24biE7NI38iZs/yfYp/aWlRnOkUsfQDcXvKJ4d7uz3mHc9Deqkgj6EHcvszNtn0WPcjpJCU22pIklFLpikRTGgjsCFgjQGKxhTARGMEVhEIikRzFMUgupIZJAlvhdWqg35hud70J3yyYFirjID6TsWB79pbHxoHZlXYXvOobR9ZWc5WL05udR2Jm0yqd9dTk9Qbow2PnK5UprrpjwsafZnVcSdhy2Dv5isoDbDBh8jEzaRU45RqchzcoHgTj5PLfCT2dWieltI0aOUkdZpUnWuWefWx07KZaxs5l/ECNd5gnW/Q3xtiekr6DZ7TimCL1u4i71Ji47AGtnIa9vyrr/eVcGzLzwRi0O6KNs4B0B9fWcLX520FKqvQL6S/BwXdLbfSKM3MVUNR8sbLsS++yxaK6kc7FSD4VHgTgKgo+E6/mPDPQTx6px4yRwoZVtcuSkdarmUabr9JaqzVrHZz+0oSTN+mY3qvyaf1XJ15/Bdy+I3ZFXueiU72VH+Y+NynJJNldUKo8YLSMNlkrJcpPbJJJBLBCSSSQEBIZDBIQBgIhMhgYyFgMMEUIDBCYDFGAYDDqKxAGzAwgknI2jfcSROSJou4Qb3ShjogS2GI6MP1lfFdXTm8g6j32qinfeX9KOwxW3odmG/r2hUgDr28TGvzG5vgbpuRM+w9H6j5TL8bDejR8Mw5jlrjzeJzUic7bAX3sncYHl1vpsbG+mxOPa+U2zoQ0kWFAM700o19YZdqWG/p5lat9sqqpZidBVGyT8hLhyzh2/YrKCmRZYvvC46og68v6nRPyEzy34RqUoqO2e74XbVUqJSFVB4EyfajhQqf7dij7t/xj0MqYOWUuPKfgHpPR4l9ebjmq3qjDWjKMTJniXbfyvyV5NCugeHEIlviuC+BltUR8BO1PrKYM9jGSkk14POSi4vTDJJuSOKSGCSQhJJJJCEkMkhkICQySGAgIDDBAwimSFopIHeAYBhQpz6ecbL1UdxM3KvJfaHt85TZYorotrS32em5sUVdWUmYeVlVhnC9geky3vs7cxE4lt99/vMHxM1tM0WOEtcUdzaxJPMZJw3JKveFejZXJ+zWKT2body3kh7a+ZNMCJlcV6MdeCZd4K7PUQzEj0M3xlyk62CL4vZUZXX8SxN9enea7qoPQDvK7gc/YftME6VFm6EuZSC8p5mB6eD5k5XyLiWJ0PMl7E2AE9Ny9ZWtbBUGhodIllajHaCu5cTc9nuL4/A8O+xakbKI1U3KNr89zyld9uTxN8mwlnY8zH1lnJP3LfSZ+GxXJGjrcywrUW5+rDbNucY+h6TEuZbSQdgza4Vm+6uC76E+ZgY/RjrzO9DEXjRPeZbIKW0zfF66PZcRpTiOEV0PeAbQzxro1bsjjTKdGeswnYqmye0xePIq5rFQAT3nW9i3ylF1PwvBzPaVMVqaMyGAQzunIJJJJCQkkkkBCSGSQyEBJJIZCAiu2oW7ShmswXuYlk+K2WQhyZ0uylXueso3Zhb8H8yoxJY7O5Jila5FqikOzFjssYuoBGi72MV7OhiTrZ3nKYprUmFEkkkihP//Z"/>
          <p:cNvSpPr>
            <a:spLocks noChangeAspect="1" noChangeArrowheads="1"/>
          </p:cNvSpPr>
          <p:nvPr/>
        </p:nvSpPr>
        <p:spPr bwMode="auto">
          <a:xfrm>
            <a:off x="63500" y="-379413"/>
            <a:ext cx="1733550" cy="762001"/>
          </a:xfrm>
          <a:prstGeom prst="rect">
            <a:avLst/>
          </a:prstGeom>
          <a:noFill/>
          <a:ln w="9525">
            <a:noFill/>
            <a:miter lim="800000"/>
            <a:headEnd/>
            <a:tailEnd/>
          </a:ln>
        </p:spPr>
        <p:txBody>
          <a:bodyPr/>
          <a:lstStyle/>
          <a:p>
            <a:endParaRPr lang="fr-FR"/>
          </a:p>
        </p:txBody>
      </p:sp>
      <p:sp>
        <p:nvSpPr>
          <p:cNvPr id="37" name="AutoShape 8" descr="data:image/jpeg;base64,/9j/4AAQSkZJRgABAQAAAQABAAD/2wBDAAkGBwgHBgkIBwgKCgkLDRYPDQwMDRsUFRAWIB0iIiAdHx8kKDQsJCYxJx8fLT0tMTU3Ojo6Iys/RD84QzQ5Ojf/2wBDAQoKCg0MDRoPDxo3JR8lNzc3Nzc3Nzc3Nzc3Nzc3Nzc3Nzc3Nzc3Nzc3Nzc3Nzc3Nzc3Nzc3Nzc3Nzc3Nzc3Nzf/wAARCABrAPMDASIAAhEBAxEB/8QAGwAAAgMBAQEAAAAAAAAAAAAAAQIABAUDBgf/xAA2EAACAgIABQEFBwIGAwAAAAABAgADBBEFEiExQVEGEyJhcRQjMlKBkaEHMxVCgrHR8DRiwf/EABoBAAIDAQEAAAAAAAAAAAAAAAECAAMEBQb/xAArEQACAgICAQEHBAMAAAAAAAAAAQIDBBESITFBBRMUMlFhoRUicZEjsfD/2gAMAwEAAhEDEQA/APBiOJzEcTtozj9hOiKWYAeY+EKnsNdoXT6HOTrl+cGRfRRa6U2cyA9G1rpHTSemRxetl7F4hbw//wAcVgnvzIG3+86WcfW1t5XCsKw/mFXKf4mKMpGIO/OpYA2vjconjwtly339jRHIcVpo3Ma7gmSgbJwLMcb0XotPQ/Qkx7OFcIt5fsnFHrJB+HITv+o/4mCQ2hrprr0nC5XZy7MxPfe9xXROC3Cb/wBhVlU3+6JvZHs9n1Ve+qSvKq782M/P/Ggf4mV5I0dg6Pyi4PFcvh7g41rV6PjtN7F49g8VyK8fjeLW5dgPtIIRlHrzDr++5mlm24/d0dr6rz/RZ8FGzup/2Yck9JxX2UtppOZwi0ZuIV5+VetiD6D8XnqOvynm5ux8mrIjyqlswWVyrepIkBkkmgQniCGCQgJDCYJCAMBEMEAQGKYximBjIBgMOoDFYUKREnSKYjCczAYxgIijCHqIpEbUGougoTUkbUkAx2X6TvRU1p0o3rzK6nrNLBPLSda2TLYLZW0Z+Vi2MNbOvSVTiv2O5v633O4jUKeohdSZOTSPPPiXf5e87Y+Zfj6W5C6jzvqJrNR10BK19PNvoJX7hxe4sPLl8x1o4hj2AdQPk3SWgKrR8JG/kZhW4uh07zhW9tbfCf2Ook8iVfUkXVVQmz0DUL2B6+NzOeooTvc64199g+BmZgPwnqZ3L+8GnGj+05mVkQt1o7OPQ6112WOB8dzeD5K2Y9p5B3rY/Cwnqcvh2J7TUtn8C5K8zvfhkgcx/Mvz+XYzw7oN6AnfAyr8G9bse1ksU9CDqYU51We8pen+H/I9uPG6OpHZ0ZGKurIwOirAgg+hEWe1qrxfbHCLkVY3GEA+PxaB4P8Az3H8TyOZi34WTZj5dTVXVnTI3id/Cz4ZUdLqS8r/AL0PP5GNOiWpHCSGCbzMAwQwSEJBDBIQEUxjARFYyFMBhIgihFMUx4pisYUxT2jNB4ihEMUx/MUiKwoXUkaSAJFPrNDHcV1AHv3lfh2OMiw7HRRuWLcVwxIOpbBeokuzp70RkuRjrm6+kqNWwHU9pwuxyx5lYqR5BjttLwRGxsH8JERqlK71132mPXk5NDDZDqPQS5VxFCPvBo+srVsfUsjS5eA5WMDUSDynyJmhdneprWuHrZk67Ep11sPG5yvaFiclo62JRqPZzpQhhynlPgiej4TjYfF6/st9pxeJD+yzge7uPpvwZmU44bX8S9ViB10wM5Nlj00joxh9ClnYV+BlPj5dTV2L+IH/AL2iU4zWEHxPbcPw7/aDhN+HmA25GKg+z3nXOf8A1JPf/v1nmqaXxMn3dg6eDKIX8txflDrt/cucMrfGdbK2KOvUEd56LOop9qMQVPy18WpX7p+wtH5Cf9vQ/rMbqeUIACfM6g2VXI1baK+ZTG2ddqtg9SQt1EL4cZHmba3psaq1GR0JVlYaII8GLPZ+0uCnEuDni1aBczH0Mggf3U7Bj8x0/T6TxqjZA1uezwcuGXSpx6fqvozyt9EqbHBhSt3YKilifAGzBYjISrAhh0IPifV/6a+zVdGOvFcyvdrf2Aw/CPLTx39RsNcT2oyyq8q2EWaHzHX+dx4ZCnZwQrr1HZ5WAwmAzQVAMEMEgUAwGNuIYrGAYDDBFYUAxYxgihFiEToe0UwBEkjSRdBLXCHK+8A7HU0SdzK4V+Kzr6CX2fllsPlJ6jOqsQO052VdOggGTUTouAfQmdAfIjppgcGUvcA9SJSyKgrfCf2mwxQKenX1mZkaN7a1odphzpqMOjbh1ty2xcZmrcdW5T3APeXUdUbmDcyfPoR+krVLthNCqgWLogTg2T35O5Uklou4hRwCddflNFU0PhmIKbsb4qtsn5fImliZy8o5j1mOyL8ouSNjhGW+HkpYp11+IeCJicWy68ni2ZZT0re5mQ/9+e4vE+L101laW3Yw7ekx8ewF1LfqZKqNN2P1DFx5GziZZVgjHe+xmxjH3ulHVj0mAqodaOtzRxi4AAfoIlsFrosa+h6yrGX/AAvPwr+cC6ko/u+pUHzPL28L4dhBsn7bawrHMFapTzeg2CJu8Ky1xaMu+1iUWhy2/PQ9PnvtPBY1j4712V6DpojY2N/SdL2LVkSjPhPST+nk8/7QdcbNTjt/yfWPZn274R9hqx8zMrpsqXlAZSoCjt41/Mof1CowOMcJr45gWK7oSjWIdqyAE7/T/wCzyGL7V8UxOb3DULvv9yp3/Eo53GM/Pqspycl3ps3zVk6U769p2o4lsLOcWjnOyDWmjLGRS3a2s/6oRYh7WIf9URsTGY9aE/ac24biE7NI38iZs/yfYp/aWlRnOkUsfQDcXvKJ4d7uz3mHc9Deqkgj6EHcvszNtn0WPcjpJCU22pIklFLpikRTGgjsCFgjQGKxhTARGMEVhEIikRzFMUgupIZJAlvhdWqg35hud70J3yyYFirjID6TsWB79pbHxoHZlXYXvOobR9ZWc5WL05udR2Jm0yqd9dTk9Qbow2PnK5UprrpjwsafZnVcSdhy2Dv5isoDbDBh8jEzaRU45RqchzcoHgTj5PLfCT2dWieltI0aOUkdZpUnWuWefWx07KZaxs5l/ECNd5gnW/Q3xtiekr6DZ7TimCL1u4i71Ji47AGtnIa9vyrr/eVcGzLzwRi0O6KNs4B0B9fWcLX520FKqvQL6S/BwXdLbfSKM3MVUNR8sbLsS++yxaK6kc7FSD4VHgTgKgo+E6/mPDPQTx6px4yRwoZVtcuSkdarmUabr9JaqzVrHZz+0oSTN+mY3qvyaf1XJ15/Bdy+I3ZFXueiU72VH+Y+NynJJNldUKo8YLSMNlkrJcpPbJJJBLBCSSSQEBIZDBIQBgIhMhgYyFgMMEUIDBCYDFGAYDDqKxAGzAwgknI2jfcSROSJou4Qb3ShjogS2GI6MP1lfFdXTm8g6j32qinfeX9KOwxW3odmG/r2hUgDr28TGvzG5vgbpuRM+w9H6j5TL8bDejR8Mw5jlrjzeJzUic7bAX3sncYHl1vpsbG+mxOPa+U2zoQ0kWFAM700o19YZdqWG/p5lat9sqqpZidBVGyT8hLhyzh2/YrKCmRZYvvC46og68v6nRPyEzy34RqUoqO2e74XbVUqJSFVB4EyfajhQqf7dij7t/xj0MqYOWUuPKfgHpPR4l9ebjmq3qjDWjKMTJniXbfyvyV5NCugeHEIlviuC+BltUR8BO1PrKYM9jGSkk14POSi4vTDJJuSOKSGCSQhJJJJCEkMkhkICQySGAgIDDBAwimSFopIHeAYBhQpz6ecbL1UdxM3KvJfaHt85TZYorotrS32em5sUVdWUmYeVlVhnC9geky3vs7cxE4lt99/vMHxM1tM0WOEtcUdzaxJPMZJw3JKveFejZXJ+zWKT2body3kh7a+ZNMCJlcV6MdeCZd4K7PUQzEj0M3xlyk62CL4vZUZXX8SxN9enea7qoPQDvK7gc/YftME6VFm6EuZSC8p5mB6eD5k5XyLiWJ0PMl7E2AE9Ny9ZWtbBUGhodIllajHaCu5cTc9nuL4/A8O+xakbKI1U3KNr89zyld9uTxN8mwlnY8zH1lnJP3LfSZ+GxXJGjrcywrUW5+rDbNucY+h6TEuZbSQdgza4Vm+6uC76E+ZgY/RjrzO9DEXjRPeZbIKW0zfF66PZcRpTiOEV0PeAbQzxro1bsjjTKdGeswnYqmye0xePIq5rFQAT3nW9i3ylF1PwvBzPaVMVqaMyGAQzunIJJJJCQkkkkBCSGSQyEBJJIZCAiu2oW7ShmswXuYlk+K2WQhyZ0uylXueso3Zhb8H8yoxJY7O5Jila5FqikOzFjssYuoBGi72MV7OhiTrZ3nKYprUmFEkkkihP//Z"/>
          <p:cNvSpPr>
            <a:spLocks noChangeAspect="1" noChangeArrowheads="1"/>
          </p:cNvSpPr>
          <p:nvPr/>
        </p:nvSpPr>
        <p:spPr bwMode="auto">
          <a:xfrm>
            <a:off x="63500" y="-379413"/>
            <a:ext cx="1733550" cy="762001"/>
          </a:xfrm>
          <a:prstGeom prst="rect">
            <a:avLst/>
          </a:prstGeom>
          <a:noFill/>
          <a:ln w="9525">
            <a:noFill/>
            <a:miter lim="800000"/>
            <a:headEnd/>
            <a:tailEnd/>
          </a:ln>
        </p:spPr>
        <p:txBody>
          <a:bodyPr/>
          <a:lstStyle/>
          <a:p>
            <a:endParaRPr lang="fr-FR"/>
          </a:p>
        </p:txBody>
      </p:sp>
      <p:pic>
        <p:nvPicPr>
          <p:cNvPr id="38" name="Picture 10" descr="http://www.nationspresse.info/wp-content/uploads/2008/11/man_with_molotov_cocktail.png"/>
          <p:cNvPicPr>
            <a:picLocks noChangeAspect="1" noChangeArrowheads="1"/>
          </p:cNvPicPr>
          <p:nvPr/>
        </p:nvPicPr>
        <p:blipFill>
          <a:blip r:embed="rId6" cstate="print"/>
          <a:srcRect/>
          <a:stretch>
            <a:fillRect/>
          </a:stretch>
        </p:blipFill>
        <p:spPr bwMode="auto">
          <a:xfrm>
            <a:off x="3779912" y="3284984"/>
            <a:ext cx="2016125" cy="1638300"/>
          </a:xfrm>
          <a:prstGeom prst="rect">
            <a:avLst/>
          </a:prstGeom>
          <a:noFill/>
          <a:ln w="9525">
            <a:noFill/>
            <a:miter lim="800000"/>
            <a:headEnd/>
            <a:tailEnd/>
          </a:ln>
        </p:spPr>
      </p:pic>
      <p:pic>
        <p:nvPicPr>
          <p:cNvPr id="39" name="Picture 2" descr="http://t0.gstatic.com/images?q=tbn:ANd9GcSDR5wndsmjOsTYXB12y3pnB6MjRYXlU1-6p8ERhUyZ-B4xrHLTcE5G1_yk">
            <a:hlinkClick r:id="rId7"/>
          </p:cNvPr>
          <p:cNvPicPr>
            <a:picLocks noChangeAspect="1" noChangeArrowheads="1"/>
          </p:cNvPicPr>
          <p:nvPr/>
        </p:nvPicPr>
        <p:blipFill>
          <a:blip r:embed="rId8" cstate="print"/>
          <a:srcRect/>
          <a:stretch>
            <a:fillRect/>
          </a:stretch>
        </p:blipFill>
        <p:spPr bwMode="auto">
          <a:xfrm>
            <a:off x="251520" y="2780928"/>
            <a:ext cx="1944216" cy="1944216"/>
          </a:xfrm>
          <a:prstGeom prst="rect">
            <a:avLst/>
          </a:prstGeom>
          <a:noFill/>
          <a:ln w="9525">
            <a:noFill/>
            <a:miter lim="800000"/>
            <a:headEnd/>
            <a:tailEnd/>
          </a:ln>
        </p:spPr>
      </p:pic>
    </p:spTree>
    <p:extLst>
      <p:ext uri="{BB962C8B-B14F-4D97-AF65-F5344CB8AC3E}">
        <p14:creationId xmlns="" xmlns:p14="http://schemas.microsoft.com/office/powerpoint/2010/main" val="336108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Titre 12"/>
          <p:cNvSpPr>
            <a:spLocks noGrp="1"/>
          </p:cNvSpPr>
          <p:nvPr>
            <p:ph type="title"/>
          </p:nvPr>
        </p:nvSpPr>
        <p:spPr/>
        <p:txBody>
          <a:bodyPr/>
          <a:lstStyle/>
          <a:p>
            <a:pPr algn="ctr"/>
            <a:r>
              <a:rPr lang="fr-FR" dirty="0" smtClean="0">
                <a:solidFill>
                  <a:srgbClr val="FFFF00"/>
                </a:solidFill>
              </a:rPr>
              <a:t>FIN</a:t>
            </a:r>
            <a:endParaRPr lang="fr-FR" dirty="0">
              <a:solidFill>
                <a:srgbClr val="FFFF00"/>
              </a:solidFill>
            </a:endParaRPr>
          </a:p>
        </p:txBody>
      </p:sp>
      <p:pic>
        <p:nvPicPr>
          <p:cNvPr id="14" name="Picture 8" descr="DSC05056"/>
          <p:cNvPicPr>
            <a:picLocks noChangeAspect="1" noChangeArrowheads="1"/>
          </p:cNvPicPr>
          <p:nvPr/>
        </p:nvPicPr>
        <p:blipFill>
          <a:blip r:embed="rId3" cstate="print"/>
          <a:srcRect/>
          <a:stretch>
            <a:fillRect/>
          </a:stretch>
        </p:blipFill>
        <p:spPr bwMode="auto">
          <a:xfrm>
            <a:off x="1043608" y="1124744"/>
            <a:ext cx="6912768" cy="4626363"/>
          </a:xfrm>
          <a:prstGeom prst="rect">
            <a:avLst/>
          </a:prstGeom>
          <a:noFill/>
          <a:ln w="38100">
            <a:solidFill>
              <a:srgbClr val="FFFF00"/>
            </a:solidFill>
            <a:miter lim="800000"/>
            <a:headEnd/>
            <a:tailEnd/>
          </a:ln>
        </p:spPr>
      </p:pic>
      <p:sp>
        <p:nvSpPr>
          <p:cNvPr id="15" name="Rectangle 3"/>
          <p:cNvSpPr>
            <a:spLocks noChangeArrowheads="1"/>
          </p:cNvSpPr>
          <p:nvPr/>
        </p:nvSpPr>
        <p:spPr bwMode="auto">
          <a:xfrm>
            <a:off x="0" y="0"/>
            <a:ext cx="9144000" cy="6858000"/>
          </a:xfrm>
          <a:prstGeom prst="rect">
            <a:avLst/>
          </a:prstGeom>
          <a:noFill/>
          <a:ln w="9525">
            <a:noFill/>
            <a:miter lim="800000"/>
            <a:headEnd/>
            <a:tailEnd/>
          </a:ln>
        </p:spPr>
        <p:txBody>
          <a:bodyPr wrap="none" anchor="ctr"/>
          <a:lstStyle/>
          <a:p>
            <a:pPr algn="ctr"/>
            <a:endParaRPr lang="fr-FR" sz="2400">
              <a:latin typeface="Times New Roman" pitchFamily="18" charset="0"/>
            </a:endParaRPr>
          </a:p>
        </p:txBody>
      </p:sp>
      <p:sp>
        <p:nvSpPr>
          <p:cNvPr id="16" name="WordArt 2"/>
          <p:cNvSpPr>
            <a:spLocks noChangeArrowheads="1" noChangeShapeType="1" noTextEdit="1"/>
          </p:cNvSpPr>
          <p:nvPr/>
        </p:nvSpPr>
        <p:spPr bwMode="auto">
          <a:xfrm>
            <a:off x="1691680" y="0"/>
            <a:ext cx="5616575" cy="19177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endParaRPr lang="fr-FR" sz="3600" kern="10" dirty="0">
              <a:ln w="9525">
                <a:round/>
                <a:headEnd/>
                <a:tailEnd/>
              </a:ln>
              <a:gradFill rotWithShape="1">
                <a:gsLst>
                  <a:gs pos="0">
                    <a:srgbClr val="FFFF00"/>
                  </a:gs>
                  <a:gs pos="100000">
                    <a:srgbClr val="FF3300"/>
                  </a:gs>
                </a:gsLst>
                <a:lin ang="5400000" scaled="1"/>
              </a:gradFill>
              <a:latin typeface="Arial Black"/>
            </a:endParaRPr>
          </a:p>
          <a:p>
            <a:pPr algn="ctr"/>
            <a:r>
              <a:rPr lang="fr-FR" sz="3600" kern="10" dirty="0">
                <a:ln w="9525">
                  <a:round/>
                  <a:headEnd/>
                  <a:tailEnd/>
                </a:ln>
                <a:gradFill rotWithShape="1">
                  <a:gsLst>
                    <a:gs pos="0">
                      <a:srgbClr val="FFFF00"/>
                    </a:gs>
                    <a:gs pos="100000">
                      <a:srgbClr val="FF3300"/>
                    </a:gs>
                  </a:gsLst>
                  <a:lin ang="5400000" scaled="1"/>
                </a:gradFill>
                <a:latin typeface="Arial Black"/>
              </a:rPr>
              <a:t>merci de votre attention</a:t>
            </a:r>
          </a:p>
        </p:txBody>
      </p:sp>
      <p:pic>
        <p:nvPicPr>
          <p:cNvPr id="17" name="Picture 4" descr="question_float_from_box_hg_clr"/>
          <p:cNvPicPr>
            <a:picLocks noChangeAspect="1" noChangeArrowheads="1" noCrop="1"/>
          </p:cNvPicPr>
          <p:nvPr/>
        </p:nvPicPr>
        <p:blipFill>
          <a:blip r:embed="rId4" cstate="print"/>
          <a:srcRect/>
          <a:stretch>
            <a:fillRect/>
          </a:stretch>
        </p:blipFill>
        <p:spPr bwMode="auto">
          <a:xfrm>
            <a:off x="3995936" y="3933056"/>
            <a:ext cx="1368425" cy="1878012"/>
          </a:xfrm>
          <a:prstGeom prst="rect">
            <a:avLst/>
          </a:prstGeom>
          <a:noFill/>
          <a:ln w="9525">
            <a:noFill/>
            <a:miter lim="800000"/>
            <a:headEnd/>
            <a:tailEnd/>
          </a:ln>
        </p:spPr>
      </p:pic>
      <p:pic>
        <p:nvPicPr>
          <p:cNvPr id="19" name="Picture 4" descr="D:\Clipart Pompiers\Clipart 2\Transparent\Engins\ccf.gif"/>
          <p:cNvPicPr>
            <a:picLocks noChangeAspect="1" noChangeArrowheads="1"/>
          </p:cNvPicPr>
          <p:nvPr/>
        </p:nvPicPr>
        <p:blipFill>
          <a:blip r:embed="rId5" cstate="print"/>
          <a:srcRect/>
          <a:stretch>
            <a:fillRect/>
          </a:stretch>
        </p:blipFill>
        <p:spPr bwMode="auto">
          <a:xfrm rot="-349814">
            <a:off x="368100" y="70671"/>
            <a:ext cx="1439862" cy="950912"/>
          </a:xfrm>
          <a:prstGeom prst="rect">
            <a:avLst/>
          </a:prstGeom>
          <a:noFill/>
          <a:ln w="9525">
            <a:noFill/>
            <a:miter lim="800000"/>
            <a:headEnd/>
            <a:tailEnd/>
          </a:ln>
        </p:spPr>
      </p:pic>
      <p:pic>
        <p:nvPicPr>
          <p:cNvPr id="20" name="Picture 4" descr="D:\Clipart Pompiers\Clipart 2\Transparent\Engins\ccf.gif"/>
          <p:cNvPicPr>
            <a:picLocks noChangeAspect="1" noChangeArrowheads="1"/>
          </p:cNvPicPr>
          <p:nvPr/>
        </p:nvPicPr>
        <p:blipFill>
          <a:blip r:embed="rId5" cstate="print"/>
          <a:srcRect/>
          <a:stretch>
            <a:fillRect/>
          </a:stretch>
        </p:blipFill>
        <p:spPr bwMode="auto">
          <a:xfrm rot="-349814">
            <a:off x="2024285" y="70672"/>
            <a:ext cx="1439863" cy="950912"/>
          </a:xfrm>
          <a:prstGeom prst="rect">
            <a:avLst/>
          </a:prstGeom>
          <a:noFill/>
          <a:ln w="9525">
            <a:noFill/>
            <a:miter lim="800000"/>
            <a:headEnd/>
            <a:tailEnd/>
          </a:ln>
        </p:spPr>
      </p:pic>
      <p:pic>
        <p:nvPicPr>
          <p:cNvPr id="21" name="Picture 4" descr="D:\Clipart Pompiers\Clipart 2\Transparent\Engins\ccf.gif"/>
          <p:cNvPicPr>
            <a:picLocks noChangeAspect="1" noChangeArrowheads="1"/>
          </p:cNvPicPr>
          <p:nvPr/>
        </p:nvPicPr>
        <p:blipFill>
          <a:blip r:embed="rId5" cstate="print"/>
          <a:srcRect/>
          <a:stretch>
            <a:fillRect/>
          </a:stretch>
        </p:blipFill>
        <p:spPr bwMode="auto">
          <a:xfrm rot="-349814">
            <a:off x="5552677" y="70672"/>
            <a:ext cx="1439863" cy="950912"/>
          </a:xfrm>
          <a:prstGeom prst="rect">
            <a:avLst/>
          </a:prstGeom>
          <a:noFill/>
          <a:ln w="9525">
            <a:noFill/>
            <a:miter lim="800000"/>
            <a:headEnd/>
            <a:tailEnd/>
          </a:ln>
        </p:spPr>
      </p:pic>
      <p:pic>
        <p:nvPicPr>
          <p:cNvPr id="22" name="Picture 4" descr="D:\Clipart Pompiers\Clipart 2\Transparent\Engins\ccf.gif"/>
          <p:cNvPicPr>
            <a:picLocks noChangeAspect="1" noChangeArrowheads="1"/>
          </p:cNvPicPr>
          <p:nvPr/>
        </p:nvPicPr>
        <p:blipFill>
          <a:blip r:embed="rId5" cstate="print"/>
          <a:srcRect/>
          <a:stretch>
            <a:fillRect/>
          </a:stretch>
        </p:blipFill>
        <p:spPr bwMode="auto">
          <a:xfrm rot="-349814">
            <a:off x="7136854" y="70672"/>
            <a:ext cx="1439862" cy="950912"/>
          </a:xfrm>
          <a:prstGeom prst="rect">
            <a:avLst/>
          </a:prstGeom>
          <a:noFill/>
          <a:ln w="9525">
            <a:noFill/>
            <a:miter lim="800000"/>
            <a:headEnd/>
            <a:tailEnd/>
          </a:ln>
        </p:spPr>
      </p:pic>
      <p:sp>
        <p:nvSpPr>
          <p:cNvPr id="11" name="Rectangle 2"/>
          <p:cNvSpPr>
            <a:spLocks noChangeArrowheads="1"/>
          </p:cNvSpPr>
          <p:nvPr/>
        </p:nvSpPr>
        <p:spPr bwMode="auto">
          <a:xfrm>
            <a:off x="323528" y="5733256"/>
            <a:ext cx="8567737" cy="584775"/>
          </a:xfrm>
          <a:prstGeom prst="rect">
            <a:avLst/>
          </a:prstGeom>
          <a:noFill/>
          <a:ln w="9525">
            <a:noFill/>
            <a:miter lim="800000"/>
            <a:headEnd/>
            <a:tailEnd/>
          </a:ln>
        </p:spPr>
        <p:txBody>
          <a:bodyPr>
            <a:spAutoFit/>
          </a:bodyPr>
          <a:lstStyle/>
          <a:p>
            <a:r>
              <a:rPr lang="fr-FR" dirty="0" smtClean="0"/>
              <a:t>Merci </a:t>
            </a:r>
            <a:r>
              <a:rPr lang="fr-FR" dirty="0" smtClean="0"/>
              <a:t>à mon ami le</a:t>
            </a:r>
            <a:r>
              <a:rPr lang="fr-FR" dirty="0" smtClean="0"/>
              <a:t> </a:t>
            </a:r>
            <a:r>
              <a:rPr lang="fr-FR" dirty="0" smtClean="0"/>
              <a:t>Commandant Jean- Paul </a:t>
            </a:r>
            <a:r>
              <a:rPr lang="fr-FR" dirty="0" smtClean="0"/>
              <a:t>BENETEAU du SDIS de la HTE- CORSE </a:t>
            </a:r>
          </a:p>
          <a:p>
            <a:r>
              <a:rPr lang="fr-FR" dirty="0" smtClean="0"/>
              <a:t>Il </a:t>
            </a:r>
            <a:r>
              <a:rPr lang="fr-FR" dirty="0" smtClean="0"/>
              <a:t>nous </a:t>
            </a:r>
            <a:r>
              <a:rPr lang="fr-FR" dirty="0" smtClean="0"/>
              <a:t>a quitté récemment.</a:t>
            </a:r>
            <a:endParaRPr lang="fr-FR" dirty="0"/>
          </a:p>
        </p:txBody>
      </p:sp>
    </p:spTree>
    <p:extLst>
      <p:ext uri="{BB962C8B-B14F-4D97-AF65-F5344CB8AC3E}">
        <p14:creationId xmlns="" xmlns:p14="http://schemas.microsoft.com/office/powerpoint/2010/main" val="33610868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4</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dirty="0">
                <a:solidFill>
                  <a:srgbClr val="FFFF00"/>
                </a:solidFill>
              </a:rPr>
              <a:t>Origine des </a:t>
            </a:r>
            <a:r>
              <a:rPr lang="fr-FR" dirty="0" smtClean="0">
                <a:solidFill>
                  <a:srgbClr val="FFFF00"/>
                </a:solidFill>
              </a:rPr>
              <a:t>incendies:</a:t>
            </a:r>
            <a:endParaRPr lang="fr-FR" dirty="0">
              <a:solidFill>
                <a:srgbClr val="FFFF00"/>
              </a:solidFill>
            </a:endParaRPr>
          </a:p>
        </p:txBody>
      </p:sp>
      <p:sp>
        <p:nvSpPr>
          <p:cNvPr id="20" name="Rectangle 3"/>
          <p:cNvSpPr>
            <a:spLocks noChangeArrowheads="1"/>
          </p:cNvSpPr>
          <p:nvPr/>
        </p:nvSpPr>
        <p:spPr bwMode="auto">
          <a:xfrm>
            <a:off x="250825" y="1124744"/>
            <a:ext cx="8569325" cy="3816350"/>
          </a:xfrm>
          <a:prstGeom prst="rect">
            <a:avLst/>
          </a:prstGeom>
          <a:noFill/>
          <a:ln w="9525">
            <a:noFill/>
            <a:miter lim="800000"/>
            <a:headEnd/>
            <a:tailEnd/>
          </a:ln>
        </p:spPr>
        <p:txBody>
          <a:bodyPr>
            <a:spAutoFit/>
          </a:bodyPr>
          <a:lstStyle/>
          <a:p>
            <a:pPr algn="l"/>
            <a:r>
              <a:rPr lang="fr-FR" sz="1600" dirty="0"/>
              <a:t>L’origine d’un incendie est souvent difficile à déterminer du fait de l’absence de preuves</a:t>
            </a:r>
          </a:p>
          <a:p>
            <a:pPr algn="l"/>
            <a:r>
              <a:rPr lang="fr-FR" sz="1600" dirty="0"/>
              <a:t>matérielles concrètes ; il en résulte que le pourcentage de causes inconnues peut être très</a:t>
            </a:r>
          </a:p>
          <a:p>
            <a:pPr algn="l"/>
            <a:r>
              <a:rPr lang="fr-FR" sz="1600" dirty="0"/>
              <a:t>important.</a:t>
            </a:r>
          </a:p>
          <a:p>
            <a:pPr algn="l"/>
            <a:r>
              <a:rPr lang="fr-FR" sz="1600" dirty="0"/>
              <a:t>Ce pourcentage, en nombre d’incendies, atteint 18 % en Espagne, 33 % en France, 26 % en</a:t>
            </a:r>
          </a:p>
          <a:p>
            <a:pPr algn="l"/>
            <a:r>
              <a:rPr lang="fr-FR" sz="1600" dirty="0"/>
              <a:t>Grèce, 31 % au Portugal et 48 % en Turquie.</a:t>
            </a:r>
          </a:p>
          <a:p>
            <a:pPr algn="l"/>
            <a:r>
              <a:rPr lang="fr-FR" sz="1600" dirty="0"/>
              <a:t>La cause d’un incendie peut être connue selon différents niveaux de certitudes.</a:t>
            </a:r>
          </a:p>
          <a:p>
            <a:pPr algn="l"/>
            <a:r>
              <a:rPr lang="fr-FR" sz="1600" dirty="0"/>
              <a:t>En France, la connaissance de la cause est renseignée à l’aide d’un des niveaux suivants : certaine, très probable, supposée, inconnue.</a:t>
            </a:r>
          </a:p>
          <a:p>
            <a:pPr algn="l"/>
            <a:r>
              <a:rPr lang="fr-FR" sz="1600" dirty="0"/>
              <a:t>Avant 1996, seule la gendarmerie pouvait renseigner la cause d’un incendie et les causes considérées comme connues étaient les causes certaines. Depuis 1996, d’autres services (policiers, forestiers, pompiers) sont susceptibles de fournir les informations qu’ils possèdent sur la nature de la cause, en les accompagnant du niveau de connaissance. Les causes considérées comme connues sont les causes certaines, très probables et supposées.</a:t>
            </a:r>
          </a:p>
          <a:p>
            <a:pPr algn="l"/>
            <a:r>
              <a:rPr lang="fr-FR" sz="1600" dirty="0"/>
              <a:t>Ces nouvelles règles ont permis de mieux appréhender l’origine des incendies et le taux des causes connues est passé d’environ 30 % avant 1996 à environ 70 % actuellement</a:t>
            </a:r>
            <a:r>
              <a:rPr lang="fr-FR" dirty="0"/>
              <a:t>.</a:t>
            </a:r>
          </a:p>
        </p:txBody>
      </p:sp>
      <p:pic>
        <p:nvPicPr>
          <p:cNvPr id="21" name="Picture 4" descr="D:\Clipart Pompiers\Clipart 2\Transparent\Engins\ccf.gif"/>
          <p:cNvPicPr>
            <a:picLocks noChangeAspect="1" noChangeArrowheads="1"/>
          </p:cNvPicPr>
          <p:nvPr/>
        </p:nvPicPr>
        <p:blipFill>
          <a:blip r:embed="rId3" cstate="print"/>
          <a:srcRect/>
          <a:stretch>
            <a:fillRect/>
          </a:stretch>
        </p:blipFill>
        <p:spPr bwMode="auto">
          <a:xfrm rot="-434511">
            <a:off x="3496036" y="4991602"/>
            <a:ext cx="2027238" cy="1336675"/>
          </a:xfrm>
          <a:prstGeom prst="rect">
            <a:avLst/>
          </a:prstGeom>
          <a:noFill/>
          <a:ln w="9525">
            <a:noFill/>
            <a:miter lim="800000"/>
            <a:headEnd/>
            <a:tailEnd/>
          </a:ln>
        </p:spPr>
      </p:pic>
    </p:spTree>
    <p:extLst>
      <p:ext uri="{BB962C8B-B14F-4D97-AF65-F5344CB8AC3E}">
        <p14:creationId xmlns="" xmlns:p14="http://schemas.microsoft.com/office/powerpoint/2010/main" val="11585113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5</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dirty="0">
                <a:solidFill>
                  <a:srgbClr val="FFFF00"/>
                </a:solidFill>
              </a:rPr>
              <a:t>Les causes des incendies de </a:t>
            </a:r>
            <a:r>
              <a:rPr lang="fr-FR" dirty="0" smtClean="0">
                <a:solidFill>
                  <a:srgbClr val="FFFF00"/>
                </a:solidFill>
              </a:rPr>
              <a:t>forêts:</a:t>
            </a:r>
            <a:endParaRPr lang="fr-FR" dirty="0">
              <a:solidFill>
                <a:srgbClr val="FFFF00"/>
              </a:solidFill>
            </a:endParaRPr>
          </a:p>
        </p:txBody>
      </p:sp>
      <p:pic>
        <p:nvPicPr>
          <p:cNvPr id="6" name="Picture 5" descr="canadair4kg"/>
          <p:cNvPicPr>
            <a:picLocks noChangeAspect="1" noChangeArrowheads="1"/>
          </p:cNvPicPr>
          <p:nvPr/>
        </p:nvPicPr>
        <p:blipFill>
          <a:blip r:embed="rId3" cstate="print"/>
          <a:srcRect/>
          <a:stretch>
            <a:fillRect/>
          </a:stretch>
        </p:blipFill>
        <p:spPr bwMode="auto">
          <a:xfrm>
            <a:off x="3347864" y="1052736"/>
            <a:ext cx="2881313" cy="1016000"/>
          </a:xfrm>
          <a:prstGeom prst="rect">
            <a:avLst/>
          </a:prstGeom>
          <a:noFill/>
          <a:ln w="9525">
            <a:noFill/>
            <a:miter lim="800000"/>
            <a:headEnd/>
            <a:tailEnd/>
          </a:ln>
        </p:spPr>
      </p:pic>
      <p:sp>
        <p:nvSpPr>
          <p:cNvPr id="7" name="Rectangle 3"/>
          <p:cNvSpPr>
            <a:spLocks noChangeArrowheads="1"/>
          </p:cNvSpPr>
          <p:nvPr/>
        </p:nvSpPr>
        <p:spPr bwMode="auto">
          <a:xfrm>
            <a:off x="323528" y="1772816"/>
            <a:ext cx="8569325" cy="4678363"/>
          </a:xfrm>
          <a:prstGeom prst="rect">
            <a:avLst/>
          </a:prstGeom>
          <a:noFill/>
          <a:ln w="9525">
            <a:noFill/>
            <a:miter lim="800000"/>
            <a:headEnd/>
            <a:tailEnd/>
          </a:ln>
        </p:spPr>
        <p:txBody>
          <a:bodyPr>
            <a:spAutoFit/>
          </a:bodyPr>
          <a:lstStyle/>
          <a:p>
            <a:pPr algn="l">
              <a:buFont typeface="Wingdings" pitchFamily="2" charset="2"/>
              <a:buChar char="Ø"/>
            </a:pPr>
            <a:r>
              <a:rPr lang="fr-FR" dirty="0">
                <a:solidFill>
                  <a:srgbClr val="FF0000"/>
                </a:solidFill>
              </a:rPr>
              <a:t> Causes naturelles:</a:t>
            </a:r>
          </a:p>
          <a:p>
            <a:pPr algn="l"/>
            <a:r>
              <a:rPr lang="fr-FR" sz="1600" dirty="0"/>
              <a:t>La végétation ne s’enflammant pas seule dans notre département, même par forte sécheresse, l’unique cause naturelle pouvant être retenue dans la Loire est la foudre. </a:t>
            </a:r>
          </a:p>
          <a:p>
            <a:pPr algn="l"/>
            <a:r>
              <a:rPr lang="fr-FR" sz="1600" dirty="0"/>
              <a:t>Ce phénomène, très répandu en forêt boréale (“orages secs”), est relativement rare en région méditerranéenne où il ne concerne que 1 à 5 % des cas d’incendies.</a:t>
            </a:r>
          </a:p>
          <a:p>
            <a:pPr algn="l"/>
            <a:endParaRPr lang="fr-FR" sz="1600" dirty="0"/>
          </a:p>
          <a:p>
            <a:pPr algn="l">
              <a:buFont typeface="Wingdings" pitchFamily="2" charset="2"/>
              <a:buChar char="Ø"/>
            </a:pPr>
            <a:r>
              <a:rPr lang="fr-FR" dirty="0">
                <a:solidFill>
                  <a:srgbClr val="FF0000"/>
                </a:solidFill>
              </a:rPr>
              <a:t> Causes humaines:</a:t>
            </a:r>
          </a:p>
          <a:p>
            <a:pPr algn="l"/>
            <a:r>
              <a:rPr lang="fr-FR" sz="1600" dirty="0"/>
              <a:t>Elles représentent l’essentiel des origines des incendies de forêts. Globalement, pour l’ensemble des pays du Bassin Méditerranéen, on retrouve des causes involontaires et des causes volontaires.</a:t>
            </a:r>
          </a:p>
          <a:p>
            <a:pPr algn="l"/>
            <a:endParaRPr lang="fr-FR" sz="1600" dirty="0"/>
          </a:p>
          <a:p>
            <a:pPr algn="l">
              <a:buFont typeface="Wingdings" pitchFamily="2" charset="2"/>
              <a:buChar char="Ø"/>
            </a:pPr>
            <a:r>
              <a:rPr lang="fr-FR" dirty="0">
                <a:solidFill>
                  <a:srgbClr val="FF0000"/>
                </a:solidFill>
                <a:latin typeface="Arial Unicode MS" pitchFamily="34" charset="-128"/>
              </a:rPr>
              <a:t> Causes volontaires:</a:t>
            </a:r>
          </a:p>
          <a:p>
            <a:pPr algn="l"/>
            <a:r>
              <a:rPr lang="fr-FR" sz="1600" dirty="0"/>
              <a:t>Elles constituent les causes principales pour la majorité des pays du Bassin Méditerranéen.</a:t>
            </a:r>
          </a:p>
          <a:p>
            <a:pPr algn="l"/>
            <a:endParaRPr lang="fr-FR" sz="1600" dirty="0"/>
          </a:p>
          <a:p>
            <a:pPr algn="l">
              <a:buFont typeface="Wingdings" pitchFamily="2" charset="2"/>
              <a:buChar char="Ø"/>
            </a:pPr>
            <a:r>
              <a:rPr lang="fr-FR" dirty="0">
                <a:solidFill>
                  <a:srgbClr val="FF0000"/>
                </a:solidFill>
              </a:rPr>
              <a:t> Les </a:t>
            </a:r>
            <a:r>
              <a:rPr lang="fr-FR" dirty="0" smtClean="0">
                <a:solidFill>
                  <a:srgbClr val="FF0000"/>
                </a:solidFill>
              </a:rPr>
              <a:t>imprudences:</a:t>
            </a:r>
            <a:endParaRPr lang="fr-FR" dirty="0">
              <a:solidFill>
                <a:srgbClr val="FF0000"/>
              </a:solidFill>
            </a:endParaRPr>
          </a:p>
          <a:p>
            <a:pPr algn="l"/>
            <a:r>
              <a:rPr lang="fr-FR" sz="1600" dirty="0"/>
              <a:t>Elles résultent de négligence par rapport aux risques d’incendie, et sont corrélées à l’importance de la fréquentation des forêts ou de leurs abords immédiats.</a:t>
            </a:r>
          </a:p>
          <a:p>
            <a:pPr algn="l"/>
            <a:r>
              <a:rPr lang="fr-FR" sz="1600" dirty="0"/>
              <a:t>La nature des imprudences dépend des activités en forêt et aux abords immédiats</a:t>
            </a:r>
            <a:r>
              <a:rPr lang="fr-FR" dirty="0"/>
              <a:t>.</a:t>
            </a:r>
          </a:p>
        </p:txBody>
      </p:sp>
    </p:spTree>
    <p:extLst>
      <p:ext uri="{BB962C8B-B14F-4D97-AF65-F5344CB8AC3E}">
        <p14:creationId xmlns="" xmlns:p14="http://schemas.microsoft.com/office/powerpoint/2010/main" val="14993933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6</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endParaRPr lang="fr-FR" sz="3200" dirty="0"/>
          </a:p>
        </p:txBody>
      </p:sp>
      <p:pic>
        <p:nvPicPr>
          <p:cNvPr id="8" name="Picture 5" descr="canadair4kg"/>
          <p:cNvPicPr>
            <a:picLocks noChangeAspect="1" noChangeArrowheads="1"/>
          </p:cNvPicPr>
          <p:nvPr/>
        </p:nvPicPr>
        <p:blipFill>
          <a:blip r:embed="rId3" cstate="print"/>
          <a:srcRect/>
          <a:stretch>
            <a:fillRect/>
          </a:stretch>
        </p:blipFill>
        <p:spPr bwMode="auto">
          <a:xfrm rot="273088">
            <a:off x="5759897" y="112720"/>
            <a:ext cx="2881313" cy="1016000"/>
          </a:xfrm>
          <a:prstGeom prst="rect">
            <a:avLst/>
          </a:prstGeom>
          <a:noFill/>
          <a:ln w="9525">
            <a:noFill/>
            <a:miter lim="800000"/>
            <a:headEnd/>
            <a:tailEnd/>
          </a:ln>
        </p:spPr>
      </p:pic>
      <p:graphicFrame>
        <p:nvGraphicFramePr>
          <p:cNvPr id="9" name="Group 51"/>
          <p:cNvGraphicFramePr>
            <a:graphicFrameLocks noGrp="1"/>
          </p:cNvGraphicFramePr>
          <p:nvPr>
            <p:extLst>
              <p:ext uri="{D42A27DB-BD31-4B8C-83A1-F6EECF244321}">
                <p14:modId xmlns="" xmlns:p14="http://schemas.microsoft.com/office/powerpoint/2010/main" val="921948878"/>
              </p:ext>
            </p:extLst>
          </p:nvPr>
        </p:nvGraphicFramePr>
        <p:xfrm>
          <a:off x="539750" y="1412081"/>
          <a:ext cx="6624736" cy="4693088"/>
        </p:xfrm>
        <a:graphic>
          <a:graphicData uri="http://schemas.openxmlformats.org/drawingml/2006/table">
            <a:tbl>
              <a:tblPr/>
              <a:tblGrid>
                <a:gridCol w="3051864"/>
                <a:gridCol w="3572872"/>
              </a:tblGrid>
              <a:tr h="43204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r-FR" sz="1800" b="1" i="0" u="none" strike="noStrike" cap="none" normalizeH="0" baseline="0" dirty="0" smtClean="0">
                          <a:ln>
                            <a:noFill/>
                          </a:ln>
                          <a:solidFill>
                            <a:schemeClr val="bg1"/>
                          </a:solidFill>
                          <a:effectLst/>
                          <a:latin typeface="Arial" charset="0"/>
                        </a:rPr>
                        <a:t>Origine des incendies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rgbClr val="FFF200"/>
                        </a:gs>
                        <a:gs pos="45000">
                          <a:srgbClr val="FF7A00"/>
                        </a:gs>
                        <a:gs pos="70000">
                          <a:srgbClr val="FF0300"/>
                        </a:gs>
                        <a:gs pos="100000">
                          <a:srgbClr val="4D0808"/>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fr-FR" sz="1800" b="1" i="0" u="none" strike="noStrike" cap="none" normalizeH="0" baseline="0" dirty="0" smtClean="0">
                          <a:ln>
                            <a:noFill/>
                          </a:ln>
                          <a:solidFill>
                            <a:schemeClr val="bg1"/>
                          </a:solidFill>
                          <a:effectLst/>
                          <a:latin typeface="Arial" charset="0"/>
                        </a:rPr>
                        <a:t>Exemple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rgbClr val="FFF200"/>
                        </a:gs>
                        <a:gs pos="45000">
                          <a:srgbClr val="FF7A00"/>
                        </a:gs>
                        <a:gs pos="70000">
                          <a:srgbClr val="FF0300"/>
                        </a:gs>
                        <a:gs pos="100000">
                          <a:srgbClr val="4D0808"/>
                        </a:gs>
                      </a:gsLst>
                      <a:lin ang="5400000" scaled="0"/>
                    </a:gradFill>
                  </a:tcPr>
                </a:tc>
              </a:tr>
              <a:tr h="5794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dirty="0" smtClean="0">
                          <a:ln>
                            <a:noFill/>
                          </a:ln>
                          <a:solidFill>
                            <a:schemeClr val="tx1"/>
                          </a:solidFill>
                          <a:effectLst/>
                          <a:latin typeface="Arial" charset="0"/>
                        </a:rPr>
                        <a:t>Travaux agricoles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dirty="0" smtClean="0">
                          <a:ln>
                            <a:noFill/>
                          </a:ln>
                          <a:solidFill>
                            <a:schemeClr val="tx1"/>
                          </a:solidFill>
                          <a:effectLst/>
                          <a:latin typeface="Arial" charset="0"/>
                        </a:rPr>
                        <a:t>En forêt : récolte du miel par fumage, défrichements pour labours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dirty="0" smtClean="0">
                          <a:ln>
                            <a:noFill/>
                          </a:ln>
                          <a:solidFill>
                            <a:schemeClr val="tx1"/>
                          </a:solidFill>
                          <a:effectLst/>
                          <a:latin typeface="Arial" charset="0"/>
                        </a:rPr>
                        <a:t>Travaux agricoles en périphérie :  incinération de végétaux</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rgbClr val="8488C4"/>
                        </a:gs>
                        <a:gs pos="53000">
                          <a:srgbClr val="D4DEFF"/>
                        </a:gs>
                        <a:gs pos="83000">
                          <a:srgbClr val="D4DEFF"/>
                        </a:gs>
                        <a:gs pos="100000">
                          <a:srgbClr val="96AB94"/>
                        </a:gs>
                      </a:gsLst>
                      <a:lin ang="5400000" scaled="0"/>
                    </a:gradFill>
                  </a:tcPr>
                </a:tc>
              </a:tr>
              <a:tr h="5683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dirty="0" smtClean="0">
                          <a:ln>
                            <a:noFill/>
                          </a:ln>
                          <a:solidFill>
                            <a:schemeClr val="tx1"/>
                          </a:solidFill>
                          <a:effectLst/>
                          <a:latin typeface="Arial" charset="0"/>
                        </a:rPr>
                        <a:t>Travaux forestiers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smtClean="0">
                          <a:ln>
                            <a:noFill/>
                          </a:ln>
                          <a:solidFill>
                            <a:schemeClr val="tx1"/>
                          </a:solidFill>
                          <a:effectLst/>
                          <a:latin typeface="Arial" charset="0"/>
                        </a:rPr>
                        <a:t>Carbonisation (charbonnières), brûlage des rémanents après éclaircie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rgbClr val="8488C4"/>
                        </a:gs>
                        <a:gs pos="53000">
                          <a:srgbClr val="D4DEFF"/>
                        </a:gs>
                        <a:gs pos="83000">
                          <a:srgbClr val="D4DEFF"/>
                        </a:gs>
                        <a:gs pos="100000">
                          <a:srgbClr val="96AB94"/>
                        </a:gs>
                      </a:gsLst>
                      <a:lin ang="5400000" scaled="0"/>
                    </a:gradFill>
                  </a:tcPr>
                </a:tc>
              </a:tr>
              <a:tr h="5810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dirty="0" smtClean="0">
                          <a:ln>
                            <a:noFill/>
                          </a:ln>
                          <a:solidFill>
                            <a:schemeClr val="tx1"/>
                          </a:solidFill>
                          <a:effectLst/>
                          <a:latin typeface="Arial" charset="0"/>
                        </a:rPr>
                        <a:t>Travaux industriels et artisanaux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dirty="0" smtClean="0">
                          <a:ln>
                            <a:noFill/>
                          </a:ln>
                          <a:solidFill>
                            <a:schemeClr val="tx1"/>
                          </a:solidFill>
                          <a:effectLst/>
                          <a:latin typeface="Arial" charset="0"/>
                        </a:rPr>
                        <a:t>Brûlage de déchets, étincelles…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rgbClr val="8488C4"/>
                        </a:gs>
                        <a:gs pos="53000">
                          <a:srgbClr val="D4DEFF"/>
                        </a:gs>
                        <a:gs pos="83000">
                          <a:srgbClr val="D4DEFF"/>
                        </a:gs>
                        <a:gs pos="100000">
                          <a:srgbClr val="96AB94"/>
                        </a:gs>
                      </a:gsLst>
                      <a:lin ang="5400000" scaled="0"/>
                    </a:gradFill>
                  </a:tcPr>
                </a:tc>
              </a:tr>
              <a:tr h="5810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smtClean="0">
                          <a:ln>
                            <a:noFill/>
                          </a:ln>
                          <a:solidFill>
                            <a:schemeClr val="tx1"/>
                          </a:solidFill>
                          <a:effectLst/>
                          <a:latin typeface="Arial" charset="0"/>
                        </a:rPr>
                        <a:t>Touristes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dirty="0" smtClean="0">
                          <a:ln>
                            <a:noFill/>
                          </a:ln>
                          <a:solidFill>
                            <a:schemeClr val="tx1"/>
                          </a:solidFill>
                          <a:effectLst/>
                          <a:latin typeface="Arial" charset="0"/>
                        </a:rPr>
                        <a:t>Pique-nique, </a:t>
                      </a:r>
                      <a:r>
                        <a:rPr kumimoji="0" lang="fr-FR" sz="1600" b="0" i="0" u="none" strike="noStrike" cap="none" normalizeH="0" baseline="0" dirty="0" err="1" smtClean="0">
                          <a:ln>
                            <a:noFill/>
                          </a:ln>
                          <a:solidFill>
                            <a:schemeClr val="tx1"/>
                          </a:solidFill>
                          <a:effectLst/>
                          <a:latin typeface="Arial" charset="0"/>
                        </a:rPr>
                        <a:t>mégots,barbecue</a:t>
                      </a:r>
                      <a:endParaRPr kumimoji="0" lang="fr-FR" sz="16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rgbClr val="8488C4"/>
                        </a:gs>
                        <a:gs pos="53000">
                          <a:srgbClr val="D4DEFF"/>
                        </a:gs>
                        <a:gs pos="83000">
                          <a:srgbClr val="D4DEFF"/>
                        </a:gs>
                        <a:gs pos="100000">
                          <a:srgbClr val="96AB94"/>
                        </a:gs>
                      </a:gsLst>
                      <a:lin ang="5400000" scaled="0"/>
                    </a:gradFill>
                  </a:tcPr>
                </a:tc>
              </a:tr>
              <a:tr h="5794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smtClean="0">
                          <a:ln>
                            <a:noFill/>
                          </a:ln>
                          <a:solidFill>
                            <a:schemeClr val="tx1"/>
                          </a:solidFill>
                          <a:effectLst/>
                          <a:latin typeface="Arial" charset="0"/>
                        </a:rPr>
                        <a:t>Chasseurs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dirty="0" smtClean="0">
                          <a:ln>
                            <a:noFill/>
                          </a:ln>
                          <a:solidFill>
                            <a:schemeClr val="tx1"/>
                          </a:solidFill>
                          <a:effectLst/>
                          <a:latin typeface="Arial" charset="0"/>
                        </a:rPr>
                        <a:t>Battue, campement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rgbClr val="8488C4"/>
                        </a:gs>
                        <a:gs pos="53000">
                          <a:srgbClr val="D4DEFF"/>
                        </a:gs>
                        <a:gs pos="83000">
                          <a:srgbClr val="D4DEFF"/>
                        </a:gs>
                        <a:gs pos="100000">
                          <a:srgbClr val="96AB94"/>
                        </a:gs>
                      </a:gsLst>
                      <a:lin ang="5400000" scaled="0"/>
                    </a:gradFill>
                  </a:tcPr>
                </a:tc>
              </a:tr>
              <a:tr h="5810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dirty="0" smtClean="0">
                          <a:ln>
                            <a:noFill/>
                          </a:ln>
                          <a:solidFill>
                            <a:schemeClr val="tx1"/>
                          </a:solidFill>
                          <a:effectLst/>
                          <a:latin typeface="Arial" charset="0"/>
                        </a:rPr>
                        <a:t>Habitations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a:gsLst>
                        <a:gs pos="0">
                          <a:srgbClr val="8488C4"/>
                        </a:gs>
                        <a:gs pos="53000">
                          <a:srgbClr val="D4DEFF"/>
                        </a:gs>
                        <a:gs pos="83000">
                          <a:srgbClr val="D4DEFF"/>
                        </a:gs>
                        <a:gs pos="100000">
                          <a:srgbClr val="96AB94"/>
                        </a:gs>
                      </a:gsLst>
                      <a:lin ang="5400000" scaled="0"/>
                    </a:gra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dirty="0" smtClean="0">
                          <a:ln>
                            <a:noFill/>
                          </a:ln>
                          <a:solidFill>
                            <a:schemeClr val="tx1"/>
                          </a:solidFill>
                          <a:effectLst/>
                          <a:latin typeface="Arial" charset="0"/>
                        </a:rPr>
                        <a:t>Feu de jardin, barbecue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a:gsLst>
                        <a:gs pos="0">
                          <a:srgbClr val="8488C4"/>
                        </a:gs>
                        <a:gs pos="53000">
                          <a:srgbClr val="D4DEFF"/>
                        </a:gs>
                        <a:gs pos="83000">
                          <a:srgbClr val="D4DEFF"/>
                        </a:gs>
                        <a:gs pos="100000">
                          <a:srgbClr val="96AB94"/>
                        </a:gs>
                      </a:gsLst>
                      <a:lin ang="5400000" scaled="0"/>
                    </a:gradFill>
                  </a:tcPr>
                </a:tc>
              </a:tr>
            </a:tbl>
          </a:graphicData>
        </a:graphic>
      </p:graphicFrame>
      <p:pic>
        <p:nvPicPr>
          <p:cNvPr id="10" name="Picture 2" descr="http://idata.over-blog.com/0/22/46/72/divers/allumette.gif"/>
          <p:cNvPicPr>
            <a:picLocks noChangeAspect="1" noChangeArrowheads="1"/>
          </p:cNvPicPr>
          <p:nvPr/>
        </p:nvPicPr>
        <p:blipFill>
          <a:blip r:embed="rId4" cstate="print"/>
          <a:srcRect/>
          <a:stretch>
            <a:fillRect/>
          </a:stretch>
        </p:blipFill>
        <p:spPr bwMode="auto">
          <a:xfrm>
            <a:off x="8409319" y="4497579"/>
            <a:ext cx="556500" cy="378665"/>
          </a:xfrm>
          <a:prstGeom prst="rect">
            <a:avLst/>
          </a:prstGeom>
          <a:noFill/>
          <a:ln w="9525">
            <a:noFill/>
            <a:miter lim="800000"/>
            <a:headEnd/>
            <a:tailEnd/>
          </a:ln>
        </p:spPr>
      </p:pic>
      <p:pic>
        <p:nvPicPr>
          <p:cNvPr id="11" name="Picture 6" descr="http://tatepupupa.unblog.fr/files/2008/05/cigarette.gif"/>
          <p:cNvPicPr>
            <a:picLocks noChangeAspect="1" noChangeArrowheads="1"/>
          </p:cNvPicPr>
          <p:nvPr/>
        </p:nvPicPr>
        <p:blipFill>
          <a:blip r:embed="rId5" cstate="print"/>
          <a:srcRect/>
          <a:stretch>
            <a:fillRect/>
          </a:stretch>
        </p:blipFill>
        <p:spPr bwMode="auto">
          <a:xfrm>
            <a:off x="7298596" y="3834605"/>
            <a:ext cx="863600" cy="1155700"/>
          </a:xfrm>
          <a:prstGeom prst="rect">
            <a:avLst/>
          </a:prstGeom>
          <a:noFill/>
          <a:ln w="9525">
            <a:noFill/>
            <a:miter lim="800000"/>
            <a:headEnd/>
            <a:tailEnd/>
          </a:ln>
        </p:spPr>
      </p:pic>
      <p:pic>
        <p:nvPicPr>
          <p:cNvPr id="12" name="Picture 19" descr="C:\Users\LAURENT\Pictures\RCCI VL\images.jpg"/>
          <p:cNvPicPr>
            <a:picLocks noChangeAspect="1" noChangeArrowheads="1"/>
          </p:cNvPicPr>
          <p:nvPr/>
        </p:nvPicPr>
        <p:blipFill>
          <a:blip r:embed="rId6" cstate="print"/>
          <a:srcRect/>
          <a:stretch>
            <a:fillRect/>
          </a:stretch>
        </p:blipFill>
        <p:spPr bwMode="auto">
          <a:xfrm>
            <a:off x="7561390" y="2596354"/>
            <a:ext cx="863600" cy="1171575"/>
          </a:xfrm>
          <a:prstGeom prst="rect">
            <a:avLst/>
          </a:prstGeom>
          <a:noFill/>
          <a:ln w="28575">
            <a:noFill/>
            <a:miter lim="800000"/>
            <a:headEnd/>
            <a:tailEnd/>
          </a:ln>
        </p:spPr>
      </p:pic>
      <p:pic>
        <p:nvPicPr>
          <p:cNvPr id="13" name="Picture 2" descr="http://t0.gstatic.com/images?q=tbn:ANd9GcT7dkTJGUdjxiFZ9ZlPI7dsgsGb_lY6So0J0BQveRoarONfLldE"/>
          <p:cNvPicPr>
            <a:picLocks noChangeAspect="1" noChangeArrowheads="1"/>
          </p:cNvPicPr>
          <p:nvPr/>
        </p:nvPicPr>
        <p:blipFill>
          <a:blip r:embed="rId7" cstate="print"/>
          <a:srcRect/>
          <a:stretch>
            <a:fillRect/>
          </a:stretch>
        </p:blipFill>
        <p:spPr bwMode="auto">
          <a:xfrm>
            <a:off x="7379653" y="4872828"/>
            <a:ext cx="1524000" cy="1009650"/>
          </a:xfrm>
          <a:prstGeom prst="rect">
            <a:avLst/>
          </a:prstGeom>
          <a:noFill/>
          <a:ln w="9525">
            <a:noFill/>
            <a:miter lim="800000"/>
            <a:headEnd/>
            <a:tailEnd/>
          </a:ln>
        </p:spPr>
      </p:pic>
      <p:pic>
        <p:nvPicPr>
          <p:cNvPr id="14" name="Picture 8" descr="http://t2.gstatic.com/images?q=tbn:ANd9GcQGrASLFK4WYVnpUqvY090pekuWjSPYW2k6rgho_82X9RdgB21TBQ"/>
          <p:cNvPicPr>
            <a:picLocks noChangeAspect="1" noChangeArrowheads="1"/>
          </p:cNvPicPr>
          <p:nvPr/>
        </p:nvPicPr>
        <p:blipFill>
          <a:blip r:embed="rId8" cstate="print"/>
          <a:srcRect/>
          <a:stretch>
            <a:fillRect/>
          </a:stretch>
        </p:blipFill>
        <p:spPr bwMode="auto">
          <a:xfrm>
            <a:off x="7561390" y="1208580"/>
            <a:ext cx="1104900" cy="1200150"/>
          </a:xfrm>
          <a:prstGeom prst="rect">
            <a:avLst/>
          </a:prstGeom>
          <a:noFill/>
          <a:ln w="9525">
            <a:noFill/>
            <a:miter lim="800000"/>
            <a:headEnd/>
            <a:tailEnd/>
          </a:ln>
        </p:spPr>
      </p:pic>
    </p:spTree>
    <p:extLst>
      <p:ext uri="{BB962C8B-B14F-4D97-AF65-F5344CB8AC3E}">
        <p14:creationId xmlns="" xmlns:p14="http://schemas.microsoft.com/office/powerpoint/2010/main" val="30253618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7</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dirty="0">
                <a:solidFill>
                  <a:srgbClr val="FFFF00"/>
                </a:solidFill>
              </a:rPr>
              <a:t>Quelques modes </a:t>
            </a:r>
            <a:r>
              <a:rPr lang="fr-FR" dirty="0" smtClean="0">
                <a:solidFill>
                  <a:srgbClr val="FFFF00"/>
                </a:solidFill>
              </a:rPr>
              <a:t>d’ignition:</a:t>
            </a:r>
            <a:endParaRPr lang="fr-FR" dirty="0">
              <a:solidFill>
                <a:srgbClr val="FFFF00"/>
              </a:solidFill>
            </a:endParaRPr>
          </a:p>
        </p:txBody>
      </p:sp>
      <p:sp>
        <p:nvSpPr>
          <p:cNvPr id="15" name="Rectangle 10"/>
          <p:cNvSpPr>
            <a:spLocks noChangeArrowheads="1"/>
          </p:cNvSpPr>
          <p:nvPr/>
        </p:nvSpPr>
        <p:spPr bwMode="auto">
          <a:xfrm>
            <a:off x="971550" y="6022181"/>
            <a:ext cx="1944688" cy="307975"/>
          </a:xfrm>
          <a:prstGeom prst="rect">
            <a:avLst/>
          </a:prstGeom>
          <a:noFill/>
          <a:ln w="9525">
            <a:noFill/>
            <a:miter lim="800000"/>
            <a:headEnd/>
            <a:tailEnd/>
          </a:ln>
        </p:spPr>
        <p:txBody>
          <a:bodyPr wrap="none">
            <a:spAutoFit/>
          </a:bodyPr>
          <a:lstStyle/>
          <a:p>
            <a:r>
              <a:rPr lang="fr-FR" sz="1400"/>
              <a:t>Jeux d’enfant, pétards</a:t>
            </a:r>
          </a:p>
        </p:txBody>
      </p:sp>
      <p:sp>
        <p:nvSpPr>
          <p:cNvPr id="16" name="Rectangle 12"/>
          <p:cNvSpPr>
            <a:spLocks noChangeArrowheads="1"/>
          </p:cNvSpPr>
          <p:nvPr/>
        </p:nvSpPr>
        <p:spPr bwMode="auto">
          <a:xfrm>
            <a:off x="6826249" y="5904706"/>
            <a:ext cx="822325" cy="307975"/>
          </a:xfrm>
          <a:prstGeom prst="rect">
            <a:avLst/>
          </a:prstGeom>
          <a:noFill/>
          <a:ln w="9525">
            <a:noFill/>
            <a:miter lim="800000"/>
            <a:headEnd/>
            <a:tailEnd/>
          </a:ln>
        </p:spPr>
        <p:txBody>
          <a:bodyPr wrap="none">
            <a:spAutoFit/>
          </a:bodyPr>
          <a:lstStyle/>
          <a:p>
            <a:r>
              <a:rPr lang="fr-FR" sz="1400" dirty="0"/>
              <a:t>Artifices</a:t>
            </a:r>
          </a:p>
        </p:txBody>
      </p:sp>
      <p:sp>
        <p:nvSpPr>
          <p:cNvPr id="17" name="Rectangle 15"/>
          <p:cNvSpPr>
            <a:spLocks noChangeArrowheads="1"/>
          </p:cNvSpPr>
          <p:nvPr/>
        </p:nvSpPr>
        <p:spPr bwMode="auto">
          <a:xfrm>
            <a:off x="3348038" y="3717131"/>
            <a:ext cx="2093912" cy="307975"/>
          </a:xfrm>
          <a:prstGeom prst="rect">
            <a:avLst/>
          </a:prstGeom>
          <a:noFill/>
          <a:ln w="9525">
            <a:noFill/>
            <a:miter lim="800000"/>
            <a:headEnd/>
            <a:tailEnd/>
          </a:ln>
        </p:spPr>
        <p:txBody>
          <a:bodyPr wrap="none">
            <a:spAutoFit/>
          </a:bodyPr>
          <a:lstStyle/>
          <a:p>
            <a:r>
              <a:rPr lang="fr-FR" sz="1400"/>
              <a:t>Mégot jeté d’une voiture</a:t>
            </a:r>
          </a:p>
        </p:txBody>
      </p:sp>
      <p:pic>
        <p:nvPicPr>
          <p:cNvPr id="18" name="Picture 3" descr="E:\Documents and Settings\FLACHER LAURENT\archives photos\Archive clichés RCCI\RCCI 3 VIART MTB\DSC00416.JPG"/>
          <p:cNvPicPr>
            <a:picLocks noChangeAspect="1" noChangeArrowheads="1"/>
          </p:cNvPicPr>
          <p:nvPr/>
        </p:nvPicPr>
        <p:blipFill>
          <a:blip r:embed="rId3" cstate="print"/>
          <a:srcRect/>
          <a:stretch>
            <a:fillRect/>
          </a:stretch>
        </p:blipFill>
        <p:spPr bwMode="auto">
          <a:xfrm>
            <a:off x="4572000" y="1124744"/>
            <a:ext cx="3833813" cy="2566987"/>
          </a:xfrm>
          <a:prstGeom prst="rect">
            <a:avLst/>
          </a:prstGeom>
          <a:noFill/>
          <a:ln w="19050">
            <a:solidFill>
              <a:srgbClr val="FFFF00"/>
            </a:solidFill>
            <a:miter lim="800000"/>
            <a:headEnd/>
            <a:tailEnd/>
          </a:ln>
        </p:spPr>
      </p:pic>
      <p:pic>
        <p:nvPicPr>
          <p:cNvPr id="19" name="Picture 5" descr="http://t2.gstatic.com/images?q=tbn:ANd9GcT-TfNTMwPs0EoJTU_MBhkby6OIh7GfOLluMq0ILiF6lIJSx5BQ"/>
          <p:cNvPicPr>
            <a:picLocks noChangeAspect="1" noChangeArrowheads="1"/>
          </p:cNvPicPr>
          <p:nvPr/>
        </p:nvPicPr>
        <p:blipFill>
          <a:blip r:embed="rId4" cstate="print"/>
          <a:srcRect/>
          <a:stretch>
            <a:fillRect/>
          </a:stretch>
        </p:blipFill>
        <p:spPr bwMode="auto">
          <a:xfrm>
            <a:off x="3563888" y="4221088"/>
            <a:ext cx="1872282" cy="2066153"/>
          </a:xfrm>
          <a:prstGeom prst="rect">
            <a:avLst/>
          </a:prstGeom>
          <a:noFill/>
          <a:ln w="9525">
            <a:noFill/>
            <a:miter lim="800000"/>
            <a:headEnd/>
            <a:tailEnd/>
          </a:ln>
        </p:spPr>
      </p:pic>
      <p:pic>
        <p:nvPicPr>
          <p:cNvPr id="20" name="Picture 7" descr="http://img.over-blog.com/500x374/1/58/19/49/septembre-2009/breves-marseille-incendie-bord-de-route.jpg"/>
          <p:cNvPicPr>
            <a:picLocks noChangeAspect="1" noChangeArrowheads="1"/>
          </p:cNvPicPr>
          <p:nvPr/>
        </p:nvPicPr>
        <p:blipFill>
          <a:blip r:embed="rId5" cstate="print"/>
          <a:srcRect/>
          <a:stretch>
            <a:fillRect/>
          </a:stretch>
        </p:blipFill>
        <p:spPr bwMode="auto">
          <a:xfrm>
            <a:off x="900113" y="1169194"/>
            <a:ext cx="3384550" cy="2543175"/>
          </a:xfrm>
          <a:prstGeom prst="rect">
            <a:avLst/>
          </a:prstGeom>
          <a:noFill/>
          <a:ln w="19050">
            <a:solidFill>
              <a:srgbClr val="FFFF00"/>
            </a:solidFill>
            <a:miter lim="800000"/>
            <a:headEnd/>
            <a:tailEnd/>
          </a:ln>
        </p:spPr>
      </p:pic>
      <p:cxnSp>
        <p:nvCxnSpPr>
          <p:cNvPr id="21" name="Connecteur droit avec flèche 20"/>
          <p:cNvCxnSpPr/>
          <p:nvPr/>
        </p:nvCxnSpPr>
        <p:spPr>
          <a:xfrm>
            <a:off x="2627313" y="3213894"/>
            <a:ext cx="381635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2" name="Picture 9" descr="http://t0.gstatic.com/images?q=tbn:ANd9GcToKSebGwerw7BTpsP93OVyD-JxCy_8PrFFe2iVixu8PSQyCElX-w2MfDqp"/>
          <p:cNvPicPr>
            <a:picLocks noChangeAspect="1" noChangeArrowheads="1"/>
          </p:cNvPicPr>
          <p:nvPr/>
        </p:nvPicPr>
        <p:blipFill>
          <a:blip r:embed="rId6" cstate="print"/>
          <a:srcRect/>
          <a:stretch>
            <a:fillRect/>
          </a:stretch>
        </p:blipFill>
        <p:spPr bwMode="auto">
          <a:xfrm>
            <a:off x="1476375" y="4006056"/>
            <a:ext cx="1379538" cy="1898650"/>
          </a:xfrm>
          <a:prstGeom prst="rect">
            <a:avLst/>
          </a:prstGeom>
          <a:noFill/>
          <a:ln w="9525">
            <a:noFill/>
            <a:miter lim="800000"/>
            <a:headEnd/>
            <a:tailEnd/>
          </a:ln>
        </p:spPr>
      </p:pic>
      <p:pic>
        <p:nvPicPr>
          <p:cNvPr id="23" name="Picture 11" descr="http://t2.gstatic.com/images?q=tbn:ANd9GcQ6hYVwZ1G2T0pk9SLrLaELOB_551cVAVXyEJuTc_kWjmgtO32Ndw"/>
          <p:cNvPicPr>
            <a:picLocks noChangeAspect="1" noChangeArrowheads="1"/>
          </p:cNvPicPr>
          <p:nvPr/>
        </p:nvPicPr>
        <p:blipFill>
          <a:blip r:embed="rId7" cstate="print"/>
          <a:srcRect/>
          <a:stretch>
            <a:fillRect/>
          </a:stretch>
        </p:blipFill>
        <p:spPr bwMode="auto">
          <a:xfrm>
            <a:off x="6156325" y="3717032"/>
            <a:ext cx="2162175" cy="2114550"/>
          </a:xfrm>
          <a:prstGeom prst="rect">
            <a:avLst/>
          </a:prstGeom>
          <a:noFill/>
          <a:ln w="9525">
            <a:noFill/>
            <a:miter lim="800000"/>
            <a:headEnd/>
            <a:tailEnd/>
          </a:ln>
        </p:spPr>
      </p:pic>
      <p:pic>
        <p:nvPicPr>
          <p:cNvPr id="24" name="Picture 13" descr="http://t3.gstatic.com/images?q=tbn:ANd9GcTVl-9KTg_u3_TBL6mobdn71cYVkPZrmWpJE41CAHddrFuO54JCOg"/>
          <p:cNvPicPr>
            <a:picLocks noChangeAspect="1" noChangeArrowheads="1"/>
          </p:cNvPicPr>
          <p:nvPr/>
        </p:nvPicPr>
        <p:blipFill>
          <a:blip r:embed="rId8" cstate="print"/>
          <a:srcRect/>
          <a:stretch>
            <a:fillRect/>
          </a:stretch>
        </p:blipFill>
        <p:spPr bwMode="auto">
          <a:xfrm>
            <a:off x="395288" y="4364831"/>
            <a:ext cx="1081087" cy="1081088"/>
          </a:xfrm>
          <a:prstGeom prst="rect">
            <a:avLst/>
          </a:prstGeom>
          <a:noFill/>
          <a:ln w="9525">
            <a:noFill/>
            <a:miter lim="800000"/>
            <a:headEnd/>
            <a:tailEnd/>
          </a:ln>
        </p:spPr>
      </p:pic>
    </p:spTree>
    <p:extLst>
      <p:ext uri="{BB962C8B-B14F-4D97-AF65-F5344CB8AC3E}">
        <p14:creationId xmlns="" xmlns:p14="http://schemas.microsoft.com/office/powerpoint/2010/main" val="19792036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8</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dirty="0">
                <a:solidFill>
                  <a:srgbClr val="FFFF00"/>
                </a:solidFill>
              </a:rPr>
              <a:t>Quelques modes </a:t>
            </a:r>
            <a:r>
              <a:rPr lang="fr-FR" dirty="0" smtClean="0">
                <a:solidFill>
                  <a:srgbClr val="FFFF00"/>
                </a:solidFill>
              </a:rPr>
              <a:t>d’ignition:</a:t>
            </a:r>
            <a:endParaRPr lang="fr-FR" dirty="0">
              <a:solidFill>
                <a:srgbClr val="FFFF00"/>
              </a:solidFill>
            </a:endParaRPr>
          </a:p>
        </p:txBody>
      </p:sp>
      <p:pic>
        <p:nvPicPr>
          <p:cNvPr id="14" name="Picture 2" descr="http://t2.gstatic.com/images?q=tbn:ANd9GcQCNAXBX4wcJaHHkC-WwS800LyHisdpCBp0DXknw6ntjya4ok020A"/>
          <p:cNvPicPr>
            <a:picLocks noChangeAspect="1" noChangeArrowheads="1"/>
          </p:cNvPicPr>
          <p:nvPr/>
        </p:nvPicPr>
        <p:blipFill>
          <a:blip r:embed="rId3" cstate="print"/>
          <a:srcRect/>
          <a:stretch>
            <a:fillRect/>
          </a:stretch>
        </p:blipFill>
        <p:spPr bwMode="auto">
          <a:xfrm>
            <a:off x="4848993" y="1196752"/>
            <a:ext cx="3827463" cy="4073525"/>
          </a:xfrm>
          <a:prstGeom prst="rect">
            <a:avLst/>
          </a:prstGeom>
          <a:noFill/>
          <a:ln w="9525">
            <a:noFill/>
            <a:miter lim="800000"/>
            <a:headEnd/>
            <a:tailEnd/>
          </a:ln>
        </p:spPr>
      </p:pic>
      <p:sp>
        <p:nvSpPr>
          <p:cNvPr id="25" name="Rectangle 5"/>
          <p:cNvSpPr>
            <a:spLocks noChangeArrowheads="1"/>
          </p:cNvSpPr>
          <p:nvPr/>
        </p:nvSpPr>
        <p:spPr bwMode="auto">
          <a:xfrm>
            <a:off x="5423667" y="5389270"/>
            <a:ext cx="2678113" cy="307975"/>
          </a:xfrm>
          <a:prstGeom prst="rect">
            <a:avLst/>
          </a:prstGeom>
          <a:noFill/>
          <a:ln w="9525">
            <a:noFill/>
            <a:miter lim="800000"/>
            <a:headEnd/>
            <a:tailEnd/>
          </a:ln>
        </p:spPr>
        <p:txBody>
          <a:bodyPr wrap="none">
            <a:spAutoFit/>
          </a:bodyPr>
          <a:lstStyle/>
          <a:p>
            <a:r>
              <a:rPr lang="fr-FR" sz="1400" dirty="0"/>
              <a:t>Impacts de foudre sur un arbre</a:t>
            </a:r>
          </a:p>
        </p:txBody>
      </p:sp>
      <p:sp>
        <p:nvSpPr>
          <p:cNvPr id="26" name="Rectangle 6"/>
          <p:cNvSpPr>
            <a:spLocks noChangeArrowheads="1"/>
          </p:cNvSpPr>
          <p:nvPr/>
        </p:nvSpPr>
        <p:spPr bwMode="auto">
          <a:xfrm>
            <a:off x="257244" y="5389269"/>
            <a:ext cx="4572000" cy="307975"/>
          </a:xfrm>
          <a:prstGeom prst="rect">
            <a:avLst/>
          </a:prstGeom>
          <a:noFill/>
          <a:ln w="9525">
            <a:noFill/>
            <a:miter lim="800000"/>
            <a:headEnd/>
            <a:tailEnd/>
          </a:ln>
        </p:spPr>
        <p:txBody>
          <a:bodyPr>
            <a:spAutoFit/>
          </a:bodyPr>
          <a:lstStyle/>
          <a:p>
            <a:r>
              <a:rPr lang="fr-FR" sz="1400" dirty="0"/>
              <a:t>Serrage des freins de locomotive</a:t>
            </a:r>
          </a:p>
        </p:txBody>
      </p:sp>
      <p:pic>
        <p:nvPicPr>
          <p:cNvPr id="27" name="Picture 8" descr="Gifs Animés Foudres (5)">
            <a:hlinkClick r:id="rId4"/>
          </p:cNvPr>
          <p:cNvPicPr>
            <a:picLocks noChangeAspect="1" noChangeArrowheads="1" noCrop="1"/>
          </p:cNvPicPr>
          <p:nvPr/>
        </p:nvPicPr>
        <p:blipFill>
          <a:blip r:embed="rId5" cstate="print"/>
          <a:srcRect/>
          <a:stretch>
            <a:fillRect/>
          </a:stretch>
        </p:blipFill>
        <p:spPr bwMode="auto">
          <a:xfrm rot="-826875">
            <a:off x="4839283" y="610662"/>
            <a:ext cx="1930400" cy="4291012"/>
          </a:xfrm>
          <a:prstGeom prst="rect">
            <a:avLst/>
          </a:prstGeom>
          <a:noFill/>
          <a:ln w="9525">
            <a:noFill/>
            <a:miter lim="800000"/>
            <a:headEnd/>
            <a:tailEnd/>
          </a:ln>
        </p:spPr>
      </p:pic>
      <p:pic>
        <p:nvPicPr>
          <p:cNvPr id="28" name="Picture 8" descr="http://fr.academic.ru/pictures/frwiki/82/Radevormwald_Dahlhausen_-_Eisenbahnmuseum_-_DRB_Class_52_07.jpg"/>
          <p:cNvPicPr>
            <a:picLocks noChangeAspect="1" noChangeArrowheads="1"/>
          </p:cNvPicPr>
          <p:nvPr/>
        </p:nvPicPr>
        <p:blipFill>
          <a:blip r:embed="rId6" cstate="print"/>
          <a:srcRect/>
          <a:stretch>
            <a:fillRect/>
          </a:stretch>
        </p:blipFill>
        <p:spPr bwMode="auto">
          <a:xfrm>
            <a:off x="573951" y="2117086"/>
            <a:ext cx="3938587" cy="2952750"/>
          </a:xfrm>
          <a:prstGeom prst="rect">
            <a:avLst/>
          </a:prstGeom>
          <a:noFill/>
          <a:ln w="19050">
            <a:solidFill>
              <a:srgbClr val="FFFF00"/>
            </a:solidFill>
            <a:miter lim="800000"/>
            <a:headEnd/>
            <a:tailEnd/>
          </a:ln>
        </p:spPr>
      </p:pic>
      <p:grpSp>
        <p:nvGrpSpPr>
          <p:cNvPr id="29" name="Group 218"/>
          <p:cNvGrpSpPr>
            <a:grpSpLocks/>
          </p:cNvGrpSpPr>
          <p:nvPr/>
        </p:nvGrpSpPr>
        <p:grpSpPr bwMode="auto">
          <a:xfrm flipH="1">
            <a:off x="1574106" y="4175524"/>
            <a:ext cx="1152525" cy="768350"/>
            <a:chOff x="1872" y="1991"/>
            <a:chExt cx="1680" cy="1309"/>
          </a:xfrm>
        </p:grpSpPr>
        <p:sp>
          <p:nvSpPr>
            <p:cNvPr id="30" name="Freeform 202"/>
            <p:cNvSpPr>
              <a:spLocks/>
            </p:cNvSpPr>
            <p:nvPr/>
          </p:nvSpPr>
          <p:spPr bwMode="auto">
            <a:xfrm>
              <a:off x="1872" y="2016"/>
              <a:ext cx="1680" cy="1284"/>
            </a:xfrm>
            <a:custGeom>
              <a:avLst/>
              <a:gdLst>
                <a:gd name="T0" fmla="*/ 1137 w 1680"/>
                <a:gd name="T1" fmla="*/ 226 h 1284"/>
                <a:gd name="T2" fmla="*/ 1111 w 1680"/>
                <a:gd name="T3" fmla="*/ 342 h 1284"/>
                <a:gd name="T4" fmla="*/ 1279 w 1680"/>
                <a:gd name="T5" fmla="*/ 194 h 1284"/>
                <a:gd name="T6" fmla="*/ 1254 w 1680"/>
                <a:gd name="T7" fmla="*/ 271 h 1284"/>
                <a:gd name="T8" fmla="*/ 1279 w 1680"/>
                <a:gd name="T9" fmla="*/ 271 h 1284"/>
                <a:gd name="T10" fmla="*/ 1460 w 1680"/>
                <a:gd name="T11" fmla="*/ 84 h 1284"/>
                <a:gd name="T12" fmla="*/ 1441 w 1680"/>
                <a:gd name="T13" fmla="*/ 155 h 1284"/>
                <a:gd name="T14" fmla="*/ 1538 w 1680"/>
                <a:gd name="T15" fmla="*/ 116 h 1284"/>
                <a:gd name="T16" fmla="*/ 1312 w 1680"/>
                <a:gd name="T17" fmla="*/ 387 h 1284"/>
                <a:gd name="T18" fmla="*/ 1299 w 1680"/>
                <a:gd name="T19" fmla="*/ 477 h 1284"/>
                <a:gd name="T20" fmla="*/ 1415 w 1680"/>
                <a:gd name="T21" fmla="*/ 503 h 1284"/>
                <a:gd name="T22" fmla="*/ 1564 w 1680"/>
                <a:gd name="T23" fmla="*/ 510 h 1284"/>
                <a:gd name="T24" fmla="*/ 1376 w 1680"/>
                <a:gd name="T25" fmla="*/ 555 h 1284"/>
                <a:gd name="T26" fmla="*/ 1441 w 1680"/>
                <a:gd name="T27" fmla="*/ 587 h 1284"/>
                <a:gd name="T28" fmla="*/ 1312 w 1680"/>
                <a:gd name="T29" fmla="*/ 607 h 1284"/>
                <a:gd name="T30" fmla="*/ 1363 w 1680"/>
                <a:gd name="T31" fmla="*/ 632 h 1284"/>
                <a:gd name="T32" fmla="*/ 1680 w 1680"/>
                <a:gd name="T33" fmla="*/ 755 h 1284"/>
                <a:gd name="T34" fmla="*/ 1486 w 1680"/>
                <a:gd name="T35" fmla="*/ 716 h 1284"/>
                <a:gd name="T36" fmla="*/ 1305 w 1680"/>
                <a:gd name="T37" fmla="*/ 684 h 1284"/>
                <a:gd name="T38" fmla="*/ 1376 w 1680"/>
                <a:gd name="T39" fmla="*/ 729 h 1284"/>
                <a:gd name="T40" fmla="*/ 1325 w 1680"/>
                <a:gd name="T41" fmla="*/ 768 h 1284"/>
                <a:gd name="T42" fmla="*/ 1422 w 1680"/>
                <a:gd name="T43" fmla="*/ 852 h 1284"/>
                <a:gd name="T44" fmla="*/ 1447 w 1680"/>
                <a:gd name="T45" fmla="*/ 961 h 1284"/>
                <a:gd name="T46" fmla="*/ 1299 w 1680"/>
                <a:gd name="T47" fmla="*/ 878 h 1284"/>
                <a:gd name="T48" fmla="*/ 1273 w 1680"/>
                <a:gd name="T49" fmla="*/ 890 h 1284"/>
                <a:gd name="T50" fmla="*/ 1170 w 1680"/>
                <a:gd name="T51" fmla="*/ 832 h 1284"/>
                <a:gd name="T52" fmla="*/ 1137 w 1680"/>
                <a:gd name="T53" fmla="*/ 852 h 1284"/>
                <a:gd name="T54" fmla="*/ 1144 w 1680"/>
                <a:gd name="T55" fmla="*/ 890 h 1284"/>
                <a:gd name="T56" fmla="*/ 1170 w 1680"/>
                <a:gd name="T57" fmla="*/ 961 h 1284"/>
                <a:gd name="T58" fmla="*/ 1111 w 1680"/>
                <a:gd name="T59" fmla="*/ 961 h 1284"/>
                <a:gd name="T60" fmla="*/ 1060 w 1680"/>
                <a:gd name="T61" fmla="*/ 916 h 1284"/>
                <a:gd name="T62" fmla="*/ 1040 w 1680"/>
                <a:gd name="T63" fmla="*/ 897 h 1284"/>
                <a:gd name="T64" fmla="*/ 1027 w 1680"/>
                <a:gd name="T65" fmla="*/ 1052 h 1284"/>
                <a:gd name="T66" fmla="*/ 1002 w 1680"/>
                <a:gd name="T67" fmla="*/ 1239 h 1284"/>
                <a:gd name="T68" fmla="*/ 943 w 1680"/>
                <a:gd name="T69" fmla="*/ 1026 h 1284"/>
                <a:gd name="T70" fmla="*/ 892 w 1680"/>
                <a:gd name="T71" fmla="*/ 1097 h 1284"/>
                <a:gd name="T72" fmla="*/ 840 w 1680"/>
                <a:gd name="T73" fmla="*/ 1194 h 1284"/>
                <a:gd name="T74" fmla="*/ 846 w 1680"/>
                <a:gd name="T75" fmla="*/ 968 h 1284"/>
                <a:gd name="T76" fmla="*/ 782 w 1680"/>
                <a:gd name="T77" fmla="*/ 968 h 1284"/>
                <a:gd name="T78" fmla="*/ 691 w 1680"/>
                <a:gd name="T79" fmla="*/ 1013 h 1284"/>
                <a:gd name="T80" fmla="*/ 562 w 1680"/>
                <a:gd name="T81" fmla="*/ 1084 h 1284"/>
                <a:gd name="T82" fmla="*/ 704 w 1680"/>
                <a:gd name="T83" fmla="*/ 903 h 1284"/>
                <a:gd name="T84" fmla="*/ 633 w 1680"/>
                <a:gd name="T85" fmla="*/ 955 h 1284"/>
                <a:gd name="T86" fmla="*/ 498 w 1680"/>
                <a:gd name="T87" fmla="*/ 1039 h 1284"/>
                <a:gd name="T88" fmla="*/ 588 w 1680"/>
                <a:gd name="T89" fmla="*/ 942 h 1284"/>
                <a:gd name="T90" fmla="*/ 510 w 1680"/>
                <a:gd name="T91" fmla="*/ 897 h 1284"/>
                <a:gd name="T92" fmla="*/ 233 w 1680"/>
                <a:gd name="T93" fmla="*/ 974 h 1284"/>
                <a:gd name="T94" fmla="*/ 420 w 1680"/>
                <a:gd name="T95" fmla="*/ 858 h 1284"/>
                <a:gd name="T96" fmla="*/ 523 w 1680"/>
                <a:gd name="T97" fmla="*/ 807 h 1284"/>
                <a:gd name="T98" fmla="*/ 414 w 1680"/>
                <a:gd name="T99" fmla="*/ 787 h 1284"/>
                <a:gd name="T100" fmla="*/ 6 w 1680"/>
                <a:gd name="T101" fmla="*/ 787 h 1284"/>
                <a:gd name="T102" fmla="*/ 239 w 1680"/>
                <a:gd name="T103" fmla="*/ 710 h 1284"/>
                <a:gd name="T104" fmla="*/ 569 w 1680"/>
                <a:gd name="T105" fmla="*/ 665 h 1284"/>
                <a:gd name="T106" fmla="*/ 420 w 1680"/>
                <a:gd name="T107" fmla="*/ 568 h 1284"/>
                <a:gd name="T108" fmla="*/ 698 w 1680"/>
                <a:gd name="T109" fmla="*/ 613 h 1284"/>
                <a:gd name="T110" fmla="*/ 678 w 1680"/>
                <a:gd name="T111" fmla="*/ 477 h 1284"/>
                <a:gd name="T112" fmla="*/ 808 w 1680"/>
                <a:gd name="T113" fmla="*/ 471 h 1284"/>
                <a:gd name="T114" fmla="*/ 866 w 1680"/>
                <a:gd name="T115" fmla="*/ 348 h 1284"/>
                <a:gd name="T116" fmla="*/ 905 w 1680"/>
                <a:gd name="T117" fmla="*/ 452 h 1284"/>
                <a:gd name="T118" fmla="*/ 956 w 1680"/>
                <a:gd name="T119" fmla="*/ 316 h 1284"/>
                <a:gd name="T120" fmla="*/ 989 w 1680"/>
                <a:gd name="T121" fmla="*/ 374 h 1284"/>
                <a:gd name="T122" fmla="*/ 1047 w 1680"/>
                <a:gd name="T123" fmla="*/ 252 h 1284"/>
                <a:gd name="T124" fmla="*/ 1150 w 1680"/>
                <a:gd name="T125" fmla="*/ 84 h 128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80"/>
                <a:gd name="T190" fmla="*/ 0 h 1284"/>
                <a:gd name="T191" fmla="*/ 1680 w 1680"/>
                <a:gd name="T192" fmla="*/ 1284 h 128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80" h="1284">
                  <a:moveTo>
                    <a:pt x="1215" y="0"/>
                  </a:moveTo>
                  <a:lnTo>
                    <a:pt x="1215" y="13"/>
                  </a:lnTo>
                  <a:lnTo>
                    <a:pt x="1215" y="26"/>
                  </a:lnTo>
                  <a:lnTo>
                    <a:pt x="1202" y="52"/>
                  </a:lnTo>
                  <a:lnTo>
                    <a:pt x="1195" y="77"/>
                  </a:lnTo>
                  <a:lnTo>
                    <a:pt x="1189" y="103"/>
                  </a:lnTo>
                  <a:lnTo>
                    <a:pt x="1170" y="155"/>
                  </a:lnTo>
                  <a:lnTo>
                    <a:pt x="1163" y="168"/>
                  </a:lnTo>
                  <a:lnTo>
                    <a:pt x="1157" y="181"/>
                  </a:lnTo>
                  <a:lnTo>
                    <a:pt x="1144" y="206"/>
                  </a:lnTo>
                  <a:lnTo>
                    <a:pt x="1137" y="226"/>
                  </a:lnTo>
                  <a:lnTo>
                    <a:pt x="1131" y="245"/>
                  </a:lnTo>
                  <a:lnTo>
                    <a:pt x="1124" y="265"/>
                  </a:lnTo>
                  <a:lnTo>
                    <a:pt x="1118" y="284"/>
                  </a:lnTo>
                  <a:lnTo>
                    <a:pt x="1118" y="290"/>
                  </a:lnTo>
                  <a:lnTo>
                    <a:pt x="1118" y="297"/>
                  </a:lnTo>
                  <a:lnTo>
                    <a:pt x="1118" y="303"/>
                  </a:lnTo>
                  <a:lnTo>
                    <a:pt x="1111" y="316"/>
                  </a:lnTo>
                  <a:lnTo>
                    <a:pt x="1111" y="323"/>
                  </a:lnTo>
                  <a:lnTo>
                    <a:pt x="1111" y="329"/>
                  </a:lnTo>
                  <a:lnTo>
                    <a:pt x="1105" y="348"/>
                  </a:lnTo>
                  <a:lnTo>
                    <a:pt x="1111" y="342"/>
                  </a:lnTo>
                  <a:lnTo>
                    <a:pt x="1118" y="336"/>
                  </a:lnTo>
                  <a:lnTo>
                    <a:pt x="1131" y="329"/>
                  </a:lnTo>
                  <a:lnTo>
                    <a:pt x="1144" y="316"/>
                  </a:lnTo>
                  <a:lnTo>
                    <a:pt x="1157" y="303"/>
                  </a:lnTo>
                  <a:lnTo>
                    <a:pt x="1163" y="303"/>
                  </a:lnTo>
                  <a:lnTo>
                    <a:pt x="1189" y="277"/>
                  </a:lnTo>
                  <a:lnTo>
                    <a:pt x="1202" y="265"/>
                  </a:lnTo>
                  <a:lnTo>
                    <a:pt x="1208" y="265"/>
                  </a:lnTo>
                  <a:lnTo>
                    <a:pt x="1208" y="252"/>
                  </a:lnTo>
                  <a:lnTo>
                    <a:pt x="1254" y="213"/>
                  </a:lnTo>
                  <a:lnTo>
                    <a:pt x="1279" y="194"/>
                  </a:lnTo>
                  <a:lnTo>
                    <a:pt x="1286" y="187"/>
                  </a:lnTo>
                  <a:lnTo>
                    <a:pt x="1299" y="174"/>
                  </a:lnTo>
                  <a:lnTo>
                    <a:pt x="1299" y="181"/>
                  </a:lnTo>
                  <a:lnTo>
                    <a:pt x="1299" y="187"/>
                  </a:lnTo>
                  <a:lnTo>
                    <a:pt x="1292" y="194"/>
                  </a:lnTo>
                  <a:lnTo>
                    <a:pt x="1286" y="206"/>
                  </a:lnTo>
                  <a:lnTo>
                    <a:pt x="1286" y="213"/>
                  </a:lnTo>
                  <a:lnTo>
                    <a:pt x="1273" y="232"/>
                  </a:lnTo>
                  <a:lnTo>
                    <a:pt x="1266" y="239"/>
                  </a:lnTo>
                  <a:lnTo>
                    <a:pt x="1260" y="252"/>
                  </a:lnTo>
                  <a:lnTo>
                    <a:pt x="1254" y="271"/>
                  </a:lnTo>
                  <a:lnTo>
                    <a:pt x="1241" y="284"/>
                  </a:lnTo>
                  <a:lnTo>
                    <a:pt x="1234" y="297"/>
                  </a:lnTo>
                  <a:lnTo>
                    <a:pt x="1234" y="303"/>
                  </a:lnTo>
                  <a:lnTo>
                    <a:pt x="1208" y="329"/>
                  </a:lnTo>
                  <a:lnTo>
                    <a:pt x="1215" y="329"/>
                  </a:lnTo>
                  <a:lnTo>
                    <a:pt x="1247" y="297"/>
                  </a:lnTo>
                  <a:lnTo>
                    <a:pt x="1279" y="271"/>
                  </a:lnTo>
                  <a:lnTo>
                    <a:pt x="1312" y="239"/>
                  </a:lnTo>
                  <a:lnTo>
                    <a:pt x="1338" y="206"/>
                  </a:lnTo>
                  <a:lnTo>
                    <a:pt x="1344" y="194"/>
                  </a:lnTo>
                  <a:lnTo>
                    <a:pt x="1357" y="187"/>
                  </a:lnTo>
                  <a:lnTo>
                    <a:pt x="1376" y="168"/>
                  </a:lnTo>
                  <a:lnTo>
                    <a:pt x="1396" y="155"/>
                  </a:lnTo>
                  <a:lnTo>
                    <a:pt x="1402" y="142"/>
                  </a:lnTo>
                  <a:lnTo>
                    <a:pt x="1409" y="135"/>
                  </a:lnTo>
                  <a:lnTo>
                    <a:pt x="1441" y="103"/>
                  </a:lnTo>
                  <a:lnTo>
                    <a:pt x="1454" y="90"/>
                  </a:lnTo>
                  <a:lnTo>
                    <a:pt x="1460" y="84"/>
                  </a:lnTo>
                  <a:lnTo>
                    <a:pt x="1467" y="84"/>
                  </a:lnTo>
                  <a:lnTo>
                    <a:pt x="1467" y="90"/>
                  </a:lnTo>
                  <a:lnTo>
                    <a:pt x="1454" y="103"/>
                  </a:lnTo>
                  <a:lnTo>
                    <a:pt x="1441" y="123"/>
                  </a:lnTo>
                  <a:lnTo>
                    <a:pt x="1441" y="129"/>
                  </a:lnTo>
                  <a:lnTo>
                    <a:pt x="1434" y="142"/>
                  </a:lnTo>
                  <a:lnTo>
                    <a:pt x="1428" y="155"/>
                  </a:lnTo>
                  <a:lnTo>
                    <a:pt x="1434" y="155"/>
                  </a:lnTo>
                  <a:lnTo>
                    <a:pt x="1441" y="155"/>
                  </a:lnTo>
                  <a:lnTo>
                    <a:pt x="1447" y="142"/>
                  </a:lnTo>
                  <a:lnTo>
                    <a:pt x="1460" y="129"/>
                  </a:lnTo>
                  <a:lnTo>
                    <a:pt x="1473" y="123"/>
                  </a:lnTo>
                  <a:lnTo>
                    <a:pt x="1486" y="110"/>
                  </a:lnTo>
                  <a:lnTo>
                    <a:pt x="1499" y="103"/>
                  </a:lnTo>
                  <a:lnTo>
                    <a:pt x="1518" y="84"/>
                  </a:lnTo>
                  <a:lnTo>
                    <a:pt x="1577" y="58"/>
                  </a:lnTo>
                  <a:lnTo>
                    <a:pt x="1564" y="77"/>
                  </a:lnTo>
                  <a:lnTo>
                    <a:pt x="1557" y="90"/>
                  </a:lnTo>
                  <a:lnTo>
                    <a:pt x="1551" y="103"/>
                  </a:lnTo>
                  <a:lnTo>
                    <a:pt x="1538" y="116"/>
                  </a:lnTo>
                  <a:lnTo>
                    <a:pt x="1518" y="129"/>
                  </a:lnTo>
                  <a:lnTo>
                    <a:pt x="1499" y="161"/>
                  </a:lnTo>
                  <a:lnTo>
                    <a:pt x="1460" y="200"/>
                  </a:lnTo>
                  <a:lnTo>
                    <a:pt x="1415" y="265"/>
                  </a:lnTo>
                  <a:lnTo>
                    <a:pt x="1415" y="271"/>
                  </a:lnTo>
                  <a:lnTo>
                    <a:pt x="1415" y="277"/>
                  </a:lnTo>
                  <a:lnTo>
                    <a:pt x="1409" y="284"/>
                  </a:lnTo>
                  <a:lnTo>
                    <a:pt x="1402" y="290"/>
                  </a:lnTo>
                  <a:lnTo>
                    <a:pt x="1383" y="316"/>
                  </a:lnTo>
                  <a:lnTo>
                    <a:pt x="1363" y="342"/>
                  </a:lnTo>
                  <a:lnTo>
                    <a:pt x="1312" y="387"/>
                  </a:lnTo>
                  <a:lnTo>
                    <a:pt x="1299" y="406"/>
                  </a:lnTo>
                  <a:lnTo>
                    <a:pt x="1286" y="413"/>
                  </a:lnTo>
                  <a:lnTo>
                    <a:pt x="1279" y="426"/>
                  </a:lnTo>
                  <a:lnTo>
                    <a:pt x="1273" y="432"/>
                  </a:lnTo>
                  <a:lnTo>
                    <a:pt x="1273" y="439"/>
                  </a:lnTo>
                  <a:lnTo>
                    <a:pt x="1260" y="452"/>
                  </a:lnTo>
                  <a:lnTo>
                    <a:pt x="1241" y="484"/>
                  </a:lnTo>
                  <a:lnTo>
                    <a:pt x="1247" y="484"/>
                  </a:lnTo>
                  <a:lnTo>
                    <a:pt x="1260" y="484"/>
                  </a:lnTo>
                  <a:lnTo>
                    <a:pt x="1279" y="477"/>
                  </a:lnTo>
                  <a:lnTo>
                    <a:pt x="1299" y="477"/>
                  </a:lnTo>
                  <a:lnTo>
                    <a:pt x="1312" y="477"/>
                  </a:lnTo>
                  <a:lnTo>
                    <a:pt x="1344" y="477"/>
                  </a:lnTo>
                  <a:lnTo>
                    <a:pt x="1318" y="490"/>
                  </a:lnTo>
                  <a:lnTo>
                    <a:pt x="1305" y="497"/>
                  </a:lnTo>
                  <a:lnTo>
                    <a:pt x="1292" y="503"/>
                  </a:lnTo>
                  <a:lnTo>
                    <a:pt x="1350" y="503"/>
                  </a:lnTo>
                  <a:lnTo>
                    <a:pt x="1376" y="503"/>
                  </a:lnTo>
                  <a:lnTo>
                    <a:pt x="1389" y="503"/>
                  </a:lnTo>
                  <a:lnTo>
                    <a:pt x="1409" y="510"/>
                  </a:lnTo>
                  <a:lnTo>
                    <a:pt x="1415" y="503"/>
                  </a:lnTo>
                  <a:lnTo>
                    <a:pt x="1422" y="503"/>
                  </a:lnTo>
                  <a:lnTo>
                    <a:pt x="1441" y="503"/>
                  </a:lnTo>
                  <a:lnTo>
                    <a:pt x="1460" y="503"/>
                  </a:lnTo>
                  <a:lnTo>
                    <a:pt x="1467" y="503"/>
                  </a:lnTo>
                  <a:lnTo>
                    <a:pt x="1480" y="503"/>
                  </a:lnTo>
                  <a:lnTo>
                    <a:pt x="1486" y="503"/>
                  </a:lnTo>
                  <a:lnTo>
                    <a:pt x="1499" y="503"/>
                  </a:lnTo>
                  <a:lnTo>
                    <a:pt x="1525" y="503"/>
                  </a:lnTo>
                  <a:lnTo>
                    <a:pt x="1551" y="510"/>
                  </a:lnTo>
                  <a:lnTo>
                    <a:pt x="1564" y="510"/>
                  </a:lnTo>
                  <a:lnTo>
                    <a:pt x="1570" y="510"/>
                  </a:lnTo>
                  <a:lnTo>
                    <a:pt x="1518" y="529"/>
                  </a:lnTo>
                  <a:lnTo>
                    <a:pt x="1493" y="536"/>
                  </a:lnTo>
                  <a:lnTo>
                    <a:pt x="1473" y="536"/>
                  </a:lnTo>
                  <a:lnTo>
                    <a:pt x="1447" y="542"/>
                  </a:lnTo>
                  <a:lnTo>
                    <a:pt x="1422" y="548"/>
                  </a:lnTo>
                  <a:lnTo>
                    <a:pt x="1422" y="555"/>
                  </a:lnTo>
                  <a:lnTo>
                    <a:pt x="1415" y="555"/>
                  </a:lnTo>
                  <a:lnTo>
                    <a:pt x="1402" y="555"/>
                  </a:lnTo>
                  <a:lnTo>
                    <a:pt x="1396" y="555"/>
                  </a:lnTo>
                  <a:lnTo>
                    <a:pt x="1376" y="555"/>
                  </a:lnTo>
                  <a:lnTo>
                    <a:pt x="1363" y="555"/>
                  </a:lnTo>
                  <a:lnTo>
                    <a:pt x="1357" y="555"/>
                  </a:lnTo>
                  <a:lnTo>
                    <a:pt x="1350" y="555"/>
                  </a:lnTo>
                  <a:lnTo>
                    <a:pt x="1344" y="561"/>
                  </a:lnTo>
                  <a:lnTo>
                    <a:pt x="1363" y="568"/>
                  </a:lnTo>
                  <a:lnTo>
                    <a:pt x="1396" y="574"/>
                  </a:lnTo>
                  <a:lnTo>
                    <a:pt x="1428" y="581"/>
                  </a:lnTo>
                  <a:lnTo>
                    <a:pt x="1441" y="581"/>
                  </a:lnTo>
                  <a:lnTo>
                    <a:pt x="1454" y="581"/>
                  </a:lnTo>
                  <a:lnTo>
                    <a:pt x="1441" y="587"/>
                  </a:lnTo>
                  <a:lnTo>
                    <a:pt x="1434" y="587"/>
                  </a:lnTo>
                  <a:lnTo>
                    <a:pt x="1415" y="594"/>
                  </a:lnTo>
                  <a:lnTo>
                    <a:pt x="1402" y="594"/>
                  </a:lnTo>
                  <a:lnTo>
                    <a:pt x="1389" y="594"/>
                  </a:lnTo>
                  <a:lnTo>
                    <a:pt x="1383" y="600"/>
                  </a:lnTo>
                  <a:lnTo>
                    <a:pt x="1376" y="600"/>
                  </a:lnTo>
                  <a:lnTo>
                    <a:pt x="1370" y="600"/>
                  </a:lnTo>
                  <a:lnTo>
                    <a:pt x="1344" y="600"/>
                  </a:lnTo>
                  <a:lnTo>
                    <a:pt x="1318" y="607"/>
                  </a:lnTo>
                  <a:lnTo>
                    <a:pt x="1312" y="607"/>
                  </a:lnTo>
                  <a:lnTo>
                    <a:pt x="1305" y="607"/>
                  </a:lnTo>
                  <a:lnTo>
                    <a:pt x="1325" y="613"/>
                  </a:lnTo>
                  <a:lnTo>
                    <a:pt x="1344" y="613"/>
                  </a:lnTo>
                  <a:lnTo>
                    <a:pt x="1363" y="619"/>
                  </a:lnTo>
                  <a:lnTo>
                    <a:pt x="1383" y="626"/>
                  </a:lnTo>
                  <a:lnTo>
                    <a:pt x="1409" y="632"/>
                  </a:lnTo>
                  <a:lnTo>
                    <a:pt x="1428" y="632"/>
                  </a:lnTo>
                  <a:lnTo>
                    <a:pt x="1422" y="639"/>
                  </a:lnTo>
                  <a:lnTo>
                    <a:pt x="1415" y="639"/>
                  </a:lnTo>
                  <a:lnTo>
                    <a:pt x="1389" y="639"/>
                  </a:lnTo>
                  <a:lnTo>
                    <a:pt x="1363" y="632"/>
                  </a:lnTo>
                  <a:lnTo>
                    <a:pt x="1350" y="632"/>
                  </a:lnTo>
                  <a:lnTo>
                    <a:pt x="1344" y="632"/>
                  </a:lnTo>
                  <a:lnTo>
                    <a:pt x="1363" y="639"/>
                  </a:lnTo>
                  <a:lnTo>
                    <a:pt x="1383" y="652"/>
                  </a:lnTo>
                  <a:lnTo>
                    <a:pt x="1415" y="665"/>
                  </a:lnTo>
                  <a:lnTo>
                    <a:pt x="1447" y="684"/>
                  </a:lnTo>
                  <a:lnTo>
                    <a:pt x="1467" y="690"/>
                  </a:lnTo>
                  <a:lnTo>
                    <a:pt x="1486" y="697"/>
                  </a:lnTo>
                  <a:lnTo>
                    <a:pt x="1538" y="710"/>
                  </a:lnTo>
                  <a:lnTo>
                    <a:pt x="1590" y="723"/>
                  </a:lnTo>
                  <a:lnTo>
                    <a:pt x="1680" y="755"/>
                  </a:lnTo>
                  <a:lnTo>
                    <a:pt x="1667" y="755"/>
                  </a:lnTo>
                  <a:lnTo>
                    <a:pt x="1648" y="748"/>
                  </a:lnTo>
                  <a:lnTo>
                    <a:pt x="1609" y="742"/>
                  </a:lnTo>
                  <a:lnTo>
                    <a:pt x="1570" y="729"/>
                  </a:lnTo>
                  <a:lnTo>
                    <a:pt x="1551" y="729"/>
                  </a:lnTo>
                  <a:lnTo>
                    <a:pt x="1544" y="729"/>
                  </a:lnTo>
                  <a:lnTo>
                    <a:pt x="1525" y="723"/>
                  </a:lnTo>
                  <a:lnTo>
                    <a:pt x="1506" y="716"/>
                  </a:lnTo>
                  <a:lnTo>
                    <a:pt x="1486" y="716"/>
                  </a:lnTo>
                  <a:lnTo>
                    <a:pt x="1480" y="716"/>
                  </a:lnTo>
                  <a:lnTo>
                    <a:pt x="1467" y="716"/>
                  </a:lnTo>
                  <a:lnTo>
                    <a:pt x="1447" y="710"/>
                  </a:lnTo>
                  <a:lnTo>
                    <a:pt x="1434" y="710"/>
                  </a:lnTo>
                  <a:lnTo>
                    <a:pt x="1415" y="703"/>
                  </a:lnTo>
                  <a:lnTo>
                    <a:pt x="1396" y="697"/>
                  </a:lnTo>
                  <a:lnTo>
                    <a:pt x="1376" y="697"/>
                  </a:lnTo>
                  <a:lnTo>
                    <a:pt x="1350" y="690"/>
                  </a:lnTo>
                  <a:lnTo>
                    <a:pt x="1331" y="690"/>
                  </a:lnTo>
                  <a:lnTo>
                    <a:pt x="1318" y="684"/>
                  </a:lnTo>
                  <a:lnTo>
                    <a:pt x="1305" y="684"/>
                  </a:lnTo>
                  <a:lnTo>
                    <a:pt x="1312" y="690"/>
                  </a:lnTo>
                  <a:lnTo>
                    <a:pt x="1318" y="690"/>
                  </a:lnTo>
                  <a:lnTo>
                    <a:pt x="1331" y="697"/>
                  </a:lnTo>
                  <a:lnTo>
                    <a:pt x="1370" y="710"/>
                  </a:lnTo>
                  <a:lnTo>
                    <a:pt x="1383" y="723"/>
                  </a:lnTo>
                  <a:lnTo>
                    <a:pt x="1389" y="729"/>
                  </a:lnTo>
                  <a:lnTo>
                    <a:pt x="1402" y="736"/>
                  </a:lnTo>
                  <a:lnTo>
                    <a:pt x="1396" y="736"/>
                  </a:lnTo>
                  <a:lnTo>
                    <a:pt x="1389" y="736"/>
                  </a:lnTo>
                  <a:lnTo>
                    <a:pt x="1376" y="729"/>
                  </a:lnTo>
                  <a:lnTo>
                    <a:pt x="1370" y="729"/>
                  </a:lnTo>
                  <a:lnTo>
                    <a:pt x="1370" y="736"/>
                  </a:lnTo>
                  <a:lnTo>
                    <a:pt x="1383" y="742"/>
                  </a:lnTo>
                  <a:lnTo>
                    <a:pt x="1402" y="748"/>
                  </a:lnTo>
                  <a:lnTo>
                    <a:pt x="1415" y="761"/>
                  </a:lnTo>
                  <a:lnTo>
                    <a:pt x="1434" y="768"/>
                  </a:lnTo>
                  <a:lnTo>
                    <a:pt x="1473" y="800"/>
                  </a:lnTo>
                  <a:lnTo>
                    <a:pt x="1402" y="787"/>
                  </a:lnTo>
                  <a:lnTo>
                    <a:pt x="1363" y="781"/>
                  </a:lnTo>
                  <a:lnTo>
                    <a:pt x="1350" y="774"/>
                  </a:lnTo>
                  <a:lnTo>
                    <a:pt x="1325" y="768"/>
                  </a:lnTo>
                  <a:lnTo>
                    <a:pt x="1325" y="761"/>
                  </a:lnTo>
                  <a:lnTo>
                    <a:pt x="1312" y="748"/>
                  </a:lnTo>
                  <a:lnTo>
                    <a:pt x="1305" y="742"/>
                  </a:lnTo>
                  <a:lnTo>
                    <a:pt x="1299" y="736"/>
                  </a:lnTo>
                  <a:lnTo>
                    <a:pt x="1312" y="755"/>
                  </a:lnTo>
                  <a:lnTo>
                    <a:pt x="1325" y="768"/>
                  </a:lnTo>
                  <a:lnTo>
                    <a:pt x="1363" y="794"/>
                  </a:lnTo>
                  <a:lnTo>
                    <a:pt x="1383" y="807"/>
                  </a:lnTo>
                  <a:lnTo>
                    <a:pt x="1396" y="819"/>
                  </a:lnTo>
                  <a:lnTo>
                    <a:pt x="1409" y="832"/>
                  </a:lnTo>
                  <a:lnTo>
                    <a:pt x="1422" y="852"/>
                  </a:lnTo>
                  <a:lnTo>
                    <a:pt x="1460" y="890"/>
                  </a:lnTo>
                  <a:lnTo>
                    <a:pt x="1499" y="936"/>
                  </a:lnTo>
                  <a:lnTo>
                    <a:pt x="1544" y="974"/>
                  </a:lnTo>
                  <a:lnTo>
                    <a:pt x="1564" y="994"/>
                  </a:lnTo>
                  <a:lnTo>
                    <a:pt x="1577" y="1019"/>
                  </a:lnTo>
                  <a:lnTo>
                    <a:pt x="1564" y="1013"/>
                  </a:lnTo>
                  <a:lnTo>
                    <a:pt x="1538" y="1007"/>
                  </a:lnTo>
                  <a:lnTo>
                    <a:pt x="1512" y="994"/>
                  </a:lnTo>
                  <a:lnTo>
                    <a:pt x="1493" y="987"/>
                  </a:lnTo>
                  <a:lnTo>
                    <a:pt x="1473" y="974"/>
                  </a:lnTo>
                  <a:lnTo>
                    <a:pt x="1447" y="961"/>
                  </a:lnTo>
                  <a:lnTo>
                    <a:pt x="1422" y="948"/>
                  </a:lnTo>
                  <a:lnTo>
                    <a:pt x="1409" y="942"/>
                  </a:lnTo>
                  <a:lnTo>
                    <a:pt x="1396" y="942"/>
                  </a:lnTo>
                  <a:lnTo>
                    <a:pt x="1389" y="929"/>
                  </a:lnTo>
                  <a:lnTo>
                    <a:pt x="1376" y="923"/>
                  </a:lnTo>
                  <a:lnTo>
                    <a:pt x="1357" y="916"/>
                  </a:lnTo>
                  <a:lnTo>
                    <a:pt x="1338" y="903"/>
                  </a:lnTo>
                  <a:lnTo>
                    <a:pt x="1325" y="897"/>
                  </a:lnTo>
                  <a:lnTo>
                    <a:pt x="1318" y="897"/>
                  </a:lnTo>
                  <a:lnTo>
                    <a:pt x="1318" y="890"/>
                  </a:lnTo>
                  <a:lnTo>
                    <a:pt x="1299" y="878"/>
                  </a:lnTo>
                  <a:lnTo>
                    <a:pt x="1286" y="865"/>
                  </a:lnTo>
                  <a:lnTo>
                    <a:pt x="1273" y="852"/>
                  </a:lnTo>
                  <a:lnTo>
                    <a:pt x="1260" y="845"/>
                  </a:lnTo>
                  <a:lnTo>
                    <a:pt x="1273" y="865"/>
                  </a:lnTo>
                  <a:lnTo>
                    <a:pt x="1279" y="871"/>
                  </a:lnTo>
                  <a:lnTo>
                    <a:pt x="1292" y="884"/>
                  </a:lnTo>
                  <a:lnTo>
                    <a:pt x="1299" y="897"/>
                  </a:lnTo>
                  <a:lnTo>
                    <a:pt x="1299" y="903"/>
                  </a:lnTo>
                  <a:lnTo>
                    <a:pt x="1286" y="897"/>
                  </a:lnTo>
                  <a:lnTo>
                    <a:pt x="1273" y="890"/>
                  </a:lnTo>
                  <a:lnTo>
                    <a:pt x="1241" y="871"/>
                  </a:lnTo>
                  <a:lnTo>
                    <a:pt x="1215" y="852"/>
                  </a:lnTo>
                  <a:lnTo>
                    <a:pt x="1189" y="832"/>
                  </a:lnTo>
                  <a:lnTo>
                    <a:pt x="1182" y="832"/>
                  </a:lnTo>
                  <a:lnTo>
                    <a:pt x="1176" y="826"/>
                  </a:lnTo>
                  <a:lnTo>
                    <a:pt x="1157" y="813"/>
                  </a:lnTo>
                  <a:lnTo>
                    <a:pt x="1137" y="794"/>
                  </a:lnTo>
                  <a:lnTo>
                    <a:pt x="1124" y="787"/>
                  </a:lnTo>
                  <a:lnTo>
                    <a:pt x="1144" y="807"/>
                  </a:lnTo>
                  <a:lnTo>
                    <a:pt x="1170" y="832"/>
                  </a:lnTo>
                  <a:lnTo>
                    <a:pt x="1228" y="890"/>
                  </a:lnTo>
                  <a:lnTo>
                    <a:pt x="1286" y="955"/>
                  </a:lnTo>
                  <a:lnTo>
                    <a:pt x="1325" y="1007"/>
                  </a:lnTo>
                  <a:lnTo>
                    <a:pt x="1221" y="929"/>
                  </a:lnTo>
                  <a:lnTo>
                    <a:pt x="1195" y="897"/>
                  </a:lnTo>
                  <a:lnTo>
                    <a:pt x="1176" y="890"/>
                  </a:lnTo>
                  <a:lnTo>
                    <a:pt x="1176" y="884"/>
                  </a:lnTo>
                  <a:lnTo>
                    <a:pt x="1157" y="878"/>
                  </a:lnTo>
                  <a:lnTo>
                    <a:pt x="1150" y="871"/>
                  </a:lnTo>
                  <a:lnTo>
                    <a:pt x="1144" y="858"/>
                  </a:lnTo>
                  <a:lnTo>
                    <a:pt x="1137" y="852"/>
                  </a:lnTo>
                  <a:lnTo>
                    <a:pt x="1131" y="845"/>
                  </a:lnTo>
                  <a:lnTo>
                    <a:pt x="1124" y="845"/>
                  </a:lnTo>
                  <a:lnTo>
                    <a:pt x="1111" y="826"/>
                  </a:lnTo>
                  <a:lnTo>
                    <a:pt x="1105" y="819"/>
                  </a:lnTo>
                  <a:lnTo>
                    <a:pt x="1098" y="807"/>
                  </a:lnTo>
                  <a:lnTo>
                    <a:pt x="1098" y="813"/>
                  </a:lnTo>
                  <a:lnTo>
                    <a:pt x="1111" y="832"/>
                  </a:lnTo>
                  <a:lnTo>
                    <a:pt x="1124" y="852"/>
                  </a:lnTo>
                  <a:lnTo>
                    <a:pt x="1131" y="871"/>
                  </a:lnTo>
                  <a:lnTo>
                    <a:pt x="1144" y="890"/>
                  </a:lnTo>
                  <a:lnTo>
                    <a:pt x="1144" y="903"/>
                  </a:lnTo>
                  <a:lnTo>
                    <a:pt x="1137" y="897"/>
                  </a:lnTo>
                  <a:lnTo>
                    <a:pt x="1131" y="890"/>
                  </a:lnTo>
                  <a:lnTo>
                    <a:pt x="1111" y="878"/>
                  </a:lnTo>
                  <a:lnTo>
                    <a:pt x="1118" y="890"/>
                  </a:lnTo>
                  <a:lnTo>
                    <a:pt x="1124" y="897"/>
                  </a:lnTo>
                  <a:lnTo>
                    <a:pt x="1137" y="910"/>
                  </a:lnTo>
                  <a:lnTo>
                    <a:pt x="1150" y="929"/>
                  </a:lnTo>
                  <a:lnTo>
                    <a:pt x="1157" y="936"/>
                  </a:lnTo>
                  <a:lnTo>
                    <a:pt x="1157" y="942"/>
                  </a:lnTo>
                  <a:lnTo>
                    <a:pt x="1170" y="961"/>
                  </a:lnTo>
                  <a:lnTo>
                    <a:pt x="1182" y="981"/>
                  </a:lnTo>
                  <a:lnTo>
                    <a:pt x="1202" y="1026"/>
                  </a:lnTo>
                  <a:lnTo>
                    <a:pt x="1228" y="1110"/>
                  </a:lnTo>
                  <a:lnTo>
                    <a:pt x="1195" y="1065"/>
                  </a:lnTo>
                  <a:lnTo>
                    <a:pt x="1170" y="1039"/>
                  </a:lnTo>
                  <a:lnTo>
                    <a:pt x="1150" y="1019"/>
                  </a:lnTo>
                  <a:lnTo>
                    <a:pt x="1144" y="1013"/>
                  </a:lnTo>
                  <a:lnTo>
                    <a:pt x="1131" y="1000"/>
                  </a:lnTo>
                  <a:lnTo>
                    <a:pt x="1124" y="987"/>
                  </a:lnTo>
                  <a:lnTo>
                    <a:pt x="1118" y="974"/>
                  </a:lnTo>
                  <a:lnTo>
                    <a:pt x="1111" y="961"/>
                  </a:lnTo>
                  <a:lnTo>
                    <a:pt x="1092" y="929"/>
                  </a:lnTo>
                  <a:lnTo>
                    <a:pt x="1079" y="916"/>
                  </a:lnTo>
                  <a:lnTo>
                    <a:pt x="1079" y="903"/>
                  </a:lnTo>
                  <a:lnTo>
                    <a:pt x="1073" y="890"/>
                  </a:lnTo>
                  <a:lnTo>
                    <a:pt x="1066" y="878"/>
                  </a:lnTo>
                  <a:lnTo>
                    <a:pt x="1066" y="890"/>
                  </a:lnTo>
                  <a:lnTo>
                    <a:pt x="1066" y="903"/>
                  </a:lnTo>
                  <a:lnTo>
                    <a:pt x="1066" y="916"/>
                  </a:lnTo>
                  <a:lnTo>
                    <a:pt x="1066" y="929"/>
                  </a:lnTo>
                  <a:lnTo>
                    <a:pt x="1066" y="923"/>
                  </a:lnTo>
                  <a:lnTo>
                    <a:pt x="1060" y="916"/>
                  </a:lnTo>
                  <a:lnTo>
                    <a:pt x="1047" y="903"/>
                  </a:lnTo>
                  <a:lnTo>
                    <a:pt x="1047" y="910"/>
                  </a:lnTo>
                  <a:lnTo>
                    <a:pt x="1047" y="903"/>
                  </a:lnTo>
                  <a:lnTo>
                    <a:pt x="1047" y="897"/>
                  </a:lnTo>
                  <a:lnTo>
                    <a:pt x="1047" y="890"/>
                  </a:lnTo>
                  <a:lnTo>
                    <a:pt x="1040" y="884"/>
                  </a:lnTo>
                  <a:lnTo>
                    <a:pt x="1040" y="890"/>
                  </a:lnTo>
                  <a:lnTo>
                    <a:pt x="1040" y="897"/>
                  </a:lnTo>
                  <a:lnTo>
                    <a:pt x="1040" y="916"/>
                  </a:lnTo>
                  <a:lnTo>
                    <a:pt x="1047" y="942"/>
                  </a:lnTo>
                  <a:lnTo>
                    <a:pt x="1053" y="981"/>
                  </a:lnTo>
                  <a:lnTo>
                    <a:pt x="1060" y="1019"/>
                  </a:lnTo>
                  <a:lnTo>
                    <a:pt x="1066" y="1058"/>
                  </a:lnTo>
                  <a:lnTo>
                    <a:pt x="1066" y="1078"/>
                  </a:lnTo>
                  <a:lnTo>
                    <a:pt x="1066" y="1097"/>
                  </a:lnTo>
                  <a:lnTo>
                    <a:pt x="1040" y="1052"/>
                  </a:lnTo>
                  <a:lnTo>
                    <a:pt x="1027" y="1032"/>
                  </a:lnTo>
                  <a:lnTo>
                    <a:pt x="1027" y="1045"/>
                  </a:lnTo>
                  <a:lnTo>
                    <a:pt x="1027" y="1052"/>
                  </a:lnTo>
                  <a:lnTo>
                    <a:pt x="1034" y="1071"/>
                  </a:lnTo>
                  <a:lnTo>
                    <a:pt x="1040" y="1090"/>
                  </a:lnTo>
                  <a:lnTo>
                    <a:pt x="1040" y="1110"/>
                  </a:lnTo>
                  <a:lnTo>
                    <a:pt x="1040" y="1155"/>
                  </a:lnTo>
                  <a:lnTo>
                    <a:pt x="1034" y="1194"/>
                  </a:lnTo>
                  <a:lnTo>
                    <a:pt x="1021" y="1271"/>
                  </a:lnTo>
                  <a:lnTo>
                    <a:pt x="1021" y="1278"/>
                  </a:lnTo>
                  <a:lnTo>
                    <a:pt x="1014" y="1284"/>
                  </a:lnTo>
                  <a:lnTo>
                    <a:pt x="1002" y="1239"/>
                  </a:lnTo>
                  <a:lnTo>
                    <a:pt x="995" y="1219"/>
                  </a:lnTo>
                  <a:lnTo>
                    <a:pt x="989" y="1213"/>
                  </a:lnTo>
                  <a:lnTo>
                    <a:pt x="982" y="1200"/>
                  </a:lnTo>
                  <a:lnTo>
                    <a:pt x="982" y="1181"/>
                  </a:lnTo>
                  <a:lnTo>
                    <a:pt x="982" y="1161"/>
                  </a:lnTo>
                  <a:lnTo>
                    <a:pt x="969" y="1123"/>
                  </a:lnTo>
                  <a:lnTo>
                    <a:pt x="956" y="1084"/>
                  </a:lnTo>
                  <a:lnTo>
                    <a:pt x="956" y="1071"/>
                  </a:lnTo>
                  <a:lnTo>
                    <a:pt x="956" y="1052"/>
                  </a:lnTo>
                  <a:lnTo>
                    <a:pt x="950" y="1039"/>
                  </a:lnTo>
                  <a:lnTo>
                    <a:pt x="943" y="1026"/>
                  </a:lnTo>
                  <a:lnTo>
                    <a:pt x="943" y="1013"/>
                  </a:lnTo>
                  <a:lnTo>
                    <a:pt x="943" y="1000"/>
                  </a:lnTo>
                  <a:lnTo>
                    <a:pt x="943" y="981"/>
                  </a:lnTo>
                  <a:lnTo>
                    <a:pt x="943" y="968"/>
                  </a:lnTo>
                  <a:lnTo>
                    <a:pt x="937" y="961"/>
                  </a:lnTo>
                  <a:lnTo>
                    <a:pt x="937" y="955"/>
                  </a:lnTo>
                  <a:lnTo>
                    <a:pt x="930" y="987"/>
                  </a:lnTo>
                  <a:lnTo>
                    <a:pt x="924" y="1013"/>
                  </a:lnTo>
                  <a:lnTo>
                    <a:pt x="918" y="1032"/>
                  </a:lnTo>
                  <a:lnTo>
                    <a:pt x="911" y="1065"/>
                  </a:lnTo>
                  <a:lnTo>
                    <a:pt x="892" y="1097"/>
                  </a:lnTo>
                  <a:lnTo>
                    <a:pt x="885" y="1116"/>
                  </a:lnTo>
                  <a:lnTo>
                    <a:pt x="885" y="1123"/>
                  </a:lnTo>
                  <a:lnTo>
                    <a:pt x="885" y="1136"/>
                  </a:lnTo>
                  <a:lnTo>
                    <a:pt x="879" y="1142"/>
                  </a:lnTo>
                  <a:lnTo>
                    <a:pt x="872" y="1155"/>
                  </a:lnTo>
                  <a:lnTo>
                    <a:pt x="866" y="1187"/>
                  </a:lnTo>
                  <a:lnTo>
                    <a:pt x="859" y="1219"/>
                  </a:lnTo>
                  <a:lnTo>
                    <a:pt x="853" y="1232"/>
                  </a:lnTo>
                  <a:lnTo>
                    <a:pt x="846" y="1239"/>
                  </a:lnTo>
                  <a:lnTo>
                    <a:pt x="840" y="1194"/>
                  </a:lnTo>
                  <a:lnTo>
                    <a:pt x="840" y="1181"/>
                  </a:lnTo>
                  <a:lnTo>
                    <a:pt x="840" y="1161"/>
                  </a:lnTo>
                  <a:lnTo>
                    <a:pt x="840" y="1123"/>
                  </a:lnTo>
                  <a:lnTo>
                    <a:pt x="846" y="1090"/>
                  </a:lnTo>
                  <a:lnTo>
                    <a:pt x="853" y="1052"/>
                  </a:lnTo>
                  <a:lnTo>
                    <a:pt x="853" y="1039"/>
                  </a:lnTo>
                  <a:lnTo>
                    <a:pt x="853" y="1026"/>
                  </a:lnTo>
                  <a:lnTo>
                    <a:pt x="846" y="1007"/>
                  </a:lnTo>
                  <a:lnTo>
                    <a:pt x="846" y="981"/>
                  </a:lnTo>
                  <a:lnTo>
                    <a:pt x="846" y="968"/>
                  </a:lnTo>
                  <a:lnTo>
                    <a:pt x="853" y="955"/>
                  </a:lnTo>
                  <a:lnTo>
                    <a:pt x="853" y="942"/>
                  </a:lnTo>
                  <a:lnTo>
                    <a:pt x="853" y="948"/>
                  </a:lnTo>
                  <a:lnTo>
                    <a:pt x="853" y="936"/>
                  </a:lnTo>
                  <a:lnTo>
                    <a:pt x="808" y="1000"/>
                  </a:lnTo>
                  <a:lnTo>
                    <a:pt x="788" y="1026"/>
                  </a:lnTo>
                  <a:lnTo>
                    <a:pt x="762" y="1058"/>
                  </a:lnTo>
                  <a:lnTo>
                    <a:pt x="769" y="994"/>
                  </a:lnTo>
                  <a:lnTo>
                    <a:pt x="769" y="987"/>
                  </a:lnTo>
                  <a:lnTo>
                    <a:pt x="775" y="981"/>
                  </a:lnTo>
                  <a:lnTo>
                    <a:pt x="782" y="968"/>
                  </a:lnTo>
                  <a:lnTo>
                    <a:pt x="795" y="936"/>
                  </a:lnTo>
                  <a:lnTo>
                    <a:pt x="782" y="936"/>
                  </a:lnTo>
                  <a:lnTo>
                    <a:pt x="775" y="942"/>
                  </a:lnTo>
                  <a:lnTo>
                    <a:pt x="769" y="948"/>
                  </a:lnTo>
                  <a:lnTo>
                    <a:pt x="769" y="955"/>
                  </a:lnTo>
                  <a:lnTo>
                    <a:pt x="762" y="961"/>
                  </a:lnTo>
                  <a:lnTo>
                    <a:pt x="756" y="968"/>
                  </a:lnTo>
                  <a:lnTo>
                    <a:pt x="743" y="974"/>
                  </a:lnTo>
                  <a:lnTo>
                    <a:pt x="717" y="994"/>
                  </a:lnTo>
                  <a:lnTo>
                    <a:pt x="691" y="1013"/>
                  </a:lnTo>
                  <a:lnTo>
                    <a:pt x="666" y="1039"/>
                  </a:lnTo>
                  <a:lnTo>
                    <a:pt x="640" y="1058"/>
                  </a:lnTo>
                  <a:lnTo>
                    <a:pt x="594" y="1110"/>
                  </a:lnTo>
                  <a:lnTo>
                    <a:pt x="543" y="1155"/>
                  </a:lnTo>
                  <a:lnTo>
                    <a:pt x="530" y="1161"/>
                  </a:lnTo>
                  <a:lnTo>
                    <a:pt x="517" y="1161"/>
                  </a:lnTo>
                  <a:lnTo>
                    <a:pt x="536" y="1116"/>
                  </a:lnTo>
                  <a:lnTo>
                    <a:pt x="562" y="1084"/>
                  </a:lnTo>
                  <a:lnTo>
                    <a:pt x="588" y="1045"/>
                  </a:lnTo>
                  <a:lnTo>
                    <a:pt x="607" y="1026"/>
                  </a:lnTo>
                  <a:lnTo>
                    <a:pt x="620" y="1007"/>
                  </a:lnTo>
                  <a:lnTo>
                    <a:pt x="633" y="1000"/>
                  </a:lnTo>
                  <a:lnTo>
                    <a:pt x="640" y="987"/>
                  </a:lnTo>
                  <a:lnTo>
                    <a:pt x="659" y="968"/>
                  </a:lnTo>
                  <a:lnTo>
                    <a:pt x="678" y="948"/>
                  </a:lnTo>
                  <a:lnTo>
                    <a:pt x="685" y="936"/>
                  </a:lnTo>
                  <a:lnTo>
                    <a:pt x="691" y="923"/>
                  </a:lnTo>
                  <a:lnTo>
                    <a:pt x="698" y="916"/>
                  </a:lnTo>
                  <a:lnTo>
                    <a:pt x="704" y="903"/>
                  </a:lnTo>
                  <a:lnTo>
                    <a:pt x="704" y="897"/>
                  </a:lnTo>
                  <a:lnTo>
                    <a:pt x="711" y="890"/>
                  </a:lnTo>
                  <a:lnTo>
                    <a:pt x="737" y="871"/>
                  </a:lnTo>
                  <a:lnTo>
                    <a:pt x="691" y="903"/>
                  </a:lnTo>
                  <a:lnTo>
                    <a:pt x="672" y="923"/>
                  </a:lnTo>
                  <a:lnTo>
                    <a:pt x="666" y="936"/>
                  </a:lnTo>
                  <a:lnTo>
                    <a:pt x="659" y="948"/>
                  </a:lnTo>
                  <a:lnTo>
                    <a:pt x="653" y="948"/>
                  </a:lnTo>
                  <a:lnTo>
                    <a:pt x="646" y="955"/>
                  </a:lnTo>
                  <a:lnTo>
                    <a:pt x="640" y="955"/>
                  </a:lnTo>
                  <a:lnTo>
                    <a:pt x="633" y="955"/>
                  </a:lnTo>
                  <a:lnTo>
                    <a:pt x="627" y="955"/>
                  </a:lnTo>
                  <a:lnTo>
                    <a:pt x="627" y="961"/>
                  </a:lnTo>
                  <a:lnTo>
                    <a:pt x="614" y="968"/>
                  </a:lnTo>
                  <a:lnTo>
                    <a:pt x="601" y="974"/>
                  </a:lnTo>
                  <a:lnTo>
                    <a:pt x="588" y="987"/>
                  </a:lnTo>
                  <a:lnTo>
                    <a:pt x="582" y="994"/>
                  </a:lnTo>
                  <a:lnTo>
                    <a:pt x="582" y="1000"/>
                  </a:lnTo>
                  <a:lnTo>
                    <a:pt x="575" y="1007"/>
                  </a:lnTo>
                  <a:lnTo>
                    <a:pt x="562" y="1013"/>
                  </a:lnTo>
                  <a:lnTo>
                    <a:pt x="530" y="1026"/>
                  </a:lnTo>
                  <a:lnTo>
                    <a:pt x="498" y="1039"/>
                  </a:lnTo>
                  <a:lnTo>
                    <a:pt x="485" y="1039"/>
                  </a:lnTo>
                  <a:lnTo>
                    <a:pt x="478" y="1045"/>
                  </a:lnTo>
                  <a:lnTo>
                    <a:pt x="485" y="1039"/>
                  </a:lnTo>
                  <a:lnTo>
                    <a:pt x="498" y="1019"/>
                  </a:lnTo>
                  <a:lnTo>
                    <a:pt x="517" y="1007"/>
                  </a:lnTo>
                  <a:lnTo>
                    <a:pt x="523" y="994"/>
                  </a:lnTo>
                  <a:lnTo>
                    <a:pt x="536" y="981"/>
                  </a:lnTo>
                  <a:lnTo>
                    <a:pt x="556" y="968"/>
                  </a:lnTo>
                  <a:lnTo>
                    <a:pt x="569" y="955"/>
                  </a:lnTo>
                  <a:lnTo>
                    <a:pt x="575" y="948"/>
                  </a:lnTo>
                  <a:lnTo>
                    <a:pt x="588" y="942"/>
                  </a:lnTo>
                  <a:lnTo>
                    <a:pt x="607" y="916"/>
                  </a:lnTo>
                  <a:lnTo>
                    <a:pt x="633" y="903"/>
                  </a:lnTo>
                  <a:lnTo>
                    <a:pt x="653" y="884"/>
                  </a:lnTo>
                  <a:lnTo>
                    <a:pt x="659" y="871"/>
                  </a:lnTo>
                  <a:lnTo>
                    <a:pt x="666" y="858"/>
                  </a:lnTo>
                  <a:lnTo>
                    <a:pt x="659" y="858"/>
                  </a:lnTo>
                  <a:lnTo>
                    <a:pt x="646" y="858"/>
                  </a:lnTo>
                  <a:lnTo>
                    <a:pt x="640" y="865"/>
                  </a:lnTo>
                  <a:lnTo>
                    <a:pt x="627" y="865"/>
                  </a:lnTo>
                  <a:lnTo>
                    <a:pt x="569" y="884"/>
                  </a:lnTo>
                  <a:lnTo>
                    <a:pt x="510" y="897"/>
                  </a:lnTo>
                  <a:lnTo>
                    <a:pt x="452" y="916"/>
                  </a:lnTo>
                  <a:lnTo>
                    <a:pt x="394" y="936"/>
                  </a:lnTo>
                  <a:lnTo>
                    <a:pt x="388" y="936"/>
                  </a:lnTo>
                  <a:lnTo>
                    <a:pt x="381" y="936"/>
                  </a:lnTo>
                  <a:lnTo>
                    <a:pt x="362" y="942"/>
                  </a:lnTo>
                  <a:lnTo>
                    <a:pt x="336" y="948"/>
                  </a:lnTo>
                  <a:lnTo>
                    <a:pt x="317" y="955"/>
                  </a:lnTo>
                  <a:lnTo>
                    <a:pt x="271" y="974"/>
                  </a:lnTo>
                  <a:lnTo>
                    <a:pt x="252" y="974"/>
                  </a:lnTo>
                  <a:lnTo>
                    <a:pt x="246" y="974"/>
                  </a:lnTo>
                  <a:lnTo>
                    <a:pt x="233" y="974"/>
                  </a:lnTo>
                  <a:lnTo>
                    <a:pt x="239" y="968"/>
                  </a:lnTo>
                  <a:lnTo>
                    <a:pt x="258" y="948"/>
                  </a:lnTo>
                  <a:lnTo>
                    <a:pt x="278" y="936"/>
                  </a:lnTo>
                  <a:lnTo>
                    <a:pt x="291" y="929"/>
                  </a:lnTo>
                  <a:lnTo>
                    <a:pt x="323" y="910"/>
                  </a:lnTo>
                  <a:lnTo>
                    <a:pt x="355" y="890"/>
                  </a:lnTo>
                  <a:lnTo>
                    <a:pt x="388" y="871"/>
                  </a:lnTo>
                  <a:lnTo>
                    <a:pt x="401" y="865"/>
                  </a:lnTo>
                  <a:lnTo>
                    <a:pt x="420" y="858"/>
                  </a:lnTo>
                  <a:lnTo>
                    <a:pt x="485" y="832"/>
                  </a:lnTo>
                  <a:lnTo>
                    <a:pt x="556" y="807"/>
                  </a:lnTo>
                  <a:lnTo>
                    <a:pt x="562" y="807"/>
                  </a:lnTo>
                  <a:lnTo>
                    <a:pt x="575" y="807"/>
                  </a:lnTo>
                  <a:lnTo>
                    <a:pt x="582" y="807"/>
                  </a:lnTo>
                  <a:lnTo>
                    <a:pt x="588" y="807"/>
                  </a:lnTo>
                  <a:lnTo>
                    <a:pt x="582" y="807"/>
                  </a:lnTo>
                  <a:lnTo>
                    <a:pt x="575" y="807"/>
                  </a:lnTo>
                  <a:lnTo>
                    <a:pt x="549" y="807"/>
                  </a:lnTo>
                  <a:lnTo>
                    <a:pt x="530" y="807"/>
                  </a:lnTo>
                  <a:lnTo>
                    <a:pt x="523" y="807"/>
                  </a:lnTo>
                  <a:lnTo>
                    <a:pt x="517" y="807"/>
                  </a:lnTo>
                  <a:lnTo>
                    <a:pt x="523" y="800"/>
                  </a:lnTo>
                  <a:lnTo>
                    <a:pt x="530" y="800"/>
                  </a:lnTo>
                  <a:lnTo>
                    <a:pt x="549" y="794"/>
                  </a:lnTo>
                  <a:lnTo>
                    <a:pt x="569" y="794"/>
                  </a:lnTo>
                  <a:lnTo>
                    <a:pt x="582" y="787"/>
                  </a:lnTo>
                  <a:lnTo>
                    <a:pt x="562" y="787"/>
                  </a:lnTo>
                  <a:lnTo>
                    <a:pt x="536" y="787"/>
                  </a:lnTo>
                  <a:lnTo>
                    <a:pt x="485" y="787"/>
                  </a:lnTo>
                  <a:lnTo>
                    <a:pt x="433" y="787"/>
                  </a:lnTo>
                  <a:lnTo>
                    <a:pt x="414" y="787"/>
                  </a:lnTo>
                  <a:lnTo>
                    <a:pt x="388" y="787"/>
                  </a:lnTo>
                  <a:lnTo>
                    <a:pt x="349" y="787"/>
                  </a:lnTo>
                  <a:lnTo>
                    <a:pt x="310" y="794"/>
                  </a:lnTo>
                  <a:lnTo>
                    <a:pt x="239" y="794"/>
                  </a:lnTo>
                  <a:lnTo>
                    <a:pt x="162" y="794"/>
                  </a:lnTo>
                  <a:lnTo>
                    <a:pt x="78" y="794"/>
                  </a:lnTo>
                  <a:lnTo>
                    <a:pt x="58" y="794"/>
                  </a:lnTo>
                  <a:lnTo>
                    <a:pt x="39" y="794"/>
                  </a:lnTo>
                  <a:lnTo>
                    <a:pt x="26" y="794"/>
                  </a:lnTo>
                  <a:lnTo>
                    <a:pt x="13" y="787"/>
                  </a:lnTo>
                  <a:lnTo>
                    <a:pt x="6" y="787"/>
                  </a:lnTo>
                  <a:lnTo>
                    <a:pt x="0" y="781"/>
                  </a:lnTo>
                  <a:lnTo>
                    <a:pt x="0" y="774"/>
                  </a:lnTo>
                  <a:lnTo>
                    <a:pt x="6" y="768"/>
                  </a:lnTo>
                  <a:lnTo>
                    <a:pt x="13" y="761"/>
                  </a:lnTo>
                  <a:lnTo>
                    <a:pt x="26" y="761"/>
                  </a:lnTo>
                  <a:lnTo>
                    <a:pt x="32" y="755"/>
                  </a:lnTo>
                  <a:lnTo>
                    <a:pt x="71" y="742"/>
                  </a:lnTo>
                  <a:lnTo>
                    <a:pt x="84" y="742"/>
                  </a:lnTo>
                  <a:lnTo>
                    <a:pt x="103" y="736"/>
                  </a:lnTo>
                  <a:lnTo>
                    <a:pt x="174" y="723"/>
                  </a:lnTo>
                  <a:lnTo>
                    <a:pt x="239" y="710"/>
                  </a:lnTo>
                  <a:lnTo>
                    <a:pt x="310" y="703"/>
                  </a:lnTo>
                  <a:lnTo>
                    <a:pt x="388" y="697"/>
                  </a:lnTo>
                  <a:lnTo>
                    <a:pt x="465" y="684"/>
                  </a:lnTo>
                  <a:lnTo>
                    <a:pt x="504" y="677"/>
                  </a:lnTo>
                  <a:lnTo>
                    <a:pt x="543" y="671"/>
                  </a:lnTo>
                  <a:lnTo>
                    <a:pt x="562" y="677"/>
                  </a:lnTo>
                  <a:lnTo>
                    <a:pt x="569" y="677"/>
                  </a:lnTo>
                  <a:lnTo>
                    <a:pt x="575" y="671"/>
                  </a:lnTo>
                  <a:lnTo>
                    <a:pt x="588" y="671"/>
                  </a:lnTo>
                  <a:lnTo>
                    <a:pt x="569" y="665"/>
                  </a:lnTo>
                  <a:lnTo>
                    <a:pt x="556" y="658"/>
                  </a:lnTo>
                  <a:lnTo>
                    <a:pt x="523" y="645"/>
                  </a:lnTo>
                  <a:lnTo>
                    <a:pt x="491" y="632"/>
                  </a:lnTo>
                  <a:lnTo>
                    <a:pt x="478" y="619"/>
                  </a:lnTo>
                  <a:lnTo>
                    <a:pt x="459" y="613"/>
                  </a:lnTo>
                  <a:lnTo>
                    <a:pt x="446" y="607"/>
                  </a:lnTo>
                  <a:lnTo>
                    <a:pt x="433" y="600"/>
                  </a:lnTo>
                  <a:lnTo>
                    <a:pt x="426" y="587"/>
                  </a:lnTo>
                  <a:lnTo>
                    <a:pt x="420" y="574"/>
                  </a:lnTo>
                  <a:lnTo>
                    <a:pt x="420" y="568"/>
                  </a:lnTo>
                  <a:lnTo>
                    <a:pt x="426" y="568"/>
                  </a:lnTo>
                  <a:lnTo>
                    <a:pt x="433" y="568"/>
                  </a:lnTo>
                  <a:lnTo>
                    <a:pt x="439" y="568"/>
                  </a:lnTo>
                  <a:lnTo>
                    <a:pt x="459" y="574"/>
                  </a:lnTo>
                  <a:lnTo>
                    <a:pt x="472" y="574"/>
                  </a:lnTo>
                  <a:lnTo>
                    <a:pt x="485" y="574"/>
                  </a:lnTo>
                  <a:lnTo>
                    <a:pt x="517" y="574"/>
                  </a:lnTo>
                  <a:lnTo>
                    <a:pt x="594" y="587"/>
                  </a:lnTo>
                  <a:lnTo>
                    <a:pt x="633" y="594"/>
                  </a:lnTo>
                  <a:lnTo>
                    <a:pt x="672" y="600"/>
                  </a:lnTo>
                  <a:lnTo>
                    <a:pt x="698" y="613"/>
                  </a:lnTo>
                  <a:lnTo>
                    <a:pt x="717" y="613"/>
                  </a:lnTo>
                  <a:lnTo>
                    <a:pt x="717" y="619"/>
                  </a:lnTo>
                  <a:lnTo>
                    <a:pt x="730" y="613"/>
                  </a:lnTo>
                  <a:lnTo>
                    <a:pt x="724" y="600"/>
                  </a:lnTo>
                  <a:lnTo>
                    <a:pt x="724" y="581"/>
                  </a:lnTo>
                  <a:lnTo>
                    <a:pt x="711" y="548"/>
                  </a:lnTo>
                  <a:lnTo>
                    <a:pt x="698" y="536"/>
                  </a:lnTo>
                  <a:lnTo>
                    <a:pt x="685" y="516"/>
                  </a:lnTo>
                  <a:lnTo>
                    <a:pt x="666" y="477"/>
                  </a:lnTo>
                  <a:lnTo>
                    <a:pt x="672" y="477"/>
                  </a:lnTo>
                  <a:lnTo>
                    <a:pt x="678" y="477"/>
                  </a:lnTo>
                  <a:lnTo>
                    <a:pt x="691" y="490"/>
                  </a:lnTo>
                  <a:lnTo>
                    <a:pt x="711" y="503"/>
                  </a:lnTo>
                  <a:lnTo>
                    <a:pt x="724" y="510"/>
                  </a:lnTo>
                  <a:lnTo>
                    <a:pt x="743" y="523"/>
                  </a:lnTo>
                  <a:lnTo>
                    <a:pt x="756" y="548"/>
                  </a:lnTo>
                  <a:lnTo>
                    <a:pt x="769" y="555"/>
                  </a:lnTo>
                  <a:lnTo>
                    <a:pt x="775" y="561"/>
                  </a:lnTo>
                  <a:lnTo>
                    <a:pt x="788" y="568"/>
                  </a:lnTo>
                  <a:lnTo>
                    <a:pt x="801" y="574"/>
                  </a:lnTo>
                  <a:lnTo>
                    <a:pt x="801" y="542"/>
                  </a:lnTo>
                  <a:lnTo>
                    <a:pt x="808" y="471"/>
                  </a:lnTo>
                  <a:lnTo>
                    <a:pt x="814" y="400"/>
                  </a:lnTo>
                  <a:lnTo>
                    <a:pt x="821" y="297"/>
                  </a:lnTo>
                  <a:lnTo>
                    <a:pt x="821" y="284"/>
                  </a:lnTo>
                  <a:lnTo>
                    <a:pt x="821" y="258"/>
                  </a:lnTo>
                  <a:lnTo>
                    <a:pt x="821" y="239"/>
                  </a:lnTo>
                  <a:lnTo>
                    <a:pt x="821" y="232"/>
                  </a:lnTo>
                  <a:lnTo>
                    <a:pt x="827" y="232"/>
                  </a:lnTo>
                  <a:lnTo>
                    <a:pt x="834" y="265"/>
                  </a:lnTo>
                  <a:lnTo>
                    <a:pt x="846" y="303"/>
                  </a:lnTo>
                  <a:lnTo>
                    <a:pt x="866" y="348"/>
                  </a:lnTo>
                  <a:lnTo>
                    <a:pt x="866" y="368"/>
                  </a:lnTo>
                  <a:lnTo>
                    <a:pt x="872" y="381"/>
                  </a:lnTo>
                  <a:lnTo>
                    <a:pt x="879" y="374"/>
                  </a:lnTo>
                  <a:lnTo>
                    <a:pt x="885" y="374"/>
                  </a:lnTo>
                  <a:lnTo>
                    <a:pt x="892" y="387"/>
                  </a:lnTo>
                  <a:lnTo>
                    <a:pt x="898" y="413"/>
                  </a:lnTo>
                  <a:lnTo>
                    <a:pt x="898" y="426"/>
                  </a:lnTo>
                  <a:lnTo>
                    <a:pt x="905" y="432"/>
                  </a:lnTo>
                  <a:lnTo>
                    <a:pt x="905" y="452"/>
                  </a:lnTo>
                  <a:lnTo>
                    <a:pt x="911" y="458"/>
                  </a:lnTo>
                  <a:lnTo>
                    <a:pt x="924" y="471"/>
                  </a:lnTo>
                  <a:lnTo>
                    <a:pt x="930" y="471"/>
                  </a:lnTo>
                  <a:lnTo>
                    <a:pt x="937" y="471"/>
                  </a:lnTo>
                  <a:lnTo>
                    <a:pt x="937" y="465"/>
                  </a:lnTo>
                  <a:lnTo>
                    <a:pt x="943" y="458"/>
                  </a:lnTo>
                  <a:lnTo>
                    <a:pt x="943" y="432"/>
                  </a:lnTo>
                  <a:lnTo>
                    <a:pt x="943" y="387"/>
                  </a:lnTo>
                  <a:lnTo>
                    <a:pt x="950" y="336"/>
                  </a:lnTo>
                  <a:lnTo>
                    <a:pt x="956" y="323"/>
                  </a:lnTo>
                  <a:lnTo>
                    <a:pt x="956" y="316"/>
                  </a:lnTo>
                  <a:lnTo>
                    <a:pt x="963" y="323"/>
                  </a:lnTo>
                  <a:lnTo>
                    <a:pt x="963" y="336"/>
                  </a:lnTo>
                  <a:lnTo>
                    <a:pt x="969" y="374"/>
                  </a:lnTo>
                  <a:lnTo>
                    <a:pt x="976" y="400"/>
                  </a:lnTo>
                  <a:lnTo>
                    <a:pt x="976" y="413"/>
                  </a:lnTo>
                  <a:lnTo>
                    <a:pt x="989" y="394"/>
                  </a:lnTo>
                  <a:lnTo>
                    <a:pt x="989" y="374"/>
                  </a:lnTo>
                  <a:lnTo>
                    <a:pt x="995" y="368"/>
                  </a:lnTo>
                  <a:lnTo>
                    <a:pt x="1002" y="348"/>
                  </a:lnTo>
                  <a:lnTo>
                    <a:pt x="1014" y="323"/>
                  </a:lnTo>
                  <a:lnTo>
                    <a:pt x="1021" y="316"/>
                  </a:lnTo>
                  <a:lnTo>
                    <a:pt x="1021" y="310"/>
                  </a:lnTo>
                  <a:lnTo>
                    <a:pt x="1027" y="297"/>
                  </a:lnTo>
                  <a:lnTo>
                    <a:pt x="1034" y="290"/>
                  </a:lnTo>
                  <a:lnTo>
                    <a:pt x="1040" y="271"/>
                  </a:lnTo>
                  <a:lnTo>
                    <a:pt x="1040" y="265"/>
                  </a:lnTo>
                  <a:lnTo>
                    <a:pt x="1047" y="258"/>
                  </a:lnTo>
                  <a:lnTo>
                    <a:pt x="1047" y="252"/>
                  </a:lnTo>
                  <a:lnTo>
                    <a:pt x="1053" y="245"/>
                  </a:lnTo>
                  <a:lnTo>
                    <a:pt x="1060" y="226"/>
                  </a:lnTo>
                  <a:lnTo>
                    <a:pt x="1073" y="213"/>
                  </a:lnTo>
                  <a:lnTo>
                    <a:pt x="1073" y="206"/>
                  </a:lnTo>
                  <a:lnTo>
                    <a:pt x="1079" y="200"/>
                  </a:lnTo>
                  <a:lnTo>
                    <a:pt x="1098" y="168"/>
                  </a:lnTo>
                  <a:lnTo>
                    <a:pt x="1111" y="148"/>
                  </a:lnTo>
                  <a:lnTo>
                    <a:pt x="1124" y="135"/>
                  </a:lnTo>
                  <a:lnTo>
                    <a:pt x="1137" y="97"/>
                  </a:lnTo>
                  <a:lnTo>
                    <a:pt x="1144" y="90"/>
                  </a:lnTo>
                  <a:lnTo>
                    <a:pt x="1150" y="84"/>
                  </a:lnTo>
                  <a:lnTo>
                    <a:pt x="1163" y="65"/>
                  </a:lnTo>
                  <a:lnTo>
                    <a:pt x="1182" y="45"/>
                  </a:lnTo>
                  <a:lnTo>
                    <a:pt x="1189" y="26"/>
                  </a:lnTo>
                  <a:lnTo>
                    <a:pt x="1215" y="0"/>
                  </a:lnTo>
                  <a:close/>
                </a:path>
              </a:pathLst>
            </a:custGeom>
            <a:solidFill>
              <a:srgbClr val="FF6600"/>
            </a:solidFill>
            <a:ln w="9525">
              <a:noFill/>
              <a:round/>
              <a:headEnd/>
              <a:tailEnd/>
            </a:ln>
          </p:spPr>
          <p:txBody>
            <a:bodyPr/>
            <a:lstStyle/>
            <a:p>
              <a:endParaRPr lang="fr-FR"/>
            </a:p>
          </p:txBody>
        </p:sp>
        <p:sp>
          <p:nvSpPr>
            <p:cNvPr id="31" name="Freeform 203"/>
            <p:cNvSpPr>
              <a:spLocks/>
            </p:cNvSpPr>
            <p:nvPr/>
          </p:nvSpPr>
          <p:spPr bwMode="auto">
            <a:xfrm>
              <a:off x="1925" y="1991"/>
              <a:ext cx="1506" cy="1155"/>
            </a:xfrm>
            <a:custGeom>
              <a:avLst/>
              <a:gdLst>
                <a:gd name="T0" fmla="*/ 1073 w 1506"/>
                <a:gd name="T1" fmla="*/ 142 h 1155"/>
                <a:gd name="T2" fmla="*/ 1028 w 1506"/>
                <a:gd name="T3" fmla="*/ 303 h 1155"/>
                <a:gd name="T4" fmla="*/ 1118 w 1506"/>
                <a:gd name="T5" fmla="*/ 245 h 1155"/>
                <a:gd name="T6" fmla="*/ 1202 w 1506"/>
                <a:gd name="T7" fmla="*/ 168 h 1155"/>
                <a:gd name="T8" fmla="*/ 1137 w 1506"/>
                <a:gd name="T9" fmla="*/ 271 h 1155"/>
                <a:gd name="T10" fmla="*/ 1273 w 1506"/>
                <a:gd name="T11" fmla="*/ 161 h 1155"/>
                <a:gd name="T12" fmla="*/ 1364 w 1506"/>
                <a:gd name="T13" fmla="*/ 90 h 1155"/>
                <a:gd name="T14" fmla="*/ 1344 w 1506"/>
                <a:gd name="T15" fmla="*/ 135 h 1155"/>
                <a:gd name="T16" fmla="*/ 1351 w 1506"/>
                <a:gd name="T17" fmla="*/ 181 h 1155"/>
                <a:gd name="T18" fmla="*/ 1196 w 1506"/>
                <a:gd name="T19" fmla="*/ 361 h 1155"/>
                <a:gd name="T20" fmla="*/ 1170 w 1506"/>
                <a:gd name="T21" fmla="*/ 432 h 1155"/>
                <a:gd name="T22" fmla="*/ 1234 w 1506"/>
                <a:gd name="T23" fmla="*/ 452 h 1155"/>
                <a:gd name="T24" fmla="*/ 1396 w 1506"/>
                <a:gd name="T25" fmla="*/ 452 h 1155"/>
                <a:gd name="T26" fmla="*/ 1325 w 1506"/>
                <a:gd name="T27" fmla="*/ 484 h 1155"/>
                <a:gd name="T28" fmla="*/ 1299 w 1506"/>
                <a:gd name="T29" fmla="*/ 510 h 1155"/>
                <a:gd name="T30" fmla="*/ 1260 w 1506"/>
                <a:gd name="T31" fmla="*/ 548 h 1155"/>
                <a:gd name="T32" fmla="*/ 1344 w 1506"/>
                <a:gd name="T33" fmla="*/ 606 h 1155"/>
                <a:gd name="T34" fmla="*/ 1454 w 1506"/>
                <a:gd name="T35" fmla="*/ 652 h 1155"/>
                <a:gd name="T36" fmla="*/ 1312 w 1506"/>
                <a:gd name="T37" fmla="*/ 626 h 1155"/>
                <a:gd name="T38" fmla="*/ 1305 w 1506"/>
                <a:gd name="T39" fmla="*/ 652 h 1155"/>
                <a:gd name="T40" fmla="*/ 1331 w 1506"/>
                <a:gd name="T41" fmla="*/ 684 h 1155"/>
                <a:gd name="T42" fmla="*/ 1273 w 1506"/>
                <a:gd name="T43" fmla="*/ 710 h 1155"/>
                <a:gd name="T44" fmla="*/ 1448 w 1506"/>
                <a:gd name="T45" fmla="*/ 903 h 1155"/>
                <a:gd name="T46" fmla="*/ 1267 w 1506"/>
                <a:gd name="T47" fmla="*/ 807 h 1155"/>
                <a:gd name="T48" fmla="*/ 1196 w 1506"/>
                <a:gd name="T49" fmla="*/ 787 h 1155"/>
                <a:gd name="T50" fmla="*/ 1066 w 1506"/>
                <a:gd name="T51" fmla="*/ 710 h 1155"/>
                <a:gd name="T52" fmla="*/ 1118 w 1506"/>
                <a:gd name="T53" fmla="*/ 794 h 1155"/>
                <a:gd name="T54" fmla="*/ 1047 w 1506"/>
                <a:gd name="T55" fmla="*/ 736 h 1155"/>
                <a:gd name="T56" fmla="*/ 1047 w 1506"/>
                <a:gd name="T57" fmla="*/ 794 h 1155"/>
                <a:gd name="T58" fmla="*/ 1118 w 1506"/>
                <a:gd name="T59" fmla="*/ 955 h 1155"/>
                <a:gd name="T60" fmla="*/ 1028 w 1506"/>
                <a:gd name="T61" fmla="*/ 819 h 1155"/>
                <a:gd name="T62" fmla="*/ 982 w 1506"/>
                <a:gd name="T63" fmla="*/ 819 h 1155"/>
                <a:gd name="T64" fmla="*/ 969 w 1506"/>
                <a:gd name="T65" fmla="*/ 826 h 1155"/>
                <a:gd name="T66" fmla="*/ 956 w 1506"/>
                <a:gd name="T67" fmla="*/ 916 h 1155"/>
                <a:gd name="T68" fmla="*/ 944 w 1506"/>
                <a:gd name="T69" fmla="*/ 1136 h 1155"/>
                <a:gd name="T70" fmla="*/ 898 w 1506"/>
                <a:gd name="T71" fmla="*/ 916 h 1155"/>
                <a:gd name="T72" fmla="*/ 860 w 1506"/>
                <a:gd name="T73" fmla="*/ 929 h 1155"/>
                <a:gd name="T74" fmla="*/ 814 w 1506"/>
                <a:gd name="T75" fmla="*/ 1058 h 1155"/>
                <a:gd name="T76" fmla="*/ 814 w 1506"/>
                <a:gd name="T77" fmla="*/ 955 h 1155"/>
                <a:gd name="T78" fmla="*/ 821 w 1506"/>
                <a:gd name="T79" fmla="*/ 794 h 1155"/>
                <a:gd name="T80" fmla="*/ 756 w 1506"/>
                <a:gd name="T81" fmla="*/ 858 h 1155"/>
                <a:gd name="T82" fmla="*/ 672 w 1506"/>
                <a:gd name="T83" fmla="*/ 897 h 1155"/>
                <a:gd name="T84" fmla="*/ 614 w 1506"/>
                <a:gd name="T85" fmla="*/ 910 h 1155"/>
                <a:gd name="T86" fmla="*/ 672 w 1506"/>
                <a:gd name="T87" fmla="*/ 794 h 1155"/>
                <a:gd name="T88" fmla="*/ 549 w 1506"/>
                <a:gd name="T89" fmla="*/ 884 h 1155"/>
                <a:gd name="T90" fmla="*/ 517 w 1506"/>
                <a:gd name="T91" fmla="*/ 897 h 1155"/>
                <a:gd name="T92" fmla="*/ 620 w 1506"/>
                <a:gd name="T93" fmla="*/ 774 h 1155"/>
                <a:gd name="T94" fmla="*/ 284 w 1506"/>
                <a:gd name="T95" fmla="*/ 865 h 1155"/>
                <a:gd name="T96" fmla="*/ 401 w 1506"/>
                <a:gd name="T97" fmla="*/ 787 h 1155"/>
                <a:gd name="T98" fmla="*/ 530 w 1506"/>
                <a:gd name="T99" fmla="*/ 716 h 1155"/>
                <a:gd name="T100" fmla="*/ 71 w 1506"/>
                <a:gd name="T101" fmla="*/ 710 h 1155"/>
                <a:gd name="T102" fmla="*/ 13 w 1506"/>
                <a:gd name="T103" fmla="*/ 690 h 1155"/>
                <a:gd name="T104" fmla="*/ 414 w 1506"/>
                <a:gd name="T105" fmla="*/ 632 h 1155"/>
                <a:gd name="T106" fmla="*/ 498 w 1506"/>
                <a:gd name="T107" fmla="*/ 574 h 1155"/>
                <a:gd name="T108" fmla="*/ 401 w 1506"/>
                <a:gd name="T109" fmla="*/ 510 h 1155"/>
                <a:gd name="T110" fmla="*/ 666 w 1506"/>
                <a:gd name="T111" fmla="*/ 561 h 1155"/>
                <a:gd name="T112" fmla="*/ 659 w 1506"/>
                <a:gd name="T113" fmla="*/ 458 h 1155"/>
                <a:gd name="T114" fmla="*/ 763 w 1506"/>
                <a:gd name="T115" fmla="*/ 439 h 1155"/>
                <a:gd name="T116" fmla="*/ 821 w 1506"/>
                <a:gd name="T117" fmla="*/ 348 h 1155"/>
                <a:gd name="T118" fmla="*/ 866 w 1506"/>
                <a:gd name="T119" fmla="*/ 432 h 1155"/>
                <a:gd name="T120" fmla="*/ 898 w 1506"/>
                <a:gd name="T121" fmla="*/ 413 h 1155"/>
                <a:gd name="T122" fmla="*/ 963 w 1506"/>
                <a:gd name="T123" fmla="*/ 290 h 1155"/>
                <a:gd name="T124" fmla="*/ 1008 w 1506"/>
                <a:gd name="T125" fmla="*/ 200 h 11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06"/>
                <a:gd name="T190" fmla="*/ 0 h 1155"/>
                <a:gd name="T191" fmla="*/ 1506 w 1506"/>
                <a:gd name="T192" fmla="*/ 1155 h 115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06" h="1155">
                  <a:moveTo>
                    <a:pt x="1118" y="0"/>
                  </a:moveTo>
                  <a:lnTo>
                    <a:pt x="1124" y="13"/>
                  </a:lnTo>
                  <a:lnTo>
                    <a:pt x="1118" y="19"/>
                  </a:lnTo>
                  <a:lnTo>
                    <a:pt x="1112" y="26"/>
                  </a:lnTo>
                  <a:lnTo>
                    <a:pt x="1112" y="32"/>
                  </a:lnTo>
                  <a:lnTo>
                    <a:pt x="1105" y="58"/>
                  </a:lnTo>
                  <a:lnTo>
                    <a:pt x="1099" y="84"/>
                  </a:lnTo>
                  <a:lnTo>
                    <a:pt x="1079" y="129"/>
                  </a:lnTo>
                  <a:lnTo>
                    <a:pt x="1073" y="135"/>
                  </a:lnTo>
                  <a:lnTo>
                    <a:pt x="1073" y="142"/>
                  </a:lnTo>
                  <a:lnTo>
                    <a:pt x="1066" y="161"/>
                  </a:lnTo>
                  <a:lnTo>
                    <a:pt x="1060" y="174"/>
                  </a:lnTo>
                  <a:lnTo>
                    <a:pt x="1053" y="187"/>
                  </a:lnTo>
                  <a:lnTo>
                    <a:pt x="1053" y="206"/>
                  </a:lnTo>
                  <a:lnTo>
                    <a:pt x="1047" y="232"/>
                  </a:lnTo>
                  <a:lnTo>
                    <a:pt x="1040" y="252"/>
                  </a:lnTo>
                  <a:lnTo>
                    <a:pt x="1034" y="271"/>
                  </a:lnTo>
                  <a:lnTo>
                    <a:pt x="1034" y="277"/>
                  </a:lnTo>
                  <a:lnTo>
                    <a:pt x="1034" y="290"/>
                  </a:lnTo>
                  <a:lnTo>
                    <a:pt x="1028" y="303"/>
                  </a:lnTo>
                  <a:lnTo>
                    <a:pt x="1034" y="310"/>
                  </a:lnTo>
                  <a:lnTo>
                    <a:pt x="1040" y="303"/>
                  </a:lnTo>
                  <a:lnTo>
                    <a:pt x="1047" y="303"/>
                  </a:lnTo>
                  <a:lnTo>
                    <a:pt x="1060" y="290"/>
                  </a:lnTo>
                  <a:lnTo>
                    <a:pt x="1073" y="284"/>
                  </a:lnTo>
                  <a:lnTo>
                    <a:pt x="1086" y="271"/>
                  </a:lnTo>
                  <a:lnTo>
                    <a:pt x="1092" y="271"/>
                  </a:lnTo>
                  <a:lnTo>
                    <a:pt x="1118" y="245"/>
                  </a:lnTo>
                  <a:lnTo>
                    <a:pt x="1124" y="239"/>
                  </a:lnTo>
                  <a:lnTo>
                    <a:pt x="1131" y="232"/>
                  </a:lnTo>
                  <a:lnTo>
                    <a:pt x="1137" y="226"/>
                  </a:lnTo>
                  <a:lnTo>
                    <a:pt x="1150" y="206"/>
                  </a:lnTo>
                  <a:lnTo>
                    <a:pt x="1170" y="187"/>
                  </a:lnTo>
                  <a:lnTo>
                    <a:pt x="1183" y="174"/>
                  </a:lnTo>
                  <a:lnTo>
                    <a:pt x="1196" y="168"/>
                  </a:lnTo>
                  <a:lnTo>
                    <a:pt x="1202" y="161"/>
                  </a:lnTo>
                  <a:lnTo>
                    <a:pt x="1202" y="168"/>
                  </a:lnTo>
                  <a:lnTo>
                    <a:pt x="1202" y="174"/>
                  </a:lnTo>
                  <a:lnTo>
                    <a:pt x="1196" y="174"/>
                  </a:lnTo>
                  <a:lnTo>
                    <a:pt x="1196" y="181"/>
                  </a:lnTo>
                  <a:lnTo>
                    <a:pt x="1176" y="206"/>
                  </a:lnTo>
                  <a:lnTo>
                    <a:pt x="1163" y="232"/>
                  </a:lnTo>
                  <a:lnTo>
                    <a:pt x="1144" y="252"/>
                  </a:lnTo>
                  <a:lnTo>
                    <a:pt x="1137" y="265"/>
                  </a:lnTo>
                  <a:lnTo>
                    <a:pt x="1131" y="277"/>
                  </a:lnTo>
                  <a:lnTo>
                    <a:pt x="1137" y="271"/>
                  </a:lnTo>
                  <a:lnTo>
                    <a:pt x="1144" y="271"/>
                  </a:lnTo>
                  <a:lnTo>
                    <a:pt x="1150" y="271"/>
                  </a:lnTo>
                  <a:lnTo>
                    <a:pt x="1137" y="290"/>
                  </a:lnTo>
                  <a:lnTo>
                    <a:pt x="1144" y="290"/>
                  </a:lnTo>
                  <a:lnTo>
                    <a:pt x="1170" y="265"/>
                  </a:lnTo>
                  <a:lnTo>
                    <a:pt x="1202" y="239"/>
                  </a:lnTo>
                  <a:lnTo>
                    <a:pt x="1228" y="213"/>
                  </a:lnTo>
                  <a:lnTo>
                    <a:pt x="1254" y="181"/>
                  </a:lnTo>
                  <a:lnTo>
                    <a:pt x="1260" y="168"/>
                  </a:lnTo>
                  <a:lnTo>
                    <a:pt x="1273" y="161"/>
                  </a:lnTo>
                  <a:lnTo>
                    <a:pt x="1292" y="148"/>
                  </a:lnTo>
                  <a:lnTo>
                    <a:pt x="1312" y="135"/>
                  </a:lnTo>
                  <a:lnTo>
                    <a:pt x="1318" y="123"/>
                  </a:lnTo>
                  <a:lnTo>
                    <a:pt x="1325" y="116"/>
                  </a:lnTo>
                  <a:lnTo>
                    <a:pt x="1338" y="97"/>
                  </a:lnTo>
                  <a:lnTo>
                    <a:pt x="1351" y="90"/>
                  </a:lnTo>
                  <a:lnTo>
                    <a:pt x="1357" y="90"/>
                  </a:lnTo>
                  <a:lnTo>
                    <a:pt x="1364" y="90"/>
                  </a:lnTo>
                  <a:lnTo>
                    <a:pt x="1364" y="97"/>
                  </a:lnTo>
                  <a:lnTo>
                    <a:pt x="1357" y="103"/>
                  </a:lnTo>
                  <a:lnTo>
                    <a:pt x="1351" y="103"/>
                  </a:lnTo>
                  <a:lnTo>
                    <a:pt x="1351" y="110"/>
                  </a:lnTo>
                  <a:lnTo>
                    <a:pt x="1351" y="116"/>
                  </a:lnTo>
                  <a:lnTo>
                    <a:pt x="1338" y="123"/>
                  </a:lnTo>
                  <a:lnTo>
                    <a:pt x="1338" y="129"/>
                  </a:lnTo>
                  <a:lnTo>
                    <a:pt x="1331" y="135"/>
                  </a:lnTo>
                  <a:lnTo>
                    <a:pt x="1338" y="135"/>
                  </a:lnTo>
                  <a:lnTo>
                    <a:pt x="1344" y="135"/>
                  </a:lnTo>
                  <a:lnTo>
                    <a:pt x="1357" y="123"/>
                  </a:lnTo>
                  <a:lnTo>
                    <a:pt x="1370" y="116"/>
                  </a:lnTo>
                  <a:lnTo>
                    <a:pt x="1383" y="103"/>
                  </a:lnTo>
                  <a:lnTo>
                    <a:pt x="1402" y="84"/>
                  </a:lnTo>
                  <a:lnTo>
                    <a:pt x="1428" y="64"/>
                  </a:lnTo>
                  <a:lnTo>
                    <a:pt x="1473" y="26"/>
                  </a:lnTo>
                  <a:lnTo>
                    <a:pt x="1480" y="32"/>
                  </a:lnTo>
                  <a:lnTo>
                    <a:pt x="1448" y="71"/>
                  </a:lnTo>
                  <a:lnTo>
                    <a:pt x="1415" y="103"/>
                  </a:lnTo>
                  <a:lnTo>
                    <a:pt x="1351" y="181"/>
                  </a:lnTo>
                  <a:lnTo>
                    <a:pt x="1280" y="252"/>
                  </a:lnTo>
                  <a:lnTo>
                    <a:pt x="1247" y="290"/>
                  </a:lnTo>
                  <a:lnTo>
                    <a:pt x="1234" y="303"/>
                  </a:lnTo>
                  <a:lnTo>
                    <a:pt x="1221" y="329"/>
                  </a:lnTo>
                  <a:lnTo>
                    <a:pt x="1221" y="335"/>
                  </a:lnTo>
                  <a:lnTo>
                    <a:pt x="1221" y="342"/>
                  </a:lnTo>
                  <a:lnTo>
                    <a:pt x="1221" y="348"/>
                  </a:lnTo>
                  <a:lnTo>
                    <a:pt x="1215" y="348"/>
                  </a:lnTo>
                  <a:lnTo>
                    <a:pt x="1202" y="361"/>
                  </a:lnTo>
                  <a:lnTo>
                    <a:pt x="1196" y="361"/>
                  </a:lnTo>
                  <a:lnTo>
                    <a:pt x="1196" y="368"/>
                  </a:lnTo>
                  <a:lnTo>
                    <a:pt x="1189" y="374"/>
                  </a:lnTo>
                  <a:lnTo>
                    <a:pt x="1189" y="381"/>
                  </a:lnTo>
                  <a:lnTo>
                    <a:pt x="1189" y="387"/>
                  </a:lnTo>
                  <a:lnTo>
                    <a:pt x="1189" y="394"/>
                  </a:lnTo>
                  <a:lnTo>
                    <a:pt x="1189" y="400"/>
                  </a:lnTo>
                  <a:lnTo>
                    <a:pt x="1183" y="400"/>
                  </a:lnTo>
                  <a:lnTo>
                    <a:pt x="1163" y="432"/>
                  </a:lnTo>
                  <a:lnTo>
                    <a:pt x="1170" y="432"/>
                  </a:lnTo>
                  <a:lnTo>
                    <a:pt x="1183" y="432"/>
                  </a:lnTo>
                  <a:lnTo>
                    <a:pt x="1202" y="432"/>
                  </a:lnTo>
                  <a:lnTo>
                    <a:pt x="1215" y="426"/>
                  </a:lnTo>
                  <a:lnTo>
                    <a:pt x="1234" y="426"/>
                  </a:lnTo>
                  <a:lnTo>
                    <a:pt x="1260" y="426"/>
                  </a:lnTo>
                  <a:lnTo>
                    <a:pt x="1234" y="439"/>
                  </a:lnTo>
                  <a:lnTo>
                    <a:pt x="1221" y="445"/>
                  </a:lnTo>
                  <a:lnTo>
                    <a:pt x="1208" y="452"/>
                  </a:lnTo>
                  <a:lnTo>
                    <a:pt x="1234" y="452"/>
                  </a:lnTo>
                  <a:lnTo>
                    <a:pt x="1267" y="452"/>
                  </a:lnTo>
                  <a:lnTo>
                    <a:pt x="1292" y="452"/>
                  </a:lnTo>
                  <a:lnTo>
                    <a:pt x="1318" y="452"/>
                  </a:lnTo>
                  <a:lnTo>
                    <a:pt x="1325" y="452"/>
                  </a:lnTo>
                  <a:lnTo>
                    <a:pt x="1338" y="452"/>
                  </a:lnTo>
                  <a:lnTo>
                    <a:pt x="1351" y="452"/>
                  </a:lnTo>
                  <a:lnTo>
                    <a:pt x="1370" y="452"/>
                  </a:lnTo>
                  <a:lnTo>
                    <a:pt x="1376" y="452"/>
                  </a:lnTo>
                  <a:lnTo>
                    <a:pt x="1389" y="445"/>
                  </a:lnTo>
                  <a:lnTo>
                    <a:pt x="1396" y="452"/>
                  </a:lnTo>
                  <a:lnTo>
                    <a:pt x="1409" y="452"/>
                  </a:lnTo>
                  <a:lnTo>
                    <a:pt x="1415" y="452"/>
                  </a:lnTo>
                  <a:lnTo>
                    <a:pt x="1422" y="452"/>
                  </a:lnTo>
                  <a:lnTo>
                    <a:pt x="1422" y="458"/>
                  </a:lnTo>
                  <a:lnTo>
                    <a:pt x="1396" y="465"/>
                  </a:lnTo>
                  <a:lnTo>
                    <a:pt x="1376" y="465"/>
                  </a:lnTo>
                  <a:lnTo>
                    <a:pt x="1351" y="471"/>
                  </a:lnTo>
                  <a:lnTo>
                    <a:pt x="1325" y="471"/>
                  </a:lnTo>
                  <a:lnTo>
                    <a:pt x="1325" y="484"/>
                  </a:lnTo>
                  <a:lnTo>
                    <a:pt x="1318" y="484"/>
                  </a:lnTo>
                  <a:lnTo>
                    <a:pt x="1312" y="490"/>
                  </a:lnTo>
                  <a:lnTo>
                    <a:pt x="1305" y="490"/>
                  </a:lnTo>
                  <a:lnTo>
                    <a:pt x="1286" y="490"/>
                  </a:lnTo>
                  <a:lnTo>
                    <a:pt x="1273" y="497"/>
                  </a:lnTo>
                  <a:lnTo>
                    <a:pt x="1267" y="497"/>
                  </a:lnTo>
                  <a:lnTo>
                    <a:pt x="1260" y="503"/>
                  </a:lnTo>
                  <a:lnTo>
                    <a:pt x="1273" y="503"/>
                  </a:lnTo>
                  <a:lnTo>
                    <a:pt x="1286" y="510"/>
                  </a:lnTo>
                  <a:lnTo>
                    <a:pt x="1299" y="510"/>
                  </a:lnTo>
                  <a:lnTo>
                    <a:pt x="1312" y="516"/>
                  </a:lnTo>
                  <a:lnTo>
                    <a:pt x="1299" y="516"/>
                  </a:lnTo>
                  <a:lnTo>
                    <a:pt x="1292" y="523"/>
                  </a:lnTo>
                  <a:lnTo>
                    <a:pt x="1273" y="523"/>
                  </a:lnTo>
                  <a:lnTo>
                    <a:pt x="1247" y="523"/>
                  </a:lnTo>
                  <a:lnTo>
                    <a:pt x="1241" y="523"/>
                  </a:lnTo>
                  <a:lnTo>
                    <a:pt x="1228" y="529"/>
                  </a:lnTo>
                  <a:lnTo>
                    <a:pt x="1228" y="542"/>
                  </a:lnTo>
                  <a:lnTo>
                    <a:pt x="1241" y="548"/>
                  </a:lnTo>
                  <a:lnTo>
                    <a:pt x="1260" y="548"/>
                  </a:lnTo>
                  <a:lnTo>
                    <a:pt x="1286" y="555"/>
                  </a:lnTo>
                  <a:lnTo>
                    <a:pt x="1299" y="561"/>
                  </a:lnTo>
                  <a:lnTo>
                    <a:pt x="1312" y="568"/>
                  </a:lnTo>
                  <a:lnTo>
                    <a:pt x="1299" y="568"/>
                  </a:lnTo>
                  <a:lnTo>
                    <a:pt x="1286" y="568"/>
                  </a:lnTo>
                  <a:lnTo>
                    <a:pt x="1267" y="568"/>
                  </a:lnTo>
                  <a:lnTo>
                    <a:pt x="1260" y="568"/>
                  </a:lnTo>
                  <a:lnTo>
                    <a:pt x="1299" y="581"/>
                  </a:lnTo>
                  <a:lnTo>
                    <a:pt x="1325" y="600"/>
                  </a:lnTo>
                  <a:lnTo>
                    <a:pt x="1344" y="606"/>
                  </a:lnTo>
                  <a:lnTo>
                    <a:pt x="1364" y="613"/>
                  </a:lnTo>
                  <a:lnTo>
                    <a:pt x="1376" y="619"/>
                  </a:lnTo>
                  <a:lnTo>
                    <a:pt x="1396" y="626"/>
                  </a:lnTo>
                  <a:lnTo>
                    <a:pt x="1448" y="639"/>
                  </a:lnTo>
                  <a:lnTo>
                    <a:pt x="1506" y="658"/>
                  </a:lnTo>
                  <a:lnTo>
                    <a:pt x="1493" y="658"/>
                  </a:lnTo>
                  <a:lnTo>
                    <a:pt x="1473" y="658"/>
                  </a:lnTo>
                  <a:lnTo>
                    <a:pt x="1460" y="652"/>
                  </a:lnTo>
                  <a:lnTo>
                    <a:pt x="1454" y="652"/>
                  </a:lnTo>
                  <a:lnTo>
                    <a:pt x="1448" y="658"/>
                  </a:lnTo>
                  <a:lnTo>
                    <a:pt x="1428" y="652"/>
                  </a:lnTo>
                  <a:lnTo>
                    <a:pt x="1415" y="645"/>
                  </a:lnTo>
                  <a:lnTo>
                    <a:pt x="1396" y="639"/>
                  </a:lnTo>
                  <a:lnTo>
                    <a:pt x="1389" y="639"/>
                  </a:lnTo>
                  <a:lnTo>
                    <a:pt x="1376" y="645"/>
                  </a:lnTo>
                  <a:lnTo>
                    <a:pt x="1364" y="639"/>
                  </a:lnTo>
                  <a:lnTo>
                    <a:pt x="1344" y="639"/>
                  </a:lnTo>
                  <a:lnTo>
                    <a:pt x="1325" y="632"/>
                  </a:lnTo>
                  <a:lnTo>
                    <a:pt x="1312" y="626"/>
                  </a:lnTo>
                  <a:lnTo>
                    <a:pt x="1286" y="626"/>
                  </a:lnTo>
                  <a:lnTo>
                    <a:pt x="1267" y="619"/>
                  </a:lnTo>
                  <a:lnTo>
                    <a:pt x="1247" y="619"/>
                  </a:lnTo>
                  <a:lnTo>
                    <a:pt x="1228" y="613"/>
                  </a:lnTo>
                  <a:lnTo>
                    <a:pt x="1228" y="619"/>
                  </a:lnTo>
                  <a:lnTo>
                    <a:pt x="1234" y="619"/>
                  </a:lnTo>
                  <a:lnTo>
                    <a:pt x="1247" y="626"/>
                  </a:lnTo>
                  <a:lnTo>
                    <a:pt x="1280" y="639"/>
                  </a:lnTo>
                  <a:lnTo>
                    <a:pt x="1299" y="652"/>
                  </a:lnTo>
                  <a:lnTo>
                    <a:pt x="1305" y="652"/>
                  </a:lnTo>
                  <a:lnTo>
                    <a:pt x="1318" y="658"/>
                  </a:lnTo>
                  <a:lnTo>
                    <a:pt x="1312" y="665"/>
                  </a:lnTo>
                  <a:lnTo>
                    <a:pt x="1299" y="658"/>
                  </a:lnTo>
                  <a:lnTo>
                    <a:pt x="1292" y="658"/>
                  </a:lnTo>
                  <a:lnTo>
                    <a:pt x="1286" y="658"/>
                  </a:lnTo>
                  <a:lnTo>
                    <a:pt x="1280" y="658"/>
                  </a:lnTo>
                  <a:lnTo>
                    <a:pt x="1292" y="658"/>
                  </a:lnTo>
                  <a:lnTo>
                    <a:pt x="1299" y="665"/>
                  </a:lnTo>
                  <a:lnTo>
                    <a:pt x="1312" y="671"/>
                  </a:lnTo>
                  <a:lnTo>
                    <a:pt x="1331" y="684"/>
                  </a:lnTo>
                  <a:lnTo>
                    <a:pt x="1344" y="690"/>
                  </a:lnTo>
                  <a:lnTo>
                    <a:pt x="1364" y="703"/>
                  </a:lnTo>
                  <a:lnTo>
                    <a:pt x="1331" y="697"/>
                  </a:lnTo>
                  <a:lnTo>
                    <a:pt x="1292" y="684"/>
                  </a:lnTo>
                  <a:lnTo>
                    <a:pt x="1221" y="658"/>
                  </a:lnTo>
                  <a:lnTo>
                    <a:pt x="1215" y="665"/>
                  </a:lnTo>
                  <a:lnTo>
                    <a:pt x="1228" y="677"/>
                  </a:lnTo>
                  <a:lnTo>
                    <a:pt x="1241" y="690"/>
                  </a:lnTo>
                  <a:lnTo>
                    <a:pt x="1273" y="710"/>
                  </a:lnTo>
                  <a:lnTo>
                    <a:pt x="1286" y="723"/>
                  </a:lnTo>
                  <a:lnTo>
                    <a:pt x="1299" y="736"/>
                  </a:lnTo>
                  <a:lnTo>
                    <a:pt x="1305" y="748"/>
                  </a:lnTo>
                  <a:lnTo>
                    <a:pt x="1318" y="768"/>
                  </a:lnTo>
                  <a:lnTo>
                    <a:pt x="1351" y="800"/>
                  </a:lnTo>
                  <a:lnTo>
                    <a:pt x="1389" y="832"/>
                  </a:lnTo>
                  <a:lnTo>
                    <a:pt x="1428" y="865"/>
                  </a:lnTo>
                  <a:lnTo>
                    <a:pt x="1448" y="884"/>
                  </a:lnTo>
                  <a:lnTo>
                    <a:pt x="1460" y="903"/>
                  </a:lnTo>
                  <a:lnTo>
                    <a:pt x="1448" y="903"/>
                  </a:lnTo>
                  <a:lnTo>
                    <a:pt x="1435" y="897"/>
                  </a:lnTo>
                  <a:lnTo>
                    <a:pt x="1409" y="877"/>
                  </a:lnTo>
                  <a:lnTo>
                    <a:pt x="1389" y="865"/>
                  </a:lnTo>
                  <a:lnTo>
                    <a:pt x="1370" y="852"/>
                  </a:lnTo>
                  <a:lnTo>
                    <a:pt x="1351" y="845"/>
                  </a:lnTo>
                  <a:lnTo>
                    <a:pt x="1325" y="839"/>
                  </a:lnTo>
                  <a:lnTo>
                    <a:pt x="1318" y="832"/>
                  </a:lnTo>
                  <a:lnTo>
                    <a:pt x="1305" y="826"/>
                  </a:lnTo>
                  <a:lnTo>
                    <a:pt x="1286" y="819"/>
                  </a:lnTo>
                  <a:lnTo>
                    <a:pt x="1267" y="807"/>
                  </a:lnTo>
                  <a:lnTo>
                    <a:pt x="1254" y="800"/>
                  </a:lnTo>
                  <a:lnTo>
                    <a:pt x="1247" y="794"/>
                  </a:lnTo>
                  <a:lnTo>
                    <a:pt x="1215" y="774"/>
                  </a:lnTo>
                  <a:lnTo>
                    <a:pt x="1183" y="761"/>
                  </a:lnTo>
                  <a:lnTo>
                    <a:pt x="1183" y="768"/>
                  </a:lnTo>
                  <a:lnTo>
                    <a:pt x="1189" y="774"/>
                  </a:lnTo>
                  <a:lnTo>
                    <a:pt x="1196" y="781"/>
                  </a:lnTo>
                  <a:lnTo>
                    <a:pt x="1196" y="787"/>
                  </a:lnTo>
                  <a:lnTo>
                    <a:pt x="1183" y="781"/>
                  </a:lnTo>
                  <a:lnTo>
                    <a:pt x="1170" y="774"/>
                  </a:lnTo>
                  <a:lnTo>
                    <a:pt x="1144" y="761"/>
                  </a:lnTo>
                  <a:lnTo>
                    <a:pt x="1118" y="742"/>
                  </a:lnTo>
                  <a:lnTo>
                    <a:pt x="1092" y="723"/>
                  </a:lnTo>
                  <a:lnTo>
                    <a:pt x="1086" y="723"/>
                  </a:lnTo>
                  <a:lnTo>
                    <a:pt x="1079" y="723"/>
                  </a:lnTo>
                  <a:lnTo>
                    <a:pt x="1073" y="716"/>
                  </a:lnTo>
                  <a:lnTo>
                    <a:pt x="1066" y="710"/>
                  </a:lnTo>
                  <a:lnTo>
                    <a:pt x="1053" y="703"/>
                  </a:lnTo>
                  <a:lnTo>
                    <a:pt x="1053" y="710"/>
                  </a:lnTo>
                  <a:lnTo>
                    <a:pt x="1066" y="723"/>
                  </a:lnTo>
                  <a:lnTo>
                    <a:pt x="1079" y="736"/>
                  </a:lnTo>
                  <a:lnTo>
                    <a:pt x="1105" y="761"/>
                  </a:lnTo>
                  <a:lnTo>
                    <a:pt x="1157" y="826"/>
                  </a:lnTo>
                  <a:lnTo>
                    <a:pt x="1150" y="826"/>
                  </a:lnTo>
                  <a:lnTo>
                    <a:pt x="1144" y="819"/>
                  </a:lnTo>
                  <a:lnTo>
                    <a:pt x="1131" y="813"/>
                  </a:lnTo>
                  <a:lnTo>
                    <a:pt x="1118" y="794"/>
                  </a:lnTo>
                  <a:lnTo>
                    <a:pt x="1099" y="774"/>
                  </a:lnTo>
                  <a:lnTo>
                    <a:pt x="1092" y="768"/>
                  </a:lnTo>
                  <a:lnTo>
                    <a:pt x="1079" y="768"/>
                  </a:lnTo>
                  <a:lnTo>
                    <a:pt x="1079" y="761"/>
                  </a:lnTo>
                  <a:lnTo>
                    <a:pt x="1073" y="755"/>
                  </a:lnTo>
                  <a:lnTo>
                    <a:pt x="1066" y="748"/>
                  </a:lnTo>
                  <a:lnTo>
                    <a:pt x="1060" y="748"/>
                  </a:lnTo>
                  <a:lnTo>
                    <a:pt x="1053" y="742"/>
                  </a:lnTo>
                  <a:lnTo>
                    <a:pt x="1047" y="736"/>
                  </a:lnTo>
                  <a:lnTo>
                    <a:pt x="1028" y="729"/>
                  </a:lnTo>
                  <a:lnTo>
                    <a:pt x="1028" y="736"/>
                  </a:lnTo>
                  <a:lnTo>
                    <a:pt x="1040" y="748"/>
                  </a:lnTo>
                  <a:lnTo>
                    <a:pt x="1053" y="768"/>
                  </a:lnTo>
                  <a:lnTo>
                    <a:pt x="1060" y="787"/>
                  </a:lnTo>
                  <a:lnTo>
                    <a:pt x="1073" y="800"/>
                  </a:lnTo>
                  <a:lnTo>
                    <a:pt x="1073" y="813"/>
                  </a:lnTo>
                  <a:lnTo>
                    <a:pt x="1066" y="807"/>
                  </a:lnTo>
                  <a:lnTo>
                    <a:pt x="1060" y="807"/>
                  </a:lnTo>
                  <a:lnTo>
                    <a:pt x="1047" y="794"/>
                  </a:lnTo>
                  <a:lnTo>
                    <a:pt x="1047" y="807"/>
                  </a:lnTo>
                  <a:lnTo>
                    <a:pt x="1060" y="819"/>
                  </a:lnTo>
                  <a:lnTo>
                    <a:pt x="1066" y="839"/>
                  </a:lnTo>
                  <a:lnTo>
                    <a:pt x="1073" y="852"/>
                  </a:lnTo>
                  <a:lnTo>
                    <a:pt x="1079" y="865"/>
                  </a:lnTo>
                  <a:lnTo>
                    <a:pt x="1092" y="877"/>
                  </a:lnTo>
                  <a:lnTo>
                    <a:pt x="1105" y="903"/>
                  </a:lnTo>
                  <a:lnTo>
                    <a:pt x="1112" y="929"/>
                  </a:lnTo>
                  <a:lnTo>
                    <a:pt x="1124" y="955"/>
                  </a:lnTo>
                  <a:lnTo>
                    <a:pt x="1118" y="955"/>
                  </a:lnTo>
                  <a:lnTo>
                    <a:pt x="1112" y="948"/>
                  </a:lnTo>
                  <a:lnTo>
                    <a:pt x="1105" y="936"/>
                  </a:lnTo>
                  <a:lnTo>
                    <a:pt x="1086" y="910"/>
                  </a:lnTo>
                  <a:lnTo>
                    <a:pt x="1066" y="890"/>
                  </a:lnTo>
                  <a:lnTo>
                    <a:pt x="1060" y="877"/>
                  </a:lnTo>
                  <a:lnTo>
                    <a:pt x="1053" y="865"/>
                  </a:lnTo>
                  <a:lnTo>
                    <a:pt x="1047" y="858"/>
                  </a:lnTo>
                  <a:lnTo>
                    <a:pt x="1040" y="845"/>
                  </a:lnTo>
                  <a:lnTo>
                    <a:pt x="1034" y="832"/>
                  </a:lnTo>
                  <a:lnTo>
                    <a:pt x="1028" y="819"/>
                  </a:lnTo>
                  <a:lnTo>
                    <a:pt x="989" y="774"/>
                  </a:lnTo>
                  <a:lnTo>
                    <a:pt x="989" y="787"/>
                  </a:lnTo>
                  <a:lnTo>
                    <a:pt x="989" y="794"/>
                  </a:lnTo>
                  <a:lnTo>
                    <a:pt x="995" y="807"/>
                  </a:lnTo>
                  <a:lnTo>
                    <a:pt x="995" y="813"/>
                  </a:lnTo>
                  <a:lnTo>
                    <a:pt x="989" y="813"/>
                  </a:lnTo>
                  <a:lnTo>
                    <a:pt x="982" y="813"/>
                  </a:lnTo>
                  <a:lnTo>
                    <a:pt x="982" y="819"/>
                  </a:lnTo>
                  <a:lnTo>
                    <a:pt x="982" y="813"/>
                  </a:lnTo>
                  <a:lnTo>
                    <a:pt x="976" y="813"/>
                  </a:lnTo>
                  <a:lnTo>
                    <a:pt x="976" y="800"/>
                  </a:lnTo>
                  <a:lnTo>
                    <a:pt x="976" y="794"/>
                  </a:lnTo>
                  <a:lnTo>
                    <a:pt x="969" y="787"/>
                  </a:lnTo>
                  <a:lnTo>
                    <a:pt x="963" y="794"/>
                  </a:lnTo>
                  <a:lnTo>
                    <a:pt x="963" y="807"/>
                  </a:lnTo>
                  <a:lnTo>
                    <a:pt x="969" y="826"/>
                  </a:lnTo>
                  <a:lnTo>
                    <a:pt x="976" y="852"/>
                  </a:lnTo>
                  <a:lnTo>
                    <a:pt x="982" y="884"/>
                  </a:lnTo>
                  <a:lnTo>
                    <a:pt x="982" y="910"/>
                  </a:lnTo>
                  <a:lnTo>
                    <a:pt x="982" y="936"/>
                  </a:lnTo>
                  <a:lnTo>
                    <a:pt x="976" y="942"/>
                  </a:lnTo>
                  <a:lnTo>
                    <a:pt x="969" y="929"/>
                  </a:lnTo>
                  <a:lnTo>
                    <a:pt x="969" y="923"/>
                  </a:lnTo>
                  <a:lnTo>
                    <a:pt x="963" y="910"/>
                  </a:lnTo>
                  <a:lnTo>
                    <a:pt x="963" y="903"/>
                  </a:lnTo>
                  <a:lnTo>
                    <a:pt x="956" y="916"/>
                  </a:lnTo>
                  <a:lnTo>
                    <a:pt x="956" y="936"/>
                  </a:lnTo>
                  <a:lnTo>
                    <a:pt x="963" y="968"/>
                  </a:lnTo>
                  <a:lnTo>
                    <a:pt x="963" y="1058"/>
                  </a:lnTo>
                  <a:lnTo>
                    <a:pt x="963" y="1103"/>
                  </a:lnTo>
                  <a:lnTo>
                    <a:pt x="963" y="1123"/>
                  </a:lnTo>
                  <a:lnTo>
                    <a:pt x="956" y="1148"/>
                  </a:lnTo>
                  <a:lnTo>
                    <a:pt x="956" y="1155"/>
                  </a:lnTo>
                  <a:lnTo>
                    <a:pt x="950" y="1155"/>
                  </a:lnTo>
                  <a:lnTo>
                    <a:pt x="944" y="1136"/>
                  </a:lnTo>
                  <a:lnTo>
                    <a:pt x="944" y="1116"/>
                  </a:lnTo>
                  <a:lnTo>
                    <a:pt x="937" y="1097"/>
                  </a:lnTo>
                  <a:lnTo>
                    <a:pt x="937" y="1078"/>
                  </a:lnTo>
                  <a:lnTo>
                    <a:pt x="931" y="1045"/>
                  </a:lnTo>
                  <a:lnTo>
                    <a:pt x="924" y="1013"/>
                  </a:lnTo>
                  <a:lnTo>
                    <a:pt x="911" y="981"/>
                  </a:lnTo>
                  <a:lnTo>
                    <a:pt x="911" y="961"/>
                  </a:lnTo>
                  <a:lnTo>
                    <a:pt x="911" y="942"/>
                  </a:lnTo>
                  <a:lnTo>
                    <a:pt x="905" y="929"/>
                  </a:lnTo>
                  <a:lnTo>
                    <a:pt x="898" y="916"/>
                  </a:lnTo>
                  <a:lnTo>
                    <a:pt x="898" y="903"/>
                  </a:lnTo>
                  <a:lnTo>
                    <a:pt x="898" y="890"/>
                  </a:lnTo>
                  <a:lnTo>
                    <a:pt x="892" y="865"/>
                  </a:lnTo>
                  <a:lnTo>
                    <a:pt x="892" y="852"/>
                  </a:lnTo>
                  <a:lnTo>
                    <a:pt x="885" y="845"/>
                  </a:lnTo>
                  <a:lnTo>
                    <a:pt x="885" y="839"/>
                  </a:lnTo>
                  <a:lnTo>
                    <a:pt x="885" y="852"/>
                  </a:lnTo>
                  <a:lnTo>
                    <a:pt x="879" y="871"/>
                  </a:lnTo>
                  <a:lnTo>
                    <a:pt x="872" y="897"/>
                  </a:lnTo>
                  <a:lnTo>
                    <a:pt x="860" y="929"/>
                  </a:lnTo>
                  <a:lnTo>
                    <a:pt x="853" y="942"/>
                  </a:lnTo>
                  <a:lnTo>
                    <a:pt x="847" y="955"/>
                  </a:lnTo>
                  <a:lnTo>
                    <a:pt x="840" y="974"/>
                  </a:lnTo>
                  <a:lnTo>
                    <a:pt x="834" y="987"/>
                  </a:lnTo>
                  <a:lnTo>
                    <a:pt x="827" y="1007"/>
                  </a:lnTo>
                  <a:lnTo>
                    <a:pt x="827" y="1013"/>
                  </a:lnTo>
                  <a:lnTo>
                    <a:pt x="827" y="1019"/>
                  </a:lnTo>
                  <a:lnTo>
                    <a:pt x="821" y="1026"/>
                  </a:lnTo>
                  <a:lnTo>
                    <a:pt x="821" y="1039"/>
                  </a:lnTo>
                  <a:lnTo>
                    <a:pt x="814" y="1058"/>
                  </a:lnTo>
                  <a:lnTo>
                    <a:pt x="814" y="1065"/>
                  </a:lnTo>
                  <a:lnTo>
                    <a:pt x="814" y="1071"/>
                  </a:lnTo>
                  <a:lnTo>
                    <a:pt x="808" y="1084"/>
                  </a:lnTo>
                  <a:lnTo>
                    <a:pt x="801" y="1090"/>
                  </a:lnTo>
                  <a:lnTo>
                    <a:pt x="795" y="1090"/>
                  </a:lnTo>
                  <a:lnTo>
                    <a:pt x="795" y="1071"/>
                  </a:lnTo>
                  <a:lnTo>
                    <a:pt x="795" y="1058"/>
                  </a:lnTo>
                  <a:lnTo>
                    <a:pt x="801" y="1026"/>
                  </a:lnTo>
                  <a:lnTo>
                    <a:pt x="808" y="994"/>
                  </a:lnTo>
                  <a:lnTo>
                    <a:pt x="814" y="955"/>
                  </a:lnTo>
                  <a:lnTo>
                    <a:pt x="814" y="942"/>
                  </a:lnTo>
                  <a:lnTo>
                    <a:pt x="808" y="929"/>
                  </a:lnTo>
                  <a:lnTo>
                    <a:pt x="808" y="903"/>
                  </a:lnTo>
                  <a:lnTo>
                    <a:pt x="801" y="890"/>
                  </a:lnTo>
                  <a:lnTo>
                    <a:pt x="801" y="877"/>
                  </a:lnTo>
                  <a:lnTo>
                    <a:pt x="808" y="865"/>
                  </a:lnTo>
                  <a:lnTo>
                    <a:pt x="808" y="852"/>
                  </a:lnTo>
                  <a:lnTo>
                    <a:pt x="814" y="832"/>
                  </a:lnTo>
                  <a:lnTo>
                    <a:pt x="821" y="813"/>
                  </a:lnTo>
                  <a:lnTo>
                    <a:pt x="821" y="794"/>
                  </a:lnTo>
                  <a:lnTo>
                    <a:pt x="827" y="787"/>
                  </a:lnTo>
                  <a:lnTo>
                    <a:pt x="827" y="781"/>
                  </a:lnTo>
                  <a:lnTo>
                    <a:pt x="808" y="807"/>
                  </a:lnTo>
                  <a:lnTo>
                    <a:pt x="788" y="839"/>
                  </a:lnTo>
                  <a:lnTo>
                    <a:pt x="769" y="871"/>
                  </a:lnTo>
                  <a:lnTo>
                    <a:pt x="756" y="890"/>
                  </a:lnTo>
                  <a:lnTo>
                    <a:pt x="743" y="903"/>
                  </a:lnTo>
                  <a:lnTo>
                    <a:pt x="750" y="877"/>
                  </a:lnTo>
                  <a:lnTo>
                    <a:pt x="756" y="858"/>
                  </a:lnTo>
                  <a:lnTo>
                    <a:pt x="776" y="813"/>
                  </a:lnTo>
                  <a:lnTo>
                    <a:pt x="763" y="813"/>
                  </a:lnTo>
                  <a:lnTo>
                    <a:pt x="750" y="819"/>
                  </a:lnTo>
                  <a:lnTo>
                    <a:pt x="743" y="832"/>
                  </a:lnTo>
                  <a:lnTo>
                    <a:pt x="737" y="839"/>
                  </a:lnTo>
                  <a:lnTo>
                    <a:pt x="717" y="865"/>
                  </a:lnTo>
                  <a:lnTo>
                    <a:pt x="711" y="871"/>
                  </a:lnTo>
                  <a:lnTo>
                    <a:pt x="704" y="877"/>
                  </a:lnTo>
                  <a:lnTo>
                    <a:pt x="698" y="877"/>
                  </a:lnTo>
                  <a:lnTo>
                    <a:pt x="672" y="897"/>
                  </a:lnTo>
                  <a:lnTo>
                    <a:pt x="646" y="916"/>
                  </a:lnTo>
                  <a:lnTo>
                    <a:pt x="601" y="961"/>
                  </a:lnTo>
                  <a:lnTo>
                    <a:pt x="549" y="1007"/>
                  </a:lnTo>
                  <a:lnTo>
                    <a:pt x="504" y="1052"/>
                  </a:lnTo>
                  <a:lnTo>
                    <a:pt x="498" y="1052"/>
                  </a:lnTo>
                  <a:lnTo>
                    <a:pt x="524" y="1013"/>
                  </a:lnTo>
                  <a:lnTo>
                    <a:pt x="549" y="981"/>
                  </a:lnTo>
                  <a:lnTo>
                    <a:pt x="575" y="942"/>
                  </a:lnTo>
                  <a:lnTo>
                    <a:pt x="614" y="910"/>
                  </a:lnTo>
                  <a:lnTo>
                    <a:pt x="627" y="890"/>
                  </a:lnTo>
                  <a:lnTo>
                    <a:pt x="640" y="871"/>
                  </a:lnTo>
                  <a:lnTo>
                    <a:pt x="653" y="852"/>
                  </a:lnTo>
                  <a:lnTo>
                    <a:pt x="659" y="832"/>
                  </a:lnTo>
                  <a:lnTo>
                    <a:pt x="672" y="819"/>
                  </a:lnTo>
                  <a:lnTo>
                    <a:pt x="679" y="807"/>
                  </a:lnTo>
                  <a:lnTo>
                    <a:pt x="685" y="794"/>
                  </a:lnTo>
                  <a:lnTo>
                    <a:pt x="692" y="787"/>
                  </a:lnTo>
                  <a:lnTo>
                    <a:pt x="685" y="781"/>
                  </a:lnTo>
                  <a:lnTo>
                    <a:pt x="672" y="794"/>
                  </a:lnTo>
                  <a:lnTo>
                    <a:pt x="646" y="807"/>
                  </a:lnTo>
                  <a:lnTo>
                    <a:pt x="633" y="813"/>
                  </a:lnTo>
                  <a:lnTo>
                    <a:pt x="620" y="826"/>
                  </a:lnTo>
                  <a:lnTo>
                    <a:pt x="614" y="832"/>
                  </a:lnTo>
                  <a:lnTo>
                    <a:pt x="608" y="839"/>
                  </a:lnTo>
                  <a:lnTo>
                    <a:pt x="601" y="845"/>
                  </a:lnTo>
                  <a:lnTo>
                    <a:pt x="588" y="858"/>
                  </a:lnTo>
                  <a:lnTo>
                    <a:pt x="588" y="865"/>
                  </a:lnTo>
                  <a:lnTo>
                    <a:pt x="562" y="877"/>
                  </a:lnTo>
                  <a:lnTo>
                    <a:pt x="549" y="884"/>
                  </a:lnTo>
                  <a:lnTo>
                    <a:pt x="543" y="890"/>
                  </a:lnTo>
                  <a:lnTo>
                    <a:pt x="524" y="910"/>
                  </a:lnTo>
                  <a:lnTo>
                    <a:pt x="517" y="916"/>
                  </a:lnTo>
                  <a:lnTo>
                    <a:pt x="511" y="916"/>
                  </a:lnTo>
                  <a:lnTo>
                    <a:pt x="511" y="923"/>
                  </a:lnTo>
                  <a:lnTo>
                    <a:pt x="504" y="923"/>
                  </a:lnTo>
                  <a:lnTo>
                    <a:pt x="498" y="916"/>
                  </a:lnTo>
                  <a:lnTo>
                    <a:pt x="498" y="910"/>
                  </a:lnTo>
                  <a:lnTo>
                    <a:pt x="517" y="897"/>
                  </a:lnTo>
                  <a:lnTo>
                    <a:pt x="530" y="884"/>
                  </a:lnTo>
                  <a:lnTo>
                    <a:pt x="543" y="871"/>
                  </a:lnTo>
                  <a:lnTo>
                    <a:pt x="549" y="865"/>
                  </a:lnTo>
                  <a:lnTo>
                    <a:pt x="556" y="858"/>
                  </a:lnTo>
                  <a:lnTo>
                    <a:pt x="601" y="813"/>
                  </a:lnTo>
                  <a:lnTo>
                    <a:pt x="627" y="794"/>
                  </a:lnTo>
                  <a:lnTo>
                    <a:pt x="633" y="781"/>
                  </a:lnTo>
                  <a:lnTo>
                    <a:pt x="640" y="768"/>
                  </a:lnTo>
                  <a:lnTo>
                    <a:pt x="633" y="768"/>
                  </a:lnTo>
                  <a:lnTo>
                    <a:pt x="620" y="774"/>
                  </a:lnTo>
                  <a:lnTo>
                    <a:pt x="601" y="774"/>
                  </a:lnTo>
                  <a:lnTo>
                    <a:pt x="543" y="787"/>
                  </a:lnTo>
                  <a:lnTo>
                    <a:pt x="485" y="807"/>
                  </a:lnTo>
                  <a:lnTo>
                    <a:pt x="427" y="819"/>
                  </a:lnTo>
                  <a:lnTo>
                    <a:pt x="368" y="845"/>
                  </a:lnTo>
                  <a:lnTo>
                    <a:pt x="356" y="845"/>
                  </a:lnTo>
                  <a:lnTo>
                    <a:pt x="343" y="845"/>
                  </a:lnTo>
                  <a:lnTo>
                    <a:pt x="323" y="858"/>
                  </a:lnTo>
                  <a:lnTo>
                    <a:pt x="297" y="865"/>
                  </a:lnTo>
                  <a:lnTo>
                    <a:pt x="284" y="865"/>
                  </a:lnTo>
                  <a:lnTo>
                    <a:pt x="278" y="865"/>
                  </a:lnTo>
                  <a:lnTo>
                    <a:pt x="272" y="865"/>
                  </a:lnTo>
                  <a:lnTo>
                    <a:pt x="272" y="858"/>
                  </a:lnTo>
                  <a:lnTo>
                    <a:pt x="284" y="852"/>
                  </a:lnTo>
                  <a:lnTo>
                    <a:pt x="310" y="832"/>
                  </a:lnTo>
                  <a:lnTo>
                    <a:pt x="343" y="819"/>
                  </a:lnTo>
                  <a:lnTo>
                    <a:pt x="375" y="800"/>
                  </a:lnTo>
                  <a:lnTo>
                    <a:pt x="388" y="794"/>
                  </a:lnTo>
                  <a:lnTo>
                    <a:pt x="401" y="787"/>
                  </a:lnTo>
                  <a:lnTo>
                    <a:pt x="472" y="761"/>
                  </a:lnTo>
                  <a:lnTo>
                    <a:pt x="543" y="736"/>
                  </a:lnTo>
                  <a:lnTo>
                    <a:pt x="549" y="729"/>
                  </a:lnTo>
                  <a:lnTo>
                    <a:pt x="543" y="723"/>
                  </a:lnTo>
                  <a:lnTo>
                    <a:pt x="530" y="729"/>
                  </a:lnTo>
                  <a:lnTo>
                    <a:pt x="524" y="729"/>
                  </a:lnTo>
                  <a:lnTo>
                    <a:pt x="511" y="723"/>
                  </a:lnTo>
                  <a:lnTo>
                    <a:pt x="524" y="716"/>
                  </a:lnTo>
                  <a:lnTo>
                    <a:pt x="530" y="716"/>
                  </a:lnTo>
                  <a:lnTo>
                    <a:pt x="536" y="710"/>
                  </a:lnTo>
                  <a:lnTo>
                    <a:pt x="549" y="710"/>
                  </a:lnTo>
                  <a:lnTo>
                    <a:pt x="504" y="703"/>
                  </a:lnTo>
                  <a:lnTo>
                    <a:pt x="465" y="703"/>
                  </a:lnTo>
                  <a:lnTo>
                    <a:pt x="420" y="703"/>
                  </a:lnTo>
                  <a:lnTo>
                    <a:pt x="381" y="697"/>
                  </a:lnTo>
                  <a:lnTo>
                    <a:pt x="304" y="703"/>
                  </a:lnTo>
                  <a:lnTo>
                    <a:pt x="226" y="710"/>
                  </a:lnTo>
                  <a:lnTo>
                    <a:pt x="149" y="710"/>
                  </a:lnTo>
                  <a:lnTo>
                    <a:pt x="71" y="710"/>
                  </a:lnTo>
                  <a:lnTo>
                    <a:pt x="52" y="716"/>
                  </a:lnTo>
                  <a:lnTo>
                    <a:pt x="32" y="716"/>
                  </a:lnTo>
                  <a:lnTo>
                    <a:pt x="20" y="716"/>
                  </a:lnTo>
                  <a:lnTo>
                    <a:pt x="13" y="710"/>
                  </a:lnTo>
                  <a:lnTo>
                    <a:pt x="7" y="710"/>
                  </a:lnTo>
                  <a:lnTo>
                    <a:pt x="0" y="697"/>
                  </a:lnTo>
                  <a:lnTo>
                    <a:pt x="0" y="690"/>
                  </a:lnTo>
                  <a:lnTo>
                    <a:pt x="7" y="690"/>
                  </a:lnTo>
                  <a:lnTo>
                    <a:pt x="13" y="690"/>
                  </a:lnTo>
                  <a:lnTo>
                    <a:pt x="26" y="690"/>
                  </a:lnTo>
                  <a:lnTo>
                    <a:pt x="32" y="690"/>
                  </a:lnTo>
                  <a:lnTo>
                    <a:pt x="52" y="684"/>
                  </a:lnTo>
                  <a:lnTo>
                    <a:pt x="65" y="684"/>
                  </a:lnTo>
                  <a:lnTo>
                    <a:pt x="97" y="684"/>
                  </a:lnTo>
                  <a:lnTo>
                    <a:pt x="168" y="665"/>
                  </a:lnTo>
                  <a:lnTo>
                    <a:pt x="233" y="658"/>
                  </a:lnTo>
                  <a:lnTo>
                    <a:pt x="304" y="645"/>
                  </a:lnTo>
                  <a:lnTo>
                    <a:pt x="375" y="645"/>
                  </a:lnTo>
                  <a:lnTo>
                    <a:pt x="414" y="632"/>
                  </a:lnTo>
                  <a:lnTo>
                    <a:pt x="452" y="626"/>
                  </a:lnTo>
                  <a:lnTo>
                    <a:pt x="485" y="613"/>
                  </a:lnTo>
                  <a:lnTo>
                    <a:pt x="524" y="606"/>
                  </a:lnTo>
                  <a:lnTo>
                    <a:pt x="536" y="613"/>
                  </a:lnTo>
                  <a:lnTo>
                    <a:pt x="543" y="613"/>
                  </a:lnTo>
                  <a:lnTo>
                    <a:pt x="556" y="613"/>
                  </a:lnTo>
                  <a:lnTo>
                    <a:pt x="562" y="606"/>
                  </a:lnTo>
                  <a:lnTo>
                    <a:pt x="530" y="587"/>
                  </a:lnTo>
                  <a:lnTo>
                    <a:pt x="498" y="574"/>
                  </a:lnTo>
                  <a:lnTo>
                    <a:pt x="465" y="555"/>
                  </a:lnTo>
                  <a:lnTo>
                    <a:pt x="433" y="536"/>
                  </a:lnTo>
                  <a:lnTo>
                    <a:pt x="407" y="536"/>
                  </a:lnTo>
                  <a:lnTo>
                    <a:pt x="401" y="529"/>
                  </a:lnTo>
                  <a:lnTo>
                    <a:pt x="394" y="523"/>
                  </a:lnTo>
                  <a:lnTo>
                    <a:pt x="388" y="516"/>
                  </a:lnTo>
                  <a:lnTo>
                    <a:pt x="388" y="510"/>
                  </a:lnTo>
                  <a:lnTo>
                    <a:pt x="394" y="510"/>
                  </a:lnTo>
                  <a:lnTo>
                    <a:pt x="401" y="510"/>
                  </a:lnTo>
                  <a:lnTo>
                    <a:pt x="407" y="510"/>
                  </a:lnTo>
                  <a:lnTo>
                    <a:pt x="427" y="516"/>
                  </a:lnTo>
                  <a:lnTo>
                    <a:pt x="433" y="516"/>
                  </a:lnTo>
                  <a:lnTo>
                    <a:pt x="446" y="516"/>
                  </a:lnTo>
                  <a:lnTo>
                    <a:pt x="459" y="516"/>
                  </a:lnTo>
                  <a:lnTo>
                    <a:pt x="472" y="523"/>
                  </a:lnTo>
                  <a:lnTo>
                    <a:pt x="485" y="523"/>
                  </a:lnTo>
                  <a:lnTo>
                    <a:pt x="562" y="536"/>
                  </a:lnTo>
                  <a:lnTo>
                    <a:pt x="640" y="548"/>
                  </a:lnTo>
                  <a:lnTo>
                    <a:pt x="666" y="561"/>
                  </a:lnTo>
                  <a:lnTo>
                    <a:pt x="679" y="561"/>
                  </a:lnTo>
                  <a:lnTo>
                    <a:pt x="685" y="561"/>
                  </a:lnTo>
                  <a:lnTo>
                    <a:pt x="692" y="561"/>
                  </a:lnTo>
                  <a:lnTo>
                    <a:pt x="692" y="548"/>
                  </a:lnTo>
                  <a:lnTo>
                    <a:pt x="685" y="529"/>
                  </a:lnTo>
                  <a:lnTo>
                    <a:pt x="672" y="490"/>
                  </a:lnTo>
                  <a:lnTo>
                    <a:pt x="666" y="484"/>
                  </a:lnTo>
                  <a:lnTo>
                    <a:pt x="666" y="477"/>
                  </a:lnTo>
                  <a:lnTo>
                    <a:pt x="666" y="471"/>
                  </a:lnTo>
                  <a:lnTo>
                    <a:pt x="659" y="458"/>
                  </a:lnTo>
                  <a:lnTo>
                    <a:pt x="666" y="458"/>
                  </a:lnTo>
                  <a:lnTo>
                    <a:pt x="666" y="452"/>
                  </a:lnTo>
                  <a:lnTo>
                    <a:pt x="679" y="452"/>
                  </a:lnTo>
                  <a:lnTo>
                    <a:pt x="711" y="490"/>
                  </a:lnTo>
                  <a:lnTo>
                    <a:pt x="730" y="503"/>
                  </a:lnTo>
                  <a:lnTo>
                    <a:pt x="737" y="510"/>
                  </a:lnTo>
                  <a:lnTo>
                    <a:pt x="750" y="516"/>
                  </a:lnTo>
                  <a:lnTo>
                    <a:pt x="763" y="503"/>
                  </a:lnTo>
                  <a:lnTo>
                    <a:pt x="763" y="439"/>
                  </a:lnTo>
                  <a:lnTo>
                    <a:pt x="769" y="406"/>
                  </a:lnTo>
                  <a:lnTo>
                    <a:pt x="769" y="368"/>
                  </a:lnTo>
                  <a:lnTo>
                    <a:pt x="769" y="265"/>
                  </a:lnTo>
                  <a:lnTo>
                    <a:pt x="776" y="258"/>
                  </a:lnTo>
                  <a:lnTo>
                    <a:pt x="782" y="252"/>
                  </a:lnTo>
                  <a:lnTo>
                    <a:pt x="788" y="258"/>
                  </a:lnTo>
                  <a:lnTo>
                    <a:pt x="795" y="335"/>
                  </a:lnTo>
                  <a:lnTo>
                    <a:pt x="808" y="342"/>
                  </a:lnTo>
                  <a:lnTo>
                    <a:pt x="821" y="348"/>
                  </a:lnTo>
                  <a:lnTo>
                    <a:pt x="827" y="355"/>
                  </a:lnTo>
                  <a:lnTo>
                    <a:pt x="834" y="368"/>
                  </a:lnTo>
                  <a:lnTo>
                    <a:pt x="840" y="394"/>
                  </a:lnTo>
                  <a:lnTo>
                    <a:pt x="840" y="406"/>
                  </a:lnTo>
                  <a:lnTo>
                    <a:pt x="847" y="413"/>
                  </a:lnTo>
                  <a:lnTo>
                    <a:pt x="847" y="419"/>
                  </a:lnTo>
                  <a:lnTo>
                    <a:pt x="847" y="426"/>
                  </a:lnTo>
                  <a:lnTo>
                    <a:pt x="853" y="426"/>
                  </a:lnTo>
                  <a:lnTo>
                    <a:pt x="866" y="432"/>
                  </a:lnTo>
                  <a:lnTo>
                    <a:pt x="872" y="432"/>
                  </a:lnTo>
                  <a:lnTo>
                    <a:pt x="879" y="432"/>
                  </a:lnTo>
                  <a:lnTo>
                    <a:pt x="885" y="426"/>
                  </a:lnTo>
                  <a:lnTo>
                    <a:pt x="885" y="419"/>
                  </a:lnTo>
                  <a:lnTo>
                    <a:pt x="885" y="413"/>
                  </a:lnTo>
                  <a:lnTo>
                    <a:pt x="892" y="406"/>
                  </a:lnTo>
                  <a:lnTo>
                    <a:pt x="898" y="413"/>
                  </a:lnTo>
                  <a:lnTo>
                    <a:pt x="905" y="406"/>
                  </a:lnTo>
                  <a:lnTo>
                    <a:pt x="911" y="394"/>
                  </a:lnTo>
                  <a:lnTo>
                    <a:pt x="931" y="355"/>
                  </a:lnTo>
                  <a:lnTo>
                    <a:pt x="944" y="335"/>
                  </a:lnTo>
                  <a:lnTo>
                    <a:pt x="950" y="323"/>
                  </a:lnTo>
                  <a:lnTo>
                    <a:pt x="950" y="316"/>
                  </a:lnTo>
                  <a:lnTo>
                    <a:pt x="956" y="303"/>
                  </a:lnTo>
                  <a:lnTo>
                    <a:pt x="963" y="290"/>
                  </a:lnTo>
                  <a:lnTo>
                    <a:pt x="969" y="284"/>
                  </a:lnTo>
                  <a:lnTo>
                    <a:pt x="969" y="277"/>
                  </a:lnTo>
                  <a:lnTo>
                    <a:pt x="976" y="265"/>
                  </a:lnTo>
                  <a:lnTo>
                    <a:pt x="982" y="252"/>
                  </a:lnTo>
                  <a:lnTo>
                    <a:pt x="989" y="245"/>
                  </a:lnTo>
                  <a:lnTo>
                    <a:pt x="989" y="239"/>
                  </a:lnTo>
                  <a:lnTo>
                    <a:pt x="995" y="232"/>
                  </a:lnTo>
                  <a:lnTo>
                    <a:pt x="995" y="219"/>
                  </a:lnTo>
                  <a:lnTo>
                    <a:pt x="1002" y="213"/>
                  </a:lnTo>
                  <a:lnTo>
                    <a:pt x="1008" y="200"/>
                  </a:lnTo>
                  <a:lnTo>
                    <a:pt x="1047" y="123"/>
                  </a:lnTo>
                  <a:lnTo>
                    <a:pt x="1073" y="84"/>
                  </a:lnTo>
                  <a:lnTo>
                    <a:pt x="1079" y="71"/>
                  </a:lnTo>
                  <a:lnTo>
                    <a:pt x="1086" y="45"/>
                  </a:lnTo>
                  <a:lnTo>
                    <a:pt x="1092" y="32"/>
                  </a:lnTo>
                  <a:lnTo>
                    <a:pt x="1105" y="26"/>
                  </a:lnTo>
                  <a:lnTo>
                    <a:pt x="1112" y="13"/>
                  </a:lnTo>
                  <a:lnTo>
                    <a:pt x="1118" y="0"/>
                  </a:lnTo>
                  <a:close/>
                </a:path>
              </a:pathLst>
            </a:custGeom>
            <a:solidFill>
              <a:srgbClr val="FFB200"/>
            </a:solidFill>
            <a:ln w="9525">
              <a:noFill/>
              <a:round/>
              <a:headEnd/>
              <a:tailEnd/>
            </a:ln>
          </p:spPr>
          <p:txBody>
            <a:bodyPr/>
            <a:lstStyle/>
            <a:p>
              <a:endParaRPr lang="fr-FR"/>
            </a:p>
          </p:txBody>
        </p:sp>
        <p:sp>
          <p:nvSpPr>
            <p:cNvPr id="32" name="Freeform 204"/>
            <p:cNvSpPr>
              <a:spLocks/>
            </p:cNvSpPr>
            <p:nvPr/>
          </p:nvSpPr>
          <p:spPr bwMode="auto">
            <a:xfrm>
              <a:off x="3190" y="2448"/>
              <a:ext cx="45" cy="26"/>
            </a:xfrm>
            <a:custGeom>
              <a:avLst/>
              <a:gdLst>
                <a:gd name="T0" fmla="*/ 45 w 45"/>
                <a:gd name="T1" fmla="*/ 0 h 26"/>
                <a:gd name="T2" fmla="*/ 45 w 45"/>
                <a:gd name="T3" fmla="*/ 7 h 26"/>
                <a:gd name="T4" fmla="*/ 39 w 45"/>
                <a:gd name="T5" fmla="*/ 13 h 26"/>
                <a:gd name="T6" fmla="*/ 26 w 45"/>
                <a:gd name="T7" fmla="*/ 20 h 26"/>
                <a:gd name="T8" fmla="*/ 20 w 45"/>
                <a:gd name="T9" fmla="*/ 20 h 26"/>
                <a:gd name="T10" fmla="*/ 13 w 45"/>
                <a:gd name="T11" fmla="*/ 20 h 26"/>
                <a:gd name="T12" fmla="*/ 7 w 45"/>
                <a:gd name="T13" fmla="*/ 26 h 26"/>
                <a:gd name="T14" fmla="*/ 0 w 45"/>
                <a:gd name="T15" fmla="*/ 20 h 26"/>
                <a:gd name="T16" fmla="*/ 7 w 45"/>
                <a:gd name="T17" fmla="*/ 13 h 26"/>
                <a:gd name="T18" fmla="*/ 7 w 45"/>
                <a:gd name="T19" fmla="*/ 7 h 26"/>
                <a:gd name="T20" fmla="*/ 20 w 45"/>
                <a:gd name="T21" fmla="*/ 7 h 26"/>
                <a:gd name="T22" fmla="*/ 45 w 45"/>
                <a:gd name="T23" fmla="*/ 0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
                <a:gd name="T37" fmla="*/ 0 h 26"/>
                <a:gd name="T38" fmla="*/ 45 w 45"/>
                <a:gd name="T39" fmla="*/ 26 h 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 h="26">
                  <a:moveTo>
                    <a:pt x="45" y="0"/>
                  </a:moveTo>
                  <a:lnTo>
                    <a:pt x="45" y="7"/>
                  </a:lnTo>
                  <a:lnTo>
                    <a:pt x="39" y="13"/>
                  </a:lnTo>
                  <a:lnTo>
                    <a:pt x="26" y="20"/>
                  </a:lnTo>
                  <a:lnTo>
                    <a:pt x="20" y="20"/>
                  </a:lnTo>
                  <a:lnTo>
                    <a:pt x="13" y="20"/>
                  </a:lnTo>
                  <a:lnTo>
                    <a:pt x="7" y="26"/>
                  </a:lnTo>
                  <a:lnTo>
                    <a:pt x="0" y="20"/>
                  </a:lnTo>
                  <a:lnTo>
                    <a:pt x="7" y="13"/>
                  </a:lnTo>
                  <a:lnTo>
                    <a:pt x="7" y="7"/>
                  </a:lnTo>
                  <a:lnTo>
                    <a:pt x="20" y="7"/>
                  </a:lnTo>
                  <a:lnTo>
                    <a:pt x="45" y="0"/>
                  </a:lnTo>
                  <a:close/>
                </a:path>
              </a:pathLst>
            </a:custGeom>
            <a:solidFill>
              <a:srgbClr val="FF6600"/>
            </a:solidFill>
            <a:ln w="9525">
              <a:noFill/>
              <a:round/>
              <a:headEnd/>
              <a:tailEnd/>
            </a:ln>
          </p:spPr>
          <p:txBody>
            <a:bodyPr/>
            <a:lstStyle/>
            <a:p>
              <a:endParaRPr lang="fr-FR"/>
            </a:p>
          </p:txBody>
        </p:sp>
        <p:sp>
          <p:nvSpPr>
            <p:cNvPr id="33" name="Freeform 205"/>
            <p:cNvSpPr>
              <a:spLocks/>
            </p:cNvSpPr>
            <p:nvPr/>
          </p:nvSpPr>
          <p:spPr bwMode="auto">
            <a:xfrm>
              <a:off x="2538" y="2371"/>
              <a:ext cx="633" cy="600"/>
            </a:xfrm>
            <a:custGeom>
              <a:avLst/>
              <a:gdLst>
                <a:gd name="T0" fmla="*/ 491 w 633"/>
                <a:gd name="T1" fmla="*/ 116 h 600"/>
                <a:gd name="T2" fmla="*/ 407 w 633"/>
                <a:gd name="T3" fmla="*/ 200 h 600"/>
                <a:gd name="T4" fmla="*/ 439 w 633"/>
                <a:gd name="T5" fmla="*/ 232 h 600"/>
                <a:gd name="T6" fmla="*/ 497 w 633"/>
                <a:gd name="T7" fmla="*/ 213 h 600"/>
                <a:gd name="T8" fmla="*/ 549 w 633"/>
                <a:gd name="T9" fmla="*/ 226 h 600"/>
                <a:gd name="T10" fmla="*/ 542 w 633"/>
                <a:gd name="T11" fmla="*/ 252 h 600"/>
                <a:gd name="T12" fmla="*/ 600 w 633"/>
                <a:gd name="T13" fmla="*/ 271 h 600"/>
                <a:gd name="T14" fmla="*/ 581 w 633"/>
                <a:gd name="T15" fmla="*/ 277 h 600"/>
                <a:gd name="T16" fmla="*/ 549 w 633"/>
                <a:gd name="T17" fmla="*/ 277 h 600"/>
                <a:gd name="T18" fmla="*/ 529 w 633"/>
                <a:gd name="T19" fmla="*/ 297 h 600"/>
                <a:gd name="T20" fmla="*/ 568 w 633"/>
                <a:gd name="T21" fmla="*/ 303 h 600"/>
                <a:gd name="T22" fmla="*/ 626 w 633"/>
                <a:gd name="T23" fmla="*/ 329 h 600"/>
                <a:gd name="T24" fmla="*/ 620 w 633"/>
                <a:gd name="T25" fmla="*/ 342 h 600"/>
                <a:gd name="T26" fmla="*/ 581 w 633"/>
                <a:gd name="T27" fmla="*/ 329 h 600"/>
                <a:gd name="T28" fmla="*/ 510 w 633"/>
                <a:gd name="T29" fmla="*/ 329 h 600"/>
                <a:gd name="T30" fmla="*/ 484 w 633"/>
                <a:gd name="T31" fmla="*/ 355 h 600"/>
                <a:gd name="T32" fmla="*/ 523 w 633"/>
                <a:gd name="T33" fmla="*/ 381 h 600"/>
                <a:gd name="T34" fmla="*/ 510 w 633"/>
                <a:gd name="T35" fmla="*/ 381 h 600"/>
                <a:gd name="T36" fmla="*/ 478 w 633"/>
                <a:gd name="T37" fmla="*/ 393 h 600"/>
                <a:gd name="T38" fmla="*/ 394 w 633"/>
                <a:gd name="T39" fmla="*/ 348 h 600"/>
                <a:gd name="T40" fmla="*/ 368 w 633"/>
                <a:gd name="T41" fmla="*/ 361 h 600"/>
                <a:gd name="T42" fmla="*/ 329 w 633"/>
                <a:gd name="T43" fmla="*/ 381 h 600"/>
                <a:gd name="T44" fmla="*/ 329 w 633"/>
                <a:gd name="T45" fmla="*/ 464 h 600"/>
                <a:gd name="T46" fmla="*/ 336 w 633"/>
                <a:gd name="T47" fmla="*/ 561 h 600"/>
                <a:gd name="T48" fmla="*/ 316 w 633"/>
                <a:gd name="T49" fmla="*/ 593 h 600"/>
                <a:gd name="T50" fmla="*/ 310 w 633"/>
                <a:gd name="T51" fmla="*/ 529 h 600"/>
                <a:gd name="T52" fmla="*/ 303 w 633"/>
                <a:gd name="T53" fmla="*/ 452 h 600"/>
                <a:gd name="T54" fmla="*/ 284 w 633"/>
                <a:gd name="T55" fmla="*/ 419 h 600"/>
                <a:gd name="T56" fmla="*/ 277 w 633"/>
                <a:gd name="T57" fmla="*/ 374 h 600"/>
                <a:gd name="T58" fmla="*/ 252 w 633"/>
                <a:gd name="T59" fmla="*/ 355 h 600"/>
                <a:gd name="T60" fmla="*/ 206 w 633"/>
                <a:gd name="T61" fmla="*/ 432 h 600"/>
                <a:gd name="T62" fmla="*/ 129 w 633"/>
                <a:gd name="T63" fmla="*/ 529 h 600"/>
                <a:gd name="T64" fmla="*/ 142 w 633"/>
                <a:gd name="T65" fmla="*/ 503 h 600"/>
                <a:gd name="T66" fmla="*/ 168 w 633"/>
                <a:gd name="T67" fmla="*/ 445 h 600"/>
                <a:gd name="T68" fmla="*/ 148 w 633"/>
                <a:gd name="T69" fmla="*/ 432 h 600"/>
                <a:gd name="T70" fmla="*/ 206 w 633"/>
                <a:gd name="T71" fmla="*/ 355 h 600"/>
                <a:gd name="T72" fmla="*/ 155 w 633"/>
                <a:gd name="T73" fmla="*/ 368 h 600"/>
                <a:gd name="T74" fmla="*/ 6 w 633"/>
                <a:gd name="T75" fmla="*/ 406 h 600"/>
                <a:gd name="T76" fmla="*/ 25 w 633"/>
                <a:gd name="T77" fmla="*/ 381 h 600"/>
                <a:gd name="T78" fmla="*/ 51 w 633"/>
                <a:gd name="T79" fmla="*/ 361 h 600"/>
                <a:gd name="T80" fmla="*/ 90 w 633"/>
                <a:gd name="T81" fmla="*/ 348 h 600"/>
                <a:gd name="T82" fmla="*/ 122 w 633"/>
                <a:gd name="T83" fmla="*/ 322 h 600"/>
                <a:gd name="T84" fmla="*/ 148 w 633"/>
                <a:gd name="T85" fmla="*/ 290 h 600"/>
                <a:gd name="T86" fmla="*/ 103 w 633"/>
                <a:gd name="T87" fmla="*/ 258 h 600"/>
                <a:gd name="T88" fmla="*/ 116 w 633"/>
                <a:gd name="T89" fmla="*/ 245 h 600"/>
                <a:gd name="T90" fmla="*/ 155 w 633"/>
                <a:gd name="T91" fmla="*/ 271 h 600"/>
                <a:gd name="T92" fmla="*/ 187 w 633"/>
                <a:gd name="T93" fmla="*/ 258 h 600"/>
                <a:gd name="T94" fmla="*/ 206 w 633"/>
                <a:gd name="T95" fmla="*/ 271 h 600"/>
                <a:gd name="T96" fmla="*/ 239 w 633"/>
                <a:gd name="T97" fmla="*/ 277 h 600"/>
                <a:gd name="T98" fmla="*/ 277 w 633"/>
                <a:gd name="T99" fmla="*/ 226 h 600"/>
                <a:gd name="T100" fmla="*/ 310 w 633"/>
                <a:gd name="T101" fmla="*/ 181 h 600"/>
                <a:gd name="T102" fmla="*/ 329 w 633"/>
                <a:gd name="T103" fmla="*/ 122 h 600"/>
                <a:gd name="T104" fmla="*/ 329 w 633"/>
                <a:gd name="T105" fmla="*/ 161 h 600"/>
                <a:gd name="T106" fmla="*/ 303 w 633"/>
                <a:gd name="T107" fmla="*/ 239 h 600"/>
                <a:gd name="T108" fmla="*/ 355 w 633"/>
                <a:gd name="T109" fmla="*/ 187 h 600"/>
                <a:gd name="T110" fmla="*/ 361 w 633"/>
                <a:gd name="T111" fmla="*/ 219 h 600"/>
                <a:gd name="T112" fmla="*/ 426 w 633"/>
                <a:gd name="T113" fmla="*/ 142 h 600"/>
                <a:gd name="T114" fmla="*/ 445 w 633"/>
                <a:gd name="T115" fmla="*/ 122 h 600"/>
                <a:gd name="T116" fmla="*/ 471 w 633"/>
                <a:gd name="T117" fmla="*/ 122 h 600"/>
                <a:gd name="T118" fmla="*/ 555 w 633"/>
                <a:gd name="T119" fmla="*/ 13 h 6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3"/>
                <a:gd name="T181" fmla="*/ 0 h 600"/>
                <a:gd name="T182" fmla="*/ 633 w 633"/>
                <a:gd name="T183" fmla="*/ 600 h 6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3" h="600">
                  <a:moveTo>
                    <a:pt x="555" y="51"/>
                  </a:moveTo>
                  <a:lnTo>
                    <a:pt x="555" y="58"/>
                  </a:lnTo>
                  <a:lnTo>
                    <a:pt x="536" y="77"/>
                  </a:lnTo>
                  <a:lnTo>
                    <a:pt x="510" y="90"/>
                  </a:lnTo>
                  <a:lnTo>
                    <a:pt x="491" y="116"/>
                  </a:lnTo>
                  <a:lnTo>
                    <a:pt x="471" y="135"/>
                  </a:lnTo>
                  <a:lnTo>
                    <a:pt x="452" y="148"/>
                  </a:lnTo>
                  <a:lnTo>
                    <a:pt x="432" y="168"/>
                  </a:lnTo>
                  <a:lnTo>
                    <a:pt x="413" y="193"/>
                  </a:lnTo>
                  <a:lnTo>
                    <a:pt x="407" y="200"/>
                  </a:lnTo>
                  <a:lnTo>
                    <a:pt x="407" y="213"/>
                  </a:lnTo>
                  <a:lnTo>
                    <a:pt x="413" y="226"/>
                  </a:lnTo>
                  <a:lnTo>
                    <a:pt x="420" y="232"/>
                  </a:lnTo>
                  <a:lnTo>
                    <a:pt x="432" y="232"/>
                  </a:lnTo>
                  <a:lnTo>
                    <a:pt x="439" y="232"/>
                  </a:lnTo>
                  <a:lnTo>
                    <a:pt x="445" y="232"/>
                  </a:lnTo>
                  <a:lnTo>
                    <a:pt x="458" y="226"/>
                  </a:lnTo>
                  <a:lnTo>
                    <a:pt x="471" y="219"/>
                  </a:lnTo>
                  <a:lnTo>
                    <a:pt x="484" y="219"/>
                  </a:lnTo>
                  <a:lnTo>
                    <a:pt x="497" y="213"/>
                  </a:lnTo>
                  <a:lnTo>
                    <a:pt x="529" y="213"/>
                  </a:lnTo>
                  <a:lnTo>
                    <a:pt x="555" y="219"/>
                  </a:lnTo>
                  <a:lnTo>
                    <a:pt x="562" y="219"/>
                  </a:lnTo>
                  <a:lnTo>
                    <a:pt x="555" y="219"/>
                  </a:lnTo>
                  <a:lnTo>
                    <a:pt x="549" y="226"/>
                  </a:lnTo>
                  <a:lnTo>
                    <a:pt x="542" y="226"/>
                  </a:lnTo>
                  <a:lnTo>
                    <a:pt x="536" y="226"/>
                  </a:lnTo>
                  <a:lnTo>
                    <a:pt x="536" y="232"/>
                  </a:lnTo>
                  <a:lnTo>
                    <a:pt x="536" y="239"/>
                  </a:lnTo>
                  <a:lnTo>
                    <a:pt x="542" y="252"/>
                  </a:lnTo>
                  <a:lnTo>
                    <a:pt x="549" y="258"/>
                  </a:lnTo>
                  <a:lnTo>
                    <a:pt x="555" y="264"/>
                  </a:lnTo>
                  <a:lnTo>
                    <a:pt x="568" y="264"/>
                  </a:lnTo>
                  <a:lnTo>
                    <a:pt x="588" y="264"/>
                  </a:lnTo>
                  <a:lnTo>
                    <a:pt x="600" y="271"/>
                  </a:lnTo>
                  <a:lnTo>
                    <a:pt x="607" y="277"/>
                  </a:lnTo>
                  <a:lnTo>
                    <a:pt x="607" y="284"/>
                  </a:lnTo>
                  <a:lnTo>
                    <a:pt x="594" y="284"/>
                  </a:lnTo>
                  <a:lnTo>
                    <a:pt x="581" y="277"/>
                  </a:lnTo>
                  <a:lnTo>
                    <a:pt x="575" y="277"/>
                  </a:lnTo>
                  <a:lnTo>
                    <a:pt x="568" y="277"/>
                  </a:lnTo>
                  <a:lnTo>
                    <a:pt x="562" y="277"/>
                  </a:lnTo>
                  <a:lnTo>
                    <a:pt x="555" y="277"/>
                  </a:lnTo>
                  <a:lnTo>
                    <a:pt x="549" y="277"/>
                  </a:lnTo>
                  <a:lnTo>
                    <a:pt x="536" y="277"/>
                  </a:lnTo>
                  <a:lnTo>
                    <a:pt x="529" y="277"/>
                  </a:lnTo>
                  <a:lnTo>
                    <a:pt x="529" y="284"/>
                  </a:lnTo>
                  <a:lnTo>
                    <a:pt x="529" y="290"/>
                  </a:lnTo>
                  <a:lnTo>
                    <a:pt x="529" y="297"/>
                  </a:lnTo>
                  <a:lnTo>
                    <a:pt x="536" y="310"/>
                  </a:lnTo>
                  <a:lnTo>
                    <a:pt x="542" y="310"/>
                  </a:lnTo>
                  <a:lnTo>
                    <a:pt x="555" y="310"/>
                  </a:lnTo>
                  <a:lnTo>
                    <a:pt x="562" y="303"/>
                  </a:lnTo>
                  <a:lnTo>
                    <a:pt x="568" y="303"/>
                  </a:lnTo>
                  <a:lnTo>
                    <a:pt x="581" y="297"/>
                  </a:lnTo>
                  <a:lnTo>
                    <a:pt x="588" y="303"/>
                  </a:lnTo>
                  <a:lnTo>
                    <a:pt x="594" y="316"/>
                  </a:lnTo>
                  <a:lnTo>
                    <a:pt x="613" y="322"/>
                  </a:lnTo>
                  <a:lnTo>
                    <a:pt x="626" y="329"/>
                  </a:lnTo>
                  <a:lnTo>
                    <a:pt x="633" y="335"/>
                  </a:lnTo>
                  <a:lnTo>
                    <a:pt x="633" y="348"/>
                  </a:lnTo>
                  <a:lnTo>
                    <a:pt x="626" y="348"/>
                  </a:lnTo>
                  <a:lnTo>
                    <a:pt x="620" y="342"/>
                  </a:lnTo>
                  <a:lnTo>
                    <a:pt x="620" y="335"/>
                  </a:lnTo>
                  <a:lnTo>
                    <a:pt x="613" y="329"/>
                  </a:lnTo>
                  <a:lnTo>
                    <a:pt x="607" y="329"/>
                  </a:lnTo>
                  <a:lnTo>
                    <a:pt x="594" y="329"/>
                  </a:lnTo>
                  <a:lnTo>
                    <a:pt x="581" y="329"/>
                  </a:lnTo>
                  <a:lnTo>
                    <a:pt x="575" y="335"/>
                  </a:lnTo>
                  <a:lnTo>
                    <a:pt x="562" y="335"/>
                  </a:lnTo>
                  <a:lnTo>
                    <a:pt x="549" y="335"/>
                  </a:lnTo>
                  <a:lnTo>
                    <a:pt x="523" y="329"/>
                  </a:lnTo>
                  <a:lnTo>
                    <a:pt x="510" y="329"/>
                  </a:lnTo>
                  <a:lnTo>
                    <a:pt x="504" y="329"/>
                  </a:lnTo>
                  <a:lnTo>
                    <a:pt x="491" y="335"/>
                  </a:lnTo>
                  <a:lnTo>
                    <a:pt x="491" y="342"/>
                  </a:lnTo>
                  <a:lnTo>
                    <a:pt x="484" y="342"/>
                  </a:lnTo>
                  <a:lnTo>
                    <a:pt x="484" y="355"/>
                  </a:lnTo>
                  <a:lnTo>
                    <a:pt x="491" y="355"/>
                  </a:lnTo>
                  <a:lnTo>
                    <a:pt x="497" y="361"/>
                  </a:lnTo>
                  <a:lnTo>
                    <a:pt x="510" y="368"/>
                  </a:lnTo>
                  <a:lnTo>
                    <a:pt x="523" y="374"/>
                  </a:lnTo>
                  <a:lnTo>
                    <a:pt x="523" y="381"/>
                  </a:lnTo>
                  <a:lnTo>
                    <a:pt x="529" y="381"/>
                  </a:lnTo>
                  <a:lnTo>
                    <a:pt x="529" y="387"/>
                  </a:lnTo>
                  <a:lnTo>
                    <a:pt x="516" y="381"/>
                  </a:lnTo>
                  <a:lnTo>
                    <a:pt x="510" y="381"/>
                  </a:lnTo>
                  <a:lnTo>
                    <a:pt x="504" y="387"/>
                  </a:lnTo>
                  <a:lnTo>
                    <a:pt x="497" y="393"/>
                  </a:lnTo>
                  <a:lnTo>
                    <a:pt x="497" y="400"/>
                  </a:lnTo>
                  <a:lnTo>
                    <a:pt x="497" y="406"/>
                  </a:lnTo>
                  <a:lnTo>
                    <a:pt x="478" y="393"/>
                  </a:lnTo>
                  <a:lnTo>
                    <a:pt x="458" y="381"/>
                  </a:lnTo>
                  <a:lnTo>
                    <a:pt x="432" y="368"/>
                  </a:lnTo>
                  <a:lnTo>
                    <a:pt x="420" y="361"/>
                  </a:lnTo>
                  <a:lnTo>
                    <a:pt x="407" y="361"/>
                  </a:lnTo>
                  <a:lnTo>
                    <a:pt x="394" y="348"/>
                  </a:lnTo>
                  <a:lnTo>
                    <a:pt x="387" y="348"/>
                  </a:lnTo>
                  <a:lnTo>
                    <a:pt x="381" y="342"/>
                  </a:lnTo>
                  <a:lnTo>
                    <a:pt x="374" y="355"/>
                  </a:lnTo>
                  <a:lnTo>
                    <a:pt x="368" y="361"/>
                  </a:lnTo>
                  <a:lnTo>
                    <a:pt x="355" y="368"/>
                  </a:lnTo>
                  <a:lnTo>
                    <a:pt x="348" y="381"/>
                  </a:lnTo>
                  <a:lnTo>
                    <a:pt x="342" y="381"/>
                  </a:lnTo>
                  <a:lnTo>
                    <a:pt x="336" y="381"/>
                  </a:lnTo>
                  <a:lnTo>
                    <a:pt x="329" y="381"/>
                  </a:lnTo>
                  <a:lnTo>
                    <a:pt x="323" y="387"/>
                  </a:lnTo>
                  <a:lnTo>
                    <a:pt x="329" y="432"/>
                  </a:lnTo>
                  <a:lnTo>
                    <a:pt x="329" y="452"/>
                  </a:lnTo>
                  <a:lnTo>
                    <a:pt x="329" y="471"/>
                  </a:lnTo>
                  <a:lnTo>
                    <a:pt x="329" y="464"/>
                  </a:lnTo>
                  <a:lnTo>
                    <a:pt x="323" y="464"/>
                  </a:lnTo>
                  <a:lnTo>
                    <a:pt x="323" y="548"/>
                  </a:lnTo>
                  <a:lnTo>
                    <a:pt x="329" y="548"/>
                  </a:lnTo>
                  <a:lnTo>
                    <a:pt x="329" y="555"/>
                  </a:lnTo>
                  <a:lnTo>
                    <a:pt x="336" y="561"/>
                  </a:lnTo>
                  <a:lnTo>
                    <a:pt x="336" y="568"/>
                  </a:lnTo>
                  <a:lnTo>
                    <a:pt x="329" y="600"/>
                  </a:lnTo>
                  <a:lnTo>
                    <a:pt x="323" y="600"/>
                  </a:lnTo>
                  <a:lnTo>
                    <a:pt x="316" y="593"/>
                  </a:lnTo>
                  <a:lnTo>
                    <a:pt x="310" y="587"/>
                  </a:lnTo>
                  <a:lnTo>
                    <a:pt x="310" y="574"/>
                  </a:lnTo>
                  <a:lnTo>
                    <a:pt x="316" y="548"/>
                  </a:lnTo>
                  <a:lnTo>
                    <a:pt x="316" y="535"/>
                  </a:lnTo>
                  <a:lnTo>
                    <a:pt x="310" y="529"/>
                  </a:lnTo>
                  <a:lnTo>
                    <a:pt x="303" y="516"/>
                  </a:lnTo>
                  <a:lnTo>
                    <a:pt x="297" y="510"/>
                  </a:lnTo>
                  <a:lnTo>
                    <a:pt x="297" y="490"/>
                  </a:lnTo>
                  <a:lnTo>
                    <a:pt x="303" y="464"/>
                  </a:lnTo>
                  <a:lnTo>
                    <a:pt x="303" y="452"/>
                  </a:lnTo>
                  <a:lnTo>
                    <a:pt x="297" y="445"/>
                  </a:lnTo>
                  <a:lnTo>
                    <a:pt x="297" y="432"/>
                  </a:lnTo>
                  <a:lnTo>
                    <a:pt x="290" y="432"/>
                  </a:lnTo>
                  <a:lnTo>
                    <a:pt x="284" y="426"/>
                  </a:lnTo>
                  <a:lnTo>
                    <a:pt x="284" y="419"/>
                  </a:lnTo>
                  <a:lnTo>
                    <a:pt x="290" y="406"/>
                  </a:lnTo>
                  <a:lnTo>
                    <a:pt x="290" y="393"/>
                  </a:lnTo>
                  <a:lnTo>
                    <a:pt x="290" y="387"/>
                  </a:lnTo>
                  <a:lnTo>
                    <a:pt x="284" y="381"/>
                  </a:lnTo>
                  <a:lnTo>
                    <a:pt x="277" y="374"/>
                  </a:lnTo>
                  <a:lnTo>
                    <a:pt x="271" y="368"/>
                  </a:lnTo>
                  <a:lnTo>
                    <a:pt x="264" y="361"/>
                  </a:lnTo>
                  <a:lnTo>
                    <a:pt x="258" y="355"/>
                  </a:lnTo>
                  <a:lnTo>
                    <a:pt x="258" y="348"/>
                  </a:lnTo>
                  <a:lnTo>
                    <a:pt x="252" y="355"/>
                  </a:lnTo>
                  <a:lnTo>
                    <a:pt x="245" y="361"/>
                  </a:lnTo>
                  <a:lnTo>
                    <a:pt x="239" y="374"/>
                  </a:lnTo>
                  <a:lnTo>
                    <a:pt x="226" y="387"/>
                  </a:lnTo>
                  <a:lnTo>
                    <a:pt x="219" y="400"/>
                  </a:lnTo>
                  <a:lnTo>
                    <a:pt x="206" y="432"/>
                  </a:lnTo>
                  <a:lnTo>
                    <a:pt x="193" y="445"/>
                  </a:lnTo>
                  <a:lnTo>
                    <a:pt x="193" y="452"/>
                  </a:lnTo>
                  <a:lnTo>
                    <a:pt x="180" y="458"/>
                  </a:lnTo>
                  <a:lnTo>
                    <a:pt x="148" y="503"/>
                  </a:lnTo>
                  <a:lnTo>
                    <a:pt x="129" y="529"/>
                  </a:lnTo>
                  <a:lnTo>
                    <a:pt x="122" y="535"/>
                  </a:lnTo>
                  <a:lnTo>
                    <a:pt x="109" y="548"/>
                  </a:lnTo>
                  <a:lnTo>
                    <a:pt x="116" y="535"/>
                  </a:lnTo>
                  <a:lnTo>
                    <a:pt x="129" y="523"/>
                  </a:lnTo>
                  <a:lnTo>
                    <a:pt x="142" y="503"/>
                  </a:lnTo>
                  <a:lnTo>
                    <a:pt x="148" y="484"/>
                  </a:lnTo>
                  <a:lnTo>
                    <a:pt x="142" y="477"/>
                  </a:lnTo>
                  <a:lnTo>
                    <a:pt x="155" y="471"/>
                  </a:lnTo>
                  <a:lnTo>
                    <a:pt x="161" y="458"/>
                  </a:lnTo>
                  <a:lnTo>
                    <a:pt x="168" y="445"/>
                  </a:lnTo>
                  <a:lnTo>
                    <a:pt x="174" y="426"/>
                  </a:lnTo>
                  <a:lnTo>
                    <a:pt x="168" y="426"/>
                  </a:lnTo>
                  <a:lnTo>
                    <a:pt x="161" y="426"/>
                  </a:lnTo>
                  <a:lnTo>
                    <a:pt x="148" y="439"/>
                  </a:lnTo>
                  <a:lnTo>
                    <a:pt x="148" y="432"/>
                  </a:lnTo>
                  <a:lnTo>
                    <a:pt x="180" y="400"/>
                  </a:lnTo>
                  <a:lnTo>
                    <a:pt x="200" y="381"/>
                  </a:lnTo>
                  <a:lnTo>
                    <a:pt x="200" y="368"/>
                  </a:lnTo>
                  <a:lnTo>
                    <a:pt x="206" y="368"/>
                  </a:lnTo>
                  <a:lnTo>
                    <a:pt x="206" y="355"/>
                  </a:lnTo>
                  <a:lnTo>
                    <a:pt x="200" y="355"/>
                  </a:lnTo>
                  <a:lnTo>
                    <a:pt x="193" y="361"/>
                  </a:lnTo>
                  <a:lnTo>
                    <a:pt x="180" y="368"/>
                  </a:lnTo>
                  <a:lnTo>
                    <a:pt x="155" y="368"/>
                  </a:lnTo>
                  <a:lnTo>
                    <a:pt x="135" y="374"/>
                  </a:lnTo>
                  <a:lnTo>
                    <a:pt x="90" y="387"/>
                  </a:lnTo>
                  <a:lnTo>
                    <a:pt x="45" y="400"/>
                  </a:lnTo>
                  <a:lnTo>
                    <a:pt x="0" y="413"/>
                  </a:lnTo>
                  <a:lnTo>
                    <a:pt x="6" y="406"/>
                  </a:lnTo>
                  <a:lnTo>
                    <a:pt x="12" y="400"/>
                  </a:lnTo>
                  <a:lnTo>
                    <a:pt x="32" y="393"/>
                  </a:lnTo>
                  <a:lnTo>
                    <a:pt x="51" y="387"/>
                  </a:lnTo>
                  <a:lnTo>
                    <a:pt x="64" y="381"/>
                  </a:lnTo>
                  <a:lnTo>
                    <a:pt x="25" y="381"/>
                  </a:lnTo>
                  <a:lnTo>
                    <a:pt x="25" y="374"/>
                  </a:lnTo>
                  <a:lnTo>
                    <a:pt x="25" y="368"/>
                  </a:lnTo>
                  <a:lnTo>
                    <a:pt x="32" y="368"/>
                  </a:lnTo>
                  <a:lnTo>
                    <a:pt x="38" y="368"/>
                  </a:lnTo>
                  <a:lnTo>
                    <a:pt x="51" y="361"/>
                  </a:lnTo>
                  <a:lnTo>
                    <a:pt x="58" y="355"/>
                  </a:lnTo>
                  <a:lnTo>
                    <a:pt x="58" y="348"/>
                  </a:lnTo>
                  <a:lnTo>
                    <a:pt x="64" y="348"/>
                  </a:lnTo>
                  <a:lnTo>
                    <a:pt x="77" y="348"/>
                  </a:lnTo>
                  <a:lnTo>
                    <a:pt x="90" y="348"/>
                  </a:lnTo>
                  <a:lnTo>
                    <a:pt x="103" y="348"/>
                  </a:lnTo>
                  <a:lnTo>
                    <a:pt x="109" y="348"/>
                  </a:lnTo>
                  <a:lnTo>
                    <a:pt x="116" y="342"/>
                  </a:lnTo>
                  <a:lnTo>
                    <a:pt x="122" y="335"/>
                  </a:lnTo>
                  <a:lnTo>
                    <a:pt x="122" y="322"/>
                  </a:lnTo>
                  <a:lnTo>
                    <a:pt x="129" y="322"/>
                  </a:lnTo>
                  <a:lnTo>
                    <a:pt x="135" y="316"/>
                  </a:lnTo>
                  <a:lnTo>
                    <a:pt x="142" y="310"/>
                  </a:lnTo>
                  <a:lnTo>
                    <a:pt x="148" y="303"/>
                  </a:lnTo>
                  <a:lnTo>
                    <a:pt x="148" y="290"/>
                  </a:lnTo>
                  <a:lnTo>
                    <a:pt x="142" y="284"/>
                  </a:lnTo>
                  <a:lnTo>
                    <a:pt x="129" y="277"/>
                  </a:lnTo>
                  <a:lnTo>
                    <a:pt x="122" y="271"/>
                  </a:lnTo>
                  <a:lnTo>
                    <a:pt x="109" y="264"/>
                  </a:lnTo>
                  <a:lnTo>
                    <a:pt x="103" y="258"/>
                  </a:lnTo>
                  <a:lnTo>
                    <a:pt x="103" y="252"/>
                  </a:lnTo>
                  <a:lnTo>
                    <a:pt x="103" y="245"/>
                  </a:lnTo>
                  <a:lnTo>
                    <a:pt x="109" y="239"/>
                  </a:lnTo>
                  <a:lnTo>
                    <a:pt x="109" y="232"/>
                  </a:lnTo>
                  <a:lnTo>
                    <a:pt x="116" y="245"/>
                  </a:lnTo>
                  <a:lnTo>
                    <a:pt x="122" y="258"/>
                  </a:lnTo>
                  <a:lnTo>
                    <a:pt x="129" y="264"/>
                  </a:lnTo>
                  <a:lnTo>
                    <a:pt x="142" y="277"/>
                  </a:lnTo>
                  <a:lnTo>
                    <a:pt x="155" y="277"/>
                  </a:lnTo>
                  <a:lnTo>
                    <a:pt x="155" y="271"/>
                  </a:lnTo>
                  <a:lnTo>
                    <a:pt x="161" y="271"/>
                  </a:lnTo>
                  <a:lnTo>
                    <a:pt x="161" y="264"/>
                  </a:lnTo>
                  <a:lnTo>
                    <a:pt x="161" y="258"/>
                  </a:lnTo>
                  <a:lnTo>
                    <a:pt x="187" y="258"/>
                  </a:lnTo>
                  <a:lnTo>
                    <a:pt x="193" y="264"/>
                  </a:lnTo>
                  <a:lnTo>
                    <a:pt x="200" y="264"/>
                  </a:lnTo>
                  <a:lnTo>
                    <a:pt x="206" y="277"/>
                  </a:lnTo>
                  <a:lnTo>
                    <a:pt x="206" y="271"/>
                  </a:lnTo>
                  <a:lnTo>
                    <a:pt x="213" y="271"/>
                  </a:lnTo>
                  <a:lnTo>
                    <a:pt x="219" y="277"/>
                  </a:lnTo>
                  <a:lnTo>
                    <a:pt x="232" y="277"/>
                  </a:lnTo>
                  <a:lnTo>
                    <a:pt x="239" y="277"/>
                  </a:lnTo>
                  <a:lnTo>
                    <a:pt x="245" y="271"/>
                  </a:lnTo>
                  <a:lnTo>
                    <a:pt x="258" y="264"/>
                  </a:lnTo>
                  <a:lnTo>
                    <a:pt x="271" y="252"/>
                  </a:lnTo>
                  <a:lnTo>
                    <a:pt x="271" y="239"/>
                  </a:lnTo>
                  <a:lnTo>
                    <a:pt x="277" y="226"/>
                  </a:lnTo>
                  <a:lnTo>
                    <a:pt x="284" y="213"/>
                  </a:lnTo>
                  <a:lnTo>
                    <a:pt x="284" y="200"/>
                  </a:lnTo>
                  <a:lnTo>
                    <a:pt x="297" y="193"/>
                  </a:lnTo>
                  <a:lnTo>
                    <a:pt x="310" y="187"/>
                  </a:lnTo>
                  <a:lnTo>
                    <a:pt x="310" y="181"/>
                  </a:lnTo>
                  <a:lnTo>
                    <a:pt x="316" y="168"/>
                  </a:lnTo>
                  <a:lnTo>
                    <a:pt x="323" y="148"/>
                  </a:lnTo>
                  <a:lnTo>
                    <a:pt x="329" y="135"/>
                  </a:lnTo>
                  <a:lnTo>
                    <a:pt x="329" y="129"/>
                  </a:lnTo>
                  <a:lnTo>
                    <a:pt x="329" y="122"/>
                  </a:lnTo>
                  <a:lnTo>
                    <a:pt x="342" y="116"/>
                  </a:lnTo>
                  <a:lnTo>
                    <a:pt x="348" y="110"/>
                  </a:lnTo>
                  <a:lnTo>
                    <a:pt x="336" y="142"/>
                  </a:lnTo>
                  <a:lnTo>
                    <a:pt x="329" y="155"/>
                  </a:lnTo>
                  <a:lnTo>
                    <a:pt x="329" y="161"/>
                  </a:lnTo>
                  <a:lnTo>
                    <a:pt x="323" y="168"/>
                  </a:lnTo>
                  <a:lnTo>
                    <a:pt x="310" y="206"/>
                  </a:lnTo>
                  <a:lnTo>
                    <a:pt x="303" y="226"/>
                  </a:lnTo>
                  <a:lnTo>
                    <a:pt x="303" y="239"/>
                  </a:lnTo>
                  <a:lnTo>
                    <a:pt x="303" y="252"/>
                  </a:lnTo>
                  <a:lnTo>
                    <a:pt x="310" y="245"/>
                  </a:lnTo>
                  <a:lnTo>
                    <a:pt x="323" y="239"/>
                  </a:lnTo>
                  <a:lnTo>
                    <a:pt x="336" y="219"/>
                  </a:lnTo>
                  <a:lnTo>
                    <a:pt x="355" y="187"/>
                  </a:lnTo>
                  <a:lnTo>
                    <a:pt x="355" y="193"/>
                  </a:lnTo>
                  <a:lnTo>
                    <a:pt x="355" y="200"/>
                  </a:lnTo>
                  <a:lnTo>
                    <a:pt x="348" y="219"/>
                  </a:lnTo>
                  <a:lnTo>
                    <a:pt x="355" y="219"/>
                  </a:lnTo>
                  <a:lnTo>
                    <a:pt x="361" y="219"/>
                  </a:lnTo>
                  <a:lnTo>
                    <a:pt x="374" y="219"/>
                  </a:lnTo>
                  <a:lnTo>
                    <a:pt x="381" y="206"/>
                  </a:lnTo>
                  <a:lnTo>
                    <a:pt x="387" y="193"/>
                  </a:lnTo>
                  <a:lnTo>
                    <a:pt x="407" y="168"/>
                  </a:lnTo>
                  <a:lnTo>
                    <a:pt x="426" y="142"/>
                  </a:lnTo>
                  <a:lnTo>
                    <a:pt x="432" y="129"/>
                  </a:lnTo>
                  <a:lnTo>
                    <a:pt x="439" y="116"/>
                  </a:lnTo>
                  <a:lnTo>
                    <a:pt x="445" y="116"/>
                  </a:lnTo>
                  <a:lnTo>
                    <a:pt x="445" y="122"/>
                  </a:lnTo>
                  <a:lnTo>
                    <a:pt x="445" y="129"/>
                  </a:lnTo>
                  <a:lnTo>
                    <a:pt x="458" y="129"/>
                  </a:lnTo>
                  <a:lnTo>
                    <a:pt x="465" y="122"/>
                  </a:lnTo>
                  <a:lnTo>
                    <a:pt x="471" y="122"/>
                  </a:lnTo>
                  <a:lnTo>
                    <a:pt x="484" y="110"/>
                  </a:lnTo>
                  <a:lnTo>
                    <a:pt x="497" y="90"/>
                  </a:lnTo>
                  <a:lnTo>
                    <a:pt x="516" y="58"/>
                  </a:lnTo>
                  <a:lnTo>
                    <a:pt x="542" y="32"/>
                  </a:lnTo>
                  <a:lnTo>
                    <a:pt x="555" y="13"/>
                  </a:lnTo>
                  <a:lnTo>
                    <a:pt x="575" y="0"/>
                  </a:lnTo>
                  <a:lnTo>
                    <a:pt x="562" y="26"/>
                  </a:lnTo>
                  <a:lnTo>
                    <a:pt x="555" y="51"/>
                  </a:lnTo>
                  <a:close/>
                </a:path>
              </a:pathLst>
            </a:custGeom>
            <a:solidFill>
              <a:srgbClr val="FFFF00"/>
            </a:solidFill>
            <a:ln w="9525">
              <a:noFill/>
              <a:round/>
              <a:headEnd/>
              <a:tailEnd/>
            </a:ln>
          </p:spPr>
          <p:txBody>
            <a:bodyPr/>
            <a:lstStyle/>
            <a:p>
              <a:endParaRPr lang="fr-FR"/>
            </a:p>
          </p:txBody>
        </p:sp>
        <p:sp>
          <p:nvSpPr>
            <p:cNvPr id="34" name="Freeform 206"/>
            <p:cNvSpPr>
              <a:spLocks/>
            </p:cNvSpPr>
            <p:nvPr/>
          </p:nvSpPr>
          <p:spPr bwMode="auto">
            <a:xfrm>
              <a:off x="2983" y="2558"/>
              <a:ext cx="33" cy="19"/>
            </a:xfrm>
            <a:custGeom>
              <a:avLst/>
              <a:gdLst>
                <a:gd name="T0" fmla="*/ 33 w 33"/>
                <a:gd name="T1" fmla="*/ 13 h 19"/>
                <a:gd name="T2" fmla="*/ 20 w 33"/>
                <a:gd name="T3" fmla="*/ 19 h 19"/>
                <a:gd name="T4" fmla="*/ 0 w 33"/>
                <a:gd name="T5" fmla="*/ 19 h 19"/>
                <a:gd name="T6" fmla="*/ 0 w 33"/>
                <a:gd name="T7" fmla="*/ 19 h 19"/>
                <a:gd name="T8" fmla="*/ 0 w 33"/>
                <a:gd name="T9" fmla="*/ 13 h 19"/>
                <a:gd name="T10" fmla="*/ 20 w 33"/>
                <a:gd name="T11" fmla="*/ 0 h 19"/>
                <a:gd name="T12" fmla="*/ 26 w 33"/>
                <a:gd name="T13" fmla="*/ 0 h 19"/>
                <a:gd name="T14" fmla="*/ 26 w 33"/>
                <a:gd name="T15" fmla="*/ 0 h 19"/>
                <a:gd name="T16" fmla="*/ 33 w 33"/>
                <a:gd name="T17" fmla="*/ 0 h 19"/>
                <a:gd name="T18" fmla="*/ 33 w 33"/>
                <a:gd name="T19" fmla="*/ 13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19"/>
                <a:gd name="T32" fmla="*/ 33 w 33"/>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19">
                  <a:moveTo>
                    <a:pt x="33" y="13"/>
                  </a:moveTo>
                  <a:lnTo>
                    <a:pt x="20" y="19"/>
                  </a:lnTo>
                  <a:lnTo>
                    <a:pt x="0" y="19"/>
                  </a:lnTo>
                  <a:lnTo>
                    <a:pt x="0" y="13"/>
                  </a:lnTo>
                  <a:lnTo>
                    <a:pt x="20" y="0"/>
                  </a:lnTo>
                  <a:lnTo>
                    <a:pt x="26" y="0"/>
                  </a:lnTo>
                  <a:lnTo>
                    <a:pt x="33" y="0"/>
                  </a:lnTo>
                  <a:lnTo>
                    <a:pt x="33" y="13"/>
                  </a:lnTo>
                  <a:close/>
                </a:path>
              </a:pathLst>
            </a:custGeom>
            <a:solidFill>
              <a:srgbClr val="FFFF00"/>
            </a:solidFill>
            <a:ln w="9525">
              <a:noFill/>
              <a:round/>
              <a:headEnd/>
              <a:tailEnd/>
            </a:ln>
          </p:spPr>
          <p:txBody>
            <a:bodyPr/>
            <a:lstStyle/>
            <a:p>
              <a:endParaRPr lang="fr-FR"/>
            </a:p>
          </p:txBody>
        </p:sp>
        <p:sp>
          <p:nvSpPr>
            <p:cNvPr id="35" name="Freeform 207"/>
            <p:cNvSpPr>
              <a:spLocks/>
            </p:cNvSpPr>
            <p:nvPr/>
          </p:nvSpPr>
          <p:spPr bwMode="auto">
            <a:xfrm>
              <a:off x="3042" y="2577"/>
              <a:ext cx="32" cy="7"/>
            </a:xfrm>
            <a:custGeom>
              <a:avLst/>
              <a:gdLst>
                <a:gd name="T0" fmla="*/ 32 w 32"/>
                <a:gd name="T1" fmla="*/ 0 h 7"/>
                <a:gd name="T2" fmla="*/ 25 w 32"/>
                <a:gd name="T3" fmla="*/ 7 h 7"/>
                <a:gd name="T4" fmla="*/ 19 w 32"/>
                <a:gd name="T5" fmla="*/ 7 h 7"/>
                <a:gd name="T6" fmla="*/ 6 w 32"/>
                <a:gd name="T7" fmla="*/ 7 h 7"/>
                <a:gd name="T8" fmla="*/ 0 w 32"/>
                <a:gd name="T9" fmla="*/ 7 h 7"/>
                <a:gd name="T10" fmla="*/ 0 w 32"/>
                <a:gd name="T11" fmla="*/ 7 h 7"/>
                <a:gd name="T12" fmla="*/ 6 w 32"/>
                <a:gd name="T13" fmla="*/ 7 h 7"/>
                <a:gd name="T14" fmla="*/ 19 w 32"/>
                <a:gd name="T15" fmla="*/ 0 h 7"/>
                <a:gd name="T16" fmla="*/ 25 w 32"/>
                <a:gd name="T17" fmla="*/ 0 h 7"/>
                <a:gd name="T18" fmla="*/ 32 w 32"/>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7"/>
                <a:gd name="T32" fmla="*/ 32 w 32"/>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7">
                  <a:moveTo>
                    <a:pt x="32" y="0"/>
                  </a:moveTo>
                  <a:lnTo>
                    <a:pt x="25" y="7"/>
                  </a:lnTo>
                  <a:lnTo>
                    <a:pt x="19" y="7"/>
                  </a:lnTo>
                  <a:lnTo>
                    <a:pt x="6" y="7"/>
                  </a:lnTo>
                  <a:lnTo>
                    <a:pt x="0" y="7"/>
                  </a:lnTo>
                  <a:lnTo>
                    <a:pt x="6" y="7"/>
                  </a:lnTo>
                  <a:lnTo>
                    <a:pt x="19" y="0"/>
                  </a:lnTo>
                  <a:lnTo>
                    <a:pt x="25" y="0"/>
                  </a:lnTo>
                  <a:lnTo>
                    <a:pt x="32" y="0"/>
                  </a:lnTo>
                  <a:close/>
                </a:path>
              </a:pathLst>
            </a:custGeom>
            <a:solidFill>
              <a:srgbClr val="FF6600"/>
            </a:solidFill>
            <a:ln w="9525">
              <a:noFill/>
              <a:round/>
              <a:headEnd/>
              <a:tailEnd/>
            </a:ln>
          </p:spPr>
          <p:txBody>
            <a:bodyPr/>
            <a:lstStyle/>
            <a:p>
              <a:endParaRPr lang="fr-FR"/>
            </a:p>
          </p:txBody>
        </p:sp>
        <p:sp>
          <p:nvSpPr>
            <p:cNvPr id="36" name="Freeform 208"/>
            <p:cNvSpPr>
              <a:spLocks/>
            </p:cNvSpPr>
            <p:nvPr/>
          </p:nvSpPr>
          <p:spPr bwMode="auto">
            <a:xfrm>
              <a:off x="2790" y="2584"/>
              <a:ext cx="19" cy="32"/>
            </a:xfrm>
            <a:custGeom>
              <a:avLst/>
              <a:gdLst>
                <a:gd name="T0" fmla="*/ 19 w 19"/>
                <a:gd name="T1" fmla="*/ 26 h 32"/>
                <a:gd name="T2" fmla="*/ 12 w 19"/>
                <a:gd name="T3" fmla="*/ 26 h 32"/>
                <a:gd name="T4" fmla="*/ 6 w 19"/>
                <a:gd name="T5" fmla="*/ 32 h 32"/>
                <a:gd name="T6" fmla="*/ 6 w 19"/>
                <a:gd name="T7" fmla="*/ 32 h 32"/>
                <a:gd name="T8" fmla="*/ 0 w 19"/>
                <a:gd name="T9" fmla="*/ 26 h 32"/>
                <a:gd name="T10" fmla="*/ 0 w 19"/>
                <a:gd name="T11" fmla="*/ 19 h 32"/>
                <a:gd name="T12" fmla="*/ 0 w 19"/>
                <a:gd name="T13" fmla="*/ 6 h 32"/>
                <a:gd name="T14" fmla="*/ 0 w 19"/>
                <a:gd name="T15" fmla="*/ 0 h 32"/>
                <a:gd name="T16" fmla="*/ 6 w 19"/>
                <a:gd name="T17" fmla="*/ 0 h 32"/>
                <a:gd name="T18" fmla="*/ 6 w 19"/>
                <a:gd name="T19" fmla="*/ 0 h 32"/>
                <a:gd name="T20" fmla="*/ 12 w 19"/>
                <a:gd name="T21" fmla="*/ 6 h 32"/>
                <a:gd name="T22" fmla="*/ 12 w 19"/>
                <a:gd name="T23" fmla="*/ 13 h 32"/>
                <a:gd name="T24" fmla="*/ 12 w 19"/>
                <a:gd name="T25" fmla="*/ 19 h 32"/>
                <a:gd name="T26" fmla="*/ 19 w 19"/>
                <a:gd name="T27" fmla="*/ 26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32"/>
                <a:gd name="T44" fmla="*/ 19 w 19"/>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32">
                  <a:moveTo>
                    <a:pt x="19" y="26"/>
                  </a:moveTo>
                  <a:lnTo>
                    <a:pt x="12" y="26"/>
                  </a:lnTo>
                  <a:lnTo>
                    <a:pt x="6" y="32"/>
                  </a:lnTo>
                  <a:lnTo>
                    <a:pt x="0" y="26"/>
                  </a:lnTo>
                  <a:lnTo>
                    <a:pt x="0" y="19"/>
                  </a:lnTo>
                  <a:lnTo>
                    <a:pt x="0" y="6"/>
                  </a:lnTo>
                  <a:lnTo>
                    <a:pt x="0" y="0"/>
                  </a:lnTo>
                  <a:lnTo>
                    <a:pt x="6" y="0"/>
                  </a:lnTo>
                  <a:lnTo>
                    <a:pt x="12" y="6"/>
                  </a:lnTo>
                  <a:lnTo>
                    <a:pt x="12" y="13"/>
                  </a:lnTo>
                  <a:lnTo>
                    <a:pt x="12" y="19"/>
                  </a:lnTo>
                  <a:lnTo>
                    <a:pt x="19" y="26"/>
                  </a:lnTo>
                  <a:close/>
                </a:path>
              </a:pathLst>
            </a:custGeom>
            <a:solidFill>
              <a:srgbClr val="FFFF00"/>
            </a:solidFill>
            <a:ln w="9525">
              <a:noFill/>
              <a:round/>
              <a:headEnd/>
              <a:tailEnd/>
            </a:ln>
          </p:spPr>
          <p:txBody>
            <a:bodyPr/>
            <a:lstStyle/>
            <a:p>
              <a:endParaRPr lang="fr-FR"/>
            </a:p>
          </p:txBody>
        </p:sp>
        <p:sp>
          <p:nvSpPr>
            <p:cNvPr id="37" name="Freeform 209"/>
            <p:cNvSpPr>
              <a:spLocks/>
            </p:cNvSpPr>
            <p:nvPr/>
          </p:nvSpPr>
          <p:spPr bwMode="auto">
            <a:xfrm>
              <a:off x="2841" y="2616"/>
              <a:ext cx="52" cy="65"/>
            </a:xfrm>
            <a:custGeom>
              <a:avLst/>
              <a:gdLst>
                <a:gd name="T0" fmla="*/ 52 w 52"/>
                <a:gd name="T1" fmla="*/ 7 h 65"/>
                <a:gd name="T2" fmla="*/ 45 w 52"/>
                <a:gd name="T3" fmla="*/ 19 h 65"/>
                <a:gd name="T4" fmla="*/ 45 w 52"/>
                <a:gd name="T5" fmla="*/ 26 h 65"/>
                <a:gd name="T6" fmla="*/ 52 w 52"/>
                <a:gd name="T7" fmla="*/ 32 h 65"/>
                <a:gd name="T8" fmla="*/ 45 w 52"/>
                <a:gd name="T9" fmla="*/ 39 h 65"/>
                <a:gd name="T10" fmla="*/ 39 w 52"/>
                <a:gd name="T11" fmla="*/ 45 h 65"/>
                <a:gd name="T12" fmla="*/ 33 w 52"/>
                <a:gd name="T13" fmla="*/ 45 h 65"/>
                <a:gd name="T14" fmla="*/ 26 w 52"/>
                <a:gd name="T15" fmla="*/ 45 h 65"/>
                <a:gd name="T16" fmla="*/ 26 w 52"/>
                <a:gd name="T17" fmla="*/ 52 h 65"/>
                <a:gd name="T18" fmla="*/ 20 w 52"/>
                <a:gd name="T19" fmla="*/ 52 h 65"/>
                <a:gd name="T20" fmla="*/ 26 w 52"/>
                <a:gd name="T21" fmla="*/ 52 h 65"/>
                <a:gd name="T22" fmla="*/ 26 w 52"/>
                <a:gd name="T23" fmla="*/ 58 h 65"/>
                <a:gd name="T24" fmla="*/ 26 w 52"/>
                <a:gd name="T25" fmla="*/ 58 h 65"/>
                <a:gd name="T26" fmla="*/ 26 w 52"/>
                <a:gd name="T27" fmla="*/ 65 h 65"/>
                <a:gd name="T28" fmla="*/ 20 w 52"/>
                <a:gd name="T29" fmla="*/ 65 h 65"/>
                <a:gd name="T30" fmla="*/ 13 w 52"/>
                <a:gd name="T31" fmla="*/ 65 h 65"/>
                <a:gd name="T32" fmla="*/ 7 w 52"/>
                <a:gd name="T33" fmla="*/ 65 h 65"/>
                <a:gd name="T34" fmla="*/ 0 w 52"/>
                <a:gd name="T35" fmla="*/ 58 h 65"/>
                <a:gd name="T36" fmla="*/ 0 w 52"/>
                <a:gd name="T37" fmla="*/ 52 h 65"/>
                <a:gd name="T38" fmla="*/ 13 w 52"/>
                <a:gd name="T39" fmla="*/ 45 h 65"/>
                <a:gd name="T40" fmla="*/ 7 w 52"/>
                <a:gd name="T41" fmla="*/ 39 h 65"/>
                <a:gd name="T42" fmla="*/ 7 w 52"/>
                <a:gd name="T43" fmla="*/ 32 h 65"/>
                <a:gd name="T44" fmla="*/ 7 w 52"/>
                <a:gd name="T45" fmla="*/ 26 h 65"/>
                <a:gd name="T46" fmla="*/ 7 w 52"/>
                <a:gd name="T47" fmla="*/ 19 h 65"/>
                <a:gd name="T48" fmla="*/ 13 w 52"/>
                <a:gd name="T49" fmla="*/ 13 h 65"/>
                <a:gd name="T50" fmla="*/ 26 w 52"/>
                <a:gd name="T51" fmla="*/ 13 h 65"/>
                <a:gd name="T52" fmla="*/ 33 w 52"/>
                <a:gd name="T53" fmla="*/ 7 h 65"/>
                <a:gd name="T54" fmla="*/ 39 w 52"/>
                <a:gd name="T55" fmla="*/ 0 h 65"/>
                <a:gd name="T56" fmla="*/ 39 w 52"/>
                <a:gd name="T57" fmla="*/ 0 h 65"/>
                <a:gd name="T58" fmla="*/ 45 w 52"/>
                <a:gd name="T59" fmla="*/ 0 h 65"/>
                <a:gd name="T60" fmla="*/ 52 w 52"/>
                <a:gd name="T61" fmla="*/ 0 h 65"/>
                <a:gd name="T62" fmla="*/ 52 w 52"/>
                <a:gd name="T63" fmla="*/ 0 h 65"/>
                <a:gd name="T64" fmla="*/ 52 w 52"/>
                <a:gd name="T65" fmla="*/ 7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65"/>
                <a:gd name="T101" fmla="*/ 52 w 52"/>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65">
                  <a:moveTo>
                    <a:pt x="52" y="7"/>
                  </a:moveTo>
                  <a:lnTo>
                    <a:pt x="45" y="19"/>
                  </a:lnTo>
                  <a:lnTo>
                    <a:pt x="45" y="26"/>
                  </a:lnTo>
                  <a:lnTo>
                    <a:pt x="52" y="32"/>
                  </a:lnTo>
                  <a:lnTo>
                    <a:pt x="45" y="39"/>
                  </a:lnTo>
                  <a:lnTo>
                    <a:pt x="39" y="45"/>
                  </a:lnTo>
                  <a:lnTo>
                    <a:pt x="33" y="45"/>
                  </a:lnTo>
                  <a:lnTo>
                    <a:pt x="26" y="45"/>
                  </a:lnTo>
                  <a:lnTo>
                    <a:pt x="26" y="52"/>
                  </a:lnTo>
                  <a:lnTo>
                    <a:pt x="20" y="52"/>
                  </a:lnTo>
                  <a:lnTo>
                    <a:pt x="26" y="52"/>
                  </a:lnTo>
                  <a:lnTo>
                    <a:pt x="26" y="58"/>
                  </a:lnTo>
                  <a:lnTo>
                    <a:pt x="26" y="65"/>
                  </a:lnTo>
                  <a:lnTo>
                    <a:pt x="20" y="65"/>
                  </a:lnTo>
                  <a:lnTo>
                    <a:pt x="13" y="65"/>
                  </a:lnTo>
                  <a:lnTo>
                    <a:pt x="7" y="65"/>
                  </a:lnTo>
                  <a:lnTo>
                    <a:pt x="0" y="58"/>
                  </a:lnTo>
                  <a:lnTo>
                    <a:pt x="0" y="52"/>
                  </a:lnTo>
                  <a:lnTo>
                    <a:pt x="13" y="45"/>
                  </a:lnTo>
                  <a:lnTo>
                    <a:pt x="7" y="39"/>
                  </a:lnTo>
                  <a:lnTo>
                    <a:pt x="7" y="32"/>
                  </a:lnTo>
                  <a:lnTo>
                    <a:pt x="7" y="26"/>
                  </a:lnTo>
                  <a:lnTo>
                    <a:pt x="7" y="19"/>
                  </a:lnTo>
                  <a:lnTo>
                    <a:pt x="13" y="13"/>
                  </a:lnTo>
                  <a:lnTo>
                    <a:pt x="26" y="13"/>
                  </a:lnTo>
                  <a:lnTo>
                    <a:pt x="33" y="7"/>
                  </a:lnTo>
                  <a:lnTo>
                    <a:pt x="39" y="0"/>
                  </a:lnTo>
                  <a:lnTo>
                    <a:pt x="45" y="0"/>
                  </a:lnTo>
                  <a:lnTo>
                    <a:pt x="52" y="0"/>
                  </a:lnTo>
                  <a:lnTo>
                    <a:pt x="52" y="7"/>
                  </a:lnTo>
                  <a:close/>
                </a:path>
              </a:pathLst>
            </a:custGeom>
            <a:solidFill>
              <a:srgbClr val="FF4C00"/>
            </a:solidFill>
            <a:ln w="9525">
              <a:noFill/>
              <a:round/>
              <a:headEnd/>
              <a:tailEnd/>
            </a:ln>
          </p:spPr>
          <p:txBody>
            <a:bodyPr/>
            <a:lstStyle/>
            <a:p>
              <a:endParaRPr lang="fr-FR"/>
            </a:p>
          </p:txBody>
        </p:sp>
        <p:sp>
          <p:nvSpPr>
            <p:cNvPr id="38" name="Freeform 210"/>
            <p:cNvSpPr>
              <a:spLocks/>
            </p:cNvSpPr>
            <p:nvPr/>
          </p:nvSpPr>
          <p:spPr bwMode="auto">
            <a:xfrm>
              <a:off x="2557" y="2650"/>
              <a:ext cx="521" cy="153"/>
            </a:xfrm>
            <a:custGeom>
              <a:avLst/>
              <a:gdLst>
                <a:gd name="T0" fmla="*/ 2147483647 w 39"/>
                <a:gd name="T1" fmla="*/ 44460 h 58"/>
                <a:gd name="T2" fmla="*/ 2147483647 w 39"/>
                <a:gd name="T3" fmla="*/ 58646 h 58"/>
                <a:gd name="T4" fmla="*/ 2147483647 w 39"/>
                <a:gd name="T5" fmla="*/ 58646 h 58"/>
                <a:gd name="T6" fmla="*/ 2147483647 w 39"/>
                <a:gd name="T7" fmla="*/ 74854 h 58"/>
                <a:gd name="T8" fmla="*/ 2147483647 w 39"/>
                <a:gd name="T9" fmla="*/ 88904 h 58"/>
                <a:gd name="T10" fmla="*/ 2147483647 w 39"/>
                <a:gd name="T11" fmla="*/ 105752 h 58"/>
                <a:gd name="T12" fmla="*/ 2147483647 w 39"/>
                <a:gd name="T13" fmla="*/ 105752 h 58"/>
                <a:gd name="T14" fmla="*/ 2147483647 w 39"/>
                <a:gd name="T15" fmla="*/ 119939 h 58"/>
                <a:gd name="T16" fmla="*/ 2147483647 w 39"/>
                <a:gd name="T17" fmla="*/ 119939 h 58"/>
                <a:gd name="T18" fmla="*/ 2147483647 w 39"/>
                <a:gd name="T19" fmla="*/ 136167 h 58"/>
                <a:gd name="T20" fmla="*/ 2147483647 w 39"/>
                <a:gd name="T21" fmla="*/ 136167 h 58"/>
                <a:gd name="T22" fmla="*/ 2147483647 w 39"/>
                <a:gd name="T23" fmla="*/ 136167 h 58"/>
                <a:gd name="T24" fmla="*/ 2147483647 w 39"/>
                <a:gd name="T25" fmla="*/ 105752 h 58"/>
                <a:gd name="T26" fmla="*/ 2147483647 w 39"/>
                <a:gd name="T27" fmla="*/ 88904 h 58"/>
                <a:gd name="T28" fmla="*/ 2147483647 w 39"/>
                <a:gd name="T29" fmla="*/ 88904 h 58"/>
                <a:gd name="T30" fmla="*/ 2147483647 w 39"/>
                <a:gd name="T31" fmla="*/ 74854 h 58"/>
                <a:gd name="T32" fmla="*/ 2147483647 w 39"/>
                <a:gd name="T33" fmla="*/ 58646 h 58"/>
                <a:gd name="T34" fmla="*/ 2147483647 w 39"/>
                <a:gd name="T35" fmla="*/ 44460 h 58"/>
                <a:gd name="T36" fmla="*/ 0 w 39"/>
                <a:gd name="T37" fmla="*/ 28376 h 58"/>
                <a:gd name="T38" fmla="*/ 2147483647 w 39"/>
                <a:gd name="T39" fmla="*/ 14189 h 58"/>
                <a:gd name="T40" fmla="*/ 2147483647 w 39"/>
                <a:gd name="T41" fmla="*/ 0 h 58"/>
                <a:gd name="T42" fmla="*/ 2147483647 w 39"/>
                <a:gd name="T43" fmla="*/ 0 h 58"/>
                <a:gd name="T44" fmla="*/ 2147483647 w 39"/>
                <a:gd name="T45" fmla="*/ 0 h 58"/>
                <a:gd name="T46" fmla="*/ 2147483647 w 39"/>
                <a:gd name="T47" fmla="*/ 14189 h 58"/>
                <a:gd name="T48" fmla="*/ 2147483647 w 39"/>
                <a:gd name="T49" fmla="*/ 44460 h 5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9"/>
                <a:gd name="T76" fmla="*/ 0 h 58"/>
                <a:gd name="T77" fmla="*/ 39 w 39"/>
                <a:gd name="T78" fmla="*/ 58 h 5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9" h="58">
                  <a:moveTo>
                    <a:pt x="39" y="19"/>
                  </a:moveTo>
                  <a:lnTo>
                    <a:pt x="39" y="25"/>
                  </a:lnTo>
                  <a:lnTo>
                    <a:pt x="32" y="25"/>
                  </a:lnTo>
                  <a:lnTo>
                    <a:pt x="32" y="32"/>
                  </a:lnTo>
                  <a:lnTo>
                    <a:pt x="26" y="38"/>
                  </a:lnTo>
                  <a:lnTo>
                    <a:pt x="32" y="45"/>
                  </a:lnTo>
                  <a:lnTo>
                    <a:pt x="32" y="51"/>
                  </a:lnTo>
                  <a:lnTo>
                    <a:pt x="26" y="51"/>
                  </a:lnTo>
                  <a:lnTo>
                    <a:pt x="26" y="58"/>
                  </a:lnTo>
                  <a:lnTo>
                    <a:pt x="19" y="58"/>
                  </a:lnTo>
                  <a:lnTo>
                    <a:pt x="13" y="45"/>
                  </a:lnTo>
                  <a:lnTo>
                    <a:pt x="13" y="38"/>
                  </a:lnTo>
                  <a:lnTo>
                    <a:pt x="19" y="38"/>
                  </a:lnTo>
                  <a:lnTo>
                    <a:pt x="13" y="32"/>
                  </a:lnTo>
                  <a:lnTo>
                    <a:pt x="6" y="25"/>
                  </a:lnTo>
                  <a:lnTo>
                    <a:pt x="6" y="19"/>
                  </a:lnTo>
                  <a:lnTo>
                    <a:pt x="0" y="12"/>
                  </a:lnTo>
                  <a:lnTo>
                    <a:pt x="6" y="6"/>
                  </a:lnTo>
                  <a:lnTo>
                    <a:pt x="6" y="0"/>
                  </a:lnTo>
                  <a:lnTo>
                    <a:pt x="13" y="0"/>
                  </a:lnTo>
                  <a:lnTo>
                    <a:pt x="26" y="0"/>
                  </a:lnTo>
                  <a:lnTo>
                    <a:pt x="32" y="6"/>
                  </a:lnTo>
                  <a:lnTo>
                    <a:pt x="39" y="19"/>
                  </a:lnTo>
                  <a:close/>
                </a:path>
              </a:pathLst>
            </a:custGeom>
            <a:solidFill>
              <a:srgbClr val="FF4C00"/>
            </a:solidFill>
            <a:ln w="9525">
              <a:noFill/>
              <a:round/>
              <a:headEnd/>
              <a:tailEnd/>
            </a:ln>
          </p:spPr>
          <p:txBody>
            <a:bodyPr/>
            <a:lstStyle/>
            <a:p>
              <a:endParaRPr lang="fr-FR"/>
            </a:p>
          </p:txBody>
        </p:sp>
        <p:sp>
          <p:nvSpPr>
            <p:cNvPr id="39" name="Freeform 211"/>
            <p:cNvSpPr>
              <a:spLocks/>
            </p:cNvSpPr>
            <p:nvPr/>
          </p:nvSpPr>
          <p:spPr bwMode="auto">
            <a:xfrm>
              <a:off x="2802" y="2655"/>
              <a:ext cx="26" cy="19"/>
            </a:xfrm>
            <a:custGeom>
              <a:avLst/>
              <a:gdLst>
                <a:gd name="T0" fmla="*/ 26 w 26"/>
                <a:gd name="T1" fmla="*/ 6 h 19"/>
                <a:gd name="T2" fmla="*/ 26 w 26"/>
                <a:gd name="T3" fmla="*/ 13 h 19"/>
                <a:gd name="T4" fmla="*/ 26 w 26"/>
                <a:gd name="T5" fmla="*/ 13 h 19"/>
                <a:gd name="T6" fmla="*/ 20 w 26"/>
                <a:gd name="T7" fmla="*/ 19 h 19"/>
                <a:gd name="T8" fmla="*/ 13 w 26"/>
                <a:gd name="T9" fmla="*/ 19 h 19"/>
                <a:gd name="T10" fmla="*/ 13 w 26"/>
                <a:gd name="T11" fmla="*/ 19 h 19"/>
                <a:gd name="T12" fmla="*/ 7 w 26"/>
                <a:gd name="T13" fmla="*/ 19 h 19"/>
                <a:gd name="T14" fmla="*/ 0 w 26"/>
                <a:gd name="T15" fmla="*/ 13 h 19"/>
                <a:gd name="T16" fmla="*/ 0 w 26"/>
                <a:gd name="T17" fmla="*/ 6 h 19"/>
                <a:gd name="T18" fmla="*/ 0 w 26"/>
                <a:gd name="T19" fmla="*/ 0 h 19"/>
                <a:gd name="T20" fmla="*/ 7 w 26"/>
                <a:gd name="T21" fmla="*/ 0 h 19"/>
                <a:gd name="T22" fmla="*/ 7 w 26"/>
                <a:gd name="T23" fmla="*/ 0 h 19"/>
                <a:gd name="T24" fmla="*/ 20 w 26"/>
                <a:gd name="T25" fmla="*/ 0 h 19"/>
                <a:gd name="T26" fmla="*/ 20 w 26"/>
                <a:gd name="T27" fmla="*/ 0 h 19"/>
                <a:gd name="T28" fmla="*/ 26 w 26"/>
                <a:gd name="T29" fmla="*/ 6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19"/>
                <a:gd name="T47" fmla="*/ 26 w 26"/>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19">
                  <a:moveTo>
                    <a:pt x="26" y="6"/>
                  </a:moveTo>
                  <a:lnTo>
                    <a:pt x="26" y="13"/>
                  </a:lnTo>
                  <a:lnTo>
                    <a:pt x="20" y="19"/>
                  </a:lnTo>
                  <a:lnTo>
                    <a:pt x="13" y="19"/>
                  </a:lnTo>
                  <a:lnTo>
                    <a:pt x="7" y="19"/>
                  </a:lnTo>
                  <a:lnTo>
                    <a:pt x="0" y="13"/>
                  </a:lnTo>
                  <a:lnTo>
                    <a:pt x="0" y="6"/>
                  </a:lnTo>
                  <a:lnTo>
                    <a:pt x="0" y="0"/>
                  </a:lnTo>
                  <a:lnTo>
                    <a:pt x="7" y="0"/>
                  </a:lnTo>
                  <a:lnTo>
                    <a:pt x="20" y="0"/>
                  </a:lnTo>
                  <a:lnTo>
                    <a:pt x="26" y="6"/>
                  </a:lnTo>
                  <a:close/>
                </a:path>
              </a:pathLst>
            </a:custGeom>
            <a:solidFill>
              <a:srgbClr val="FF4C00"/>
            </a:solidFill>
            <a:ln w="9525">
              <a:noFill/>
              <a:round/>
              <a:headEnd/>
              <a:tailEnd/>
            </a:ln>
          </p:spPr>
          <p:txBody>
            <a:bodyPr/>
            <a:lstStyle/>
            <a:p>
              <a:endParaRPr lang="fr-FR"/>
            </a:p>
          </p:txBody>
        </p:sp>
        <p:sp>
          <p:nvSpPr>
            <p:cNvPr id="40" name="Freeform 212"/>
            <p:cNvSpPr>
              <a:spLocks/>
            </p:cNvSpPr>
            <p:nvPr/>
          </p:nvSpPr>
          <p:spPr bwMode="auto">
            <a:xfrm>
              <a:off x="2990" y="2719"/>
              <a:ext cx="32" cy="20"/>
            </a:xfrm>
            <a:custGeom>
              <a:avLst/>
              <a:gdLst>
                <a:gd name="T0" fmla="*/ 32 w 32"/>
                <a:gd name="T1" fmla="*/ 20 h 20"/>
                <a:gd name="T2" fmla="*/ 26 w 32"/>
                <a:gd name="T3" fmla="*/ 13 h 20"/>
                <a:gd name="T4" fmla="*/ 19 w 32"/>
                <a:gd name="T5" fmla="*/ 7 h 20"/>
                <a:gd name="T6" fmla="*/ 0 w 32"/>
                <a:gd name="T7" fmla="*/ 0 h 20"/>
                <a:gd name="T8" fmla="*/ 6 w 32"/>
                <a:gd name="T9" fmla="*/ 0 h 20"/>
                <a:gd name="T10" fmla="*/ 19 w 32"/>
                <a:gd name="T11" fmla="*/ 7 h 20"/>
                <a:gd name="T12" fmla="*/ 26 w 32"/>
                <a:gd name="T13" fmla="*/ 13 h 20"/>
                <a:gd name="T14" fmla="*/ 32 w 32"/>
                <a:gd name="T15" fmla="*/ 20 h 20"/>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20"/>
                <a:gd name="T26" fmla="*/ 32 w 32"/>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20">
                  <a:moveTo>
                    <a:pt x="32" y="20"/>
                  </a:moveTo>
                  <a:lnTo>
                    <a:pt x="26" y="13"/>
                  </a:lnTo>
                  <a:lnTo>
                    <a:pt x="19" y="7"/>
                  </a:lnTo>
                  <a:lnTo>
                    <a:pt x="0" y="0"/>
                  </a:lnTo>
                  <a:lnTo>
                    <a:pt x="6" y="0"/>
                  </a:lnTo>
                  <a:lnTo>
                    <a:pt x="19" y="7"/>
                  </a:lnTo>
                  <a:lnTo>
                    <a:pt x="26" y="13"/>
                  </a:lnTo>
                  <a:lnTo>
                    <a:pt x="32" y="20"/>
                  </a:lnTo>
                  <a:close/>
                </a:path>
              </a:pathLst>
            </a:custGeom>
            <a:solidFill>
              <a:srgbClr val="FFFFFF"/>
            </a:solidFill>
            <a:ln w="9525">
              <a:noFill/>
              <a:round/>
              <a:headEnd/>
              <a:tailEnd/>
            </a:ln>
          </p:spPr>
          <p:txBody>
            <a:bodyPr/>
            <a:lstStyle/>
            <a:p>
              <a:endParaRPr lang="fr-FR"/>
            </a:p>
          </p:txBody>
        </p:sp>
        <p:sp>
          <p:nvSpPr>
            <p:cNvPr id="41" name="Freeform 213"/>
            <p:cNvSpPr>
              <a:spLocks/>
            </p:cNvSpPr>
            <p:nvPr/>
          </p:nvSpPr>
          <p:spPr bwMode="auto">
            <a:xfrm>
              <a:off x="3035" y="2745"/>
              <a:ext cx="7" cy="1"/>
            </a:xfrm>
            <a:custGeom>
              <a:avLst/>
              <a:gdLst>
                <a:gd name="T0" fmla="*/ 0 w 7"/>
                <a:gd name="T1" fmla="*/ 0 h 1"/>
                <a:gd name="T2" fmla="*/ 7 w 7"/>
                <a:gd name="T3" fmla="*/ 0 h 1"/>
                <a:gd name="T4" fmla="*/ 0 w 7"/>
                <a:gd name="T5" fmla="*/ 0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0" y="0"/>
                  </a:moveTo>
                  <a:lnTo>
                    <a:pt x="7" y="0"/>
                  </a:lnTo>
                  <a:lnTo>
                    <a:pt x="0" y="0"/>
                  </a:lnTo>
                  <a:close/>
                </a:path>
              </a:pathLst>
            </a:custGeom>
            <a:solidFill>
              <a:srgbClr val="FFFFFF"/>
            </a:solidFill>
            <a:ln w="9525">
              <a:noFill/>
              <a:round/>
              <a:headEnd/>
              <a:tailEnd/>
            </a:ln>
          </p:spPr>
          <p:txBody>
            <a:bodyPr/>
            <a:lstStyle/>
            <a:p>
              <a:endParaRPr lang="fr-FR"/>
            </a:p>
          </p:txBody>
        </p:sp>
        <p:sp>
          <p:nvSpPr>
            <p:cNvPr id="42" name="Freeform 214"/>
            <p:cNvSpPr>
              <a:spLocks/>
            </p:cNvSpPr>
            <p:nvPr/>
          </p:nvSpPr>
          <p:spPr bwMode="auto">
            <a:xfrm>
              <a:off x="2466" y="2758"/>
              <a:ext cx="59" cy="13"/>
            </a:xfrm>
            <a:custGeom>
              <a:avLst/>
              <a:gdLst>
                <a:gd name="T0" fmla="*/ 59 w 59"/>
                <a:gd name="T1" fmla="*/ 6 h 13"/>
                <a:gd name="T2" fmla="*/ 33 w 59"/>
                <a:gd name="T3" fmla="*/ 13 h 13"/>
                <a:gd name="T4" fmla="*/ 20 w 59"/>
                <a:gd name="T5" fmla="*/ 13 h 13"/>
                <a:gd name="T6" fmla="*/ 13 w 59"/>
                <a:gd name="T7" fmla="*/ 13 h 13"/>
                <a:gd name="T8" fmla="*/ 0 w 59"/>
                <a:gd name="T9" fmla="*/ 13 h 13"/>
                <a:gd name="T10" fmla="*/ 13 w 59"/>
                <a:gd name="T11" fmla="*/ 6 h 13"/>
                <a:gd name="T12" fmla="*/ 26 w 59"/>
                <a:gd name="T13" fmla="*/ 6 h 13"/>
                <a:gd name="T14" fmla="*/ 46 w 59"/>
                <a:gd name="T15" fmla="*/ 0 h 13"/>
                <a:gd name="T16" fmla="*/ 52 w 59"/>
                <a:gd name="T17" fmla="*/ 0 h 13"/>
                <a:gd name="T18" fmla="*/ 52 w 59"/>
                <a:gd name="T19" fmla="*/ 0 h 13"/>
                <a:gd name="T20" fmla="*/ 59 w 59"/>
                <a:gd name="T21" fmla="*/ 6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13"/>
                <a:gd name="T35" fmla="*/ 59 w 59"/>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13">
                  <a:moveTo>
                    <a:pt x="59" y="6"/>
                  </a:moveTo>
                  <a:lnTo>
                    <a:pt x="33" y="13"/>
                  </a:lnTo>
                  <a:lnTo>
                    <a:pt x="20" y="13"/>
                  </a:lnTo>
                  <a:lnTo>
                    <a:pt x="13" y="13"/>
                  </a:lnTo>
                  <a:lnTo>
                    <a:pt x="0" y="13"/>
                  </a:lnTo>
                  <a:lnTo>
                    <a:pt x="13" y="6"/>
                  </a:lnTo>
                  <a:lnTo>
                    <a:pt x="26" y="6"/>
                  </a:lnTo>
                  <a:lnTo>
                    <a:pt x="46" y="0"/>
                  </a:lnTo>
                  <a:lnTo>
                    <a:pt x="52" y="0"/>
                  </a:lnTo>
                  <a:lnTo>
                    <a:pt x="59" y="6"/>
                  </a:lnTo>
                  <a:close/>
                </a:path>
              </a:pathLst>
            </a:custGeom>
            <a:solidFill>
              <a:srgbClr val="FF6600"/>
            </a:solidFill>
            <a:ln w="9525">
              <a:noFill/>
              <a:round/>
              <a:headEnd/>
              <a:tailEnd/>
            </a:ln>
          </p:spPr>
          <p:txBody>
            <a:bodyPr/>
            <a:lstStyle/>
            <a:p>
              <a:endParaRPr lang="fr-FR"/>
            </a:p>
          </p:txBody>
        </p:sp>
        <p:sp>
          <p:nvSpPr>
            <p:cNvPr id="43" name="Freeform 215"/>
            <p:cNvSpPr>
              <a:spLocks/>
            </p:cNvSpPr>
            <p:nvPr/>
          </p:nvSpPr>
          <p:spPr bwMode="auto">
            <a:xfrm>
              <a:off x="2622" y="2758"/>
              <a:ext cx="38" cy="26"/>
            </a:xfrm>
            <a:custGeom>
              <a:avLst/>
              <a:gdLst>
                <a:gd name="T0" fmla="*/ 38 w 38"/>
                <a:gd name="T1" fmla="*/ 0 h 26"/>
                <a:gd name="T2" fmla="*/ 38 w 38"/>
                <a:gd name="T3" fmla="*/ 6 h 26"/>
                <a:gd name="T4" fmla="*/ 19 w 38"/>
                <a:gd name="T5" fmla="*/ 19 h 26"/>
                <a:gd name="T6" fmla="*/ 12 w 38"/>
                <a:gd name="T7" fmla="*/ 26 h 26"/>
                <a:gd name="T8" fmla="*/ 6 w 38"/>
                <a:gd name="T9" fmla="*/ 26 h 26"/>
                <a:gd name="T10" fmla="*/ 0 w 38"/>
                <a:gd name="T11" fmla="*/ 26 h 26"/>
                <a:gd name="T12" fmla="*/ 12 w 38"/>
                <a:gd name="T13" fmla="*/ 19 h 26"/>
                <a:gd name="T14" fmla="*/ 19 w 38"/>
                <a:gd name="T15" fmla="*/ 13 h 26"/>
                <a:gd name="T16" fmla="*/ 25 w 38"/>
                <a:gd name="T17" fmla="*/ 6 h 26"/>
                <a:gd name="T18" fmla="*/ 32 w 38"/>
                <a:gd name="T19" fmla="*/ 0 h 26"/>
                <a:gd name="T20" fmla="*/ 38 w 38"/>
                <a:gd name="T21" fmla="*/ 0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26"/>
                <a:gd name="T35" fmla="*/ 38 w 38"/>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26">
                  <a:moveTo>
                    <a:pt x="38" y="0"/>
                  </a:moveTo>
                  <a:lnTo>
                    <a:pt x="38" y="6"/>
                  </a:lnTo>
                  <a:lnTo>
                    <a:pt x="19" y="19"/>
                  </a:lnTo>
                  <a:lnTo>
                    <a:pt x="12" y="26"/>
                  </a:lnTo>
                  <a:lnTo>
                    <a:pt x="6" y="26"/>
                  </a:lnTo>
                  <a:lnTo>
                    <a:pt x="0" y="26"/>
                  </a:lnTo>
                  <a:lnTo>
                    <a:pt x="12" y="19"/>
                  </a:lnTo>
                  <a:lnTo>
                    <a:pt x="19" y="13"/>
                  </a:lnTo>
                  <a:lnTo>
                    <a:pt x="25" y="6"/>
                  </a:lnTo>
                  <a:lnTo>
                    <a:pt x="32" y="0"/>
                  </a:lnTo>
                  <a:lnTo>
                    <a:pt x="38" y="0"/>
                  </a:lnTo>
                  <a:close/>
                </a:path>
              </a:pathLst>
            </a:custGeom>
            <a:solidFill>
              <a:srgbClr val="FF6600"/>
            </a:solidFill>
            <a:ln w="9525">
              <a:noFill/>
              <a:round/>
              <a:headEnd/>
              <a:tailEnd/>
            </a:ln>
          </p:spPr>
          <p:txBody>
            <a:bodyPr/>
            <a:lstStyle/>
            <a:p>
              <a:endParaRPr lang="fr-FR"/>
            </a:p>
          </p:txBody>
        </p:sp>
        <p:sp>
          <p:nvSpPr>
            <p:cNvPr id="44" name="Freeform 216"/>
            <p:cNvSpPr>
              <a:spLocks/>
            </p:cNvSpPr>
            <p:nvPr/>
          </p:nvSpPr>
          <p:spPr bwMode="auto">
            <a:xfrm>
              <a:off x="3100" y="2881"/>
              <a:ext cx="26" cy="32"/>
            </a:xfrm>
            <a:custGeom>
              <a:avLst/>
              <a:gdLst>
                <a:gd name="T0" fmla="*/ 26 w 26"/>
                <a:gd name="T1" fmla="*/ 32 h 32"/>
                <a:gd name="T2" fmla="*/ 19 w 26"/>
                <a:gd name="T3" fmla="*/ 25 h 32"/>
                <a:gd name="T4" fmla="*/ 13 w 26"/>
                <a:gd name="T5" fmla="*/ 19 h 32"/>
                <a:gd name="T6" fmla="*/ 0 w 26"/>
                <a:gd name="T7" fmla="*/ 6 h 32"/>
                <a:gd name="T8" fmla="*/ 0 w 26"/>
                <a:gd name="T9" fmla="*/ 0 h 32"/>
                <a:gd name="T10" fmla="*/ 19 w 26"/>
                <a:gd name="T11" fmla="*/ 13 h 32"/>
                <a:gd name="T12" fmla="*/ 26 w 26"/>
                <a:gd name="T13" fmla="*/ 19 h 32"/>
                <a:gd name="T14" fmla="*/ 26 w 26"/>
                <a:gd name="T15" fmla="*/ 25 h 32"/>
                <a:gd name="T16" fmla="*/ 26 w 26"/>
                <a:gd name="T17" fmla="*/ 25 h 32"/>
                <a:gd name="T18" fmla="*/ 26 w 26"/>
                <a:gd name="T19" fmla="*/ 32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32"/>
                <a:gd name="T32" fmla="*/ 26 w 26"/>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32">
                  <a:moveTo>
                    <a:pt x="26" y="32"/>
                  </a:moveTo>
                  <a:lnTo>
                    <a:pt x="19" y="25"/>
                  </a:lnTo>
                  <a:lnTo>
                    <a:pt x="13" y="19"/>
                  </a:lnTo>
                  <a:lnTo>
                    <a:pt x="0" y="6"/>
                  </a:lnTo>
                  <a:lnTo>
                    <a:pt x="0" y="0"/>
                  </a:lnTo>
                  <a:lnTo>
                    <a:pt x="19" y="13"/>
                  </a:lnTo>
                  <a:lnTo>
                    <a:pt x="26" y="19"/>
                  </a:lnTo>
                  <a:lnTo>
                    <a:pt x="26" y="25"/>
                  </a:lnTo>
                  <a:lnTo>
                    <a:pt x="26" y="32"/>
                  </a:lnTo>
                  <a:close/>
                </a:path>
              </a:pathLst>
            </a:custGeom>
            <a:solidFill>
              <a:srgbClr val="FF7800"/>
            </a:solidFill>
            <a:ln w="9525">
              <a:noFill/>
              <a:round/>
              <a:headEnd/>
              <a:tailEnd/>
            </a:ln>
          </p:spPr>
          <p:txBody>
            <a:bodyPr/>
            <a:lstStyle/>
            <a:p>
              <a:endParaRPr lang="fr-FR"/>
            </a:p>
          </p:txBody>
        </p:sp>
        <p:sp>
          <p:nvSpPr>
            <p:cNvPr id="45" name="Freeform 217"/>
            <p:cNvSpPr>
              <a:spLocks/>
            </p:cNvSpPr>
            <p:nvPr/>
          </p:nvSpPr>
          <p:spPr bwMode="auto">
            <a:xfrm>
              <a:off x="3042" y="2919"/>
              <a:ext cx="12" cy="20"/>
            </a:xfrm>
            <a:custGeom>
              <a:avLst/>
              <a:gdLst>
                <a:gd name="T0" fmla="*/ 12 w 12"/>
                <a:gd name="T1" fmla="*/ 13 h 20"/>
                <a:gd name="T2" fmla="*/ 12 w 12"/>
                <a:gd name="T3" fmla="*/ 20 h 20"/>
                <a:gd name="T4" fmla="*/ 6 w 12"/>
                <a:gd name="T5" fmla="*/ 13 h 20"/>
                <a:gd name="T6" fmla="*/ 6 w 12"/>
                <a:gd name="T7" fmla="*/ 13 h 20"/>
                <a:gd name="T8" fmla="*/ 0 w 12"/>
                <a:gd name="T9" fmla="*/ 0 h 20"/>
                <a:gd name="T10" fmla="*/ 0 w 12"/>
                <a:gd name="T11" fmla="*/ 0 h 20"/>
                <a:gd name="T12" fmla="*/ 0 w 12"/>
                <a:gd name="T13" fmla="*/ 0 h 20"/>
                <a:gd name="T14" fmla="*/ 6 w 12"/>
                <a:gd name="T15" fmla="*/ 0 h 20"/>
                <a:gd name="T16" fmla="*/ 6 w 12"/>
                <a:gd name="T17" fmla="*/ 0 h 20"/>
                <a:gd name="T18" fmla="*/ 6 w 12"/>
                <a:gd name="T19" fmla="*/ 7 h 20"/>
                <a:gd name="T20" fmla="*/ 12 w 12"/>
                <a:gd name="T21" fmla="*/ 13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20"/>
                <a:gd name="T35" fmla="*/ 12 w 12"/>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20">
                  <a:moveTo>
                    <a:pt x="12" y="13"/>
                  </a:moveTo>
                  <a:lnTo>
                    <a:pt x="12" y="20"/>
                  </a:lnTo>
                  <a:lnTo>
                    <a:pt x="6" y="13"/>
                  </a:lnTo>
                  <a:lnTo>
                    <a:pt x="0" y="0"/>
                  </a:lnTo>
                  <a:lnTo>
                    <a:pt x="6" y="0"/>
                  </a:lnTo>
                  <a:lnTo>
                    <a:pt x="6" y="7"/>
                  </a:lnTo>
                  <a:lnTo>
                    <a:pt x="12" y="13"/>
                  </a:lnTo>
                  <a:close/>
                </a:path>
              </a:pathLst>
            </a:custGeom>
            <a:solidFill>
              <a:srgbClr val="FF6600"/>
            </a:solidFill>
            <a:ln w="9525">
              <a:noFill/>
              <a:round/>
              <a:headEnd/>
              <a:tailEnd/>
            </a:ln>
          </p:spPr>
          <p:txBody>
            <a:bodyPr/>
            <a:lstStyle/>
            <a:p>
              <a:endParaRPr lang="fr-FR"/>
            </a:p>
          </p:txBody>
        </p:sp>
      </p:grpSp>
      <p:grpSp>
        <p:nvGrpSpPr>
          <p:cNvPr id="46" name="Group 218"/>
          <p:cNvGrpSpPr>
            <a:grpSpLocks/>
          </p:cNvGrpSpPr>
          <p:nvPr/>
        </p:nvGrpSpPr>
        <p:grpSpPr bwMode="auto">
          <a:xfrm flipH="1">
            <a:off x="6217418" y="3688001"/>
            <a:ext cx="1152525" cy="769938"/>
            <a:chOff x="1872" y="1991"/>
            <a:chExt cx="1680" cy="1309"/>
          </a:xfrm>
        </p:grpSpPr>
        <p:sp>
          <p:nvSpPr>
            <p:cNvPr id="47" name="Freeform 202"/>
            <p:cNvSpPr>
              <a:spLocks/>
            </p:cNvSpPr>
            <p:nvPr/>
          </p:nvSpPr>
          <p:spPr bwMode="auto">
            <a:xfrm>
              <a:off x="1872" y="2016"/>
              <a:ext cx="1680" cy="1284"/>
            </a:xfrm>
            <a:custGeom>
              <a:avLst/>
              <a:gdLst>
                <a:gd name="T0" fmla="*/ 1137 w 1680"/>
                <a:gd name="T1" fmla="*/ 226 h 1284"/>
                <a:gd name="T2" fmla="*/ 1111 w 1680"/>
                <a:gd name="T3" fmla="*/ 342 h 1284"/>
                <a:gd name="T4" fmla="*/ 1279 w 1680"/>
                <a:gd name="T5" fmla="*/ 194 h 1284"/>
                <a:gd name="T6" fmla="*/ 1254 w 1680"/>
                <a:gd name="T7" fmla="*/ 271 h 1284"/>
                <a:gd name="T8" fmla="*/ 1279 w 1680"/>
                <a:gd name="T9" fmla="*/ 271 h 1284"/>
                <a:gd name="T10" fmla="*/ 1460 w 1680"/>
                <a:gd name="T11" fmla="*/ 84 h 1284"/>
                <a:gd name="T12" fmla="*/ 1441 w 1680"/>
                <a:gd name="T13" fmla="*/ 155 h 1284"/>
                <a:gd name="T14" fmla="*/ 1538 w 1680"/>
                <a:gd name="T15" fmla="*/ 116 h 1284"/>
                <a:gd name="T16" fmla="*/ 1312 w 1680"/>
                <a:gd name="T17" fmla="*/ 387 h 1284"/>
                <a:gd name="T18" fmla="*/ 1299 w 1680"/>
                <a:gd name="T19" fmla="*/ 477 h 1284"/>
                <a:gd name="T20" fmla="*/ 1415 w 1680"/>
                <a:gd name="T21" fmla="*/ 503 h 1284"/>
                <a:gd name="T22" fmla="*/ 1564 w 1680"/>
                <a:gd name="T23" fmla="*/ 510 h 1284"/>
                <a:gd name="T24" fmla="*/ 1376 w 1680"/>
                <a:gd name="T25" fmla="*/ 555 h 1284"/>
                <a:gd name="T26" fmla="*/ 1441 w 1680"/>
                <a:gd name="T27" fmla="*/ 587 h 1284"/>
                <a:gd name="T28" fmla="*/ 1312 w 1680"/>
                <a:gd name="T29" fmla="*/ 607 h 1284"/>
                <a:gd name="T30" fmla="*/ 1363 w 1680"/>
                <a:gd name="T31" fmla="*/ 632 h 1284"/>
                <a:gd name="T32" fmla="*/ 1680 w 1680"/>
                <a:gd name="T33" fmla="*/ 755 h 1284"/>
                <a:gd name="T34" fmla="*/ 1486 w 1680"/>
                <a:gd name="T35" fmla="*/ 716 h 1284"/>
                <a:gd name="T36" fmla="*/ 1305 w 1680"/>
                <a:gd name="T37" fmla="*/ 684 h 1284"/>
                <a:gd name="T38" fmla="*/ 1376 w 1680"/>
                <a:gd name="T39" fmla="*/ 729 h 1284"/>
                <a:gd name="T40" fmla="*/ 1325 w 1680"/>
                <a:gd name="T41" fmla="*/ 768 h 1284"/>
                <a:gd name="T42" fmla="*/ 1422 w 1680"/>
                <a:gd name="T43" fmla="*/ 852 h 1284"/>
                <a:gd name="T44" fmla="*/ 1447 w 1680"/>
                <a:gd name="T45" fmla="*/ 961 h 1284"/>
                <a:gd name="T46" fmla="*/ 1299 w 1680"/>
                <a:gd name="T47" fmla="*/ 878 h 1284"/>
                <a:gd name="T48" fmla="*/ 1273 w 1680"/>
                <a:gd name="T49" fmla="*/ 890 h 1284"/>
                <a:gd name="T50" fmla="*/ 1170 w 1680"/>
                <a:gd name="T51" fmla="*/ 832 h 1284"/>
                <a:gd name="T52" fmla="*/ 1137 w 1680"/>
                <a:gd name="T53" fmla="*/ 852 h 1284"/>
                <a:gd name="T54" fmla="*/ 1144 w 1680"/>
                <a:gd name="T55" fmla="*/ 890 h 1284"/>
                <a:gd name="T56" fmla="*/ 1170 w 1680"/>
                <a:gd name="T57" fmla="*/ 961 h 1284"/>
                <a:gd name="T58" fmla="*/ 1111 w 1680"/>
                <a:gd name="T59" fmla="*/ 961 h 1284"/>
                <a:gd name="T60" fmla="*/ 1060 w 1680"/>
                <a:gd name="T61" fmla="*/ 916 h 1284"/>
                <a:gd name="T62" fmla="*/ 1040 w 1680"/>
                <a:gd name="T63" fmla="*/ 897 h 1284"/>
                <a:gd name="T64" fmla="*/ 1027 w 1680"/>
                <a:gd name="T65" fmla="*/ 1052 h 1284"/>
                <a:gd name="T66" fmla="*/ 1002 w 1680"/>
                <a:gd name="T67" fmla="*/ 1239 h 1284"/>
                <a:gd name="T68" fmla="*/ 943 w 1680"/>
                <a:gd name="T69" fmla="*/ 1026 h 1284"/>
                <a:gd name="T70" fmla="*/ 892 w 1680"/>
                <a:gd name="T71" fmla="*/ 1097 h 1284"/>
                <a:gd name="T72" fmla="*/ 840 w 1680"/>
                <a:gd name="T73" fmla="*/ 1194 h 1284"/>
                <a:gd name="T74" fmla="*/ 846 w 1680"/>
                <a:gd name="T75" fmla="*/ 968 h 1284"/>
                <a:gd name="T76" fmla="*/ 782 w 1680"/>
                <a:gd name="T77" fmla="*/ 968 h 1284"/>
                <a:gd name="T78" fmla="*/ 691 w 1680"/>
                <a:gd name="T79" fmla="*/ 1013 h 1284"/>
                <a:gd name="T80" fmla="*/ 562 w 1680"/>
                <a:gd name="T81" fmla="*/ 1084 h 1284"/>
                <a:gd name="T82" fmla="*/ 704 w 1680"/>
                <a:gd name="T83" fmla="*/ 903 h 1284"/>
                <a:gd name="T84" fmla="*/ 633 w 1680"/>
                <a:gd name="T85" fmla="*/ 955 h 1284"/>
                <a:gd name="T86" fmla="*/ 498 w 1680"/>
                <a:gd name="T87" fmla="*/ 1039 h 1284"/>
                <a:gd name="T88" fmla="*/ 588 w 1680"/>
                <a:gd name="T89" fmla="*/ 942 h 1284"/>
                <a:gd name="T90" fmla="*/ 510 w 1680"/>
                <a:gd name="T91" fmla="*/ 897 h 1284"/>
                <a:gd name="T92" fmla="*/ 233 w 1680"/>
                <a:gd name="T93" fmla="*/ 974 h 1284"/>
                <a:gd name="T94" fmla="*/ 420 w 1680"/>
                <a:gd name="T95" fmla="*/ 858 h 1284"/>
                <a:gd name="T96" fmla="*/ 523 w 1680"/>
                <a:gd name="T97" fmla="*/ 807 h 1284"/>
                <a:gd name="T98" fmla="*/ 414 w 1680"/>
                <a:gd name="T99" fmla="*/ 787 h 1284"/>
                <a:gd name="T100" fmla="*/ 6 w 1680"/>
                <a:gd name="T101" fmla="*/ 787 h 1284"/>
                <a:gd name="T102" fmla="*/ 239 w 1680"/>
                <a:gd name="T103" fmla="*/ 710 h 1284"/>
                <a:gd name="T104" fmla="*/ 569 w 1680"/>
                <a:gd name="T105" fmla="*/ 665 h 1284"/>
                <a:gd name="T106" fmla="*/ 420 w 1680"/>
                <a:gd name="T107" fmla="*/ 568 h 1284"/>
                <a:gd name="T108" fmla="*/ 698 w 1680"/>
                <a:gd name="T109" fmla="*/ 613 h 1284"/>
                <a:gd name="T110" fmla="*/ 678 w 1680"/>
                <a:gd name="T111" fmla="*/ 477 h 1284"/>
                <a:gd name="T112" fmla="*/ 808 w 1680"/>
                <a:gd name="T113" fmla="*/ 471 h 1284"/>
                <a:gd name="T114" fmla="*/ 866 w 1680"/>
                <a:gd name="T115" fmla="*/ 348 h 1284"/>
                <a:gd name="T116" fmla="*/ 905 w 1680"/>
                <a:gd name="T117" fmla="*/ 452 h 1284"/>
                <a:gd name="T118" fmla="*/ 956 w 1680"/>
                <a:gd name="T119" fmla="*/ 316 h 1284"/>
                <a:gd name="T120" fmla="*/ 989 w 1680"/>
                <a:gd name="T121" fmla="*/ 374 h 1284"/>
                <a:gd name="T122" fmla="*/ 1047 w 1680"/>
                <a:gd name="T123" fmla="*/ 252 h 1284"/>
                <a:gd name="T124" fmla="*/ 1150 w 1680"/>
                <a:gd name="T125" fmla="*/ 84 h 128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80"/>
                <a:gd name="T190" fmla="*/ 0 h 1284"/>
                <a:gd name="T191" fmla="*/ 1680 w 1680"/>
                <a:gd name="T192" fmla="*/ 1284 h 128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80" h="1284">
                  <a:moveTo>
                    <a:pt x="1215" y="0"/>
                  </a:moveTo>
                  <a:lnTo>
                    <a:pt x="1215" y="13"/>
                  </a:lnTo>
                  <a:lnTo>
                    <a:pt x="1215" y="26"/>
                  </a:lnTo>
                  <a:lnTo>
                    <a:pt x="1202" y="52"/>
                  </a:lnTo>
                  <a:lnTo>
                    <a:pt x="1195" y="77"/>
                  </a:lnTo>
                  <a:lnTo>
                    <a:pt x="1189" y="103"/>
                  </a:lnTo>
                  <a:lnTo>
                    <a:pt x="1170" y="155"/>
                  </a:lnTo>
                  <a:lnTo>
                    <a:pt x="1163" y="168"/>
                  </a:lnTo>
                  <a:lnTo>
                    <a:pt x="1157" y="181"/>
                  </a:lnTo>
                  <a:lnTo>
                    <a:pt x="1144" y="206"/>
                  </a:lnTo>
                  <a:lnTo>
                    <a:pt x="1137" y="226"/>
                  </a:lnTo>
                  <a:lnTo>
                    <a:pt x="1131" y="245"/>
                  </a:lnTo>
                  <a:lnTo>
                    <a:pt x="1124" y="265"/>
                  </a:lnTo>
                  <a:lnTo>
                    <a:pt x="1118" y="284"/>
                  </a:lnTo>
                  <a:lnTo>
                    <a:pt x="1118" y="290"/>
                  </a:lnTo>
                  <a:lnTo>
                    <a:pt x="1118" y="297"/>
                  </a:lnTo>
                  <a:lnTo>
                    <a:pt x="1118" y="303"/>
                  </a:lnTo>
                  <a:lnTo>
                    <a:pt x="1111" y="316"/>
                  </a:lnTo>
                  <a:lnTo>
                    <a:pt x="1111" y="323"/>
                  </a:lnTo>
                  <a:lnTo>
                    <a:pt x="1111" y="329"/>
                  </a:lnTo>
                  <a:lnTo>
                    <a:pt x="1105" y="348"/>
                  </a:lnTo>
                  <a:lnTo>
                    <a:pt x="1111" y="342"/>
                  </a:lnTo>
                  <a:lnTo>
                    <a:pt x="1118" y="336"/>
                  </a:lnTo>
                  <a:lnTo>
                    <a:pt x="1131" y="329"/>
                  </a:lnTo>
                  <a:lnTo>
                    <a:pt x="1144" y="316"/>
                  </a:lnTo>
                  <a:lnTo>
                    <a:pt x="1157" y="303"/>
                  </a:lnTo>
                  <a:lnTo>
                    <a:pt x="1163" y="303"/>
                  </a:lnTo>
                  <a:lnTo>
                    <a:pt x="1189" y="277"/>
                  </a:lnTo>
                  <a:lnTo>
                    <a:pt x="1202" y="265"/>
                  </a:lnTo>
                  <a:lnTo>
                    <a:pt x="1208" y="265"/>
                  </a:lnTo>
                  <a:lnTo>
                    <a:pt x="1208" y="252"/>
                  </a:lnTo>
                  <a:lnTo>
                    <a:pt x="1254" y="213"/>
                  </a:lnTo>
                  <a:lnTo>
                    <a:pt x="1279" y="194"/>
                  </a:lnTo>
                  <a:lnTo>
                    <a:pt x="1286" y="187"/>
                  </a:lnTo>
                  <a:lnTo>
                    <a:pt x="1299" y="174"/>
                  </a:lnTo>
                  <a:lnTo>
                    <a:pt x="1299" y="181"/>
                  </a:lnTo>
                  <a:lnTo>
                    <a:pt x="1299" y="187"/>
                  </a:lnTo>
                  <a:lnTo>
                    <a:pt x="1292" y="194"/>
                  </a:lnTo>
                  <a:lnTo>
                    <a:pt x="1286" y="206"/>
                  </a:lnTo>
                  <a:lnTo>
                    <a:pt x="1286" y="213"/>
                  </a:lnTo>
                  <a:lnTo>
                    <a:pt x="1273" y="232"/>
                  </a:lnTo>
                  <a:lnTo>
                    <a:pt x="1266" y="239"/>
                  </a:lnTo>
                  <a:lnTo>
                    <a:pt x="1260" y="252"/>
                  </a:lnTo>
                  <a:lnTo>
                    <a:pt x="1254" y="271"/>
                  </a:lnTo>
                  <a:lnTo>
                    <a:pt x="1241" y="284"/>
                  </a:lnTo>
                  <a:lnTo>
                    <a:pt x="1234" y="297"/>
                  </a:lnTo>
                  <a:lnTo>
                    <a:pt x="1234" y="303"/>
                  </a:lnTo>
                  <a:lnTo>
                    <a:pt x="1208" y="329"/>
                  </a:lnTo>
                  <a:lnTo>
                    <a:pt x="1215" y="329"/>
                  </a:lnTo>
                  <a:lnTo>
                    <a:pt x="1247" y="297"/>
                  </a:lnTo>
                  <a:lnTo>
                    <a:pt x="1279" y="271"/>
                  </a:lnTo>
                  <a:lnTo>
                    <a:pt x="1312" y="239"/>
                  </a:lnTo>
                  <a:lnTo>
                    <a:pt x="1338" y="206"/>
                  </a:lnTo>
                  <a:lnTo>
                    <a:pt x="1344" y="194"/>
                  </a:lnTo>
                  <a:lnTo>
                    <a:pt x="1357" y="187"/>
                  </a:lnTo>
                  <a:lnTo>
                    <a:pt x="1376" y="168"/>
                  </a:lnTo>
                  <a:lnTo>
                    <a:pt x="1396" y="155"/>
                  </a:lnTo>
                  <a:lnTo>
                    <a:pt x="1402" y="142"/>
                  </a:lnTo>
                  <a:lnTo>
                    <a:pt x="1409" y="135"/>
                  </a:lnTo>
                  <a:lnTo>
                    <a:pt x="1441" y="103"/>
                  </a:lnTo>
                  <a:lnTo>
                    <a:pt x="1454" y="90"/>
                  </a:lnTo>
                  <a:lnTo>
                    <a:pt x="1460" y="84"/>
                  </a:lnTo>
                  <a:lnTo>
                    <a:pt x="1467" y="84"/>
                  </a:lnTo>
                  <a:lnTo>
                    <a:pt x="1467" y="90"/>
                  </a:lnTo>
                  <a:lnTo>
                    <a:pt x="1454" y="103"/>
                  </a:lnTo>
                  <a:lnTo>
                    <a:pt x="1441" y="123"/>
                  </a:lnTo>
                  <a:lnTo>
                    <a:pt x="1441" y="129"/>
                  </a:lnTo>
                  <a:lnTo>
                    <a:pt x="1434" y="142"/>
                  </a:lnTo>
                  <a:lnTo>
                    <a:pt x="1428" y="155"/>
                  </a:lnTo>
                  <a:lnTo>
                    <a:pt x="1434" y="155"/>
                  </a:lnTo>
                  <a:lnTo>
                    <a:pt x="1441" y="155"/>
                  </a:lnTo>
                  <a:lnTo>
                    <a:pt x="1447" y="142"/>
                  </a:lnTo>
                  <a:lnTo>
                    <a:pt x="1460" y="129"/>
                  </a:lnTo>
                  <a:lnTo>
                    <a:pt x="1473" y="123"/>
                  </a:lnTo>
                  <a:lnTo>
                    <a:pt x="1486" y="110"/>
                  </a:lnTo>
                  <a:lnTo>
                    <a:pt x="1499" y="103"/>
                  </a:lnTo>
                  <a:lnTo>
                    <a:pt x="1518" y="84"/>
                  </a:lnTo>
                  <a:lnTo>
                    <a:pt x="1577" y="58"/>
                  </a:lnTo>
                  <a:lnTo>
                    <a:pt x="1564" y="77"/>
                  </a:lnTo>
                  <a:lnTo>
                    <a:pt x="1557" y="90"/>
                  </a:lnTo>
                  <a:lnTo>
                    <a:pt x="1551" y="103"/>
                  </a:lnTo>
                  <a:lnTo>
                    <a:pt x="1538" y="116"/>
                  </a:lnTo>
                  <a:lnTo>
                    <a:pt x="1518" y="129"/>
                  </a:lnTo>
                  <a:lnTo>
                    <a:pt x="1499" y="161"/>
                  </a:lnTo>
                  <a:lnTo>
                    <a:pt x="1460" y="200"/>
                  </a:lnTo>
                  <a:lnTo>
                    <a:pt x="1415" y="265"/>
                  </a:lnTo>
                  <a:lnTo>
                    <a:pt x="1415" y="271"/>
                  </a:lnTo>
                  <a:lnTo>
                    <a:pt x="1415" y="277"/>
                  </a:lnTo>
                  <a:lnTo>
                    <a:pt x="1409" y="284"/>
                  </a:lnTo>
                  <a:lnTo>
                    <a:pt x="1402" y="290"/>
                  </a:lnTo>
                  <a:lnTo>
                    <a:pt x="1383" y="316"/>
                  </a:lnTo>
                  <a:lnTo>
                    <a:pt x="1363" y="342"/>
                  </a:lnTo>
                  <a:lnTo>
                    <a:pt x="1312" y="387"/>
                  </a:lnTo>
                  <a:lnTo>
                    <a:pt x="1299" y="406"/>
                  </a:lnTo>
                  <a:lnTo>
                    <a:pt x="1286" y="413"/>
                  </a:lnTo>
                  <a:lnTo>
                    <a:pt x="1279" y="426"/>
                  </a:lnTo>
                  <a:lnTo>
                    <a:pt x="1273" y="432"/>
                  </a:lnTo>
                  <a:lnTo>
                    <a:pt x="1273" y="439"/>
                  </a:lnTo>
                  <a:lnTo>
                    <a:pt x="1260" y="452"/>
                  </a:lnTo>
                  <a:lnTo>
                    <a:pt x="1241" y="484"/>
                  </a:lnTo>
                  <a:lnTo>
                    <a:pt x="1247" y="484"/>
                  </a:lnTo>
                  <a:lnTo>
                    <a:pt x="1260" y="484"/>
                  </a:lnTo>
                  <a:lnTo>
                    <a:pt x="1279" y="477"/>
                  </a:lnTo>
                  <a:lnTo>
                    <a:pt x="1299" y="477"/>
                  </a:lnTo>
                  <a:lnTo>
                    <a:pt x="1312" y="477"/>
                  </a:lnTo>
                  <a:lnTo>
                    <a:pt x="1344" y="477"/>
                  </a:lnTo>
                  <a:lnTo>
                    <a:pt x="1318" y="490"/>
                  </a:lnTo>
                  <a:lnTo>
                    <a:pt x="1305" y="497"/>
                  </a:lnTo>
                  <a:lnTo>
                    <a:pt x="1292" y="503"/>
                  </a:lnTo>
                  <a:lnTo>
                    <a:pt x="1350" y="503"/>
                  </a:lnTo>
                  <a:lnTo>
                    <a:pt x="1376" y="503"/>
                  </a:lnTo>
                  <a:lnTo>
                    <a:pt x="1389" y="503"/>
                  </a:lnTo>
                  <a:lnTo>
                    <a:pt x="1409" y="510"/>
                  </a:lnTo>
                  <a:lnTo>
                    <a:pt x="1415" y="503"/>
                  </a:lnTo>
                  <a:lnTo>
                    <a:pt x="1422" y="503"/>
                  </a:lnTo>
                  <a:lnTo>
                    <a:pt x="1441" y="503"/>
                  </a:lnTo>
                  <a:lnTo>
                    <a:pt x="1460" y="503"/>
                  </a:lnTo>
                  <a:lnTo>
                    <a:pt x="1467" y="503"/>
                  </a:lnTo>
                  <a:lnTo>
                    <a:pt x="1480" y="503"/>
                  </a:lnTo>
                  <a:lnTo>
                    <a:pt x="1486" y="503"/>
                  </a:lnTo>
                  <a:lnTo>
                    <a:pt x="1499" y="503"/>
                  </a:lnTo>
                  <a:lnTo>
                    <a:pt x="1525" y="503"/>
                  </a:lnTo>
                  <a:lnTo>
                    <a:pt x="1551" y="510"/>
                  </a:lnTo>
                  <a:lnTo>
                    <a:pt x="1564" y="510"/>
                  </a:lnTo>
                  <a:lnTo>
                    <a:pt x="1570" y="510"/>
                  </a:lnTo>
                  <a:lnTo>
                    <a:pt x="1518" y="529"/>
                  </a:lnTo>
                  <a:lnTo>
                    <a:pt x="1493" y="536"/>
                  </a:lnTo>
                  <a:lnTo>
                    <a:pt x="1473" y="536"/>
                  </a:lnTo>
                  <a:lnTo>
                    <a:pt x="1447" y="542"/>
                  </a:lnTo>
                  <a:lnTo>
                    <a:pt x="1422" y="548"/>
                  </a:lnTo>
                  <a:lnTo>
                    <a:pt x="1422" y="555"/>
                  </a:lnTo>
                  <a:lnTo>
                    <a:pt x="1415" y="555"/>
                  </a:lnTo>
                  <a:lnTo>
                    <a:pt x="1402" y="555"/>
                  </a:lnTo>
                  <a:lnTo>
                    <a:pt x="1396" y="555"/>
                  </a:lnTo>
                  <a:lnTo>
                    <a:pt x="1376" y="555"/>
                  </a:lnTo>
                  <a:lnTo>
                    <a:pt x="1363" y="555"/>
                  </a:lnTo>
                  <a:lnTo>
                    <a:pt x="1357" y="555"/>
                  </a:lnTo>
                  <a:lnTo>
                    <a:pt x="1350" y="555"/>
                  </a:lnTo>
                  <a:lnTo>
                    <a:pt x="1344" y="561"/>
                  </a:lnTo>
                  <a:lnTo>
                    <a:pt x="1363" y="568"/>
                  </a:lnTo>
                  <a:lnTo>
                    <a:pt x="1396" y="574"/>
                  </a:lnTo>
                  <a:lnTo>
                    <a:pt x="1428" y="581"/>
                  </a:lnTo>
                  <a:lnTo>
                    <a:pt x="1441" y="581"/>
                  </a:lnTo>
                  <a:lnTo>
                    <a:pt x="1454" y="581"/>
                  </a:lnTo>
                  <a:lnTo>
                    <a:pt x="1441" y="587"/>
                  </a:lnTo>
                  <a:lnTo>
                    <a:pt x="1434" y="587"/>
                  </a:lnTo>
                  <a:lnTo>
                    <a:pt x="1415" y="594"/>
                  </a:lnTo>
                  <a:lnTo>
                    <a:pt x="1402" y="594"/>
                  </a:lnTo>
                  <a:lnTo>
                    <a:pt x="1389" y="594"/>
                  </a:lnTo>
                  <a:lnTo>
                    <a:pt x="1383" y="600"/>
                  </a:lnTo>
                  <a:lnTo>
                    <a:pt x="1376" y="600"/>
                  </a:lnTo>
                  <a:lnTo>
                    <a:pt x="1370" y="600"/>
                  </a:lnTo>
                  <a:lnTo>
                    <a:pt x="1344" y="600"/>
                  </a:lnTo>
                  <a:lnTo>
                    <a:pt x="1318" y="607"/>
                  </a:lnTo>
                  <a:lnTo>
                    <a:pt x="1312" y="607"/>
                  </a:lnTo>
                  <a:lnTo>
                    <a:pt x="1305" y="607"/>
                  </a:lnTo>
                  <a:lnTo>
                    <a:pt x="1325" y="613"/>
                  </a:lnTo>
                  <a:lnTo>
                    <a:pt x="1344" y="613"/>
                  </a:lnTo>
                  <a:lnTo>
                    <a:pt x="1363" y="619"/>
                  </a:lnTo>
                  <a:lnTo>
                    <a:pt x="1383" y="626"/>
                  </a:lnTo>
                  <a:lnTo>
                    <a:pt x="1409" y="632"/>
                  </a:lnTo>
                  <a:lnTo>
                    <a:pt x="1428" y="632"/>
                  </a:lnTo>
                  <a:lnTo>
                    <a:pt x="1422" y="639"/>
                  </a:lnTo>
                  <a:lnTo>
                    <a:pt x="1415" y="639"/>
                  </a:lnTo>
                  <a:lnTo>
                    <a:pt x="1389" y="639"/>
                  </a:lnTo>
                  <a:lnTo>
                    <a:pt x="1363" y="632"/>
                  </a:lnTo>
                  <a:lnTo>
                    <a:pt x="1350" y="632"/>
                  </a:lnTo>
                  <a:lnTo>
                    <a:pt x="1344" y="632"/>
                  </a:lnTo>
                  <a:lnTo>
                    <a:pt x="1363" y="639"/>
                  </a:lnTo>
                  <a:lnTo>
                    <a:pt x="1383" y="652"/>
                  </a:lnTo>
                  <a:lnTo>
                    <a:pt x="1415" y="665"/>
                  </a:lnTo>
                  <a:lnTo>
                    <a:pt x="1447" y="684"/>
                  </a:lnTo>
                  <a:lnTo>
                    <a:pt x="1467" y="690"/>
                  </a:lnTo>
                  <a:lnTo>
                    <a:pt x="1486" y="697"/>
                  </a:lnTo>
                  <a:lnTo>
                    <a:pt x="1538" y="710"/>
                  </a:lnTo>
                  <a:lnTo>
                    <a:pt x="1590" y="723"/>
                  </a:lnTo>
                  <a:lnTo>
                    <a:pt x="1680" y="755"/>
                  </a:lnTo>
                  <a:lnTo>
                    <a:pt x="1667" y="755"/>
                  </a:lnTo>
                  <a:lnTo>
                    <a:pt x="1648" y="748"/>
                  </a:lnTo>
                  <a:lnTo>
                    <a:pt x="1609" y="742"/>
                  </a:lnTo>
                  <a:lnTo>
                    <a:pt x="1570" y="729"/>
                  </a:lnTo>
                  <a:lnTo>
                    <a:pt x="1551" y="729"/>
                  </a:lnTo>
                  <a:lnTo>
                    <a:pt x="1544" y="729"/>
                  </a:lnTo>
                  <a:lnTo>
                    <a:pt x="1525" y="723"/>
                  </a:lnTo>
                  <a:lnTo>
                    <a:pt x="1506" y="716"/>
                  </a:lnTo>
                  <a:lnTo>
                    <a:pt x="1486" y="716"/>
                  </a:lnTo>
                  <a:lnTo>
                    <a:pt x="1480" y="716"/>
                  </a:lnTo>
                  <a:lnTo>
                    <a:pt x="1467" y="716"/>
                  </a:lnTo>
                  <a:lnTo>
                    <a:pt x="1447" y="710"/>
                  </a:lnTo>
                  <a:lnTo>
                    <a:pt x="1434" y="710"/>
                  </a:lnTo>
                  <a:lnTo>
                    <a:pt x="1415" y="703"/>
                  </a:lnTo>
                  <a:lnTo>
                    <a:pt x="1396" y="697"/>
                  </a:lnTo>
                  <a:lnTo>
                    <a:pt x="1376" y="697"/>
                  </a:lnTo>
                  <a:lnTo>
                    <a:pt x="1350" y="690"/>
                  </a:lnTo>
                  <a:lnTo>
                    <a:pt x="1331" y="690"/>
                  </a:lnTo>
                  <a:lnTo>
                    <a:pt x="1318" y="684"/>
                  </a:lnTo>
                  <a:lnTo>
                    <a:pt x="1305" y="684"/>
                  </a:lnTo>
                  <a:lnTo>
                    <a:pt x="1312" y="690"/>
                  </a:lnTo>
                  <a:lnTo>
                    <a:pt x="1318" y="690"/>
                  </a:lnTo>
                  <a:lnTo>
                    <a:pt x="1331" y="697"/>
                  </a:lnTo>
                  <a:lnTo>
                    <a:pt x="1370" y="710"/>
                  </a:lnTo>
                  <a:lnTo>
                    <a:pt x="1383" y="723"/>
                  </a:lnTo>
                  <a:lnTo>
                    <a:pt x="1389" y="729"/>
                  </a:lnTo>
                  <a:lnTo>
                    <a:pt x="1402" y="736"/>
                  </a:lnTo>
                  <a:lnTo>
                    <a:pt x="1396" y="736"/>
                  </a:lnTo>
                  <a:lnTo>
                    <a:pt x="1389" y="736"/>
                  </a:lnTo>
                  <a:lnTo>
                    <a:pt x="1376" y="729"/>
                  </a:lnTo>
                  <a:lnTo>
                    <a:pt x="1370" y="729"/>
                  </a:lnTo>
                  <a:lnTo>
                    <a:pt x="1370" y="736"/>
                  </a:lnTo>
                  <a:lnTo>
                    <a:pt x="1383" y="742"/>
                  </a:lnTo>
                  <a:lnTo>
                    <a:pt x="1402" y="748"/>
                  </a:lnTo>
                  <a:lnTo>
                    <a:pt x="1415" y="761"/>
                  </a:lnTo>
                  <a:lnTo>
                    <a:pt x="1434" y="768"/>
                  </a:lnTo>
                  <a:lnTo>
                    <a:pt x="1473" y="800"/>
                  </a:lnTo>
                  <a:lnTo>
                    <a:pt x="1402" y="787"/>
                  </a:lnTo>
                  <a:lnTo>
                    <a:pt x="1363" y="781"/>
                  </a:lnTo>
                  <a:lnTo>
                    <a:pt x="1350" y="774"/>
                  </a:lnTo>
                  <a:lnTo>
                    <a:pt x="1325" y="768"/>
                  </a:lnTo>
                  <a:lnTo>
                    <a:pt x="1325" y="761"/>
                  </a:lnTo>
                  <a:lnTo>
                    <a:pt x="1312" y="748"/>
                  </a:lnTo>
                  <a:lnTo>
                    <a:pt x="1305" y="742"/>
                  </a:lnTo>
                  <a:lnTo>
                    <a:pt x="1299" y="736"/>
                  </a:lnTo>
                  <a:lnTo>
                    <a:pt x="1312" y="755"/>
                  </a:lnTo>
                  <a:lnTo>
                    <a:pt x="1325" y="768"/>
                  </a:lnTo>
                  <a:lnTo>
                    <a:pt x="1363" y="794"/>
                  </a:lnTo>
                  <a:lnTo>
                    <a:pt x="1383" y="807"/>
                  </a:lnTo>
                  <a:lnTo>
                    <a:pt x="1396" y="819"/>
                  </a:lnTo>
                  <a:lnTo>
                    <a:pt x="1409" y="832"/>
                  </a:lnTo>
                  <a:lnTo>
                    <a:pt x="1422" y="852"/>
                  </a:lnTo>
                  <a:lnTo>
                    <a:pt x="1460" y="890"/>
                  </a:lnTo>
                  <a:lnTo>
                    <a:pt x="1499" y="936"/>
                  </a:lnTo>
                  <a:lnTo>
                    <a:pt x="1544" y="974"/>
                  </a:lnTo>
                  <a:lnTo>
                    <a:pt x="1564" y="994"/>
                  </a:lnTo>
                  <a:lnTo>
                    <a:pt x="1577" y="1019"/>
                  </a:lnTo>
                  <a:lnTo>
                    <a:pt x="1564" y="1013"/>
                  </a:lnTo>
                  <a:lnTo>
                    <a:pt x="1538" y="1007"/>
                  </a:lnTo>
                  <a:lnTo>
                    <a:pt x="1512" y="994"/>
                  </a:lnTo>
                  <a:lnTo>
                    <a:pt x="1493" y="987"/>
                  </a:lnTo>
                  <a:lnTo>
                    <a:pt x="1473" y="974"/>
                  </a:lnTo>
                  <a:lnTo>
                    <a:pt x="1447" y="961"/>
                  </a:lnTo>
                  <a:lnTo>
                    <a:pt x="1422" y="948"/>
                  </a:lnTo>
                  <a:lnTo>
                    <a:pt x="1409" y="942"/>
                  </a:lnTo>
                  <a:lnTo>
                    <a:pt x="1396" y="942"/>
                  </a:lnTo>
                  <a:lnTo>
                    <a:pt x="1389" y="929"/>
                  </a:lnTo>
                  <a:lnTo>
                    <a:pt x="1376" y="923"/>
                  </a:lnTo>
                  <a:lnTo>
                    <a:pt x="1357" y="916"/>
                  </a:lnTo>
                  <a:lnTo>
                    <a:pt x="1338" y="903"/>
                  </a:lnTo>
                  <a:lnTo>
                    <a:pt x="1325" y="897"/>
                  </a:lnTo>
                  <a:lnTo>
                    <a:pt x="1318" y="897"/>
                  </a:lnTo>
                  <a:lnTo>
                    <a:pt x="1318" y="890"/>
                  </a:lnTo>
                  <a:lnTo>
                    <a:pt x="1299" y="878"/>
                  </a:lnTo>
                  <a:lnTo>
                    <a:pt x="1286" y="865"/>
                  </a:lnTo>
                  <a:lnTo>
                    <a:pt x="1273" y="852"/>
                  </a:lnTo>
                  <a:lnTo>
                    <a:pt x="1260" y="845"/>
                  </a:lnTo>
                  <a:lnTo>
                    <a:pt x="1273" y="865"/>
                  </a:lnTo>
                  <a:lnTo>
                    <a:pt x="1279" y="871"/>
                  </a:lnTo>
                  <a:lnTo>
                    <a:pt x="1292" y="884"/>
                  </a:lnTo>
                  <a:lnTo>
                    <a:pt x="1299" y="897"/>
                  </a:lnTo>
                  <a:lnTo>
                    <a:pt x="1299" y="903"/>
                  </a:lnTo>
                  <a:lnTo>
                    <a:pt x="1286" y="897"/>
                  </a:lnTo>
                  <a:lnTo>
                    <a:pt x="1273" y="890"/>
                  </a:lnTo>
                  <a:lnTo>
                    <a:pt x="1241" y="871"/>
                  </a:lnTo>
                  <a:lnTo>
                    <a:pt x="1215" y="852"/>
                  </a:lnTo>
                  <a:lnTo>
                    <a:pt x="1189" y="832"/>
                  </a:lnTo>
                  <a:lnTo>
                    <a:pt x="1182" y="832"/>
                  </a:lnTo>
                  <a:lnTo>
                    <a:pt x="1176" y="826"/>
                  </a:lnTo>
                  <a:lnTo>
                    <a:pt x="1157" y="813"/>
                  </a:lnTo>
                  <a:lnTo>
                    <a:pt x="1137" y="794"/>
                  </a:lnTo>
                  <a:lnTo>
                    <a:pt x="1124" y="787"/>
                  </a:lnTo>
                  <a:lnTo>
                    <a:pt x="1144" y="807"/>
                  </a:lnTo>
                  <a:lnTo>
                    <a:pt x="1170" y="832"/>
                  </a:lnTo>
                  <a:lnTo>
                    <a:pt x="1228" y="890"/>
                  </a:lnTo>
                  <a:lnTo>
                    <a:pt x="1286" y="955"/>
                  </a:lnTo>
                  <a:lnTo>
                    <a:pt x="1325" y="1007"/>
                  </a:lnTo>
                  <a:lnTo>
                    <a:pt x="1221" y="929"/>
                  </a:lnTo>
                  <a:lnTo>
                    <a:pt x="1195" y="897"/>
                  </a:lnTo>
                  <a:lnTo>
                    <a:pt x="1176" y="890"/>
                  </a:lnTo>
                  <a:lnTo>
                    <a:pt x="1176" y="884"/>
                  </a:lnTo>
                  <a:lnTo>
                    <a:pt x="1157" y="878"/>
                  </a:lnTo>
                  <a:lnTo>
                    <a:pt x="1150" y="871"/>
                  </a:lnTo>
                  <a:lnTo>
                    <a:pt x="1144" y="858"/>
                  </a:lnTo>
                  <a:lnTo>
                    <a:pt x="1137" y="852"/>
                  </a:lnTo>
                  <a:lnTo>
                    <a:pt x="1131" y="845"/>
                  </a:lnTo>
                  <a:lnTo>
                    <a:pt x="1124" y="845"/>
                  </a:lnTo>
                  <a:lnTo>
                    <a:pt x="1111" y="826"/>
                  </a:lnTo>
                  <a:lnTo>
                    <a:pt x="1105" y="819"/>
                  </a:lnTo>
                  <a:lnTo>
                    <a:pt x="1098" y="807"/>
                  </a:lnTo>
                  <a:lnTo>
                    <a:pt x="1098" y="813"/>
                  </a:lnTo>
                  <a:lnTo>
                    <a:pt x="1111" y="832"/>
                  </a:lnTo>
                  <a:lnTo>
                    <a:pt x="1124" y="852"/>
                  </a:lnTo>
                  <a:lnTo>
                    <a:pt x="1131" y="871"/>
                  </a:lnTo>
                  <a:lnTo>
                    <a:pt x="1144" y="890"/>
                  </a:lnTo>
                  <a:lnTo>
                    <a:pt x="1144" y="903"/>
                  </a:lnTo>
                  <a:lnTo>
                    <a:pt x="1137" y="897"/>
                  </a:lnTo>
                  <a:lnTo>
                    <a:pt x="1131" y="890"/>
                  </a:lnTo>
                  <a:lnTo>
                    <a:pt x="1111" y="878"/>
                  </a:lnTo>
                  <a:lnTo>
                    <a:pt x="1118" y="890"/>
                  </a:lnTo>
                  <a:lnTo>
                    <a:pt x="1124" y="897"/>
                  </a:lnTo>
                  <a:lnTo>
                    <a:pt x="1137" y="910"/>
                  </a:lnTo>
                  <a:lnTo>
                    <a:pt x="1150" y="929"/>
                  </a:lnTo>
                  <a:lnTo>
                    <a:pt x="1157" y="936"/>
                  </a:lnTo>
                  <a:lnTo>
                    <a:pt x="1157" y="942"/>
                  </a:lnTo>
                  <a:lnTo>
                    <a:pt x="1170" y="961"/>
                  </a:lnTo>
                  <a:lnTo>
                    <a:pt x="1182" y="981"/>
                  </a:lnTo>
                  <a:lnTo>
                    <a:pt x="1202" y="1026"/>
                  </a:lnTo>
                  <a:lnTo>
                    <a:pt x="1228" y="1110"/>
                  </a:lnTo>
                  <a:lnTo>
                    <a:pt x="1195" y="1065"/>
                  </a:lnTo>
                  <a:lnTo>
                    <a:pt x="1170" y="1039"/>
                  </a:lnTo>
                  <a:lnTo>
                    <a:pt x="1150" y="1019"/>
                  </a:lnTo>
                  <a:lnTo>
                    <a:pt x="1144" y="1013"/>
                  </a:lnTo>
                  <a:lnTo>
                    <a:pt x="1131" y="1000"/>
                  </a:lnTo>
                  <a:lnTo>
                    <a:pt x="1124" y="987"/>
                  </a:lnTo>
                  <a:lnTo>
                    <a:pt x="1118" y="974"/>
                  </a:lnTo>
                  <a:lnTo>
                    <a:pt x="1111" y="961"/>
                  </a:lnTo>
                  <a:lnTo>
                    <a:pt x="1092" y="929"/>
                  </a:lnTo>
                  <a:lnTo>
                    <a:pt x="1079" y="916"/>
                  </a:lnTo>
                  <a:lnTo>
                    <a:pt x="1079" y="903"/>
                  </a:lnTo>
                  <a:lnTo>
                    <a:pt x="1073" y="890"/>
                  </a:lnTo>
                  <a:lnTo>
                    <a:pt x="1066" y="878"/>
                  </a:lnTo>
                  <a:lnTo>
                    <a:pt x="1066" y="890"/>
                  </a:lnTo>
                  <a:lnTo>
                    <a:pt x="1066" y="903"/>
                  </a:lnTo>
                  <a:lnTo>
                    <a:pt x="1066" y="916"/>
                  </a:lnTo>
                  <a:lnTo>
                    <a:pt x="1066" y="929"/>
                  </a:lnTo>
                  <a:lnTo>
                    <a:pt x="1066" y="923"/>
                  </a:lnTo>
                  <a:lnTo>
                    <a:pt x="1060" y="916"/>
                  </a:lnTo>
                  <a:lnTo>
                    <a:pt x="1047" y="903"/>
                  </a:lnTo>
                  <a:lnTo>
                    <a:pt x="1047" y="910"/>
                  </a:lnTo>
                  <a:lnTo>
                    <a:pt x="1047" y="903"/>
                  </a:lnTo>
                  <a:lnTo>
                    <a:pt x="1047" y="897"/>
                  </a:lnTo>
                  <a:lnTo>
                    <a:pt x="1047" y="890"/>
                  </a:lnTo>
                  <a:lnTo>
                    <a:pt x="1040" y="884"/>
                  </a:lnTo>
                  <a:lnTo>
                    <a:pt x="1040" y="890"/>
                  </a:lnTo>
                  <a:lnTo>
                    <a:pt x="1040" y="897"/>
                  </a:lnTo>
                  <a:lnTo>
                    <a:pt x="1040" y="916"/>
                  </a:lnTo>
                  <a:lnTo>
                    <a:pt x="1047" y="942"/>
                  </a:lnTo>
                  <a:lnTo>
                    <a:pt x="1053" y="981"/>
                  </a:lnTo>
                  <a:lnTo>
                    <a:pt x="1060" y="1019"/>
                  </a:lnTo>
                  <a:lnTo>
                    <a:pt x="1066" y="1058"/>
                  </a:lnTo>
                  <a:lnTo>
                    <a:pt x="1066" y="1078"/>
                  </a:lnTo>
                  <a:lnTo>
                    <a:pt x="1066" y="1097"/>
                  </a:lnTo>
                  <a:lnTo>
                    <a:pt x="1040" y="1052"/>
                  </a:lnTo>
                  <a:lnTo>
                    <a:pt x="1027" y="1032"/>
                  </a:lnTo>
                  <a:lnTo>
                    <a:pt x="1027" y="1045"/>
                  </a:lnTo>
                  <a:lnTo>
                    <a:pt x="1027" y="1052"/>
                  </a:lnTo>
                  <a:lnTo>
                    <a:pt x="1034" y="1071"/>
                  </a:lnTo>
                  <a:lnTo>
                    <a:pt x="1040" y="1090"/>
                  </a:lnTo>
                  <a:lnTo>
                    <a:pt x="1040" y="1110"/>
                  </a:lnTo>
                  <a:lnTo>
                    <a:pt x="1040" y="1155"/>
                  </a:lnTo>
                  <a:lnTo>
                    <a:pt x="1034" y="1194"/>
                  </a:lnTo>
                  <a:lnTo>
                    <a:pt x="1021" y="1271"/>
                  </a:lnTo>
                  <a:lnTo>
                    <a:pt x="1021" y="1278"/>
                  </a:lnTo>
                  <a:lnTo>
                    <a:pt x="1014" y="1284"/>
                  </a:lnTo>
                  <a:lnTo>
                    <a:pt x="1002" y="1239"/>
                  </a:lnTo>
                  <a:lnTo>
                    <a:pt x="995" y="1219"/>
                  </a:lnTo>
                  <a:lnTo>
                    <a:pt x="989" y="1213"/>
                  </a:lnTo>
                  <a:lnTo>
                    <a:pt x="982" y="1200"/>
                  </a:lnTo>
                  <a:lnTo>
                    <a:pt x="982" y="1181"/>
                  </a:lnTo>
                  <a:lnTo>
                    <a:pt x="982" y="1161"/>
                  </a:lnTo>
                  <a:lnTo>
                    <a:pt x="969" y="1123"/>
                  </a:lnTo>
                  <a:lnTo>
                    <a:pt x="956" y="1084"/>
                  </a:lnTo>
                  <a:lnTo>
                    <a:pt x="956" y="1071"/>
                  </a:lnTo>
                  <a:lnTo>
                    <a:pt x="956" y="1052"/>
                  </a:lnTo>
                  <a:lnTo>
                    <a:pt x="950" y="1039"/>
                  </a:lnTo>
                  <a:lnTo>
                    <a:pt x="943" y="1026"/>
                  </a:lnTo>
                  <a:lnTo>
                    <a:pt x="943" y="1013"/>
                  </a:lnTo>
                  <a:lnTo>
                    <a:pt x="943" y="1000"/>
                  </a:lnTo>
                  <a:lnTo>
                    <a:pt x="943" y="981"/>
                  </a:lnTo>
                  <a:lnTo>
                    <a:pt x="943" y="968"/>
                  </a:lnTo>
                  <a:lnTo>
                    <a:pt x="937" y="961"/>
                  </a:lnTo>
                  <a:lnTo>
                    <a:pt x="937" y="955"/>
                  </a:lnTo>
                  <a:lnTo>
                    <a:pt x="930" y="987"/>
                  </a:lnTo>
                  <a:lnTo>
                    <a:pt x="924" y="1013"/>
                  </a:lnTo>
                  <a:lnTo>
                    <a:pt x="918" y="1032"/>
                  </a:lnTo>
                  <a:lnTo>
                    <a:pt x="911" y="1065"/>
                  </a:lnTo>
                  <a:lnTo>
                    <a:pt x="892" y="1097"/>
                  </a:lnTo>
                  <a:lnTo>
                    <a:pt x="885" y="1116"/>
                  </a:lnTo>
                  <a:lnTo>
                    <a:pt x="885" y="1123"/>
                  </a:lnTo>
                  <a:lnTo>
                    <a:pt x="885" y="1136"/>
                  </a:lnTo>
                  <a:lnTo>
                    <a:pt x="879" y="1142"/>
                  </a:lnTo>
                  <a:lnTo>
                    <a:pt x="872" y="1155"/>
                  </a:lnTo>
                  <a:lnTo>
                    <a:pt x="866" y="1187"/>
                  </a:lnTo>
                  <a:lnTo>
                    <a:pt x="859" y="1219"/>
                  </a:lnTo>
                  <a:lnTo>
                    <a:pt x="853" y="1232"/>
                  </a:lnTo>
                  <a:lnTo>
                    <a:pt x="846" y="1239"/>
                  </a:lnTo>
                  <a:lnTo>
                    <a:pt x="840" y="1194"/>
                  </a:lnTo>
                  <a:lnTo>
                    <a:pt x="840" y="1181"/>
                  </a:lnTo>
                  <a:lnTo>
                    <a:pt x="840" y="1161"/>
                  </a:lnTo>
                  <a:lnTo>
                    <a:pt x="840" y="1123"/>
                  </a:lnTo>
                  <a:lnTo>
                    <a:pt x="846" y="1090"/>
                  </a:lnTo>
                  <a:lnTo>
                    <a:pt x="853" y="1052"/>
                  </a:lnTo>
                  <a:lnTo>
                    <a:pt x="853" y="1039"/>
                  </a:lnTo>
                  <a:lnTo>
                    <a:pt x="853" y="1026"/>
                  </a:lnTo>
                  <a:lnTo>
                    <a:pt x="846" y="1007"/>
                  </a:lnTo>
                  <a:lnTo>
                    <a:pt x="846" y="981"/>
                  </a:lnTo>
                  <a:lnTo>
                    <a:pt x="846" y="968"/>
                  </a:lnTo>
                  <a:lnTo>
                    <a:pt x="853" y="955"/>
                  </a:lnTo>
                  <a:lnTo>
                    <a:pt x="853" y="942"/>
                  </a:lnTo>
                  <a:lnTo>
                    <a:pt x="853" y="948"/>
                  </a:lnTo>
                  <a:lnTo>
                    <a:pt x="853" y="936"/>
                  </a:lnTo>
                  <a:lnTo>
                    <a:pt x="808" y="1000"/>
                  </a:lnTo>
                  <a:lnTo>
                    <a:pt x="788" y="1026"/>
                  </a:lnTo>
                  <a:lnTo>
                    <a:pt x="762" y="1058"/>
                  </a:lnTo>
                  <a:lnTo>
                    <a:pt x="769" y="994"/>
                  </a:lnTo>
                  <a:lnTo>
                    <a:pt x="769" y="987"/>
                  </a:lnTo>
                  <a:lnTo>
                    <a:pt x="775" y="981"/>
                  </a:lnTo>
                  <a:lnTo>
                    <a:pt x="782" y="968"/>
                  </a:lnTo>
                  <a:lnTo>
                    <a:pt x="795" y="936"/>
                  </a:lnTo>
                  <a:lnTo>
                    <a:pt x="782" y="936"/>
                  </a:lnTo>
                  <a:lnTo>
                    <a:pt x="775" y="942"/>
                  </a:lnTo>
                  <a:lnTo>
                    <a:pt x="769" y="948"/>
                  </a:lnTo>
                  <a:lnTo>
                    <a:pt x="769" y="955"/>
                  </a:lnTo>
                  <a:lnTo>
                    <a:pt x="762" y="961"/>
                  </a:lnTo>
                  <a:lnTo>
                    <a:pt x="756" y="968"/>
                  </a:lnTo>
                  <a:lnTo>
                    <a:pt x="743" y="974"/>
                  </a:lnTo>
                  <a:lnTo>
                    <a:pt x="717" y="994"/>
                  </a:lnTo>
                  <a:lnTo>
                    <a:pt x="691" y="1013"/>
                  </a:lnTo>
                  <a:lnTo>
                    <a:pt x="666" y="1039"/>
                  </a:lnTo>
                  <a:lnTo>
                    <a:pt x="640" y="1058"/>
                  </a:lnTo>
                  <a:lnTo>
                    <a:pt x="594" y="1110"/>
                  </a:lnTo>
                  <a:lnTo>
                    <a:pt x="543" y="1155"/>
                  </a:lnTo>
                  <a:lnTo>
                    <a:pt x="530" y="1161"/>
                  </a:lnTo>
                  <a:lnTo>
                    <a:pt x="517" y="1161"/>
                  </a:lnTo>
                  <a:lnTo>
                    <a:pt x="536" y="1116"/>
                  </a:lnTo>
                  <a:lnTo>
                    <a:pt x="562" y="1084"/>
                  </a:lnTo>
                  <a:lnTo>
                    <a:pt x="588" y="1045"/>
                  </a:lnTo>
                  <a:lnTo>
                    <a:pt x="607" y="1026"/>
                  </a:lnTo>
                  <a:lnTo>
                    <a:pt x="620" y="1007"/>
                  </a:lnTo>
                  <a:lnTo>
                    <a:pt x="633" y="1000"/>
                  </a:lnTo>
                  <a:lnTo>
                    <a:pt x="640" y="987"/>
                  </a:lnTo>
                  <a:lnTo>
                    <a:pt x="659" y="968"/>
                  </a:lnTo>
                  <a:lnTo>
                    <a:pt x="678" y="948"/>
                  </a:lnTo>
                  <a:lnTo>
                    <a:pt x="685" y="936"/>
                  </a:lnTo>
                  <a:lnTo>
                    <a:pt x="691" y="923"/>
                  </a:lnTo>
                  <a:lnTo>
                    <a:pt x="698" y="916"/>
                  </a:lnTo>
                  <a:lnTo>
                    <a:pt x="704" y="903"/>
                  </a:lnTo>
                  <a:lnTo>
                    <a:pt x="704" y="897"/>
                  </a:lnTo>
                  <a:lnTo>
                    <a:pt x="711" y="890"/>
                  </a:lnTo>
                  <a:lnTo>
                    <a:pt x="737" y="871"/>
                  </a:lnTo>
                  <a:lnTo>
                    <a:pt x="691" y="903"/>
                  </a:lnTo>
                  <a:lnTo>
                    <a:pt x="672" y="923"/>
                  </a:lnTo>
                  <a:lnTo>
                    <a:pt x="666" y="936"/>
                  </a:lnTo>
                  <a:lnTo>
                    <a:pt x="659" y="948"/>
                  </a:lnTo>
                  <a:lnTo>
                    <a:pt x="653" y="948"/>
                  </a:lnTo>
                  <a:lnTo>
                    <a:pt x="646" y="955"/>
                  </a:lnTo>
                  <a:lnTo>
                    <a:pt x="640" y="955"/>
                  </a:lnTo>
                  <a:lnTo>
                    <a:pt x="633" y="955"/>
                  </a:lnTo>
                  <a:lnTo>
                    <a:pt x="627" y="955"/>
                  </a:lnTo>
                  <a:lnTo>
                    <a:pt x="627" y="961"/>
                  </a:lnTo>
                  <a:lnTo>
                    <a:pt x="614" y="968"/>
                  </a:lnTo>
                  <a:lnTo>
                    <a:pt x="601" y="974"/>
                  </a:lnTo>
                  <a:lnTo>
                    <a:pt x="588" y="987"/>
                  </a:lnTo>
                  <a:lnTo>
                    <a:pt x="582" y="994"/>
                  </a:lnTo>
                  <a:lnTo>
                    <a:pt x="582" y="1000"/>
                  </a:lnTo>
                  <a:lnTo>
                    <a:pt x="575" y="1007"/>
                  </a:lnTo>
                  <a:lnTo>
                    <a:pt x="562" y="1013"/>
                  </a:lnTo>
                  <a:lnTo>
                    <a:pt x="530" y="1026"/>
                  </a:lnTo>
                  <a:lnTo>
                    <a:pt x="498" y="1039"/>
                  </a:lnTo>
                  <a:lnTo>
                    <a:pt x="485" y="1039"/>
                  </a:lnTo>
                  <a:lnTo>
                    <a:pt x="478" y="1045"/>
                  </a:lnTo>
                  <a:lnTo>
                    <a:pt x="485" y="1039"/>
                  </a:lnTo>
                  <a:lnTo>
                    <a:pt x="498" y="1019"/>
                  </a:lnTo>
                  <a:lnTo>
                    <a:pt x="517" y="1007"/>
                  </a:lnTo>
                  <a:lnTo>
                    <a:pt x="523" y="994"/>
                  </a:lnTo>
                  <a:lnTo>
                    <a:pt x="536" y="981"/>
                  </a:lnTo>
                  <a:lnTo>
                    <a:pt x="556" y="968"/>
                  </a:lnTo>
                  <a:lnTo>
                    <a:pt x="569" y="955"/>
                  </a:lnTo>
                  <a:lnTo>
                    <a:pt x="575" y="948"/>
                  </a:lnTo>
                  <a:lnTo>
                    <a:pt x="588" y="942"/>
                  </a:lnTo>
                  <a:lnTo>
                    <a:pt x="607" y="916"/>
                  </a:lnTo>
                  <a:lnTo>
                    <a:pt x="633" y="903"/>
                  </a:lnTo>
                  <a:lnTo>
                    <a:pt x="653" y="884"/>
                  </a:lnTo>
                  <a:lnTo>
                    <a:pt x="659" y="871"/>
                  </a:lnTo>
                  <a:lnTo>
                    <a:pt x="666" y="858"/>
                  </a:lnTo>
                  <a:lnTo>
                    <a:pt x="659" y="858"/>
                  </a:lnTo>
                  <a:lnTo>
                    <a:pt x="646" y="858"/>
                  </a:lnTo>
                  <a:lnTo>
                    <a:pt x="640" y="865"/>
                  </a:lnTo>
                  <a:lnTo>
                    <a:pt x="627" y="865"/>
                  </a:lnTo>
                  <a:lnTo>
                    <a:pt x="569" y="884"/>
                  </a:lnTo>
                  <a:lnTo>
                    <a:pt x="510" y="897"/>
                  </a:lnTo>
                  <a:lnTo>
                    <a:pt x="452" y="916"/>
                  </a:lnTo>
                  <a:lnTo>
                    <a:pt x="394" y="936"/>
                  </a:lnTo>
                  <a:lnTo>
                    <a:pt x="388" y="936"/>
                  </a:lnTo>
                  <a:lnTo>
                    <a:pt x="381" y="936"/>
                  </a:lnTo>
                  <a:lnTo>
                    <a:pt x="362" y="942"/>
                  </a:lnTo>
                  <a:lnTo>
                    <a:pt x="336" y="948"/>
                  </a:lnTo>
                  <a:lnTo>
                    <a:pt x="317" y="955"/>
                  </a:lnTo>
                  <a:lnTo>
                    <a:pt x="271" y="974"/>
                  </a:lnTo>
                  <a:lnTo>
                    <a:pt x="252" y="974"/>
                  </a:lnTo>
                  <a:lnTo>
                    <a:pt x="246" y="974"/>
                  </a:lnTo>
                  <a:lnTo>
                    <a:pt x="233" y="974"/>
                  </a:lnTo>
                  <a:lnTo>
                    <a:pt x="239" y="968"/>
                  </a:lnTo>
                  <a:lnTo>
                    <a:pt x="258" y="948"/>
                  </a:lnTo>
                  <a:lnTo>
                    <a:pt x="278" y="936"/>
                  </a:lnTo>
                  <a:lnTo>
                    <a:pt x="291" y="929"/>
                  </a:lnTo>
                  <a:lnTo>
                    <a:pt x="323" y="910"/>
                  </a:lnTo>
                  <a:lnTo>
                    <a:pt x="355" y="890"/>
                  </a:lnTo>
                  <a:lnTo>
                    <a:pt x="388" y="871"/>
                  </a:lnTo>
                  <a:lnTo>
                    <a:pt x="401" y="865"/>
                  </a:lnTo>
                  <a:lnTo>
                    <a:pt x="420" y="858"/>
                  </a:lnTo>
                  <a:lnTo>
                    <a:pt x="485" y="832"/>
                  </a:lnTo>
                  <a:lnTo>
                    <a:pt x="556" y="807"/>
                  </a:lnTo>
                  <a:lnTo>
                    <a:pt x="562" y="807"/>
                  </a:lnTo>
                  <a:lnTo>
                    <a:pt x="575" y="807"/>
                  </a:lnTo>
                  <a:lnTo>
                    <a:pt x="582" y="807"/>
                  </a:lnTo>
                  <a:lnTo>
                    <a:pt x="588" y="807"/>
                  </a:lnTo>
                  <a:lnTo>
                    <a:pt x="582" y="807"/>
                  </a:lnTo>
                  <a:lnTo>
                    <a:pt x="575" y="807"/>
                  </a:lnTo>
                  <a:lnTo>
                    <a:pt x="549" y="807"/>
                  </a:lnTo>
                  <a:lnTo>
                    <a:pt x="530" y="807"/>
                  </a:lnTo>
                  <a:lnTo>
                    <a:pt x="523" y="807"/>
                  </a:lnTo>
                  <a:lnTo>
                    <a:pt x="517" y="807"/>
                  </a:lnTo>
                  <a:lnTo>
                    <a:pt x="523" y="800"/>
                  </a:lnTo>
                  <a:lnTo>
                    <a:pt x="530" y="800"/>
                  </a:lnTo>
                  <a:lnTo>
                    <a:pt x="549" y="794"/>
                  </a:lnTo>
                  <a:lnTo>
                    <a:pt x="569" y="794"/>
                  </a:lnTo>
                  <a:lnTo>
                    <a:pt x="582" y="787"/>
                  </a:lnTo>
                  <a:lnTo>
                    <a:pt x="562" y="787"/>
                  </a:lnTo>
                  <a:lnTo>
                    <a:pt x="536" y="787"/>
                  </a:lnTo>
                  <a:lnTo>
                    <a:pt x="485" y="787"/>
                  </a:lnTo>
                  <a:lnTo>
                    <a:pt x="433" y="787"/>
                  </a:lnTo>
                  <a:lnTo>
                    <a:pt x="414" y="787"/>
                  </a:lnTo>
                  <a:lnTo>
                    <a:pt x="388" y="787"/>
                  </a:lnTo>
                  <a:lnTo>
                    <a:pt x="349" y="787"/>
                  </a:lnTo>
                  <a:lnTo>
                    <a:pt x="310" y="794"/>
                  </a:lnTo>
                  <a:lnTo>
                    <a:pt x="239" y="794"/>
                  </a:lnTo>
                  <a:lnTo>
                    <a:pt x="162" y="794"/>
                  </a:lnTo>
                  <a:lnTo>
                    <a:pt x="78" y="794"/>
                  </a:lnTo>
                  <a:lnTo>
                    <a:pt x="58" y="794"/>
                  </a:lnTo>
                  <a:lnTo>
                    <a:pt x="39" y="794"/>
                  </a:lnTo>
                  <a:lnTo>
                    <a:pt x="26" y="794"/>
                  </a:lnTo>
                  <a:lnTo>
                    <a:pt x="13" y="787"/>
                  </a:lnTo>
                  <a:lnTo>
                    <a:pt x="6" y="787"/>
                  </a:lnTo>
                  <a:lnTo>
                    <a:pt x="0" y="781"/>
                  </a:lnTo>
                  <a:lnTo>
                    <a:pt x="0" y="774"/>
                  </a:lnTo>
                  <a:lnTo>
                    <a:pt x="6" y="768"/>
                  </a:lnTo>
                  <a:lnTo>
                    <a:pt x="13" y="761"/>
                  </a:lnTo>
                  <a:lnTo>
                    <a:pt x="26" y="761"/>
                  </a:lnTo>
                  <a:lnTo>
                    <a:pt x="32" y="755"/>
                  </a:lnTo>
                  <a:lnTo>
                    <a:pt x="71" y="742"/>
                  </a:lnTo>
                  <a:lnTo>
                    <a:pt x="84" y="742"/>
                  </a:lnTo>
                  <a:lnTo>
                    <a:pt x="103" y="736"/>
                  </a:lnTo>
                  <a:lnTo>
                    <a:pt x="174" y="723"/>
                  </a:lnTo>
                  <a:lnTo>
                    <a:pt x="239" y="710"/>
                  </a:lnTo>
                  <a:lnTo>
                    <a:pt x="310" y="703"/>
                  </a:lnTo>
                  <a:lnTo>
                    <a:pt x="388" y="697"/>
                  </a:lnTo>
                  <a:lnTo>
                    <a:pt x="465" y="684"/>
                  </a:lnTo>
                  <a:lnTo>
                    <a:pt x="504" y="677"/>
                  </a:lnTo>
                  <a:lnTo>
                    <a:pt x="543" y="671"/>
                  </a:lnTo>
                  <a:lnTo>
                    <a:pt x="562" y="677"/>
                  </a:lnTo>
                  <a:lnTo>
                    <a:pt x="569" y="677"/>
                  </a:lnTo>
                  <a:lnTo>
                    <a:pt x="575" y="671"/>
                  </a:lnTo>
                  <a:lnTo>
                    <a:pt x="588" y="671"/>
                  </a:lnTo>
                  <a:lnTo>
                    <a:pt x="569" y="665"/>
                  </a:lnTo>
                  <a:lnTo>
                    <a:pt x="556" y="658"/>
                  </a:lnTo>
                  <a:lnTo>
                    <a:pt x="523" y="645"/>
                  </a:lnTo>
                  <a:lnTo>
                    <a:pt x="491" y="632"/>
                  </a:lnTo>
                  <a:lnTo>
                    <a:pt x="478" y="619"/>
                  </a:lnTo>
                  <a:lnTo>
                    <a:pt x="459" y="613"/>
                  </a:lnTo>
                  <a:lnTo>
                    <a:pt x="446" y="607"/>
                  </a:lnTo>
                  <a:lnTo>
                    <a:pt x="433" y="600"/>
                  </a:lnTo>
                  <a:lnTo>
                    <a:pt x="426" y="587"/>
                  </a:lnTo>
                  <a:lnTo>
                    <a:pt x="420" y="574"/>
                  </a:lnTo>
                  <a:lnTo>
                    <a:pt x="420" y="568"/>
                  </a:lnTo>
                  <a:lnTo>
                    <a:pt x="426" y="568"/>
                  </a:lnTo>
                  <a:lnTo>
                    <a:pt x="433" y="568"/>
                  </a:lnTo>
                  <a:lnTo>
                    <a:pt x="439" y="568"/>
                  </a:lnTo>
                  <a:lnTo>
                    <a:pt x="459" y="574"/>
                  </a:lnTo>
                  <a:lnTo>
                    <a:pt x="472" y="574"/>
                  </a:lnTo>
                  <a:lnTo>
                    <a:pt x="485" y="574"/>
                  </a:lnTo>
                  <a:lnTo>
                    <a:pt x="517" y="574"/>
                  </a:lnTo>
                  <a:lnTo>
                    <a:pt x="594" y="587"/>
                  </a:lnTo>
                  <a:lnTo>
                    <a:pt x="633" y="594"/>
                  </a:lnTo>
                  <a:lnTo>
                    <a:pt x="672" y="600"/>
                  </a:lnTo>
                  <a:lnTo>
                    <a:pt x="698" y="613"/>
                  </a:lnTo>
                  <a:lnTo>
                    <a:pt x="717" y="613"/>
                  </a:lnTo>
                  <a:lnTo>
                    <a:pt x="717" y="619"/>
                  </a:lnTo>
                  <a:lnTo>
                    <a:pt x="730" y="613"/>
                  </a:lnTo>
                  <a:lnTo>
                    <a:pt x="724" y="600"/>
                  </a:lnTo>
                  <a:lnTo>
                    <a:pt x="724" y="581"/>
                  </a:lnTo>
                  <a:lnTo>
                    <a:pt x="711" y="548"/>
                  </a:lnTo>
                  <a:lnTo>
                    <a:pt x="698" y="536"/>
                  </a:lnTo>
                  <a:lnTo>
                    <a:pt x="685" y="516"/>
                  </a:lnTo>
                  <a:lnTo>
                    <a:pt x="666" y="477"/>
                  </a:lnTo>
                  <a:lnTo>
                    <a:pt x="672" y="477"/>
                  </a:lnTo>
                  <a:lnTo>
                    <a:pt x="678" y="477"/>
                  </a:lnTo>
                  <a:lnTo>
                    <a:pt x="691" y="490"/>
                  </a:lnTo>
                  <a:lnTo>
                    <a:pt x="711" y="503"/>
                  </a:lnTo>
                  <a:lnTo>
                    <a:pt x="724" y="510"/>
                  </a:lnTo>
                  <a:lnTo>
                    <a:pt x="743" y="523"/>
                  </a:lnTo>
                  <a:lnTo>
                    <a:pt x="756" y="548"/>
                  </a:lnTo>
                  <a:lnTo>
                    <a:pt x="769" y="555"/>
                  </a:lnTo>
                  <a:lnTo>
                    <a:pt x="775" y="561"/>
                  </a:lnTo>
                  <a:lnTo>
                    <a:pt x="788" y="568"/>
                  </a:lnTo>
                  <a:lnTo>
                    <a:pt x="801" y="574"/>
                  </a:lnTo>
                  <a:lnTo>
                    <a:pt x="801" y="542"/>
                  </a:lnTo>
                  <a:lnTo>
                    <a:pt x="808" y="471"/>
                  </a:lnTo>
                  <a:lnTo>
                    <a:pt x="814" y="400"/>
                  </a:lnTo>
                  <a:lnTo>
                    <a:pt x="821" y="297"/>
                  </a:lnTo>
                  <a:lnTo>
                    <a:pt x="821" y="284"/>
                  </a:lnTo>
                  <a:lnTo>
                    <a:pt x="821" y="258"/>
                  </a:lnTo>
                  <a:lnTo>
                    <a:pt x="821" y="239"/>
                  </a:lnTo>
                  <a:lnTo>
                    <a:pt x="821" y="232"/>
                  </a:lnTo>
                  <a:lnTo>
                    <a:pt x="827" y="232"/>
                  </a:lnTo>
                  <a:lnTo>
                    <a:pt x="834" y="265"/>
                  </a:lnTo>
                  <a:lnTo>
                    <a:pt x="846" y="303"/>
                  </a:lnTo>
                  <a:lnTo>
                    <a:pt x="866" y="348"/>
                  </a:lnTo>
                  <a:lnTo>
                    <a:pt x="866" y="368"/>
                  </a:lnTo>
                  <a:lnTo>
                    <a:pt x="872" y="381"/>
                  </a:lnTo>
                  <a:lnTo>
                    <a:pt x="879" y="374"/>
                  </a:lnTo>
                  <a:lnTo>
                    <a:pt x="885" y="374"/>
                  </a:lnTo>
                  <a:lnTo>
                    <a:pt x="892" y="387"/>
                  </a:lnTo>
                  <a:lnTo>
                    <a:pt x="898" y="413"/>
                  </a:lnTo>
                  <a:lnTo>
                    <a:pt x="898" y="426"/>
                  </a:lnTo>
                  <a:lnTo>
                    <a:pt x="905" y="432"/>
                  </a:lnTo>
                  <a:lnTo>
                    <a:pt x="905" y="452"/>
                  </a:lnTo>
                  <a:lnTo>
                    <a:pt x="911" y="458"/>
                  </a:lnTo>
                  <a:lnTo>
                    <a:pt x="924" y="471"/>
                  </a:lnTo>
                  <a:lnTo>
                    <a:pt x="930" y="471"/>
                  </a:lnTo>
                  <a:lnTo>
                    <a:pt x="937" y="471"/>
                  </a:lnTo>
                  <a:lnTo>
                    <a:pt x="937" y="465"/>
                  </a:lnTo>
                  <a:lnTo>
                    <a:pt x="943" y="458"/>
                  </a:lnTo>
                  <a:lnTo>
                    <a:pt x="943" y="432"/>
                  </a:lnTo>
                  <a:lnTo>
                    <a:pt x="943" y="387"/>
                  </a:lnTo>
                  <a:lnTo>
                    <a:pt x="950" y="336"/>
                  </a:lnTo>
                  <a:lnTo>
                    <a:pt x="956" y="323"/>
                  </a:lnTo>
                  <a:lnTo>
                    <a:pt x="956" y="316"/>
                  </a:lnTo>
                  <a:lnTo>
                    <a:pt x="963" y="323"/>
                  </a:lnTo>
                  <a:lnTo>
                    <a:pt x="963" y="336"/>
                  </a:lnTo>
                  <a:lnTo>
                    <a:pt x="969" y="374"/>
                  </a:lnTo>
                  <a:lnTo>
                    <a:pt x="976" y="400"/>
                  </a:lnTo>
                  <a:lnTo>
                    <a:pt x="976" y="413"/>
                  </a:lnTo>
                  <a:lnTo>
                    <a:pt x="989" y="394"/>
                  </a:lnTo>
                  <a:lnTo>
                    <a:pt x="989" y="374"/>
                  </a:lnTo>
                  <a:lnTo>
                    <a:pt x="995" y="368"/>
                  </a:lnTo>
                  <a:lnTo>
                    <a:pt x="1002" y="348"/>
                  </a:lnTo>
                  <a:lnTo>
                    <a:pt x="1014" y="323"/>
                  </a:lnTo>
                  <a:lnTo>
                    <a:pt x="1021" y="316"/>
                  </a:lnTo>
                  <a:lnTo>
                    <a:pt x="1021" y="310"/>
                  </a:lnTo>
                  <a:lnTo>
                    <a:pt x="1027" y="297"/>
                  </a:lnTo>
                  <a:lnTo>
                    <a:pt x="1034" y="290"/>
                  </a:lnTo>
                  <a:lnTo>
                    <a:pt x="1040" y="271"/>
                  </a:lnTo>
                  <a:lnTo>
                    <a:pt x="1040" y="265"/>
                  </a:lnTo>
                  <a:lnTo>
                    <a:pt x="1047" y="258"/>
                  </a:lnTo>
                  <a:lnTo>
                    <a:pt x="1047" y="252"/>
                  </a:lnTo>
                  <a:lnTo>
                    <a:pt x="1053" y="245"/>
                  </a:lnTo>
                  <a:lnTo>
                    <a:pt x="1060" y="226"/>
                  </a:lnTo>
                  <a:lnTo>
                    <a:pt x="1073" y="213"/>
                  </a:lnTo>
                  <a:lnTo>
                    <a:pt x="1073" y="206"/>
                  </a:lnTo>
                  <a:lnTo>
                    <a:pt x="1079" y="200"/>
                  </a:lnTo>
                  <a:lnTo>
                    <a:pt x="1098" y="168"/>
                  </a:lnTo>
                  <a:lnTo>
                    <a:pt x="1111" y="148"/>
                  </a:lnTo>
                  <a:lnTo>
                    <a:pt x="1124" y="135"/>
                  </a:lnTo>
                  <a:lnTo>
                    <a:pt x="1137" y="97"/>
                  </a:lnTo>
                  <a:lnTo>
                    <a:pt x="1144" y="90"/>
                  </a:lnTo>
                  <a:lnTo>
                    <a:pt x="1150" y="84"/>
                  </a:lnTo>
                  <a:lnTo>
                    <a:pt x="1163" y="65"/>
                  </a:lnTo>
                  <a:lnTo>
                    <a:pt x="1182" y="45"/>
                  </a:lnTo>
                  <a:lnTo>
                    <a:pt x="1189" y="26"/>
                  </a:lnTo>
                  <a:lnTo>
                    <a:pt x="1215" y="0"/>
                  </a:lnTo>
                  <a:close/>
                </a:path>
              </a:pathLst>
            </a:custGeom>
            <a:solidFill>
              <a:srgbClr val="FF6600"/>
            </a:solidFill>
            <a:ln w="9525">
              <a:noFill/>
              <a:round/>
              <a:headEnd/>
              <a:tailEnd/>
            </a:ln>
          </p:spPr>
          <p:txBody>
            <a:bodyPr/>
            <a:lstStyle/>
            <a:p>
              <a:endParaRPr lang="fr-FR"/>
            </a:p>
          </p:txBody>
        </p:sp>
        <p:sp>
          <p:nvSpPr>
            <p:cNvPr id="48" name="Freeform 203"/>
            <p:cNvSpPr>
              <a:spLocks/>
            </p:cNvSpPr>
            <p:nvPr/>
          </p:nvSpPr>
          <p:spPr bwMode="auto">
            <a:xfrm>
              <a:off x="1925" y="1991"/>
              <a:ext cx="1506" cy="1155"/>
            </a:xfrm>
            <a:custGeom>
              <a:avLst/>
              <a:gdLst>
                <a:gd name="T0" fmla="*/ 1073 w 1506"/>
                <a:gd name="T1" fmla="*/ 142 h 1155"/>
                <a:gd name="T2" fmla="*/ 1028 w 1506"/>
                <a:gd name="T3" fmla="*/ 303 h 1155"/>
                <a:gd name="T4" fmla="*/ 1118 w 1506"/>
                <a:gd name="T5" fmla="*/ 245 h 1155"/>
                <a:gd name="T6" fmla="*/ 1202 w 1506"/>
                <a:gd name="T7" fmla="*/ 168 h 1155"/>
                <a:gd name="T8" fmla="*/ 1137 w 1506"/>
                <a:gd name="T9" fmla="*/ 271 h 1155"/>
                <a:gd name="T10" fmla="*/ 1273 w 1506"/>
                <a:gd name="T11" fmla="*/ 161 h 1155"/>
                <a:gd name="T12" fmla="*/ 1364 w 1506"/>
                <a:gd name="T13" fmla="*/ 90 h 1155"/>
                <a:gd name="T14" fmla="*/ 1344 w 1506"/>
                <a:gd name="T15" fmla="*/ 135 h 1155"/>
                <a:gd name="T16" fmla="*/ 1351 w 1506"/>
                <a:gd name="T17" fmla="*/ 181 h 1155"/>
                <a:gd name="T18" fmla="*/ 1196 w 1506"/>
                <a:gd name="T19" fmla="*/ 361 h 1155"/>
                <a:gd name="T20" fmla="*/ 1170 w 1506"/>
                <a:gd name="T21" fmla="*/ 432 h 1155"/>
                <a:gd name="T22" fmla="*/ 1234 w 1506"/>
                <a:gd name="T23" fmla="*/ 452 h 1155"/>
                <a:gd name="T24" fmla="*/ 1396 w 1506"/>
                <a:gd name="T25" fmla="*/ 452 h 1155"/>
                <a:gd name="T26" fmla="*/ 1325 w 1506"/>
                <a:gd name="T27" fmla="*/ 484 h 1155"/>
                <a:gd name="T28" fmla="*/ 1299 w 1506"/>
                <a:gd name="T29" fmla="*/ 510 h 1155"/>
                <a:gd name="T30" fmla="*/ 1260 w 1506"/>
                <a:gd name="T31" fmla="*/ 548 h 1155"/>
                <a:gd name="T32" fmla="*/ 1344 w 1506"/>
                <a:gd name="T33" fmla="*/ 606 h 1155"/>
                <a:gd name="T34" fmla="*/ 1454 w 1506"/>
                <a:gd name="T35" fmla="*/ 652 h 1155"/>
                <a:gd name="T36" fmla="*/ 1312 w 1506"/>
                <a:gd name="T37" fmla="*/ 626 h 1155"/>
                <a:gd name="T38" fmla="*/ 1305 w 1506"/>
                <a:gd name="T39" fmla="*/ 652 h 1155"/>
                <a:gd name="T40" fmla="*/ 1331 w 1506"/>
                <a:gd name="T41" fmla="*/ 684 h 1155"/>
                <a:gd name="T42" fmla="*/ 1273 w 1506"/>
                <a:gd name="T43" fmla="*/ 710 h 1155"/>
                <a:gd name="T44" fmla="*/ 1448 w 1506"/>
                <a:gd name="T45" fmla="*/ 903 h 1155"/>
                <a:gd name="T46" fmla="*/ 1267 w 1506"/>
                <a:gd name="T47" fmla="*/ 807 h 1155"/>
                <a:gd name="T48" fmla="*/ 1196 w 1506"/>
                <a:gd name="T49" fmla="*/ 787 h 1155"/>
                <a:gd name="T50" fmla="*/ 1066 w 1506"/>
                <a:gd name="T51" fmla="*/ 710 h 1155"/>
                <a:gd name="T52" fmla="*/ 1118 w 1506"/>
                <a:gd name="T53" fmla="*/ 794 h 1155"/>
                <a:gd name="T54" fmla="*/ 1047 w 1506"/>
                <a:gd name="T55" fmla="*/ 736 h 1155"/>
                <a:gd name="T56" fmla="*/ 1047 w 1506"/>
                <a:gd name="T57" fmla="*/ 794 h 1155"/>
                <a:gd name="T58" fmla="*/ 1118 w 1506"/>
                <a:gd name="T59" fmla="*/ 955 h 1155"/>
                <a:gd name="T60" fmla="*/ 1028 w 1506"/>
                <a:gd name="T61" fmla="*/ 819 h 1155"/>
                <a:gd name="T62" fmla="*/ 982 w 1506"/>
                <a:gd name="T63" fmla="*/ 819 h 1155"/>
                <a:gd name="T64" fmla="*/ 969 w 1506"/>
                <a:gd name="T65" fmla="*/ 826 h 1155"/>
                <a:gd name="T66" fmla="*/ 956 w 1506"/>
                <a:gd name="T67" fmla="*/ 916 h 1155"/>
                <a:gd name="T68" fmla="*/ 944 w 1506"/>
                <a:gd name="T69" fmla="*/ 1136 h 1155"/>
                <a:gd name="T70" fmla="*/ 898 w 1506"/>
                <a:gd name="T71" fmla="*/ 916 h 1155"/>
                <a:gd name="T72" fmla="*/ 860 w 1506"/>
                <a:gd name="T73" fmla="*/ 929 h 1155"/>
                <a:gd name="T74" fmla="*/ 814 w 1506"/>
                <a:gd name="T75" fmla="*/ 1058 h 1155"/>
                <a:gd name="T76" fmla="*/ 814 w 1506"/>
                <a:gd name="T77" fmla="*/ 955 h 1155"/>
                <a:gd name="T78" fmla="*/ 821 w 1506"/>
                <a:gd name="T79" fmla="*/ 794 h 1155"/>
                <a:gd name="T80" fmla="*/ 756 w 1506"/>
                <a:gd name="T81" fmla="*/ 858 h 1155"/>
                <a:gd name="T82" fmla="*/ 672 w 1506"/>
                <a:gd name="T83" fmla="*/ 897 h 1155"/>
                <a:gd name="T84" fmla="*/ 614 w 1506"/>
                <a:gd name="T85" fmla="*/ 910 h 1155"/>
                <a:gd name="T86" fmla="*/ 672 w 1506"/>
                <a:gd name="T87" fmla="*/ 794 h 1155"/>
                <a:gd name="T88" fmla="*/ 549 w 1506"/>
                <a:gd name="T89" fmla="*/ 884 h 1155"/>
                <a:gd name="T90" fmla="*/ 517 w 1506"/>
                <a:gd name="T91" fmla="*/ 897 h 1155"/>
                <a:gd name="T92" fmla="*/ 620 w 1506"/>
                <a:gd name="T93" fmla="*/ 774 h 1155"/>
                <a:gd name="T94" fmla="*/ 284 w 1506"/>
                <a:gd name="T95" fmla="*/ 865 h 1155"/>
                <a:gd name="T96" fmla="*/ 401 w 1506"/>
                <a:gd name="T97" fmla="*/ 787 h 1155"/>
                <a:gd name="T98" fmla="*/ 530 w 1506"/>
                <a:gd name="T99" fmla="*/ 716 h 1155"/>
                <a:gd name="T100" fmla="*/ 71 w 1506"/>
                <a:gd name="T101" fmla="*/ 710 h 1155"/>
                <a:gd name="T102" fmla="*/ 13 w 1506"/>
                <a:gd name="T103" fmla="*/ 690 h 1155"/>
                <a:gd name="T104" fmla="*/ 414 w 1506"/>
                <a:gd name="T105" fmla="*/ 632 h 1155"/>
                <a:gd name="T106" fmla="*/ 498 w 1506"/>
                <a:gd name="T107" fmla="*/ 574 h 1155"/>
                <a:gd name="T108" fmla="*/ 401 w 1506"/>
                <a:gd name="T109" fmla="*/ 510 h 1155"/>
                <a:gd name="T110" fmla="*/ 666 w 1506"/>
                <a:gd name="T111" fmla="*/ 561 h 1155"/>
                <a:gd name="T112" fmla="*/ 659 w 1506"/>
                <a:gd name="T113" fmla="*/ 458 h 1155"/>
                <a:gd name="T114" fmla="*/ 763 w 1506"/>
                <a:gd name="T115" fmla="*/ 439 h 1155"/>
                <a:gd name="T116" fmla="*/ 821 w 1506"/>
                <a:gd name="T117" fmla="*/ 348 h 1155"/>
                <a:gd name="T118" fmla="*/ 866 w 1506"/>
                <a:gd name="T119" fmla="*/ 432 h 1155"/>
                <a:gd name="T120" fmla="*/ 898 w 1506"/>
                <a:gd name="T121" fmla="*/ 413 h 1155"/>
                <a:gd name="T122" fmla="*/ 963 w 1506"/>
                <a:gd name="T123" fmla="*/ 290 h 1155"/>
                <a:gd name="T124" fmla="*/ 1008 w 1506"/>
                <a:gd name="T125" fmla="*/ 200 h 11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06"/>
                <a:gd name="T190" fmla="*/ 0 h 1155"/>
                <a:gd name="T191" fmla="*/ 1506 w 1506"/>
                <a:gd name="T192" fmla="*/ 1155 h 115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06" h="1155">
                  <a:moveTo>
                    <a:pt x="1118" y="0"/>
                  </a:moveTo>
                  <a:lnTo>
                    <a:pt x="1124" y="13"/>
                  </a:lnTo>
                  <a:lnTo>
                    <a:pt x="1118" y="19"/>
                  </a:lnTo>
                  <a:lnTo>
                    <a:pt x="1112" y="26"/>
                  </a:lnTo>
                  <a:lnTo>
                    <a:pt x="1112" y="32"/>
                  </a:lnTo>
                  <a:lnTo>
                    <a:pt x="1105" y="58"/>
                  </a:lnTo>
                  <a:lnTo>
                    <a:pt x="1099" y="84"/>
                  </a:lnTo>
                  <a:lnTo>
                    <a:pt x="1079" y="129"/>
                  </a:lnTo>
                  <a:lnTo>
                    <a:pt x="1073" y="135"/>
                  </a:lnTo>
                  <a:lnTo>
                    <a:pt x="1073" y="142"/>
                  </a:lnTo>
                  <a:lnTo>
                    <a:pt x="1066" y="161"/>
                  </a:lnTo>
                  <a:lnTo>
                    <a:pt x="1060" y="174"/>
                  </a:lnTo>
                  <a:lnTo>
                    <a:pt x="1053" y="187"/>
                  </a:lnTo>
                  <a:lnTo>
                    <a:pt x="1053" y="206"/>
                  </a:lnTo>
                  <a:lnTo>
                    <a:pt x="1047" y="232"/>
                  </a:lnTo>
                  <a:lnTo>
                    <a:pt x="1040" y="252"/>
                  </a:lnTo>
                  <a:lnTo>
                    <a:pt x="1034" y="271"/>
                  </a:lnTo>
                  <a:lnTo>
                    <a:pt x="1034" y="277"/>
                  </a:lnTo>
                  <a:lnTo>
                    <a:pt x="1034" y="290"/>
                  </a:lnTo>
                  <a:lnTo>
                    <a:pt x="1028" y="303"/>
                  </a:lnTo>
                  <a:lnTo>
                    <a:pt x="1034" y="310"/>
                  </a:lnTo>
                  <a:lnTo>
                    <a:pt x="1040" y="303"/>
                  </a:lnTo>
                  <a:lnTo>
                    <a:pt x="1047" y="303"/>
                  </a:lnTo>
                  <a:lnTo>
                    <a:pt x="1060" y="290"/>
                  </a:lnTo>
                  <a:lnTo>
                    <a:pt x="1073" y="284"/>
                  </a:lnTo>
                  <a:lnTo>
                    <a:pt x="1086" y="271"/>
                  </a:lnTo>
                  <a:lnTo>
                    <a:pt x="1092" y="271"/>
                  </a:lnTo>
                  <a:lnTo>
                    <a:pt x="1118" y="245"/>
                  </a:lnTo>
                  <a:lnTo>
                    <a:pt x="1124" y="239"/>
                  </a:lnTo>
                  <a:lnTo>
                    <a:pt x="1131" y="232"/>
                  </a:lnTo>
                  <a:lnTo>
                    <a:pt x="1137" y="226"/>
                  </a:lnTo>
                  <a:lnTo>
                    <a:pt x="1150" y="206"/>
                  </a:lnTo>
                  <a:lnTo>
                    <a:pt x="1170" y="187"/>
                  </a:lnTo>
                  <a:lnTo>
                    <a:pt x="1183" y="174"/>
                  </a:lnTo>
                  <a:lnTo>
                    <a:pt x="1196" y="168"/>
                  </a:lnTo>
                  <a:lnTo>
                    <a:pt x="1202" y="161"/>
                  </a:lnTo>
                  <a:lnTo>
                    <a:pt x="1202" y="168"/>
                  </a:lnTo>
                  <a:lnTo>
                    <a:pt x="1202" y="174"/>
                  </a:lnTo>
                  <a:lnTo>
                    <a:pt x="1196" y="174"/>
                  </a:lnTo>
                  <a:lnTo>
                    <a:pt x="1196" y="181"/>
                  </a:lnTo>
                  <a:lnTo>
                    <a:pt x="1176" y="206"/>
                  </a:lnTo>
                  <a:lnTo>
                    <a:pt x="1163" y="232"/>
                  </a:lnTo>
                  <a:lnTo>
                    <a:pt x="1144" y="252"/>
                  </a:lnTo>
                  <a:lnTo>
                    <a:pt x="1137" y="265"/>
                  </a:lnTo>
                  <a:lnTo>
                    <a:pt x="1131" y="277"/>
                  </a:lnTo>
                  <a:lnTo>
                    <a:pt x="1137" y="271"/>
                  </a:lnTo>
                  <a:lnTo>
                    <a:pt x="1144" y="271"/>
                  </a:lnTo>
                  <a:lnTo>
                    <a:pt x="1150" y="271"/>
                  </a:lnTo>
                  <a:lnTo>
                    <a:pt x="1137" y="290"/>
                  </a:lnTo>
                  <a:lnTo>
                    <a:pt x="1144" y="290"/>
                  </a:lnTo>
                  <a:lnTo>
                    <a:pt x="1170" y="265"/>
                  </a:lnTo>
                  <a:lnTo>
                    <a:pt x="1202" y="239"/>
                  </a:lnTo>
                  <a:lnTo>
                    <a:pt x="1228" y="213"/>
                  </a:lnTo>
                  <a:lnTo>
                    <a:pt x="1254" y="181"/>
                  </a:lnTo>
                  <a:lnTo>
                    <a:pt x="1260" y="168"/>
                  </a:lnTo>
                  <a:lnTo>
                    <a:pt x="1273" y="161"/>
                  </a:lnTo>
                  <a:lnTo>
                    <a:pt x="1292" y="148"/>
                  </a:lnTo>
                  <a:lnTo>
                    <a:pt x="1312" y="135"/>
                  </a:lnTo>
                  <a:lnTo>
                    <a:pt x="1318" y="123"/>
                  </a:lnTo>
                  <a:lnTo>
                    <a:pt x="1325" y="116"/>
                  </a:lnTo>
                  <a:lnTo>
                    <a:pt x="1338" y="97"/>
                  </a:lnTo>
                  <a:lnTo>
                    <a:pt x="1351" y="90"/>
                  </a:lnTo>
                  <a:lnTo>
                    <a:pt x="1357" y="90"/>
                  </a:lnTo>
                  <a:lnTo>
                    <a:pt x="1364" y="90"/>
                  </a:lnTo>
                  <a:lnTo>
                    <a:pt x="1364" y="97"/>
                  </a:lnTo>
                  <a:lnTo>
                    <a:pt x="1357" y="103"/>
                  </a:lnTo>
                  <a:lnTo>
                    <a:pt x="1351" y="103"/>
                  </a:lnTo>
                  <a:lnTo>
                    <a:pt x="1351" y="110"/>
                  </a:lnTo>
                  <a:lnTo>
                    <a:pt x="1351" y="116"/>
                  </a:lnTo>
                  <a:lnTo>
                    <a:pt x="1338" y="123"/>
                  </a:lnTo>
                  <a:lnTo>
                    <a:pt x="1338" y="129"/>
                  </a:lnTo>
                  <a:lnTo>
                    <a:pt x="1331" y="135"/>
                  </a:lnTo>
                  <a:lnTo>
                    <a:pt x="1338" y="135"/>
                  </a:lnTo>
                  <a:lnTo>
                    <a:pt x="1344" y="135"/>
                  </a:lnTo>
                  <a:lnTo>
                    <a:pt x="1357" y="123"/>
                  </a:lnTo>
                  <a:lnTo>
                    <a:pt x="1370" y="116"/>
                  </a:lnTo>
                  <a:lnTo>
                    <a:pt x="1383" y="103"/>
                  </a:lnTo>
                  <a:lnTo>
                    <a:pt x="1402" y="84"/>
                  </a:lnTo>
                  <a:lnTo>
                    <a:pt x="1428" y="64"/>
                  </a:lnTo>
                  <a:lnTo>
                    <a:pt x="1473" y="26"/>
                  </a:lnTo>
                  <a:lnTo>
                    <a:pt x="1480" y="32"/>
                  </a:lnTo>
                  <a:lnTo>
                    <a:pt x="1448" y="71"/>
                  </a:lnTo>
                  <a:lnTo>
                    <a:pt x="1415" y="103"/>
                  </a:lnTo>
                  <a:lnTo>
                    <a:pt x="1351" y="181"/>
                  </a:lnTo>
                  <a:lnTo>
                    <a:pt x="1280" y="252"/>
                  </a:lnTo>
                  <a:lnTo>
                    <a:pt x="1247" y="290"/>
                  </a:lnTo>
                  <a:lnTo>
                    <a:pt x="1234" y="303"/>
                  </a:lnTo>
                  <a:lnTo>
                    <a:pt x="1221" y="329"/>
                  </a:lnTo>
                  <a:lnTo>
                    <a:pt x="1221" y="335"/>
                  </a:lnTo>
                  <a:lnTo>
                    <a:pt x="1221" y="342"/>
                  </a:lnTo>
                  <a:lnTo>
                    <a:pt x="1221" y="348"/>
                  </a:lnTo>
                  <a:lnTo>
                    <a:pt x="1215" y="348"/>
                  </a:lnTo>
                  <a:lnTo>
                    <a:pt x="1202" y="361"/>
                  </a:lnTo>
                  <a:lnTo>
                    <a:pt x="1196" y="361"/>
                  </a:lnTo>
                  <a:lnTo>
                    <a:pt x="1196" y="368"/>
                  </a:lnTo>
                  <a:lnTo>
                    <a:pt x="1189" y="374"/>
                  </a:lnTo>
                  <a:lnTo>
                    <a:pt x="1189" y="381"/>
                  </a:lnTo>
                  <a:lnTo>
                    <a:pt x="1189" y="387"/>
                  </a:lnTo>
                  <a:lnTo>
                    <a:pt x="1189" y="394"/>
                  </a:lnTo>
                  <a:lnTo>
                    <a:pt x="1189" y="400"/>
                  </a:lnTo>
                  <a:lnTo>
                    <a:pt x="1183" y="400"/>
                  </a:lnTo>
                  <a:lnTo>
                    <a:pt x="1163" y="432"/>
                  </a:lnTo>
                  <a:lnTo>
                    <a:pt x="1170" y="432"/>
                  </a:lnTo>
                  <a:lnTo>
                    <a:pt x="1183" y="432"/>
                  </a:lnTo>
                  <a:lnTo>
                    <a:pt x="1202" y="432"/>
                  </a:lnTo>
                  <a:lnTo>
                    <a:pt x="1215" y="426"/>
                  </a:lnTo>
                  <a:lnTo>
                    <a:pt x="1234" y="426"/>
                  </a:lnTo>
                  <a:lnTo>
                    <a:pt x="1260" y="426"/>
                  </a:lnTo>
                  <a:lnTo>
                    <a:pt x="1234" y="439"/>
                  </a:lnTo>
                  <a:lnTo>
                    <a:pt x="1221" y="445"/>
                  </a:lnTo>
                  <a:lnTo>
                    <a:pt x="1208" y="452"/>
                  </a:lnTo>
                  <a:lnTo>
                    <a:pt x="1234" y="452"/>
                  </a:lnTo>
                  <a:lnTo>
                    <a:pt x="1267" y="452"/>
                  </a:lnTo>
                  <a:lnTo>
                    <a:pt x="1292" y="452"/>
                  </a:lnTo>
                  <a:lnTo>
                    <a:pt x="1318" y="452"/>
                  </a:lnTo>
                  <a:lnTo>
                    <a:pt x="1325" y="452"/>
                  </a:lnTo>
                  <a:lnTo>
                    <a:pt x="1338" y="452"/>
                  </a:lnTo>
                  <a:lnTo>
                    <a:pt x="1351" y="452"/>
                  </a:lnTo>
                  <a:lnTo>
                    <a:pt x="1370" y="452"/>
                  </a:lnTo>
                  <a:lnTo>
                    <a:pt x="1376" y="452"/>
                  </a:lnTo>
                  <a:lnTo>
                    <a:pt x="1389" y="445"/>
                  </a:lnTo>
                  <a:lnTo>
                    <a:pt x="1396" y="452"/>
                  </a:lnTo>
                  <a:lnTo>
                    <a:pt x="1409" y="452"/>
                  </a:lnTo>
                  <a:lnTo>
                    <a:pt x="1415" y="452"/>
                  </a:lnTo>
                  <a:lnTo>
                    <a:pt x="1422" y="452"/>
                  </a:lnTo>
                  <a:lnTo>
                    <a:pt x="1422" y="458"/>
                  </a:lnTo>
                  <a:lnTo>
                    <a:pt x="1396" y="465"/>
                  </a:lnTo>
                  <a:lnTo>
                    <a:pt x="1376" y="465"/>
                  </a:lnTo>
                  <a:lnTo>
                    <a:pt x="1351" y="471"/>
                  </a:lnTo>
                  <a:lnTo>
                    <a:pt x="1325" y="471"/>
                  </a:lnTo>
                  <a:lnTo>
                    <a:pt x="1325" y="484"/>
                  </a:lnTo>
                  <a:lnTo>
                    <a:pt x="1318" y="484"/>
                  </a:lnTo>
                  <a:lnTo>
                    <a:pt x="1312" y="490"/>
                  </a:lnTo>
                  <a:lnTo>
                    <a:pt x="1305" y="490"/>
                  </a:lnTo>
                  <a:lnTo>
                    <a:pt x="1286" y="490"/>
                  </a:lnTo>
                  <a:lnTo>
                    <a:pt x="1273" y="497"/>
                  </a:lnTo>
                  <a:lnTo>
                    <a:pt x="1267" y="497"/>
                  </a:lnTo>
                  <a:lnTo>
                    <a:pt x="1260" y="503"/>
                  </a:lnTo>
                  <a:lnTo>
                    <a:pt x="1273" y="503"/>
                  </a:lnTo>
                  <a:lnTo>
                    <a:pt x="1286" y="510"/>
                  </a:lnTo>
                  <a:lnTo>
                    <a:pt x="1299" y="510"/>
                  </a:lnTo>
                  <a:lnTo>
                    <a:pt x="1312" y="516"/>
                  </a:lnTo>
                  <a:lnTo>
                    <a:pt x="1299" y="516"/>
                  </a:lnTo>
                  <a:lnTo>
                    <a:pt x="1292" y="523"/>
                  </a:lnTo>
                  <a:lnTo>
                    <a:pt x="1273" y="523"/>
                  </a:lnTo>
                  <a:lnTo>
                    <a:pt x="1247" y="523"/>
                  </a:lnTo>
                  <a:lnTo>
                    <a:pt x="1241" y="523"/>
                  </a:lnTo>
                  <a:lnTo>
                    <a:pt x="1228" y="529"/>
                  </a:lnTo>
                  <a:lnTo>
                    <a:pt x="1228" y="542"/>
                  </a:lnTo>
                  <a:lnTo>
                    <a:pt x="1241" y="548"/>
                  </a:lnTo>
                  <a:lnTo>
                    <a:pt x="1260" y="548"/>
                  </a:lnTo>
                  <a:lnTo>
                    <a:pt x="1286" y="555"/>
                  </a:lnTo>
                  <a:lnTo>
                    <a:pt x="1299" y="561"/>
                  </a:lnTo>
                  <a:lnTo>
                    <a:pt x="1312" y="568"/>
                  </a:lnTo>
                  <a:lnTo>
                    <a:pt x="1299" y="568"/>
                  </a:lnTo>
                  <a:lnTo>
                    <a:pt x="1286" y="568"/>
                  </a:lnTo>
                  <a:lnTo>
                    <a:pt x="1267" y="568"/>
                  </a:lnTo>
                  <a:lnTo>
                    <a:pt x="1260" y="568"/>
                  </a:lnTo>
                  <a:lnTo>
                    <a:pt x="1299" y="581"/>
                  </a:lnTo>
                  <a:lnTo>
                    <a:pt x="1325" y="600"/>
                  </a:lnTo>
                  <a:lnTo>
                    <a:pt x="1344" y="606"/>
                  </a:lnTo>
                  <a:lnTo>
                    <a:pt x="1364" y="613"/>
                  </a:lnTo>
                  <a:lnTo>
                    <a:pt x="1376" y="619"/>
                  </a:lnTo>
                  <a:lnTo>
                    <a:pt x="1396" y="626"/>
                  </a:lnTo>
                  <a:lnTo>
                    <a:pt x="1448" y="639"/>
                  </a:lnTo>
                  <a:lnTo>
                    <a:pt x="1506" y="658"/>
                  </a:lnTo>
                  <a:lnTo>
                    <a:pt x="1493" y="658"/>
                  </a:lnTo>
                  <a:lnTo>
                    <a:pt x="1473" y="658"/>
                  </a:lnTo>
                  <a:lnTo>
                    <a:pt x="1460" y="652"/>
                  </a:lnTo>
                  <a:lnTo>
                    <a:pt x="1454" y="652"/>
                  </a:lnTo>
                  <a:lnTo>
                    <a:pt x="1448" y="658"/>
                  </a:lnTo>
                  <a:lnTo>
                    <a:pt x="1428" y="652"/>
                  </a:lnTo>
                  <a:lnTo>
                    <a:pt x="1415" y="645"/>
                  </a:lnTo>
                  <a:lnTo>
                    <a:pt x="1396" y="639"/>
                  </a:lnTo>
                  <a:lnTo>
                    <a:pt x="1389" y="639"/>
                  </a:lnTo>
                  <a:lnTo>
                    <a:pt x="1376" y="645"/>
                  </a:lnTo>
                  <a:lnTo>
                    <a:pt x="1364" y="639"/>
                  </a:lnTo>
                  <a:lnTo>
                    <a:pt x="1344" y="639"/>
                  </a:lnTo>
                  <a:lnTo>
                    <a:pt x="1325" y="632"/>
                  </a:lnTo>
                  <a:lnTo>
                    <a:pt x="1312" y="626"/>
                  </a:lnTo>
                  <a:lnTo>
                    <a:pt x="1286" y="626"/>
                  </a:lnTo>
                  <a:lnTo>
                    <a:pt x="1267" y="619"/>
                  </a:lnTo>
                  <a:lnTo>
                    <a:pt x="1247" y="619"/>
                  </a:lnTo>
                  <a:lnTo>
                    <a:pt x="1228" y="613"/>
                  </a:lnTo>
                  <a:lnTo>
                    <a:pt x="1228" y="619"/>
                  </a:lnTo>
                  <a:lnTo>
                    <a:pt x="1234" y="619"/>
                  </a:lnTo>
                  <a:lnTo>
                    <a:pt x="1247" y="626"/>
                  </a:lnTo>
                  <a:lnTo>
                    <a:pt x="1280" y="639"/>
                  </a:lnTo>
                  <a:lnTo>
                    <a:pt x="1299" y="652"/>
                  </a:lnTo>
                  <a:lnTo>
                    <a:pt x="1305" y="652"/>
                  </a:lnTo>
                  <a:lnTo>
                    <a:pt x="1318" y="658"/>
                  </a:lnTo>
                  <a:lnTo>
                    <a:pt x="1312" y="665"/>
                  </a:lnTo>
                  <a:lnTo>
                    <a:pt x="1299" y="658"/>
                  </a:lnTo>
                  <a:lnTo>
                    <a:pt x="1292" y="658"/>
                  </a:lnTo>
                  <a:lnTo>
                    <a:pt x="1286" y="658"/>
                  </a:lnTo>
                  <a:lnTo>
                    <a:pt x="1280" y="658"/>
                  </a:lnTo>
                  <a:lnTo>
                    <a:pt x="1292" y="658"/>
                  </a:lnTo>
                  <a:lnTo>
                    <a:pt x="1299" y="665"/>
                  </a:lnTo>
                  <a:lnTo>
                    <a:pt x="1312" y="671"/>
                  </a:lnTo>
                  <a:lnTo>
                    <a:pt x="1331" y="684"/>
                  </a:lnTo>
                  <a:lnTo>
                    <a:pt x="1344" y="690"/>
                  </a:lnTo>
                  <a:lnTo>
                    <a:pt x="1364" y="703"/>
                  </a:lnTo>
                  <a:lnTo>
                    <a:pt x="1331" y="697"/>
                  </a:lnTo>
                  <a:lnTo>
                    <a:pt x="1292" y="684"/>
                  </a:lnTo>
                  <a:lnTo>
                    <a:pt x="1221" y="658"/>
                  </a:lnTo>
                  <a:lnTo>
                    <a:pt x="1215" y="665"/>
                  </a:lnTo>
                  <a:lnTo>
                    <a:pt x="1228" y="677"/>
                  </a:lnTo>
                  <a:lnTo>
                    <a:pt x="1241" y="690"/>
                  </a:lnTo>
                  <a:lnTo>
                    <a:pt x="1273" y="710"/>
                  </a:lnTo>
                  <a:lnTo>
                    <a:pt x="1286" y="723"/>
                  </a:lnTo>
                  <a:lnTo>
                    <a:pt x="1299" y="736"/>
                  </a:lnTo>
                  <a:lnTo>
                    <a:pt x="1305" y="748"/>
                  </a:lnTo>
                  <a:lnTo>
                    <a:pt x="1318" y="768"/>
                  </a:lnTo>
                  <a:lnTo>
                    <a:pt x="1351" y="800"/>
                  </a:lnTo>
                  <a:lnTo>
                    <a:pt x="1389" y="832"/>
                  </a:lnTo>
                  <a:lnTo>
                    <a:pt x="1428" y="865"/>
                  </a:lnTo>
                  <a:lnTo>
                    <a:pt x="1448" y="884"/>
                  </a:lnTo>
                  <a:lnTo>
                    <a:pt x="1460" y="903"/>
                  </a:lnTo>
                  <a:lnTo>
                    <a:pt x="1448" y="903"/>
                  </a:lnTo>
                  <a:lnTo>
                    <a:pt x="1435" y="897"/>
                  </a:lnTo>
                  <a:lnTo>
                    <a:pt x="1409" y="877"/>
                  </a:lnTo>
                  <a:lnTo>
                    <a:pt x="1389" y="865"/>
                  </a:lnTo>
                  <a:lnTo>
                    <a:pt x="1370" y="852"/>
                  </a:lnTo>
                  <a:lnTo>
                    <a:pt x="1351" y="845"/>
                  </a:lnTo>
                  <a:lnTo>
                    <a:pt x="1325" y="839"/>
                  </a:lnTo>
                  <a:lnTo>
                    <a:pt x="1318" y="832"/>
                  </a:lnTo>
                  <a:lnTo>
                    <a:pt x="1305" y="826"/>
                  </a:lnTo>
                  <a:lnTo>
                    <a:pt x="1286" y="819"/>
                  </a:lnTo>
                  <a:lnTo>
                    <a:pt x="1267" y="807"/>
                  </a:lnTo>
                  <a:lnTo>
                    <a:pt x="1254" y="800"/>
                  </a:lnTo>
                  <a:lnTo>
                    <a:pt x="1247" y="794"/>
                  </a:lnTo>
                  <a:lnTo>
                    <a:pt x="1215" y="774"/>
                  </a:lnTo>
                  <a:lnTo>
                    <a:pt x="1183" y="761"/>
                  </a:lnTo>
                  <a:lnTo>
                    <a:pt x="1183" y="768"/>
                  </a:lnTo>
                  <a:lnTo>
                    <a:pt x="1189" y="774"/>
                  </a:lnTo>
                  <a:lnTo>
                    <a:pt x="1196" y="781"/>
                  </a:lnTo>
                  <a:lnTo>
                    <a:pt x="1196" y="787"/>
                  </a:lnTo>
                  <a:lnTo>
                    <a:pt x="1183" y="781"/>
                  </a:lnTo>
                  <a:lnTo>
                    <a:pt x="1170" y="774"/>
                  </a:lnTo>
                  <a:lnTo>
                    <a:pt x="1144" y="761"/>
                  </a:lnTo>
                  <a:lnTo>
                    <a:pt x="1118" y="742"/>
                  </a:lnTo>
                  <a:lnTo>
                    <a:pt x="1092" y="723"/>
                  </a:lnTo>
                  <a:lnTo>
                    <a:pt x="1086" y="723"/>
                  </a:lnTo>
                  <a:lnTo>
                    <a:pt x="1079" y="723"/>
                  </a:lnTo>
                  <a:lnTo>
                    <a:pt x="1073" y="716"/>
                  </a:lnTo>
                  <a:lnTo>
                    <a:pt x="1066" y="710"/>
                  </a:lnTo>
                  <a:lnTo>
                    <a:pt x="1053" y="703"/>
                  </a:lnTo>
                  <a:lnTo>
                    <a:pt x="1053" y="710"/>
                  </a:lnTo>
                  <a:lnTo>
                    <a:pt x="1066" y="723"/>
                  </a:lnTo>
                  <a:lnTo>
                    <a:pt x="1079" y="736"/>
                  </a:lnTo>
                  <a:lnTo>
                    <a:pt x="1105" y="761"/>
                  </a:lnTo>
                  <a:lnTo>
                    <a:pt x="1157" y="826"/>
                  </a:lnTo>
                  <a:lnTo>
                    <a:pt x="1150" y="826"/>
                  </a:lnTo>
                  <a:lnTo>
                    <a:pt x="1144" y="819"/>
                  </a:lnTo>
                  <a:lnTo>
                    <a:pt x="1131" y="813"/>
                  </a:lnTo>
                  <a:lnTo>
                    <a:pt x="1118" y="794"/>
                  </a:lnTo>
                  <a:lnTo>
                    <a:pt x="1099" y="774"/>
                  </a:lnTo>
                  <a:lnTo>
                    <a:pt x="1092" y="768"/>
                  </a:lnTo>
                  <a:lnTo>
                    <a:pt x="1079" y="768"/>
                  </a:lnTo>
                  <a:lnTo>
                    <a:pt x="1079" y="761"/>
                  </a:lnTo>
                  <a:lnTo>
                    <a:pt x="1073" y="755"/>
                  </a:lnTo>
                  <a:lnTo>
                    <a:pt x="1066" y="748"/>
                  </a:lnTo>
                  <a:lnTo>
                    <a:pt x="1060" y="748"/>
                  </a:lnTo>
                  <a:lnTo>
                    <a:pt x="1053" y="742"/>
                  </a:lnTo>
                  <a:lnTo>
                    <a:pt x="1047" y="736"/>
                  </a:lnTo>
                  <a:lnTo>
                    <a:pt x="1028" y="729"/>
                  </a:lnTo>
                  <a:lnTo>
                    <a:pt x="1028" y="736"/>
                  </a:lnTo>
                  <a:lnTo>
                    <a:pt x="1040" y="748"/>
                  </a:lnTo>
                  <a:lnTo>
                    <a:pt x="1053" y="768"/>
                  </a:lnTo>
                  <a:lnTo>
                    <a:pt x="1060" y="787"/>
                  </a:lnTo>
                  <a:lnTo>
                    <a:pt x="1073" y="800"/>
                  </a:lnTo>
                  <a:lnTo>
                    <a:pt x="1073" y="813"/>
                  </a:lnTo>
                  <a:lnTo>
                    <a:pt x="1066" y="807"/>
                  </a:lnTo>
                  <a:lnTo>
                    <a:pt x="1060" y="807"/>
                  </a:lnTo>
                  <a:lnTo>
                    <a:pt x="1047" y="794"/>
                  </a:lnTo>
                  <a:lnTo>
                    <a:pt x="1047" y="807"/>
                  </a:lnTo>
                  <a:lnTo>
                    <a:pt x="1060" y="819"/>
                  </a:lnTo>
                  <a:lnTo>
                    <a:pt x="1066" y="839"/>
                  </a:lnTo>
                  <a:lnTo>
                    <a:pt x="1073" y="852"/>
                  </a:lnTo>
                  <a:lnTo>
                    <a:pt x="1079" y="865"/>
                  </a:lnTo>
                  <a:lnTo>
                    <a:pt x="1092" y="877"/>
                  </a:lnTo>
                  <a:lnTo>
                    <a:pt x="1105" y="903"/>
                  </a:lnTo>
                  <a:lnTo>
                    <a:pt x="1112" y="929"/>
                  </a:lnTo>
                  <a:lnTo>
                    <a:pt x="1124" y="955"/>
                  </a:lnTo>
                  <a:lnTo>
                    <a:pt x="1118" y="955"/>
                  </a:lnTo>
                  <a:lnTo>
                    <a:pt x="1112" y="948"/>
                  </a:lnTo>
                  <a:lnTo>
                    <a:pt x="1105" y="936"/>
                  </a:lnTo>
                  <a:lnTo>
                    <a:pt x="1086" y="910"/>
                  </a:lnTo>
                  <a:lnTo>
                    <a:pt x="1066" y="890"/>
                  </a:lnTo>
                  <a:lnTo>
                    <a:pt x="1060" y="877"/>
                  </a:lnTo>
                  <a:lnTo>
                    <a:pt x="1053" y="865"/>
                  </a:lnTo>
                  <a:lnTo>
                    <a:pt x="1047" y="858"/>
                  </a:lnTo>
                  <a:lnTo>
                    <a:pt x="1040" y="845"/>
                  </a:lnTo>
                  <a:lnTo>
                    <a:pt x="1034" y="832"/>
                  </a:lnTo>
                  <a:lnTo>
                    <a:pt x="1028" y="819"/>
                  </a:lnTo>
                  <a:lnTo>
                    <a:pt x="989" y="774"/>
                  </a:lnTo>
                  <a:lnTo>
                    <a:pt x="989" y="787"/>
                  </a:lnTo>
                  <a:lnTo>
                    <a:pt x="989" y="794"/>
                  </a:lnTo>
                  <a:lnTo>
                    <a:pt x="995" y="807"/>
                  </a:lnTo>
                  <a:lnTo>
                    <a:pt x="995" y="813"/>
                  </a:lnTo>
                  <a:lnTo>
                    <a:pt x="989" y="813"/>
                  </a:lnTo>
                  <a:lnTo>
                    <a:pt x="982" y="813"/>
                  </a:lnTo>
                  <a:lnTo>
                    <a:pt x="982" y="819"/>
                  </a:lnTo>
                  <a:lnTo>
                    <a:pt x="982" y="813"/>
                  </a:lnTo>
                  <a:lnTo>
                    <a:pt x="976" y="813"/>
                  </a:lnTo>
                  <a:lnTo>
                    <a:pt x="976" y="800"/>
                  </a:lnTo>
                  <a:lnTo>
                    <a:pt x="976" y="794"/>
                  </a:lnTo>
                  <a:lnTo>
                    <a:pt x="969" y="787"/>
                  </a:lnTo>
                  <a:lnTo>
                    <a:pt x="963" y="794"/>
                  </a:lnTo>
                  <a:lnTo>
                    <a:pt x="963" y="807"/>
                  </a:lnTo>
                  <a:lnTo>
                    <a:pt x="969" y="826"/>
                  </a:lnTo>
                  <a:lnTo>
                    <a:pt x="976" y="852"/>
                  </a:lnTo>
                  <a:lnTo>
                    <a:pt x="982" y="884"/>
                  </a:lnTo>
                  <a:lnTo>
                    <a:pt x="982" y="910"/>
                  </a:lnTo>
                  <a:lnTo>
                    <a:pt x="982" y="936"/>
                  </a:lnTo>
                  <a:lnTo>
                    <a:pt x="976" y="942"/>
                  </a:lnTo>
                  <a:lnTo>
                    <a:pt x="969" y="929"/>
                  </a:lnTo>
                  <a:lnTo>
                    <a:pt x="969" y="923"/>
                  </a:lnTo>
                  <a:lnTo>
                    <a:pt x="963" y="910"/>
                  </a:lnTo>
                  <a:lnTo>
                    <a:pt x="963" y="903"/>
                  </a:lnTo>
                  <a:lnTo>
                    <a:pt x="956" y="916"/>
                  </a:lnTo>
                  <a:lnTo>
                    <a:pt x="956" y="936"/>
                  </a:lnTo>
                  <a:lnTo>
                    <a:pt x="963" y="968"/>
                  </a:lnTo>
                  <a:lnTo>
                    <a:pt x="963" y="1058"/>
                  </a:lnTo>
                  <a:lnTo>
                    <a:pt x="963" y="1103"/>
                  </a:lnTo>
                  <a:lnTo>
                    <a:pt x="963" y="1123"/>
                  </a:lnTo>
                  <a:lnTo>
                    <a:pt x="956" y="1148"/>
                  </a:lnTo>
                  <a:lnTo>
                    <a:pt x="956" y="1155"/>
                  </a:lnTo>
                  <a:lnTo>
                    <a:pt x="950" y="1155"/>
                  </a:lnTo>
                  <a:lnTo>
                    <a:pt x="944" y="1136"/>
                  </a:lnTo>
                  <a:lnTo>
                    <a:pt x="944" y="1116"/>
                  </a:lnTo>
                  <a:lnTo>
                    <a:pt x="937" y="1097"/>
                  </a:lnTo>
                  <a:lnTo>
                    <a:pt x="937" y="1078"/>
                  </a:lnTo>
                  <a:lnTo>
                    <a:pt x="931" y="1045"/>
                  </a:lnTo>
                  <a:lnTo>
                    <a:pt x="924" y="1013"/>
                  </a:lnTo>
                  <a:lnTo>
                    <a:pt x="911" y="981"/>
                  </a:lnTo>
                  <a:lnTo>
                    <a:pt x="911" y="961"/>
                  </a:lnTo>
                  <a:lnTo>
                    <a:pt x="911" y="942"/>
                  </a:lnTo>
                  <a:lnTo>
                    <a:pt x="905" y="929"/>
                  </a:lnTo>
                  <a:lnTo>
                    <a:pt x="898" y="916"/>
                  </a:lnTo>
                  <a:lnTo>
                    <a:pt x="898" y="903"/>
                  </a:lnTo>
                  <a:lnTo>
                    <a:pt x="898" y="890"/>
                  </a:lnTo>
                  <a:lnTo>
                    <a:pt x="892" y="865"/>
                  </a:lnTo>
                  <a:lnTo>
                    <a:pt x="892" y="852"/>
                  </a:lnTo>
                  <a:lnTo>
                    <a:pt x="885" y="845"/>
                  </a:lnTo>
                  <a:lnTo>
                    <a:pt x="885" y="839"/>
                  </a:lnTo>
                  <a:lnTo>
                    <a:pt x="885" y="852"/>
                  </a:lnTo>
                  <a:lnTo>
                    <a:pt x="879" y="871"/>
                  </a:lnTo>
                  <a:lnTo>
                    <a:pt x="872" y="897"/>
                  </a:lnTo>
                  <a:lnTo>
                    <a:pt x="860" y="929"/>
                  </a:lnTo>
                  <a:lnTo>
                    <a:pt x="853" y="942"/>
                  </a:lnTo>
                  <a:lnTo>
                    <a:pt x="847" y="955"/>
                  </a:lnTo>
                  <a:lnTo>
                    <a:pt x="840" y="974"/>
                  </a:lnTo>
                  <a:lnTo>
                    <a:pt x="834" y="987"/>
                  </a:lnTo>
                  <a:lnTo>
                    <a:pt x="827" y="1007"/>
                  </a:lnTo>
                  <a:lnTo>
                    <a:pt x="827" y="1013"/>
                  </a:lnTo>
                  <a:lnTo>
                    <a:pt x="827" y="1019"/>
                  </a:lnTo>
                  <a:lnTo>
                    <a:pt x="821" y="1026"/>
                  </a:lnTo>
                  <a:lnTo>
                    <a:pt x="821" y="1039"/>
                  </a:lnTo>
                  <a:lnTo>
                    <a:pt x="814" y="1058"/>
                  </a:lnTo>
                  <a:lnTo>
                    <a:pt x="814" y="1065"/>
                  </a:lnTo>
                  <a:lnTo>
                    <a:pt x="814" y="1071"/>
                  </a:lnTo>
                  <a:lnTo>
                    <a:pt x="808" y="1084"/>
                  </a:lnTo>
                  <a:lnTo>
                    <a:pt x="801" y="1090"/>
                  </a:lnTo>
                  <a:lnTo>
                    <a:pt x="795" y="1090"/>
                  </a:lnTo>
                  <a:lnTo>
                    <a:pt x="795" y="1071"/>
                  </a:lnTo>
                  <a:lnTo>
                    <a:pt x="795" y="1058"/>
                  </a:lnTo>
                  <a:lnTo>
                    <a:pt x="801" y="1026"/>
                  </a:lnTo>
                  <a:lnTo>
                    <a:pt x="808" y="994"/>
                  </a:lnTo>
                  <a:lnTo>
                    <a:pt x="814" y="955"/>
                  </a:lnTo>
                  <a:lnTo>
                    <a:pt x="814" y="942"/>
                  </a:lnTo>
                  <a:lnTo>
                    <a:pt x="808" y="929"/>
                  </a:lnTo>
                  <a:lnTo>
                    <a:pt x="808" y="903"/>
                  </a:lnTo>
                  <a:lnTo>
                    <a:pt x="801" y="890"/>
                  </a:lnTo>
                  <a:lnTo>
                    <a:pt x="801" y="877"/>
                  </a:lnTo>
                  <a:lnTo>
                    <a:pt x="808" y="865"/>
                  </a:lnTo>
                  <a:lnTo>
                    <a:pt x="808" y="852"/>
                  </a:lnTo>
                  <a:lnTo>
                    <a:pt x="814" y="832"/>
                  </a:lnTo>
                  <a:lnTo>
                    <a:pt x="821" y="813"/>
                  </a:lnTo>
                  <a:lnTo>
                    <a:pt x="821" y="794"/>
                  </a:lnTo>
                  <a:lnTo>
                    <a:pt x="827" y="787"/>
                  </a:lnTo>
                  <a:lnTo>
                    <a:pt x="827" y="781"/>
                  </a:lnTo>
                  <a:lnTo>
                    <a:pt x="808" y="807"/>
                  </a:lnTo>
                  <a:lnTo>
                    <a:pt x="788" y="839"/>
                  </a:lnTo>
                  <a:lnTo>
                    <a:pt x="769" y="871"/>
                  </a:lnTo>
                  <a:lnTo>
                    <a:pt x="756" y="890"/>
                  </a:lnTo>
                  <a:lnTo>
                    <a:pt x="743" y="903"/>
                  </a:lnTo>
                  <a:lnTo>
                    <a:pt x="750" y="877"/>
                  </a:lnTo>
                  <a:lnTo>
                    <a:pt x="756" y="858"/>
                  </a:lnTo>
                  <a:lnTo>
                    <a:pt x="776" y="813"/>
                  </a:lnTo>
                  <a:lnTo>
                    <a:pt x="763" y="813"/>
                  </a:lnTo>
                  <a:lnTo>
                    <a:pt x="750" y="819"/>
                  </a:lnTo>
                  <a:lnTo>
                    <a:pt x="743" y="832"/>
                  </a:lnTo>
                  <a:lnTo>
                    <a:pt x="737" y="839"/>
                  </a:lnTo>
                  <a:lnTo>
                    <a:pt x="717" y="865"/>
                  </a:lnTo>
                  <a:lnTo>
                    <a:pt x="711" y="871"/>
                  </a:lnTo>
                  <a:lnTo>
                    <a:pt x="704" y="877"/>
                  </a:lnTo>
                  <a:lnTo>
                    <a:pt x="698" y="877"/>
                  </a:lnTo>
                  <a:lnTo>
                    <a:pt x="672" y="897"/>
                  </a:lnTo>
                  <a:lnTo>
                    <a:pt x="646" y="916"/>
                  </a:lnTo>
                  <a:lnTo>
                    <a:pt x="601" y="961"/>
                  </a:lnTo>
                  <a:lnTo>
                    <a:pt x="549" y="1007"/>
                  </a:lnTo>
                  <a:lnTo>
                    <a:pt x="504" y="1052"/>
                  </a:lnTo>
                  <a:lnTo>
                    <a:pt x="498" y="1052"/>
                  </a:lnTo>
                  <a:lnTo>
                    <a:pt x="524" y="1013"/>
                  </a:lnTo>
                  <a:lnTo>
                    <a:pt x="549" y="981"/>
                  </a:lnTo>
                  <a:lnTo>
                    <a:pt x="575" y="942"/>
                  </a:lnTo>
                  <a:lnTo>
                    <a:pt x="614" y="910"/>
                  </a:lnTo>
                  <a:lnTo>
                    <a:pt x="627" y="890"/>
                  </a:lnTo>
                  <a:lnTo>
                    <a:pt x="640" y="871"/>
                  </a:lnTo>
                  <a:lnTo>
                    <a:pt x="653" y="852"/>
                  </a:lnTo>
                  <a:lnTo>
                    <a:pt x="659" y="832"/>
                  </a:lnTo>
                  <a:lnTo>
                    <a:pt x="672" y="819"/>
                  </a:lnTo>
                  <a:lnTo>
                    <a:pt x="679" y="807"/>
                  </a:lnTo>
                  <a:lnTo>
                    <a:pt x="685" y="794"/>
                  </a:lnTo>
                  <a:lnTo>
                    <a:pt x="692" y="787"/>
                  </a:lnTo>
                  <a:lnTo>
                    <a:pt x="685" y="781"/>
                  </a:lnTo>
                  <a:lnTo>
                    <a:pt x="672" y="794"/>
                  </a:lnTo>
                  <a:lnTo>
                    <a:pt x="646" y="807"/>
                  </a:lnTo>
                  <a:lnTo>
                    <a:pt x="633" y="813"/>
                  </a:lnTo>
                  <a:lnTo>
                    <a:pt x="620" y="826"/>
                  </a:lnTo>
                  <a:lnTo>
                    <a:pt x="614" y="832"/>
                  </a:lnTo>
                  <a:lnTo>
                    <a:pt x="608" y="839"/>
                  </a:lnTo>
                  <a:lnTo>
                    <a:pt x="601" y="845"/>
                  </a:lnTo>
                  <a:lnTo>
                    <a:pt x="588" y="858"/>
                  </a:lnTo>
                  <a:lnTo>
                    <a:pt x="588" y="865"/>
                  </a:lnTo>
                  <a:lnTo>
                    <a:pt x="562" y="877"/>
                  </a:lnTo>
                  <a:lnTo>
                    <a:pt x="549" y="884"/>
                  </a:lnTo>
                  <a:lnTo>
                    <a:pt x="543" y="890"/>
                  </a:lnTo>
                  <a:lnTo>
                    <a:pt x="524" y="910"/>
                  </a:lnTo>
                  <a:lnTo>
                    <a:pt x="517" y="916"/>
                  </a:lnTo>
                  <a:lnTo>
                    <a:pt x="511" y="916"/>
                  </a:lnTo>
                  <a:lnTo>
                    <a:pt x="511" y="923"/>
                  </a:lnTo>
                  <a:lnTo>
                    <a:pt x="504" y="923"/>
                  </a:lnTo>
                  <a:lnTo>
                    <a:pt x="498" y="916"/>
                  </a:lnTo>
                  <a:lnTo>
                    <a:pt x="498" y="910"/>
                  </a:lnTo>
                  <a:lnTo>
                    <a:pt x="517" y="897"/>
                  </a:lnTo>
                  <a:lnTo>
                    <a:pt x="530" y="884"/>
                  </a:lnTo>
                  <a:lnTo>
                    <a:pt x="543" y="871"/>
                  </a:lnTo>
                  <a:lnTo>
                    <a:pt x="549" y="865"/>
                  </a:lnTo>
                  <a:lnTo>
                    <a:pt x="556" y="858"/>
                  </a:lnTo>
                  <a:lnTo>
                    <a:pt x="601" y="813"/>
                  </a:lnTo>
                  <a:lnTo>
                    <a:pt x="627" y="794"/>
                  </a:lnTo>
                  <a:lnTo>
                    <a:pt x="633" y="781"/>
                  </a:lnTo>
                  <a:lnTo>
                    <a:pt x="640" y="768"/>
                  </a:lnTo>
                  <a:lnTo>
                    <a:pt x="633" y="768"/>
                  </a:lnTo>
                  <a:lnTo>
                    <a:pt x="620" y="774"/>
                  </a:lnTo>
                  <a:lnTo>
                    <a:pt x="601" y="774"/>
                  </a:lnTo>
                  <a:lnTo>
                    <a:pt x="543" y="787"/>
                  </a:lnTo>
                  <a:lnTo>
                    <a:pt x="485" y="807"/>
                  </a:lnTo>
                  <a:lnTo>
                    <a:pt x="427" y="819"/>
                  </a:lnTo>
                  <a:lnTo>
                    <a:pt x="368" y="845"/>
                  </a:lnTo>
                  <a:lnTo>
                    <a:pt x="356" y="845"/>
                  </a:lnTo>
                  <a:lnTo>
                    <a:pt x="343" y="845"/>
                  </a:lnTo>
                  <a:lnTo>
                    <a:pt x="323" y="858"/>
                  </a:lnTo>
                  <a:lnTo>
                    <a:pt x="297" y="865"/>
                  </a:lnTo>
                  <a:lnTo>
                    <a:pt x="284" y="865"/>
                  </a:lnTo>
                  <a:lnTo>
                    <a:pt x="278" y="865"/>
                  </a:lnTo>
                  <a:lnTo>
                    <a:pt x="272" y="865"/>
                  </a:lnTo>
                  <a:lnTo>
                    <a:pt x="272" y="858"/>
                  </a:lnTo>
                  <a:lnTo>
                    <a:pt x="284" y="852"/>
                  </a:lnTo>
                  <a:lnTo>
                    <a:pt x="310" y="832"/>
                  </a:lnTo>
                  <a:lnTo>
                    <a:pt x="343" y="819"/>
                  </a:lnTo>
                  <a:lnTo>
                    <a:pt x="375" y="800"/>
                  </a:lnTo>
                  <a:lnTo>
                    <a:pt x="388" y="794"/>
                  </a:lnTo>
                  <a:lnTo>
                    <a:pt x="401" y="787"/>
                  </a:lnTo>
                  <a:lnTo>
                    <a:pt x="472" y="761"/>
                  </a:lnTo>
                  <a:lnTo>
                    <a:pt x="543" y="736"/>
                  </a:lnTo>
                  <a:lnTo>
                    <a:pt x="549" y="729"/>
                  </a:lnTo>
                  <a:lnTo>
                    <a:pt x="543" y="723"/>
                  </a:lnTo>
                  <a:lnTo>
                    <a:pt x="530" y="729"/>
                  </a:lnTo>
                  <a:lnTo>
                    <a:pt x="524" y="729"/>
                  </a:lnTo>
                  <a:lnTo>
                    <a:pt x="511" y="723"/>
                  </a:lnTo>
                  <a:lnTo>
                    <a:pt x="524" y="716"/>
                  </a:lnTo>
                  <a:lnTo>
                    <a:pt x="530" y="716"/>
                  </a:lnTo>
                  <a:lnTo>
                    <a:pt x="536" y="710"/>
                  </a:lnTo>
                  <a:lnTo>
                    <a:pt x="549" y="710"/>
                  </a:lnTo>
                  <a:lnTo>
                    <a:pt x="504" y="703"/>
                  </a:lnTo>
                  <a:lnTo>
                    <a:pt x="465" y="703"/>
                  </a:lnTo>
                  <a:lnTo>
                    <a:pt x="420" y="703"/>
                  </a:lnTo>
                  <a:lnTo>
                    <a:pt x="381" y="697"/>
                  </a:lnTo>
                  <a:lnTo>
                    <a:pt x="304" y="703"/>
                  </a:lnTo>
                  <a:lnTo>
                    <a:pt x="226" y="710"/>
                  </a:lnTo>
                  <a:lnTo>
                    <a:pt x="149" y="710"/>
                  </a:lnTo>
                  <a:lnTo>
                    <a:pt x="71" y="710"/>
                  </a:lnTo>
                  <a:lnTo>
                    <a:pt x="52" y="716"/>
                  </a:lnTo>
                  <a:lnTo>
                    <a:pt x="32" y="716"/>
                  </a:lnTo>
                  <a:lnTo>
                    <a:pt x="20" y="716"/>
                  </a:lnTo>
                  <a:lnTo>
                    <a:pt x="13" y="710"/>
                  </a:lnTo>
                  <a:lnTo>
                    <a:pt x="7" y="710"/>
                  </a:lnTo>
                  <a:lnTo>
                    <a:pt x="0" y="697"/>
                  </a:lnTo>
                  <a:lnTo>
                    <a:pt x="0" y="690"/>
                  </a:lnTo>
                  <a:lnTo>
                    <a:pt x="7" y="690"/>
                  </a:lnTo>
                  <a:lnTo>
                    <a:pt x="13" y="690"/>
                  </a:lnTo>
                  <a:lnTo>
                    <a:pt x="26" y="690"/>
                  </a:lnTo>
                  <a:lnTo>
                    <a:pt x="32" y="690"/>
                  </a:lnTo>
                  <a:lnTo>
                    <a:pt x="52" y="684"/>
                  </a:lnTo>
                  <a:lnTo>
                    <a:pt x="65" y="684"/>
                  </a:lnTo>
                  <a:lnTo>
                    <a:pt x="97" y="684"/>
                  </a:lnTo>
                  <a:lnTo>
                    <a:pt x="168" y="665"/>
                  </a:lnTo>
                  <a:lnTo>
                    <a:pt x="233" y="658"/>
                  </a:lnTo>
                  <a:lnTo>
                    <a:pt x="304" y="645"/>
                  </a:lnTo>
                  <a:lnTo>
                    <a:pt x="375" y="645"/>
                  </a:lnTo>
                  <a:lnTo>
                    <a:pt x="414" y="632"/>
                  </a:lnTo>
                  <a:lnTo>
                    <a:pt x="452" y="626"/>
                  </a:lnTo>
                  <a:lnTo>
                    <a:pt x="485" y="613"/>
                  </a:lnTo>
                  <a:lnTo>
                    <a:pt x="524" y="606"/>
                  </a:lnTo>
                  <a:lnTo>
                    <a:pt x="536" y="613"/>
                  </a:lnTo>
                  <a:lnTo>
                    <a:pt x="543" y="613"/>
                  </a:lnTo>
                  <a:lnTo>
                    <a:pt x="556" y="613"/>
                  </a:lnTo>
                  <a:lnTo>
                    <a:pt x="562" y="606"/>
                  </a:lnTo>
                  <a:lnTo>
                    <a:pt x="530" y="587"/>
                  </a:lnTo>
                  <a:lnTo>
                    <a:pt x="498" y="574"/>
                  </a:lnTo>
                  <a:lnTo>
                    <a:pt x="465" y="555"/>
                  </a:lnTo>
                  <a:lnTo>
                    <a:pt x="433" y="536"/>
                  </a:lnTo>
                  <a:lnTo>
                    <a:pt x="407" y="536"/>
                  </a:lnTo>
                  <a:lnTo>
                    <a:pt x="401" y="529"/>
                  </a:lnTo>
                  <a:lnTo>
                    <a:pt x="394" y="523"/>
                  </a:lnTo>
                  <a:lnTo>
                    <a:pt x="388" y="516"/>
                  </a:lnTo>
                  <a:lnTo>
                    <a:pt x="388" y="510"/>
                  </a:lnTo>
                  <a:lnTo>
                    <a:pt x="394" y="510"/>
                  </a:lnTo>
                  <a:lnTo>
                    <a:pt x="401" y="510"/>
                  </a:lnTo>
                  <a:lnTo>
                    <a:pt x="407" y="510"/>
                  </a:lnTo>
                  <a:lnTo>
                    <a:pt x="427" y="516"/>
                  </a:lnTo>
                  <a:lnTo>
                    <a:pt x="433" y="516"/>
                  </a:lnTo>
                  <a:lnTo>
                    <a:pt x="446" y="516"/>
                  </a:lnTo>
                  <a:lnTo>
                    <a:pt x="459" y="516"/>
                  </a:lnTo>
                  <a:lnTo>
                    <a:pt x="472" y="523"/>
                  </a:lnTo>
                  <a:lnTo>
                    <a:pt x="485" y="523"/>
                  </a:lnTo>
                  <a:lnTo>
                    <a:pt x="562" y="536"/>
                  </a:lnTo>
                  <a:lnTo>
                    <a:pt x="640" y="548"/>
                  </a:lnTo>
                  <a:lnTo>
                    <a:pt x="666" y="561"/>
                  </a:lnTo>
                  <a:lnTo>
                    <a:pt x="679" y="561"/>
                  </a:lnTo>
                  <a:lnTo>
                    <a:pt x="685" y="561"/>
                  </a:lnTo>
                  <a:lnTo>
                    <a:pt x="692" y="561"/>
                  </a:lnTo>
                  <a:lnTo>
                    <a:pt x="692" y="548"/>
                  </a:lnTo>
                  <a:lnTo>
                    <a:pt x="685" y="529"/>
                  </a:lnTo>
                  <a:lnTo>
                    <a:pt x="672" y="490"/>
                  </a:lnTo>
                  <a:lnTo>
                    <a:pt x="666" y="484"/>
                  </a:lnTo>
                  <a:lnTo>
                    <a:pt x="666" y="477"/>
                  </a:lnTo>
                  <a:lnTo>
                    <a:pt x="666" y="471"/>
                  </a:lnTo>
                  <a:lnTo>
                    <a:pt x="659" y="458"/>
                  </a:lnTo>
                  <a:lnTo>
                    <a:pt x="666" y="458"/>
                  </a:lnTo>
                  <a:lnTo>
                    <a:pt x="666" y="452"/>
                  </a:lnTo>
                  <a:lnTo>
                    <a:pt x="679" y="452"/>
                  </a:lnTo>
                  <a:lnTo>
                    <a:pt x="711" y="490"/>
                  </a:lnTo>
                  <a:lnTo>
                    <a:pt x="730" y="503"/>
                  </a:lnTo>
                  <a:lnTo>
                    <a:pt x="737" y="510"/>
                  </a:lnTo>
                  <a:lnTo>
                    <a:pt x="750" y="516"/>
                  </a:lnTo>
                  <a:lnTo>
                    <a:pt x="763" y="503"/>
                  </a:lnTo>
                  <a:lnTo>
                    <a:pt x="763" y="439"/>
                  </a:lnTo>
                  <a:lnTo>
                    <a:pt x="769" y="406"/>
                  </a:lnTo>
                  <a:lnTo>
                    <a:pt x="769" y="368"/>
                  </a:lnTo>
                  <a:lnTo>
                    <a:pt x="769" y="265"/>
                  </a:lnTo>
                  <a:lnTo>
                    <a:pt x="776" y="258"/>
                  </a:lnTo>
                  <a:lnTo>
                    <a:pt x="782" y="252"/>
                  </a:lnTo>
                  <a:lnTo>
                    <a:pt x="788" y="258"/>
                  </a:lnTo>
                  <a:lnTo>
                    <a:pt x="795" y="335"/>
                  </a:lnTo>
                  <a:lnTo>
                    <a:pt x="808" y="342"/>
                  </a:lnTo>
                  <a:lnTo>
                    <a:pt x="821" y="348"/>
                  </a:lnTo>
                  <a:lnTo>
                    <a:pt x="827" y="355"/>
                  </a:lnTo>
                  <a:lnTo>
                    <a:pt x="834" y="368"/>
                  </a:lnTo>
                  <a:lnTo>
                    <a:pt x="840" y="394"/>
                  </a:lnTo>
                  <a:lnTo>
                    <a:pt x="840" y="406"/>
                  </a:lnTo>
                  <a:lnTo>
                    <a:pt x="847" y="413"/>
                  </a:lnTo>
                  <a:lnTo>
                    <a:pt x="847" y="419"/>
                  </a:lnTo>
                  <a:lnTo>
                    <a:pt x="847" y="426"/>
                  </a:lnTo>
                  <a:lnTo>
                    <a:pt x="853" y="426"/>
                  </a:lnTo>
                  <a:lnTo>
                    <a:pt x="866" y="432"/>
                  </a:lnTo>
                  <a:lnTo>
                    <a:pt x="872" y="432"/>
                  </a:lnTo>
                  <a:lnTo>
                    <a:pt x="879" y="432"/>
                  </a:lnTo>
                  <a:lnTo>
                    <a:pt x="885" y="426"/>
                  </a:lnTo>
                  <a:lnTo>
                    <a:pt x="885" y="419"/>
                  </a:lnTo>
                  <a:lnTo>
                    <a:pt x="885" y="413"/>
                  </a:lnTo>
                  <a:lnTo>
                    <a:pt x="892" y="406"/>
                  </a:lnTo>
                  <a:lnTo>
                    <a:pt x="898" y="413"/>
                  </a:lnTo>
                  <a:lnTo>
                    <a:pt x="905" y="406"/>
                  </a:lnTo>
                  <a:lnTo>
                    <a:pt x="911" y="394"/>
                  </a:lnTo>
                  <a:lnTo>
                    <a:pt x="931" y="355"/>
                  </a:lnTo>
                  <a:lnTo>
                    <a:pt x="944" y="335"/>
                  </a:lnTo>
                  <a:lnTo>
                    <a:pt x="950" y="323"/>
                  </a:lnTo>
                  <a:lnTo>
                    <a:pt x="950" y="316"/>
                  </a:lnTo>
                  <a:lnTo>
                    <a:pt x="956" y="303"/>
                  </a:lnTo>
                  <a:lnTo>
                    <a:pt x="963" y="290"/>
                  </a:lnTo>
                  <a:lnTo>
                    <a:pt x="969" y="284"/>
                  </a:lnTo>
                  <a:lnTo>
                    <a:pt x="969" y="277"/>
                  </a:lnTo>
                  <a:lnTo>
                    <a:pt x="976" y="265"/>
                  </a:lnTo>
                  <a:lnTo>
                    <a:pt x="982" y="252"/>
                  </a:lnTo>
                  <a:lnTo>
                    <a:pt x="989" y="245"/>
                  </a:lnTo>
                  <a:lnTo>
                    <a:pt x="989" y="239"/>
                  </a:lnTo>
                  <a:lnTo>
                    <a:pt x="995" y="232"/>
                  </a:lnTo>
                  <a:lnTo>
                    <a:pt x="995" y="219"/>
                  </a:lnTo>
                  <a:lnTo>
                    <a:pt x="1002" y="213"/>
                  </a:lnTo>
                  <a:lnTo>
                    <a:pt x="1008" y="200"/>
                  </a:lnTo>
                  <a:lnTo>
                    <a:pt x="1047" y="123"/>
                  </a:lnTo>
                  <a:lnTo>
                    <a:pt x="1073" y="84"/>
                  </a:lnTo>
                  <a:lnTo>
                    <a:pt x="1079" y="71"/>
                  </a:lnTo>
                  <a:lnTo>
                    <a:pt x="1086" y="45"/>
                  </a:lnTo>
                  <a:lnTo>
                    <a:pt x="1092" y="32"/>
                  </a:lnTo>
                  <a:lnTo>
                    <a:pt x="1105" y="26"/>
                  </a:lnTo>
                  <a:lnTo>
                    <a:pt x="1112" y="13"/>
                  </a:lnTo>
                  <a:lnTo>
                    <a:pt x="1118" y="0"/>
                  </a:lnTo>
                  <a:close/>
                </a:path>
              </a:pathLst>
            </a:custGeom>
            <a:solidFill>
              <a:srgbClr val="FFB200"/>
            </a:solidFill>
            <a:ln w="9525">
              <a:noFill/>
              <a:round/>
              <a:headEnd/>
              <a:tailEnd/>
            </a:ln>
          </p:spPr>
          <p:txBody>
            <a:bodyPr/>
            <a:lstStyle/>
            <a:p>
              <a:endParaRPr lang="fr-FR"/>
            </a:p>
          </p:txBody>
        </p:sp>
        <p:sp>
          <p:nvSpPr>
            <p:cNvPr id="49" name="Freeform 204"/>
            <p:cNvSpPr>
              <a:spLocks/>
            </p:cNvSpPr>
            <p:nvPr/>
          </p:nvSpPr>
          <p:spPr bwMode="auto">
            <a:xfrm>
              <a:off x="3190" y="2448"/>
              <a:ext cx="45" cy="26"/>
            </a:xfrm>
            <a:custGeom>
              <a:avLst/>
              <a:gdLst>
                <a:gd name="T0" fmla="*/ 45 w 45"/>
                <a:gd name="T1" fmla="*/ 0 h 26"/>
                <a:gd name="T2" fmla="*/ 45 w 45"/>
                <a:gd name="T3" fmla="*/ 7 h 26"/>
                <a:gd name="T4" fmla="*/ 39 w 45"/>
                <a:gd name="T5" fmla="*/ 13 h 26"/>
                <a:gd name="T6" fmla="*/ 26 w 45"/>
                <a:gd name="T7" fmla="*/ 20 h 26"/>
                <a:gd name="T8" fmla="*/ 20 w 45"/>
                <a:gd name="T9" fmla="*/ 20 h 26"/>
                <a:gd name="T10" fmla="*/ 13 w 45"/>
                <a:gd name="T11" fmla="*/ 20 h 26"/>
                <a:gd name="T12" fmla="*/ 7 w 45"/>
                <a:gd name="T13" fmla="*/ 26 h 26"/>
                <a:gd name="T14" fmla="*/ 0 w 45"/>
                <a:gd name="T15" fmla="*/ 20 h 26"/>
                <a:gd name="T16" fmla="*/ 7 w 45"/>
                <a:gd name="T17" fmla="*/ 13 h 26"/>
                <a:gd name="T18" fmla="*/ 7 w 45"/>
                <a:gd name="T19" fmla="*/ 7 h 26"/>
                <a:gd name="T20" fmla="*/ 20 w 45"/>
                <a:gd name="T21" fmla="*/ 7 h 26"/>
                <a:gd name="T22" fmla="*/ 45 w 45"/>
                <a:gd name="T23" fmla="*/ 0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
                <a:gd name="T37" fmla="*/ 0 h 26"/>
                <a:gd name="T38" fmla="*/ 45 w 45"/>
                <a:gd name="T39" fmla="*/ 26 h 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 h="26">
                  <a:moveTo>
                    <a:pt x="45" y="0"/>
                  </a:moveTo>
                  <a:lnTo>
                    <a:pt x="45" y="7"/>
                  </a:lnTo>
                  <a:lnTo>
                    <a:pt x="39" y="13"/>
                  </a:lnTo>
                  <a:lnTo>
                    <a:pt x="26" y="20"/>
                  </a:lnTo>
                  <a:lnTo>
                    <a:pt x="20" y="20"/>
                  </a:lnTo>
                  <a:lnTo>
                    <a:pt x="13" y="20"/>
                  </a:lnTo>
                  <a:lnTo>
                    <a:pt x="7" y="26"/>
                  </a:lnTo>
                  <a:lnTo>
                    <a:pt x="0" y="20"/>
                  </a:lnTo>
                  <a:lnTo>
                    <a:pt x="7" y="13"/>
                  </a:lnTo>
                  <a:lnTo>
                    <a:pt x="7" y="7"/>
                  </a:lnTo>
                  <a:lnTo>
                    <a:pt x="20" y="7"/>
                  </a:lnTo>
                  <a:lnTo>
                    <a:pt x="45" y="0"/>
                  </a:lnTo>
                  <a:close/>
                </a:path>
              </a:pathLst>
            </a:custGeom>
            <a:solidFill>
              <a:srgbClr val="FF6600"/>
            </a:solidFill>
            <a:ln w="9525">
              <a:noFill/>
              <a:round/>
              <a:headEnd/>
              <a:tailEnd/>
            </a:ln>
          </p:spPr>
          <p:txBody>
            <a:bodyPr/>
            <a:lstStyle/>
            <a:p>
              <a:endParaRPr lang="fr-FR"/>
            </a:p>
          </p:txBody>
        </p:sp>
        <p:sp>
          <p:nvSpPr>
            <p:cNvPr id="50" name="Freeform 205"/>
            <p:cNvSpPr>
              <a:spLocks/>
            </p:cNvSpPr>
            <p:nvPr/>
          </p:nvSpPr>
          <p:spPr bwMode="auto">
            <a:xfrm>
              <a:off x="2538" y="2371"/>
              <a:ext cx="633" cy="600"/>
            </a:xfrm>
            <a:custGeom>
              <a:avLst/>
              <a:gdLst>
                <a:gd name="T0" fmla="*/ 491 w 633"/>
                <a:gd name="T1" fmla="*/ 116 h 600"/>
                <a:gd name="T2" fmla="*/ 407 w 633"/>
                <a:gd name="T3" fmla="*/ 200 h 600"/>
                <a:gd name="T4" fmla="*/ 439 w 633"/>
                <a:gd name="T5" fmla="*/ 232 h 600"/>
                <a:gd name="T6" fmla="*/ 497 w 633"/>
                <a:gd name="T7" fmla="*/ 213 h 600"/>
                <a:gd name="T8" fmla="*/ 549 w 633"/>
                <a:gd name="T9" fmla="*/ 226 h 600"/>
                <a:gd name="T10" fmla="*/ 542 w 633"/>
                <a:gd name="T11" fmla="*/ 252 h 600"/>
                <a:gd name="T12" fmla="*/ 600 w 633"/>
                <a:gd name="T13" fmla="*/ 271 h 600"/>
                <a:gd name="T14" fmla="*/ 581 w 633"/>
                <a:gd name="T15" fmla="*/ 277 h 600"/>
                <a:gd name="T16" fmla="*/ 549 w 633"/>
                <a:gd name="T17" fmla="*/ 277 h 600"/>
                <a:gd name="T18" fmla="*/ 529 w 633"/>
                <a:gd name="T19" fmla="*/ 297 h 600"/>
                <a:gd name="T20" fmla="*/ 568 w 633"/>
                <a:gd name="T21" fmla="*/ 303 h 600"/>
                <a:gd name="T22" fmla="*/ 626 w 633"/>
                <a:gd name="T23" fmla="*/ 329 h 600"/>
                <a:gd name="T24" fmla="*/ 620 w 633"/>
                <a:gd name="T25" fmla="*/ 342 h 600"/>
                <a:gd name="T26" fmla="*/ 581 w 633"/>
                <a:gd name="T27" fmla="*/ 329 h 600"/>
                <a:gd name="T28" fmla="*/ 510 w 633"/>
                <a:gd name="T29" fmla="*/ 329 h 600"/>
                <a:gd name="T30" fmla="*/ 484 w 633"/>
                <a:gd name="T31" fmla="*/ 355 h 600"/>
                <a:gd name="T32" fmla="*/ 523 w 633"/>
                <a:gd name="T33" fmla="*/ 381 h 600"/>
                <a:gd name="T34" fmla="*/ 510 w 633"/>
                <a:gd name="T35" fmla="*/ 381 h 600"/>
                <a:gd name="T36" fmla="*/ 478 w 633"/>
                <a:gd name="T37" fmla="*/ 393 h 600"/>
                <a:gd name="T38" fmla="*/ 394 w 633"/>
                <a:gd name="T39" fmla="*/ 348 h 600"/>
                <a:gd name="T40" fmla="*/ 368 w 633"/>
                <a:gd name="T41" fmla="*/ 361 h 600"/>
                <a:gd name="T42" fmla="*/ 329 w 633"/>
                <a:gd name="T43" fmla="*/ 381 h 600"/>
                <a:gd name="T44" fmla="*/ 329 w 633"/>
                <a:gd name="T45" fmla="*/ 464 h 600"/>
                <a:gd name="T46" fmla="*/ 336 w 633"/>
                <a:gd name="T47" fmla="*/ 561 h 600"/>
                <a:gd name="T48" fmla="*/ 316 w 633"/>
                <a:gd name="T49" fmla="*/ 593 h 600"/>
                <a:gd name="T50" fmla="*/ 310 w 633"/>
                <a:gd name="T51" fmla="*/ 529 h 600"/>
                <a:gd name="T52" fmla="*/ 303 w 633"/>
                <a:gd name="T53" fmla="*/ 452 h 600"/>
                <a:gd name="T54" fmla="*/ 284 w 633"/>
                <a:gd name="T55" fmla="*/ 419 h 600"/>
                <a:gd name="T56" fmla="*/ 277 w 633"/>
                <a:gd name="T57" fmla="*/ 374 h 600"/>
                <a:gd name="T58" fmla="*/ 252 w 633"/>
                <a:gd name="T59" fmla="*/ 355 h 600"/>
                <a:gd name="T60" fmla="*/ 206 w 633"/>
                <a:gd name="T61" fmla="*/ 432 h 600"/>
                <a:gd name="T62" fmla="*/ 129 w 633"/>
                <a:gd name="T63" fmla="*/ 529 h 600"/>
                <a:gd name="T64" fmla="*/ 142 w 633"/>
                <a:gd name="T65" fmla="*/ 503 h 600"/>
                <a:gd name="T66" fmla="*/ 168 w 633"/>
                <a:gd name="T67" fmla="*/ 445 h 600"/>
                <a:gd name="T68" fmla="*/ 148 w 633"/>
                <a:gd name="T69" fmla="*/ 432 h 600"/>
                <a:gd name="T70" fmla="*/ 206 w 633"/>
                <a:gd name="T71" fmla="*/ 355 h 600"/>
                <a:gd name="T72" fmla="*/ 155 w 633"/>
                <a:gd name="T73" fmla="*/ 368 h 600"/>
                <a:gd name="T74" fmla="*/ 6 w 633"/>
                <a:gd name="T75" fmla="*/ 406 h 600"/>
                <a:gd name="T76" fmla="*/ 25 w 633"/>
                <a:gd name="T77" fmla="*/ 381 h 600"/>
                <a:gd name="T78" fmla="*/ 51 w 633"/>
                <a:gd name="T79" fmla="*/ 361 h 600"/>
                <a:gd name="T80" fmla="*/ 90 w 633"/>
                <a:gd name="T81" fmla="*/ 348 h 600"/>
                <a:gd name="T82" fmla="*/ 122 w 633"/>
                <a:gd name="T83" fmla="*/ 322 h 600"/>
                <a:gd name="T84" fmla="*/ 148 w 633"/>
                <a:gd name="T85" fmla="*/ 290 h 600"/>
                <a:gd name="T86" fmla="*/ 103 w 633"/>
                <a:gd name="T87" fmla="*/ 258 h 600"/>
                <a:gd name="T88" fmla="*/ 116 w 633"/>
                <a:gd name="T89" fmla="*/ 245 h 600"/>
                <a:gd name="T90" fmla="*/ 155 w 633"/>
                <a:gd name="T91" fmla="*/ 271 h 600"/>
                <a:gd name="T92" fmla="*/ 187 w 633"/>
                <a:gd name="T93" fmla="*/ 258 h 600"/>
                <a:gd name="T94" fmla="*/ 206 w 633"/>
                <a:gd name="T95" fmla="*/ 271 h 600"/>
                <a:gd name="T96" fmla="*/ 239 w 633"/>
                <a:gd name="T97" fmla="*/ 277 h 600"/>
                <a:gd name="T98" fmla="*/ 277 w 633"/>
                <a:gd name="T99" fmla="*/ 226 h 600"/>
                <a:gd name="T100" fmla="*/ 310 w 633"/>
                <a:gd name="T101" fmla="*/ 181 h 600"/>
                <a:gd name="T102" fmla="*/ 329 w 633"/>
                <a:gd name="T103" fmla="*/ 122 h 600"/>
                <a:gd name="T104" fmla="*/ 329 w 633"/>
                <a:gd name="T105" fmla="*/ 161 h 600"/>
                <a:gd name="T106" fmla="*/ 303 w 633"/>
                <a:gd name="T107" fmla="*/ 239 h 600"/>
                <a:gd name="T108" fmla="*/ 355 w 633"/>
                <a:gd name="T109" fmla="*/ 187 h 600"/>
                <a:gd name="T110" fmla="*/ 361 w 633"/>
                <a:gd name="T111" fmla="*/ 219 h 600"/>
                <a:gd name="T112" fmla="*/ 426 w 633"/>
                <a:gd name="T113" fmla="*/ 142 h 600"/>
                <a:gd name="T114" fmla="*/ 445 w 633"/>
                <a:gd name="T115" fmla="*/ 122 h 600"/>
                <a:gd name="T116" fmla="*/ 471 w 633"/>
                <a:gd name="T117" fmla="*/ 122 h 600"/>
                <a:gd name="T118" fmla="*/ 555 w 633"/>
                <a:gd name="T119" fmla="*/ 13 h 6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3"/>
                <a:gd name="T181" fmla="*/ 0 h 600"/>
                <a:gd name="T182" fmla="*/ 633 w 633"/>
                <a:gd name="T183" fmla="*/ 600 h 6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3" h="600">
                  <a:moveTo>
                    <a:pt x="555" y="51"/>
                  </a:moveTo>
                  <a:lnTo>
                    <a:pt x="555" y="58"/>
                  </a:lnTo>
                  <a:lnTo>
                    <a:pt x="536" y="77"/>
                  </a:lnTo>
                  <a:lnTo>
                    <a:pt x="510" y="90"/>
                  </a:lnTo>
                  <a:lnTo>
                    <a:pt x="491" y="116"/>
                  </a:lnTo>
                  <a:lnTo>
                    <a:pt x="471" y="135"/>
                  </a:lnTo>
                  <a:lnTo>
                    <a:pt x="452" y="148"/>
                  </a:lnTo>
                  <a:lnTo>
                    <a:pt x="432" y="168"/>
                  </a:lnTo>
                  <a:lnTo>
                    <a:pt x="413" y="193"/>
                  </a:lnTo>
                  <a:lnTo>
                    <a:pt x="407" y="200"/>
                  </a:lnTo>
                  <a:lnTo>
                    <a:pt x="407" y="213"/>
                  </a:lnTo>
                  <a:lnTo>
                    <a:pt x="413" y="226"/>
                  </a:lnTo>
                  <a:lnTo>
                    <a:pt x="420" y="232"/>
                  </a:lnTo>
                  <a:lnTo>
                    <a:pt x="432" y="232"/>
                  </a:lnTo>
                  <a:lnTo>
                    <a:pt x="439" y="232"/>
                  </a:lnTo>
                  <a:lnTo>
                    <a:pt x="445" y="232"/>
                  </a:lnTo>
                  <a:lnTo>
                    <a:pt x="458" y="226"/>
                  </a:lnTo>
                  <a:lnTo>
                    <a:pt x="471" y="219"/>
                  </a:lnTo>
                  <a:lnTo>
                    <a:pt x="484" y="219"/>
                  </a:lnTo>
                  <a:lnTo>
                    <a:pt x="497" y="213"/>
                  </a:lnTo>
                  <a:lnTo>
                    <a:pt x="529" y="213"/>
                  </a:lnTo>
                  <a:lnTo>
                    <a:pt x="555" y="219"/>
                  </a:lnTo>
                  <a:lnTo>
                    <a:pt x="562" y="219"/>
                  </a:lnTo>
                  <a:lnTo>
                    <a:pt x="555" y="219"/>
                  </a:lnTo>
                  <a:lnTo>
                    <a:pt x="549" y="226"/>
                  </a:lnTo>
                  <a:lnTo>
                    <a:pt x="542" y="226"/>
                  </a:lnTo>
                  <a:lnTo>
                    <a:pt x="536" y="226"/>
                  </a:lnTo>
                  <a:lnTo>
                    <a:pt x="536" y="232"/>
                  </a:lnTo>
                  <a:lnTo>
                    <a:pt x="536" y="239"/>
                  </a:lnTo>
                  <a:lnTo>
                    <a:pt x="542" y="252"/>
                  </a:lnTo>
                  <a:lnTo>
                    <a:pt x="549" y="258"/>
                  </a:lnTo>
                  <a:lnTo>
                    <a:pt x="555" y="264"/>
                  </a:lnTo>
                  <a:lnTo>
                    <a:pt x="568" y="264"/>
                  </a:lnTo>
                  <a:lnTo>
                    <a:pt x="588" y="264"/>
                  </a:lnTo>
                  <a:lnTo>
                    <a:pt x="600" y="271"/>
                  </a:lnTo>
                  <a:lnTo>
                    <a:pt x="607" y="277"/>
                  </a:lnTo>
                  <a:lnTo>
                    <a:pt x="607" y="284"/>
                  </a:lnTo>
                  <a:lnTo>
                    <a:pt x="594" y="284"/>
                  </a:lnTo>
                  <a:lnTo>
                    <a:pt x="581" y="277"/>
                  </a:lnTo>
                  <a:lnTo>
                    <a:pt x="575" y="277"/>
                  </a:lnTo>
                  <a:lnTo>
                    <a:pt x="568" y="277"/>
                  </a:lnTo>
                  <a:lnTo>
                    <a:pt x="562" y="277"/>
                  </a:lnTo>
                  <a:lnTo>
                    <a:pt x="555" y="277"/>
                  </a:lnTo>
                  <a:lnTo>
                    <a:pt x="549" y="277"/>
                  </a:lnTo>
                  <a:lnTo>
                    <a:pt x="536" y="277"/>
                  </a:lnTo>
                  <a:lnTo>
                    <a:pt x="529" y="277"/>
                  </a:lnTo>
                  <a:lnTo>
                    <a:pt x="529" y="284"/>
                  </a:lnTo>
                  <a:lnTo>
                    <a:pt x="529" y="290"/>
                  </a:lnTo>
                  <a:lnTo>
                    <a:pt x="529" y="297"/>
                  </a:lnTo>
                  <a:lnTo>
                    <a:pt x="536" y="310"/>
                  </a:lnTo>
                  <a:lnTo>
                    <a:pt x="542" y="310"/>
                  </a:lnTo>
                  <a:lnTo>
                    <a:pt x="555" y="310"/>
                  </a:lnTo>
                  <a:lnTo>
                    <a:pt x="562" y="303"/>
                  </a:lnTo>
                  <a:lnTo>
                    <a:pt x="568" y="303"/>
                  </a:lnTo>
                  <a:lnTo>
                    <a:pt x="581" y="297"/>
                  </a:lnTo>
                  <a:lnTo>
                    <a:pt x="588" y="303"/>
                  </a:lnTo>
                  <a:lnTo>
                    <a:pt x="594" y="316"/>
                  </a:lnTo>
                  <a:lnTo>
                    <a:pt x="613" y="322"/>
                  </a:lnTo>
                  <a:lnTo>
                    <a:pt x="626" y="329"/>
                  </a:lnTo>
                  <a:lnTo>
                    <a:pt x="633" y="335"/>
                  </a:lnTo>
                  <a:lnTo>
                    <a:pt x="633" y="348"/>
                  </a:lnTo>
                  <a:lnTo>
                    <a:pt x="626" y="348"/>
                  </a:lnTo>
                  <a:lnTo>
                    <a:pt x="620" y="342"/>
                  </a:lnTo>
                  <a:lnTo>
                    <a:pt x="620" y="335"/>
                  </a:lnTo>
                  <a:lnTo>
                    <a:pt x="613" y="329"/>
                  </a:lnTo>
                  <a:lnTo>
                    <a:pt x="607" y="329"/>
                  </a:lnTo>
                  <a:lnTo>
                    <a:pt x="594" y="329"/>
                  </a:lnTo>
                  <a:lnTo>
                    <a:pt x="581" y="329"/>
                  </a:lnTo>
                  <a:lnTo>
                    <a:pt x="575" y="335"/>
                  </a:lnTo>
                  <a:lnTo>
                    <a:pt x="562" y="335"/>
                  </a:lnTo>
                  <a:lnTo>
                    <a:pt x="549" y="335"/>
                  </a:lnTo>
                  <a:lnTo>
                    <a:pt x="523" y="329"/>
                  </a:lnTo>
                  <a:lnTo>
                    <a:pt x="510" y="329"/>
                  </a:lnTo>
                  <a:lnTo>
                    <a:pt x="504" y="329"/>
                  </a:lnTo>
                  <a:lnTo>
                    <a:pt x="491" y="335"/>
                  </a:lnTo>
                  <a:lnTo>
                    <a:pt x="491" y="342"/>
                  </a:lnTo>
                  <a:lnTo>
                    <a:pt x="484" y="342"/>
                  </a:lnTo>
                  <a:lnTo>
                    <a:pt x="484" y="355"/>
                  </a:lnTo>
                  <a:lnTo>
                    <a:pt x="491" y="355"/>
                  </a:lnTo>
                  <a:lnTo>
                    <a:pt x="497" y="361"/>
                  </a:lnTo>
                  <a:lnTo>
                    <a:pt x="510" y="368"/>
                  </a:lnTo>
                  <a:lnTo>
                    <a:pt x="523" y="374"/>
                  </a:lnTo>
                  <a:lnTo>
                    <a:pt x="523" y="381"/>
                  </a:lnTo>
                  <a:lnTo>
                    <a:pt x="529" y="381"/>
                  </a:lnTo>
                  <a:lnTo>
                    <a:pt x="529" y="387"/>
                  </a:lnTo>
                  <a:lnTo>
                    <a:pt x="516" y="381"/>
                  </a:lnTo>
                  <a:lnTo>
                    <a:pt x="510" y="381"/>
                  </a:lnTo>
                  <a:lnTo>
                    <a:pt x="504" y="387"/>
                  </a:lnTo>
                  <a:lnTo>
                    <a:pt x="497" y="393"/>
                  </a:lnTo>
                  <a:lnTo>
                    <a:pt x="497" y="400"/>
                  </a:lnTo>
                  <a:lnTo>
                    <a:pt x="497" y="406"/>
                  </a:lnTo>
                  <a:lnTo>
                    <a:pt x="478" y="393"/>
                  </a:lnTo>
                  <a:lnTo>
                    <a:pt x="458" y="381"/>
                  </a:lnTo>
                  <a:lnTo>
                    <a:pt x="432" y="368"/>
                  </a:lnTo>
                  <a:lnTo>
                    <a:pt x="420" y="361"/>
                  </a:lnTo>
                  <a:lnTo>
                    <a:pt x="407" y="361"/>
                  </a:lnTo>
                  <a:lnTo>
                    <a:pt x="394" y="348"/>
                  </a:lnTo>
                  <a:lnTo>
                    <a:pt x="387" y="348"/>
                  </a:lnTo>
                  <a:lnTo>
                    <a:pt x="381" y="342"/>
                  </a:lnTo>
                  <a:lnTo>
                    <a:pt x="374" y="355"/>
                  </a:lnTo>
                  <a:lnTo>
                    <a:pt x="368" y="361"/>
                  </a:lnTo>
                  <a:lnTo>
                    <a:pt x="355" y="368"/>
                  </a:lnTo>
                  <a:lnTo>
                    <a:pt x="348" y="381"/>
                  </a:lnTo>
                  <a:lnTo>
                    <a:pt x="342" y="381"/>
                  </a:lnTo>
                  <a:lnTo>
                    <a:pt x="336" y="381"/>
                  </a:lnTo>
                  <a:lnTo>
                    <a:pt x="329" y="381"/>
                  </a:lnTo>
                  <a:lnTo>
                    <a:pt x="323" y="387"/>
                  </a:lnTo>
                  <a:lnTo>
                    <a:pt x="329" y="432"/>
                  </a:lnTo>
                  <a:lnTo>
                    <a:pt x="329" y="452"/>
                  </a:lnTo>
                  <a:lnTo>
                    <a:pt x="329" y="471"/>
                  </a:lnTo>
                  <a:lnTo>
                    <a:pt x="329" y="464"/>
                  </a:lnTo>
                  <a:lnTo>
                    <a:pt x="323" y="464"/>
                  </a:lnTo>
                  <a:lnTo>
                    <a:pt x="323" y="548"/>
                  </a:lnTo>
                  <a:lnTo>
                    <a:pt x="329" y="548"/>
                  </a:lnTo>
                  <a:lnTo>
                    <a:pt x="329" y="555"/>
                  </a:lnTo>
                  <a:lnTo>
                    <a:pt x="336" y="561"/>
                  </a:lnTo>
                  <a:lnTo>
                    <a:pt x="336" y="568"/>
                  </a:lnTo>
                  <a:lnTo>
                    <a:pt x="329" y="600"/>
                  </a:lnTo>
                  <a:lnTo>
                    <a:pt x="323" y="600"/>
                  </a:lnTo>
                  <a:lnTo>
                    <a:pt x="316" y="593"/>
                  </a:lnTo>
                  <a:lnTo>
                    <a:pt x="310" y="587"/>
                  </a:lnTo>
                  <a:lnTo>
                    <a:pt x="310" y="574"/>
                  </a:lnTo>
                  <a:lnTo>
                    <a:pt x="316" y="548"/>
                  </a:lnTo>
                  <a:lnTo>
                    <a:pt x="316" y="535"/>
                  </a:lnTo>
                  <a:lnTo>
                    <a:pt x="310" y="529"/>
                  </a:lnTo>
                  <a:lnTo>
                    <a:pt x="303" y="516"/>
                  </a:lnTo>
                  <a:lnTo>
                    <a:pt x="297" y="510"/>
                  </a:lnTo>
                  <a:lnTo>
                    <a:pt x="297" y="490"/>
                  </a:lnTo>
                  <a:lnTo>
                    <a:pt x="303" y="464"/>
                  </a:lnTo>
                  <a:lnTo>
                    <a:pt x="303" y="452"/>
                  </a:lnTo>
                  <a:lnTo>
                    <a:pt x="297" y="445"/>
                  </a:lnTo>
                  <a:lnTo>
                    <a:pt x="297" y="432"/>
                  </a:lnTo>
                  <a:lnTo>
                    <a:pt x="290" y="432"/>
                  </a:lnTo>
                  <a:lnTo>
                    <a:pt x="284" y="426"/>
                  </a:lnTo>
                  <a:lnTo>
                    <a:pt x="284" y="419"/>
                  </a:lnTo>
                  <a:lnTo>
                    <a:pt x="290" y="406"/>
                  </a:lnTo>
                  <a:lnTo>
                    <a:pt x="290" y="393"/>
                  </a:lnTo>
                  <a:lnTo>
                    <a:pt x="290" y="387"/>
                  </a:lnTo>
                  <a:lnTo>
                    <a:pt x="284" y="381"/>
                  </a:lnTo>
                  <a:lnTo>
                    <a:pt x="277" y="374"/>
                  </a:lnTo>
                  <a:lnTo>
                    <a:pt x="271" y="368"/>
                  </a:lnTo>
                  <a:lnTo>
                    <a:pt x="264" y="361"/>
                  </a:lnTo>
                  <a:lnTo>
                    <a:pt x="258" y="355"/>
                  </a:lnTo>
                  <a:lnTo>
                    <a:pt x="258" y="348"/>
                  </a:lnTo>
                  <a:lnTo>
                    <a:pt x="252" y="355"/>
                  </a:lnTo>
                  <a:lnTo>
                    <a:pt x="245" y="361"/>
                  </a:lnTo>
                  <a:lnTo>
                    <a:pt x="239" y="374"/>
                  </a:lnTo>
                  <a:lnTo>
                    <a:pt x="226" y="387"/>
                  </a:lnTo>
                  <a:lnTo>
                    <a:pt x="219" y="400"/>
                  </a:lnTo>
                  <a:lnTo>
                    <a:pt x="206" y="432"/>
                  </a:lnTo>
                  <a:lnTo>
                    <a:pt x="193" y="445"/>
                  </a:lnTo>
                  <a:lnTo>
                    <a:pt x="193" y="452"/>
                  </a:lnTo>
                  <a:lnTo>
                    <a:pt x="180" y="458"/>
                  </a:lnTo>
                  <a:lnTo>
                    <a:pt x="148" y="503"/>
                  </a:lnTo>
                  <a:lnTo>
                    <a:pt x="129" y="529"/>
                  </a:lnTo>
                  <a:lnTo>
                    <a:pt x="122" y="535"/>
                  </a:lnTo>
                  <a:lnTo>
                    <a:pt x="109" y="548"/>
                  </a:lnTo>
                  <a:lnTo>
                    <a:pt x="116" y="535"/>
                  </a:lnTo>
                  <a:lnTo>
                    <a:pt x="129" y="523"/>
                  </a:lnTo>
                  <a:lnTo>
                    <a:pt x="142" y="503"/>
                  </a:lnTo>
                  <a:lnTo>
                    <a:pt x="148" y="484"/>
                  </a:lnTo>
                  <a:lnTo>
                    <a:pt x="142" y="477"/>
                  </a:lnTo>
                  <a:lnTo>
                    <a:pt x="155" y="471"/>
                  </a:lnTo>
                  <a:lnTo>
                    <a:pt x="161" y="458"/>
                  </a:lnTo>
                  <a:lnTo>
                    <a:pt x="168" y="445"/>
                  </a:lnTo>
                  <a:lnTo>
                    <a:pt x="174" y="426"/>
                  </a:lnTo>
                  <a:lnTo>
                    <a:pt x="168" y="426"/>
                  </a:lnTo>
                  <a:lnTo>
                    <a:pt x="161" y="426"/>
                  </a:lnTo>
                  <a:lnTo>
                    <a:pt x="148" y="439"/>
                  </a:lnTo>
                  <a:lnTo>
                    <a:pt x="148" y="432"/>
                  </a:lnTo>
                  <a:lnTo>
                    <a:pt x="180" y="400"/>
                  </a:lnTo>
                  <a:lnTo>
                    <a:pt x="200" y="381"/>
                  </a:lnTo>
                  <a:lnTo>
                    <a:pt x="200" y="368"/>
                  </a:lnTo>
                  <a:lnTo>
                    <a:pt x="206" y="368"/>
                  </a:lnTo>
                  <a:lnTo>
                    <a:pt x="206" y="355"/>
                  </a:lnTo>
                  <a:lnTo>
                    <a:pt x="200" y="355"/>
                  </a:lnTo>
                  <a:lnTo>
                    <a:pt x="193" y="361"/>
                  </a:lnTo>
                  <a:lnTo>
                    <a:pt x="180" y="368"/>
                  </a:lnTo>
                  <a:lnTo>
                    <a:pt x="155" y="368"/>
                  </a:lnTo>
                  <a:lnTo>
                    <a:pt x="135" y="374"/>
                  </a:lnTo>
                  <a:lnTo>
                    <a:pt x="90" y="387"/>
                  </a:lnTo>
                  <a:lnTo>
                    <a:pt x="45" y="400"/>
                  </a:lnTo>
                  <a:lnTo>
                    <a:pt x="0" y="413"/>
                  </a:lnTo>
                  <a:lnTo>
                    <a:pt x="6" y="406"/>
                  </a:lnTo>
                  <a:lnTo>
                    <a:pt x="12" y="400"/>
                  </a:lnTo>
                  <a:lnTo>
                    <a:pt x="32" y="393"/>
                  </a:lnTo>
                  <a:lnTo>
                    <a:pt x="51" y="387"/>
                  </a:lnTo>
                  <a:lnTo>
                    <a:pt x="64" y="381"/>
                  </a:lnTo>
                  <a:lnTo>
                    <a:pt x="25" y="381"/>
                  </a:lnTo>
                  <a:lnTo>
                    <a:pt x="25" y="374"/>
                  </a:lnTo>
                  <a:lnTo>
                    <a:pt x="25" y="368"/>
                  </a:lnTo>
                  <a:lnTo>
                    <a:pt x="32" y="368"/>
                  </a:lnTo>
                  <a:lnTo>
                    <a:pt x="38" y="368"/>
                  </a:lnTo>
                  <a:lnTo>
                    <a:pt x="51" y="361"/>
                  </a:lnTo>
                  <a:lnTo>
                    <a:pt x="58" y="355"/>
                  </a:lnTo>
                  <a:lnTo>
                    <a:pt x="58" y="348"/>
                  </a:lnTo>
                  <a:lnTo>
                    <a:pt x="64" y="348"/>
                  </a:lnTo>
                  <a:lnTo>
                    <a:pt x="77" y="348"/>
                  </a:lnTo>
                  <a:lnTo>
                    <a:pt x="90" y="348"/>
                  </a:lnTo>
                  <a:lnTo>
                    <a:pt x="103" y="348"/>
                  </a:lnTo>
                  <a:lnTo>
                    <a:pt x="109" y="348"/>
                  </a:lnTo>
                  <a:lnTo>
                    <a:pt x="116" y="342"/>
                  </a:lnTo>
                  <a:lnTo>
                    <a:pt x="122" y="335"/>
                  </a:lnTo>
                  <a:lnTo>
                    <a:pt x="122" y="322"/>
                  </a:lnTo>
                  <a:lnTo>
                    <a:pt x="129" y="322"/>
                  </a:lnTo>
                  <a:lnTo>
                    <a:pt x="135" y="316"/>
                  </a:lnTo>
                  <a:lnTo>
                    <a:pt x="142" y="310"/>
                  </a:lnTo>
                  <a:lnTo>
                    <a:pt x="148" y="303"/>
                  </a:lnTo>
                  <a:lnTo>
                    <a:pt x="148" y="290"/>
                  </a:lnTo>
                  <a:lnTo>
                    <a:pt x="142" y="284"/>
                  </a:lnTo>
                  <a:lnTo>
                    <a:pt x="129" y="277"/>
                  </a:lnTo>
                  <a:lnTo>
                    <a:pt x="122" y="271"/>
                  </a:lnTo>
                  <a:lnTo>
                    <a:pt x="109" y="264"/>
                  </a:lnTo>
                  <a:lnTo>
                    <a:pt x="103" y="258"/>
                  </a:lnTo>
                  <a:lnTo>
                    <a:pt x="103" y="252"/>
                  </a:lnTo>
                  <a:lnTo>
                    <a:pt x="103" y="245"/>
                  </a:lnTo>
                  <a:lnTo>
                    <a:pt x="109" y="239"/>
                  </a:lnTo>
                  <a:lnTo>
                    <a:pt x="109" y="232"/>
                  </a:lnTo>
                  <a:lnTo>
                    <a:pt x="116" y="245"/>
                  </a:lnTo>
                  <a:lnTo>
                    <a:pt x="122" y="258"/>
                  </a:lnTo>
                  <a:lnTo>
                    <a:pt x="129" y="264"/>
                  </a:lnTo>
                  <a:lnTo>
                    <a:pt x="142" y="277"/>
                  </a:lnTo>
                  <a:lnTo>
                    <a:pt x="155" y="277"/>
                  </a:lnTo>
                  <a:lnTo>
                    <a:pt x="155" y="271"/>
                  </a:lnTo>
                  <a:lnTo>
                    <a:pt x="161" y="271"/>
                  </a:lnTo>
                  <a:lnTo>
                    <a:pt x="161" y="264"/>
                  </a:lnTo>
                  <a:lnTo>
                    <a:pt x="161" y="258"/>
                  </a:lnTo>
                  <a:lnTo>
                    <a:pt x="187" y="258"/>
                  </a:lnTo>
                  <a:lnTo>
                    <a:pt x="193" y="264"/>
                  </a:lnTo>
                  <a:lnTo>
                    <a:pt x="200" y="264"/>
                  </a:lnTo>
                  <a:lnTo>
                    <a:pt x="206" y="277"/>
                  </a:lnTo>
                  <a:lnTo>
                    <a:pt x="206" y="271"/>
                  </a:lnTo>
                  <a:lnTo>
                    <a:pt x="213" y="271"/>
                  </a:lnTo>
                  <a:lnTo>
                    <a:pt x="219" y="277"/>
                  </a:lnTo>
                  <a:lnTo>
                    <a:pt x="232" y="277"/>
                  </a:lnTo>
                  <a:lnTo>
                    <a:pt x="239" y="277"/>
                  </a:lnTo>
                  <a:lnTo>
                    <a:pt x="245" y="271"/>
                  </a:lnTo>
                  <a:lnTo>
                    <a:pt x="258" y="264"/>
                  </a:lnTo>
                  <a:lnTo>
                    <a:pt x="271" y="252"/>
                  </a:lnTo>
                  <a:lnTo>
                    <a:pt x="271" y="239"/>
                  </a:lnTo>
                  <a:lnTo>
                    <a:pt x="277" y="226"/>
                  </a:lnTo>
                  <a:lnTo>
                    <a:pt x="284" y="213"/>
                  </a:lnTo>
                  <a:lnTo>
                    <a:pt x="284" y="200"/>
                  </a:lnTo>
                  <a:lnTo>
                    <a:pt x="297" y="193"/>
                  </a:lnTo>
                  <a:lnTo>
                    <a:pt x="310" y="187"/>
                  </a:lnTo>
                  <a:lnTo>
                    <a:pt x="310" y="181"/>
                  </a:lnTo>
                  <a:lnTo>
                    <a:pt x="316" y="168"/>
                  </a:lnTo>
                  <a:lnTo>
                    <a:pt x="323" y="148"/>
                  </a:lnTo>
                  <a:lnTo>
                    <a:pt x="329" y="135"/>
                  </a:lnTo>
                  <a:lnTo>
                    <a:pt x="329" y="129"/>
                  </a:lnTo>
                  <a:lnTo>
                    <a:pt x="329" y="122"/>
                  </a:lnTo>
                  <a:lnTo>
                    <a:pt x="342" y="116"/>
                  </a:lnTo>
                  <a:lnTo>
                    <a:pt x="348" y="110"/>
                  </a:lnTo>
                  <a:lnTo>
                    <a:pt x="336" y="142"/>
                  </a:lnTo>
                  <a:lnTo>
                    <a:pt x="329" y="155"/>
                  </a:lnTo>
                  <a:lnTo>
                    <a:pt x="329" y="161"/>
                  </a:lnTo>
                  <a:lnTo>
                    <a:pt x="323" y="168"/>
                  </a:lnTo>
                  <a:lnTo>
                    <a:pt x="310" y="206"/>
                  </a:lnTo>
                  <a:lnTo>
                    <a:pt x="303" y="226"/>
                  </a:lnTo>
                  <a:lnTo>
                    <a:pt x="303" y="239"/>
                  </a:lnTo>
                  <a:lnTo>
                    <a:pt x="303" y="252"/>
                  </a:lnTo>
                  <a:lnTo>
                    <a:pt x="310" y="245"/>
                  </a:lnTo>
                  <a:lnTo>
                    <a:pt x="323" y="239"/>
                  </a:lnTo>
                  <a:lnTo>
                    <a:pt x="336" y="219"/>
                  </a:lnTo>
                  <a:lnTo>
                    <a:pt x="355" y="187"/>
                  </a:lnTo>
                  <a:lnTo>
                    <a:pt x="355" y="193"/>
                  </a:lnTo>
                  <a:lnTo>
                    <a:pt x="355" y="200"/>
                  </a:lnTo>
                  <a:lnTo>
                    <a:pt x="348" y="219"/>
                  </a:lnTo>
                  <a:lnTo>
                    <a:pt x="355" y="219"/>
                  </a:lnTo>
                  <a:lnTo>
                    <a:pt x="361" y="219"/>
                  </a:lnTo>
                  <a:lnTo>
                    <a:pt x="374" y="219"/>
                  </a:lnTo>
                  <a:lnTo>
                    <a:pt x="381" y="206"/>
                  </a:lnTo>
                  <a:lnTo>
                    <a:pt x="387" y="193"/>
                  </a:lnTo>
                  <a:lnTo>
                    <a:pt x="407" y="168"/>
                  </a:lnTo>
                  <a:lnTo>
                    <a:pt x="426" y="142"/>
                  </a:lnTo>
                  <a:lnTo>
                    <a:pt x="432" y="129"/>
                  </a:lnTo>
                  <a:lnTo>
                    <a:pt x="439" y="116"/>
                  </a:lnTo>
                  <a:lnTo>
                    <a:pt x="445" y="116"/>
                  </a:lnTo>
                  <a:lnTo>
                    <a:pt x="445" y="122"/>
                  </a:lnTo>
                  <a:lnTo>
                    <a:pt x="445" y="129"/>
                  </a:lnTo>
                  <a:lnTo>
                    <a:pt x="458" y="129"/>
                  </a:lnTo>
                  <a:lnTo>
                    <a:pt x="465" y="122"/>
                  </a:lnTo>
                  <a:lnTo>
                    <a:pt x="471" y="122"/>
                  </a:lnTo>
                  <a:lnTo>
                    <a:pt x="484" y="110"/>
                  </a:lnTo>
                  <a:lnTo>
                    <a:pt x="497" y="90"/>
                  </a:lnTo>
                  <a:lnTo>
                    <a:pt x="516" y="58"/>
                  </a:lnTo>
                  <a:lnTo>
                    <a:pt x="542" y="32"/>
                  </a:lnTo>
                  <a:lnTo>
                    <a:pt x="555" y="13"/>
                  </a:lnTo>
                  <a:lnTo>
                    <a:pt x="575" y="0"/>
                  </a:lnTo>
                  <a:lnTo>
                    <a:pt x="562" y="26"/>
                  </a:lnTo>
                  <a:lnTo>
                    <a:pt x="555" y="51"/>
                  </a:lnTo>
                  <a:close/>
                </a:path>
              </a:pathLst>
            </a:custGeom>
            <a:solidFill>
              <a:srgbClr val="FFFF00"/>
            </a:solidFill>
            <a:ln w="9525">
              <a:noFill/>
              <a:round/>
              <a:headEnd/>
              <a:tailEnd/>
            </a:ln>
          </p:spPr>
          <p:txBody>
            <a:bodyPr/>
            <a:lstStyle/>
            <a:p>
              <a:endParaRPr lang="fr-FR"/>
            </a:p>
          </p:txBody>
        </p:sp>
        <p:sp>
          <p:nvSpPr>
            <p:cNvPr id="51" name="Freeform 206"/>
            <p:cNvSpPr>
              <a:spLocks/>
            </p:cNvSpPr>
            <p:nvPr/>
          </p:nvSpPr>
          <p:spPr bwMode="auto">
            <a:xfrm>
              <a:off x="2983" y="2558"/>
              <a:ext cx="33" cy="19"/>
            </a:xfrm>
            <a:custGeom>
              <a:avLst/>
              <a:gdLst>
                <a:gd name="T0" fmla="*/ 33 w 33"/>
                <a:gd name="T1" fmla="*/ 13 h 19"/>
                <a:gd name="T2" fmla="*/ 20 w 33"/>
                <a:gd name="T3" fmla="*/ 19 h 19"/>
                <a:gd name="T4" fmla="*/ 0 w 33"/>
                <a:gd name="T5" fmla="*/ 19 h 19"/>
                <a:gd name="T6" fmla="*/ 0 w 33"/>
                <a:gd name="T7" fmla="*/ 19 h 19"/>
                <a:gd name="T8" fmla="*/ 0 w 33"/>
                <a:gd name="T9" fmla="*/ 13 h 19"/>
                <a:gd name="T10" fmla="*/ 20 w 33"/>
                <a:gd name="T11" fmla="*/ 0 h 19"/>
                <a:gd name="T12" fmla="*/ 26 w 33"/>
                <a:gd name="T13" fmla="*/ 0 h 19"/>
                <a:gd name="T14" fmla="*/ 26 w 33"/>
                <a:gd name="T15" fmla="*/ 0 h 19"/>
                <a:gd name="T16" fmla="*/ 33 w 33"/>
                <a:gd name="T17" fmla="*/ 0 h 19"/>
                <a:gd name="T18" fmla="*/ 33 w 33"/>
                <a:gd name="T19" fmla="*/ 13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19"/>
                <a:gd name="T32" fmla="*/ 33 w 33"/>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19">
                  <a:moveTo>
                    <a:pt x="33" y="13"/>
                  </a:moveTo>
                  <a:lnTo>
                    <a:pt x="20" y="19"/>
                  </a:lnTo>
                  <a:lnTo>
                    <a:pt x="0" y="19"/>
                  </a:lnTo>
                  <a:lnTo>
                    <a:pt x="0" y="13"/>
                  </a:lnTo>
                  <a:lnTo>
                    <a:pt x="20" y="0"/>
                  </a:lnTo>
                  <a:lnTo>
                    <a:pt x="26" y="0"/>
                  </a:lnTo>
                  <a:lnTo>
                    <a:pt x="33" y="0"/>
                  </a:lnTo>
                  <a:lnTo>
                    <a:pt x="33" y="13"/>
                  </a:lnTo>
                  <a:close/>
                </a:path>
              </a:pathLst>
            </a:custGeom>
            <a:solidFill>
              <a:srgbClr val="FFFF00"/>
            </a:solidFill>
            <a:ln w="9525">
              <a:noFill/>
              <a:round/>
              <a:headEnd/>
              <a:tailEnd/>
            </a:ln>
          </p:spPr>
          <p:txBody>
            <a:bodyPr/>
            <a:lstStyle/>
            <a:p>
              <a:endParaRPr lang="fr-FR"/>
            </a:p>
          </p:txBody>
        </p:sp>
        <p:sp>
          <p:nvSpPr>
            <p:cNvPr id="52" name="Freeform 207"/>
            <p:cNvSpPr>
              <a:spLocks/>
            </p:cNvSpPr>
            <p:nvPr/>
          </p:nvSpPr>
          <p:spPr bwMode="auto">
            <a:xfrm>
              <a:off x="3042" y="2577"/>
              <a:ext cx="32" cy="7"/>
            </a:xfrm>
            <a:custGeom>
              <a:avLst/>
              <a:gdLst>
                <a:gd name="T0" fmla="*/ 32 w 32"/>
                <a:gd name="T1" fmla="*/ 0 h 7"/>
                <a:gd name="T2" fmla="*/ 25 w 32"/>
                <a:gd name="T3" fmla="*/ 7 h 7"/>
                <a:gd name="T4" fmla="*/ 19 w 32"/>
                <a:gd name="T5" fmla="*/ 7 h 7"/>
                <a:gd name="T6" fmla="*/ 6 w 32"/>
                <a:gd name="T7" fmla="*/ 7 h 7"/>
                <a:gd name="T8" fmla="*/ 0 w 32"/>
                <a:gd name="T9" fmla="*/ 7 h 7"/>
                <a:gd name="T10" fmla="*/ 0 w 32"/>
                <a:gd name="T11" fmla="*/ 7 h 7"/>
                <a:gd name="T12" fmla="*/ 6 w 32"/>
                <a:gd name="T13" fmla="*/ 7 h 7"/>
                <a:gd name="T14" fmla="*/ 19 w 32"/>
                <a:gd name="T15" fmla="*/ 0 h 7"/>
                <a:gd name="T16" fmla="*/ 25 w 32"/>
                <a:gd name="T17" fmla="*/ 0 h 7"/>
                <a:gd name="T18" fmla="*/ 32 w 32"/>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7"/>
                <a:gd name="T32" fmla="*/ 32 w 32"/>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7">
                  <a:moveTo>
                    <a:pt x="32" y="0"/>
                  </a:moveTo>
                  <a:lnTo>
                    <a:pt x="25" y="7"/>
                  </a:lnTo>
                  <a:lnTo>
                    <a:pt x="19" y="7"/>
                  </a:lnTo>
                  <a:lnTo>
                    <a:pt x="6" y="7"/>
                  </a:lnTo>
                  <a:lnTo>
                    <a:pt x="0" y="7"/>
                  </a:lnTo>
                  <a:lnTo>
                    <a:pt x="6" y="7"/>
                  </a:lnTo>
                  <a:lnTo>
                    <a:pt x="19" y="0"/>
                  </a:lnTo>
                  <a:lnTo>
                    <a:pt x="25" y="0"/>
                  </a:lnTo>
                  <a:lnTo>
                    <a:pt x="32" y="0"/>
                  </a:lnTo>
                  <a:close/>
                </a:path>
              </a:pathLst>
            </a:custGeom>
            <a:solidFill>
              <a:srgbClr val="FF6600"/>
            </a:solidFill>
            <a:ln w="9525">
              <a:noFill/>
              <a:round/>
              <a:headEnd/>
              <a:tailEnd/>
            </a:ln>
          </p:spPr>
          <p:txBody>
            <a:bodyPr/>
            <a:lstStyle/>
            <a:p>
              <a:endParaRPr lang="fr-FR"/>
            </a:p>
          </p:txBody>
        </p:sp>
        <p:sp>
          <p:nvSpPr>
            <p:cNvPr id="53" name="Freeform 208"/>
            <p:cNvSpPr>
              <a:spLocks/>
            </p:cNvSpPr>
            <p:nvPr/>
          </p:nvSpPr>
          <p:spPr bwMode="auto">
            <a:xfrm>
              <a:off x="2790" y="2584"/>
              <a:ext cx="19" cy="32"/>
            </a:xfrm>
            <a:custGeom>
              <a:avLst/>
              <a:gdLst>
                <a:gd name="T0" fmla="*/ 19 w 19"/>
                <a:gd name="T1" fmla="*/ 26 h 32"/>
                <a:gd name="T2" fmla="*/ 12 w 19"/>
                <a:gd name="T3" fmla="*/ 26 h 32"/>
                <a:gd name="T4" fmla="*/ 6 w 19"/>
                <a:gd name="T5" fmla="*/ 32 h 32"/>
                <a:gd name="T6" fmla="*/ 6 w 19"/>
                <a:gd name="T7" fmla="*/ 32 h 32"/>
                <a:gd name="T8" fmla="*/ 0 w 19"/>
                <a:gd name="T9" fmla="*/ 26 h 32"/>
                <a:gd name="T10" fmla="*/ 0 w 19"/>
                <a:gd name="T11" fmla="*/ 19 h 32"/>
                <a:gd name="T12" fmla="*/ 0 w 19"/>
                <a:gd name="T13" fmla="*/ 6 h 32"/>
                <a:gd name="T14" fmla="*/ 0 w 19"/>
                <a:gd name="T15" fmla="*/ 0 h 32"/>
                <a:gd name="T16" fmla="*/ 6 w 19"/>
                <a:gd name="T17" fmla="*/ 0 h 32"/>
                <a:gd name="T18" fmla="*/ 6 w 19"/>
                <a:gd name="T19" fmla="*/ 0 h 32"/>
                <a:gd name="T20" fmla="*/ 12 w 19"/>
                <a:gd name="T21" fmla="*/ 6 h 32"/>
                <a:gd name="T22" fmla="*/ 12 w 19"/>
                <a:gd name="T23" fmla="*/ 13 h 32"/>
                <a:gd name="T24" fmla="*/ 12 w 19"/>
                <a:gd name="T25" fmla="*/ 19 h 32"/>
                <a:gd name="T26" fmla="*/ 19 w 19"/>
                <a:gd name="T27" fmla="*/ 26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32"/>
                <a:gd name="T44" fmla="*/ 19 w 19"/>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32">
                  <a:moveTo>
                    <a:pt x="19" y="26"/>
                  </a:moveTo>
                  <a:lnTo>
                    <a:pt x="12" y="26"/>
                  </a:lnTo>
                  <a:lnTo>
                    <a:pt x="6" y="32"/>
                  </a:lnTo>
                  <a:lnTo>
                    <a:pt x="0" y="26"/>
                  </a:lnTo>
                  <a:lnTo>
                    <a:pt x="0" y="19"/>
                  </a:lnTo>
                  <a:lnTo>
                    <a:pt x="0" y="6"/>
                  </a:lnTo>
                  <a:lnTo>
                    <a:pt x="0" y="0"/>
                  </a:lnTo>
                  <a:lnTo>
                    <a:pt x="6" y="0"/>
                  </a:lnTo>
                  <a:lnTo>
                    <a:pt x="12" y="6"/>
                  </a:lnTo>
                  <a:lnTo>
                    <a:pt x="12" y="13"/>
                  </a:lnTo>
                  <a:lnTo>
                    <a:pt x="12" y="19"/>
                  </a:lnTo>
                  <a:lnTo>
                    <a:pt x="19" y="26"/>
                  </a:lnTo>
                  <a:close/>
                </a:path>
              </a:pathLst>
            </a:custGeom>
            <a:solidFill>
              <a:srgbClr val="FFFF00"/>
            </a:solidFill>
            <a:ln w="9525">
              <a:noFill/>
              <a:round/>
              <a:headEnd/>
              <a:tailEnd/>
            </a:ln>
          </p:spPr>
          <p:txBody>
            <a:bodyPr/>
            <a:lstStyle/>
            <a:p>
              <a:endParaRPr lang="fr-FR"/>
            </a:p>
          </p:txBody>
        </p:sp>
        <p:sp>
          <p:nvSpPr>
            <p:cNvPr id="54" name="Freeform 209"/>
            <p:cNvSpPr>
              <a:spLocks/>
            </p:cNvSpPr>
            <p:nvPr/>
          </p:nvSpPr>
          <p:spPr bwMode="auto">
            <a:xfrm>
              <a:off x="2841" y="2616"/>
              <a:ext cx="52" cy="65"/>
            </a:xfrm>
            <a:custGeom>
              <a:avLst/>
              <a:gdLst>
                <a:gd name="T0" fmla="*/ 52 w 52"/>
                <a:gd name="T1" fmla="*/ 7 h 65"/>
                <a:gd name="T2" fmla="*/ 45 w 52"/>
                <a:gd name="T3" fmla="*/ 19 h 65"/>
                <a:gd name="T4" fmla="*/ 45 w 52"/>
                <a:gd name="T5" fmla="*/ 26 h 65"/>
                <a:gd name="T6" fmla="*/ 52 w 52"/>
                <a:gd name="T7" fmla="*/ 32 h 65"/>
                <a:gd name="T8" fmla="*/ 45 w 52"/>
                <a:gd name="T9" fmla="*/ 39 h 65"/>
                <a:gd name="T10" fmla="*/ 39 w 52"/>
                <a:gd name="T11" fmla="*/ 45 h 65"/>
                <a:gd name="T12" fmla="*/ 33 w 52"/>
                <a:gd name="T13" fmla="*/ 45 h 65"/>
                <a:gd name="T14" fmla="*/ 26 w 52"/>
                <a:gd name="T15" fmla="*/ 45 h 65"/>
                <a:gd name="T16" fmla="*/ 26 w 52"/>
                <a:gd name="T17" fmla="*/ 52 h 65"/>
                <a:gd name="T18" fmla="*/ 20 w 52"/>
                <a:gd name="T19" fmla="*/ 52 h 65"/>
                <a:gd name="T20" fmla="*/ 26 w 52"/>
                <a:gd name="T21" fmla="*/ 52 h 65"/>
                <a:gd name="T22" fmla="*/ 26 w 52"/>
                <a:gd name="T23" fmla="*/ 58 h 65"/>
                <a:gd name="T24" fmla="*/ 26 w 52"/>
                <a:gd name="T25" fmla="*/ 58 h 65"/>
                <a:gd name="T26" fmla="*/ 26 w 52"/>
                <a:gd name="T27" fmla="*/ 65 h 65"/>
                <a:gd name="T28" fmla="*/ 20 w 52"/>
                <a:gd name="T29" fmla="*/ 65 h 65"/>
                <a:gd name="T30" fmla="*/ 13 w 52"/>
                <a:gd name="T31" fmla="*/ 65 h 65"/>
                <a:gd name="T32" fmla="*/ 7 w 52"/>
                <a:gd name="T33" fmla="*/ 65 h 65"/>
                <a:gd name="T34" fmla="*/ 0 w 52"/>
                <a:gd name="T35" fmla="*/ 58 h 65"/>
                <a:gd name="T36" fmla="*/ 0 w 52"/>
                <a:gd name="T37" fmla="*/ 52 h 65"/>
                <a:gd name="T38" fmla="*/ 13 w 52"/>
                <a:gd name="T39" fmla="*/ 45 h 65"/>
                <a:gd name="T40" fmla="*/ 7 w 52"/>
                <a:gd name="T41" fmla="*/ 39 h 65"/>
                <a:gd name="T42" fmla="*/ 7 w 52"/>
                <a:gd name="T43" fmla="*/ 32 h 65"/>
                <a:gd name="T44" fmla="*/ 7 w 52"/>
                <a:gd name="T45" fmla="*/ 26 h 65"/>
                <a:gd name="T46" fmla="*/ 7 w 52"/>
                <a:gd name="T47" fmla="*/ 19 h 65"/>
                <a:gd name="T48" fmla="*/ 13 w 52"/>
                <a:gd name="T49" fmla="*/ 13 h 65"/>
                <a:gd name="T50" fmla="*/ 26 w 52"/>
                <a:gd name="T51" fmla="*/ 13 h 65"/>
                <a:gd name="T52" fmla="*/ 33 w 52"/>
                <a:gd name="T53" fmla="*/ 7 h 65"/>
                <a:gd name="T54" fmla="*/ 39 w 52"/>
                <a:gd name="T55" fmla="*/ 0 h 65"/>
                <a:gd name="T56" fmla="*/ 39 w 52"/>
                <a:gd name="T57" fmla="*/ 0 h 65"/>
                <a:gd name="T58" fmla="*/ 45 w 52"/>
                <a:gd name="T59" fmla="*/ 0 h 65"/>
                <a:gd name="T60" fmla="*/ 52 w 52"/>
                <a:gd name="T61" fmla="*/ 0 h 65"/>
                <a:gd name="T62" fmla="*/ 52 w 52"/>
                <a:gd name="T63" fmla="*/ 0 h 65"/>
                <a:gd name="T64" fmla="*/ 52 w 52"/>
                <a:gd name="T65" fmla="*/ 7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65"/>
                <a:gd name="T101" fmla="*/ 52 w 52"/>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65">
                  <a:moveTo>
                    <a:pt x="52" y="7"/>
                  </a:moveTo>
                  <a:lnTo>
                    <a:pt x="45" y="19"/>
                  </a:lnTo>
                  <a:lnTo>
                    <a:pt x="45" y="26"/>
                  </a:lnTo>
                  <a:lnTo>
                    <a:pt x="52" y="32"/>
                  </a:lnTo>
                  <a:lnTo>
                    <a:pt x="45" y="39"/>
                  </a:lnTo>
                  <a:lnTo>
                    <a:pt x="39" y="45"/>
                  </a:lnTo>
                  <a:lnTo>
                    <a:pt x="33" y="45"/>
                  </a:lnTo>
                  <a:lnTo>
                    <a:pt x="26" y="45"/>
                  </a:lnTo>
                  <a:lnTo>
                    <a:pt x="26" y="52"/>
                  </a:lnTo>
                  <a:lnTo>
                    <a:pt x="20" y="52"/>
                  </a:lnTo>
                  <a:lnTo>
                    <a:pt x="26" y="52"/>
                  </a:lnTo>
                  <a:lnTo>
                    <a:pt x="26" y="58"/>
                  </a:lnTo>
                  <a:lnTo>
                    <a:pt x="26" y="65"/>
                  </a:lnTo>
                  <a:lnTo>
                    <a:pt x="20" y="65"/>
                  </a:lnTo>
                  <a:lnTo>
                    <a:pt x="13" y="65"/>
                  </a:lnTo>
                  <a:lnTo>
                    <a:pt x="7" y="65"/>
                  </a:lnTo>
                  <a:lnTo>
                    <a:pt x="0" y="58"/>
                  </a:lnTo>
                  <a:lnTo>
                    <a:pt x="0" y="52"/>
                  </a:lnTo>
                  <a:lnTo>
                    <a:pt x="13" y="45"/>
                  </a:lnTo>
                  <a:lnTo>
                    <a:pt x="7" y="39"/>
                  </a:lnTo>
                  <a:lnTo>
                    <a:pt x="7" y="32"/>
                  </a:lnTo>
                  <a:lnTo>
                    <a:pt x="7" y="26"/>
                  </a:lnTo>
                  <a:lnTo>
                    <a:pt x="7" y="19"/>
                  </a:lnTo>
                  <a:lnTo>
                    <a:pt x="13" y="13"/>
                  </a:lnTo>
                  <a:lnTo>
                    <a:pt x="26" y="13"/>
                  </a:lnTo>
                  <a:lnTo>
                    <a:pt x="33" y="7"/>
                  </a:lnTo>
                  <a:lnTo>
                    <a:pt x="39" y="0"/>
                  </a:lnTo>
                  <a:lnTo>
                    <a:pt x="45" y="0"/>
                  </a:lnTo>
                  <a:lnTo>
                    <a:pt x="52" y="0"/>
                  </a:lnTo>
                  <a:lnTo>
                    <a:pt x="52" y="7"/>
                  </a:lnTo>
                  <a:close/>
                </a:path>
              </a:pathLst>
            </a:custGeom>
            <a:solidFill>
              <a:srgbClr val="FF4C00"/>
            </a:solidFill>
            <a:ln w="9525">
              <a:noFill/>
              <a:round/>
              <a:headEnd/>
              <a:tailEnd/>
            </a:ln>
          </p:spPr>
          <p:txBody>
            <a:bodyPr/>
            <a:lstStyle/>
            <a:p>
              <a:endParaRPr lang="fr-FR"/>
            </a:p>
          </p:txBody>
        </p:sp>
        <p:sp>
          <p:nvSpPr>
            <p:cNvPr id="55" name="Freeform 210"/>
            <p:cNvSpPr>
              <a:spLocks/>
            </p:cNvSpPr>
            <p:nvPr/>
          </p:nvSpPr>
          <p:spPr bwMode="auto">
            <a:xfrm>
              <a:off x="2557" y="2650"/>
              <a:ext cx="521" cy="153"/>
            </a:xfrm>
            <a:custGeom>
              <a:avLst/>
              <a:gdLst>
                <a:gd name="T0" fmla="*/ 2147483647 w 39"/>
                <a:gd name="T1" fmla="*/ 44460 h 58"/>
                <a:gd name="T2" fmla="*/ 2147483647 w 39"/>
                <a:gd name="T3" fmla="*/ 58646 h 58"/>
                <a:gd name="T4" fmla="*/ 2147483647 w 39"/>
                <a:gd name="T5" fmla="*/ 58646 h 58"/>
                <a:gd name="T6" fmla="*/ 2147483647 w 39"/>
                <a:gd name="T7" fmla="*/ 74854 h 58"/>
                <a:gd name="T8" fmla="*/ 2147483647 w 39"/>
                <a:gd name="T9" fmla="*/ 88904 h 58"/>
                <a:gd name="T10" fmla="*/ 2147483647 w 39"/>
                <a:gd name="T11" fmla="*/ 105752 h 58"/>
                <a:gd name="T12" fmla="*/ 2147483647 w 39"/>
                <a:gd name="T13" fmla="*/ 105752 h 58"/>
                <a:gd name="T14" fmla="*/ 2147483647 w 39"/>
                <a:gd name="T15" fmla="*/ 119939 h 58"/>
                <a:gd name="T16" fmla="*/ 2147483647 w 39"/>
                <a:gd name="T17" fmla="*/ 119939 h 58"/>
                <a:gd name="T18" fmla="*/ 2147483647 w 39"/>
                <a:gd name="T19" fmla="*/ 136167 h 58"/>
                <a:gd name="T20" fmla="*/ 2147483647 w 39"/>
                <a:gd name="T21" fmla="*/ 136167 h 58"/>
                <a:gd name="T22" fmla="*/ 2147483647 w 39"/>
                <a:gd name="T23" fmla="*/ 136167 h 58"/>
                <a:gd name="T24" fmla="*/ 2147483647 w 39"/>
                <a:gd name="T25" fmla="*/ 105752 h 58"/>
                <a:gd name="T26" fmla="*/ 2147483647 w 39"/>
                <a:gd name="T27" fmla="*/ 88904 h 58"/>
                <a:gd name="T28" fmla="*/ 2147483647 w 39"/>
                <a:gd name="T29" fmla="*/ 88904 h 58"/>
                <a:gd name="T30" fmla="*/ 2147483647 w 39"/>
                <a:gd name="T31" fmla="*/ 74854 h 58"/>
                <a:gd name="T32" fmla="*/ 2147483647 w 39"/>
                <a:gd name="T33" fmla="*/ 58646 h 58"/>
                <a:gd name="T34" fmla="*/ 2147483647 w 39"/>
                <a:gd name="T35" fmla="*/ 44460 h 58"/>
                <a:gd name="T36" fmla="*/ 0 w 39"/>
                <a:gd name="T37" fmla="*/ 28376 h 58"/>
                <a:gd name="T38" fmla="*/ 2147483647 w 39"/>
                <a:gd name="T39" fmla="*/ 14189 h 58"/>
                <a:gd name="T40" fmla="*/ 2147483647 w 39"/>
                <a:gd name="T41" fmla="*/ 0 h 58"/>
                <a:gd name="T42" fmla="*/ 2147483647 w 39"/>
                <a:gd name="T43" fmla="*/ 0 h 58"/>
                <a:gd name="T44" fmla="*/ 2147483647 w 39"/>
                <a:gd name="T45" fmla="*/ 0 h 58"/>
                <a:gd name="T46" fmla="*/ 2147483647 w 39"/>
                <a:gd name="T47" fmla="*/ 14189 h 58"/>
                <a:gd name="T48" fmla="*/ 2147483647 w 39"/>
                <a:gd name="T49" fmla="*/ 44460 h 5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9"/>
                <a:gd name="T76" fmla="*/ 0 h 58"/>
                <a:gd name="T77" fmla="*/ 39 w 39"/>
                <a:gd name="T78" fmla="*/ 58 h 5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9" h="58">
                  <a:moveTo>
                    <a:pt x="39" y="19"/>
                  </a:moveTo>
                  <a:lnTo>
                    <a:pt x="39" y="25"/>
                  </a:lnTo>
                  <a:lnTo>
                    <a:pt x="32" y="25"/>
                  </a:lnTo>
                  <a:lnTo>
                    <a:pt x="32" y="32"/>
                  </a:lnTo>
                  <a:lnTo>
                    <a:pt x="26" y="38"/>
                  </a:lnTo>
                  <a:lnTo>
                    <a:pt x="32" y="45"/>
                  </a:lnTo>
                  <a:lnTo>
                    <a:pt x="32" y="51"/>
                  </a:lnTo>
                  <a:lnTo>
                    <a:pt x="26" y="51"/>
                  </a:lnTo>
                  <a:lnTo>
                    <a:pt x="26" y="58"/>
                  </a:lnTo>
                  <a:lnTo>
                    <a:pt x="19" y="58"/>
                  </a:lnTo>
                  <a:lnTo>
                    <a:pt x="13" y="45"/>
                  </a:lnTo>
                  <a:lnTo>
                    <a:pt x="13" y="38"/>
                  </a:lnTo>
                  <a:lnTo>
                    <a:pt x="19" y="38"/>
                  </a:lnTo>
                  <a:lnTo>
                    <a:pt x="13" y="32"/>
                  </a:lnTo>
                  <a:lnTo>
                    <a:pt x="6" y="25"/>
                  </a:lnTo>
                  <a:lnTo>
                    <a:pt x="6" y="19"/>
                  </a:lnTo>
                  <a:lnTo>
                    <a:pt x="0" y="12"/>
                  </a:lnTo>
                  <a:lnTo>
                    <a:pt x="6" y="6"/>
                  </a:lnTo>
                  <a:lnTo>
                    <a:pt x="6" y="0"/>
                  </a:lnTo>
                  <a:lnTo>
                    <a:pt x="13" y="0"/>
                  </a:lnTo>
                  <a:lnTo>
                    <a:pt x="26" y="0"/>
                  </a:lnTo>
                  <a:lnTo>
                    <a:pt x="32" y="6"/>
                  </a:lnTo>
                  <a:lnTo>
                    <a:pt x="39" y="19"/>
                  </a:lnTo>
                  <a:close/>
                </a:path>
              </a:pathLst>
            </a:custGeom>
            <a:solidFill>
              <a:srgbClr val="FF4C00"/>
            </a:solidFill>
            <a:ln w="9525">
              <a:noFill/>
              <a:round/>
              <a:headEnd/>
              <a:tailEnd/>
            </a:ln>
          </p:spPr>
          <p:txBody>
            <a:bodyPr/>
            <a:lstStyle/>
            <a:p>
              <a:endParaRPr lang="fr-FR"/>
            </a:p>
          </p:txBody>
        </p:sp>
        <p:sp>
          <p:nvSpPr>
            <p:cNvPr id="56" name="Freeform 211"/>
            <p:cNvSpPr>
              <a:spLocks/>
            </p:cNvSpPr>
            <p:nvPr/>
          </p:nvSpPr>
          <p:spPr bwMode="auto">
            <a:xfrm>
              <a:off x="2802" y="2655"/>
              <a:ext cx="26" cy="19"/>
            </a:xfrm>
            <a:custGeom>
              <a:avLst/>
              <a:gdLst>
                <a:gd name="T0" fmla="*/ 26 w 26"/>
                <a:gd name="T1" fmla="*/ 6 h 19"/>
                <a:gd name="T2" fmla="*/ 26 w 26"/>
                <a:gd name="T3" fmla="*/ 13 h 19"/>
                <a:gd name="T4" fmla="*/ 26 w 26"/>
                <a:gd name="T5" fmla="*/ 13 h 19"/>
                <a:gd name="T6" fmla="*/ 20 w 26"/>
                <a:gd name="T7" fmla="*/ 19 h 19"/>
                <a:gd name="T8" fmla="*/ 13 w 26"/>
                <a:gd name="T9" fmla="*/ 19 h 19"/>
                <a:gd name="T10" fmla="*/ 13 w 26"/>
                <a:gd name="T11" fmla="*/ 19 h 19"/>
                <a:gd name="T12" fmla="*/ 7 w 26"/>
                <a:gd name="T13" fmla="*/ 19 h 19"/>
                <a:gd name="T14" fmla="*/ 0 w 26"/>
                <a:gd name="T15" fmla="*/ 13 h 19"/>
                <a:gd name="T16" fmla="*/ 0 w 26"/>
                <a:gd name="T17" fmla="*/ 6 h 19"/>
                <a:gd name="T18" fmla="*/ 0 w 26"/>
                <a:gd name="T19" fmla="*/ 0 h 19"/>
                <a:gd name="T20" fmla="*/ 7 w 26"/>
                <a:gd name="T21" fmla="*/ 0 h 19"/>
                <a:gd name="T22" fmla="*/ 7 w 26"/>
                <a:gd name="T23" fmla="*/ 0 h 19"/>
                <a:gd name="T24" fmla="*/ 20 w 26"/>
                <a:gd name="T25" fmla="*/ 0 h 19"/>
                <a:gd name="T26" fmla="*/ 20 w 26"/>
                <a:gd name="T27" fmla="*/ 0 h 19"/>
                <a:gd name="T28" fmla="*/ 26 w 26"/>
                <a:gd name="T29" fmla="*/ 6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19"/>
                <a:gd name="T47" fmla="*/ 26 w 26"/>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19">
                  <a:moveTo>
                    <a:pt x="26" y="6"/>
                  </a:moveTo>
                  <a:lnTo>
                    <a:pt x="26" y="13"/>
                  </a:lnTo>
                  <a:lnTo>
                    <a:pt x="20" y="19"/>
                  </a:lnTo>
                  <a:lnTo>
                    <a:pt x="13" y="19"/>
                  </a:lnTo>
                  <a:lnTo>
                    <a:pt x="7" y="19"/>
                  </a:lnTo>
                  <a:lnTo>
                    <a:pt x="0" y="13"/>
                  </a:lnTo>
                  <a:lnTo>
                    <a:pt x="0" y="6"/>
                  </a:lnTo>
                  <a:lnTo>
                    <a:pt x="0" y="0"/>
                  </a:lnTo>
                  <a:lnTo>
                    <a:pt x="7" y="0"/>
                  </a:lnTo>
                  <a:lnTo>
                    <a:pt x="20" y="0"/>
                  </a:lnTo>
                  <a:lnTo>
                    <a:pt x="26" y="6"/>
                  </a:lnTo>
                  <a:close/>
                </a:path>
              </a:pathLst>
            </a:custGeom>
            <a:solidFill>
              <a:srgbClr val="FF4C00"/>
            </a:solidFill>
            <a:ln w="9525">
              <a:noFill/>
              <a:round/>
              <a:headEnd/>
              <a:tailEnd/>
            </a:ln>
          </p:spPr>
          <p:txBody>
            <a:bodyPr/>
            <a:lstStyle/>
            <a:p>
              <a:endParaRPr lang="fr-FR"/>
            </a:p>
          </p:txBody>
        </p:sp>
        <p:sp>
          <p:nvSpPr>
            <p:cNvPr id="57" name="Freeform 212"/>
            <p:cNvSpPr>
              <a:spLocks/>
            </p:cNvSpPr>
            <p:nvPr/>
          </p:nvSpPr>
          <p:spPr bwMode="auto">
            <a:xfrm>
              <a:off x="2990" y="2719"/>
              <a:ext cx="32" cy="20"/>
            </a:xfrm>
            <a:custGeom>
              <a:avLst/>
              <a:gdLst>
                <a:gd name="T0" fmla="*/ 32 w 32"/>
                <a:gd name="T1" fmla="*/ 20 h 20"/>
                <a:gd name="T2" fmla="*/ 26 w 32"/>
                <a:gd name="T3" fmla="*/ 13 h 20"/>
                <a:gd name="T4" fmla="*/ 19 w 32"/>
                <a:gd name="T5" fmla="*/ 7 h 20"/>
                <a:gd name="T6" fmla="*/ 0 w 32"/>
                <a:gd name="T7" fmla="*/ 0 h 20"/>
                <a:gd name="T8" fmla="*/ 6 w 32"/>
                <a:gd name="T9" fmla="*/ 0 h 20"/>
                <a:gd name="T10" fmla="*/ 19 w 32"/>
                <a:gd name="T11" fmla="*/ 7 h 20"/>
                <a:gd name="T12" fmla="*/ 26 w 32"/>
                <a:gd name="T13" fmla="*/ 13 h 20"/>
                <a:gd name="T14" fmla="*/ 32 w 32"/>
                <a:gd name="T15" fmla="*/ 20 h 20"/>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20"/>
                <a:gd name="T26" fmla="*/ 32 w 32"/>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20">
                  <a:moveTo>
                    <a:pt x="32" y="20"/>
                  </a:moveTo>
                  <a:lnTo>
                    <a:pt x="26" y="13"/>
                  </a:lnTo>
                  <a:lnTo>
                    <a:pt x="19" y="7"/>
                  </a:lnTo>
                  <a:lnTo>
                    <a:pt x="0" y="0"/>
                  </a:lnTo>
                  <a:lnTo>
                    <a:pt x="6" y="0"/>
                  </a:lnTo>
                  <a:lnTo>
                    <a:pt x="19" y="7"/>
                  </a:lnTo>
                  <a:lnTo>
                    <a:pt x="26" y="13"/>
                  </a:lnTo>
                  <a:lnTo>
                    <a:pt x="32" y="20"/>
                  </a:lnTo>
                  <a:close/>
                </a:path>
              </a:pathLst>
            </a:custGeom>
            <a:solidFill>
              <a:srgbClr val="FFFFFF"/>
            </a:solidFill>
            <a:ln w="9525">
              <a:noFill/>
              <a:round/>
              <a:headEnd/>
              <a:tailEnd/>
            </a:ln>
          </p:spPr>
          <p:txBody>
            <a:bodyPr/>
            <a:lstStyle/>
            <a:p>
              <a:endParaRPr lang="fr-FR"/>
            </a:p>
          </p:txBody>
        </p:sp>
        <p:sp>
          <p:nvSpPr>
            <p:cNvPr id="58" name="Freeform 213"/>
            <p:cNvSpPr>
              <a:spLocks/>
            </p:cNvSpPr>
            <p:nvPr/>
          </p:nvSpPr>
          <p:spPr bwMode="auto">
            <a:xfrm>
              <a:off x="3035" y="2745"/>
              <a:ext cx="7" cy="1"/>
            </a:xfrm>
            <a:custGeom>
              <a:avLst/>
              <a:gdLst>
                <a:gd name="T0" fmla="*/ 0 w 7"/>
                <a:gd name="T1" fmla="*/ 0 h 1"/>
                <a:gd name="T2" fmla="*/ 7 w 7"/>
                <a:gd name="T3" fmla="*/ 0 h 1"/>
                <a:gd name="T4" fmla="*/ 0 w 7"/>
                <a:gd name="T5" fmla="*/ 0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0" y="0"/>
                  </a:moveTo>
                  <a:lnTo>
                    <a:pt x="7" y="0"/>
                  </a:lnTo>
                  <a:lnTo>
                    <a:pt x="0" y="0"/>
                  </a:lnTo>
                  <a:close/>
                </a:path>
              </a:pathLst>
            </a:custGeom>
            <a:solidFill>
              <a:srgbClr val="FFFFFF"/>
            </a:solidFill>
            <a:ln w="9525">
              <a:noFill/>
              <a:round/>
              <a:headEnd/>
              <a:tailEnd/>
            </a:ln>
          </p:spPr>
          <p:txBody>
            <a:bodyPr/>
            <a:lstStyle/>
            <a:p>
              <a:endParaRPr lang="fr-FR"/>
            </a:p>
          </p:txBody>
        </p:sp>
        <p:sp>
          <p:nvSpPr>
            <p:cNvPr id="59" name="Freeform 214"/>
            <p:cNvSpPr>
              <a:spLocks/>
            </p:cNvSpPr>
            <p:nvPr/>
          </p:nvSpPr>
          <p:spPr bwMode="auto">
            <a:xfrm>
              <a:off x="2466" y="2758"/>
              <a:ext cx="59" cy="13"/>
            </a:xfrm>
            <a:custGeom>
              <a:avLst/>
              <a:gdLst>
                <a:gd name="T0" fmla="*/ 59 w 59"/>
                <a:gd name="T1" fmla="*/ 6 h 13"/>
                <a:gd name="T2" fmla="*/ 33 w 59"/>
                <a:gd name="T3" fmla="*/ 13 h 13"/>
                <a:gd name="T4" fmla="*/ 20 w 59"/>
                <a:gd name="T5" fmla="*/ 13 h 13"/>
                <a:gd name="T6" fmla="*/ 13 w 59"/>
                <a:gd name="T7" fmla="*/ 13 h 13"/>
                <a:gd name="T8" fmla="*/ 0 w 59"/>
                <a:gd name="T9" fmla="*/ 13 h 13"/>
                <a:gd name="T10" fmla="*/ 13 w 59"/>
                <a:gd name="T11" fmla="*/ 6 h 13"/>
                <a:gd name="T12" fmla="*/ 26 w 59"/>
                <a:gd name="T13" fmla="*/ 6 h 13"/>
                <a:gd name="T14" fmla="*/ 46 w 59"/>
                <a:gd name="T15" fmla="*/ 0 h 13"/>
                <a:gd name="T16" fmla="*/ 52 w 59"/>
                <a:gd name="T17" fmla="*/ 0 h 13"/>
                <a:gd name="T18" fmla="*/ 52 w 59"/>
                <a:gd name="T19" fmla="*/ 0 h 13"/>
                <a:gd name="T20" fmla="*/ 59 w 59"/>
                <a:gd name="T21" fmla="*/ 6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13"/>
                <a:gd name="T35" fmla="*/ 59 w 59"/>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13">
                  <a:moveTo>
                    <a:pt x="59" y="6"/>
                  </a:moveTo>
                  <a:lnTo>
                    <a:pt x="33" y="13"/>
                  </a:lnTo>
                  <a:lnTo>
                    <a:pt x="20" y="13"/>
                  </a:lnTo>
                  <a:lnTo>
                    <a:pt x="13" y="13"/>
                  </a:lnTo>
                  <a:lnTo>
                    <a:pt x="0" y="13"/>
                  </a:lnTo>
                  <a:lnTo>
                    <a:pt x="13" y="6"/>
                  </a:lnTo>
                  <a:lnTo>
                    <a:pt x="26" y="6"/>
                  </a:lnTo>
                  <a:lnTo>
                    <a:pt x="46" y="0"/>
                  </a:lnTo>
                  <a:lnTo>
                    <a:pt x="52" y="0"/>
                  </a:lnTo>
                  <a:lnTo>
                    <a:pt x="59" y="6"/>
                  </a:lnTo>
                  <a:close/>
                </a:path>
              </a:pathLst>
            </a:custGeom>
            <a:solidFill>
              <a:srgbClr val="FF6600"/>
            </a:solidFill>
            <a:ln w="9525">
              <a:noFill/>
              <a:round/>
              <a:headEnd/>
              <a:tailEnd/>
            </a:ln>
          </p:spPr>
          <p:txBody>
            <a:bodyPr/>
            <a:lstStyle/>
            <a:p>
              <a:endParaRPr lang="fr-FR"/>
            </a:p>
          </p:txBody>
        </p:sp>
        <p:sp>
          <p:nvSpPr>
            <p:cNvPr id="60" name="Freeform 215"/>
            <p:cNvSpPr>
              <a:spLocks/>
            </p:cNvSpPr>
            <p:nvPr/>
          </p:nvSpPr>
          <p:spPr bwMode="auto">
            <a:xfrm>
              <a:off x="2622" y="2758"/>
              <a:ext cx="38" cy="26"/>
            </a:xfrm>
            <a:custGeom>
              <a:avLst/>
              <a:gdLst>
                <a:gd name="T0" fmla="*/ 38 w 38"/>
                <a:gd name="T1" fmla="*/ 0 h 26"/>
                <a:gd name="T2" fmla="*/ 38 w 38"/>
                <a:gd name="T3" fmla="*/ 6 h 26"/>
                <a:gd name="T4" fmla="*/ 19 w 38"/>
                <a:gd name="T5" fmla="*/ 19 h 26"/>
                <a:gd name="T6" fmla="*/ 12 w 38"/>
                <a:gd name="T7" fmla="*/ 26 h 26"/>
                <a:gd name="T8" fmla="*/ 6 w 38"/>
                <a:gd name="T9" fmla="*/ 26 h 26"/>
                <a:gd name="T10" fmla="*/ 0 w 38"/>
                <a:gd name="T11" fmla="*/ 26 h 26"/>
                <a:gd name="T12" fmla="*/ 12 w 38"/>
                <a:gd name="T13" fmla="*/ 19 h 26"/>
                <a:gd name="T14" fmla="*/ 19 w 38"/>
                <a:gd name="T15" fmla="*/ 13 h 26"/>
                <a:gd name="T16" fmla="*/ 25 w 38"/>
                <a:gd name="T17" fmla="*/ 6 h 26"/>
                <a:gd name="T18" fmla="*/ 32 w 38"/>
                <a:gd name="T19" fmla="*/ 0 h 26"/>
                <a:gd name="T20" fmla="*/ 38 w 38"/>
                <a:gd name="T21" fmla="*/ 0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26"/>
                <a:gd name="T35" fmla="*/ 38 w 38"/>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26">
                  <a:moveTo>
                    <a:pt x="38" y="0"/>
                  </a:moveTo>
                  <a:lnTo>
                    <a:pt x="38" y="6"/>
                  </a:lnTo>
                  <a:lnTo>
                    <a:pt x="19" y="19"/>
                  </a:lnTo>
                  <a:lnTo>
                    <a:pt x="12" y="26"/>
                  </a:lnTo>
                  <a:lnTo>
                    <a:pt x="6" y="26"/>
                  </a:lnTo>
                  <a:lnTo>
                    <a:pt x="0" y="26"/>
                  </a:lnTo>
                  <a:lnTo>
                    <a:pt x="12" y="19"/>
                  </a:lnTo>
                  <a:lnTo>
                    <a:pt x="19" y="13"/>
                  </a:lnTo>
                  <a:lnTo>
                    <a:pt x="25" y="6"/>
                  </a:lnTo>
                  <a:lnTo>
                    <a:pt x="32" y="0"/>
                  </a:lnTo>
                  <a:lnTo>
                    <a:pt x="38" y="0"/>
                  </a:lnTo>
                  <a:close/>
                </a:path>
              </a:pathLst>
            </a:custGeom>
            <a:solidFill>
              <a:srgbClr val="FF6600"/>
            </a:solidFill>
            <a:ln w="9525">
              <a:noFill/>
              <a:round/>
              <a:headEnd/>
              <a:tailEnd/>
            </a:ln>
          </p:spPr>
          <p:txBody>
            <a:bodyPr/>
            <a:lstStyle/>
            <a:p>
              <a:endParaRPr lang="fr-FR"/>
            </a:p>
          </p:txBody>
        </p:sp>
        <p:sp>
          <p:nvSpPr>
            <p:cNvPr id="61" name="Freeform 216"/>
            <p:cNvSpPr>
              <a:spLocks/>
            </p:cNvSpPr>
            <p:nvPr/>
          </p:nvSpPr>
          <p:spPr bwMode="auto">
            <a:xfrm>
              <a:off x="3100" y="2881"/>
              <a:ext cx="26" cy="32"/>
            </a:xfrm>
            <a:custGeom>
              <a:avLst/>
              <a:gdLst>
                <a:gd name="T0" fmla="*/ 26 w 26"/>
                <a:gd name="T1" fmla="*/ 32 h 32"/>
                <a:gd name="T2" fmla="*/ 19 w 26"/>
                <a:gd name="T3" fmla="*/ 25 h 32"/>
                <a:gd name="T4" fmla="*/ 13 w 26"/>
                <a:gd name="T5" fmla="*/ 19 h 32"/>
                <a:gd name="T6" fmla="*/ 0 w 26"/>
                <a:gd name="T7" fmla="*/ 6 h 32"/>
                <a:gd name="T8" fmla="*/ 0 w 26"/>
                <a:gd name="T9" fmla="*/ 0 h 32"/>
                <a:gd name="T10" fmla="*/ 19 w 26"/>
                <a:gd name="T11" fmla="*/ 13 h 32"/>
                <a:gd name="T12" fmla="*/ 26 w 26"/>
                <a:gd name="T13" fmla="*/ 19 h 32"/>
                <a:gd name="T14" fmla="*/ 26 w 26"/>
                <a:gd name="T15" fmla="*/ 25 h 32"/>
                <a:gd name="T16" fmla="*/ 26 w 26"/>
                <a:gd name="T17" fmla="*/ 25 h 32"/>
                <a:gd name="T18" fmla="*/ 26 w 26"/>
                <a:gd name="T19" fmla="*/ 32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32"/>
                <a:gd name="T32" fmla="*/ 26 w 26"/>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32">
                  <a:moveTo>
                    <a:pt x="26" y="32"/>
                  </a:moveTo>
                  <a:lnTo>
                    <a:pt x="19" y="25"/>
                  </a:lnTo>
                  <a:lnTo>
                    <a:pt x="13" y="19"/>
                  </a:lnTo>
                  <a:lnTo>
                    <a:pt x="0" y="6"/>
                  </a:lnTo>
                  <a:lnTo>
                    <a:pt x="0" y="0"/>
                  </a:lnTo>
                  <a:lnTo>
                    <a:pt x="19" y="13"/>
                  </a:lnTo>
                  <a:lnTo>
                    <a:pt x="26" y="19"/>
                  </a:lnTo>
                  <a:lnTo>
                    <a:pt x="26" y="25"/>
                  </a:lnTo>
                  <a:lnTo>
                    <a:pt x="26" y="32"/>
                  </a:lnTo>
                  <a:close/>
                </a:path>
              </a:pathLst>
            </a:custGeom>
            <a:solidFill>
              <a:srgbClr val="FF7800"/>
            </a:solidFill>
            <a:ln w="9525">
              <a:noFill/>
              <a:round/>
              <a:headEnd/>
              <a:tailEnd/>
            </a:ln>
          </p:spPr>
          <p:txBody>
            <a:bodyPr/>
            <a:lstStyle/>
            <a:p>
              <a:endParaRPr lang="fr-FR"/>
            </a:p>
          </p:txBody>
        </p:sp>
        <p:sp>
          <p:nvSpPr>
            <p:cNvPr id="62" name="Freeform 217"/>
            <p:cNvSpPr>
              <a:spLocks/>
            </p:cNvSpPr>
            <p:nvPr/>
          </p:nvSpPr>
          <p:spPr bwMode="auto">
            <a:xfrm>
              <a:off x="3042" y="2919"/>
              <a:ext cx="12" cy="20"/>
            </a:xfrm>
            <a:custGeom>
              <a:avLst/>
              <a:gdLst>
                <a:gd name="T0" fmla="*/ 12 w 12"/>
                <a:gd name="T1" fmla="*/ 13 h 20"/>
                <a:gd name="T2" fmla="*/ 12 w 12"/>
                <a:gd name="T3" fmla="*/ 20 h 20"/>
                <a:gd name="T4" fmla="*/ 6 w 12"/>
                <a:gd name="T5" fmla="*/ 13 h 20"/>
                <a:gd name="T6" fmla="*/ 6 w 12"/>
                <a:gd name="T7" fmla="*/ 13 h 20"/>
                <a:gd name="T8" fmla="*/ 0 w 12"/>
                <a:gd name="T9" fmla="*/ 0 h 20"/>
                <a:gd name="T10" fmla="*/ 0 w 12"/>
                <a:gd name="T11" fmla="*/ 0 h 20"/>
                <a:gd name="T12" fmla="*/ 0 w 12"/>
                <a:gd name="T13" fmla="*/ 0 h 20"/>
                <a:gd name="T14" fmla="*/ 6 w 12"/>
                <a:gd name="T15" fmla="*/ 0 h 20"/>
                <a:gd name="T16" fmla="*/ 6 w 12"/>
                <a:gd name="T17" fmla="*/ 0 h 20"/>
                <a:gd name="T18" fmla="*/ 6 w 12"/>
                <a:gd name="T19" fmla="*/ 7 h 20"/>
                <a:gd name="T20" fmla="*/ 12 w 12"/>
                <a:gd name="T21" fmla="*/ 13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20"/>
                <a:gd name="T35" fmla="*/ 12 w 12"/>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20">
                  <a:moveTo>
                    <a:pt x="12" y="13"/>
                  </a:moveTo>
                  <a:lnTo>
                    <a:pt x="12" y="20"/>
                  </a:lnTo>
                  <a:lnTo>
                    <a:pt x="6" y="13"/>
                  </a:lnTo>
                  <a:lnTo>
                    <a:pt x="0" y="0"/>
                  </a:lnTo>
                  <a:lnTo>
                    <a:pt x="6" y="0"/>
                  </a:lnTo>
                  <a:lnTo>
                    <a:pt x="6" y="7"/>
                  </a:lnTo>
                  <a:lnTo>
                    <a:pt x="12" y="13"/>
                  </a:lnTo>
                  <a:close/>
                </a:path>
              </a:pathLst>
            </a:custGeom>
            <a:solidFill>
              <a:srgbClr val="FF6600"/>
            </a:solidFill>
            <a:ln w="9525">
              <a:noFill/>
              <a:round/>
              <a:headEnd/>
              <a:tailEnd/>
            </a:ln>
          </p:spPr>
          <p:txBody>
            <a:bodyPr/>
            <a:lstStyle/>
            <a:p>
              <a:endParaRPr lang="fr-FR"/>
            </a:p>
          </p:txBody>
        </p:sp>
      </p:grpSp>
    </p:spTree>
    <p:extLst>
      <p:ext uri="{BB962C8B-B14F-4D97-AF65-F5344CB8AC3E}">
        <p14:creationId xmlns="" xmlns:p14="http://schemas.microsoft.com/office/powerpoint/2010/main" val="25755349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9</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dirty="0">
                <a:solidFill>
                  <a:srgbClr val="FFFF00"/>
                </a:solidFill>
              </a:rPr>
              <a:t>Quelques modes </a:t>
            </a:r>
            <a:r>
              <a:rPr lang="fr-FR" dirty="0" smtClean="0">
                <a:solidFill>
                  <a:srgbClr val="FFFF00"/>
                </a:solidFill>
              </a:rPr>
              <a:t>d’ignition:</a:t>
            </a:r>
            <a:endParaRPr lang="fr-FR" dirty="0">
              <a:solidFill>
                <a:srgbClr val="FFFF00"/>
              </a:solidFill>
            </a:endParaRPr>
          </a:p>
        </p:txBody>
      </p:sp>
      <p:pic>
        <p:nvPicPr>
          <p:cNvPr id="63" name="Picture 4"/>
          <p:cNvPicPr>
            <a:picLocks noChangeAspect="1" noChangeArrowheads="1"/>
          </p:cNvPicPr>
          <p:nvPr/>
        </p:nvPicPr>
        <p:blipFill>
          <a:blip r:embed="rId3" cstate="print"/>
          <a:srcRect/>
          <a:stretch>
            <a:fillRect/>
          </a:stretch>
        </p:blipFill>
        <p:spPr bwMode="auto">
          <a:xfrm>
            <a:off x="3491234" y="4110831"/>
            <a:ext cx="2447925" cy="1909763"/>
          </a:xfrm>
          <a:prstGeom prst="rect">
            <a:avLst/>
          </a:prstGeom>
          <a:noFill/>
          <a:ln w="19050">
            <a:solidFill>
              <a:srgbClr val="FFFF00"/>
            </a:solidFill>
            <a:miter lim="800000"/>
            <a:headEnd/>
            <a:tailEnd/>
          </a:ln>
        </p:spPr>
      </p:pic>
      <p:sp>
        <p:nvSpPr>
          <p:cNvPr id="64" name="Rectangle 5"/>
          <p:cNvSpPr>
            <a:spLocks noChangeArrowheads="1"/>
          </p:cNvSpPr>
          <p:nvPr/>
        </p:nvSpPr>
        <p:spPr bwMode="auto">
          <a:xfrm>
            <a:off x="2411734" y="3788569"/>
            <a:ext cx="5454650" cy="276225"/>
          </a:xfrm>
          <a:prstGeom prst="rect">
            <a:avLst/>
          </a:prstGeom>
          <a:noFill/>
          <a:ln w="9525">
            <a:noFill/>
            <a:miter lim="800000"/>
            <a:headEnd/>
            <a:tailEnd/>
          </a:ln>
        </p:spPr>
        <p:txBody>
          <a:bodyPr>
            <a:spAutoFit/>
          </a:bodyPr>
          <a:lstStyle/>
          <a:p>
            <a:r>
              <a:rPr lang="fr-FR" sz="1200"/>
              <a:t>Ligne électrique endommagée par un court-circuit ou un arc électrique</a:t>
            </a:r>
          </a:p>
        </p:txBody>
      </p:sp>
      <p:sp>
        <p:nvSpPr>
          <p:cNvPr id="65" name="Rectangle 6"/>
          <p:cNvSpPr>
            <a:spLocks noChangeArrowheads="1"/>
          </p:cNvSpPr>
          <p:nvPr/>
        </p:nvSpPr>
        <p:spPr bwMode="auto">
          <a:xfrm>
            <a:off x="2746697" y="6020594"/>
            <a:ext cx="3748087" cy="277812"/>
          </a:xfrm>
          <a:prstGeom prst="rect">
            <a:avLst/>
          </a:prstGeom>
          <a:noFill/>
          <a:ln w="9525">
            <a:noFill/>
            <a:miter lim="800000"/>
            <a:headEnd/>
            <a:tailEnd/>
          </a:ln>
        </p:spPr>
        <p:txBody>
          <a:bodyPr wrap="none">
            <a:spAutoFit/>
          </a:bodyPr>
          <a:lstStyle/>
          <a:p>
            <a:r>
              <a:rPr lang="fr-FR" sz="1200"/>
              <a:t>Fusion d’un câble aluminium suite à un court- circuit</a:t>
            </a:r>
          </a:p>
        </p:txBody>
      </p:sp>
      <p:pic>
        <p:nvPicPr>
          <p:cNvPr id="66" name="Image 21" descr="ligne_eclairs006.gif"/>
          <p:cNvPicPr>
            <a:picLocks noChangeAspect="1"/>
          </p:cNvPicPr>
          <p:nvPr/>
        </p:nvPicPr>
        <p:blipFill>
          <a:blip r:embed="rId4" cstate="print"/>
          <a:srcRect/>
          <a:stretch>
            <a:fillRect/>
          </a:stretch>
        </p:blipFill>
        <p:spPr bwMode="auto">
          <a:xfrm rot="5400000">
            <a:off x="-1334766" y="3358357"/>
            <a:ext cx="4752975" cy="571500"/>
          </a:xfrm>
          <a:prstGeom prst="rect">
            <a:avLst/>
          </a:prstGeom>
          <a:noFill/>
          <a:ln w="38100">
            <a:noFill/>
            <a:miter lim="800000"/>
            <a:headEnd/>
            <a:tailEnd/>
          </a:ln>
        </p:spPr>
      </p:pic>
      <p:pic>
        <p:nvPicPr>
          <p:cNvPr id="67" name="Picture 2" descr="http://t2.gstatic.com/images?q=tbn:ANd9GcSGtHMe_wdk14jWn2WVpkog-ASBnXmCDtUqzi-NChnURgKsSKGm2g"/>
          <p:cNvPicPr>
            <a:picLocks noChangeAspect="1" noChangeArrowheads="1"/>
          </p:cNvPicPr>
          <p:nvPr/>
        </p:nvPicPr>
        <p:blipFill>
          <a:blip r:embed="rId5" cstate="print"/>
          <a:srcRect/>
          <a:stretch>
            <a:fillRect/>
          </a:stretch>
        </p:blipFill>
        <p:spPr bwMode="auto">
          <a:xfrm>
            <a:off x="1691009" y="1124744"/>
            <a:ext cx="3524250" cy="2640012"/>
          </a:xfrm>
          <a:prstGeom prst="rect">
            <a:avLst/>
          </a:prstGeom>
          <a:noFill/>
          <a:ln w="19050">
            <a:solidFill>
              <a:srgbClr val="FFFF00"/>
            </a:solidFill>
            <a:miter lim="800000"/>
            <a:headEnd/>
            <a:tailEnd/>
          </a:ln>
        </p:spPr>
      </p:pic>
      <p:grpSp>
        <p:nvGrpSpPr>
          <p:cNvPr id="68" name="Group 218"/>
          <p:cNvGrpSpPr>
            <a:grpSpLocks/>
          </p:cNvGrpSpPr>
          <p:nvPr/>
        </p:nvGrpSpPr>
        <p:grpSpPr bwMode="auto">
          <a:xfrm flipH="1">
            <a:off x="2051372" y="2420144"/>
            <a:ext cx="1152525" cy="768350"/>
            <a:chOff x="1872" y="1991"/>
            <a:chExt cx="1680" cy="1309"/>
          </a:xfrm>
        </p:grpSpPr>
        <p:sp>
          <p:nvSpPr>
            <p:cNvPr id="69" name="Freeform 202"/>
            <p:cNvSpPr>
              <a:spLocks/>
            </p:cNvSpPr>
            <p:nvPr/>
          </p:nvSpPr>
          <p:spPr bwMode="auto">
            <a:xfrm>
              <a:off x="1872" y="2016"/>
              <a:ext cx="1680" cy="1284"/>
            </a:xfrm>
            <a:custGeom>
              <a:avLst/>
              <a:gdLst>
                <a:gd name="T0" fmla="*/ 1137 w 1680"/>
                <a:gd name="T1" fmla="*/ 226 h 1284"/>
                <a:gd name="T2" fmla="*/ 1111 w 1680"/>
                <a:gd name="T3" fmla="*/ 342 h 1284"/>
                <a:gd name="T4" fmla="*/ 1279 w 1680"/>
                <a:gd name="T5" fmla="*/ 194 h 1284"/>
                <a:gd name="T6" fmla="*/ 1254 w 1680"/>
                <a:gd name="T7" fmla="*/ 271 h 1284"/>
                <a:gd name="T8" fmla="*/ 1279 w 1680"/>
                <a:gd name="T9" fmla="*/ 271 h 1284"/>
                <a:gd name="T10" fmla="*/ 1460 w 1680"/>
                <a:gd name="T11" fmla="*/ 84 h 1284"/>
                <a:gd name="T12" fmla="*/ 1441 w 1680"/>
                <a:gd name="T13" fmla="*/ 155 h 1284"/>
                <a:gd name="T14" fmla="*/ 1538 w 1680"/>
                <a:gd name="T15" fmla="*/ 116 h 1284"/>
                <a:gd name="T16" fmla="*/ 1312 w 1680"/>
                <a:gd name="T17" fmla="*/ 387 h 1284"/>
                <a:gd name="T18" fmla="*/ 1299 w 1680"/>
                <a:gd name="T19" fmla="*/ 477 h 1284"/>
                <a:gd name="T20" fmla="*/ 1415 w 1680"/>
                <a:gd name="T21" fmla="*/ 503 h 1284"/>
                <a:gd name="T22" fmla="*/ 1564 w 1680"/>
                <a:gd name="T23" fmla="*/ 510 h 1284"/>
                <a:gd name="T24" fmla="*/ 1376 w 1680"/>
                <a:gd name="T25" fmla="*/ 555 h 1284"/>
                <a:gd name="T26" fmla="*/ 1441 w 1680"/>
                <a:gd name="T27" fmla="*/ 587 h 1284"/>
                <a:gd name="T28" fmla="*/ 1312 w 1680"/>
                <a:gd name="T29" fmla="*/ 607 h 1284"/>
                <a:gd name="T30" fmla="*/ 1363 w 1680"/>
                <a:gd name="T31" fmla="*/ 632 h 1284"/>
                <a:gd name="T32" fmla="*/ 1680 w 1680"/>
                <a:gd name="T33" fmla="*/ 755 h 1284"/>
                <a:gd name="T34" fmla="*/ 1486 w 1680"/>
                <a:gd name="T35" fmla="*/ 716 h 1284"/>
                <a:gd name="T36" fmla="*/ 1305 w 1680"/>
                <a:gd name="T37" fmla="*/ 684 h 1284"/>
                <a:gd name="T38" fmla="*/ 1376 w 1680"/>
                <a:gd name="T39" fmla="*/ 729 h 1284"/>
                <a:gd name="T40" fmla="*/ 1325 w 1680"/>
                <a:gd name="T41" fmla="*/ 768 h 1284"/>
                <a:gd name="T42" fmla="*/ 1422 w 1680"/>
                <a:gd name="T43" fmla="*/ 852 h 1284"/>
                <a:gd name="T44" fmla="*/ 1447 w 1680"/>
                <a:gd name="T45" fmla="*/ 961 h 1284"/>
                <a:gd name="T46" fmla="*/ 1299 w 1680"/>
                <a:gd name="T47" fmla="*/ 878 h 1284"/>
                <a:gd name="T48" fmla="*/ 1273 w 1680"/>
                <a:gd name="T49" fmla="*/ 890 h 1284"/>
                <a:gd name="T50" fmla="*/ 1170 w 1680"/>
                <a:gd name="T51" fmla="*/ 832 h 1284"/>
                <a:gd name="T52" fmla="*/ 1137 w 1680"/>
                <a:gd name="T53" fmla="*/ 852 h 1284"/>
                <a:gd name="T54" fmla="*/ 1144 w 1680"/>
                <a:gd name="T55" fmla="*/ 890 h 1284"/>
                <a:gd name="T56" fmla="*/ 1170 w 1680"/>
                <a:gd name="T57" fmla="*/ 961 h 1284"/>
                <a:gd name="T58" fmla="*/ 1111 w 1680"/>
                <a:gd name="T59" fmla="*/ 961 h 1284"/>
                <a:gd name="T60" fmla="*/ 1060 w 1680"/>
                <a:gd name="T61" fmla="*/ 916 h 1284"/>
                <a:gd name="T62" fmla="*/ 1040 w 1680"/>
                <a:gd name="T63" fmla="*/ 897 h 1284"/>
                <a:gd name="T64" fmla="*/ 1027 w 1680"/>
                <a:gd name="T65" fmla="*/ 1052 h 1284"/>
                <a:gd name="T66" fmla="*/ 1002 w 1680"/>
                <a:gd name="T67" fmla="*/ 1239 h 1284"/>
                <a:gd name="T68" fmla="*/ 943 w 1680"/>
                <a:gd name="T69" fmla="*/ 1026 h 1284"/>
                <a:gd name="T70" fmla="*/ 892 w 1680"/>
                <a:gd name="T71" fmla="*/ 1097 h 1284"/>
                <a:gd name="T72" fmla="*/ 840 w 1680"/>
                <a:gd name="T73" fmla="*/ 1194 h 1284"/>
                <a:gd name="T74" fmla="*/ 846 w 1680"/>
                <a:gd name="T75" fmla="*/ 968 h 1284"/>
                <a:gd name="T76" fmla="*/ 782 w 1680"/>
                <a:gd name="T77" fmla="*/ 968 h 1284"/>
                <a:gd name="T78" fmla="*/ 691 w 1680"/>
                <a:gd name="T79" fmla="*/ 1013 h 1284"/>
                <a:gd name="T80" fmla="*/ 562 w 1680"/>
                <a:gd name="T81" fmla="*/ 1084 h 1284"/>
                <a:gd name="T82" fmla="*/ 704 w 1680"/>
                <a:gd name="T83" fmla="*/ 903 h 1284"/>
                <a:gd name="T84" fmla="*/ 633 w 1680"/>
                <a:gd name="T85" fmla="*/ 955 h 1284"/>
                <a:gd name="T86" fmla="*/ 498 w 1680"/>
                <a:gd name="T87" fmla="*/ 1039 h 1284"/>
                <a:gd name="T88" fmla="*/ 588 w 1680"/>
                <a:gd name="T89" fmla="*/ 942 h 1284"/>
                <a:gd name="T90" fmla="*/ 510 w 1680"/>
                <a:gd name="T91" fmla="*/ 897 h 1284"/>
                <a:gd name="T92" fmla="*/ 233 w 1680"/>
                <a:gd name="T93" fmla="*/ 974 h 1284"/>
                <a:gd name="T94" fmla="*/ 420 w 1680"/>
                <a:gd name="T95" fmla="*/ 858 h 1284"/>
                <a:gd name="T96" fmla="*/ 523 w 1680"/>
                <a:gd name="T97" fmla="*/ 807 h 1284"/>
                <a:gd name="T98" fmla="*/ 414 w 1680"/>
                <a:gd name="T99" fmla="*/ 787 h 1284"/>
                <a:gd name="T100" fmla="*/ 6 w 1680"/>
                <a:gd name="T101" fmla="*/ 787 h 1284"/>
                <a:gd name="T102" fmla="*/ 239 w 1680"/>
                <a:gd name="T103" fmla="*/ 710 h 1284"/>
                <a:gd name="T104" fmla="*/ 569 w 1680"/>
                <a:gd name="T105" fmla="*/ 665 h 1284"/>
                <a:gd name="T106" fmla="*/ 420 w 1680"/>
                <a:gd name="T107" fmla="*/ 568 h 1284"/>
                <a:gd name="T108" fmla="*/ 698 w 1680"/>
                <a:gd name="T109" fmla="*/ 613 h 1284"/>
                <a:gd name="T110" fmla="*/ 678 w 1680"/>
                <a:gd name="T111" fmla="*/ 477 h 1284"/>
                <a:gd name="T112" fmla="*/ 808 w 1680"/>
                <a:gd name="T113" fmla="*/ 471 h 1284"/>
                <a:gd name="T114" fmla="*/ 866 w 1680"/>
                <a:gd name="T115" fmla="*/ 348 h 1284"/>
                <a:gd name="T116" fmla="*/ 905 w 1680"/>
                <a:gd name="T117" fmla="*/ 452 h 1284"/>
                <a:gd name="T118" fmla="*/ 956 w 1680"/>
                <a:gd name="T119" fmla="*/ 316 h 1284"/>
                <a:gd name="T120" fmla="*/ 989 w 1680"/>
                <a:gd name="T121" fmla="*/ 374 h 1284"/>
                <a:gd name="T122" fmla="*/ 1047 w 1680"/>
                <a:gd name="T123" fmla="*/ 252 h 1284"/>
                <a:gd name="T124" fmla="*/ 1150 w 1680"/>
                <a:gd name="T125" fmla="*/ 84 h 128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80"/>
                <a:gd name="T190" fmla="*/ 0 h 1284"/>
                <a:gd name="T191" fmla="*/ 1680 w 1680"/>
                <a:gd name="T192" fmla="*/ 1284 h 128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80" h="1284">
                  <a:moveTo>
                    <a:pt x="1215" y="0"/>
                  </a:moveTo>
                  <a:lnTo>
                    <a:pt x="1215" y="13"/>
                  </a:lnTo>
                  <a:lnTo>
                    <a:pt x="1215" y="26"/>
                  </a:lnTo>
                  <a:lnTo>
                    <a:pt x="1202" y="52"/>
                  </a:lnTo>
                  <a:lnTo>
                    <a:pt x="1195" y="77"/>
                  </a:lnTo>
                  <a:lnTo>
                    <a:pt x="1189" y="103"/>
                  </a:lnTo>
                  <a:lnTo>
                    <a:pt x="1170" y="155"/>
                  </a:lnTo>
                  <a:lnTo>
                    <a:pt x="1163" y="168"/>
                  </a:lnTo>
                  <a:lnTo>
                    <a:pt x="1157" y="181"/>
                  </a:lnTo>
                  <a:lnTo>
                    <a:pt x="1144" y="206"/>
                  </a:lnTo>
                  <a:lnTo>
                    <a:pt x="1137" y="226"/>
                  </a:lnTo>
                  <a:lnTo>
                    <a:pt x="1131" y="245"/>
                  </a:lnTo>
                  <a:lnTo>
                    <a:pt x="1124" y="265"/>
                  </a:lnTo>
                  <a:lnTo>
                    <a:pt x="1118" y="284"/>
                  </a:lnTo>
                  <a:lnTo>
                    <a:pt x="1118" y="290"/>
                  </a:lnTo>
                  <a:lnTo>
                    <a:pt x="1118" y="297"/>
                  </a:lnTo>
                  <a:lnTo>
                    <a:pt x="1118" y="303"/>
                  </a:lnTo>
                  <a:lnTo>
                    <a:pt x="1111" y="316"/>
                  </a:lnTo>
                  <a:lnTo>
                    <a:pt x="1111" y="323"/>
                  </a:lnTo>
                  <a:lnTo>
                    <a:pt x="1111" y="329"/>
                  </a:lnTo>
                  <a:lnTo>
                    <a:pt x="1105" y="348"/>
                  </a:lnTo>
                  <a:lnTo>
                    <a:pt x="1111" y="342"/>
                  </a:lnTo>
                  <a:lnTo>
                    <a:pt x="1118" y="336"/>
                  </a:lnTo>
                  <a:lnTo>
                    <a:pt x="1131" y="329"/>
                  </a:lnTo>
                  <a:lnTo>
                    <a:pt x="1144" y="316"/>
                  </a:lnTo>
                  <a:lnTo>
                    <a:pt x="1157" y="303"/>
                  </a:lnTo>
                  <a:lnTo>
                    <a:pt x="1163" y="303"/>
                  </a:lnTo>
                  <a:lnTo>
                    <a:pt x="1189" y="277"/>
                  </a:lnTo>
                  <a:lnTo>
                    <a:pt x="1202" y="265"/>
                  </a:lnTo>
                  <a:lnTo>
                    <a:pt x="1208" y="265"/>
                  </a:lnTo>
                  <a:lnTo>
                    <a:pt x="1208" y="252"/>
                  </a:lnTo>
                  <a:lnTo>
                    <a:pt x="1254" y="213"/>
                  </a:lnTo>
                  <a:lnTo>
                    <a:pt x="1279" y="194"/>
                  </a:lnTo>
                  <a:lnTo>
                    <a:pt x="1286" y="187"/>
                  </a:lnTo>
                  <a:lnTo>
                    <a:pt x="1299" y="174"/>
                  </a:lnTo>
                  <a:lnTo>
                    <a:pt x="1299" y="181"/>
                  </a:lnTo>
                  <a:lnTo>
                    <a:pt x="1299" y="187"/>
                  </a:lnTo>
                  <a:lnTo>
                    <a:pt x="1292" y="194"/>
                  </a:lnTo>
                  <a:lnTo>
                    <a:pt x="1286" y="206"/>
                  </a:lnTo>
                  <a:lnTo>
                    <a:pt x="1286" y="213"/>
                  </a:lnTo>
                  <a:lnTo>
                    <a:pt x="1273" y="232"/>
                  </a:lnTo>
                  <a:lnTo>
                    <a:pt x="1266" y="239"/>
                  </a:lnTo>
                  <a:lnTo>
                    <a:pt x="1260" y="252"/>
                  </a:lnTo>
                  <a:lnTo>
                    <a:pt x="1254" y="271"/>
                  </a:lnTo>
                  <a:lnTo>
                    <a:pt x="1241" y="284"/>
                  </a:lnTo>
                  <a:lnTo>
                    <a:pt x="1234" y="297"/>
                  </a:lnTo>
                  <a:lnTo>
                    <a:pt x="1234" y="303"/>
                  </a:lnTo>
                  <a:lnTo>
                    <a:pt x="1208" y="329"/>
                  </a:lnTo>
                  <a:lnTo>
                    <a:pt x="1215" y="329"/>
                  </a:lnTo>
                  <a:lnTo>
                    <a:pt x="1247" y="297"/>
                  </a:lnTo>
                  <a:lnTo>
                    <a:pt x="1279" y="271"/>
                  </a:lnTo>
                  <a:lnTo>
                    <a:pt x="1312" y="239"/>
                  </a:lnTo>
                  <a:lnTo>
                    <a:pt x="1338" y="206"/>
                  </a:lnTo>
                  <a:lnTo>
                    <a:pt x="1344" y="194"/>
                  </a:lnTo>
                  <a:lnTo>
                    <a:pt x="1357" y="187"/>
                  </a:lnTo>
                  <a:lnTo>
                    <a:pt x="1376" y="168"/>
                  </a:lnTo>
                  <a:lnTo>
                    <a:pt x="1396" y="155"/>
                  </a:lnTo>
                  <a:lnTo>
                    <a:pt x="1402" y="142"/>
                  </a:lnTo>
                  <a:lnTo>
                    <a:pt x="1409" y="135"/>
                  </a:lnTo>
                  <a:lnTo>
                    <a:pt x="1441" y="103"/>
                  </a:lnTo>
                  <a:lnTo>
                    <a:pt x="1454" y="90"/>
                  </a:lnTo>
                  <a:lnTo>
                    <a:pt x="1460" y="84"/>
                  </a:lnTo>
                  <a:lnTo>
                    <a:pt x="1467" y="84"/>
                  </a:lnTo>
                  <a:lnTo>
                    <a:pt x="1467" y="90"/>
                  </a:lnTo>
                  <a:lnTo>
                    <a:pt x="1454" y="103"/>
                  </a:lnTo>
                  <a:lnTo>
                    <a:pt x="1441" y="123"/>
                  </a:lnTo>
                  <a:lnTo>
                    <a:pt x="1441" y="129"/>
                  </a:lnTo>
                  <a:lnTo>
                    <a:pt x="1434" y="142"/>
                  </a:lnTo>
                  <a:lnTo>
                    <a:pt x="1428" y="155"/>
                  </a:lnTo>
                  <a:lnTo>
                    <a:pt x="1434" y="155"/>
                  </a:lnTo>
                  <a:lnTo>
                    <a:pt x="1441" y="155"/>
                  </a:lnTo>
                  <a:lnTo>
                    <a:pt x="1447" y="142"/>
                  </a:lnTo>
                  <a:lnTo>
                    <a:pt x="1460" y="129"/>
                  </a:lnTo>
                  <a:lnTo>
                    <a:pt x="1473" y="123"/>
                  </a:lnTo>
                  <a:lnTo>
                    <a:pt x="1486" y="110"/>
                  </a:lnTo>
                  <a:lnTo>
                    <a:pt x="1499" y="103"/>
                  </a:lnTo>
                  <a:lnTo>
                    <a:pt x="1518" y="84"/>
                  </a:lnTo>
                  <a:lnTo>
                    <a:pt x="1577" y="58"/>
                  </a:lnTo>
                  <a:lnTo>
                    <a:pt x="1564" y="77"/>
                  </a:lnTo>
                  <a:lnTo>
                    <a:pt x="1557" y="90"/>
                  </a:lnTo>
                  <a:lnTo>
                    <a:pt x="1551" y="103"/>
                  </a:lnTo>
                  <a:lnTo>
                    <a:pt x="1538" y="116"/>
                  </a:lnTo>
                  <a:lnTo>
                    <a:pt x="1518" y="129"/>
                  </a:lnTo>
                  <a:lnTo>
                    <a:pt x="1499" y="161"/>
                  </a:lnTo>
                  <a:lnTo>
                    <a:pt x="1460" y="200"/>
                  </a:lnTo>
                  <a:lnTo>
                    <a:pt x="1415" y="265"/>
                  </a:lnTo>
                  <a:lnTo>
                    <a:pt x="1415" y="271"/>
                  </a:lnTo>
                  <a:lnTo>
                    <a:pt x="1415" y="277"/>
                  </a:lnTo>
                  <a:lnTo>
                    <a:pt x="1409" y="284"/>
                  </a:lnTo>
                  <a:lnTo>
                    <a:pt x="1402" y="290"/>
                  </a:lnTo>
                  <a:lnTo>
                    <a:pt x="1383" y="316"/>
                  </a:lnTo>
                  <a:lnTo>
                    <a:pt x="1363" y="342"/>
                  </a:lnTo>
                  <a:lnTo>
                    <a:pt x="1312" y="387"/>
                  </a:lnTo>
                  <a:lnTo>
                    <a:pt x="1299" y="406"/>
                  </a:lnTo>
                  <a:lnTo>
                    <a:pt x="1286" y="413"/>
                  </a:lnTo>
                  <a:lnTo>
                    <a:pt x="1279" y="426"/>
                  </a:lnTo>
                  <a:lnTo>
                    <a:pt x="1273" y="432"/>
                  </a:lnTo>
                  <a:lnTo>
                    <a:pt x="1273" y="439"/>
                  </a:lnTo>
                  <a:lnTo>
                    <a:pt x="1260" y="452"/>
                  </a:lnTo>
                  <a:lnTo>
                    <a:pt x="1241" y="484"/>
                  </a:lnTo>
                  <a:lnTo>
                    <a:pt x="1247" y="484"/>
                  </a:lnTo>
                  <a:lnTo>
                    <a:pt x="1260" y="484"/>
                  </a:lnTo>
                  <a:lnTo>
                    <a:pt x="1279" y="477"/>
                  </a:lnTo>
                  <a:lnTo>
                    <a:pt x="1299" y="477"/>
                  </a:lnTo>
                  <a:lnTo>
                    <a:pt x="1312" y="477"/>
                  </a:lnTo>
                  <a:lnTo>
                    <a:pt x="1344" y="477"/>
                  </a:lnTo>
                  <a:lnTo>
                    <a:pt x="1318" y="490"/>
                  </a:lnTo>
                  <a:lnTo>
                    <a:pt x="1305" y="497"/>
                  </a:lnTo>
                  <a:lnTo>
                    <a:pt x="1292" y="503"/>
                  </a:lnTo>
                  <a:lnTo>
                    <a:pt x="1350" y="503"/>
                  </a:lnTo>
                  <a:lnTo>
                    <a:pt x="1376" y="503"/>
                  </a:lnTo>
                  <a:lnTo>
                    <a:pt x="1389" y="503"/>
                  </a:lnTo>
                  <a:lnTo>
                    <a:pt x="1409" y="510"/>
                  </a:lnTo>
                  <a:lnTo>
                    <a:pt x="1415" y="503"/>
                  </a:lnTo>
                  <a:lnTo>
                    <a:pt x="1422" y="503"/>
                  </a:lnTo>
                  <a:lnTo>
                    <a:pt x="1441" y="503"/>
                  </a:lnTo>
                  <a:lnTo>
                    <a:pt x="1460" y="503"/>
                  </a:lnTo>
                  <a:lnTo>
                    <a:pt x="1467" y="503"/>
                  </a:lnTo>
                  <a:lnTo>
                    <a:pt x="1480" y="503"/>
                  </a:lnTo>
                  <a:lnTo>
                    <a:pt x="1486" y="503"/>
                  </a:lnTo>
                  <a:lnTo>
                    <a:pt x="1499" y="503"/>
                  </a:lnTo>
                  <a:lnTo>
                    <a:pt x="1525" y="503"/>
                  </a:lnTo>
                  <a:lnTo>
                    <a:pt x="1551" y="510"/>
                  </a:lnTo>
                  <a:lnTo>
                    <a:pt x="1564" y="510"/>
                  </a:lnTo>
                  <a:lnTo>
                    <a:pt x="1570" y="510"/>
                  </a:lnTo>
                  <a:lnTo>
                    <a:pt x="1518" y="529"/>
                  </a:lnTo>
                  <a:lnTo>
                    <a:pt x="1493" y="536"/>
                  </a:lnTo>
                  <a:lnTo>
                    <a:pt x="1473" y="536"/>
                  </a:lnTo>
                  <a:lnTo>
                    <a:pt x="1447" y="542"/>
                  </a:lnTo>
                  <a:lnTo>
                    <a:pt x="1422" y="548"/>
                  </a:lnTo>
                  <a:lnTo>
                    <a:pt x="1422" y="555"/>
                  </a:lnTo>
                  <a:lnTo>
                    <a:pt x="1415" y="555"/>
                  </a:lnTo>
                  <a:lnTo>
                    <a:pt x="1402" y="555"/>
                  </a:lnTo>
                  <a:lnTo>
                    <a:pt x="1396" y="555"/>
                  </a:lnTo>
                  <a:lnTo>
                    <a:pt x="1376" y="555"/>
                  </a:lnTo>
                  <a:lnTo>
                    <a:pt x="1363" y="555"/>
                  </a:lnTo>
                  <a:lnTo>
                    <a:pt x="1357" y="555"/>
                  </a:lnTo>
                  <a:lnTo>
                    <a:pt x="1350" y="555"/>
                  </a:lnTo>
                  <a:lnTo>
                    <a:pt x="1344" y="561"/>
                  </a:lnTo>
                  <a:lnTo>
                    <a:pt x="1363" y="568"/>
                  </a:lnTo>
                  <a:lnTo>
                    <a:pt x="1396" y="574"/>
                  </a:lnTo>
                  <a:lnTo>
                    <a:pt x="1428" y="581"/>
                  </a:lnTo>
                  <a:lnTo>
                    <a:pt x="1441" y="581"/>
                  </a:lnTo>
                  <a:lnTo>
                    <a:pt x="1454" y="581"/>
                  </a:lnTo>
                  <a:lnTo>
                    <a:pt x="1441" y="587"/>
                  </a:lnTo>
                  <a:lnTo>
                    <a:pt x="1434" y="587"/>
                  </a:lnTo>
                  <a:lnTo>
                    <a:pt x="1415" y="594"/>
                  </a:lnTo>
                  <a:lnTo>
                    <a:pt x="1402" y="594"/>
                  </a:lnTo>
                  <a:lnTo>
                    <a:pt x="1389" y="594"/>
                  </a:lnTo>
                  <a:lnTo>
                    <a:pt x="1383" y="600"/>
                  </a:lnTo>
                  <a:lnTo>
                    <a:pt x="1376" y="600"/>
                  </a:lnTo>
                  <a:lnTo>
                    <a:pt x="1370" y="600"/>
                  </a:lnTo>
                  <a:lnTo>
                    <a:pt x="1344" y="600"/>
                  </a:lnTo>
                  <a:lnTo>
                    <a:pt x="1318" y="607"/>
                  </a:lnTo>
                  <a:lnTo>
                    <a:pt x="1312" y="607"/>
                  </a:lnTo>
                  <a:lnTo>
                    <a:pt x="1305" y="607"/>
                  </a:lnTo>
                  <a:lnTo>
                    <a:pt x="1325" y="613"/>
                  </a:lnTo>
                  <a:lnTo>
                    <a:pt x="1344" y="613"/>
                  </a:lnTo>
                  <a:lnTo>
                    <a:pt x="1363" y="619"/>
                  </a:lnTo>
                  <a:lnTo>
                    <a:pt x="1383" y="626"/>
                  </a:lnTo>
                  <a:lnTo>
                    <a:pt x="1409" y="632"/>
                  </a:lnTo>
                  <a:lnTo>
                    <a:pt x="1428" y="632"/>
                  </a:lnTo>
                  <a:lnTo>
                    <a:pt x="1422" y="639"/>
                  </a:lnTo>
                  <a:lnTo>
                    <a:pt x="1415" y="639"/>
                  </a:lnTo>
                  <a:lnTo>
                    <a:pt x="1389" y="639"/>
                  </a:lnTo>
                  <a:lnTo>
                    <a:pt x="1363" y="632"/>
                  </a:lnTo>
                  <a:lnTo>
                    <a:pt x="1350" y="632"/>
                  </a:lnTo>
                  <a:lnTo>
                    <a:pt x="1344" y="632"/>
                  </a:lnTo>
                  <a:lnTo>
                    <a:pt x="1363" y="639"/>
                  </a:lnTo>
                  <a:lnTo>
                    <a:pt x="1383" y="652"/>
                  </a:lnTo>
                  <a:lnTo>
                    <a:pt x="1415" y="665"/>
                  </a:lnTo>
                  <a:lnTo>
                    <a:pt x="1447" y="684"/>
                  </a:lnTo>
                  <a:lnTo>
                    <a:pt x="1467" y="690"/>
                  </a:lnTo>
                  <a:lnTo>
                    <a:pt x="1486" y="697"/>
                  </a:lnTo>
                  <a:lnTo>
                    <a:pt x="1538" y="710"/>
                  </a:lnTo>
                  <a:lnTo>
                    <a:pt x="1590" y="723"/>
                  </a:lnTo>
                  <a:lnTo>
                    <a:pt x="1680" y="755"/>
                  </a:lnTo>
                  <a:lnTo>
                    <a:pt x="1667" y="755"/>
                  </a:lnTo>
                  <a:lnTo>
                    <a:pt x="1648" y="748"/>
                  </a:lnTo>
                  <a:lnTo>
                    <a:pt x="1609" y="742"/>
                  </a:lnTo>
                  <a:lnTo>
                    <a:pt x="1570" y="729"/>
                  </a:lnTo>
                  <a:lnTo>
                    <a:pt x="1551" y="729"/>
                  </a:lnTo>
                  <a:lnTo>
                    <a:pt x="1544" y="729"/>
                  </a:lnTo>
                  <a:lnTo>
                    <a:pt x="1525" y="723"/>
                  </a:lnTo>
                  <a:lnTo>
                    <a:pt x="1506" y="716"/>
                  </a:lnTo>
                  <a:lnTo>
                    <a:pt x="1486" y="716"/>
                  </a:lnTo>
                  <a:lnTo>
                    <a:pt x="1480" y="716"/>
                  </a:lnTo>
                  <a:lnTo>
                    <a:pt x="1467" y="716"/>
                  </a:lnTo>
                  <a:lnTo>
                    <a:pt x="1447" y="710"/>
                  </a:lnTo>
                  <a:lnTo>
                    <a:pt x="1434" y="710"/>
                  </a:lnTo>
                  <a:lnTo>
                    <a:pt x="1415" y="703"/>
                  </a:lnTo>
                  <a:lnTo>
                    <a:pt x="1396" y="697"/>
                  </a:lnTo>
                  <a:lnTo>
                    <a:pt x="1376" y="697"/>
                  </a:lnTo>
                  <a:lnTo>
                    <a:pt x="1350" y="690"/>
                  </a:lnTo>
                  <a:lnTo>
                    <a:pt x="1331" y="690"/>
                  </a:lnTo>
                  <a:lnTo>
                    <a:pt x="1318" y="684"/>
                  </a:lnTo>
                  <a:lnTo>
                    <a:pt x="1305" y="684"/>
                  </a:lnTo>
                  <a:lnTo>
                    <a:pt x="1312" y="690"/>
                  </a:lnTo>
                  <a:lnTo>
                    <a:pt x="1318" y="690"/>
                  </a:lnTo>
                  <a:lnTo>
                    <a:pt x="1331" y="697"/>
                  </a:lnTo>
                  <a:lnTo>
                    <a:pt x="1370" y="710"/>
                  </a:lnTo>
                  <a:lnTo>
                    <a:pt x="1383" y="723"/>
                  </a:lnTo>
                  <a:lnTo>
                    <a:pt x="1389" y="729"/>
                  </a:lnTo>
                  <a:lnTo>
                    <a:pt x="1402" y="736"/>
                  </a:lnTo>
                  <a:lnTo>
                    <a:pt x="1396" y="736"/>
                  </a:lnTo>
                  <a:lnTo>
                    <a:pt x="1389" y="736"/>
                  </a:lnTo>
                  <a:lnTo>
                    <a:pt x="1376" y="729"/>
                  </a:lnTo>
                  <a:lnTo>
                    <a:pt x="1370" y="729"/>
                  </a:lnTo>
                  <a:lnTo>
                    <a:pt x="1370" y="736"/>
                  </a:lnTo>
                  <a:lnTo>
                    <a:pt x="1383" y="742"/>
                  </a:lnTo>
                  <a:lnTo>
                    <a:pt x="1402" y="748"/>
                  </a:lnTo>
                  <a:lnTo>
                    <a:pt x="1415" y="761"/>
                  </a:lnTo>
                  <a:lnTo>
                    <a:pt x="1434" y="768"/>
                  </a:lnTo>
                  <a:lnTo>
                    <a:pt x="1473" y="800"/>
                  </a:lnTo>
                  <a:lnTo>
                    <a:pt x="1402" y="787"/>
                  </a:lnTo>
                  <a:lnTo>
                    <a:pt x="1363" y="781"/>
                  </a:lnTo>
                  <a:lnTo>
                    <a:pt x="1350" y="774"/>
                  </a:lnTo>
                  <a:lnTo>
                    <a:pt x="1325" y="768"/>
                  </a:lnTo>
                  <a:lnTo>
                    <a:pt x="1325" y="761"/>
                  </a:lnTo>
                  <a:lnTo>
                    <a:pt x="1312" y="748"/>
                  </a:lnTo>
                  <a:lnTo>
                    <a:pt x="1305" y="742"/>
                  </a:lnTo>
                  <a:lnTo>
                    <a:pt x="1299" y="736"/>
                  </a:lnTo>
                  <a:lnTo>
                    <a:pt x="1312" y="755"/>
                  </a:lnTo>
                  <a:lnTo>
                    <a:pt x="1325" y="768"/>
                  </a:lnTo>
                  <a:lnTo>
                    <a:pt x="1363" y="794"/>
                  </a:lnTo>
                  <a:lnTo>
                    <a:pt x="1383" y="807"/>
                  </a:lnTo>
                  <a:lnTo>
                    <a:pt x="1396" y="819"/>
                  </a:lnTo>
                  <a:lnTo>
                    <a:pt x="1409" y="832"/>
                  </a:lnTo>
                  <a:lnTo>
                    <a:pt x="1422" y="852"/>
                  </a:lnTo>
                  <a:lnTo>
                    <a:pt x="1460" y="890"/>
                  </a:lnTo>
                  <a:lnTo>
                    <a:pt x="1499" y="936"/>
                  </a:lnTo>
                  <a:lnTo>
                    <a:pt x="1544" y="974"/>
                  </a:lnTo>
                  <a:lnTo>
                    <a:pt x="1564" y="994"/>
                  </a:lnTo>
                  <a:lnTo>
                    <a:pt x="1577" y="1019"/>
                  </a:lnTo>
                  <a:lnTo>
                    <a:pt x="1564" y="1013"/>
                  </a:lnTo>
                  <a:lnTo>
                    <a:pt x="1538" y="1007"/>
                  </a:lnTo>
                  <a:lnTo>
                    <a:pt x="1512" y="994"/>
                  </a:lnTo>
                  <a:lnTo>
                    <a:pt x="1493" y="987"/>
                  </a:lnTo>
                  <a:lnTo>
                    <a:pt x="1473" y="974"/>
                  </a:lnTo>
                  <a:lnTo>
                    <a:pt x="1447" y="961"/>
                  </a:lnTo>
                  <a:lnTo>
                    <a:pt x="1422" y="948"/>
                  </a:lnTo>
                  <a:lnTo>
                    <a:pt x="1409" y="942"/>
                  </a:lnTo>
                  <a:lnTo>
                    <a:pt x="1396" y="942"/>
                  </a:lnTo>
                  <a:lnTo>
                    <a:pt x="1389" y="929"/>
                  </a:lnTo>
                  <a:lnTo>
                    <a:pt x="1376" y="923"/>
                  </a:lnTo>
                  <a:lnTo>
                    <a:pt x="1357" y="916"/>
                  </a:lnTo>
                  <a:lnTo>
                    <a:pt x="1338" y="903"/>
                  </a:lnTo>
                  <a:lnTo>
                    <a:pt x="1325" y="897"/>
                  </a:lnTo>
                  <a:lnTo>
                    <a:pt x="1318" y="897"/>
                  </a:lnTo>
                  <a:lnTo>
                    <a:pt x="1318" y="890"/>
                  </a:lnTo>
                  <a:lnTo>
                    <a:pt x="1299" y="878"/>
                  </a:lnTo>
                  <a:lnTo>
                    <a:pt x="1286" y="865"/>
                  </a:lnTo>
                  <a:lnTo>
                    <a:pt x="1273" y="852"/>
                  </a:lnTo>
                  <a:lnTo>
                    <a:pt x="1260" y="845"/>
                  </a:lnTo>
                  <a:lnTo>
                    <a:pt x="1273" y="865"/>
                  </a:lnTo>
                  <a:lnTo>
                    <a:pt x="1279" y="871"/>
                  </a:lnTo>
                  <a:lnTo>
                    <a:pt x="1292" y="884"/>
                  </a:lnTo>
                  <a:lnTo>
                    <a:pt x="1299" y="897"/>
                  </a:lnTo>
                  <a:lnTo>
                    <a:pt x="1299" y="903"/>
                  </a:lnTo>
                  <a:lnTo>
                    <a:pt x="1286" y="897"/>
                  </a:lnTo>
                  <a:lnTo>
                    <a:pt x="1273" y="890"/>
                  </a:lnTo>
                  <a:lnTo>
                    <a:pt x="1241" y="871"/>
                  </a:lnTo>
                  <a:lnTo>
                    <a:pt x="1215" y="852"/>
                  </a:lnTo>
                  <a:lnTo>
                    <a:pt x="1189" y="832"/>
                  </a:lnTo>
                  <a:lnTo>
                    <a:pt x="1182" y="832"/>
                  </a:lnTo>
                  <a:lnTo>
                    <a:pt x="1176" y="826"/>
                  </a:lnTo>
                  <a:lnTo>
                    <a:pt x="1157" y="813"/>
                  </a:lnTo>
                  <a:lnTo>
                    <a:pt x="1137" y="794"/>
                  </a:lnTo>
                  <a:lnTo>
                    <a:pt x="1124" y="787"/>
                  </a:lnTo>
                  <a:lnTo>
                    <a:pt x="1144" y="807"/>
                  </a:lnTo>
                  <a:lnTo>
                    <a:pt x="1170" y="832"/>
                  </a:lnTo>
                  <a:lnTo>
                    <a:pt x="1228" y="890"/>
                  </a:lnTo>
                  <a:lnTo>
                    <a:pt x="1286" y="955"/>
                  </a:lnTo>
                  <a:lnTo>
                    <a:pt x="1325" y="1007"/>
                  </a:lnTo>
                  <a:lnTo>
                    <a:pt x="1221" y="929"/>
                  </a:lnTo>
                  <a:lnTo>
                    <a:pt x="1195" y="897"/>
                  </a:lnTo>
                  <a:lnTo>
                    <a:pt x="1176" y="890"/>
                  </a:lnTo>
                  <a:lnTo>
                    <a:pt x="1176" y="884"/>
                  </a:lnTo>
                  <a:lnTo>
                    <a:pt x="1157" y="878"/>
                  </a:lnTo>
                  <a:lnTo>
                    <a:pt x="1150" y="871"/>
                  </a:lnTo>
                  <a:lnTo>
                    <a:pt x="1144" y="858"/>
                  </a:lnTo>
                  <a:lnTo>
                    <a:pt x="1137" y="852"/>
                  </a:lnTo>
                  <a:lnTo>
                    <a:pt x="1131" y="845"/>
                  </a:lnTo>
                  <a:lnTo>
                    <a:pt x="1124" y="845"/>
                  </a:lnTo>
                  <a:lnTo>
                    <a:pt x="1111" y="826"/>
                  </a:lnTo>
                  <a:lnTo>
                    <a:pt x="1105" y="819"/>
                  </a:lnTo>
                  <a:lnTo>
                    <a:pt x="1098" y="807"/>
                  </a:lnTo>
                  <a:lnTo>
                    <a:pt x="1098" y="813"/>
                  </a:lnTo>
                  <a:lnTo>
                    <a:pt x="1111" y="832"/>
                  </a:lnTo>
                  <a:lnTo>
                    <a:pt x="1124" y="852"/>
                  </a:lnTo>
                  <a:lnTo>
                    <a:pt x="1131" y="871"/>
                  </a:lnTo>
                  <a:lnTo>
                    <a:pt x="1144" y="890"/>
                  </a:lnTo>
                  <a:lnTo>
                    <a:pt x="1144" y="903"/>
                  </a:lnTo>
                  <a:lnTo>
                    <a:pt x="1137" y="897"/>
                  </a:lnTo>
                  <a:lnTo>
                    <a:pt x="1131" y="890"/>
                  </a:lnTo>
                  <a:lnTo>
                    <a:pt x="1111" y="878"/>
                  </a:lnTo>
                  <a:lnTo>
                    <a:pt x="1118" y="890"/>
                  </a:lnTo>
                  <a:lnTo>
                    <a:pt x="1124" y="897"/>
                  </a:lnTo>
                  <a:lnTo>
                    <a:pt x="1137" y="910"/>
                  </a:lnTo>
                  <a:lnTo>
                    <a:pt x="1150" y="929"/>
                  </a:lnTo>
                  <a:lnTo>
                    <a:pt x="1157" y="936"/>
                  </a:lnTo>
                  <a:lnTo>
                    <a:pt x="1157" y="942"/>
                  </a:lnTo>
                  <a:lnTo>
                    <a:pt x="1170" y="961"/>
                  </a:lnTo>
                  <a:lnTo>
                    <a:pt x="1182" y="981"/>
                  </a:lnTo>
                  <a:lnTo>
                    <a:pt x="1202" y="1026"/>
                  </a:lnTo>
                  <a:lnTo>
                    <a:pt x="1228" y="1110"/>
                  </a:lnTo>
                  <a:lnTo>
                    <a:pt x="1195" y="1065"/>
                  </a:lnTo>
                  <a:lnTo>
                    <a:pt x="1170" y="1039"/>
                  </a:lnTo>
                  <a:lnTo>
                    <a:pt x="1150" y="1019"/>
                  </a:lnTo>
                  <a:lnTo>
                    <a:pt x="1144" y="1013"/>
                  </a:lnTo>
                  <a:lnTo>
                    <a:pt x="1131" y="1000"/>
                  </a:lnTo>
                  <a:lnTo>
                    <a:pt x="1124" y="987"/>
                  </a:lnTo>
                  <a:lnTo>
                    <a:pt x="1118" y="974"/>
                  </a:lnTo>
                  <a:lnTo>
                    <a:pt x="1111" y="961"/>
                  </a:lnTo>
                  <a:lnTo>
                    <a:pt x="1092" y="929"/>
                  </a:lnTo>
                  <a:lnTo>
                    <a:pt x="1079" y="916"/>
                  </a:lnTo>
                  <a:lnTo>
                    <a:pt x="1079" y="903"/>
                  </a:lnTo>
                  <a:lnTo>
                    <a:pt x="1073" y="890"/>
                  </a:lnTo>
                  <a:lnTo>
                    <a:pt x="1066" y="878"/>
                  </a:lnTo>
                  <a:lnTo>
                    <a:pt x="1066" y="890"/>
                  </a:lnTo>
                  <a:lnTo>
                    <a:pt x="1066" y="903"/>
                  </a:lnTo>
                  <a:lnTo>
                    <a:pt x="1066" y="916"/>
                  </a:lnTo>
                  <a:lnTo>
                    <a:pt x="1066" y="929"/>
                  </a:lnTo>
                  <a:lnTo>
                    <a:pt x="1066" y="923"/>
                  </a:lnTo>
                  <a:lnTo>
                    <a:pt x="1060" y="916"/>
                  </a:lnTo>
                  <a:lnTo>
                    <a:pt x="1047" y="903"/>
                  </a:lnTo>
                  <a:lnTo>
                    <a:pt x="1047" y="910"/>
                  </a:lnTo>
                  <a:lnTo>
                    <a:pt x="1047" y="903"/>
                  </a:lnTo>
                  <a:lnTo>
                    <a:pt x="1047" y="897"/>
                  </a:lnTo>
                  <a:lnTo>
                    <a:pt x="1047" y="890"/>
                  </a:lnTo>
                  <a:lnTo>
                    <a:pt x="1040" y="884"/>
                  </a:lnTo>
                  <a:lnTo>
                    <a:pt x="1040" y="890"/>
                  </a:lnTo>
                  <a:lnTo>
                    <a:pt x="1040" y="897"/>
                  </a:lnTo>
                  <a:lnTo>
                    <a:pt x="1040" y="916"/>
                  </a:lnTo>
                  <a:lnTo>
                    <a:pt x="1047" y="942"/>
                  </a:lnTo>
                  <a:lnTo>
                    <a:pt x="1053" y="981"/>
                  </a:lnTo>
                  <a:lnTo>
                    <a:pt x="1060" y="1019"/>
                  </a:lnTo>
                  <a:lnTo>
                    <a:pt x="1066" y="1058"/>
                  </a:lnTo>
                  <a:lnTo>
                    <a:pt x="1066" y="1078"/>
                  </a:lnTo>
                  <a:lnTo>
                    <a:pt x="1066" y="1097"/>
                  </a:lnTo>
                  <a:lnTo>
                    <a:pt x="1040" y="1052"/>
                  </a:lnTo>
                  <a:lnTo>
                    <a:pt x="1027" y="1032"/>
                  </a:lnTo>
                  <a:lnTo>
                    <a:pt x="1027" y="1045"/>
                  </a:lnTo>
                  <a:lnTo>
                    <a:pt x="1027" y="1052"/>
                  </a:lnTo>
                  <a:lnTo>
                    <a:pt x="1034" y="1071"/>
                  </a:lnTo>
                  <a:lnTo>
                    <a:pt x="1040" y="1090"/>
                  </a:lnTo>
                  <a:lnTo>
                    <a:pt x="1040" y="1110"/>
                  </a:lnTo>
                  <a:lnTo>
                    <a:pt x="1040" y="1155"/>
                  </a:lnTo>
                  <a:lnTo>
                    <a:pt x="1034" y="1194"/>
                  </a:lnTo>
                  <a:lnTo>
                    <a:pt x="1021" y="1271"/>
                  </a:lnTo>
                  <a:lnTo>
                    <a:pt x="1021" y="1278"/>
                  </a:lnTo>
                  <a:lnTo>
                    <a:pt x="1014" y="1284"/>
                  </a:lnTo>
                  <a:lnTo>
                    <a:pt x="1002" y="1239"/>
                  </a:lnTo>
                  <a:lnTo>
                    <a:pt x="995" y="1219"/>
                  </a:lnTo>
                  <a:lnTo>
                    <a:pt x="989" y="1213"/>
                  </a:lnTo>
                  <a:lnTo>
                    <a:pt x="982" y="1200"/>
                  </a:lnTo>
                  <a:lnTo>
                    <a:pt x="982" y="1181"/>
                  </a:lnTo>
                  <a:lnTo>
                    <a:pt x="982" y="1161"/>
                  </a:lnTo>
                  <a:lnTo>
                    <a:pt x="969" y="1123"/>
                  </a:lnTo>
                  <a:lnTo>
                    <a:pt x="956" y="1084"/>
                  </a:lnTo>
                  <a:lnTo>
                    <a:pt x="956" y="1071"/>
                  </a:lnTo>
                  <a:lnTo>
                    <a:pt x="956" y="1052"/>
                  </a:lnTo>
                  <a:lnTo>
                    <a:pt x="950" y="1039"/>
                  </a:lnTo>
                  <a:lnTo>
                    <a:pt x="943" y="1026"/>
                  </a:lnTo>
                  <a:lnTo>
                    <a:pt x="943" y="1013"/>
                  </a:lnTo>
                  <a:lnTo>
                    <a:pt x="943" y="1000"/>
                  </a:lnTo>
                  <a:lnTo>
                    <a:pt x="943" y="981"/>
                  </a:lnTo>
                  <a:lnTo>
                    <a:pt x="943" y="968"/>
                  </a:lnTo>
                  <a:lnTo>
                    <a:pt x="937" y="961"/>
                  </a:lnTo>
                  <a:lnTo>
                    <a:pt x="937" y="955"/>
                  </a:lnTo>
                  <a:lnTo>
                    <a:pt x="930" y="987"/>
                  </a:lnTo>
                  <a:lnTo>
                    <a:pt x="924" y="1013"/>
                  </a:lnTo>
                  <a:lnTo>
                    <a:pt x="918" y="1032"/>
                  </a:lnTo>
                  <a:lnTo>
                    <a:pt x="911" y="1065"/>
                  </a:lnTo>
                  <a:lnTo>
                    <a:pt x="892" y="1097"/>
                  </a:lnTo>
                  <a:lnTo>
                    <a:pt x="885" y="1116"/>
                  </a:lnTo>
                  <a:lnTo>
                    <a:pt x="885" y="1123"/>
                  </a:lnTo>
                  <a:lnTo>
                    <a:pt x="885" y="1136"/>
                  </a:lnTo>
                  <a:lnTo>
                    <a:pt x="879" y="1142"/>
                  </a:lnTo>
                  <a:lnTo>
                    <a:pt x="872" y="1155"/>
                  </a:lnTo>
                  <a:lnTo>
                    <a:pt x="866" y="1187"/>
                  </a:lnTo>
                  <a:lnTo>
                    <a:pt x="859" y="1219"/>
                  </a:lnTo>
                  <a:lnTo>
                    <a:pt x="853" y="1232"/>
                  </a:lnTo>
                  <a:lnTo>
                    <a:pt x="846" y="1239"/>
                  </a:lnTo>
                  <a:lnTo>
                    <a:pt x="840" y="1194"/>
                  </a:lnTo>
                  <a:lnTo>
                    <a:pt x="840" y="1181"/>
                  </a:lnTo>
                  <a:lnTo>
                    <a:pt x="840" y="1161"/>
                  </a:lnTo>
                  <a:lnTo>
                    <a:pt x="840" y="1123"/>
                  </a:lnTo>
                  <a:lnTo>
                    <a:pt x="846" y="1090"/>
                  </a:lnTo>
                  <a:lnTo>
                    <a:pt x="853" y="1052"/>
                  </a:lnTo>
                  <a:lnTo>
                    <a:pt x="853" y="1039"/>
                  </a:lnTo>
                  <a:lnTo>
                    <a:pt x="853" y="1026"/>
                  </a:lnTo>
                  <a:lnTo>
                    <a:pt x="846" y="1007"/>
                  </a:lnTo>
                  <a:lnTo>
                    <a:pt x="846" y="981"/>
                  </a:lnTo>
                  <a:lnTo>
                    <a:pt x="846" y="968"/>
                  </a:lnTo>
                  <a:lnTo>
                    <a:pt x="853" y="955"/>
                  </a:lnTo>
                  <a:lnTo>
                    <a:pt x="853" y="942"/>
                  </a:lnTo>
                  <a:lnTo>
                    <a:pt x="853" y="948"/>
                  </a:lnTo>
                  <a:lnTo>
                    <a:pt x="853" y="936"/>
                  </a:lnTo>
                  <a:lnTo>
                    <a:pt x="808" y="1000"/>
                  </a:lnTo>
                  <a:lnTo>
                    <a:pt x="788" y="1026"/>
                  </a:lnTo>
                  <a:lnTo>
                    <a:pt x="762" y="1058"/>
                  </a:lnTo>
                  <a:lnTo>
                    <a:pt x="769" y="994"/>
                  </a:lnTo>
                  <a:lnTo>
                    <a:pt x="769" y="987"/>
                  </a:lnTo>
                  <a:lnTo>
                    <a:pt x="775" y="981"/>
                  </a:lnTo>
                  <a:lnTo>
                    <a:pt x="782" y="968"/>
                  </a:lnTo>
                  <a:lnTo>
                    <a:pt x="795" y="936"/>
                  </a:lnTo>
                  <a:lnTo>
                    <a:pt x="782" y="936"/>
                  </a:lnTo>
                  <a:lnTo>
                    <a:pt x="775" y="942"/>
                  </a:lnTo>
                  <a:lnTo>
                    <a:pt x="769" y="948"/>
                  </a:lnTo>
                  <a:lnTo>
                    <a:pt x="769" y="955"/>
                  </a:lnTo>
                  <a:lnTo>
                    <a:pt x="762" y="961"/>
                  </a:lnTo>
                  <a:lnTo>
                    <a:pt x="756" y="968"/>
                  </a:lnTo>
                  <a:lnTo>
                    <a:pt x="743" y="974"/>
                  </a:lnTo>
                  <a:lnTo>
                    <a:pt x="717" y="994"/>
                  </a:lnTo>
                  <a:lnTo>
                    <a:pt x="691" y="1013"/>
                  </a:lnTo>
                  <a:lnTo>
                    <a:pt x="666" y="1039"/>
                  </a:lnTo>
                  <a:lnTo>
                    <a:pt x="640" y="1058"/>
                  </a:lnTo>
                  <a:lnTo>
                    <a:pt x="594" y="1110"/>
                  </a:lnTo>
                  <a:lnTo>
                    <a:pt x="543" y="1155"/>
                  </a:lnTo>
                  <a:lnTo>
                    <a:pt x="530" y="1161"/>
                  </a:lnTo>
                  <a:lnTo>
                    <a:pt x="517" y="1161"/>
                  </a:lnTo>
                  <a:lnTo>
                    <a:pt x="536" y="1116"/>
                  </a:lnTo>
                  <a:lnTo>
                    <a:pt x="562" y="1084"/>
                  </a:lnTo>
                  <a:lnTo>
                    <a:pt x="588" y="1045"/>
                  </a:lnTo>
                  <a:lnTo>
                    <a:pt x="607" y="1026"/>
                  </a:lnTo>
                  <a:lnTo>
                    <a:pt x="620" y="1007"/>
                  </a:lnTo>
                  <a:lnTo>
                    <a:pt x="633" y="1000"/>
                  </a:lnTo>
                  <a:lnTo>
                    <a:pt x="640" y="987"/>
                  </a:lnTo>
                  <a:lnTo>
                    <a:pt x="659" y="968"/>
                  </a:lnTo>
                  <a:lnTo>
                    <a:pt x="678" y="948"/>
                  </a:lnTo>
                  <a:lnTo>
                    <a:pt x="685" y="936"/>
                  </a:lnTo>
                  <a:lnTo>
                    <a:pt x="691" y="923"/>
                  </a:lnTo>
                  <a:lnTo>
                    <a:pt x="698" y="916"/>
                  </a:lnTo>
                  <a:lnTo>
                    <a:pt x="704" y="903"/>
                  </a:lnTo>
                  <a:lnTo>
                    <a:pt x="704" y="897"/>
                  </a:lnTo>
                  <a:lnTo>
                    <a:pt x="711" y="890"/>
                  </a:lnTo>
                  <a:lnTo>
                    <a:pt x="737" y="871"/>
                  </a:lnTo>
                  <a:lnTo>
                    <a:pt x="691" y="903"/>
                  </a:lnTo>
                  <a:lnTo>
                    <a:pt x="672" y="923"/>
                  </a:lnTo>
                  <a:lnTo>
                    <a:pt x="666" y="936"/>
                  </a:lnTo>
                  <a:lnTo>
                    <a:pt x="659" y="948"/>
                  </a:lnTo>
                  <a:lnTo>
                    <a:pt x="653" y="948"/>
                  </a:lnTo>
                  <a:lnTo>
                    <a:pt x="646" y="955"/>
                  </a:lnTo>
                  <a:lnTo>
                    <a:pt x="640" y="955"/>
                  </a:lnTo>
                  <a:lnTo>
                    <a:pt x="633" y="955"/>
                  </a:lnTo>
                  <a:lnTo>
                    <a:pt x="627" y="955"/>
                  </a:lnTo>
                  <a:lnTo>
                    <a:pt x="627" y="961"/>
                  </a:lnTo>
                  <a:lnTo>
                    <a:pt x="614" y="968"/>
                  </a:lnTo>
                  <a:lnTo>
                    <a:pt x="601" y="974"/>
                  </a:lnTo>
                  <a:lnTo>
                    <a:pt x="588" y="987"/>
                  </a:lnTo>
                  <a:lnTo>
                    <a:pt x="582" y="994"/>
                  </a:lnTo>
                  <a:lnTo>
                    <a:pt x="582" y="1000"/>
                  </a:lnTo>
                  <a:lnTo>
                    <a:pt x="575" y="1007"/>
                  </a:lnTo>
                  <a:lnTo>
                    <a:pt x="562" y="1013"/>
                  </a:lnTo>
                  <a:lnTo>
                    <a:pt x="530" y="1026"/>
                  </a:lnTo>
                  <a:lnTo>
                    <a:pt x="498" y="1039"/>
                  </a:lnTo>
                  <a:lnTo>
                    <a:pt x="485" y="1039"/>
                  </a:lnTo>
                  <a:lnTo>
                    <a:pt x="478" y="1045"/>
                  </a:lnTo>
                  <a:lnTo>
                    <a:pt x="485" y="1039"/>
                  </a:lnTo>
                  <a:lnTo>
                    <a:pt x="498" y="1019"/>
                  </a:lnTo>
                  <a:lnTo>
                    <a:pt x="517" y="1007"/>
                  </a:lnTo>
                  <a:lnTo>
                    <a:pt x="523" y="994"/>
                  </a:lnTo>
                  <a:lnTo>
                    <a:pt x="536" y="981"/>
                  </a:lnTo>
                  <a:lnTo>
                    <a:pt x="556" y="968"/>
                  </a:lnTo>
                  <a:lnTo>
                    <a:pt x="569" y="955"/>
                  </a:lnTo>
                  <a:lnTo>
                    <a:pt x="575" y="948"/>
                  </a:lnTo>
                  <a:lnTo>
                    <a:pt x="588" y="942"/>
                  </a:lnTo>
                  <a:lnTo>
                    <a:pt x="607" y="916"/>
                  </a:lnTo>
                  <a:lnTo>
                    <a:pt x="633" y="903"/>
                  </a:lnTo>
                  <a:lnTo>
                    <a:pt x="653" y="884"/>
                  </a:lnTo>
                  <a:lnTo>
                    <a:pt x="659" y="871"/>
                  </a:lnTo>
                  <a:lnTo>
                    <a:pt x="666" y="858"/>
                  </a:lnTo>
                  <a:lnTo>
                    <a:pt x="659" y="858"/>
                  </a:lnTo>
                  <a:lnTo>
                    <a:pt x="646" y="858"/>
                  </a:lnTo>
                  <a:lnTo>
                    <a:pt x="640" y="865"/>
                  </a:lnTo>
                  <a:lnTo>
                    <a:pt x="627" y="865"/>
                  </a:lnTo>
                  <a:lnTo>
                    <a:pt x="569" y="884"/>
                  </a:lnTo>
                  <a:lnTo>
                    <a:pt x="510" y="897"/>
                  </a:lnTo>
                  <a:lnTo>
                    <a:pt x="452" y="916"/>
                  </a:lnTo>
                  <a:lnTo>
                    <a:pt x="394" y="936"/>
                  </a:lnTo>
                  <a:lnTo>
                    <a:pt x="388" y="936"/>
                  </a:lnTo>
                  <a:lnTo>
                    <a:pt x="381" y="936"/>
                  </a:lnTo>
                  <a:lnTo>
                    <a:pt x="362" y="942"/>
                  </a:lnTo>
                  <a:lnTo>
                    <a:pt x="336" y="948"/>
                  </a:lnTo>
                  <a:lnTo>
                    <a:pt x="317" y="955"/>
                  </a:lnTo>
                  <a:lnTo>
                    <a:pt x="271" y="974"/>
                  </a:lnTo>
                  <a:lnTo>
                    <a:pt x="252" y="974"/>
                  </a:lnTo>
                  <a:lnTo>
                    <a:pt x="246" y="974"/>
                  </a:lnTo>
                  <a:lnTo>
                    <a:pt x="233" y="974"/>
                  </a:lnTo>
                  <a:lnTo>
                    <a:pt x="239" y="968"/>
                  </a:lnTo>
                  <a:lnTo>
                    <a:pt x="258" y="948"/>
                  </a:lnTo>
                  <a:lnTo>
                    <a:pt x="278" y="936"/>
                  </a:lnTo>
                  <a:lnTo>
                    <a:pt x="291" y="929"/>
                  </a:lnTo>
                  <a:lnTo>
                    <a:pt x="323" y="910"/>
                  </a:lnTo>
                  <a:lnTo>
                    <a:pt x="355" y="890"/>
                  </a:lnTo>
                  <a:lnTo>
                    <a:pt x="388" y="871"/>
                  </a:lnTo>
                  <a:lnTo>
                    <a:pt x="401" y="865"/>
                  </a:lnTo>
                  <a:lnTo>
                    <a:pt x="420" y="858"/>
                  </a:lnTo>
                  <a:lnTo>
                    <a:pt x="485" y="832"/>
                  </a:lnTo>
                  <a:lnTo>
                    <a:pt x="556" y="807"/>
                  </a:lnTo>
                  <a:lnTo>
                    <a:pt x="562" y="807"/>
                  </a:lnTo>
                  <a:lnTo>
                    <a:pt x="575" y="807"/>
                  </a:lnTo>
                  <a:lnTo>
                    <a:pt x="582" y="807"/>
                  </a:lnTo>
                  <a:lnTo>
                    <a:pt x="588" y="807"/>
                  </a:lnTo>
                  <a:lnTo>
                    <a:pt x="582" y="807"/>
                  </a:lnTo>
                  <a:lnTo>
                    <a:pt x="575" y="807"/>
                  </a:lnTo>
                  <a:lnTo>
                    <a:pt x="549" y="807"/>
                  </a:lnTo>
                  <a:lnTo>
                    <a:pt x="530" y="807"/>
                  </a:lnTo>
                  <a:lnTo>
                    <a:pt x="523" y="807"/>
                  </a:lnTo>
                  <a:lnTo>
                    <a:pt x="517" y="807"/>
                  </a:lnTo>
                  <a:lnTo>
                    <a:pt x="523" y="800"/>
                  </a:lnTo>
                  <a:lnTo>
                    <a:pt x="530" y="800"/>
                  </a:lnTo>
                  <a:lnTo>
                    <a:pt x="549" y="794"/>
                  </a:lnTo>
                  <a:lnTo>
                    <a:pt x="569" y="794"/>
                  </a:lnTo>
                  <a:lnTo>
                    <a:pt x="582" y="787"/>
                  </a:lnTo>
                  <a:lnTo>
                    <a:pt x="562" y="787"/>
                  </a:lnTo>
                  <a:lnTo>
                    <a:pt x="536" y="787"/>
                  </a:lnTo>
                  <a:lnTo>
                    <a:pt x="485" y="787"/>
                  </a:lnTo>
                  <a:lnTo>
                    <a:pt x="433" y="787"/>
                  </a:lnTo>
                  <a:lnTo>
                    <a:pt x="414" y="787"/>
                  </a:lnTo>
                  <a:lnTo>
                    <a:pt x="388" y="787"/>
                  </a:lnTo>
                  <a:lnTo>
                    <a:pt x="349" y="787"/>
                  </a:lnTo>
                  <a:lnTo>
                    <a:pt x="310" y="794"/>
                  </a:lnTo>
                  <a:lnTo>
                    <a:pt x="239" y="794"/>
                  </a:lnTo>
                  <a:lnTo>
                    <a:pt x="162" y="794"/>
                  </a:lnTo>
                  <a:lnTo>
                    <a:pt x="78" y="794"/>
                  </a:lnTo>
                  <a:lnTo>
                    <a:pt x="58" y="794"/>
                  </a:lnTo>
                  <a:lnTo>
                    <a:pt x="39" y="794"/>
                  </a:lnTo>
                  <a:lnTo>
                    <a:pt x="26" y="794"/>
                  </a:lnTo>
                  <a:lnTo>
                    <a:pt x="13" y="787"/>
                  </a:lnTo>
                  <a:lnTo>
                    <a:pt x="6" y="787"/>
                  </a:lnTo>
                  <a:lnTo>
                    <a:pt x="0" y="781"/>
                  </a:lnTo>
                  <a:lnTo>
                    <a:pt x="0" y="774"/>
                  </a:lnTo>
                  <a:lnTo>
                    <a:pt x="6" y="768"/>
                  </a:lnTo>
                  <a:lnTo>
                    <a:pt x="13" y="761"/>
                  </a:lnTo>
                  <a:lnTo>
                    <a:pt x="26" y="761"/>
                  </a:lnTo>
                  <a:lnTo>
                    <a:pt x="32" y="755"/>
                  </a:lnTo>
                  <a:lnTo>
                    <a:pt x="71" y="742"/>
                  </a:lnTo>
                  <a:lnTo>
                    <a:pt x="84" y="742"/>
                  </a:lnTo>
                  <a:lnTo>
                    <a:pt x="103" y="736"/>
                  </a:lnTo>
                  <a:lnTo>
                    <a:pt x="174" y="723"/>
                  </a:lnTo>
                  <a:lnTo>
                    <a:pt x="239" y="710"/>
                  </a:lnTo>
                  <a:lnTo>
                    <a:pt x="310" y="703"/>
                  </a:lnTo>
                  <a:lnTo>
                    <a:pt x="388" y="697"/>
                  </a:lnTo>
                  <a:lnTo>
                    <a:pt x="465" y="684"/>
                  </a:lnTo>
                  <a:lnTo>
                    <a:pt x="504" y="677"/>
                  </a:lnTo>
                  <a:lnTo>
                    <a:pt x="543" y="671"/>
                  </a:lnTo>
                  <a:lnTo>
                    <a:pt x="562" y="677"/>
                  </a:lnTo>
                  <a:lnTo>
                    <a:pt x="569" y="677"/>
                  </a:lnTo>
                  <a:lnTo>
                    <a:pt x="575" y="671"/>
                  </a:lnTo>
                  <a:lnTo>
                    <a:pt x="588" y="671"/>
                  </a:lnTo>
                  <a:lnTo>
                    <a:pt x="569" y="665"/>
                  </a:lnTo>
                  <a:lnTo>
                    <a:pt x="556" y="658"/>
                  </a:lnTo>
                  <a:lnTo>
                    <a:pt x="523" y="645"/>
                  </a:lnTo>
                  <a:lnTo>
                    <a:pt x="491" y="632"/>
                  </a:lnTo>
                  <a:lnTo>
                    <a:pt x="478" y="619"/>
                  </a:lnTo>
                  <a:lnTo>
                    <a:pt x="459" y="613"/>
                  </a:lnTo>
                  <a:lnTo>
                    <a:pt x="446" y="607"/>
                  </a:lnTo>
                  <a:lnTo>
                    <a:pt x="433" y="600"/>
                  </a:lnTo>
                  <a:lnTo>
                    <a:pt x="426" y="587"/>
                  </a:lnTo>
                  <a:lnTo>
                    <a:pt x="420" y="574"/>
                  </a:lnTo>
                  <a:lnTo>
                    <a:pt x="420" y="568"/>
                  </a:lnTo>
                  <a:lnTo>
                    <a:pt x="426" y="568"/>
                  </a:lnTo>
                  <a:lnTo>
                    <a:pt x="433" y="568"/>
                  </a:lnTo>
                  <a:lnTo>
                    <a:pt x="439" y="568"/>
                  </a:lnTo>
                  <a:lnTo>
                    <a:pt x="459" y="574"/>
                  </a:lnTo>
                  <a:lnTo>
                    <a:pt x="472" y="574"/>
                  </a:lnTo>
                  <a:lnTo>
                    <a:pt x="485" y="574"/>
                  </a:lnTo>
                  <a:lnTo>
                    <a:pt x="517" y="574"/>
                  </a:lnTo>
                  <a:lnTo>
                    <a:pt x="594" y="587"/>
                  </a:lnTo>
                  <a:lnTo>
                    <a:pt x="633" y="594"/>
                  </a:lnTo>
                  <a:lnTo>
                    <a:pt x="672" y="600"/>
                  </a:lnTo>
                  <a:lnTo>
                    <a:pt x="698" y="613"/>
                  </a:lnTo>
                  <a:lnTo>
                    <a:pt x="717" y="613"/>
                  </a:lnTo>
                  <a:lnTo>
                    <a:pt x="717" y="619"/>
                  </a:lnTo>
                  <a:lnTo>
                    <a:pt x="730" y="613"/>
                  </a:lnTo>
                  <a:lnTo>
                    <a:pt x="724" y="600"/>
                  </a:lnTo>
                  <a:lnTo>
                    <a:pt x="724" y="581"/>
                  </a:lnTo>
                  <a:lnTo>
                    <a:pt x="711" y="548"/>
                  </a:lnTo>
                  <a:lnTo>
                    <a:pt x="698" y="536"/>
                  </a:lnTo>
                  <a:lnTo>
                    <a:pt x="685" y="516"/>
                  </a:lnTo>
                  <a:lnTo>
                    <a:pt x="666" y="477"/>
                  </a:lnTo>
                  <a:lnTo>
                    <a:pt x="672" y="477"/>
                  </a:lnTo>
                  <a:lnTo>
                    <a:pt x="678" y="477"/>
                  </a:lnTo>
                  <a:lnTo>
                    <a:pt x="691" y="490"/>
                  </a:lnTo>
                  <a:lnTo>
                    <a:pt x="711" y="503"/>
                  </a:lnTo>
                  <a:lnTo>
                    <a:pt x="724" y="510"/>
                  </a:lnTo>
                  <a:lnTo>
                    <a:pt x="743" y="523"/>
                  </a:lnTo>
                  <a:lnTo>
                    <a:pt x="756" y="548"/>
                  </a:lnTo>
                  <a:lnTo>
                    <a:pt x="769" y="555"/>
                  </a:lnTo>
                  <a:lnTo>
                    <a:pt x="775" y="561"/>
                  </a:lnTo>
                  <a:lnTo>
                    <a:pt x="788" y="568"/>
                  </a:lnTo>
                  <a:lnTo>
                    <a:pt x="801" y="574"/>
                  </a:lnTo>
                  <a:lnTo>
                    <a:pt x="801" y="542"/>
                  </a:lnTo>
                  <a:lnTo>
                    <a:pt x="808" y="471"/>
                  </a:lnTo>
                  <a:lnTo>
                    <a:pt x="814" y="400"/>
                  </a:lnTo>
                  <a:lnTo>
                    <a:pt x="821" y="297"/>
                  </a:lnTo>
                  <a:lnTo>
                    <a:pt x="821" y="284"/>
                  </a:lnTo>
                  <a:lnTo>
                    <a:pt x="821" y="258"/>
                  </a:lnTo>
                  <a:lnTo>
                    <a:pt x="821" y="239"/>
                  </a:lnTo>
                  <a:lnTo>
                    <a:pt x="821" y="232"/>
                  </a:lnTo>
                  <a:lnTo>
                    <a:pt x="827" y="232"/>
                  </a:lnTo>
                  <a:lnTo>
                    <a:pt x="834" y="265"/>
                  </a:lnTo>
                  <a:lnTo>
                    <a:pt x="846" y="303"/>
                  </a:lnTo>
                  <a:lnTo>
                    <a:pt x="866" y="348"/>
                  </a:lnTo>
                  <a:lnTo>
                    <a:pt x="866" y="368"/>
                  </a:lnTo>
                  <a:lnTo>
                    <a:pt x="872" y="381"/>
                  </a:lnTo>
                  <a:lnTo>
                    <a:pt x="879" y="374"/>
                  </a:lnTo>
                  <a:lnTo>
                    <a:pt x="885" y="374"/>
                  </a:lnTo>
                  <a:lnTo>
                    <a:pt x="892" y="387"/>
                  </a:lnTo>
                  <a:lnTo>
                    <a:pt x="898" y="413"/>
                  </a:lnTo>
                  <a:lnTo>
                    <a:pt x="898" y="426"/>
                  </a:lnTo>
                  <a:lnTo>
                    <a:pt x="905" y="432"/>
                  </a:lnTo>
                  <a:lnTo>
                    <a:pt x="905" y="452"/>
                  </a:lnTo>
                  <a:lnTo>
                    <a:pt x="911" y="458"/>
                  </a:lnTo>
                  <a:lnTo>
                    <a:pt x="924" y="471"/>
                  </a:lnTo>
                  <a:lnTo>
                    <a:pt x="930" y="471"/>
                  </a:lnTo>
                  <a:lnTo>
                    <a:pt x="937" y="471"/>
                  </a:lnTo>
                  <a:lnTo>
                    <a:pt x="937" y="465"/>
                  </a:lnTo>
                  <a:lnTo>
                    <a:pt x="943" y="458"/>
                  </a:lnTo>
                  <a:lnTo>
                    <a:pt x="943" y="432"/>
                  </a:lnTo>
                  <a:lnTo>
                    <a:pt x="943" y="387"/>
                  </a:lnTo>
                  <a:lnTo>
                    <a:pt x="950" y="336"/>
                  </a:lnTo>
                  <a:lnTo>
                    <a:pt x="956" y="323"/>
                  </a:lnTo>
                  <a:lnTo>
                    <a:pt x="956" y="316"/>
                  </a:lnTo>
                  <a:lnTo>
                    <a:pt x="963" y="323"/>
                  </a:lnTo>
                  <a:lnTo>
                    <a:pt x="963" y="336"/>
                  </a:lnTo>
                  <a:lnTo>
                    <a:pt x="969" y="374"/>
                  </a:lnTo>
                  <a:lnTo>
                    <a:pt x="976" y="400"/>
                  </a:lnTo>
                  <a:lnTo>
                    <a:pt x="976" y="413"/>
                  </a:lnTo>
                  <a:lnTo>
                    <a:pt x="989" y="394"/>
                  </a:lnTo>
                  <a:lnTo>
                    <a:pt x="989" y="374"/>
                  </a:lnTo>
                  <a:lnTo>
                    <a:pt x="995" y="368"/>
                  </a:lnTo>
                  <a:lnTo>
                    <a:pt x="1002" y="348"/>
                  </a:lnTo>
                  <a:lnTo>
                    <a:pt x="1014" y="323"/>
                  </a:lnTo>
                  <a:lnTo>
                    <a:pt x="1021" y="316"/>
                  </a:lnTo>
                  <a:lnTo>
                    <a:pt x="1021" y="310"/>
                  </a:lnTo>
                  <a:lnTo>
                    <a:pt x="1027" y="297"/>
                  </a:lnTo>
                  <a:lnTo>
                    <a:pt x="1034" y="290"/>
                  </a:lnTo>
                  <a:lnTo>
                    <a:pt x="1040" y="271"/>
                  </a:lnTo>
                  <a:lnTo>
                    <a:pt x="1040" y="265"/>
                  </a:lnTo>
                  <a:lnTo>
                    <a:pt x="1047" y="258"/>
                  </a:lnTo>
                  <a:lnTo>
                    <a:pt x="1047" y="252"/>
                  </a:lnTo>
                  <a:lnTo>
                    <a:pt x="1053" y="245"/>
                  </a:lnTo>
                  <a:lnTo>
                    <a:pt x="1060" y="226"/>
                  </a:lnTo>
                  <a:lnTo>
                    <a:pt x="1073" y="213"/>
                  </a:lnTo>
                  <a:lnTo>
                    <a:pt x="1073" y="206"/>
                  </a:lnTo>
                  <a:lnTo>
                    <a:pt x="1079" y="200"/>
                  </a:lnTo>
                  <a:lnTo>
                    <a:pt x="1098" y="168"/>
                  </a:lnTo>
                  <a:lnTo>
                    <a:pt x="1111" y="148"/>
                  </a:lnTo>
                  <a:lnTo>
                    <a:pt x="1124" y="135"/>
                  </a:lnTo>
                  <a:lnTo>
                    <a:pt x="1137" y="97"/>
                  </a:lnTo>
                  <a:lnTo>
                    <a:pt x="1144" y="90"/>
                  </a:lnTo>
                  <a:lnTo>
                    <a:pt x="1150" y="84"/>
                  </a:lnTo>
                  <a:lnTo>
                    <a:pt x="1163" y="65"/>
                  </a:lnTo>
                  <a:lnTo>
                    <a:pt x="1182" y="45"/>
                  </a:lnTo>
                  <a:lnTo>
                    <a:pt x="1189" y="26"/>
                  </a:lnTo>
                  <a:lnTo>
                    <a:pt x="1215" y="0"/>
                  </a:lnTo>
                  <a:close/>
                </a:path>
              </a:pathLst>
            </a:custGeom>
            <a:solidFill>
              <a:srgbClr val="FF6600"/>
            </a:solidFill>
            <a:ln w="9525">
              <a:noFill/>
              <a:round/>
              <a:headEnd/>
              <a:tailEnd/>
            </a:ln>
          </p:spPr>
          <p:txBody>
            <a:bodyPr/>
            <a:lstStyle/>
            <a:p>
              <a:endParaRPr lang="fr-FR"/>
            </a:p>
          </p:txBody>
        </p:sp>
        <p:sp>
          <p:nvSpPr>
            <p:cNvPr id="70" name="Freeform 203"/>
            <p:cNvSpPr>
              <a:spLocks/>
            </p:cNvSpPr>
            <p:nvPr/>
          </p:nvSpPr>
          <p:spPr bwMode="auto">
            <a:xfrm>
              <a:off x="1925" y="1991"/>
              <a:ext cx="1506" cy="1155"/>
            </a:xfrm>
            <a:custGeom>
              <a:avLst/>
              <a:gdLst>
                <a:gd name="T0" fmla="*/ 1073 w 1506"/>
                <a:gd name="T1" fmla="*/ 142 h 1155"/>
                <a:gd name="T2" fmla="*/ 1028 w 1506"/>
                <a:gd name="T3" fmla="*/ 303 h 1155"/>
                <a:gd name="T4" fmla="*/ 1118 w 1506"/>
                <a:gd name="T5" fmla="*/ 245 h 1155"/>
                <a:gd name="T6" fmla="*/ 1202 w 1506"/>
                <a:gd name="T7" fmla="*/ 168 h 1155"/>
                <a:gd name="T8" fmla="*/ 1137 w 1506"/>
                <a:gd name="T9" fmla="*/ 271 h 1155"/>
                <a:gd name="T10" fmla="*/ 1273 w 1506"/>
                <a:gd name="T11" fmla="*/ 161 h 1155"/>
                <a:gd name="T12" fmla="*/ 1364 w 1506"/>
                <a:gd name="T13" fmla="*/ 90 h 1155"/>
                <a:gd name="T14" fmla="*/ 1344 w 1506"/>
                <a:gd name="T15" fmla="*/ 135 h 1155"/>
                <a:gd name="T16" fmla="*/ 1351 w 1506"/>
                <a:gd name="T17" fmla="*/ 181 h 1155"/>
                <a:gd name="T18" fmla="*/ 1196 w 1506"/>
                <a:gd name="T19" fmla="*/ 361 h 1155"/>
                <a:gd name="T20" fmla="*/ 1170 w 1506"/>
                <a:gd name="T21" fmla="*/ 432 h 1155"/>
                <a:gd name="T22" fmla="*/ 1234 w 1506"/>
                <a:gd name="T23" fmla="*/ 452 h 1155"/>
                <a:gd name="T24" fmla="*/ 1396 w 1506"/>
                <a:gd name="T25" fmla="*/ 452 h 1155"/>
                <a:gd name="T26" fmla="*/ 1325 w 1506"/>
                <a:gd name="T27" fmla="*/ 484 h 1155"/>
                <a:gd name="T28" fmla="*/ 1299 w 1506"/>
                <a:gd name="T29" fmla="*/ 510 h 1155"/>
                <a:gd name="T30" fmla="*/ 1260 w 1506"/>
                <a:gd name="T31" fmla="*/ 548 h 1155"/>
                <a:gd name="T32" fmla="*/ 1344 w 1506"/>
                <a:gd name="T33" fmla="*/ 606 h 1155"/>
                <a:gd name="T34" fmla="*/ 1454 w 1506"/>
                <a:gd name="T35" fmla="*/ 652 h 1155"/>
                <a:gd name="T36" fmla="*/ 1312 w 1506"/>
                <a:gd name="T37" fmla="*/ 626 h 1155"/>
                <a:gd name="T38" fmla="*/ 1305 w 1506"/>
                <a:gd name="T39" fmla="*/ 652 h 1155"/>
                <a:gd name="T40" fmla="*/ 1331 w 1506"/>
                <a:gd name="T41" fmla="*/ 684 h 1155"/>
                <a:gd name="T42" fmla="*/ 1273 w 1506"/>
                <a:gd name="T43" fmla="*/ 710 h 1155"/>
                <a:gd name="T44" fmla="*/ 1448 w 1506"/>
                <a:gd name="T45" fmla="*/ 903 h 1155"/>
                <a:gd name="T46" fmla="*/ 1267 w 1506"/>
                <a:gd name="T47" fmla="*/ 807 h 1155"/>
                <a:gd name="T48" fmla="*/ 1196 w 1506"/>
                <a:gd name="T49" fmla="*/ 787 h 1155"/>
                <a:gd name="T50" fmla="*/ 1066 w 1506"/>
                <a:gd name="T51" fmla="*/ 710 h 1155"/>
                <a:gd name="T52" fmla="*/ 1118 w 1506"/>
                <a:gd name="T53" fmla="*/ 794 h 1155"/>
                <a:gd name="T54" fmla="*/ 1047 w 1506"/>
                <a:gd name="T55" fmla="*/ 736 h 1155"/>
                <a:gd name="T56" fmla="*/ 1047 w 1506"/>
                <a:gd name="T57" fmla="*/ 794 h 1155"/>
                <a:gd name="T58" fmla="*/ 1118 w 1506"/>
                <a:gd name="T59" fmla="*/ 955 h 1155"/>
                <a:gd name="T60" fmla="*/ 1028 w 1506"/>
                <a:gd name="T61" fmla="*/ 819 h 1155"/>
                <a:gd name="T62" fmla="*/ 982 w 1506"/>
                <a:gd name="T63" fmla="*/ 819 h 1155"/>
                <a:gd name="T64" fmla="*/ 969 w 1506"/>
                <a:gd name="T65" fmla="*/ 826 h 1155"/>
                <a:gd name="T66" fmla="*/ 956 w 1506"/>
                <a:gd name="T67" fmla="*/ 916 h 1155"/>
                <a:gd name="T68" fmla="*/ 944 w 1506"/>
                <a:gd name="T69" fmla="*/ 1136 h 1155"/>
                <a:gd name="T70" fmla="*/ 898 w 1506"/>
                <a:gd name="T71" fmla="*/ 916 h 1155"/>
                <a:gd name="T72" fmla="*/ 860 w 1506"/>
                <a:gd name="T73" fmla="*/ 929 h 1155"/>
                <a:gd name="T74" fmla="*/ 814 w 1506"/>
                <a:gd name="T75" fmla="*/ 1058 h 1155"/>
                <a:gd name="T76" fmla="*/ 814 w 1506"/>
                <a:gd name="T77" fmla="*/ 955 h 1155"/>
                <a:gd name="T78" fmla="*/ 821 w 1506"/>
                <a:gd name="T79" fmla="*/ 794 h 1155"/>
                <a:gd name="T80" fmla="*/ 756 w 1506"/>
                <a:gd name="T81" fmla="*/ 858 h 1155"/>
                <a:gd name="T82" fmla="*/ 672 w 1506"/>
                <a:gd name="T83" fmla="*/ 897 h 1155"/>
                <a:gd name="T84" fmla="*/ 614 w 1506"/>
                <a:gd name="T85" fmla="*/ 910 h 1155"/>
                <a:gd name="T86" fmla="*/ 672 w 1506"/>
                <a:gd name="T87" fmla="*/ 794 h 1155"/>
                <a:gd name="T88" fmla="*/ 549 w 1506"/>
                <a:gd name="T89" fmla="*/ 884 h 1155"/>
                <a:gd name="T90" fmla="*/ 517 w 1506"/>
                <a:gd name="T91" fmla="*/ 897 h 1155"/>
                <a:gd name="T92" fmla="*/ 620 w 1506"/>
                <a:gd name="T93" fmla="*/ 774 h 1155"/>
                <a:gd name="T94" fmla="*/ 284 w 1506"/>
                <a:gd name="T95" fmla="*/ 865 h 1155"/>
                <a:gd name="T96" fmla="*/ 401 w 1506"/>
                <a:gd name="T97" fmla="*/ 787 h 1155"/>
                <a:gd name="T98" fmla="*/ 530 w 1506"/>
                <a:gd name="T99" fmla="*/ 716 h 1155"/>
                <a:gd name="T100" fmla="*/ 71 w 1506"/>
                <a:gd name="T101" fmla="*/ 710 h 1155"/>
                <a:gd name="T102" fmla="*/ 13 w 1506"/>
                <a:gd name="T103" fmla="*/ 690 h 1155"/>
                <a:gd name="T104" fmla="*/ 414 w 1506"/>
                <a:gd name="T105" fmla="*/ 632 h 1155"/>
                <a:gd name="T106" fmla="*/ 498 w 1506"/>
                <a:gd name="T107" fmla="*/ 574 h 1155"/>
                <a:gd name="T108" fmla="*/ 401 w 1506"/>
                <a:gd name="T109" fmla="*/ 510 h 1155"/>
                <a:gd name="T110" fmla="*/ 666 w 1506"/>
                <a:gd name="T111" fmla="*/ 561 h 1155"/>
                <a:gd name="T112" fmla="*/ 659 w 1506"/>
                <a:gd name="T113" fmla="*/ 458 h 1155"/>
                <a:gd name="T114" fmla="*/ 763 w 1506"/>
                <a:gd name="T115" fmla="*/ 439 h 1155"/>
                <a:gd name="T116" fmla="*/ 821 w 1506"/>
                <a:gd name="T117" fmla="*/ 348 h 1155"/>
                <a:gd name="T118" fmla="*/ 866 w 1506"/>
                <a:gd name="T119" fmla="*/ 432 h 1155"/>
                <a:gd name="T120" fmla="*/ 898 w 1506"/>
                <a:gd name="T121" fmla="*/ 413 h 1155"/>
                <a:gd name="T122" fmla="*/ 963 w 1506"/>
                <a:gd name="T123" fmla="*/ 290 h 1155"/>
                <a:gd name="T124" fmla="*/ 1008 w 1506"/>
                <a:gd name="T125" fmla="*/ 200 h 11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06"/>
                <a:gd name="T190" fmla="*/ 0 h 1155"/>
                <a:gd name="T191" fmla="*/ 1506 w 1506"/>
                <a:gd name="T192" fmla="*/ 1155 h 115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06" h="1155">
                  <a:moveTo>
                    <a:pt x="1118" y="0"/>
                  </a:moveTo>
                  <a:lnTo>
                    <a:pt x="1124" y="13"/>
                  </a:lnTo>
                  <a:lnTo>
                    <a:pt x="1118" y="19"/>
                  </a:lnTo>
                  <a:lnTo>
                    <a:pt x="1112" y="26"/>
                  </a:lnTo>
                  <a:lnTo>
                    <a:pt x="1112" y="32"/>
                  </a:lnTo>
                  <a:lnTo>
                    <a:pt x="1105" y="58"/>
                  </a:lnTo>
                  <a:lnTo>
                    <a:pt x="1099" y="84"/>
                  </a:lnTo>
                  <a:lnTo>
                    <a:pt x="1079" y="129"/>
                  </a:lnTo>
                  <a:lnTo>
                    <a:pt x="1073" y="135"/>
                  </a:lnTo>
                  <a:lnTo>
                    <a:pt x="1073" y="142"/>
                  </a:lnTo>
                  <a:lnTo>
                    <a:pt x="1066" y="161"/>
                  </a:lnTo>
                  <a:lnTo>
                    <a:pt x="1060" y="174"/>
                  </a:lnTo>
                  <a:lnTo>
                    <a:pt x="1053" y="187"/>
                  </a:lnTo>
                  <a:lnTo>
                    <a:pt x="1053" y="206"/>
                  </a:lnTo>
                  <a:lnTo>
                    <a:pt x="1047" y="232"/>
                  </a:lnTo>
                  <a:lnTo>
                    <a:pt x="1040" y="252"/>
                  </a:lnTo>
                  <a:lnTo>
                    <a:pt x="1034" y="271"/>
                  </a:lnTo>
                  <a:lnTo>
                    <a:pt x="1034" y="277"/>
                  </a:lnTo>
                  <a:lnTo>
                    <a:pt x="1034" y="290"/>
                  </a:lnTo>
                  <a:lnTo>
                    <a:pt x="1028" y="303"/>
                  </a:lnTo>
                  <a:lnTo>
                    <a:pt x="1034" y="310"/>
                  </a:lnTo>
                  <a:lnTo>
                    <a:pt x="1040" y="303"/>
                  </a:lnTo>
                  <a:lnTo>
                    <a:pt x="1047" y="303"/>
                  </a:lnTo>
                  <a:lnTo>
                    <a:pt x="1060" y="290"/>
                  </a:lnTo>
                  <a:lnTo>
                    <a:pt x="1073" y="284"/>
                  </a:lnTo>
                  <a:lnTo>
                    <a:pt x="1086" y="271"/>
                  </a:lnTo>
                  <a:lnTo>
                    <a:pt x="1092" y="271"/>
                  </a:lnTo>
                  <a:lnTo>
                    <a:pt x="1118" y="245"/>
                  </a:lnTo>
                  <a:lnTo>
                    <a:pt x="1124" y="239"/>
                  </a:lnTo>
                  <a:lnTo>
                    <a:pt x="1131" y="232"/>
                  </a:lnTo>
                  <a:lnTo>
                    <a:pt x="1137" y="226"/>
                  </a:lnTo>
                  <a:lnTo>
                    <a:pt x="1150" y="206"/>
                  </a:lnTo>
                  <a:lnTo>
                    <a:pt x="1170" y="187"/>
                  </a:lnTo>
                  <a:lnTo>
                    <a:pt x="1183" y="174"/>
                  </a:lnTo>
                  <a:lnTo>
                    <a:pt x="1196" y="168"/>
                  </a:lnTo>
                  <a:lnTo>
                    <a:pt x="1202" y="161"/>
                  </a:lnTo>
                  <a:lnTo>
                    <a:pt x="1202" y="168"/>
                  </a:lnTo>
                  <a:lnTo>
                    <a:pt x="1202" y="174"/>
                  </a:lnTo>
                  <a:lnTo>
                    <a:pt x="1196" y="174"/>
                  </a:lnTo>
                  <a:lnTo>
                    <a:pt x="1196" y="181"/>
                  </a:lnTo>
                  <a:lnTo>
                    <a:pt x="1176" y="206"/>
                  </a:lnTo>
                  <a:lnTo>
                    <a:pt x="1163" y="232"/>
                  </a:lnTo>
                  <a:lnTo>
                    <a:pt x="1144" y="252"/>
                  </a:lnTo>
                  <a:lnTo>
                    <a:pt x="1137" y="265"/>
                  </a:lnTo>
                  <a:lnTo>
                    <a:pt x="1131" y="277"/>
                  </a:lnTo>
                  <a:lnTo>
                    <a:pt x="1137" y="271"/>
                  </a:lnTo>
                  <a:lnTo>
                    <a:pt x="1144" y="271"/>
                  </a:lnTo>
                  <a:lnTo>
                    <a:pt x="1150" y="271"/>
                  </a:lnTo>
                  <a:lnTo>
                    <a:pt x="1137" y="290"/>
                  </a:lnTo>
                  <a:lnTo>
                    <a:pt x="1144" y="290"/>
                  </a:lnTo>
                  <a:lnTo>
                    <a:pt x="1170" y="265"/>
                  </a:lnTo>
                  <a:lnTo>
                    <a:pt x="1202" y="239"/>
                  </a:lnTo>
                  <a:lnTo>
                    <a:pt x="1228" y="213"/>
                  </a:lnTo>
                  <a:lnTo>
                    <a:pt x="1254" y="181"/>
                  </a:lnTo>
                  <a:lnTo>
                    <a:pt x="1260" y="168"/>
                  </a:lnTo>
                  <a:lnTo>
                    <a:pt x="1273" y="161"/>
                  </a:lnTo>
                  <a:lnTo>
                    <a:pt x="1292" y="148"/>
                  </a:lnTo>
                  <a:lnTo>
                    <a:pt x="1312" y="135"/>
                  </a:lnTo>
                  <a:lnTo>
                    <a:pt x="1318" y="123"/>
                  </a:lnTo>
                  <a:lnTo>
                    <a:pt x="1325" y="116"/>
                  </a:lnTo>
                  <a:lnTo>
                    <a:pt x="1338" y="97"/>
                  </a:lnTo>
                  <a:lnTo>
                    <a:pt x="1351" y="90"/>
                  </a:lnTo>
                  <a:lnTo>
                    <a:pt x="1357" y="90"/>
                  </a:lnTo>
                  <a:lnTo>
                    <a:pt x="1364" y="90"/>
                  </a:lnTo>
                  <a:lnTo>
                    <a:pt x="1364" y="97"/>
                  </a:lnTo>
                  <a:lnTo>
                    <a:pt x="1357" y="103"/>
                  </a:lnTo>
                  <a:lnTo>
                    <a:pt x="1351" y="103"/>
                  </a:lnTo>
                  <a:lnTo>
                    <a:pt x="1351" y="110"/>
                  </a:lnTo>
                  <a:lnTo>
                    <a:pt x="1351" y="116"/>
                  </a:lnTo>
                  <a:lnTo>
                    <a:pt x="1338" y="123"/>
                  </a:lnTo>
                  <a:lnTo>
                    <a:pt x="1338" y="129"/>
                  </a:lnTo>
                  <a:lnTo>
                    <a:pt x="1331" y="135"/>
                  </a:lnTo>
                  <a:lnTo>
                    <a:pt x="1338" y="135"/>
                  </a:lnTo>
                  <a:lnTo>
                    <a:pt x="1344" y="135"/>
                  </a:lnTo>
                  <a:lnTo>
                    <a:pt x="1357" y="123"/>
                  </a:lnTo>
                  <a:lnTo>
                    <a:pt x="1370" y="116"/>
                  </a:lnTo>
                  <a:lnTo>
                    <a:pt x="1383" y="103"/>
                  </a:lnTo>
                  <a:lnTo>
                    <a:pt x="1402" y="84"/>
                  </a:lnTo>
                  <a:lnTo>
                    <a:pt x="1428" y="64"/>
                  </a:lnTo>
                  <a:lnTo>
                    <a:pt x="1473" y="26"/>
                  </a:lnTo>
                  <a:lnTo>
                    <a:pt x="1480" y="32"/>
                  </a:lnTo>
                  <a:lnTo>
                    <a:pt x="1448" y="71"/>
                  </a:lnTo>
                  <a:lnTo>
                    <a:pt x="1415" y="103"/>
                  </a:lnTo>
                  <a:lnTo>
                    <a:pt x="1351" y="181"/>
                  </a:lnTo>
                  <a:lnTo>
                    <a:pt x="1280" y="252"/>
                  </a:lnTo>
                  <a:lnTo>
                    <a:pt x="1247" y="290"/>
                  </a:lnTo>
                  <a:lnTo>
                    <a:pt x="1234" y="303"/>
                  </a:lnTo>
                  <a:lnTo>
                    <a:pt x="1221" y="329"/>
                  </a:lnTo>
                  <a:lnTo>
                    <a:pt x="1221" y="335"/>
                  </a:lnTo>
                  <a:lnTo>
                    <a:pt x="1221" y="342"/>
                  </a:lnTo>
                  <a:lnTo>
                    <a:pt x="1221" y="348"/>
                  </a:lnTo>
                  <a:lnTo>
                    <a:pt x="1215" y="348"/>
                  </a:lnTo>
                  <a:lnTo>
                    <a:pt x="1202" y="361"/>
                  </a:lnTo>
                  <a:lnTo>
                    <a:pt x="1196" y="361"/>
                  </a:lnTo>
                  <a:lnTo>
                    <a:pt x="1196" y="368"/>
                  </a:lnTo>
                  <a:lnTo>
                    <a:pt x="1189" y="374"/>
                  </a:lnTo>
                  <a:lnTo>
                    <a:pt x="1189" y="381"/>
                  </a:lnTo>
                  <a:lnTo>
                    <a:pt x="1189" y="387"/>
                  </a:lnTo>
                  <a:lnTo>
                    <a:pt x="1189" y="394"/>
                  </a:lnTo>
                  <a:lnTo>
                    <a:pt x="1189" y="400"/>
                  </a:lnTo>
                  <a:lnTo>
                    <a:pt x="1183" y="400"/>
                  </a:lnTo>
                  <a:lnTo>
                    <a:pt x="1163" y="432"/>
                  </a:lnTo>
                  <a:lnTo>
                    <a:pt x="1170" y="432"/>
                  </a:lnTo>
                  <a:lnTo>
                    <a:pt x="1183" y="432"/>
                  </a:lnTo>
                  <a:lnTo>
                    <a:pt x="1202" y="432"/>
                  </a:lnTo>
                  <a:lnTo>
                    <a:pt x="1215" y="426"/>
                  </a:lnTo>
                  <a:lnTo>
                    <a:pt x="1234" y="426"/>
                  </a:lnTo>
                  <a:lnTo>
                    <a:pt x="1260" y="426"/>
                  </a:lnTo>
                  <a:lnTo>
                    <a:pt x="1234" y="439"/>
                  </a:lnTo>
                  <a:lnTo>
                    <a:pt x="1221" y="445"/>
                  </a:lnTo>
                  <a:lnTo>
                    <a:pt x="1208" y="452"/>
                  </a:lnTo>
                  <a:lnTo>
                    <a:pt x="1234" y="452"/>
                  </a:lnTo>
                  <a:lnTo>
                    <a:pt x="1267" y="452"/>
                  </a:lnTo>
                  <a:lnTo>
                    <a:pt x="1292" y="452"/>
                  </a:lnTo>
                  <a:lnTo>
                    <a:pt x="1318" y="452"/>
                  </a:lnTo>
                  <a:lnTo>
                    <a:pt x="1325" y="452"/>
                  </a:lnTo>
                  <a:lnTo>
                    <a:pt x="1338" y="452"/>
                  </a:lnTo>
                  <a:lnTo>
                    <a:pt x="1351" y="452"/>
                  </a:lnTo>
                  <a:lnTo>
                    <a:pt x="1370" y="452"/>
                  </a:lnTo>
                  <a:lnTo>
                    <a:pt x="1376" y="452"/>
                  </a:lnTo>
                  <a:lnTo>
                    <a:pt x="1389" y="445"/>
                  </a:lnTo>
                  <a:lnTo>
                    <a:pt x="1396" y="452"/>
                  </a:lnTo>
                  <a:lnTo>
                    <a:pt x="1409" y="452"/>
                  </a:lnTo>
                  <a:lnTo>
                    <a:pt x="1415" y="452"/>
                  </a:lnTo>
                  <a:lnTo>
                    <a:pt x="1422" y="452"/>
                  </a:lnTo>
                  <a:lnTo>
                    <a:pt x="1422" y="458"/>
                  </a:lnTo>
                  <a:lnTo>
                    <a:pt x="1396" y="465"/>
                  </a:lnTo>
                  <a:lnTo>
                    <a:pt x="1376" y="465"/>
                  </a:lnTo>
                  <a:lnTo>
                    <a:pt x="1351" y="471"/>
                  </a:lnTo>
                  <a:lnTo>
                    <a:pt x="1325" y="471"/>
                  </a:lnTo>
                  <a:lnTo>
                    <a:pt x="1325" y="484"/>
                  </a:lnTo>
                  <a:lnTo>
                    <a:pt x="1318" y="484"/>
                  </a:lnTo>
                  <a:lnTo>
                    <a:pt x="1312" y="490"/>
                  </a:lnTo>
                  <a:lnTo>
                    <a:pt x="1305" y="490"/>
                  </a:lnTo>
                  <a:lnTo>
                    <a:pt x="1286" y="490"/>
                  </a:lnTo>
                  <a:lnTo>
                    <a:pt x="1273" y="497"/>
                  </a:lnTo>
                  <a:lnTo>
                    <a:pt x="1267" y="497"/>
                  </a:lnTo>
                  <a:lnTo>
                    <a:pt x="1260" y="503"/>
                  </a:lnTo>
                  <a:lnTo>
                    <a:pt x="1273" y="503"/>
                  </a:lnTo>
                  <a:lnTo>
                    <a:pt x="1286" y="510"/>
                  </a:lnTo>
                  <a:lnTo>
                    <a:pt x="1299" y="510"/>
                  </a:lnTo>
                  <a:lnTo>
                    <a:pt x="1312" y="516"/>
                  </a:lnTo>
                  <a:lnTo>
                    <a:pt x="1299" y="516"/>
                  </a:lnTo>
                  <a:lnTo>
                    <a:pt x="1292" y="523"/>
                  </a:lnTo>
                  <a:lnTo>
                    <a:pt x="1273" y="523"/>
                  </a:lnTo>
                  <a:lnTo>
                    <a:pt x="1247" y="523"/>
                  </a:lnTo>
                  <a:lnTo>
                    <a:pt x="1241" y="523"/>
                  </a:lnTo>
                  <a:lnTo>
                    <a:pt x="1228" y="529"/>
                  </a:lnTo>
                  <a:lnTo>
                    <a:pt x="1228" y="542"/>
                  </a:lnTo>
                  <a:lnTo>
                    <a:pt x="1241" y="548"/>
                  </a:lnTo>
                  <a:lnTo>
                    <a:pt x="1260" y="548"/>
                  </a:lnTo>
                  <a:lnTo>
                    <a:pt x="1286" y="555"/>
                  </a:lnTo>
                  <a:lnTo>
                    <a:pt x="1299" y="561"/>
                  </a:lnTo>
                  <a:lnTo>
                    <a:pt x="1312" y="568"/>
                  </a:lnTo>
                  <a:lnTo>
                    <a:pt x="1299" y="568"/>
                  </a:lnTo>
                  <a:lnTo>
                    <a:pt x="1286" y="568"/>
                  </a:lnTo>
                  <a:lnTo>
                    <a:pt x="1267" y="568"/>
                  </a:lnTo>
                  <a:lnTo>
                    <a:pt x="1260" y="568"/>
                  </a:lnTo>
                  <a:lnTo>
                    <a:pt x="1299" y="581"/>
                  </a:lnTo>
                  <a:lnTo>
                    <a:pt x="1325" y="600"/>
                  </a:lnTo>
                  <a:lnTo>
                    <a:pt x="1344" y="606"/>
                  </a:lnTo>
                  <a:lnTo>
                    <a:pt x="1364" y="613"/>
                  </a:lnTo>
                  <a:lnTo>
                    <a:pt x="1376" y="619"/>
                  </a:lnTo>
                  <a:lnTo>
                    <a:pt x="1396" y="626"/>
                  </a:lnTo>
                  <a:lnTo>
                    <a:pt x="1448" y="639"/>
                  </a:lnTo>
                  <a:lnTo>
                    <a:pt x="1506" y="658"/>
                  </a:lnTo>
                  <a:lnTo>
                    <a:pt x="1493" y="658"/>
                  </a:lnTo>
                  <a:lnTo>
                    <a:pt x="1473" y="658"/>
                  </a:lnTo>
                  <a:lnTo>
                    <a:pt x="1460" y="652"/>
                  </a:lnTo>
                  <a:lnTo>
                    <a:pt x="1454" y="652"/>
                  </a:lnTo>
                  <a:lnTo>
                    <a:pt x="1448" y="658"/>
                  </a:lnTo>
                  <a:lnTo>
                    <a:pt x="1428" y="652"/>
                  </a:lnTo>
                  <a:lnTo>
                    <a:pt x="1415" y="645"/>
                  </a:lnTo>
                  <a:lnTo>
                    <a:pt x="1396" y="639"/>
                  </a:lnTo>
                  <a:lnTo>
                    <a:pt x="1389" y="639"/>
                  </a:lnTo>
                  <a:lnTo>
                    <a:pt x="1376" y="645"/>
                  </a:lnTo>
                  <a:lnTo>
                    <a:pt x="1364" y="639"/>
                  </a:lnTo>
                  <a:lnTo>
                    <a:pt x="1344" y="639"/>
                  </a:lnTo>
                  <a:lnTo>
                    <a:pt x="1325" y="632"/>
                  </a:lnTo>
                  <a:lnTo>
                    <a:pt x="1312" y="626"/>
                  </a:lnTo>
                  <a:lnTo>
                    <a:pt x="1286" y="626"/>
                  </a:lnTo>
                  <a:lnTo>
                    <a:pt x="1267" y="619"/>
                  </a:lnTo>
                  <a:lnTo>
                    <a:pt x="1247" y="619"/>
                  </a:lnTo>
                  <a:lnTo>
                    <a:pt x="1228" y="613"/>
                  </a:lnTo>
                  <a:lnTo>
                    <a:pt x="1228" y="619"/>
                  </a:lnTo>
                  <a:lnTo>
                    <a:pt x="1234" y="619"/>
                  </a:lnTo>
                  <a:lnTo>
                    <a:pt x="1247" y="626"/>
                  </a:lnTo>
                  <a:lnTo>
                    <a:pt x="1280" y="639"/>
                  </a:lnTo>
                  <a:lnTo>
                    <a:pt x="1299" y="652"/>
                  </a:lnTo>
                  <a:lnTo>
                    <a:pt x="1305" y="652"/>
                  </a:lnTo>
                  <a:lnTo>
                    <a:pt x="1318" y="658"/>
                  </a:lnTo>
                  <a:lnTo>
                    <a:pt x="1312" y="665"/>
                  </a:lnTo>
                  <a:lnTo>
                    <a:pt x="1299" y="658"/>
                  </a:lnTo>
                  <a:lnTo>
                    <a:pt x="1292" y="658"/>
                  </a:lnTo>
                  <a:lnTo>
                    <a:pt x="1286" y="658"/>
                  </a:lnTo>
                  <a:lnTo>
                    <a:pt x="1280" y="658"/>
                  </a:lnTo>
                  <a:lnTo>
                    <a:pt x="1292" y="658"/>
                  </a:lnTo>
                  <a:lnTo>
                    <a:pt x="1299" y="665"/>
                  </a:lnTo>
                  <a:lnTo>
                    <a:pt x="1312" y="671"/>
                  </a:lnTo>
                  <a:lnTo>
                    <a:pt x="1331" y="684"/>
                  </a:lnTo>
                  <a:lnTo>
                    <a:pt x="1344" y="690"/>
                  </a:lnTo>
                  <a:lnTo>
                    <a:pt x="1364" y="703"/>
                  </a:lnTo>
                  <a:lnTo>
                    <a:pt x="1331" y="697"/>
                  </a:lnTo>
                  <a:lnTo>
                    <a:pt x="1292" y="684"/>
                  </a:lnTo>
                  <a:lnTo>
                    <a:pt x="1221" y="658"/>
                  </a:lnTo>
                  <a:lnTo>
                    <a:pt x="1215" y="665"/>
                  </a:lnTo>
                  <a:lnTo>
                    <a:pt x="1228" y="677"/>
                  </a:lnTo>
                  <a:lnTo>
                    <a:pt x="1241" y="690"/>
                  </a:lnTo>
                  <a:lnTo>
                    <a:pt x="1273" y="710"/>
                  </a:lnTo>
                  <a:lnTo>
                    <a:pt x="1286" y="723"/>
                  </a:lnTo>
                  <a:lnTo>
                    <a:pt x="1299" y="736"/>
                  </a:lnTo>
                  <a:lnTo>
                    <a:pt x="1305" y="748"/>
                  </a:lnTo>
                  <a:lnTo>
                    <a:pt x="1318" y="768"/>
                  </a:lnTo>
                  <a:lnTo>
                    <a:pt x="1351" y="800"/>
                  </a:lnTo>
                  <a:lnTo>
                    <a:pt x="1389" y="832"/>
                  </a:lnTo>
                  <a:lnTo>
                    <a:pt x="1428" y="865"/>
                  </a:lnTo>
                  <a:lnTo>
                    <a:pt x="1448" y="884"/>
                  </a:lnTo>
                  <a:lnTo>
                    <a:pt x="1460" y="903"/>
                  </a:lnTo>
                  <a:lnTo>
                    <a:pt x="1448" y="903"/>
                  </a:lnTo>
                  <a:lnTo>
                    <a:pt x="1435" y="897"/>
                  </a:lnTo>
                  <a:lnTo>
                    <a:pt x="1409" y="877"/>
                  </a:lnTo>
                  <a:lnTo>
                    <a:pt x="1389" y="865"/>
                  </a:lnTo>
                  <a:lnTo>
                    <a:pt x="1370" y="852"/>
                  </a:lnTo>
                  <a:lnTo>
                    <a:pt x="1351" y="845"/>
                  </a:lnTo>
                  <a:lnTo>
                    <a:pt x="1325" y="839"/>
                  </a:lnTo>
                  <a:lnTo>
                    <a:pt x="1318" y="832"/>
                  </a:lnTo>
                  <a:lnTo>
                    <a:pt x="1305" y="826"/>
                  </a:lnTo>
                  <a:lnTo>
                    <a:pt x="1286" y="819"/>
                  </a:lnTo>
                  <a:lnTo>
                    <a:pt x="1267" y="807"/>
                  </a:lnTo>
                  <a:lnTo>
                    <a:pt x="1254" y="800"/>
                  </a:lnTo>
                  <a:lnTo>
                    <a:pt x="1247" y="794"/>
                  </a:lnTo>
                  <a:lnTo>
                    <a:pt x="1215" y="774"/>
                  </a:lnTo>
                  <a:lnTo>
                    <a:pt x="1183" y="761"/>
                  </a:lnTo>
                  <a:lnTo>
                    <a:pt x="1183" y="768"/>
                  </a:lnTo>
                  <a:lnTo>
                    <a:pt x="1189" y="774"/>
                  </a:lnTo>
                  <a:lnTo>
                    <a:pt x="1196" y="781"/>
                  </a:lnTo>
                  <a:lnTo>
                    <a:pt x="1196" y="787"/>
                  </a:lnTo>
                  <a:lnTo>
                    <a:pt x="1183" y="781"/>
                  </a:lnTo>
                  <a:lnTo>
                    <a:pt x="1170" y="774"/>
                  </a:lnTo>
                  <a:lnTo>
                    <a:pt x="1144" y="761"/>
                  </a:lnTo>
                  <a:lnTo>
                    <a:pt x="1118" y="742"/>
                  </a:lnTo>
                  <a:lnTo>
                    <a:pt x="1092" y="723"/>
                  </a:lnTo>
                  <a:lnTo>
                    <a:pt x="1086" y="723"/>
                  </a:lnTo>
                  <a:lnTo>
                    <a:pt x="1079" y="723"/>
                  </a:lnTo>
                  <a:lnTo>
                    <a:pt x="1073" y="716"/>
                  </a:lnTo>
                  <a:lnTo>
                    <a:pt x="1066" y="710"/>
                  </a:lnTo>
                  <a:lnTo>
                    <a:pt x="1053" y="703"/>
                  </a:lnTo>
                  <a:lnTo>
                    <a:pt x="1053" y="710"/>
                  </a:lnTo>
                  <a:lnTo>
                    <a:pt x="1066" y="723"/>
                  </a:lnTo>
                  <a:lnTo>
                    <a:pt x="1079" y="736"/>
                  </a:lnTo>
                  <a:lnTo>
                    <a:pt x="1105" y="761"/>
                  </a:lnTo>
                  <a:lnTo>
                    <a:pt x="1157" y="826"/>
                  </a:lnTo>
                  <a:lnTo>
                    <a:pt x="1150" y="826"/>
                  </a:lnTo>
                  <a:lnTo>
                    <a:pt x="1144" y="819"/>
                  </a:lnTo>
                  <a:lnTo>
                    <a:pt x="1131" y="813"/>
                  </a:lnTo>
                  <a:lnTo>
                    <a:pt x="1118" y="794"/>
                  </a:lnTo>
                  <a:lnTo>
                    <a:pt x="1099" y="774"/>
                  </a:lnTo>
                  <a:lnTo>
                    <a:pt x="1092" y="768"/>
                  </a:lnTo>
                  <a:lnTo>
                    <a:pt x="1079" y="768"/>
                  </a:lnTo>
                  <a:lnTo>
                    <a:pt x="1079" y="761"/>
                  </a:lnTo>
                  <a:lnTo>
                    <a:pt x="1073" y="755"/>
                  </a:lnTo>
                  <a:lnTo>
                    <a:pt x="1066" y="748"/>
                  </a:lnTo>
                  <a:lnTo>
                    <a:pt x="1060" y="748"/>
                  </a:lnTo>
                  <a:lnTo>
                    <a:pt x="1053" y="742"/>
                  </a:lnTo>
                  <a:lnTo>
                    <a:pt x="1047" y="736"/>
                  </a:lnTo>
                  <a:lnTo>
                    <a:pt x="1028" y="729"/>
                  </a:lnTo>
                  <a:lnTo>
                    <a:pt x="1028" y="736"/>
                  </a:lnTo>
                  <a:lnTo>
                    <a:pt x="1040" y="748"/>
                  </a:lnTo>
                  <a:lnTo>
                    <a:pt x="1053" y="768"/>
                  </a:lnTo>
                  <a:lnTo>
                    <a:pt x="1060" y="787"/>
                  </a:lnTo>
                  <a:lnTo>
                    <a:pt x="1073" y="800"/>
                  </a:lnTo>
                  <a:lnTo>
                    <a:pt x="1073" y="813"/>
                  </a:lnTo>
                  <a:lnTo>
                    <a:pt x="1066" y="807"/>
                  </a:lnTo>
                  <a:lnTo>
                    <a:pt x="1060" y="807"/>
                  </a:lnTo>
                  <a:lnTo>
                    <a:pt x="1047" y="794"/>
                  </a:lnTo>
                  <a:lnTo>
                    <a:pt x="1047" y="807"/>
                  </a:lnTo>
                  <a:lnTo>
                    <a:pt x="1060" y="819"/>
                  </a:lnTo>
                  <a:lnTo>
                    <a:pt x="1066" y="839"/>
                  </a:lnTo>
                  <a:lnTo>
                    <a:pt x="1073" y="852"/>
                  </a:lnTo>
                  <a:lnTo>
                    <a:pt x="1079" y="865"/>
                  </a:lnTo>
                  <a:lnTo>
                    <a:pt x="1092" y="877"/>
                  </a:lnTo>
                  <a:lnTo>
                    <a:pt x="1105" y="903"/>
                  </a:lnTo>
                  <a:lnTo>
                    <a:pt x="1112" y="929"/>
                  </a:lnTo>
                  <a:lnTo>
                    <a:pt x="1124" y="955"/>
                  </a:lnTo>
                  <a:lnTo>
                    <a:pt x="1118" y="955"/>
                  </a:lnTo>
                  <a:lnTo>
                    <a:pt x="1112" y="948"/>
                  </a:lnTo>
                  <a:lnTo>
                    <a:pt x="1105" y="936"/>
                  </a:lnTo>
                  <a:lnTo>
                    <a:pt x="1086" y="910"/>
                  </a:lnTo>
                  <a:lnTo>
                    <a:pt x="1066" y="890"/>
                  </a:lnTo>
                  <a:lnTo>
                    <a:pt x="1060" y="877"/>
                  </a:lnTo>
                  <a:lnTo>
                    <a:pt x="1053" y="865"/>
                  </a:lnTo>
                  <a:lnTo>
                    <a:pt x="1047" y="858"/>
                  </a:lnTo>
                  <a:lnTo>
                    <a:pt x="1040" y="845"/>
                  </a:lnTo>
                  <a:lnTo>
                    <a:pt x="1034" y="832"/>
                  </a:lnTo>
                  <a:lnTo>
                    <a:pt x="1028" y="819"/>
                  </a:lnTo>
                  <a:lnTo>
                    <a:pt x="989" y="774"/>
                  </a:lnTo>
                  <a:lnTo>
                    <a:pt x="989" y="787"/>
                  </a:lnTo>
                  <a:lnTo>
                    <a:pt x="989" y="794"/>
                  </a:lnTo>
                  <a:lnTo>
                    <a:pt x="995" y="807"/>
                  </a:lnTo>
                  <a:lnTo>
                    <a:pt x="995" y="813"/>
                  </a:lnTo>
                  <a:lnTo>
                    <a:pt x="989" y="813"/>
                  </a:lnTo>
                  <a:lnTo>
                    <a:pt x="982" y="813"/>
                  </a:lnTo>
                  <a:lnTo>
                    <a:pt x="982" y="819"/>
                  </a:lnTo>
                  <a:lnTo>
                    <a:pt x="982" y="813"/>
                  </a:lnTo>
                  <a:lnTo>
                    <a:pt x="976" y="813"/>
                  </a:lnTo>
                  <a:lnTo>
                    <a:pt x="976" y="800"/>
                  </a:lnTo>
                  <a:lnTo>
                    <a:pt x="976" y="794"/>
                  </a:lnTo>
                  <a:lnTo>
                    <a:pt x="969" y="787"/>
                  </a:lnTo>
                  <a:lnTo>
                    <a:pt x="963" y="794"/>
                  </a:lnTo>
                  <a:lnTo>
                    <a:pt x="963" y="807"/>
                  </a:lnTo>
                  <a:lnTo>
                    <a:pt x="969" y="826"/>
                  </a:lnTo>
                  <a:lnTo>
                    <a:pt x="976" y="852"/>
                  </a:lnTo>
                  <a:lnTo>
                    <a:pt x="982" y="884"/>
                  </a:lnTo>
                  <a:lnTo>
                    <a:pt x="982" y="910"/>
                  </a:lnTo>
                  <a:lnTo>
                    <a:pt x="982" y="936"/>
                  </a:lnTo>
                  <a:lnTo>
                    <a:pt x="976" y="942"/>
                  </a:lnTo>
                  <a:lnTo>
                    <a:pt x="969" y="929"/>
                  </a:lnTo>
                  <a:lnTo>
                    <a:pt x="969" y="923"/>
                  </a:lnTo>
                  <a:lnTo>
                    <a:pt x="963" y="910"/>
                  </a:lnTo>
                  <a:lnTo>
                    <a:pt x="963" y="903"/>
                  </a:lnTo>
                  <a:lnTo>
                    <a:pt x="956" y="916"/>
                  </a:lnTo>
                  <a:lnTo>
                    <a:pt x="956" y="936"/>
                  </a:lnTo>
                  <a:lnTo>
                    <a:pt x="963" y="968"/>
                  </a:lnTo>
                  <a:lnTo>
                    <a:pt x="963" y="1058"/>
                  </a:lnTo>
                  <a:lnTo>
                    <a:pt x="963" y="1103"/>
                  </a:lnTo>
                  <a:lnTo>
                    <a:pt x="963" y="1123"/>
                  </a:lnTo>
                  <a:lnTo>
                    <a:pt x="956" y="1148"/>
                  </a:lnTo>
                  <a:lnTo>
                    <a:pt x="956" y="1155"/>
                  </a:lnTo>
                  <a:lnTo>
                    <a:pt x="950" y="1155"/>
                  </a:lnTo>
                  <a:lnTo>
                    <a:pt x="944" y="1136"/>
                  </a:lnTo>
                  <a:lnTo>
                    <a:pt x="944" y="1116"/>
                  </a:lnTo>
                  <a:lnTo>
                    <a:pt x="937" y="1097"/>
                  </a:lnTo>
                  <a:lnTo>
                    <a:pt x="937" y="1078"/>
                  </a:lnTo>
                  <a:lnTo>
                    <a:pt x="931" y="1045"/>
                  </a:lnTo>
                  <a:lnTo>
                    <a:pt x="924" y="1013"/>
                  </a:lnTo>
                  <a:lnTo>
                    <a:pt x="911" y="981"/>
                  </a:lnTo>
                  <a:lnTo>
                    <a:pt x="911" y="961"/>
                  </a:lnTo>
                  <a:lnTo>
                    <a:pt x="911" y="942"/>
                  </a:lnTo>
                  <a:lnTo>
                    <a:pt x="905" y="929"/>
                  </a:lnTo>
                  <a:lnTo>
                    <a:pt x="898" y="916"/>
                  </a:lnTo>
                  <a:lnTo>
                    <a:pt x="898" y="903"/>
                  </a:lnTo>
                  <a:lnTo>
                    <a:pt x="898" y="890"/>
                  </a:lnTo>
                  <a:lnTo>
                    <a:pt x="892" y="865"/>
                  </a:lnTo>
                  <a:lnTo>
                    <a:pt x="892" y="852"/>
                  </a:lnTo>
                  <a:lnTo>
                    <a:pt x="885" y="845"/>
                  </a:lnTo>
                  <a:lnTo>
                    <a:pt x="885" y="839"/>
                  </a:lnTo>
                  <a:lnTo>
                    <a:pt x="885" y="852"/>
                  </a:lnTo>
                  <a:lnTo>
                    <a:pt x="879" y="871"/>
                  </a:lnTo>
                  <a:lnTo>
                    <a:pt x="872" y="897"/>
                  </a:lnTo>
                  <a:lnTo>
                    <a:pt x="860" y="929"/>
                  </a:lnTo>
                  <a:lnTo>
                    <a:pt x="853" y="942"/>
                  </a:lnTo>
                  <a:lnTo>
                    <a:pt x="847" y="955"/>
                  </a:lnTo>
                  <a:lnTo>
                    <a:pt x="840" y="974"/>
                  </a:lnTo>
                  <a:lnTo>
                    <a:pt x="834" y="987"/>
                  </a:lnTo>
                  <a:lnTo>
                    <a:pt x="827" y="1007"/>
                  </a:lnTo>
                  <a:lnTo>
                    <a:pt x="827" y="1013"/>
                  </a:lnTo>
                  <a:lnTo>
                    <a:pt x="827" y="1019"/>
                  </a:lnTo>
                  <a:lnTo>
                    <a:pt x="821" y="1026"/>
                  </a:lnTo>
                  <a:lnTo>
                    <a:pt x="821" y="1039"/>
                  </a:lnTo>
                  <a:lnTo>
                    <a:pt x="814" y="1058"/>
                  </a:lnTo>
                  <a:lnTo>
                    <a:pt x="814" y="1065"/>
                  </a:lnTo>
                  <a:lnTo>
                    <a:pt x="814" y="1071"/>
                  </a:lnTo>
                  <a:lnTo>
                    <a:pt x="808" y="1084"/>
                  </a:lnTo>
                  <a:lnTo>
                    <a:pt x="801" y="1090"/>
                  </a:lnTo>
                  <a:lnTo>
                    <a:pt x="795" y="1090"/>
                  </a:lnTo>
                  <a:lnTo>
                    <a:pt x="795" y="1071"/>
                  </a:lnTo>
                  <a:lnTo>
                    <a:pt x="795" y="1058"/>
                  </a:lnTo>
                  <a:lnTo>
                    <a:pt x="801" y="1026"/>
                  </a:lnTo>
                  <a:lnTo>
                    <a:pt x="808" y="994"/>
                  </a:lnTo>
                  <a:lnTo>
                    <a:pt x="814" y="955"/>
                  </a:lnTo>
                  <a:lnTo>
                    <a:pt x="814" y="942"/>
                  </a:lnTo>
                  <a:lnTo>
                    <a:pt x="808" y="929"/>
                  </a:lnTo>
                  <a:lnTo>
                    <a:pt x="808" y="903"/>
                  </a:lnTo>
                  <a:lnTo>
                    <a:pt x="801" y="890"/>
                  </a:lnTo>
                  <a:lnTo>
                    <a:pt x="801" y="877"/>
                  </a:lnTo>
                  <a:lnTo>
                    <a:pt x="808" y="865"/>
                  </a:lnTo>
                  <a:lnTo>
                    <a:pt x="808" y="852"/>
                  </a:lnTo>
                  <a:lnTo>
                    <a:pt x="814" y="832"/>
                  </a:lnTo>
                  <a:lnTo>
                    <a:pt x="821" y="813"/>
                  </a:lnTo>
                  <a:lnTo>
                    <a:pt x="821" y="794"/>
                  </a:lnTo>
                  <a:lnTo>
                    <a:pt x="827" y="787"/>
                  </a:lnTo>
                  <a:lnTo>
                    <a:pt x="827" y="781"/>
                  </a:lnTo>
                  <a:lnTo>
                    <a:pt x="808" y="807"/>
                  </a:lnTo>
                  <a:lnTo>
                    <a:pt x="788" y="839"/>
                  </a:lnTo>
                  <a:lnTo>
                    <a:pt x="769" y="871"/>
                  </a:lnTo>
                  <a:lnTo>
                    <a:pt x="756" y="890"/>
                  </a:lnTo>
                  <a:lnTo>
                    <a:pt x="743" y="903"/>
                  </a:lnTo>
                  <a:lnTo>
                    <a:pt x="750" y="877"/>
                  </a:lnTo>
                  <a:lnTo>
                    <a:pt x="756" y="858"/>
                  </a:lnTo>
                  <a:lnTo>
                    <a:pt x="776" y="813"/>
                  </a:lnTo>
                  <a:lnTo>
                    <a:pt x="763" y="813"/>
                  </a:lnTo>
                  <a:lnTo>
                    <a:pt x="750" y="819"/>
                  </a:lnTo>
                  <a:lnTo>
                    <a:pt x="743" y="832"/>
                  </a:lnTo>
                  <a:lnTo>
                    <a:pt x="737" y="839"/>
                  </a:lnTo>
                  <a:lnTo>
                    <a:pt x="717" y="865"/>
                  </a:lnTo>
                  <a:lnTo>
                    <a:pt x="711" y="871"/>
                  </a:lnTo>
                  <a:lnTo>
                    <a:pt x="704" y="877"/>
                  </a:lnTo>
                  <a:lnTo>
                    <a:pt x="698" y="877"/>
                  </a:lnTo>
                  <a:lnTo>
                    <a:pt x="672" y="897"/>
                  </a:lnTo>
                  <a:lnTo>
                    <a:pt x="646" y="916"/>
                  </a:lnTo>
                  <a:lnTo>
                    <a:pt x="601" y="961"/>
                  </a:lnTo>
                  <a:lnTo>
                    <a:pt x="549" y="1007"/>
                  </a:lnTo>
                  <a:lnTo>
                    <a:pt x="504" y="1052"/>
                  </a:lnTo>
                  <a:lnTo>
                    <a:pt x="498" y="1052"/>
                  </a:lnTo>
                  <a:lnTo>
                    <a:pt x="524" y="1013"/>
                  </a:lnTo>
                  <a:lnTo>
                    <a:pt x="549" y="981"/>
                  </a:lnTo>
                  <a:lnTo>
                    <a:pt x="575" y="942"/>
                  </a:lnTo>
                  <a:lnTo>
                    <a:pt x="614" y="910"/>
                  </a:lnTo>
                  <a:lnTo>
                    <a:pt x="627" y="890"/>
                  </a:lnTo>
                  <a:lnTo>
                    <a:pt x="640" y="871"/>
                  </a:lnTo>
                  <a:lnTo>
                    <a:pt x="653" y="852"/>
                  </a:lnTo>
                  <a:lnTo>
                    <a:pt x="659" y="832"/>
                  </a:lnTo>
                  <a:lnTo>
                    <a:pt x="672" y="819"/>
                  </a:lnTo>
                  <a:lnTo>
                    <a:pt x="679" y="807"/>
                  </a:lnTo>
                  <a:lnTo>
                    <a:pt x="685" y="794"/>
                  </a:lnTo>
                  <a:lnTo>
                    <a:pt x="692" y="787"/>
                  </a:lnTo>
                  <a:lnTo>
                    <a:pt x="685" y="781"/>
                  </a:lnTo>
                  <a:lnTo>
                    <a:pt x="672" y="794"/>
                  </a:lnTo>
                  <a:lnTo>
                    <a:pt x="646" y="807"/>
                  </a:lnTo>
                  <a:lnTo>
                    <a:pt x="633" y="813"/>
                  </a:lnTo>
                  <a:lnTo>
                    <a:pt x="620" y="826"/>
                  </a:lnTo>
                  <a:lnTo>
                    <a:pt x="614" y="832"/>
                  </a:lnTo>
                  <a:lnTo>
                    <a:pt x="608" y="839"/>
                  </a:lnTo>
                  <a:lnTo>
                    <a:pt x="601" y="845"/>
                  </a:lnTo>
                  <a:lnTo>
                    <a:pt x="588" y="858"/>
                  </a:lnTo>
                  <a:lnTo>
                    <a:pt x="588" y="865"/>
                  </a:lnTo>
                  <a:lnTo>
                    <a:pt x="562" y="877"/>
                  </a:lnTo>
                  <a:lnTo>
                    <a:pt x="549" y="884"/>
                  </a:lnTo>
                  <a:lnTo>
                    <a:pt x="543" y="890"/>
                  </a:lnTo>
                  <a:lnTo>
                    <a:pt x="524" y="910"/>
                  </a:lnTo>
                  <a:lnTo>
                    <a:pt x="517" y="916"/>
                  </a:lnTo>
                  <a:lnTo>
                    <a:pt x="511" y="916"/>
                  </a:lnTo>
                  <a:lnTo>
                    <a:pt x="511" y="923"/>
                  </a:lnTo>
                  <a:lnTo>
                    <a:pt x="504" y="923"/>
                  </a:lnTo>
                  <a:lnTo>
                    <a:pt x="498" y="916"/>
                  </a:lnTo>
                  <a:lnTo>
                    <a:pt x="498" y="910"/>
                  </a:lnTo>
                  <a:lnTo>
                    <a:pt x="517" y="897"/>
                  </a:lnTo>
                  <a:lnTo>
                    <a:pt x="530" y="884"/>
                  </a:lnTo>
                  <a:lnTo>
                    <a:pt x="543" y="871"/>
                  </a:lnTo>
                  <a:lnTo>
                    <a:pt x="549" y="865"/>
                  </a:lnTo>
                  <a:lnTo>
                    <a:pt x="556" y="858"/>
                  </a:lnTo>
                  <a:lnTo>
                    <a:pt x="601" y="813"/>
                  </a:lnTo>
                  <a:lnTo>
                    <a:pt x="627" y="794"/>
                  </a:lnTo>
                  <a:lnTo>
                    <a:pt x="633" y="781"/>
                  </a:lnTo>
                  <a:lnTo>
                    <a:pt x="640" y="768"/>
                  </a:lnTo>
                  <a:lnTo>
                    <a:pt x="633" y="768"/>
                  </a:lnTo>
                  <a:lnTo>
                    <a:pt x="620" y="774"/>
                  </a:lnTo>
                  <a:lnTo>
                    <a:pt x="601" y="774"/>
                  </a:lnTo>
                  <a:lnTo>
                    <a:pt x="543" y="787"/>
                  </a:lnTo>
                  <a:lnTo>
                    <a:pt x="485" y="807"/>
                  </a:lnTo>
                  <a:lnTo>
                    <a:pt x="427" y="819"/>
                  </a:lnTo>
                  <a:lnTo>
                    <a:pt x="368" y="845"/>
                  </a:lnTo>
                  <a:lnTo>
                    <a:pt x="356" y="845"/>
                  </a:lnTo>
                  <a:lnTo>
                    <a:pt x="343" y="845"/>
                  </a:lnTo>
                  <a:lnTo>
                    <a:pt x="323" y="858"/>
                  </a:lnTo>
                  <a:lnTo>
                    <a:pt x="297" y="865"/>
                  </a:lnTo>
                  <a:lnTo>
                    <a:pt x="284" y="865"/>
                  </a:lnTo>
                  <a:lnTo>
                    <a:pt x="278" y="865"/>
                  </a:lnTo>
                  <a:lnTo>
                    <a:pt x="272" y="865"/>
                  </a:lnTo>
                  <a:lnTo>
                    <a:pt x="272" y="858"/>
                  </a:lnTo>
                  <a:lnTo>
                    <a:pt x="284" y="852"/>
                  </a:lnTo>
                  <a:lnTo>
                    <a:pt x="310" y="832"/>
                  </a:lnTo>
                  <a:lnTo>
                    <a:pt x="343" y="819"/>
                  </a:lnTo>
                  <a:lnTo>
                    <a:pt x="375" y="800"/>
                  </a:lnTo>
                  <a:lnTo>
                    <a:pt x="388" y="794"/>
                  </a:lnTo>
                  <a:lnTo>
                    <a:pt x="401" y="787"/>
                  </a:lnTo>
                  <a:lnTo>
                    <a:pt x="472" y="761"/>
                  </a:lnTo>
                  <a:lnTo>
                    <a:pt x="543" y="736"/>
                  </a:lnTo>
                  <a:lnTo>
                    <a:pt x="549" y="729"/>
                  </a:lnTo>
                  <a:lnTo>
                    <a:pt x="543" y="723"/>
                  </a:lnTo>
                  <a:lnTo>
                    <a:pt x="530" y="729"/>
                  </a:lnTo>
                  <a:lnTo>
                    <a:pt x="524" y="729"/>
                  </a:lnTo>
                  <a:lnTo>
                    <a:pt x="511" y="723"/>
                  </a:lnTo>
                  <a:lnTo>
                    <a:pt x="524" y="716"/>
                  </a:lnTo>
                  <a:lnTo>
                    <a:pt x="530" y="716"/>
                  </a:lnTo>
                  <a:lnTo>
                    <a:pt x="536" y="710"/>
                  </a:lnTo>
                  <a:lnTo>
                    <a:pt x="549" y="710"/>
                  </a:lnTo>
                  <a:lnTo>
                    <a:pt x="504" y="703"/>
                  </a:lnTo>
                  <a:lnTo>
                    <a:pt x="465" y="703"/>
                  </a:lnTo>
                  <a:lnTo>
                    <a:pt x="420" y="703"/>
                  </a:lnTo>
                  <a:lnTo>
                    <a:pt x="381" y="697"/>
                  </a:lnTo>
                  <a:lnTo>
                    <a:pt x="304" y="703"/>
                  </a:lnTo>
                  <a:lnTo>
                    <a:pt x="226" y="710"/>
                  </a:lnTo>
                  <a:lnTo>
                    <a:pt x="149" y="710"/>
                  </a:lnTo>
                  <a:lnTo>
                    <a:pt x="71" y="710"/>
                  </a:lnTo>
                  <a:lnTo>
                    <a:pt x="52" y="716"/>
                  </a:lnTo>
                  <a:lnTo>
                    <a:pt x="32" y="716"/>
                  </a:lnTo>
                  <a:lnTo>
                    <a:pt x="20" y="716"/>
                  </a:lnTo>
                  <a:lnTo>
                    <a:pt x="13" y="710"/>
                  </a:lnTo>
                  <a:lnTo>
                    <a:pt x="7" y="710"/>
                  </a:lnTo>
                  <a:lnTo>
                    <a:pt x="0" y="697"/>
                  </a:lnTo>
                  <a:lnTo>
                    <a:pt x="0" y="690"/>
                  </a:lnTo>
                  <a:lnTo>
                    <a:pt x="7" y="690"/>
                  </a:lnTo>
                  <a:lnTo>
                    <a:pt x="13" y="690"/>
                  </a:lnTo>
                  <a:lnTo>
                    <a:pt x="26" y="690"/>
                  </a:lnTo>
                  <a:lnTo>
                    <a:pt x="32" y="690"/>
                  </a:lnTo>
                  <a:lnTo>
                    <a:pt x="52" y="684"/>
                  </a:lnTo>
                  <a:lnTo>
                    <a:pt x="65" y="684"/>
                  </a:lnTo>
                  <a:lnTo>
                    <a:pt x="97" y="684"/>
                  </a:lnTo>
                  <a:lnTo>
                    <a:pt x="168" y="665"/>
                  </a:lnTo>
                  <a:lnTo>
                    <a:pt x="233" y="658"/>
                  </a:lnTo>
                  <a:lnTo>
                    <a:pt x="304" y="645"/>
                  </a:lnTo>
                  <a:lnTo>
                    <a:pt x="375" y="645"/>
                  </a:lnTo>
                  <a:lnTo>
                    <a:pt x="414" y="632"/>
                  </a:lnTo>
                  <a:lnTo>
                    <a:pt x="452" y="626"/>
                  </a:lnTo>
                  <a:lnTo>
                    <a:pt x="485" y="613"/>
                  </a:lnTo>
                  <a:lnTo>
                    <a:pt x="524" y="606"/>
                  </a:lnTo>
                  <a:lnTo>
                    <a:pt x="536" y="613"/>
                  </a:lnTo>
                  <a:lnTo>
                    <a:pt x="543" y="613"/>
                  </a:lnTo>
                  <a:lnTo>
                    <a:pt x="556" y="613"/>
                  </a:lnTo>
                  <a:lnTo>
                    <a:pt x="562" y="606"/>
                  </a:lnTo>
                  <a:lnTo>
                    <a:pt x="530" y="587"/>
                  </a:lnTo>
                  <a:lnTo>
                    <a:pt x="498" y="574"/>
                  </a:lnTo>
                  <a:lnTo>
                    <a:pt x="465" y="555"/>
                  </a:lnTo>
                  <a:lnTo>
                    <a:pt x="433" y="536"/>
                  </a:lnTo>
                  <a:lnTo>
                    <a:pt x="407" y="536"/>
                  </a:lnTo>
                  <a:lnTo>
                    <a:pt x="401" y="529"/>
                  </a:lnTo>
                  <a:lnTo>
                    <a:pt x="394" y="523"/>
                  </a:lnTo>
                  <a:lnTo>
                    <a:pt x="388" y="516"/>
                  </a:lnTo>
                  <a:lnTo>
                    <a:pt x="388" y="510"/>
                  </a:lnTo>
                  <a:lnTo>
                    <a:pt x="394" y="510"/>
                  </a:lnTo>
                  <a:lnTo>
                    <a:pt x="401" y="510"/>
                  </a:lnTo>
                  <a:lnTo>
                    <a:pt x="407" y="510"/>
                  </a:lnTo>
                  <a:lnTo>
                    <a:pt x="427" y="516"/>
                  </a:lnTo>
                  <a:lnTo>
                    <a:pt x="433" y="516"/>
                  </a:lnTo>
                  <a:lnTo>
                    <a:pt x="446" y="516"/>
                  </a:lnTo>
                  <a:lnTo>
                    <a:pt x="459" y="516"/>
                  </a:lnTo>
                  <a:lnTo>
                    <a:pt x="472" y="523"/>
                  </a:lnTo>
                  <a:lnTo>
                    <a:pt x="485" y="523"/>
                  </a:lnTo>
                  <a:lnTo>
                    <a:pt x="562" y="536"/>
                  </a:lnTo>
                  <a:lnTo>
                    <a:pt x="640" y="548"/>
                  </a:lnTo>
                  <a:lnTo>
                    <a:pt x="666" y="561"/>
                  </a:lnTo>
                  <a:lnTo>
                    <a:pt x="679" y="561"/>
                  </a:lnTo>
                  <a:lnTo>
                    <a:pt x="685" y="561"/>
                  </a:lnTo>
                  <a:lnTo>
                    <a:pt x="692" y="561"/>
                  </a:lnTo>
                  <a:lnTo>
                    <a:pt x="692" y="548"/>
                  </a:lnTo>
                  <a:lnTo>
                    <a:pt x="685" y="529"/>
                  </a:lnTo>
                  <a:lnTo>
                    <a:pt x="672" y="490"/>
                  </a:lnTo>
                  <a:lnTo>
                    <a:pt x="666" y="484"/>
                  </a:lnTo>
                  <a:lnTo>
                    <a:pt x="666" y="477"/>
                  </a:lnTo>
                  <a:lnTo>
                    <a:pt x="666" y="471"/>
                  </a:lnTo>
                  <a:lnTo>
                    <a:pt x="659" y="458"/>
                  </a:lnTo>
                  <a:lnTo>
                    <a:pt x="666" y="458"/>
                  </a:lnTo>
                  <a:lnTo>
                    <a:pt x="666" y="452"/>
                  </a:lnTo>
                  <a:lnTo>
                    <a:pt x="679" y="452"/>
                  </a:lnTo>
                  <a:lnTo>
                    <a:pt x="711" y="490"/>
                  </a:lnTo>
                  <a:lnTo>
                    <a:pt x="730" y="503"/>
                  </a:lnTo>
                  <a:lnTo>
                    <a:pt x="737" y="510"/>
                  </a:lnTo>
                  <a:lnTo>
                    <a:pt x="750" y="516"/>
                  </a:lnTo>
                  <a:lnTo>
                    <a:pt x="763" y="503"/>
                  </a:lnTo>
                  <a:lnTo>
                    <a:pt x="763" y="439"/>
                  </a:lnTo>
                  <a:lnTo>
                    <a:pt x="769" y="406"/>
                  </a:lnTo>
                  <a:lnTo>
                    <a:pt x="769" y="368"/>
                  </a:lnTo>
                  <a:lnTo>
                    <a:pt x="769" y="265"/>
                  </a:lnTo>
                  <a:lnTo>
                    <a:pt x="776" y="258"/>
                  </a:lnTo>
                  <a:lnTo>
                    <a:pt x="782" y="252"/>
                  </a:lnTo>
                  <a:lnTo>
                    <a:pt x="788" y="258"/>
                  </a:lnTo>
                  <a:lnTo>
                    <a:pt x="795" y="335"/>
                  </a:lnTo>
                  <a:lnTo>
                    <a:pt x="808" y="342"/>
                  </a:lnTo>
                  <a:lnTo>
                    <a:pt x="821" y="348"/>
                  </a:lnTo>
                  <a:lnTo>
                    <a:pt x="827" y="355"/>
                  </a:lnTo>
                  <a:lnTo>
                    <a:pt x="834" y="368"/>
                  </a:lnTo>
                  <a:lnTo>
                    <a:pt x="840" y="394"/>
                  </a:lnTo>
                  <a:lnTo>
                    <a:pt x="840" y="406"/>
                  </a:lnTo>
                  <a:lnTo>
                    <a:pt x="847" y="413"/>
                  </a:lnTo>
                  <a:lnTo>
                    <a:pt x="847" y="419"/>
                  </a:lnTo>
                  <a:lnTo>
                    <a:pt x="847" y="426"/>
                  </a:lnTo>
                  <a:lnTo>
                    <a:pt x="853" y="426"/>
                  </a:lnTo>
                  <a:lnTo>
                    <a:pt x="866" y="432"/>
                  </a:lnTo>
                  <a:lnTo>
                    <a:pt x="872" y="432"/>
                  </a:lnTo>
                  <a:lnTo>
                    <a:pt x="879" y="432"/>
                  </a:lnTo>
                  <a:lnTo>
                    <a:pt x="885" y="426"/>
                  </a:lnTo>
                  <a:lnTo>
                    <a:pt x="885" y="419"/>
                  </a:lnTo>
                  <a:lnTo>
                    <a:pt x="885" y="413"/>
                  </a:lnTo>
                  <a:lnTo>
                    <a:pt x="892" y="406"/>
                  </a:lnTo>
                  <a:lnTo>
                    <a:pt x="898" y="413"/>
                  </a:lnTo>
                  <a:lnTo>
                    <a:pt x="905" y="406"/>
                  </a:lnTo>
                  <a:lnTo>
                    <a:pt x="911" y="394"/>
                  </a:lnTo>
                  <a:lnTo>
                    <a:pt x="931" y="355"/>
                  </a:lnTo>
                  <a:lnTo>
                    <a:pt x="944" y="335"/>
                  </a:lnTo>
                  <a:lnTo>
                    <a:pt x="950" y="323"/>
                  </a:lnTo>
                  <a:lnTo>
                    <a:pt x="950" y="316"/>
                  </a:lnTo>
                  <a:lnTo>
                    <a:pt x="956" y="303"/>
                  </a:lnTo>
                  <a:lnTo>
                    <a:pt x="963" y="290"/>
                  </a:lnTo>
                  <a:lnTo>
                    <a:pt x="969" y="284"/>
                  </a:lnTo>
                  <a:lnTo>
                    <a:pt x="969" y="277"/>
                  </a:lnTo>
                  <a:lnTo>
                    <a:pt x="976" y="265"/>
                  </a:lnTo>
                  <a:lnTo>
                    <a:pt x="982" y="252"/>
                  </a:lnTo>
                  <a:lnTo>
                    <a:pt x="989" y="245"/>
                  </a:lnTo>
                  <a:lnTo>
                    <a:pt x="989" y="239"/>
                  </a:lnTo>
                  <a:lnTo>
                    <a:pt x="995" y="232"/>
                  </a:lnTo>
                  <a:lnTo>
                    <a:pt x="995" y="219"/>
                  </a:lnTo>
                  <a:lnTo>
                    <a:pt x="1002" y="213"/>
                  </a:lnTo>
                  <a:lnTo>
                    <a:pt x="1008" y="200"/>
                  </a:lnTo>
                  <a:lnTo>
                    <a:pt x="1047" y="123"/>
                  </a:lnTo>
                  <a:lnTo>
                    <a:pt x="1073" y="84"/>
                  </a:lnTo>
                  <a:lnTo>
                    <a:pt x="1079" y="71"/>
                  </a:lnTo>
                  <a:lnTo>
                    <a:pt x="1086" y="45"/>
                  </a:lnTo>
                  <a:lnTo>
                    <a:pt x="1092" y="32"/>
                  </a:lnTo>
                  <a:lnTo>
                    <a:pt x="1105" y="26"/>
                  </a:lnTo>
                  <a:lnTo>
                    <a:pt x="1112" y="13"/>
                  </a:lnTo>
                  <a:lnTo>
                    <a:pt x="1118" y="0"/>
                  </a:lnTo>
                  <a:close/>
                </a:path>
              </a:pathLst>
            </a:custGeom>
            <a:solidFill>
              <a:srgbClr val="FFB200"/>
            </a:solidFill>
            <a:ln w="9525">
              <a:noFill/>
              <a:round/>
              <a:headEnd/>
              <a:tailEnd/>
            </a:ln>
          </p:spPr>
          <p:txBody>
            <a:bodyPr/>
            <a:lstStyle/>
            <a:p>
              <a:endParaRPr lang="fr-FR"/>
            </a:p>
          </p:txBody>
        </p:sp>
        <p:sp>
          <p:nvSpPr>
            <p:cNvPr id="71" name="Freeform 204"/>
            <p:cNvSpPr>
              <a:spLocks/>
            </p:cNvSpPr>
            <p:nvPr/>
          </p:nvSpPr>
          <p:spPr bwMode="auto">
            <a:xfrm>
              <a:off x="3190" y="2448"/>
              <a:ext cx="45" cy="26"/>
            </a:xfrm>
            <a:custGeom>
              <a:avLst/>
              <a:gdLst>
                <a:gd name="T0" fmla="*/ 45 w 45"/>
                <a:gd name="T1" fmla="*/ 0 h 26"/>
                <a:gd name="T2" fmla="*/ 45 w 45"/>
                <a:gd name="T3" fmla="*/ 7 h 26"/>
                <a:gd name="T4" fmla="*/ 39 w 45"/>
                <a:gd name="T5" fmla="*/ 13 h 26"/>
                <a:gd name="T6" fmla="*/ 26 w 45"/>
                <a:gd name="T7" fmla="*/ 20 h 26"/>
                <a:gd name="T8" fmla="*/ 20 w 45"/>
                <a:gd name="T9" fmla="*/ 20 h 26"/>
                <a:gd name="T10" fmla="*/ 13 w 45"/>
                <a:gd name="T11" fmla="*/ 20 h 26"/>
                <a:gd name="T12" fmla="*/ 7 w 45"/>
                <a:gd name="T13" fmla="*/ 26 h 26"/>
                <a:gd name="T14" fmla="*/ 0 w 45"/>
                <a:gd name="T15" fmla="*/ 20 h 26"/>
                <a:gd name="T16" fmla="*/ 7 w 45"/>
                <a:gd name="T17" fmla="*/ 13 h 26"/>
                <a:gd name="T18" fmla="*/ 7 w 45"/>
                <a:gd name="T19" fmla="*/ 7 h 26"/>
                <a:gd name="T20" fmla="*/ 20 w 45"/>
                <a:gd name="T21" fmla="*/ 7 h 26"/>
                <a:gd name="T22" fmla="*/ 45 w 45"/>
                <a:gd name="T23" fmla="*/ 0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
                <a:gd name="T37" fmla="*/ 0 h 26"/>
                <a:gd name="T38" fmla="*/ 45 w 45"/>
                <a:gd name="T39" fmla="*/ 26 h 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 h="26">
                  <a:moveTo>
                    <a:pt x="45" y="0"/>
                  </a:moveTo>
                  <a:lnTo>
                    <a:pt x="45" y="7"/>
                  </a:lnTo>
                  <a:lnTo>
                    <a:pt x="39" y="13"/>
                  </a:lnTo>
                  <a:lnTo>
                    <a:pt x="26" y="20"/>
                  </a:lnTo>
                  <a:lnTo>
                    <a:pt x="20" y="20"/>
                  </a:lnTo>
                  <a:lnTo>
                    <a:pt x="13" y="20"/>
                  </a:lnTo>
                  <a:lnTo>
                    <a:pt x="7" y="26"/>
                  </a:lnTo>
                  <a:lnTo>
                    <a:pt x="0" y="20"/>
                  </a:lnTo>
                  <a:lnTo>
                    <a:pt x="7" y="13"/>
                  </a:lnTo>
                  <a:lnTo>
                    <a:pt x="7" y="7"/>
                  </a:lnTo>
                  <a:lnTo>
                    <a:pt x="20" y="7"/>
                  </a:lnTo>
                  <a:lnTo>
                    <a:pt x="45" y="0"/>
                  </a:lnTo>
                  <a:close/>
                </a:path>
              </a:pathLst>
            </a:custGeom>
            <a:solidFill>
              <a:srgbClr val="FF6600"/>
            </a:solidFill>
            <a:ln w="9525">
              <a:noFill/>
              <a:round/>
              <a:headEnd/>
              <a:tailEnd/>
            </a:ln>
          </p:spPr>
          <p:txBody>
            <a:bodyPr/>
            <a:lstStyle/>
            <a:p>
              <a:endParaRPr lang="fr-FR"/>
            </a:p>
          </p:txBody>
        </p:sp>
        <p:sp>
          <p:nvSpPr>
            <p:cNvPr id="72" name="Freeform 205"/>
            <p:cNvSpPr>
              <a:spLocks/>
            </p:cNvSpPr>
            <p:nvPr/>
          </p:nvSpPr>
          <p:spPr bwMode="auto">
            <a:xfrm>
              <a:off x="2538" y="2371"/>
              <a:ext cx="633" cy="600"/>
            </a:xfrm>
            <a:custGeom>
              <a:avLst/>
              <a:gdLst>
                <a:gd name="T0" fmla="*/ 491 w 633"/>
                <a:gd name="T1" fmla="*/ 116 h 600"/>
                <a:gd name="T2" fmla="*/ 407 w 633"/>
                <a:gd name="T3" fmla="*/ 200 h 600"/>
                <a:gd name="T4" fmla="*/ 439 w 633"/>
                <a:gd name="T5" fmla="*/ 232 h 600"/>
                <a:gd name="T6" fmla="*/ 497 w 633"/>
                <a:gd name="T7" fmla="*/ 213 h 600"/>
                <a:gd name="T8" fmla="*/ 549 w 633"/>
                <a:gd name="T9" fmla="*/ 226 h 600"/>
                <a:gd name="T10" fmla="*/ 542 w 633"/>
                <a:gd name="T11" fmla="*/ 252 h 600"/>
                <a:gd name="T12" fmla="*/ 600 w 633"/>
                <a:gd name="T13" fmla="*/ 271 h 600"/>
                <a:gd name="T14" fmla="*/ 581 w 633"/>
                <a:gd name="T15" fmla="*/ 277 h 600"/>
                <a:gd name="T16" fmla="*/ 549 w 633"/>
                <a:gd name="T17" fmla="*/ 277 h 600"/>
                <a:gd name="T18" fmla="*/ 529 w 633"/>
                <a:gd name="T19" fmla="*/ 297 h 600"/>
                <a:gd name="T20" fmla="*/ 568 w 633"/>
                <a:gd name="T21" fmla="*/ 303 h 600"/>
                <a:gd name="T22" fmla="*/ 626 w 633"/>
                <a:gd name="T23" fmla="*/ 329 h 600"/>
                <a:gd name="T24" fmla="*/ 620 w 633"/>
                <a:gd name="T25" fmla="*/ 342 h 600"/>
                <a:gd name="T26" fmla="*/ 581 w 633"/>
                <a:gd name="T27" fmla="*/ 329 h 600"/>
                <a:gd name="T28" fmla="*/ 510 w 633"/>
                <a:gd name="T29" fmla="*/ 329 h 600"/>
                <a:gd name="T30" fmla="*/ 484 w 633"/>
                <a:gd name="T31" fmla="*/ 355 h 600"/>
                <a:gd name="T32" fmla="*/ 523 w 633"/>
                <a:gd name="T33" fmla="*/ 381 h 600"/>
                <a:gd name="T34" fmla="*/ 510 w 633"/>
                <a:gd name="T35" fmla="*/ 381 h 600"/>
                <a:gd name="T36" fmla="*/ 478 w 633"/>
                <a:gd name="T37" fmla="*/ 393 h 600"/>
                <a:gd name="T38" fmla="*/ 394 w 633"/>
                <a:gd name="T39" fmla="*/ 348 h 600"/>
                <a:gd name="T40" fmla="*/ 368 w 633"/>
                <a:gd name="T41" fmla="*/ 361 h 600"/>
                <a:gd name="T42" fmla="*/ 329 w 633"/>
                <a:gd name="T43" fmla="*/ 381 h 600"/>
                <a:gd name="T44" fmla="*/ 329 w 633"/>
                <a:gd name="T45" fmla="*/ 464 h 600"/>
                <a:gd name="T46" fmla="*/ 336 w 633"/>
                <a:gd name="T47" fmla="*/ 561 h 600"/>
                <a:gd name="T48" fmla="*/ 316 w 633"/>
                <a:gd name="T49" fmla="*/ 593 h 600"/>
                <a:gd name="T50" fmla="*/ 310 w 633"/>
                <a:gd name="T51" fmla="*/ 529 h 600"/>
                <a:gd name="T52" fmla="*/ 303 w 633"/>
                <a:gd name="T53" fmla="*/ 452 h 600"/>
                <a:gd name="T54" fmla="*/ 284 w 633"/>
                <a:gd name="T55" fmla="*/ 419 h 600"/>
                <a:gd name="T56" fmla="*/ 277 w 633"/>
                <a:gd name="T57" fmla="*/ 374 h 600"/>
                <a:gd name="T58" fmla="*/ 252 w 633"/>
                <a:gd name="T59" fmla="*/ 355 h 600"/>
                <a:gd name="T60" fmla="*/ 206 w 633"/>
                <a:gd name="T61" fmla="*/ 432 h 600"/>
                <a:gd name="T62" fmla="*/ 129 w 633"/>
                <a:gd name="T63" fmla="*/ 529 h 600"/>
                <a:gd name="T64" fmla="*/ 142 w 633"/>
                <a:gd name="T65" fmla="*/ 503 h 600"/>
                <a:gd name="T66" fmla="*/ 168 w 633"/>
                <a:gd name="T67" fmla="*/ 445 h 600"/>
                <a:gd name="T68" fmla="*/ 148 w 633"/>
                <a:gd name="T69" fmla="*/ 432 h 600"/>
                <a:gd name="T70" fmla="*/ 206 w 633"/>
                <a:gd name="T71" fmla="*/ 355 h 600"/>
                <a:gd name="T72" fmla="*/ 155 w 633"/>
                <a:gd name="T73" fmla="*/ 368 h 600"/>
                <a:gd name="T74" fmla="*/ 6 w 633"/>
                <a:gd name="T75" fmla="*/ 406 h 600"/>
                <a:gd name="T76" fmla="*/ 25 w 633"/>
                <a:gd name="T77" fmla="*/ 381 h 600"/>
                <a:gd name="T78" fmla="*/ 51 w 633"/>
                <a:gd name="T79" fmla="*/ 361 h 600"/>
                <a:gd name="T80" fmla="*/ 90 w 633"/>
                <a:gd name="T81" fmla="*/ 348 h 600"/>
                <a:gd name="T82" fmla="*/ 122 w 633"/>
                <a:gd name="T83" fmla="*/ 322 h 600"/>
                <a:gd name="T84" fmla="*/ 148 w 633"/>
                <a:gd name="T85" fmla="*/ 290 h 600"/>
                <a:gd name="T86" fmla="*/ 103 w 633"/>
                <a:gd name="T87" fmla="*/ 258 h 600"/>
                <a:gd name="T88" fmla="*/ 116 w 633"/>
                <a:gd name="T89" fmla="*/ 245 h 600"/>
                <a:gd name="T90" fmla="*/ 155 w 633"/>
                <a:gd name="T91" fmla="*/ 271 h 600"/>
                <a:gd name="T92" fmla="*/ 187 w 633"/>
                <a:gd name="T93" fmla="*/ 258 h 600"/>
                <a:gd name="T94" fmla="*/ 206 w 633"/>
                <a:gd name="T95" fmla="*/ 271 h 600"/>
                <a:gd name="T96" fmla="*/ 239 w 633"/>
                <a:gd name="T97" fmla="*/ 277 h 600"/>
                <a:gd name="T98" fmla="*/ 277 w 633"/>
                <a:gd name="T99" fmla="*/ 226 h 600"/>
                <a:gd name="T100" fmla="*/ 310 w 633"/>
                <a:gd name="T101" fmla="*/ 181 h 600"/>
                <a:gd name="T102" fmla="*/ 329 w 633"/>
                <a:gd name="T103" fmla="*/ 122 h 600"/>
                <a:gd name="T104" fmla="*/ 329 w 633"/>
                <a:gd name="T105" fmla="*/ 161 h 600"/>
                <a:gd name="T106" fmla="*/ 303 w 633"/>
                <a:gd name="T107" fmla="*/ 239 h 600"/>
                <a:gd name="T108" fmla="*/ 355 w 633"/>
                <a:gd name="T109" fmla="*/ 187 h 600"/>
                <a:gd name="T110" fmla="*/ 361 w 633"/>
                <a:gd name="T111" fmla="*/ 219 h 600"/>
                <a:gd name="T112" fmla="*/ 426 w 633"/>
                <a:gd name="T113" fmla="*/ 142 h 600"/>
                <a:gd name="T114" fmla="*/ 445 w 633"/>
                <a:gd name="T115" fmla="*/ 122 h 600"/>
                <a:gd name="T116" fmla="*/ 471 w 633"/>
                <a:gd name="T117" fmla="*/ 122 h 600"/>
                <a:gd name="T118" fmla="*/ 555 w 633"/>
                <a:gd name="T119" fmla="*/ 13 h 6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3"/>
                <a:gd name="T181" fmla="*/ 0 h 600"/>
                <a:gd name="T182" fmla="*/ 633 w 633"/>
                <a:gd name="T183" fmla="*/ 600 h 6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3" h="600">
                  <a:moveTo>
                    <a:pt x="555" y="51"/>
                  </a:moveTo>
                  <a:lnTo>
                    <a:pt x="555" y="58"/>
                  </a:lnTo>
                  <a:lnTo>
                    <a:pt x="536" y="77"/>
                  </a:lnTo>
                  <a:lnTo>
                    <a:pt x="510" y="90"/>
                  </a:lnTo>
                  <a:lnTo>
                    <a:pt x="491" y="116"/>
                  </a:lnTo>
                  <a:lnTo>
                    <a:pt x="471" y="135"/>
                  </a:lnTo>
                  <a:lnTo>
                    <a:pt x="452" y="148"/>
                  </a:lnTo>
                  <a:lnTo>
                    <a:pt x="432" y="168"/>
                  </a:lnTo>
                  <a:lnTo>
                    <a:pt x="413" y="193"/>
                  </a:lnTo>
                  <a:lnTo>
                    <a:pt x="407" y="200"/>
                  </a:lnTo>
                  <a:lnTo>
                    <a:pt x="407" y="213"/>
                  </a:lnTo>
                  <a:lnTo>
                    <a:pt x="413" y="226"/>
                  </a:lnTo>
                  <a:lnTo>
                    <a:pt x="420" y="232"/>
                  </a:lnTo>
                  <a:lnTo>
                    <a:pt x="432" y="232"/>
                  </a:lnTo>
                  <a:lnTo>
                    <a:pt x="439" y="232"/>
                  </a:lnTo>
                  <a:lnTo>
                    <a:pt x="445" y="232"/>
                  </a:lnTo>
                  <a:lnTo>
                    <a:pt x="458" y="226"/>
                  </a:lnTo>
                  <a:lnTo>
                    <a:pt x="471" y="219"/>
                  </a:lnTo>
                  <a:lnTo>
                    <a:pt x="484" y="219"/>
                  </a:lnTo>
                  <a:lnTo>
                    <a:pt x="497" y="213"/>
                  </a:lnTo>
                  <a:lnTo>
                    <a:pt x="529" y="213"/>
                  </a:lnTo>
                  <a:lnTo>
                    <a:pt x="555" y="219"/>
                  </a:lnTo>
                  <a:lnTo>
                    <a:pt x="562" y="219"/>
                  </a:lnTo>
                  <a:lnTo>
                    <a:pt x="555" y="219"/>
                  </a:lnTo>
                  <a:lnTo>
                    <a:pt x="549" y="226"/>
                  </a:lnTo>
                  <a:lnTo>
                    <a:pt x="542" y="226"/>
                  </a:lnTo>
                  <a:lnTo>
                    <a:pt x="536" y="226"/>
                  </a:lnTo>
                  <a:lnTo>
                    <a:pt x="536" y="232"/>
                  </a:lnTo>
                  <a:lnTo>
                    <a:pt x="536" y="239"/>
                  </a:lnTo>
                  <a:lnTo>
                    <a:pt x="542" y="252"/>
                  </a:lnTo>
                  <a:lnTo>
                    <a:pt x="549" y="258"/>
                  </a:lnTo>
                  <a:lnTo>
                    <a:pt x="555" y="264"/>
                  </a:lnTo>
                  <a:lnTo>
                    <a:pt x="568" y="264"/>
                  </a:lnTo>
                  <a:lnTo>
                    <a:pt x="588" y="264"/>
                  </a:lnTo>
                  <a:lnTo>
                    <a:pt x="600" y="271"/>
                  </a:lnTo>
                  <a:lnTo>
                    <a:pt x="607" y="277"/>
                  </a:lnTo>
                  <a:lnTo>
                    <a:pt x="607" y="284"/>
                  </a:lnTo>
                  <a:lnTo>
                    <a:pt x="594" y="284"/>
                  </a:lnTo>
                  <a:lnTo>
                    <a:pt x="581" y="277"/>
                  </a:lnTo>
                  <a:lnTo>
                    <a:pt x="575" y="277"/>
                  </a:lnTo>
                  <a:lnTo>
                    <a:pt x="568" y="277"/>
                  </a:lnTo>
                  <a:lnTo>
                    <a:pt x="562" y="277"/>
                  </a:lnTo>
                  <a:lnTo>
                    <a:pt x="555" y="277"/>
                  </a:lnTo>
                  <a:lnTo>
                    <a:pt x="549" y="277"/>
                  </a:lnTo>
                  <a:lnTo>
                    <a:pt x="536" y="277"/>
                  </a:lnTo>
                  <a:lnTo>
                    <a:pt x="529" y="277"/>
                  </a:lnTo>
                  <a:lnTo>
                    <a:pt x="529" y="284"/>
                  </a:lnTo>
                  <a:lnTo>
                    <a:pt x="529" y="290"/>
                  </a:lnTo>
                  <a:lnTo>
                    <a:pt x="529" y="297"/>
                  </a:lnTo>
                  <a:lnTo>
                    <a:pt x="536" y="310"/>
                  </a:lnTo>
                  <a:lnTo>
                    <a:pt x="542" y="310"/>
                  </a:lnTo>
                  <a:lnTo>
                    <a:pt x="555" y="310"/>
                  </a:lnTo>
                  <a:lnTo>
                    <a:pt x="562" y="303"/>
                  </a:lnTo>
                  <a:lnTo>
                    <a:pt x="568" y="303"/>
                  </a:lnTo>
                  <a:lnTo>
                    <a:pt x="581" y="297"/>
                  </a:lnTo>
                  <a:lnTo>
                    <a:pt x="588" y="303"/>
                  </a:lnTo>
                  <a:lnTo>
                    <a:pt x="594" y="316"/>
                  </a:lnTo>
                  <a:lnTo>
                    <a:pt x="613" y="322"/>
                  </a:lnTo>
                  <a:lnTo>
                    <a:pt x="626" y="329"/>
                  </a:lnTo>
                  <a:lnTo>
                    <a:pt x="633" y="335"/>
                  </a:lnTo>
                  <a:lnTo>
                    <a:pt x="633" y="348"/>
                  </a:lnTo>
                  <a:lnTo>
                    <a:pt x="626" y="348"/>
                  </a:lnTo>
                  <a:lnTo>
                    <a:pt x="620" y="342"/>
                  </a:lnTo>
                  <a:lnTo>
                    <a:pt x="620" y="335"/>
                  </a:lnTo>
                  <a:lnTo>
                    <a:pt x="613" y="329"/>
                  </a:lnTo>
                  <a:lnTo>
                    <a:pt x="607" y="329"/>
                  </a:lnTo>
                  <a:lnTo>
                    <a:pt x="594" y="329"/>
                  </a:lnTo>
                  <a:lnTo>
                    <a:pt x="581" y="329"/>
                  </a:lnTo>
                  <a:lnTo>
                    <a:pt x="575" y="335"/>
                  </a:lnTo>
                  <a:lnTo>
                    <a:pt x="562" y="335"/>
                  </a:lnTo>
                  <a:lnTo>
                    <a:pt x="549" y="335"/>
                  </a:lnTo>
                  <a:lnTo>
                    <a:pt x="523" y="329"/>
                  </a:lnTo>
                  <a:lnTo>
                    <a:pt x="510" y="329"/>
                  </a:lnTo>
                  <a:lnTo>
                    <a:pt x="504" y="329"/>
                  </a:lnTo>
                  <a:lnTo>
                    <a:pt x="491" y="335"/>
                  </a:lnTo>
                  <a:lnTo>
                    <a:pt x="491" y="342"/>
                  </a:lnTo>
                  <a:lnTo>
                    <a:pt x="484" y="342"/>
                  </a:lnTo>
                  <a:lnTo>
                    <a:pt x="484" y="355"/>
                  </a:lnTo>
                  <a:lnTo>
                    <a:pt x="491" y="355"/>
                  </a:lnTo>
                  <a:lnTo>
                    <a:pt x="497" y="361"/>
                  </a:lnTo>
                  <a:lnTo>
                    <a:pt x="510" y="368"/>
                  </a:lnTo>
                  <a:lnTo>
                    <a:pt x="523" y="374"/>
                  </a:lnTo>
                  <a:lnTo>
                    <a:pt x="523" y="381"/>
                  </a:lnTo>
                  <a:lnTo>
                    <a:pt x="529" y="381"/>
                  </a:lnTo>
                  <a:lnTo>
                    <a:pt x="529" y="387"/>
                  </a:lnTo>
                  <a:lnTo>
                    <a:pt x="516" y="381"/>
                  </a:lnTo>
                  <a:lnTo>
                    <a:pt x="510" y="381"/>
                  </a:lnTo>
                  <a:lnTo>
                    <a:pt x="504" y="387"/>
                  </a:lnTo>
                  <a:lnTo>
                    <a:pt x="497" y="393"/>
                  </a:lnTo>
                  <a:lnTo>
                    <a:pt x="497" y="400"/>
                  </a:lnTo>
                  <a:lnTo>
                    <a:pt x="497" y="406"/>
                  </a:lnTo>
                  <a:lnTo>
                    <a:pt x="478" y="393"/>
                  </a:lnTo>
                  <a:lnTo>
                    <a:pt x="458" y="381"/>
                  </a:lnTo>
                  <a:lnTo>
                    <a:pt x="432" y="368"/>
                  </a:lnTo>
                  <a:lnTo>
                    <a:pt x="420" y="361"/>
                  </a:lnTo>
                  <a:lnTo>
                    <a:pt x="407" y="361"/>
                  </a:lnTo>
                  <a:lnTo>
                    <a:pt x="394" y="348"/>
                  </a:lnTo>
                  <a:lnTo>
                    <a:pt x="387" y="348"/>
                  </a:lnTo>
                  <a:lnTo>
                    <a:pt x="381" y="342"/>
                  </a:lnTo>
                  <a:lnTo>
                    <a:pt x="374" y="355"/>
                  </a:lnTo>
                  <a:lnTo>
                    <a:pt x="368" y="361"/>
                  </a:lnTo>
                  <a:lnTo>
                    <a:pt x="355" y="368"/>
                  </a:lnTo>
                  <a:lnTo>
                    <a:pt x="348" y="381"/>
                  </a:lnTo>
                  <a:lnTo>
                    <a:pt x="342" y="381"/>
                  </a:lnTo>
                  <a:lnTo>
                    <a:pt x="336" y="381"/>
                  </a:lnTo>
                  <a:lnTo>
                    <a:pt x="329" y="381"/>
                  </a:lnTo>
                  <a:lnTo>
                    <a:pt x="323" y="387"/>
                  </a:lnTo>
                  <a:lnTo>
                    <a:pt x="329" y="432"/>
                  </a:lnTo>
                  <a:lnTo>
                    <a:pt x="329" y="452"/>
                  </a:lnTo>
                  <a:lnTo>
                    <a:pt x="329" y="471"/>
                  </a:lnTo>
                  <a:lnTo>
                    <a:pt x="329" y="464"/>
                  </a:lnTo>
                  <a:lnTo>
                    <a:pt x="323" y="464"/>
                  </a:lnTo>
                  <a:lnTo>
                    <a:pt x="323" y="548"/>
                  </a:lnTo>
                  <a:lnTo>
                    <a:pt x="329" y="548"/>
                  </a:lnTo>
                  <a:lnTo>
                    <a:pt x="329" y="555"/>
                  </a:lnTo>
                  <a:lnTo>
                    <a:pt x="336" y="561"/>
                  </a:lnTo>
                  <a:lnTo>
                    <a:pt x="336" y="568"/>
                  </a:lnTo>
                  <a:lnTo>
                    <a:pt x="329" y="600"/>
                  </a:lnTo>
                  <a:lnTo>
                    <a:pt x="323" y="600"/>
                  </a:lnTo>
                  <a:lnTo>
                    <a:pt x="316" y="593"/>
                  </a:lnTo>
                  <a:lnTo>
                    <a:pt x="310" y="587"/>
                  </a:lnTo>
                  <a:lnTo>
                    <a:pt x="310" y="574"/>
                  </a:lnTo>
                  <a:lnTo>
                    <a:pt x="316" y="548"/>
                  </a:lnTo>
                  <a:lnTo>
                    <a:pt x="316" y="535"/>
                  </a:lnTo>
                  <a:lnTo>
                    <a:pt x="310" y="529"/>
                  </a:lnTo>
                  <a:lnTo>
                    <a:pt x="303" y="516"/>
                  </a:lnTo>
                  <a:lnTo>
                    <a:pt x="297" y="510"/>
                  </a:lnTo>
                  <a:lnTo>
                    <a:pt x="297" y="490"/>
                  </a:lnTo>
                  <a:lnTo>
                    <a:pt x="303" y="464"/>
                  </a:lnTo>
                  <a:lnTo>
                    <a:pt x="303" y="452"/>
                  </a:lnTo>
                  <a:lnTo>
                    <a:pt x="297" y="445"/>
                  </a:lnTo>
                  <a:lnTo>
                    <a:pt x="297" y="432"/>
                  </a:lnTo>
                  <a:lnTo>
                    <a:pt x="290" y="432"/>
                  </a:lnTo>
                  <a:lnTo>
                    <a:pt x="284" y="426"/>
                  </a:lnTo>
                  <a:lnTo>
                    <a:pt x="284" y="419"/>
                  </a:lnTo>
                  <a:lnTo>
                    <a:pt x="290" y="406"/>
                  </a:lnTo>
                  <a:lnTo>
                    <a:pt x="290" y="393"/>
                  </a:lnTo>
                  <a:lnTo>
                    <a:pt x="290" y="387"/>
                  </a:lnTo>
                  <a:lnTo>
                    <a:pt x="284" y="381"/>
                  </a:lnTo>
                  <a:lnTo>
                    <a:pt x="277" y="374"/>
                  </a:lnTo>
                  <a:lnTo>
                    <a:pt x="271" y="368"/>
                  </a:lnTo>
                  <a:lnTo>
                    <a:pt x="264" y="361"/>
                  </a:lnTo>
                  <a:lnTo>
                    <a:pt x="258" y="355"/>
                  </a:lnTo>
                  <a:lnTo>
                    <a:pt x="258" y="348"/>
                  </a:lnTo>
                  <a:lnTo>
                    <a:pt x="252" y="355"/>
                  </a:lnTo>
                  <a:lnTo>
                    <a:pt x="245" y="361"/>
                  </a:lnTo>
                  <a:lnTo>
                    <a:pt x="239" y="374"/>
                  </a:lnTo>
                  <a:lnTo>
                    <a:pt x="226" y="387"/>
                  </a:lnTo>
                  <a:lnTo>
                    <a:pt x="219" y="400"/>
                  </a:lnTo>
                  <a:lnTo>
                    <a:pt x="206" y="432"/>
                  </a:lnTo>
                  <a:lnTo>
                    <a:pt x="193" y="445"/>
                  </a:lnTo>
                  <a:lnTo>
                    <a:pt x="193" y="452"/>
                  </a:lnTo>
                  <a:lnTo>
                    <a:pt x="180" y="458"/>
                  </a:lnTo>
                  <a:lnTo>
                    <a:pt x="148" y="503"/>
                  </a:lnTo>
                  <a:lnTo>
                    <a:pt x="129" y="529"/>
                  </a:lnTo>
                  <a:lnTo>
                    <a:pt x="122" y="535"/>
                  </a:lnTo>
                  <a:lnTo>
                    <a:pt x="109" y="548"/>
                  </a:lnTo>
                  <a:lnTo>
                    <a:pt x="116" y="535"/>
                  </a:lnTo>
                  <a:lnTo>
                    <a:pt x="129" y="523"/>
                  </a:lnTo>
                  <a:lnTo>
                    <a:pt x="142" y="503"/>
                  </a:lnTo>
                  <a:lnTo>
                    <a:pt x="148" y="484"/>
                  </a:lnTo>
                  <a:lnTo>
                    <a:pt x="142" y="477"/>
                  </a:lnTo>
                  <a:lnTo>
                    <a:pt x="155" y="471"/>
                  </a:lnTo>
                  <a:lnTo>
                    <a:pt x="161" y="458"/>
                  </a:lnTo>
                  <a:lnTo>
                    <a:pt x="168" y="445"/>
                  </a:lnTo>
                  <a:lnTo>
                    <a:pt x="174" y="426"/>
                  </a:lnTo>
                  <a:lnTo>
                    <a:pt x="168" y="426"/>
                  </a:lnTo>
                  <a:lnTo>
                    <a:pt x="161" y="426"/>
                  </a:lnTo>
                  <a:lnTo>
                    <a:pt x="148" y="439"/>
                  </a:lnTo>
                  <a:lnTo>
                    <a:pt x="148" y="432"/>
                  </a:lnTo>
                  <a:lnTo>
                    <a:pt x="180" y="400"/>
                  </a:lnTo>
                  <a:lnTo>
                    <a:pt x="200" y="381"/>
                  </a:lnTo>
                  <a:lnTo>
                    <a:pt x="200" y="368"/>
                  </a:lnTo>
                  <a:lnTo>
                    <a:pt x="206" y="368"/>
                  </a:lnTo>
                  <a:lnTo>
                    <a:pt x="206" y="355"/>
                  </a:lnTo>
                  <a:lnTo>
                    <a:pt x="200" y="355"/>
                  </a:lnTo>
                  <a:lnTo>
                    <a:pt x="193" y="361"/>
                  </a:lnTo>
                  <a:lnTo>
                    <a:pt x="180" y="368"/>
                  </a:lnTo>
                  <a:lnTo>
                    <a:pt x="155" y="368"/>
                  </a:lnTo>
                  <a:lnTo>
                    <a:pt x="135" y="374"/>
                  </a:lnTo>
                  <a:lnTo>
                    <a:pt x="90" y="387"/>
                  </a:lnTo>
                  <a:lnTo>
                    <a:pt x="45" y="400"/>
                  </a:lnTo>
                  <a:lnTo>
                    <a:pt x="0" y="413"/>
                  </a:lnTo>
                  <a:lnTo>
                    <a:pt x="6" y="406"/>
                  </a:lnTo>
                  <a:lnTo>
                    <a:pt x="12" y="400"/>
                  </a:lnTo>
                  <a:lnTo>
                    <a:pt x="32" y="393"/>
                  </a:lnTo>
                  <a:lnTo>
                    <a:pt x="51" y="387"/>
                  </a:lnTo>
                  <a:lnTo>
                    <a:pt x="64" y="381"/>
                  </a:lnTo>
                  <a:lnTo>
                    <a:pt x="25" y="381"/>
                  </a:lnTo>
                  <a:lnTo>
                    <a:pt x="25" y="374"/>
                  </a:lnTo>
                  <a:lnTo>
                    <a:pt x="25" y="368"/>
                  </a:lnTo>
                  <a:lnTo>
                    <a:pt x="32" y="368"/>
                  </a:lnTo>
                  <a:lnTo>
                    <a:pt x="38" y="368"/>
                  </a:lnTo>
                  <a:lnTo>
                    <a:pt x="51" y="361"/>
                  </a:lnTo>
                  <a:lnTo>
                    <a:pt x="58" y="355"/>
                  </a:lnTo>
                  <a:lnTo>
                    <a:pt x="58" y="348"/>
                  </a:lnTo>
                  <a:lnTo>
                    <a:pt x="64" y="348"/>
                  </a:lnTo>
                  <a:lnTo>
                    <a:pt x="77" y="348"/>
                  </a:lnTo>
                  <a:lnTo>
                    <a:pt x="90" y="348"/>
                  </a:lnTo>
                  <a:lnTo>
                    <a:pt x="103" y="348"/>
                  </a:lnTo>
                  <a:lnTo>
                    <a:pt x="109" y="348"/>
                  </a:lnTo>
                  <a:lnTo>
                    <a:pt x="116" y="342"/>
                  </a:lnTo>
                  <a:lnTo>
                    <a:pt x="122" y="335"/>
                  </a:lnTo>
                  <a:lnTo>
                    <a:pt x="122" y="322"/>
                  </a:lnTo>
                  <a:lnTo>
                    <a:pt x="129" y="322"/>
                  </a:lnTo>
                  <a:lnTo>
                    <a:pt x="135" y="316"/>
                  </a:lnTo>
                  <a:lnTo>
                    <a:pt x="142" y="310"/>
                  </a:lnTo>
                  <a:lnTo>
                    <a:pt x="148" y="303"/>
                  </a:lnTo>
                  <a:lnTo>
                    <a:pt x="148" y="290"/>
                  </a:lnTo>
                  <a:lnTo>
                    <a:pt x="142" y="284"/>
                  </a:lnTo>
                  <a:lnTo>
                    <a:pt x="129" y="277"/>
                  </a:lnTo>
                  <a:lnTo>
                    <a:pt x="122" y="271"/>
                  </a:lnTo>
                  <a:lnTo>
                    <a:pt x="109" y="264"/>
                  </a:lnTo>
                  <a:lnTo>
                    <a:pt x="103" y="258"/>
                  </a:lnTo>
                  <a:lnTo>
                    <a:pt x="103" y="252"/>
                  </a:lnTo>
                  <a:lnTo>
                    <a:pt x="103" y="245"/>
                  </a:lnTo>
                  <a:lnTo>
                    <a:pt x="109" y="239"/>
                  </a:lnTo>
                  <a:lnTo>
                    <a:pt x="109" y="232"/>
                  </a:lnTo>
                  <a:lnTo>
                    <a:pt x="116" y="245"/>
                  </a:lnTo>
                  <a:lnTo>
                    <a:pt x="122" y="258"/>
                  </a:lnTo>
                  <a:lnTo>
                    <a:pt x="129" y="264"/>
                  </a:lnTo>
                  <a:lnTo>
                    <a:pt x="142" y="277"/>
                  </a:lnTo>
                  <a:lnTo>
                    <a:pt x="155" y="277"/>
                  </a:lnTo>
                  <a:lnTo>
                    <a:pt x="155" y="271"/>
                  </a:lnTo>
                  <a:lnTo>
                    <a:pt x="161" y="271"/>
                  </a:lnTo>
                  <a:lnTo>
                    <a:pt x="161" y="264"/>
                  </a:lnTo>
                  <a:lnTo>
                    <a:pt x="161" y="258"/>
                  </a:lnTo>
                  <a:lnTo>
                    <a:pt x="187" y="258"/>
                  </a:lnTo>
                  <a:lnTo>
                    <a:pt x="193" y="264"/>
                  </a:lnTo>
                  <a:lnTo>
                    <a:pt x="200" y="264"/>
                  </a:lnTo>
                  <a:lnTo>
                    <a:pt x="206" y="277"/>
                  </a:lnTo>
                  <a:lnTo>
                    <a:pt x="206" y="271"/>
                  </a:lnTo>
                  <a:lnTo>
                    <a:pt x="213" y="271"/>
                  </a:lnTo>
                  <a:lnTo>
                    <a:pt x="219" y="277"/>
                  </a:lnTo>
                  <a:lnTo>
                    <a:pt x="232" y="277"/>
                  </a:lnTo>
                  <a:lnTo>
                    <a:pt x="239" y="277"/>
                  </a:lnTo>
                  <a:lnTo>
                    <a:pt x="245" y="271"/>
                  </a:lnTo>
                  <a:lnTo>
                    <a:pt x="258" y="264"/>
                  </a:lnTo>
                  <a:lnTo>
                    <a:pt x="271" y="252"/>
                  </a:lnTo>
                  <a:lnTo>
                    <a:pt x="271" y="239"/>
                  </a:lnTo>
                  <a:lnTo>
                    <a:pt x="277" y="226"/>
                  </a:lnTo>
                  <a:lnTo>
                    <a:pt x="284" y="213"/>
                  </a:lnTo>
                  <a:lnTo>
                    <a:pt x="284" y="200"/>
                  </a:lnTo>
                  <a:lnTo>
                    <a:pt x="297" y="193"/>
                  </a:lnTo>
                  <a:lnTo>
                    <a:pt x="310" y="187"/>
                  </a:lnTo>
                  <a:lnTo>
                    <a:pt x="310" y="181"/>
                  </a:lnTo>
                  <a:lnTo>
                    <a:pt x="316" y="168"/>
                  </a:lnTo>
                  <a:lnTo>
                    <a:pt x="323" y="148"/>
                  </a:lnTo>
                  <a:lnTo>
                    <a:pt x="329" y="135"/>
                  </a:lnTo>
                  <a:lnTo>
                    <a:pt x="329" y="129"/>
                  </a:lnTo>
                  <a:lnTo>
                    <a:pt x="329" y="122"/>
                  </a:lnTo>
                  <a:lnTo>
                    <a:pt x="342" y="116"/>
                  </a:lnTo>
                  <a:lnTo>
                    <a:pt x="348" y="110"/>
                  </a:lnTo>
                  <a:lnTo>
                    <a:pt x="336" y="142"/>
                  </a:lnTo>
                  <a:lnTo>
                    <a:pt x="329" y="155"/>
                  </a:lnTo>
                  <a:lnTo>
                    <a:pt x="329" y="161"/>
                  </a:lnTo>
                  <a:lnTo>
                    <a:pt x="323" y="168"/>
                  </a:lnTo>
                  <a:lnTo>
                    <a:pt x="310" y="206"/>
                  </a:lnTo>
                  <a:lnTo>
                    <a:pt x="303" y="226"/>
                  </a:lnTo>
                  <a:lnTo>
                    <a:pt x="303" y="239"/>
                  </a:lnTo>
                  <a:lnTo>
                    <a:pt x="303" y="252"/>
                  </a:lnTo>
                  <a:lnTo>
                    <a:pt x="310" y="245"/>
                  </a:lnTo>
                  <a:lnTo>
                    <a:pt x="323" y="239"/>
                  </a:lnTo>
                  <a:lnTo>
                    <a:pt x="336" y="219"/>
                  </a:lnTo>
                  <a:lnTo>
                    <a:pt x="355" y="187"/>
                  </a:lnTo>
                  <a:lnTo>
                    <a:pt x="355" y="193"/>
                  </a:lnTo>
                  <a:lnTo>
                    <a:pt x="355" y="200"/>
                  </a:lnTo>
                  <a:lnTo>
                    <a:pt x="348" y="219"/>
                  </a:lnTo>
                  <a:lnTo>
                    <a:pt x="355" y="219"/>
                  </a:lnTo>
                  <a:lnTo>
                    <a:pt x="361" y="219"/>
                  </a:lnTo>
                  <a:lnTo>
                    <a:pt x="374" y="219"/>
                  </a:lnTo>
                  <a:lnTo>
                    <a:pt x="381" y="206"/>
                  </a:lnTo>
                  <a:lnTo>
                    <a:pt x="387" y="193"/>
                  </a:lnTo>
                  <a:lnTo>
                    <a:pt x="407" y="168"/>
                  </a:lnTo>
                  <a:lnTo>
                    <a:pt x="426" y="142"/>
                  </a:lnTo>
                  <a:lnTo>
                    <a:pt x="432" y="129"/>
                  </a:lnTo>
                  <a:lnTo>
                    <a:pt x="439" y="116"/>
                  </a:lnTo>
                  <a:lnTo>
                    <a:pt x="445" y="116"/>
                  </a:lnTo>
                  <a:lnTo>
                    <a:pt x="445" y="122"/>
                  </a:lnTo>
                  <a:lnTo>
                    <a:pt x="445" y="129"/>
                  </a:lnTo>
                  <a:lnTo>
                    <a:pt x="458" y="129"/>
                  </a:lnTo>
                  <a:lnTo>
                    <a:pt x="465" y="122"/>
                  </a:lnTo>
                  <a:lnTo>
                    <a:pt x="471" y="122"/>
                  </a:lnTo>
                  <a:lnTo>
                    <a:pt x="484" y="110"/>
                  </a:lnTo>
                  <a:lnTo>
                    <a:pt x="497" y="90"/>
                  </a:lnTo>
                  <a:lnTo>
                    <a:pt x="516" y="58"/>
                  </a:lnTo>
                  <a:lnTo>
                    <a:pt x="542" y="32"/>
                  </a:lnTo>
                  <a:lnTo>
                    <a:pt x="555" y="13"/>
                  </a:lnTo>
                  <a:lnTo>
                    <a:pt x="575" y="0"/>
                  </a:lnTo>
                  <a:lnTo>
                    <a:pt x="562" y="26"/>
                  </a:lnTo>
                  <a:lnTo>
                    <a:pt x="555" y="51"/>
                  </a:lnTo>
                  <a:close/>
                </a:path>
              </a:pathLst>
            </a:custGeom>
            <a:solidFill>
              <a:srgbClr val="FFFF00"/>
            </a:solidFill>
            <a:ln w="9525">
              <a:noFill/>
              <a:round/>
              <a:headEnd/>
              <a:tailEnd/>
            </a:ln>
          </p:spPr>
          <p:txBody>
            <a:bodyPr/>
            <a:lstStyle/>
            <a:p>
              <a:endParaRPr lang="fr-FR"/>
            </a:p>
          </p:txBody>
        </p:sp>
        <p:sp>
          <p:nvSpPr>
            <p:cNvPr id="73" name="Freeform 206"/>
            <p:cNvSpPr>
              <a:spLocks/>
            </p:cNvSpPr>
            <p:nvPr/>
          </p:nvSpPr>
          <p:spPr bwMode="auto">
            <a:xfrm>
              <a:off x="2983" y="2558"/>
              <a:ext cx="33" cy="19"/>
            </a:xfrm>
            <a:custGeom>
              <a:avLst/>
              <a:gdLst>
                <a:gd name="T0" fmla="*/ 33 w 33"/>
                <a:gd name="T1" fmla="*/ 13 h 19"/>
                <a:gd name="T2" fmla="*/ 20 w 33"/>
                <a:gd name="T3" fmla="*/ 19 h 19"/>
                <a:gd name="T4" fmla="*/ 0 w 33"/>
                <a:gd name="T5" fmla="*/ 19 h 19"/>
                <a:gd name="T6" fmla="*/ 0 w 33"/>
                <a:gd name="T7" fmla="*/ 19 h 19"/>
                <a:gd name="T8" fmla="*/ 0 w 33"/>
                <a:gd name="T9" fmla="*/ 13 h 19"/>
                <a:gd name="T10" fmla="*/ 20 w 33"/>
                <a:gd name="T11" fmla="*/ 0 h 19"/>
                <a:gd name="T12" fmla="*/ 26 w 33"/>
                <a:gd name="T13" fmla="*/ 0 h 19"/>
                <a:gd name="T14" fmla="*/ 26 w 33"/>
                <a:gd name="T15" fmla="*/ 0 h 19"/>
                <a:gd name="T16" fmla="*/ 33 w 33"/>
                <a:gd name="T17" fmla="*/ 0 h 19"/>
                <a:gd name="T18" fmla="*/ 33 w 33"/>
                <a:gd name="T19" fmla="*/ 13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19"/>
                <a:gd name="T32" fmla="*/ 33 w 33"/>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19">
                  <a:moveTo>
                    <a:pt x="33" y="13"/>
                  </a:moveTo>
                  <a:lnTo>
                    <a:pt x="20" y="19"/>
                  </a:lnTo>
                  <a:lnTo>
                    <a:pt x="0" y="19"/>
                  </a:lnTo>
                  <a:lnTo>
                    <a:pt x="0" y="13"/>
                  </a:lnTo>
                  <a:lnTo>
                    <a:pt x="20" y="0"/>
                  </a:lnTo>
                  <a:lnTo>
                    <a:pt x="26" y="0"/>
                  </a:lnTo>
                  <a:lnTo>
                    <a:pt x="33" y="0"/>
                  </a:lnTo>
                  <a:lnTo>
                    <a:pt x="33" y="13"/>
                  </a:lnTo>
                  <a:close/>
                </a:path>
              </a:pathLst>
            </a:custGeom>
            <a:solidFill>
              <a:srgbClr val="FFFF00"/>
            </a:solidFill>
            <a:ln w="9525">
              <a:noFill/>
              <a:round/>
              <a:headEnd/>
              <a:tailEnd/>
            </a:ln>
          </p:spPr>
          <p:txBody>
            <a:bodyPr/>
            <a:lstStyle/>
            <a:p>
              <a:endParaRPr lang="fr-FR"/>
            </a:p>
          </p:txBody>
        </p:sp>
        <p:sp>
          <p:nvSpPr>
            <p:cNvPr id="74" name="Freeform 207"/>
            <p:cNvSpPr>
              <a:spLocks/>
            </p:cNvSpPr>
            <p:nvPr/>
          </p:nvSpPr>
          <p:spPr bwMode="auto">
            <a:xfrm>
              <a:off x="3042" y="2577"/>
              <a:ext cx="32" cy="7"/>
            </a:xfrm>
            <a:custGeom>
              <a:avLst/>
              <a:gdLst>
                <a:gd name="T0" fmla="*/ 32 w 32"/>
                <a:gd name="T1" fmla="*/ 0 h 7"/>
                <a:gd name="T2" fmla="*/ 25 w 32"/>
                <a:gd name="T3" fmla="*/ 7 h 7"/>
                <a:gd name="T4" fmla="*/ 19 w 32"/>
                <a:gd name="T5" fmla="*/ 7 h 7"/>
                <a:gd name="T6" fmla="*/ 6 w 32"/>
                <a:gd name="T7" fmla="*/ 7 h 7"/>
                <a:gd name="T8" fmla="*/ 0 w 32"/>
                <a:gd name="T9" fmla="*/ 7 h 7"/>
                <a:gd name="T10" fmla="*/ 0 w 32"/>
                <a:gd name="T11" fmla="*/ 7 h 7"/>
                <a:gd name="T12" fmla="*/ 6 w 32"/>
                <a:gd name="T13" fmla="*/ 7 h 7"/>
                <a:gd name="T14" fmla="*/ 19 w 32"/>
                <a:gd name="T15" fmla="*/ 0 h 7"/>
                <a:gd name="T16" fmla="*/ 25 w 32"/>
                <a:gd name="T17" fmla="*/ 0 h 7"/>
                <a:gd name="T18" fmla="*/ 32 w 32"/>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7"/>
                <a:gd name="T32" fmla="*/ 32 w 32"/>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7">
                  <a:moveTo>
                    <a:pt x="32" y="0"/>
                  </a:moveTo>
                  <a:lnTo>
                    <a:pt x="25" y="7"/>
                  </a:lnTo>
                  <a:lnTo>
                    <a:pt x="19" y="7"/>
                  </a:lnTo>
                  <a:lnTo>
                    <a:pt x="6" y="7"/>
                  </a:lnTo>
                  <a:lnTo>
                    <a:pt x="0" y="7"/>
                  </a:lnTo>
                  <a:lnTo>
                    <a:pt x="6" y="7"/>
                  </a:lnTo>
                  <a:lnTo>
                    <a:pt x="19" y="0"/>
                  </a:lnTo>
                  <a:lnTo>
                    <a:pt x="25" y="0"/>
                  </a:lnTo>
                  <a:lnTo>
                    <a:pt x="32" y="0"/>
                  </a:lnTo>
                  <a:close/>
                </a:path>
              </a:pathLst>
            </a:custGeom>
            <a:solidFill>
              <a:srgbClr val="FF6600"/>
            </a:solidFill>
            <a:ln w="9525">
              <a:noFill/>
              <a:round/>
              <a:headEnd/>
              <a:tailEnd/>
            </a:ln>
          </p:spPr>
          <p:txBody>
            <a:bodyPr/>
            <a:lstStyle/>
            <a:p>
              <a:endParaRPr lang="fr-FR"/>
            </a:p>
          </p:txBody>
        </p:sp>
        <p:sp>
          <p:nvSpPr>
            <p:cNvPr id="75" name="Freeform 208"/>
            <p:cNvSpPr>
              <a:spLocks/>
            </p:cNvSpPr>
            <p:nvPr/>
          </p:nvSpPr>
          <p:spPr bwMode="auto">
            <a:xfrm>
              <a:off x="2790" y="2584"/>
              <a:ext cx="19" cy="32"/>
            </a:xfrm>
            <a:custGeom>
              <a:avLst/>
              <a:gdLst>
                <a:gd name="T0" fmla="*/ 19 w 19"/>
                <a:gd name="T1" fmla="*/ 26 h 32"/>
                <a:gd name="T2" fmla="*/ 12 w 19"/>
                <a:gd name="T3" fmla="*/ 26 h 32"/>
                <a:gd name="T4" fmla="*/ 6 w 19"/>
                <a:gd name="T5" fmla="*/ 32 h 32"/>
                <a:gd name="T6" fmla="*/ 6 w 19"/>
                <a:gd name="T7" fmla="*/ 32 h 32"/>
                <a:gd name="T8" fmla="*/ 0 w 19"/>
                <a:gd name="T9" fmla="*/ 26 h 32"/>
                <a:gd name="T10" fmla="*/ 0 w 19"/>
                <a:gd name="T11" fmla="*/ 19 h 32"/>
                <a:gd name="T12" fmla="*/ 0 w 19"/>
                <a:gd name="T13" fmla="*/ 6 h 32"/>
                <a:gd name="T14" fmla="*/ 0 w 19"/>
                <a:gd name="T15" fmla="*/ 0 h 32"/>
                <a:gd name="T16" fmla="*/ 6 w 19"/>
                <a:gd name="T17" fmla="*/ 0 h 32"/>
                <a:gd name="T18" fmla="*/ 6 w 19"/>
                <a:gd name="T19" fmla="*/ 0 h 32"/>
                <a:gd name="T20" fmla="*/ 12 w 19"/>
                <a:gd name="T21" fmla="*/ 6 h 32"/>
                <a:gd name="T22" fmla="*/ 12 w 19"/>
                <a:gd name="T23" fmla="*/ 13 h 32"/>
                <a:gd name="T24" fmla="*/ 12 w 19"/>
                <a:gd name="T25" fmla="*/ 19 h 32"/>
                <a:gd name="T26" fmla="*/ 19 w 19"/>
                <a:gd name="T27" fmla="*/ 26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32"/>
                <a:gd name="T44" fmla="*/ 19 w 19"/>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32">
                  <a:moveTo>
                    <a:pt x="19" y="26"/>
                  </a:moveTo>
                  <a:lnTo>
                    <a:pt x="12" y="26"/>
                  </a:lnTo>
                  <a:lnTo>
                    <a:pt x="6" y="32"/>
                  </a:lnTo>
                  <a:lnTo>
                    <a:pt x="0" y="26"/>
                  </a:lnTo>
                  <a:lnTo>
                    <a:pt x="0" y="19"/>
                  </a:lnTo>
                  <a:lnTo>
                    <a:pt x="0" y="6"/>
                  </a:lnTo>
                  <a:lnTo>
                    <a:pt x="0" y="0"/>
                  </a:lnTo>
                  <a:lnTo>
                    <a:pt x="6" y="0"/>
                  </a:lnTo>
                  <a:lnTo>
                    <a:pt x="12" y="6"/>
                  </a:lnTo>
                  <a:lnTo>
                    <a:pt x="12" y="13"/>
                  </a:lnTo>
                  <a:lnTo>
                    <a:pt x="12" y="19"/>
                  </a:lnTo>
                  <a:lnTo>
                    <a:pt x="19" y="26"/>
                  </a:lnTo>
                  <a:close/>
                </a:path>
              </a:pathLst>
            </a:custGeom>
            <a:solidFill>
              <a:srgbClr val="FFFF00"/>
            </a:solidFill>
            <a:ln w="9525">
              <a:noFill/>
              <a:round/>
              <a:headEnd/>
              <a:tailEnd/>
            </a:ln>
          </p:spPr>
          <p:txBody>
            <a:bodyPr/>
            <a:lstStyle/>
            <a:p>
              <a:endParaRPr lang="fr-FR"/>
            </a:p>
          </p:txBody>
        </p:sp>
        <p:sp>
          <p:nvSpPr>
            <p:cNvPr id="76" name="Freeform 209"/>
            <p:cNvSpPr>
              <a:spLocks/>
            </p:cNvSpPr>
            <p:nvPr/>
          </p:nvSpPr>
          <p:spPr bwMode="auto">
            <a:xfrm>
              <a:off x="2841" y="2616"/>
              <a:ext cx="52" cy="65"/>
            </a:xfrm>
            <a:custGeom>
              <a:avLst/>
              <a:gdLst>
                <a:gd name="T0" fmla="*/ 52 w 52"/>
                <a:gd name="T1" fmla="*/ 7 h 65"/>
                <a:gd name="T2" fmla="*/ 45 w 52"/>
                <a:gd name="T3" fmla="*/ 19 h 65"/>
                <a:gd name="T4" fmla="*/ 45 w 52"/>
                <a:gd name="T5" fmla="*/ 26 h 65"/>
                <a:gd name="T6" fmla="*/ 52 w 52"/>
                <a:gd name="T7" fmla="*/ 32 h 65"/>
                <a:gd name="T8" fmla="*/ 45 w 52"/>
                <a:gd name="T9" fmla="*/ 39 h 65"/>
                <a:gd name="T10" fmla="*/ 39 w 52"/>
                <a:gd name="T11" fmla="*/ 45 h 65"/>
                <a:gd name="T12" fmla="*/ 33 w 52"/>
                <a:gd name="T13" fmla="*/ 45 h 65"/>
                <a:gd name="T14" fmla="*/ 26 w 52"/>
                <a:gd name="T15" fmla="*/ 45 h 65"/>
                <a:gd name="T16" fmla="*/ 26 w 52"/>
                <a:gd name="T17" fmla="*/ 52 h 65"/>
                <a:gd name="T18" fmla="*/ 20 w 52"/>
                <a:gd name="T19" fmla="*/ 52 h 65"/>
                <a:gd name="T20" fmla="*/ 26 w 52"/>
                <a:gd name="T21" fmla="*/ 52 h 65"/>
                <a:gd name="T22" fmla="*/ 26 w 52"/>
                <a:gd name="T23" fmla="*/ 58 h 65"/>
                <a:gd name="T24" fmla="*/ 26 w 52"/>
                <a:gd name="T25" fmla="*/ 58 h 65"/>
                <a:gd name="T26" fmla="*/ 26 w 52"/>
                <a:gd name="T27" fmla="*/ 65 h 65"/>
                <a:gd name="T28" fmla="*/ 20 w 52"/>
                <a:gd name="T29" fmla="*/ 65 h 65"/>
                <a:gd name="T30" fmla="*/ 13 w 52"/>
                <a:gd name="T31" fmla="*/ 65 h 65"/>
                <a:gd name="T32" fmla="*/ 7 w 52"/>
                <a:gd name="T33" fmla="*/ 65 h 65"/>
                <a:gd name="T34" fmla="*/ 0 w 52"/>
                <a:gd name="T35" fmla="*/ 58 h 65"/>
                <a:gd name="T36" fmla="*/ 0 w 52"/>
                <a:gd name="T37" fmla="*/ 52 h 65"/>
                <a:gd name="T38" fmla="*/ 13 w 52"/>
                <a:gd name="T39" fmla="*/ 45 h 65"/>
                <a:gd name="T40" fmla="*/ 7 w 52"/>
                <a:gd name="T41" fmla="*/ 39 h 65"/>
                <a:gd name="T42" fmla="*/ 7 w 52"/>
                <a:gd name="T43" fmla="*/ 32 h 65"/>
                <a:gd name="T44" fmla="*/ 7 w 52"/>
                <a:gd name="T45" fmla="*/ 26 h 65"/>
                <a:gd name="T46" fmla="*/ 7 w 52"/>
                <a:gd name="T47" fmla="*/ 19 h 65"/>
                <a:gd name="T48" fmla="*/ 13 w 52"/>
                <a:gd name="T49" fmla="*/ 13 h 65"/>
                <a:gd name="T50" fmla="*/ 26 w 52"/>
                <a:gd name="T51" fmla="*/ 13 h 65"/>
                <a:gd name="T52" fmla="*/ 33 w 52"/>
                <a:gd name="T53" fmla="*/ 7 h 65"/>
                <a:gd name="T54" fmla="*/ 39 w 52"/>
                <a:gd name="T55" fmla="*/ 0 h 65"/>
                <a:gd name="T56" fmla="*/ 39 w 52"/>
                <a:gd name="T57" fmla="*/ 0 h 65"/>
                <a:gd name="T58" fmla="*/ 45 w 52"/>
                <a:gd name="T59" fmla="*/ 0 h 65"/>
                <a:gd name="T60" fmla="*/ 52 w 52"/>
                <a:gd name="T61" fmla="*/ 0 h 65"/>
                <a:gd name="T62" fmla="*/ 52 w 52"/>
                <a:gd name="T63" fmla="*/ 0 h 65"/>
                <a:gd name="T64" fmla="*/ 52 w 52"/>
                <a:gd name="T65" fmla="*/ 7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65"/>
                <a:gd name="T101" fmla="*/ 52 w 52"/>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65">
                  <a:moveTo>
                    <a:pt x="52" y="7"/>
                  </a:moveTo>
                  <a:lnTo>
                    <a:pt x="45" y="19"/>
                  </a:lnTo>
                  <a:lnTo>
                    <a:pt x="45" y="26"/>
                  </a:lnTo>
                  <a:lnTo>
                    <a:pt x="52" y="32"/>
                  </a:lnTo>
                  <a:lnTo>
                    <a:pt x="45" y="39"/>
                  </a:lnTo>
                  <a:lnTo>
                    <a:pt x="39" y="45"/>
                  </a:lnTo>
                  <a:lnTo>
                    <a:pt x="33" y="45"/>
                  </a:lnTo>
                  <a:lnTo>
                    <a:pt x="26" y="45"/>
                  </a:lnTo>
                  <a:lnTo>
                    <a:pt x="26" y="52"/>
                  </a:lnTo>
                  <a:lnTo>
                    <a:pt x="20" y="52"/>
                  </a:lnTo>
                  <a:lnTo>
                    <a:pt x="26" y="52"/>
                  </a:lnTo>
                  <a:lnTo>
                    <a:pt x="26" y="58"/>
                  </a:lnTo>
                  <a:lnTo>
                    <a:pt x="26" y="65"/>
                  </a:lnTo>
                  <a:lnTo>
                    <a:pt x="20" y="65"/>
                  </a:lnTo>
                  <a:lnTo>
                    <a:pt x="13" y="65"/>
                  </a:lnTo>
                  <a:lnTo>
                    <a:pt x="7" y="65"/>
                  </a:lnTo>
                  <a:lnTo>
                    <a:pt x="0" y="58"/>
                  </a:lnTo>
                  <a:lnTo>
                    <a:pt x="0" y="52"/>
                  </a:lnTo>
                  <a:lnTo>
                    <a:pt x="13" y="45"/>
                  </a:lnTo>
                  <a:lnTo>
                    <a:pt x="7" y="39"/>
                  </a:lnTo>
                  <a:lnTo>
                    <a:pt x="7" y="32"/>
                  </a:lnTo>
                  <a:lnTo>
                    <a:pt x="7" y="26"/>
                  </a:lnTo>
                  <a:lnTo>
                    <a:pt x="7" y="19"/>
                  </a:lnTo>
                  <a:lnTo>
                    <a:pt x="13" y="13"/>
                  </a:lnTo>
                  <a:lnTo>
                    <a:pt x="26" y="13"/>
                  </a:lnTo>
                  <a:lnTo>
                    <a:pt x="33" y="7"/>
                  </a:lnTo>
                  <a:lnTo>
                    <a:pt x="39" y="0"/>
                  </a:lnTo>
                  <a:lnTo>
                    <a:pt x="45" y="0"/>
                  </a:lnTo>
                  <a:lnTo>
                    <a:pt x="52" y="0"/>
                  </a:lnTo>
                  <a:lnTo>
                    <a:pt x="52" y="7"/>
                  </a:lnTo>
                  <a:close/>
                </a:path>
              </a:pathLst>
            </a:custGeom>
            <a:solidFill>
              <a:srgbClr val="FF4C00"/>
            </a:solidFill>
            <a:ln w="9525">
              <a:noFill/>
              <a:round/>
              <a:headEnd/>
              <a:tailEnd/>
            </a:ln>
          </p:spPr>
          <p:txBody>
            <a:bodyPr/>
            <a:lstStyle/>
            <a:p>
              <a:endParaRPr lang="fr-FR"/>
            </a:p>
          </p:txBody>
        </p:sp>
        <p:sp>
          <p:nvSpPr>
            <p:cNvPr id="77" name="Freeform 210"/>
            <p:cNvSpPr>
              <a:spLocks/>
            </p:cNvSpPr>
            <p:nvPr/>
          </p:nvSpPr>
          <p:spPr bwMode="auto">
            <a:xfrm>
              <a:off x="2557" y="2650"/>
              <a:ext cx="521" cy="153"/>
            </a:xfrm>
            <a:custGeom>
              <a:avLst/>
              <a:gdLst>
                <a:gd name="T0" fmla="*/ 2147483647 w 39"/>
                <a:gd name="T1" fmla="*/ 44460 h 58"/>
                <a:gd name="T2" fmla="*/ 2147483647 w 39"/>
                <a:gd name="T3" fmla="*/ 58646 h 58"/>
                <a:gd name="T4" fmla="*/ 2147483647 w 39"/>
                <a:gd name="T5" fmla="*/ 58646 h 58"/>
                <a:gd name="T6" fmla="*/ 2147483647 w 39"/>
                <a:gd name="T7" fmla="*/ 74854 h 58"/>
                <a:gd name="T8" fmla="*/ 2147483647 w 39"/>
                <a:gd name="T9" fmla="*/ 88904 h 58"/>
                <a:gd name="T10" fmla="*/ 2147483647 w 39"/>
                <a:gd name="T11" fmla="*/ 105752 h 58"/>
                <a:gd name="T12" fmla="*/ 2147483647 w 39"/>
                <a:gd name="T13" fmla="*/ 105752 h 58"/>
                <a:gd name="T14" fmla="*/ 2147483647 w 39"/>
                <a:gd name="T15" fmla="*/ 119939 h 58"/>
                <a:gd name="T16" fmla="*/ 2147483647 w 39"/>
                <a:gd name="T17" fmla="*/ 119939 h 58"/>
                <a:gd name="T18" fmla="*/ 2147483647 w 39"/>
                <a:gd name="T19" fmla="*/ 136167 h 58"/>
                <a:gd name="T20" fmla="*/ 2147483647 w 39"/>
                <a:gd name="T21" fmla="*/ 136167 h 58"/>
                <a:gd name="T22" fmla="*/ 2147483647 w 39"/>
                <a:gd name="T23" fmla="*/ 136167 h 58"/>
                <a:gd name="T24" fmla="*/ 2147483647 w 39"/>
                <a:gd name="T25" fmla="*/ 105752 h 58"/>
                <a:gd name="T26" fmla="*/ 2147483647 w 39"/>
                <a:gd name="T27" fmla="*/ 88904 h 58"/>
                <a:gd name="T28" fmla="*/ 2147483647 w 39"/>
                <a:gd name="T29" fmla="*/ 88904 h 58"/>
                <a:gd name="T30" fmla="*/ 2147483647 w 39"/>
                <a:gd name="T31" fmla="*/ 74854 h 58"/>
                <a:gd name="T32" fmla="*/ 2147483647 w 39"/>
                <a:gd name="T33" fmla="*/ 58646 h 58"/>
                <a:gd name="T34" fmla="*/ 2147483647 w 39"/>
                <a:gd name="T35" fmla="*/ 44460 h 58"/>
                <a:gd name="T36" fmla="*/ 0 w 39"/>
                <a:gd name="T37" fmla="*/ 28376 h 58"/>
                <a:gd name="T38" fmla="*/ 2147483647 w 39"/>
                <a:gd name="T39" fmla="*/ 14189 h 58"/>
                <a:gd name="T40" fmla="*/ 2147483647 w 39"/>
                <a:gd name="T41" fmla="*/ 0 h 58"/>
                <a:gd name="T42" fmla="*/ 2147483647 w 39"/>
                <a:gd name="T43" fmla="*/ 0 h 58"/>
                <a:gd name="T44" fmla="*/ 2147483647 w 39"/>
                <a:gd name="T45" fmla="*/ 0 h 58"/>
                <a:gd name="T46" fmla="*/ 2147483647 w 39"/>
                <a:gd name="T47" fmla="*/ 14189 h 58"/>
                <a:gd name="T48" fmla="*/ 2147483647 w 39"/>
                <a:gd name="T49" fmla="*/ 44460 h 5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9"/>
                <a:gd name="T76" fmla="*/ 0 h 58"/>
                <a:gd name="T77" fmla="*/ 39 w 39"/>
                <a:gd name="T78" fmla="*/ 58 h 5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9" h="58">
                  <a:moveTo>
                    <a:pt x="39" y="19"/>
                  </a:moveTo>
                  <a:lnTo>
                    <a:pt x="39" y="25"/>
                  </a:lnTo>
                  <a:lnTo>
                    <a:pt x="32" y="25"/>
                  </a:lnTo>
                  <a:lnTo>
                    <a:pt x="32" y="32"/>
                  </a:lnTo>
                  <a:lnTo>
                    <a:pt x="26" y="38"/>
                  </a:lnTo>
                  <a:lnTo>
                    <a:pt x="32" y="45"/>
                  </a:lnTo>
                  <a:lnTo>
                    <a:pt x="32" y="51"/>
                  </a:lnTo>
                  <a:lnTo>
                    <a:pt x="26" y="51"/>
                  </a:lnTo>
                  <a:lnTo>
                    <a:pt x="26" y="58"/>
                  </a:lnTo>
                  <a:lnTo>
                    <a:pt x="19" y="58"/>
                  </a:lnTo>
                  <a:lnTo>
                    <a:pt x="13" y="45"/>
                  </a:lnTo>
                  <a:lnTo>
                    <a:pt x="13" y="38"/>
                  </a:lnTo>
                  <a:lnTo>
                    <a:pt x="19" y="38"/>
                  </a:lnTo>
                  <a:lnTo>
                    <a:pt x="13" y="32"/>
                  </a:lnTo>
                  <a:lnTo>
                    <a:pt x="6" y="25"/>
                  </a:lnTo>
                  <a:lnTo>
                    <a:pt x="6" y="19"/>
                  </a:lnTo>
                  <a:lnTo>
                    <a:pt x="0" y="12"/>
                  </a:lnTo>
                  <a:lnTo>
                    <a:pt x="6" y="6"/>
                  </a:lnTo>
                  <a:lnTo>
                    <a:pt x="6" y="0"/>
                  </a:lnTo>
                  <a:lnTo>
                    <a:pt x="13" y="0"/>
                  </a:lnTo>
                  <a:lnTo>
                    <a:pt x="26" y="0"/>
                  </a:lnTo>
                  <a:lnTo>
                    <a:pt x="32" y="6"/>
                  </a:lnTo>
                  <a:lnTo>
                    <a:pt x="39" y="19"/>
                  </a:lnTo>
                  <a:close/>
                </a:path>
              </a:pathLst>
            </a:custGeom>
            <a:solidFill>
              <a:srgbClr val="FF4C00"/>
            </a:solidFill>
            <a:ln w="9525">
              <a:noFill/>
              <a:round/>
              <a:headEnd/>
              <a:tailEnd/>
            </a:ln>
          </p:spPr>
          <p:txBody>
            <a:bodyPr/>
            <a:lstStyle/>
            <a:p>
              <a:endParaRPr lang="fr-FR"/>
            </a:p>
          </p:txBody>
        </p:sp>
        <p:sp>
          <p:nvSpPr>
            <p:cNvPr id="78" name="Freeform 211"/>
            <p:cNvSpPr>
              <a:spLocks/>
            </p:cNvSpPr>
            <p:nvPr/>
          </p:nvSpPr>
          <p:spPr bwMode="auto">
            <a:xfrm>
              <a:off x="2802" y="2655"/>
              <a:ext cx="26" cy="19"/>
            </a:xfrm>
            <a:custGeom>
              <a:avLst/>
              <a:gdLst>
                <a:gd name="T0" fmla="*/ 26 w 26"/>
                <a:gd name="T1" fmla="*/ 6 h 19"/>
                <a:gd name="T2" fmla="*/ 26 w 26"/>
                <a:gd name="T3" fmla="*/ 13 h 19"/>
                <a:gd name="T4" fmla="*/ 26 w 26"/>
                <a:gd name="T5" fmla="*/ 13 h 19"/>
                <a:gd name="T6" fmla="*/ 20 w 26"/>
                <a:gd name="T7" fmla="*/ 19 h 19"/>
                <a:gd name="T8" fmla="*/ 13 w 26"/>
                <a:gd name="T9" fmla="*/ 19 h 19"/>
                <a:gd name="T10" fmla="*/ 13 w 26"/>
                <a:gd name="T11" fmla="*/ 19 h 19"/>
                <a:gd name="T12" fmla="*/ 7 w 26"/>
                <a:gd name="T13" fmla="*/ 19 h 19"/>
                <a:gd name="T14" fmla="*/ 0 w 26"/>
                <a:gd name="T15" fmla="*/ 13 h 19"/>
                <a:gd name="T16" fmla="*/ 0 w 26"/>
                <a:gd name="T17" fmla="*/ 6 h 19"/>
                <a:gd name="T18" fmla="*/ 0 w 26"/>
                <a:gd name="T19" fmla="*/ 0 h 19"/>
                <a:gd name="T20" fmla="*/ 7 w 26"/>
                <a:gd name="T21" fmla="*/ 0 h 19"/>
                <a:gd name="T22" fmla="*/ 7 w 26"/>
                <a:gd name="T23" fmla="*/ 0 h 19"/>
                <a:gd name="T24" fmla="*/ 20 w 26"/>
                <a:gd name="T25" fmla="*/ 0 h 19"/>
                <a:gd name="T26" fmla="*/ 20 w 26"/>
                <a:gd name="T27" fmla="*/ 0 h 19"/>
                <a:gd name="T28" fmla="*/ 26 w 26"/>
                <a:gd name="T29" fmla="*/ 6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19"/>
                <a:gd name="T47" fmla="*/ 26 w 26"/>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19">
                  <a:moveTo>
                    <a:pt x="26" y="6"/>
                  </a:moveTo>
                  <a:lnTo>
                    <a:pt x="26" y="13"/>
                  </a:lnTo>
                  <a:lnTo>
                    <a:pt x="20" y="19"/>
                  </a:lnTo>
                  <a:lnTo>
                    <a:pt x="13" y="19"/>
                  </a:lnTo>
                  <a:lnTo>
                    <a:pt x="7" y="19"/>
                  </a:lnTo>
                  <a:lnTo>
                    <a:pt x="0" y="13"/>
                  </a:lnTo>
                  <a:lnTo>
                    <a:pt x="0" y="6"/>
                  </a:lnTo>
                  <a:lnTo>
                    <a:pt x="0" y="0"/>
                  </a:lnTo>
                  <a:lnTo>
                    <a:pt x="7" y="0"/>
                  </a:lnTo>
                  <a:lnTo>
                    <a:pt x="20" y="0"/>
                  </a:lnTo>
                  <a:lnTo>
                    <a:pt x="26" y="6"/>
                  </a:lnTo>
                  <a:close/>
                </a:path>
              </a:pathLst>
            </a:custGeom>
            <a:solidFill>
              <a:srgbClr val="FF4C00"/>
            </a:solidFill>
            <a:ln w="9525">
              <a:noFill/>
              <a:round/>
              <a:headEnd/>
              <a:tailEnd/>
            </a:ln>
          </p:spPr>
          <p:txBody>
            <a:bodyPr/>
            <a:lstStyle/>
            <a:p>
              <a:endParaRPr lang="fr-FR"/>
            </a:p>
          </p:txBody>
        </p:sp>
        <p:sp>
          <p:nvSpPr>
            <p:cNvPr id="79" name="Freeform 212"/>
            <p:cNvSpPr>
              <a:spLocks/>
            </p:cNvSpPr>
            <p:nvPr/>
          </p:nvSpPr>
          <p:spPr bwMode="auto">
            <a:xfrm>
              <a:off x="2990" y="2719"/>
              <a:ext cx="32" cy="20"/>
            </a:xfrm>
            <a:custGeom>
              <a:avLst/>
              <a:gdLst>
                <a:gd name="T0" fmla="*/ 32 w 32"/>
                <a:gd name="T1" fmla="*/ 20 h 20"/>
                <a:gd name="T2" fmla="*/ 26 w 32"/>
                <a:gd name="T3" fmla="*/ 13 h 20"/>
                <a:gd name="T4" fmla="*/ 19 w 32"/>
                <a:gd name="T5" fmla="*/ 7 h 20"/>
                <a:gd name="T6" fmla="*/ 0 w 32"/>
                <a:gd name="T7" fmla="*/ 0 h 20"/>
                <a:gd name="T8" fmla="*/ 6 w 32"/>
                <a:gd name="T9" fmla="*/ 0 h 20"/>
                <a:gd name="T10" fmla="*/ 19 w 32"/>
                <a:gd name="T11" fmla="*/ 7 h 20"/>
                <a:gd name="T12" fmla="*/ 26 w 32"/>
                <a:gd name="T13" fmla="*/ 13 h 20"/>
                <a:gd name="T14" fmla="*/ 32 w 32"/>
                <a:gd name="T15" fmla="*/ 20 h 20"/>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20"/>
                <a:gd name="T26" fmla="*/ 32 w 32"/>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20">
                  <a:moveTo>
                    <a:pt x="32" y="20"/>
                  </a:moveTo>
                  <a:lnTo>
                    <a:pt x="26" y="13"/>
                  </a:lnTo>
                  <a:lnTo>
                    <a:pt x="19" y="7"/>
                  </a:lnTo>
                  <a:lnTo>
                    <a:pt x="0" y="0"/>
                  </a:lnTo>
                  <a:lnTo>
                    <a:pt x="6" y="0"/>
                  </a:lnTo>
                  <a:lnTo>
                    <a:pt x="19" y="7"/>
                  </a:lnTo>
                  <a:lnTo>
                    <a:pt x="26" y="13"/>
                  </a:lnTo>
                  <a:lnTo>
                    <a:pt x="32" y="20"/>
                  </a:lnTo>
                  <a:close/>
                </a:path>
              </a:pathLst>
            </a:custGeom>
            <a:solidFill>
              <a:srgbClr val="FFFFFF"/>
            </a:solidFill>
            <a:ln w="9525">
              <a:noFill/>
              <a:round/>
              <a:headEnd/>
              <a:tailEnd/>
            </a:ln>
          </p:spPr>
          <p:txBody>
            <a:bodyPr/>
            <a:lstStyle/>
            <a:p>
              <a:endParaRPr lang="fr-FR"/>
            </a:p>
          </p:txBody>
        </p:sp>
        <p:sp>
          <p:nvSpPr>
            <p:cNvPr id="80" name="Freeform 213"/>
            <p:cNvSpPr>
              <a:spLocks/>
            </p:cNvSpPr>
            <p:nvPr/>
          </p:nvSpPr>
          <p:spPr bwMode="auto">
            <a:xfrm>
              <a:off x="3035" y="2745"/>
              <a:ext cx="7" cy="1"/>
            </a:xfrm>
            <a:custGeom>
              <a:avLst/>
              <a:gdLst>
                <a:gd name="T0" fmla="*/ 0 w 7"/>
                <a:gd name="T1" fmla="*/ 0 h 1"/>
                <a:gd name="T2" fmla="*/ 7 w 7"/>
                <a:gd name="T3" fmla="*/ 0 h 1"/>
                <a:gd name="T4" fmla="*/ 0 w 7"/>
                <a:gd name="T5" fmla="*/ 0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0" y="0"/>
                  </a:moveTo>
                  <a:lnTo>
                    <a:pt x="7" y="0"/>
                  </a:lnTo>
                  <a:lnTo>
                    <a:pt x="0" y="0"/>
                  </a:lnTo>
                  <a:close/>
                </a:path>
              </a:pathLst>
            </a:custGeom>
            <a:solidFill>
              <a:srgbClr val="FFFFFF"/>
            </a:solidFill>
            <a:ln w="9525">
              <a:noFill/>
              <a:round/>
              <a:headEnd/>
              <a:tailEnd/>
            </a:ln>
          </p:spPr>
          <p:txBody>
            <a:bodyPr/>
            <a:lstStyle/>
            <a:p>
              <a:endParaRPr lang="fr-FR"/>
            </a:p>
          </p:txBody>
        </p:sp>
        <p:sp>
          <p:nvSpPr>
            <p:cNvPr id="81" name="Freeform 214"/>
            <p:cNvSpPr>
              <a:spLocks/>
            </p:cNvSpPr>
            <p:nvPr/>
          </p:nvSpPr>
          <p:spPr bwMode="auto">
            <a:xfrm>
              <a:off x="2466" y="2758"/>
              <a:ext cx="59" cy="13"/>
            </a:xfrm>
            <a:custGeom>
              <a:avLst/>
              <a:gdLst>
                <a:gd name="T0" fmla="*/ 59 w 59"/>
                <a:gd name="T1" fmla="*/ 6 h 13"/>
                <a:gd name="T2" fmla="*/ 33 w 59"/>
                <a:gd name="T3" fmla="*/ 13 h 13"/>
                <a:gd name="T4" fmla="*/ 20 w 59"/>
                <a:gd name="T5" fmla="*/ 13 h 13"/>
                <a:gd name="T6" fmla="*/ 13 w 59"/>
                <a:gd name="T7" fmla="*/ 13 h 13"/>
                <a:gd name="T8" fmla="*/ 0 w 59"/>
                <a:gd name="T9" fmla="*/ 13 h 13"/>
                <a:gd name="T10" fmla="*/ 13 w 59"/>
                <a:gd name="T11" fmla="*/ 6 h 13"/>
                <a:gd name="T12" fmla="*/ 26 w 59"/>
                <a:gd name="T13" fmla="*/ 6 h 13"/>
                <a:gd name="T14" fmla="*/ 46 w 59"/>
                <a:gd name="T15" fmla="*/ 0 h 13"/>
                <a:gd name="T16" fmla="*/ 52 w 59"/>
                <a:gd name="T17" fmla="*/ 0 h 13"/>
                <a:gd name="T18" fmla="*/ 52 w 59"/>
                <a:gd name="T19" fmla="*/ 0 h 13"/>
                <a:gd name="T20" fmla="*/ 59 w 59"/>
                <a:gd name="T21" fmla="*/ 6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13"/>
                <a:gd name="T35" fmla="*/ 59 w 59"/>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13">
                  <a:moveTo>
                    <a:pt x="59" y="6"/>
                  </a:moveTo>
                  <a:lnTo>
                    <a:pt x="33" y="13"/>
                  </a:lnTo>
                  <a:lnTo>
                    <a:pt x="20" y="13"/>
                  </a:lnTo>
                  <a:lnTo>
                    <a:pt x="13" y="13"/>
                  </a:lnTo>
                  <a:lnTo>
                    <a:pt x="0" y="13"/>
                  </a:lnTo>
                  <a:lnTo>
                    <a:pt x="13" y="6"/>
                  </a:lnTo>
                  <a:lnTo>
                    <a:pt x="26" y="6"/>
                  </a:lnTo>
                  <a:lnTo>
                    <a:pt x="46" y="0"/>
                  </a:lnTo>
                  <a:lnTo>
                    <a:pt x="52" y="0"/>
                  </a:lnTo>
                  <a:lnTo>
                    <a:pt x="59" y="6"/>
                  </a:lnTo>
                  <a:close/>
                </a:path>
              </a:pathLst>
            </a:custGeom>
            <a:solidFill>
              <a:srgbClr val="FF6600"/>
            </a:solidFill>
            <a:ln w="9525">
              <a:noFill/>
              <a:round/>
              <a:headEnd/>
              <a:tailEnd/>
            </a:ln>
          </p:spPr>
          <p:txBody>
            <a:bodyPr/>
            <a:lstStyle/>
            <a:p>
              <a:endParaRPr lang="fr-FR"/>
            </a:p>
          </p:txBody>
        </p:sp>
        <p:sp>
          <p:nvSpPr>
            <p:cNvPr id="82" name="Freeform 215"/>
            <p:cNvSpPr>
              <a:spLocks/>
            </p:cNvSpPr>
            <p:nvPr/>
          </p:nvSpPr>
          <p:spPr bwMode="auto">
            <a:xfrm>
              <a:off x="2622" y="2758"/>
              <a:ext cx="38" cy="26"/>
            </a:xfrm>
            <a:custGeom>
              <a:avLst/>
              <a:gdLst>
                <a:gd name="T0" fmla="*/ 38 w 38"/>
                <a:gd name="T1" fmla="*/ 0 h 26"/>
                <a:gd name="T2" fmla="*/ 38 w 38"/>
                <a:gd name="T3" fmla="*/ 6 h 26"/>
                <a:gd name="T4" fmla="*/ 19 w 38"/>
                <a:gd name="T5" fmla="*/ 19 h 26"/>
                <a:gd name="T6" fmla="*/ 12 w 38"/>
                <a:gd name="T7" fmla="*/ 26 h 26"/>
                <a:gd name="T8" fmla="*/ 6 w 38"/>
                <a:gd name="T9" fmla="*/ 26 h 26"/>
                <a:gd name="T10" fmla="*/ 0 w 38"/>
                <a:gd name="T11" fmla="*/ 26 h 26"/>
                <a:gd name="T12" fmla="*/ 12 w 38"/>
                <a:gd name="T13" fmla="*/ 19 h 26"/>
                <a:gd name="T14" fmla="*/ 19 w 38"/>
                <a:gd name="T15" fmla="*/ 13 h 26"/>
                <a:gd name="T16" fmla="*/ 25 w 38"/>
                <a:gd name="T17" fmla="*/ 6 h 26"/>
                <a:gd name="T18" fmla="*/ 32 w 38"/>
                <a:gd name="T19" fmla="*/ 0 h 26"/>
                <a:gd name="T20" fmla="*/ 38 w 38"/>
                <a:gd name="T21" fmla="*/ 0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26"/>
                <a:gd name="T35" fmla="*/ 38 w 38"/>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26">
                  <a:moveTo>
                    <a:pt x="38" y="0"/>
                  </a:moveTo>
                  <a:lnTo>
                    <a:pt x="38" y="6"/>
                  </a:lnTo>
                  <a:lnTo>
                    <a:pt x="19" y="19"/>
                  </a:lnTo>
                  <a:lnTo>
                    <a:pt x="12" y="26"/>
                  </a:lnTo>
                  <a:lnTo>
                    <a:pt x="6" y="26"/>
                  </a:lnTo>
                  <a:lnTo>
                    <a:pt x="0" y="26"/>
                  </a:lnTo>
                  <a:lnTo>
                    <a:pt x="12" y="19"/>
                  </a:lnTo>
                  <a:lnTo>
                    <a:pt x="19" y="13"/>
                  </a:lnTo>
                  <a:lnTo>
                    <a:pt x="25" y="6"/>
                  </a:lnTo>
                  <a:lnTo>
                    <a:pt x="32" y="0"/>
                  </a:lnTo>
                  <a:lnTo>
                    <a:pt x="38" y="0"/>
                  </a:lnTo>
                  <a:close/>
                </a:path>
              </a:pathLst>
            </a:custGeom>
            <a:solidFill>
              <a:srgbClr val="FF6600"/>
            </a:solidFill>
            <a:ln w="9525">
              <a:noFill/>
              <a:round/>
              <a:headEnd/>
              <a:tailEnd/>
            </a:ln>
          </p:spPr>
          <p:txBody>
            <a:bodyPr/>
            <a:lstStyle/>
            <a:p>
              <a:endParaRPr lang="fr-FR"/>
            </a:p>
          </p:txBody>
        </p:sp>
        <p:sp>
          <p:nvSpPr>
            <p:cNvPr id="83" name="Freeform 216"/>
            <p:cNvSpPr>
              <a:spLocks/>
            </p:cNvSpPr>
            <p:nvPr/>
          </p:nvSpPr>
          <p:spPr bwMode="auto">
            <a:xfrm>
              <a:off x="3100" y="2881"/>
              <a:ext cx="26" cy="32"/>
            </a:xfrm>
            <a:custGeom>
              <a:avLst/>
              <a:gdLst>
                <a:gd name="T0" fmla="*/ 26 w 26"/>
                <a:gd name="T1" fmla="*/ 32 h 32"/>
                <a:gd name="T2" fmla="*/ 19 w 26"/>
                <a:gd name="T3" fmla="*/ 25 h 32"/>
                <a:gd name="T4" fmla="*/ 13 w 26"/>
                <a:gd name="T5" fmla="*/ 19 h 32"/>
                <a:gd name="T6" fmla="*/ 0 w 26"/>
                <a:gd name="T7" fmla="*/ 6 h 32"/>
                <a:gd name="T8" fmla="*/ 0 w 26"/>
                <a:gd name="T9" fmla="*/ 0 h 32"/>
                <a:gd name="T10" fmla="*/ 19 w 26"/>
                <a:gd name="T11" fmla="*/ 13 h 32"/>
                <a:gd name="T12" fmla="*/ 26 w 26"/>
                <a:gd name="T13" fmla="*/ 19 h 32"/>
                <a:gd name="T14" fmla="*/ 26 w 26"/>
                <a:gd name="T15" fmla="*/ 25 h 32"/>
                <a:gd name="T16" fmla="*/ 26 w 26"/>
                <a:gd name="T17" fmla="*/ 25 h 32"/>
                <a:gd name="T18" fmla="*/ 26 w 26"/>
                <a:gd name="T19" fmla="*/ 32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32"/>
                <a:gd name="T32" fmla="*/ 26 w 26"/>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32">
                  <a:moveTo>
                    <a:pt x="26" y="32"/>
                  </a:moveTo>
                  <a:lnTo>
                    <a:pt x="19" y="25"/>
                  </a:lnTo>
                  <a:lnTo>
                    <a:pt x="13" y="19"/>
                  </a:lnTo>
                  <a:lnTo>
                    <a:pt x="0" y="6"/>
                  </a:lnTo>
                  <a:lnTo>
                    <a:pt x="0" y="0"/>
                  </a:lnTo>
                  <a:lnTo>
                    <a:pt x="19" y="13"/>
                  </a:lnTo>
                  <a:lnTo>
                    <a:pt x="26" y="19"/>
                  </a:lnTo>
                  <a:lnTo>
                    <a:pt x="26" y="25"/>
                  </a:lnTo>
                  <a:lnTo>
                    <a:pt x="26" y="32"/>
                  </a:lnTo>
                  <a:close/>
                </a:path>
              </a:pathLst>
            </a:custGeom>
            <a:solidFill>
              <a:srgbClr val="FF7800"/>
            </a:solidFill>
            <a:ln w="9525">
              <a:noFill/>
              <a:round/>
              <a:headEnd/>
              <a:tailEnd/>
            </a:ln>
          </p:spPr>
          <p:txBody>
            <a:bodyPr/>
            <a:lstStyle/>
            <a:p>
              <a:endParaRPr lang="fr-FR"/>
            </a:p>
          </p:txBody>
        </p:sp>
        <p:sp>
          <p:nvSpPr>
            <p:cNvPr id="84" name="Freeform 217"/>
            <p:cNvSpPr>
              <a:spLocks/>
            </p:cNvSpPr>
            <p:nvPr/>
          </p:nvSpPr>
          <p:spPr bwMode="auto">
            <a:xfrm>
              <a:off x="3042" y="2919"/>
              <a:ext cx="12" cy="20"/>
            </a:xfrm>
            <a:custGeom>
              <a:avLst/>
              <a:gdLst>
                <a:gd name="T0" fmla="*/ 12 w 12"/>
                <a:gd name="T1" fmla="*/ 13 h 20"/>
                <a:gd name="T2" fmla="*/ 12 w 12"/>
                <a:gd name="T3" fmla="*/ 20 h 20"/>
                <a:gd name="T4" fmla="*/ 6 w 12"/>
                <a:gd name="T5" fmla="*/ 13 h 20"/>
                <a:gd name="T6" fmla="*/ 6 w 12"/>
                <a:gd name="T7" fmla="*/ 13 h 20"/>
                <a:gd name="T8" fmla="*/ 0 w 12"/>
                <a:gd name="T9" fmla="*/ 0 h 20"/>
                <a:gd name="T10" fmla="*/ 0 w 12"/>
                <a:gd name="T11" fmla="*/ 0 h 20"/>
                <a:gd name="T12" fmla="*/ 0 w 12"/>
                <a:gd name="T13" fmla="*/ 0 h 20"/>
                <a:gd name="T14" fmla="*/ 6 w 12"/>
                <a:gd name="T15" fmla="*/ 0 h 20"/>
                <a:gd name="T16" fmla="*/ 6 w 12"/>
                <a:gd name="T17" fmla="*/ 0 h 20"/>
                <a:gd name="T18" fmla="*/ 6 w 12"/>
                <a:gd name="T19" fmla="*/ 7 h 20"/>
                <a:gd name="T20" fmla="*/ 12 w 12"/>
                <a:gd name="T21" fmla="*/ 13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20"/>
                <a:gd name="T35" fmla="*/ 12 w 12"/>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20">
                  <a:moveTo>
                    <a:pt x="12" y="13"/>
                  </a:moveTo>
                  <a:lnTo>
                    <a:pt x="12" y="20"/>
                  </a:lnTo>
                  <a:lnTo>
                    <a:pt x="6" y="13"/>
                  </a:lnTo>
                  <a:lnTo>
                    <a:pt x="0" y="0"/>
                  </a:lnTo>
                  <a:lnTo>
                    <a:pt x="6" y="0"/>
                  </a:lnTo>
                  <a:lnTo>
                    <a:pt x="6" y="7"/>
                  </a:lnTo>
                  <a:lnTo>
                    <a:pt x="12" y="13"/>
                  </a:lnTo>
                  <a:close/>
                </a:path>
              </a:pathLst>
            </a:custGeom>
            <a:solidFill>
              <a:srgbClr val="FF6600"/>
            </a:solidFill>
            <a:ln w="9525">
              <a:noFill/>
              <a:round/>
              <a:headEnd/>
              <a:tailEnd/>
            </a:ln>
          </p:spPr>
          <p:txBody>
            <a:bodyPr/>
            <a:lstStyle/>
            <a:p>
              <a:endParaRPr lang="fr-FR"/>
            </a:p>
          </p:txBody>
        </p:sp>
      </p:grpSp>
      <p:pic>
        <p:nvPicPr>
          <p:cNvPr id="85" name="Picture 2"/>
          <p:cNvPicPr>
            <a:picLocks noChangeAspect="1" noChangeArrowheads="1"/>
          </p:cNvPicPr>
          <p:nvPr/>
        </p:nvPicPr>
        <p:blipFill>
          <a:blip r:embed="rId6" cstate="print"/>
          <a:srcRect/>
          <a:stretch>
            <a:fillRect/>
          </a:stretch>
        </p:blipFill>
        <p:spPr bwMode="auto">
          <a:xfrm>
            <a:off x="5364484" y="1131094"/>
            <a:ext cx="3455988" cy="2605087"/>
          </a:xfrm>
          <a:prstGeom prst="rect">
            <a:avLst/>
          </a:prstGeom>
          <a:noFill/>
          <a:ln w="19050">
            <a:solidFill>
              <a:srgbClr val="FFFF00"/>
            </a:solidFill>
            <a:miter lim="800000"/>
            <a:headEnd/>
            <a:tailEnd/>
          </a:ln>
        </p:spPr>
      </p:pic>
      <p:grpSp>
        <p:nvGrpSpPr>
          <p:cNvPr id="86" name="Group 218"/>
          <p:cNvGrpSpPr>
            <a:grpSpLocks/>
          </p:cNvGrpSpPr>
          <p:nvPr/>
        </p:nvGrpSpPr>
        <p:grpSpPr bwMode="auto">
          <a:xfrm flipH="1">
            <a:off x="7236147" y="2059781"/>
            <a:ext cx="1152525" cy="769938"/>
            <a:chOff x="1872" y="1991"/>
            <a:chExt cx="1680" cy="1309"/>
          </a:xfrm>
        </p:grpSpPr>
        <p:sp>
          <p:nvSpPr>
            <p:cNvPr id="87" name="Freeform 202"/>
            <p:cNvSpPr>
              <a:spLocks/>
            </p:cNvSpPr>
            <p:nvPr/>
          </p:nvSpPr>
          <p:spPr bwMode="auto">
            <a:xfrm>
              <a:off x="1872" y="2016"/>
              <a:ext cx="1680" cy="1284"/>
            </a:xfrm>
            <a:custGeom>
              <a:avLst/>
              <a:gdLst>
                <a:gd name="T0" fmla="*/ 1137 w 1680"/>
                <a:gd name="T1" fmla="*/ 226 h 1284"/>
                <a:gd name="T2" fmla="*/ 1111 w 1680"/>
                <a:gd name="T3" fmla="*/ 342 h 1284"/>
                <a:gd name="T4" fmla="*/ 1279 w 1680"/>
                <a:gd name="T5" fmla="*/ 194 h 1284"/>
                <a:gd name="T6" fmla="*/ 1254 w 1680"/>
                <a:gd name="T7" fmla="*/ 271 h 1284"/>
                <a:gd name="T8" fmla="*/ 1279 w 1680"/>
                <a:gd name="T9" fmla="*/ 271 h 1284"/>
                <a:gd name="T10" fmla="*/ 1460 w 1680"/>
                <a:gd name="T11" fmla="*/ 84 h 1284"/>
                <a:gd name="T12" fmla="*/ 1441 w 1680"/>
                <a:gd name="T13" fmla="*/ 155 h 1284"/>
                <a:gd name="T14" fmla="*/ 1538 w 1680"/>
                <a:gd name="T15" fmla="*/ 116 h 1284"/>
                <a:gd name="T16" fmla="*/ 1312 w 1680"/>
                <a:gd name="T17" fmla="*/ 387 h 1284"/>
                <a:gd name="T18" fmla="*/ 1299 w 1680"/>
                <a:gd name="T19" fmla="*/ 477 h 1284"/>
                <a:gd name="T20" fmla="*/ 1415 w 1680"/>
                <a:gd name="T21" fmla="*/ 503 h 1284"/>
                <a:gd name="T22" fmla="*/ 1564 w 1680"/>
                <a:gd name="T23" fmla="*/ 510 h 1284"/>
                <a:gd name="T24" fmla="*/ 1376 w 1680"/>
                <a:gd name="T25" fmla="*/ 555 h 1284"/>
                <a:gd name="T26" fmla="*/ 1441 w 1680"/>
                <a:gd name="T27" fmla="*/ 587 h 1284"/>
                <a:gd name="T28" fmla="*/ 1312 w 1680"/>
                <a:gd name="T29" fmla="*/ 607 h 1284"/>
                <a:gd name="T30" fmla="*/ 1363 w 1680"/>
                <a:gd name="T31" fmla="*/ 632 h 1284"/>
                <a:gd name="T32" fmla="*/ 1680 w 1680"/>
                <a:gd name="T33" fmla="*/ 755 h 1284"/>
                <a:gd name="T34" fmla="*/ 1486 w 1680"/>
                <a:gd name="T35" fmla="*/ 716 h 1284"/>
                <a:gd name="T36" fmla="*/ 1305 w 1680"/>
                <a:gd name="T37" fmla="*/ 684 h 1284"/>
                <a:gd name="T38" fmla="*/ 1376 w 1680"/>
                <a:gd name="T39" fmla="*/ 729 h 1284"/>
                <a:gd name="T40" fmla="*/ 1325 w 1680"/>
                <a:gd name="T41" fmla="*/ 768 h 1284"/>
                <a:gd name="T42" fmla="*/ 1422 w 1680"/>
                <a:gd name="T43" fmla="*/ 852 h 1284"/>
                <a:gd name="T44" fmla="*/ 1447 w 1680"/>
                <a:gd name="T45" fmla="*/ 961 h 1284"/>
                <a:gd name="T46" fmla="*/ 1299 w 1680"/>
                <a:gd name="T47" fmla="*/ 878 h 1284"/>
                <a:gd name="T48" fmla="*/ 1273 w 1680"/>
                <a:gd name="T49" fmla="*/ 890 h 1284"/>
                <a:gd name="T50" fmla="*/ 1170 w 1680"/>
                <a:gd name="T51" fmla="*/ 832 h 1284"/>
                <a:gd name="T52" fmla="*/ 1137 w 1680"/>
                <a:gd name="T53" fmla="*/ 852 h 1284"/>
                <a:gd name="T54" fmla="*/ 1144 w 1680"/>
                <a:gd name="T55" fmla="*/ 890 h 1284"/>
                <a:gd name="T56" fmla="*/ 1170 w 1680"/>
                <a:gd name="T57" fmla="*/ 961 h 1284"/>
                <a:gd name="T58" fmla="*/ 1111 w 1680"/>
                <a:gd name="T59" fmla="*/ 961 h 1284"/>
                <a:gd name="T60" fmla="*/ 1060 w 1680"/>
                <a:gd name="T61" fmla="*/ 916 h 1284"/>
                <a:gd name="T62" fmla="*/ 1040 w 1680"/>
                <a:gd name="T63" fmla="*/ 897 h 1284"/>
                <a:gd name="T64" fmla="*/ 1027 w 1680"/>
                <a:gd name="T65" fmla="*/ 1052 h 1284"/>
                <a:gd name="T66" fmla="*/ 1002 w 1680"/>
                <a:gd name="T67" fmla="*/ 1239 h 1284"/>
                <a:gd name="T68" fmla="*/ 943 w 1680"/>
                <a:gd name="T69" fmla="*/ 1026 h 1284"/>
                <a:gd name="T70" fmla="*/ 892 w 1680"/>
                <a:gd name="T71" fmla="*/ 1097 h 1284"/>
                <a:gd name="T72" fmla="*/ 840 w 1680"/>
                <a:gd name="T73" fmla="*/ 1194 h 1284"/>
                <a:gd name="T74" fmla="*/ 846 w 1680"/>
                <a:gd name="T75" fmla="*/ 968 h 1284"/>
                <a:gd name="T76" fmla="*/ 782 w 1680"/>
                <a:gd name="T77" fmla="*/ 968 h 1284"/>
                <a:gd name="T78" fmla="*/ 691 w 1680"/>
                <a:gd name="T79" fmla="*/ 1013 h 1284"/>
                <a:gd name="T80" fmla="*/ 562 w 1680"/>
                <a:gd name="T81" fmla="*/ 1084 h 1284"/>
                <a:gd name="T82" fmla="*/ 704 w 1680"/>
                <a:gd name="T83" fmla="*/ 903 h 1284"/>
                <a:gd name="T84" fmla="*/ 633 w 1680"/>
                <a:gd name="T85" fmla="*/ 955 h 1284"/>
                <a:gd name="T86" fmla="*/ 498 w 1680"/>
                <a:gd name="T87" fmla="*/ 1039 h 1284"/>
                <a:gd name="T88" fmla="*/ 588 w 1680"/>
                <a:gd name="T89" fmla="*/ 942 h 1284"/>
                <a:gd name="T90" fmla="*/ 510 w 1680"/>
                <a:gd name="T91" fmla="*/ 897 h 1284"/>
                <a:gd name="T92" fmla="*/ 233 w 1680"/>
                <a:gd name="T93" fmla="*/ 974 h 1284"/>
                <a:gd name="T94" fmla="*/ 420 w 1680"/>
                <a:gd name="T95" fmla="*/ 858 h 1284"/>
                <a:gd name="T96" fmla="*/ 523 w 1680"/>
                <a:gd name="T97" fmla="*/ 807 h 1284"/>
                <a:gd name="T98" fmla="*/ 414 w 1680"/>
                <a:gd name="T99" fmla="*/ 787 h 1284"/>
                <a:gd name="T100" fmla="*/ 6 w 1680"/>
                <a:gd name="T101" fmla="*/ 787 h 1284"/>
                <a:gd name="T102" fmla="*/ 239 w 1680"/>
                <a:gd name="T103" fmla="*/ 710 h 1284"/>
                <a:gd name="T104" fmla="*/ 569 w 1680"/>
                <a:gd name="T105" fmla="*/ 665 h 1284"/>
                <a:gd name="T106" fmla="*/ 420 w 1680"/>
                <a:gd name="T107" fmla="*/ 568 h 1284"/>
                <a:gd name="T108" fmla="*/ 698 w 1680"/>
                <a:gd name="T109" fmla="*/ 613 h 1284"/>
                <a:gd name="T110" fmla="*/ 678 w 1680"/>
                <a:gd name="T111" fmla="*/ 477 h 1284"/>
                <a:gd name="T112" fmla="*/ 808 w 1680"/>
                <a:gd name="T113" fmla="*/ 471 h 1284"/>
                <a:gd name="T114" fmla="*/ 866 w 1680"/>
                <a:gd name="T115" fmla="*/ 348 h 1284"/>
                <a:gd name="T116" fmla="*/ 905 w 1680"/>
                <a:gd name="T117" fmla="*/ 452 h 1284"/>
                <a:gd name="T118" fmla="*/ 956 w 1680"/>
                <a:gd name="T119" fmla="*/ 316 h 1284"/>
                <a:gd name="T120" fmla="*/ 989 w 1680"/>
                <a:gd name="T121" fmla="*/ 374 h 1284"/>
                <a:gd name="T122" fmla="*/ 1047 w 1680"/>
                <a:gd name="T123" fmla="*/ 252 h 1284"/>
                <a:gd name="T124" fmla="*/ 1150 w 1680"/>
                <a:gd name="T125" fmla="*/ 84 h 128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80"/>
                <a:gd name="T190" fmla="*/ 0 h 1284"/>
                <a:gd name="T191" fmla="*/ 1680 w 1680"/>
                <a:gd name="T192" fmla="*/ 1284 h 128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80" h="1284">
                  <a:moveTo>
                    <a:pt x="1215" y="0"/>
                  </a:moveTo>
                  <a:lnTo>
                    <a:pt x="1215" y="13"/>
                  </a:lnTo>
                  <a:lnTo>
                    <a:pt x="1215" y="26"/>
                  </a:lnTo>
                  <a:lnTo>
                    <a:pt x="1202" y="52"/>
                  </a:lnTo>
                  <a:lnTo>
                    <a:pt x="1195" y="77"/>
                  </a:lnTo>
                  <a:lnTo>
                    <a:pt x="1189" y="103"/>
                  </a:lnTo>
                  <a:lnTo>
                    <a:pt x="1170" y="155"/>
                  </a:lnTo>
                  <a:lnTo>
                    <a:pt x="1163" y="168"/>
                  </a:lnTo>
                  <a:lnTo>
                    <a:pt x="1157" y="181"/>
                  </a:lnTo>
                  <a:lnTo>
                    <a:pt x="1144" y="206"/>
                  </a:lnTo>
                  <a:lnTo>
                    <a:pt x="1137" y="226"/>
                  </a:lnTo>
                  <a:lnTo>
                    <a:pt x="1131" y="245"/>
                  </a:lnTo>
                  <a:lnTo>
                    <a:pt x="1124" y="265"/>
                  </a:lnTo>
                  <a:lnTo>
                    <a:pt x="1118" y="284"/>
                  </a:lnTo>
                  <a:lnTo>
                    <a:pt x="1118" y="290"/>
                  </a:lnTo>
                  <a:lnTo>
                    <a:pt x="1118" y="297"/>
                  </a:lnTo>
                  <a:lnTo>
                    <a:pt x="1118" y="303"/>
                  </a:lnTo>
                  <a:lnTo>
                    <a:pt x="1111" y="316"/>
                  </a:lnTo>
                  <a:lnTo>
                    <a:pt x="1111" y="323"/>
                  </a:lnTo>
                  <a:lnTo>
                    <a:pt x="1111" y="329"/>
                  </a:lnTo>
                  <a:lnTo>
                    <a:pt x="1105" y="348"/>
                  </a:lnTo>
                  <a:lnTo>
                    <a:pt x="1111" y="342"/>
                  </a:lnTo>
                  <a:lnTo>
                    <a:pt x="1118" y="336"/>
                  </a:lnTo>
                  <a:lnTo>
                    <a:pt x="1131" y="329"/>
                  </a:lnTo>
                  <a:lnTo>
                    <a:pt x="1144" y="316"/>
                  </a:lnTo>
                  <a:lnTo>
                    <a:pt x="1157" y="303"/>
                  </a:lnTo>
                  <a:lnTo>
                    <a:pt x="1163" y="303"/>
                  </a:lnTo>
                  <a:lnTo>
                    <a:pt x="1189" y="277"/>
                  </a:lnTo>
                  <a:lnTo>
                    <a:pt x="1202" y="265"/>
                  </a:lnTo>
                  <a:lnTo>
                    <a:pt x="1208" y="265"/>
                  </a:lnTo>
                  <a:lnTo>
                    <a:pt x="1208" y="252"/>
                  </a:lnTo>
                  <a:lnTo>
                    <a:pt x="1254" y="213"/>
                  </a:lnTo>
                  <a:lnTo>
                    <a:pt x="1279" y="194"/>
                  </a:lnTo>
                  <a:lnTo>
                    <a:pt x="1286" y="187"/>
                  </a:lnTo>
                  <a:lnTo>
                    <a:pt x="1299" y="174"/>
                  </a:lnTo>
                  <a:lnTo>
                    <a:pt x="1299" y="181"/>
                  </a:lnTo>
                  <a:lnTo>
                    <a:pt x="1299" y="187"/>
                  </a:lnTo>
                  <a:lnTo>
                    <a:pt x="1292" y="194"/>
                  </a:lnTo>
                  <a:lnTo>
                    <a:pt x="1286" y="206"/>
                  </a:lnTo>
                  <a:lnTo>
                    <a:pt x="1286" y="213"/>
                  </a:lnTo>
                  <a:lnTo>
                    <a:pt x="1273" y="232"/>
                  </a:lnTo>
                  <a:lnTo>
                    <a:pt x="1266" y="239"/>
                  </a:lnTo>
                  <a:lnTo>
                    <a:pt x="1260" y="252"/>
                  </a:lnTo>
                  <a:lnTo>
                    <a:pt x="1254" y="271"/>
                  </a:lnTo>
                  <a:lnTo>
                    <a:pt x="1241" y="284"/>
                  </a:lnTo>
                  <a:lnTo>
                    <a:pt x="1234" y="297"/>
                  </a:lnTo>
                  <a:lnTo>
                    <a:pt x="1234" y="303"/>
                  </a:lnTo>
                  <a:lnTo>
                    <a:pt x="1208" y="329"/>
                  </a:lnTo>
                  <a:lnTo>
                    <a:pt x="1215" y="329"/>
                  </a:lnTo>
                  <a:lnTo>
                    <a:pt x="1247" y="297"/>
                  </a:lnTo>
                  <a:lnTo>
                    <a:pt x="1279" y="271"/>
                  </a:lnTo>
                  <a:lnTo>
                    <a:pt x="1312" y="239"/>
                  </a:lnTo>
                  <a:lnTo>
                    <a:pt x="1338" y="206"/>
                  </a:lnTo>
                  <a:lnTo>
                    <a:pt x="1344" y="194"/>
                  </a:lnTo>
                  <a:lnTo>
                    <a:pt x="1357" y="187"/>
                  </a:lnTo>
                  <a:lnTo>
                    <a:pt x="1376" y="168"/>
                  </a:lnTo>
                  <a:lnTo>
                    <a:pt x="1396" y="155"/>
                  </a:lnTo>
                  <a:lnTo>
                    <a:pt x="1402" y="142"/>
                  </a:lnTo>
                  <a:lnTo>
                    <a:pt x="1409" y="135"/>
                  </a:lnTo>
                  <a:lnTo>
                    <a:pt x="1441" y="103"/>
                  </a:lnTo>
                  <a:lnTo>
                    <a:pt x="1454" y="90"/>
                  </a:lnTo>
                  <a:lnTo>
                    <a:pt x="1460" y="84"/>
                  </a:lnTo>
                  <a:lnTo>
                    <a:pt x="1467" y="84"/>
                  </a:lnTo>
                  <a:lnTo>
                    <a:pt x="1467" y="90"/>
                  </a:lnTo>
                  <a:lnTo>
                    <a:pt x="1454" y="103"/>
                  </a:lnTo>
                  <a:lnTo>
                    <a:pt x="1441" y="123"/>
                  </a:lnTo>
                  <a:lnTo>
                    <a:pt x="1441" y="129"/>
                  </a:lnTo>
                  <a:lnTo>
                    <a:pt x="1434" y="142"/>
                  </a:lnTo>
                  <a:lnTo>
                    <a:pt x="1428" y="155"/>
                  </a:lnTo>
                  <a:lnTo>
                    <a:pt x="1434" y="155"/>
                  </a:lnTo>
                  <a:lnTo>
                    <a:pt x="1441" y="155"/>
                  </a:lnTo>
                  <a:lnTo>
                    <a:pt x="1447" y="142"/>
                  </a:lnTo>
                  <a:lnTo>
                    <a:pt x="1460" y="129"/>
                  </a:lnTo>
                  <a:lnTo>
                    <a:pt x="1473" y="123"/>
                  </a:lnTo>
                  <a:lnTo>
                    <a:pt x="1486" y="110"/>
                  </a:lnTo>
                  <a:lnTo>
                    <a:pt x="1499" y="103"/>
                  </a:lnTo>
                  <a:lnTo>
                    <a:pt x="1518" y="84"/>
                  </a:lnTo>
                  <a:lnTo>
                    <a:pt x="1577" y="58"/>
                  </a:lnTo>
                  <a:lnTo>
                    <a:pt x="1564" y="77"/>
                  </a:lnTo>
                  <a:lnTo>
                    <a:pt x="1557" y="90"/>
                  </a:lnTo>
                  <a:lnTo>
                    <a:pt x="1551" y="103"/>
                  </a:lnTo>
                  <a:lnTo>
                    <a:pt x="1538" y="116"/>
                  </a:lnTo>
                  <a:lnTo>
                    <a:pt x="1518" y="129"/>
                  </a:lnTo>
                  <a:lnTo>
                    <a:pt x="1499" y="161"/>
                  </a:lnTo>
                  <a:lnTo>
                    <a:pt x="1460" y="200"/>
                  </a:lnTo>
                  <a:lnTo>
                    <a:pt x="1415" y="265"/>
                  </a:lnTo>
                  <a:lnTo>
                    <a:pt x="1415" y="271"/>
                  </a:lnTo>
                  <a:lnTo>
                    <a:pt x="1415" y="277"/>
                  </a:lnTo>
                  <a:lnTo>
                    <a:pt x="1409" y="284"/>
                  </a:lnTo>
                  <a:lnTo>
                    <a:pt x="1402" y="290"/>
                  </a:lnTo>
                  <a:lnTo>
                    <a:pt x="1383" y="316"/>
                  </a:lnTo>
                  <a:lnTo>
                    <a:pt x="1363" y="342"/>
                  </a:lnTo>
                  <a:lnTo>
                    <a:pt x="1312" y="387"/>
                  </a:lnTo>
                  <a:lnTo>
                    <a:pt x="1299" y="406"/>
                  </a:lnTo>
                  <a:lnTo>
                    <a:pt x="1286" y="413"/>
                  </a:lnTo>
                  <a:lnTo>
                    <a:pt x="1279" y="426"/>
                  </a:lnTo>
                  <a:lnTo>
                    <a:pt x="1273" y="432"/>
                  </a:lnTo>
                  <a:lnTo>
                    <a:pt x="1273" y="439"/>
                  </a:lnTo>
                  <a:lnTo>
                    <a:pt x="1260" y="452"/>
                  </a:lnTo>
                  <a:lnTo>
                    <a:pt x="1241" y="484"/>
                  </a:lnTo>
                  <a:lnTo>
                    <a:pt x="1247" y="484"/>
                  </a:lnTo>
                  <a:lnTo>
                    <a:pt x="1260" y="484"/>
                  </a:lnTo>
                  <a:lnTo>
                    <a:pt x="1279" y="477"/>
                  </a:lnTo>
                  <a:lnTo>
                    <a:pt x="1299" y="477"/>
                  </a:lnTo>
                  <a:lnTo>
                    <a:pt x="1312" y="477"/>
                  </a:lnTo>
                  <a:lnTo>
                    <a:pt x="1344" y="477"/>
                  </a:lnTo>
                  <a:lnTo>
                    <a:pt x="1318" y="490"/>
                  </a:lnTo>
                  <a:lnTo>
                    <a:pt x="1305" y="497"/>
                  </a:lnTo>
                  <a:lnTo>
                    <a:pt x="1292" y="503"/>
                  </a:lnTo>
                  <a:lnTo>
                    <a:pt x="1350" y="503"/>
                  </a:lnTo>
                  <a:lnTo>
                    <a:pt x="1376" y="503"/>
                  </a:lnTo>
                  <a:lnTo>
                    <a:pt x="1389" y="503"/>
                  </a:lnTo>
                  <a:lnTo>
                    <a:pt x="1409" y="510"/>
                  </a:lnTo>
                  <a:lnTo>
                    <a:pt x="1415" y="503"/>
                  </a:lnTo>
                  <a:lnTo>
                    <a:pt x="1422" y="503"/>
                  </a:lnTo>
                  <a:lnTo>
                    <a:pt x="1441" y="503"/>
                  </a:lnTo>
                  <a:lnTo>
                    <a:pt x="1460" y="503"/>
                  </a:lnTo>
                  <a:lnTo>
                    <a:pt x="1467" y="503"/>
                  </a:lnTo>
                  <a:lnTo>
                    <a:pt x="1480" y="503"/>
                  </a:lnTo>
                  <a:lnTo>
                    <a:pt x="1486" y="503"/>
                  </a:lnTo>
                  <a:lnTo>
                    <a:pt x="1499" y="503"/>
                  </a:lnTo>
                  <a:lnTo>
                    <a:pt x="1525" y="503"/>
                  </a:lnTo>
                  <a:lnTo>
                    <a:pt x="1551" y="510"/>
                  </a:lnTo>
                  <a:lnTo>
                    <a:pt x="1564" y="510"/>
                  </a:lnTo>
                  <a:lnTo>
                    <a:pt x="1570" y="510"/>
                  </a:lnTo>
                  <a:lnTo>
                    <a:pt x="1518" y="529"/>
                  </a:lnTo>
                  <a:lnTo>
                    <a:pt x="1493" y="536"/>
                  </a:lnTo>
                  <a:lnTo>
                    <a:pt x="1473" y="536"/>
                  </a:lnTo>
                  <a:lnTo>
                    <a:pt x="1447" y="542"/>
                  </a:lnTo>
                  <a:lnTo>
                    <a:pt x="1422" y="548"/>
                  </a:lnTo>
                  <a:lnTo>
                    <a:pt x="1422" y="555"/>
                  </a:lnTo>
                  <a:lnTo>
                    <a:pt x="1415" y="555"/>
                  </a:lnTo>
                  <a:lnTo>
                    <a:pt x="1402" y="555"/>
                  </a:lnTo>
                  <a:lnTo>
                    <a:pt x="1396" y="555"/>
                  </a:lnTo>
                  <a:lnTo>
                    <a:pt x="1376" y="555"/>
                  </a:lnTo>
                  <a:lnTo>
                    <a:pt x="1363" y="555"/>
                  </a:lnTo>
                  <a:lnTo>
                    <a:pt x="1357" y="555"/>
                  </a:lnTo>
                  <a:lnTo>
                    <a:pt x="1350" y="555"/>
                  </a:lnTo>
                  <a:lnTo>
                    <a:pt x="1344" y="561"/>
                  </a:lnTo>
                  <a:lnTo>
                    <a:pt x="1363" y="568"/>
                  </a:lnTo>
                  <a:lnTo>
                    <a:pt x="1396" y="574"/>
                  </a:lnTo>
                  <a:lnTo>
                    <a:pt x="1428" y="581"/>
                  </a:lnTo>
                  <a:lnTo>
                    <a:pt x="1441" y="581"/>
                  </a:lnTo>
                  <a:lnTo>
                    <a:pt x="1454" y="581"/>
                  </a:lnTo>
                  <a:lnTo>
                    <a:pt x="1441" y="587"/>
                  </a:lnTo>
                  <a:lnTo>
                    <a:pt x="1434" y="587"/>
                  </a:lnTo>
                  <a:lnTo>
                    <a:pt x="1415" y="594"/>
                  </a:lnTo>
                  <a:lnTo>
                    <a:pt x="1402" y="594"/>
                  </a:lnTo>
                  <a:lnTo>
                    <a:pt x="1389" y="594"/>
                  </a:lnTo>
                  <a:lnTo>
                    <a:pt x="1383" y="600"/>
                  </a:lnTo>
                  <a:lnTo>
                    <a:pt x="1376" y="600"/>
                  </a:lnTo>
                  <a:lnTo>
                    <a:pt x="1370" y="600"/>
                  </a:lnTo>
                  <a:lnTo>
                    <a:pt x="1344" y="600"/>
                  </a:lnTo>
                  <a:lnTo>
                    <a:pt x="1318" y="607"/>
                  </a:lnTo>
                  <a:lnTo>
                    <a:pt x="1312" y="607"/>
                  </a:lnTo>
                  <a:lnTo>
                    <a:pt x="1305" y="607"/>
                  </a:lnTo>
                  <a:lnTo>
                    <a:pt x="1325" y="613"/>
                  </a:lnTo>
                  <a:lnTo>
                    <a:pt x="1344" y="613"/>
                  </a:lnTo>
                  <a:lnTo>
                    <a:pt x="1363" y="619"/>
                  </a:lnTo>
                  <a:lnTo>
                    <a:pt x="1383" y="626"/>
                  </a:lnTo>
                  <a:lnTo>
                    <a:pt x="1409" y="632"/>
                  </a:lnTo>
                  <a:lnTo>
                    <a:pt x="1428" y="632"/>
                  </a:lnTo>
                  <a:lnTo>
                    <a:pt x="1422" y="639"/>
                  </a:lnTo>
                  <a:lnTo>
                    <a:pt x="1415" y="639"/>
                  </a:lnTo>
                  <a:lnTo>
                    <a:pt x="1389" y="639"/>
                  </a:lnTo>
                  <a:lnTo>
                    <a:pt x="1363" y="632"/>
                  </a:lnTo>
                  <a:lnTo>
                    <a:pt x="1350" y="632"/>
                  </a:lnTo>
                  <a:lnTo>
                    <a:pt x="1344" y="632"/>
                  </a:lnTo>
                  <a:lnTo>
                    <a:pt x="1363" y="639"/>
                  </a:lnTo>
                  <a:lnTo>
                    <a:pt x="1383" y="652"/>
                  </a:lnTo>
                  <a:lnTo>
                    <a:pt x="1415" y="665"/>
                  </a:lnTo>
                  <a:lnTo>
                    <a:pt x="1447" y="684"/>
                  </a:lnTo>
                  <a:lnTo>
                    <a:pt x="1467" y="690"/>
                  </a:lnTo>
                  <a:lnTo>
                    <a:pt x="1486" y="697"/>
                  </a:lnTo>
                  <a:lnTo>
                    <a:pt x="1538" y="710"/>
                  </a:lnTo>
                  <a:lnTo>
                    <a:pt x="1590" y="723"/>
                  </a:lnTo>
                  <a:lnTo>
                    <a:pt x="1680" y="755"/>
                  </a:lnTo>
                  <a:lnTo>
                    <a:pt x="1667" y="755"/>
                  </a:lnTo>
                  <a:lnTo>
                    <a:pt x="1648" y="748"/>
                  </a:lnTo>
                  <a:lnTo>
                    <a:pt x="1609" y="742"/>
                  </a:lnTo>
                  <a:lnTo>
                    <a:pt x="1570" y="729"/>
                  </a:lnTo>
                  <a:lnTo>
                    <a:pt x="1551" y="729"/>
                  </a:lnTo>
                  <a:lnTo>
                    <a:pt x="1544" y="729"/>
                  </a:lnTo>
                  <a:lnTo>
                    <a:pt x="1525" y="723"/>
                  </a:lnTo>
                  <a:lnTo>
                    <a:pt x="1506" y="716"/>
                  </a:lnTo>
                  <a:lnTo>
                    <a:pt x="1486" y="716"/>
                  </a:lnTo>
                  <a:lnTo>
                    <a:pt x="1480" y="716"/>
                  </a:lnTo>
                  <a:lnTo>
                    <a:pt x="1467" y="716"/>
                  </a:lnTo>
                  <a:lnTo>
                    <a:pt x="1447" y="710"/>
                  </a:lnTo>
                  <a:lnTo>
                    <a:pt x="1434" y="710"/>
                  </a:lnTo>
                  <a:lnTo>
                    <a:pt x="1415" y="703"/>
                  </a:lnTo>
                  <a:lnTo>
                    <a:pt x="1396" y="697"/>
                  </a:lnTo>
                  <a:lnTo>
                    <a:pt x="1376" y="697"/>
                  </a:lnTo>
                  <a:lnTo>
                    <a:pt x="1350" y="690"/>
                  </a:lnTo>
                  <a:lnTo>
                    <a:pt x="1331" y="690"/>
                  </a:lnTo>
                  <a:lnTo>
                    <a:pt x="1318" y="684"/>
                  </a:lnTo>
                  <a:lnTo>
                    <a:pt x="1305" y="684"/>
                  </a:lnTo>
                  <a:lnTo>
                    <a:pt x="1312" y="690"/>
                  </a:lnTo>
                  <a:lnTo>
                    <a:pt x="1318" y="690"/>
                  </a:lnTo>
                  <a:lnTo>
                    <a:pt x="1331" y="697"/>
                  </a:lnTo>
                  <a:lnTo>
                    <a:pt x="1370" y="710"/>
                  </a:lnTo>
                  <a:lnTo>
                    <a:pt x="1383" y="723"/>
                  </a:lnTo>
                  <a:lnTo>
                    <a:pt x="1389" y="729"/>
                  </a:lnTo>
                  <a:lnTo>
                    <a:pt x="1402" y="736"/>
                  </a:lnTo>
                  <a:lnTo>
                    <a:pt x="1396" y="736"/>
                  </a:lnTo>
                  <a:lnTo>
                    <a:pt x="1389" y="736"/>
                  </a:lnTo>
                  <a:lnTo>
                    <a:pt x="1376" y="729"/>
                  </a:lnTo>
                  <a:lnTo>
                    <a:pt x="1370" y="729"/>
                  </a:lnTo>
                  <a:lnTo>
                    <a:pt x="1370" y="736"/>
                  </a:lnTo>
                  <a:lnTo>
                    <a:pt x="1383" y="742"/>
                  </a:lnTo>
                  <a:lnTo>
                    <a:pt x="1402" y="748"/>
                  </a:lnTo>
                  <a:lnTo>
                    <a:pt x="1415" y="761"/>
                  </a:lnTo>
                  <a:lnTo>
                    <a:pt x="1434" y="768"/>
                  </a:lnTo>
                  <a:lnTo>
                    <a:pt x="1473" y="800"/>
                  </a:lnTo>
                  <a:lnTo>
                    <a:pt x="1402" y="787"/>
                  </a:lnTo>
                  <a:lnTo>
                    <a:pt x="1363" y="781"/>
                  </a:lnTo>
                  <a:lnTo>
                    <a:pt x="1350" y="774"/>
                  </a:lnTo>
                  <a:lnTo>
                    <a:pt x="1325" y="768"/>
                  </a:lnTo>
                  <a:lnTo>
                    <a:pt x="1325" y="761"/>
                  </a:lnTo>
                  <a:lnTo>
                    <a:pt x="1312" y="748"/>
                  </a:lnTo>
                  <a:lnTo>
                    <a:pt x="1305" y="742"/>
                  </a:lnTo>
                  <a:lnTo>
                    <a:pt x="1299" y="736"/>
                  </a:lnTo>
                  <a:lnTo>
                    <a:pt x="1312" y="755"/>
                  </a:lnTo>
                  <a:lnTo>
                    <a:pt x="1325" y="768"/>
                  </a:lnTo>
                  <a:lnTo>
                    <a:pt x="1363" y="794"/>
                  </a:lnTo>
                  <a:lnTo>
                    <a:pt x="1383" y="807"/>
                  </a:lnTo>
                  <a:lnTo>
                    <a:pt x="1396" y="819"/>
                  </a:lnTo>
                  <a:lnTo>
                    <a:pt x="1409" y="832"/>
                  </a:lnTo>
                  <a:lnTo>
                    <a:pt x="1422" y="852"/>
                  </a:lnTo>
                  <a:lnTo>
                    <a:pt x="1460" y="890"/>
                  </a:lnTo>
                  <a:lnTo>
                    <a:pt x="1499" y="936"/>
                  </a:lnTo>
                  <a:lnTo>
                    <a:pt x="1544" y="974"/>
                  </a:lnTo>
                  <a:lnTo>
                    <a:pt x="1564" y="994"/>
                  </a:lnTo>
                  <a:lnTo>
                    <a:pt x="1577" y="1019"/>
                  </a:lnTo>
                  <a:lnTo>
                    <a:pt x="1564" y="1013"/>
                  </a:lnTo>
                  <a:lnTo>
                    <a:pt x="1538" y="1007"/>
                  </a:lnTo>
                  <a:lnTo>
                    <a:pt x="1512" y="994"/>
                  </a:lnTo>
                  <a:lnTo>
                    <a:pt x="1493" y="987"/>
                  </a:lnTo>
                  <a:lnTo>
                    <a:pt x="1473" y="974"/>
                  </a:lnTo>
                  <a:lnTo>
                    <a:pt x="1447" y="961"/>
                  </a:lnTo>
                  <a:lnTo>
                    <a:pt x="1422" y="948"/>
                  </a:lnTo>
                  <a:lnTo>
                    <a:pt x="1409" y="942"/>
                  </a:lnTo>
                  <a:lnTo>
                    <a:pt x="1396" y="942"/>
                  </a:lnTo>
                  <a:lnTo>
                    <a:pt x="1389" y="929"/>
                  </a:lnTo>
                  <a:lnTo>
                    <a:pt x="1376" y="923"/>
                  </a:lnTo>
                  <a:lnTo>
                    <a:pt x="1357" y="916"/>
                  </a:lnTo>
                  <a:lnTo>
                    <a:pt x="1338" y="903"/>
                  </a:lnTo>
                  <a:lnTo>
                    <a:pt x="1325" y="897"/>
                  </a:lnTo>
                  <a:lnTo>
                    <a:pt x="1318" y="897"/>
                  </a:lnTo>
                  <a:lnTo>
                    <a:pt x="1318" y="890"/>
                  </a:lnTo>
                  <a:lnTo>
                    <a:pt x="1299" y="878"/>
                  </a:lnTo>
                  <a:lnTo>
                    <a:pt x="1286" y="865"/>
                  </a:lnTo>
                  <a:lnTo>
                    <a:pt x="1273" y="852"/>
                  </a:lnTo>
                  <a:lnTo>
                    <a:pt x="1260" y="845"/>
                  </a:lnTo>
                  <a:lnTo>
                    <a:pt x="1273" y="865"/>
                  </a:lnTo>
                  <a:lnTo>
                    <a:pt x="1279" y="871"/>
                  </a:lnTo>
                  <a:lnTo>
                    <a:pt x="1292" y="884"/>
                  </a:lnTo>
                  <a:lnTo>
                    <a:pt x="1299" y="897"/>
                  </a:lnTo>
                  <a:lnTo>
                    <a:pt x="1299" y="903"/>
                  </a:lnTo>
                  <a:lnTo>
                    <a:pt x="1286" y="897"/>
                  </a:lnTo>
                  <a:lnTo>
                    <a:pt x="1273" y="890"/>
                  </a:lnTo>
                  <a:lnTo>
                    <a:pt x="1241" y="871"/>
                  </a:lnTo>
                  <a:lnTo>
                    <a:pt x="1215" y="852"/>
                  </a:lnTo>
                  <a:lnTo>
                    <a:pt x="1189" y="832"/>
                  </a:lnTo>
                  <a:lnTo>
                    <a:pt x="1182" y="832"/>
                  </a:lnTo>
                  <a:lnTo>
                    <a:pt x="1176" y="826"/>
                  </a:lnTo>
                  <a:lnTo>
                    <a:pt x="1157" y="813"/>
                  </a:lnTo>
                  <a:lnTo>
                    <a:pt x="1137" y="794"/>
                  </a:lnTo>
                  <a:lnTo>
                    <a:pt x="1124" y="787"/>
                  </a:lnTo>
                  <a:lnTo>
                    <a:pt x="1144" y="807"/>
                  </a:lnTo>
                  <a:lnTo>
                    <a:pt x="1170" y="832"/>
                  </a:lnTo>
                  <a:lnTo>
                    <a:pt x="1228" y="890"/>
                  </a:lnTo>
                  <a:lnTo>
                    <a:pt x="1286" y="955"/>
                  </a:lnTo>
                  <a:lnTo>
                    <a:pt x="1325" y="1007"/>
                  </a:lnTo>
                  <a:lnTo>
                    <a:pt x="1221" y="929"/>
                  </a:lnTo>
                  <a:lnTo>
                    <a:pt x="1195" y="897"/>
                  </a:lnTo>
                  <a:lnTo>
                    <a:pt x="1176" y="890"/>
                  </a:lnTo>
                  <a:lnTo>
                    <a:pt x="1176" y="884"/>
                  </a:lnTo>
                  <a:lnTo>
                    <a:pt x="1157" y="878"/>
                  </a:lnTo>
                  <a:lnTo>
                    <a:pt x="1150" y="871"/>
                  </a:lnTo>
                  <a:lnTo>
                    <a:pt x="1144" y="858"/>
                  </a:lnTo>
                  <a:lnTo>
                    <a:pt x="1137" y="852"/>
                  </a:lnTo>
                  <a:lnTo>
                    <a:pt x="1131" y="845"/>
                  </a:lnTo>
                  <a:lnTo>
                    <a:pt x="1124" y="845"/>
                  </a:lnTo>
                  <a:lnTo>
                    <a:pt x="1111" y="826"/>
                  </a:lnTo>
                  <a:lnTo>
                    <a:pt x="1105" y="819"/>
                  </a:lnTo>
                  <a:lnTo>
                    <a:pt x="1098" y="807"/>
                  </a:lnTo>
                  <a:lnTo>
                    <a:pt x="1098" y="813"/>
                  </a:lnTo>
                  <a:lnTo>
                    <a:pt x="1111" y="832"/>
                  </a:lnTo>
                  <a:lnTo>
                    <a:pt x="1124" y="852"/>
                  </a:lnTo>
                  <a:lnTo>
                    <a:pt x="1131" y="871"/>
                  </a:lnTo>
                  <a:lnTo>
                    <a:pt x="1144" y="890"/>
                  </a:lnTo>
                  <a:lnTo>
                    <a:pt x="1144" y="903"/>
                  </a:lnTo>
                  <a:lnTo>
                    <a:pt x="1137" y="897"/>
                  </a:lnTo>
                  <a:lnTo>
                    <a:pt x="1131" y="890"/>
                  </a:lnTo>
                  <a:lnTo>
                    <a:pt x="1111" y="878"/>
                  </a:lnTo>
                  <a:lnTo>
                    <a:pt x="1118" y="890"/>
                  </a:lnTo>
                  <a:lnTo>
                    <a:pt x="1124" y="897"/>
                  </a:lnTo>
                  <a:lnTo>
                    <a:pt x="1137" y="910"/>
                  </a:lnTo>
                  <a:lnTo>
                    <a:pt x="1150" y="929"/>
                  </a:lnTo>
                  <a:lnTo>
                    <a:pt x="1157" y="936"/>
                  </a:lnTo>
                  <a:lnTo>
                    <a:pt x="1157" y="942"/>
                  </a:lnTo>
                  <a:lnTo>
                    <a:pt x="1170" y="961"/>
                  </a:lnTo>
                  <a:lnTo>
                    <a:pt x="1182" y="981"/>
                  </a:lnTo>
                  <a:lnTo>
                    <a:pt x="1202" y="1026"/>
                  </a:lnTo>
                  <a:lnTo>
                    <a:pt x="1228" y="1110"/>
                  </a:lnTo>
                  <a:lnTo>
                    <a:pt x="1195" y="1065"/>
                  </a:lnTo>
                  <a:lnTo>
                    <a:pt x="1170" y="1039"/>
                  </a:lnTo>
                  <a:lnTo>
                    <a:pt x="1150" y="1019"/>
                  </a:lnTo>
                  <a:lnTo>
                    <a:pt x="1144" y="1013"/>
                  </a:lnTo>
                  <a:lnTo>
                    <a:pt x="1131" y="1000"/>
                  </a:lnTo>
                  <a:lnTo>
                    <a:pt x="1124" y="987"/>
                  </a:lnTo>
                  <a:lnTo>
                    <a:pt x="1118" y="974"/>
                  </a:lnTo>
                  <a:lnTo>
                    <a:pt x="1111" y="961"/>
                  </a:lnTo>
                  <a:lnTo>
                    <a:pt x="1092" y="929"/>
                  </a:lnTo>
                  <a:lnTo>
                    <a:pt x="1079" y="916"/>
                  </a:lnTo>
                  <a:lnTo>
                    <a:pt x="1079" y="903"/>
                  </a:lnTo>
                  <a:lnTo>
                    <a:pt x="1073" y="890"/>
                  </a:lnTo>
                  <a:lnTo>
                    <a:pt x="1066" y="878"/>
                  </a:lnTo>
                  <a:lnTo>
                    <a:pt x="1066" y="890"/>
                  </a:lnTo>
                  <a:lnTo>
                    <a:pt x="1066" y="903"/>
                  </a:lnTo>
                  <a:lnTo>
                    <a:pt x="1066" y="916"/>
                  </a:lnTo>
                  <a:lnTo>
                    <a:pt x="1066" y="929"/>
                  </a:lnTo>
                  <a:lnTo>
                    <a:pt x="1066" y="923"/>
                  </a:lnTo>
                  <a:lnTo>
                    <a:pt x="1060" y="916"/>
                  </a:lnTo>
                  <a:lnTo>
                    <a:pt x="1047" y="903"/>
                  </a:lnTo>
                  <a:lnTo>
                    <a:pt x="1047" y="910"/>
                  </a:lnTo>
                  <a:lnTo>
                    <a:pt x="1047" y="903"/>
                  </a:lnTo>
                  <a:lnTo>
                    <a:pt x="1047" y="897"/>
                  </a:lnTo>
                  <a:lnTo>
                    <a:pt x="1047" y="890"/>
                  </a:lnTo>
                  <a:lnTo>
                    <a:pt x="1040" y="884"/>
                  </a:lnTo>
                  <a:lnTo>
                    <a:pt x="1040" y="890"/>
                  </a:lnTo>
                  <a:lnTo>
                    <a:pt x="1040" y="897"/>
                  </a:lnTo>
                  <a:lnTo>
                    <a:pt x="1040" y="916"/>
                  </a:lnTo>
                  <a:lnTo>
                    <a:pt x="1047" y="942"/>
                  </a:lnTo>
                  <a:lnTo>
                    <a:pt x="1053" y="981"/>
                  </a:lnTo>
                  <a:lnTo>
                    <a:pt x="1060" y="1019"/>
                  </a:lnTo>
                  <a:lnTo>
                    <a:pt x="1066" y="1058"/>
                  </a:lnTo>
                  <a:lnTo>
                    <a:pt x="1066" y="1078"/>
                  </a:lnTo>
                  <a:lnTo>
                    <a:pt x="1066" y="1097"/>
                  </a:lnTo>
                  <a:lnTo>
                    <a:pt x="1040" y="1052"/>
                  </a:lnTo>
                  <a:lnTo>
                    <a:pt x="1027" y="1032"/>
                  </a:lnTo>
                  <a:lnTo>
                    <a:pt x="1027" y="1045"/>
                  </a:lnTo>
                  <a:lnTo>
                    <a:pt x="1027" y="1052"/>
                  </a:lnTo>
                  <a:lnTo>
                    <a:pt x="1034" y="1071"/>
                  </a:lnTo>
                  <a:lnTo>
                    <a:pt x="1040" y="1090"/>
                  </a:lnTo>
                  <a:lnTo>
                    <a:pt x="1040" y="1110"/>
                  </a:lnTo>
                  <a:lnTo>
                    <a:pt x="1040" y="1155"/>
                  </a:lnTo>
                  <a:lnTo>
                    <a:pt x="1034" y="1194"/>
                  </a:lnTo>
                  <a:lnTo>
                    <a:pt x="1021" y="1271"/>
                  </a:lnTo>
                  <a:lnTo>
                    <a:pt x="1021" y="1278"/>
                  </a:lnTo>
                  <a:lnTo>
                    <a:pt x="1014" y="1284"/>
                  </a:lnTo>
                  <a:lnTo>
                    <a:pt x="1002" y="1239"/>
                  </a:lnTo>
                  <a:lnTo>
                    <a:pt x="995" y="1219"/>
                  </a:lnTo>
                  <a:lnTo>
                    <a:pt x="989" y="1213"/>
                  </a:lnTo>
                  <a:lnTo>
                    <a:pt x="982" y="1200"/>
                  </a:lnTo>
                  <a:lnTo>
                    <a:pt x="982" y="1181"/>
                  </a:lnTo>
                  <a:lnTo>
                    <a:pt x="982" y="1161"/>
                  </a:lnTo>
                  <a:lnTo>
                    <a:pt x="969" y="1123"/>
                  </a:lnTo>
                  <a:lnTo>
                    <a:pt x="956" y="1084"/>
                  </a:lnTo>
                  <a:lnTo>
                    <a:pt x="956" y="1071"/>
                  </a:lnTo>
                  <a:lnTo>
                    <a:pt x="956" y="1052"/>
                  </a:lnTo>
                  <a:lnTo>
                    <a:pt x="950" y="1039"/>
                  </a:lnTo>
                  <a:lnTo>
                    <a:pt x="943" y="1026"/>
                  </a:lnTo>
                  <a:lnTo>
                    <a:pt x="943" y="1013"/>
                  </a:lnTo>
                  <a:lnTo>
                    <a:pt x="943" y="1000"/>
                  </a:lnTo>
                  <a:lnTo>
                    <a:pt x="943" y="981"/>
                  </a:lnTo>
                  <a:lnTo>
                    <a:pt x="943" y="968"/>
                  </a:lnTo>
                  <a:lnTo>
                    <a:pt x="937" y="961"/>
                  </a:lnTo>
                  <a:lnTo>
                    <a:pt x="937" y="955"/>
                  </a:lnTo>
                  <a:lnTo>
                    <a:pt x="930" y="987"/>
                  </a:lnTo>
                  <a:lnTo>
                    <a:pt x="924" y="1013"/>
                  </a:lnTo>
                  <a:lnTo>
                    <a:pt x="918" y="1032"/>
                  </a:lnTo>
                  <a:lnTo>
                    <a:pt x="911" y="1065"/>
                  </a:lnTo>
                  <a:lnTo>
                    <a:pt x="892" y="1097"/>
                  </a:lnTo>
                  <a:lnTo>
                    <a:pt x="885" y="1116"/>
                  </a:lnTo>
                  <a:lnTo>
                    <a:pt x="885" y="1123"/>
                  </a:lnTo>
                  <a:lnTo>
                    <a:pt x="885" y="1136"/>
                  </a:lnTo>
                  <a:lnTo>
                    <a:pt x="879" y="1142"/>
                  </a:lnTo>
                  <a:lnTo>
                    <a:pt x="872" y="1155"/>
                  </a:lnTo>
                  <a:lnTo>
                    <a:pt x="866" y="1187"/>
                  </a:lnTo>
                  <a:lnTo>
                    <a:pt x="859" y="1219"/>
                  </a:lnTo>
                  <a:lnTo>
                    <a:pt x="853" y="1232"/>
                  </a:lnTo>
                  <a:lnTo>
                    <a:pt x="846" y="1239"/>
                  </a:lnTo>
                  <a:lnTo>
                    <a:pt x="840" y="1194"/>
                  </a:lnTo>
                  <a:lnTo>
                    <a:pt x="840" y="1181"/>
                  </a:lnTo>
                  <a:lnTo>
                    <a:pt x="840" y="1161"/>
                  </a:lnTo>
                  <a:lnTo>
                    <a:pt x="840" y="1123"/>
                  </a:lnTo>
                  <a:lnTo>
                    <a:pt x="846" y="1090"/>
                  </a:lnTo>
                  <a:lnTo>
                    <a:pt x="853" y="1052"/>
                  </a:lnTo>
                  <a:lnTo>
                    <a:pt x="853" y="1039"/>
                  </a:lnTo>
                  <a:lnTo>
                    <a:pt x="853" y="1026"/>
                  </a:lnTo>
                  <a:lnTo>
                    <a:pt x="846" y="1007"/>
                  </a:lnTo>
                  <a:lnTo>
                    <a:pt x="846" y="981"/>
                  </a:lnTo>
                  <a:lnTo>
                    <a:pt x="846" y="968"/>
                  </a:lnTo>
                  <a:lnTo>
                    <a:pt x="853" y="955"/>
                  </a:lnTo>
                  <a:lnTo>
                    <a:pt x="853" y="942"/>
                  </a:lnTo>
                  <a:lnTo>
                    <a:pt x="853" y="948"/>
                  </a:lnTo>
                  <a:lnTo>
                    <a:pt x="853" y="936"/>
                  </a:lnTo>
                  <a:lnTo>
                    <a:pt x="808" y="1000"/>
                  </a:lnTo>
                  <a:lnTo>
                    <a:pt x="788" y="1026"/>
                  </a:lnTo>
                  <a:lnTo>
                    <a:pt x="762" y="1058"/>
                  </a:lnTo>
                  <a:lnTo>
                    <a:pt x="769" y="994"/>
                  </a:lnTo>
                  <a:lnTo>
                    <a:pt x="769" y="987"/>
                  </a:lnTo>
                  <a:lnTo>
                    <a:pt x="775" y="981"/>
                  </a:lnTo>
                  <a:lnTo>
                    <a:pt x="782" y="968"/>
                  </a:lnTo>
                  <a:lnTo>
                    <a:pt x="795" y="936"/>
                  </a:lnTo>
                  <a:lnTo>
                    <a:pt x="782" y="936"/>
                  </a:lnTo>
                  <a:lnTo>
                    <a:pt x="775" y="942"/>
                  </a:lnTo>
                  <a:lnTo>
                    <a:pt x="769" y="948"/>
                  </a:lnTo>
                  <a:lnTo>
                    <a:pt x="769" y="955"/>
                  </a:lnTo>
                  <a:lnTo>
                    <a:pt x="762" y="961"/>
                  </a:lnTo>
                  <a:lnTo>
                    <a:pt x="756" y="968"/>
                  </a:lnTo>
                  <a:lnTo>
                    <a:pt x="743" y="974"/>
                  </a:lnTo>
                  <a:lnTo>
                    <a:pt x="717" y="994"/>
                  </a:lnTo>
                  <a:lnTo>
                    <a:pt x="691" y="1013"/>
                  </a:lnTo>
                  <a:lnTo>
                    <a:pt x="666" y="1039"/>
                  </a:lnTo>
                  <a:lnTo>
                    <a:pt x="640" y="1058"/>
                  </a:lnTo>
                  <a:lnTo>
                    <a:pt x="594" y="1110"/>
                  </a:lnTo>
                  <a:lnTo>
                    <a:pt x="543" y="1155"/>
                  </a:lnTo>
                  <a:lnTo>
                    <a:pt x="530" y="1161"/>
                  </a:lnTo>
                  <a:lnTo>
                    <a:pt x="517" y="1161"/>
                  </a:lnTo>
                  <a:lnTo>
                    <a:pt x="536" y="1116"/>
                  </a:lnTo>
                  <a:lnTo>
                    <a:pt x="562" y="1084"/>
                  </a:lnTo>
                  <a:lnTo>
                    <a:pt x="588" y="1045"/>
                  </a:lnTo>
                  <a:lnTo>
                    <a:pt x="607" y="1026"/>
                  </a:lnTo>
                  <a:lnTo>
                    <a:pt x="620" y="1007"/>
                  </a:lnTo>
                  <a:lnTo>
                    <a:pt x="633" y="1000"/>
                  </a:lnTo>
                  <a:lnTo>
                    <a:pt x="640" y="987"/>
                  </a:lnTo>
                  <a:lnTo>
                    <a:pt x="659" y="968"/>
                  </a:lnTo>
                  <a:lnTo>
                    <a:pt x="678" y="948"/>
                  </a:lnTo>
                  <a:lnTo>
                    <a:pt x="685" y="936"/>
                  </a:lnTo>
                  <a:lnTo>
                    <a:pt x="691" y="923"/>
                  </a:lnTo>
                  <a:lnTo>
                    <a:pt x="698" y="916"/>
                  </a:lnTo>
                  <a:lnTo>
                    <a:pt x="704" y="903"/>
                  </a:lnTo>
                  <a:lnTo>
                    <a:pt x="704" y="897"/>
                  </a:lnTo>
                  <a:lnTo>
                    <a:pt x="711" y="890"/>
                  </a:lnTo>
                  <a:lnTo>
                    <a:pt x="737" y="871"/>
                  </a:lnTo>
                  <a:lnTo>
                    <a:pt x="691" y="903"/>
                  </a:lnTo>
                  <a:lnTo>
                    <a:pt x="672" y="923"/>
                  </a:lnTo>
                  <a:lnTo>
                    <a:pt x="666" y="936"/>
                  </a:lnTo>
                  <a:lnTo>
                    <a:pt x="659" y="948"/>
                  </a:lnTo>
                  <a:lnTo>
                    <a:pt x="653" y="948"/>
                  </a:lnTo>
                  <a:lnTo>
                    <a:pt x="646" y="955"/>
                  </a:lnTo>
                  <a:lnTo>
                    <a:pt x="640" y="955"/>
                  </a:lnTo>
                  <a:lnTo>
                    <a:pt x="633" y="955"/>
                  </a:lnTo>
                  <a:lnTo>
                    <a:pt x="627" y="955"/>
                  </a:lnTo>
                  <a:lnTo>
                    <a:pt x="627" y="961"/>
                  </a:lnTo>
                  <a:lnTo>
                    <a:pt x="614" y="968"/>
                  </a:lnTo>
                  <a:lnTo>
                    <a:pt x="601" y="974"/>
                  </a:lnTo>
                  <a:lnTo>
                    <a:pt x="588" y="987"/>
                  </a:lnTo>
                  <a:lnTo>
                    <a:pt x="582" y="994"/>
                  </a:lnTo>
                  <a:lnTo>
                    <a:pt x="582" y="1000"/>
                  </a:lnTo>
                  <a:lnTo>
                    <a:pt x="575" y="1007"/>
                  </a:lnTo>
                  <a:lnTo>
                    <a:pt x="562" y="1013"/>
                  </a:lnTo>
                  <a:lnTo>
                    <a:pt x="530" y="1026"/>
                  </a:lnTo>
                  <a:lnTo>
                    <a:pt x="498" y="1039"/>
                  </a:lnTo>
                  <a:lnTo>
                    <a:pt x="485" y="1039"/>
                  </a:lnTo>
                  <a:lnTo>
                    <a:pt x="478" y="1045"/>
                  </a:lnTo>
                  <a:lnTo>
                    <a:pt x="485" y="1039"/>
                  </a:lnTo>
                  <a:lnTo>
                    <a:pt x="498" y="1019"/>
                  </a:lnTo>
                  <a:lnTo>
                    <a:pt x="517" y="1007"/>
                  </a:lnTo>
                  <a:lnTo>
                    <a:pt x="523" y="994"/>
                  </a:lnTo>
                  <a:lnTo>
                    <a:pt x="536" y="981"/>
                  </a:lnTo>
                  <a:lnTo>
                    <a:pt x="556" y="968"/>
                  </a:lnTo>
                  <a:lnTo>
                    <a:pt x="569" y="955"/>
                  </a:lnTo>
                  <a:lnTo>
                    <a:pt x="575" y="948"/>
                  </a:lnTo>
                  <a:lnTo>
                    <a:pt x="588" y="942"/>
                  </a:lnTo>
                  <a:lnTo>
                    <a:pt x="607" y="916"/>
                  </a:lnTo>
                  <a:lnTo>
                    <a:pt x="633" y="903"/>
                  </a:lnTo>
                  <a:lnTo>
                    <a:pt x="653" y="884"/>
                  </a:lnTo>
                  <a:lnTo>
                    <a:pt x="659" y="871"/>
                  </a:lnTo>
                  <a:lnTo>
                    <a:pt x="666" y="858"/>
                  </a:lnTo>
                  <a:lnTo>
                    <a:pt x="659" y="858"/>
                  </a:lnTo>
                  <a:lnTo>
                    <a:pt x="646" y="858"/>
                  </a:lnTo>
                  <a:lnTo>
                    <a:pt x="640" y="865"/>
                  </a:lnTo>
                  <a:lnTo>
                    <a:pt x="627" y="865"/>
                  </a:lnTo>
                  <a:lnTo>
                    <a:pt x="569" y="884"/>
                  </a:lnTo>
                  <a:lnTo>
                    <a:pt x="510" y="897"/>
                  </a:lnTo>
                  <a:lnTo>
                    <a:pt x="452" y="916"/>
                  </a:lnTo>
                  <a:lnTo>
                    <a:pt x="394" y="936"/>
                  </a:lnTo>
                  <a:lnTo>
                    <a:pt x="388" y="936"/>
                  </a:lnTo>
                  <a:lnTo>
                    <a:pt x="381" y="936"/>
                  </a:lnTo>
                  <a:lnTo>
                    <a:pt x="362" y="942"/>
                  </a:lnTo>
                  <a:lnTo>
                    <a:pt x="336" y="948"/>
                  </a:lnTo>
                  <a:lnTo>
                    <a:pt x="317" y="955"/>
                  </a:lnTo>
                  <a:lnTo>
                    <a:pt x="271" y="974"/>
                  </a:lnTo>
                  <a:lnTo>
                    <a:pt x="252" y="974"/>
                  </a:lnTo>
                  <a:lnTo>
                    <a:pt x="246" y="974"/>
                  </a:lnTo>
                  <a:lnTo>
                    <a:pt x="233" y="974"/>
                  </a:lnTo>
                  <a:lnTo>
                    <a:pt x="239" y="968"/>
                  </a:lnTo>
                  <a:lnTo>
                    <a:pt x="258" y="948"/>
                  </a:lnTo>
                  <a:lnTo>
                    <a:pt x="278" y="936"/>
                  </a:lnTo>
                  <a:lnTo>
                    <a:pt x="291" y="929"/>
                  </a:lnTo>
                  <a:lnTo>
                    <a:pt x="323" y="910"/>
                  </a:lnTo>
                  <a:lnTo>
                    <a:pt x="355" y="890"/>
                  </a:lnTo>
                  <a:lnTo>
                    <a:pt x="388" y="871"/>
                  </a:lnTo>
                  <a:lnTo>
                    <a:pt x="401" y="865"/>
                  </a:lnTo>
                  <a:lnTo>
                    <a:pt x="420" y="858"/>
                  </a:lnTo>
                  <a:lnTo>
                    <a:pt x="485" y="832"/>
                  </a:lnTo>
                  <a:lnTo>
                    <a:pt x="556" y="807"/>
                  </a:lnTo>
                  <a:lnTo>
                    <a:pt x="562" y="807"/>
                  </a:lnTo>
                  <a:lnTo>
                    <a:pt x="575" y="807"/>
                  </a:lnTo>
                  <a:lnTo>
                    <a:pt x="582" y="807"/>
                  </a:lnTo>
                  <a:lnTo>
                    <a:pt x="588" y="807"/>
                  </a:lnTo>
                  <a:lnTo>
                    <a:pt x="582" y="807"/>
                  </a:lnTo>
                  <a:lnTo>
                    <a:pt x="575" y="807"/>
                  </a:lnTo>
                  <a:lnTo>
                    <a:pt x="549" y="807"/>
                  </a:lnTo>
                  <a:lnTo>
                    <a:pt x="530" y="807"/>
                  </a:lnTo>
                  <a:lnTo>
                    <a:pt x="523" y="807"/>
                  </a:lnTo>
                  <a:lnTo>
                    <a:pt x="517" y="807"/>
                  </a:lnTo>
                  <a:lnTo>
                    <a:pt x="523" y="800"/>
                  </a:lnTo>
                  <a:lnTo>
                    <a:pt x="530" y="800"/>
                  </a:lnTo>
                  <a:lnTo>
                    <a:pt x="549" y="794"/>
                  </a:lnTo>
                  <a:lnTo>
                    <a:pt x="569" y="794"/>
                  </a:lnTo>
                  <a:lnTo>
                    <a:pt x="582" y="787"/>
                  </a:lnTo>
                  <a:lnTo>
                    <a:pt x="562" y="787"/>
                  </a:lnTo>
                  <a:lnTo>
                    <a:pt x="536" y="787"/>
                  </a:lnTo>
                  <a:lnTo>
                    <a:pt x="485" y="787"/>
                  </a:lnTo>
                  <a:lnTo>
                    <a:pt x="433" y="787"/>
                  </a:lnTo>
                  <a:lnTo>
                    <a:pt x="414" y="787"/>
                  </a:lnTo>
                  <a:lnTo>
                    <a:pt x="388" y="787"/>
                  </a:lnTo>
                  <a:lnTo>
                    <a:pt x="349" y="787"/>
                  </a:lnTo>
                  <a:lnTo>
                    <a:pt x="310" y="794"/>
                  </a:lnTo>
                  <a:lnTo>
                    <a:pt x="239" y="794"/>
                  </a:lnTo>
                  <a:lnTo>
                    <a:pt x="162" y="794"/>
                  </a:lnTo>
                  <a:lnTo>
                    <a:pt x="78" y="794"/>
                  </a:lnTo>
                  <a:lnTo>
                    <a:pt x="58" y="794"/>
                  </a:lnTo>
                  <a:lnTo>
                    <a:pt x="39" y="794"/>
                  </a:lnTo>
                  <a:lnTo>
                    <a:pt x="26" y="794"/>
                  </a:lnTo>
                  <a:lnTo>
                    <a:pt x="13" y="787"/>
                  </a:lnTo>
                  <a:lnTo>
                    <a:pt x="6" y="787"/>
                  </a:lnTo>
                  <a:lnTo>
                    <a:pt x="0" y="781"/>
                  </a:lnTo>
                  <a:lnTo>
                    <a:pt x="0" y="774"/>
                  </a:lnTo>
                  <a:lnTo>
                    <a:pt x="6" y="768"/>
                  </a:lnTo>
                  <a:lnTo>
                    <a:pt x="13" y="761"/>
                  </a:lnTo>
                  <a:lnTo>
                    <a:pt x="26" y="761"/>
                  </a:lnTo>
                  <a:lnTo>
                    <a:pt x="32" y="755"/>
                  </a:lnTo>
                  <a:lnTo>
                    <a:pt x="71" y="742"/>
                  </a:lnTo>
                  <a:lnTo>
                    <a:pt x="84" y="742"/>
                  </a:lnTo>
                  <a:lnTo>
                    <a:pt x="103" y="736"/>
                  </a:lnTo>
                  <a:lnTo>
                    <a:pt x="174" y="723"/>
                  </a:lnTo>
                  <a:lnTo>
                    <a:pt x="239" y="710"/>
                  </a:lnTo>
                  <a:lnTo>
                    <a:pt x="310" y="703"/>
                  </a:lnTo>
                  <a:lnTo>
                    <a:pt x="388" y="697"/>
                  </a:lnTo>
                  <a:lnTo>
                    <a:pt x="465" y="684"/>
                  </a:lnTo>
                  <a:lnTo>
                    <a:pt x="504" y="677"/>
                  </a:lnTo>
                  <a:lnTo>
                    <a:pt x="543" y="671"/>
                  </a:lnTo>
                  <a:lnTo>
                    <a:pt x="562" y="677"/>
                  </a:lnTo>
                  <a:lnTo>
                    <a:pt x="569" y="677"/>
                  </a:lnTo>
                  <a:lnTo>
                    <a:pt x="575" y="671"/>
                  </a:lnTo>
                  <a:lnTo>
                    <a:pt x="588" y="671"/>
                  </a:lnTo>
                  <a:lnTo>
                    <a:pt x="569" y="665"/>
                  </a:lnTo>
                  <a:lnTo>
                    <a:pt x="556" y="658"/>
                  </a:lnTo>
                  <a:lnTo>
                    <a:pt x="523" y="645"/>
                  </a:lnTo>
                  <a:lnTo>
                    <a:pt x="491" y="632"/>
                  </a:lnTo>
                  <a:lnTo>
                    <a:pt x="478" y="619"/>
                  </a:lnTo>
                  <a:lnTo>
                    <a:pt x="459" y="613"/>
                  </a:lnTo>
                  <a:lnTo>
                    <a:pt x="446" y="607"/>
                  </a:lnTo>
                  <a:lnTo>
                    <a:pt x="433" y="600"/>
                  </a:lnTo>
                  <a:lnTo>
                    <a:pt x="426" y="587"/>
                  </a:lnTo>
                  <a:lnTo>
                    <a:pt x="420" y="574"/>
                  </a:lnTo>
                  <a:lnTo>
                    <a:pt x="420" y="568"/>
                  </a:lnTo>
                  <a:lnTo>
                    <a:pt x="426" y="568"/>
                  </a:lnTo>
                  <a:lnTo>
                    <a:pt x="433" y="568"/>
                  </a:lnTo>
                  <a:lnTo>
                    <a:pt x="439" y="568"/>
                  </a:lnTo>
                  <a:lnTo>
                    <a:pt x="459" y="574"/>
                  </a:lnTo>
                  <a:lnTo>
                    <a:pt x="472" y="574"/>
                  </a:lnTo>
                  <a:lnTo>
                    <a:pt x="485" y="574"/>
                  </a:lnTo>
                  <a:lnTo>
                    <a:pt x="517" y="574"/>
                  </a:lnTo>
                  <a:lnTo>
                    <a:pt x="594" y="587"/>
                  </a:lnTo>
                  <a:lnTo>
                    <a:pt x="633" y="594"/>
                  </a:lnTo>
                  <a:lnTo>
                    <a:pt x="672" y="600"/>
                  </a:lnTo>
                  <a:lnTo>
                    <a:pt x="698" y="613"/>
                  </a:lnTo>
                  <a:lnTo>
                    <a:pt x="717" y="613"/>
                  </a:lnTo>
                  <a:lnTo>
                    <a:pt x="717" y="619"/>
                  </a:lnTo>
                  <a:lnTo>
                    <a:pt x="730" y="613"/>
                  </a:lnTo>
                  <a:lnTo>
                    <a:pt x="724" y="600"/>
                  </a:lnTo>
                  <a:lnTo>
                    <a:pt x="724" y="581"/>
                  </a:lnTo>
                  <a:lnTo>
                    <a:pt x="711" y="548"/>
                  </a:lnTo>
                  <a:lnTo>
                    <a:pt x="698" y="536"/>
                  </a:lnTo>
                  <a:lnTo>
                    <a:pt x="685" y="516"/>
                  </a:lnTo>
                  <a:lnTo>
                    <a:pt x="666" y="477"/>
                  </a:lnTo>
                  <a:lnTo>
                    <a:pt x="672" y="477"/>
                  </a:lnTo>
                  <a:lnTo>
                    <a:pt x="678" y="477"/>
                  </a:lnTo>
                  <a:lnTo>
                    <a:pt x="691" y="490"/>
                  </a:lnTo>
                  <a:lnTo>
                    <a:pt x="711" y="503"/>
                  </a:lnTo>
                  <a:lnTo>
                    <a:pt x="724" y="510"/>
                  </a:lnTo>
                  <a:lnTo>
                    <a:pt x="743" y="523"/>
                  </a:lnTo>
                  <a:lnTo>
                    <a:pt x="756" y="548"/>
                  </a:lnTo>
                  <a:lnTo>
                    <a:pt x="769" y="555"/>
                  </a:lnTo>
                  <a:lnTo>
                    <a:pt x="775" y="561"/>
                  </a:lnTo>
                  <a:lnTo>
                    <a:pt x="788" y="568"/>
                  </a:lnTo>
                  <a:lnTo>
                    <a:pt x="801" y="574"/>
                  </a:lnTo>
                  <a:lnTo>
                    <a:pt x="801" y="542"/>
                  </a:lnTo>
                  <a:lnTo>
                    <a:pt x="808" y="471"/>
                  </a:lnTo>
                  <a:lnTo>
                    <a:pt x="814" y="400"/>
                  </a:lnTo>
                  <a:lnTo>
                    <a:pt x="821" y="297"/>
                  </a:lnTo>
                  <a:lnTo>
                    <a:pt x="821" y="284"/>
                  </a:lnTo>
                  <a:lnTo>
                    <a:pt x="821" y="258"/>
                  </a:lnTo>
                  <a:lnTo>
                    <a:pt x="821" y="239"/>
                  </a:lnTo>
                  <a:lnTo>
                    <a:pt x="821" y="232"/>
                  </a:lnTo>
                  <a:lnTo>
                    <a:pt x="827" y="232"/>
                  </a:lnTo>
                  <a:lnTo>
                    <a:pt x="834" y="265"/>
                  </a:lnTo>
                  <a:lnTo>
                    <a:pt x="846" y="303"/>
                  </a:lnTo>
                  <a:lnTo>
                    <a:pt x="866" y="348"/>
                  </a:lnTo>
                  <a:lnTo>
                    <a:pt x="866" y="368"/>
                  </a:lnTo>
                  <a:lnTo>
                    <a:pt x="872" y="381"/>
                  </a:lnTo>
                  <a:lnTo>
                    <a:pt x="879" y="374"/>
                  </a:lnTo>
                  <a:lnTo>
                    <a:pt x="885" y="374"/>
                  </a:lnTo>
                  <a:lnTo>
                    <a:pt x="892" y="387"/>
                  </a:lnTo>
                  <a:lnTo>
                    <a:pt x="898" y="413"/>
                  </a:lnTo>
                  <a:lnTo>
                    <a:pt x="898" y="426"/>
                  </a:lnTo>
                  <a:lnTo>
                    <a:pt x="905" y="432"/>
                  </a:lnTo>
                  <a:lnTo>
                    <a:pt x="905" y="452"/>
                  </a:lnTo>
                  <a:lnTo>
                    <a:pt x="911" y="458"/>
                  </a:lnTo>
                  <a:lnTo>
                    <a:pt x="924" y="471"/>
                  </a:lnTo>
                  <a:lnTo>
                    <a:pt x="930" y="471"/>
                  </a:lnTo>
                  <a:lnTo>
                    <a:pt x="937" y="471"/>
                  </a:lnTo>
                  <a:lnTo>
                    <a:pt x="937" y="465"/>
                  </a:lnTo>
                  <a:lnTo>
                    <a:pt x="943" y="458"/>
                  </a:lnTo>
                  <a:lnTo>
                    <a:pt x="943" y="432"/>
                  </a:lnTo>
                  <a:lnTo>
                    <a:pt x="943" y="387"/>
                  </a:lnTo>
                  <a:lnTo>
                    <a:pt x="950" y="336"/>
                  </a:lnTo>
                  <a:lnTo>
                    <a:pt x="956" y="323"/>
                  </a:lnTo>
                  <a:lnTo>
                    <a:pt x="956" y="316"/>
                  </a:lnTo>
                  <a:lnTo>
                    <a:pt x="963" y="323"/>
                  </a:lnTo>
                  <a:lnTo>
                    <a:pt x="963" y="336"/>
                  </a:lnTo>
                  <a:lnTo>
                    <a:pt x="969" y="374"/>
                  </a:lnTo>
                  <a:lnTo>
                    <a:pt x="976" y="400"/>
                  </a:lnTo>
                  <a:lnTo>
                    <a:pt x="976" y="413"/>
                  </a:lnTo>
                  <a:lnTo>
                    <a:pt x="989" y="394"/>
                  </a:lnTo>
                  <a:lnTo>
                    <a:pt x="989" y="374"/>
                  </a:lnTo>
                  <a:lnTo>
                    <a:pt x="995" y="368"/>
                  </a:lnTo>
                  <a:lnTo>
                    <a:pt x="1002" y="348"/>
                  </a:lnTo>
                  <a:lnTo>
                    <a:pt x="1014" y="323"/>
                  </a:lnTo>
                  <a:lnTo>
                    <a:pt x="1021" y="316"/>
                  </a:lnTo>
                  <a:lnTo>
                    <a:pt x="1021" y="310"/>
                  </a:lnTo>
                  <a:lnTo>
                    <a:pt x="1027" y="297"/>
                  </a:lnTo>
                  <a:lnTo>
                    <a:pt x="1034" y="290"/>
                  </a:lnTo>
                  <a:lnTo>
                    <a:pt x="1040" y="271"/>
                  </a:lnTo>
                  <a:lnTo>
                    <a:pt x="1040" y="265"/>
                  </a:lnTo>
                  <a:lnTo>
                    <a:pt x="1047" y="258"/>
                  </a:lnTo>
                  <a:lnTo>
                    <a:pt x="1047" y="252"/>
                  </a:lnTo>
                  <a:lnTo>
                    <a:pt x="1053" y="245"/>
                  </a:lnTo>
                  <a:lnTo>
                    <a:pt x="1060" y="226"/>
                  </a:lnTo>
                  <a:lnTo>
                    <a:pt x="1073" y="213"/>
                  </a:lnTo>
                  <a:lnTo>
                    <a:pt x="1073" y="206"/>
                  </a:lnTo>
                  <a:lnTo>
                    <a:pt x="1079" y="200"/>
                  </a:lnTo>
                  <a:lnTo>
                    <a:pt x="1098" y="168"/>
                  </a:lnTo>
                  <a:lnTo>
                    <a:pt x="1111" y="148"/>
                  </a:lnTo>
                  <a:lnTo>
                    <a:pt x="1124" y="135"/>
                  </a:lnTo>
                  <a:lnTo>
                    <a:pt x="1137" y="97"/>
                  </a:lnTo>
                  <a:lnTo>
                    <a:pt x="1144" y="90"/>
                  </a:lnTo>
                  <a:lnTo>
                    <a:pt x="1150" y="84"/>
                  </a:lnTo>
                  <a:lnTo>
                    <a:pt x="1163" y="65"/>
                  </a:lnTo>
                  <a:lnTo>
                    <a:pt x="1182" y="45"/>
                  </a:lnTo>
                  <a:lnTo>
                    <a:pt x="1189" y="26"/>
                  </a:lnTo>
                  <a:lnTo>
                    <a:pt x="1215" y="0"/>
                  </a:lnTo>
                  <a:close/>
                </a:path>
              </a:pathLst>
            </a:custGeom>
            <a:solidFill>
              <a:srgbClr val="FF6600"/>
            </a:solidFill>
            <a:ln w="9525">
              <a:noFill/>
              <a:round/>
              <a:headEnd/>
              <a:tailEnd/>
            </a:ln>
          </p:spPr>
          <p:txBody>
            <a:bodyPr/>
            <a:lstStyle/>
            <a:p>
              <a:endParaRPr lang="fr-FR"/>
            </a:p>
          </p:txBody>
        </p:sp>
        <p:sp>
          <p:nvSpPr>
            <p:cNvPr id="88" name="Freeform 203"/>
            <p:cNvSpPr>
              <a:spLocks/>
            </p:cNvSpPr>
            <p:nvPr/>
          </p:nvSpPr>
          <p:spPr bwMode="auto">
            <a:xfrm>
              <a:off x="1925" y="1991"/>
              <a:ext cx="1506" cy="1155"/>
            </a:xfrm>
            <a:custGeom>
              <a:avLst/>
              <a:gdLst>
                <a:gd name="T0" fmla="*/ 1073 w 1506"/>
                <a:gd name="T1" fmla="*/ 142 h 1155"/>
                <a:gd name="T2" fmla="*/ 1028 w 1506"/>
                <a:gd name="T3" fmla="*/ 303 h 1155"/>
                <a:gd name="T4" fmla="*/ 1118 w 1506"/>
                <a:gd name="T5" fmla="*/ 245 h 1155"/>
                <a:gd name="T6" fmla="*/ 1202 w 1506"/>
                <a:gd name="T7" fmla="*/ 168 h 1155"/>
                <a:gd name="T8" fmla="*/ 1137 w 1506"/>
                <a:gd name="T9" fmla="*/ 271 h 1155"/>
                <a:gd name="T10" fmla="*/ 1273 w 1506"/>
                <a:gd name="T11" fmla="*/ 161 h 1155"/>
                <a:gd name="T12" fmla="*/ 1364 w 1506"/>
                <a:gd name="T13" fmla="*/ 90 h 1155"/>
                <a:gd name="T14" fmla="*/ 1344 w 1506"/>
                <a:gd name="T15" fmla="*/ 135 h 1155"/>
                <a:gd name="T16" fmla="*/ 1351 w 1506"/>
                <a:gd name="T17" fmla="*/ 181 h 1155"/>
                <a:gd name="T18" fmla="*/ 1196 w 1506"/>
                <a:gd name="T19" fmla="*/ 361 h 1155"/>
                <a:gd name="T20" fmla="*/ 1170 w 1506"/>
                <a:gd name="T21" fmla="*/ 432 h 1155"/>
                <a:gd name="T22" fmla="*/ 1234 w 1506"/>
                <a:gd name="T23" fmla="*/ 452 h 1155"/>
                <a:gd name="T24" fmla="*/ 1396 w 1506"/>
                <a:gd name="T25" fmla="*/ 452 h 1155"/>
                <a:gd name="T26" fmla="*/ 1325 w 1506"/>
                <a:gd name="T27" fmla="*/ 484 h 1155"/>
                <a:gd name="T28" fmla="*/ 1299 w 1506"/>
                <a:gd name="T29" fmla="*/ 510 h 1155"/>
                <a:gd name="T30" fmla="*/ 1260 w 1506"/>
                <a:gd name="T31" fmla="*/ 548 h 1155"/>
                <a:gd name="T32" fmla="*/ 1344 w 1506"/>
                <a:gd name="T33" fmla="*/ 606 h 1155"/>
                <a:gd name="T34" fmla="*/ 1454 w 1506"/>
                <a:gd name="T35" fmla="*/ 652 h 1155"/>
                <a:gd name="T36" fmla="*/ 1312 w 1506"/>
                <a:gd name="T37" fmla="*/ 626 h 1155"/>
                <a:gd name="T38" fmla="*/ 1305 w 1506"/>
                <a:gd name="T39" fmla="*/ 652 h 1155"/>
                <a:gd name="T40" fmla="*/ 1331 w 1506"/>
                <a:gd name="T41" fmla="*/ 684 h 1155"/>
                <a:gd name="T42" fmla="*/ 1273 w 1506"/>
                <a:gd name="T43" fmla="*/ 710 h 1155"/>
                <a:gd name="T44" fmla="*/ 1448 w 1506"/>
                <a:gd name="T45" fmla="*/ 903 h 1155"/>
                <a:gd name="T46" fmla="*/ 1267 w 1506"/>
                <a:gd name="T47" fmla="*/ 807 h 1155"/>
                <a:gd name="T48" fmla="*/ 1196 w 1506"/>
                <a:gd name="T49" fmla="*/ 787 h 1155"/>
                <a:gd name="T50" fmla="*/ 1066 w 1506"/>
                <a:gd name="T51" fmla="*/ 710 h 1155"/>
                <a:gd name="T52" fmla="*/ 1118 w 1506"/>
                <a:gd name="T53" fmla="*/ 794 h 1155"/>
                <a:gd name="T54" fmla="*/ 1047 w 1506"/>
                <a:gd name="T55" fmla="*/ 736 h 1155"/>
                <a:gd name="T56" fmla="*/ 1047 w 1506"/>
                <a:gd name="T57" fmla="*/ 794 h 1155"/>
                <a:gd name="T58" fmla="*/ 1118 w 1506"/>
                <a:gd name="T59" fmla="*/ 955 h 1155"/>
                <a:gd name="T60" fmla="*/ 1028 w 1506"/>
                <a:gd name="T61" fmla="*/ 819 h 1155"/>
                <a:gd name="T62" fmla="*/ 982 w 1506"/>
                <a:gd name="T63" fmla="*/ 819 h 1155"/>
                <a:gd name="T64" fmla="*/ 969 w 1506"/>
                <a:gd name="T65" fmla="*/ 826 h 1155"/>
                <a:gd name="T66" fmla="*/ 956 w 1506"/>
                <a:gd name="T67" fmla="*/ 916 h 1155"/>
                <a:gd name="T68" fmla="*/ 944 w 1506"/>
                <a:gd name="T69" fmla="*/ 1136 h 1155"/>
                <a:gd name="T70" fmla="*/ 898 w 1506"/>
                <a:gd name="T71" fmla="*/ 916 h 1155"/>
                <a:gd name="T72" fmla="*/ 860 w 1506"/>
                <a:gd name="T73" fmla="*/ 929 h 1155"/>
                <a:gd name="T74" fmla="*/ 814 w 1506"/>
                <a:gd name="T75" fmla="*/ 1058 h 1155"/>
                <a:gd name="T76" fmla="*/ 814 w 1506"/>
                <a:gd name="T77" fmla="*/ 955 h 1155"/>
                <a:gd name="T78" fmla="*/ 821 w 1506"/>
                <a:gd name="T79" fmla="*/ 794 h 1155"/>
                <a:gd name="T80" fmla="*/ 756 w 1506"/>
                <a:gd name="T81" fmla="*/ 858 h 1155"/>
                <a:gd name="T82" fmla="*/ 672 w 1506"/>
                <a:gd name="T83" fmla="*/ 897 h 1155"/>
                <a:gd name="T84" fmla="*/ 614 w 1506"/>
                <a:gd name="T85" fmla="*/ 910 h 1155"/>
                <a:gd name="T86" fmla="*/ 672 w 1506"/>
                <a:gd name="T87" fmla="*/ 794 h 1155"/>
                <a:gd name="T88" fmla="*/ 549 w 1506"/>
                <a:gd name="T89" fmla="*/ 884 h 1155"/>
                <a:gd name="T90" fmla="*/ 517 w 1506"/>
                <a:gd name="T91" fmla="*/ 897 h 1155"/>
                <a:gd name="T92" fmla="*/ 620 w 1506"/>
                <a:gd name="T93" fmla="*/ 774 h 1155"/>
                <a:gd name="T94" fmla="*/ 284 w 1506"/>
                <a:gd name="T95" fmla="*/ 865 h 1155"/>
                <a:gd name="T96" fmla="*/ 401 w 1506"/>
                <a:gd name="T97" fmla="*/ 787 h 1155"/>
                <a:gd name="T98" fmla="*/ 530 w 1506"/>
                <a:gd name="T99" fmla="*/ 716 h 1155"/>
                <a:gd name="T100" fmla="*/ 71 w 1506"/>
                <a:gd name="T101" fmla="*/ 710 h 1155"/>
                <a:gd name="T102" fmla="*/ 13 w 1506"/>
                <a:gd name="T103" fmla="*/ 690 h 1155"/>
                <a:gd name="T104" fmla="*/ 414 w 1506"/>
                <a:gd name="T105" fmla="*/ 632 h 1155"/>
                <a:gd name="T106" fmla="*/ 498 w 1506"/>
                <a:gd name="T107" fmla="*/ 574 h 1155"/>
                <a:gd name="T108" fmla="*/ 401 w 1506"/>
                <a:gd name="T109" fmla="*/ 510 h 1155"/>
                <a:gd name="T110" fmla="*/ 666 w 1506"/>
                <a:gd name="T111" fmla="*/ 561 h 1155"/>
                <a:gd name="T112" fmla="*/ 659 w 1506"/>
                <a:gd name="T113" fmla="*/ 458 h 1155"/>
                <a:gd name="T114" fmla="*/ 763 w 1506"/>
                <a:gd name="T115" fmla="*/ 439 h 1155"/>
                <a:gd name="T116" fmla="*/ 821 w 1506"/>
                <a:gd name="T117" fmla="*/ 348 h 1155"/>
                <a:gd name="T118" fmla="*/ 866 w 1506"/>
                <a:gd name="T119" fmla="*/ 432 h 1155"/>
                <a:gd name="T120" fmla="*/ 898 w 1506"/>
                <a:gd name="T121" fmla="*/ 413 h 1155"/>
                <a:gd name="T122" fmla="*/ 963 w 1506"/>
                <a:gd name="T123" fmla="*/ 290 h 1155"/>
                <a:gd name="T124" fmla="*/ 1008 w 1506"/>
                <a:gd name="T125" fmla="*/ 200 h 11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06"/>
                <a:gd name="T190" fmla="*/ 0 h 1155"/>
                <a:gd name="T191" fmla="*/ 1506 w 1506"/>
                <a:gd name="T192" fmla="*/ 1155 h 115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06" h="1155">
                  <a:moveTo>
                    <a:pt x="1118" y="0"/>
                  </a:moveTo>
                  <a:lnTo>
                    <a:pt x="1124" y="13"/>
                  </a:lnTo>
                  <a:lnTo>
                    <a:pt x="1118" y="19"/>
                  </a:lnTo>
                  <a:lnTo>
                    <a:pt x="1112" y="26"/>
                  </a:lnTo>
                  <a:lnTo>
                    <a:pt x="1112" y="32"/>
                  </a:lnTo>
                  <a:lnTo>
                    <a:pt x="1105" y="58"/>
                  </a:lnTo>
                  <a:lnTo>
                    <a:pt x="1099" y="84"/>
                  </a:lnTo>
                  <a:lnTo>
                    <a:pt x="1079" y="129"/>
                  </a:lnTo>
                  <a:lnTo>
                    <a:pt x="1073" y="135"/>
                  </a:lnTo>
                  <a:lnTo>
                    <a:pt x="1073" y="142"/>
                  </a:lnTo>
                  <a:lnTo>
                    <a:pt x="1066" y="161"/>
                  </a:lnTo>
                  <a:lnTo>
                    <a:pt x="1060" y="174"/>
                  </a:lnTo>
                  <a:lnTo>
                    <a:pt x="1053" y="187"/>
                  </a:lnTo>
                  <a:lnTo>
                    <a:pt x="1053" y="206"/>
                  </a:lnTo>
                  <a:lnTo>
                    <a:pt x="1047" y="232"/>
                  </a:lnTo>
                  <a:lnTo>
                    <a:pt x="1040" y="252"/>
                  </a:lnTo>
                  <a:lnTo>
                    <a:pt x="1034" y="271"/>
                  </a:lnTo>
                  <a:lnTo>
                    <a:pt x="1034" y="277"/>
                  </a:lnTo>
                  <a:lnTo>
                    <a:pt x="1034" y="290"/>
                  </a:lnTo>
                  <a:lnTo>
                    <a:pt x="1028" y="303"/>
                  </a:lnTo>
                  <a:lnTo>
                    <a:pt x="1034" y="310"/>
                  </a:lnTo>
                  <a:lnTo>
                    <a:pt x="1040" y="303"/>
                  </a:lnTo>
                  <a:lnTo>
                    <a:pt x="1047" y="303"/>
                  </a:lnTo>
                  <a:lnTo>
                    <a:pt x="1060" y="290"/>
                  </a:lnTo>
                  <a:lnTo>
                    <a:pt x="1073" y="284"/>
                  </a:lnTo>
                  <a:lnTo>
                    <a:pt x="1086" y="271"/>
                  </a:lnTo>
                  <a:lnTo>
                    <a:pt x="1092" y="271"/>
                  </a:lnTo>
                  <a:lnTo>
                    <a:pt x="1118" y="245"/>
                  </a:lnTo>
                  <a:lnTo>
                    <a:pt x="1124" y="239"/>
                  </a:lnTo>
                  <a:lnTo>
                    <a:pt x="1131" y="232"/>
                  </a:lnTo>
                  <a:lnTo>
                    <a:pt x="1137" y="226"/>
                  </a:lnTo>
                  <a:lnTo>
                    <a:pt x="1150" y="206"/>
                  </a:lnTo>
                  <a:lnTo>
                    <a:pt x="1170" y="187"/>
                  </a:lnTo>
                  <a:lnTo>
                    <a:pt x="1183" y="174"/>
                  </a:lnTo>
                  <a:lnTo>
                    <a:pt x="1196" y="168"/>
                  </a:lnTo>
                  <a:lnTo>
                    <a:pt x="1202" y="161"/>
                  </a:lnTo>
                  <a:lnTo>
                    <a:pt x="1202" y="168"/>
                  </a:lnTo>
                  <a:lnTo>
                    <a:pt x="1202" y="174"/>
                  </a:lnTo>
                  <a:lnTo>
                    <a:pt x="1196" y="174"/>
                  </a:lnTo>
                  <a:lnTo>
                    <a:pt x="1196" y="181"/>
                  </a:lnTo>
                  <a:lnTo>
                    <a:pt x="1176" y="206"/>
                  </a:lnTo>
                  <a:lnTo>
                    <a:pt x="1163" y="232"/>
                  </a:lnTo>
                  <a:lnTo>
                    <a:pt x="1144" y="252"/>
                  </a:lnTo>
                  <a:lnTo>
                    <a:pt x="1137" y="265"/>
                  </a:lnTo>
                  <a:lnTo>
                    <a:pt x="1131" y="277"/>
                  </a:lnTo>
                  <a:lnTo>
                    <a:pt x="1137" y="271"/>
                  </a:lnTo>
                  <a:lnTo>
                    <a:pt x="1144" y="271"/>
                  </a:lnTo>
                  <a:lnTo>
                    <a:pt x="1150" y="271"/>
                  </a:lnTo>
                  <a:lnTo>
                    <a:pt x="1137" y="290"/>
                  </a:lnTo>
                  <a:lnTo>
                    <a:pt x="1144" y="290"/>
                  </a:lnTo>
                  <a:lnTo>
                    <a:pt x="1170" y="265"/>
                  </a:lnTo>
                  <a:lnTo>
                    <a:pt x="1202" y="239"/>
                  </a:lnTo>
                  <a:lnTo>
                    <a:pt x="1228" y="213"/>
                  </a:lnTo>
                  <a:lnTo>
                    <a:pt x="1254" y="181"/>
                  </a:lnTo>
                  <a:lnTo>
                    <a:pt x="1260" y="168"/>
                  </a:lnTo>
                  <a:lnTo>
                    <a:pt x="1273" y="161"/>
                  </a:lnTo>
                  <a:lnTo>
                    <a:pt x="1292" y="148"/>
                  </a:lnTo>
                  <a:lnTo>
                    <a:pt x="1312" y="135"/>
                  </a:lnTo>
                  <a:lnTo>
                    <a:pt x="1318" y="123"/>
                  </a:lnTo>
                  <a:lnTo>
                    <a:pt x="1325" y="116"/>
                  </a:lnTo>
                  <a:lnTo>
                    <a:pt x="1338" y="97"/>
                  </a:lnTo>
                  <a:lnTo>
                    <a:pt x="1351" y="90"/>
                  </a:lnTo>
                  <a:lnTo>
                    <a:pt x="1357" y="90"/>
                  </a:lnTo>
                  <a:lnTo>
                    <a:pt x="1364" y="90"/>
                  </a:lnTo>
                  <a:lnTo>
                    <a:pt x="1364" y="97"/>
                  </a:lnTo>
                  <a:lnTo>
                    <a:pt x="1357" y="103"/>
                  </a:lnTo>
                  <a:lnTo>
                    <a:pt x="1351" y="103"/>
                  </a:lnTo>
                  <a:lnTo>
                    <a:pt x="1351" y="110"/>
                  </a:lnTo>
                  <a:lnTo>
                    <a:pt x="1351" y="116"/>
                  </a:lnTo>
                  <a:lnTo>
                    <a:pt x="1338" y="123"/>
                  </a:lnTo>
                  <a:lnTo>
                    <a:pt x="1338" y="129"/>
                  </a:lnTo>
                  <a:lnTo>
                    <a:pt x="1331" y="135"/>
                  </a:lnTo>
                  <a:lnTo>
                    <a:pt x="1338" y="135"/>
                  </a:lnTo>
                  <a:lnTo>
                    <a:pt x="1344" y="135"/>
                  </a:lnTo>
                  <a:lnTo>
                    <a:pt x="1357" y="123"/>
                  </a:lnTo>
                  <a:lnTo>
                    <a:pt x="1370" y="116"/>
                  </a:lnTo>
                  <a:lnTo>
                    <a:pt x="1383" y="103"/>
                  </a:lnTo>
                  <a:lnTo>
                    <a:pt x="1402" y="84"/>
                  </a:lnTo>
                  <a:lnTo>
                    <a:pt x="1428" y="64"/>
                  </a:lnTo>
                  <a:lnTo>
                    <a:pt x="1473" y="26"/>
                  </a:lnTo>
                  <a:lnTo>
                    <a:pt x="1480" y="32"/>
                  </a:lnTo>
                  <a:lnTo>
                    <a:pt x="1448" y="71"/>
                  </a:lnTo>
                  <a:lnTo>
                    <a:pt x="1415" y="103"/>
                  </a:lnTo>
                  <a:lnTo>
                    <a:pt x="1351" y="181"/>
                  </a:lnTo>
                  <a:lnTo>
                    <a:pt x="1280" y="252"/>
                  </a:lnTo>
                  <a:lnTo>
                    <a:pt x="1247" y="290"/>
                  </a:lnTo>
                  <a:lnTo>
                    <a:pt x="1234" y="303"/>
                  </a:lnTo>
                  <a:lnTo>
                    <a:pt x="1221" y="329"/>
                  </a:lnTo>
                  <a:lnTo>
                    <a:pt x="1221" y="335"/>
                  </a:lnTo>
                  <a:lnTo>
                    <a:pt x="1221" y="342"/>
                  </a:lnTo>
                  <a:lnTo>
                    <a:pt x="1221" y="348"/>
                  </a:lnTo>
                  <a:lnTo>
                    <a:pt x="1215" y="348"/>
                  </a:lnTo>
                  <a:lnTo>
                    <a:pt x="1202" y="361"/>
                  </a:lnTo>
                  <a:lnTo>
                    <a:pt x="1196" y="361"/>
                  </a:lnTo>
                  <a:lnTo>
                    <a:pt x="1196" y="368"/>
                  </a:lnTo>
                  <a:lnTo>
                    <a:pt x="1189" y="374"/>
                  </a:lnTo>
                  <a:lnTo>
                    <a:pt x="1189" y="381"/>
                  </a:lnTo>
                  <a:lnTo>
                    <a:pt x="1189" y="387"/>
                  </a:lnTo>
                  <a:lnTo>
                    <a:pt x="1189" y="394"/>
                  </a:lnTo>
                  <a:lnTo>
                    <a:pt x="1189" y="400"/>
                  </a:lnTo>
                  <a:lnTo>
                    <a:pt x="1183" y="400"/>
                  </a:lnTo>
                  <a:lnTo>
                    <a:pt x="1163" y="432"/>
                  </a:lnTo>
                  <a:lnTo>
                    <a:pt x="1170" y="432"/>
                  </a:lnTo>
                  <a:lnTo>
                    <a:pt x="1183" y="432"/>
                  </a:lnTo>
                  <a:lnTo>
                    <a:pt x="1202" y="432"/>
                  </a:lnTo>
                  <a:lnTo>
                    <a:pt x="1215" y="426"/>
                  </a:lnTo>
                  <a:lnTo>
                    <a:pt x="1234" y="426"/>
                  </a:lnTo>
                  <a:lnTo>
                    <a:pt x="1260" y="426"/>
                  </a:lnTo>
                  <a:lnTo>
                    <a:pt x="1234" y="439"/>
                  </a:lnTo>
                  <a:lnTo>
                    <a:pt x="1221" y="445"/>
                  </a:lnTo>
                  <a:lnTo>
                    <a:pt x="1208" y="452"/>
                  </a:lnTo>
                  <a:lnTo>
                    <a:pt x="1234" y="452"/>
                  </a:lnTo>
                  <a:lnTo>
                    <a:pt x="1267" y="452"/>
                  </a:lnTo>
                  <a:lnTo>
                    <a:pt x="1292" y="452"/>
                  </a:lnTo>
                  <a:lnTo>
                    <a:pt x="1318" y="452"/>
                  </a:lnTo>
                  <a:lnTo>
                    <a:pt x="1325" y="452"/>
                  </a:lnTo>
                  <a:lnTo>
                    <a:pt x="1338" y="452"/>
                  </a:lnTo>
                  <a:lnTo>
                    <a:pt x="1351" y="452"/>
                  </a:lnTo>
                  <a:lnTo>
                    <a:pt x="1370" y="452"/>
                  </a:lnTo>
                  <a:lnTo>
                    <a:pt x="1376" y="452"/>
                  </a:lnTo>
                  <a:lnTo>
                    <a:pt x="1389" y="445"/>
                  </a:lnTo>
                  <a:lnTo>
                    <a:pt x="1396" y="452"/>
                  </a:lnTo>
                  <a:lnTo>
                    <a:pt x="1409" y="452"/>
                  </a:lnTo>
                  <a:lnTo>
                    <a:pt x="1415" y="452"/>
                  </a:lnTo>
                  <a:lnTo>
                    <a:pt x="1422" y="452"/>
                  </a:lnTo>
                  <a:lnTo>
                    <a:pt x="1422" y="458"/>
                  </a:lnTo>
                  <a:lnTo>
                    <a:pt x="1396" y="465"/>
                  </a:lnTo>
                  <a:lnTo>
                    <a:pt x="1376" y="465"/>
                  </a:lnTo>
                  <a:lnTo>
                    <a:pt x="1351" y="471"/>
                  </a:lnTo>
                  <a:lnTo>
                    <a:pt x="1325" y="471"/>
                  </a:lnTo>
                  <a:lnTo>
                    <a:pt x="1325" y="484"/>
                  </a:lnTo>
                  <a:lnTo>
                    <a:pt x="1318" y="484"/>
                  </a:lnTo>
                  <a:lnTo>
                    <a:pt x="1312" y="490"/>
                  </a:lnTo>
                  <a:lnTo>
                    <a:pt x="1305" y="490"/>
                  </a:lnTo>
                  <a:lnTo>
                    <a:pt x="1286" y="490"/>
                  </a:lnTo>
                  <a:lnTo>
                    <a:pt x="1273" y="497"/>
                  </a:lnTo>
                  <a:lnTo>
                    <a:pt x="1267" y="497"/>
                  </a:lnTo>
                  <a:lnTo>
                    <a:pt x="1260" y="503"/>
                  </a:lnTo>
                  <a:lnTo>
                    <a:pt x="1273" y="503"/>
                  </a:lnTo>
                  <a:lnTo>
                    <a:pt x="1286" y="510"/>
                  </a:lnTo>
                  <a:lnTo>
                    <a:pt x="1299" y="510"/>
                  </a:lnTo>
                  <a:lnTo>
                    <a:pt x="1312" y="516"/>
                  </a:lnTo>
                  <a:lnTo>
                    <a:pt x="1299" y="516"/>
                  </a:lnTo>
                  <a:lnTo>
                    <a:pt x="1292" y="523"/>
                  </a:lnTo>
                  <a:lnTo>
                    <a:pt x="1273" y="523"/>
                  </a:lnTo>
                  <a:lnTo>
                    <a:pt x="1247" y="523"/>
                  </a:lnTo>
                  <a:lnTo>
                    <a:pt x="1241" y="523"/>
                  </a:lnTo>
                  <a:lnTo>
                    <a:pt x="1228" y="529"/>
                  </a:lnTo>
                  <a:lnTo>
                    <a:pt x="1228" y="542"/>
                  </a:lnTo>
                  <a:lnTo>
                    <a:pt x="1241" y="548"/>
                  </a:lnTo>
                  <a:lnTo>
                    <a:pt x="1260" y="548"/>
                  </a:lnTo>
                  <a:lnTo>
                    <a:pt x="1286" y="555"/>
                  </a:lnTo>
                  <a:lnTo>
                    <a:pt x="1299" y="561"/>
                  </a:lnTo>
                  <a:lnTo>
                    <a:pt x="1312" y="568"/>
                  </a:lnTo>
                  <a:lnTo>
                    <a:pt x="1299" y="568"/>
                  </a:lnTo>
                  <a:lnTo>
                    <a:pt x="1286" y="568"/>
                  </a:lnTo>
                  <a:lnTo>
                    <a:pt x="1267" y="568"/>
                  </a:lnTo>
                  <a:lnTo>
                    <a:pt x="1260" y="568"/>
                  </a:lnTo>
                  <a:lnTo>
                    <a:pt x="1299" y="581"/>
                  </a:lnTo>
                  <a:lnTo>
                    <a:pt x="1325" y="600"/>
                  </a:lnTo>
                  <a:lnTo>
                    <a:pt x="1344" y="606"/>
                  </a:lnTo>
                  <a:lnTo>
                    <a:pt x="1364" y="613"/>
                  </a:lnTo>
                  <a:lnTo>
                    <a:pt x="1376" y="619"/>
                  </a:lnTo>
                  <a:lnTo>
                    <a:pt x="1396" y="626"/>
                  </a:lnTo>
                  <a:lnTo>
                    <a:pt x="1448" y="639"/>
                  </a:lnTo>
                  <a:lnTo>
                    <a:pt x="1506" y="658"/>
                  </a:lnTo>
                  <a:lnTo>
                    <a:pt x="1493" y="658"/>
                  </a:lnTo>
                  <a:lnTo>
                    <a:pt x="1473" y="658"/>
                  </a:lnTo>
                  <a:lnTo>
                    <a:pt x="1460" y="652"/>
                  </a:lnTo>
                  <a:lnTo>
                    <a:pt x="1454" y="652"/>
                  </a:lnTo>
                  <a:lnTo>
                    <a:pt x="1448" y="658"/>
                  </a:lnTo>
                  <a:lnTo>
                    <a:pt x="1428" y="652"/>
                  </a:lnTo>
                  <a:lnTo>
                    <a:pt x="1415" y="645"/>
                  </a:lnTo>
                  <a:lnTo>
                    <a:pt x="1396" y="639"/>
                  </a:lnTo>
                  <a:lnTo>
                    <a:pt x="1389" y="639"/>
                  </a:lnTo>
                  <a:lnTo>
                    <a:pt x="1376" y="645"/>
                  </a:lnTo>
                  <a:lnTo>
                    <a:pt x="1364" y="639"/>
                  </a:lnTo>
                  <a:lnTo>
                    <a:pt x="1344" y="639"/>
                  </a:lnTo>
                  <a:lnTo>
                    <a:pt x="1325" y="632"/>
                  </a:lnTo>
                  <a:lnTo>
                    <a:pt x="1312" y="626"/>
                  </a:lnTo>
                  <a:lnTo>
                    <a:pt x="1286" y="626"/>
                  </a:lnTo>
                  <a:lnTo>
                    <a:pt x="1267" y="619"/>
                  </a:lnTo>
                  <a:lnTo>
                    <a:pt x="1247" y="619"/>
                  </a:lnTo>
                  <a:lnTo>
                    <a:pt x="1228" y="613"/>
                  </a:lnTo>
                  <a:lnTo>
                    <a:pt x="1228" y="619"/>
                  </a:lnTo>
                  <a:lnTo>
                    <a:pt x="1234" y="619"/>
                  </a:lnTo>
                  <a:lnTo>
                    <a:pt x="1247" y="626"/>
                  </a:lnTo>
                  <a:lnTo>
                    <a:pt x="1280" y="639"/>
                  </a:lnTo>
                  <a:lnTo>
                    <a:pt x="1299" y="652"/>
                  </a:lnTo>
                  <a:lnTo>
                    <a:pt x="1305" y="652"/>
                  </a:lnTo>
                  <a:lnTo>
                    <a:pt x="1318" y="658"/>
                  </a:lnTo>
                  <a:lnTo>
                    <a:pt x="1312" y="665"/>
                  </a:lnTo>
                  <a:lnTo>
                    <a:pt x="1299" y="658"/>
                  </a:lnTo>
                  <a:lnTo>
                    <a:pt x="1292" y="658"/>
                  </a:lnTo>
                  <a:lnTo>
                    <a:pt x="1286" y="658"/>
                  </a:lnTo>
                  <a:lnTo>
                    <a:pt x="1280" y="658"/>
                  </a:lnTo>
                  <a:lnTo>
                    <a:pt x="1292" y="658"/>
                  </a:lnTo>
                  <a:lnTo>
                    <a:pt x="1299" y="665"/>
                  </a:lnTo>
                  <a:lnTo>
                    <a:pt x="1312" y="671"/>
                  </a:lnTo>
                  <a:lnTo>
                    <a:pt x="1331" y="684"/>
                  </a:lnTo>
                  <a:lnTo>
                    <a:pt x="1344" y="690"/>
                  </a:lnTo>
                  <a:lnTo>
                    <a:pt x="1364" y="703"/>
                  </a:lnTo>
                  <a:lnTo>
                    <a:pt x="1331" y="697"/>
                  </a:lnTo>
                  <a:lnTo>
                    <a:pt x="1292" y="684"/>
                  </a:lnTo>
                  <a:lnTo>
                    <a:pt x="1221" y="658"/>
                  </a:lnTo>
                  <a:lnTo>
                    <a:pt x="1215" y="665"/>
                  </a:lnTo>
                  <a:lnTo>
                    <a:pt x="1228" y="677"/>
                  </a:lnTo>
                  <a:lnTo>
                    <a:pt x="1241" y="690"/>
                  </a:lnTo>
                  <a:lnTo>
                    <a:pt x="1273" y="710"/>
                  </a:lnTo>
                  <a:lnTo>
                    <a:pt x="1286" y="723"/>
                  </a:lnTo>
                  <a:lnTo>
                    <a:pt x="1299" y="736"/>
                  </a:lnTo>
                  <a:lnTo>
                    <a:pt x="1305" y="748"/>
                  </a:lnTo>
                  <a:lnTo>
                    <a:pt x="1318" y="768"/>
                  </a:lnTo>
                  <a:lnTo>
                    <a:pt x="1351" y="800"/>
                  </a:lnTo>
                  <a:lnTo>
                    <a:pt x="1389" y="832"/>
                  </a:lnTo>
                  <a:lnTo>
                    <a:pt x="1428" y="865"/>
                  </a:lnTo>
                  <a:lnTo>
                    <a:pt x="1448" y="884"/>
                  </a:lnTo>
                  <a:lnTo>
                    <a:pt x="1460" y="903"/>
                  </a:lnTo>
                  <a:lnTo>
                    <a:pt x="1448" y="903"/>
                  </a:lnTo>
                  <a:lnTo>
                    <a:pt x="1435" y="897"/>
                  </a:lnTo>
                  <a:lnTo>
                    <a:pt x="1409" y="877"/>
                  </a:lnTo>
                  <a:lnTo>
                    <a:pt x="1389" y="865"/>
                  </a:lnTo>
                  <a:lnTo>
                    <a:pt x="1370" y="852"/>
                  </a:lnTo>
                  <a:lnTo>
                    <a:pt x="1351" y="845"/>
                  </a:lnTo>
                  <a:lnTo>
                    <a:pt x="1325" y="839"/>
                  </a:lnTo>
                  <a:lnTo>
                    <a:pt x="1318" y="832"/>
                  </a:lnTo>
                  <a:lnTo>
                    <a:pt x="1305" y="826"/>
                  </a:lnTo>
                  <a:lnTo>
                    <a:pt x="1286" y="819"/>
                  </a:lnTo>
                  <a:lnTo>
                    <a:pt x="1267" y="807"/>
                  </a:lnTo>
                  <a:lnTo>
                    <a:pt x="1254" y="800"/>
                  </a:lnTo>
                  <a:lnTo>
                    <a:pt x="1247" y="794"/>
                  </a:lnTo>
                  <a:lnTo>
                    <a:pt x="1215" y="774"/>
                  </a:lnTo>
                  <a:lnTo>
                    <a:pt x="1183" y="761"/>
                  </a:lnTo>
                  <a:lnTo>
                    <a:pt x="1183" y="768"/>
                  </a:lnTo>
                  <a:lnTo>
                    <a:pt x="1189" y="774"/>
                  </a:lnTo>
                  <a:lnTo>
                    <a:pt x="1196" y="781"/>
                  </a:lnTo>
                  <a:lnTo>
                    <a:pt x="1196" y="787"/>
                  </a:lnTo>
                  <a:lnTo>
                    <a:pt x="1183" y="781"/>
                  </a:lnTo>
                  <a:lnTo>
                    <a:pt x="1170" y="774"/>
                  </a:lnTo>
                  <a:lnTo>
                    <a:pt x="1144" y="761"/>
                  </a:lnTo>
                  <a:lnTo>
                    <a:pt x="1118" y="742"/>
                  </a:lnTo>
                  <a:lnTo>
                    <a:pt x="1092" y="723"/>
                  </a:lnTo>
                  <a:lnTo>
                    <a:pt x="1086" y="723"/>
                  </a:lnTo>
                  <a:lnTo>
                    <a:pt x="1079" y="723"/>
                  </a:lnTo>
                  <a:lnTo>
                    <a:pt x="1073" y="716"/>
                  </a:lnTo>
                  <a:lnTo>
                    <a:pt x="1066" y="710"/>
                  </a:lnTo>
                  <a:lnTo>
                    <a:pt x="1053" y="703"/>
                  </a:lnTo>
                  <a:lnTo>
                    <a:pt x="1053" y="710"/>
                  </a:lnTo>
                  <a:lnTo>
                    <a:pt x="1066" y="723"/>
                  </a:lnTo>
                  <a:lnTo>
                    <a:pt x="1079" y="736"/>
                  </a:lnTo>
                  <a:lnTo>
                    <a:pt x="1105" y="761"/>
                  </a:lnTo>
                  <a:lnTo>
                    <a:pt x="1157" y="826"/>
                  </a:lnTo>
                  <a:lnTo>
                    <a:pt x="1150" y="826"/>
                  </a:lnTo>
                  <a:lnTo>
                    <a:pt x="1144" y="819"/>
                  </a:lnTo>
                  <a:lnTo>
                    <a:pt x="1131" y="813"/>
                  </a:lnTo>
                  <a:lnTo>
                    <a:pt x="1118" y="794"/>
                  </a:lnTo>
                  <a:lnTo>
                    <a:pt x="1099" y="774"/>
                  </a:lnTo>
                  <a:lnTo>
                    <a:pt x="1092" y="768"/>
                  </a:lnTo>
                  <a:lnTo>
                    <a:pt x="1079" y="768"/>
                  </a:lnTo>
                  <a:lnTo>
                    <a:pt x="1079" y="761"/>
                  </a:lnTo>
                  <a:lnTo>
                    <a:pt x="1073" y="755"/>
                  </a:lnTo>
                  <a:lnTo>
                    <a:pt x="1066" y="748"/>
                  </a:lnTo>
                  <a:lnTo>
                    <a:pt x="1060" y="748"/>
                  </a:lnTo>
                  <a:lnTo>
                    <a:pt x="1053" y="742"/>
                  </a:lnTo>
                  <a:lnTo>
                    <a:pt x="1047" y="736"/>
                  </a:lnTo>
                  <a:lnTo>
                    <a:pt x="1028" y="729"/>
                  </a:lnTo>
                  <a:lnTo>
                    <a:pt x="1028" y="736"/>
                  </a:lnTo>
                  <a:lnTo>
                    <a:pt x="1040" y="748"/>
                  </a:lnTo>
                  <a:lnTo>
                    <a:pt x="1053" y="768"/>
                  </a:lnTo>
                  <a:lnTo>
                    <a:pt x="1060" y="787"/>
                  </a:lnTo>
                  <a:lnTo>
                    <a:pt x="1073" y="800"/>
                  </a:lnTo>
                  <a:lnTo>
                    <a:pt x="1073" y="813"/>
                  </a:lnTo>
                  <a:lnTo>
                    <a:pt x="1066" y="807"/>
                  </a:lnTo>
                  <a:lnTo>
                    <a:pt x="1060" y="807"/>
                  </a:lnTo>
                  <a:lnTo>
                    <a:pt x="1047" y="794"/>
                  </a:lnTo>
                  <a:lnTo>
                    <a:pt x="1047" y="807"/>
                  </a:lnTo>
                  <a:lnTo>
                    <a:pt x="1060" y="819"/>
                  </a:lnTo>
                  <a:lnTo>
                    <a:pt x="1066" y="839"/>
                  </a:lnTo>
                  <a:lnTo>
                    <a:pt x="1073" y="852"/>
                  </a:lnTo>
                  <a:lnTo>
                    <a:pt x="1079" y="865"/>
                  </a:lnTo>
                  <a:lnTo>
                    <a:pt x="1092" y="877"/>
                  </a:lnTo>
                  <a:lnTo>
                    <a:pt x="1105" y="903"/>
                  </a:lnTo>
                  <a:lnTo>
                    <a:pt x="1112" y="929"/>
                  </a:lnTo>
                  <a:lnTo>
                    <a:pt x="1124" y="955"/>
                  </a:lnTo>
                  <a:lnTo>
                    <a:pt x="1118" y="955"/>
                  </a:lnTo>
                  <a:lnTo>
                    <a:pt x="1112" y="948"/>
                  </a:lnTo>
                  <a:lnTo>
                    <a:pt x="1105" y="936"/>
                  </a:lnTo>
                  <a:lnTo>
                    <a:pt x="1086" y="910"/>
                  </a:lnTo>
                  <a:lnTo>
                    <a:pt x="1066" y="890"/>
                  </a:lnTo>
                  <a:lnTo>
                    <a:pt x="1060" y="877"/>
                  </a:lnTo>
                  <a:lnTo>
                    <a:pt x="1053" y="865"/>
                  </a:lnTo>
                  <a:lnTo>
                    <a:pt x="1047" y="858"/>
                  </a:lnTo>
                  <a:lnTo>
                    <a:pt x="1040" y="845"/>
                  </a:lnTo>
                  <a:lnTo>
                    <a:pt x="1034" y="832"/>
                  </a:lnTo>
                  <a:lnTo>
                    <a:pt x="1028" y="819"/>
                  </a:lnTo>
                  <a:lnTo>
                    <a:pt x="989" y="774"/>
                  </a:lnTo>
                  <a:lnTo>
                    <a:pt x="989" y="787"/>
                  </a:lnTo>
                  <a:lnTo>
                    <a:pt x="989" y="794"/>
                  </a:lnTo>
                  <a:lnTo>
                    <a:pt x="995" y="807"/>
                  </a:lnTo>
                  <a:lnTo>
                    <a:pt x="995" y="813"/>
                  </a:lnTo>
                  <a:lnTo>
                    <a:pt x="989" y="813"/>
                  </a:lnTo>
                  <a:lnTo>
                    <a:pt x="982" y="813"/>
                  </a:lnTo>
                  <a:lnTo>
                    <a:pt x="982" y="819"/>
                  </a:lnTo>
                  <a:lnTo>
                    <a:pt x="982" y="813"/>
                  </a:lnTo>
                  <a:lnTo>
                    <a:pt x="976" y="813"/>
                  </a:lnTo>
                  <a:lnTo>
                    <a:pt x="976" y="800"/>
                  </a:lnTo>
                  <a:lnTo>
                    <a:pt x="976" y="794"/>
                  </a:lnTo>
                  <a:lnTo>
                    <a:pt x="969" y="787"/>
                  </a:lnTo>
                  <a:lnTo>
                    <a:pt x="963" y="794"/>
                  </a:lnTo>
                  <a:lnTo>
                    <a:pt x="963" y="807"/>
                  </a:lnTo>
                  <a:lnTo>
                    <a:pt x="969" y="826"/>
                  </a:lnTo>
                  <a:lnTo>
                    <a:pt x="976" y="852"/>
                  </a:lnTo>
                  <a:lnTo>
                    <a:pt x="982" y="884"/>
                  </a:lnTo>
                  <a:lnTo>
                    <a:pt x="982" y="910"/>
                  </a:lnTo>
                  <a:lnTo>
                    <a:pt x="982" y="936"/>
                  </a:lnTo>
                  <a:lnTo>
                    <a:pt x="976" y="942"/>
                  </a:lnTo>
                  <a:lnTo>
                    <a:pt x="969" y="929"/>
                  </a:lnTo>
                  <a:lnTo>
                    <a:pt x="969" y="923"/>
                  </a:lnTo>
                  <a:lnTo>
                    <a:pt x="963" y="910"/>
                  </a:lnTo>
                  <a:lnTo>
                    <a:pt x="963" y="903"/>
                  </a:lnTo>
                  <a:lnTo>
                    <a:pt x="956" y="916"/>
                  </a:lnTo>
                  <a:lnTo>
                    <a:pt x="956" y="936"/>
                  </a:lnTo>
                  <a:lnTo>
                    <a:pt x="963" y="968"/>
                  </a:lnTo>
                  <a:lnTo>
                    <a:pt x="963" y="1058"/>
                  </a:lnTo>
                  <a:lnTo>
                    <a:pt x="963" y="1103"/>
                  </a:lnTo>
                  <a:lnTo>
                    <a:pt x="963" y="1123"/>
                  </a:lnTo>
                  <a:lnTo>
                    <a:pt x="956" y="1148"/>
                  </a:lnTo>
                  <a:lnTo>
                    <a:pt x="956" y="1155"/>
                  </a:lnTo>
                  <a:lnTo>
                    <a:pt x="950" y="1155"/>
                  </a:lnTo>
                  <a:lnTo>
                    <a:pt x="944" y="1136"/>
                  </a:lnTo>
                  <a:lnTo>
                    <a:pt x="944" y="1116"/>
                  </a:lnTo>
                  <a:lnTo>
                    <a:pt x="937" y="1097"/>
                  </a:lnTo>
                  <a:lnTo>
                    <a:pt x="937" y="1078"/>
                  </a:lnTo>
                  <a:lnTo>
                    <a:pt x="931" y="1045"/>
                  </a:lnTo>
                  <a:lnTo>
                    <a:pt x="924" y="1013"/>
                  </a:lnTo>
                  <a:lnTo>
                    <a:pt x="911" y="981"/>
                  </a:lnTo>
                  <a:lnTo>
                    <a:pt x="911" y="961"/>
                  </a:lnTo>
                  <a:lnTo>
                    <a:pt x="911" y="942"/>
                  </a:lnTo>
                  <a:lnTo>
                    <a:pt x="905" y="929"/>
                  </a:lnTo>
                  <a:lnTo>
                    <a:pt x="898" y="916"/>
                  </a:lnTo>
                  <a:lnTo>
                    <a:pt x="898" y="903"/>
                  </a:lnTo>
                  <a:lnTo>
                    <a:pt x="898" y="890"/>
                  </a:lnTo>
                  <a:lnTo>
                    <a:pt x="892" y="865"/>
                  </a:lnTo>
                  <a:lnTo>
                    <a:pt x="892" y="852"/>
                  </a:lnTo>
                  <a:lnTo>
                    <a:pt x="885" y="845"/>
                  </a:lnTo>
                  <a:lnTo>
                    <a:pt x="885" y="839"/>
                  </a:lnTo>
                  <a:lnTo>
                    <a:pt x="885" y="852"/>
                  </a:lnTo>
                  <a:lnTo>
                    <a:pt x="879" y="871"/>
                  </a:lnTo>
                  <a:lnTo>
                    <a:pt x="872" y="897"/>
                  </a:lnTo>
                  <a:lnTo>
                    <a:pt x="860" y="929"/>
                  </a:lnTo>
                  <a:lnTo>
                    <a:pt x="853" y="942"/>
                  </a:lnTo>
                  <a:lnTo>
                    <a:pt x="847" y="955"/>
                  </a:lnTo>
                  <a:lnTo>
                    <a:pt x="840" y="974"/>
                  </a:lnTo>
                  <a:lnTo>
                    <a:pt x="834" y="987"/>
                  </a:lnTo>
                  <a:lnTo>
                    <a:pt x="827" y="1007"/>
                  </a:lnTo>
                  <a:lnTo>
                    <a:pt x="827" y="1013"/>
                  </a:lnTo>
                  <a:lnTo>
                    <a:pt x="827" y="1019"/>
                  </a:lnTo>
                  <a:lnTo>
                    <a:pt x="821" y="1026"/>
                  </a:lnTo>
                  <a:lnTo>
                    <a:pt x="821" y="1039"/>
                  </a:lnTo>
                  <a:lnTo>
                    <a:pt x="814" y="1058"/>
                  </a:lnTo>
                  <a:lnTo>
                    <a:pt x="814" y="1065"/>
                  </a:lnTo>
                  <a:lnTo>
                    <a:pt x="814" y="1071"/>
                  </a:lnTo>
                  <a:lnTo>
                    <a:pt x="808" y="1084"/>
                  </a:lnTo>
                  <a:lnTo>
                    <a:pt x="801" y="1090"/>
                  </a:lnTo>
                  <a:lnTo>
                    <a:pt x="795" y="1090"/>
                  </a:lnTo>
                  <a:lnTo>
                    <a:pt x="795" y="1071"/>
                  </a:lnTo>
                  <a:lnTo>
                    <a:pt x="795" y="1058"/>
                  </a:lnTo>
                  <a:lnTo>
                    <a:pt x="801" y="1026"/>
                  </a:lnTo>
                  <a:lnTo>
                    <a:pt x="808" y="994"/>
                  </a:lnTo>
                  <a:lnTo>
                    <a:pt x="814" y="955"/>
                  </a:lnTo>
                  <a:lnTo>
                    <a:pt x="814" y="942"/>
                  </a:lnTo>
                  <a:lnTo>
                    <a:pt x="808" y="929"/>
                  </a:lnTo>
                  <a:lnTo>
                    <a:pt x="808" y="903"/>
                  </a:lnTo>
                  <a:lnTo>
                    <a:pt x="801" y="890"/>
                  </a:lnTo>
                  <a:lnTo>
                    <a:pt x="801" y="877"/>
                  </a:lnTo>
                  <a:lnTo>
                    <a:pt x="808" y="865"/>
                  </a:lnTo>
                  <a:lnTo>
                    <a:pt x="808" y="852"/>
                  </a:lnTo>
                  <a:lnTo>
                    <a:pt x="814" y="832"/>
                  </a:lnTo>
                  <a:lnTo>
                    <a:pt x="821" y="813"/>
                  </a:lnTo>
                  <a:lnTo>
                    <a:pt x="821" y="794"/>
                  </a:lnTo>
                  <a:lnTo>
                    <a:pt x="827" y="787"/>
                  </a:lnTo>
                  <a:lnTo>
                    <a:pt x="827" y="781"/>
                  </a:lnTo>
                  <a:lnTo>
                    <a:pt x="808" y="807"/>
                  </a:lnTo>
                  <a:lnTo>
                    <a:pt x="788" y="839"/>
                  </a:lnTo>
                  <a:lnTo>
                    <a:pt x="769" y="871"/>
                  </a:lnTo>
                  <a:lnTo>
                    <a:pt x="756" y="890"/>
                  </a:lnTo>
                  <a:lnTo>
                    <a:pt x="743" y="903"/>
                  </a:lnTo>
                  <a:lnTo>
                    <a:pt x="750" y="877"/>
                  </a:lnTo>
                  <a:lnTo>
                    <a:pt x="756" y="858"/>
                  </a:lnTo>
                  <a:lnTo>
                    <a:pt x="776" y="813"/>
                  </a:lnTo>
                  <a:lnTo>
                    <a:pt x="763" y="813"/>
                  </a:lnTo>
                  <a:lnTo>
                    <a:pt x="750" y="819"/>
                  </a:lnTo>
                  <a:lnTo>
                    <a:pt x="743" y="832"/>
                  </a:lnTo>
                  <a:lnTo>
                    <a:pt x="737" y="839"/>
                  </a:lnTo>
                  <a:lnTo>
                    <a:pt x="717" y="865"/>
                  </a:lnTo>
                  <a:lnTo>
                    <a:pt x="711" y="871"/>
                  </a:lnTo>
                  <a:lnTo>
                    <a:pt x="704" y="877"/>
                  </a:lnTo>
                  <a:lnTo>
                    <a:pt x="698" y="877"/>
                  </a:lnTo>
                  <a:lnTo>
                    <a:pt x="672" y="897"/>
                  </a:lnTo>
                  <a:lnTo>
                    <a:pt x="646" y="916"/>
                  </a:lnTo>
                  <a:lnTo>
                    <a:pt x="601" y="961"/>
                  </a:lnTo>
                  <a:lnTo>
                    <a:pt x="549" y="1007"/>
                  </a:lnTo>
                  <a:lnTo>
                    <a:pt x="504" y="1052"/>
                  </a:lnTo>
                  <a:lnTo>
                    <a:pt x="498" y="1052"/>
                  </a:lnTo>
                  <a:lnTo>
                    <a:pt x="524" y="1013"/>
                  </a:lnTo>
                  <a:lnTo>
                    <a:pt x="549" y="981"/>
                  </a:lnTo>
                  <a:lnTo>
                    <a:pt x="575" y="942"/>
                  </a:lnTo>
                  <a:lnTo>
                    <a:pt x="614" y="910"/>
                  </a:lnTo>
                  <a:lnTo>
                    <a:pt x="627" y="890"/>
                  </a:lnTo>
                  <a:lnTo>
                    <a:pt x="640" y="871"/>
                  </a:lnTo>
                  <a:lnTo>
                    <a:pt x="653" y="852"/>
                  </a:lnTo>
                  <a:lnTo>
                    <a:pt x="659" y="832"/>
                  </a:lnTo>
                  <a:lnTo>
                    <a:pt x="672" y="819"/>
                  </a:lnTo>
                  <a:lnTo>
                    <a:pt x="679" y="807"/>
                  </a:lnTo>
                  <a:lnTo>
                    <a:pt x="685" y="794"/>
                  </a:lnTo>
                  <a:lnTo>
                    <a:pt x="692" y="787"/>
                  </a:lnTo>
                  <a:lnTo>
                    <a:pt x="685" y="781"/>
                  </a:lnTo>
                  <a:lnTo>
                    <a:pt x="672" y="794"/>
                  </a:lnTo>
                  <a:lnTo>
                    <a:pt x="646" y="807"/>
                  </a:lnTo>
                  <a:lnTo>
                    <a:pt x="633" y="813"/>
                  </a:lnTo>
                  <a:lnTo>
                    <a:pt x="620" y="826"/>
                  </a:lnTo>
                  <a:lnTo>
                    <a:pt x="614" y="832"/>
                  </a:lnTo>
                  <a:lnTo>
                    <a:pt x="608" y="839"/>
                  </a:lnTo>
                  <a:lnTo>
                    <a:pt x="601" y="845"/>
                  </a:lnTo>
                  <a:lnTo>
                    <a:pt x="588" y="858"/>
                  </a:lnTo>
                  <a:lnTo>
                    <a:pt x="588" y="865"/>
                  </a:lnTo>
                  <a:lnTo>
                    <a:pt x="562" y="877"/>
                  </a:lnTo>
                  <a:lnTo>
                    <a:pt x="549" y="884"/>
                  </a:lnTo>
                  <a:lnTo>
                    <a:pt x="543" y="890"/>
                  </a:lnTo>
                  <a:lnTo>
                    <a:pt x="524" y="910"/>
                  </a:lnTo>
                  <a:lnTo>
                    <a:pt x="517" y="916"/>
                  </a:lnTo>
                  <a:lnTo>
                    <a:pt x="511" y="916"/>
                  </a:lnTo>
                  <a:lnTo>
                    <a:pt x="511" y="923"/>
                  </a:lnTo>
                  <a:lnTo>
                    <a:pt x="504" y="923"/>
                  </a:lnTo>
                  <a:lnTo>
                    <a:pt x="498" y="916"/>
                  </a:lnTo>
                  <a:lnTo>
                    <a:pt x="498" y="910"/>
                  </a:lnTo>
                  <a:lnTo>
                    <a:pt x="517" y="897"/>
                  </a:lnTo>
                  <a:lnTo>
                    <a:pt x="530" y="884"/>
                  </a:lnTo>
                  <a:lnTo>
                    <a:pt x="543" y="871"/>
                  </a:lnTo>
                  <a:lnTo>
                    <a:pt x="549" y="865"/>
                  </a:lnTo>
                  <a:lnTo>
                    <a:pt x="556" y="858"/>
                  </a:lnTo>
                  <a:lnTo>
                    <a:pt x="601" y="813"/>
                  </a:lnTo>
                  <a:lnTo>
                    <a:pt x="627" y="794"/>
                  </a:lnTo>
                  <a:lnTo>
                    <a:pt x="633" y="781"/>
                  </a:lnTo>
                  <a:lnTo>
                    <a:pt x="640" y="768"/>
                  </a:lnTo>
                  <a:lnTo>
                    <a:pt x="633" y="768"/>
                  </a:lnTo>
                  <a:lnTo>
                    <a:pt x="620" y="774"/>
                  </a:lnTo>
                  <a:lnTo>
                    <a:pt x="601" y="774"/>
                  </a:lnTo>
                  <a:lnTo>
                    <a:pt x="543" y="787"/>
                  </a:lnTo>
                  <a:lnTo>
                    <a:pt x="485" y="807"/>
                  </a:lnTo>
                  <a:lnTo>
                    <a:pt x="427" y="819"/>
                  </a:lnTo>
                  <a:lnTo>
                    <a:pt x="368" y="845"/>
                  </a:lnTo>
                  <a:lnTo>
                    <a:pt x="356" y="845"/>
                  </a:lnTo>
                  <a:lnTo>
                    <a:pt x="343" y="845"/>
                  </a:lnTo>
                  <a:lnTo>
                    <a:pt x="323" y="858"/>
                  </a:lnTo>
                  <a:lnTo>
                    <a:pt x="297" y="865"/>
                  </a:lnTo>
                  <a:lnTo>
                    <a:pt x="284" y="865"/>
                  </a:lnTo>
                  <a:lnTo>
                    <a:pt x="278" y="865"/>
                  </a:lnTo>
                  <a:lnTo>
                    <a:pt x="272" y="865"/>
                  </a:lnTo>
                  <a:lnTo>
                    <a:pt x="272" y="858"/>
                  </a:lnTo>
                  <a:lnTo>
                    <a:pt x="284" y="852"/>
                  </a:lnTo>
                  <a:lnTo>
                    <a:pt x="310" y="832"/>
                  </a:lnTo>
                  <a:lnTo>
                    <a:pt x="343" y="819"/>
                  </a:lnTo>
                  <a:lnTo>
                    <a:pt x="375" y="800"/>
                  </a:lnTo>
                  <a:lnTo>
                    <a:pt x="388" y="794"/>
                  </a:lnTo>
                  <a:lnTo>
                    <a:pt x="401" y="787"/>
                  </a:lnTo>
                  <a:lnTo>
                    <a:pt x="472" y="761"/>
                  </a:lnTo>
                  <a:lnTo>
                    <a:pt x="543" y="736"/>
                  </a:lnTo>
                  <a:lnTo>
                    <a:pt x="549" y="729"/>
                  </a:lnTo>
                  <a:lnTo>
                    <a:pt x="543" y="723"/>
                  </a:lnTo>
                  <a:lnTo>
                    <a:pt x="530" y="729"/>
                  </a:lnTo>
                  <a:lnTo>
                    <a:pt x="524" y="729"/>
                  </a:lnTo>
                  <a:lnTo>
                    <a:pt x="511" y="723"/>
                  </a:lnTo>
                  <a:lnTo>
                    <a:pt x="524" y="716"/>
                  </a:lnTo>
                  <a:lnTo>
                    <a:pt x="530" y="716"/>
                  </a:lnTo>
                  <a:lnTo>
                    <a:pt x="536" y="710"/>
                  </a:lnTo>
                  <a:lnTo>
                    <a:pt x="549" y="710"/>
                  </a:lnTo>
                  <a:lnTo>
                    <a:pt x="504" y="703"/>
                  </a:lnTo>
                  <a:lnTo>
                    <a:pt x="465" y="703"/>
                  </a:lnTo>
                  <a:lnTo>
                    <a:pt x="420" y="703"/>
                  </a:lnTo>
                  <a:lnTo>
                    <a:pt x="381" y="697"/>
                  </a:lnTo>
                  <a:lnTo>
                    <a:pt x="304" y="703"/>
                  </a:lnTo>
                  <a:lnTo>
                    <a:pt x="226" y="710"/>
                  </a:lnTo>
                  <a:lnTo>
                    <a:pt x="149" y="710"/>
                  </a:lnTo>
                  <a:lnTo>
                    <a:pt x="71" y="710"/>
                  </a:lnTo>
                  <a:lnTo>
                    <a:pt x="52" y="716"/>
                  </a:lnTo>
                  <a:lnTo>
                    <a:pt x="32" y="716"/>
                  </a:lnTo>
                  <a:lnTo>
                    <a:pt x="20" y="716"/>
                  </a:lnTo>
                  <a:lnTo>
                    <a:pt x="13" y="710"/>
                  </a:lnTo>
                  <a:lnTo>
                    <a:pt x="7" y="710"/>
                  </a:lnTo>
                  <a:lnTo>
                    <a:pt x="0" y="697"/>
                  </a:lnTo>
                  <a:lnTo>
                    <a:pt x="0" y="690"/>
                  </a:lnTo>
                  <a:lnTo>
                    <a:pt x="7" y="690"/>
                  </a:lnTo>
                  <a:lnTo>
                    <a:pt x="13" y="690"/>
                  </a:lnTo>
                  <a:lnTo>
                    <a:pt x="26" y="690"/>
                  </a:lnTo>
                  <a:lnTo>
                    <a:pt x="32" y="690"/>
                  </a:lnTo>
                  <a:lnTo>
                    <a:pt x="52" y="684"/>
                  </a:lnTo>
                  <a:lnTo>
                    <a:pt x="65" y="684"/>
                  </a:lnTo>
                  <a:lnTo>
                    <a:pt x="97" y="684"/>
                  </a:lnTo>
                  <a:lnTo>
                    <a:pt x="168" y="665"/>
                  </a:lnTo>
                  <a:lnTo>
                    <a:pt x="233" y="658"/>
                  </a:lnTo>
                  <a:lnTo>
                    <a:pt x="304" y="645"/>
                  </a:lnTo>
                  <a:lnTo>
                    <a:pt x="375" y="645"/>
                  </a:lnTo>
                  <a:lnTo>
                    <a:pt x="414" y="632"/>
                  </a:lnTo>
                  <a:lnTo>
                    <a:pt x="452" y="626"/>
                  </a:lnTo>
                  <a:lnTo>
                    <a:pt x="485" y="613"/>
                  </a:lnTo>
                  <a:lnTo>
                    <a:pt x="524" y="606"/>
                  </a:lnTo>
                  <a:lnTo>
                    <a:pt x="536" y="613"/>
                  </a:lnTo>
                  <a:lnTo>
                    <a:pt x="543" y="613"/>
                  </a:lnTo>
                  <a:lnTo>
                    <a:pt x="556" y="613"/>
                  </a:lnTo>
                  <a:lnTo>
                    <a:pt x="562" y="606"/>
                  </a:lnTo>
                  <a:lnTo>
                    <a:pt x="530" y="587"/>
                  </a:lnTo>
                  <a:lnTo>
                    <a:pt x="498" y="574"/>
                  </a:lnTo>
                  <a:lnTo>
                    <a:pt x="465" y="555"/>
                  </a:lnTo>
                  <a:lnTo>
                    <a:pt x="433" y="536"/>
                  </a:lnTo>
                  <a:lnTo>
                    <a:pt x="407" y="536"/>
                  </a:lnTo>
                  <a:lnTo>
                    <a:pt x="401" y="529"/>
                  </a:lnTo>
                  <a:lnTo>
                    <a:pt x="394" y="523"/>
                  </a:lnTo>
                  <a:lnTo>
                    <a:pt x="388" y="516"/>
                  </a:lnTo>
                  <a:lnTo>
                    <a:pt x="388" y="510"/>
                  </a:lnTo>
                  <a:lnTo>
                    <a:pt x="394" y="510"/>
                  </a:lnTo>
                  <a:lnTo>
                    <a:pt x="401" y="510"/>
                  </a:lnTo>
                  <a:lnTo>
                    <a:pt x="407" y="510"/>
                  </a:lnTo>
                  <a:lnTo>
                    <a:pt x="427" y="516"/>
                  </a:lnTo>
                  <a:lnTo>
                    <a:pt x="433" y="516"/>
                  </a:lnTo>
                  <a:lnTo>
                    <a:pt x="446" y="516"/>
                  </a:lnTo>
                  <a:lnTo>
                    <a:pt x="459" y="516"/>
                  </a:lnTo>
                  <a:lnTo>
                    <a:pt x="472" y="523"/>
                  </a:lnTo>
                  <a:lnTo>
                    <a:pt x="485" y="523"/>
                  </a:lnTo>
                  <a:lnTo>
                    <a:pt x="562" y="536"/>
                  </a:lnTo>
                  <a:lnTo>
                    <a:pt x="640" y="548"/>
                  </a:lnTo>
                  <a:lnTo>
                    <a:pt x="666" y="561"/>
                  </a:lnTo>
                  <a:lnTo>
                    <a:pt x="679" y="561"/>
                  </a:lnTo>
                  <a:lnTo>
                    <a:pt x="685" y="561"/>
                  </a:lnTo>
                  <a:lnTo>
                    <a:pt x="692" y="561"/>
                  </a:lnTo>
                  <a:lnTo>
                    <a:pt x="692" y="548"/>
                  </a:lnTo>
                  <a:lnTo>
                    <a:pt x="685" y="529"/>
                  </a:lnTo>
                  <a:lnTo>
                    <a:pt x="672" y="490"/>
                  </a:lnTo>
                  <a:lnTo>
                    <a:pt x="666" y="484"/>
                  </a:lnTo>
                  <a:lnTo>
                    <a:pt x="666" y="477"/>
                  </a:lnTo>
                  <a:lnTo>
                    <a:pt x="666" y="471"/>
                  </a:lnTo>
                  <a:lnTo>
                    <a:pt x="659" y="458"/>
                  </a:lnTo>
                  <a:lnTo>
                    <a:pt x="666" y="458"/>
                  </a:lnTo>
                  <a:lnTo>
                    <a:pt x="666" y="452"/>
                  </a:lnTo>
                  <a:lnTo>
                    <a:pt x="679" y="452"/>
                  </a:lnTo>
                  <a:lnTo>
                    <a:pt x="711" y="490"/>
                  </a:lnTo>
                  <a:lnTo>
                    <a:pt x="730" y="503"/>
                  </a:lnTo>
                  <a:lnTo>
                    <a:pt x="737" y="510"/>
                  </a:lnTo>
                  <a:lnTo>
                    <a:pt x="750" y="516"/>
                  </a:lnTo>
                  <a:lnTo>
                    <a:pt x="763" y="503"/>
                  </a:lnTo>
                  <a:lnTo>
                    <a:pt x="763" y="439"/>
                  </a:lnTo>
                  <a:lnTo>
                    <a:pt x="769" y="406"/>
                  </a:lnTo>
                  <a:lnTo>
                    <a:pt x="769" y="368"/>
                  </a:lnTo>
                  <a:lnTo>
                    <a:pt x="769" y="265"/>
                  </a:lnTo>
                  <a:lnTo>
                    <a:pt x="776" y="258"/>
                  </a:lnTo>
                  <a:lnTo>
                    <a:pt x="782" y="252"/>
                  </a:lnTo>
                  <a:lnTo>
                    <a:pt x="788" y="258"/>
                  </a:lnTo>
                  <a:lnTo>
                    <a:pt x="795" y="335"/>
                  </a:lnTo>
                  <a:lnTo>
                    <a:pt x="808" y="342"/>
                  </a:lnTo>
                  <a:lnTo>
                    <a:pt x="821" y="348"/>
                  </a:lnTo>
                  <a:lnTo>
                    <a:pt x="827" y="355"/>
                  </a:lnTo>
                  <a:lnTo>
                    <a:pt x="834" y="368"/>
                  </a:lnTo>
                  <a:lnTo>
                    <a:pt x="840" y="394"/>
                  </a:lnTo>
                  <a:lnTo>
                    <a:pt x="840" y="406"/>
                  </a:lnTo>
                  <a:lnTo>
                    <a:pt x="847" y="413"/>
                  </a:lnTo>
                  <a:lnTo>
                    <a:pt x="847" y="419"/>
                  </a:lnTo>
                  <a:lnTo>
                    <a:pt x="847" y="426"/>
                  </a:lnTo>
                  <a:lnTo>
                    <a:pt x="853" y="426"/>
                  </a:lnTo>
                  <a:lnTo>
                    <a:pt x="866" y="432"/>
                  </a:lnTo>
                  <a:lnTo>
                    <a:pt x="872" y="432"/>
                  </a:lnTo>
                  <a:lnTo>
                    <a:pt x="879" y="432"/>
                  </a:lnTo>
                  <a:lnTo>
                    <a:pt x="885" y="426"/>
                  </a:lnTo>
                  <a:lnTo>
                    <a:pt x="885" y="419"/>
                  </a:lnTo>
                  <a:lnTo>
                    <a:pt x="885" y="413"/>
                  </a:lnTo>
                  <a:lnTo>
                    <a:pt x="892" y="406"/>
                  </a:lnTo>
                  <a:lnTo>
                    <a:pt x="898" y="413"/>
                  </a:lnTo>
                  <a:lnTo>
                    <a:pt x="905" y="406"/>
                  </a:lnTo>
                  <a:lnTo>
                    <a:pt x="911" y="394"/>
                  </a:lnTo>
                  <a:lnTo>
                    <a:pt x="931" y="355"/>
                  </a:lnTo>
                  <a:lnTo>
                    <a:pt x="944" y="335"/>
                  </a:lnTo>
                  <a:lnTo>
                    <a:pt x="950" y="323"/>
                  </a:lnTo>
                  <a:lnTo>
                    <a:pt x="950" y="316"/>
                  </a:lnTo>
                  <a:lnTo>
                    <a:pt x="956" y="303"/>
                  </a:lnTo>
                  <a:lnTo>
                    <a:pt x="963" y="290"/>
                  </a:lnTo>
                  <a:lnTo>
                    <a:pt x="969" y="284"/>
                  </a:lnTo>
                  <a:lnTo>
                    <a:pt x="969" y="277"/>
                  </a:lnTo>
                  <a:lnTo>
                    <a:pt x="976" y="265"/>
                  </a:lnTo>
                  <a:lnTo>
                    <a:pt x="982" y="252"/>
                  </a:lnTo>
                  <a:lnTo>
                    <a:pt x="989" y="245"/>
                  </a:lnTo>
                  <a:lnTo>
                    <a:pt x="989" y="239"/>
                  </a:lnTo>
                  <a:lnTo>
                    <a:pt x="995" y="232"/>
                  </a:lnTo>
                  <a:lnTo>
                    <a:pt x="995" y="219"/>
                  </a:lnTo>
                  <a:lnTo>
                    <a:pt x="1002" y="213"/>
                  </a:lnTo>
                  <a:lnTo>
                    <a:pt x="1008" y="200"/>
                  </a:lnTo>
                  <a:lnTo>
                    <a:pt x="1047" y="123"/>
                  </a:lnTo>
                  <a:lnTo>
                    <a:pt x="1073" y="84"/>
                  </a:lnTo>
                  <a:lnTo>
                    <a:pt x="1079" y="71"/>
                  </a:lnTo>
                  <a:lnTo>
                    <a:pt x="1086" y="45"/>
                  </a:lnTo>
                  <a:lnTo>
                    <a:pt x="1092" y="32"/>
                  </a:lnTo>
                  <a:lnTo>
                    <a:pt x="1105" y="26"/>
                  </a:lnTo>
                  <a:lnTo>
                    <a:pt x="1112" y="13"/>
                  </a:lnTo>
                  <a:lnTo>
                    <a:pt x="1118" y="0"/>
                  </a:lnTo>
                  <a:close/>
                </a:path>
              </a:pathLst>
            </a:custGeom>
            <a:solidFill>
              <a:srgbClr val="FFB200"/>
            </a:solidFill>
            <a:ln w="9525">
              <a:noFill/>
              <a:round/>
              <a:headEnd/>
              <a:tailEnd/>
            </a:ln>
          </p:spPr>
          <p:txBody>
            <a:bodyPr/>
            <a:lstStyle/>
            <a:p>
              <a:endParaRPr lang="fr-FR"/>
            </a:p>
          </p:txBody>
        </p:sp>
        <p:sp>
          <p:nvSpPr>
            <p:cNvPr id="89" name="Freeform 204"/>
            <p:cNvSpPr>
              <a:spLocks/>
            </p:cNvSpPr>
            <p:nvPr/>
          </p:nvSpPr>
          <p:spPr bwMode="auto">
            <a:xfrm>
              <a:off x="3190" y="2448"/>
              <a:ext cx="45" cy="26"/>
            </a:xfrm>
            <a:custGeom>
              <a:avLst/>
              <a:gdLst>
                <a:gd name="T0" fmla="*/ 45 w 45"/>
                <a:gd name="T1" fmla="*/ 0 h 26"/>
                <a:gd name="T2" fmla="*/ 45 w 45"/>
                <a:gd name="T3" fmla="*/ 7 h 26"/>
                <a:gd name="T4" fmla="*/ 39 w 45"/>
                <a:gd name="T5" fmla="*/ 13 h 26"/>
                <a:gd name="T6" fmla="*/ 26 w 45"/>
                <a:gd name="T7" fmla="*/ 20 h 26"/>
                <a:gd name="T8" fmla="*/ 20 w 45"/>
                <a:gd name="T9" fmla="*/ 20 h 26"/>
                <a:gd name="T10" fmla="*/ 13 w 45"/>
                <a:gd name="T11" fmla="*/ 20 h 26"/>
                <a:gd name="T12" fmla="*/ 7 w 45"/>
                <a:gd name="T13" fmla="*/ 26 h 26"/>
                <a:gd name="T14" fmla="*/ 0 w 45"/>
                <a:gd name="T15" fmla="*/ 20 h 26"/>
                <a:gd name="T16" fmla="*/ 7 w 45"/>
                <a:gd name="T17" fmla="*/ 13 h 26"/>
                <a:gd name="T18" fmla="*/ 7 w 45"/>
                <a:gd name="T19" fmla="*/ 7 h 26"/>
                <a:gd name="T20" fmla="*/ 20 w 45"/>
                <a:gd name="T21" fmla="*/ 7 h 26"/>
                <a:gd name="T22" fmla="*/ 45 w 45"/>
                <a:gd name="T23" fmla="*/ 0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
                <a:gd name="T37" fmla="*/ 0 h 26"/>
                <a:gd name="T38" fmla="*/ 45 w 45"/>
                <a:gd name="T39" fmla="*/ 26 h 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 h="26">
                  <a:moveTo>
                    <a:pt x="45" y="0"/>
                  </a:moveTo>
                  <a:lnTo>
                    <a:pt x="45" y="7"/>
                  </a:lnTo>
                  <a:lnTo>
                    <a:pt x="39" y="13"/>
                  </a:lnTo>
                  <a:lnTo>
                    <a:pt x="26" y="20"/>
                  </a:lnTo>
                  <a:lnTo>
                    <a:pt x="20" y="20"/>
                  </a:lnTo>
                  <a:lnTo>
                    <a:pt x="13" y="20"/>
                  </a:lnTo>
                  <a:lnTo>
                    <a:pt x="7" y="26"/>
                  </a:lnTo>
                  <a:lnTo>
                    <a:pt x="0" y="20"/>
                  </a:lnTo>
                  <a:lnTo>
                    <a:pt x="7" y="13"/>
                  </a:lnTo>
                  <a:lnTo>
                    <a:pt x="7" y="7"/>
                  </a:lnTo>
                  <a:lnTo>
                    <a:pt x="20" y="7"/>
                  </a:lnTo>
                  <a:lnTo>
                    <a:pt x="45" y="0"/>
                  </a:lnTo>
                  <a:close/>
                </a:path>
              </a:pathLst>
            </a:custGeom>
            <a:solidFill>
              <a:srgbClr val="FF6600"/>
            </a:solidFill>
            <a:ln w="9525">
              <a:noFill/>
              <a:round/>
              <a:headEnd/>
              <a:tailEnd/>
            </a:ln>
          </p:spPr>
          <p:txBody>
            <a:bodyPr/>
            <a:lstStyle/>
            <a:p>
              <a:endParaRPr lang="fr-FR"/>
            </a:p>
          </p:txBody>
        </p:sp>
        <p:sp>
          <p:nvSpPr>
            <p:cNvPr id="90" name="Freeform 205"/>
            <p:cNvSpPr>
              <a:spLocks/>
            </p:cNvSpPr>
            <p:nvPr/>
          </p:nvSpPr>
          <p:spPr bwMode="auto">
            <a:xfrm>
              <a:off x="2538" y="2371"/>
              <a:ext cx="633" cy="600"/>
            </a:xfrm>
            <a:custGeom>
              <a:avLst/>
              <a:gdLst>
                <a:gd name="T0" fmla="*/ 491 w 633"/>
                <a:gd name="T1" fmla="*/ 116 h 600"/>
                <a:gd name="T2" fmla="*/ 407 w 633"/>
                <a:gd name="T3" fmla="*/ 200 h 600"/>
                <a:gd name="T4" fmla="*/ 439 w 633"/>
                <a:gd name="T5" fmla="*/ 232 h 600"/>
                <a:gd name="T6" fmla="*/ 497 w 633"/>
                <a:gd name="T7" fmla="*/ 213 h 600"/>
                <a:gd name="T8" fmla="*/ 549 w 633"/>
                <a:gd name="T9" fmla="*/ 226 h 600"/>
                <a:gd name="T10" fmla="*/ 542 w 633"/>
                <a:gd name="T11" fmla="*/ 252 h 600"/>
                <a:gd name="T12" fmla="*/ 600 w 633"/>
                <a:gd name="T13" fmla="*/ 271 h 600"/>
                <a:gd name="T14" fmla="*/ 581 w 633"/>
                <a:gd name="T15" fmla="*/ 277 h 600"/>
                <a:gd name="T16" fmla="*/ 549 w 633"/>
                <a:gd name="T17" fmla="*/ 277 h 600"/>
                <a:gd name="T18" fmla="*/ 529 w 633"/>
                <a:gd name="T19" fmla="*/ 297 h 600"/>
                <a:gd name="T20" fmla="*/ 568 w 633"/>
                <a:gd name="T21" fmla="*/ 303 h 600"/>
                <a:gd name="T22" fmla="*/ 626 w 633"/>
                <a:gd name="T23" fmla="*/ 329 h 600"/>
                <a:gd name="T24" fmla="*/ 620 w 633"/>
                <a:gd name="T25" fmla="*/ 342 h 600"/>
                <a:gd name="T26" fmla="*/ 581 w 633"/>
                <a:gd name="T27" fmla="*/ 329 h 600"/>
                <a:gd name="T28" fmla="*/ 510 w 633"/>
                <a:gd name="T29" fmla="*/ 329 h 600"/>
                <a:gd name="T30" fmla="*/ 484 w 633"/>
                <a:gd name="T31" fmla="*/ 355 h 600"/>
                <a:gd name="T32" fmla="*/ 523 w 633"/>
                <a:gd name="T33" fmla="*/ 381 h 600"/>
                <a:gd name="T34" fmla="*/ 510 w 633"/>
                <a:gd name="T35" fmla="*/ 381 h 600"/>
                <a:gd name="T36" fmla="*/ 478 w 633"/>
                <a:gd name="T37" fmla="*/ 393 h 600"/>
                <a:gd name="T38" fmla="*/ 394 w 633"/>
                <a:gd name="T39" fmla="*/ 348 h 600"/>
                <a:gd name="T40" fmla="*/ 368 w 633"/>
                <a:gd name="T41" fmla="*/ 361 h 600"/>
                <a:gd name="T42" fmla="*/ 329 w 633"/>
                <a:gd name="T43" fmla="*/ 381 h 600"/>
                <a:gd name="T44" fmla="*/ 329 w 633"/>
                <a:gd name="T45" fmla="*/ 464 h 600"/>
                <a:gd name="T46" fmla="*/ 336 w 633"/>
                <a:gd name="T47" fmla="*/ 561 h 600"/>
                <a:gd name="T48" fmla="*/ 316 w 633"/>
                <a:gd name="T49" fmla="*/ 593 h 600"/>
                <a:gd name="T50" fmla="*/ 310 w 633"/>
                <a:gd name="T51" fmla="*/ 529 h 600"/>
                <a:gd name="T52" fmla="*/ 303 w 633"/>
                <a:gd name="T53" fmla="*/ 452 h 600"/>
                <a:gd name="T54" fmla="*/ 284 w 633"/>
                <a:gd name="T55" fmla="*/ 419 h 600"/>
                <a:gd name="T56" fmla="*/ 277 w 633"/>
                <a:gd name="T57" fmla="*/ 374 h 600"/>
                <a:gd name="T58" fmla="*/ 252 w 633"/>
                <a:gd name="T59" fmla="*/ 355 h 600"/>
                <a:gd name="T60" fmla="*/ 206 w 633"/>
                <a:gd name="T61" fmla="*/ 432 h 600"/>
                <a:gd name="T62" fmla="*/ 129 w 633"/>
                <a:gd name="T63" fmla="*/ 529 h 600"/>
                <a:gd name="T64" fmla="*/ 142 w 633"/>
                <a:gd name="T65" fmla="*/ 503 h 600"/>
                <a:gd name="T66" fmla="*/ 168 w 633"/>
                <a:gd name="T67" fmla="*/ 445 h 600"/>
                <a:gd name="T68" fmla="*/ 148 w 633"/>
                <a:gd name="T69" fmla="*/ 432 h 600"/>
                <a:gd name="T70" fmla="*/ 206 w 633"/>
                <a:gd name="T71" fmla="*/ 355 h 600"/>
                <a:gd name="T72" fmla="*/ 155 w 633"/>
                <a:gd name="T73" fmla="*/ 368 h 600"/>
                <a:gd name="T74" fmla="*/ 6 w 633"/>
                <a:gd name="T75" fmla="*/ 406 h 600"/>
                <a:gd name="T76" fmla="*/ 25 w 633"/>
                <a:gd name="T77" fmla="*/ 381 h 600"/>
                <a:gd name="T78" fmla="*/ 51 w 633"/>
                <a:gd name="T79" fmla="*/ 361 h 600"/>
                <a:gd name="T80" fmla="*/ 90 w 633"/>
                <a:gd name="T81" fmla="*/ 348 h 600"/>
                <a:gd name="T82" fmla="*/ 122 w 633"/>
                <a:gd name="T83" fmla="*/ 322 h 600"/>
                <a:gd name="T84" fmla="*/ 148 w 633"/>
                <a:gd name="T85" fmla="*/ 290 h 600"/>
                <a:gd name="T86" fmla="*/ 103 w 633"/>
                <a:gd name="T87" fmla="*/ 258 h 600"/>
                <a:gd name="T88" fmla="*/ 116 w 633"/>
                <a:gd name="T89" fmla="*/ 245 h 600"/>
                <a:gd name="T90" fmla="*/ 155 w 633"/>
                <a:gd name="T91" fmla="*/ 271 h 600"/>
                <a:gd name="T92" fmla="*/ 187 w 633"/>
                <a:gd name="T93" fmla="*/ 258 h 600"/>
                <a:gd name="T94" fmla="*/ 206 w 633"/>
                <a:gd name="T95" fmla="*/ 271 h 600"/>
                <a:gd name="T96" fmla="*/ 239 w 633"/>
                <a:gd name="T97" fmla="*/ 277 h 600"/>
                <a:gd name="T98" fmla="*/ 277 w 633"/>
                <a:gd name="T99" fmla="*/ 226 h 600"/>
                <a:gd name="T100" fmla="*/ 310 w 633"/>
                <a:gd name="T101" fmla="*/ 181 h 600"/>
                <a:gd name="T102" fmla="*/ 329 w 633"/>
                <a:gd name="T103" fmla="*/ 122 h 600"/>
                <a:gd name="T104" fmla="*/ 329 w 633"/>
                <a:gd name="T105" fmla="*/ 161 h 600"/>
                <a:gd name="T106" fmla="*/ 303 w 633"/>
                <a:gd name="T107" fmla="*/ 239 h 600"/>
                <a:gd name="T108" fmla="*/ 355 w 633"/>
                <a:gd name="T109" fmla="*/ 187 h 600"/>
                <a:gd name="T110" fmla="*/ 361 w 633"/>
                <a:gd name="T111" fmla="*/ 219 h 600"/>
                <a:gd name="T112" fmla="*/ 426 w 633"/>
                <a:gd name="T113" fmla="*/ 142 h 600"/>
                <a:gd name="T114" fmla="*/ 445 w 633"/>
                <a:gd name="T115" fmla="*/ 122 h 600"/>
                <a:gd name="T116" fmla="*/ 471 w 633"/>
                <a:gd name="T117" fmla="*/ 122 h 600"/>
                <a:gd name="T118" fmla="*/ 555 w 633"/>
                <a:gd name="T119" fmla="*/ 13 h 6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3"/>
                <a:gd name="T181" fmla="*/ 0 h 600"/>
                <a:gd name="T182" fmla="*/ 633 w 633"/>
                <a:gd name="T183" fmla="*/ 600 h 6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3" h="600">
                  <a:moveTo>
                    <a:pt x="555" y="51"/>
                  </a:moveTo>
                  <a:lnTo>
                    <a:pt x="555" y="58"/>
                  </a:lnTo>
                  <a:lnTo>
                    <a:pt x="536" y="77"/>
                  </a:lnTo>
                  <a:lnTo>
                    <a:pt x="510" y="90"/>
                  </a:lnTo>
                  <a:lnTo>
                    <a:pt x="491" y="116"/>
                  </a:lnTo>
                  <a:lnTo>
                    <a:pt x="471" y="135"/>
                  </a:lnTo>
                  <a:lnTo>
                    <a:pt x="452" y="148"/>
                  </a:lnTo>
                  <a:lnTo>
                    <a:pt x="432" y="168"/>
                  </a:lnTo>
                  <a:lnTo>
                    <a:pt x="413" y="193"/>
                  </a:lnTo>
                  <a:lnTo>
                    <a:pt x="407" y="200"/>
                  </a:lnTo>
                  <a:lnTo>
                    <a:pt x="407" y="213"/>
                  </a:lnTo>
                  <a:lnTo>
                    <a:pt x="413" y="226"/>
                  </a:lnTo>
                  <a:lnTo>
                    <a:pt x="420" y="232"/>
                  </a:lnTo>
                  <a:lnTo>
                    <a:pt x="432" y="232"/>
                  </a:lnTo>
                  <a:lnTo>
                    <a:pt x="439" y="232"/>
                  </a:lnTo>
                  <a:lnTo>
                    <a:pt x="445" y="232"/>
                  </a:lnTo>
                  <a:lnTo>
                    <a:pt x="458" y="226"/>
                  </a:lnTo>
                  <a:lnTo>
                    <a:pt x="471" y="219"/>
                  </a:lnTo>
                  <a:lnTo>
                    <a:pt x="484" y="219"/>
                  </a:lnTo>
                  <a:lnTo>
                    <a:pt x="497" y="213"/>
                  </a:lnTo>
                  <a:lnTo>
                    <a:pt x="529" y="213"/>
                  </a:lnTo>
                  <a:lnTo>
                    <a:pt x="555" y="219"/>
                  </a:lnTo>
                  <a:lnTo>
                    <a:pt x="562" y="219"/>
                  </a:lnTo>
                  <a:lnTo>
                    <a:pt x="555" y="219"/>
                  </a:lnTo>
                  <a:lnTo>
                    <a:pt x="549" y="226"/>
                  </a:lnTo>
                  <a:lnTo>
                    <a:pt x="542" y="226"/>
                  </a:lnTo>
                  <a:lnTo>
                    <a:pt x="536" y="226"/>
                  </a:lnTo>
                  <a:lnTo>
                    <a:pt x="536" y="232"/>
                  </a:lnTo>
                  <a:lnTo>
                    <a:pt x="536" y="239"/>
                  </a:lnTo>
                  <a:lnTo>
                    <a:pt x="542" y="252"/>
                  </a:lnTo>
                  <a:lnTo>
                    <a:pt x="549" y="258"/>
                  </a:lnTo>
                  <a:lnTo>
                    <a:pt x="555" y="264"/>
                  </a:lnTo>
                  <a:lnTo>
                    <a:pt x="568" y="264"/>
                  </a:lnTo>
                  <a:lnTo>
                    <a:pt x="588" y="264"/>
                  </a:lnTo>
                  <a:lnTo>
                    <a:pt x="600" y="271"/>
                  </a:lnTo>
                  <a:lnTo>
                    <a:pt x="607" y="277"/>
                  </a:lnTo>
                  <a:lnTo>
                    <a:pt x="607" y="284"/>
                  </a:lnTo>
                  <a:lnTo>
                    <a:pt x="594" y="284"/>
                  </a:lnTo>
                  <a:lnTo>
                    <a:pt x="581" y="277"/>
                  </a:lnTo>
                  <a:lnTo>
                    <a:pt x="575" y="277"/>
                  </a:lnTo>
                  <a:lnTo>
                    <a:pt x="568" y="277"/>
                  </a:lnTo>
                  <a:lnTo>
                    <a:pt x="562" y="277"/>
                  </a:lnTo>
                  <a:lnTo>
                    <a:pt x="555" y="277"/>
                  </a:lnTo>
                  <a:lnTo>
                    <a:pt x="549" y="277"/>
                  </a:lnTo>
                  <a:lnTo>
                    <a:pt x="536" y="277"/>
                  </a:lnTo>
                  <a:lnTo>
                    <a:pt x="529" y="277"/>
                  </a:lnTo>
                  <a:lnTo>
                    <a:pt x="529" y="284"/>
                  </a:lnTo>
                  <a:lnTo>
                    <a:pt x="529" y="290"/>
                  </a:lnTo>
                  <a:lnTo>
                    <a:pt x="529" y="297"/>
                  </a:lnTo>
                  <a:lnTo>
                    <a:pt x="536" y="310"/>
                  </a:lnTo>
                  <a:lnTo>
                    <a:pt x="542" y="310"/>
                  </a:lnTo>
                  <a:lnTo>
                    <a:pt x="555" y="310"/>
                  </a:lnTo>
                  <a:lnTo>
                    <a:pt x="562" y="303"/>
                  </a:lnTo>
                  <a:lnTo>
                    <a:pt x="568" y="303"/>
                  </a:lnTo>
                  <a:lnTo>
                    <a:pt x="581" y="297"/>
                  </a:lnTo>
                  <a:lnTo>
                    <a:pt x="588" y="303"/>
                  </a:lnTo>
                  <a:lnTo>
                    <a:pt x="594" y="316"/>
                  </a:lnTo>
                  <a:lnTo>
                    <a:pt x="613" y="322"/>
                  </a:lnTo>
                  <a:lnTo>
                    <a:pt x="626" y="329"/>
                  </a:lnTo>
                  <a:lnTo>
                    <a:pt x="633" y="335"/>
                  </a:lnTo>
                  <a:lnTo>
                    <a:pt x="633" y="348"/>
                  </a:lnTo>
                  <a:lnTo>
                    <a:pt x="626" y="348"/>
                  </a:lnTo>
                  <a:lnTo>
                    <a:pt x="620" y="342"/>
                  </a:lnTo>
                  <a:lnTo>
                    <a:pt x="620" y="335"/>
                  </a:lnTo>
                  <a:lnTo>
                    <a:pt x="613" y="329"/>
                  </a:lnTo>
                  <a:lnTo>
                    <a:pt x="607" y="329"/>
                  </a:lnTo>
                  <a:lnTo>
                    <a:pt x="594" y="329"/>
                  </a:lnTo>
                  <a:lnTo>
                    <a:pt x="581" y="329"/>
                  </a:lnTo>
                  <a:lnTo>
                    <a:pt x="575" y="335"/>
                  </a:lnTo>
                  <a:lnTo>
                    <a:pt x="562" y="335"/>
                  </a:lnTo>
                  <a:lnTo>
                    <a:pt x="549" y="335"/>
                  </a:lnTo>
                  <a:lnTo>
                    <a:pt x="523" y="329"/>
                  </a:lnTo>
                  <a:lnTo>
                    <a:pt x="510" y="329"/>
                  </a:lnTo>
                  <a:lnTo>
                    <a:pt x="504" y="329"/>
                  </a:lnTo>
                  <a:lnTo>
                    <a:pt x="491" y="335"/>
                  </a:lnTo>
                  <a:lnTo>
                    <a:pt x="491" y="342"/>
                  </a:lnTo>
                  <a:lnTo>
                    <a:pt x="484" y="342"/>
                  </a:lnTo>
                  <a:lnTo>
                    <a:pt x="484" y="355"/>
                  </a:lnTo>
                  <a:lnTo>
                    <a:pt x="491" y="355"/>
                  </a:lnTo>
                  <a:lnTo>
                    <a:pt x="497" y="361"/>
                  </a:lnTo>
                  <a:lnTo>
                    <a:pt x="510" y="368"/>
                  </a:lnTo>
                  <a:lnTo>
                    <a:pt x="523" y="374"/>
                  </a:lnTo>
                  <a:lnTo>
                    <a:pt x="523" y="381"/>
                  </a:lnTo>
                  <a:lnTo>
                    <a:pt x="529" y="381"/>
                  </a:lnTo>
                  <a:lnTo>
                    <a:pt x="529" y="387"/>
                  </a:lnTo>
                  <a:lnTo>
                    <a:pt x="516" y="381"/>
                  </a:lnTo>
                  <a:lnTo>
                    <a:pt x="510" y="381"/>
                  </a:lnTo>
                  <a:lnTo>
                    <a:pt x="504" y="387"/>
                  </a:lnTo>
                  <a:lnTo>
                    <a:pt x="497" y="393"/>
                  </a:lnTo>
                  <a:lnTo>
                    <a:pt x="497" y="400"/>
                  </a:lnTo>
                  <a:lnTo>
                    <a:pt x="497" y="406"/>
                  </a:lnTo>
                  <a:lnTo>
                    <a:pt x="478" y="393"/>
                  </a:lnTo>
                  <a:lnTo>
                    <a:pt x="458" y="381"/>
                  </a:lnTo>
                  <a:lnTo>
                    <a:pt x="432" y="368"/>
                  </a:lnTo>
                  <a:lnTo>
                    <a:pt x="420" y="361"/>
                  </a:lnTo>
                  <a:lnTo>
                    <a:pt x="407" y="361"/>
                  </a:lnTo>
                  <a:lnTo>
                    <a:pt x="394" y="348"/>
                  </a:lnTo>
                  <a:lnTo>
                    <a:pt x="387" y="348"/>
                  </a:lnTo>
                  <a:lnTo>
                    <a:pt x="381" y="342"/>
                  </a:lnTo>
                  <a:lnTo>
                    <a:pt x="374" y="355"/>
                  </a:lnTo>
                  <a:lnTo>
                    <a:pt x="368" y="361"/>
                  </a:lnTo>
                  <a:lnTo>
                    <a:pt x="355" y="368"/>
                  </a:lnTo>
                  <a:lnTo>
                    <a:pt x="348" y="381"/>
                  </a:lnTo>
                  <a:lnTo>
                    <a:pt x="342" y="381"/>
                  </a:lnTo>
                  <a:lnTo>
                    <a:pt x="336" y="381"/>
                  </a:lnTo>
                  <a:lnTo>
                    <a:pt x="329" y="381"/>
                  </a:lnTo>
                  <a:lnTo>
                    <a:pt x="323" y="387"/>
                  </a:lnTo>
                  <a:lnTo>
                    <a:pt x="329" y="432"/>
                  </a:lnTo>
                  <a:lnTo>
                    <a:pt x="329" y="452"/>
                  </a:lnTo>
                  <a:lnTo>
                    <a:pt x="329" y="471"/>
                  </a:lnTo>
                  <a:lnTo>
                    <a:pt x="329" y="464"/>
                  </a:lnTo>
                  <a:lnTo>
                    <a:pt x="323" y="464"/>
                  </a:lnTo>
                  <a:lnTo>
                    <a:pt x="323" y="548"/>
                  </a:lnTo>
                  <a:lnTo>
                    <a:pt x="329" y="548"/>
                  </a:lnTo>
                  <a:lnTo>
                    <a:pt x="329" y="555"/>
                  </a:lnTo>
                  <a:lnTo>
                    <a:pt x="336" y="561"/>
                  </a:lnTo>
                  <a:lnTo>
                    <a:pt x="336" y="568"/>
                  </a:lnTo>
                  <a:lnTo>
                    <a:pt x="329" y="600"/>
                  </a:lnTo>
                  <a:lnTo>
                    <a:pt x="323" y="600"/>
                  </a:lnTo>
                  <a:lnTo>
                    <a:pt x="316" y="593"/>
                  </a:lnTo>
                  <a:lnTo>
                    <a:pt x="310" y="587"/>
                  </a:lnTo>
                  <a:lnTo>
                    <a:pt x="310" y="574"/>
                  </a:lnTo>
                  <a:lnTo>
                    <a:pt x="316" y="548"/>
                  </a:lnTo>
                  <a:lnTo>
                    <a:pt x="316" y="535"/>
                  </a:lnTo>
                  <a:lnTo>
                    <a:pt x="310" y="529"/>
                  </a:lnTo>
                  <a:lnTo>
                    <a:pt x="303" y="516"/>
                  </a:lnTo>
                  <a:lnTo>
                    <a:pt x="297" y="510"/>
                  </a:lnTo>
                  <a:lnTo>
                    <a:pt x="297" y="490"/>
                  </a:lnTo>
                  <a:lnTo>
                    <a:pt x="303" y="464"/>
                  </a:lnTo>
                  <a:lnTo>
                    <a:pt x="303" y="452"/>
                  </a:lnTo>
                  <a:lnTo>
                    <a:pt x="297" y="445"/>
                  </a:lnTo>
                  <a:lnTo>
                    <a:pt x="297" y="432"/>
                  </a:lnTo>
                  <a:lnTo>
                    <a:pt x="290" y="432"/>
                  </a:lnTo>
                  <a:lnTo>
                    <a:pt x="284" y="426"/>
                  </a:lnTo>
                  <a:lnTo>
                    <a:pt x="284" y="419"/>
                  </a:lnTo>
                  <a:lnTo>
                    <a:pt x="290" y="406"/>
                  </a:lnTo>
                  <a:lnTo>
                    <a:pt x="290" y="393"/>
                  </a:lnTo>
                  <a:lnTo>
                    <a:pt x="290" y="387"/>
                  </a:lnTo>
                  <a:lnTo>
                    <a:pt x="284" y="381"/>
                  </a:lnTo>
                  <a:lnTo>
                    <a:pt x="277" y="374"/>
                  </a:lnTo>
                  <a:lnTo>
                    <a:pt x="271" y="368"/>
                  </a:lnTo>
                  <a:lnTo>
                    <a:pt x="264" y="361"/>
                  </a:lnTo>
                  <a:lnTo>
                    <a:pt x="258" y="355"/>
                  </a:lnTo>
                  <a:lnTo>
                    <a:pt x="258" y="348"/>
                  </a:lnTo>
                  <a:lnTo>
                    <a:pt x="252" y="355"/>
                  </a:lnTo>
                  <a:lnTo>
                    <a:pt x="245" y="361"/>
                  </a:lnTo>
                  <a:lnTo>
                    <a:pt x="239" y="374"/>
                  </a:lnTo>
                  <a:lnTo>
                    <a:pt x="226" y="387"/>
                  </a:lnTo>
                  <a:lnTo>
                    <a:pt x="219" y="400"/>
                  </a:lnTo>
                  <a:lnTo>
                    <a:pt x="206" y="432"/>
                  </a:lnTo>
                  <a:lnTo>
                    <a:pt x="193" y="445"/>
                  </a:lnTo>
                  <a:lnTo>
                    <a:pt x="193" y="452"/>
                  </a:lnTo>
                  <a:lnTo>
                    <a:pt x="180" y="458"/>
                  </a:lnTo>
                  <a:lnTo>
                    <a:pt x="148" y="503"/>
                  </a:lnTo>
                  <a:lnTo>
                    <a:pt x="129" y="529"/>
                  </a:lnTo>
                  <a:lnTo>
                    <a:pt x="122" y="535"/>
                  </a:lnTo>
                  <a:lnTo>
                    <a:pt x="109" y="548"/>
                  </a:lnTo>
                  <a:lnTo>
                    <a:pt x="116" y="535"/>
                  </a:lnTo>
                  <a:lnTo>
                    <a:pt x="129" y="523"/>
                  </a:lnTo>
                  <a:lnTo>
                    <a:pt x="142" y="503"/>
                  </a:lnTo>
                  <a:lnTo>
                    <a:pt x="148" y="484"/>
                  </a:lnTo>
                  <a:lnTo>
                    <a:pt x="142" y="477"/>
                  </a:lnTo>
                  <a:lnTo>
                    <a:pt x="155" y="471"/>
                  </a:lnTo>
                  <a:lnTo>
                    <a:pt x="161" y="458"/>
                  </a:lnTo>
                  <a:lnTo>
                    <a:pt x="168" y="445"/>
                  </a:lnTo>
                  <a:lnTo>
                    <a:pt x="174" y="426"/>
                  </a:lnTo>
                  <a:lnTo>
                    <a:pt x="168" y="426"/>
                  </a:lnTo>
                  <a:lnTo>
                    <a:pt x="161" y="426"/>
                  </a:lnTo>
                  <a:lnTo>
                    <a:pt x="148" y="439"/>
                  </a:lnTo>
                  <a:lnTo>
                    <a:pt x="148" y="432"/>
                  </a:lnTo>
                  <a:lnTo>
                    <a:pt x="180" y="400"/>
                  </a:lnTo>
                  <a:lnTo>
                    <a:pt x="200" y="381"/>
                  </a:lnTo>
                  <a:lnTo>
                    <a:pt x="200" y="368"/>
                  </a:lnTo>
                  <a:lnTo>
                    <a:pt x="206" y="368"/>
                  </a:lnTo>
                  <a:lnTo>
                    <a:pt x="206" y="355"/>
                  </a:lnTo>
                  <a:lnTo>
                    <a:pt x="200" y="355"/>
                  </a:lnTo>
                  <a:lnTo>
                    <a:pt x="193" y="361"/>
                  </a:lnTo>
                  <a:lnTo>
                    <a:pt x="180" y="368"/>
                  </a:lnTo>
                  <a:lnTo>
                    <a:pt x="155" y="368"/>
                  </a:lnTo>
                  <a:lnTo>
                    <a:pt x="135" y="374"/>
                  </a:lnTo>
                  <a:lnTo>
                    <a:pt x="90" y="387"/>
                  </a:lnTo>
                  <a:lnTo>
                    <a:pt x="45" y="400"/>
                  </a:lnTo>
                  <a:lnTo>
                    <a:pt x="0" y="413"/>
                  </a:lnTo>
                  <a:lnTo>
                    <a:pt x="6" y="406"/>
                  </a:lnTo>
                  <a:lnTo>
                    <a:pt x="12" y="400"/>
                  </a:lnTo>
                  <a:lnTo>
                    <a:pt x="32" y="393"/>
                  </a:lnTo>
                  <a:lnTo>
                    <a:pt x="51" y="387"/>
                  </a:lnTo>
                  <a:lnTo>
                    <a:pt x="64" y="381"/>
                  </a:lnTo>
                  <a:lnTo>
                    <a:pt x="25" y="381"/>
                  </a:lnTo>
                  <a:lnTo>
                    <a:pt x="25" y="374"/>
                  </a:lnTo>
                  <a:lnTo>
                    <a:pt x="25" y="368"/>
                  </a:lnTo>
                  <a:lnTo>
                    <a:pt x="32" y="368"/>
                  </a:lnTo>
                  <a:lnTo>
                    <a:pt x="38" y="368"/>
                  </a:lnTo>
                  <a:lnTo>
                    <a:pt x="51" y="361"/>
                  </a:lnTo>
                  <a:lnTo>
                    <a:pt x="58" y="355"/>
                  </a:lnTo>
                  <a:lnTo>
                    <a:pt x="58" y="348"/>
                  </a:lnTo>
                  <a:lnTo>
                    <a:pt x="64" y="348"/>
                  </a:lnTo>
                  <a:lnTo>
                    <a:pt x="77" y="348"/>
                  </a:lnTo>
                  <a:lnTo>
                    <a:pt x="90" y="348"/>
                  </a:lnTo>
                  <a:lnTo>
                    <a:pt x="103" y="348"/>
                  </a:lnTo>
                  <a:lnTo>
                    <a:pt x="109" y="348"/>
                  </a:lnTo>
                  <a:lnTo>
                    <a:pt x="116" y="342"/>
                  </a:lnTo>
                  <a:lnTo>
                    <a:pt x="122" y="335"/>
                  </a:lnTo>
                  <a:lnTo>
                    <a:pt x="122" y="322"/>
                  </a:lnTo>
                  <a:lnTo>
                    <a:pt x="129" y="322"/>
                  </a:lnTo>
                  <a:lnTo>
                    <a:pt x="135" y="316"/>
                  </a:lnTo>
                  <a:lnTo>
                    <a:pt x="142" y="310"/>
                  </a:lnTo>
                  <a:lnTo>
                    <a:pt x="148" y="303"/>
                  </a:lnTo>
                  <a:lnTo>
                    <a:pt x="148" y="290"/>
                  </a:lnTo>
                  <a:lnTo>
                    <a:pt x="142" y="284"/>
                  </a:lnTo>
                  <a:lnTo>
                    <a:pt x="129" y="277"/>
                  </a:lnTo>
                  <a:lnTo>
                    <a:pt x="122" y="271"/>
                  </a:lnTo>
                  <a:lnTo>
                    <a:pt x="109" y="264"/>
                  </a:lnTo>
                  <a:lnTo>
                    <a:pt x="103" y="258"/>
                  </a:lnTo>
                  <a:lnTo>
                    <a:pt x="103" y="252"/>
                  </a:lnTo>
                  <a:lnTo>
                    <a:pt x="103" y="245"/>
                  </a:lnTo>
                  <a:lnTo>
                    <a:pt x="109" y="239"/>
                  </a:lnTo>
                  <a:lnTo>
                    <a:pt x="109" y="232"/>
                  </a:lnTo>
                  <a:lnTo>
                    <a:pt x="116" y="245"/>
                  </a:lnTo>
                  <a:lnTo>
                    <a:pt x="122" y="258"/>
                  </a:lnTo>
                  <a:lnTo>
                    <a:pt x="129" y="264"/>
                  </a:lnTo>
                  <a:lnTo>
                    <a:pt x="142" y="277"/>
                  </a:lnTo>
                  <a:lnTo>
                    <a:pt x="155" y="277"/>
                  </a:lnTo>
                  <a:lnTo>
                    <a:pt x="155" y="271"/>
                  </a:lnTo>
                  <a:lnTo>
                    <a:pt x="161" y="271"/>
                  </a:lnTo>
                  <a:lnTo>
                    <a:pt x="161" y="264"/>
                  </a:lnTo>
                  <a:lnTo>
                    <a:pt x="161" y="258"/>
                  </a:lnTo>
                  <a:lnTo>
                    <a:pt x="187" y="258"/>
                  </a:lnTo>
                  <a:lnTo>
                    <a:pt x="193" y="264"/>
                  </a:lnTo>
                  <a:lnTo>
                    <a:pt x="200" y="264"/>
                  </a:lnTo>
                  <a:lnTo>
                    <a:pt x="206" y="277"/>
                  </a:lnTo>
                  <a:lnTo>
                    <a:pt x="206" y="271"/>
                  </a:lnTo>
                  <a:lnTo>
                    <a:pt x="213" y="271"/>
                  </a:lnTo>
                  <a:lnTo>
                    <a:pt x="219" y="277"/>
                  </a:lnTo>
                  <a:lnTo>
                    <a:pt x="232" y="277"/>
                  </a:lnTo>
                  <a:lnTo>
                    <a:pt x="239" y="277"/>
                  </a:lnTo>
                  <a:lnTo>
                    <a:pt x="245" y="271"/>
                  </a:lnTo>
                  <a:lnTo>
                    <a:pt x="258" y="264"/>
                  </a:lnTo>
                  <a:lnTo>
                    <a:pt x="271" y="252"/>
                  </a:lnTo>
                  <a:lnTo>
                    <a:pt x="271" y="239"/>
                  </a:lnTo>
                  <a:lnTo>
                    <a:pt x="277" y="226"/>
                  </a:lnTo>
                  <a:lnTo>
                    <a:pt x="284" y="213"/>
                  </a:lnTo>
                  <a:lnTo>
                    <a:pt x="284" y="200"/>
                  </a:lnTo>
                  <a:lnTo>
                    <a:pt x="297" y="193"/>
                  </a:lnTo>
                  <a:lnTo>
                    <a:pt x="310" y="187"/>
                  </a:lnTo>
                  <a:lnTo>
                    <a:pt x="310" y="181"/>
                  </a:lnTo>
                  <a:lnTo>
                    <a:pt x="316" y="168"/>
                  </a:lnTo>
                  <a:lnTo>
                    <a:pt x="323" y="148"/>
                  </a:lnTo>
                  <a:lnTo>
                    <a:pt x="329" y="135"/>
                  </a:lnTo>
                  <a:lnTo>
                    <a:pt x="329" y="129"/>
                  </a:lnTo>
                  <a:lnTo>
                    <a:pt x="329" y="122"/>
                  </a:lnTo>
                  <a:lnTo>
                    <a:pt x="342" y="116"/>
                  </a:lnTo>
                  <a:lnTo>
                    <a:pt x="348" y="110"/>
                  </a:lnTo>
                  <a:lnTo>
                    <a:pt x="336" y="142"/>
                  </a:lnTo>
                  <a:lnTo>
                    <a:pt x="329" y="155"/>
                  </a:lnTo>
                  <a:lnTo>
                    <a:pt x="329" y="161"/>
                  </a:lnTo>
                  <a:lnTo>
                    <a:pt x="323" y="168"/>
                  </a:lnTo>
                  <a:lnTo>
                    <a:pt x="310" y="206"/>
                  </a:lnTo>
                  <a:lnTo>
                    <a:pt x="303" y="226"/>
                  </a:lnTo>
                  <a:lnTo>
                    <a:pt x="303" y="239"/>
                  </a:lnTo>
                  <a:lnTo>
                    <a:pt x="303" y="252"/>
                  </a:lnTo>
                  <a:lnTo>
                    <a:pt x="310" y="245"/>
                  </a:lnTo>
                  <a:lnTo>
                    <a:pt x="323" y="239"/>
                  </a:lnTo>
                  <a:lnTo>
                    <a:pt x="336" y="219"/>
                  </a:lnTo>
                  <a:lnTo>
                    <a:pt x="355" y="187"/>
                  </a:lnTo>
                  <a:lnTo>
                    <a:pt x="355" y="193"/>
                  </a:lnTo>
                  <a:lnTo>
                    <a:pt x="355" y="200"/>
                  </a:lnTo>
                  <a:lnTo>
                    <a:pt x="348" y="219"/>
                  </a:lnTo>
                  <a:lnTo>
                    <a:pt x="355" y="219"/>
                  </a:lnTo>
                  <a:lnTo>
                    <a:pt x="361" y="219"/>
                  </a:lnTo>
                  <a:lnTo>
                    <a:pt x="374" y="219"/>
                  </a:lnTo>
                  <a:lnTo>
                    <a:pt x="381" y="206"/>
                  </a:lnTo>
                  <a:lnTo>
                    <a:pt x="387" y="193"/>
                  </a:lnTo>
                  <a:lnTo>
                    <a:pt x="407" y="168"/>
                  </a:lnTo>
                  <a:lnTo>
                    <a:pt x="426" y="142"/>
                  </a:lnTo>
                  <a:lnTo>
                    <a:pt x="432" y="129"/>
                  </a:lnTo>
                  <a:lnTo>
                    <a:pt x="439" y="116"/>
                  </a:lnTo>
                  <a:lnTo>
                    <a:pt x="445" y="116"/>
                  </a:lnTo>
                  <a:lnTo>
                    <a:pt x="445" y="122"/>
                  </a:lnTo>
                  <a:lnTo>
                    <a:pt x="445" y="129"/>
                  </a:lnTo>
                  <a:lnTo>
                    <a:pt x="458" y="129"/>
                  </a:lnTo>
                  <a:lnTo>
                    <a:pt x="465" y="122"/>
                  </a:lnTo>
                  <a:lnTo>
                    <a:pt x="471" y="122"/>
                  </a:lnTo>
                  <a:lnTo>
                    <a:pt x="484" y="110"/>
                  </a:lnTo>
                  <a:lnTo>
                    <a:pt x="497" y="90"/>
                  </a:lnTo>
                  <a:lnTo>
                    <a:pt x="516" y="58"/>
                  </a:lnTo>
                  <a:lnTo>
                    <a:pt x="542" y="32"/>
                  </a:lnTo>
                  <a:lnTo>
                    <a:pt x="555" y="13"/>
                  </a:lnTo>
                  <a:lnTo>
                    <a:pt x="575" y="0"/>
                  </a:lnTo>
                  <a:lnTo>
                    <a:pt x="562" y="26"/>
                  </a:lnTo>
                  <a:lnTo>
                    <a:pt x="555" y="51"/>
                  </a:lnTo>
                  <a:close/>
                </a:path>
              </a:pathLst>
            </a:custGeom>
            <a:solidFill>
              <a:srgbClr val="FFFF00"/>
            </a:solidFill>
            <a:ln w="9525">
              <a:noFill/>
              <a:round/>
              <a:headEnd/>
              <a:tailEnd/>
            </a:ln>
          </p:spPr>
          <p:txBody>
            <a:bodyPr/>
            <a:lstStyle/>
            <a:p>
              <a:endParaRPr lang="fr-FR"/>
            </a:p>
          </p:txBody>
        </p:sp>
        <p:sp>
          <p:nvSpPr>
            <p:cNvPr id="91" name="Freeform 206"/>
            <p:cNvSpPr>
              <a:spLocks/>
            </p:cNvSpPr>
            <p:nvPr/>
          </p:nvSpPr>
          <p:spPr bwMode="auto">
            <a:xfrm>
              <a:off x="2983" y="2558"/>
              <a:ext cx="33" cy="19"/>
            </a:xfrm>
            <a:custGeom>
              <a:avLst/>
              <a:gdLst>
                <a:gd name="T0" fmla="*/ 33 w 33"/>
                <a:gd name="T1" fmla="*/ 13 h 19"/>
                <a:gd name="T2" fmla="*/ 20 w 33"/>
                <a:gd name="T3" fmla="*/ 19 h 19"/>
                <a:gd name="T4" fmla="*/ 0 w 33"/>
                <a:gd name="T5" fmla="*/ 19 h 19"/>
                <a:gd name="T6" fmla="*/ 0 w 33"/>
                <a:gd name="T7" fmla="*/ 19 h 19"/>
                <a:gd name="T8" fmla="*/ 0 w 33"/>
                <a:gd name="T9" fmla="*/ 13 h 19"/>
                <a:gd name="T10" fmla="*/ 20 w 33"/>
                <a:gd name="T11" fmla="*/ 0 h 19"/>
                <a:gd name="T12" fmla="*/ 26 w 33"/>
                <a:gd name="T13" fmla="*/ 0 h 19"/>
                <a:gd name="T14" fmla="*/ 26 w 33"/>
                <a:gd name="T15" fmla="*/ 0 h 19"/>
                <a:gd name="T16" fmla="*/ 33 w 33"/>
                <a:gd name="T17" fmla="*/ 0 h 19"/>
                <a:gd name="T18" fmla="*/ 33 w 33"/>
                <a:gd name="T19" fmla="*/ 13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19"/>
                <a:gd name="T32" fmla="*/ 33 w 33"/>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19">
                  <a:moveTo>
                    <a:pt x="33" y="13"/>
                  </a:moveTo>
                  <a:lnTo>
                    <a:pt x="20" y="19"/>
                  </a:lnTo>
                  <a:lnTo>
                    <a:pt x="0" y="19"/>
                  </a:lnTo>
                  <a:lnTo>
                    <a:pt x="0" y="13"/>
                  </a:lnTo>
                  <a:lnTo>
                    <a:pt x="20" y="0"/>
                  </a:lnTo>
                  <a:lnTo>
                    <a:pt x="26" y="0"/>
                  </a:lnTo>
                  <a:lnTo>
                    <a:pt x="33" y="0"/>
                  </a:lnTo>
                  <a:lnTo>
                    <a:pt x="33" y="13"/>
                  </a:lnTo>
                  <a:close/>
                </a:path>
              </a:pathLst>
            </a:custGeom>
            <a:solidFill>
              <a:srgbClr val="FFFF00"/>
            </a:solidFill>
            <a:ln w="9525">
              <a:noFill/>
              <a:round/>
              <a:headEnd/>
              <a:tailEnd/>
            </a:ln>
          </p:spPr>
          <p:txBody>
            <a:bodyPr/>
            <a:lstStyle/>
            <a:p>
              <a:endParaRPr lang="fr-FR"/>
            </a:p>
          </p:txBody>
        </p:sp>
        <p:sp>
          <p:nvSpPr>
            <p:cNvPr id="92" name="Freeform 207"/>
            <p:cNvSpPr>
              <a:spLocks/>
            </p:cNvSpPr>
            <p:nvPr/>
          </p:nvSpPr>
          <p:spPr bwMode="auto">
            <a:xfrm>
              <a:off x="3042" y="2577"/>
              <a:ext cx="32" cy="7"/>
            </a:xfrm>
            <a:custGeom>
              <a:avLst/>
              <a:gdLst>
                <a:gd name="T0" fmla="*/ 32 w 32"/>
                <a:gd name="T1" fmla="*/ 0 h 7"/>
                <a:gd name="T2" fmla="*/ 25 w 32"/>
                <a:gd name="T3" fmla="*/ 7 h 7"/>
                <a:gd name="T4" fmla="*/ 19 w 32"/>
                <a:gd name="T5" fmla="*/ 7 h 7"/>
                <a:gd name="T6" fmla="*/ 6 w 32"/>
                <a:gd name="T7" fmla="*/ 7 h 7"/>
                <a:gd name="T8" fmla="*/ 0 w 32"/>
                <a:gd name="T9" fmla="*/ 7 h 7"/>
                <a:gd name="T10" fmla="*/ 0 w 32"/>
                <a:gd name="T11" fmla="*/ 7 h 7"/>
                <a:gd name="T12" fmla="*/ 6 w 32"/>
                <a:gd name="T13" fmla="*/ 7 h 7"/>
                <a:gd name="T14" fmla="*/ 19 w 32"/>
                <a:gd name="T15" fmla="*/ 0 h 7"/>
                <a:gd name="T16" fmla="*/ 25 w 32"/>
                <a:gd name="T17" fmla="*/ 0 h 7"/>
                <a:gd name="T18" fmla="*/ 32 w 32"/>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7"/>
                <a:gd name="T32" fmla="*/ 32 w 32"/>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7">
                  <a:moveTo>
                    <a:pt x="32" y="0"/>
                  </a:moveTo>
                  <a:lnTo>
                    <a:pt x="25" y="7"/>
                  </a:lnTo>
                  <a:lnTo>
                    <a:pt x="19" y="7"/>
                  </a:lnTo>
                  <a:lnTo>
                    <a:pt x="6" y="7"/>
                  </a:lnTo>
                  <a:lnTo>
                    <a:pt x="0" y="7"/>
                  </a:lnTo>
                  <a:lnTo>
                    <a:pt x="6" y="7"/>
                  </a:lnTo>
                  <a:lnTo>
                    <a:pt x="19" y="0"/>
                  </a:lnTo>
                  <a:lnTo>
                    <a:pt x="25" y="0"/>
                  </a:lnTo>
                  <a:lnTo>
                    <a:pt x="32" y="0"/>
                  </a:lnTo>
                  <a:close/>
                </a:path>
              </a:pathLst>
            </a:custGeom>
            <a:solidFill>
              <a:srgbClr val="FF6600"/>
            </a:solidFill>
            <a:ln w="9525">
              <a:noFill/>
              <a:round/>
              <a:headEnd/>
              <a:tailEnd/>
            </a:ln>
          </p:spPr>
          <p:txBody>
            <a:bodyPr/>
            <a:lstStyle/>
            <a:p>
              <a:endParaRPr lang="fr-FR"/>
            </a:p>
          </p:txBody>
        </p:sp>
        <p:sp>
          <p:nvSpPr>
            <p:cNvPr id="93" name="Freeform 208"/>
            <p:cNvSpPr>
              <a:spLocks/>
            </p:cNvSpPr>
            <p:nvPr/>
          </p:nvSpPr>
          <p:spPr bwMode="auto">
            <a:xfrm>
              <a:off x="2790" y="2584"/>
              <a:ext cx="19" cy="32"/>
            </a:xfrm>
            <a:custGeom>
              <a:avLst/>
              <a:gdLst>
                <a:gd name="T0" fmla="*/ 19 w 19"/>
                <a:gd name="T1" fmla="*/ 26 h 32"/>
                <a:gd name="T2" fmla="*/ 12 w 19"/>
                <a:gd name="T3" fmla="*/ 26 h 32"/>
                <a:gd name="T4" fmla="*/ 6 w 19"/>
                <a:gd name="T5" fmla="*/ 32 h 32"/>
                <a:gd name="T6" fmla="*/ 6 w 19"/>
                <a:gd name="T7" fmla="*/ 32 h 32"/>
                <a:gd name="T8" fmla="*/ 0 w 19"/>
                <a:gd name="T9" fmla="*/ 26 h 32"/>
                <a:gd name="T10" fmla="*/ 0 w 19"/>
                <a:gd name="T11" fmla="*/ 19 h 32"/>
                <a:gd name="T12" fmla="*/ 0 w 19"/>
                <a:gd name="T13" fmla="*/ 6 h 32"/>
                <a:gd name="T14" fmla="*/ 0 w 19"/>
                <a:gd name="T15" fmla="*/ 0 h 32"/>
                <a:gd name="T16" fmla="*/ 6 w 19"/>
                <a:gd name="T17" fmla="*/ 0 h 32"/>
                <a:gd name="T18" fmla="*/ 6 w 19"/>
                <a:gd name="T19" fmla="*/ 0 h 32"/>
                <a:gd name="T20" fmla="*/ 12 w 19"/>
                <a:gd name="T21" fmla="*/ 6 h 32"/>
                <a:gd name="T22" fmla="*/ 12 w 19"/>
                <a:gd name="T23" fmla="*/ 13 h 32"/>
                <a:gd name="T24" fmla="*/ 12 w 19"/>
                <a:gd name="T25" fmla="*/ 19 h 32"/>
                <a:gd name="T26" fmla="*/ 19 w 19"/>
                <a:gd name="T27" fmla="*/ 26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32"/>
                <a:gd name="T44" fmla="*/ 19 w 19"/>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32">
                  <a:moveTo>
                    <a:pt x="19" y="26"/>
                  </a:moveTo>
                  <a:lnTo>
                    <a:pt x="12" y="26"/>
                  </a:lnTo>
                  <a:lnTo>
                    <a:pt x="6" y="32"/>
                  </a:lnTo>
                  <a:lnTo>
                    <a:pt x="0" y="26"/>
                  </a:lnTo>
                  <a:lnTo>
                    <a:pt x="0" y="19"/>
                  </a:lnTo>
                  <a:lnTo>
                    <a:pt x="0" y="6"/>
                  </a:lnTo>
                  <a:lnTo>
                    <a:pt x="0" y="0"/>
                  </a:lnTo>
                  <a:lnTo>
                    <a:pt x="6" y="0"/>
                  </a:lnTo>
                  <a:lnTo>
                    <a:pt x="12" y="6"/>
                  </a:lnTo>
                  <a:lnTo>
                    <a:pt x="12" y="13"/>
                  </a:lnTo>
                  <a:lnTo>
                    <a:pt x="12" y="19"/>
                  </a:lnTo>
                  <a:lnTo>
                    <a:pt x="19" y="26"/>
                  </a:lnTo>
                  <a:close/>
                </a:path>
              </a:pathLst>
            </a:custGeom>
            <a:solidFill>
              <a:srgbClr val="FFFF00"/>
            </a:solidFill>
            <a:ln w="9525">
              <a:noFill/>
              <a:round/>
              <a:headEnd/>
              <a:tailEnd/>
            </a:ln>
          </p:spPr>
          <p:txBody>
            <a:bodyPr/>
            <a:lstStyle/>
            <a:p>
              <a:endParaRPr lang="fr-FR"/>
            </a:p>
          </p:txBody>
        </p:sp>
        <p:sp>
          <p:nvSpPr>
            <p:cNvPr id="94" name="Freeform 209"/>
            <p:cNvSpPr>
              <a:spLocks/>
            </p:cNvSpPr>
            <p:nvPr/>
          </p:nvSpPr>
          <p:spPr bwMode="auto">
            <a:xfrm>
              <a:off x="2841" y="2616"/>
              <a:ext cx="52" cy="65"/>
            </a:xfrm>
            <a:custGeom>
              <a:avLst/>
              <a:gdLst>
                <a:gd name="T0" fmla="*/ 52 w 52"/>
                <a:gd name="T1" fmla="*/ 7 h 65"/>
                <a:gd name="T2" fmla="*/ 45 w 52"/>
                <a:gd name="T3" fmla="*/ 19 h 65"/>
                <a:gd name="T4" fmla="*/ 45 w 52"/>
                <a:gd name="T5" fmla="*/ 26 h 65"/>
                <a:gd name="T6" fmla="*/ 52 w 52"/>
                <a:gd name="T7" fmla="*/ 32 h 65"/>
                <a:gd name="T8" fmla="*/ 45 w 52"/>
                <a:gd name="T9" fmla="*/ 39 h 65"/>
                <a:gd name="T10" fmla="*/ 39 w 52"/>
                <a:gd name="T11" fmla="*/ 45 h 65"/>
                <a:gd name="T12" fmla="*/ 33 w 52"/>
                <a:gd name="T13" fmla="*/ 45 h 65"/>
                <a:gd name="T14" fmla="*/ 26 w 52"/>
                <a:gd name="T15" fmla="*/ 45 h 65"/>
                <a:gd name="T16" fmla="*/ 26 w 52"/>
                <a:gd name="T17" fmla="*/ 52 h 65"/>
                <a:gd name="T18" fmla="*/ 20 w 52"/>
                <a:gd name="T19" fmla="*/ 52 h 65"/>
                <a:gd name="T20" fmla="*/ 26 w 52"/>
                <a:gd name="T21" fmla="*/ 52 h 65"/>
                <a:gd name="T22" fmla="*/ 26 w 52"/>
                <a:gd name="T23" fmla="*/ 58 h 65"/>
                <a:gd name="T24" fmla="*/ 26 w 52"/>
                <a:gd name="T25" fmla="*/ 58 h 65"/>
                <a:gd name="T26" fmla="*/ 26 w 52"/>
                <a:gd name="T27" fmla="*/ 65 h 65"/>
                <a:gd name="T28" fmla="*/ 20 w 52"/>
                <a:gd name="T29" fmla="*/ 65 h 65"/>
                <a:gd name="T30" fmla="*/ 13 w 52"/>
                <a:gd name="T31" fmla="*/ 65 h 65"/>
                <a:gd name="T32" fmla="*/ 7 w 52"/>
                <a:gd name="T33" fmla="*/ 65 h 65"/>
                <a:gd name="T34" fmla="*/ 0 w 52"/>
                <a:gd name="T35" fmla="*/ 58 h 65"/>
                <a:gd name="T36" fmla="*/ 0 w 52"/>
                <a:gd name="T37" fmla="*/ 52 h 65"/>
                <a:gd name="T38" fmla="*/ 13 w 52"/>
                <a:gd name="T39" fmla="*/ 45 h 65"/>
                <a:gd name="T40" fmla="*/ 7 w 52"/>
                <a:gd name="T41" fmla="*/ 39 h 65"/>
                <a:gd name="T42" fmla="*/ 7 w 52"/>
                <a:gd name="T43" fmla="*/ 32 h 65"/>
                <a:gd name="T44" fmla="*/ 7 w 52"/>
                <a:gd name="T45" fmla="*/ 26 h 65"/>
                <a:gd name="T46" fmla="*/ 7 w 52"/>
                <a:gd name="T47" fmla="*/ 19 h 65"/>
                <a:gd name="T48" fmla="*/ 13 w 52"/>
                <a:gd name="T49" fmla="*/ 13 h 65"/>
                <a:gd name="T50" fmla="*/ 26 w 52"/>
                <a:gd name="T51" fmla="*/ 13 h 65"/>
                <a:gd name="T52" fmla="*/ 33 w 52"/>
                <a:gd name="T53" fmla="*/ 7 h 65"/>
                <a:gd name="T54" fmla="*/ 39 w 52"/>
                <a:gd name="T55" fmla="*/ 0 h 65"/>
                <a:gd name="T56" fmla="*/ 39 w 52"/>
                <a:gd name="T57" fmla="*/ 0 h 65"/>
                <a:gd name="T58" fmla="*/ 45 w 52"/>
                <a:gd name="T59" fmla="*/ 0 h 65"/>
                <a:gd name="T60" fmla="*/ 52 w 52"/>
                <a:gd name="T61" fmla="*/ 0 h 65"/>
                <a:gd name="T62" fmla="*/ 52 w 52"/>
                <a:gd name="T63" fmla="*/ 0 h 65"/>
                <a:gd name="T64" fmla="*/ 52 w 52"/>
                <a:gd name="T65" fmla="*/ 7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65"/>
                <a:gd name="T101" fmla="*/ 52 w 52"/>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65">
                  <a:moveTo>
                    <a:pt x="52" y="7"/>
                  </a:moveTo>
                  <a:lnTo>
                    <a:pt x="45" y="19"/>
                  </a:lnTo>
                  <a:lnTo>
                    <a:pt x="45" y="26"/>
                  </a:lnTo>
                  <a:lnTo>
                    <a:pt x="52" y="32"/>
                  </a:lnTo>
                  <a:lnTo>
                    <a:pt x="45" y="39"/>
                  </a:lnTo>
                  <a:lnTo>
                    <a:pt x="39" y="45"/>
                  </a:lnTo>
                  <a:lnTo>
                    <a:pt x="33" y="45"/>
                  </a:lnTo>
                  <a:lnTo>
                    <a:pt x="26" y="45"/>
                  </a:lnTo>
                  <a:lnTo>
                    <a:pt x="26" y="52"/>
                  </a:lnTo>
                  <a:lnTo>
                    <a:pt x="20" y="52"/>
                  </a:lnTo>
                  <a:lnTo>
                    <a:pt x="26" y="52"/>
                  </a:lnTo>
                  <a:lnTo>
                    <a:pt x="26" y="58"/>
                  </a:lnTo>
                  <a:lnTo>
                    <a:pt x="26" y="65"/>
                  </a:lnTo>
                  <a:lnTo>
                    <a:pt x="20" y="65"/>
                  </a:lnTo>
                  <a:lnTo>
                    <a:pt x="13" y="65"/>
                  </a:lnTo>
                  <a:lnTo>
                    <a:pt x="7" y="65"/>
                  </a:lnTo>
                  <a:lnTo>
                    <a:pt x="0" y="58"/>
                  </a:lnTo>
                  <a:lnTo>
                    <a:pt x="0" y="52"/>
                  </a:lnTo>
                  <a:lnTo>
                    <a:pt x="13" y="45"/>
                  </a:lnTo>
                  <a:lnTo>
                    <a:pt x="7" y="39"/>
                  </a:lnTo>
                  <a:lnTo>
                    <a:pt x="7" y="32"/>
                  </a:lnTo>
                  <a:lnTo>
                    <a:pt x="7" y="26"/>
                  </a:lnTo>
                  <a:lnTo>
                    <a:pt x="7" y="19"/>
                  </a:lnTo>
                  <a:lnTo>
                    <a:pt x="13" y="13"/>
                  </a:lnTo>
                  <a:lnTo>
                    <a:pt x="26" y="13"/>
                  </a:lnTo>
                  <a:lnTo>
                    <a:pt x="33" y="7"/>
                  </a:lnTo>
                  <a:lnTo>
                    <a:pt x="39" y="0"/>
                  </a:lnTo>
                  <a:lnTo>
                    <a:pt x="45" y="0"/>
                  </a:lnTo>
                  <a:lnTo>
                    <a:pt x="52" y="0"/>
                  </a:lnTo>
                  <a:lnTo>
                    <a:pt x="52" y="7"/>
                  </a:lnTo>
                  <a:close/>
                </a:path>
              </a:pathLst>
            </a:custGeom>
            <a:solidFill>
              <a:srgbClr val="FF4C00"/>
            </a:solidFill>
            <a:ln w="9525">
              <a:noFill/>
              <a:round/>
              <a:headEnd/>
              <a:tailEnd/>
            </a:ln>
          </p:spPr>
          <p:txBody>
            <a:bodyPr/>
            <a:lstStyle/>
            <a:p>
              <a:endParaRPr lang="fr-FR"/>
            </a:p>
          </p:txBody>
        </p:sp>
        <p:sp>
          <p:nvSpPr>
            <p:cNvPr id="95" name="Freeform 210"/>
            <p:cNvSpPr>
              <a:spLocks/>
            </p:cNvSpPr>
            <p:nvPr/>
          </p:nvSpPr>
          <p:spPr bwMode="auto">
            <a:xfrm>
              <a:off x="2557" y="2650"/>
              <a:ext cx="521" cy="153"/>
            </a:xfrm>
            <a:custGeom>
              <a:avLst/>
              <a:gdLst>
                <a:gd name="T0" fmla="*/ 2147483647 w 39"/>
                <a:gd name="T1" fmla="*/ 44460 h 58"/>
                <a:gd name="T2" fmla="*/ 2147483647 w 39"/>
                <a:gd name="T3" fmla="*/ 58646 h 58"/>
                <a:gd name="T4" fmla="*/ 2147483647 w 39"/>
                <a:gd name="T5" fmla="*/ 58646 h 58"/>
                <a:gd name="T6" fmla="*/ 2147483647 w 39"/>
                <a:gd name="T7" fmla="*/ 74854 h 58"/>
                <a:gd name="T8" fmla="*/ 2147483647 w 39"/>
                <a:gd name="T9" fmla="*/ 88904 h 58"/>
                <a:gd name="T10" fmla="*/ 2147483647 w 39"/>
                <a:gd name="T11" fmla="*/ 105752 h 58"/>
                <a:gd name="T12" fmla="*/ 2147483647 w 39"/>
                <a:gd name="T13" fmla="*/ 105752 h 58"/>
                <a:gd name="T14" fmla="*/ 2147483647 w 39"/>
                <a:gd name="T15" fmla="*/ 119939 h 58"/>
                <a:gd name="T16" fmla="*/ 2147483647 w 39"/>
                <a:gd name="T17" fmla="*/ 119939 h 58"/>
                <a:gd name="T18" fmla="*/ 2147483647 w 39"/>
                <a:gd name="T19" fmla="*/ 136167 h 58"/>
                <a:gd name="T20" fmla="*/ 2147483647 w 39"/>
                <a:gd name="T21" fmla="*/ 136167 h 58"/>
                <a:gd name="T22" fmla="*/ 2147483647 w 39"/>
                <a:gd name="T23" fmla="*/ 136167 h 58"/>
                <a:gd name="T24" fmla="*/ 2147483647 w 39"/>
                <a:gd name="T25" fmla="*/ 105752 h 58"/>
                <a:gd name="T26" fmla="*/ 2147483647 w 39"/>
                <a:gd name="T27" fmla="*/ 88904 h 58"/>
                <a:gd name="T28" fmla="*/ 2147483647 w 39"/>
                <a:gd name="T29" fmla="*/ 88904 h 58"/>
                <a:gd name="T30" fmla="*/ 2147483647 w 39"/>
                <a:gd name="T31" fmla="*/ 74854 h 58"/>
                <a:gd name="T32" fmla="*/ 2147483647 w 39"/>
                <a:gd name="T33" fmla="*/ 58646 h 58"/>
                <a:gd name="T34" fmla="*/ 2147483647 w 39"/>
                <a:gd name="T35" fmla="*/ 44460 h 58"/>
                <a:gd name="T36" fmla="*/ 0 w 39"/>
                <a:gd name="T37" fmla="*/ 28376 h 58"/>
                <a:gd name="T38" fmla="*/ 2147483647 w 39"/>
                <a:gd name="T39" fmla="*/ 14189 h 58"/>
                <a:gd name="T40" fmla="*/ 2147483647 w 39"/>
                <a:gd name="T41" fmla="*/ 0 h 58"/>
                <a:gd name="T42" fmla="*/ 2147483647 w 39"/>
                <a:gd name="T43" fmla="*/ 0 h 58"/>
                <a:gd name="T44" fmla="*/ 2147483647 w 39"/>
                <a:gd name="T45" fmla="*/ 0 h 58"/>
                <a:gd name="T46" fmla="*/ 2147483647 w 39"/>
                <a:gd name="T47" fmla="*/ 14189 h 58"/>
                <a:gd name="T48" fmla="*/ 2147483647 w 39"/>
                <a:gd name="T49" fmla="*/ 44460 h 5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9"/>
                <a:gd name="T76" fmla="*/ 0 h 58"/>
                <a:gd name="T77" fmla="*/ 39 w 39"/>
                <a:gd name="T78" fmla="*/ 58 h 5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9" h="58">
                  <a:moveTo>
                    <a:pt x="39" y="19"/>
                  </a:moveTo>
                  <a:lnTo>
                    <a:pt x="39" y="25"/>
                  </a:lnTo>
                  <a:lnTo>
                    <a:pt x="32" y="25"/>
                  </a:lnTo>
                  <a:lnTo>
                    <a:pt x="32" y="32"/>
                  </a:lnTo>
                  <a:lnTo>
                    <a:pt x="26" y="38"/>
                  </a:lnTo>
                  <a:lnTo>
                    <a:pt x="32" y="45"/>
                  </a:lnTo>
                  <a:lnTo>
                    <a:pt x="32" y="51"/>
                  </a:lnTo>
                  <a:lnTo>
                    <a:pt x="26" y="51"/>
                  </a:lnTo>
                  <a:lnTo>
                    <a:pt x="26" y="58"/>
                  </a:lnTo>
                  <a:lnTo>
                    <a:pt x="19" y="58"/>
                  </a:lnTo>
                  <a:lnTo>
                    <a:pt x="13" y="45"/>
                  </a:lnTo>
                  <a:lnTo>
                    <a:pt x="13" y="38"/>
                  </a:lnTo>
                  <a:lnTo>
                    <a:pt x="19" y="38"/>
                  </a:lnTo>
                  <a:lnTo>
                    <a:pt x="13" y="32"/>
                  </a:lnTo>
                  <a:lnTo>
                    <a:pt x="6" y="25"/>
                  </a:lnTo>
                  <a:lnTo>
                    <a:pt x="6" y="19"/>
                  </a:lnTo>
                  <a:lnTo>
                    <a:pt x="0" y="12"/>
                  </a:lnTo>
                  <a:lnTo>
                    <a:pt x="6" y="6"/>
                  </a:lnTo>
                  <a:lnTo>
                    <a:pt x="6" y="0"/>
                  </a:lnTo>
                  <a:lnTo>
                    <a:pt x="13" y="0"/>
                  </a:lnTo>
                  <a:lnTo>
                    <a:pt x="26" y="0"/>
                  </a:lnTo>
                  <a:lnTo>
                    <a:pt x="32" y="6"/>
                  </a:lnTo>
                  <a:lnTo>
                    <a:pt x="39" y="19"/>
                  </a:lnTo>
                  <a:close/>
                </a:path>
              </a:pathLst>
            </a:custGeom>
            <a:solidFill>
              <a:srgbClr val="FF4C00"/>
            </a:solidFill>
            <a:ln w="9525">
              <a:noFill/>
              <a:round/>
              <a:headEnd/>
              <a:tailEnd/>
            </a:ln>
          </p:spPr>
          <p:txBody>
            <a:bodyPr/>
            <a:lstStyle/>
            <a:p>
              <a:endParaRPr lang="fr-FR"/>
            </a:p>
          </p:txBody>
        </p:sp>
        <p:sp>
          <p:nvSpPr>
            <p:cNvPr id="96" name="Freeform 211"/>
            <p:cNvSpPr>
              <a:spLocks/>
            </p:cNvSpPr>
            <p:nvPr/>
          </p:nvSpPr>
          <p:spPr bwMode="auto">
            <a:xfrm>
              <a:off x="2802" y="2655"/>
              <a:ext cx="26" cy="19"/>
            </a:xfrm>
            <a:custGeom>
              <a:avLst/>
              <a:gdLst>
                <a:gd name="T0" fmla="*/ 26 w 26"/>
                <a:gd name="T1" fmla="*/ 6 h 19"/>
                <a:gd name="T2" fmla="*/ 26 w 26"/>
                <a:gd name="T3" fmla="*/ 13 h 19"/>
                <a:gd name="T4" fmla="*/ 26 w 26"/>
                <a:gd name="T5" fmla="*/ 13 h 19"/>
                <a:gd name="T6" fmla="*/ 20 w 26"/>
                <a:gd name="T7" fmla="*/ 19 h 19"/>
                <a:gd name="T8" fmla="*/ 13 w 26"/>
                <a:gd name="T9" fmla="*/ 19 h 19"/>
                <a:gd name="T10" fmla="*/ 13 w 26"/>
                <a:gd name="T11" fmla="*/ 19 h 19"/>
                <a:gd name="T12" fmla="*/ 7 w 26"/>
                <a:gd name="T13" fmla="*/ 19 h 19"/>
                <a:gd name="T14" fmla="*/ 0 w 26"/>
                <a:gd name="T15" fmla="*/ 13 h 19"/>
                <a:gd name="T16" fmla="*/ 0 w 26"/>
                <a:gd name="T17" fmla="*/ 6 h 19"/>
                <a:gd name="T18" fmla="*/ 0 w 26"/>
                <a:gd name="T19" fmla="*/ 0 h 19"/>
                <a:gd name="T20" fmla="*/ 7 w 26"/>
                <a:gd name="T21" fmla="*/ 0 h 19"/>
                <a:gd name="T22" fmla="*/ 7 w 26"/>
                <a:gd name="T23" fmla="*/ 0 h 19"/>
                <a:gd name="T24" fmla="*/ 20 w 26"/>
                <a:gd name="T25" fmla="*/ 0 h 19"/>
                <a:gd name="T26" fmla="*/ 20 w 26"/>
                <a:gd name="T27" fmla="*/ 0 h 19"/>
                <a:gd name="T28" fmla="*/ 26 w 26"/>
                <a:gd name="T29" fmla="*/ 6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19"/>
                <a:gd name="T47" fmla="*/ 26 w 26"/>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19">
                  <a:moveTo>
                    <a:pt x="26" y="6"/>
                  </a:moveTo>
                  <a:lnTo>
                    <a:pt x="26" y="13"/>
                  </a:lnTo>
                  <a:lnTo>
                    <a:pt x="20" y="19"/>
                  </a:lnTo>
                  <a:lnTo>
                    <a:pt x="13" y="19"/>
                  </a:lnTo>
                  <a:lnTo>
                    <a:pt x="7" y="19"/>
                  </a:lnTo>
                  <a:lnTo>
                    <a:pt x="0" y="13"/>
                  </a:lnTo>
                  <a:lnTo>
                    <a:pt x="0" y="6"/>
                  </a:lnTo>
                  <a:lnTo>
                    <a:pt x="0" y="0"/>
                  </a:lnTo>
                  <a:lnTo>
                    <a:pt x="7" y="0"/>
                  </a:lnTo>
                  <a:lnTo>
                    <a:pt x="20" y="0"/>
                  </a:lnTo>
                  <a:lnTo>
                    <a:pt x="26" y="6"/>
                  </a:lnTo>
                  <a:close/>
                </a:path>
              </a:pathLst>
            </a:custGeom>
            <a:solidFill>
              <a:srgbClr val="FF4C00"/>
            </a:solidFill>
            <a:ln w="9525">
              <a:noFill/>
              <a:round/>
              <a:headEnd/>
              <a:tailEnd/>
            </a:ln>
          </p:spPr>
          <p:txBody>
            <a:bodyPr/>
            <a:lstStyle/>
            <a:p>
              <a:endParaRPr lang="fr-FR"/>
            </a:p>
          </p:txBody>
        </p:sp>
        <p:sp>
          <p:nvSpPr>
            <p:cNvPr id="97" name="Freeform 212"/>
            <p:cNvSpPr>
              <a:spLocks/>
            </p:cNvSpPr>
            <p:nvPr/>
          </p:nvSpPr>
          <p:spPr bwMode="auto">
            <a:xfrm>
              <a:off x="2990" y="2719"/>
              <a:ext cx="32" cy="20"/>
            </a:xfrm>
            <a:custGeom>
              <a:avLst/>
              <a:gdLst>
                <a:gd name="T0" fmla="*/ 32 w 32"/>
                <a:gd name="T1" fmla="*/ 20 h 20"/>
                <a:gd name="T2" fmla="*/ 26 w 32"/>
                <a:gd name="T3" fmla="*/ 13 h 20"/>
                <a:gd name="T4" fmla="*/ 19 w 32"/>
                <a:gd name="T5" fmla="*/ 7 h 20"/>
                <a:gd name="T6" fmla="*/ 0 w 32"/>
                <a:gd name="T7" fmla="*/ 0 h 20"/>
                <a:gd name="T8" fmla="*/ 6 w 32"/>
                <a:gd name="T9" fmla="*/ 0 h 20"/>
                <a:gd name="T10" fmla="*/ 19 w 32"/>
                <a:gd name="T11" fmla="*/ 7 h 20"/>
                <a:gd name="T12" fmla="*/ 26 w 32"/>
                <a:gd name="T13" fmla="*/ 13 h 20"/>
                <a:gd name="T14" fmla="*/ 32 w 32"/>
                <a:gd name="T15" fmla="*/ 20 h 20"/>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20"/>
                <a:gd name="T26" fmla="*/ 32 w 32"/>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20">
                  <a:moveTo>
                    <a:pt x="32" y="20"/>
                  </a:moveTo>
                  <a:lnTo>
                    <a:pt x="26" y="13"/>
                  </a:lnTo>
                  <a:lnTo>
                    <a:pt x="19" y="7"/>
                  </a:lnTo>
                  <a:lnTo>
                    <a:pt x="0" y="0"/>
                  </a:lnTo>
                  <a:lnTo>
                    <a:pt x="6" y="0"/>
                  </a:lnTo>
                  <a:lnTo>
                    <a:pt x="19" y="7"/>
                  </a:lnTo>
                  <a:lnTo>
                    <a:pt x="26" y="13"/>
                  </a:lnTo>
                  <a:lnTo>
                    <a:pt x="32" y="20"/>
                  </a:lnTo>
                  <a:close/>
                </a:path>
              </a:pathLst>
            </a:custGeom>
            <a:solidFill>
              <a:srgbClr val="FFFFFF"/>
            </a:solidFill>
            <a:ln w="9525">
              <a:noFill/>
              <a:round/>
              <a:headEnd/>
              <a:tailEnd/>
            </a:ln>
          </p:spPr>
          <p:txBody>
            <a:bodyPr/>
            <a:lstStyle/>
            <a:p>
              <a:endParaRPr lang="fr-FR"/>
            </a:p>
          </p:txBody>
        </p:sp>
        <p:sp>
          <p:nvSpPr>
            <p:cNvPr id="98" name="Freeform 213"/>
            <p:cNvSpPr>
              <a:spLocks/>
            </p:cNvSpPr>
            <p:nvPr/>
          </p:nvSpPr>
          <p:spPr bwMode="auto">
            <a:xfrm>
              <a:off x="3035" y="2745"/>
              <a:ext cx="7" cy="1"/>
            </a:xfrm>
            <a:custGeom>
              <a:avLst/>
              <a:gdLst>
                <a:gd name="T0" fmla="*/ 0 w 7"/>
                <a:gd name="T1" fmla="*/ 0 h 1"/>
                <a:gd name="T2" fmla="*/ 7 w 7"/>
                <a:gd name="T3" fmla="*/ 0 h 1"/>
                <a:gd name="T4" fmla="*/ 0 w 7"/>
                <a:gd name="T5" fmla="*/ 0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0" y="0"/>
                  </a:moveTo>
                  <a:lnTo>
                    <a:pt x="7" y="0"/>
                  </a:lnTo>
                  <a:lnTo>
                    <a:pt x="0" y="0"/>
                  </a:lnTo>
                  <a:close/>
                </a:path>
              </a:pathLst>
            </a:custGeom>
            <a:solidFill>
              <a:srgbClr val="FFFFFF"/>
            </a:solidFill>
            <a:ln w="9525">
              <a:noFill/>
              <a:round/>
              <a:headEnd/>
              <a:tailEnd/>
            </a:ln>
          </p:spPr>
          <p:txBody>
            <a:bodyPr/>
            <a:lstStyle/>
            <a:p>
              <a:endParaRPr lang="fr-FR"/>
            </a:p>
          </p:txBody>
        </p:sp>
        <p:sp>
          <p:nvSpPr>
            <p:cNvPr id="99" name="Freeform 214"/>
            <p:cNvSpPr>
              <a:spLocks/>
            </p:cNvSpPr>
            <p:nvPr/>
          </p:nvSpPr>
          <p:spPr bwMode="auto">
            <a:xfrm>
              <a:off x="2466" y="2758"/>
              <a:ext cx="59" cy="13"/>
            </a:xfrm>
            <a:custGeom>
              <a:avLst/>
              <a:gdLst>
                <a:gd name="T0" fmla="*/ 59 w 59"/>
                <a:gd name="T1" fmla="*/ 6 h 13"/>
                <a:gd name="T2" fmla="*/ 33 w 59"/>
                <a:gd name="T3" fmla="*/ 13 h 13"/>
                <a:gd name="T4" fmla="*/ 20 w 59"/>
                <a:gd name="T5" fmla="*/ 13 h 13"/>
                <a:gd name="T6" fmla="*/ 13 w 59"/>
                <a:gd name="T7" fmla="*/ 13 h 13"/>
                <a:gd name="T8" fmla="*/ 0 w 59"/>
                <a:gd name="T9" fmla="*/ 13 h 13"/>
                <a:gd name="T10" fmla="*/ 13 w 59"/>
                <a:gd name="T11" fmla="*/ 6 h 13"/>
                <a:gd name="T12" fmla="*/ 26 w 59"/>
                <a:gd name="T13" fmla="*/ 6 h 13"/>
                <a:gd name="T14" fmla="*/ 46 w 59"/>
                <a:gd name="T15" fmla="*/ 0 h 13"/>
                <a:gd name="T16" fmla="*/ 52 w 59"/>
                <a:gd name="T17" fmla="*/ 0 h 13"/>
                <a:gd name="T18" fmla="*/ 52 w 59"/>
                <a:gd name="T19" fmla="*/ 0 h 13"/>
                <a:gd name="T20" fmla="*/ 59 w 59"/>
                <a:gd name="T21" fmla="*/ 6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13"/>
                <a:gd name="T35" fmla="*/ 59 w 59"/>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13">
                  <a:moveTo>
                    <a:pt x="59" y="6"/>
                  </a:moveTo>
                  <a:lnTo>
                    <a:pt x="33" y="13"/>
                  </a:lnTo>
                  <a:lnTo>
                    <a:pt x="20" y="13"/>
                  </a:lnTo>
                  <a:lnTo>
                    <a:pt x="13" y="13"/>
                  </a:lnTo>
                  <a:lnTo>
                    <a:pt x="0" y="13"/>
                  </a:lnTo>
                  <a:lnTo>
                    <a:pt x="13" y="6"/>
                  </a:lnTo>
                  <a:lnTo>
                    <a:pt x="26" y="6"/>
                  </a:lnTo>
                  <a:lnTo>
                    <a:pt x="46" y="0"/>
                  </a:lnTo>
                  <a:lnTo>
                    <a:pt x="52" y="0"/>
                  </a:lnTo>
                  <a:lnTo>
                    <a:pt x="59" y="6"/>
                  </a:lnTo>
                  <a:close/>
                </a:path>
              </a:pathLst>
            </a:custGeom>
            <a:solidFill>
              <a:srgbClr val="FF6600"/>
            </a:solidFill>
            <a:ln w="9525">
              <a:noFill/>
              <a:round/>
              <a:headEnd/>
              <a:tailEnd/>
            </a:ln>
          </p:spPr>
          <p:txBody>
            <a:bodyPr/>
            <a:lstStyle/>
            <a:p>
              <a:endParaRPr lang="fr-FR"/>
            </a:p>
          </p:txBody>
        </p:sp>
        <p:sp>
          <p:nvSpPr>
            <p:cNvPr id="100" name="Freeform 215"/>
            <p:cNvSpPr>
              <a:spLocks/>
            </p:cNvSpPr>
            <p:nvPr/>
          </p:nvSpPr>
          <p:spPr bwMode="auto">
            <a:xfrm>
              <a:off x="2622" y="2758"/>
              <a:ext cx="38" cy="26"/>
            </a:xfrm>
            <a:custGeom>
              <a:avLst/>
              <a:gdLst>
                <a:gd name="T0" fmla="*/ 38 w 38"/>
                <a:gd name="T1" fmla="*/ 0 h 26"/>
                <a:gd name="T2" fmla="*/ 38 w 38"/>
                <a:gd name="T3" fmla="*/ 6 h 26"/>
                <a:gd name="T4" fmla="*/ 19 w 38"/>
                <a:gd name="T5" fmla="*/ 19 h 26"/>
                <a:gd name="T6" fmla="*/ 12 w 38"/>
                <a:gd name="T7" fmla="*/ 26 h 26"/>
                <a:gd name="T8" fmla="*/ 6 w 38"/>
                <a:gd name="T9" fmla="*/ 26 h 26"/>
                <a:gd name="T10" fmla="*/ 0 w 38"/>
                <a:gd name="T11" fmla="*/ 26 h 26"/>
                <a:gd name="T12" fmla="*/ 12 w 38"/>
                <a:gd name="T13" fmla="*/ 19 h 26"/>
                <a:gd name="T14" fmla="*/ 19 w 38"/>
                <a:gd name="T15" fmla="*/ 13 h 26"/>
                <a:gd name="T16" fmla="*/ 25 w 38"/>
                <a:gd name="T17" fmla="*/ 6 h 26"/>
                <a:gd name="T18" fmla="*/ 32 w 38"/>
                <a:gd name="T19" fmla="*/ 0 h 26"/>
                <a:gd name="T20" fmla="*/ 38 w 38"/>
                <a:gd name="T21" fmla="*/ 0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26"/>
                <a:gd name="T35" fmla="*/ 38 w 38"/>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26">
                  <a:moveTo>
                    <a:pt x="38" y="0"/>
                  </a:moveTo>
                  <a:lnTo>
                    <a:pt x="38" y="6"/>
                  </a:lnTo>
                  <a:lnTo>
                    <a:pt x="19" y="19"/>
                  </a:lnTo>
                  <a:lnTo>
                    <a:pt x="12" y="26"/>
                  </a:lnTo>
                  <a:lnTo>
                    <a:pt x="6" y="26"/>
                  </a:lnTo>
                  <a:lnTo>
                    <a:pt x="0" y="26"/>
                  </a:lnTo>
                  <a:lnTo>
                    <a:pt x="12" y="19"/>
                  </a:lnTo>
                  <a:lnTo>
                    <a:pt x="19" y="13"/>
                  </a:lnTo>
                  <a:lnTo>
                    <a:pt x="25" y="6"/>
                  </a:lnTo>
                  <a:lnTo>
                    <a:pt x="32" y="0"/>
                  </a:lnTo>
                  <a:lnTo>
                    <a:pt x="38" y="0"/>
                  </a:lnTo>
                  <a:close/>
                </a:path>
              </a:pathLst>
            </a:custGeom>
            <a:solidFill>
              <a:srgbClr val="FF6600"/>
            </a:solidFill>
            <a:ln w="9525">
              <a:noFill/>
              <a:round/>
              <a:headEnd/>
              <a:tailEnd/>
            </a:ln>
          </p:spPr>
          <p:txBody>
            <a:bodyPr/>
            <a:lstStyle/>
            <a:p>
              <a:endParaRPr lang="fr-FR"/>
            </a:p>
          </p:txBody>
        </p:sp>
        <p:sp>
          <p:nvSpPr>
            <p:cNvPr id="101" name="Freeform 216"/>
            <p:cNvSpPr>
              <a:spLocks/>
            </p:cNvSpPr>
            <p:nvPr/>
          </p:nvSpPr>
          <p:spPr bwMode="auto">
            <a:xfrm>
              <a:off x="3100" y="2881"/>
              <a:ext cx="26" cy="32"/>
            </a:xfrm>
            <a:custGeom>
              <a:avLst/>
              <a:gdLst>
                <a:gd name="T0" fmla="*/ 26 w 26"/>
                <a:gd name="T1" fmla="*/ 32 h 32"/>
                <a:gd name="T2" fmla="*/ 19 w 26"/>
                <a:gd name="T3" fmla="*/ 25 h 32"/>
                <a:gd name="T4" fmla="*/ 13 w 26"/>
                <a:gd name="T5" fmla="*/ 19 h 32"/>
                <a:gd name="T6" fmla="*/ 0 w 26"/>
                <a:gd name="T7" fmla="*/ 6 h 32"/>
                <a:gd name="T8" fmla="*/ 0 w 26"/>
                <a:gd name="T9" fmla="*/ 0 h 32"/>
                <a:gd name="T10" fmla="*/ 19 w 26"/>
                <a:gd name="T11" fmla="*/ 13 h 32"/>
                <a:gd name="T12" fmla="*/ 26 w 26"/>
                <a:gd name="T13" fmla="*/ 19 h 32"/>
                <a:gd name="T14" fmla="*/ 26 w 26"/>
                <a:gd name="T15" fmla="*/ 25 h 32"/>
                <a:gd name="T16" fmla="*/ 26 w 26"/>
                <a:gd name="T17" fmla="*/ 25 h 32"/>
                <a:gd name="T18" fmla="*/ 26 w 26"/>
                <a:gd name="T19" fmla="*/ 32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32"/>
                <a:gd name="T32" fmla="*/ 26 w 26"/>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32">
                  <a:moveTo>
                    <a:pt x="26" y="32"/>
                  </a:moveTo>
                  <a:lnTo>
                    <a:pt x="19" y="25"/>
                  </a:lnTo>
                  <a:lnTo>
                    <a:pt x="13" y="19"/>
                  </a:lnTo>
                  <a:lnTo>
                    <a:pt x="0" y="6"/>
                  </a:lnTo>
                  <a:lnTo>
                    <a:pt x="0" y="0"/>
                  </a:lnTo>
                  <a:lnTo>
                    <a:pt x="19" y="13"/>
                  </a:lnTo>
                  <a:lnTo>
                    <a:pt x="26" y="19"/>
                  </a:lnTo>
                  <a:lnTo>
                    <a:pt x="26" y="25"/>
                  </a:lnTo>
                  <a:lnTo>
                    <a:pt x="26" y="32"/>
                  </a:lnTo>
                  <a:close/>
                </a:path>
              </a:pathLst>
            </a:custGeom>
            <a:solidFill>
              <a:srgbClr val="FF7800"/>
            </a:solidFill>
            <a:ln w="9525">
              <a:noFill/>
              <a:round/>
              <a:headEnd/>
              <a:tailEnd/>
            </a:ln>
          </p:spPr>
          <p:txBody>
            <a:bodyPr/>
            <a:lstStyle/>
            <a:p>
              <a:endParaRPr lang="fr-FR"/>
            </a:p>
          </p:txBody>
        </p:sp>
        <p:sp>
          <p:nvSpPr>
            <p:cNvPr id="102" name="Freeform 217"/>
            <p:cNvSpPr>
              <a:spLocks/>
            </p:cNvSpPr>
            <p:nvPr/>
          </p:nvSpPr>
          <p:spPr bwMode="auto">
            <a:xfrm>
              <a:off x="3042" y="2919"/>
              <a:ext cx="12" cy="20"/>
            </a:xfrm>
            <a:custGeom>
              <a:avLst/>
              <a:gdLst>
                <a:gd name="T0" fmla="*/ 12 w 12"/>
                <a:gd name="T1" fmla="*/ 13 h 20"/>
                <a:gd name="T2" fmla="*/ 12 w 12"/>
                <a:gd name="T3" fmla="*/ 20 h 20"/>
                <a:gd name="T4" fmla="*/ 6 w 12"/>
                <a:gd name="T5" fmla="*/ 13 h 20"/>
                <a:gd name="T6" fmla="*/ 6 w 12"/>
                <a:gd name="T7" fmla="*/ 13 h 20"/>
                <a:gd name="T8" fmla="*/ 0 w 12"/>
                <a:gd name="T9" fmla="*/ 0 h 20"/>
                <a:gd name="T10" fmla="*/ 0 w 12"/>
                <a:gd name="T11" fmla="*/ 0 h 20"/>
                <a:gd name="T12" fmla="*/ 0 w 12"/>
                <a:gd name="T13" fmla="*/ 0 h 20"/>
                <a:gd name="T14" fmla="*/ 6 w 12"/>
                <a:gd name="T15" fmla="*/ 0 h 20"/>
                <a:gd name="T16" fmla="*/ 6 w 12"/>
                <a:gd name="T17" fmla="*/ 0 h 20"/>
                <a:gd name="T18" fmla="*/ 6 w 12"/>
                <a:gd name="T19" fmla="*/ 7 h 20"/>
                <a:gd name="T20" fmla="*/ 12 w 12"/>
                <a:gd name="T21" fmla="*/ 13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20"/>
                <a:gd name="T35" fmla="*/ 12 w 12"/>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20">
                  <a:moveTo>
                    <a:pt x="12" y="13"/>
                  </a:moveTo>
                  <a:lnTo>
                    <a:pt x="12" y="20"/>
                  </a:lnTo>
                  <a:lnTo>
                    <a:pt x="6" y="13"/>
                  </a:lnTo>
                  <a:lnTo>
                    <a:pt x="0" y="0"/>
                  </a:lnTo>
                  <a:lnTo>
                    <a:pt x="6" y="0"/>
                  </a:lnTo>
                  <a:lnTo>
                    <a:pt x="6" y="7"/>
                  </a:lnTo>
                  <a:lnTo>
                    <a:pt x="12" y="13"/>
                  </a:lnTo>
                  <a:close/>
                </a:path>
              </a:pathLst>
            </a:custGeom>
            <a:solidFill>
              <a:srgbClr val="FF6600"/>
            </a:solidFill>
            <a:ln w="9525">
              <a:noFill/>
              <a:round/>
              <a:headEnd/>
              <a:tailEnd/>
            </a:ln>
          </p:spPr>
          <p:txBody>
            <a:bodyPr/>
            <a:lstStyle/>
            <a:p>
              <a:endParaRPr lang="fr-FR"/>
            </a:p>
          </p:txBody>
        </p:sp>
      </p:grpSp>
    </p:spTree>
    <p:extLst>
      <p:ext uri="{BB962C8B-B14F-4D97-AF65-F5344CB8AC3E}">
        <p14:creationId xmlns="" xmlns:p14="http://schemas.microsoft.com/office/powerpoint/2010/main" val="3172387996"/>
      </p:ext>
    </p:extLst>
  </p:cSld>
  <p:clrMapOvr>
    <a:masterClrMapping/>
  </p:clrMapOvr>
  <p:timing>
    <p:tnLst>
      <p:par>
        <p:cTn id="1" dur="indefinite" restart="never" nodeType="tmRoot"/>
      </p:par>
    </p:tnLst>
  </p:timing>
</p:sld>
</file>

<file path=ppt/theme/theme1.xml><?xml version="1.0" encoding="utf-8"?>
<a:theme xmlns:a="http://schemas.openxmlformats.org/drawingml/2006/main" name="Réseau">
  <a:themeElements>
    <a:clrScheme name="Personnalisée 2">
      <a:dk1>
        <a:srgbClr val="1A212B"/>
      </a:dk1>
      <a:lt1>
        <a:srgbClr val="FFFFFF"/>
      </a:lt1>
      <a:dk2>
        <a:srgbClr val="1A212B"/>
      </a:dk2>
      <a:lt2>
        <a:srgbClr val="808080"/>
      </a:lt2>
      <a:accent1>
        <a:srgbClr val="CD0920"/>
      </a:accent1>
      <a:accent2>
        <a:srgbClr val="669999"/>
      </a:accent2>
      <a:accent3>
        <a:srgbClr val="FFFFFF"/>
      </a:accent3>
      <a:accent4>
        <a:srgbClr val="1A212B"/>
      </a:accent4>
      <a:accent5>
        <a:srgbClr val="E2E2AA"/>
      </a:accent5>
      <a:accent6>
        <a:srgbClr val="5C8A8A"/>
      </a:accent6>
      <a:hlink>
        <a:srgbClr val="7E9CE8"/>
      </a:hlink>
      <a:folHlink>
        <a:srgbClr val="D8D8EC"/>
      </a:folHlink>
    </a:clrScheme>
    <a:fontScheme name="Réseau">
      <a:majorFont>
        <a:latin typeface="Arial"/>
        <a:ea typeface="ＭＳ Ｐゴシック"/>
        <a:cs typeface=""/>
      </a:majorFont>
      <a:minorFont>
        <a:latin typeface="Arial"/>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820738" rtl="0" eaLnBrk="1" fontAlgn="base" latinLnBrk="0" hangingPunct="1">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820738" rtl="0" eaLnBrk="1" fontAlgn="base" latinLnBrk="0" hangingPunct="1">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Réseau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Réseau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Réseau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Réseau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Réseau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Réseau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Réseau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Réseau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Réseau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Réseau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15383</TotalTime>
  <Words>2629</Words>
  <Application>Microsoft Office PowerPoint</Application>
  <PresentationFormat>Affichage à l'écran (4:3)</PresentationFormat>
  <Paragraphs>265</Paragraphs>
  <Slides>36</Slides>
  <Notes>35</Notes>
  <HiddenSlides>0</HiddenSlides>
  <MMClips>0</MMClips>
  <ScaleCrop>false</ScaleCrop>
  <HeadingPairs>
    <vt:vector size="4" baseType="variant">
      <vt:variant>
        <vt:lpstr>Thème</vt:lpstr>
      </vt:variant>
      <vt:variant>
        <vt:i4>1</vt:i4>
      </vt:variant>
      <vt:variant>
        <vt:lpstr>Titres des diapositives</vt:lpstr>
      </vt:variant>
      <vt:variant>
        <vt:i4>36</vt:i4>
      </vt:variant>
    </vt:vector>
  </HeadingPairs>
  <TitlesOfParts>
    <vt:vector size="37" baseType="lpstr">
      <vt:lpstr>Réseau</vt:lpstr>
      <vt:lpstr>L’approche des feux de forêts</vt:lpstr>
      <vt:lpstr>Introduction:</vt:lpstr>
      <vt:lpstr>Exemple: le groupe Vulcain 13</vt:lpstr>
      <vt:lpstr>Origine des incendies:</vt:lpstr>
      <vt:lpstr>Les causes des incendies de forêts:</vt:lpstr>
      <vt:lpstr>Diapositive 6</vt:lpstr>
      <vt:lpstr>Quelques modes d’ignition:</vt:lpstr>
      <vt:lpstr>Quelques modes d’ignition:</vt:lpstr>
      <vt:lpstr>Quelques modes d’ignition:</vt:lpstr>
      <vt:lpstr>Classification des causes dans la base de données Prométhée:</vt:lpstr>
      <vt:lpstr>Les signes objectifs en FDF:</vt:lpstr>
      <vt:lpstr>Carbonisation des troncs:</vt:lpstr>
      <vt:lpstr>Différents modèles de carbonisation selon le sens du feu et du vent:</vt:lpstr>
      <vt:lpstr>Différents modèles de carbonisation selon le sens du feu et du vent:</vt:lpstr>
      <vt:lpstr>Pétrification des rameaux (port en drapeau):</vt:lpstr>
      <vt:lpstr>Pétrification des rameaux:</vt:lpstr>
      <vt:lpstr>Examen de la végétation arbustive et arborescente:</vt:lpstr>
      <vt:lpstr>Examen des troncs par écorçage:</vt:lpstr>
      <vt:lpstr>Les éclatements d’écorces:</vt:lpstr>
      <vt:lpstr>Les tiges de graminées:</vt:lpstr>
      <vt:lpstr>Les biseaux:</vt:lpstr>
      <vt:lpstr>Les cônes de protection et dépôts de suie:</vt:lpstr>
      <vt:lpstr>Les dépôts de suie:</vt:lpstr>
      <vt:lpstr>La couleur des cendres:</vt:lpstr>
      <vt:lpstr>La peau de crocodile:</vt:lpstr>
      <vt:lpstr>Les voies d’accélération:</vt:lpstr>
      <vt:lpstr>Les sautes de feu:</vt:lpstr>
      <vt:lpstr>Méthode d’investigation:</vt:lpstr>
      <vt:lpstr>Définir la géométrie du feu:</vt:lpstr>
      <vt:lpstr>Application de la méthodologie en FDF:</vt:lpstr>
      <vt:lpstr>Méthode d’investigation:</vt:lpstr>
      <vt:lpstr>Méthode d’investigation:</vt:lpstr>
      <vt:lpstr>Méthode de fouille:</vt:lpstr>
      <vt:lpstr>Localisation du point d’origine:</vt:lpstr>
      <vt:lpstr>Détermination de la cause:</vt:lpstr>
      <vt:lpstr>FIN</vt:lpstr>
    </vt:vector>
  </TitlesOfParts>
  <Company>CG94</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CODIR 080702</dc:title>
  <dc:subject>PROJET PORTAIL  INTRANET</dc:subject>
  <dc:creator>BERLIER Sébastien</dc:creator>
  <cp:lastModifiedBy>laurent FLACHER</cp:lastModifiedBy>
  <cp:revision>754</cp:revision>
  <cp:lastPrinted>2000-07-04T10:18:08Z</cp:lastPrinted>
  <dcterms:created xsi:type="dcterms:W3CDTF">2000-07-03T06:07:31Z</dcterms:created>
  <dcterms:modified xsi:type="dcterms:W3CDTF">2020-04-04T11:14:46Z</dcterms:modified>
</cp:coreProperties>
</file>