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1"/>
  </p:sldMasterIdLst>
  <p:notesMasterIdLst>
    <p:notesMasterId r:id="rId37"/>
  </p:notesMasterIdLst>
  <p:handoutMasterIdLst>
    <p:handoutMasterId r:id="rId38"/>
  </p:handoutMasterIdLst>
  <p:sldIdLst>
    <p:sldId id="315" r:id="rId2"/>
    <p:sldId id="485" r:id="rId3"/>
    <p:sldId id="450" r:id="rId4"/>
    <p:sldId id="451" r:id="rId5"/>
    <p:sldId id="452" r:id="rId6"/>
    <p:sldId id="453" r:id="rId7"/>
    <p:sldId id="454" r:id="rId8"/>
    <p:sldId id="455" r:id="rId9"/>
    <p:sldId id="456" r:id="rId10"/>
    <p:sldId id="457" r:id="rId11"/>
    <p:sldId id="458" r:id="rId12"/>
    <p:sldId id="459" r:id="rId13"/>
    <p:sldId id="461" r:id="rId14"/>
    <p:sldId id="462" r:id="rId15"/>
    <p:sldId id="463" r:id="rId16"/>
    <p:sldId id="464" r:id="rId17"/>
    <p:sldId id="465" r:id="rId18"/>
    <p:sldId id="466" r:id="rId19"/>
    <p:sldId id="467" r:id="rId20"/>
    <p:sldId id="468" r:id="rId21"/>
    <p:sldId id="469" r:id="rId22"/>
    <p:sldId id="470" r:id="rId23"/>
    <p:sldId id="472" r:id="rId24"/>
    <p:sldId id="473" r:id="rId25"/>
    <p:sldId id="474" r:id="rId26"/>
    <p:sldId id="475" r:id="rId27"/>
    <p:sldId id="476" r:id="rId28"/>
    <p:sldId id="477" r:id="rId29"/>
    <p:sldId id="479" r:id="rId30"/>
    <p:sldId id="480" r:id="rId31"/>
    <p:sldId id="481" r:id="rId32"/>
    <p:sldId id="482" r:id="rId33"/>
    <p:sldId id="483" r:id="rId34"/>
    <p:sldId id="484" r:id="rId35"/>
    <p:sldId id="460" r:id="rId36"/>
  </p:sldIdLst>
  <p:sldSz cx="9144000" cy="6858000" type="screen4x3"/>
  <p:notesSz cx="6797675" cy="9926638"/>
  <p:defaultTextStyle>
    <a:defPPr>
      <a:defRPr lang="fr-FR"/>
    </a:defPPr>
    <a:lvl1pPr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528">
          <p15:clr>
            <a:srgbClr val="A4A3A4"/>
          </p15:clr>
        </p15:guide>
        <p15:guide id="2" pos="2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212B"/>
    <a:srgbClr val="CD0920"/>
    <a:srgbClr val="009999"/>
    <a:srgbClr val="C1FFE0"/>
    <a:srgbClr val="00CC66"/>
    <a:srgbClr val="FF0000"/>
    <a:srgbClr val="00CCFF"/>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p:cViewPr varScale="1">
        <p:scale>
          <a:sx n="110" d="100"/>
          <a:sy n="110" d="100"/>
        </p:scale>
        <p:origin x="1680" y="-210"/>
      </p:cViewPr>
      <p:guideLst>
        <p:guide orient="horz" pos="528"/>
        <p:guide pos="2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214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32113"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t" anchorCtr="0" compatLnSpc="1">
            <a:prstTxWarp prst="textNoShape">
              <a:avLst/>
            </a:prstTxWarp>
          </a:bodyPr>
          <a:lstStyle>
            <a:lvl1pPr algn="l" defTabSz="930275" eaLnBrk="0" hangingPunct="0">
              <a:defRPr sz="1100">
                <a:latin typeface="Times New Roman" charset="0"/>
                <a:ea typeface="ＭＳ Ｐゴシック" charset="0"/>
                <a:cs typeface="+mn-cs"/>
              </a:defRPr>
            </a:lvl1pPr>
          </a:lstStyle>
          <a:p>
            <a:pPr>
              <a:defRPr/>
            </a:pPr>
            <a:endParaRPr lang="fr-FR"/>
          </a:p>
        </p:txBody>
      </p:sp>
      <p:sp>
        <p:nvSpPr>
          <p:cNvPr id="9219" name="Rectangle 3"/>
          <p:cNvSpPr>
            <a:spLocks noGrp="1" noChangeArrowheads="1"/>
          </p:cNvSpPr>
          <p:nvPr>
            <p:ph type="dt" sz="quarter" idx="1"/>
          </p:nvPr>
        </p:nvSpPr>
        <p:spPr bwMode="auto">
          <a:xfrm>
            <a:off x="3832225" y="0"/>
            <a:ext cx="2936875"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t" anchorCtr="0" compatLnSpc="1">
            <a:prstTxWarp prst="textNoShape">
              <a:avLst/>
            </a:prstTxWarp>
          </a:bodyPr>
          <a:lstStyle>
            <a:lvl1pPr algn="r" defTabSz="930275" eaLnBrk="0" hangingPunct="0">
              <a:defRPr sz="1100">
                <a:latin typeface="Times New Roman" charset="0"/>
                <a:ea typeface="ＭＳ Ｐゴシック" charset="0"/>
                <a:cs typeface="+mn-cs"/>
              </a:defRPr>
            </a:lvl1pPr>
          </a:lstStyle>
          <a:p>
            <a:pPr>
              <a:defRPr/>
            </a:pPr>
            <a:endParaRPr lang="fr-FR"/>
          </a:p>
        </p:txBody>
      </p:sp>
      <p:sp>
        <p:nvSpPr>
          <p:cNvPr id="9220" name="Rectangle 4"/>
          <p:cNvSpPr>
            <a:spLocks noGrp="1" noChangeArrowheads="1"/>
          </p:cNvSpPr>
          <p:nvPr>
            <p:ph type="ftr" sz="quarter" idx="2"/>
          </p:nvPr>
        </p:nvSpPr>
        <p:spPr bwMode="auto">
          <a:xfrm>
            <a:off x="0" y="9434513"/>
            <a:ext cx="2932113" cy="46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b" anchorCtr="0" compatLnSpc="1">
            <a:prstTxWarp prst="textNoShape">
              <a:avLst/>
            </a:prstTxWarp>
          </a:bodyPr>
          <a:lstStyle>
            <a:lvl1pPr algn="l" defTabSz="930275" eaLnBrk="0" hangingPunct="0">
              <a:defRPr sz="1100">
                <a:latin typeface="Times New Roman" charset="0"/>
                <a:ea typeface="ＭＳ Ｐゴシック" charset="0"/>
                <a:cs typeface="+mn-cs"/>
              </a:defRPr>
            </a:lvl1pPr>
          </a:lstStyle>
          <a:p>
            <a:pPr>
              <a:defRPr/>
            </a:pPr>
            <a:endParaRPr lang="fr-FR"/>
          </a:p>
        </p:txBody>
      </p:sp>
      <p:sp>
        <p:nvSpPr>
          <p:cNvPr id="9221" name="Rectangle 5"/>
          <p:cNvSpPr>
            <a:spLocks noGrp="1" noChangeArrowheads="1"/>
          </p:cNvSpPr>
          <p:nvPr>
            <p:ph type="sldNum" sz="quarter" idx="3"/>
          </p:nvPr>
        </p:nvSpPr>
        <p:spPr bwMode="auto">
          <a:xfrm>
            <a:off x="3832225" y="9434513"/>
            <a:ext cx="2936875" cy="46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b" anchorCtr="0" compatLnSpc="1">
            <a:prstTxWarp prst="textNoShape">
              <a:avLst/>
            </a:prstTxWarp>
          </a:bodyPr>
          <a:lstStyle>
            <a:lvl1pPr algn="r" defTabSz="930275" eaLnBrk="0" hangingPunct="0">
              <a:defRPr sz="1100">
                <a:latin typeface="Times New Roman" panose="02020603050405020304" pitchFamily="18" charset="0"/>
              </a:defRPr>
            </a:lvl1pPr>
          </a:lstStyle>
          <a:p>
            <a:fld id="{CDB39F69-90F2-4946-A8A4-2E300412CD9C}" type="slidenum">
              <a:rPr lang="fr-FR" altLang="fr-FR"/>
              <a:pPr/>
              <a:t>‹N°›</a:t>
            </a:fld>
            <a:endParaRPr lang="fr-FR" altLang="fr-FR"/>
          </a:p>
        </p:txBody>
      </p:sp>
    </p:spTree>
    <p:extLst>
      <p:ext uri="{BB962C8B-B14F-4D97-AF65-F5344CB8AC3E}">
        <p14:creationId xmlns:p14="http://schemas.microsoft.com/office/powerpoint/2010/main" val="503115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t" anchorCtr="0" compatLnSpc="1">
            <a:prstTxWarp prst="textNoShape">
              <a:avLst/>
            </a:prstTxWarp>
          </a:bodyPr>
          <a:lstStyle>
            <a:lvl1pPr algn="l" defTabSz="958850" eaLnBrk="0" hangingPunct="0">
              <a:defRPr sz="1100">
                <a:latin typeface="Times New Roman" charset="0"/>
                <a:ea typeface="ＭＳ Ｐゴシック" charset="0"/>
                <a:cs typeface="+mn-cs"/>
              </a:defRPr>
            </a:lvl1pPr>
          </a:lstStyle>
          <a:p>
            <a:pPr>
              <a:defRPr/>
            </a:pPr>
            <a:endParaRPr lang="fr-FR"/>
          </a:p>
        </p:txBody>
      </p:sp>
      <p:sp>
        <p:nvSpPr>
          <p:cNvPr id="3075" name="Rectangle 3"/>
          <p:cNvSpPr>
            <a:spLocks noGrp="1" noChangeArrowheads="1"/>
          </p:cNvSpPr>
          <p:nvPr>
            <p:ph type="dt" idx="1"/>
          </p:nvPr>
        </p:nvSpPr>
        <p:spPr bwMode="auto">
          <a:xfrm>
            <a:off x="3854450" y="0"/>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t" anchorCtr="0" compatLnSpc="1">
            <a:prstTxWarp prst="textNoShape">
              <a:avLst/>
            </a:prstTxWarp>
          </a:bodyPr>
          <a:lstStyle>
            <a:lvl1pPr algn="r" defTabSz="958850" eaLnBrk="0" hangingPunct="0">
              <a:defRPr sz="1100">
                <a:latin typeface="Times New Roman" charset="0"/>
                <a:ea typeface="ＭＳ Ｐゴシック" charset="0"/>
                <a:cs typeface="+mn-cs"/>
              </a:defRPr>
            </a:lvl1pPr>
          </a:lstStyle>
          <a:p>
            <a:pPr>
              <a:defRPr/>
            </a:pPr>
            <a:endParaRPr lang="fr-FR"/>
          </a:p>
        </p:txBody>
      </p:sp>
      <p:sp>
        <p:nvSpPr>
          <p:cNvPr id="3076" name="Rectangle 4"/>
          <p:cNvSpPr>
            <a:spLocks noGrp="1" noRot="1" noChangeAspect="1" noChangeArrowheads="1" noTextEdit="1"/>
          </p:cNvSpPr>
          <p:nvPr>
            <p:ph type="sldImg" idx="2"/>
          </p:nvPr>
        </p:nvSpPr>
        <p:spPr bwMode="auto">
          <a:xfrm>
            <a:off x="919163" y="746125"/>
            <a:ext cx="4959350" cy="3719513"/>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077" name="Rectangle 5"/>
          <p:cNvSpPr>
            <a:spLocks noGrp="1" noChangeArrowheads="1"/>
          </p:cNvSpPr>
          <p:nvPr>
            <p:ph type="body" sz="quarter" idx="3"/>
          </p:nvPr>
        </p:nvSpPr>
        <p:spPr bwMode="auto">
          <a:xfrm>
            <a:off x="906463" y="4714875"/>
            <a:ext cx="4984750" cy="4465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3078" name="Rectangle 6"/>
          <p:cNvSpPr>
            <a:spLocks noGrp="1" noChangeArrowheads="1"/>
          </p:cNvSpPr>
          <p:nvPr>
            <p:ph type="ftr" sz="quarter" idx="4"/>
          </p:nvPr>
        </p:nvSpPr>
        <p:spPr bwMode="auto">
          <a:xfrm>
            <a:off x="0" y="9431338"/>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b" anchorCtr="0" compatLnSpc="1">
            <a:prstTxWarp prst="textNoShape">
              <a:avLst/>
            </a:prstTxWarp>
          </a:bodyPr>
          <a:lstStyle>
            <a:lvl1pPr algn="l" defTabSz="958850" eaLnBrk="0" hangingPunct="0">
              <a:defRPr sz="1100">
                <a:latin typeface="Times New Roman" charset="0"/>
                <a:ea typeface="ＭＳ Ｐゴシック" charset="0"/>
                <a:cs typeface="+mn-cs"/>
              </a:defRPr>
            </a:lvl1pPr>
          </a:lstStyle>
          <a:p>
            <a:pPr>
              <a:defRPr/>
            </a:pPr>
            <a:endParaRPr lang="fr-FR"/>
          </a:p>
        </p:txBody>
      </p:sp>
      <p:sp>
        <p:nvSpPr>
          <p:cNvPr id="3079" name="Rectangle 7"/>
          <p:cNvSpPr>
            <a:spLocks noGrp="1" noChangeArrowheads="1"/>
          </p:cNvSpPr>
          <p:nvPr>
            <p:ph type="sldNum" sz="quarter" idx="5"/>
          </p:nvPr>
        </p:nvSpPr>
        <p:spPr bwMode="auto">
          <a:xfrm>
            <a:off x="3854450" y="9431338"/>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b" anchorCtr="0" compatLnSpc="1">
            <a:prstTxWarp prst="textNoShape">
              <a:avLst/>
            </a:prstTxWarp>
          </a:bodyPr>
          <a:lstStyle>
            <a:lvl1pPr algn="r" defTabSz="958850" eaLnBrk="0" hangingPunct="0">
              <a:defRPr sz="1100">
                <a:latin typeface="Times New Roman" panose="02020603050405020304" pitchFamily="18" charset="0"/>
              </a:defRPr>
            </a:lvl1pPr>
          </a:lstStyle>
          <a:p>
            <a:fld id="{8F9C8E75-16DE-4E1D-BDD8-F5B7ED798E16}" type="slidenum">
              <a:rPr lang="fr-FR" altLang="fr-FR"/>
              <a:pPr/>
              <a:t>‹N°›</a:t>
            </a:fld>
            <a:endParaRPr lang="fr-FR" altLang="fr-FR"/>
          </a:p>
        </p:txBody>
      </p:sp>
    </p:spTree>
    <p:extLst>
      <p:ext uri="{BB962C8B-B14F-4D97-AF65-F5344CB8AC3E}">
        <p14:creationId xmlns:p14="http://schemas.microsoft.com/office/powerpoint/2010/main" val="8290387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3739130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11</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520646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382269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35</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334026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46894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4</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972814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5</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821870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6</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957415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7</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753103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8</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38323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9</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3787044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10</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972446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61795" name="Rectangle 3"/>
          <p:cNvSpPr>
            <a:spLocks noGrp="1" noChangeArrowheads="1"/>
          </p:cNvSpPr>
          <p:nvPr>
            <p:ph type="ctrTitle"/>
          </p:nvPr>
        </p:nvSpPr>
        <p:spPr>
          <a:xfrm>
            <a:off x="323850" y="1268413"/>
            <a:ext cx="8548688" cy="1728787"/>
          </a:xfrm>
          <a:noFill/>
          <a:extLst>
            <a:ext uri="{909E8E84-426E-40dd-AFC4-6F175D3DCCD1}">
              <a14:hiddenFill xmlns:a14="http://schemas.microsoft.com/office/drawing/2010/main" xmlns="">
                <a:solidFill>
                  <a:schemeClr val="accent1"/>
                </a:solidFill>
              </a14:hiddenFill>
            </a:ext>
          </a:extLst>
        </p:spPr>
        <p:txBody>
          <a:bodyPr/>
          <a:lstStyle>
            <a:lvl1pPr algn="ctr">
              <a:defRPr sz="4400"/>
            </a:lvl1pPr>
          </a:lstStyle>
          <a:p>
            <a:pPr lvl="0"/>
            <a:r>
              <a:rPr lang="fr-FR" noProof="0" smtClean="0"/>
              <a:t>Cliquez et modifiez le titre</a:t>
            </a:r>
          </a:p>
        </p:txBody>
      </p:sp>
    </p:spTree>
    <p:extLst>
      <p:ext uri="{BB962C8B-B14F-4D97-AF65-F5344CB8AC3E}">
        <p14:creationId xmlns:p14="http://schemas.microsoft.com/office/powerpoint/2010/main" val="22036491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D4AC1837-0764-4219-ADB0-1EEC0A51ADD6}" type="slidenum">
              <a:rPr lang="fr-FR" altLang="fr-FR"/>
              <a:pPr/>
              <a:t>‹N°›</a:t>
            </a:fld>
            <a:endParaRPr lang="fr-FR" altLang="fr-FR"/>
          </a:p>
        </p:txBody>
      </p:sp>
    </p:spTree>
    <p:extLst>
      <p:ext uri="{BB962C8B-B14F-4D97-AF65-F5344CB8AC3E}">
        <p14:creationId xmlns:p14="http://schemas.microsoft.com/office/powerpoint/2010/main" val="28628540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0"/>
            <a:ext cx="2286000" cy="602138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0" y="0"/>
            <a:ext cx="6705600" cy="602138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38BBCD50-C7F3-46CF-81DE-DF63FB7C7BBA}" type="slidenum">
              <a:rPr lang="fr-FR" altLang="fr-FR"/>
              <a:pPr/>
              <a:t>‹N°›</a:t>
            </a:fld>
            <a:endParaRPr lang="fr-FR" altLang="fr-FR"/>
          </a:p>
        </p:txBody>
      </p:sp>
    </p:spTree>
    <p:extLst>
      <p:ext uri="{BB962C8B-B14F-4D97-AF65-F5344CB8AC3E}">
        <p14:creationId xmlns:p14="http://schemas.microsoft.com/office/powerpoint/2010/main" val="3125887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038225"/>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611188" y="1268413"/>
            <a:ext cx="4038600"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02188" y="1268413"/>
            <a:ext cx="4038600"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72"/>
          <p:cNvSpPr>
            <a:spLocks noGrp="1" noChangeArrowheads="1"/>
          </p:cNvSpPr>
          <p:nvPr>
            <p:ph type="sldNum" sz="quarter" idx="10"/>
          </p:nvPr>
        </p:nvSpPr>
        <p:spPr>
          <a:ln/>
        </p:spPr>
        <p:txBody>
          <a:bodyPr/>
          <a:lstStyle>
            <a:lvl1pPr>
              <a:defRPr/>
            </a:lvl1pPr>
          </a:lstStyle>
          <a:p>
            <a:fld id="{36D9E42E-1EC0-4C85-8D24-6ABF6807C4CA}" type="slidenum">
              <a:rPr lang="fr-FR" altLang="fr-FR"/>
              <a:pPr/>
              <a:t>‹N°›</a:t>
            </a:fld>
            <a:endParaRPr lang="fr-FR" altLang="fr-FR"/>
          </a:p>
        </p:txBody>
      </p:sp>
    </p:spTree>
    <p:extLst>
      <p:ext uri="{BB962C8B-B14F-4D97-AF65-F5344CB8AC3E}">
        <p14:creationId xmlns:p14="http://schemas.microsoft.com/office/powerpoint/2010/main" val="230838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F392C089-C1C8-4E30-AC40-22C6D2A8E37F}" type="slidenum">
              <a:rPr lang="fr-FR" altLang="fr-FR"/>
              <a:pPr/>
              <a:t>‹N°›</a:t>
            </a:fld>
            <a:endParaRPr lang="fr-FR" altLang="fr-FR"/>
          </a:p>
        </p:txBody>
      </p:sp>
    </p:spTree>
    <p:extLst>
      <p:ext uri="{BB962C8B-B14F-4D97-AF65-F5344CB8AC3E}">
        <p14:creationId xmlns:p14="http://schemas.microsoft.com/office/powerpoint/2010/main" val="26349007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72"/>
          <p:cNvSpPr>
            <a:spLocks noGrp="1" noChangeArrowheads="1"/>
          </p:cNvSpPr>
          <p:nvPr>
            <p:ph type="sldNum" sz="quarter" idx="10"/>
          </p:nvPr>
        </p:nvSpPr>
        <p:spPr>
          <a:ln/>
        </p:spPr>
        <p:txBody>
          <a:bodyPr/>
          <a:lstStyle>
            <a:lvl1pPr>
              <a:defRPr/>
            </a:lvl1pPr>
          </a:lstStyle>
          <a:p>
            <a:fld id="{6458346F-EFA9-4975-A62E-269C33C6D566}" type="slidenum">
              <a:rPr lang="fr-FR" altLang="fr-FR"/>
              <a:pPr/>
              <a:t>‹N°›</a:t>
            </a:fld>
            <a:endParaRPr lang="fr-FR" altLang="fr-FR"/>
          </a:p>
        </p:txBody>
      </p:sp>
    </p:spTree>
    <p:extLst>
      <p:ext uri="{BB962C8B-B14F-4D97-AF65-F5344CB8AC3E}">
        <p14:creationId xmlns:p14="http://schemas.microsoft.com/office/powerpoint/2010/main" val="222881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11188"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02188"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72"/>
          <p:cNvSpPr>
            <a:spLocks noGrp="1" noChangeArrowheads="1"/>
          </p:cNvSpPr>
          <p:nvPr>
            <p:ph type="sldNum" sz="quarter" idx="10"/>
          </p:nvPr>
        </p:nvSpPr>
        <p:spPr>
          <a:ln/>
        </p:spPr>
        <p:txBody>
          <a:bodyPr/>
          <a:lstStyle>
            <a:lvl1pPr>
              <a:defRPr/>
            </a:lvl1pPr>
          </a:lstStyle>
          <a:p>
            <a:fld id="{AB0F8B3A-24EF-4473-8ECE-0E1DA61F4694}" type="slidenum">
              <a:rPr lang="fr-FR" altLang="fr-FR"/>
              <a:pPr/>
              <a:t>‹N°›</a:t>
            </a:fld>
            <a:endParaRPr lang="fr-FR" altLang="fr-FR"/>
          </a:p>
        </p:txBody>
      </p:sp>
    </p:spTree>
    <p:extLst>
      <p:ext uri="{BB962C8B-B14F-4D97-AF65-F5344CB8AC3E}">
        <p14:creationId xmlns:p14="http://schemas.microsoft.com/office/powerpoint/2010/main" val="1347560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72"/>
          <p:cNvSpPr>
            <a:spLocks noGrp="1" noChangeArrowheads="1"/>
          </p:cNvSpPr>
          <p:nvPr>
            <p:ph type="sldNum" sz="quarter" idx="10"/>
          </p:nvPr>
        </p:nvSpPr>
        <p:spPr>
          <a:ln/>
        </p:spPr>
        <p:txBody>
          <a:bodyPr/>
          <a:lstStyle>
            <a:lvl1pPr>
              <a:defRPr/>
            </a:lvl1pPr>
          </a:lstStyle>
          <a:p>
            <a:fld id="{48A6A307-3008-48B2-B12D-EF5112CF55FC}" type="slidenum">
              <a:rPr lang="fr-FR" altLang="fr-FR"/>
              <a:pPr/>
              <a:t>‹N°›</a:t>
            </a:fld>
            <a:endParaRPr lang="fr-FR" altLang="fr-FR"/>
          </a:p>
        </p:txBody>
      </p:sp>
    </p:spTree>
    <p:extLst>
      <p:ext uri="{BB962C8B-B14F-4D97-AF65-F5344CB8AC3E}">
        <p14:creationId xmlns:p14="http://schemas.microsoft.com/office/powerpoint/2010/main" val="57662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72"/>
          <p:cNvSpPr>
            <a:spLocks noGrp="1" noChangeArrowheads="1"/>
          </p:cNvSpPr>
          <p:nvPr>
            <p:ph type="sldNum" sz="quarter" idx="10"/>
          </p:nvPr>
        </p:nvSpPr>
        <p:spPr>
          <a:ln/>
        </p:spPr>
        <p:txBody>
          <a:bodyPr/>
          <a:lstStyle>
            <a:lvl1pPr>
              <a:defRPr/>
            </a:lvl1pPr>
          </a:lstStyle>
          <a:p>
            <a:fld id="{E3624B3C-8478-4041-83FE-92EF2737DFAC}" type="slidenum">
              <a:rPr lang="fr-FR" altLang="fr-FR"/>
              <a:pPr/>
              <a:t>‹N°›</a:t>
            </a:fld>
            <a:endParaRPr lang="fr-FR" altLang="fr-FR"/>
          </a:p>
        </p:txBody>
      </p:sp>
    </p:spTree>
    <p:extLst>
      <p:ext uri="{BB962C8B-B14F-4D97-AF65-F5344CB8AC3E}">
        <p14:creationId xmlns:p14="http://schemas.microsoft.com/office/powerpoint/2010/main" val="56993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72"/>
          <p:cNvSpPr>
            <a:spLocks noGrp="1" noChangeArrowheads="1"/>
          </p:cNvSpPr>
          <p:nvPr>
            <p:ph type="sldNum" sz="quarter" idx="10"/>
          </p:nvPr>
        </p:nvSpPr>
        <p:spPr>
          <a:ln/>
        </p:spPr>
        <p:txBody>
          <a:bodyPr/>
          <a:lstStyle>
            <a:lvl1pPr>
              <a:defRPr/>
            </a:lvl1pPr>
          </a:lstStyle>
          <a:p>
            <a:fld id="{6BB6BFE3-714C-422B-A254-C14A1262089A}" type="slidenum">
              <a:rPr lang="fr-FR" altLang="fr-FR"/>
              <a:pPr/>
              <a:t>‹N°›</a:t>
            </a:fld>
            <a:endParaRPr lang="fr-FR" altLang="fr-FR"/>
          </a:p>
        </p:txBody>
      </p:sp>
    </p:spTree>
    <p:extLst>
      <p:ext uri="{BB962C8B-B14F-4D97-AF65-F5344CB8AC3E}">
        <p14:creationId xmlns:p14="http://schemas.microsoft.com/office/powerpoint/2010/main" val="1835117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72"/>
          <p:cNvSpPr>
            <a:spLocks noGrp="1" noChangeArrowheads="1"/>
          </p:cNvSpPr>
          <p:nvPr>
            <p:ph type="sldNum" sz="quarter" idx="10"/>
          </p:nvPr>
        </p:nvSpPr>
        <p:spPr>
          <a:ln/>
        </p:spPr>
        <p:txBody>
          <a:bodyPr/>
          <a:lstStyle>
            <a:lvl1pPr>
              <a:defRPr/>
            </a:lvl1pPr>
          </a:lstStyle>
          <a:p>
            <a:fld id="{905CFBE6-8F40-4360-B3F3-AA5628F4AAE0}" type="slidenum">
              <a:rPr lang="fr-FR" altLang="fr-FR"/>
              <a:pPr/>
              <a:t>‹N°›</a:t>
            </a:fld>
            <a:endParaRPr lang="fr-FR" altLang="fr-FR"/>
          </a:p>
        </p:txBody>
      </p:sp>
    </p:spTree>
    <p:extLst>
      <p:ext uri="{BB962C8B-B14F-4D97-AF65-F5344CB8AC3E}">
        <p14:creationId xmlns:p14="http://schemas.microsoft.com/office/powerpoint/2010/main" val="3532274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72"/>
          <p:cNvSpPr>
            <a:spLocks noGrp="1" noChangeArrowheads="1"/>
          </p:cNvSpPr>
          <p:nvPr>
            <p:ph type="sldNum" sz="quarter" idx="10"/>
          </p:nvPr>
        </p:nvSpPr>
        <p:spPr>
          <a:ln/>
        </p:spPr>
        <p:txBody>
          <a:bodyPr/>
          <a:lstStyle>
            <a:lvl1pPr>
              <a:defRPr/>
            </a:lvl1pPr>
          </a:lstStyle>
          <a:p>
            <a:fld id="{F48473CB-9352-4F74-A707-FA2319FD752D}" type="slidenum">
              <a:rPr lang="fr-FR" altLang="fr-FR"/>
              <a:pPr/>
              <a:t>‹N°›</a:t>
            </a:fld>
            <a:endParaRPr lang="fr-FR" altLang="fr-FR"/>
          </a:p>
        </p:txBody>
      </p:sp>
    </p:spTree>
    <p:extLst>
      <p:ext uri="{BB962C8B-B14F-4D97-AF65-F5344CB8AC3E}">
        <p14:creationId xmlns:p14="http://schemas.microsoft.com/office/powerpoint/2010/main" val="2854421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0" y="0"/>
            <a:ext cx="9144000" cy="10382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762" tIns="47881" rIns="95762" bIns="47881" numCol="1" anchor="b" anchorCtr="0" compatLnSpc="1">
            <a:prstTxWarp prst="textNoShape">
              <a:avLst/>
            </a:prstTxWarp>
          </a:bodyPr>
          <a:lstStyle/>
          <a:p>
            <a:pPr lvl="0"/>
            <a:r>
              <a:rPr lang="fr-FR" altLang="fr-FR" smtClean="0"/>
              <a:t>Cliquez et modifiez le titre</a:t>
            </a:r>
          </a:p>
        </p:txBody>
      </p:sp>
      <p:sp>
        <p:nvSpPr>
          <p:cNvPr id="160772" name="Rectangle 4"/>
          <p:cNvSpPr>
            <a:spLocks noGrp="1" noChangeArrowheads="1"/>
          </p:cNvSpPr>
          <p:nvPr>
            <p:ph type="body" idx="1"/>
          </p:nvPr>
        </p:nvSpPr>
        <p:spPr bwMode="auto">
          <a:xfrm>
            <a:off x="611188" y="1268413"/>
            <a:ext cx="8229600" cy="4752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762" tIns="47881" rIns="95762" bIns="47881"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60811" name="Text Box 43"/>
          <p:cNvSpPr txBox="1">
            <a:spLocks noChangeArrowheads="1"/>
          </p:cNvSpPr>
          <p:nvPr userDrawn="1"/>
        </p:nvSpPr>
        <p:spPr bwMode="auto">
          <a:xfrm>
            <a:off x="1677988" y="781050"/>
            <a:ext cx="220662" cy="233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78" tIns="41040" rIns="82078" bIns="41040">
            <a:spAutoFit/>
          </a:bodyPr>
          <a:lstStyle>
            <a:lvl1pPr algn="l" defTabSz="820738" eaLnBrk="0" hangingPunct="0">
              <a:defRPr sz="2400">
                <a:solidFill>
                  <a:schemeClr val="tx1"/>
                </a:solidFill>
                <a:latin typeface="Times New Roman" charset="0"/>
                <a:ea typeface="ＭＳ Ｐゴシック" charset="0"/>
              </a:defRPr>
            </a:lvl1pPr>
            <a:lvl2pPr marL="411163" algn="l" defTabSz="820738" eaLnBrk="0" hangingPunct="0">
              <a:defRPr sz="2400">
                <a:solidFill>
                  <a:schemeClr val="tx1"/>
                </a:solidFill>
                <a:latin typeface="Times New Roman" charset="0"/>
                <a:ea typeface="ＭＳ Ｐゴシック" charset="0"/>
              </a:defRPr>
            </a:lvl2pPr>
            <a:lvl3pPr marL="820738" algn="l" defTabSz="820738" eaLnBrk="0" hangingPunct="0">
              <a:defRPr sz="2400">
                <a:solidFill>
                  <a:schemeClr val="tx1"/>
                </a:solidFill>
                <a:latin typeface="Times New Roman" charset="0"/>
                <a:ea typeface="ＭＳ Ｐゴシック" charset="0"/>
              </a:defRPr>
            </a:lvl3pPr>
            <a:lvl4pPr marL="1231900" algn="l" defTabSz="820738" eaLnBrk="0" hangingPunct="0">
              <a:defRPr sz="2400">
                <a:solidFill>
                  <a:schemeClr val="tx1"/>
                </a:solidFill>
                <a:latin typeface="Times New Roman" charset="0"/>
                <a:ea typeface="ＭＳ Ｐゴシック" charset="0"/>
              </a:defRPr>
            </a:lvl4pPr>
            <a:lvl5pPr marL="1639888" algn="l" defTabSz="820738" eaLnBrk="0" hangingPunct="0">
              <a:defRPr sz="2400">
                <a:solidFill>
                  <a:schemeClr val="tx1"/>
                </a:solidFill>
                <a:latin typeface="Times New Roman" charset="0"/>
                <a:ea typeface="ＭＳ Ｐゴシック" charset="0"/>
              </a:defRPr>
            </a:lvl5pPr>
            <a:lvl6pPr marL="2097088" defTabSz="820738" eaLnBrk="0" fontAlgn="base" hangingPunct="0">
              <a:spcBef>
                <a:spcPct val="0"/>
              </a:spcBef>
              <a:spcAft>
                <a:spcPct val="0"/>
              </a:spcAft>
              <a:defRPr sz="2400">
                <a:solidFill>
                  <a:schemeClr val="tx1"/>
                </a:solidFill>
                <a:latin typeface="Times New Roman" charset="0"/>
                <a:ea typeface="ＭＳ Ｐゴシック" charset="0"/>
              </a:defRPr>
            </a:lvl6pPr>
            <a:lvl7pPr marL="2554288" defTabSz="820738" eaLnBrk="0" fontAlgn="base" hangingPunct="0">
              <a:spcBef>
                <a:spcPct val="0"/>
              </a:spcBef>
              <a:spcAft>
                <a:spcPct val="0"/>
              </a:spcAft>
              <a:defRPr sz="2400">
                <a:solidFill>
                  <a:schemeClr val="tx1"/>
                </a:solidFill>
                <a:latin typeface="Times New Roman" charset="0"/>
                <a:ea typeface="ＭＳ Ｐゴシック" charset="0"/>
              </a:defRPr>
            </a:lvl7pPr>
            <a:lvl8pPr marL="3011488" defTabSz="820738" eaLnBrk="0" fontAlgn="base" hangingPunct="0">
              <a:spcBef>
                <a:spcPct val="0"/>
              </a:spcBef>
              <a:spcAft>
                <a:spcPct val="0"/>
              </a:spcAft>
              <a:defRPr sz="2400">
                <a:solidFill>
                  <a:schemeClr val="tx1"/>
                </a:solidFill>
                <a:latin typeface="Times New Roman" charset="0"/>
                <a:ea typeface="ＭＳ Ｐゴシック" charset="0"/>
              </a:defRPr>
            </a:lvl8pPr>
            <a:lvl9pPr marL="3468688" defTabSz="82073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fr-FR" sz="1500" smtClean="0">
              <a:latin typeface="Arial" charset="0"/>
              <a:cs typeface="Arial Unicode MS" charset="0"/>
            </a:endParaRPr>
          </a:p>
        </p:txBody>
      </p:sp>
      <p:sp>
        <p:nvSpPr>
          <p:cNvPr id="1029" name="Rectangle 46"/>
          <p:cNvSpPr>
            <a:spLocks noChangeArrowheads="1"/>
          </p:cNvSpPr>
          <p:nvPr userDrawn="1"/>
        </p:nvSpPr>
        <p:spPr bwMode="auto">
          <a:xfrm>
            <a:off x="2700338" y="6453188"/>
            <a:ext cx="3889375" cy="21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2087" tIns="41042" rIns="82087" bIns="41042"/>
          <a:lstStyle>
            <a:lvl1pPr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1pPr>
            <a:lvl2pPr marL="742950" indent="-28575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2pPr>
            <a:lvl3pPr marL="11430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3pPr>
            <a:lvl4pPr marL="16002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4pPr>
            <a:lvl5pPr marL="20574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ct val="50000"/>
              </a:spcBef>
            </a:pPr>
            <a:r>
              <a:rPr lang="fr-FR" altLang="fr-FR" sz="1000" b="1" dirty="0" smtClean="0">
                <a:solidFill>
                  <a:schemeClr val="accent1"/>
                </a:solidFill>
                <a:latin typeface="Helvetica" panose="020B0604020202020204" pitchFamily="34" charset="0"/>
              </a:rPr>
              <a:t>Formation</a:t>
            </a:r>
            <a:r>
              <a:rPr lang="fr-FR" altLang="fr-FR" sz="1000" b="1" baseline="0" dirty="0" smtClean="0">
                <a:solidFill>
                  <a:schemeClr val="accent1"/>
                </a:solidFill>
                <a:latin typeface="Helvetica" panose="020B0604020202020204" pitchFamily="34" charset="0"/>
              </a:rPr>
              <a:t> Opérationnelle Spécialisée RCCI</a:t>
            </a:r>
            <a:endParaRPr lang="fr-FR" altLang="fr-FR" sz="1000" b="1" dirty="0">
              <a:solidFill>
                <a:schemeClr val="accent1"/>
              </a:solidFill>
              <a:latin typeface="Helvetica" panose="020B0604020202020204" pitchFamily="34" charset="0"/>
            </a:endParaRPr>
          </a:p>
        </p:txBody>
      </p:sp>
      <p:sp>
        <p:nvSpPr>
          <p:cNvPr id="160840" name="Rectangle 72"/>
          <p:cNvSpPr>
            <a:spLocks noGrp="1" noChangeArrowheads="1"/>
          </p:cNvSpPr>
          <p:nvPr>
            <p:ph type="sldNum" sz="quarter" idx="4"/>
          </p:nvPr>
        </p:nvSpPr>
        <p:spPr bwMode="auto">
          <a:xfrm>
            <a:off x="179388" y="6453188"/>
            <a:ext cx="444500" cy="268287"/>
          </a:xfrm>
          <a:prstGeom prst="rect">
            <a:avLst/>
          </a:prstGeom>
          <a:solidFill>
            <a:srgbClr val="1A212B"/>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200" b="1">
                <a:solidFill>
                  <a:schemeClr val="bg1"/>
                </a:solidFill>
                <a:latin typeface="Helvetica" panose="020B0604020202020204" pitchFamily="34" charset="0"/>
              </a:defRPr>
            </a:lvl1pPr>
          </a:lstStyle>
          <a:p>
            <a:fld id="{C7F94870-0A8C-4561-B40E-1910D44F5237}" type="slidenum">
              <a:rPr lang="fr-FR" altLang="fr-FR"/>
              <a:pPr/>
              <a:t>‹N°›</a:t>
            </a:fld>
            <a:endParaRPr lang="fr-FR" altLang="fr-FR"/>
          </a:p>
        </p:txBody>
      </p:sp>
      <p:pic>
        <p:nvPicPr>
          <p:cNvPr id="1031" name="Image 8" descr="LOGO-SDIS-RVB.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357938" y="5084763"/>
            <a:ext cx="3770312"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9"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iming>
    <p:tnLst>
      <p:par>
        <p:cTn id="1" dur="indefinite" restart="never" nodeType="tmRoot"/>
      </p:par>
    </p:tnLst>
  </p:timing>
  <p:hf hdr="0" ftr="0" dt="0"/>
  <p:txStyles>
    <p:titleStyle>
      <a:lvl1pPr algn="l" defTabSz="957263" rtl="0" eaLnBrk="0" fontAlgn="base" hangingPunct="0">
        <a:spcBef>
          <a:spcPct val="0"/>
        </a:spcBef>
        <a:spcAft>
          <a:spcPct val="0"/>
        </a:spcAft>
        <a:defRPr sz="3600" b="1">
          <a:solidFill>
            <a:schemeClr val="bg1"/>
          </a:solidFill>
          <a:latin typeface="Helvetica"/>
          <a:ea typeface="+mj-ea"/>
          <a:cs typeface="Helvetica"/>
        </a:defRPr>
      </a:lvl1pPr>
      <a:lvl2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2pPr>
      <a:lvl3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3pPr>
      <a:lvl4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4pPr>
      <a:lvl5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5pPr>
      <a:lvl6pPr marL="457200" algn="l" defTabSz="957263" rtl="0" fontAlgn="base">
        <a:spcBef>
          <a:spcPct val="0"/>
        </a:spcBef>
        <a:spcAft>
          <a:spcPct val="0"/>
        </a:spcAft>
        <a:defRPr sz="3600" b="1">
          <a:solidFill>
            <a:schemeClr val="bg1"/>
          </a:solidFill>
          <a:latin typeface="Arial" charset="0"/>
          <a:ea typeface="ＭＳ Ｐゴシック" charset="0"/>
        </a:defRPr>
      </a:lvl6pPr>
      <a:lvl7pPr marL="914400" algn="l" defTabSz="957263" rtl="0" fontAlgn="base">
        <a:spcBef>
          <a:spcPct val="0"/>
        </a:spcBef>
        <a:spcAft>
          <a:spcPct val="0"/>
        </a:spcAft>
        <a:defRPr sz="3600" b="1">
          <a:solidFill>
            <a:schemeClr val="bg1"/>
          </a:solidFill>
          <a:latin typeface="Arial" charset="0"/>
          <a:ea typeface="ＭＳ Ｐゴシック" charset="0"/>
        </a:defRPr>
      </a:lvl7pPr>
      <a:lvl8pPr marL="1371600" algn="l" defTabSz="957263" rtl="0" fontAlgn="base">
        <a:spcBef>
          <a:spcPct val="0"/>
        </a:spcBef>
        <a:spcAft>
          <a:spcPct val="0"/>
        </a:spcAft>
        <a:defRPr sz="3600" b="1">
          <a:solidFill>
            <a:schemeClr val="bg1"/>
          </a:solidFill>
          <a:latin typeface="Arial" charset="0"/>
          <a:ea typeface="ＭＳ Ｐゴシック" charset="0"/>
        </a:defRPr>
      </a:lvl8pPr>
      <a:lvl9pPr marL="1828800" algn="l" defTabSz="957263" rtl="0" fontAlgn="base">
        <a:spcBef>
          <a:spcPct val="0"/>
        </a:spcBef>
        <a:spcAft>
          <a:spcPct val="0"/>
        </a:spcAft>
        <a:defRPr sz="3600" b="1">
          <a:solidFill>
            <a:schemeClr val="bg1"/>
          </a:solidFill>
          <a:latin typeface="Arial" charset="0"/>
          <a:ea typeface="ＭＳ Ｐゴシック" charset="0"/>
        </a:defRPr>
      </a:lvl9pPr>
    </p:titleStyle>
    <p:bodyStyle>
      <a:lvl1pPr marL="358775" indent="-358775" algn="l" defTabSz="957263" rtl="0" eaLnBrk="0" fontAlgn="base" hangingPunct="0">
        <a:spcBef>
          <a:spcPct val="20000"/>
        </a:spcBef>
        <a:spcAft>
          <a:spcPct val="0"/>
        </a:spcAft>
        <a:buClr>
          <a:srgbClr val="1212EE"/>
        </a:buClr>
        <a:buSzPct val="70000"/>
        <a:buFont typeface="Wingdings" panose="05000000000000000000" pitchFamily="2" charset="2"/>
        <a:buChar char="l"/>
        <a:defRPr sz="2800" b="1">
          <a:solidFill>
            <a:schemeClr val="accent1"/>
          </a:solidFill>
          <a:latin typeface="Helvetica"/>
          <a:ea typeface="+mn-ea"/>
          <a:cs typeface="Helvetica"/>
        </a:defRPr>
      </a:lvl1pPr>
      <a:lvl2pPr marL="725488" indent="-365125" algn="l" defTabSz="957263" rtl="0" eaLnBrk="0" fontAlgn="base" hangingPunct="0">
        <a:spcBef>
          <a:spcPct val="20000"/>
        </a:spcBef>
        <a:spcAft>
          <a:spcPct val="0"/>
        </a:spcAft>
        <a:buClr>
          <a:srgbClr val="009EE0"/>
        </a:buClr>
        <a:buSzPct val="70000"/>
        <a:buFont typeface="Wingdings" panose="05000000000000000000" pitchFamily="2" charset="2"/>
        <a:buChar char="l"/>
        <a:defRPr sz="2300">
          <a:solidFill>
            <a:schemeClr val="tx1"/>
          </a:solidFill>
          <a:latin typeface="Helvetica"/>
          <a:ea typeface="+mn-ea"/>
          <a:cs typeface="Helvetica"/>
        </a:defRPr>
      </a:lvl2pPr>
      <a:lvl3pPr marL="1035050" indent="-307975" algn="l" defTabSz="957263" rtl="0" eaLnBrk="0" fontAlgn="base" hangingPunct="0">
        <a:spcBef>
          <a:spcPct val="20000"/>
        </a:spcBef>
        <a:spcAft>
          <a:spcPct val="0"/>
        </a:spcAft>
        <a:buClr>
          <a:srgbClr val="00CCFF"/>
        </a:buClr>
        <a:buSzPct val="70000"/>
        <a:buFont typeface="Wingdings" panose="05000000000000000000" pitchFamily="2" charset="2"/>
        <a:buChar char="l"/>
        <a:defRPr sz="2100">
          <a:solidFill>
            <a:schemeClr val="tx1"/>
          </a:solidFill>
          <a:latin typeface="Helvetica"/>
          <a:ea typeface="+mn-ea"/>
          <a:cs typeface="Helvetica"/>
        </a:defRPr>
      </a:lvl3pPr>
      <a:lvl4pPr marL="1341438" indent="-304800" algn="l" defTabSz="957263" rtl="0" eaLnBrk="0" fontAlgn="base" hangingPunct="0">
        <a:spcBef>
          <a:spcPct val="20000"/>
        </a:spcBef>
        <a:spcAft>
          <a:spcPct val="0"/>
        </a:spcAft>
        <a:buClr>
          <a:schemeClr val="tx2"/>
        </a:buClr>
        <a:buSzPct val="75000"/>
        <a:buFont typeface="Wingdings" panose="05000000000000000000" pitchFamily="2" charset="2"/>
        <a:buChar char="§"/>
        <a:defRPr sz="1900">
          <a:solidFill>
            <a:schemeClr val="tx1"/>
          </a:solidFill>
          <a:latin typeface="Helvetica"/>
          <a:ea typeface="+mn-ea"/>
          <a:cs typeface="Helvetica"/>
        </a:defRPr>
      </a:lvl4pPr>
      <a:lvl5pPr marL="1674813" indent="-330200" algn="l" defTabSz="957263" rtl="0" eaLnBrk="0" fontAlgn="base" hangingPunct="0">
        <a:spcBef>
          <a:spcPct val="20000"/>
        </a:spcBef>
        <a:spcAft>
          <a:spcPct val="0"/>
        </a:spcAft>
        <a:buClr>
          <a:schemeClr val="folHlink"/>
        </a:buClr>
        <a:buSzPct val="80000"/>
        <a:buFont typeface="Wingdings" panose="05000000000000000000" pitchFamily="2" charset="2"/>
        <a:buChar char="§"/>
        <a:defRPr sz="1900">
          <a:solidFill>
            <a:schemeClr val="tx1"/>
          </a:solidFill>
          <a:latin typeface="Helvetica"/>
          <a:ea typeface="+mn-ea"/>
          <a:cs typeface="Helvetica"/>
        </a:defRPr>
      </a:lvl5pPr>
      <a:lvl6pPr marL="21320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6pPr>
      <a:lvl7pPr marL="25892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7pPr>
      <a:lvl8pPr marL="30464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8pPr>
      <a:lvl9pPr marL="35036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hyperlink" Target="http://www.google.fr/imgres?imgurl=http://image.spreadshirt.net/image-server/v1/designs/14418599,width=190,height=190/pouce-ok-valide1.png&amp;imgrefurl=http://www.spreadshirt.fr/pouce-ok-valide1-tee-shirts-C4408A18353181&amp;usg=__tbz0UJpq8-gM7KjBOV_FUQ13CLg=&amp;h=190&amp;w=190&amp;sz=7&amp;hl=fr&amp;start=31&amp;zoom=1&amp;tbnid=5n4gSTBCf8iIvM:&amp;tbnh=103&amp;tbnw=103&amp;ei=jDCaULafOdCa0QXpo4GACg&amp;prev=/search?q=ok+avec+pouce&amp;start=20&amp;hl=fr&amp;sa=N&amp;gbv=2&amp;tbm=isch&amp;itbs=1" TargetMode="Externa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47.pn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fr/imgres?imgurl=http://image.spreadshirt.net/image-server/v1/designs/14418599,width=190,height=190/pouce-ok-valide1.png&amp;imgrefurl=http://www.spreadshirt.fr/pouce-ok-valide1-tee-shirts-C4408A18353181&amp;usg=__tbz0UJpq8-gM7KjBOV_FUQ13CLg=&amp;h=190&amp;w=190&amp;sz=7&amp;hl=fr&amp;start=31&amp;zoom=1&amp;tbnid=5n4gSTBCf8iIvM:&amp;tbnh=103&amp;tbnw=103&amp;ei=jDCaULafOdCa0QXpo4GACg&amp;prev=/search?q=ok+avec+pouce&amp;start=20&amp;hl=fr&amp;sa=N&amp;gbv=2&amp;tbm=isch&amp;itbs=1" TargetMode="External"/><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fr/imgres?imgurl=http://image.spreadshirt.net/image-server/v1/designs/14418599,width=190,height=190/pouce-ok-valide1.png&amp;imgrefurl=http://www.spreadshirt.fr/pouce-ok-valide1-tee-shirts-C4408A18353181&amp;usg=__tbz0UJpq8-gM7KjBOV_FUQ13CLg=&amp;h=190&amp;w=190&amp;sz=7&amp;hl=fr&amp;start=31&amp;zoom=1&amp;tbnid=5n4gSTBCf8iIvM:&amp;tbnh=103&amp;tbnw=103&amp;ei=jDCaULafOdCa0QXpo4GACg&amp;prev=/search?q=ok+avec+pouce&amp;start=20&amp;hl=fr&amp;sa=N&amp;gbv=2&amp;tbm=isch&amp;itbs=1" TargetMode="External"/><Relationship Id="rId2" Type="http://schemas.openxmlformats.org/officeDocument/2006/relationships/image" Target="../media/image64.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5.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7.gi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212B"/>
        </a:solidFill>
        <a:effectLst/>
      </p:bgPr>
    </p:bg>
    <p:spTree>
      <p:nvGrpSpPr>
        <p:cNvPr id="1" name=""/>
        <p:cNvGrpSpPr/>
        <p:nvPr/>
      </p:nvGrpSpPr>
      <p:grpSpPr>
        <a:xfrm>
          <a:off x="0" y="0"/>
          <a:ext cx="0" cy="0"/>
          <a:chOff x="0" y="0"/>
          <a:chExt cx="0" cy="0"/>
        </a:xfrm>
      </p:grpSpPr>
      <p:pic>
        <p:nvPicPr>
          <p:cNvPr id="15362" name="Imag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825" y="1622425"/>
            <a:ext cx="939482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re 1"/>
          <p:cNvSpPr>
            <a:spLocks noGrp="1"/>
          </p:cNvSpPr>
          <p:nvPr>
            <p:ph type="ctrTitle"/>
          </p:nvPr>
        </p:nvSpPr>
        <p:spPr>
          <a:xfrm>
            <a:off x="0" y="26988"/>
            <a:ext cx="9144000" cy="1530350"/>
          </a:xfrm>
          <a:noFill/>
          <a:extLst>
            <a:ext uri="{909E8E84-426E-40DD-AFC4-6F175D3DCCD1}">
              <a14:hiddenFill xmlns:a14="http://schemas.microsoft.com/office/drawing/2010/main">
                <a:solidFill>
                  <a:schemeClr val="accent1"/>
                </a:solidFill>
              </a14:hiddenFill>
            </a:ext>
          </a:extLst>
        </p:spPr>
        <p:txBody>
          <a:bodyPr anchor="ctr" anchorCtr="1"/>
          <a:lstStyle/>
          <a:p>
            <a:pPr lvl="0" defTabSz="914400" eaLnBrk="1" hangingPunct="1">
              <a:defRPr/>
            </a:pPr>
            <a:r>
              <a:rPr lang="fr-FR" sz="3200" kern="1200" dirty="0">
                <a:ln w="50800"/>
                <a:solidFill>
                  <a:srgbClr val="0070C0"/>
                </a:solidFill>
                <a:latin typeface="Arial" charset="0"/>
                <a:ea typeface="+mn-ea"/>
                <a:cs typeface="Arial" charset="0"/>
              </a:rPr>
              <a:t/>
            </a:r>
            <a:br>
              <a:rPr lang="fr-FR" sz="3200" kern="1200" dirty="0">
                <a:ln w="50800"/>
                <a:solidFill>
                  <a:srgbClr val="0070C0"/>
                </a:solidFill>
                <a:latin typeface="Arial" charset="0"/>
                <a:ea typeface="+mn-ea"/>
                <a:cs typeface="Arial" charset="0"/>
              </a:rPr>
            </a:br>
            <a:endParaRPr lang="fr-FR" altLang="fr-FR" dirty="0" smtClean="0">
              <a:latin typeface="Helvetica" panose="020B0604020202020204" pitchFamily="34" charset="0"/>
            </a:endParaRPr>
          </a:p>
        </p:txBody>
      </p:sp>
      <p:sp>
        <p:nvSpPr>
          <p:cNvPr id="15364" name="ZoneTexte 1"/>
          <p:cNvSpPr txBox="1">
            <a:spLocks noChangeArrowheads="1"/>
          </p:cNvSpPr>
          <p:nvPr/>
        </p:nvSpPr>
        <p:spPr bwMode="auto">
          <a:xfrm>
            <a:off x="6373813" y="923925"/>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endParaRPr lang="fr-FR" altLang="fr-FR"/>
          </a:p>
        </p:txBody>
      </p:sp>
      <p:pic>
        <p:nvPicPr>
          <p:cNvPr id="15366"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5143593"/>
            <a:ext cx="2165901" cy="96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1"/>
          <p:cNvSpPr txBox="1">
            <a:spLocks/>
          </p:cNvSpPr>
          <p:nvPr/>
        </p:nvSpPr>
        <p:spPr bwMode="auto">
          <a:xfrm>
            <a:off x="3491880" y="2348880"/>
            <a:ext cx="2448272"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5400" dirty="0" smtClean="0">
                <a:solidFill>
                  <a:srgbClr val="FFFF00"/>
                </a:solidFill>
                <a:latin typeface="Helvetica" panose="020B0604020202020204" pitchFamily="34" charset="0"/>
              </a:rPr>
              <a:t>R.C.C.I</a:t>
            </a:r>
            <a:endParaRPr lang="fr-FR" altLang="fr-FR" sz="5400" dirty="0">
              <a:solidFill>
                <a:srgbClr val="FFFF00"/>
              </a:solidFill>
              <a:latin typeface="Helvetica" panose="020B0604020202020204" pitchFamily="34" charset="0"/>
            </a:endParaRPr>
          </a:p>
        </p:txBody>
      </p:sp>
      <p:sp>
        <p:nvSpPr>
          <p:cNvPr id="11" name="Titre 1"/>
          <p:cNvSpPr txBox="1">
            <a:spLocks/>
          </p:cNvSpPr>
          <p:nvPr/>
        </p:nvSpPr>
        <p:spPr bwMode="auto">
          <a:xfrm>
            <a:off x="3419872" y="3356992"/>
            <a:ext cx="2715311" cy="59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dirty="0" smtClean="0">
                <a:solidFill>
                  <a:srgbClr val="FFFF00"/>
                </a:solidFill>
                <a:latin typeface="Helvetica" panose="020B0604020202020204" pitchFamily="34" charset="0"/>
              </a:rPr>
              <a:t>R</a:t>
            </a:r>
            <a:r>
              <a:rPr lang="fr-FR" altLang="fr-FR" dirty="0" smtClean="0">
                <a:solidFill>
                  <a:schemeClr val="bg1"/>
                </a:solidFill>
                <a:latin typeface="Helvetica" panose="020B0604020202020204" pitchFamily="34" charset="0"/>
              </a:rPr>
              <a:t>echerche des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auses</a:t>
            </a:r>
          </a:p>
          <a:p>
            <a:pPr eaLnBrk="1" hangingPunct="1"/>
            <a:r>
              <a:rPr lang="fr-FR" altLang="fr-FR" dirty="0">
                <a:solidFill>
                  <a:schemeClr val="bg1"/>
                </a:solidFill>
                <a:latin typeface="Helvetica" panose="020B0604020202020204" pitchFamily="34" charset="0"/>
              </a:rPr>
              <a:t>e</a:t>
            </a:r>
            <a:r>
              <a:rPr lang="fr-FR" altLang="fr-FR" dirty="0" smtClean="0">
                <a:solidFill>
                  <a:schemeClr val="bg1"/>
                </a:solidFill>
                <a:latin typeface="Helvetica" panose="020B0604020202020204" pitchFamily="34" charset="0"/>
              </a:rPr>
              <a:t>t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irconstances d’</a:t>
            </a:r>
            <a:r>
              <a:rPr lang="fr-FR" altLang="fr-FR" dirty="0" smtClean="0">
                <a:solidFill>
                  <a:srgbClr val="FFFF00"/>
                </a:solidFill>
                <a:latin typeface="Helvetica" panose="020B0604020202020204" pitchFamily="34" charset="0"/>
              </a:rPr>
              <a:t>I</a:t>
            </a:r>
            <a:r>
              <a:rPr lang="fr-FR" altLang="fr-FR" dirty="0" smtClean="0">
                <a:solidFill>
                  <a:schemeClr val="bg1"/>
                </a:solidFill>
                <a:latin typeface="Helvetica" panose="020B0604020202020204" pitchFamily="34" charset="0"/>
              </a:rPr>
              <a:t>ncendie</a:t>
            </a:r>
            <a:endParaRPr lang="fr-FR" altLang="fr-FR" dirty="0">
              <a:solidFill>
                <a:schemeClr val="bg1"/>
              </a:solidFill>
              <a:latin typeface="Helvetica" panose="020B0604020202020204" pitchFamily="34" charset="0"/>
            </a:endParaRPr>
          </a:p>
        </p:txBody>
      </p:sp>
      <p:sp>
        <p:nvSpPr>
          <p:cNvPr id="13" name="Titre 1"/>
          <p:cNvSpPr txBox="1">
            <a:spLocks/>
          </p:cNvSpPr>
          <p:nvPr/>
        </p:nvSpPr>
        <p:spPr bwMode="auto">
          <a:xfrm>
            <a:off x="3491880" y="1844824"/>
            <a:ext cx="2736304"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eaLnBrk="1" hangingPunct="1"/>
            <a:r>
              <a:rPr lang="fr-FR" altLang="fr-FR" sz="1100" dirty="0" smtClean="0">
                <a:solidFill>
                  <a:schemeClr val="bg1">
                    <a:lumMod val="50000"/>
                  </a:schemeClr>
                </a:solidFill>
                <a:latin typeface="Helvetica" panose="020B0604020202020204" pitchFamily="34" charset="0"/>
              </a:rPr>
              <a:t>Formation Opérationnelle Spécialisée</a:t>
            </a:r>
            <a:endParaRPr lang="fr-FR" altLang="fr-FR" sz="1100" dirty="0">
              <a:solidFill>
                <a:schemeClr val="bg1">
                  <a:lumMod val="50000"/>
                </a:schemeClr>
              </a:solidFill>
              <a:latin typeface="Helvetica" panose="020B0604020202020204" pitchFamily="34" charset="0"/>
            </a:endParaRPr>
          </a:p>
        </p:txBody>
      </p:sp>
      <p:sp>
        <p:nvSpPr>
          <p:cNvPr id="2" name="Rectangle 1"/>
          <p:cNvSpPr/>
          <p:nvPr/>
        </p:nvSpPr>
        <p:spPr>
          <a:xfrm>
            <a:off x="827584" y="332656"/>
            <a:ext cx="7797327" cy="523220"/>
          </a:xfrm>
          <a:prstGeom prst="rect">
            <a:avLst/>
          </a:prstGeom>
        </p:spPr>
        <p:txBody>
          <a:bodyPr wrap="none">
            <a:spAutoFit/>
          </a:bodyPr>
          <a:lstStyle/>
          <a:p>
            <a:pPr>
              <a:defRPr/>
            </a:pPr>
            <a:r>
              <a:rPr lang="fr-FR" sz="2800" b="1" dirty="0">
                <a:ln w="50800"/>
                <a:solidFill>
                  <a:schemeClr val="bg1"/>
                </a:solidFill>
              </a:rPr>
              <a:t>Les photographies sur une scène d’incendie</a:t>
            </a:r>
          </a:p>
        </p:txBody>
      </p:sp>
      <p:pic>
        <p:nvPicPr>
          <p:cNvPr id="14" name="Image 13" descr="ASJCOU4CAZ2YPMMCAD631FNCAW6DSSNCA7XJA6KCA0HTEC4CAFOTZ44CA55I5PACA8PB5LPCANM41Y2CAOOAV1MCANTR1OHCAVEA50YCA6RO10KCA9QB10ZCANOZT2KCACJA4ZJCAT23HA7CA4V4Z0X.jpg"/>
          <p:cNvPicPr>
            <a:picLocks noChangeAspect="1"/>
          </p:cNvPicPr>
          <p:nvPr/>
        </p:nvPicPr>
        <p:blipFill>
          <a:blip r:embed="rId4" cstate="print"/>
          <a:srcRect/>
          <a:stretch>
            <a:fillRect/>
          </a:stretch>
        </p:blipFill>
        <p:spPr bwMode="auto">
          <a:xfrm>
            <a:off x="971600" y="1841826"/>
            <a:ext cx="2378817" cy="2043107"/>
          </a:xfrm>
          <a:prstGeom prst="rect">
            <a:avLst/>
          </a:prstGeom>
          <a:noFill/>
          <a:ln w="19050">
            <a:noFill/>
            <a:miter lim="800000"/>
            <a:headEnd/>
            <a:tailEnd/>
          </a:ln>
        </p:spPr>
      </p:pic>
      <p:pic>
        <p:nvPicPr>
          <p:cNvPr id="1026" name="Picture 2"/>
          <p:cNvPicPr>
            <a:picLocks noChangeAspect="1" noChangeArrowheads="1"/>
          </p:cNvPicPr>
          <p:nvPr/>
        </p:nvPicPr>
        <p:blipFill>
          <a:blip r:embed="rId5"/>
          <a:srcRect/>
          <a:stretch>
            <a:fillRect/>
          </a:stretch>
        </p:blipFill>
        <p:spPr bwMode="auto">
          <a:xfrm>
            <a:off x="6156176" y="1772816"/>
            <a:ext cx="2832315" cy="21242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10</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endParaRPr lang="fr-FR" sz="2800" dirty="0"/>
          </a:p>
        </p:txBody>
      </p:sp>
      <p:sp>
        <p:nvSpPr>
          <p:cNvPr id="13" name="Espace réservé du contenu 2"/>
          <p:cNvSpPr>
            <a:spLocks noGrp="1"/>
          </p:cNvSpPr>
          <p:nvPr>
            <p:ph idx="4294967295"/>
          </p:nvPr>
        </p:nvSpPr>
        <p:spPr>
          <a:xfrm>
            <a:off x="-180528" y="1124744"/>
            <a:ext cx="9144000" cy="1152128"/>
          </a:xfrm>
        </p:spPr>
        <p:txBody>
          <a:bodyPr/>
          <a:lstStyle/>
          <a:p>
            <a:pPr eaLnBrk="1" hangingPunct="1">
              <a:buFontTx/>
              <a:buNone/>
            </a:pPr>
            <a:r>
              <a:rPr lang="fr-FR" sz="2000" dirty="0" smtClean="0">
                <a:latin typeface="Times New Roman" pitchFamily="18" charset="0"/>
                <a:cs typeface="Times New Roman" pitchFamily="18" charset="0"/>
              </a:rPr>
              <a:t>     </a:t>
            </a:r>
            <a:r>
              <a:rPr lang="fr-FR" sz="2000" dirty="0" smtClean="0">
                <a:solidFill>
                  <a:schemeClr val="tx1"/>
                </a:solidFill>
                <a:latin typeface="Times New Roman" pitchFamily="18" charset="0"/>
                <a:cs typeface="Times New Roman" pitchFamily="18" charset="0"/>
              </a:rPr>
              <a:t>Lorsque vous faites votre 360° extérieur, si le feu a percé le toit et si vous le pouvez,   faire procéder à des photographies depuis un moyen aérien. Cela peut être utile pour localiser et justifier un lieu et un point d’origine</a:t>
            </a:r>
            <a:r>
              <a:rPr lang="fr-FR" sz="2000" dirty="0" smtClean="0">
                <a:solidFill>
                  <a:schemeClr val="tx1"/>
                </a:solidFill>
              </a:rPr>
              <a:t>.</a:t>
            </a:r>
          </a:p>
        </p:txBody>
      </p:sp>
      <p:pic>
        <p:nvPicPr>
          <p:cNvPr id="14" name="Picture 5" descr="Q:\pompiers\vehicules\epa1.bmp"/>
          <p:cNvPicPr>
            <a:picLocks noChangeAspect="1" noChangeArrowheads="1"/>
          </p:cNvPicPr>
          <p:nvPr/>
        </p:nvPicPr>
        <p:blipFill>
          <a:blip r:embed="rId3" cstate="print"/>
          <a:srcRect/>
          <a:stretch>
            <a:fillRect/>
          </a:stretch>
        </p:blipFill>
        <p:spPr bwMode="auto">
          <a:xfrm>
            <a:off x="323528" y="2852936"/>
            <a:ext cx="3960813" cy="1874837"/>
          </a:xfrm>
          <a:prstGeom prst="rect">
            <a:avLst/>
          </a:prstGeom>
          <a:noFill/>
          <a:ln w="9525">
            <a:noFill/>
            <a:miter lim="800000"/>
            <a:headEnd/>
            <a:tailEnd/>
          </a:ln>
        </p:spPr>
      </p:pic>
      <p:pic>
        <p:nvPicPr>
          <p:cNvPr id="16" name="Image 11" descr="P1170048.JPG"/>
          <p:cNvPicPr>
            <a:picLocks noChangeAspect="1"/>
          </p:cNvPicPr>
          <p:nvPr/>
        </p:nvPicPr>
        <p:blipFill>
          <a:blip r:embed="rId4" cstate="print"/>
          <a:srcRect/>
          <a:stretch>
            <a:fillRect/>
          </a:stretch>
        </p:blipFill>
        <p:spPr bwMode="auto">
          <a:xfrm>
            <a:off x="4644008" y="2831579"/>
            <a:ext cx="4175447" cy="3132698"/>
          </a:xfrm>
          <a:prstGeom prst="rect">
            <a:avLst/>
          </a:prstGeom>
          <a:noFill/>
          <a:ln w="19050">
            <a:solidFill>
              <a:srgbClr val="FFFF00"/>
            </a:solidFill>
            <a:miter lim="800000"/>
            <a:headEnd/>
            <a:tailEnd/>
          </a:ln>
        </p:spPr>
      </p:pic>
      <p:sp>
        <p:nvSpPr>
          <p:cNvPr id="17" name="ZoneTexte 21"/>
          <p:cNvSpPr txBox="1">
            <a:spLocks noChangeArrowheads="1"/>
          </p:cNvSpPr>
          <p:nvPr/>
        </p:nvSpPr>
        <p:spPr bwMode="auto">
          <a:xfrm>
            <a:off x="6012160" y="2276872"/>
            <a:ext cx="1662113" cy="523875"/>
          </a:xfrm>
          <a:prstGeom prst="rect">
            <a:avLst/>
          </a:prstGeom>
          <a:noFill/>
          <a:ln w="9525">
            <a:noFill/>
            <a:miter lim="800000"/>
            <a:headEnd/>
            <a:tailEnd/>
          </a:ln>
        </p:spPr>
        <p:txBody>
          <a:bodyPr wrap="none">
            <a:spAutoFit/>
          </a:bodyPr>
          <a:lstStyle/>
          <a:p>
            <a:pPr algn="ctr"/>
            <a:r>
              <a:rPr lang="fr-FR" sz="2800" b="1" dirty="0">
                <a:solidFill>
                  <a:srgbClr val="0000FF"/>
                </a:solidFill>
              </a:rPr>
              <a:t>Exemple</a:t>
            </a:r>
          </a:p>
        </p:txBody>
      </p:sp>
      <p:cxnSp>
        <p:nvCxnSpPr>
          <p:cNvPr id="18" name="Connecteur droit 17"/>
          <p:cNvCxnSpPr/>
          <p:nvPr/>
        </p:nvCxnSpPr>
        <p:spPr>
          <a:xfrm flipV="1">
            <a:off x="5292774" y="3719710"/>
            <a:ext cx="1584325" cy="20161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V="1">
            <a:off x="3339778" y="5735835"/>
            <a:ext cx="1889125" cy="1682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ZoneTexte 15"/>
          <p:cNvSpPr txBox="1">
            <a:spLocks noChangeArrowheads="1"/>
          </p:cNvSpPr>
          <p:nvPr/>
        </p:nvSpPr>
        <p:spPr bwMode="auto">
          <a:xfrm>
            <a:off x="1376040" y="5735835"/>
            <a:ext cx="1855787" cy="393700"/>
          </a:xfrm>
          <a:prstGeom prst="rect">
            <a:avLst/>
          </a:prstGeom>
          <a:solidFill>
            <a:schemeClr val="bg1">
              <a:lumMod val="65000"/>
            </a:schemeClr>
          </a:solidFill>
          <a:ln w="57150">
            <a:solidFill>
              <a:schemeClr val="tx1"/>
            </a:solidFill>
            <a:miter lim="800000"/>
            <a:headEnd/>
            <a:tailEnd/>
          </a:ln>
        </p:spPr>
        <p:txBody>
          <a:bodyPr>
            <a:spAutoFit/>
          </a:bodyPr>
          <a:lstStyle/>
          <a:p>
            <a:pPr algn="ctr">
              <a:defRPr/>
            </a:pPr>
            <a:r>
              <a:rPr lang="fr-FR" sz="1600" b="1" dirty="0">
                <a:solidFill>
                  <a:srgbClr val="FF0000"/>
                </a:solidFill>
              </a:rPr>
              <a:t>Point d’origine</a:t>
            </a:r>
          </a:p>
        </p:txBody>
      </p:sp>
    </p:spTree>
    <p:extLst>
      <p:ext uri="{BB962C8B-B14F-4D97-AF65-F5344CB8AC3E}">
        <p14:creationId xmlns:p14="http://schemas.microsoft.com/office/powerpoint/2010/main" val="262602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11</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endParaRPr lang="fr-FR" sz="2000" dirty="0"/>
          </a:p>
        </p:txBody>
      </p:sp>
      <p:sp>
        <p:nvSpPr>
          <p:cNvPr id="20" name="Espace réservé du contenu 2"/>
          <p:cNvSpPr>
            <a:spLocks/>
          </p:cNvSpPr>
          <p:nvPr/>
        </p:nvSpPr>
        <p:spPr bwMode="auto">
          <a:xfrm>
            <a:off x="-180528" y="1124744"/>
            <a:ext cx="9144000" cy="792435"/>
          </a:xfrm>
          <a:prstGeom prst="rect">
            <a:avLst/>
          </a:prstGeom>
          <a:noFill/>
          <a:ln w="9525">
            <a:noFill/>
            <a:miter lim="800000"/>
            <a:headEnd/>
            <a:tailEnd/>
          </a:ln>
        </p:spPr>
        <p:txBody>
          <a:bodyPr/>
          <a:lstStyle/>
          <a:p>
            <a:pPr marL="342900" indent="-342900" algn="l">
              <a:spcBef>
                <a:spcPct val="20000"/>
              </a:spcBef>
            </a:pPr>
            <a:r>
              <a:rPr lang="fr-FR" sz="2000" dirty="0">
                <a:latin typeface="Times New Roman" pitchFamily="18" charset="0"/>
                <a:cs typeface="Times New Roman" pitchFamily="18" charset="0"/>
              </a:rPr>
              <a:t>     Ce cliché permet de déterminer rapidement le lieu d’origine de l’incendie avant l’embrasement généralisé de la toiture</a:t>
            </a:r>
            <a:r>
              <a:rPr lang="fr-FR" sz="2000" dirty="0"/>
              <a:t>.</a:t>
            </a:r>
          </a:p>
        </p:txBody>
      </p:sp>
      <p:pic>
        <p:nvPicPr>
          <p:cNvPr id="21" name="Picture 4" descr="IMG_3917"/>
          <p:cNvPicPr>
            <a:picLocks noChangeAspect="1" noChangeArrowheads="1"/>
          </p:cNvPicPr>
          <p:nvPr/>
        </p:nvPicPr>
        <p:blipFill>
          <a:blip r:embed="rId3" cstate="print"/>
          <a:srcRect/>
          <a:stretch>
            <a:fillRect/>
          </a:stretch>
        </p:blipFill>
        <p:spPr bwMode="auto">
          <a:xfrm>
            <a:off x="1222822" y="1844825"/>
            <a:ext cx="6229498" cy="4258592"/>
          </a:xfrm>
          <a:prstGeom prst="rect">
            <a:avLst/>
          </a:prstGeom>
          <a:noFill/>
          <a:ln w="19050">
            <a:solidFill>
              <a:srgbClr val="FFFF00"/>
            </a:solidFill>
            <a:miter lim="800000"/>
            <a:headEnd/>
            <a:tailEnd/>
          </a:ln>
        </p:spPr>
      </p:pic>
      <p:sp>
        <p:nvSpPr>
          <p:cNvPr id="22" name="Ellipse 21"/>
          <p:cNvSpPr>
            <a:spLocks noChangeArrowheads="1"/>
          </p:cNvSpPr>
          <p:nvPr/>
        </p:nvSpPr>
        <p:spPr bwMode="auto">
          <a:xfrm rot="16200000">
            <a:off x="1367943" y="3032658"/>
            <a:ext cx="2808511" cy="2305050"/>
          </a:xfrm>
          <a:prstGeom prst="ellipse">
            <a:avLst/>
          </a:prstGeom>
          <a:noFill/>
          <a:ln w="25400" algn="ctr">
            <a:solidFill>
              <a:srgbClr val="FF0000"/>
            </a:solidFill>
            <a:round/>
            <a:headEnd/>
            <a:tailEnd/>
          </a:ln>
        </p:spPr>
        <p:txBody>
          <a:bodyPr vert="eaVert" anchor="ctr"/>
          <a:lstStyle/>
          <a:p>
            <a:pPr algn="ctr">
              <a:defRPr/>
            </a:pPr>
            <a:endParaRPr lang="fr-FR" dirty="0">
              <a:solidFill>
                <a:schemeClr val="lt1"/>
              </a:solidFill>
              <a:latin typeface="+mn-lt"/>
              <a:cs typeface="+mn-cs"/>
            </a:endParaRPr>
          </a:p>
        </p:txBody>
      </p:sp>
    </p:spTree>
    <p:extLst>
      <p:ext uri="{BB962C8B-B14F-4D97-AF65-F5344CB8AC3E}">
        <p14:creationId xmlns:p14="http://schemas.microsoft.com/office/powerpoint/2010/main" val="925411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12</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r>
              <a:rPr lang="fr-FR" sz="2800" dirty="0" smtClean="0"/>
              <a:t/>
            </a:r>
            <a:br>
              <a:rPr lang="fr-FR" sz="2800" dirty="0" smtClean="0"/>
            </a:br>
            <a:r>
              <a:rPr lang="fr-FR" sz="2800" dirty="0"/>
              <a:t/>
            </a:r>
            <a:br>
              <a:rPr lang="fr-FR" sz="2800" dirty="0"/>
            </a:br>
            <a:r>
              <a:rPr lang="fr-FR" sz="2800" dirty="0" smtClean="0"/>
              <a:t/>
            </a:r>
            <a:br>
              <a:rPr lang="fr-FR" sz="2800" dirty="0" smtClean="0"/>
            </a:br>
            <a:r>
              <a:rPr lang="fr-FR" sz="2800" dirty="0"/>
              <a:t/>
            </a:r>
            <a:br>
              <a:rPr lang="fr-FR" sz="2800" dirty="0"/>
            </a:br>
            <a:r>
              <a:rPr lang="fr-FR" sz="2800" dirty="0"/>
              <a:t/>
            </a:r>
            <a:br>
              <a:rPr lang="fr-FR" sz="2800" dirty="0"/>
            </a:br>
            <a:endParaRPr lang="fr-FR" sz="2800" dirty="0"/>
          </a:p>
        </p:txBody>
      </p:sp>
      <p:sp>
        <p:nvSpPr>
          <p:cNvPr id="20" name="ZoneTexte 9"/>
          <p:cNvSpPr txBox="1">
            <a:spLocks noChangeArrowheads="1"/>
          </p:cNvSpPr>
          <p:nvPr/>
        </p:nvSpPr>
        <p:spPr bwMode="auto">
          <a:xfrm>
            <a:off x="179388" y="1063402"/>
            <a:ext cx="8886825" cy="922338"/>
          </a:xfrm>
          <a:prstGeom prst="rect">
            <a:avLst/>
          </a:prstGeom>
          <a:noFill/>
          <a:ln w="9525">
            <a:noFill/>
            <a:miter lim="800000"/>
            <a:headEnd/>
            <a:tailEnd/>
          </a:ln>
        </p:spPr>
        <p:txBody>
          <a:bodyPr>
            <a:spAutoFit/>
          </a:bodyPr>
          <a:lstStyle/>
          <a:p>
            <a:r>
              <a:rPr lang="fr-FR" dirty="0">
                <a:solidFill>
                  <a:srgbClr val="0000FF"/>
                </a:solidFill>
              </a:rPr>
              <a:t>Une fois le premier 360° extérieur effectué dès votre arrivée, vous pouvez en refaire d’autres plus tard si le sinistre a évolué ce qui permettra de mieux observer la propagation. </a:t>
            </a:r>
          </a:p>
        </p:txBody>
      </p:sp>
      <p:pic>
        <p:nvPicPr>
          <p:cNvPr id="21" name="Image 2"/>
          <p:cNvPicPr>
            <a:picLocks noChangeAspect="1"/>
          </p:cNvPicPr>
          <p:nvPr/>
        </p:nvPicPr>
        <p:blipFill>
          <a:blip r:embed="rId3" cstate="print"/>
          <a:srcRect/>
          <a:stretch>
            <a:fillRect/>
          </a:stretch>
        </p:blipFill>
        <p:spPr bwMode="auto">
          <a:xfrm>
            <a:off x="162273" y="1772816"/>
            <a:ext cx="2854325" cy="4310062"/>
          </a:xfrm>
          <a:prstGeom prst="rect">
            <a:avLst/>
          </a:prstGeom>
          <a:noFill/>
          <a:ln w="19050">
            <a:solidFill>
              <a:srgbClr val="FFFF00"/>
            </a:solidFill>
            <a:miter lim="800000"/>
            <a:headEnd/>
            <a:tailEnd/>
          </a:ln>
        </p:spPr>
      </p:pic>
      <p:sp>
        <p:nvSpPr>
          <p:cNvPr id="22" name="ZoneTexte 4"/>
          <p:cNvSpPr txBox="1">
            <a:spLocks noChangeArrowheads="1"/>
          </p:cNvSpPr>
          <p:nvPr/>
        </p:nvSpPr>
        <p:spPr bwMode="auto">
          <a:xfrm>
            <a:off x="191295" y="1815877"/>
            <a:ext cx="2843212" cy="339725"/>
          </a:xfrm>
          <a:prstGeom prst="rect">
            <a:avLst/>
          </a:prstGeom>
          <a:noFill/>
          <a:ln w="9525">
            <a:noFill/>
            <a:miter lim="800000"/>
            <a:headEnd/>
            <a:tailEnd/>
          </a:ln>
        </p:spPr>
        <p:txBody>
          <a:bodyPr>
            <a:spAutoFit/>
          </a:bodyPr>
          <a:lstStyle/>
          <a:p>
            <a:r>
              <a:rPr lang="fr-FR" sz="1600" b="1" dirty="0">
                <a:solidFill>
                  <a:schemeClr val="bg1"/>
                </a:solidFill>
              </a:rPr>
              <a:t>Cliché réalisé précocement</a:t>
            </a:r>
          </a:p>
        </p:txBody>
      </p:sp>
      <p:sp>
        <p:nvSpPr>
          <p:cNvPr id="23" name="ZoneTexte 8"/>
          <p:cNvSpPr txBox="1">
            <a:spLocks noChangeArrowheads="1"/>
          </p:cNvSpPr>
          <p:nvPr/>
        </p:nvSpPr>
        <p:spPr bwMode="auto">
          <a:xfrm>
            <a:off x="198780" y="5733256"/>
            <a:ext cx="1045479" cy="246221"/>
          </a:xfrm>
          <a:prstGeom prst="rect">
            <a:avLst/>
          </a:prstGeom>
          <a:noFill/>
          <a:ln w="9525">
            <a:noFill/>
            <a:miter lim="800000"/>
            <a:headEnd/>
            <a:tailEnd/>
          </a:ln>
        </p:spPr>
        <p:txBody>
          <a:bodyPr wrap="none">
            <a:spAutoFit/>
          </a:bodyPr>
          <a:lstStyle/>
          <a:p>
            <a:pPr algn="ctr"/>
            <a:r>
              <a:rPr lang="fr-FR" sz="1000" b="1" dirty="0" smtClean="0">
                <a:solidFill>
                  <a:schemeClr val="bg1"/>
                </a:solidFill>
              </a:rPr>
              <a:t>ADJ </a:t>
            </a:r>
            <a:r>
              <a:rPr lang="fr-FR" sz="1000" b="1" dirty="0">
                <a:solidFill>
                  <a:schemeClr val="bg1"/>
                </a:solidFill>
              </a:rPr>
              <a:t>PERRIER</a:t>
            </a:r>
          </a:p>
        </p:txBody>
      </p:sp>
      <p:pic>
        <p:nvPicPr>
          <p:cNvPr id="24" name="Image 1"/>
          <p:cNvPicPr>
            <a:picLocks noChangeAspect="1"/>
          </p:cNvPicPr>
          <p:nvPr/>
        </p:nvPicPr>
        <p:blipFill>
          <a:blip r:embed="rId4" cstate="print"/>
          <a:srcRect/>
          <a:stretch>
            <a:fillRect/>
          </a:stretch>
        </p:blipFill>
        <p:spPr bwMode="auto">
          <a:xfrm>
            <a:off x="3275856" y="2497931"/>
            <a:ext cx="5256213" cy="3481387"/>
          </a:xfrm>
          <a:prstGeom prst="rect">
            <a:avLst/>
          </a:prstGeom>
          <a:noFill/>
          <a:ln w="19050">
            <a:solidFill>
              <a:srgbClr val="FFFF00"/>
            </a:solidFill>
            <a:miter lim="800000"/>
            <a:headEnd/>
            <a:tailEnd/>
          </a:ln>
        </p:spPr>
      </p:pic>
      <p:sp>
        <p:nvSpPr>
          <p:cNvPr id="25" name="ZoneTexte 6"/>
          <p:cNvSpPr txBox="1">
            <a:spLocks noChangeArrowheads="1"/>
          </p:cNvSpPr>
          <p:nvPr/>
        </p:nvSpPr>
        <p:spPr bwMode="auto">
          <a:xfrm>
            <a:off x="3455243" y="2504033"/>
            <a:ext cx="4897438" cy="584200"/>
          </a:xfrm>
          <a:prstGeom prst="rect">
            <a:avLst/>
          </a:prstGeom>
          <a:noFill/>
          <a:ln w="9525">
            <a:noFill/>
            <a:miter lim="800000"/>
            <a:headEnd/>
            <a:tailEnd/>
          </a:ln>
        </p:spPr>
        <p:txBody>
          <a:bodyPr>
            <a:spAutoFit/>
          </a:bodyPr>
          <a:lstStyle/>
          <a:p>
            <a:pPr algn="ctr"/>
            <a:r>
              <a:rPr lang="fr-FR" sz="1600" b="1" dirty="0">
                <a:solidFill>
                  <a:schemeClr val="bg1"/>
                </a:solidFill>
              </a:rPr>
              <a:t>Cliché réalisé en deuxième temps démontrant l’évolution du sinistre</a:t>
            </a:r>
          </a:p>
        </p:txBody>
      </p:sp>
      <p:sp>
        <p:nvSpPr>
          <p:cNvPr id="26" name="ZoneTexte 9"/>
          <p:cNvSpPr txBox="1">
            <a:spLocks noChangeArrowheads="1"/>
          </p:cNvSpPr>
          <p:nvPr/>
        </p:nvSpPr>
        <p:spPr bwMode="auto">
          <a:xfrm>
            <a:off x="3283341" y="5733256"/>
            <a:ext cx="1045479" cy="246221"/>
          </a:xfrm>
          <a:prstGeom prst="rect">
            <a:avLst/>
          </a:prstGeom>
          <a:noFill/>
          <a:ln w="9525">
            <a:noFill/>
            <a:miter lim="800000"/>
            <a:headEnd/>
            <a:tailEnd/>
          </a:ln>
        </p:spPr>
        <p:txBody>
          <a:bodyPr wrap="none">
            <a:spAutoFit/>
          </a:bodyPr>
          <a:lstStyle/>
          <a:p>
            <a:pPr algn="ctr"/>
            <a:r>
              <a:rPr lang="fr-FR" sz="1000" b="1" dirty="0" smtClean="0">
                <a:solidFill>
                  <a:schemeClr val="bg1"/>
                </a:solidFill>
              </a:rPr>
              <a:t>ADJ </a:t>
            </a:r>
            <a:r>
              <a:rPr lang="fr-FR" sz="1000" b="1" dirty="0">
                <a:solidFill>
                  <a:schemeClr val="bg1"/>
                </a:solidFill>
              </a:rPr>
              <a:t>PERRIER</a:t>
            </a:r>
          </a:p>
        </p:txBody>
      </p:sp>
      <p:pic>
        <p:nvPicPr>
          <p:cNvPr id="27" name="Picture 4" descr="http://t0.gstatic.com/images?q=tbn:ANd9GcS2I9qSrbM355w6F-z41sm7guc20emWix3byY9A2DEUWVmeHcPQ6KOgCEo">
            <a:hlinkClick r:id="rId5"/>
          </p:cNvPr>
          <p:cNvPicPr>
            <a:picLocks noChangeAspect="1" noChangeArrowheads="1"/>
          </p:cNvPicPr>
          <p:nvPr/>
        </p:nvPicPr>
        <p:blipFill>
          <a:blip r:embed="rId6" cstate="print"/>
          <a:srcRect/>
          <a:stretch>
            <a:fillRect/>
          </a:stretch>
        </p:blipFill>
        <p:spPr bwMode="auto">
          <a:xfrm>
            <a:off x="3275856" y="1640273"/>
            <a:ext cx="741288" cy="741288"/>
          </a:xfrm>
          <a:prstGeom prst="rect">
            <a:avLst/>
          </a:prstGeom>
          <a:noFill/>
          <a:ln w="9525">
            <a:noFill/>
            <a:miter lim="800000"/>
            <a:headEnd/>
            <a:tailEnd/>
          </a:ln>
        </p:spPr>
      </p:pic>
    </p:spTree>
    <p:extLst>
      <p:ext uri="{BB962C8B-B14F-4D97-AF65-F5344CB8AC3E}">
        <p14:creationId xmlns:p14="http://schemas.microsoft.com/office/powerpoint/2010/main" val="27045850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dirty="0"/>
              <a:t/>
            </a:r>
            <a:br>
              <a:rPr lang="fr-FR" dirty="0"/>
            </a:br>
            <a:r>
              <a:rPr lang="fr-FR" sz="2000" kern="1200" dirty="0">
                <a:solidFill>
                  <a:srgbClr val="FFFF00"/>
                </a:solidFill>
                <a:latin typeface="Arial" charset="0"/>
                <a:ea typeface="+mn-ea"/>
                <a:cs typeface="Arial" charset="0"/>
              </a:rPr>
              <a:t/>
            </a:r>
            <a:br>
              <a:rPr lang="fr-FR" sz="20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13</a:t>
            </a:fld>
            <a:endParaRPr lang="fr-FR" altLang="fr-FR"/>
          </a:p>
        </p:txBody>
      </p:sp>
      <p:sp>
        <p:nvSpPr>
          <p:cNvPr id="12" name="Rectangle 44"/>
          <p:cNvSpPr>
            <a:spLocks noChangeArrowheads="1"/>
          </p:cNvSpPr>
          <p:nvPr/>
        </p:nvSpPr>
        <p:spPr bwMode="auto">
          <a:xfrm>
            <a:off x="342106" y="1124744"/>
            <a:ext cx="8459788" cy="369332"/>
          </a:xfrm>
          <a:prstGeom prst="rect">
            <a:avLst/>
          </a:prstGeom>
          <a:noFill/>
          <a:ln w="9525">
            <a:noFill/>
            <a:miter lim="800000"/>
            <a:headEnd/>
            <a:tailEnd/>
          </a:ln>
        </p:spPr>
        <p:txBody>
          <a:bodyPr>
            <a:spAutoFit/>
          </a:bodyPr>
          <a:lstStyle/>
          <a:p>
            <a:pPr algn="ctr"/>
            <a:r>
              <a:rPr lang="fr-FR" sz="1400" b="1" dirty="0">
                <a:solidFill>
                  <a:srgbClr val="FF0000"/>
                </a:solidFill>
              </a:rPr>
              <a:t> </a:t>
            </a:r>
            <a:r>
              <a:rPr lang="fr-FR" sz="1800" b="1" dirty="0">
                <a:solidFill>
                  <a:srgbClr val="FF0000"/>
                </a:solidFill>
              </a:rPr>
              <a:t>Une fois l’extérieur terminé, passer à l’intérieur après autorisation du COS .</a:t>
            </a:r>
          </a:p>
        </p:txBody>
      </p:sp>
      <p:pic>
        <p:nvPicPr>
          <p:cNvPr id="13" name="Picture 11" descr="E:\vue3d_rdc.png"/>
          <p:cNvPicPr>
            <a:picLocks noChangeAspect="1" noChangeArrowheads="1"/>
          </p:cNvPicPr>
          <p:nvPr/>
        </p:nvPicPr>
        <p:blipFill>
          <a:blip r:embed="rId2" cstate="print"/>
          <a:srcRect/>
          <a:stretch>
            <a:fillRect/>
          </a:stretch>
        </p:blipFill>
        <p:spPr bwMode="auto">
          <a:xfrm>
            <a:off x="1475656" y="1494076"/>
            <a:ext cx="5616575" cy="4310062"/>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srcRect/>
          <a:stretch>
            <a:fillRect/>
          </a:stretch>
        </p:blipFill>
        <p:spPr bwMode="auto">
          <a:xfrm>
            <a:off x="7351316" y="1580595"/>
            <a:ext cx="1439862" cy="1477963"/>
          </a:xfrm>
          <a:prstGeom prst="rect">
            <a:avLst/>
          </a:prstGeom>
          <a:noFill/>
          <a:ln w="9525">
            <a:noFill/>
            <a:miter lim="800000"/>
            <a:headEnd/>
            <a:tailEnd/>
          </a:ln>
        </p:spPr>
      </p:pic>
      <p:sp>
        <p:nvSpPr>
          <p:cNvPr id="15" name="Flèche courbée vers le bas 14"/>
          <p:cNvSpPr/>
          <p:nvPr/>
        </p:nvSpPr>
        <p:spPr>
          <a:xfrm>
            <a:off x="7575153" y="3122518"/>
            <a:ext cx="1216025" cy="731838"/>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16" name="ZoneTexte 31"/>
          <p:cNvSpPr txBox="1">
            <a:spLocks noChangeArrowheads="1"/>
          </p:cNvSpPr>
          <p:nvPr/>
        </p:nvSpPr>
        <p:spPr bwMode="auto">
          <a:xfrm>
            <a:off x="7812360" y="3854728"/>
            <a:ext cx="1139825" cy="646113"/>
          </a:xfrm>
          <a:prstGeom prst="rect">
            <a:avLst/>
          </a:prstGeom>
          <a:noFill/>
          <a:ln w="9525">
            <a:noFill/>
            <a:miter lim="800000"/>
            <a:headEnd/>
            <a:tailEnd/>
          </a:ln>
        </p:spPr>
        <p:txBody>
          <a:bodyPr wrap="none">
            <a:spAutoFit/>
          </a:bodyPr>
          <a:lstStyle/>
          <a:p>
            <a:pPr algn="ctr"/>
            <a:r>
              <a:rPr lang="fr-FR" sz="3600" b="1" dirty="0"/>
              <a:t>360°</a:t>
            </a:r>
          </a:p>
        </p:txBody>
      </p:sp>
      <p:sp>
        <p:nvSpPr>
          <p:cNvPr id="22" name="Flèche courbée vers le bas 21"/>
          <p:cNvSpPr/>
          <p:nvPr/>
        </p:nvSpPr>
        <p:spPr>
          <a:xfrm rot="11001837">
            <a:off x="7415609" y="4356242"/>
            <a:ext cx="1311275" cy="731838"/>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pic>
        <p:nvPicPr>
          <p:cNvPr id="24" name="Picture 32" descr="http://www.gifs-animes.net/images-image/Appareils/Appareil-photo/Appareil-photo-8.gif"/>
          <p:cNvPicPr>
            <a:picLocks noChangeAspect="1" noChangeArrowheads="1"/>
          </p:cNvPicPr>
          <p:nvPr/>
        </p:nvPicPr>
        <p:blipFill>
          <a:blip r:embed="rId4" cstate="print"/>
          <a:srcRect/>
          <a:stretch>
            <a:fillRect/>
          </a:stretch>
        </p:blipFill>
        <p:spPr bwMode="auto">
          <a:xfrm>
            <a:off x="1439894" y="5061060"/>
            <a:ext cx="792163" cy="731837"/>
          </a:xfrm>
          <a:prstGeom prst="rect">
            <a:avLst/>
          </a:prstGeom>
          <a:noFill/>
          <a:ln w="9525">
            <a:noFill/>
            <a:miter lim="800000"/>
            <a:headEnd/>
            <a:tailEnd/>
          </a:ln>
        </p:spPr>
      </p:pic>
      <p:cxnSp>
        <p:nvCxnSpPr>
          <p:cNvPr id="25" name="Connecteur droit 24"/>
          <p:cNvCxnSpPr/>
          <p:nvPr/>
        </p:nvCxnSpPr>
        <p:spPr>
          <a:xfrm flipV="1">
            <a:off x="1908175" y="2781300"/>
            <a:ext cx="792163" cy="230505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H="1" flipV="1">
            <a:off x="2555875" y="2276475"/>
            <a:ext cx="144463" cy="504825"/>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7" name="Parallélogramme 26"/>
          <p:cNvSpPr/>
          <p:nvPr/>
        </p:nvSpPr>
        <p:spPr>
          <a:xfrm>
            <a:off x="2484438" y="3808080"/>
            <a:ext cx="431800" cy="338137"/>
          </a:xfrm>
          <a:prstGeom prst="parallelogram">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chemeClr val="tx1"/>
                </a:solidFill>
              </a:rPr>
              <a:t>8</a:t>
            </a:r>
          </a:p>
        </p:txBody>
      </p:sp>
      <p:sp>
        <p:nvSpPr>
          <p:cNvPr id="28" name="Parallélogramme 27"/>
          <p:cNvSpPr/>
          <p:nvPr/>
        </p:nvSpPr>
        <p:spPr>
          <a:xfrm>
            <a:off x="2051050" y="2205038"/>
            <a:ext cx="431800" cy="338137"/>
          </a:xfrm>
          <a:prstGeom prst="parallelogram">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chemeClr val="tx1"/>
                </a:solidFill>
              </a:rPr>
              <a:t>9</a:t>
            </a:r>
          </a:p>
        </p:txBody>
      </p:sp>
      <p:cxnSp>
        <p:nvCxnSpPr>
          <p:cNvPr id="29" name="Connecteur droit 28"/>
          <p:cNvCxnSpPr/>
          <p:nvPr/>
        </p:nvCxnSpPr>
        <p:spPr>
          <a:xfrm flipH="1">
            <a:off x="5940425" y="3429000"/>
            <a:ext cx="360363" cy="1366838"/>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4427538" y="2924175"/>
            <a:ext cx="1800225" cy="433388"/>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V="1">
            <a:off x="4140200" y="2924175"/>
            <a:ext cx="287338" cy="865188"/>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flipV="1">
            <a:off x="4140200" y="3789363"/>
            <a:ext cx="719138" cy="360362"/>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flipV="1">
            <a:off x="3851275" y="4221163"/>
            <a:ext cx="1081088" cy="288925"/>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H="1" flipV="1">
            <a:off x="3851275" y="4508500"/>
            <a:ext cx="863600" cy="217488"/>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4509356" y="4730634"/>
            <a:ext cx="215900" cy="790575"/>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3" name="Picture 14" descr="D:\Clipart Pompiers\Clipart 2\Transparent\personnages\perso2.gif"/>
          <p:cNvPicPr>
            <a:picLocks noChangeAspect="1" noChangeArrowheads="1"/>
          </p:cNvPicPr>
          <p:nvPr/>
        </p:nvPicPr>
        <p:blipFill>
          <a:blip r:embed="rId5" cstate="print"/>
          <a:srcRect/>
          <a:stretch>
            <a:fillRect/>
          </a:stretch>
        </p:blipFill>
        <p:spPr bwMode="auto">
          <a:xfrm>
            <a:off x="4350865" y="5192008"/>
            <a:ext cx="350606" cy="720080"/>
          </a:xfrm>
          <a:prstGeom prst="rect">
            <a:avLst/>
          </a:prstGeom>
          <a:noFill/>
          <a:ln w="9525">
            <a:noFill/>
            <a:miter lim="800000"/>
            <a:headEnd/>
            <a:tailEnd/>
          </a:ln>
        </p:spPr>
      </p:pic>
      <p:sp>
        <p:nvSpPr>
          <p:cNvPr id="36" name="Parallélogramme 35"/>
          <p:cNvSpPr/>
          <p:nvPr/>
        </p:nvSpPr>
        <p:spPr>
          <a:xfrm>
            <a:off x="4787900" y="4797425"/>
            <a:ext cx="431800" cy="338138"/>
          </a:xfrm>
          <a:prstGeom prst="parallelogram">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chemeClr val="tx1"/>
                </a:solidFill>
              </a:rPr>
              <a:t>1</a:t>
            </a:r>
          </a:p>
        </p:txBody>
      </p:sp>
      <p:sp>
        <p:nvSpPr>
          <p:cNvPr id="37" name="Parallélogramme 36"/>
          <p:cNvSpPr/>
          <p:nvPr/>
        </p:nvSpPr>
        <p:spPr>
          <a:xfrm>
            <a:off x="3396495" y="4275138"/>
            <a:ext cx="431800" cy="339725"/>
          </a:xfrm>
          <a:prstGeom prst="parallelogram">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chemeClr val="tx1"/>
                </a:solidFill>
              </a:rPr>
              <a:t>2</a:t>
            </a:r>
          </a:p>
        </p:txBody>
      </p:sp>
      <p:sp>
        <p:nvSpPr>
          <p:cNvPr id="38" name="Parallélogramme 37"/>
          <p:cNvSpPr/>
          <p:nvPr/>
        </p:nvSpPr>
        <p:spPr>
          <a:xfrm>
            <a:off x="4284663" y="3860800"/>
            <a:ext cx="431800" cy="338138"/>
          </a:xfrm>
          <a:prstGeom prst="parallelogram">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chemeClr val="tx1"/>
                </a:solidFill>
              </a:rPr>
              <a:t>3</a:t>
            </a:r>
          </a:p>
        </p:txBody>
      </p:sp>
      <p:sp>
        <p:nvSpPr>
          <p:cNvPr id="39" name="Parallélogramme 38"/>
          <p:cNvSpPr/>
          <p:nvPr/>
        </p:nvSpPr>
        <p:spPr>
          <a:xfrm>
            <a:off x="3635375" y="3500438"/>
            <a:ext cx="433388" cy="338137"/>
          </a:xfrm>
          <a:prstGeom prst="parallelogram">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chemeClr val="tx1"/>
                </a:solidFill>
              </a:rPr>
              <a:t>4</a:t>
            </a:r>
          </a:p>
        </p:txBody>
      </p:sp>
      <p:sp>
        <p:nvSpPr>
          <p:cNvPr id="40" name="Parallélogramme 39"/>
          <p:cNvSpPr/>
          <p:nvPr/>
        </p:nvSpPr>
        <p:spPr>
          <a:xfrm>
            <a:off x="3779838" y="2636838"/>
            <a:ext cx="431800" cy="338137"/>
          </a:xfrm>
          <a:prstGeom prst="parallelogram">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chemeClr val="tx1"/>
                </a:solidFill>
              </a:rPr>
              <a:t>5</a:t>
            </a:r>
          </a:p>
        </p:txBody>
      </p:sp>
      <p:sp>
        <p:nvSpPr>
          <p:cNvPr id="41" name="Parallélogramme 40"/>
          <p:cNvSpPr/>
          <p:nvPr/>
        </p:nvSpPr>
        <p:spPr>
          <a:xfrm>
            <a:off x="4932363" y="3284538"/>
            <a:ext cx="433387" cy="338137"/>
          </a:xfrm>
          <a:prstGeom prst="parallelogram">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chemeClr val="tx1"/>
                </a:solidFill>
              </a:rPr>
              <a:t>6</a:t>
            </a:r>
          </a:p>
        </p:txBody>
      </p:sp>
      <p:sp>
        <p:nvSpPr>
          <p:cNvPr id="42" name="Parallélogramme 41"/>
          <p:cNvSpPr/>
          <p:nvPr/>
        </p:nvSpPr>
        <p:spPr>
          <a:xfrm>
            <a:off x="6011863" y="4365625"/>
            <a:ext cx="431800" cy="338138"/>
          </a:xfrm>
          <a:prstGeom prst="parallelogram">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chemeClr val="tx1"/>
                </a:solidFill>
              </a:rPr>
              <a:t>7</a:t>
            </a:r>
          </a:p>
        </p:txBody>
      </p:sp>
      <p:sp>
        <p:nvSpPr>
          <p:cNvPr id="43" name="Rectangle 47"/>
          <p:cNvSpPr>
            <a:spLocks noChangeArrowheads="1"/>
          </p:cNvSpPr>
          <p:nvPr/>
        </p:nvSpPr>
        <p:spPr bwMode="auto">
          <a:xfrm>
            <a:off x="-1026318" y="5841444"/>
            <a:ext cx="9612312" cy="584775"/>
          </a:xfrm>
          <a:prstGeom prst="rect">
            <a:avLst/>
          </a:prstGeom>
          <a:noFill/>
          <a:ln w="9525">
            <a:noFill/>
            <a:miter lim="800000"/>
            <a:headEnd/>
            <a:tailEnd/>
          </a:ln>
        </p:spPr>
        <p:txBody>
          <a:bodyPr>
            <a:spAutoFit/>
          </a:bodyPr>
          <a:lstStyle/>
          <a:p>
            <a:pPr>
              <a:buFont typeface="Wingdings" pitchFamily="2" charset="2"/>
              <a:buChar char="Ø"/>
            </a:pPr>
            <a:r>
              <a:rPr lang="fr-FR" b="1" dirty="0">
                <a:solidFill>
                  <a:srgbClr val="0070C0"/>
                </a:solidFill>
              </a:rPr>
              <a:t> </a:t>
            </a:r>
            <a:r>
              <a:rPr lang="fr-FR" b="1" dirty="0">
                <a:solidFill>
                  <a:srgbClr val="FF0000"/>
                </a:solidFill>
              </a:rPr>
              <a:t> </a:t>
            </a:r>
            <a:r>
              <a:rPr lang="fr-FR" b="1" dirty="0">
                <a:solidFill>
                  <a:srgbClr val="0000FF"/>
                </a:solidFill>
              </a:rPr>
              <a:t>Photographier toutes les pièces en utilisant la méthode du 360° dans </a:t>
            </a:r>
          </a:p>
          <a:p>
            <a:r>
              <a:rPr lang="fr-FR" b="1" dirty="0">
                <a:solidFill>
                  <a:srgbClr val="0000FF"/>
                </a:solidFill>
              </a:rPr>
              <a:t>  le sens horaire (les pièces les plus détruites sont les </a:t>
            </a:r>
            <a:r>
              <a:rPr lang="fr-FR" b="1" dirty="0" smtClean="0">
                <a:solidFill>
                  <a:srgbClr val="0000FF"/>
                </a:solidFill>
              </a:rPr>
              <a:t>plus importantes</a:t>
            </a:r>
            <a:r>
              <a:rPr lang="fr-FR" b="1" dirty="0">
                <a:solidFill>
                  <a:srgbClr val="0000FF"/>
                </a:solidFill>
              </a:rPr>
              <a:t>).</a:t>
            </a:r>
          </a:p>
        </p:txBody>
      </p:sp>
    </p:spTree>
    <p:extLst>
      <p:ext uri="{BB962C8B-B14F-4D97-AF65-F5344CB8AC3E}">
        <p14:creationId xmlns:p14="http://schemas.microsoft.com/office/powerpoint/2010/main" val="784614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2400" kern="1200" dirty="0">
                <a:latin typeface="Arial" charset="0"/>
                <a:ea typeface="+mn-ea"/>
                <a:cs typeface="Arial" charset="0"/>
              </a:rPr>
              <a:t>Principe de triangulation par pièce (</a:t>
            </a:r>
            <a:r>
              <a:rPr lang="fr-FR" sz="2400" kern="1200" dirty="0" smtClean="0">
                <a:latin typeface="Arial" charset="0"/>
                <a:ea typeface="+mn-ea"/>
                <a:cs typeface="Arial" charset="0"/>
              </a:rPr>
              <a:t>360°)</a:t>
            </a:r>
            <a:r>
              <a:rPr lang="fr-FR" sz="2400" kern="1200" dirty="0">
                <a:solidFill>
                  <a:srgbClr val="FFFF00"/>
                </a:solidFill>
                <a:latin typeface="Arial" charset="0"/>
                <a:ea typeface="+mn-ea"/>
                <a:cs typeface="Arial" charset="0"/>
              </a:rPr>
              <a:t/>
            </a:r>
            <a:br>
              <a:rPr lang="fr-FR" sz="24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14</a:t>
            </a:fld>
            <a:endParaRPr lang="fr-FR" altLang="fr-FR"/>
          </a:p>
        </p:txBody>
      </p:sp>
      <p:sp>
        <p:nvSpPr>
          <p:cNvPr id="19" name="Rectangle 21"/>
          <p:cNvSpPr>
            <a:spLocks noChangeArrowheads="1"/>
          </p:cNvSpPr>
          <p:nvPr/>
        </p:nvSpPr>
        <p:spPr bwMode="auto">
          <a:xfrm>
            <a:off x="-108520" y="1045493"/>
            <a:ext cx="9540875" cy="338137"/>
          </a:xfrm>
          <a:prstGeom prst="rect">
            <a:avLst/>
          </a:prstGeom>
          <a:noFill/>
          <a:ln w="9525">
            <a:noFill/>
            <a:miter lim="800000"/>
            <a:headEnd/>
            <a:tailEnd/>
          </a:ln>
        </p:spPr>
        <p:txBody>
          <a:bodyPr>
            <a:spAutoFit/>
          </a:bodyPr>
          <a:lstStyle/>
          <a:p>
            <a:pPr algn="ctr"/>
            <a:r>
              <a:rPr lang="fr-FR" sz="1600" b="1"/>
              <a:t>Vous pouvez  utiliser cette méthode de triangulation pour obtenir une pièce en général.</a:t>
            </a:r>
            <a:endParaRPr lang="fr-FR" sz="1600"/>
          </a:p>
        </p:txBody>
      </p:sp>
      <p:pic>
        <p:nvPicPr>
          <p:cNvPr id="20" name="Picture 14" descr="D:\Clipart Pompiers\Clipart 2\Transparent\personnages\perso2.gif"/>
          <p:cNvPicPr>
            <a:picLocks noChangeAspect="1" noChangeArrowheads="1"/>
          </p:cNvPicPr>
          <p:nvPr/>
        </p:nvPicPr>
        <p:blipFill>
          <a:blip r:embed="rId2" cstate="print"/>
          <a:srcRect/>
          <a:stretch>
            <a:fillRect/>
          </a:stretch>
        </p:blipFill>
        <p:spPr bwMode="auto">
          <a:xfrm>
            <a:off x="179388" y="2381585"/>
            <a:ext cx="1211262" cy="2382838"/>
          </a:xfrm>
          <a:prstGeom prst="rect">
            <a:avLst/>
          </a:prstGeom>
          <a:noFill/>
          <a:ln w="9525">
            <a:noFill/>
            <a:miter lim="800000"/>
            <a:headEnd/>
            <a:tailEnd/>
          </a:ln>
        </p:spPr>
      </p:pic>
      <p:sp>
        <p:nvSpPr>
          <p:cNvPr id="23" name="Triangle isocèle 22"/>
          <p:cNvSpPr/>
          <p:nvPr/>
        </p:nvSpPr>
        <p:spPr>
          <a:xfrm>
            <a:off x="2123727" y="1708027"/>
            <a:ext cx="5543550" cy="3600450"/>
          </a:xfrm>
          <a:prstGeom prst="triangle">
            <a:avLst>
              <a:gd name="adj" fmla="val 4852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Triangle isocèle 23"/>
          <p:cNvSpPr/>
          <p:nvPr/>
        </p:nvSpPr>
        <p:spPr>
          <a:xfrm rot="16200000">
            <a:off x="3170683" y="819101"/>
            <a:ext cx="3592513" cy="5400675"/>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2" name="Triangle isocèle 21"/>
          <p:cNvSpPr/>
          <p:nvPr/>
        </p:nvSpPr>
        <p:spPr>
          <a:xfrm rot="5400000">
            <a:off x="2987327" y="837209"/>
            <a:ext cx="3600450" cy="5327650"/>
          </a:xfrm>
          <a:prstGeom prst="triangle">
            <a:avLst>
              <a:gd name="adj" fmla="val 5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1" name="Triangle isocèle 20"/>
          <p:cNvSpPr/>
          <p:nvPr/>
        </p:nvSpPr>
        <p:spPr>
          <a:xfrm rot="10800000">
            <a:off x="2123728" y="1700808"/>
            <a:ext cx="5543550" cy="3600450"/>
          </a:xfrm>
          <a:prstGeom prst="triangle">
            <a:avLst>
              <a:gd name="adj" fmla="val 4852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 name="Rectangle 24"/>
          <p:cNvSpPr/>
          <p:nvPr/>
        </p:nvSpPr>
        <p:spPr>
          <a:xfrm>
            <a:off x="1870520" y="1484114"/>
            <a:ext cx="6049963" cy="4033837"/>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6" name="Image 13" descr="ASJCOU4CAZ2YPMMCAD631FNCAW6DSSNCA7XJA6KCA0HTEC4CAFOTZ44CA55I5PACA8PB5LPCANM41Y2CAOOAV1MCANTR1OHCAVEA50YCA6RO10KCA9QB10ZCANOZT2KCACJA4ZJCAT23HA7CA4V4Z0X.jpg"/>
          <p:cNvPicPr>
            <a:picLocks noChangeAspect="1"/>
          </p:cNvPicPr>
          <p:nvPr/>
        </p:nvPicPr>
        <p:blipFill>
          <a:blip r:embed="rId3" cstate="print"/>
          <a:srcRect/>
          <a:stretch>
            <a:fillRect/>
          </a:stretch>
        </p:blipFill>
        <p:spPr bwMode="auto">
          <a:xfrm>
            <a:off x="1615504" y="3284984"/>
            <a:ext cx="822325" cy="941387"/>
          </a:xfrm>
          <a:prstGeom prst="rect">
            <a:avLst/>
          </a:prstGeom>
          <a:noFill/>
          <a:ln w="38100">
            <a:solidFill>
              <a:srgbClr val="FFFF00"/>
            </a:solidFill>
            <a:miter lim="800000"/>
            <a:headEnd/>
            <a:tailEnd/>
          </a:ln>
        </p:spPr>
      </p:pic>
      <p:pic>
        <p:nvPicPr>
          <p:cNvPr id="27" name="Image 13" descr="ASJCOU4CAZ2YPMMCAD631FNCAW6DSSNCA7XJA6KCA0HTEC4CAFOTZ44CA55I5PACA8PB5LPCANM41Y2CAOOAV1MCANTR1OHCAVEA50YCA6RO10KCA9QB10ZCANOZT2KCACJA4ZJCAT23HA7CA4V4Z0X.jpg"/>
          <p:cNvPicPr>
            <a:picLocks noChangeAspect="1"/>
          </p:cNvPicPr>
          <p:nvPr/>
        </p:nvPicPr>
        <p:blipFill>
          <a:blip r:embed="rId4" cstate="print"/>
          <a:srcRect/>
          <a:stretch>
            <a:fillRect/>
          </a:stretch>
        </p:blipFill>
        <p:spPr bwMode="auto">
          <a:xfrm rot="175378">
            <a:off x="4443857" y="1582771"/>
            <a:ext cx="903287" cy="776287"/>
          </a:xfrm>
          <a:prstGeom prst="rect">
            <a:avLst/>
          </a:prstGeom>
          <a:noFill/>
          <a:ln w="38100">
            <a:solidFill>
              <a:srgbClr val="FF0000"/>
            </a:solidFill>
            <a:miter lim="800000"/>
            <a:headEnd/>
            <a:tailEnd/>
          </a:ln>
        </p:spPr>
      </p:pic>
      <p:pic>
        <p:nvPicPr>
          <p:cNvPr id="28" name="Image 13" descr="ASJCOU4CAZ2YPMMCAD631FNCAW6DSSNCA7XJA6KCA0HTEC4CAFOTZ44CA55I5PACA8PB5LPCANM41Y2CAOOAV1MCANTR1OHCAVEA50YCA6RO10KCA9QB10ZCANOZT2KCACJA4ZJCAT23HA7CA4V4Z0X.jpg"/>
          <p:cNvPicPr>
            <a:picLocks noChangeAspect="1"/>
          </p:cNvPicPr>
          <p:nvPr/>
        </p:nvPicPr>
        <p:blipFill>
          <a:blip r:embed="rId4" cstate="print"/>
          <a:srcRect/>
          <a:stretch>
            <a:fillRect/>
          </a:stretch>
        </p:blipFill>
        <p:spPr bwMode="auto">
          <a:xfrm rot="2623279">
            <a:off x="7553770" y="3112244"/>
            <a:ext cx="949325" cy="814388"/>
          </a:xfrm>
          <a:prstGeom prst="rect">
            <a:avLst/>
          </a:prstGeom>
          <a:noFill/>
          <a:ln w="38100">
            <a:solidFill>
              <a:srgbClr val="0070C0"/>
            </a:solidFill>
            <a:miter lim="800000"/>
            <a:headEnd/>
            <a:tailEnd/>
          </a:ln>
        </p:spPr>
      </p:pic>
      <p:pic>
        <p:nvPicPr>
          <p:cNvPr id="29" name="Image 13" descr="ASJCOU4CAZ2YPMMCAD631FNCAW6DSSNCA7XJA6KCA0HTEC4CAFOTZ44CA55I5PACA8PB5LPCANM41Y2CAOOAV1MCANTR1OHCAVEA50YCA6RO10KCA9QB10ZCANOZT2KCACJA4ZJCAT23HA7CA4V4Z0X.jpg"/>
          <p:cNvPicPr>
            <a:picLocks noChangeAspect="1"/>
          </p:cNvPicPr>
          <p:nvPr/>
        </p:nvPicPr>
        <p:blipFill>
          <a:blip r:embed="rId5" cstate="print"/>
          <a:srcRect/>
          <a:stretch>
            <a:fillRect/>
          </a:stretch>
        </p:blipFill>
        <p:spPr bwMode="auto">
          <a:xfrm>
            <a:off x="4502595" y="4932386"/>
            <a:ext cx="928687" cy="796925"/>
          </a:xfrm>
          <a:prstGeom prst="rect">
            <a:avLst/>
          </a:prstGeom>
          <a:noFill/>
          <a:ln w="38100">
            <a:solidFill>
              <a:srgbClr val="00B050"/>
            </a:solidFill>
            <a:miter lim="800000"/>
            <a:headEnd/>
            <a:tailEnd/>
          </a:ln>
        </p:spPr>
      </p:pic>
      <p:sp>
        <p:nvSpPr>
          <p:cNvPr id="30" name="ZoneTexte 24"/>
          <p:cNvSpPr txBox="1">
            <a:spLocks noChangeArrowheads="1"/>
          </p:cNvSpPr>
          <p:nvPr/>
        </p:nvSpPr>
        <p:spPr bwMode="auto">
          <a:xfrm>
            <a:off x="6449" y="5842574"/>
            <a:ext cx="8683625" cy="369332"/>
          </a:xfrm>
          <a:prstGeom prst="rect">
            <a:avLst/>
          </a:prstGeom>
          <a:noFill/>
          <a:ln w="9525">
            <a:noFill/>
            <a:miter lim="800000"/>
            <a:headEnd/>
            <a:tailEnd/>
          </a:ln>
        </p:spPr>
        <p:txBody>
          <a:bodyPr>
            <a:spAutoFit/>
          </a:bodyPr>
          <a:lstStyle/>
          <a:p>
            <a:pPr algn="ctr"/>
            <a:r>
              <a:rPr lang="fr-FR" sz="1800" b="1" dirty="0">
                <a:solidFill>
                  <a:srgbClr val="0070C0"/>
                </a:solidFill>
              </a:rPr>
              <a:t>Je pense aux </a:t>
            </a:r>
            <a:r>
              <a:rPr lang="fr-FR" sz="1800" b="1" dirty="0" smtClean="0">
                <a:solidFill>
                  <a:srgbClr val="0070C0"/>
                </a:solidFill>
              </a:rPr>
              <a:t>sol </a:t>
            </a:r>
            <a:r>
              <a:rPr lang="fr-FR" sz="1800" b="1" dirty="0">
                <a:solidFill>
                  <a:srgbClr val="0070C0"/>
                </a:solidFill>
              </a:rPr>
              <a:t>et </a:t>
            </a:r>
            <a:r>
              <a:rPr lang="fr-FR" sz="1800" b="1" dirty="0" smtClean="0">
                <a:solidFill>
                  <a:srgbClr val="0070C0"/>
                </a:solidFill>
              </a:rPr>
              <a:t>plafond, </a:t>
            </a:r>
            <a:r>
              <a:rPr lang="fr-FR" sz="1800" b="1" dirty="0">
                <a:solidFill>
                  <a:srgbClr val="0070C0"/>
                </a:solidFill>
              </a:rPr>
              <a:t>la pièce est ainsi figée dans sa totalité</a:t>
            </a:r>
          </a:p>
        </p:txBody>
      </p:sp>
    </p:spTree>
    <p:extLst>
      <p:ext uri="{BB962C8B-B14F-4D97-AF65-F5344CB8AC3E}">
        <p14:creationId xmlns:p14="http://schemas.microsoft.com/office/powerpoint/2010/main" val="61640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heckerboard(across)">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heckerboard(across)">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heckerboard(across)">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4" grpId="0" animBg="1" autoUpdateAnimBg="0"/>
      <p:bldP spid="22" grpId="0" animBg="1" autoUpdateAnimBg="0"/>
      <p:bldP spid="21" grpId="0" animBg="1" autoUpdateAnimBg="0"/>
      <p:bldP spid="3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defRPr/>
            </a:pPr>
            <a:r>
              <a:rPr lang="fr-FR" sz="3200" dirty="0"/>
              <a:t>Je fige aussi les signes objectifs…</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15</a:t>
            </a:fld>
            <a:endParaRPr lang="fr-FR" altLang="fr-FR"/>
          </a:p>
        </p:txBody>
      </p:sp>
      <p:sp>
        <p:nvSpPr>
          <p:cNvPr id="8" name="Rectangle 10"/>
          <p:cNvSpPr>
            <a:spLocks noChangeArrowheads="1"/>
          </p:cNvSpPr>
          <p:nvPr/>
        </p:nvSpPr>
        <p:spPr bwMode="auto">
          <a:xfrm>
            <a:off x="125412" y="1038225"/>
            <a:ext cx="8893175" cy="706437"/>
          </a:xfrm>
          <a:prstGeom prst="rect">
            <a:avLst/>
          </a:prstGeom>
          <a:noFill/>
          <a:ln w="9525">
            <a:noFill/>
            <a:miter lim="800000"/>
            <a:headEnd/>
            <a:tailEnd/>
          </a:ln>
        </p:spPr>
        <p:txBody>
          <a:bodyPr>
            <a:spAutoFit/>
          </a:bodyPr>
          <a:lstStyle/>
          <a:p>
            <a:pPr>
              <a:buFont typeface="Wingdings 2" pitchFamily="18" charset="2"/>
              <a:buNone/>
            </a:pPr>
            <a:r>
              <a:rPr lang="fr-FR" sz="2000" b="1" dirty="0">
                <a:latin typeface="Times New Roman" pitchFamily="18" charset="0"/>
                <a:cs typeface="Times New Roman" pitchFamily="18" charset="0"/>
              </a:rPr>
              <a:t>3°) Repérer les accès à la scène d’incendie et photographier tous ce qui est </a:t>
            </a:r>
            <a:r>
              <a:rPr lang="fr-FR" sz="2000" b="1" dirty="0">
                <a:solidFill>
                  <a:srgbClr val="FF0000"/>
                </a:solidFill>
                <a:latin typeface="Times New Roman" pitchFamily="18" charset="0"/>
                <a:cs typeface="Times New Roman" pitchFamily="18" charset="0"/>
              </a:rPr>
              <a:t>anormal mais aussi ce qui est normal. </a:t>
            </a:r>
            <a:r>
              <a:rPr lang="fr-FR" sz="2000" b="1" dirty="0">
                <a:latin typeface="Times New Roman" pitchFamily="18" charset="0"/>
                <a:cs typeface="Times New Roman" pitchFamily="18" charset="0"/>
              </a:rPr>
              <a:t>(Traces d’effraction, vitres brisées).</a:t>
            </a:r>
          </a:p>
        </p:txBody>
      </p:sp>
      <p:pic>
        <p:nvPicPr>
          <p:cNvPr id="9" name="Picture 2" descr="glass mechanical"/>
          <p:cNvPicPr>
            <a:picLocks noChangeAspect="1" noChangeArrowheads="1"/>
          </p:cNvPicPr>
          <p:nvPr/>
        </p:nvPicPr>
        <p:blipFill>
          <a:blip r:embed="rId2" cstate="print"/>
          <a:srcRect/>
          <a:stretch>
            <a:fillRect/>
          </a:stretch>
        </p:blipFill>
        <p:spPr bwMode="auto">
          <a:xfrm>
            <a:off x="323528" y="2072233"/>
            <a:ext cx="4608512" cy="3455988"/>
          </a:xfrm>
          <a:prstGeom prst="rect">
            <a:avLst/>
          </a:prstGeom>
          <a:noFill/>
          <a:ln w="19050">
            <a:solidFill>
              <a:srgbClr val="FFFF00"/>
            </a:solidFill>
            <a:miter lim="800000"/>
            <a:headEnd/>
            <a:tailEnd/>
          </a:ln>
        </p:spPr>
      </p:pic>
      <p:pic>
        <p:nvPicPr>
          <p:cNvPr id="10" name="Picture 3" descr="K:\stage RCI\photos signe objectifs\vitres\DSC_0051.JPG"/>
          <p:cNvPicPr>
            <a:picLocks noChangeAspect="1" noChangeArrowheads="1"/>
          </p:cNvPicPr>
          <p:nvPr/>
        </p:nvPicPr>
        <p:blipFill>
          <a:blip r:embed="rId3" cstate="print"/>
          <a:srcRect/>
          <a:stretch>
            <a:fillRect/>
          </a:stretch>
        </p:blipFill>
        <p:spPr bwMode="auto">
          <a:xfrm>
            <a:off x="5148064" y="2072233"/>
            <a:ext cx="3240088" cy="3430588"/>
          </a:xfrm>
          <a:prstGeom prst="rect">
            <a:avLst/>
          </a:prstGeom>
          <a:noFill/>
          <a:ln w="19050">
            <a:solidFill>
              <a:srgbClr val="FFFF00"/>
            </a:solidFill>
            <a:miter lim="800000"/>
            <a:headEnd/>
            <a:tailEnd/>
          </a:ln>
        </p:spPr>
      </p:pic>
    </p:spTree>
    <p:extLst>
      <p:ext uri="{BB962C8B-B14F-4D97-AF65-F5344CB8AC3E}">
        <p14:creationId xmlns:p14="http://schemas.microsoft.com/office/powerpoint/2010/main" val="23715741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defRPr/>
            </a:pPr>
            <a:r>
              <a:rPr lang="fr-FR" sz="2800" b="0" dirty="0">
                <a:latin typeface="Arial"/>
                <a:ea typeface="+mn-ea"/>
                <a:cs typeface="Arial" charset="0"/>
              </a:rPr>
              <a:t>Je fige aussi les signes objectifs…</a:t>
            </a:r>
            <a:r>
              <a:rPr lang="fr-FR" sz="2800" b="0" dirty="0">
                <a:solidFill>
                  <a:srgbClr val="FFFF00"/>
                </a:solidFill>
                <a:latin typeface="Arial"/>
                <a:ea typeface="+mn-ea"/>
                <a:cs typeface="Arial" charset="0"/>
              </a:rPr>
              <a:t/>
            </a:r>
            <a:br>
              <a:rPr lang="fr-FR" sz="2800" b="0" dirty="0">
                <a:solidFill>
                  <a:srgbClr val="FFFF00"/>
                </a:solidFill>
                <a:latin typeface="Arial"/>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16</a:t>
            </a:fld>
            <a:endParaRPr lang="fr-FR" altLang="fr-FR"/>
          </a:p>
        </p:txBody>
      </p:sp>
      <p:sp>
        <p:nvSpPr>
          <p:cNvPr id="22" name="Rectangle 10"/>
          <p:cNvSpPr>
            <a:spLocks noChangeArrowheads="1"/>
          </p:cNvSpPr>
          <p:nvPr/>
        </p:nvSpPr>
        <p:spPr bwMode="auto">
          <a:xfrm>
            <a:off x="203399" y="1038225"/>
            <a:ext cx="8964613" cy="708025"/>
          </a:xfrm>
          <a:prstGeom prst="rect">
            <a:avLst/>
          </a:prstGeom>
          <a:noFill/>
          <a:ln w="9525">
            <a:noFill/>
            <a:miter lim="800000"/>
            <a:headEnd/>
            <a:tailEnd/>
          </a:ln>
        </p:spPr>
        <p:txBody>
          <a:bodyPr>
            <a:spAutoFit/>
          </a:bodyPr>
          <a:lstStyle/>
          <a:p>
            <a:pPr>
              <a:buFont typeface="Wingdings 2" pitchFamily="18" charset="2"/>
              <a:buNone/>
            </a:pPr>
            <a:r>
              <a:rPr lang="fr-FR" sz="2000" b="1" dirty="0">
                <a:latin typeface="Times New Roman" pitchFamily="18" charset="0"/>
                <a:cs typeface="Times New Roman" pitchFamily="18" charset="0"/>
              </a:rPr>
              <a:t>4°) Figer tous les objets compromettants ou suspects retrouvés à l’extérieur: (bidons, articles de fumeur, bouteilles..).</a:t>
            </a:r>
          </a:p>
        </p:txBody>
      </p:sp>
      <p:pic>
        <p:nvPicPr>
          <p:cNvPr id="23" name="Picture 2" descr="K:\stage RCI\photos signe objectifs\jerricans\DSCN2653.JPG"/>
          <p:cNvPicPr>
            <a:picLocks noChangeAspect="1" noChangeArrowheads="1"/>
          </p:cNvPicPr>
          <p:nvPr/>
        </p:nvPicPr>
        <p:blipFill>
          <a:blip r:embed="rId2" cstate="print"/>
          <a:srcRect/>
          <a:stretch>
            <a:fillRect/>
          </a:stretch>
        </p:blipFill>
        <p:spPr bwMode="auto">
          <a:xfrm>
            <a:off x="107504" y="1988840"/>
            <a:ext cx="2519363" cy="1984375"/>
          </a:xfrm>
          <a:prstGeom prst="rect">
            <a:avLst/>
          </a:prstGeom>
          <a:noFill/>
          <a:ln w="19050">
            <a:solidFill>
              <a:srgbClr val="FFFF00"/>
            </a:solidFill>
            <a:miter lim="800000"/>
            <a:headEnd/>
            <a:tailEnd/>
          </a:ln>
        </p:spPr>
      </p:pic>
      <p:pic>
        <p:nvPicPr>
          <p:cNvPr id="24" name="Picture 7" descr="P1060145"/>
          <p:cNvPicPr>
            <a:picLocks noChangeAspect="1" noChangeArrowheads="1"/>
          </p:cNvPicPr>
          <p:nvPr/>
        </p:nvPicPr>
        <p:blipFill>
          <a:blip r:embed="rId3" cstate="print"/>
          <a:srcRect/>
          <a:stretch>
            <a:fillRect/>
          </a:stretch>
        </p:blipFill>
        <p:spPr bwMode="auto">
          <a:xfrm>
            <a:off x="2915816" y="1988840"/>
            <a:ext cx="2638425" cy="1981200"/>
          </a:xfrm>
          <a:prstGeom prst="rect">
            <a:avLst/>
          </a:prstGeom>
          <a:noFill/>
          <a:ln w="19050">
            <a:solidFill>
              <a:srgbClr val="FFFF00"/>
            </a:solidFill>
            <a:miter lim="800000"/>
            <a:headEnd/>
            <a:tailEnd/>
          </a:ln>
        </p:spPr>
      </p:pic>
      <p:pic>
        <p:nvPicPr>
          <p:cNvPr id="25" name="Picture 2" descr="K:\stage RCI\photos signe objectifs\articles de fumeurs\IM000112.JPG"/>
          <p:cNvPicPr>
            <a:picLocks noChangeAspect="1" noChangeArrowheads="1"/>
          </p:cNvPicPr>
          <p:nvPr/>
        </p:nvPicPr>
        <p:blipFill>
          <a:blip r:embed="rId4" cstate="print"/>
          <a:srcRect/>
          <a:stretch>
            <a:fillRect/>
          </a:stretch>
        </p:blipFill>
        <p:spPr bwMode="auto">
          <a:xfrm>
            <a:off x="5814962" y="1988840"/>
            <a:ext cx="2879725" cy="1992312"/>
          </a:xfrm>
          <a:prstGeom prst="rect">
            <a:avLst/>
          </a:prstGeom>
          <a:noFill/>
          <a:ln w="19050">
            <a:solidFill>
              <a:srgbClr val="FFFF00"/>
            </a:solidFill>
            <a:miter lim="800000"/>
            <a:headEnd/>
            <a:tailEnd/>
          </a:ln>
        </p:spPr>
      </p:pic>
      <p:pic>
        <p:nvPicPr>
          <p:cNvPr id="26" name="Picture 3" descr="K:\stage RCI\photos signe objectifs\articles de fumeurs\IMG_2175.JPG"/>
          <p:cNvPicPr>
            <a:picLocks noChangeAspect="1" noChangeArrowheads="1"/>
          </p:cNvPicPr>
          <p:nvPr/>
        </p:nvPicPr>
        <p:blipFill>
          <a:blip r:embed="rId5" cstate="print"/>
          <a:srcRect/>
          <a:stretch>
            <a:fillRect/>
          </a:stretch>
        </p:blipFill>
        <p:spPr bwMode="auto">
          <a:xfrm>
            <a:off x="107504" y="4215805"/>
            <a:ext cx="2663825" cy="1857375"/>
          </a:xfrm>
          <a:prstGeom prst="rect">
            <a:avLst/>
          </a:prstGeom>
          <a:noFill/>
          <a:ln w="19050">
            <a:solidFill>
              <a:srgbClr val="FFFF00"/>
            </a:solidFill>
            <a:miter lim="800000"/>
            <a:headEnd/>
            <a:tailEnd/>
          </a:ln>
        </p:spPr>
      </p:pic>
      <p:pic>
        <p:nvPicPr>
          <p:cNvPr id="27" name="Picture 48" descr="teenage_girl_against_smoking_hg_clr"/>
          <p:cNvPicPr>
            <a:picLocks noChangeAspect="1" noChangeArrowheads="1" noCrop="1"/>
          </p:cNvPicPr>
          <p:nvPr/>
        </p:nvPicPr>
        <p:blipFill>
          <a:blip r:embed="rId6" cstate="print"/>
          <a:srcRect/>
          <a:stretch>
            <a:fillRect/>
          </a:stretch>
        </p:blipFill>
        <p:spPr bwMode="auto">
          <a:xfrm>
            <a:off x="-252536" y="4653136"/>
            <a:ext cx="1511300" cy="1511300"/>
          </a:xfrm>
          <a:prstGeom prst="rect">
            <a:avLst/>
          </a:prstGeom>
          <a:noFill/>
          <a:ln w="9525">
            <a:noFill/>
            <a:miter lim="800000"/>
            <a:headEnd/>
            <a:tailEnd/>
          </a:ln>
        </p:spPr>
      </p:pic>
      <p:pic>
        <p:nvPicPr>
          <p:cNvPr id="28" name="Picture 2" descr="E:\Documents and Settings\FLACHER LAURENT\archives photos\Archive clichés RCCI\RCCI 3 VIART MTB\DSC00416.JPG"/>
          <p:cNvPicPr>
            <a:picLocks noGrp="1" noChangeAspect="1" noChangeArrowheads="1"/>
          </p:cNvPicPr>
          <p:nvPr>
            <p:ph idx="4294967295"/>
          </p:nvPr>
        </p:nvPicPr>
        <p:blipFill>
          <a:blip r:embed="rId7" cstate="print"/>
          <a:srcRect/>
          <a:stretch>
            <a:fillRect/>
          </a:stretch>
        </p:blipFill>
        <p:spPr>
          <a:xfrm>
            <a:off x="2915816" y="4212630"/>
            <a:ext cx="2808287" cy="1874838"/>
          </a:xfrm>
          <a:ln w="19050">
            <a:solidFill>
              <a:srgbClr val="FFFF00"/>
            </a:solidFill>
          </a:ln>
        </p:spPr>
      </p:pic>
      <p:pic>
        <p:nvPicPr>
          <p:cNvPr id="29" name="Picture 10" descr="DSC04694"/>
          <p:cNvPicPr>
            <a:picLocks noChangeAspect="1" noChangeArrowheads="1"/>
          </p:cNvPicPr>
          <p:nvPr/>
        </p:nvPicPr>
        <p:blipFill>
          <a:blip r:embed="rId8" cstate="print"/>
          <a:srcRect/>
          <a:stretch>
            <a:fillRect/>
          </a:stretch>
        </p:blipFill>
        <p:spPr bwMode="auto">
          <a:xfrm>
            <a:off x="5977011" y="4161482"/>
            <a:ext cx="2808287" cy="1881188"/>
          </a:xfrm>
          <a:prstGeom prst="rect">
            <a:avLst/>
          </a:prstGeom>
          <a:noFill/>
          <a:ln w="12700">
            <a:solidFill>
              <a:srgbClr val="FFFF00"/>
            </a:solidFill>
            <a:miter lim="800000"/>
            <a:headEnd/>
            <a:tailEnd/>
          </a:ln>
        </p:spPr>
      </p:pic>
    </p:spTree>
    <p:extLst>
      <p:ext uri="{BB962C8B-B14F-4D97-AF65-F5344CB8AC3E}">
        <p14:creationId xmlns:p14="http://schemas.microsoft.com/office/powerpoint/2010/main" val="133465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defRPr/>
            </a:pPr>
            <a:r>
              <a:rPr lang="fr-FR" sz="2800" b="0" dirty="0">
                <a:latin typeface="Arial"/>
                <a:ea typeface="+mn-ea"/>
                <a:cs typeface="Arial" charset="0"/>
              </a:rPr>
              <a:t>Le déblai….</a:t>
            </a:r>
            <a:r>
              <a:rPr lang="fr-FR" sz="2800" b="0" dirty="0">
                <a:solidFill>
                  <a:srgbClr val="FFFF00"/>
                </a:solidFill>
                <a:latin typeface="Arial"/>
                <a:ea typeface="+mn-ea"/>
                <a:cs typeface="Arial" charset="0"/>
              </a:rPr>
              <a:t/>
            </a:r>
            <a:br>
              <a:rPr lang="fr-FR" sz="2800" b="0" dirty="0">
                <a:solidFill>
                  <a:srgbClr val="FFFF00"/>
                </a:solidFill>
                <a:latin typeface="Arial"/>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17</a:t>
            </a:fld>
            <a:endParaRPr lang="fr-FR" altLang="fr-FR"/>
          </a:p>
        </p:txBody>
      </p:sp>
      <p:sp>
        <p:nvSpPr>
          <p:cNvPr id="7" name="Rectangle 11"/>
          <p:cNvSpPr>
            <a:spLocks noChangeArrowheads="1"/>
          </p:cNvSpPr>
          <p:nvPr/>
        </p:nvSpPr>
        <p:spPr bwMode="auto">
          <a:xfrm>
            <a:off x="125412" y="1038225"/>
            <a:ext cx="8893175" cy="584775"/>
          </a:xfrm>
          <a:prstGeom prst="rect">
            <a:avLst/>
          </a:prstGeom>
          <a:noFill/>
          <a:ln w="9525">
            <a:noFill/>
            <a:miter lim="800000"/>
            <a:headEnd/>
            <a:tailEnd/>
          </a:ln>
        </p:spPr>
        <p:txBody>
          <a:bodyPr>
            <a:spAutoFit/>
          </a:bodyPr>
          <a:lstStyle/>
          <a:p>
            <a:pPr algn="l">
              <a:buFont typeface="Wingdings" pitchFamily="2" charset="2"/>
              <a:buChar char="Ø"/>
            </a:pPr>
            <a:r>
              <a:rPr lang="fr-FR" b="1" dirty="0">
                <a:solidFill>
                  <a:srgbClr val="0000FF"/>
                </a:solidFill>
              </a:rPr>
              <a:t> Lors des opérations de déblai, il est important de figer les éléments mobilier avant leur déplacement ou évacuation.</a:t>
            </a:r>
            <a:endParaRPr lang="fr-FR" dirty="0">
              <a:solidFill>
                <a:srgbClr val="0000FF"/>
              </a:solidFill>
            </a:endParaRPr>
          </a:p>
        </p:txBody>
      </p:sp>
      <p:pic>
        <p:nvPicPr>
          <p:cNvPr id="8" name="Image 1" descr="6.jpg"/>
          <p:cNvPicPr>
            <a:picLocks noChangeAspect="1"/>
          </p:cNvPicPr>
          <p:nvPr/>
        </p:nvPicPr>
        <p:blipFill>
          <a:blip r:embed="rId2" cstate="print"/>
          <a:srcRect/>
          <a:stretch>
            <a:fillRect/>
          </a:stretch>
        </p:blipFill>
        <p:spPr bwMode="auto">
          <a:xfrm>
            <a:off x="437481" y="1623000"/>
            <a:ext cx="2998787" cy="4467225"/>
          </a:xfrm>
          <a:prstGeom prst="rect">
            <a:avLst/>
          </a:prstGeom>
          <a:noFill/>
          <a:ln w="19050">
            <a:solidFill>
              <a:srgbClr val="FFFF00"/>
            </a:solidFill>
            <a:miter lim="800000"/>
            <a:headEnd/>
            <a:tailEnd/>
          </a:ln>
        </p:spPr>
      </p:pic>
      <p:pic>
        <p:nvPicPr>
          <p:cNvPr id="12" name="Espace réservé du contenu 2" descr="Image1.jpg"/>
          <p:cNvPicPr>
            <a:picLocks noChangeAspect="1"/>
          </p:cNvPicPr>
          <p:nvPr/>
        </p:nvPicPr>
        <p:blipFill>
          <a:blip r:embed="rId3" cstate="print"/>
          <a:srcRect/>
          <a:stretch>
            <a:fillRect/>
          </a:stretch>
        </p:blipFill>
        <p:spPr bwMode="auto">
          <a:xfrm>
            <a:off x="4067634" y="1623000"/>
            <a:ext cx="4319587" cy="2914650"/>
          </a:xfrm>
          <a:prstGeom prst="rect">
            <a:avLst/>
          </a:prstGeom>
          <a:noFill/>
          <a:ln w="19050">
            <a:solidFill>
              <a:srgbClr val="FFFF00"/>
            </a:solidFill>
            <a:miter lim="800000"/>
            <a:headEnd/>
            <a:tailEnd/>
          </a:ln>
        </p:spPr>
      </p:pic>
      <p:pic>
        <p:nvPicPr>
          <p:cNvPr id="13" name="Picture 14" descr="D:\Clipart Pompiers\Clipart 2\Transparent\personnages\perso2.gif"/>
          <p:cNvPicPr>
            <a:picLocks noChangeAspect="1" noChangeArrowheads="1"/>
          </p:cNvPicPr>
          <p:nvPr/>
        </p:nvPicPr>
        <p:blipFill>
          <a:blip r:embed="rId4" cstate="print"/>
          <a:srcRect/>
          <a:stretch>
            <a:fillRect/>
          </a:stretch>
        </p:blipFill>
        <p:spPr bwMode="auto">
          <a:xfrm>
            <a:off x="8100392" y="4320566"/>
            <a:ext cx="783618" cy="1603718"/>
          </a:xfrm>
          <a:prstGeom prst="rect">
            <a:avLst/>
          </a:prstGeom>
          <a:noFill/>
          <a:ln w="9525">
            <a:noFill/>
            <a:miter lim="800000"/>
            <a:headEnd/>
            <a:tailEnd/>
          </a:ln>
        </p:spPr>
      </p:pic>
      <p:sp>
        <p:nvSpPr>
          <p:cNvPr id="14" name="Bulle ronde 13"/>
          <p:cNvSpPr/>
          <p:nvPr/>
        </p:nvSpPr>
        <p:spPr>
          <a:xfrm>
            <a:off x="3859819" y="4703768"/>
            <a:ext cx="3889375" cy="1079500"/>
          </a:xfrm>
          <a:prstGeom prst="wedgeEllipseCallout">
            <a:avLst>
              <a:gd name="adj1" fmla="val 56114"/>
              <a:gd name="adj2" fmla="val -2455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t>Ce sont des éléments majeurs du puzzle!</a:t>
            </a:r>
          </a:p>
        </p:txBody>
      </p:sp>
    </p:spTree>
    <p:extLst>
      <p:ext uri="{BB962C8B-B14F-4D97-AF65-F5344CB8AC3E}">
        <p14:creationId xmlns:p14="http://schemas.microsoft.com/office/powerpoint/2010/main" val="314241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defRPr/>
            </a:pPr>
            <a:r>
              <a:rPr lang="fr-FR" sz="3200" dirty="0"/>
              <a:t>Le déblai….</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18</a:t>
            </a:fld>
            <a:endParaRPr lang="fr-FR" altLang="fr-FR"/>
          </a:p>
        </p:txBody>
      </p:sp>
      <p:sp>
        <p:nvSpPr>
          <p:cNvPr id="21" name="Rectangle 1"/>
          <p:cNvSpPr>
            <a:spLocks noChangeArrowheads="1"/>
          </p:cNvSpPr>
          <p:nvPr/>
        </p:nvSpPr>
        <p:spPr bwMode="auto">
          <a:xfrm>
            <a:off x="166440" y="1091803"/>
            <a:ext cx="8964612" cy="584775"/>
          </a:xfrm>
          <a:prstGeom prst="rect">
            <a:avLst/>
          </a:prstGeom>
          <a:noFill/>
          <a:ln w="9525">
            <a:noFill/>
            <a:miter lim="800000"/>
            <a:headEnd/>
            <a:tailEnd/>
          </a:ln>
        </p:spPr>
        <p:txBody>
          <a:bodyPr>
            <a:spAutoFit/>
          </a:bodyPr>
          <a:lstStyle/>
          <a:p>
            <a:pPr>
              <a:buFont typeface="Wingdings" pitchFamily="2" charset="2"/>
              <a:buChar char="Ø"/>
            </a:pPr>
            <a:r>
              <a:rPr lang="fr-FR" b="1" dirty="0">
                <a:solidFill>
                  <a:srgbClr val="0000FF"/>
                </a:solidFill>
              </a:rPr>
              <a:t> Il est également nécessaire de photographier les murs et plafonds présentant des traces de calcination avant le dégarnissage. </a:t>
            </a:r>
          </a:p>
        </p:txBody>
      </p:sp>
      <p:pic>
        <p:nvPicPr>
          <p:cNvPr id="22" name="Image 13" descr="3.bmp"/>
          <p:cNvPicPr>
            <a:picLocks noChangeAspect="1"/>
          </p:cNvPicPr>
          <p:nvPr/>
        </p:nvPicPr>
        <p:blipFill>
          <a:blip r:embed="rId2" cstate="print"/>
          <a:srcRect/>
          <a:stretch>
            <a:fillRect/>
          </a:stretch>
        </p:blipFill>
        <p:spPr bwMode="auto">
          <a:xfrm>
            <a:off x="401638" y="1730156"/>
            <a:ext cx="3024187" cy="4568825"/>
          </a:xfrm>
          <a:prstGeom prst="rect">
            <a:avLst/>
          </a:prstGeom>
          <a:noFill/>
          <a:ln w="19050">
            <a:solidFill>
              <a:srgbClr val="FFFF00"/>
            </a:solidFill>
            <a:miter lim="800000"/>
            <a:headEnd/>
            <a:tailEnd/>
          </a:ln>
        </p:spPr>
      </p:pic>
      <p:pic>
        <p:nvPicPr>
          <p:cNvPr id="23" name="Picture 14" descr="E:\Documents and Settings\FLACHER LAURENT\archives photos\Archive clichés RCCI\RCCI 9 PERIGNEUX\DSC01011.JPG"/>
          <p:cNvPicPr>
            <a:picLocks noChangeAspect="1" noChangeArrowheads="1"/>
          </p:cNvPicPr>
          <p:nvPr/>
        </p:nvPicPr>
        <p:blipFill>
          <a:blip r:embed="rId3" cstate="print"/>
          <a:srcRect/>
          <a:stretch>
            <a:fillRect/>
          </a:stretch>
        </p:blipFill>
        <p:spPr bwMode="auto">
          <a:xfrm>
            <a:off x="3563888" y="3140968"/>
            <a:ext cx="4537075" cy="3038475"/>
          </a:xfrm>
          <a:prstGeom prst="rect">
            <a:avLst/>
          </a:prstGeom>
          <a:noFill/>
          <a:ln w="19050">
            <a:solidFill>
              <a:srgbClr val="FFFF00"/>
            </a:solidFill>
            <a:miter lim="800000"/>
            <a:headEnd/>
            <a:tailEnd/>
          </a:ln>
        </p:spPr>
      </p:pic>
      <p:pic>
        <p:nvPicPr>
          <p:cNvPr id="24" name="Picture 14" descr="D:\Clipart Pompiers\Clipart 2\Transparent\personnages\perso2.gif"/>
          <p:cNvPicPr>
            <a:picLocks noChangeAspect="1" noChangeArrowheads="1"/>
          </p:cNvPicPr>
          <p:nvPr/>
        </p:nvPicPr>
        <p:blipFill>
          <a:blip r:embed="rId4" cstate="print"/>
          <a:srcRect/>
          <a:stretch>
            <a:fillRect/>
          </a:stretch>
        </p:blipFill>
        <p:spPr bwMode="auto">
          <a:xfrm>
            <a:off x="8100963" y="1730156"/>
            <a:ext cx="887412" cy="1819275"/>
          </a:xfrm>
          <a:prstGeom prst="rect">
            <a:avLst/>
          </a:prstGeom>
          <a:noFill/>
          <a:ln w="9525">
            <a:noFill/>
            <a:miter lim="800000"/>
            <a:headEnd/>
            <a:tailEnd/>
          </a:ln>
        </p:spPr>
      </p:pic>
      <p:sp>
        <p:nvSpPr>
          <p:cNvPr id="25" name="Bulle ronde 24"/>
          <p:cNvSpPr/>
          <p:nvPr/>
        </p:nvSpPr>
        <p:spPr>
          <a:xfrm>
            <a:off x="3347938" y="1926352"/>
            <a:ext cx="4606925" cy="1152525"/>
          </a:xfrm>
          <a:prstGeom prst="wedgeEllipseCallout">
            <a:avLst>
              <a:gd name="adj1" fmla="val 54363"/>
              <a:gd name="adj2" fmla="val -2079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t>Dans ces cas les traces observées sur les murs et plafonds sont importantes!</a:t>
            </a:r>
          </a:p>
        </p:txBody>
      </p:sp>
    </p:spTree>
    <p:extLst>
      <p:ext uri="{BB962C8B-B14F-4D97-AF65-F5344CB8AC3E}">
        <p14:creationId xmlns:p14="http://schemas.microsoft.com/office/powerpoint/2010/main" val="45147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checkerboard(across)">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defRPr/>
            </a:pPr>
            <a:r>
              <a:rPr lang="fr-FR" sz="2800" b="0" dirty="0" smtClean="0">
                <a:latin typeface="Arial"/>
                <a:ea typeface="+mn-ea"/>
                <a:cs typeface="Arial" charset="0"/>
              </a:rPr>
              <a:t>Les </a:t>
            </a:r>
            <a:r>
              <a:rPr lang="fr-FR" sz="2800" b="0" dirty="0">
                <a:latin typeface="Arial"/>
                <a:ea typeface="+mn-ea"/>
                <a:cs typeface="Arial" charset="0"/>
              </a:rPr>
              <a:t>sources de chaleur….</a:t>
            </a:r>
            <a:r>
              <a:rPr lang="fr-FR" sz="2800" b="0" dirty="0">
                <a:solidFill>
                  <a:srgbClr val="FFFF00"/>
                </a:solidFill>
                <a:latin typeface="Arial"/>
                <a:ea typeface="+mn-ea"/>
                <a:cs typeface="Arial" charset="0"/>
              </a:rPr>
              <a:t/>
            </a:r>
            <a:br>
              <a:rPr lang="fr-FR" sz="2800" b="0" dirty="0">
                <a:solidFill>
                  <a:srgbClr val="FFFF00"/>
                </a:solidFill>
                <a:latin typeface="Arial"/>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19</a:t>
            </a:fld>
            <a:endParaRPr lang="fr-FR" altLang="fr-FR"/>
          </a:p>
        </p:txBody>
      </p:sp>
      <p:sp>
        <p:nvSpPr>
          <p:cNvPr id="19" name="Rectangle 10"/>
          <p:cNvSpPr>
            <a:spLocks noChangeArrowheads="1"/>
          </p:cNvSpPr>
          <p:nvPr/>
        </p:nvSpPr>
        <p:spPr bwMode="auto">
          <a:xfrm>
            <a:off x="0" y="836712"/>
            <a:ext cx="8964613" cy="830997"/>
          </a:xfrm>
          <a:prstGeom prst="rect">
            <a:avLst/>
          </a:prstGeom>
          <a:noFill/>
          <a:ln w="9525">
            <a:noFill/>
            <a:miter lim="800000"/>
            <a:headEnd/>
            <a:tailEnd/>
          </a:ln>
        </p:spPr>
        <p:txBody>
          <a:bodyPr>
            <a:spAutoFit/>
          </a:bodyPr>
          <a:lstStyle/>
          <a:p>
            <a:pPr algn="l"/>
            <a:endParaRPr lang="fr-FR" b="1" dirty="0"/>
          </a:p>
          <a:p>
            <a:pPr algn="l">
              <a:buFont typeface="Wingdings" pitchFamily="2" charset="2"/>
              <a:buChar char="Ø"/>
            </a:pPr>
            <a:r>
              <a:rPr lang="fr-FR" b="1" dirty="0">
                <a:solidFill>
                  <a:srgbClr val="0000FF"/>
                </a:solidFill>
              </a:rPr>
              <a:t> Je fige également toutes les sources de chaleur potentielles (bougies, </a:t>
            </a:r>
            <a:r>
              <a:rPr lang="fr-FR" b="1" dirty="0" smtClean="0">
                <a:solidFill>
                  <a:srgbClr val="0000FF"/>
                </a:solidFill>
              </a:rPr>
              <a:t>appareils </a:t>
            </a:r>
            <a:r>
              <a:rPr lang="fr-FR" b="1" dirty="0">
                <a:solidFill>
                  <a:srgbClr val="0000FF"/>
                </a:solidFill>
              </a:rPr>
              <a:t>électriques, articles de fumeur…).</a:t>
            </a:r>
          </a:p>
        </p:txBody>
      </p:sp>
      <p:pic>
        <p:nvPicPr>
          <p:cNvPr id="20" name="Picture 18" descr="http://t2.gstatic.com/images?q=tbn:ANd9GcSPbuN3b_dqVpt89pPI5HrVMAdux6XbZNCeLlShE27237zGGPuh"/>
          <p:cNvPicPr>
            <a:picLocks noChangeAspect="1" noChangeArrowheads="1"/>
          </p:cNvPicPr>
          <p:nvPr/>
        </p:nvPicPr>
        <p:blipFill>
          <a:blip r:embed="rId2" cstate="print"/>
          <a:srcRect/>
          <a:stretch>
            <a:fillRect/>
          </a:stretch>
        </p:blipFill>
        <p:spPr bwMode="auto">
          <a:xfrm>
            <a:off x="8366919" y="1124744"/>
            <a:ext cx="687388" cy="893762"/>
          </a:xfrm>
          <a:prstGeom prst="rect">
            <a:avLst/>
          </a:prstGeom>
          <a:noFill/>
          <a:ln w="9525">
            <a:noFill/>
            <a:miter lim="800000"/>
            <a:headEnd/>
            <a:tailEnd/>
          </a:ln>
        </p:spPr>
      </p:pic>
      <p:pic>
        <p:nvPicPr>
          <p:cNvPr id="21" name="Picture 2" descr="E:\Documents and Settings\FLACHER LAURENT\archives photos\Archive clichés RCCI\RCCI 9 PERIGNEUX\DSC01001.JPG"/>
          <p:cNvPicPr>
            <a:picLocks noChangeAspect="1" noChangeArrowheads="1"/>
          </p:cNvPicPr>
          <p:nvPr/>
        </p:nvPicPr>
        <p:blipFill>
          <a:blip r:embed="rId3" cstate="print"/>
          <a:srcRect/>
          <a:stretch>
            <a:fillRect/>
          </a:stretch>
        </p:blipFill>
        <p:spPr bwMode="auto">
          <a:xfrm>
            <a:off x="179388" y="2059613"/>
            <a:ext cx="4105275" cy="2747963"/>
          </a:xfrm>
          <a:prstGeom prst="rect">
            <a:avLst/>
          </a:prstGeom>
          <a:noFill/>
          <a:ln w="38100">
            <a:solidFill>
              <a:srgbClr val="FFFF00"/>
            </a:solidFill>
            <a:miter lim="800000"/>
            <a:headEnd/>
            <a:tailEnd/>
          </a:ln>
        </p:spPr>
      </p:pic>
      <p:sp>
        <p:nvSpPr>
          <p:cNvPr id="22" name="ZoneTexte 12"/>
          <p:cNvSpPr txBox="1">
            <a:spLocks noChangeArrowheads="1"/>
          </p:cNvSpPr>
          <p:nvPr/>
        </p:nvSpPr>
        <p:spPr bwMode="auto">
          <a:xfrm>
            <a:off x="511175" y="2032353"/>
            <a:ext cx="3441700" cy="368300"/>
          </a:xfrm>
          <a:prstGeom prst="rect">
            <a:avLst/>
          </a:prstGeom>
          <a:noFill/>
          <a:ln w="9525">
            <a:noFill/>
            <a:miter lim="800000"/>
            <a:headEnd/>
            <a:tailEnd/>
          </a:ln>
        </p:spPr>
        <p:txBody>
          <a:bodyPr wrap="none">
            <a:spAutoFit/>
          </a:bodyPr>
          <a:lstStyle/>
          <a:p>
            <a:pPr algn="ctr"/>
            <a:r>
              <a:rPr lang="fr-FR" b="1" dirty="0">
                <a:solidFill>
                  <a:srgbClr val="FFFF00"/>
                </a:solidFill>
              </a:rPr>
              <a:t>Compresseur de réfrigérateur</a:t>
            </a:r>
          </a:p>
        </p:txBody>
      </p:sp>
      <p:pic>
        <p:nvPicPr>
          <p:cNvPr id="23" name="Picture 3" descr="E:\Documents and Settings\FLACHER LAURENT\archives photos\Archive clichés RCCI\RCCI 9 PERIGNEUX\DSC01031.JPG"/>
          <p:cNvPicPr>
            <a:picLocks noChangeAspect="1" noChangeArrowheads="1"/>
          </p:cNvPicPr>
          <p:nvPr/>
        </p:nvPicPr>
        <p:blipFill>
          <a:blip r:embed="rId4" cstate="print"/>
          <a:srcRect/>
          <a:stretch>
            <a:fillRect/>
          </a:stretch>
        </p:blipFill>
        <p:spPr bwMode="auto">
          <a:xfrm>
            <a:off x="4482306" y="2069882"/>
            <a:ext cx="4124325" cy="2759075"/>
          </a:xfrm>
          <a:prstGeom prst="rect">
            <a:avLst/>
          </a:prstGeom>
          <a:noFill/>
          <a:ln w="38100">
            <a:solidFill>
              <a:srgbClr val="FFFF00"/>
            </a:solidFill>
            <a:miter lim="800000"/>
            <a:headEnd/>
            <a:tailEnd/>
          </a:ln>
        </p:spPr>
      </p:pic>
      <p:sp>
        <p:nvSpPr>
          <p:cNvPr id="24" name="ZoneTexte 13"/>
          <p:cNvSpPr txBox="1">
            <a:spLocks noChangeArrowheads="1"/>
          </p:cNvSpPr>
          <p:nvPr/>
        </p:nvSpPr>
        <p:spPr bwMode="auto">
          <a:xfrm>
            <a:off x="5580112" y="2059613"/>
            <a:ext cx="2193925" cy="369887"/>
          </a:xfrm>
          <a:prstGeom prst="rect">
            <a:avLst/>
          </a:prstGeom>
          <a:noFill/>
          <a:ln w="9525">
            <a:noFill/>
            <a:miter lim="800000"/>
            <a:headEnd/>
            <a:tailEnd/>
          </a:ln>
        </p:spPr>
        <p:txBody>
          <a:bodyPr wrap="none">
            <a:spAutoFit/>
          </a:bodyPr>
          <a:lstStyle/>
          <a:p>
            <a:pPr algn="ctr"/>
            <a:r>
              <a:rPr lang="fr-FR" b="1" dirty="0">
                <a:solidFill>
                  <a:srgbClr val="FFFF00"/>
                </a:solidFill>
              </a:rPr>
              <a:t>Tableau électrique</a:t>
            </a:r>
          </a:p>
        </p:txBody>
      </p:sp>
      <p:pic>
        <p:nvPicPr>
          <p:cNvPr id="25" name="Picture 2" descr="http://idata.over-blog.com/0/22/46/72/divers/allumette.gif"/>
          <p:cNvPicPr>
            <a:picLocks noChangeAspect="1" noChangeArrowheads="1"/>
          </p:cNvPicPr>
          <p:nvPr/>
        </p:nvPicPr>
        <p:blipFill>
          <a:blip r:embed="rId5" cstate="print"/>
          <a:srcRect/>
          <a:stretch>
            <a:fillRect/>
          </a:stretch>
        </p:blipFill>
        <p:spPr bwMode="auto">
          <a:xfrm rot="1145561">
            <a:off x="399637" y="4405475"/>
            <a:ext cx="1770062" cy="1203325"/>
          </a:xfrm>
          <a:prstGeom prst="rect">
            <a:avLst/>
          </a:prstGeom>
          <a:noFill/>
          <a:ln w="9525">
            <a:noFill/>
            <a:miter lim="800000"/>
            <a:headEnd/>
            <a:tailEnd/>
          </a:ln>
        </p:spPr>
      </p:pic>
      <p:sp>
        <p:nvSpPr>
          <p:cNvPr id="26" name="Bulle ronde 25"/>
          <p:cNvSpPr/>
          <p:nvPr/>
        </p:nvSpPr>
        <p:spPr>
          <a:xfrm>
            <a:off x="612453" y="5395569"/>
            <a:ext cx="7561262" cy="865188"/>
          </a:xfrm>
          <a:prstGeom prst="wedgeEllipseCallout">
            <a:avLst>
              <a:gd name="adj1" fmla="val 47626"/>
              <a:gd name="adj2" fmla="val -4824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t>Sans le savoir j’ai peut- être photographier la source de chaleur étant la cause de l’incendie!</a:t>
            </a:r>
          </a:p>
        </p:txBody>
      </p:sp>
      <p:pic>
        <p:nvPicPr>
          <p:cNvPr id="27" name="Picture 14" descr="D:\Clipart Pompiers\Clipart 2\Transparent\personnages\perso2.gif"/>
          <p:cNvPicPr>
            <a:picLocks noChangeAspect="1" noChangeArrowheads="1"/>
          </p:cNvPicPr>
          <p:nvPr/>
        </p:nvPicPr>
        <p:blipFill>
          <a:blip r:embed="rId6" cstate="print"/>
          <a:srcRect/>
          <a:stretch>
            <a:fillRect/>
          </a:stretch>
        </p:blipFill>
        <p:spPr bwMode="auto">
          <a:xfrm>
            <a:off x="8246270" y="4403248"/>
            <a:ext cx="808037" cy="1655763"/>
          </a:xfrm>
          <a:prstGeom prst="rect">
            <a:avLst/>
          </a:prstGeom>
          <a:noFill/>
          <a:ln w="9525">
            <a:noFill/>
            <a:miter lim="800000"/>
            <a:headEnd/>
            <a:tailEnd/>
          </a:ln>
        </p:spPr>
      </p:pic>
    </p:spTree>
    <p:extLst>
      <p:ext uri="{BB962C8B-B14F-4D97-AF65-F5344CB8AC3E}">
        <p14:creationId xmlns:p14="http://schemas.microsoft.com/office/powerpoint/2010/main" val="330752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2" presetClass="entr" presetSubtype="2"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1+#ppt_w/2"/>
                                          </p:val>
                                        </p:tav>
                                        <p:tav tm="100000">
                                          <p:val>
                                            <p:strVal val="#ppt_x"/>
                                          </p:val>
                                        </p:tav>
                                      </p:tavLst>
                                    </p:anim>
                                    <p:anim calcmode="lin" valueType="num">
                                      <p:cBhvr additive="base">
                                        <p:cTn id="11"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2</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endParaRPr lang="fr-FR" sz="2000" dirty="0"/>
          </a:p>
        </p:txBody>
      </p:sp>
      <p:sp>
        <p:nvSpPr>
          <p:cNvPr id="14" name="ZoneTexte 2"/>
          <p:cNvSpPr txBox="1">
            <a:spLocks noChangeArrowheads="1"/>
          </p:cNvSpPr>
          <p:nvPr/>
        </p:nvSpPr>
        <p:spPr bwMode="auto">
          <a:xfrm>
            <a:off x="2986469" y="1141909"/>
            <a:ext cx="3171061" cy="338554"/>
          </a:xfrm>
          <a:prstGeom prst="rect">
            <a:avLst/>
          </a:prstGeom>
          <a:gradFill rotWithShape="0">
            <a:gsLst>
              <a:gs pos="0">
                <a:srgbClr val="FFF200"/>
              </a:gs>
              <a:gs pos="45000">
                <a:srgbClr val="FF7A00"/>
              </a:gs>
              <a:gs pos="70000">
                <a:srgbClr val="FF0300"/>
              </a:gs>
              <a:gs pos="100000">
                <a:srgbClr val="4D0808"/>
              </a:gs>
            </a:gsLst>
            <a:lin ang="5400000"/>
          </a:gradFill>
          <a:ln w="19050">
            <a:solidFill>
              <a:srgbClr val="FF0000"/>
            </a:solidFill>
            <a:miter lim="800000"/>
            <a:headEnd/>
            <a:tailEnd/>
          </a:ln>
        </p:spPr>
        <p:txBody>
          <a:bodyPr wrap="none">
            <a:spAutoFit/>
          </a:bodyPr>
          <a:lstStyle/>
          <a:p>
            <a:pPr algn="ctr"/>
            <a:r>
              <a:rPr lang="fr-FR" b="1" dirty="0"/>
              <a:t>1 Chef de FOS : </a:t>
            </a:r>
            <a:r>
              <a:rPr lang="fr-FR" b="1" dirty="0" smtClean="0"/>
              <a:t>CDT CIZERON</a:t>
            </a:r>
            <a:endParaRPr lang="fr-FR" b="1" dirty="0"/>
          </a:p>
        </p:txBody>
      </p:sp>
      <p:sp>
        <p:nvSpPr>
          <p:cNvPr id="15" name="Flèche droite rayée 14"/>
          <p:cNvSpPr/>
          <p:nvPr/>
        </p:nvSpPr>
        <p:spPr>
          <a:xfrm rot="5400000">
            <a:off x="4333874" y="1617964"/>
            <a:ext cx="515938" cy="360362"/>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ZoneTexte 15"/>
          <p:cNvSpPr txBox="1"/>
          <p:nvPr/>
        </p:nvSpPr>
        <p:spPr>
          <a:xfrm>
            <a:off x="2458955" y="2118223"/>
            <a:ext cx="4292600" cy="369887"/>
          </a:xfrm>
          <a:prstGeom prst="rect">
            <a:avLst/>
          </a:prstGeom>
          <a:solidFill>
            <a:schemeClr val="bg1">
              <a:lumMod val="75000"/>
            </a:schemeClr>
          </a:solidFill>
          <a:ln w="19050">
            <a:solidFill>
              <a:srgbClr val="FF0000"/>
            </a:solidFill>
          </a:ln>
        </p:spPr>
        <p:txBody>
          <a:bodyPr wrap="none">
            <a:spAutoFit/>
          </a:bodyPr>
          <a:lstStyle/>
          <a:p>
            <a:pPr algn="ctr">
              <a:defRPr/>
            </a:pPr>
            <a:r>
              <a:rPr lang="fr-FR" b="1" dirty="0"/>
              <a:t>1 Adjoint chef de FOS : CDT BOURET</a:t>
            </a:r>
          </a:p>
        </p:txBody>
      </p:sp>
      <p:sp>
        <p:nvSpPr>
          <p:cNvPr id="17" name="Flèche droite rayée 16"/>
          <p:cNvSpPr/>
          <p:nvPr/>
        </p:nvSpPr>
        <p:spPr>
          <a:xfrm rot="5400000">
            <a:off x="4344353" y="2608881"/>
            <a:ext cx="515937" cy="360362"/>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ZoneTexte 4"/>
          <p:cNvSpPr txBox="1">
            <a:spLocks noChangeArrowheads="1"/>
          </p:cNvSpPr>
          <p:nvPr/>
        </p:nvSpPr>
        <p:spPr bwMode="auto">
          <a:xfrm>
            <a:off x="1535163" y="3121584"/>
            <a:ext cx="6092245" cy="369332"/>
          </a:xfrm>
          <a:prstGeom prst="rect">
            <a:avLst/>
          </a:prstGeom>
          <a:gradFill rotWithShape="0">
            <a:gsLst>
              <a:gs pos="0">
                <a:srgbClr val="5E9EFF"/>
              </a:gs>
              <a:gs pos="39999">
                <a:srgbClr val="85C2FF"/>
              </a:gs>
              <a:gs pos="70000">
                <a:srgbClr val="C4D6EB"/>
              </a:gs>
              <a:gs pos="100000">
                <a:srgbClr val="FFEBFA"/>
              </a:gs>
            </a:gsLst>
            <a:lin ang="5400000"/>
          </a:gradFill>
          <a:ln w="19050">
            <a:solidFill>
              <a:srgbClr val="FF0000"/>
            </a:solidFill>
            <a:miter lim="800000"/>
            <a:headEnd/>
            <a:tailEnd/>
          </a:ln>
        </p:spPr>
        <p:txBody>
          <a:bodyPr wrap="none">
            <a:spAutoFit/>
          </a:bodyPr>
          <a:lstStyle/>
          <a:p>
            <a:pPr algn="ctr"/>
            <a:r>
              <a:rPr lang="fr-FR" b="1" dirty="0"/>
              <a:t>1 Conseiller technique départemental : </a:t>
            </a:r>
            <a:r>
              <a:rPr lang="fr-FR" b="1" dirty="0" smtClean="0"/>
              <a:t>LTN </a:t>
            </a:r>
            <a:r>
              <a:rPr lang="fr-FR" b="1" dirty="0"/>
              <a:t>FLACHER</a:t>
            </a:r>
          </a:p>
        </p:txBody>
      </p:sp>
      <p:sp>
        <p:nvSpPr>
          <p:cNvPr id="19" name="Flèche droite rayée 18"/>
          <p:cNvSpPr/>
          <p:nvPr/>
        </p:nvSpPr>
        <p:spPr>
          <a:xfrm rot="5400000">
            <a:off x="4344353" y="3594339"/>
            <a:ext cx="515938" cy="360362"/>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ZoneTexte 5"/>
          <p:cNvSpPr txBox="1">
            <a:spLocks noChangeArrowheads="1"/>
          </p:cNvSpPr>
          <p:nvPr/>
        </p:nvSpPr>
        <p:spPr bwMode="auto">
          <a:xfrm>
            <a:off x="2620043" y="4067616"/>
            <a:ext cx="4092787" cy="338554"/>
          </a:xfrm>
          <a:prstGeom prst="rect">
            <a:avLst/>
          </a:prstGeom>
          <a:solidFill>
            <a:srgbClr val="FF0000"/>
          </a:solidFill>
          <a:ln w="19050">
            <a:solidFill>
              <a:srgbClr val="FF0000"/>
            </a:solidFill>
            <a:miter lim="800000"/>
            <a:headEnd/>
            <a:tailEnd/>
          </a:ln>
        </p:spPr>
        <p:txBody>
          <a:bodyPr wrap="none">
            <a:spAutoFit/>
          </a:bodyPr>
          <a:lstStyle/>
          <a:p>
            <a:pPr algn="ctr"/>
            <a:r>
              <a:rPr lang="fr-FR" b="1" dirty="0" smtClean="0"/>
              <a:t>+ 12 Sapeurs- </a:t>
            </a:r>
            <a:r>
              <a:rPr lang="fr-FR" b="1" dirty="0"/>
              <a:t>Pompiers investigateurs: </a:t>
            </a:r>
          </a:p>
        </p:txBody>
      </p:sp>
      <p:sp>
        <p:nvSpPr>
          <p:cNvPr id="22" name="Flèche courbée vers la droite 21"/>
          <p:cNvSpPr/>
          <p:nvPr/>
        </p:nvSpPr>
        <p:spPr>
          <a:xfrm>
            <a:off x="611560" y="4149080"/>
            <a:ext cx="731837" cy="1216025"/>
          </a:xfrm>
          <a:prstGeom prst="curved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23" name="Flèche courbée vers la droite 22"/>
          <p:cNvSpPr/>
          <p:nvPr/>
        </p:nvSpPr>
        <p:spPr>
          <a:xfrm flipH="1">
            <a:off x="7740352" y="4149080"/>
            <a:ext cx="636587" cy="1216025"/>
          </a:xfrm>
          <a:prstGeom prst="curved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graphicFrame>
        <p:nvGraphicFramePr>
          <p:cNvPr id="24" name="Tableau 23"/>
          <p:cNvGraphicFramePr>
            <a:graphicFrameLocks noGrp="1"/>
          </p:cNvGraphicFramePr>
          <p:nvPr>
            <p:extLst>
              <p:ext uri="{D42A27DB-BD31-4B8C-83A1-F6EECF244321}">
                <p14:modId xmlns:p14="http://schemas.microsoft.com/office/powerpoint/2010/main" val="1672932039"/>
              </p:ext>
            </p:extLst>
          </p:nvPr>
        </p:nvGraphicFramePr>
        <p:xfrm>
          <a:off x="1475656" y="4581128"/>
          <a:ext cx="6222999" cy="1285594"/>
        </p:xfrm>
        <a:graphic>
          <a:graphicData uri="http://schemas.openxmlformats.org/drawingml/2006/table">
            <a:tbl>
              <a:tblPr firstRow="1" bandRow="1">
                <a:tableStyleId>{5C22544A-7EE6-4342-B048-85BDC9FD1C3A}</a:tableStyleId>
              </a:tblPr>
              <a:tblGrid>
                <a:gridCol w="1555750">
                  <a:extLst>
                    <a:ext uri="{9D8B030D-6E8A-4147-A177-3AD203B41FA5}"/>
                  </a:extLst>
                </a:gridCol>
                <a:gridCol w="1703917">
                  <a:extLst>
                    <a:ext uri="{9D8B030D-6E8A-4147-A177-3AD203B41FA5}"/>
                  </a:extLst>
                </a:gridCol>
                <a:gridCol w="1481666">
                  <a:extLst>
                    <a:ext uri="{9D8B030D-6E8A-4147-A177-3AD203B41FA5}"/>
                  </a:extLst>
                </a:gridCol>
                <a:gridCol w="1481666">
                  <a:extLst>
                    <a:ext uri="{9D8B030D-6E8A-4147-A177-3AD203B41FA5}"/>
                  </a:extLst>
                </a:gridCol>
              </a:tblGrid>
              <a:tr h="371078">
                <a:tc>
                  <a:txBody>
                    <a:bodyPr/>
                    <a:lstStyle/>
                    <a:p>
                      <a:pPr algn="ctr"/>
                      <a:r>
                        <a:rPr lang="fr-FR" altLang="fr-FR" sz="1200" b="1" dirty="0" smtClean="0">
                          <a:solidFill>
                            <a:schemeClr val="tx1"/>
                          </a:solidFill>
                        </a:rPr>
                        <a:t>ADC MASSEI </a:t>
                      </a:r>
                      <a:endParaRPr lang="fr-FR" sz="1200" dirty="0">
                        <a:solidFill>
                          <a:schemeClr val="tx1"/>
                        </a:solidFill>
                      </a:endParaRPr>
                    </a:p>
                  </a:txBody>
                  <a:tcPr marL="91433" marR="91433" marT="45749" marB="45749">
                    <a:solidFill>
                      <a:schemeClr val="bg1">
                        <a:lumMod val="75000"/>
                      </a:schemeClr>
                    </a:solidFill>
                  </a:tcPr>
                </a:tc>
                <a:tc>
                  <a:txBody>
                    <a:bodyPr/>
                    <a:lstStyle/>
                    <a:p>
                      <a:pPr algn="ctr"/>
                      <a:r>
                        <a:rPr lang="fr-FR" altLang="fr-FR" sz="1200" b="1" dirty="0" smtClean="0">
                          <a:solidFill>
                            <a:schemeClr val="tx1"/>
                          </a:solidFill>
                        </a:rPr>
                        <a:t>ADC</a:t>
                      </a:r>
                      <a:r>
                        <a:rPr lang="fr-FR" altLang="fr-FR" sz="1200" b="1" baseline="0" dirty="0" smtClean="0">
                          <a:solidFill>
                            <a:schemeClr val="tx1"/>
                          </a:solidFill>
                        </a:rPr>
                        <a:t> </a:t>
                      </a:r>
                      <a:r>
                        <a:rPr lang="fr-FR" altLang="fr-FR" sz="1200" b="1" dirty="0" smtClean="0">
                          <a:solidFill>
                            <a:schemeClr val="tx1"/>
                          </a:solidFill>
                        </a:rPr>
                        <a:t>HUET</a:t>
                      </a:r>
                      <a:endParaRPr lang="fr-FR" sz="1200" dirty="0">
                        <a:solidFill>
                          <a:schemeClr val="tx1"/>
                        </a:solidFill>
                      </a:endParaRPr>
                    </a:p>
                  </a:txBody>
                  <a:tcPr marL="91433" marR="91433" marT="45749" marB="45749">
                    <a:solidFill>
                      <a:schemeClr val="bg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smtClean="0">
                          <a:solidFill>
                            <a:schemeClr val="tx1"/>
                          </a:solidFill>
                        </a:rPr>
                        <a:t>ADC PICQ</a:t>
                      </a:r>
                    </a:p>
                    <a:p>
                      <a:pPr algn="ctr"/>
                      <a:endParaRPr lang="fr-FR" sz="1200" dirty="0">
                        <a:solidFill>
                          <a:schemeClr val="tx1"/>
                        </a:solidFill>
                      </a:endParaRPr>
                    </a:p>
                  </a:txBody>
                  <a:tcPr marL="91433" marR="91433" marT="45749" marB="45749">
                    <a:solidFill>
                      <a:schemeClr val="bg1">
                        <a:lumMod val="75000"/>
                      </a:schemeClr>
                    </a:solidFill>
                  </a:tcPr>
                </a:tc>
                <a:tc>
                  <a:txBody>
                    <a:bodyPr/>
                    <a:lstStyle/>
                    <a:p>
                      <a:pPr algn="ctr"/>
                      <a:r>
                        <a:rPr lang="fr-FR" altLang="fr-FR" sz="1200" b="1" dirty="0" smtClean="0">
                          <a:solidFill>
                            <a:schemeClr val="tx1"/>
                          </a:solidFill>
                        </a:rPr>
                        <a:t>CNE RICHARD </a:t>
                      </a:r>
                      <a:endParaRPr lang="fr-FR" sz="1200" dirty="0">
                        <a:solidFill>
                          <a:schemeClr val="tx1"/>
                        </a:solidFill>
                      </a:endParaRPr>
                    </a:p>
                  </a:txBody>
                  <a:tcPr marL="91433" marR="91433" marT="45749" marB="45749">
                    <a:solidFill>
                      <a:schemeClr val="bg1">
                        <a:lumMod val="75000"/>
                      </a:schemeClr>
                    </a:solidFill>
                  </a:tcPr>
                </a:tc>
                <a:extLst>
                  <a:ext uri="{0D108BD9-81ED-4DB2-BD59-A6C34878D82A}"/>
                </a:extLst>
              </a:tr>
              <a:tr h="371078">
                <a:tc>
                  <a:txBody>
                    <a:bodyPr/>
                    <a:lstStyle/>
                    <a:p>
                      <a:pPr algn="ctr"/>
                      <a:r>
                        <a:rPr lang="fr-FR" altLang="fr-FR" sz="1200" b="1" dirty="0" smtClean="0"/>
                        <a:t>CNE VIGOUROUX </a:t>
                      </a:r>
                      <a:endParaRPr lang="fr-FR" sz="1200" dirty="0"/>
                    </a:p>
                  </a:txBody>
                  <a:tcPr marL="91433" marR="91433" marT="45749" marB="45749">
                    <a:solidFill>
                      <a:schemeClr val="bg1">
                        <a:lumMod val="75000"/>
                      </a:schemeClr>
                    </a:solidFill>
                  </a:tcPr>
                </a:tc>
                <a:tc>
                  <a:txBody>
                    <a:bodyPr/>
                    <a:lstStyle/>
                    <a:p>
                      <a:pPr algn="ctr"/>
                      <a:r>
                        <a:rPr lang="fr-FR" altLang="fr-FR" sz="1200" b="1" dirty="0" smtClean="0"/>
                        <a:t>ADJ PERRIER</a:t>
                      </a:r>
                      <a:endParaRPr lang="fr-FR" sz="1200" dirty="0"/>
                    </a:p>
                  </a:txBody>
                  <a:tcPr marL="91433" marR="91433" marT="45749" marB="45749">
                    <a:solidFill>
                      <a:schemeClr val="bg1">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altLang="fr-FR" sz="1200" b="1" dirty="0" smtClean="0"/>
                        <a:t>LTN PASCALE</a:t>
                      </a:r>
                      <a:endParaRPr lang="fr-FR" sz="1200" dirty="0" smtClean="0"/>
                    </a:p>
                  </a:txBody>
                  <a:tcPr marL="91433" marR="91433" marT="45749" marB="45749">
                    <a:solidFill>
                      <a:schemeClr val="bg1">
                        <a:lumMod val="75000"/>
                      </a:schemeClr>
                    </a:solidFill>
                  </a:tcPr>
                </a:tc>
                <a:tc>
                  <a:txBody>
                    <a:bodyPr/>
                    <a:lstStyle/>
                    <a:p>
                      <a:pPr algn="ctr"/>
                      <a:r>
                        <a:rPr lang="fr-FR" altLang="fr-FR" sz="1200" b="1" dirty="0" smtClean="0"/>
                        <a:t>LTN DURAND</a:t>
                      </a:r>
                      <a:endParaRPr lang="fr-FR" sz="1200" dirty="0"/>
                    </a:p>
                  </a:txBody>
                  <a:tcPr marL="91433" marR="91433" marT="45749" marB="45749">
                    <a:solidFill>
                      <a:schemeClr val="bg1">
                        <a:lumMod val="75000"/>
                      </a:schemeClr>
                    </a:solidFill>
                  </a:tcPr>
                </a:tc>
                <a:extLst>
                  <a:ext uri="{0D108BD9-81ED-4DB2-BD59-A6C34878D82A}"/>
                </a:extLst>
              </a:tr>
              <a:tr h="371078">
                <a:tc>
                  <a:txBody>
                    <a:bodyPr/>
                    <a:lstStyle/>
                    <a:p>
                      <a:pPr algn="ctr"/>
                      <a:r>
                        <a:rPr lang="fr-FR" altLang="fr-FR" sz="1200" b="1" dirty="0" smtClean="0"/>
                        <a:t>LTN MARION</a:t>
                      </a:r>
                      <a:endParaRPr lang="fr-FR" sz="1200" dirty="0"/>
                    </a:p>
                  </a:txBody>
                  <a:tcPr marL="91433" marR="91433" marT="45749" marB="45749">
                    <a:solidFill>
                      <a:schemeClr val="bg1">
                        <a:lumMod val="75000"/>
                      </a:schemeClr>
                    </a:solidFill>
                  </a:tcPr>
                </a:tc>
                <a:tc>
                  <a:txBody>
                    <a:bodyPr/>
                    <a:lstStyle/>
                    <a:p>
                      <a:pPr algn="ctr"/>
                      <a:r>
                        <a:rPr lang="fr-FR" altLang="fr-FR" sz="1200" b="1" dirty="0" smtClean="0"/>
                        <a:t>CNE CHARRETIER</a:t>
                      </a:r>
                      <a:endParaRPr lang="fr-FR" sz="1200" dirty="0"/>
                    </a:p>
                  </a:txBody>
                  <a:tcPr marL="91433" marR="91433" marT="45749" marB="45749">
                    <a:solidFill>
                      <a:schemeClr val="bg1">
                        <a:lumMod val="75000"/>
                      </a:schemeClr>
                    </a:solidFill>
                  </a:tcPr>
                </a:tc>
                <a:tc>
                  <a:txBody>
                    <a:bodyPr/>
                    <a:lstStyle/>
                    <a:p>
                      <a:pPr algn="ctr"/>
                      <a:r>
                        <a:rPr lang="fr-FR" altLang="fr-FR" sz="1200" b="1" dirty="0" smtClean="0"/>
                        <a:t>CDT</a:t>
                      </a:r>
                      <a:r>
                        <a:rPr lang="fr-FR" altLang="fr-FR" sz="1200" b="1" baseline="0" dirty="0" smtClean="0"/>
                        <a:t> DELOUCHE- MEYER </a:t>
                      </a:r>
                      <a:endParaRPr lang="fr-FR" sz="1200" dirty="0"/>
                    </a:p>
                  </a:txBody>
                  <a:tcPr marL="91433" marR="91433" marT="45749" marB="45749">
                    <a:solidFill>
                      <a:schemeClr val="bg1">
                        <a:lumMod val="75000"/>
                      </a:schemeClr>
                    </a:solidFill>
                  </a:tcPr>
                </a:tc>
                <a:tc>
                  <a:txBody>
                    <a:bodyPr/>
                    <a:lstStyle/>
                    <a:p>
                      <a:pPr algn="ctr"/>
                      <a:endParaRPr lang="fr-FR" sz="1200" dirty="0"/>
                    </a:p>
                  </a:txBody>
                  <a:tcPr marL="91433" marR="91433" marT="45749" marB="45749">
                    <a:solidFill>
                      <a:schemeClr val="bg1">
                        <a:lumMod val="75000"/>
                      </a:schemeClr>
                    </a:solidFill>
                  </a:tcPr>
                </a:tc>
                <a:extLst>
                  <a:ext uri="{0D108BD9-81ED-4DB2-BD59-A6C34878D82A}"/>
                </a:extLst>
              </a:tr>
            </a:tbl>
          </a:graphicData>
        </a:graphic>
      </p:graphicFrame>
    </p:spTree>
    <p:extLst>
      <p:ext uri="{BB962C8B-B14F-4D97-AF65-F5344CB8AC3E}">
        <p14:creationId xmlns:p14="http://schemas.microsoft.com/office/powerpoint/2010/main" val="115686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defRPr/>
            </a:pPr>
            <a:r>
              <a:rPr lang="fr-FR" sz="2400" spc="50" dirty="0">
                <a:ln w="11430"/>
                <a:effectLst>
                  <a:outerShdw blurRad="76200" dist="50800" dir="5400000" algn="tl" rotWithShape="0">
                    <a:srgbClr val="000000">
                      <a:alpha val="65000"/>
                    </a:srgbClr>
                  </a:outerShdw>
                </a:effectLst>
                <a:latin typeface="Times New Roman" pitchFamily="18" charset="0"/>
                <a:cs typeface="Times New Roman" pitchFamily="18" charset="0"/>
              </a:rPr>
              <a:t>Les cadrages</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20</a:t>
            </a:fld>
            <a:endParaRPr lang="fr-FR" altLang="fr-FR"/>
          </a:p>
        </p:txBody>
      </p:sp>
      <p:sp>
        <p:nvSpPr>
          <p:cNvPr id="8" name="Rectangle 3"/>
          <p:cNvSpPr txBox="1">
            <a:spLocks noChangeArrowheads="1"/>
          </p:cNvSpPr>
          <p:nvPr/>
        </p:nvSpPr>
        <p:spPr>
          <a:xfrm>
            <a:off x="107504" y="1062633"/>
            <a:ext cx="8820150" cy="662583"/>
          </a:xfrm>
          <a:prstGeom prst="rect">
            <a:avLst/>
          </a:prstGeom>
        </p:spPr>
        <p:txBody>
          <a:bodyPr/>
          <a:lstStyle/>
          <a:p>
            <a:pPr marL="342900" indent="-342900" algn="l">
              <a:lnSpc>
                <a:spcPct val="90000"/>
              </a:lnSpc>
              <a:spcBef>
                <a:spcPct val="20000"/>
              </a:spcBef>
              <a:buFont typeface="Wingdings" pitchFamily="2" charset="2"/>
              <a:buNone/>
              <a:defRPr/>
            </a:pPr>
            <a:r>
              <a:rPr lang="fr-FR" sz="2400" kern="0" dirty="0">
                <a:latin typeface="+mn-lt"/>
                <a:cs typeface="+mn-cs"/>
              </a:rPr>
              <a:t>   </a:t>
            </a:r>
            <a:r>
              <a:rPr lang="fr-FR" sz="2000" kern="0" dirty="0">
                <a:latin typeface="+mn-lt"/>
                <a:cs typeface="+mn-cs"/>
              </a:rPr>
              <a:t>Des tests scientifiques ont démontré que tous les individus d’une même culture ont le même cheminement visuel identique au sens de lecture.</a:t>
            </a:r>
            <a:endParaRPr lang="fr-FR" sz="2400" kern="0" dirty="0">
              <a:latin typeface="+mn-lt"/>
              <a:cs typeface="+mn-cs"/>
            </a:endParaRPr>
          </a:p>
          <a:p>
            <a:pPr marL="342900" indent="-342900" algn="l">
              <a:lnSpc>
                <a:spcPct val="90000"/>
              </a:lnSpc>
              <a:spcBef>
                <a:spcPct val="20000"/>
              </a:spcBef>
              <a:buFont typeface="Wingdings" pitchFamily="2" charset="2"/>
              <a:buNone/>
              <a:defRPr/>
            </a:pPr>
            <a:endParaRPr lang="fr-FR" sz="2400" kern="0" dirty="0">
              <a:latin typeface="+mn-lt"/>
              <a:cs typeface="+mn-cs"/>
            </a:endParaRPr>
          </a:p>
          <a:p>
            <a:pPr marL="342900" indent="-342900" algn="l">
              <a:lnSpc>
                <a:spcPct val="90000"/>
              </a:lnSpc>
              <a:spcBef>
                <a:spcPct val="20000"/>
              </a:spcBef>
              <a:buFontTx/>
              <a:buChar char="•"/>
              <a:defRPr/>
            </a:pPr>
            <a:endParaRPr lang="fr-FR" sz="2800" kern="0" dirty="0">
              <a:latin typeface="+mn-lt"/>
              <a:cs typeface="+mn-cs"/>
            </a:endParaRPr>
          </a:p>
        </p:txBody>
      </p:sp>
      <p:pic>
        <p:nvPicPr>
          <p:cNvPr id="13" name="Picture 17"/>
          <p:cNvPicPr>
            <a:picLocks noChangeAspect="1" noChangeArrowheads="1"/>
          </p:cNvPicPr>
          <p:nvPr/>
        </p:nvPicPr>
        <p:blipFill>
          <a:blip r:embed="rId2" cstate="print"/>
          <a:srcRect/>
          <a:stretch>
            <a:fillRect/>
          </a:stretch>
        </p:blipFill>
        <p:spPr bwMode="auto">
          <a:xfrm>
            <a:off x="539552" y="2806750"/>
            <a:ext cx="1439863" cy="876300"/>
          </a:xfrm>
          <a:prstGeom prst="rect">
            <a:avLst/>
          </a:prstGeom>
          <a:noFill/>
          <a:ln w="9525">
            <a:noFill/>
            <a:miter lim="800000"/>
            <a:headEnd/>
            <a:tailEnd/>
          </a:ln>
        </p:spPr>
      </p:pic>
      <p:sp>
        <p:nvSpPr>
          <p:cNvPr id="14" name="Flèche droite 13"/>
          <p:cNvSpPr/>
          <p:nvPr/>
        </p:nvSpPr>
        <p:spPr>
          <a:xfrm>
            <a:off x="1979415" y="3002806"/>
            <a:ext cx="977900" cy="484188"/>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Rectangle 14"/>
          <p:cNvSpPr/>
          <p:nvPr/>
        </p:nvSpPr>
        <p:spPr>
          <a:xfrm>
            <a:off x="3744217" y="2411412"/>
            <a:ext cx="3168352" cy="2082403"/>
          </a:xfrm>
          <a:prstGeom prst="rect">
            <a:avLst/>
          </a:prstGeom>
          <a:solidFill>
            <a:schemeClr val="tx2">
              <a:lumMod val="50000"/>
              <a:lumOff val="50000"/>
            </a:schemeClr>
          </a:solid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ZoneTexte 22"/>
          <p:cNvSpPr txBox="1">
            <a:spLocks noChangeArrowheads="1"/>
          </p:cNvSpPr>
          <p:nvPr/>
        </p:nvSpPr>
        <p:spPr bwMode="auto">
          <a:xfrm rot="5400000">
            <a:off x="2920802" y="3267670"/>
            <a:ext cx="2952750" cy="369887"/>
          </a:xfrm>
          <a:prstGeom prst="rect">
            <a:avLst/>
          </a:prstGeom>
          <a:noFill/>
          <a:ln w="9525">
            <a:noFill/>
            <a:miter lim="800000"/>
            <a:headEnd/>
            <a:tailEnd/>
          </a:ln>
        </p:spPr>
        <p:txBody>
          <a:bodyPr>
            <a:spAutoFit/>
          </a:bodyPr>
          <a:lstStyle/>
          <a:p>
            <a:pPr algn="ctr"/>
            <a:r>
              <a:rPr lang="fr-FR" dirty="0"/>
              <a:t>- - - - - - - - - - - - - - - - - - - - </a:t>
            </a:r>
          </a:p>
        </p:txBody>
      </p:sp>
      <p:sp>
        <p:nvSpPr>
          <p:cNvPr id="17" name="ZoneTexte 23"/>
          <p:cNvSpPr txBox="1">
            <a:spLocks noChangeArrowheads="1"/>
          </p:cNvSpPr>
          <p:nvPr/>
        </p:nvSpPr>
        <p:spPr bwMode="auto">
          <a:xfrm rot="5400000">
            <a:off x="5008760" y="3217268"/>
            <a:ext cx="2952750" cy="369887"/>
          </a:xfrm>
          <a:prstGeom prst="rect">
            <a:avLst/>
          </a:prstGeom>
          <a:noFill/>
          <a:ln w="9525">
            <a:noFill/>
            <a:miter lim="800000"/>
            <a:headEnd/>
            <a:tailEnd/>
          </a:ln>
        </p:spPr>
        <p:txBody>
          <a:bodyPr>
            <a:spAutoFit/>
          </a:bodyPr>
          <a:lstStyle/>
          <a:p>
            <a:pPr algn="ctr"/>
            <a:r>
              <a:rPr lang="fr-FR" dirty="0"/>
              <a:t>- - - - - - - - - - - - - - - - - - - - </a:t>
            </a:r>
          </a:p>
        </p:txBody>
      </p:sp>
      <p:sp>
        <p:nvSpPr>
          <p:cNvPr id="18" name="ZoneTexte 17"/>
          <p:cNvSpPr txBox="1">
            <a:spLocks noChangeArrowheads="1"/>
          </p:cNvSpPr>
          <p:nvPr/>
        </p:nvSpPr>
        <p:spPr bwMode="auto">
          <a:xfrm>
            <a:off x="3132881" y="2622600"/>
            <a:ext cx="4391025" cy="368300"/>
          </a:xfrm>
          <a:prstGeom prst="rect">
            <a:avLst/>
          </a:prstGeom>
          <a:noFill/>
          <a:ln w="9525">
            <a:noFill/>
            <a:miter lim="800000"/>
            <a:headEnd/>
            <a:tailEnd/>
          </a:ln>
        </p:spPr>
        <p:txBody>
          <a:bodyPr>
            <a:spAutoFit/>
          </a:bodyPr>
          <a:lstStyle/>
          <a:p>
            <a:pPr algn="ctr"/>
            <a:r>
              <a:rPr lang="fr-FR" dirty="0"/>
              <a:t>- - - - - - - - - - - - - - - - - - - - - - - - - - - - -</a:t>
            </a:r>
          </a:p>
        </p:txBody>
      </p:sp>
      <p:sp>
        <p:nvSpPr>
          <p:cNvPr id="19" name="ZoneTexte 21"/>
          <p:cNvSpPr txBox="1">
            <a:spLocks noChangeArrowheads="1"/>
          </p:cNvSpPr>
          <p:nvPr/>
        </p:nvSpPr>
        <p:spPr bwMode="auto">
          <a:xfrm>
            <a:off x="3132881" y="4054078"/>
            <a:ext cx="4391025" cy="368300"/>
          </a:xfrm>
          <a:prstGeom prst="rect">
            <a:avLst/>
          </a:prstGeom>
          <a:noFill/>
          <a:ln w="9525">
            <a:noFill/>
            <a:miter lim="800000"/>
            <a:headEnd/>
            <a:tailEnd/>
          </a:ln>
        </p:spPr>
        <p:txBody>
          <a:bodyPr>
            <a:spAutoFit/>
          </a:bodyPr>
          <a:lstStyle/>
          <a:p>
            <a:pPr algn="ctr"/>
            <a:r>
              <a:rPr lang="fr-FR" dirty="0"/>
              <a:t>- - - - - - - - - - - - - - - - - - - - - - - - - - - - -</a:t>
            </a:r>
          </a:p>
        </p:txBody>
      </p:sp>
      <p:cxnSp>
        <p:nvCxnSpPr>
          <p:cNvPr id="20" name="Connecteur droit 19"/>
          <p:cNvCxnSpPr/>
          <p:nvPr/>
        </p:nvCxnSpPr>
        <p:spPr>
          <a:xfrm flipH="1">
            <a:off x="4421833" y="2806750"/>
            <a:ext cx="2040682" cy="143147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4397177" y="2806750"/>
            <a:ext cx="206533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bwMode="auto">
          <a:xfrm>
            <a:off x="5055120" y="4232252"/>
            <a:ext cx="1518319" cy="0"/>
          </a:xfrm>
          <a:prstGeom prst="straightConnector1">
            <a:avLst/>
          </a:prstGeom>
          <a:ln>
            <a:headEnd type="none" w="med" len="med"/>
            <a:tailEnd type="triangle"/>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accent1"/>
          </a:lnRef>
          <a:fillRef idx="0">
            <a:schemeClr val="accent1"/>
          </a:fillRef>
          <a:effectRef idx="2">
            <a:schemeClr val="accent1"/>
          </a:effectRef>
          <a:fontRef idx="minor">
            <a:schemeClr val="tx1"/>
          </a:fontRef>
        </p:style>
      </p:cxnSp>
      <p:cxnSp>
        <p:nvCxnSpPr>
          <p:cNvPr id="22" name="Connecteur droit 21"/>
          <p:cNvCxnSpPr/>
          <p:nvPr/>
        </p:nvCxnSpPr>
        <p:spPr>
          <a:xfrm flipH="1" flipV="1">
            <a:off x="4361360" y="4232252"/>
            <a:ext cx="2123775" cy="597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 Box 11"/>
          <p:cNvSpPr txBox="1">
            <a:spLocks noChangeArrowheads="1"/>
          </p:cNvSpPr>
          <p:nvPr/>
        </p:nvSpPr>
        <p:spPr bwMode="auto">
          <a:xfrm>
            <a:off x="107504" y="4815681"/>
            <a:ext cx="8964612" cy="1771650"/>
          </a:xfrm>
          <a:prstGeom prst="rect">
            <a:avLst/>
          </a:prstGeom>
          <a:noFill/>
          <a:ln w="9525">
            <a:noFill/>
            <a:miter lim="800000"/>
            <a:headEnd/>
            <a:tailEnd/>
          </a:ln>
          <a:effectLst/>
        </p:spPr>
        <p:txBody>
          <a:bodyPr>
            <a:spAutoFit/>
          </a:bodyPr>
          <a:lstStyle/>
          <a:p>
            <a:pPr algn="l">
              <a:lnSpc>
                <a:spcPct val="80000"/>
              </a:lnSpc>
              <a:spcBef>
                <a:spcPct val="20000"/>
              </a:spcBef>
              <a:buClr>
                <a:schemeClr val="hlink"/>
              </a:buClr>
              <a:buSzPct val="75000"/>
              <a:buFont typeface="Wingdings" pitchFamily="2" charset="2"/>
              <a:buNone/>
              <a:defRPr/>
            </a:pPr>
            <a:r>
              <a:rPr lang="fr-FR" sz="2400" dirty="0">
                <a:solidFill>
                  <a:srgbClr val="0070C0"/>
                </a:solidFill>
                <a:latin typeface="+mj-lt"/>
              </a:rPr>
              <a:t>J’utilise cette connaissance du mécanisme du regard pour </a:t>
            </a:r>
          </a:p>
          <a:p>
            <a:pPr algn="l">
              <a:lnSpc>
                <a:spcPct val="80000"/>
              </a:lnSpc>
              <a:spcBef>
                <a:spcPct val="20000"/>
              </a:spcBef>
              <a:buClr>
                <a:schemeClr val="hlink"/>
              </a:buClr>
              <a:buSzPct val="75000"/>
              <a:buFont typeface="Wingdings" pitchFamily="2" charset="2"/>
              <a:buNone/>
              <a:defRPr/>
            </a:pPr>
            <a:r>
              <a:rPr lang="fr-FR" sz="2400" dirty="0">
                <a:solidFill>
                  <a:srgbClr val="0070C0"/>
                </a:solidFill>
                <a:latin typeface="+mj-lt"/>
              </a:rPr>
              <a:t>attirer le spectateur de la photo vers le sujet principal, bref le</a:t>
            </a:r>
          </a:p>
          <a:p>
            <a:pPr algn="l">
              <a:lnSpc>
                <a:spcPct val="80000"/>
              </a:lnSpc>
              <a:spcBef>
                <a:spcPct val="20000"/>
              </a:spcBef>
              <a:buClr>
                <a:schemeClr val="hlink"/>
              </a:buClr>
              <a:buSzPct val="75000"/>
              <a:buFont typeface="Wingdings" pitchFamily="2" charset="2"/>
              <a:buNone/>
              <a:defRPr/>
            </a:pPr>
            <a:r>
              <a:rPr lang="fr-FR" sz="2400" dirty="0">
                <a:solidFill>
                  <a:srgbClr val="0070C0"/>
                </a:solidFill>
                <a:latin typeface="+mj-lt"/>
              </a:rPr>
              <a:t> diriger vers le message important.</a:t>
            </a:r>
          </a:p>
          <a:p>
            <a:pPr algn="ctr">
              <a:spcBef>
                <a:spcPct val="50000"/>
              </a:spcBef>
              <a:defRPr/>
            </a:pPr>
            <a:endParaRPr lang="fr-FR" sz="2800" dirty="0"/>
          </a:p>
        </p:txBody>
      </p:sp>
    </p:spTree>
    <p:extLst>
      <p:ext uri="{BB962C8B-B14F-4D97-AF65-F5344CB8AC3E}">
        <p14:creationId xmlns:p14="http://schemas.microsoft.com/office/powerpoint/2010/main" val="418676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defRPr/>
            </a:pPr>
            <a:r>
              <a:rPr lang="fr-FR" sz="4000" kern="1200" spc="50" dirty="0">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
            </a:r>
            <a:br>
              <a:rPr lang="fr-FR" sz="4000" kern="1200" spc="50" dirty="0">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21</a:t>
            </a:fld>
            <a:endParaRPr lang="fr-FR" altLang="fr-FR"/>
          </a:p>
        </p:txBody>
      </p:sp>
      <p:sp>
        <p:nvSpPr>
          <p:cNvPr id="3" name="Rectangle 2"/>
          <p:cNvSpPr/>
          <p:nvPr/>
        </p:nvSpPr>
        <p:spPr>
          <a:xfrm>
            <a:off x="2625794" y="526008"/>
            <a:ext cx="3892412" cy="400110"/>
          </a:xfrm>
          <a:prstGeom prst="rect">
            <a:avLst/>
          </a:prstGeom>
        </p:spPr>
        <p:txBody>
          <a:bodyPr wrap="none">
            <a:spAutoFit/>
          </a:bodyPr>
          <a:lstStyle/>
          <a:p>
            <a:pPr>
              <a:defRPr/>
            </a:pPr>
            <a:r>
              <a:rPr lang="fr-FR" sz="2000" b="1" spc="50" dirty="0">
                <a:ln w="11430"/>
                <a:solidFill>
                  <a:schemeClr val="bg1"/>
                </a:solidFill>
                <a:effectLst>
                  <a:outerShdw blurRad="76200" dist="50800" dir="5400000" algn="tl" rotWithShape="0">
                    <a:srgbClr val="000000">
                      <a:alpha val="65000"/>
                    </a:srgbClr>
                  </a:outerShdw>
                </a:effectLst>
                <a:latin typeface="Times New Roman" pitchFamily="18" charset="0"/>
                <a:cs typeface="Times New Roman" pitchFamily="18" charset="0"/>
              </a:rPr>
              <a:t>Le cadrage horizontal (paysage)</a:t>
            </a:r>
          </a:p>
        </p:txBody>
      </p:sp>
      <p:sp>
        <p:nvSpPr>
          <p:cNvPr id="7" name="Rectangle 3"/>
          <p:cNvSpPr txBox="1">
            <a:spLocks noChangeArrowheads="1"/>
          </p:cNvSpPr>
          <p:nvPr/>
        </p:nvSpPr>
        <p:spPr>
          <a:xfrm>
            <a:off x="-180528" y="1202234"/>
            <a:ext cx="8893175" cy="1656184"/>
          </a:xfrm>
          <a:prstGeom prst="rect">
            <a:avLst/>
          </a:prstGeom>
        </p:spPr>
        <p:txBody>
          <a:bodyPr/>
          <a:lstStyle/>
          <a:p>
            <a:pPr marL="342900" indent="-342900" algn="l">
              <a:lnSpc>
                <a:spcPct val="90000"/>
              </a:lnSpc>
              <a:spcBef>
                <a:spcPct val="20000"/>
              </a:spcBef>
              <a:buFont typeface="Wingdings" pitchFamily="2" charset="2"/>
              <a:buNone/>
              <a:defRPr/>
            </a:pPr>
            <a:r>
              <a:rPr lang="fr-FR" sz="2000" kern="0" dirty="0">
                <a:latin typeface="+mn-lt"/>
                <a:cs typeface="+mn-cs"/>
              </a:rPr>
              <a:t>    </a:t>
            </a:r>
            <a:r>
              <a:rPr lang="fr-FR" sz="2000" kern="0" dirty="0" smtClean="0">
                <a:latin typeface="+mn-lt"/>
                <a:cs typeface="+mn-cs"/>
              </a:rPr>
              <a:t> D'une </a:t>
            </a:r>
            <a:r>
              <a:rPr lang="fr-FR" sz="2000" kern="0" dirty="0">
                <a:latin typeface="+mn-lt"/>
                <a:cs typeface="+mn-cs"/>
              </a:rPr>
              <a:t>façon générale, une image paraît mieux équilibrée, plus stable si elle est placée en largeur car ce cadrage correspond à une vision humaine.</a:t>
            </a:r>
          </a:p>
          <a:p>
            <a:pPr marL="342900" indent="-342900" algn="l">
              <a:lnSpc>
                <a:spcPct val="90000"/>
              </a:lnSpc>
              <a:spcBef>
                <a:spcPct val="20000"/>
              </a:spcBef>
              <a:buFont typeface="Wingdings" pitchFamily="2" charset="2"/>
              <a:buNone/>
              <a:defRPr/>
            </a:pPr>
            <a:r>
              <a:rPr lang="fr-FR" sz="2000" kern="0" dirty="0">
                <a:latin typeface="+mn-lt"/>
                <a:cs typeface="+mn-cs"/>
              </a:rPr>
              <a:t>    </a:t>
            </a:r>
            <a:r>
              <a:rPr lang="fr-FR" sz="2000" kern="0" dirty="0" smtClean="0">
                <a:latin typeface="+mn-lt"/>
                <a:cs typeface="+mn-cs"/>
              </a:rPr>
              <a:t> En </a:t>
            </a:r>
            <a:r>
              <a:rPr lang="fr-FR" sz="2000" kern="0" dirty="0">
                <a:latin typeface="+mn-lt"/>
                <a:cs typeface="+mn-cs"/>
              </a:rPr>
              <a:t>effet nos yeux balayent l’espace de gauche à droite, d’où </a:t>
            </a:r>
            <a:r>
              <a:rPr lang="fr-FR" sz="2000" kern="0" dirty="0" smtClean="0">
                <a:latin typeface="+mn-lt"/>
                <a:cs typeface="+mn-cs"/>
              </a:rPr>
              <a:t>cette impression</a:t>
            </a:r>
            <a:r>
              <a:rPr lang="fr-FR" sz="2000" kern="0" dirty="0">
                <a:latin typeface="+mn-lt"/>
                <a:cs typeface="+mn-cs"/>
              </a:rPr>
              <a:t>…</a:t>
            </a:r>
            <a:r>
              <a:rPr lang="fr-FR" sz="2400" kern="0" dirty="0">
                <a:latin typeface="+mn-lt"/>
                <a:cs typeface="+mn-cs"/>
              </a:rPr>
              <a:t/>
            </a:r>
            <a:br>
              <a:rPr lang="fr-FR" sz="2400" kern="0" dirty="0">
                <a:latin typeface="+mn-lt"/>
                <a:cs typeface="+mn-cs"/>
              </a:rPr>
            </a:br>
            <a:endParaRPr lang="fr-FR" sz="2400" kern="0" dirty="0">
              <a:latin typeface="+mn-lt"/>
              <a:cs typeface="+mn-cs"/>
            </a:endParaRPr>
          </a:p>
        </p:txBody>
      </p:sp>
      <p:pic>
        <p:nvPicPr>
          <p:cNvPr id="10" name="Picture 17"/>
          <p:cNvPicPr>
            <a:picLocks noChangeAspect="1" noChangeArrowheads="1"/>
          </p:cNvPicPr>
          <p:nvPr/>
        </p:nvPicPr>
        <p:blipFill>
          <a:blip r:embed="rId2" cstate="print"/>
          <a:srcRect/>
          <a:stretch>
            <a:fillRect/>
          </a:stretch>
        </p:blipFill>
        <p:spPr bwMode="auto">
          <a:xfrm>
            <a:off x="539552" y="3573016"/>
            <a:ext cx="2211387" cy="1450975"/>
          </a:xfrm>
          <a:prstGeom prst="rect">
            <a:avLst/>
          </a:prstGeom>
          <a:noFill/>
          <a:ln w="9525">
            <a:noFill/>
            <a:miter lim="800000"/>
            <a:headEnd/>
            <a:tailEnd/>
          </a:ln>
        </p:spPr>
      </p:pic>
      <p:pic>
        <p:nvPicPr>
          <p:cNvPr id="11" name="Image 4" descr="DSC02515.JPG"/>
          <p:cNvPicPr>
            <a:picLocks noChangeAspect="1"/>
          </p:cNvPicPr>
          <p:nvPr/>
        </p:nvPicPr>
        <p:blipFill>
          <a:blip r:embed="rId3" cstate="print"/>
          <a:srcRect/>
          <a:stretch>
            <a:fillRect/>
          </a:stretch>
        </p:blipFill>
        <p:spPr bwMode="auto">
          <a:xfrm>
            <a:off x="4067944" y="2780853"/>
            <a:ext cx="4533900" cy="3035300"/>
          </a:xfrm>
          <a:prstGeom prst="rect">
            <a:avLst/>
          </a:prstGeom>
          <a:noFill/>
          <a:ln w="19050">
            <a:solidFill>
              <a:srgbClr val="FFFF00"/>
            </a:solidFill>
            <a:miter lim="800000"/>
            <a:headEnd/>
            <a:tailEnd/>
          </a:ln>
        </p:spPr>
      </p:pic>
      <p:sp>
        <p:nvSpPr>
          <p:cNvPr id="12" name="Line 13"/>
          <p:cNvSpPr>
            <a:spLocks noChangeShapeType="1"/>
          </p:cNvSpPr>
          <p:nvPr/>
        </p:nvSpPr>
        <p:spPr bwMode="auto">
          <a:xfrm>
            <a:off x="4788024" y="3501008"/>
            <a:ext cx="2592387" cy="0"/>
          </a:xfrm>
          <a:prstGeom prst="line">
            <a:avLst/>
          </a:prstGeom>
          <a:noFill/>
          <a:ln w="38100">
            <a:solidFill>
              <a:srgbClr val="FF0000"/>
            </a:solidFill>
            <a:round/>
            <a:headEnd/>
            <a:tailEnd/>
          </a:ln>
        </p:spPr>
        <p:txBody>
          <a:bodyPr/>
          <a:lstStyle/>
          <a:p>
            <a:endParaRPr lang="fr-FR"/>
          </a:p>
        </p:txBody>
      </p:sp>
      <p:sp>
        <p:nvSpPr>
          <p:cNvPr id="13" name="Line 13"/>
          <p:cNvSpPr>
            <a:spLocks noChangeShapeType="1"/>
          </p:cNvSpPr>
          <p:nvPr/>
        </p:nvSpPr>
        <p:spPr bwMode="auto">
          <a:xfrm flipV="1">
            <a:off x="4930899" y="3501008"/>
            <a:ext cx="2449512" cy="1655762"/>
          </a:xfrm>
          <a:prstGeom prst="line">
            <a:avLst/>
          </a:prstGeom>
          <a:noFill/>
          <a:ln w="38100">
            <a:solidFill>
              <a:srgbClr val="FF0000"/>
            </a:solidFill>
            <a:round/>
            <a:headEnd/>
            <a:tailEnd/>
          </a:ln>
        </p:spPr>
        <p:txBody>
          <a:bodyPr/>
          <a:lstStyle/>
          <a:p>
            <a:endParaRPr lang="fr-FR"/>
          </a:p>
        </p:txBody>
      </p:sp>
      <p:sp>
        <p:nvSpPr>
          <p:cNvPr id="14" name="Line 15"/>
          <p:cNvSpPr>
            <a:spLocks noChangeShapeType="1"/>
          </p:cNvSpPr>
          <p:nvPr/>
        </p:nvSpPr>
        <p:spPr bwMode="auto">
          <a:xfrm>
            <a:off x="4930899" y="5156770"/>
            <a:ext cx="2520950" cy="0"/>
          </a:xfrm>
          <a:prstGeom prst="line">
            <a:avLst/>
          </a:prstGeom>
          <a:noFill/>
          <a:ln w="38100">
            <a:solidFill>
              <a:srgbClr val="FF0000"/>
            </a:solidFill>
            <a:round/>
            <a:headEnd/>
            <a:tailEnd type="triangle" w="med" len="med"/>
          </a:ln>
        </p:spPr>
        <p:txBody>
          <a:bodyPr/>
          <a:lstStyle/>
          <a:p>
            <a:endParaRPr lang="fr-FR"/>
          </a:p>
        </p:txBody>
      </p:sp>
    </p:spTree>
    <p:extLst>
      <p:ext uri="{BB962C8B-B14F-4D97-AF65-F5344CB8AC3E}">
        <p14:creationId xmlns:p14="http://schemas.microsoft.com/office/powerpoint/2010/main" val="34924391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spc="50" dirty="0">
                <a:ln w="11430"/>
                <a:effectLst>
                  <a:outerShdw blurRad="76200" dist="50800" dir="5400000" algn="tl" rotWithShape="0">
                    <a:srgbClr val="000000">
                      <a:alpha val="65000"/>
                    </a:srgbClr>
                  </a:outerShdw>
                </a:effectLst>
                <a:latin typeface="Times New Roman" pitchFamily="18" charset="0"/>
                <a:cs typeface="Times New Roman" pitchFamily="18" charset="0"/>
              </a:rPr>
              <a:t>Le cadrage vertical (vertical)</a:t>
            </a:r>
            <a:r>
              <a:rPr lang="fr-FR" spc="50" dirty="0">
                <a:ln w="11430"/>
                <a:effectLst>
                  <a:outerShdw blurRad="76200" dist="50800" dir="5400000" algn="tl" rotWithShape="0">
                    <a:srgbClr val="000000">
                      <a:alpha val="65000"/>
                    </a:srgbClr>
                  </a:outerShdw>
                </a:effectLst>
                <a:latin typeface="Times New Roman" pitchFamily="18" charset="0"/>
                <a:cs typeface="Times New Roman" pitchFamily="18" charset="0"/>
              </a:rPr>
              <a:t/>
            </a:r>
            <a:br>
              <a:rPr lang="fr-FR" spc="50" dirty="0">
                <a:ln w="11430"/>
                <a:effectLst>
                  <a:outerShdw blurRad="76200" dist="50800" dir="5400000" algn="tl" rotWithShape="0">
                    <a:srgbClr val="000000">
                      <a:alpha val="65000"/>
                    </a:srgbClr>
                  </a:outerShdw>
                </a:effectLst>
                <a:latin typeface="Times New Roman" pitchFamily="18" charset="0"/>
                <a:cs typeface="Times New Roman" pitchFamily="18"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22</a:t>
            </a:fld>
            <a:endParaRPr lang="fr-FR" altLang="fr-FR"/>
          </a:p>
        </p:txBody>
      </p:sp>
      <p:pic>
        <p:nvPicPr>
          <p:cNvPr id="21" name="Image 1"/>
          <p:cNvPicPr>
            <a:picLocks noChangeAspect="1"/>
          </p:cNvPicPr>
          <p:nvPr/>
        </p:nvPicPr>
        <p:blipFill>
          <a:blip r:embed="rId2" cstate="print"/>
          <a:srcRect/>
          <a:stretch>
            <a:fillRect/>
          </a:stretch>
        </p:blipFill>
        <p:spPr bwMode="auto">
          <a:xfrm>
            <a:off x="386433" y="1196752"/>
            <a:ext cx="3021013" cy="4560888"/>
          </a:xfrm>
          <a:prstGeom prst="rect">
            <a:avLst/>
          </a:prstGeom>
          <a:noFill/>
          <a:ln w="19050">
            <a:solidFill>
              <a:srgbClr val="FFFF00"/>
            </a:solidFill>
            <a:miter lim="800000"/>
            <a:headEnd/>
            <a:tailEnd/>
          </a:ln>
        </p:spPr>
      </p:pic>
      <p:sp>
        <p:nvSpPr>
          <p:cNvPr id="24" name="ZoneTexte 9"/>
          <p:cNvSpPr txBox="1">
            <a:spLocks noChangeArrowheads="1"/>
          </p:cNvSpPr>
          <p:nvPr/>
        </p:nvSpPr>
        <p:spPr bwMode="auto">
          <a:xfrm>
            <a:off x="445087" y="5511577"/>
            <a:ext cx="1010213" cy="246221"/>
          </a:xfrm>
          <a:prstGeom prst="rect">
            <a:avLst/>
          </a:prstGeom>
          <a:noFill/>
          <a:ln w="9525">
            <a:noFill/>
            <a:miter lim="800000"/>
            <a:headEnd/>
            <a:tailEnd/>
          </a:ln>
        </p:spPr>
        <p:txBody>
          <a:bodyPr wrap="none">
            <a:spAutoFit/>
          </a:bodyPr>
          <a:lstStyle/>
          <a:p>
            <a:pPr algn="ctr"/>
            <a:r>
              <a:rPr lang="fr-FR" sz="1000" b="1" dirty="0" smtClean="0">
                <a:solidFill>
                  <a:schemeClr val="bg1"/>
                </a:solidFill>
              </a:rPr>
              <a:t>ADJPERRIER</a:t>
            </a:r>
            <a:endParaRPr lang="fr-FR" sz="1000" b="1" dirty="0">
              <a:solidFill>
                <a:schemeClr val="bg1"/>
              </a:solidFill>
            </a:endParaRPr>
          </a:p>
        </p:txBody>
      </p:sp>
      <p:pic>
        <p:nvPicPr>
          <p:cNvPr id="32" name="Picture 11" descr="carlabruniREX1701_468x541"/>
          <p:cNvPicPr>
            <a:picLocks noChangeAspect="1" noChangeArrowheads="1"/>
          </p:cNvPicPr>
          <p:nvPr/>
        </p:nvPicPr>
        <p:blipFill>
          <a:blip r:embed="rId3" cstate="print">
            <a:lum bright="-48000" contrast="28000"/>
            <a:grayscl/>
          </a:blip>
          <a:srcRect/>
          <a:stretch>
            <a:fillRect/>
          </a:stretch>
        </p:blipFill>
        <p:spPr bwMode="auto">
          <a:xfrm>
            <a:off x="2987824" y="5301208"/>
            <a:ext cx="286109" cy="333400"/>
          </a:xfrm>
          <a:prstGeom prst="rect">
            <a:avLst/>
          </a:prstGeom>
          <a:solidFill>
            <a:schemeClr val="bg1">
              <a:alpha val="0"/>
            </a:schemeClr>
          </a:solidFill>
          <a:ln w="9525">
            <a:noFill/>
            <a:miter lim="800000"/>
            <a:headEnd/>
            <a:tailEnd/>
          </a:ln>
        </p:spPr>
      </p:pic>
      <p:sp>
        <p:nvSpPr>
          <p:cNvPr id="34" name="Line 13"/>
          <p:cNvSpPr>
            <a:spLocks noChangeShapeType="1"/>
          </p:cNvSpPr>
          <p:nvPr/>
        </p:nvSpPr>
        <p:spPr bwMode="auto">
          <a:xfrm>
            <a:off x="2123728" y="5373216"/>
            <a:ext cx="792162" cy="150812"/>
          </a:xfrm>
          <a:prstGeom prst="line">
            <a:avLst/>
          </a:prstGeom>
          <a:noFill/>
          <a:ln w="76200">
            <a:solidFill>
              <a:srgbClr val="FF0000"/>
            </a:solidFill>
            <a:round/>
            <a:headEnd/>
            <a:tailEnd type="triangle" w="med" len="med"/>
          </a:ln>
        </p:spPr>
        <p:txBody>
          <a:bodyPr/>
          <a:lstStyle/>
          <a:p>
            <a:endParaRPr lang="fr-FR"/>
          </a:p>
        </p:txBody>
      </p:sp>
      <p:sp>
        <p:nvSpPr>
          <p:cNvPr id="35" name="ZoneTexte 34"/>
          <p:cNvSpPr txBox="1"/>
          <p:nvPr/>
        </p:nvSpPr>
        <p:spPr>
          <a:xfrm>
            <a:off x="3707904" y="1628800"/>
            <a:ext cx="4642346" cy="1200329"/>
          </a:xfrm>
          <a:prstGeom prst="rect">
            <a:avLst/>
          </a:prstGeom>
          <a:noFill/>
          <a:ln w="0">
            <a:noFill/>
          </a:ln>
        </p:spPr>
        <p:txBody>
          <a:bodyPr wrap="square">
            <a:spAutoFit/>
          </a:bodyPr>
          <a:lstStyle/>
          <a:p>
            <a:pPr algn="l">
              <a:buFont typeface="Wingdings" pitchFamily="2" charset="2"/>
              <a:buChar char="Ø"/>
              <a:defRPr/>
            </a:pPr>
            <a:r>
              <a:rPr lang="fr-FR" sz="2400" kern="0" dirty="0"/>
              <a:t> L’œil est moins habitué aux  </a:t>
            </a:r>
            <a:r>
              <a:rPr lang="fr-FR" sz="2400" kern="0" dirty="0" smtClean="0"/>
              <a:t>     compositions verticales car </a:t>
            </a:r>
            <a:r>
              <a:rPr lang="fr-FR" sz="2400" kern="0" dirty="0"/>
              <a:t>il </a:t>
            </a:r>
            <a:r>
              <a:rPr lang="fr-FR" sz="2400" kern="0" dirty="0" smtClean="0"/>
              <a:t>doit balayer </a:t>
            </a:r>
            <a:r>
              <a:rPr lang="fr-FR" sz="2400" kern="0" dirty="0"/>
              <a:t>la photo de haut en bas.</a:t>
            </a:r>
            <a:endParaRPr lang="fr-FR" sz="2400" dirty="0"/>
          </a:p>
        </p:txBody>
      </p:sp>
      <p:sp>
        <p:nvSpPr>
          <p:cNvPr id="36" name="Rectangle 3"/>
          <p:cNvSpPr txBox="1">
            <a:spLocks noChangeArrowheads="1"/>
          </p:cNvSpPr>
          <p:nvPr/>
        </p:nvSpPr>
        <p:spPr>
          <a:xfrm>
            <a:off x="3635896" y="2253246"/>
            <a:ext cx="5113338" cy="2447900"/>
          </a:xfrm>
          <a:prstGeom prst="rect">
            <a:avLst/>
          </a:prstGeom>
        </p:spPr>
        <p:txBody>
          <a:bodyPr/>
          <a:lstStyle/>
          <a:p>
            <a:pPr marL="342900" indent="-342900">
              <a:lnSpc>
                <a:spcPct val="90000"/>
              </a:lnSpc>
              <a:spcBef>
                <a:spcPct val="20000"/>
              </a:spcBef>
              <a:buFont typeface="Wingdings" pitchFamily="2" charset="2"/>
              <a:buNone/>
              <a:defRPr/>
            </a:pPr>
            <a:endParaRPr lang="fr-FR" sz="2400" kern="0" dirty="0">
              <a:latin typeface="+mn-lt"/>
              <a:cs typeface="+mn-cs"/>
            </a:endParaRPr>
          </a:p>
          <a:p>
            <a:pPr marL="342900" indent="-342900">
              <a:lnSpc>
                <a:spcPct val="90000"/>
              </a:lnSpc>
              <a:spcBef>
                <a:spcPct val="20000"/>
              </a:spcBef>
              <a:buFontTx/>
              <a:buChar char="•"/>
              <a:defRPr/>
            </a:pPr>
            <a:endParaRPr lang="fr-FR" sz="2400" kern="0" dirty="0">
              <a:latin typeface="+mn-lt"/>
              <a:cs typeface="+mn-cs"/>
            </a:endParaRPr>
          </a:p>
          <a:p>
            <a:pPr marL="342900" indent="-342900" algn="l">
              <a:lnSpc>
                <a:spcPct val="90000"/>
              </a:lnSpc>
              <a:spcBef>
                <a:spcPct val="20000"/>
              </a:spcBef>
              <a:buFont typeface="Wingdings" pitchFamily="2" charset="2"/>
              <a:buChar char="Ø"/>
              <a:defRPr/>
            </a:pPr>
            <a:r>
              <a:rPr lang="fr-FR" sz="2400" kern="0" dirty="0">
                <a:latin typeface="+mn-lt"/>
                <a:cs typeface="+mn-cs"/>
              </a:rPr>
              <a:t>Du coup, l’œil humain accorde moins d’importance aux éléments se situant tout en haut ou tout en bas de l’image. </a:t>
            </a:r>
          </a:p>
        </p:txBody>
      </p:sp>
    </p:spTree>
    <p:extLst>
      <p:ext uri="{BB962C8B-B14F-4D97-AF65-F5344CB8AC3E}">
        <p14:creationId xmlns:p14="http://schemas.microsoft.com/office/powerpoint/2010/main" val="8831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dirty="0">
                <a:solidFill>
                  <a:srgbClr val="FFFF00"/>
                </a:solidFill>
              </a:rPr>
              <a:t/>
            </a:r>
            <a:br>
              <a:rPr lang="fr-FR" dirty="0">
                <a:solidFill>
                  <a:srgbClr val="FFFF00"/>
                </a:solidFill>
              </a:rPr>
            </a:br>
            <a:r>
              <a:rPr lang="fr-FR" sz="2400" b="0" kern="1200" dirty="0">
                <a:solidFill>
                  <a:srgbClr val="FFFF00"/>
                </a:solidFill>
                <a:latin typeface="Arial" charset="0"/>
                <a:ea typeface="+mn-ea"/>
                <a:cs typeface="Arial" charset="0"/>
              </a:rPr>
              <a:t/>
            </a:r>
            <a:br>
              <a:rPr lang="fr-FR" sz="24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23</a:t>
            </a:fld>
            <a:endParaRPr lang="fr-FR" altLang="fr-FR"/>
          </a:p>
        </p:txBody>
      </p:sp>
      <p:sp>
        <p:nvSpPr>
          <p:cNvPr id="3" name="Rectangle 2"/>
          <p:cNvSpPr/>
          <p:nvPr/>
        </p:nvSpPr>
        <p:spPr>
          <a:xfrm>
            <a:off x="162273" y="519112"/>
            <a:ext cx="3430747" cy="461665"/>
          </a:xfrm>
          <a:prstGeom prst="rect">
            <a:avLst/>
          </a:prstGeom>
        </p:spPr>
        <p:txBody>
          <a:bodyPr wrap="none">
            <a:spAutoFit/>
          </a:bodyPr>
          <a:lstStyle/>
          <a:p>
            <a:pPr>
              <a:defRPr/>
            </a:pPr>
            <a:r>
              <a:rPr lang="fr-FR" sz="2400" b="1" kern="0" dirty="0">
                <a:solidFill>
                  <a:schemeClr val="bg1"/>
                </a:solidFill>
              </a:rPr>
              <a:t>Un peu de précision…</a:t>
            </a:r>
          </a:p>
        </p:txBody>
      </p:sp>
      <p:sp>
        <p:nvSpPr>
          <p:cNvPr id="11" name="Rectangle 5"/>
          <p:cNvSpPr txBox="1">
            <a:spLocks noChangeArrowheads="1"/>
          </p:cNvSpPr>
          <p:nvPr/>
        </p:nvSpPr>
        <p:spPr>
          <a:xfrm>
            <a:off x="1187450" y="981075"/>
            <a:ext cx="7129463" cy="4175125"/>
          </a:xfrm>
          <a:prstGeom prst="rect">
            <a:avLst/>
          </a:prstGeom>
          <a:ln>
            <a:noFill/>
          </a:ln>
        </p:spPr>
        <p:txBody>
          <a:bodyPr/>
          <a:lstStyle/>
          <a:p>
            <a:pPr marL="342900" indent="-342900" algn="ctr">
              <a:spcBef>
                <a:spcPct val="20000"/>
              </a:spcBef>
              <a:buFont typeface="Wingdings" pitchFamily="2" charset="2"/>
              <a:buNone/>
              <a:defRPr/>
            </a:pPr>
            <a:r>
              <a:rPr lang="fr-FR" sz="2800" kern="0" dirty="0">
                <a:solidFill>
                  <a:srgbClr val="FF0000"/>
                </a:solidFill>
                <a:latin typeface="+mn-lt"/>
                <a:cs typeface="+mn-cs"/>
              </a:rPr>
              <a:t>    </a:t>
            </a:r>
            <a:r>
              <a:rPr lang="fr-FR" sz="2000" kern="0" dirty="0">
                <a:solidFill>
                  <a:srgbClr val="FF0000"/>
                </a:solidFill>
                <a:latin typeface="+mn-lt"/>
                <a:cs typeface="+mn-cs"/>
              </a:rPr>
              <a:t>Votre photo doit raconter quelque chose, elle doit faire passer un message, une information.</a:t>
            </a:r>
          </a:p>
          <a:p>
            <a:pPr marL="342900" indent="-342900">
              <a:spcBef>
                <a:spcPct val="20000"/>
              </a:spcBef>
              <a:buFontTx/>
              <a:buChar char="•"/>
              <a:defRPr/>
            </a:pPr>
            <a:endParaRPr lang="fr-FR" sz="2800" kern="0" dirty="0">
              <a:solidFill>
                <a:srgbClr val="FF0000"/>
              </a:solidFill>
              <a:latin typeface="+mn-lt"/>
              <a:cs typeface="+mn-cs"/>
            </a:endParaRPr>
          </a:p>
          <a:p>
            <a:pPr marL="342900" indent="-342900">
              <a:spcBef>
                <a:spcPct val="20000"/>
              </a:spcBef>
              <a:buFontTx/>
              <a:buChar char="•"/>
              <a:defRPr/>
            </a:pPr>
            <a:endParaRPr lang="fr-FR" sz="2800" kern="0" dirty="0">
              <a:solidFill>
                <a:srgbClr val="FFFF00"/>
              </a:solidFill>
              <a:latin typeface="+mn-lt"/>
              <a:cs typeface="+mn-cs"/>
            </a:endParaRPr>
          </a:p>
          <a:p>
            <a:pPr marL="342900" indent="-342900">
              <a:spcBef>
                <a:spcPct val="20000"/>
              </a:spcBef>
              <a:buFontTx/>
              <a:buChar char="•"/>
              <a:defRPr/>
            </a:pPr>
            <a:endParaRPr lang="fr-FR" sz="2800" kern="0" dirty="0">
              <a:solidFill>
                <a:srgbClr val="FFFF00"/>
              </a:solidFill>
              <a:latin typeface="+mn-lt"/>
              <a:cs typeface="+mn-cs"/>
            </a:endParaRPr>
          </a:p>
          <a:p>
            <a:pPr marL="342900" indent="-342900">
              <a:spcBef>
                <a:spcPct val="20000"/>
              </a:spcBef>
              <a:buFontTx/>
              <a:buChar char="•"/>
              <a:defRPr/>
            </a:pPr>
            <a:endParaRPr lang="fr-FR" sz="2800" kern="0" dirty="0">
              <a:solidFill>
                <a:srgbClr val="FFFF00"/>
              </a:solidFill>
            </a:endParaRPr>
          </a:p>
          <a:p>
            <a:pPr marL="342900" indent="-342900">
              <a:spcBef>
                <a:spcPct val="20000"/>
              </a:spcBef>
              <a:defRPr/>
            </a:pPr>
            <a:r>
              <a:rPr lang="fr-FR" sz="2800" kern="0" dirty="0">
                <a:solidFill>
                  <a:srgbClr val="FFFF00"/>
                </a:solidFill>
              </a:rPr>
              <a:t>    </a:t>
            </a:r>
          </a:p>
          <a:p>
            <a:pPr marL="342900" indent="-342900" algn="ctr">
              <a:spcBef>
                <a:spcPct val="20000"/>
              </a:spcBef>
              <a:defRPr/>
            </a:pPr>
            <a:r>
              <a:rPr lang="fr-FR" sz="2800" kern="0" dirty="0">
                <a:solidFill>
                  <a:srgbClr val="FFFF00"/>
                </a:solidFill>
              </a:rPr>
              <a:t>     </a:t>
            </a:r>
          </a:p>
          <a:p>
            <a:pPr marL="342900" indent="-342900" algn="ctr">
              <a:spcBef>
                <a:spcPct val="20000"/>
              </a:spcBef>
              <a:defRPr/>
            </a:pPr>
            <a:endParaRPr lang="fr-FR" sz="2800" kern="0" dirty="0">
              <a:solidFill>
                <a:srgbClr val="FFFF00"/>
              </a:solidFill>
            </a:endParaRPr>
          </a:p>
          <a:p>
            <a:pPr marL="342900" indent="-342900" algn="ctr">
              <a:spcBef>
                <a:spcPct val="20000"/>
              </a:spcBef>
              <a:defRPr/>
            </a:pPr>
            <a:endParaRPr lang="fr-FR" sz="2400" kern="0" dirty="0">
              <a:solidFill>
                <a:srgbClr val="FFFF00"/>
              </a:solidFill>
            </a:endParaRPr>
          </a:p>
          <a:p>
            <a:pPr marL="342900" indent="-342900" algn="ctr">
              <a:spcBef>
                <a:spcPct val="20000"/>
              </a:spcBef>
              <a:defRPr/>
            </a:pPr>
            <a:r>
              <a:rPr lang="fr-FR" sz="2400" kern="0" dirty="0"/>
              <a:t>Il est donc conseillé de ne montrer que l’essentiel.</a:t>
            </a:r>
          </a:p>
          <a:p>
            <a:pPr marL="342900" indent="-342900">
              <a:spcBef>
                <a:spcPct val="20000"/>
              </a:spcBef>
              <a:buFontTx/>
              <a:buChar char="•"/>
              <a:defRPr/>
            </a:pPr>
            <a:endParaRPr lang="fr-FR" sz="2800" kern="0" dirty="0">
              <a:solidFill>
                <a:srgbClr val="FFFF00"/>
              </a:solidFill>
              <a:latin typeface="+mn-lt"/>
              <a:cs typeface="+mn-cs"/>
            </a:endParaRPr>
          </a:p>
          <a:p>
            <a:pPr marL="342900" indent="-342900">
              <a:spcBef>
                <a:spcPct val="20000"/>
              </a:spcBef>
              <a:defRPr/>
            </a:pPr>
            <a:endParaRPr lang="fr-FR" sz="2800" kern="0" dirty="0">
              <a:latin typeface="+mn-lt"/>
              <a:cs typeface="+mn-cs"/>
            </a:endParaRPr>
          </a:p>
          <a:p>
            <a:pPr marL="342900" indent="-342900">
              <a:spcBef>
                <a:spcPct val="20000"/>
              </a:spcBef>
              <a:buFont typeface="Wingdings" pitchFamily="2" charset="2"/>
              <a:buNone/>
              <a:defRPr/>
            </a:pPr>
            <a:r>
              <a:rPr lang="fr-FR" sz="2800" kern="0" dirty="0">
                <a:latin typeface="+mn-lt"/>
                <a:cs typeface="+mn-cs"/>
              </a:rPr>
              <a:t>   </a:t>
            </a:r>
          </a:p>
        </p:txBody>
      </p:sp>
      <p:pic>
        <p:nvPicPr>
          <p:cNvPr id="12" name="Picture 2" descr="C:\Users\LAURENT\Desktop\DSC03843.JPG"/>
          <p:cNvPicPr>
            <a:picLocks noChangeAspect="1" noChangeArrowheads="1"/>
          </p:cNvPicPr>
          <p:nvPr/>
        </p:nvPicPr>
        <p:blipFill>
          <a:blip r:embed="rId2" cstate="print"/>
          <a:srcRect/>
          <a:stretch>
            <a:fillRect/>
          </a:stretch>
        </p:blipFill>
        <p:spPr bwMode="auto">
          <a:xfrm>
            <a:off x="1763688" y="1844824"/>
            <a:ext cx="5688930" cy="3807902"/>
          </a:xfrm>
          <a:prstGeom prst="rect">
            <a:avLst/>
          </a:prstGeom>
          <a:noFill/>
          <a:ln w="19050">
            <a:solidFill>
              <a:srgbClr val="FFFF00"/>
            </a:solidFill>
            <a:miter lim="800000"/>
            <a:headEnd/>
            <a:tailEnd/>
          </a:ln>
        </p:spPr>
      </p:pic>
      <p:pic>
        <p:nvPicPr>
          <p:cNvPr id="13" name="Picture 14" descr="D:\Clipart Pompiers\Clipart 2\Transparent\personnages\perso2.gif"/>
          <p:cNvPicPr>
            <a:picLocks noChangeAspect="1" noChangeArrowheads="1"/>
          </p:cNvPicPr>
          <p:nvPr/>
        </p:nvPicPr>
        <p:blipFill>
          <a:blip r:embed="rId3" cstate="print"/>
          <a:srcRect/>
          <a:stretch>
            <a:fillRect/>
          </a:stretch>
        </p:blipFill>
        <p:spPr bwMode="auto">
          <a:xfrm>
            <a:off x="7921601" y="3501008"/>
            <a:ext cx="971550" cy="1989138"/>
          </a:xfrm>
          <a:prstGeom prst="rect">
            <a:avLst/>
          </a:prstGeom>
          <a:noFill/>
          <a:ln w="9525">
            <a:noFill/>
            <a:miter lim="800000"/>
            <a:headEnd/>
            <a:tailEnd/>
          </a:ln>
        </p:spPr>
      </p:pic>
      <p:sp>
        <p:nvSpPr>
          <p:cNvPr id="14" name="Bulle ronde 13"/>
          <p:cNvSpPr/>
          <p:nvPr/>
        </p:nvSpPr>
        <p:spPr>
          <a:xfrm>
            <a:off x="6526163" y="2552551"/>
            <a:ext cx="1800225" cy="647700"/>
          </a:xfrm>
          <a:prstGeom prst="wedgeEllipseCallout">
            <a:avLst>
              <a:gd name="adj1" fmla="val 21754"/>
              <a:gd name="adj2" fmla="val 1379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t>Là c’est clair!!</a:t>
            </a:r>
          </a:p>
        </p:txBody>
      </p:sp>
    </p:spTree>
    <p:extLst>
      <p:ext uri="{BB962C8B-B14F-4D97-AF65-F5344CB8AC3E}">
        <p14:creationId xmlns:p14="http://schemas.microsoft.com/office/powerpoint/2010/main" val="75166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defRPr/>
            </a:pPr>
            <a:r>
              <a:rPr lang="fr-FR" sz="2800" b="0" dirty="0">
                <a:latin typeface="Arial"/>
                <a:ea typeface="+mn-ea"/>
                <a:cs typeface="Arial" charset="0"/>
              </a:rPr>
              <a:t>Exemple</a:t>
            </a:r>
            <a:r>
              <a:rPr lang="fr-FR" sz="2800" b="0" dirty="0">
                <a:solidFill>
                  <a:srgbClr val="FFFF00"/>
                </a:solidFill>
                <a:latin typeface="Arial"/>
                <a:ea typeface="+mn-ea"/>
                <a:cs typeface="Arial" charset="0"/>
              </a:rPr>
              <a:t/>
            </a:r>
            <a:br>
              <a:rPr lang="fr-FR" sz="2800" b="0" dirty="0">
                <a:solidFill>
                  <a:srgbClr val="FFFF00"/>
                </a:solidFill>
                <a:latin typeface="Arial"/>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24</a:t>
            </a:fld>
            <a:endParaRPr lang="fr-FR" altLang="fr-FR"/>
          </a:p>
        </p:txBody>
      </p:sp>
      <p:sp>
        <p:nvSpPr>
          <p:cNvPr id="7" name="Rectangle 5"/>
          <p:cNvSpPr txBox="1">
            <a:spLocks noChangeArrowheads="1"/>
          </p:cNvSpPr>
          <p:nvPr/>
        </p:nvSpPr>
        <p:spPr>
          <a:xfrm>
            <a:off x="827088" y="1052513"/>
            <a:ext cx="7129462" cy="504825"/>
          </a:xfrm>
          <a:prstGeom prst="rect">
            <a:avLst/>
          </a:prstGeom>
          <a:ln>
            <a:noFill/>
          </a:ln>
        </p:spPr>
        <p:txBody>
          <a:bodyPr/>
          <a:lstStyle/>
          <a:p>
            <a:pPr marL="342900" indent="-342900" algn="ctr">
              <a:spcBef>
                <a:spcPct val="20000"/>
              </a:spcBef>
              <a:buFont typeface="Wingdings" pitchFamily="2" charset="2"/>
              <a:buNone/>
              <a:defRPr/>
            </a:pPr>
            <a:r>
              <a:rPr lang="fr-FR" sz="2000" b="1" kern="0" dirty="0">
                <a:solidFill>
                  <a:srgbClr val="FF0000"/>
                </a:solidFill>
                <a:latin typeface="+mn-lt"/>
                <a:cs typeface="+mn-cs"/>
              </a:rPr>
              <a:t>Ces clichés vont directement à l’essentiel.</a:t>
            </a:r>
          </a:p>
          <a:p>
            <a:pPr marL="342900" indent="-342900">
              <a:spcBef>
                <a:spcPct val="20000"/>
              </a:spcBef>
              <a:buFontTx/>
              <a:buChar char="•"/>
              <a:defRPr/>
            </a:pPr>
            <a:endParaRPr lang="fr-FR" sz="2800" kern="0" dirty="0">
              <a:solidFill>
                <a:srgbClr val="FF0000"/>
              </a:solidFill>
              <a:latin typeface="+mn-lt"/>
              <a:cs typeface="+mn-cs"/>
            </a:endParaRPr>
          </a:p>
          <a:p>
            <a:pPr>
              <a:spcBef>
                <a:spcPct val="20000"/>
              </a:spcBef>
              <a:defRPr/>
            </a:pPr>
            <a:endParaRPr lang="fr-FR" sz="2800" kern="0" dirty="0">
              <a:solidFill>
                <a:srgbClr val="FFFF00"/>
              </a:solidFill>
              <a:latin typeface="+mn-lt"/>
              <a:cs typeface="+mn-cs"/>
            </a:endParaRPr>
          </a:p>
          <a:p>
            <a:pPr marL="342900" indent="-342900">
              <a:spcBef>
                <a:spcPct val="20000"/>
              </a:spcBef>
              <a:buFontTx/>
              <a:buChar char="•"/>
              <a:defRPr/>
            </a:pPr>
            <a:endParaRPr lang="fr-FR" sz="2800" kern="0" dirty="0">
              <a:solidFill>
                <a:srgbClr val="FFFF00"/>
              </a:solidFill>
              <a:latin typeface="+mn-lt"/>
              <a:cs typeface="+mn-cs"/>
            </a:endParaRPr>
          </a:p>
          <a:p>
            <a:pPr>
              <a:spcBef>
                <a:spcPct val="20000"/>
              </a:spcBef>
              <a:defRPr/>
            </a:pPr>
            <a:endParaRPr lang="fr-FR" sz="2800" kern="0" dirty="0">
              <a:solidFill>
                <a:srgbClr val="FFFF00"/>
              </a:solidFill>
            </a:endParaRPr>
          </a:p>
          <a:p>
            <a:pPr marL="342900" indent="-342900">
              <a:spcBef>
                <a:spcPct val="20000"/>
              </a:spcBef>
              <a:defRPr/>
            </a:pPr>
            <a:r>
              <a:rPr lang="fr-FR" sz="2800" kern="0" dirty="0">
                <a:solidFill>
                  <a:srgbClr val="FFFF00"/>
                </a:solidFill>
              </a:rPr>
              <a:t>    </a:t>
            </a:r>
          </a:p>
          <a:p>
            <a:pPr marL="342900" indent="-342900" algn="ctr">
              <a:spcBef>
                <a:spcPct val="20000"/>
              </a:spcBef>
              <a:defRPr/>
            </a:pPr>
            <a:r>
              <a:rPr lang="fr-FR" sz="2800" kern="0" dirty="0">
                <a:solidFill>
                  <a:srgbClr val="FFFF00"/>
                </a:solidFill>
              </a:rPr>
              <a:t>     </a:t>
            </a:r>
          </a:p>
          <a:p>
            <a:pPr marL="342900" indent="-342900" algn="ctr">
              <a:spcBef>
                <a:spcPct val="20000"/>
              </a:spcBef>
              <a:defRPr/>
            </a:pPr>
            <a:endParaRPr lang="fr-FR" sz="2800" kern="0" dirty="0">
              <a:solidFill>
                <a:srgbClr val="FFFF00"/>
              </a:solidFill>
            </a:endParaRPr>
          </a:p>
          <a:p>
            <a:pPr marL="342900" indent="-342900" algn="ctr">
              <a:spcBef>
                <a:spcPct val="20000"/>
              </a:spcBef>
              <a:defRPr/>
            </a:pPr>
            <a:endParaRPr lang="fr-FR" sz="2400" kern="0" dirty="0">
              <a:solidFill>
                <a:srgbClr val="FFFF00"/>
              </a:solidFill>
            </a:endParaRPr>
          </a:p>
          <a:p>
            <a:pPr marL="342900" indent="-342900">
              <a:spcBef>
                <a:spcPct val="20000"/>
              </a:spcBef>
              <a:buFontTx/>
              <a:buChar char="•"/>
              <a:defRPr/>
            </a:pPr>
            <a:endParaRPr lang="fr-FR" sz="2800" kern="0" dirty="0">
              <a:solidFill>
                <a:srgbClr val="FFFF00"/>
              </a:solidFill>
              <a:latin typeface="+mn-lt"/>
              <a:cs typeface="+mn-cs"/>
            </a:endParaRPr>
          </a:p>
          <a:p>
            <a:pPr marL="342900" indent="-342900">
              <a:spcBef>
                <a:spcPct val="20000"/>
              </a:spcBef>
              <a:defRPr/>
            </a:pPr>
            <a:endParaRPr lang="fr-FR" sz="2800" kern="0" dirty="0">
              <a:latin typeface="+mn-lt"/>
              <a:cs typeface="+mn-cs"/>
            </a:endParaRPr>
          </a:p>
          <a:p>
            <a:pPr marL="342900" indent="-342900">
              <a:spcBef>
                <a:spcPct val="20000"/>
              </a:spcBef>
              <a:buFont typeface="Wingdings" pitchFamily="2" charset="2"/>
              <a:buNone/>
              <a:defRPr/>
            </a:pPr>
            <a:r>
              <a:rPr lang="fr-FR" sz="2800" kern="0" dirty="0">
                <a:latin typeface="+mn-lt"/>
                <a:cs typeface="+mn-cs"/>
              </a:rPr>
              <a:t>   </a:t>
            </a:r>
          </a:p>
        </p:txBody>
      </p:sp>
      <p:pic>
        <p:nvPicPr>
          <p:cNvPr id="8" name="Picture 2" descr="C:\Users\LAURENT\Desktop\DSC_0134.JPG"/>
          <p:cNvPicPr>
            <a:picLocks noChangeAspect="1" noChangeArrowheads="1"/>
          </p:cNvPicPr>
          <p:nvPr/>
        </p:nvPicPr>
        <p:blipFill>
          <a:blip r:embed="rId2" cstate="print"/>
          <a:srcRect/>
          <a:stretch>
            <a:fillRect/>
          </a:stretch>
        </p:blipFill>
        <p:spPr bwMode="auto">
          <a:xfrm>
            <a:off x="827088" y="1536353"/>
            <a:ext cx="3098748" cy="4680991"/>
          </a:xfrm>
          <a:prstGeom prst="rect">
            <a:avLst/>
          </a:prstGeom>
          <a:noFill/>
          <a:ln w="19050">
            <a:solidFill>
              <a:srgbClr val="FFFF00"/>
            </a:solidFill>
            <a:miter lim="800000"/>
            <a:headEnd/>
            <a:tailEnd/>
          </a:ln>
        </p:spPr>
      </p:pic>
      <p:sp>
        <p:nvSpPr>
          <p:cNvPr id="12" name="Ellipse 11"/>
          <p:cNvSpPr/>
          <p:nvPr/>
        </p:nvSpPr>
        <p:spPr>
          <a:xfrm>
            <a:off x="971550" y="2781300"/>
            <a:ext cx="2879725" cy="23764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3" name="ZoneTexte 9"/>
          <p:cNvSpPr txBox="1">
            <a:spLocks noChangeArrowheads="1"/>
          </p:cNvSpPr>
          <p:nvPr/>
        </p:nvSpPr>
        <p:spPr bwMode="auto">
          <a:xfrm>
            <a:off x="834573" y="5953720"/>
            <a:ext cx="1045479" cy="246221"/>
          </a:xfrm>
          <a:prstGeom prst="rect">
            <a:avLst/>
          </a:prstGeom>
          <a:noFill/>
          <a:ln w="9525">
            <a:noFill/>
            <a:miter lim="800000"/>
            <a:headEnd/>
            <a:tailEnd/>
          </a:ln>
        </p:spPr>
        <p:txBody>
          <a:bodyPr wrap="none">
            <a:spAutoFit/>
          </a:bodyPr>
          <a:lstStyle/>
          <a:p>
            <a:pPr algn="ctr"/>
            <a:r>
              <a:rPr lang="fr-FR" sz="1000" b="1" dirty="0" smtClean="0">
                <a:solidFill>
                  <a:schemeClr val="bg1"/>
                </a:solidFill>
              </a:rPr>
              <a:t>ADJ </a:t>
            </a:r>
            <a:r>
              <a:rPr lang="fr-FR" sz="1000" b="1" dirty="0">
                <a:solidFill>
                  <a:schemeClr val="bg1"/>
                </a:solidFill>
              </a:rPr>
              <a:t>PERRIER</a:t>
            </a:r>
          </a:p>
        </p:txBody>
      </p:sp>
      <p:pic>
        <p:nvPicPr>
          <p:cNvPr id="14" name="Image 3"/>
          <p:cNvPicPr>
            <a:picLocks noChangeAspect="1"/>
          </p:cNvPicPr>
          <p:nvPr/>
        </p:nvPicPr>
        <p:blipFill>
          <a:blip r:embed="rId3" cstate="print"/>
          <a:srcRect/>
          <a:stretch>
            <a:fillRect/>
          </a:stretch>
        </p:blipFill>
        <p:spPr bwMode="auto">
          <a:xfrm>
            <a:off x="4319861" y="1536353"/>
            <a:ext cx="3101329" cy="4680991"/>
          </a:xfrm>
          <a:prstGeom prst="rect">
            <a:avLst/>
          </a:prstGeom>
          <a:noFill/>
          <a:ln w="19050">
            <a:solidFill>
              <a:srgbClr val="FFFF00"/>
            </a:solidFill>
            <a:miter lim="800000"/>
            <a:headEnd/>
            <a:tailEnd/>
          </a:ln>
        </p:spPr>
      </p:pic>
      <p:sp>
        <p:nvSpPr>
          <p:cNvPr id="15" name="Ellipse 14"/>
          <p:cNvSpPr/>
          <p:nvPr/>
        </p:nvSpPr>
        <p:spPr>
          <a:xfrm>
            <a:off x="5053013" y="3000375"/>
            <a:ext cx="1727200" cy="1549400"/>
          </a:xfrm>
          <a:prstGeom prst="ellipse">
            <a:avLst/>
          </a:prstGeom>
          <a:noFill/>
          <a:ln w="25400" cap="flat" cmpd="sng" algn="ctr">
            <a:solidFill>
              <a:srgbClr val="FFFFFF"/>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6" name="ZoneTexte 9"/>
          <p:cNvSpPr txBox="1">
            <a:spLocks noChangeArrowheads="1"/>
          </p:cNvSpPr>
          <p:nvPr/>
        </p:nvSpPr>
        <p:spPr bwMode="auto">
          <a:xfrm>
            <a:off x="4356293" y="5971282"/>
            <a:ext cx="1045479" cy="246221"/>
          </a:xfrm>
          <a:prstGeom prst="rect">
            <a:avLst/>
          </a:prstGeom>
          <a:noFill/>
          <a:ln w="9525">
            <a:noFill/>
            <a:miter lim="800000"/>
            <a:headEnd/>
            <a:tailEnd/>
          </a:ln>
        </p:spPr>
        <p:txBody>
          <a:bodyPr wrap="none">
            <a:spAutoFit/>
          </a:bodyPr>
          <a:lstStyle/>
          <a:p>
            <a:pPr algn="ctr"/>
            <a:r>
              <a:rPr lang="fr-FR" sz="1000" b="1" dirty="0" smtClean="0">
                <a:solidFill>
                  <a:schemeClr val="bg1"/>
                </a:solidFill>
              </a:rPr>
              <a:t>ADJ </a:t>
            </a:r>
            <a:r>
              <a:rPr lang="fr-FR" sz="1000" b="1" dirty="0">
                <a:solidFill>
                  <a:schemeClr val="bg1"/>
                </a:solidFill>
              </a:rPr>
              <a:t>PERRIER</a:t>
            </a:r>
          </a:p>
        </p:txBody>
      </p:sp>
      <p:pic>
        <p:nvPicPr>
          <p:cNvPr id="17" name="Picture 14" descr="D:\Clipart Pompiers\Clipart 2\Transparent\personnages\perso2.gif"/>
          <p:cNvPicPr>
            <a:picLocks noChangeAspect="1" noChangeArrowheads="1"/>
          </p:cNvPicPr>
          <p:nvPr/>
        </p:nvPicPr>
        <p:blipFill>
          <a:blip r:embed="rId4" cstate="print"/>
          <a:srcRect/>
          <a:stretch>
            <a:fillRect/>
          </a:stretch>
        </p:blipFill>
        <p:spPr bwMode="auto">
          <a:xfrm>
            <a:off x="7817447" y="3717032"/>
            <a:ext cx="971550" cy="1990725"/>
          </a:xfrm>
          <a:prstGeom prst="rect">
            <a:avLst/>
          </a:prstGeom>
          <a:noFill/>
          <a:ln w="9525">
            <a:noFill/>
            <a:miter lim="800000"/>
            <a:headEnd/>
            <a:tailEnd/>
          </a:ln>
        </p:spPr>
      </p:pic>
      <p:sp>
        <p:nvSpPr>
          <p:cNvPr id="18" name="Bulle ronde 17"/>
          <p:cNvSpPr/>
          <p:nvPr/>
        </p:nvSpPr>
        <p:spPr>
          <a:xfrm>
            <a:off x="6915102" y="2029172"/>
            <a:ext cx="1800225" cy="647700"/>
          </a:xfrm>
          <a:prstGeom prst="wedgeEllipseCallout">
            <a:avLst>
              <a:gd name="adj1" fmla="val 9055"/>
              <a:gd name="adj2" fmla="val 22267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t>Là c’est clair!!</a:t>
            </a:r>
          </a:p>
        </p:txBody>
      </p:sp>
    </p:spTree>
    <p:extLst>
      <p:ext uri="{BB962C8B-B14F-4D97-AF65-F5344CB8AC3E}">
        <p14:creationId xmlns:p14="http://schemas.microsoft.com/office/powerpoint/2010/main" val="40939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defRPr/>
            </a:pPr>
            <a:r>
              <a:rPr lang="fr-FR" sz="2800" b="0" dirty="0">
                <a:latin typeface="Arial"/>
                <a:ea typeface="+mn-ea"/>
                <a:cs typeface="Arial" charset="0"/>
              </a:rPr>
              <a:t>Rien ne doit troubler la vision du lecteur</a:t>
            </a:r>
            <a:r>
              <a:rPr lang="fr-FR" sz="2800" b="0" dirty="0">
                <a:solidFill>
                  <a:srgbClr val="FFFF00"/>
                </a:solidFill>
                <a:latin typeface="Arial"/>
                <a:ea typeface="+mn-ea"/>
                <a:cs typeface="Arial" charset="0"/>
              </a:rPr>
              <a:t/>
            </a:r>
            <a:br>
              <a:rPr lang="fr-FR" sz="2800" b="0" dirty="0">
                <a:solidFill>
                  <a:srgbClr val="FFFF00"/>
                </a:solidFill>
                <a:latin typeface="Arial"/>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25</a:t>
            </a:fld>
            <a:endParaRPr lang="fr-FR" altLang="fr-FR"/>
          </a:p>
        </p:txBody>
      </p:sp>
      <p:pic>
        <p:nvPicPr>
          <p:cNvPr id="58" name="Picture 2" descr="E:\Documents and Settings\FLACHER LAURENT\archives photos\Archive clichés RCCI\RCCI  4 MTRD\DSC00544.JPG"/>
          <p:cNvPicPr>
            <a:picLocks noChangeAspect="1" noChangeArrowheads="1"/>
          </p:cNvPicPr>
          <p:nvPr/>
        </p:nvPicPr>
        <p:blipFill>
          <a:blip r:embed="rId2" cstate="print"/>
          <a:srcRect/>
          <a:stretch>
            <a:fillRect/>
          </a:stretch>
        </p:blipFill>
        <p:spPr bwMode="auto">
          <a:xfrm>
            <a:off x="1259632" y="1412776"/>
            <a:ext cx="6400800" cy="4284662"/>
          </a:xfrm>
          <a:prstGeom prst="rect">
            <a:avLst/>
          </a:prstGeom>
          <a:noFill/>
          <a:ln w="19050">
            <a:solidFill>
              <a:srgbClr val="FFFF00"/>
            </a:solidFill>
            <a:miter lim="800000"/>
            <a:headEnd/>
            <a:tailEnd/>
          </a:ln>
        </p:spPr>
      </p:pic>
      <p:sp>
        <p:nvSpPr>
          <p:cNvPr id="59" name="Line 13"/>
          <p:cNvSpPr>
            <a:spLocks noChangeShapeType="1"/>
          </p:cNvSpPr>
          <p:nvPr/>
        </p:nvSpPr>
        <p:spPr bwMode="auto">
          <a:xfrm>
            <a:off x="2267744" y="2276872"/>
            <a:ext cx="4033837" cy="0"/>
          </a:xfrm>
          <a:prstGeom prst="line">
            <a:avLst/>
          </a:prstGeom>
          <a:noFill/>
          <a:ln w="38100">
            <a:solidFill>
              <a:srgbClr val="FF0000"/>
            </a:solidFill>
            <a:round/>
            <a:headEnd/>
            <a:tailEnd/>
          </a:ln>
        </p:spPr>
        <p:txBody>
          <a:bodyPr/>
          <a:lstStyle/>
          <a:p>
            <a:endParaRPr lang="fr-FR"/>
          </a:p>
        </p:txBody>
      </p:sp>
      <p:sp>
        <p:nvSpPr>
          <p:cNvPr id="60" name="Line 13"/>
          <p:cNvSpPr>
            <a:spLocks noChangeShapeType="1"/>
          </p:cNvSpPr>
          <p:nvPr/>
        </p:nvSpPr>
        <p:spPr bwMode="auto">
          <a:xfrm flipV="1">
            <a:off x="2483644" y="2276872"/>
            <a:ext cx="3817937" cy="2736850"/>
          </a:xfrm>
          <a:prstGeom prst="line">
            <a:avLst/>
          </a:prstGeom>
          <a:noFill/>
          <a:ln w="38100">
            <a:solidFill>
              <a:srgbClr val="FF0000"/>
            </a:solidFill>
            <a:round/>
            <a:headEnd/>
            <a:tailEnd/>
          </a:ln>
        </p:spPr>
        <p:txBody>
          <a:bodyPr/>
          <a:lstStyle/>
          <a:p>
            <a:endParaRPr lang="fr-FR"/>
          </a:p>
        </p:txBody>
      </p:sp>
      <p:sp>
        <p:nvSpPr>
          <p:cNvPr id="61" name="Line 15"/>
          <p:cNvSpPr>
            <a:spLocks noChangeShapeType="1"/>
          </p:cNvSpPr>
          <p:nvPr/>
        </p:nvSpPr>
        <p:spPr bwMode="auto">
          <a:xfrm flipV="1">
            <a:off x="2485231" y="5013722"/>
            <a:ext cx="3816350" cy="0"/>
          </a:xfrm>
          <a:prstGeom prst="line">
            <a:avLst/>
          </a:prstGeom>
          <a:noFill/>
          <a:ln w="38100">
            <a:solidFill>
              <a:srgbClr val="FF0000"/>
            </a:solidFill>
            <a:round/>
            <a:headEnd/>
            <a:tailEnd type="triangle" w="med" len="med"/>
          </a:ln>
        </p:spPr>
        <p:txBody>
          <a:bodyPr/>
          <a:lstStyle/>
          <a:p>
            <a:endParaRPr lang="fr-FR"/>
          </a:p>
        </p:txBody>
      </p:sp>
      <p:sp>
        <p:nvSpPr>
          <p:cNvPr id="62" name="Flèche droite 61"/>
          <p:cNvSpPr/>
          <p:nvPr/>
        </p:nvSpPr>
        <p:spPr>
          <a:xfrm rot="14258831">
            <a:off x="1921561" y="3532980"/>
            <a:ext cx="1439862" cy="484188"/>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3" name="Flèche droite 62"/>
          <p:cNvSpPr/>
          <p:nvPr/>
        </p:nvSpPr>
        <p:spPr>
          <a:xfrm rot="17944416">
            <a:off x="4918870" y="3933031"/>
            <a:ext cx="1439862" cy="485775"/>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4" name="Bulle ronde 63"/>
          <p:cNvSpPr/>
          <p:nvPr/>
        </p:nvSpPr>
        <p:spPr>
          <a:xfrm>
            <a:off x="1327597" y="1053207"/>
            <a:ext cx="6264870" cy="1079897"/>
          </a:xfrm>
          <a:prstGeom prst="wedgeEllipseCallout">
            <a:avLst>
              <a:gd name="adj1" fmla="val 52392"/>
              <a:gd name="adj2" fmla="val 84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t>Les deux platanes masquent la photo, je ne vois aucune trace d’incendie, l’oeil est attiré en permanence par les arbres</a:t>
            </a:r>
          </a:p>
        </p:txBody>
      </p:sp>
      <p:pic>
        <p:nvPicPr>
          <p:cNvPr id="65" name="Picture 14" descr="D:\Clipart Pompiers\Clipart 2\Transparent\personnages\perso2.gif"/>
          <p:cNvPicPr>
            <a:picLocks noChangeAspect="1" noChangeArrowheads="1"/>
          </p:cNvPicPr>
          <p:nvPr/>
        </p:nvPicPr>
        <p:blipFill>
          <a:blip r:embed="rId3" cstate="print"/>
          <a:srcRect/>
          <a:stretch>
            <a:fillRect/>
          </a:stretch>
        </p:blipFill>
        <p:spPr bwMode="auto">
          <a:xfrm>
            <a:off x="7822408" y="2274094"/>
            <a:ext cx="971550" cy="1989138"/>
          </a:xfrm>
          <a:prstGeom prst="rect">
            <a:avLst/>
          </a:prstGeom>
          <a:noFill/>
          <a:ln w="9525">
            <a:noFill/>
            <a:miter lim="800000"/>
            <a:headEnd/>
            <a:tailEnd/>
          </a:ln>
        </p:spPr>
      </p:pic>
    </p:spTree>
    <p:extLst>
      <p:ext uri="{BB962C8B-B14F-4D97-AF65-F5344CB8AC3E}">
        <p14:creationId xmlns:p14="http://schemas.microsoft.com/office/powerpoint/2010/main" val="48881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0-#ppt_w/2"/>
                                          </p:val>
                                        </p:tav>
                                        <p:tav tm="100000">
                                          <p:val>
                                            <p:strVal val="#ppt_x"/>
                                          </p:val>
                                        </p:tav>
                                      </p:tavLst>
                                    </p:anim>
                                    <p:anim calcmode="lin" valueType="num">
                                      <p:cBhvr additive="base">
                                        <p:cTn id="12" dur="500" fill="hold"/>
                                        <p:tgtEl>
                                          <p:spTgt spid="6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 calcmode="lin" valueType="num">
                                      <p:cBhvr additive="base">
                                        <p:cTn id="15" dur="500" fill="hold"/>
                                        <p:tgtEl>
                                          <p:spTgt spid="61"/>
                                        </p:tgtEl>
                                        <p:attrNameLst>
                                          <p:attrName>ppt_x</p:attrName>
                                        </p:attrNameLst>
                                      </p:cBhvr>
                                      <p:tavLst>
                                        <p:tav tm="0">
                                          <p:val>
                                            <p:strVal val="0-#ppt_w/2"/>
                                          </p:val>
                                        </p:tav>
                                        <p:tav tm="100000">
                                          <p:val>
                                            <p:strVal val="#ppt_x"/>
                                          </p:val>
                                        </p:tav>
                                      </p:tavLst>
                                    </p:anim>
                                    <p:anim calcmode="lin" valueType="num">
                                      <p:cBhvr additive="base">
                                        <p:cTn id="16" dur="500" fill="hold"/>
                                        <p:tgtEl>
                                          <p:spTgt spid="6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0-#ppt_w/2"/>
                                          </p:val>
                                        </p:tav>
                                        <p:tav tm="100000">
                                          <p:val>
                                            <p:strVal val="#ppt_x"/>
                                          </p:val>
                                        </p:tav>
                                      </p:tavLst>
                                    </p:anim>
                                    <p:anim calcmode="lin" valueType="num">
                                      <p:cBhvr additive="base">
                                        <p:cTn id="20" dur="500" fill="hold"/>
                                        <p:tgtEl>
                                          <p:spTgt spid="62"/>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additive="base">
                                        <p:cTn id="23" dur="500" fill="hold"/>
                                        <p:tgtEl>
                                          <p:spTgt spid="63"/>
                                        </p:tgtEl>
                                        <p:attrNameLst>
                                          <p:attrName>ppt_x</p:attrName>
                                        </p:attrNameLst>
                                      </p:cBhvr>
                                      <p:tavLst>
                                        <p:tav tm="0">
                                          <p:val>
                                            <p:strVal val="1+#ppt_w/2"/>
                                          </p:val>
                                        </p:tav>
                                        <p:tav tm="100000">
                                          <p:val>
                                            <p:strVal val="#ppt_x"/>
                                          </p:val>
                                        </p:tav>
                                      </p:tavLst>
                                    </p:anim>
                                    <p:anim calcmode="lin" valueType="num">
                                      <p:cBhvr additive="base">
                                        <p:cTn id="24" dur="500" fill="hold"/>
                                        <p:tgtEl>
                                          <p:spTgt spid="63"/>
                                        </p:tgtEl>
                                        <p:attrNameLst>
                                          <p:attrName>ppt_y</p:attrName>
                                        </p:attrNameLst>
                                      </p:cBhvr>
                                      <p:tavLst>
                                        <p:tav tm="0">
                                          <p:val>
                                            <p:strVal val="#ppt_y"/>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500" fill="hold"/>
                                        <p:tgtEl>
                                          <p:spTgt spid="64"/>
                                        </p:tgtEl>
                                        <p:attrNameLst>
                                          <p:attrName>ppt_x</p:attrName>
                                        </p:attrNameLst>
                                      </p:cBhvr>
                                      <p:tavLst>
                                        <p:tav tm="0">
                                          <p:val>
                                            <p:strVal val="#ppt_x"/>
                                          </p:val>
                                        </p:tav>
                                        <p:tav tm="100000">
                                          <p:val>
                                            <p:strVal val="#ppt_x"/>
                                          </p:val>
                                        </p:tav>
                                      </p:tavLst>
                                    </p:anim>
                                    <p:anim calcmode="lin" valueType="num">
                                      <p:cBhvr additive="base">
                                        <p:cTn id="2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anim calcmode="lin" valueType="num">
                                      <p:cBhvr additive="base">
                                        <p:cTn id="33" dur="500" fill="hold"/>
                                        <p:tgtEl>
                                          <p:spTgt spid="65"/>
                                        </p:tgtEl>
                                        <p:attrNameLst>
                                          <p:attrName>ppt_x</p:attrName>
                                        </p:attrNameLst>
                                      </p:cBhvr>
                                      <p:tavLst>
                                        <p:tav tm="0">
                                          <p:val>
                                            <p:strVal val="1+#ppt_w/2"/>
                                          </p:val>
                                        </p:tav>
                                        <p:tav tm="100000">
                                          <p:val>
                                            <p:strVal val="#ppt_x"/>
                                          </p:val>
                                        </p:tav>
                                      </p:tavLst>
                                    </p:anim>
                                    <p:anim calcmode="lin" valueType="num">
                                      <p:cBhvr additive="base">
                                        <p:cTn id="34"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defRPr/>
            </a:pPr>
            <a:r>
              <a:rPr lang="fr-FR" sz="1800" dirty="0"/>
              <a:t>Exemple</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26</a:t>
            </a:fld>
            <a:endParaRPr lang="fr-FR" altLang="fr-FR"/>
          </a:p>
        </p:txBody>
      </p:sp>
      <p:pic>
        <p:nvPicPr>
          <p:cNvPr id="11" name="Picture 9" descr="DSC05105"/>
          <p:cNvPicPr>
            <a:picLocks noChangeAspect="1" noChangeArrowheads="1"/>
          </p:cNvPicPr>
          <p:nvPr/>
        </p:nvPicPr>
        <p:blipFill>
          <a:blip r:embed="rId2" cstate="print"/>
          <a:srcRect/>
          <a:stretch>
            <a:fillRect/>
          </a:stretch>
        </p:blipFill>
        <p:spPr bwMode="auto">
          <a:xfrm>
            <a:off x="617761" y="1124744"/>
            <a:ext cx="7344816" cy="4916801"/>
          </a:xfrm>
          <a:prstGeom prst="rect">
            <a:avLst/>
          </a:prstGeom>
          <a:noFill/>
          <a:ln w="19050">
            <a:solidFill>
              <a:srgbClr val="FFFF00"/>
            </a:solidFill>
            <a:miter lim="800000"/>
            <a:headEnd/>
            <a:tailEnd/>
          </a:ln>
        </p:spPr>
      </p:pic>
      <p:sp>
        <p:nvSpPr>
          <p:cNvPr id="12" name="Line 13"/>
          <p:cNvSpPr>
            <a:spLocks noChangeShapeType="1"/>
          </p:cNvSpPr>
          <p:nvPr/>
        </p:nvSpPr>
        <p:spPr bwMode="auto">
          <a:xfrm>
            <a:off x="1979712" y="2564904"/>
            <a:ext cx="4176713" cy="0"/>
          </a:xfrm>
          <a:prstGeom prst="line">
            <a:avLst/>
          </a:prstGeom>
          <a:noFill/>
          <a:ln w="38100">
            <a:solidFill>
              <a:srgbClr val="FF0000"/>
            </a:solidFill>
            <a:round/>
            <a:headEnd/>
            <a:tailEnd/>
          </a:ln>
        </p:spPr>
        <p:txBody>
          <a:bodyPr/>
          <a:lstStyle/>
          <a:p>
            <a:endParaRPr lang="fr-FR"/>
          </a:p>
        </p:txBody>
      </p:sp>
      <p:sp>
        <p:nvSpPr>
          <p:cNvPr id="13" name="Line 13"/>
          <p:cNvSpPr>
            <a:spLocks noChangeShapeType="1"/>
          </p:cNvSpPr>
          <p:nvPr/>
        </p:nvSpPr>
        <p:spPr bwMode="auto">
          <a:xfrm flipV="1">
            <a:off x="1835695" y="2564903"/>
            <a:ext cx="4320729" cy="2721769"/>
          </a:xfrm>
          <a:prstGeom prst="line">
            <a:avLst/>
          </a:prstGeom>
          <a:noFill/>
          <a:ln w="38100">
            <a:solidFill>
              <a:srgbClr val="FF0000"/>
            </a:solidFill>
            <a:round/>
            <a:headEnd/>
            <a:tailEnd/>
          </a:ln>
        </p:spPr>
        <p:txBody>
          <a:bodyPr/>
          <a:lstStyle/>
          <a:p>
            <a:endParaRPr lang="fr-FR"/>
          </a:p>
        </p:txBody>
      </p:sp>
      <p:sp>
        <p:nvSpPr>
          <p:cNvPr id="14" name="Line 15"/>
          <p:cNvSpPr>
            <a:spLocks noChangeShapeType="1"/>
          </p:cNvSpPr>
          <p:nvPr/>
        </p:nvSpPr>
        <p:spPr bwMode="auto">
          <a:xfrm flipV="1">
            <a:off x="1835249" y="5085184"/>
            <a:ext cx="4104903" cy="201488"/>
          </a:xfrm>
          <a:prstGeom prst="line">
            <a:avLst/>
          </a:prstGeom>
          <a:noFill/>
          <a:ln w="38100">
            <a:solidFill>
              <a:srgbClr val="FF0000"/>
            </a:solidFill>
            <a:round/>
            <a:headEnd/>
            <a:tailEnd type="triangle" w="med" len="med"/>
          </a:ln>
        </p:spPr>
        <p:txBody>
          <a:bodyPr/>
          <a:lstStyle/>
          <a:p>
            <a:endParaRPr lang="fr-FR"/>
          </a:p>
        </p:txBody>
      </p:sp>
      <p:pic>
        <p:nvPicPr>
          <p:cNvPr id="15" name="Picture 14" descr="D:\Clipart Pompiers\Clipart 2\Transparent\personnages\perso2.gif"/>
          <p:cNvPicPr>
            <a:picLocks noChangeAspect="1" noChangeArrowheads="1"/>
          </p:cNvPicPr>
          <p:nvPr/>
        </p:nvPicPr>
        <p:blipFill>
          <a:blip r:embed="rId3" cstate="print"/>
          <a:srcRect/>
          <a:stretch>
            <a:fillRect/>
          </a:stretch>
        </p:blipFill>
        <p:spPr bwMode="auto">
          <a:xfrm>
            <a:off x="7543825" y="2060848"/>
            <a:ext cx="1125537" cy="2303463"/>
          </a:xfrm>
          <a:prstGeom prst="rect">
            <a:avLst/>
          </a:prstGeom>
          <a:noFill/>
          <a:ln w="9525">
            <a:noFill/>
            <a:miter lim="800000"/>
            <a:headEnd/>
            <a:tailEnd/>
          </a:ln>
        </p:spPr>
      </p:pic>
      <p:sp>
        <p:nvSpPr>
          <p:cNvPr id="16" name="Bulle ronde 15"/>
          <p:cNvSpPr/>
          <p:nvPr/>
        </p:nvSpPr>
        <p:spPr>
          <a:xfrm>
            <a:off x="539750" y="1196975"/>
            <a:ext cx="6985000" cy="935038"/>
          </a:xfrm>
          <a:prstGeom prst="wedgeEllipseCallout">
            <a:avLst>
              <a:gd name="adj1" fmla="val 51584"/>
              <a:gd name="adj2" fmla="val 1377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a:solidFill>
                  <a:srgbClr val="FFFFFF"/>
                </a:solidFill>
                <a:cs typeface="Arial" charset="0"/>
              </a:rPr>
              <a:t>Le mécanisme du regard met en avant immédiatement les panneaux d’interdiction!</a:t>
            </a:r>
          </a:p>
        </p:txBody>
      </p:sp>
    </p:spTree>
    <p:extLst>
      <p:ext uri="{BB962C8B-B14F-4D97-AF65-F5344CB8AC3E}">
        <p14:creationId xmlns:p14="http://schemas.microsoft.com/office/powerpoint/2010/main" val="47597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defRPr/>
            </a:pPr>
            <a:r>
              <a:rPr lang="fr-FR" sz="1800" dirty="0"/>
              <a:t>Ce qu’il conviendrait de faire…</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27</a:t>
            </a:fld>
            <a:endParaRPr lang="fr-FR" altLang="fr-FR"/>
          </a:p>
        </p:txBody>
      </p:sp>
      <p:pic>
        <p:nvPicPr>
          <p:cNvPr id="6" name="Picture 4" descr="DSC05106"/>
          <p:cNvPicPr>
            <a:picLocks noChangeAspect="1" noChangeArrowheads="1"/>
          </p:cNvPicPr>
          <p:nvPr/>
        </p:nvPicPr>
        <p:blipFill>
          <a:blip r:embed="rId2" cstate="print"/>
          <a:srcRect/>
          <a:stretch>
            <a:fillRect/>
          </a:stretch>
        </p:blipFill>
        <p:spPr bwMode="auto">
          <a:xfrm>
            <a:off x="701824" y="1196750"/>
            <a:ext cx="7617469" cy="4792219"/>
          </a:xfrm>
          <a:prstGeom prst="rect">
            <a:avLst/>
          </a:prstGeom>
          <a:noFill/>
          <a:ln w="19050">
            <a:solidFill>
              <a:srgbClr val="FFFF00"/>
            </a:solidFill>
            <a:miter lim="800000"/>
            <a:headEnd/>
            <a:tailEnd/>
          </a:ln>
        </p:spPr>
      </p:pic>
      <p:sp>
        <p:nvSpPr>
          <p:cNvPr id="7" name="Text Box 7"/>
          <p:cNvSpPr txBox="1">
            <a:spLocks noChangeArrowheads="1"/>
          </p:cNvSpPr>
          <p:nvPr/>
        </p:nvSpPr>
        <p:spPr bwMode="auto">
          <a:xfrm>
            <a:off x="683568" y="1268760"/>
            <a:ext cx="2881312" cy="457200"/>
          </a:xfrm>
          <a:prstGeom prst="rect">
            <a:avLst/>
          </a:prstGeom>
          <a:noFill/>
          <a:ln w="9525">
            <a:noFill/>
            <a:miter lim="800000"/>
            <a:headEnd/>
            <a:tailEnd/>
          </a:ln>
        </p:spPr>
        <p:txBody>
          <a:bodyPr>
            <a:spAutoFit/>
          </a:bodyPr>
          <a:lstStyle/>
          <a:p>
            <a:pPr algn="ctr">
              <a:spcBef>
                <a:spcPct val="50000"/>
              </a:spcBef>
            </a:pPr>
            <a:r>
              <a:rPr lang="fr-FR" sz="2400" dirty="0"/>
              <a:t> </a:t>
            </a:r>
            <a:r>
              <a:rPr lang="fr-FR" sz="2400" dirty="0">
                <a:solidFill>
                  <a:srgbClr val="0070C0"/>
                </a:solidFill>
              </a:rPr>
              <a:t> …Se déplacer….  </a:t>
            </a:r>
          </a:p>
        </p:txBody>
      </p:sp>
      <p:sp>
        <p:nvSpPr>
          <p:cNvPr id="10" name="Text Box 7"/>
          <p:cNvSpPr txBox="1">
            <a:spLocks noChangeArrowheads="1"/>
          </p:cNvSpPr>
          <p:nvPr/>
        </p:nvSpPr>
        <p:spPr bwMode="auto">
          <a:xfrm>
            <a:off x="3491880" y="1268760"/>
            <a:ext cx="2881313" cy="457200"/>
          </a:xfrm>
          <a:prstGeom prst="rect">
            <a:avLst/>
          </a:prstGeom>
          <a:noFill/>
          <a:ln w="9525">
            <a:noFill/>
            <a:miter lim="800000"/>
            <a:headEnd/>
            <a:tailEnd/>
          </a:ln>
        </p:spPr>
        <p:txBody>
          <a:bodyPr>
            <a:spAutoFit/>
          </a:bodyPr>
          <a:lstStyle/>
          <a:p>
            <a:pPr algn="ctr">
              <a:spcBef>
                <a:spcPct val="50000"/>
              </a:spcBef>
            </a:pPr>
            <a:r>
              <a:rPr lang="fr-FR" sz="2400" dirty="0"/>
              <a:t>  </a:t>
            </a:r>
            <a:r>
              <a:rPr lang="fr-FR" sz="2400" dirty="0">
                <a:solidFill>
                  <a:srgbClr val="0070C0"/>
                </a:solidFill>
              </a:rPr>
              <a:t>…Zoomer…. </a:t>
            </a:r>
            <a:r>
              <a:rPr lang="fr-FR" sz="2400" dirty="0"/>
              <a:t> </a:t>
            </a:r>
          </a:p>
        </p:txBody>
      </p:sp>
      <p:pic>
        <p:nvPicPr>
          <p:cNvPr id="11" name="Picture 14" descr="D:\Clipart Pompiers\Clipart 2\Transparent\personnages\perso2.gif"/>
          <p:cNvPicPr>
            <a:picLocks noChangeAspect="1" noChangeArrowheads="1"/>
          </p:cNvPicPr>
          <p:nvPr/>
        </p:nvPicPr>
        <p:blipFill>
          <a:blip r:embed="rId3" cstate="print"/>
          <a:srcRect/>
          <a:stretch>
            <a:fillRect/>
          </a:stretch>
        </p:blipFill>
        <p:spPr bwMode="auto">
          <a:xfrm>
            <a:off x="7681639" y="2441129"/>
            <a:ext cx="1125538" cy="2303463"/>
          </a:xfrm>
          <a:prstGeom prst="rect">
            <a:avLst/>
          </a:prstGeom>
          <a:noFill/>
          <a:ln w="9525">
            <a:noFill/>
            <a:miter lim="800000"/>
            <a:headEnd/>
            <a:tailEnd/>
          </a:ln>
        </p:spPr>
      </p:pic>
      <p:sp>
        <p:nvSpPr>
          <p:cNvPr id="12" name="Bulle ronde 11"/>
          <p:cNvSpPr>
            <a:spLocks noChangeArrowheads="1"/>
          </p:cNvSpPr>
          <p:nvPr/>
        </p:nvSpPr>
        <p:spPr bwMode="auto">
          <a:xfrm>
            <a:off x="6588125" y="1412875"/>
            <a:ext cx="2303463" cy="720725"/>
          </a:xfrm>
          <a:prstGeom prst="wedgeEllipseCallout">
            <a:avLst>
              <a:gd name="adj1" fmla="val 12440"/>
              <a:gd name="adj2" fmla="val 96694"/>
            </a:avLst>
          </a:prstGeom>
          <a:solidFill>
            <a:srgbClr val="FF0000"/>
          </a:solidFill>
          <a:ln w="25400" algn="ctr">
            <a:solidFill>
              <a:srgbClr val="FF0000"/>
            </a:solidFill>
            <a:miter lim="800000"/>
            <a:headEnd/>
            <a:tailEnd/>
          </a:ln>
        </p:spPr>
        <p:txBody>
          <a:bodyPr anchor="ctr"/>
          <a:lstStyle/>
          <a:p>
            <a:pPr algn="ctr">
              <a:defRPr/>
            </a:pPr>
            <a:r>
              <a:rPr lang="fr-FR" b="1" dirty="0">
                <a:solidFill>
                  <a:schemeClr val="lt1"/>
                </a:solidFill>
                <a:latin typeface="+mn-lt"/>
                <a:cs typeface="+mn-cs"/>
              </a:rPr>
              <a:t>C’est mieux!!</a:t>
            </a:r>
          </a:p>
        </p:txBody>
      </p:sp>
    </p:spTree>
    <p:extLst>
      <p:ext uri="{BB962C8B-B14F-4D97-AF65-F5344CB8AC3E}">
        <p14:creationId xmlns:p14="http://schemas.microsoft.com/office/powerpoint/2010/main" val="340072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defRPr/>
            </a:pPr>
            <a:r>
              <a:rPr lang="fr-FR" sz="2800" b="0" dirty="0">
                <a:latin typeface="Arial"/>
                <a:ea typeface="+mn-ea"/>
                <a:cs typeface="Arial" charset="0"/>
              </a:rPr>
              <a:t>Ce qu’il conviendrait de faire…</a:t>
            </a:r>
            <a:r>
              <a:rPr lang="fr-FR" sz="2800" b="0" dirty="0">
                <a:solidFill>
                  <a:srgbClr val="FFFF00"/>
                </a:solidFill>
                <a:latin typeface="Arial"/>
                <a:ea typeface="+mn-ea"/>
                <a:cs typeface="Arial" charset="0"/>
              </a:rPr>
              <a:t/>
            </a:r>
            <a:br>
              <a:rPr lang="fr-FR" sz="2800" b="0" dirty="0">
                <a:solidFill>
                  <a:srgbClr val="FFFF00"/>
                </a:solidFill>
                <a:latin typeface="Arial"/>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28</a:t>
            </a:fld>
            <a:endParaRPr lang="fr-FR" altLang="fr-FR"/>
          </a:p>
        </p:txBody>
      </p:sp>
      <p:sp>
        <p:nvSpPr>
          <p:cNvPr id="6" name="Text Box 7"/>
          <p:cNvSpPr txBox="1">
            <a:spLocks noChangeArrowheads="1"/>
          </p:cNvSpPr>
          <p:nvPr/>
        </p:nvSpPr>
        <p:spPr bwMode="auto">
          <a:xfrm>
            <a:off x="539552" y="1049685"/>
            <a:ext cx="2881312" cy="461962"/>
          </a:xfrm>
          <a:prstGeom prst="rect">
            <a:avLst/>
          </a:prstGeom>
          <a:noFill/>
          <a:ln w="9525">
            <a:noFill/>
            <a:miter lim="800000"/>
            <a:headEnd/>
            <a:tailEnd/>
          </a:ln>
        </p:spPr>
        <p:txBody>
          <a:bodyPr>
            <a:spAutoFit/>
          </a:bodyPr>
          <a:lstStyle/>
          <a:p>
            <a:pPr algn="ctr">
              <a:spcBef>
                <a:spcPct val="50000"/>
              </a:spcBef>
            </a:pPr>
            <a:r>
              <a:rPr lang="fr-FR" sz="2400" dirty="0"/>
              <a:t> </a:t>
            </a:r>
            <a:r>
              <a:rPr lang="fr-FR" sz="2400" dirty="0">
                <a:solidFill>
                  <a:srgbClr val="0070C0"/>
                </a:solidFill>
              </a:rPr>
              <a:t> …Se déplacer….  </a:t>
            </a:r>
          </a:p>
        </p:txBody>
      </p:sp>
      <p:pic>
        <p:nvPicPr>
          <p:cNvPr id="7" name="Picture 2" descr="C:\Users\LAURENT\Desktop\DSC02018.JPG"/>
          <p:cNvPicPr>
            <a:picLocks noChangeAspect="1" noChangeArrowheads="1"/>
          </p:cNvPicPr>
          <p:nvPr/>
        </p:nvPicPr>
        <p:blipFill>
          <a:blip r:embed="rId2" cstate="print"/>
          <a:srcRect/>
          <a:stretch>
            <a:fillRect/>
          </a:stretch>
        </p:blipFill>
        <p:spPr bwMode="auto">
          <a:xfrm>
            <a:off x="107504" y="1523107"/>
            <a:ext cx="4356100" cy="2917825"/>
          </a:xfrm>
          <a:prstGeom prst="rect">
            <a:avLst/>
          </a:prstGeom>
          <a:noFill/>
          <a:ln w="19050">
            <a:solidFill>
              <a:srgbClr val="FFFF00"/>
            </a:solidFill>
            <a:miter lim="800000"/>
            <a:headEnd/>
            <a:tailEnd/>
          </a:ln>
        </p:spPr>
      </p:pic>
      <p:sp>
        <p:nvSpPr>
          <p:cNvPr id="10" name="Ellipse 10"/>
          <p:cNvSpPr>
            <a:spLocks noChangeArrowheads="1"/>
          </p:cNvSpPr>
          <p:nvPr/>
        </p:nvSpPr>
        <p:spPr bwMode="auto">
          <a:xfrm>
            <a:off x="1619672" y="1772816"/>
            <a:ext cx="1152525" cy="1046162"/>
          </a:xfrm>
          <a:prstGeom prst="ellipse">
            <a:avLst/>
          </a:prstGeom>
          <a:noFill/>
          <a:ln w="25400" algn="ctr">
            <a:solidFill>
              <a:srgbClr val="FF0000"/>
            </a:solidFill>
            <a:round/>
            <a:headEnd/>
            <a:tailEnd/>
          </a:ln>
        </p:spPr>
        <p:txBody>
          <a:bodyPr anchor="ctr"/>
          <a:lstStyle/>
          <a:p>
            <a:pPr algn="ctr">
              <a:defRPr/>
            </a:pPr>
            <a:endParaRPr lang="fr-FR" dirty="0">
              <a:solidFill>
                <a:schemeClr val="lt1"/>
              </a:solidFill>
              <a:latin typeface="+mn-lt"/>
              <a:cs typeface="+mn-cs"/>
            </a:endParaRPr>
          </a:p>
        </p:txBody>
      </p:sp>
      <p:pic>
        <p:nvPicPr>
          <p:cNvPr id="11" name="Picture 3" descr="C:\Users\LAURENT\Desktop\DSC02021.JPG"/>
          <p:cNvPicPr>
            <a:picLocks noChangeAspect="1" noChangeArrowheads="1"/>
          </p:cNvPicPr>
          <p:nvPr/>
        </p:nvPicPr>
        <p:blipFill>
          <a:blip r:embed="rId3" cstate="print"/>
          <a:srcRect/>
          <a:stretch>
            <a:fillRect/>
          </a:stretch>
        </p:blipFill>
        <p:spPr bwMode="auto">
          <a:xfrm>
            <a:off x="4716016" y="3284984"/>
            <a:ext cx="3995738" cy="2678112"/>
          </a:xfrm>
          <a:prstGeom prst="rect">
            <a:avLst/>
          </a:prstGeom>
          <a:noFill/>
          <a:ln w="19050">
            <a:solidFill>
              <a:srgbClr val="FFFF00"/>
            </a:solidFill>
            <a:miter lim="800000"/>
            <a:headEnd/>
            <a:tailEnd/>
          </a:ln>
        </p:spPr>
      </p:pic>
      <p:sp>
        <p:nvSpPr>
          <p:cNvPr id="12" name="Line 15"/>
          <p:cNvSpPr>
            <a:spLocks noChangeShapeType="1"/>
          </p:cNvSpPr>
          <p:nvPr/>
        </p:nvSpPr>
        <p:spPr bwMode="auto">
          <a:xfrm>
            <a:off x="2627784" y="2674516"/>
            <a:ext cx="2592387" cy="2016125"/>
          </a:xfrm>
          <a:prstGeom prst="line">
            <a:avLst/>
          </a:prstGeom>
          <a:noFill/>
          <a:ln w="25400">
            <a:solidFill>
              <a:srgbClr val="FF0000"/>
            </a:solidFill>
            <a:round/>
            <a:headEnd/>
            <a:tailEnd type="triangle" w="med" len="med"/>
          </a:ln>
        </p:spPr>
        <p:txBody>
          <a:bodyPr/>
          <a:lstStyle/>
          <a:p>
            <a:pPr algn="l"/>
            <a:endParaRPr lang="fr-FR" sz="1800">
              <a:solidFill>
                <a:srgbClr val="000000"/>
              </a:solidFill>
              <a:latin typeface="Arial" charset="0"/>
              <a:ea typeface="+mn-ea"/>
              <a:cs typeface="Arial" charset="0"/>
            </a:endParaRPr>
          </a:p>
        </p:txBody>
      </p:sp>
      <p:sp>
        <p:nvSpPr>
          <p:cNvPr id="13" name="Text Box 7"/>
          <p:cNvSpPr txBox="1">
            <a:spLocks noChangeArrowheads="1"/>
          </p:cNvSpPr>
          <p:nvPr/>
        </p:nvSpPr>
        <p:spPr bwMode="auto">
          <a:xfrm>
            <a:off x="5273228" y="2825502"/>
            <a:ext cx="2881313" cy="457200"/>
          </a:xfrm>
          <a:prstGeom prst="rect">
            <a:avLst/>
          </a:prstGeom>
          <a:noFill/>
          <a:ln w="9525">
            <a:noFill/>
            <a:miter lim="800000"/>
            <a:headEnd/>
            <a:tailEnd/>
          </a:ln>
        </p:spPr>
        <p:txBody>
          <a:bodyPr>
            <a:spAutoFit/>
          </a:bodyPr>
          <a:lstStyle/>
          <a:p>
            <a:pPr algn="ctr">
              <a:spcBef>
                <a:spcPct val="50000"/>
              </a:spcBef>
            </a:pPr>
            <a:r>
              <a:rPr lang="fr-FR" sz="2400" dirty="0"/>
              <a:t>  </a:t>
            </a:r>
            <a:r>
              <a:rPr lang="fr-FR" sz="2400" dirty="0">
                <a:solidFill>
                  <a:srgbClr val="0070C0"/>
                </a:solidFill>
              </a:rPr>
              <a:t>…Zoomer…. </a:t>
            </a:r>
            <a:r>
              <a:rPr lang="fr-FR" sz="2400" dirty="0"/>
              <a:t> </a:t>
            </a:r>
          </a:p>
        </p:txBody>
      </p:sp>
      <p:pic>
        <p:nvPicPr>
          <p:cNvPr id="14" name="Picture 14" descr="D:\Clipart Pompiers\Clipart 2\Transparent\personnages\perso2.gif"/>
          <p:cNvPicPr>
            <a:picLocks noChangeAspect="1" noChangeArrowheads="1"/>
          </p:cNvPicPr>
          <p:nvPr/>
        </p:nvPicPr>
        <p:blipFill>
          <a:blip r:embed="rId4" cstate="print"/>
          <a:srcRect/>
          <a:stretch>
            <a:fillRect/>
          </a:stretch>
        </p:blipFill>
        <p:spPr bwMode="auto">
          <a:xfrm>
            <a:off x="8154541" y="1559198"/>
            <a:ext cx="795337" cy="1628775"/>
          </a:xfrm>
          <a:prstGeom prst="rect">
            <a:avLst/>
          </a:prstGeom>
          <a:noFill/>
          <a:ln w="9525">
            <a:noFill/>
            <a:miter lim="800000"/>
            <a:headEnd/>
            <a:tailEnd/>
          </a:ln>
        </p:spPr>
      </p:pic>
      <p:sp>
        <p:nvSpPr>
          <p:cNvPr id="15" name="Bulle ronde 14"/>
          <p:cNvSpPr/>
          <p:nvPr/>
        </p:nvSpPr>
        <p:spPr>
          <a:xfrm>
            <a:off x="6193186" y="1080517"/>
            <a:ext cx="2303462" cy="720725"/>
          </a:xfrm>
          <a:prstGeom prst="wedgeEllipseCallout">
            <a:avLst>
              <a:gd name="adj1" fmla="val 15568"/>
              <a:gd name="adj2" fmla="val 1266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t>C’est mieux!!</a:t>
            </a:r>
          </a:p>
        </p:txBody>
      </p:sp>
    </p:spTree>
    <p:extLst>
      <p:ext uri="{BB962C8B-B14F-4D97-AF65-F5344CB8AC3E}">
        <p14:creationId xmlns:p14="http://schemas.microsoft.com/office/powerpoint/2010/main" val="363643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defRPr/>
            </a:pPr>
            <a:r>
              <a:rPr lang="fr-FR" sz="3200" dirty="0"/>
              <a:t>Exemple</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29</a:t>
            </a:fld>
            <a:endParaRPr lang="fr-FR" altLang="fr-FR"/>
          </a:p>
        </p:txBody>
      </p:sp>
      <p:sp>
        <p:nvSpPr>
          <p:cNvPr id="8" name="ZoneTexte 2"/>
          <p:cNvSpPr txBox="1">
            <a:spLocks noChangeArrowheads="1"/>
          </p:cNvSpPr>
          <p:nvPr/>
        </p:nvSpPr>
        <p:spPr bwMode="auto">
          <a:xfrm>
            <a:off x="0" y="1124744"/>
            <a:ext cx="9396413" cy="368300"/>
          </a:xfrm>
          <a:prstGeom prst="rect">
            <a:avLst/>
          </a:prstGeom>
          <a:noFill/>
          <a:ln w="9525">
            <a:noFill/>
            <a:miter lim="800000"/>
            <a:headEnd/>
            <a:tailEnd/>
          </a:ln>
        </p:spPr>
        <p:txBody>
          <a:bodyPr>
            <a:spAutoFit/>
          </a:bodyPr>
          <a:lstStyle/>
          <a:p>
            <a:pPr algn="ctr"/>
            <a:r>
              <a:rPr lang="fr-FR" b="1" dirty="0">
                <a:solidFill>
                  <a:srgbClr val="0000FF"/>
                </a:solidFill>
              </a:rPr>
              <a:t>Que pensez- vous de ce cliché réalisé par un SP de la cellule communication?</a:t>
            </a:r>
          </a:p>
        </p:txBody>
      </p:sp>
      <p:pic>
        <p:nvPicPr>
          <p:cNvPr id="9" name="Picture 2" descr="E:\Documents and Settings\FLACHER LAURENT\archives photos\Archive clichés RCCI\RCCI  4 MTRD\003.jpg"/>
          <p:cNvPicPr>
            <a:picLocks noChangeAspect="1" noChangeArrowheads="1"/>
          </p:cNvPicPr>
          <p:nvPr/>
        </p:nvPicPr>
        <p:blipFill>
          <a:blip r:embed="rId2" cstate="print"/>
          <a:srcRect/>
          <a:stretch>
            <a:fillRect/>
          </a:stretch>
        </p:blipFill>
        <p:spPr bwMode="auto">
          <a:xfrm>
            <a:off x="1584325" y="1700808"/>
            <a:ext cx="5975350" cy="3986212"/>
          </a:xfrm>
          <a:prstGeom prst="rect">
            <a:avLst/>
          </a:prstGeom>
          <a:noFill/>
          <a:ln w="19050">
            <a:solidFill>
              <a:srgbClr val="FFFF00"/>
            </a:solidFill>
            <a:miter lim="800000"/>
            <a:headEnd/>
            <a:tailEnd/>
          </a:ln>
        </p:spPr>
      </p:pic>
      <p:pic>
        <p:nvPicPr>
          <p:cNvPr id="10" name="Picture 14" descr="D:\Clipart Pompiers\Clipart 2\Transparent\personnages\perso2.gif"/>
          <p:cNvPicPr>
            <a:picLocks noChangeAspect="1" noChangeArrowheads="1"/>
          </p:cNvPicPr>
          <p:nvPr/>
        </p:nvPicPr>
        <p:blipFill>
          <a:blip r:embed="rId3" cstate="print"/>
          <a:srcRect/>
          <a:stretch>
            <a:fillRect/>
          </a:stretch>
        </p:blipFill>
        <p:spPr bwMode="auto">
          <a:xfrm>
            <a:off x="7956376" y="4077072"/>
            <a:ext cx="971550" cy="1989137"/>
          </a:xfrm>
          <a:prstGeom prst="rect">
            <a:avLst/>
          </a:prstGeom>
          <a:noFill/>
          <a:ln w="9525">
            <a:noFill/>
            <a:miter lim="800000"/>
            <a:headEnd/>
            <a:tailEnd/>
          </a:ln>
        </p:spPr>
      </p:pic>
      <p:cxnSp>
        <p:nvCxnSpPr>
          <p:cNvPr id="12" name="Connecteur droit 11"/>
          <p:cNvCxnSpPr/>
          <p:nvPr/>
        </p:nvCxnSpPr>
        <p:spPr>
          <a:xfrm>
            <a:off x="1547813" y="2133600"/>
            <a:ext cx="4679950" cy="0"/>
          </a:xfrm>
          <a:prstGeom prst="line">
            <a:avLst/>
          </a:prstGeom>
          <a:ln w="508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6227763" y="2133600"/>
            <a:ext cx="0" cy="3382963"/>
          </a:xfrm>
          <a:prstGeom prst="line">
            <a:avLst/>
          </a:prstGeom>
          <a:ln w="5080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1" name="Bulle ronde 10"/>
          <p:cNvSpPr/>
          <p:nvPr/>
        </p:nvSpPr>
        <p:spPr>
          <a:xfrm>
            <a:off x="144288" y="5071640"/>
            <a:ext cx="7812088" cy="1296987"/>
          </a:xfrm>
          <a:prstGeom prst="wedgeEllipseCallout">
            <a:avLst>
              <a:gd name="adj1" fmla="val 49664"/>
              <a:gd name="adj2" fmla="val -7085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rgbClr val="FFFFFF"/>
                </a:solidFill>
                <a:cs typeface="Arial" charset="0"/>
              </a:rPr>
              <a:t>Pas mal, le portail est bien fermé pendant le sinistre, je peux voir les traces de combustion sur l’ensemble des ouvertures. Lors du cadrage le retrait de l’arbre serait un plus.</a:t>
            </a:r>
          </a:p>
        </p:txBody>
      </p:sp>
      <p:sp>
        <p:nvSpPr>
          <p:cNvPr id="14" name="Ellipse 13"/>
          <p:cNvSpPr/>
          <p:nvPr/>
        </p:nvSpPr>
        <p:spPr>
          <a:xfrm>
            <a:off x="2699792" y="3712316"/>
            <a:ext cx="1582737" cy="12747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cxnSp>
        <p:nvCxnSpPr>
          <p:cNvPr id="15" name="Connecteur droit avec flèche 14"/>
          <p:cNvCxnSpPr/>
          <p:nvPr/>
        </p:nvCxnSpPr>
        <p:spPr>
          <a:xfrm flipV="1">
            <a:off x="2699792" y="3634317"/>
            <a:ext cx="458490" cy="1907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V="1">
            <a:off x="1917930" y="3693914"/>
            <a:ext cx="215900" cy="3603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V="1">
            <a:off x="1594081" y="3712316"/>
            <a:ext cx="287337" cy="3603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V="1">
            <a:off x="3563888" y="2708920"/>
            <a:ext cx="0" cy="3603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V="1">
            <a:off x="4211960" y="2996952"/>
            <a:ext cx="0" cy="3603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V="1">
            <a:off x="5004048" y="3063627"/>
            <a:ext cx="0" cy="2936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V="1">
            <a:off x="4788024" y="3758354"/>
            <a:ext cx="0" cy="431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12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0-#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0-#ppt_w/2"/>
                                          </p:val>
                                        </p:tav>
                                        <p:tav tm="100000">
                                          <p:val>
                                            <p:strVal val="#ppt_x"/>
                                          </p:val>
                                        </p:tav>
                                      </p:tavLst>
                                    </p:anim>
                                    <p:anim calcmode="lin" valueType="num">
                                      <p:cBhvr additive="base">
                                        <p:cTn id="42" dur="500" fill="hold"/>
                                        <p:tgtEl>
                                          <p:spTgt spid="18"/>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0-#ppt_w/2"/>
                                          </p:val>
                                        </p:tav>
                                        <p:tav tm="100000">
                                          <p:val>
                                            <p:strVal val="#ppt_x"/>
                                          </p:val>
                                        </p:tav>
                                      </p:tavLst>
                                    </p:anim>
                                    <p:anim calcmode="lin" valueType="num">
                                      <p:cBhvr additive="base">
                                        <p:cTn id="46" dur="500" fill="hold"/>
                                        <p:tgtEl>
                                          <p:spTgt spid="19"/>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0-#ppt_w/2"/>
                                          </p:val>
                                        </p:tav>
                                        <p:tav tm="100000">
                                          <p:val>
                                            <p:strVal val="#ppt_x"/>
                                          </p:val>
                                        </p:tav>
                                      </p:tavLst>
                                    </p:anim>
                                    <p:anim calcmode="lin" valueType="num">
                                      <p:cBhvr additive="base">
                                        <p:cTn id="50" dur="500" fill="hold"/>
                                        <p:tgtEl>
                                          <p:spTgt spid="20"/>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1+#ppt_w/2"/>
                                          </p:val>
                                        </p:tav>
                                        <p:tav tm="100000">
                                          <p:val>
                                            <p:strVal val="#ppt_x"/>
                                          </p:val>
                                        </p:tav>
                                      </p:tavLst>
                                    </p:anim>
                                    <p:anim calcmode="lin" valueType="num">
                                      <p:cBhvr additive="base">
                                        <p:cTn id="54"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3</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lvl="0" defTabSz="914400" eaLnBrk="1" hangingPunct="1">
              <a:defRPr/>
            </a:pPr>
            <a:r>
              <a:rPr lang="fr-FR" sz="5400" kern="1200" spc="50" dirty="0">
                <a:ln w="11430"/>
                <a:effectLst>
                  <a:outerShdw blurRad="76200" dist="50800" dir="5400000" algn="tl" rotWithShape="0">
                    <a:srgbClr val="000000">
                      <a:alpha val="65000"/>
                    </a:srgbClr>
                  </a:outerShdw>
                </a:effectLst>
                <a:latin typeface="Times New Roman" pitchFamily="18" charset="0"/>
                <a:ea typeface="+mn-ea"/>
                <a:cs typeface="Times New Roman" pitchFamily="18" charset="0"/>
              </a:rPr>
              <a:t>Objectifs</a:t>
            </a:r>
            <a:r>
              <a:rPr lang="fr-FR" sz="5400" kern="1200" spc="50" dirty="0">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
            </a:r>
            <a:br>
              <a:rPr lang="fr-FR" sz="5400" kern="1200" spc="50" dirty="0">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br>
            <a:endParaRPr lang="fr-FR" sz="2000" dirty="0"/>
          </a:p>
        </p:txBody>
      </p:sp>
      <p:sp>
        <p:nvSpPr>
          <p:cNvPr id="24" name="Rectangle 12"/>
          <p:cNvSpPr>
            <a:spLocks noChangeArrowheads="1"/>
          </p:cNvSpPr>
          <p:nvPr/>
        </p:nvSpPr>
        <p:spPr bwMode="auto">
          <a:xfrm>
            <a:off x="251520" y="1206550"/>
            <a:ext cx="8424862" cy="5078313"/>
          </a:xfrm>
          <a:prstGeom prst="rect">
            <a:avLst/>
          </a:prstGeom>
          <a:noFill/>
          <a:ln w="9525">
            <a:noFill/>
            <a:miter lim="800000"/>
            <a:headEnd/>
            <a:tailEnd/>
          </a:ln>
        </p:spPr>
        <p:txBody>
          <a:bodyPr>
            <a:spAutoFit/>
          </a:bodyPr>
          <a:lstStyle/>
          <a:p>
            <a:pPr algn="l">
              <a:buFont typeface="Wingdings" pitchFamily="2" charset="2"/>
              <a:buChar char="Ø"/>
            </a:pPr>
            <a:r>
              <a:rPr lang="fr-FR" sz="1800" b="1" dirty="0">
                <a:solidFill>
                  <a:srgbClr val="000000"/>
                </a:solidFill>
                <a:latin typeface="Times New Roman" pitchFamily="18" charset="0"/>
                <a:ea typeface="+mn-ea"/>
                <a:cs typeface="Times New Roman" pitchFamily="18" charset="0"/>
              </a:rPr>
              <a:t> Permettre, par la prise de clichés photographique, à une personne qui n’est pas venue sur les lieux, d’appréhender la scène d’incendie et de  comprendre le déroulement et la propagation du sinistre.</a:t>
            </a:r>
          </a:p>
          <a:p>
            <a:pPr algn="l">
              <a:buFontTx/>
              <a:buChar char="-"/>
            </a:pPr>
            <a:endParaRPr lang="fr-FR" sz="1800" b="1" dirty="0">
              <a:solidFill>
                <a:srgbClr val="000000"/>
              </a:solidFill>
              <a:latin typeface="Times New Roman" pitchFamily="18" charset="0"/>
              <a:ea typeface="+mn-ea"/>
              <a:cs typeface="Times New Roman" pitchFamily="18" charset="0"/>
            </a:endParaRPr>
          </a:p>
          <a:p>
            <a:pPr algn="l">
              <a:buFont typeface="Wingdings" pitchFamily="2" charset="2"/>
              <a:buChar char="Ø"/>
            </a:pPr>
            <a:r>
              <a:rPr lang="fr-FR" sz="1800" b="1" dirty="0">
                <a:solidFill>
                  <a:srgbClr val="0070C0"/>
                </a:solidFill>
                <a:latin typeface="Times New Roman" pitchFamily="18" charset="0"/>
                <a:ea typeface="+mn-ea"/>
                <a:cs typeface="Times New Roman" pitchFamily="18" charset="0"/>
              </a:rPr>
              <a:t>  Permettre aux agents de la cellule communication de réaliser des clichés pouvant être utilisés par les investigateurs de la FOS RCCI (ou éventuellement par les enquêteurs, experts judiciaires ou les techniciens RCCI œuvrant pour la justice).</a:t>
            </a:r>
          </a:p>
          <a:p>
            <a:pPr algn="l">
              <a:buFont typeface="Wingdings 2" pitchFamily="18" charset="2"/>
              <a:buNone/>
            </a:pPr>
            <a:endParaRPr lang="fr-FR" sz="1800" b="1" dirty="0">
              <a:solidFill>
                <a:srgbClr val="FFFF00"/>
              </a:solidFill>
              <a:latin typeface="Times New Roman" pitchFamily="18" charset="0"/>
              <a:ea typeface="+mn-ea"/>
              <a:cs typeface="Times New Roman" pitchFamily="18" charset="0"/>
            </a:endParaRPr>
          </a:p>
          <a:p>
            <a:pPr algn="l">
              <a:buFont typeface="Wingdings" pitchFamily="2" charset="2"/>
              <a:buChar char="Ø"/>
            </a:pPr>
            <a:r>
              <a:rPr lang="fr-FR" sz="1800" b="1" dirty="0">
                <a:solidFill>
                  <a:srgbClr val="FF0000"/>
                </a:solidFill>
                <a:latin typeface="Times New Roman" pitchFamily="18" charset="0"/>
                <a:ea typeface="+mn-ea"/>
                <a:cs typeface="Times New Roman" pitchFamily="18" charset="0"/>
              </a:rPr>
              <a:t>  Permettre aux SP photographes d’élargir leur domaine de compétence et d’ajouter un nouvel intérêt à leur action.</a:t>
            </a:r>
          </a:p>
          <a:p>
            <a:pPr algn="l">
              <a:buFont typeface="Wingdings 2" pitchFamily="18" charset="2"/>
              <a:buNone/>
            </a:pPr>
            <a:endParaRPr lang="fr-FR" sz="1800" b="1" dirty="0">
              <a:solidFill>
                <a:srgbClr val="FF0000"/>
              </a:solidFill>
              <a:latin typeface="Times New Roman" pitchFamily="18" charset="0"/>
              <a:ea typeface="+mn-ea"/>
              <a:cs typeface="Times New Roman" pitchFamily="18" charset="0"/>
            </a:endParaRPr>
          </a:p>
          <a:p>
            <a:pPr algn="l">
              <a:buFont typeface="Wingdings" pitchFamily="2" charset="2"/>
              <a:buChar char="Ø"/>
            </a:pPr>
            <a:r>
              <a:rPr lang="fr-FR" sz="1800" b="1" dirty="0">
                <a:solidFill>
                  <a:srgbClr val="FF0000"/>
                </a:solidFill>
                <a:latin typeface="Times New Roman" pitchFamily="18" charset="0"/>
                <a:ea typeface="+mn-ea"/>
                <a:cs typeface="Times New Roman" pitchFamily="18" charset="0"/>
              </a:rPr>
              <a:t>  Permettre aux SP investigateurs d’utiliser comme photographe l’agent de la cellule communication présent sur un sinistre.</a:t>
            </a:r>
          </a:p>
          <a:p>
            <a:pPr algn="l">
              <a:buFont typeface="Wingdings" pitchFamily="2" charset="2"/>
              <a:buChar char="Ø"/>
            </a:pPr>
            <a:endParaRPr lang="fr-FR" sz="1800" b="1" dirty="0">
              <a:solidFill>
                <a:srgbClr val="FF0000"/>
              </a:solidFill>
              <a:latin typeface="Times New Roman" pitchFamily="18" charset="0"/>
              <a:ea typeface="+mn-ea"/>
              <a:cs typeface="Times New Roman" pitchFamily="18" charset="0"/>
            </a:endParaRPr>
          </a:p>
          <a:p>
            <a:pPr algn="l">
              <a:buFont typeface="Wingdings" pitchFamily="2" charset="2"/>
              <a:buChar char="Ø"/>
            </a:pPr>
            <a:endParaRPr lang="fr-FR" sz="1800" b="1" dirty="0">
              <a:solidFill>
                <a:srgbClr val="FF0000"/>
              </a:solidFill>
              <a:latin typeface="Times New Roman" pitchFamily="18" charset="0"/>
              <a:ea typeface="+mn-ea"/>
              <a:cs typeface="Times New Roman" pitchFamily="18" charset="0"/>
            </a:endParaRPr>
          </a:p>
          <a:p>
            <a:pPr algn="l">
              <a:buFont typeface="Wingdings 2" pitchFamily="18" charset="2"/>
              <a:buNone/>
            </a:pPr>
            <a:endParaRPr lang="fr-FR" sz="1800" b="1" dirty="0">
              <a:solidFill>
                <a:srgbClr val="FF0000"/>
              </a:solidFill>
              <a:latin typeface="Times New Roman" pitchFamily="18" charset="0"/>
              <a:ea typeface="+mn-ea"/>
              <a:cs typeface="Times New Roman" pitchFamily="18" charset="0"/>
            </a:endParaRPr>
          </a:p>
          <a:p>
            <a:pPr algn="l">
              <a:buFont typeface="Wingdings 2" pitchFamily="18" charset="2"/>
              <a:buNone/>
            </a:pPr>
            <a:endParaRPr lang="fr-FR" sz="1800" b="1" dirty="0">
              <a:solidFill>
                <a:srgbClr val="FF0000"/>
              </a:solidFill>
              <a:latin typeface="Times New Roman" pitchFamily="18" charset="0"/>
              <a:ea typeface="+mn-ea"/>
              <a:cs typeface="Times New Roman" pitchFamily="18" charset="0"/>
            </a:endParaRPr>
          </a:p>
          <a:p>
            <a:r>
              <a:rPr lang="fr-FR" b="1" dirty="0">
                <a:solidFill>
                  <a:srgbClr val="000000"/>
                </a:solidFill>
                <a:latin typeface="Times New Roman" pitchFamily="18" charset="0"/>
                <a:ea typeface="+mn-ea"/>
                <a:cs typeface="Times New Roman" pitchFamily="18" charset="0"/>
              </a:rPr>
              <a:t> </a:t>
            </a:r>
            <a:endParaRPr lang="fr-FR" dirty="0">
              <a:solidFill>
                <a:srgbClr val="000000"/>
              </a:solidFill>
              <a:latin typeface="Arial" charset="0"/>
              <a:ea typeface="+mn-ea"/>
              <a:cs typeface="Arial" charset="0"/>
            </a:endParaRPr>
          </a:p>
        </p:txBody>
      </p:sp>
      <p:pic>
        <p:nvPicPr>
          <p:cNvPr id="25" name="Picture 2" descr="C:\Users\LAURENT\Pictures\RCCI LOIRE\Feu de maison le 16 11 2011 à St André d'Apchon CCH Raby 052.JPG"/>
          <p:cNvPicPr>
            <a:picLocks noChangeAspect="1" noChangeArrowheads="1"/>
          </p:cNvPicPr>
          <p:nvPr/>
        </p:nvPicPr>
        <p:blipFill>
          <a:blip r:embed="rId3" cstate="print"/>
          <a:srcRect/>
          <a:stretch>
            <a:fillRect/>
          </a:stretch>
        </p:blipFill>
        <p:spPr bwMode="auto">
          <a:xfrm>
            <a:off x="6300192" y="4869160"/>
            <a:ext cx="864096" cy="1291798"/>
          </a:xfrm>
          <a:prstGeom prst="rect">
            <a:avLst/>
          </a:prstGeom>
          <a:noFill/>
          <a:ln w="9525">
            <a:noFill/>
            <a:miter lim="800000"/>
            <a:headEnd/>
            <a:tailEnd/>
          </a:ln>
        </p:spPr>
      </p:pic>
    </p:spTree>
    <p:extLst>
      <p:ext uri="{BB962C8B-B14F-4D97-AF65-F5344CB8AC3E}">
        <p14:creationId xmlns:p14="http://schemas.microsoft.com/office/powerpoint/2010/main" val="14642543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sz="1800" dirty="0"/>
              <a:t>Exemple</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30</a:t>
            </a:fld>
            <a:endParaRPr lang="fr-FR" altLang="fr-FR"/>
          </a:p>
        </p:txBody>
      </p:sp>
      <p:pic>
        <p:nvPicPr>
          <p:cNvPr id="8" name="Picture 5" descr="DSCF5468"/>
          <p:cNvPicPr>
            <a:picLocks noChangeAspect="1" noChangeArrowheads="1"/>
          </p:cNvPicPr>
          <p:nvPr/>
        </p:nvPicPr>
        <p:blipFill>
          <a:blip r:embed="rId2" cstate="print"/>
          <a:srcRect/>
          <a:stretch>
            <a:fillRect/>
          </a:stretch>
        </p:blipFill>
        <p:spPr bwMode="auto">
          <a:xfrm>
            <a:off x="1043608" y="1418431"/>
            <a:ext cx="6769100" cy="4654550"/>
          </a:xfrm>
          <a:prstGeom prst="rect">
            <a:avLst/>
          </a:prstGeom>
          <a:solidFill>
            <a:srgbClr val="FFFF00"/>
          </a:solidFill>
          <a:ln w="19050">
            <a:solidFill>
              <a:srgbClr val="FFFF00"/>
            </a:solidFill>
            <a:miter lim="800000"/>
            <a:headEnd/>
            <a:tailEnd/>
          </a:ln>
        </p:spPr>
      </p:pic>
      <p:pic>
        <p:nvPicPr>
          <p:cNvPr id="9" name="Picture 14" descr="D:\Clipart Pompiers\Clipart 2\Transparent\personnages\perso2.gif"/>
          <p:cNvPicPr>
            <a:picLocks noChangeAspect="1" noChangeArrowheads="1"/>
          </p:cNvPicPr>
          <p:nvPr/>
        </p:nvPicPr>
        <p:blipFill>
          <a:blip r:embed="rId3" cstate="print"/>
          <a:srcRect/>
          <a:stretch>
            <a:fillRect/>
          </a:stretch>
        </p:blipFill>
        <p:spPr bwMode="auto">
          <a:xfrm>
            <a:off x="7956376" y="1484784"/>
            <a:ext cx="971550" cy="1989138"/>
          </a:xfrm>
          <a:prstGeom prst="rect">
            <a:avLst/>
          </a:prstGeom>
          <a:noFill/>
          <a:ln w="9525">
            <a:noFill/>
            <a:miter lim="800000"/>
            <a:headEnd/>
            <a:tailEnd/>
          </a:ln>
        </p:spPr>
      </p:pic>
      <p:sp>
        <p:nvSpPr>
          <p:cNvPr id="10" name="Bulle ronde 9"/>
          <p:cNvSpPr>
            <a:spLocks noChangeArrowheads="1"/>
          </p:cNvSpPr>
          <p:nvPr/>
        </p:nvSpPr>
        <p:spPr bwMode="auto">
          <a:xfrm>
            <a:off x="3492500" y="1125538"/>
            <a:ext cx="3671888" cy="1008062"/>
          </a:xfrm>
          <a:prstGeom prst="wedgeEllipseCallout">
            <a:avLst>
              <a:gd name="adj1" fmla="val 69500"/>
              <a:gd name="adj2" fmla="val 33778"/>
            </a:avLst>
          </a:prstGeom>
          <a:solidFill>
            <a:srgbClr val="FF0000"/>
          </a:solidFill>
          <a:ln w="25400" algn="ctr">
            <a:solidFill>
              <a:srgbClr val="FF0000"/>
            </a:solidFill>
            <a:miter lim="800000"/>
            <a:headEnd/>
            <a:tailEnd/>
          </a:ln>
        </p:spPr>
        <p:txBody>
          <a:bodyPr anchor="ctr"/>
          <a:lstStyle/>
          <a:p>
            <a:pPr algn="ctr"/>
            <a:r>
              <a:rPr lang="fr-FR" b="1">
                <a:solidFill>
                  <a:srgbClr val="FFFFFF"/>
                </a:solidFill>
              </a:rPr>
              <a:t>A vous, que peut-on observer sur ce cliché?</a:t>
            </a:r>
          </a:p>
        </p:txBody>
      </p:sp>
    </p:spTree>
    <p:extLst>
      <p:ext uri="{BB962C8B-B14F-4D97-AF65-F5344CB8AC3E}">
        <p14:creationId xmlns:p14="http://schemas.microsoft.com/office/powerpoint/2010/main" val="180799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sz="1800" dirty="0"/>
              <a:t>Exemple</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31</a:t>
            </a:fld>
            <a:endParaRPr lang="fr-FR" altLang="fr-FR"/>
          </a:p>
        </p:txBody>
      </p:sp>
      <p:sp>
        <p:nvSpPr>
          <p:cNvPr id="7" name="Rectangle 10"/>
          <p:cNvSpPr>
            <a:spLocks noChangeArrowheads="1"/>
          </p:cNvSpPr>
          <p:nvPr/>
        </p:nvSpPr>
        <p:spPr bwMode="auto">
          <a:xfrm>
            <a:off x="401638" y="1044352"/>
            <a:ext cx="8893175" cy="708025"/>
          </a:xfrm>
          <a:prstGeom prst="rect">
            <a:avLst/>
          </a:prstGeom>
          <a:noFill/>
          <a:ln w="9525">
            <a:noFill/>
            <a:miter lim="800000"/>
            <a:headEnd/>
            <a:tailEnd/>
          </a:ln>
        </p:spPr>
        <p:txBody>
          <a:bodyPr>
            <a:spAutoFit/>
          </a:bodyPr>
          <a:lstStyle/>
          <a:p>
            <a:pPr>
              <a:buFont typeface="Wingdings 2" pitchFamily="18" charset="2"/>
              <a:buNone/>
            </a:pPr>
            <a:r>
              <a:rPr lang="fr-FR" sz="2000" b="1" dirty="0">
                <a:latin typeface="Times New Roman" pitchFamily="18" charset="0"/>
                <a:cs typeface="Times New Roman" pitchFamily="18" charset="0"/>
              </a:rPr>
              <a:t>Lors des prises de vos clichés pour la FOS RCCI, j’évite les photos </a:t>
            </a:r>
          </a:p>
          <a:p>
            <a:pPr>
              <a:buFont typeface="Wingdings 2" pitchFamily="18" charset="2"/>
              <a:buNone/>
            </a:pPr>
            <a:r>
              <a:rPr lang="fr-FR" sz="2000" b="1" dirty="0">
                <a:latin typeface="Times New Roman" pitchFamily="18" charset="0"/>
                <a:cs typeface="Times New Roman" pitchFamily="18" charset="0"/>
              </a:rPr>
              <a:t>sur lesquelles nos collègues ou différents intervenants apparaissent.</a:t>
            </a:r>
          </a:p>
        </p:txBody>
      </p:sp>
      <p:pic>
        <p:nvPicPr>
          <p:cNvPr id="8" name="Image 1"/>
          <p:cNvPicPr>
            <a:picLocks noChangeAspect="1"/>
          </p:cNvPicPr>
          <p:nvPr/>
        </p:nvPicPr>
        <p:blipFill>
          <a:blip r:embed="rId2" cstate="print"/>
          <a:srcRect/>
          <a:stretch>
            <a:fillRect/>
          </a:stretch>
        </p:blipFill>
        <p:spPr bwMode="auto">
          <a:xfrm>
            <a:off x="1547664" y="1852613"/>
            <a:ext cx="5716587" cy="3786187"/>
          </a:xfrm>
          <a:prstGeom prst="rect">
            <a:avLst/>
          </a:prstGeom>
          <a:noFill/>
          <a:ln w="19050">
            <a:solidFill>
              <a:srgbClr val="FFFF00"/>
            </a:solidFill>
            <a:miter lim="800000"/>
            <a:headEnd/>
            <a:tailEnd/>
          </a:ln>
        </p:spPr>
      </p:pic>
      <p:cxnSp>
        <p:nvCxnSpPr>
          <p:cNvPr id="9" name="Connecteur droit 8"/>
          <p:cNvCxnSpPr/>
          <p:nvPr/>
        </p:nvCxnSpPr>
        <p:spPr>
          <a:xfrm>
            <a:off x="3131840" y="1852613"/>
            <a:ext cx="0" cy="3816350"/>
          </a:xfrm>
          <a:prstGeom prst="line">
            <a:avLst/>
          </a:prstGeom>
          <a:ln w="508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10" name="Flèche droite 9"/>
          <p:cNvSpPr/>
          <p:nvPr/>
        </p:nvSpPr>
        <p:spPr>
          <a:xfrm rot="3585777">
            <a:off x="2005806" y="3896520"/>
            <a:ext cx="777875" cy="341312"/>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ZoneTexte 12"/>
          <p:cNvSpPr txBox="1">
            <a:spLocks noChangeArrowheads="1"/>
          </p:cNvSpPr>
          <p:nvPr/>
        </p:nvSpPr>
        <p:spPr bwMode="auto">
          <a:xfrm>
            <a:off x="1528704" y="5392737"/>
            <a:ext cx="1045479" cy="246221"/>
          </a:xfrm>
          <a:prstGeom prst="rect">
            <a:avLst/>
          </a:prstGeom>
          <a:noFill/>
          <a:ln w="9525">
            <a:noFill/>
            <a:miter lim="800000"/>
            <a:headEnd/>
            <a:tailEnd/>
          </a:ln>
        </p:spPr>
        <p:txBody>
          <a:bodyPr wrap="none">
            <a:spAutoFit/>
          </a:bodyPr>
          <a:lstStyle/>
          <a:p>
            <a:pPr algn="ctr"/>
            <a:r>
              <a:rPr lang="fr-FR" sz="1000" b="1" dirty="0" smtClean="0">
                <a:solidFill>
                  <a:schemeClr val="bg1"/>
                </a:solidFill>
              </a:rPr>
              <a:t>ADJ </a:t>
            </a:r>
            <a:r>
              <a:rPr lang="fr-FR" sz="1000" b="1" dirty="0">
                <a:solidFill>
                  <a:schemeClr val="bg1"/>
                </a:solidFill>
              </a:rPr>
              <a:t>PERRIER</a:t>
            </a:r>
          </a:p>
        </p:txBody>
      </p:sp>
      <p:sp>
        <p:nvSpPr>
          <p:cNvPr id="12" name="Line 13"/>
          <p:cNvSpPr>
            <a:spLocks noChangeShapeType="1"/>
          </p:cNvSpPr>
          <p:nvPr/>
        </p:nvSpPr>
        <p:spPr bwMode="auto">
          <a:xfrm flipV="1">
            <a:off x="2627313" y="2636838"/>
            <a:ext cx="3384550" cy="0"/>
          </a:xfrm>
          <a:prstGeom prst="line">
            <a:avLst/>
          </a:prstGeom>
          <a:noFill/>
          <a:ln w="38100">
            <a:solidFill>
              <a:srgbClr val="FF0000"/>
            </a:solidFill>
            <a:round/>
            <a:headEnd/>
            <a:tailEnd/>
          </a:ln>
        </p:spPr>
        <p:txBody>
          <a:bodyPr/>
          <a:lstStyle/>
          <a:p>
            <a:endParaRPr lang="fr-FR"/>
          </a:p>
        </p:txBody>
      </p:sp>
      <p:sp>
        <p:nvSpPr>
          <p:cNvPr id="13" name="Line 13"/>
          <p:cNvSpPr>
            <a:spLocks noChangeShapeType="1"/>
          </p:cNvSpPr>
          <p:nvPr/>
        </p:nvSpPr>
        <p:spPr bwMode="auto">
          <a:xfrm flipV="1">
            <a:off x="2771775" y="2636838"/>
            <a:ext cx="3240088" cy="2520950"/>
          </a:xfrm>
          <a:prstGeom prst="line">
            <a:avLst/>
          </a:prstGeom>
          <a:noFill/>
          <a:ln w="38100">
            <a:solidFill>
              <a:srgbClr val="FF0000"/>
            </a:solidFill>
            <a:round/>
            <a:headEnd/>
            <a:tailEnd/>
          </a:ln>
        </p:spPr>
        <p:txBody>
          <a:bodyPr/>
          <a:lstStyle/>
          <a:p>
            <a:endParaRPr lang="fr-FR"/>
          </a:p>
        </p:txBody>
      </p:sp>
      <p:sp>
        <p:nvSpPr>
          <p:cNvPr id="14" name="Line 15"/>
          <p:cNvSpPr>
            <a:spLocks noChangeShapeType="1"/>
          </p:cNvSpPr>
          <p:nvPr/>
        </p:nvSpPr>
        <p:spPr bwMode="auto">
          <a:xfrm flipV="1">
            <a:off x="2771775" y="5084763"/>
            <a:ext cx="3313113" cy="73025"/>
          </a:xfrm>
          <a:prstGeom prst="line">
            <a:avLst/>
          </a:prstGeom>
          <a:noFill/>
          <a:ln w="38100">
            <a:solidFill>
              <a:srgbClr val="FF0000"/>
            </a:solidFill>
            <a:round/>
            <a:headEnd/>
            <a:tailEnd type="triangle" w="med" len="med"/>
          </a:ln>
        </p:spPr>
        <p:txBody>
          <a:bodyPr/>
          <a:lstStyle/>
          <a:p>
            <a:endParaRPr lang="fr-FR"/>
          </a:p>
        </p:txBody>
      </p:sp>
      <p:sp>
        <p:nvSpPr>
          <p:cNvPr id="15" name="Rectangle 10"/>
          <p:cNvSpPr>
            <a:spLocks noChangeArrowheads="1"/>
          </p:cNvSpPr>
          <p:nvPr/>
        </p:nvSpPr>
        <p:spPr bwMode="auto">
          <a:xfrm>
            <a:off x="19819" y="5736017"/>
            <a:ext cx="8893175" cy="646113"/>
          </a:xfrm>
          <a:prstGeom prst="rect">
            <a:avLst/>
          </a:prstGeom>
          <a:noFill/>
          <a:ln w="9525">
            <a:noFill/>
            <a:miter lim="800000"/>
            <a:headEnd/>
            <a:tailEnd/>
          </a:ln>
        </p:spPr>
        <p:txBody>
          <a:bodyPr>
            <a:spAutoFit/>
          </a:bodyPr>
          <a:lstStyle/>
          <a:p>
            <a:pPr algn="ctr">
              <a:buFont typeface="Wingdings 2" pitchFamily="18" charset="2"/>
              <a:buNone/>
            </a:pPr>
            <a:r>
              <a:rPr lang="fr-FR" b="1" dirty="0">
                <a:solidFill>
                  <a:srgbClr val="0070C0"/>
                </a:solidFill>
                <a:latin typeface="Times New Roman" pitchFamily="18" charset="0"/>
                <a:cs typeface="Times New Roman" pitchFamily="18" charset="0"/>
              </a:rPr>
              <a:t>Sur ce cliché, les SP n’entrent pas dans le champs direct de vision humaine,                                        on ne les voit qu’en deuxième temps.</a:t>
            </a:r>
          </a:p>
        </p:txBody>
      </p:sp>
    </p:spTree>
    <p:extLst>
      <p:ext uri="{BB962C8B-B14F-4D97-AF65-F5344CB8AC3E}">
        <p14:creationId xmlns:p14="http://schemas.microsoft.com/office/powerpoint/2010/main" val="151413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defRPr/>
            </a:pPr>
            <a:r>
              <a:rPr lang="fr-FR" sz="2400" dirty="0"/>
              <a:t>Exemple</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32</a:t>
            </a:fld>
            <a:endParaRPr lang="fr-FR" altLang="fr-FR"/>
          </a:p>
        </p:txBody>
      </p:sp>
      <p:pic>
        <p:nvPicPr>
          <p:cNvPr id="8" name="Image 1"/>
          <p:cNvPicPr>
            <a:picLocks noChangeAspect="1"/>
          </p:cNvPicPr>
          <p:nvPr/>
        </p:nvPicPr>
        <p:blipFill>
          <a:blip r:embed="rId2" cstate="print"/>
          <a:srcRect/>
          <a:stretch>
            <a:fillRect/>
          </a:stretch>
        </p:blipFill>
        <p:spPr bwMode="auto">
          <a:xfrm>
            <a:off x="1422400" y="1268760"/>
            <a:ext cx="6299200" cy="4173537"/>
          </a:xfrm>
          <a:prstGeom prst="rect">
            <a:avLst/>
          </a:prstGeom>
          <a:noFill/>
          <a:ln w="19050">
            <a:solidFill>
              <a:srgbClr val="FFFF00"/>
            </a:solidFill>
            <a:miter lim="800000"/>
            <a:headEnd/>
            <a:tailEnd/>
          </a:ln>
        </p:spPr>
      </p:pic>
      <p:sp>
        <p:nvSpPr>
          <p:cNvPr id="9" name="Line 13"/>
          <p:cNvSpPr>
            <a:spLocks noChangeShapeType="1"/>
          </p:cNvSpPr>
          <p:nvPr/>
        </p:nvSpPr>
        <p:spPr bwMode="auto">
          <a:xfrm>
            <a:off x="2693988" y="2420888"/>
            <a:ext cx="3384550" cy="0"/>
          </a:xfrm>
          <a:prstGeom prst="line">
            <a:avLst/>
          </a:prstGeom>
          <a:noFill/>
          <a:ln w="38100">
            <a:solidFill>
              <a:srgbClr val="FF0000"/>
            </a:solidFill>
            <a:round/>
            <a:headEnd/>
            <a:tailEnd/>
          </a:ln>
        </p:spPr>
        <p:txBody>
          <a:bodyPr/>
          <a:lstStyle/>
          <a:p>
            <a:endParaRPr lang="fr-FR"/>
          </a:p>
        </p:txBody>
      </p:sp>
      <p:sp>
        <p:nvSpPr>
          <p:cNvPr id="10" name="Line 13"/>
          <p:cNvSpPr>
            <a:spLocks noChangeShapeType="1"/>
          </p:cNvSpPr>
          <p:nvPr/>
        </p:nvSpPr>
        <p:spPr bwMode="auto">
          <a:xfrm flipV="1">
            <a:off x="2693988" y="2421037"/>
            <a:ext cx="3384550" cy="2376487"/>
          </a:xfrm>
          <a:prstGeom prst="line">
            <a:avLst/>
          </a:prstGeom>
          <a:noFill/>
          <a:ln w="38100">
            <a:solidFill>
              <a:srgbClr val="FF0000"/>
            </a:solidFill>
            <a:round/>
            <a:headEnd/>
            <a:tailEnd/>
          </a:ln>
        </p:spPr>
        <p:txBody>
          <a:bodyPr/>
          <a:lstStyle/>
          <a:p>
            <a:endParaRPr lang="fr-FR"/>
          </a:p>
        </p:txBody>
      </p:sp>
      <p:sp>
        <p:nvSpPr>
          <p:cNvPr id="11" name="Line 15"/>
          <p:cNvSpPr>
            <a:spLocks noChangeShapeType="1"/>
          </p:cNvSpPr>
          <p:nvPr/>
        </p:nvSpPr>
        <p:spPr bwMode="auto">
          <a:xfrm>
            <a:off x="2693988" y="4797524"/>
            <a:ext cx="3384550" cy="0"/>
          </a:xfrm>
          <a:prstGeom prst="line">
            <a:avLst/>
          </a:prstGeom>
          <a:noFill/>
          <a:ln w="38100">
            <a:solidFill>
              <a:srgbClr val="FF0000"/>
            </a:solidFill>
            <a:round/>
            <a:headEnd/>
            <a:tailEnd type="triangle" w="med" len="med"/>
          </a:ln>
        </p:spPr>
        <p:txBody>
          <a:bodyPr/>
          <a:lstStyle/>
          <a:p>
            <a:endParaRPr lang="fr-FR"/>
          </a:p>
        </p:txBody>
      </p:sp>
      <p:sp>
        <p:nvSpPr>
          <p:cNvPr id="12" name="Rectangle 10"/>
          <p:cNvSpPr>
            <a:spLocks noChangeArrowheads="1"/>
          </p:cNvSpPr>
          <p:nvPr/>
        </p:nvSpPr>
        <p:spPr bwMode="auto">
          <a:xfrm>
            <a:off x="539552" y="5661248"/>
            <a:ext cx="8028384" cy="338554"/>
          </a:xfrm>
          <a:prstGeom prst="rect">
            <a:avLst/>
          </a:prstGeom>
          <a:noFill/>
          <a:ln w="9525">
            <a:noFill/>
            <a:miter lim="800000"/>
            <a:headEnd/>
            <a:tailEnd/>
          </a:ln>
        </p:spPr>
        <p:txBody>
          <a:bodyPr wrap="square">
            <a:spAutoFit/>
          </a:bodyPr>
          <a:lstStyle/>
          <a:p>
            <a:pPr>
              <a:buFont typeface="Wingdings 2" pitchFamily="18" charset="2"/>
              <a:buNone/>
            </a:pPr>
            <a:r>
              <a:rPr lang="fr-FR" b="1" dirty="0">
                <a:solidFill>
                  <a:srgbClr val="0070C0"/>
                </a:solidFill>
                <a:latin typeface="Times New Roman" pitchFamily="18" charset="0"/>
                <a:cs typeface="Times New Roman" pitchFamily="18" charset="0"/>
              </a:rPr>
              <a:t>Cliché réalisé par la communication </a:t>
            </a:r>
            <a:r>
              <a:rPr lang="fr-FR" sz="1600" b="1" dirty="0">
                <a:solidFill>
                  <a:srgbClr val="0070C0"/>
                </a:solidFill>
                <a:latin typeface="Times New Roman" pitchFamily="18" charset="0"/>
                <a:cs typeface="Times New Roman" pitchFamily="18" charset="0"/>
              </a:rPr>
              <a:t>(SDIS 42), </a:t>
            </a:r>
            <a:r>
              <a:rPr lang="fr-FR" b="1" dirty="0">
                <a:solidFill>
                  <a:srgbClr val="0070C0"/>
                </a:solidFill>
                <a:latin typeface="Times New Roman" pitchFamily="18" charset="0"/>
                <a:cs typeface="Times New Roman" pitchFamily="18" charset="0"/>
              </a:rPr>
              <a:t>le cadrage est </a:t>
            </a:r>
            <a:r>
              <a:rPr lang="fr-FR" b="1" dirty="0" smtClean="0">
                <a:solidFill>
                  <a:srgbClr val="0070C0"/>
                </a:solidFill>
                <a:latin typeface="Times New Roman" pitchFamily="18" charset="0"/>
                <a:cs typeface="Times New Roman" pitchFamily="18" charset="0"/>
              </a:rPr>
              <a:t>excellent.</a:t>
            </a:r>
            <a:endParaRPr lang="fr-FR" b="1" dirty="0">
              <a:solidFill>
                <a:srgbClr val="0070C0"/>
              </a:solidFill>
              <a:latin typeface="Times New Roman" pitchFamily="18" charset="0"/>
              <a:cs typeface="Times New Roman" pitchFamily="18" charset="0"/>
            </a:endParaRPr>
          </a:p>
        </p:txBody>
      </p:sp>
      <p:pic>
        <p:nvPicPr>
          <p:cNvPr id="13" name="Picture 4" descr="http://t0.gstatic.com/images?q=tbn:ANd9GcS2I9qSrbM355w6F-z41sm7guc20emWix3byY9A2DEUWVmeHcPQ6KOgCEo">
            <a:hlinkClick r:id="rId3"/>
          </p:cNvPr>
          <p:cNvPicPr>
            <a:picLocks noChangeAspect="1" noChangeArrowheads="1"/>
          </p:cNvPicPr>
          <p:nvPr/>
        </p:nvPicPr>
        <p:blipFill>
          <a:blip r:embed="rId4" cstate="print"/>
          <a:srcRect/>
          <a:stretch>
            <a:fillRect/>
          </a:stretch>
        </p:blipFill>
        <p:spPr bwMode="auto">
          <a:xfrm>
            <a:off x="7884368" y="3165573"/>
            <a:ext cx="887412" cy="887413"/>
          </a:xfrm>
          <a:prstGeom prst="rect">
            <a:avLst/>
          </a:prstGeom>
          <a:noFill/>
          <a:ln w="9525">
            <a:noFill/>
            <a:miter lim="800000"/>
            <a:headEnd/>
            <a:tailEnd/>
          </a:ln>
        </p:spPr>
      </p:pic>
      <p:sp>
        <p:nvSpPr>
          <p:cNvPr id="14" name="ZoneTexte 12"/>
          <p:cNvSpPr txBox="1">
            <a:spLocks noChangeArrowheads="1"/>
          </p:cNvSpPr>
          <p:nvPr/>
        </p:nvSpPr>
        <p:spPr bwMode="auto">
          <a:xfrm>
            <a:off x="1475656" y="5157192"/>
            <a:ext cx="1045479" cy="246221"/>
          </a:xfrm>
          <a:prstGeom prst="rect">
            <a:avLst/>
          </a:prstGeom>
          <a:noFill/>
          <a:ln w="9525">
            <a:noFill/>
            <a:miter lim="800000"/>
            <a:headEnd/>
            <a:tailEnd/>
          </a:ln>
        </p:spPr>
        <p:txBody>
          <a:bodyPr wrap="none">
            <a:spAutoFit/>
          </a:bodyPr>
          <a:lstStyle/>
          <a:p>
            <a:pPr algn="ctr"/>
            <a:r>
              <a:rPr lang="fr-FR" sz="1000" b="1" dirty="0" smtClean="0">
                <a:solidFill>
                  <a:schemeClr val="bg1"/>
                </a:solidFill>
              </a:rPr>
              <a:t>ADJ </a:t>
            </a:r>
            <a:r>
              <a:rPr lang="fr-FR" sz="1000" b="1" dirty="0">
                <a:solidFill>
                  <a:schemeClr val="bg1"/>
                </a:solidFill>
              </a:rPr>
              <a:t>PERRIER</a:t>
            </a:r>
          </a:p>
        </p:txBody>
      </p:sp>
    </p:spTree>
    <p:extLst>
      <p:ext uri="{BB962C8B-B14F-4D97-AF65-F5344CB8AC3E}">
        <p14:creationId xmlns:p14="http://schemas.microsoft.com/office/powerpoint/2010/main" val="261832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defRPr/>
            </a:pPr>
            <a:r>
              <a:rPr lang="fr-FR" sz="2800" b="0" dirty="0">
                <a:latin typeface="Arial"/>
                <a:ea typeface="+mn-ea"/>
                <a:cs typeface="Arial" charset="0"/>
              </a:rPr>
              <a:t>Exemple</a:t>
            </a:r>
            <a:r>
              <a:rPr lang="fr-FR" sz="2800" b="0" dirty="0">
                <a:solidFill>
                  <a:srgbClr val="FFFF00"/>
                </a:solidFill>
                <a:latin typeface="Arial"/>
                <a:ea typeface="+mn-ea"/>
                <a:cs typeface="Arial" charset="0"/>
              </a:rPr>
              <a:t/>
            </a:r>
            <a:br>
              <a:rPr lang="fr-FR" sz="2800" b="0" dirty="0">
                <a:solidFill>
                  <a:srgbClr val="FFFF00"/>
                </a:solidFill>
                <a:latin typeface="Arial"/>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33</a:t>
            </a:fld>
            <a:endParaRPr lang="fr-FR" altLang="fr-FR"/>
          </a:p>
        </p:txBody>
      </p:sp>
      <p:sp>
        <p:nvSpPr>
          <p:cNvPr id="6" name="Rectangle 10"/>
          <p:cNvSpPr>
            <a:spLocks noChangeArrowheads="1"/>
          </p:cNvSpPr>
          <p:nvPr/>
        </p:nvSpPr>
        <p:spPr bwMode="auto">
          <a:xfrm>
            <a:off x="-108520" y="1038225"/>
            <a:ext cx="8893175" cy="338554"/>
          </a:xfrm>
          <a:prstGeom prst="rect">
            <a:avLst/>
          </a:prstGeom>
          <a:noFill/>
          <a:ln w="9525">
            <a:noFill/>
            <a:miter lim="800000"/>
            <a:headEnd/>
            <a:tailEnd/>
          </a:ln>
        </p:spPr>
        <p:txBody>
          <a:bodyPr>
            <a:spAutoFit/>
          </a:bodyPr>
          <a:lstStyle/>
          <a:p>
            <a:pPr algn="ctr">
              <a:buFont typeface="Wingdings 2" pitchFamily="18" charset="2"/>
              <a:buNone/>
            </a:pPr>
            <a:r>
              <a:rPr lang="fr-FR" b="1" dirty="0">
                <a:solidFill>
                  <a:srgbClr val="0070C0"/>
                </a:solidFill>
                <a:latin typeface="Times New Roman" pitchFamily="18" charset="0"/>
                <a:cs typeface="Times New Roman" pitchFamily="18" charset="0"/>
              </a:rPr>
              <a:t>Idem</a:t>
            </a:r>
            <a:r>
              <a:rPr lang="fr-FR" sz="1600" b="1" dirty="0">
                <a:solidFill>
                  <a:srgbClr val="0070C0"/>
                </a:solidFill>
                <a:latin typeface="Times New Roman" pitchFamily="18" charset="0"/>
                <a:cs typeface="Times New Roman" pitchFamily="18" charset="0"/>
              </a:rPr>
              <a:t> </a:t>
            </a:r>
            <a:r>
              <a:rPr lang="fr-FR" b="1" dirty="0">
                <a:solidFill>
                  <a:srgbClr val="0070C0"/>
                </a:solidFill>
                <a:latin typeface="Times New Roman" pitchFamily="18" charset="0"/>
                <a:cs typeface="Times New Roman" pitchFamily="18" charset="0"/>
              </a:rPr>
              <a:t>ce cadrage vertical est excellent, ce cliché a été utilisé lors de </a:t>
            </a:r>
            <a:r>
              <a:rPr lang="fr-FR" b="1" dirty="0" smtClean="0">
                <a:solidFill>
                  <a:srgbClr val="0070C0"/>
                </a:solidFill>
                <a:latin typeface="Times New Roman" pitchFamily="18" charset="0"/>
                <a:cs typeface="Times New Roman" pitchFamily="18" charset="0"/>
              </a:rPr>
              <a:t>l’enquête judiciaire.</a:t>
            </a:r>
            <a:endParaRPr lang="fr-FR" b="1" dirty="0">
              <a:solidFill>
                <a:srgbClr val="0070C0"/>
              </a:solidFill>
              <a:latin typeface="Times New Roman" pitchFamily="18" charset="0"/>
              <a:cs typeface="Times New Roman" pitchFamily="18" charset="0"/>
            </a:endParaRPr>
          </a:p>
        </p:txBody>
      </p:sp>
      <p:pic>
        <p:nvPicPr>
          <p:cNvPr id="7" name="Image 1"/>
          <p:cNvPicPr>
            <a:picLocks noChangeAspect="1"/>
          </p:cNvPicPr>
          <p:nvPr/>
        </p:nvPicPr>
        <p:blipFill>
          <a:blip r:embed="rId2" cstate="print"/>
          <a:srcRect/>
          <a:stretch>
            <a:fillRect/>
          </a:stretch>
        </p:blipFill>
        <p:spPr bwMode="auto">
          <a:xfrm>
            <a:off x="401638" y="1556792"/>
            <a:ext cx="3001962" cy="4530725"/>
          </a:xfrm>
          <a:prstGeom prst="rect">
            <a:avLst/>
          </a:prstGeom>
          <a:noFill/>
          <a:ln w="19050">
            <a:solidFill>
              <a:srgbClr val="FFFF00"/>
            </a:solidFill>
            <a:miter lim="800000"/>
            <a:headEnd/>
            <a:tailEnd/>
          </a:ln>
        </p:spPr>
      </p:pic>
      <p:sp>
        <p:nvSpPr>
          <p:cNvPr id="10" name="ZoneTexte 10"/>
          <p:cNvSpPr txBox="1">
            <a:spLocks noChangeArrowheads="1"/>
          </p:cNvSpPr>
          <p:nvPr/>
        </p:nvSpPr>
        <p:spPr bwMode="auto">
          <a:xfrm>
            <a:off x="411802" y="5807075"/>
            <a:ext cx="1045479" cy="246221"/>
          </a:xfrm>
          <a:prstGeom prst="rect">
            <a:avLst/>
          </a:prstGeom>
          <a:noFill/>
          <a:ln w="9525">
            <a:noFill/>
            <a:miter lim="800000"/>
            <a:headEnd/>
            <a:tailEnd/>
          </a:ln>
        </p:spPr>
        <p:txBody>
          <a:bodyPr wrap="none">
            <a:spAutoFit/>
          </a:bodyPr>
          <a:lstStyle/>
          <a:p>
            <a:pPr algn="ctr"/>
            <a:r>
              <a:rPr lang="fr-FR" sz="1000" b="1" dirty="0" smtClean="0">
                <a:solidFill>
                  <a:schemeClr val="bg1"/>
                </a:solidFill>
              </a:rPr>
              <a:t>ADJ </a:t>
            </a:r>
            <a:r>
              <a:rPr lang="fr-FR" sz="1000" b="1" dirty="0">
                <a:solidFill>
                  <a:schemeClr val="bg1"/>
                </a:solidFill>
              </a:rPr>
              <a:t>PERRIER</a:t>
            </a:r>
          </a:p>
        </p:txBody>
      </p:sp>
      <p:sp>
        <p:nvSpPr>
          <p:cNvPr id="11" name="ZoneTexte 10"/>
          <p:cNvSpPr txBox="1"/>
          <p:nvPr/>
        </p:nvSpPr>
        <p:spPr>
          <a:xfrm>
            <a:off x="3371949" y="1684338"/>
            <a:ext cx="4980851" cy="3293209"/>
          </a:xfrm>
          <a:prstGeom prst="rect">
            <a:avLst/>
          </a:prstGeom>
          <a:noFill/>
        </p:spPr>
        <p:txBody>
          <a:bodyPr wrap="none">
            <a:spAutoFit/>
          </a:bodyPr>
          <a:lstStyle/>
          <a:p>
            <a:pPr marL="285750" indent="-285750" algn="l">
              <a:buFont typeface="Wingdings" pitchFamily="2" charset="2"/>
              <a:buChar char="Ø"/>
              <a:defRPr/>
            </a:pPr>
            <a:r>
              <a:rPr lang="fr-FR" dirty="0"/>
              <a:t>Sur ce sinistre, toutes les photos ont été utilisées </a:t>
            </a:r>
          </a:p>
          <a:p>
            <a:pPr algn="l">
              <a:defRPr/>
            </a:pPr>
            <a:r>
              <a:rPr lang="fr-FR" dirty="0"/>
              <a:t>     lors de l’enquête judiciaire.</a:t>
            </a:r>
          </a:p>
          <a:p>
            <a:pPr marL="285750" indent="-285750" algn="l">
              <a:buFont typeface="Wingdings" pitchFamily="2" charset="2"/>
              <a:buChar char="Ø"/>
              <a:defRPr/>
            </a:pPr>
            <a:r>
              <a:rPr lang="fr-FR" dirty="0"/>
              <a:t>Les clichés ont permis de valider l’hypothèse </a:t>
            </a:r>
          </a:p>
          <a:p>
            <a:pPr algn="l">
              <a:defRPr/>
            </a:pPr>
            <a:r>
              <a:rPr lang="fr-FR" dirty="0"/>
              <a:t>     concernant le lieu d’origine de l’incendie.</a:t>
            </a:r>
          </a:p>
          <a:p>
            <a:pPr marL="285750" indent="-285750" algn="l">
              <a:buFont typeface="Wingdings" pitchFamily="2" charset="2"/>
              <a:buChar char="Ø"/>
              <a:defRPr/>
            </a:pPr>
            <a:r>
              <a:rPr lang="fr-FR" dirty="0"/>
              <a:t>Les clichés ont permis de valider que la victime </a:t>
            </a:r>
          </a:p>
          <a:p>
            <a:pPr algn="l">
              <a:defRPr/>
            </a:pPr>
            <a:r>
              <a:rPr lang="fr-FR" dirty="0"/>
              <a:t>    (DCD) se trouvait bien à l’étage lors de l’incendie </a:t>
            </a:r>
          </a:p>
          <a:p>
            <a:pPr algn="l">
              <a:defRPr/>
            </a:pPr>
            <a:r>
              <a:rPr lang="fr-FR" dirty="0"/>
              <a:t>    et plus précisément  au lieu d’origine.</a:t>
            </a:r>
          </a:p>
          <a:p>
            <a:pPr marL="285750" indent="-285750" algn="l">
              <a:buFont typeface="Wingdings" pitchFamily="2" charset="2"/>
              <a:buChar char="Ø"/>
              <a:defRPr/>
            </a:pPr>
            <a:r>
              <a:rPr lang="fr-FR" dirty="0"/>
              <a:t>Les clichés ont permis de valider la présence de</a:t>
            </a:r>
          </a:p>
          <a:p>
            <a:pPr algn="l">
              <a:defRPr/>
            </a:pPr>
            <a:r>
              <a:rPr lang="fr-FR" dirty="0"/>
              <a:t>     bouteilles de gaz à l’étage.</a:t>
            </a:r>
          </a:p>
          <a:p>
            <a:pPr marL="285750" indent="-285750" algn="l">
              <a:buFont typeface="Wingdings" pitchFamily="2" charset="2"/>
              <a:buChar char="Ø"/>
              <a:defRPr/>
            </a:pPr>
            <a:r>
              <a:rPr lang="fr-FR" dirty="0"/>
              <a:t>Les clichés ont permis de justifier la présence </a:t>
            </a:r>
          </a:p>
          <a:p>
            <a:pPr algn="l">
              <a:defRPr/>
            </a:pPr>
            <a:r>
              <a:rPr lang="fr-FR" dirty="0"/>
              <a:t>    d’un vent d’Est lors du sinistre…..</a:t>
            </a:r>
          </a:p>
          <a:p>
            <a:pPr algn="l">
              <a:defRPr/>
            </a:pPr>
            <a:endParaRPr lang="fr-FR" dirty="0"/>
          </a:p>
          <a:p>
            <a:pPr algn="l">
              <a:defRPr/>
            </a:pPr>
            <a:r>
              <a:rPr lang="fr-FR" dirty="0"/>
              <a:t>                </a:t>
            </a:r>
          </a:p>
        </p:txBody>
      </p:sp>
      <p:sp>
        <p:nvSpPr>
          <p:cNvPr id="12" name="Rectangle 11"/>
          <p:cNvSpPr/>
          <p:nvPr/>
        </p:nvSpPr>
        <p:spPr>
          <a:xfrm>
            <a:off x="3268353" y="4484415"/>
            <a:ext cx="5689600" cy="1190625"/>
          </a:xfrm>
          <a:prstGeom prst="rect">
            <a:avLst/>
          </a:prstGeom>
        </p:spPr>
        <p:txBody>
          <a:bodyPr>
            <a:spAutoFit/>
          </a:bodyPr>
          <a:lstStyle/>
          <a:p>
            <a:pPr algn="ctr">
              <a:defRPr/>
            </a:pPr>
            <a:r>
              <a:rPr lang="fr-FR" b="1" dirty="0">
                <a:solidFill>
                  <a:srgbClr val="FF0000"/>
                </a:solidFill>
                <a:effectLst>
                  <a:outerShdw blurRad="38100" dist="38100" dir="2700000" algn="tl">
                    <a:srgbClr val="C0C0C0"/>
                  </a:outerShdw>
                </a:effectLst>
              </a:rPr>
              <a:t>Bravo au photographe engagé rapidement sur les lieux du sinistre!</a:t>
            </a:r>
          </a:p>
          <a:p>
            <a:pPr algn="ctr">
              <a:defRPr/>
            </a:pPr>
            <a:r>
              <a:rPr lang="fr-FR" b="1" dirty="0">
                <a:solidFill>
                  <a:srgbClr val="FF0000"/>
                </a:solidFill>
                <a:effectLst>
                  <a:outerShdw blurRad="38100" dist="38100" dir="2700000" algn="tl">
                    <a:srgbClr val="C0C0C0"/>
                  </a:outerShdw>
                </a:effectLst>
              </a:rPr>
              <a:t>Sans le savoir son action a pleinement participer </a:t>
            </a:r>
          </a:p>
          <a:p>
            <a:pPr algn="ctr">
              <a:defRPr/>
            </a:pPr>
            <a:r>
              <a:rPr lang="fr-FR" b="1" dirty="0">
                <a:solidFill>
                  <a:srgbClr val="FF0000"/>
                </a:solidFill>
                <a:effectLst>
                  <a:outerShdw blurRad="38100" dist="38100" dir="2700000" algn="tl">
                    <a:srgbClr val="C0C0C0"/>
                  </a:outerShdw>
                </a:effectLst>
              </a:rPr>
              <a:t>à l’enquête judiciaire.</a:t>
            </a:r>
            <a:endParaRPr lang="fr-FR" b="1" dirty="0">
              <a:solidFill>
                <a:srgbClr val="FF0000"/>
              </a:solidFill>
            </a:endParaRPr>
          </a:p>
        </p:txBody>
      </p:sp>
      <p:sp>
        <p:nvSpPr>
          <p:cNvPr id="13" name="Rectangle 6"/>
          <p:cNvSpPr>
            <a:spLocks noChangeArrowheads="1"/>
          </p:cNvSpPr>
          <p:nvPr/>
        </p:nvSpPr>
        <p:spPr bwMode="auto">
          <a:xfrm>
            <a:off x="3268353" y="5785371"/>
            <a:ext cx="5074258" cy="535531"/>
          </a:xfrm>
          <a:prstGeom prst="rect">
            <a:avLst/>
          </a:prstGeom>
          <a:noFill/>
          <a:ln w="9525">
            <a:noFill/>
            <a:miter lim="800000"/>
            <a:headEnd/>
            <a:tailEnd/>
          </a:ln>
        </p:spPr>
        <p:txBody>
          <a:bodyPr wrap="square">
            <a:spAutoFit/>
          </a:bodyPr>
          <a:lstStyle/>
          <a:p>
            <a:pPr>
              <a:lnSpc>
                <a:spcPct val="120000"/>
              </a:lnSpc>
              <a:spcBef>
                <a:spcPct val="20000"/>
              </a:spcBef>
              <a:buClr>
                <a:srgbClr val="B5AE1D"/>
              </a:buClr>
              <a:buFont typeface="Wingdings" pitchFamily="2" charset="2"/>
              <a:buNone/>
            </a:pPr>
            <a:r>
              <a:rPr lang="fr-FR" sz="1200" b="1" dirty="0">
                <a:latin typeface="Times New Roman" pitchFamily="18" charset="0"/>
              </a:rPr>
              <a:t>(Article 10 du code civil: chacun est tenu d'apporter son concours à la justice en vue de  la manifestation de la vérité).</a:t>
            </a:r>
            <a:r>
              <a:rPr lang="fr-FR" sz="1200" dirty="0">
                <a:latin typeface="Times New Roman" pitchFamily="18" charset="0"/>
              </a:rPr>
              <a:t> </a:t>
            </a:r>
            <a:endParaRPr lang="fr-CA" sz="1200" dirty="0">
              <a:latin typeface="Times New Roman" pitchFamily="18" charset="0"/>
            </a:endParaRPr>
          </a:p>
        </p:txBody>
      </p:sp>
      <p:pic>
        <p:nvPicPr>
          <p:cNvPr id="14" name="Picture 4" descr="http://t0.gstatic.com/images?q=tbn:ANd9GcS2I9qSrbM355w6F-z41sm7guc20emWix3byY9A2DEUWVmeHcPQ6KOgCEo">
            <a:hlinkClick r:id="rId3"/>
          </p:cNvPr>
          <p:cNvPicPr>
            <a:picLocks noChangeAspect="1" noChangeArrowheads="1"/>
          </p:cNvPicPr>
          <p:nvPr/>
        </p:nvPicPr>
        <p:blipFill>
          <a:blip r:embed="rId4" cstate="print"/>
          <a:srcRect/>
          <a:stretch>
            <a:fillRect/>
          </a:stretch>
        </p:blipFill>
        <p:spPr bwMode="auto">
          <a:xfrm>
            <a:off x="8476680" y="5338762"/>
            <a:ext cx="615950" cy="615950"/>
          </a:xfrm>
          <a:prstGeom prst="rect">
            <a:avLst/>
          </a:prstGeom>
          <a:noFill/>
          <a:ln w="9525">
            <a:noFill/>
            <a:miter lim="800000"/>
            <a:headEnd/>
            <a:tailEnd/>
          </a:ln>
        </p:spPr>
      </p:pic>
    </p:spTree>
    <p:extLst>
      <p:ext uri="{BB962C8B-B14F-4D97-AF65-F5344CB8AC3E}">
        <p14:creationId xmlns:p14="http://schemas.microsoft.com/office/powerpoint/2010/main" val="240197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ulle ronde 13"/>
          <p:cNvSpPr/>
          <p:nvPr/>
        </p:nvSpPr>
        <p:spPr>
          <a:xfrm>
            <a:off x="3419252" y="1008559"/>
            <a:ext cx="5689600" cy="2089150"/>
          </a:xfrm>
          <a:prstGeom prst="wedgeEllipseCallout">
            <a:avLst>
              <a:gd name="adj1" fmla="val 20829"/>
              <a:gd name="adj2" fmla="val 8662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dirty="0"/>
          </a:p>
        </p:txBody>
      </p:sp>
      <p:sp>
        <p:nvSpPr>
          <p:cNvPr id="2" name="Titre 1"/>
          <p:cNvSpPr>
            <a:spLocks noGrp="1"/>
          </p:cNvSpPr>
          <p:nvPr>
            <p:ph type="title"/>
          </p:nvPr>
        </p:nvSpPr>
        <p:spPr/>
        <p:txBody>
          <a:bodyPr/>
          <a:lstStyle/>
          <a:p>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34</a:t>
            </a:fld>
            <a:endParaRPr lang="fr-FR" altLang="fr-FR"/>
          </a:p>
        </p:txBody>
      </p:sp>
      <p:sp>
        <p:nvSpPr>
          <p:cNvPr id="8" name="Rectangle 3"/>
          <p:cNvSpPr txBox="1">
            <a:spLocks noChangeArrowheads="1"/>
          </p:cNvSpPr>
          <p:nvPr/>
        </p:nvSpPr>
        <p:spPr>
          <a:xfrm>
            <a:off x="107504" y="1199602"/>
            <a:ext cx="3600450" cy="2376488"/>
          </a:xfrm>
          <a:prstGeom prst="rect">
            <a:avLst/>
          </a:prstGeom>
        </p:spPr>
        <p:txBody>
          <a:bodyPr/>
          <a:lstStyle/>
          <a:p>
            <a:pPr marL="342900" indent="-342900" algn="l">
              <a:spcBef>
                <a:spcPct val="20000"/>
              </a:spcBef>
              <a:buFont typeface="Wingdings" pitchFamily="2" charset="2"/>
              <a:buChar char="Ø"/>
              <a:defRPr/>
            </a:pPr>
            <a:r>
              <a:rPr lang="fr-FR" sz="2800" kern="0" dirty="0">
                <a:solidFill>
                  <a:srgbClr val="0070C0"/>
                </a:solidFill>
                <a:latin typeface="+mn-lt"/>
                <a:cs typeface="+mn-cs"/>
              </a:rPr>
              <a:t> </a:t>
            </a:r>
            <a:r>
              <a:rPr lang="fr-FR" sz="2800" i="1" kern="0" dirty="0">
                <a:solidFill>
                  <a:srgbClr val="0070C0"/>
                </a:solidFill>
                <a:latin typeface="+mn-lt"/>
                <a:cs typeface="+mn-cs"/>
              </a:rPr>
              <a:t>CADRER</a:t>
            </a:r>
          </a:p>
          <a:p>
            <a:pPr marL="342900" indent="-342900" algn="l">
              <a:spcBef>
                <a:spcPct val="20000"/>
              </a:spcBef>
              <a:buFont typeface="Wingdings" pitchFamily="2" charset="2"/>
              <a:buChar char="Ø"/>
              <a:defRPr/>
            </a:pPr>
            <a:r>
              <a:rPr lang="fr-FR" sz="2800" i="1" kern="0" dirty="0">
                <a:solidFill>
                  <a:srgbClr val="0070C0"/>
                </a:solidFill>
                <a:latin typeface="+mn-lt"/>
                <a:cs typeface="+mn-cs"/>
              </a:rPr>
              <a:t> COMPOSER</a:t>
            </a:r>
          </a:p>
          <a:p>
            <a:pPr marL="342900" indent="-342900" algn="l">
              <a:spcBef>
                <a:spcPct val="20000"/>
              </a:spcBef>
              <a:buFont typeface="Wingdings" pitchFamily="2" charset="2"/>
              <a:buChar char="Ø"/>
              <a:defRPr/>
            </a:pPr>
            <a:r>
              <a:rPr lang="fr-FR" sz="2800" i="1" kern="0" dirty="0">
                <a:solidFill>
                  <a:srgbClr val="0070C0"/>
                </a:solidFill>
                <a:latin typeface="+mn-lt"/>
                <a:cs typeface="+mn-cs"/>
              </a:rPr>
              <a:t> SE DEPLACER</a:t>
            </a:r>
          </a:p>
          <a:p>
            <a:pPr marL="342900" indent="-342900" algn="l">
              <a:spcBef>
                <a:spcPct val="20000"/>
              </a:spcBef>
              <a:buFont typeface="Wingdings" pitchFamily="2" charset="2"/>
              <a:buChar char="Ø"/>
              <a:defRPr/>
            </a:pPr>
            <a:r>
              <a:rPr lang="fr-FR" sz="2800" i="1" kern="0" dirty="0">
                <a:solidFill>
                  <a:srgbClr val="0070C0"/>
                </a:solidFill>
                <a:latin typeface="+mn-lt"/>
                <a:cs typeface="+mn-cs"/>
              </a:rPr>
              <a:t> ZOOMER</a:t>
            </a:r>
          </a:p>
        </p:txBody>
      </p:sp>
      <p:pic>
        <p:nvPicPr>
          <p:cNvPr id="9" name="Image 8"/>
          <p:cNvPicPr>
            <a:picLocks noChangeAspect="1"/>
          </p:cNvPicPr>
          <p:nvPr/>
        </p:nvPicPr>
        <p:blipFill>
          <a:blip r:embed="rId2" cstate="print"/>
          <a:srcRect/>
          <a:stretch>
            <a:fillRect/>
          </a:stretch>
        </p:blipFill>
        <p:spPr bwMode="auto">
          <a:xfrm>
            <a:off x="637729" y="4005064"/>
            <a:ext cx="1270000" cy="1270000"/>
          </a:xfrm>
          <a:prstGeom prst="rect">
            <a:avLst/>
          </a:prstGeom>
          <a:noFill/>
          <a:ln w="9525">
            <a:noFill/>
            <a:miter lim="800000"/>
            <a:headEnd/>
            <a:tailEnd/>
          </a:ln>
        </p:spPr>
      </p:pic>
      <p:pic>
        <p:nvPicPr>
          <p:cNvPr id="10" name="Image 13" descr="ASJCOU4CAZ2YPMMCAD631FNCAW6DSSNCA7XJA6KCA0HTEC4CAFOTZ44CA55I5PACA8PB5LPCANM41Y2CAOOAV1MCANTR1OHCAVEA50YCA6RO10KCA9QB10ZCANOZT2KCACJA4ZJCAT23HA7CA4V4Z0X.jpg"/>
          <p:cNvPicPr>
            <a:picLocks noChangeAspect="1"/>
          </p:cNvPicPr>
          <p:nvPr/>
        </p:nvPicPr>
        <p:blipFill>
          <a:blip r:embed="rId3" cstate="print"/>
          <a:srcRect/>
          <a:stretch>
            <a:fillRect/>
          </a:stretch>
        </p:blipFill>
        <p:spPr bwMode="auto">
          <a:xfrm>
            <a:off x="2627784" y="3717032"/>
            <a:ext cx="2376488" cy="2039938"/>
          </a:xfrm>
          <a:prstGeom prst="rect">
            <a:avLst/>
          </a:prstGeom>
          <a:noFill/>
          <a:ln w="19050">
            <a:noFill/>
            <a:miter lim="800000"/>
            <a:headEnd/>
            <a:tailEnd/>
          </a:ln>
        </p:spPr>
      </p:pic>
      <p:sp>
        <p:nvSpPr>
          <p:cNvPr id="11" name="Explosion 2 10"/>
          <p:cNvSpPr/>
          <p:nvPr/>
        </p:nvSpPr>
        <p:spPr>
          <a:xfrm rot="2648737">
            <a:off x="3779837" y="3565636"/>
            <a:ext cx="1584325" cy="14097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2" name="Picture 14" descr="D:\Clipart Pompiers\Clipart 2\Transparent\personnages\perso2.gif"/>
          <p:cNvPicPr>
            <a:picLocks noChangeAspect="1" noChangeArrowheads="1"/>
          </p:cNvPicPr>
          <p:nvPr/>
        </p:nvPicPr>
        <p:blipFill>
          <a:blip r:embed="rId4" cstate="print"/>
          <a:srcRect/>
          <a:stretch>
            <a:fillRect/>
          </a:stretch>
        </p:blipFill>
        <p:spPr bwMode="auto">
          <a:xfrm>
            <a:off x="7452320" y="3140968"/>
            <a:ext cx="1385888" cy="2836862"/>
          </a:xfrm>
          <a:prstGeom prst="rect">
            <a:avLst/>
          </a:prstGeom>
          <a:noFill/>
          <a:ln w="9525">
            <a:noFill/>
            <a:miter lim="800000"/>
            <a:headEnd/>
            <a:tailEnd/>
          </a:ln>
        </p:spPr>
      </p:pic>
      <p:sp>
        <p:nvSpPr>
          <p:cNvPr id="13" name="Rectangle 4"/>
          <p:cNvSpPr>
            <a:spLocks noChangeArrowheads="1"/>
          </p:cNvSpPr>
          <p:nvPr/>
        </p:nvSpPr>
        <p:spPr bwMode="auto">
          <a:xfrm>
            <a:off x="3419475" y="1341438"/>
            <a:ext cx="5400675" cy="1568450"/>
          </a:xfrm>
          <a:prstGeom prst="rect">
            <a:avLst/>
          </a:prstGeom>
          <a:noFill/>
          <a:ln w="9525">
            <a:noFill/>
            <a:miter lim="800000"/>
            <a:headEnd/>
            <a:tailEnd/>
          </a:ln>
          <a:effectLst/>
        </p:spPr>
        <p:txBody>
          <a:bodyPr>
            <a:spAutoFit/>
          </a:bodyPr>
          <a:lstStyle/>
          <a:p>
            <a:pPr algn="ctr">
              <a:defRPr/>
            </a:pPr>
            <a:r>
              <a:rPr lang="fr-FR" sz="2400" b="1" dirty="0">
                <a:solidFill>
                  <a:srgbClr val="FFFF66"/>
                </a:solidFill>
                <a:effectLst>
                  <a:outerShdw blurRad="38100" dist="38100" dir="2700000" algn="tl">
                    <a:srgbClr val="000000"/>
                  </a:outerShdw>
                </a:effectLst>
              </a:rPr>
              <a:t>En règle générale, même s’il y contribue, ce n’est pas l’appareil qui réalise de bonnes prises de vues, c’est vous !…...</a:t>
            </a:r>
          </a:p>
        </p:txBody>
      </p:sp>
    </p:spTree>
    <p:extLst>
      <p:ext uri="{BB962C8B-B14F-4D97-AF65-F5344CB8AC3E}">
        <p14:creationId xmlns:p14="http://schemas.microsoft.com/office/powerpoint/2010/main" val="10303729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35</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endParaRPr lang="fr-FR" sz="2800" dirty="0"/>
          </a:p>
        </p:txBody>
      </p:sp>
      <p:pic>
        <p:nvPicPr>
          <p:cNvPr id="5" name="Picture 8" descr="DSC05056"/>
          <p:cNvPicPr>
            <a:picLocks noChangeAspect="1" noChangeArrowheads="1"/>
          </p:cNvPicPr>
          <p:nvPr/>
        </p:nvPicPr>
        <p:blipFill>
          <a:blip r:embed="rId3" cstate="print"/>
          <a:srcRect/>
          <a:stretch>
            <a:fillRect/>
          </a:stretch>
        </p:blipFill>
        <p:spPr bwMode="auto">
          <a:xfrm>
            <a:off x="936073" y="1124744"/>
            <a:ext cx="7271854" cy="4866681"/>
          </a:xfrm>
          <a:prstGeom prst="rect">
            <a:avLst/>
          </a:prstGeom>
          <a:noFill/>
          <a:ln w="38100">
            <a:solidFill>
              <a:srgbClr val="FFFF00"/>
            </a:solidFill>
            <a:miter lim="800000"/>
            <a:headEnd/>
            <a:tailEnd/>
          </a:ln>
        </p:spPr>
      </p:pic>
      <p:sp>
        <p:nvSpPr>
          <p:cNvPr id="7" name="WordArt 2"/>
          <p:cNvSpPr>
            <a:spLocks noChangeArrowheads="1" noChangeShapeType="1" noTextEdit="1"/>
          </p:cNvSpPr>
          <p:nvPr/>
        </p:nvSpPr>
        <p:spPr bwMode="auto">
          <a:xfrm>
            <a:off x="1763711" y="1570050"/>
            <a:ext cx="5616575" cy="1917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fr-FR" sz="3600" kern="10" dirty="0">
                <a:ln w="9525">
                  <a:round/>
                  <a:headEnd/>
                  <a:tailEnd/>
                </a:ln>
                <a:gradFill rotWithShape="1">
                  <a:gsLst>
                    <a:gs pos="0">
                      <a:srgbClr val="FFFF00"/>
                    </a:gs>
                    <a:gs pos="100000">
                      <a:srgbClr val="FF3300"/>
                    </a:gs>
                  </a:gsLst>
                  <a:lin ang="5400000" scaled="1"/>
                </a:gradFill>
                <a:latin typeface="Arial Black"/>
              </a:rPr>
              <a:t>FIN</a:t>
            </a:r>
          </a:p>
          <a:p>
            <a:pPr algn="ctr"/>
            <a:r>
              <a:rPr lang="fr-FR" sz="3600" kern="10" dirty="0">
                <a:ln w="9525">
                  <a:round/>
                  <a:headEnd/>
                  <a:tailEnd/>
                </a:ln>
                <a:gradFill rotWithShape="1">
                  <a:gsLst>
                    <a:gs pos="0">
                      <a:srgbClr val="FFFF00"/>
                    </a:gs>
                    <a:gs pos="100000">
                      <a:srgbClr val="FF3300"/>
                    </a:gs>
                  </a:gsLst>
                  <a:lin ang="5400000" scaled="1"/>
                </a:gradFill>
                <a:latin typeface="Arial Black"/>
              </a:rPr>
              <a:t>merci de votre attention</a:t>
            </a:r>
          </a:p>
        </p:txBody>
      </p:sp>
      <p:pic>
        <p:nvPicPr>
          <p:cNvPr id="8" name="Picture 4" descr="question_float_from_box_hg_clr"/>
          <p:cNvPicPr>
            <a:picLocks noChangeAspect="1" noChangeArrowheads="1" noCrop="1"/>
          </p:cNvPicPr>
          <p:nvPr/>
        </p:nvPicPr>
        <p:blipFill>
          <a:blip r:embed="rId4" cstate="print"/>
          <a:srcRect/>
          <a:stretch>
            <a:fillRect/>
          </a:stretch>
        </p:blipFill>
        <p:spPr bwMode="auto">
          <a:xfrm>
            <a:off x="3887787" y="3933056"/>
            <a:ext cx="1368425" cy="1878012"/>
          </a:xfrm>
          <a:prstGeom prst="rect">
            <a:avLst/>
          </a:prstGeom>
          <a:noFill/>
          <a:ln w="9525">
            <a:noFill/>
            <a:miter lim="800000"/>
            <a:headEnd/>
            <a:tailEnd/>
          </a:ln>
        </p:spPr>
      </p:pic>
    </p:spTree>
    <p:extLst>
      <p:ext uri="{BB962C8B-B14F-4D97-AF65-F5344CB8AC3E}">
        <p14:creationId xmlns:p14="http://schemas.microsoft.com/office/powerpoint/2010/main" val="12887744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4</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a:xfrm>
            <a:off x="-1141" y="0"/>
            <a:ext cx="9144000" cy="1038225"/>
          </a:xfrm>
        </p:spPr>
        <p:txBody>
          <a:bodyPr/>
          <a:lstStyle/>
          <a:p>
            <a:r>
              <a:rPr lang="fr-FR" sz="2000" dirty="0"/>
              <a:t>Mon action de photographe peut être essentielle</a:t>
            </a:r>
            <a:r>
              <a:rPr lang="fr-FR" sz="2000" dirty="0">
                <a:solidFill>
                  <a:srgbClr val="FFFF00"/>
                </a:solidFill>
              </a:rPr>
              <a:t/>
            </a:r>
            <a:br>
              <a:rPr lang="fr-FR" sz="2000" dirty="0">
                <a:solidFill>
                  <a:srgbClr val="FFFF00"/>
                </a:solidFill>
              </a:rPr>
            </a:br>
            <a:endParaRPr lang="fr-FR" altLang="fr-FR" sz="2000" dirty="0"/>
          </a:p>
        </p:txBody>
      </p:sp>
      <p:sp>
        <p:nvSpPr>
          <p:cNvPr id="6" name="Espace réservé du contenu 2"/>
          <p:cNvSpPr>
            <a:spLocks noGrp="1"/>
          </p:cNvSpPr>
          <p:nvPr>
            <p:ph idx="4294967295"/>
          </p:nvPr>
        </p:nvSpPr>
        <p:spPr>
          <a:xfrm>
            <a:off x="250825" y="1125538"/>
            <a:ext cx="8642350" cy="4625975"/>
          </a:xfrm>
        </p:spPr>
        <p:txBody>
          <a:bodyPr/>
          <a:lstStyle/>
          <a:p>
            <a:pPr eaLnBrk="1" hangingPunct="1">
              <a:buClr>
                <a:srgbClr val="FF0000"/>
              </a:buClr>
              <a:buFont typeface="Wingdings" pitchFamily="2" charset="2"/>
              <a:buChar char="Ø"/>
            </a:pPr>
            <a:r>
              <a:rPr lang="fr-FR" sz="2000" dirty="0" smtClean="0">
                <a:solidFill>
                  <a:srgbClr val="FF0000"/>
                </a:solidFill>
                <a:latin typeface="Times New Roman" pitchFamily="18" charset="0"/>
                <a:cs typeface="Times New Roman" pitchFamily="18" charset="0"/>
              </a:rPr>
              <a:t>Le SP investigateur ne pourra pas procéder à de bonnes investigations si l’état des lieux de la scène d’incendie a été modifié avant son arrivée. </a:t>
            </a:r>
          </a:p>
          <a:p>
            <a:pPr eaLnBrk="1" hangingPunct="1">
              <a:buClr>
                <a:srgbClr val="FF0000"/>
              </a:buClr>
              <a:buFont typeface="Wingdings" pitchFamily="2" charset="2"/>
              <a:buChar char="Ø"/>
            </a:pPr>
            <a:r>
              <a:rPr lang="fr-FR" sz="2000" dirty="0" smtClean="0">
                <a:solidFill>
                  <a:srgbClr val="FF0000"/>
                </a:solidFill>
                <a:latin typeface="Times New Roman" pitchFamily="18" charset="0"/>
                <a:cs typeface="Times New Roman" pitchFamily="18" charset="0"/>
              </a:rPr>
              <a:t>Il ne pourra donc plus la retrouver telle qu’elle était à l’arrivée des secours du fait de la propagation et du déblai pouvant être effectué pour faciliter l’attaque. </a:t>
            </a:r>
          </a:p>
          <a:p>
            <a:pPr eaLnBrk="1" hangingPunct="1">
              <a:buClr>
                <a:srgbClr val="FF0000"/>
              </a:buClr>
              <a:buFont typeface="Wingdings" pitchFamily="2" charset="2"/>
              <a:buChar char="Ø"/>
            </a:pPr>
            <a:r>
              <a:rPr lang="fr-FR" sz="2000" dirty="0" smtClean="0">
                <a:solidFill>
                  <a:srgbClr val="FF0000"/>
                </a:solidFill>
                <a:latin typeface="Times New Roman" pitchFamily="18" charset="0"/>
                <a:cs typeface="Times New Roman" pitchFamily="18" charset="0"/>
              </a:rPr>
              <a:t>C’est pour cette raison que l’arrivée précoce d’un photographe de la cellule communication peut s’avérer d’une grande utilité pour l’investigation. </a:t>
            </a:r>
          </a:p>
          <a:p>
            <a:pPr algn="ctr" eaLnBrk="1" hangingPunct="1">
              <a:buFontTx/>
              <a:buNone/>
            </a:pPr>
            <a:endParaRPr lang="fr-FR" sz="1800" b="1" i="1" u="sng" dirty="0" smtClean="0">
              <a:solidFill>
                <a:srgbClr val="0000FF"/>
              </a:solidFill>
              <a:latin typeface="Times New Roman" pitchFamily="18" charset="0"/>
              <a:cs typeface="Times New Roman" pitchFamily="18" charset="0"/>
            </a:endParaRPr>
          </a:p>
          <a:p>
            <a:pPr algn="ctr" eaLnBrk="1" hangingPunct="1">
              <a:buFontTx/>
              <a:buNone/>
            </a:pPr>
            <a:r>
              <a:rPr lang="fr-FR" sz="1800" b="1" i="1" u="sng" dirty="0" smtClean="0">
                <a:solidFill>
                  <a:srgbClr val="0000FF"/>
                </a:solidFill>
                <a:latin typeface="Times New Roman" pitchFamily="18" charset="0"/>
                <a:cs typeface="Times New Roman" pitchFamily="18" charset="0"/>
              </a:rPr>
              <a:t>Il est conseillé de ne rien manipuler sans l’avoir photographié avant.</a:t>
            </a:r>
          </a:p>
          <a:p>
            <a:pPr algn="ctr" eaLnBrk="1" hangingPunct="1">
              <a:buFontTx/>
              <a:buNone/>
            </a:pPr>
            <a:endParaRPr lang="fr-FR" sz="2400" b="1" i="1" u="sng" dirty="0" smtClean="0">
              <a:solidFill>
                <a:srgbClr val="FFFF00"/>
              </a:solidFill>
              <a:latin typeface="Times New Roman" pitchFamily="18" charset="0"/>
              <a:cs typeface="Times New Roman" pitchFamily="18" charset="0"/>
            </a:endParaRPr>
          </a:p>
          <a:p>
            <a:pPr algn="just" eaLnBrk="1" hangingPunct="1"/>
            <a:endParaRPr lang="fr-FR" sz="2400" dirty="0" smtClean="0">
              <a:latin typeface="Times New Roman" pitchFamily="18" charset="0"/>
              <a:cs typeface="Times New Roman" pitchFamily="18" charset="0"/>
            </a:endParaRPr>
          </a:p>
        </p:txBody>
      </p:sp>
      <p:sp>
        <p:nvSpPr>
          <p:cNvPr id="7" name="Bulle ronde 6"/>
          <p:cNvSpPr/>
          <p:nvPr/>
        </p:nvSpPr>
        <p:spPr>
          <a:xfrm>
            <a:off x="736252" y="4782345"/>
            <a:ext cx="7669213" cy="863600"/>
          </a:xfrm>
          <a:prstGeom prst="wedgeEllipseCallout">
            <a:avLst>
              <a:gd name="adj1" fmla="val 50476"/>
              <a:gd name="adj2" fmla="val 269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400" b="1" dirty="0">
                <a:latin typeface="Times New Roman" pitchFamily="18" charset="0"/>
                <a:cs typeface="Times New Roman" pitchFamily="18" charset="0"/>
              </a:rPr>
              <a:t>Gardez à l’esprit qu’une photographie parle mieux qu’une page de texte</a:t>
            </a:r>
            <a:endParaRPr lang="fr-FR" sz="2400" dirty="0"/>
          </a:p>
        </p:txBody>
      </p:sp>
      <p:pic>
        <p:nvPicPr>
          <p:cNvPr id="8" name="Picture 14" descr="D:\Clipart Pompiers\Clipart 2\Transparent\personnages\perso2.gif"/>
          <p:cNvPicPr>
            <a:picLocks noChangeAspect="1" noChangeArrowheads="1"/>
          </p:cNvPicPr>
          <p:nvPr/>
        </p:nvPicPr>
        <p:blipFill>
          <a:blip r:embed="rId3" cstate="print"/>
          <a:srcRect/>
          <a:stretch>
            <a:fillRect/>
          </a:stretch>
        </p:blipFill>
        <p:spPr bwMode="auto">
          <a:xfrm>
            <a:off x="8518029" y="4799013"/>
            <a:ext cx="636587" cy="1303337"/>
          </a:xfrm>
          <a:prstGeom prst="rect">
            <a:avLst/>
          </a:prstGeom>
          <a:noFill/>
          <a:ln w="9525">
            <a:noFill/>
            <a:miter lim="800000"/>
            <a:headEnd/>
            <a:tailEnd/>
          </a:ln>
        </p:spPr>
      </p:pic>
    </p:spTree>
    <p:extLst>
      <p:ext uri="{BB962C8B-B14F-4D97-AF65-F5344CB8AC3E}">
        <p14:creationId xmlns:p14="http://schemas.microsoft.com/office/powerpoint/2010/main" val="200236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5</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r>
              <a:rPr lang="fr-FR" sz="3200" spc="50" dirty="0">
                <a:ln w="11430"/>
                <a:effectLst>
                  <a:outerShdw blurRad="76200" dist="50800" dir="5400000" algn="tl" rotWithShape="0">
                    <a:srgbClr val="000000">
                      <a:alpha val="65000"/>
                    </a:srgbClr>
                  </a:outerShdw>
                </a:effectLst>
                <a:latin typeface="Times New Roman" pitchFamily="18" charset="0"/>
                <a:cs typeface="Times New Roman" pitchFamily="18" charset="0"/>
              </a:rPr>
              <a:t>Mode opératoire</a:t>
            </a:r>
            <a:r>
              <a:rPr lang="fr-FR" sz="3200"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r>
            <a:br>
              <a:rPr lang="fr-FR" sz="3200"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br>
            <a:endParaRPr lang="fr-FR" altLang="fr-FR" sz="3200" dirty="0"/>
          </a:p>
        </p:txBody>
      </p:sp>
      <p:sp>
        <p:nvSpPr>
          <p:cNvPr id="33" name="Bulle ronde 32"/>
          <p:cNvSpPr>
            <a:spLocks noChangeArrowheads="1"/>
          </p:cNvSpPr>
          <p:nvPr/>
        </p:nvSpPr>
        <p:spPr bwMode="auto">
          <a:xfrm>
            <a:off x="188888" y="1196751"/>
            <a:ext cx="7705725" cy="1152525"/>
          </a:xfrm>
          <a:prstGeom prst="wedgeEllipseCallout">
            <a:avLst>
              <a:gd name="adj1" fmla="val 54037"/>
              <a:gd name="adj2" fmla="val -12671"/>
            </a:avLst>
          </a:prstGeom>
          <a:solidFill>
            <a:srgbClr val="FF0000"/>
          </a:solidFill>
          <a:ln w="25400" algn="ctr">
            <a:solidFill>
              <a:srgbClr val="FF0000"/>
            </a:solidFill>
            <a:miter lim="800000"/>
            <a:headEnd/>
            <a:tailEnd/>
          </a:ln>
        </p:spPr>
        <p:txBody>
          <a:bodyPr anchor="ctr"/>
          <a:lstStyle/>
          <a:p>
            <a:pPr algn="ctr">
              <a:defRPr/>
            </a:pPr>
            <a:endParaRPr lang="fr-FR" sz="2400" dirty="0">
              <a:solidFill>
                <a:schemeClr val="lt1"/>
              </a:solidFill>
              <a:latin typeface="+mn-lt"/>
              <a:cs typeface="+mn-cs"/>
            </a:endParaRPr>
          </a:p>
        </p:txBody>
      </p:sp>
      <p:sp>
        <p:nvSpPr>
          <p:cNvPr id="34" name="ZoneTexte 12"/>
          <p:cNvSpPr txBox="1">
            <a:spLocks noChangeArrowheads="1"/>
          </p:cNvSpPr>
          <p:nvPr/>
        </p:nvSpPr>
        <p:spPr bwMode="auto">
          <a:xfrm>
            <a:off x="539748" y="1452339"/>
            <a:ext cx="7296150" cy="641350"/>
          </a:xfrm>
          <a:prstGeom prst="rect">
            <a:avLst/>
          </a:prstGeom>
          <a:noFill/>
          <a:ln w="9525">
            <a:noFill/>
            <a:miter lim="800000"/>
            <a:headEnd/>
            <a:tailEnd/>
          </a:ln>
        </p:spPr>
        <p:txBody>
          <a:bodyPr wrap="none">
            <a:spAutoFit/>
          </a:bodyPr>
          <a:lstStyle/>
          <a:p>
            <a:r>
              <a:rPr lang="fr-FR" b="1" dirty="0">
                <a:solidFill>
                  <a:schemeClr val="bg1"/>
                </a:solidFill>
              </a:rPr>
              <a:t>En arrivant sur la scène d’incendie, je réalise une photographie</a:t>
            </a:r>
          </a:p>
          <a:p>
            <a:r>
              <a:rPr lang="fr-FR" b="1" dirty="0">
                <a:solidFill>
                  <a:schemeClr val="bg1"/>
                </a:solidFill>
              </a:rPr>
              <a:t> d’ensemble du bâtiment sinistré dans l’environnement paysager.</a:t>
            </a:r>
          </a:p>
        </p:txBody>
      </p:sp>
      <p:pic>
        <p:nvPicPr>
          <p:cNvPr id="35" name="Picture 14" descr="D:\Clipart Pompiers\Clipart 2\Transparent\personnages\perso2.gif"/>
          <p:cNvPicPr>
            <a:picLocks noChangeAspect="1" noChangeArrowheads="1"/>
          </p:cNvPicPr>
          <p:nvPr/>
        </p:nvPicPr>
        <p:blipFill>
          <a:blip r:embed="rId3" cstate="print"/>
          <a:srcRect/>
          <a:stretch>
            <a:fillRect/>
          </a:stretch>
        </p:blipFill>
        <p:spPr bwMode="auto">
          <a:xfrm>
            <a:off x="8245473" y="1038225"/>
            <a:ext cx="827087" cy="1693863"/>
          </a:xfrm>
          <a:prstGeom prst="rect">
            <a:avLst/>
          </a:prstGeom>
          <a:noFill/>
          <a:ln w="9525">
            <a:noFill/>
            <a:miter lim="800000"/>
            <a:headEnd/>
            <a:tailEnd/>
          </a:ln>
        </p:spPr>
      </p:pic>
      <p:pic>
        <p:nvPicPr>
          <p:cNvPr id="36" name="Picture 2" descr="E:\Documents and Settings\FLACHER LAURENT\archives photos\Archive clichés RCCI\RCCI  24 Andrez\DSC02402.JPG"/>
          <p:cNvPicPr>
            <a:picLocks noChangeAspect="1" noChangeArrowheads="1"/>
          </p:cNvPicPr>
          <p:nvPr/>
        </p:nvPicPr>
        <p:blipFill>
          <a:blip r:embed="rId4" cstate="print"/>
          <a:srcRect/>
          <a:stretch>
            <a:fillRect/>
          </a:stretch>
        </p:blipFill>
        <p:spPr bwMode="auto">
          <a:xfrm>
            <a:off x="369268" y="3027250"/>
            <a:ext cx="4103687" cy="2747963"/>
          </a:xfrm>
          <a:prstGeom prst="rect">
            <a:avLst/>
          </a:prstGeom>
          <a:noFill/>
          <a:ln w="19050">
            <a:solidFill>
              <a:srgbClr val="FFFF00"/>
            </a:solidFill>
            <a:miter lim="800000"/>
            <a:headEnd/>
            <a:tailEnd/>
          </a:ln>
        </p:spPr>
      </p:pic>
      <p:sp>
        <p:nvSpPr>
          <p:cNvPr id="37" name="Ellipse 36"/>
          <p:cNvSpPr/>
          <p:nvPr/>
        </p:nvSpPr>
        <p:spPr>
          <a:xfrm>
            <a:off x="2555776" y="3561705"/>
            <a:ext cx="576262" cy="360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38" name="ZoneTexte 9"/>
          <p:cNvSpPr txBox="1">
            <a:spLocks noChangeArrowheads="1"/>
          </p:cNvSpPr>
          <p:nvPr/>
        </p:nvSpPr>
        <p:spPr bwMode="auto">
          <a:xfrm>
            <a:off x="-36612" y="3054567"/>
            <a:ext cx="5184775" cy="368300"/>
          </a:xfrm>
          <a:prstGeom prst="rect">
            <a:avLst/>
          </a:prstGeom>
          <a:noFill/>
          <a:ln w="9525">
            <a:noFill/>
            <a:miter lim="800000"/>
            <a:headEnd/>
            <a:tailEnd/>
          </a:ln>
        </p:spPr>
        <p:txBody>
          <a:bodyPr>
            <a:spAutoFit/>
          </a:bodyPr>
          <a:lstStyle/>
          <a:p>
            <a:pPr algn="ctr"/>
            <a:r>
              <a:rPr lang="fr-FR" b="1" dirty="0"/>
              <a:t>Feu d’appartement: 14</a:t>
            </a:r>
            <a:r>
              <a:rPr lang="fr-FR" b="1" baseline="30000" dirty="0"/>
              <a:t>ème</a:t>
            </a:r>
            <a:r>
              <a:rPr lang="fr-FR" b="1" dirty="0"/>
              <a:t> étage</a:t>
            </a:r>
          </a:p>
        </p:txBody>
      </p:sp>
      <p:pic>
        <p:nvPicPr>
          <p:cNvPr id="39" name="Picture 9" descr="1"/>
          <p:cNvPicPr>
            <a:picLocks noChangeAspect="1" noChangeArrowheads="1"/>
          </p:cNvPicPr>
          <p:nvPr/>
        </p:nvPicPr>
        <p:blipFill>
          <a:blip r:embed="rId5" cstate="print"/>
          <a:srcRect/>
          <a:stretch>
            <a:fillRect/>
          </a:stretch>
        </p:blipFill>
        <p:spPr bwMode="auto">
          <a:xfrm>
            <a:off x="4611588" y="3017725"/>
            <a:ext cx="4032250" cy="2757488"/>
          </a:xfrm>
          <a:prstGeom prst="rect">
            <a:avLst/>
          </a:prstGeom>
          <a:noFill/>
          <a:ln w="19050">
            <a:solidFill>
              <a:srgbClr val="FFFF00"/>
            </a:solidFill>
            <a:miter lim="800000"/>
            <a:headEnd/>
            <a:tailEnd/>
          </a:ln>
        </p:spPr>
      </p:pic>
    </p:spTree>
    <p:extLst>
      <p:ext uri="{BB962C8B-B14F-4D97-AF65-F5344CB8AC3E}">
        <p14:creationId xmlns:p14="http://schemas.microsoft.com/office/powerpoint/2010/main" val="8954448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6</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defRPr/>
            </a:pPr>
            <a:r>
              <a:rPr lang="fr-FR" sz="2800" spc="50" dirty="0">
                <a:ln w="11430"/>
                <a:effectLst>
                  <a:outerShdw blurRad="76200" dist="50800" dir="5400000" algn="tl" rotWithShape="0">
                    <a:srgbClr val="000000">
                      <a:alpha val="65000"/>
                    </a:srgbClr>
                  </a:outerShdw>
                </a:effectLst>
                <a:latin typeface="Times New Roman" pitchFamily="18" charset="0"/>
                <a:cs typeface="Times New Roman" pitchFamily="18" charset="0"/>
              </a:rPr>
              <a:t>Mode opératoire</a:t>
            </a:r>
          </a:p>
        </p:txBody>
      </p:sp>
      <p:pic>
        <p:nvPicPr>
          <p:cNvPr id="6" name="Picture 4" descr="IMG_3907"/>
          <p:cNvPicPr>
            <a:picLocks noChangeAspect="1" noChangeArrowheads="1"/>
          </p:cNvPicPr>
          <p:nvPr/>
        </p:nvPicPr>
        <p:blipFill>
          <a:blip r:embed="rId3" cstate="print"/>
          <a:srcRect/>
          <a:stretch>
            <a:fillRect/>
          </a:stretch>
        </p:blipFill>
        <p:spPr bwMode="auto">
          <a:xfrm>
            <a:off x="971600" y="1268760"/>
            <a:ext cx="6552728" cy="4916021"/>
          </a:xfrm>
          <a:prstGeom prst="rect">
            <a:avLst/>
          </a:prstGeom>
          <a:noFill/>
          <a:ln w="19050">
            <a:solidFill>
              <a:srgbClr val="FFFF00"/>
            </a:solidFill>
            <a:miter lim="800000"/>
            <a:headEnd/>
            <a:tailEnd/>
          </a:ln>
        </p:spPr>
      </p:pic>
      <p:sp>
        <p:nvSpPr>
          <p:cNvPr id="7" name="Ellipse 6"/>
          <p:cNvSpPr>
            <a:spLocks noChangeArrowheads="1"/>
          </p:cNvSpPr>
          <p:nvPr/>
        </p:nvSpPr>
        <p:spPr bwMode="auto">
          <a:xfrm>
            <a:off x="3995936" y="2420888"/>
            <a:ext cx="1511300" cy="1046163"/>
          </a:xfrm>
          <a:prstGeom prst="ellipse">
            <a:avLst/>
          </a:prstGeom>
          <a:noFill/>
          <a:ln w="25400" algn="ctr">
            <a:solidFill>
              <a:srgbClr val="FF0000"/>
            </a:solidFill>
            <a:round/>
            <a:headEnd/>
            <a:tailEnd/>
          </a:ln>
        </p:spPr>
        <p:txBody>
          <a:bodyPr anchor="ctr"/>
          <a:lstStyle/>
          <a:p>
            <a:pPr algn="ctr">
              <a:defRPr/>
            </a:pPr>
            <a:endParaRPr lang="fr-FR" dirty="0">
              <a:solidFill>
                <a:schemeClr val="lt1"/>
              </a:solidFill>
              <a:latin typeface="+mn-lt"/>
              <a:cs typeface="+mn-cs"/>
            </a:endParaRPr>
          </a:p>
        </p:txBody>
      </p:sp>
      <p:sp>
        <p:nvSpPr>
          <p:cNvPr id="11" name="Bulle ronde 10"/>
          <p:cNvSpPr>
            <a:spLocks noChangeArrowheads="1"/>
          </p:cNvSpPr>
          <p:nvPr/>
        </p:nvSpPr>
        <p:spPr bwMode="auto">
          <a:xfrm>
            <a:off x="1439676" y="5373216"/>
            <a:ext cx="5616575" cy="936625"/>
          </a:xfrm>
          <a:prstGeom prst="wedgeEllipseCallout">
            <a:avLst>
              <a:gd name="adj1" fmla="val 61278"/>
              <a:gd name="adj2" fmla="val -55426"/>
            </a:avLst>
          </a:prstGeom>
          <a:solidFill>
            <a:srgbClr val="FF0000"/>
          </a:solidFill>
          <a:ln w="25400" algn="ctr">
            <a:solidFill>
              <a:srgbClr val="FF0000"/>
            </a:solidFill>
            <a:miter lim="800000"/>
            <a:headEnd/>
            <a:tailEnd/>
          </a:ln>
        </p:spPr>
        <p:txBody>
          <a:bodyPr anchor="ctr"/>
          <a:lstStyle/>
          <a:p>
            <a:pPr algn="ctr"/>
            <a:r>
              <a:rPr lang="fr-FR" b="1">
                <a:solidFill>
                  <a:srgbClr val="FFFFFF"/>
                </a:solidFill>
              </a:rPr>
              <a:t>Les photos d’ensemble sont d’une grande utilité pour l’investigation!</a:t>
            </a:r>
          </a:p>
        </p:txBody>
      </p:sp>
      <p:pic>
        <p:nvPicPr>
          <p:cNvPr id="12" name="Picture 14" descr="D:\Clipart Pompiers\Clipart 2\Transparent\personnages\perso2.gif"/>
          <p:cNvPicPr>
            <a:picLocks noChangeAspect="1" noChangeArrowheads="1"/>
          </p:cNvPicPr>
          <p:nvPr/>
        </p:nvPicPr>
        <p:blipFill>
          <a:blip r:embed="rId4" cstate="print"/>
          <a:srcRect/>
          <a:stretch>
            <a:fillRect/>
          </a:stretch>
        </p:blipFill>
        <p:spPr bwMode="auto">
          <a:xfrm>
            <a:off x="7812360" y="4365104"/>
            <a:ext cx="827087" cy="1693863"/>
          </a:xfrm>
          <a:prstGeom prst="rect">
            <a:avLst/>
          </a:prstGeom>
          <a:noFill/>
          <a:ln w="9525">
            <a:noFill/>
            <a:miter lim="800000"/>
            <a:headEnd/>
            <a:tailEnd/>
          </a:ln>
        </p:spPr>
      </p:pic>
    </p:spTree>
    <p:extLst>
      <p:ext uri="{BB962C8B-B14F-4D97-AF65-F5344CB8AC3E}">
        <p14:creationId xmlns:p14="http://schemas.microsoft.com/office/powerpoint/2010/main" val="300251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7</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2800" spc="50" dirty="0">
                <a:ln w="11430"/>
                <a:effectLst>
                  <a:outerShdw blurRad="76200" dist="50800" dir="5400000" algn="tl" rotWithShape="0">
                    <a:srgbClr val="000000">
                      <a:alpha val="65000"/>
                    </a:srgbClr>
                  </a:outerShdw>
                </a:effectLst>
                <a:latin typeface="Times New Roman" pitchFamily="18" charset="0"/>
                <a:cs typeface="Times New Roman" pitchFamily="18" charset="0"/>
              </a:rPr>
              <a:t>Mode opératoire</a:t>
            </a:r>
            <a:r>
              <a:rPr lang="fr-FR" sz="2800"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r>
            <a:br>
              <a:rPr lang="fr-FR" sz="2800"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br>
            <a:endParaRPr lang="fr-FR" sz="2800" dirty="0"/>
          </a:p>
        </p:txBody>
      </p:sp>
      <p:sp>
        <p:nvSpPr>
          <p:cNvPr id="25" name="Rectangle 17"/>
          <p:cNvSpPr>
            <a:spLocks noChangeArrowheads="1"/>
          </p:cNvSpPr>
          <p:nvPr/>
        </p:nvSpPr>
        <p:spPr bwMode="auto">
          <a:xfrm>
            <a:off x="359569" y="1045493"/>
            <a:ext cx="8424862" cy="1014412"/>
          </a:xfrm>
          <a:prstGeom prst="rect">
            <a:avLst/>
          </a:prstGeom>
          <a:noFill/>
          <a:ln w="9525">
            <a:noFill/>
            <a:miter lim="800000"/>
            <a:headEnd/>
            <a:tailEnd/>
          </a:ln>
        </p:spPr>
        <p:txBody>
          <a:bodyPr>
            <a:spAutoFit/>
          </a:bodyPr>
          <a:lstStyle/>
          <a:p>
            <a:r>
              <a:rPr lang="fr-FR" sz="2000" b="1" dirty="0">
                <a:latin typeface="Times New Roman" pitchFamily="18" charset="0"/>
                <a:cs typeface="Times New Roman" pitchFamily="18" charset="0"/>
              </a:rPr>
              <a:t>1°) Ensuite, réaliser des clichés des extérieurs du bâtiment sinistré en </a:t>
            </a:r>
          </a:p>
          <a:p>
            <a:r>
              <a:rPr lang="fr-FR" sz="2000" b="1" dirty="0">
                <a:latin typeface="Times New Roman" pitchFamily="18" charset="0"/>
                <a:cs typeface="Times New Roman" pitchFamily="18" charset="0"/>
              </a:rPr>
              <a:t>effectuant un « 360° » et en respectant le sens horaire depuis l’entrée</a:t>
            </a:r>
          </a:p>
          <a:p>
            <a:r>
              <a:rPr lang="fr-FR" sz="2000" b="1" dirty="0">
                <a:latin typeface="Times New Roman" pitchFamily="18" charset="0"/>
                <a:cs typeface="Times New Roman" pitchFamily="18" charset="0"/>
              </a:rPr>
              <a:t> principale.</a:t>
            </a:r>
          </a:p>
        </p:txBody>
      </p:sp>
      <p:pic>
        <p:nvPicPr>
          <p:cNvPr id="26" name="Picture 14" descr="http://t0.gstatic.com/images?q=tbn:ANd9GcTZf_YiTu0S1BvA3YrT1JjLnnLhkai7JA6oTbIXXYoZJBntx_vSyA"/>
          <p:cNvPicPr>
            <a:picLocks noChangeAspect="1" noChangeArrowheads="1"/>
          </p:cNvPicPr>
          <p:nvPr/>
        </p:nvPicPr>
        <p:blipFill>
          <a:blip r:embed="rId3" cstate="print"/>
          <a:srcRect/>
          <a:stretch>
            <a:fillRect/>
          </a:stretch>
        </p:blipFill>
        <p:spPr bwMode="auto">
          <a:xfrm>
            <a:off x="179388" y="2036080"/>
            <a:ext cx="1562100" cy="1498600"/>
          </a:xfrm>
          <a:prstGeom prst="rect">
            <a:avLst/>
          </a:prstGeom>
          <a:noFill/>
          <a:ln w="31750">
            <a:solidFill>
              <a:srgbClr val="FF0000"/>
            </a:solidFill>
            <a:miter lim="800000"/>
            <a:headEnd/>
            <a:tailEnd/>
          </a:ln>
        </p:spPr>
      </p:pic>
      <p:sp>
        <p:nvSpPr>
          <p:cNvPr id="27" name="Flèche courbée vers le bas 26"/>
          <p:cNvSpPr/>
          <p:nvPr/>
        </p:nvSpPr>
        <p:spPr>
          <a:xfrm rot="15438329">
            <a:off x="610394" y="2510540"/>
            <a:ext cx="700088" cy="452438"/>
          </a:xfrm>
          <a:prstGeom prst="curved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chemeClr val="tx1"/>
              </a:solidFill>
            </a:endParaRPr>
          </a:p>
        </p:txBody>
      </p:sp>
      <p:pic>
        <p:nvPicPr>
          <p:cNvPr id="28" name="Picture 2" descr="C:\Users\LAURENT\Pictures\RCCI LOIRE\Feu de maison le 16 11 2011 à St André d'Apchon CCH Raby 052.JPG"/>
          <p:cNvPicPr>
            <a:picLocks noChangeAspect="1" noChangeArrowheads="1"/>
          </p:cNvPicPr>
          <p:nvPr/>
        </p:nvPicPr>
        <p:blipFill>
          <a:blip r:embed="rId4" cstate="print"/>
          <a:srcRect/>
          <a:stretch>
            <a:fillRect/>
          </a:stretch>
        </p:blipFill>
        <p:spPr bwMode="auto">
          <a:xfrm>
            <a:off x="157914" y="3645024"/>
            <a:ext cx="1583574" cy="2367182"/>
          </a:xfrm>
          <a:prstGeom prst="rect">
            <a:avLst/>
          </a:prstGeom>
          <a:noFill/>
          <a:ln w="19050">
            <a:noFill/>
            <a:miter lim="800000"/>
            <a:headEnd/>
            <a:tailEnd/>
          </a:ln>
        </p:spPr>
      </p:pic>
      <p:pic>
        <p:nvPicPr>
          <p:cNvPr id="29" name="Picture 6" descr="D:\Clipart Pompiers\Clipart 1\Couleur\Interventionsgif\inter037.gif"/>
          <p:cNvPicPr>
            <a:picLocks noChangeAspect="1" noChangeArrowheads="1"/>
          </p:cNvPicPr>
          <p:nvPr/>
        </p:nvPicPr>
        <p:blipFill>
          <a:blip r:embed="rId5" cstate="print"/>
          <a:srcRect/>
          <a:stretch>
            <a:fillRect/>
          </a:stretch>
        </p:blipFill>
        <p:spPr bwMode="auto">
          <a:xfrm>
            <a:off x="3563888" y="2279179"/>
            <a:ext cx="2938462" cy="3695700"/>
          </a:xfrm>
          <a:prstGeom prst="rect">
            <a:avLst/>
          </a:prstGeom>
          <a:noFill/>
          <a:ln w="9525">
            <a:noFill/>
            <a:miter lim="800000"/>
            <a:headEnd/>
            <a:tailEnd/>
          </a:ln>
        </p:spPr>
      </p:pic>
      <p:cxnSp>
        <p:nvCxnSpPr>
          <p:cNvPr id="30" name="Connecteur droit avec flèche 29"/>
          <p:cNvCxnSpPr/>
          <p:nvPr/>
        </p:nvCxnSpPr>
        <p:spPr>
          <a:xfrm>
            <a:off x="3419872" y="3314811"/>
            <a:ext cx="584200" cy="43973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659459" y="2778906"/>
            <a:ext cx="647700" cy="627063"/>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800" b="1" dirty="0">
                <a:solidFill>
                  <a:schemeClr val="tx1"/>
                </a:solidFill>
              </a:rPr>
              <a:t>3</a:t>
            </a:r>
          </a:p>
        </p:txBody>
      </p:sp>
      <p:cxnSp>
        <p:nvCxnSpPr>
          <p:cNvPr id="32" name="Connecteur droit avec flèche 31"/>
          <p:cNvCxnSpPr/>
          <p:nvPr/>
        </p:nvCxnSpPr>
        <p:spPr>
          <a:xfrm flipV="1">
            <a:off x="3419872" y="4941168"/>
            <a:ext cx="792162" cy="36036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700164" y="4941168"/>
            <a:ext cx="647700" cy="625475"/>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800" b="1" dirty="0">
                <a:solidFill>
                  <a:schemeClr val="tx1"/>
                </a:solidFill>
              </a:rPr>
              <a:t>2</a:t>
            </a:r>
          </a:p>
        </p:txBody>
      </p:sp>
      <p:cxnSp>
        <p:nvCxnSpPr>
          <p:cNvPr id="34" name="Connecteur droit avec flèche 33"/>
          <p:cNvCxnSpPr/>
          <p:nvPr/>
        </p:nvCxnSpPr>
        <p:spPr>
          <a:xfrm flipV="1">
            <a:off x="5148064" y="4869731"/>
            <a:ext cx="0" cy="8636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4824214" y="5764809"/>
            <a:ext cx="647700" cy="62706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800" b="1" dirty="0">
                <a:solidFill>
                  <a:schemeClr val="tx1"/>
                </a:solidFill>
              </a:rPr>
              <a:t>1</a:t>
            </a:r>
          </a:p>
        </p:txBody>
      </p:sp>
      <p:cxnSp>
        <p:nvCxnSpPr>
          <p:cNvPr id="36" name="Connecteur droit avec flèche 35"/>
          <p:cNvCxnSpPr/>
          <p:nvPr/>
        </p:nvCxnSpPr>
        <p:spPr>
          <a:xfrm flipH="1">
            <a:off x="5859214" y="3364134"/>
            <a:ext cx="1079500" cy="70961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956201" y="2856010"/>
            <a:ext cx="647700" cy="627063"/>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800" b="1" dirty="0">
                <a:solidFill>
                  <a:schemeClr val="tx1"/>
                </a:solidFill>
              </a:rPr>
              <a:t>4</a:t>
            </a:r>
          </a:p>
        </p:txBody>
      </p:sp>
      <p:pic>
        <p:nvPicPr>
          <p:cNvPr id="38" name="Picture 30" descr="http://www.gifs-animes.net/images-image/Appareils/Appareil-photo/Appareil-photo-8.gif"/>
          <p:cNvPicPr>
            <a:picLocks noChangeAspect="1" noChangeArrowheads="1"/>
          </p:cNvPicPr>
          <p:nvPr/>
        </p:nvPicPr>
        <p:blipFill>
          <a:blip r:embed="rId6" cstate="print"/>
          <a:srcRect/>
          <a:stretch>
            <a:fillRect/>
          </a:stretch>
        </p:blipFill>
        <p:spPr bwMode="auto">
          <a:xfrm>
            <a:off x="7164982" y="4091855"/>
            <a:ext cx="1843087" cy="1698625"/>
          </a:xfrm>
          <a:prstGeom prst="rect">
            <a:avLst/>
          </a:prstGeom>
          <a:noFill/>
          <a:ln w="9525">
            <a:noFill/>
            <a:miter lim="800000"/>
            <a:headEnd/>
            <a:tailEnd/>
          </a:ln>
        </p:spPr>
      </p:pic>
    </p:spTree>
    <p:extLst>
      <p:ext uri="{BB962C8B-B14F-4D97-AF65-F5344CB8AC3E}">
        <p14:creationId xmlns:p14="http://schemas.microsoft.com/office/powerpoint/2010/main" val="1147340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8</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r>
              <a:rPr lang="fr-FR" sz="2800" dirty="0"/>
              <a:t/>
            </a:r>
            <a:br>
              <a:rPr lang="fr-FR" sz="2800" dirty="0"/>
            </a:br>
            <a:endParaRPr lang="fr-FR" sz="2800" dirty="0"/>
          </a:p>
        </p:txBody>
      </p:sp>
      <p:sp>
        <p:nvSpPr>
          <p:cNvPr id="2" name="Rectangle 1"/>
          <p:cNvSpPr/>
          <p:nvPr/>
        </p:nvSpPr>
        <p:spPr>
          <a:xfrm>
            <a:off x="1799692" y="519112"/>
            <a:ext cx="5544616" cy="523220"/>
          </a:xfrm>
          <a:prstGeom prst="rect">
            <a:avLst/>
          </a:prstGeom>
        </p:spPr>
        <p:txBody>
          <a:bodyPr wrap="square">
            <a:spAutoFit/>
          </a:bodyPr>
          <a:lstStyle/>
          <a:p>
            <a:pPr>
              <a:defRPr/>
            </a:pPr>
            <a:r>
              <a:rPr lang="fr-FR" sz="2800" kern="0" dirty="0">
                <a:solidFill>
                  <a:schemeClr val="bg1"/>
                </a:solidFill>
              </a:rPr>
              <a:t>Les patrons de carbonisation..</a:t>
            </a:r>
          </a:p>
        </p:txBody>
      </p:sp>
      <p:sp>
        <p:nvSpPr>
          <p:cNvPr id="10" name="Rectangle 12"/>
          <p:cNvSpPr>
            <a:spLocks noChangeArrowheads="1"/>
          </p:cNvSpPr>
          <p:nvPr/>
        </p:nvSpPr>
        <p:spPr bwMode="auto">
          <a:xfrm>
            <a:off x="125412" y="1038225"/>
            <a:ext cx="8893175" cy="830263"/>
          </a:xfrm>
          <a:prstGeom prst="rect">
            <a:avLst/>
          </a:prstGeom>
          <a:noFill/>
          <a:ln w="9525">
            <a:noFill/>
            <a:miter lim="800000"/>
            <a:headEnd/>
            <a:tailEnd/>
          </a:ln>
        </p:spPr>
        <p:txBody>
          <a:bodyPr>
            <a:spAutoFit/>
          </a:bodyPr>
          <a:lstStyle/>
          <a:p>
            <a:r>
              <a:rPr lang="fr-FR" sz="2400" b="1" dirty="0">
                <a:latin typeface="Times New Roman" pitchFamily="18" charset="0"/>
                <a:cs typeface="Times New Roman" pitchFamily="18" charset="0"/>
              </a:rPr>
              <a:t>2°) Photographier lors du </a:t>
            </a:r>
            <a:r>
              <a:rPr lang="fr-FR" sz="2400" b="1" dirty="0" smtClean="0">
                <a:latin typeface="Times New Roman" pitchFamily="18" charset="0"/>
                <a:cs typeface="Times New Roman" pitchFamily="18" charset="0"/>
              </a:rPr>
              <a:t>360°en </a:t>
            </a:r>
            <a:r>
              <a:rPr lang="fr-FR" sz="2400" b="1" dirty="0">
                <a:latin typeface="Times New Roman" pitchFamily="18" charset="0"/>
                <a:cs typeface="Times New Roman" pitchFamily="18" charset="0"/>
              </a:rPr>
              <a:t>plan général les bandeaux de fumée, les recuites de suie, etc…</a:t>
            </a:r>
          </a:p>
        </p:txBody>
      </p:sp>
      <p:pic>
        <p:nvPicPr>
          <p:cNvPr id="11" name="Image 4" descr="6.bmp"/>
          <p:cNvPicPr>
            <a:picLocks noChangeAspect="1"/>
          </p:cNvPicPr>
          <p:nvPr/>
        </p:nvPicPr>
        <p:blipFill>
          <a:blip r:embed="rId3" cstate="print"/>
          <a:srcRect/>
          <a:stretch>
            <a:fillRect/>
          </a:stretch>
        </p:blipFill>
        <p:spPr bwMode="auto">
          <a:xfrm>
            <a:off x="323528" y="2055862"/>
            <a:ext cx="2808287" cy="3498850"/>
          </a:xfrm>
          <a:prstGeom prst="rect">
            <a:avLst/>
          </a:prstGeom>
          <a:noFill/>
          <a:ln w="19050">
            <a:solidFill>
              <a:srgbClr val="FFFF00"/>
            </a:solidFill>
            <a:miter lim="800000"/>
            <a:headEnd/>
            <a:tailEnd/>
          </a:ln>
        </p:spPr>
      </p:pic>
      <p:cxnSp>
        <p:nvCxnSpPr>
          <p:cNvPr id="12" name="Connecteur droit avec flèche 11"/>
          <p:cNvCxnSpPr/>
          <p:nvPr/>
        </p:nvCxnSpPr>
        <p:spPr>
          <a:xfrm flipV="1">
            <a:off x="1800486" y="3805287"/>
            <a:ext cx="504825" cy="18002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5"/>
          <p:cNvSpPr txBox="1">
            <a:spLocks noChangeArrowheads="1"/>
          </p:cNvSpPr>
          <p:nvPr/>
        </p:nvSpPr>
        <p:spPr bwMode="auto">
          <a:xfrm>
            <a:off x="728129" y="5742086"/>
            <a:ext cx="2143125" cy="338137"/>
          </a:xfrm>
          <a:prstGeom prst="rect">
            <a:avLst/>
          </a:prstGeom>
          <a:solidFill>
            <a:schemeClr val="bg1">
              <a:lumMod val="65000"/>
            </a:schemeClr>
          </a:solidFill>
          <a:ln w="57150">
            <a:solidFill>
              <a:schemeClr val="tx1"/>
            </a:solidFill>
            <a:miter lim="800000"/>
            <a:headEnd/>
            <a:tailEnd/>
          </a:ln>
        </p:spPr>
        <p:txBody>
          <a:bodyPr>
            <a:spAutoFit/>
          </a:bodyPr>
          <a:lstStyle/>
          <a:p>
            <a:pPr algn="ctr">
              <a:defRPr/>
            </a:pPr>
            <a:r>
              <a:rPr lang="fr-FR" sz="1600" b="1" dirty="0">
                <a:solidFill>
                  <a:srgbClr val="FF0000"/>
                </a:solidFill>
              </a:rPr>
              <a:t>Recuite de suie</a:t>
            </a:r>
          </a:p>
        </p:txBody>
      </p:sp>
      <p:pic>
        <p:nvPicPr>
          <p:cNvPr id="14" name="Picture 2" descr="C:\Users\LAURENT\Pictures\DSC01683.JPG"/>
          <p:cNvPicPr>
            <a:picLocks noChangeAspect="1" noChangeArrowheads="1"/>
          </p:cNvPicPr>
          <p:nvPr/>
        </p:nvPicPr>
        <p:blipFill>
          <a:blip r:embed="rId4" cstate="print"/>
          <a:srcRect/>
          <a:stretch>
            <a:fillRect/>
          </a:stretch>
        </p:blipFill>
        <p:spPr bwMode="auto">
          <a:xfrm>
            <a:off x="3347864" y="1910555"/>
            <a:ext cx="5394325" cy="3535363"/>
          </a:xfrm>
          <a:prstGeom prst="rect">
            <a:avLst/>
          </a:prstGeom>
          <a:noFill/>
          <a:ln w="19050">
            <a:solidFill>
              <a:srgbClr val="FFFF00"/>
            </a:solidFill>
            <a:miter lim="800000"/>
            <a:headEnd/>
            <a:tailEnd/>
          </a:ln>
        </p:spPr>
      </p:pic>
      <p:cxnSp>
        <p:nvCxnSpPr>
          <p:cNvPr id="15" name="Connecteur droit avec flèche 14"/>
          <p:cNvCxnSpPr/>
          <p:nvPr/>
        </p:nvCxnSpPr>
        <p:spPr>
          <a:xfrm flipH="1" flipV="1">
            <a:off x="4361297" y="4032249"/>
            <a:ext cx="1511300" cy="15128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V="1">
            <a:off x="6699101" y="3649116"/>
            <a:ext cx="1152525" cy="1871663"/>
          </a:xfrm>
          <a:prstGeom prst="straightConnector1">
            <a:avLst/>
          </a:prstGeom>
          <a:noFill/>
          <a:ln w="25400" cap="flat" cmpd="sng" algn="ctr">
            <a:solidFill>
              <a:srgbClr val="FF0000"/>
            </a:solidFill>
            <a:prstDash val="solid"/>
            <a:tailEnd type="arrow"/>
          </a:ln>
          <a:effectLst/>
        </p:spPr>
      </p:cxnSp>
      <p:sp>
        <p:nvSpPr>
          <p:cNvPr id="17" name="ZoneTexte 15"/>
          <p:cNvSpPr txBox="1">
            <a:spLocks noChangeArrowheads="1"/>
          </p:cNvSpPr>
          <p:nvPr/>
        </p:nvSpPr>
        <p:spPr bwMode="auto">
          <a:xfrm>
            <a:off x="5111626" y="5554712"/>
            <a:ext cx="2447925" cy="393700"/>
          </a:xfrm>
          <a:prstGeom prst="rect">
            <a:avLst/>
          </a:prstGeom>
          <a:solidFill>
            <a:schemeClr val="bg1">
              <a:lumMod val="65000"/>
            </a:schemeClr>
          </a:solidFill>
          <a:ln w="57150">
            <a:solidFill>
              <a:schemeClr val="tx1"/>
            </a:solidFill>
            <a:miter lim="800000"/>
            <a:headEnd/>
            <a:tailEnd/>
          </a:ln>
        </p:spPr>
        <p:txBody>
          <a:bodyPr>
            <a:spAutoFit/>
          </a:bodyPr>
          <a:lstStyle/>
          <a:p>
            <a:pPr algn="ctr">
              <a:defRPr/>
            </a:pPr>
            <a:r>
              <a:rPr lang="fr-FR" sz="1600" b="1" dirty="0">
                <a:solidFill>
                  <a:srgbClr val="FF0000"/>
                </a:solidFill>
              </a:rPr>
              <a:t>Bandeaux de fumée</a:t>
            </a:r>
          </a:p>
        </p:txBody>
      </p:sp>
    </p:spTree>
    <p:extLst>
      <p:ext uri="{BB962C8B-B14F-4D97-AF65-F5344CB8AC3E}">
        <p14:creationId xmlns:p14="http://schemas.microsoft.com/office/powerpoint/2010/main" val="39234883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9</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defRPr/>
            </a:pPr>
            <a:r>
              <a:rPr lang="fr-FR" sz="2800" dirty="0"/>
              <a:t>Les patrons de carbonisation..</a:t>
            </a:r>
          </a:p>
        </p:txBody>
      </p:sp>
      <p:sp>
        <p:nvSpPr>
          <p:cNvPr id="9" name="Rectangle 17"/>
          <p:cNvSpPr>
            <a:spLocks noChangeArrowheads="1"/>
          </p:cNvSpPr>
          <p:nvPr/>
        </p:nvSpPr>
        <p:spPr bwMode="auto">
          <a:xfrm>
            <a:off x="0" y="1038225"/>
            <a:ext cx="9144000" cy="830263"/>
          </a:xfrm>
          <a:prstGeom prst="rect">
            <a:avLst/>
          </a:prstGeom>
          <a:noFill/>
          <a:ln w="9525">
            <a:noFill/>
            <a:miter lim="800000"/>
            <a:headEnd/>
            <a:tailEnd/>
          </a:ln>
        </p:spPr>
        <p:txBody>
          <a:bodyPr>
            <a:spAutoFit/>
          </a:bodyPr>
          <a:lstStyle/>
          <a:p>
            <a:pPr algn="ctr"/>
            <a:r>
              <a:rPr lang="fr-FR" sz="2400" b="1" dirty="0">
                <a:latin typeface="Times New Roman" pitchFamily="18" charset="0"/>
                <a:cs typeface="Times New Roman" pitchFamily="18" charset="0"/>
              </a:rPr>
              <a:t>Ensuite photographier lors du 360° en plan rapproché les</a:t>
            </a:r>
          </a:p>
          <a:p>
            <a:pPr algn="ctr"/>
            <a:r>
              <a:rPr lang="fr-FR" sz="2400" b="1" dirty="0">
                <a:latin typeface="Times New Roman" pitchFamily="18" charset="0"/>
                <a:cs typeface="Times New Roman" pitchFamily="18" charset="0"/>
              </a:rPr>
              <a:t> bandeaux de fumée, les recuites de suie, etc…</a:t>
            </a:r>
            <a:endParaRPr lang="fr-FR" sz="2400" dirty="0"/>
          </a:p>
        </p:txBody>
      </p:sp>
      <p:pic>
        <p:nvPicPr>
          <p:cNvPr id="10" name="Image 10" descr="DSC04423.JPG"/>
          <p:cNvPicPr>
            <a:picLocks noChangeAspect="1"/>
          </p:cNvPicPr>
          <p:nvPr/>
        </p:nvPicPr>
        <p:blipFill>
          <a:blip r:embed="rId3" cstate="print"/>
          <a:srcRect/>
          <a:stretch>
            <a:fillRect/>
          </a:stretch>
        </p:blipFill>
        <p:spPr bwMode="auto">
          <a:xfrm>
            <a:off x="827584" y="1988840"/>
            <a:ext cx="2808403" cy="4194348"/>
          </a:xfrm>
          <a:prstGeom prst="rect">
            <a:avLst/>
          </a:prstGeom>
          <a:noFill/>
          <a:ln w="19050">
            <a:solidFill>
              <a:srgbClr val="FFFF00"/>
            </a:solidFill>
            <a:miter lim="800000"/>
            <a:headEnd/>
            <a:tailEnd/>
          </a:ln>
        </p:spPr>
      </p:pic>
      <p:pic>
        <p:nvPicPr>
          <p:cNvPr id="11" name="Image 9" descr="DSC04422.JPG"/>
          <p:cNvPicPr>
            <a:picLocks noChangeAspect="1"/>
          </p:cNvPicPr>
          <p:nvPr/>
        </p:nvPicPr>
        <p:blipFill>
          <a:blip r:embed="rId4" cstate="print"/>
          <a:srcRect/>
          <a:stretch>
            <a:fillRect/>
          </a:stretch>
        </p:blipFill>
        <p:spPr bwMode="auto">
          <a:xfrm>
            <a:off x="3923928" y="1988840"/>
            <a:ext cx="4411663" cy="2951163"/>
          </a:xfrm>
          <a:prstGeom prst="rect">
            <a:avLst/>
          </a:prstGeom>
          <a:noFill/>
          <a:ln w="19050">
            <a:solidFill>
              <a:srgbClr val="FFFF00"/>
            </a:solidFill>
            <a:miter lim="800000"/>
            <a:headEnd/>
            <a:tailEnd/>
          </a:ln>
        </p:spPr>
      </p:pic>
      <p:sp>
        <p:nvSpPr>
          <p:cNvPr id="12" name="Rectangle 19"/>
          <p:cNvSpPr>
            <a:spLocks noChangeArrowheads="1"/>
          </p:cNvSpPr>
          <p:nvPr/>
        </p:nvSpPr>
        <p:spPr bwMode="auto">
          <a:xfrm>
            <a:off x="1403648" y="3356992"/>
            <a:ext cx="936625" cy="936625"/>
          </a:xfrm>
          <a:prstGeom prst="rect">
            <a:avLst/>
          </a:prstGeom>
          <a:noFill/>
          <a:ln w="38100">
            <a:solidFill>
              <a:srgbClr val="FF0000"/>
            </a:solidFill>
            <a:miter lim="800000"/>
            <a:headEnd/>
            <a:tailEnd/>
          </a:ln>
        </p:spPr>
        <p:txBody>
          <a:bodyPr/>
          <a:lstStyle/>
          <a:p>
            <a:pPr algn="ctr"/>
            <a:endParaRPr lang="fr-FR"/>
          </a:p>
        </p:txBody>
      </p:sp>
      <p:cxnSp>
        <p:nvCxnSpPr>
          <p:cNvPr id="13" name="Connecteur droit avec flèche 12"/>
          <p:cNvCxnSpPr/>
          <p:nvPr/>
        </p:nvCxnSpPr>
        <p:spPr>
          <a:xfrm flipV="1">
            <a:off x="2340273" y="3356992"/>
            <a:ext cx="3095625" cy="2889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V="1">
            <a:off x="6372200" y="4437112"/>
            <a:ext cx="0" cy="1295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ZoneTexte 15"/>
          <p:cNvSpPr txBox="1">
            <a:spLocks noChangeArrowheads="1"/>
          </p:cNvSpPr>
          <p:nvPr/>
        </p:nvSpPr>
        <p:spPr bwMode="auto">
          <a:xfrm>
            <a:off x="5292080" y="5809902"/>
            <a:ext cx="2305050" cy="339725"/>
          </a:xfrm>
          <a:prstGeom prst="rect">
            <a:avLst/>
          </a:prstGeom>
          <a:solidFill>
            <a:srgbClr val="FFFFFF">
              <a:lumMod val="85000"/>
            </a:srgbClr>
          </a:solidFill>
          <a:ln w="57150">
            <a:solidFill>
              <a:srgbClr val="0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FF0000"/>
                </a:solidFill>
                <a:effectLst/>
                <a:uLnTx/>
                <a:uFillTx/>
                <a:latin typeface="Arial" charset="0"/>
                <a:ea typeface="+mn-ea"/>
                <a:cs typeface="Arial" charset="0"/>
              </a:rPr>
              <a:t>Bandeau de fumée</a:t>
            </a:r>
          </a:p>
        </p:txBody>
      </p:sp>
    </p:spTree>
    <p:extLst>
      <p:ext uri="{BB962C8B-B14F-4D97-AF65-F5344CB8AC3E}">
        <p14:creationId xmlns:p14="http://schemas.microsoft.com/office/powerpoint/2010/main" val="3394791411"/>
      </p:ext>
    </p:extLst>
  </p:cSld>
  <p:clrMapOvr>
    <a:masterClrMapping/>
  </p:clrMapOvr>
  <p:timing>
    <p:tnLst>
      <p:par>
        <p:cTn id="1" dur="indefinite" restart="never" nodeType="tmRoot"/>
      </p:par>
    </p:tnLst>
  </p:timing>
</p:sld>
</file>

<file path=ppt/theme/theme1.xml><?xml version="1.0" encoding="utf-8"?>
<a:theme xmlns:a="http://schemas.openxmlformats.org/drawingml/2006/main" name="Réseau">
  <a:themeElements>
    <a:clrScheme name="Personnalisée 2">
      <a:dk1>
        <a:srgbClr val="1A212B"/>
      </a:dk1>
      <a:lt1>
        <a:srgbClr val="FFFFFF"/>
      </a:lt1>
      <a:dk2>
        <a:srgbClr val="1A212B"/>
      </a:dk2>
      <a:lt2>
        <a:srgbClr val="808080"/>
      </a:lt2>
      <a:accent1>
        <a:srgbClr val="CD0920"/>
      </a:accent1>
      <a:accent2>
        <a:srgbClr val="669999"/>
      </a:accent2>
      <a:accent3>
        <a:srgbClr val="FFFFFF"/>
      </a:accent3>
      <a:accent4>
        <a:srgbClr val="1A212B"/>
      </a:accent4>
      <a:accent5>
        <a:srgbClr val="E2E2AA"/>
      </a:accent5>
      <a:accent6>
        <a:srgbClr val="5C8A8A"/>
      </a:accent6>
      <a:hlink>
        <a:srgbClr val="7E9CE8"/>
      </a:hlink>
      <a:folHlink>
        <a:srgbClr val="D8D8EC"/>
      </a:folHlink>
    </a:clrScheme>
    <a:fontScheme name="Réseau">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Réseau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Réseau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Réseau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Réseau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Réseau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Réseau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Réseau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Réseau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Réseau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Réseau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16111</TotalTime>
  <Words>1544</Words>
  <Application>Microsoft Office PowerPoint</Application>
  <PresentationFormat>Affichage à l'écran (4:3)</PresentationFormat>
  <Paragraphs>256</Paragraphs>
  <Slides>35</Slides>
  <Notes>12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35</vt:i4>
      </vt:variant>
    </vt:vector>
  </HeadingPairs>
  <TitlesOfParts>
    <vt:vector size="44" baseType="lpstr">
      <vt:lpstr>Arial Unicode MS</vt:lpstr>
      <vt:lpstr>ＭＳ Ｐゴシック</vt:lpstr>
      <vt:lpstr>Arial</vt:lpstr>
      <vt:lpstr>Arial Black</vt:lpstr>
      <vt:lpstr>Helvetica</vt:lpstr>
      <vt:lpstr>Times New Roman</vt:lpstr>
      <vt:lpstr>Wingdings</vt:lpstr>
      <vt:lpstr>Wingdings 2</vt:lpstr>
      <vt:lpstr>Réseau</vt:lpstr>
      <vt:lpstr> </vt:lpstr>
      <vt:lpstr>Présentation PowerPoint</vt:lpstr>
      <vt:lpstr>Objectifs </vt:lpstr>
      <vt:lpstr>Mon action de photographe peut être essentielle </vt:lpstr>
      <vt:lpstr>Mode opératoire </vt:lpstr>
      <vt:lpstr>Mode opératoire</vt:lpstr>
      <vt:lpstr>Mode opératoire </vt:lpstr>
      <vt:lpstr> </vt:lpstr>
      <vt:lpstr>Les patrons de carbonisation..</vt:lpstr>
      <vt:lpstr>Présentation PowerPoint</vt:lpstr>
      <vt:lpstr>Présentation PowerPoint</vt:lpstr>
      <vt:lpstr>     </vt:lpstr>
      <vt:lpstr>  </vt:lpstr>
      <vt:lpstr>Principe de triangulation par pièce (360°) </vt:lpstr>
      <vt:lpstr>Je fige aussi les signes objectifs…</vt:lpstr>
      <vt:lpstr>Je fige aussi les signes objectifs… </vt:lpstr>
      <vt:lpstr>Le déblai…. </vt:lpstr>
      <vt:lpstr>Le déblai….</vt:lpstr>
      <vt:lpstr>Les sources de chaleur…. </vt:lpstr>
      <vt:lpstr>Les cadrages</vt:lpstr>
      <vt:lpstr> </vt:lpstr>
      <vt:lpstr>Le cadrage vertical (vertical) </vt:lpstr>
      <vt:lpstr>  </vt:lpstr>
      <vt:lpstr>Exemple </vt:lpstr>
      <vt:lpstr>Rien ne doit troubler la vision du lecteur </vt:lpstr>
      <vt:lpstr>Exemple</vt:lpstr>
      <vt:lpstr>Ce qu’il conviendrait de faire…</vt:lpstr>
      <vt:lpstr>Ce qu’il conviendrait de faire… </vt:lpstr>
      <vt:lpstr>Exemple</vt:lpstr>
      <vt:lpstr>Exemple</vt:lpstr>
      <vt:lpstr>Exemple</vt:lpstr>
      <vt:lpstr>Exemple</vt:lpstr>
      <vt:lpstr>Exemple </vt:lpstr>
      <vt:lpstr>Présentation PowerPoint</vt:lpstr>
      <vt:lpstr>Présentation PowerPoint</vt:lpstr>
    </vt:vector>
  </TitlesOfParts>
  <Company>CG94</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CODIR 080702</dc:title>
  <dc:subject>PROJET PORTAIL  INTRANET</dc:subject>
  <dc:creator>BERLIER Sébastien</dc:creator>
  <cp:lastModifiedBy>FLACHER Laurent</cp:lastModifiedBy>
  <cp:revision>781</cp:revision>
  <cp:lastPrinted>2000-07-04T10:18:08Z</cp:lastPrinted>
  <dcterms:created xsi:type="dcterms:W3CDTF">2000-07-03T06:07:31Z</dcterms:created>
  <dcterms:modified xsi:type="dcterms:W3CDTF">2020-07-09T09:27:01Z</dcterms:modified>
</cp:coreProperties>
</file>