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1" r:id="rId1"/>
  </p:sldMasterIdLst>
  <p:notesMasterIdLst>
    <p:notesMasterId r:id="rId78"/>
  </p:notesMasterIdLst>
  <p:handoutMasterIdLst>
    <p:handoutMasterId r:id="rId79"/>
  </p:handoutMasterIdLst>
  <p:sldIdLst>
    <p:sldId id="315" r:id="rId2"/>
    <p:sldId id="449" r:id="rId3"/>
    <p:sldId id="450" r:id="rId4"/>
    <p:sldId id="451" r:id="rId5"/>
    <p:sldId id="452" r:id="rId6"/>
    <p:sldId id="453" r:id="rId7"/>
    <p:sldId id="454" r:id="rId8"/>
    <p:sldId id="455" r:id="rId9"/>
    <p:sldId id="456" r:id="rId10"/>
    <p:sldId id="457" r:id="rId11"/>
    <p:sldId id="458" r:id="rId12"/>
    <p:sldId id="459" r:id="rId13"/>
    <p:sldId id="461" r:id="rId14"/>
    <p:sldId id="462" r:id="rId15"/>
    <p:sldId id="463" r:id="rId16"/>
    <p:sldId id="464" r:id="rId17"/>
    <p:sldId id="465" r:id="rId18"/>
    <p:sldId id="466" r:id="rId19"/>
    <p:sldId id="467" r:id="rId20"/>
    <p:sldId id="468" r:id="rId21"/>
    <p:sldId id="469" r:id="rId22"/>
    <p:sldId id="470" r:id="rId23"/>
    <p:sldId id="472" r:id="rId24"/>
    <p:sldId id="473" r:id="rId25"/>
    <p:sldId id="474" r:id="rId26"/>
    <p:sldId id="475" r:id="rId27"/>
    <p:sldId id="476" r:id="rId28"/>
    <p:sldId id="477" r:id="rId29"/>
    <p:sldId id="479" r:id="rId30"/>
    <p:sldId id="480" r:id="rId31"/>
    <p:sldId id="481" r:id="rId32"/>
    <p:sldId id="482" r:id="rId33"/>
    <p:sldId id="483" r:id="rId34"/>
    <p:sldId id="484" r:id="rId35"/>
    <p:sldId id="485" r:id="rId36"/>
    <p:sldId id="486" r:id="rId37"/>
    <p:sldId id="487" r:id="rId38"/>
    <p:sldId id="488" r:id="rId39"/>
    <p:sldId id="489" r:id="rId40"/>
    <p:sldId id="490" r:id="rId41"/>
    <p:sldId id="491" r:id="rId42"/>
    <p:sldId id="492" r:id="rId43"/>
    <p:sldId id="493" r:id="rId44"/>
    <p:sldId id="494" r:id="rId45"/>
    <p:sldId id="495" r:id="rId46"/>
    <p:sldId id="496" r:id="rId47"/>
    <p:sldId id="497" r:id="rId48"/>
    <p:sldId id="498" r:id="rId49"/>
    <p:sldId id="499" r:id="rId50"/>
    <p:sldId id="500" r:id="rId51"/>
    <p:sldId id="501" r:id="rId52"/>
    <p:sldId id="502" r:id="rId53"/>
    <p:sldId id="503" r:id="rId54"/>
    <p:sldId id="504" r:id="rId55"/>
    <p:sldId id="505" r:id="rId56"/>
    <p:sldId id="506" r:id="rId57"/>
    <p:sldId id="507" r:id="rId58"/>
    <p:sldId id="508" r:id="rId59"/>
    <p:sldId id="509" r:id="rId60"/>
    <p:sldId id="510" r:id="rId61"/>
    <p:sldId id="511" r:id="rId62"/>
    <p:sldId id="512" r:id="rId63"/>
    <p:sldId id="513" r:id="rId64"/>
    <p:sldId id="514" r:id="rId65"/>
    <p:sldId id="515" r:id="rId66"/>
    <p:sldId id="516" r:id="rId67"/>
    <p:sldId id="517" r:id="rId68"/>
    <p:sldId id="518" r:id="rId69"/>
    <p:sldId id="519" r:id="rId70"/>
    <p:sldId id="520" r:id="rId71"/>
    <p:sldId id="521" r:id="rId72"/>
    <p:sldId id="522" r:id="rId73"/>
    <p:sldId id="523" r:id="rId74"/>
    <p:sldId id="526" r:id="rId75"/>
    <p:sldId id="525" r:id="rId76"/>
    <p:sldId id="460" r:id="rId77"/>
  </p:sldIdLst>
  <p:sldSz cx="9144000" cy="6858000" type="screen4x3"/>
  <p:notesSz cx="6797675" cy="9926638"/>
  <p:defaultTextStyle>
    <a:defPPr>
      <a:defRPr lang="fr-FR"/>
    </a:defPPr>
    <a:lvl1pPr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528">
          <p15:clr>
            <a:srgbClr val="A4A3A4"/>
          </p15:clr>
        </p15:guide>
        <p15:guide id="2" pos="24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212B"/>
    <a:srgbClr val="CD0920"/>
    <a:srgbClr val="009999"/>
    <a:srgbClr val="C1FFE0"/>
    <a:srgbClr val="00CC66"/>
    <a:srgbClr val="FF0000"/>
    <a:srgbClr val="00CCFF"/>
    <a:srgbClr val="009E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1" autoAdjust="0"/>
    <p:restoredTop sz="94660"/>
  </p:normalViewPr>
  <p:slideViewPr>
    <p:cSldViewPr>
      <p:cViewPr varScale="1">
        <p:scale>
          <a:sx n="110" d="100"/>
          <a:sy n="110" d="100"/>
        </p:scale>
        <p:origin x="1710" y="-480"/>
      </p:cViewPr>
      <p:guideLst>
        <p:guide orient="horz" pos="528"/>
        <p:guide pos="2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2148"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32113"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025" tIns="46515" rIns="93025" bIns="46515" numCol="1" anchor="t" anchorCtr="0" compatLnSpc="1">
            <a:prstTxWarp prst="textNoShape">
              <a:avLst/>
            </a:prstTxWarp>
          </a:bodyPr>
          <a:lstStyle>
            <a:lvl1pPr algn="l" defTabSz="930275" eaLnBrk="0" hangingPunct="0">
              <a:defRPr sz="1100">
                <a:latin typeface="Times New Roman" charset="0"/>
                <a:ea typeface="ＭＳ Ｐゴシック" charset="0"/>
                <a:cs typeface="+mn-cs"/>
              </a:defRPr>
            </a:lvl1pPr>
          </a:lstStyle>
          <a:p>
            <a:pPr>
              <a:defRPr/>
            </a:pPr>
            <a:endParaRPr lang="fr-FR"/>
          </a:p>
        </p:txBody>
      </p:sp>
      <p:sp>
        <p:nvSpPr>
          <p:cNvPr id="9219" name="Rectangle 3"/>
          <p:cNvSpPr>
            <a:spLocks noGrp="1" noChangeArrowheads="1"/>
          </p:cNvSpPr>
          <p:nvPr>
            <p:ph type="dt" sz="quarter" idx="1"/>
          </p:nvPr>
        </p:nvSpPr>
        <p:spPr bwMode="auto">
          <a:xfrm>
            <a:off x="3832225" y="0"/>
            <a:ext cx="2936875" cy="471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025" tIns="46515" rIns="93025" bIns="46515" numCol="1" anchor="t" anchorCtr="0" compatLnSpc="1">
            <a:prstTxWarp prst="textNoShape">
              <a:avLst/>
            </a:prstTxWarp>
          </a:bodyPr>
          <a:lstStyle>
            <a:lvl1pPr algn="r" defTabSz="930275" eaLnBrk="0" hangingPunct="0">
              <a:defRPr sz="1100">
                <a:latin typeface="Times New Roman" charset="0"/>
                <a:ea typeface="ＭＳ Ｐゴシック" charset="0"/>
                <a:cs typeface="+mn-cs"/>
              </a:defRPr>
            </a:lvl1pPr>
          </a:lstStyle>
          <a:p>
            <a:pPr>
              <a:defRPr/>
            </a:pPr>
            <a:endParaRPr lang="fr-FR"/>
          </a:p>
        </p:txBody>
      </p:sp>
      <p:sp>
        <p:nvSpPr>
          <p:cNvPr id="9220" name="Rectangle 4"/>
          <p:cNvSpPr>
            <a:spLocks noGrp="1" noChangeArrowheads="1"/>
          </p:cNvSpPr>
          <p:nvPr>
            <p:ph type="ftr" sz="quarter" idx="2"/>
          </p:nvPr>
        </p:nvSpPr>
        <p:spPr bwMode="auto">
          <a:xfrm>
            <a:off x="0" y="9434513"/>
            <a:ext cx="2932113" cy="469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025" tIns="46515" rIns="93025" bIns="46515" numCol="1" anchor="b" anchorCtr="0" compatLnSpc="1">
            <a:prstTxWarp prst="textNoShape">
              <a:avLst/>
            </a:prstTxWarp>
          </a:bodyPr>
          <a:lstStyle>
            <a:lvl1pPr algn="l" defTabSz="930275" eaLnBrk="0" hangingPunct="0">
              <a:defRPr sz="1100">
                <a:latin typeface="Times New Roman" charset="0"/>
                <a:ea typeface="ＭＳ Ｐゴシック" charset="0"/>
                <a:cs typeface="+mn-cs"/>
              </a:defRPr>
            </a:lvl1pPr>
          </a:lstStyle>
          <a:p>
            <a:pPr>
              <a:defRPr/>
            </a:pPr>
            <a:endParaRPr lang="fr-FR"/>
          </a:p>
        </p:txBody>
      </p:sp>
      <p:sp>
        <p:nvSpPr>
          <p:cNvPr id="9221" name="Rectangle 5"/>
          <p:cNvSpPr>
            <a:spLocks noGrp="1" noChangeArrowheads="1"/>
          </p:cNvSpPr>
          <p:nvPr>
            <p:ph type="sldNum" sz="quarter" idx="3"/>
          </p:nvPr>
        </p:nvSpPr>
        <p:spPr bwMode="auto">
          <a:xfrm>
            <a:off x="3832225" y="9434513"/>
            <a:ext cx="2936875" cy="469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025" tIns="46515" rIns="93025" bIns="46515" numCol="1" anchor="b" anchorCtr="0" compatLnSpc="1">
            <a:prstTxWarp prst="textNoShape">
              <a:avLst/>
            </a:prstTxWarp>
          </a:bodyPr>
          <a:lstStyle>
            <a:lvl1pPr algn="r" defTabSz="930275" eaLnBrk="0" hangingPunct="0">
              <a:defRPr sz="1100">
                <a:latin typeface="Times New Roman" panose="02020603050405020304" pitchFamily="18" charset="0"/>
              </a:defRPr>
            </a:lvl1pPr>
          </a:lstStyle>
          <a:p>
            <a:fld id="{CDB39F69-90F2-4946-A8A4-2E300412CD9C}" type="slidenum">
              <a:rPr lang="fr-FR" altLang="fr-FR"/>
              <a:pPr/>
              <a:t>‹N°›</a:t>
            </a:fld>
            <a:endParaRPr lang="fr-FR" altLang="fr-FR"/>
          </a:p>
        </p:txBody>
      </p:sp>
    </p:spTree>
    <p:extLst>
      <p:ext uri="{BB962C8B-B14F-4D97-AF65-F5344CB8AC3E}">
        <p14:creationId xmlns:p14="http://schemas.microsoft.com/office/powerpoint/2010/main" val="503115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3225" cy="49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t" anchorCtr="0" compatLnSpc="1">
            <a:prstTxWarp prst="textNoShape">
              <a:avLst/>
            </a:prstTxWarp>
          </a:bodyPr>
          <a:lstStyle>
            <a:lvl1pPr algn="l" defTabSz="958850" eaLnBrk="0" hangingPunct="0">
              <a:defRPr sz="1100">
                <a:latin typeface="Times New Roman" charset="0"/>
                <a:ea typeface="ＭＳ Ｐゴシック" charset="0"/>
                <a:cs typeface="+mn-cs"/>
              </a:defRPr>
            </a:lvl1pPr>
          </a:lstStyle>
          <a:p>
            <a:pPr>
              <a:defRPr/>
            </a:pPr>
            <a:endParaRPr lang="fr-FR"/>
          </a:p>
        </p:txBody>
      </p:sp>
      <p:sp>
        <p:nvSpPr>
          <p:cNvPr id="3075" name="Rectangle 3"/>
          <p:cNvSpPr>
            <a:spLocks noGrp="1" noChangeArrowheads="1"/>
          </p:cNvSpPr>
          <p:nvPr>
            <p:ph type="dt" idx="1"/>
          </p:nvPr>
        </p:nvSpPr>
        <p:spPr bwMode="auto">
          <a:xfrm>
            <a:off x="3854450" y="0"/>
            <a:ext cx="2943225" cy="49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t" anchorCtr="0" compatLnSpc="1">
            <a:prstTxWarp prst="textNoShape">
              <a:avLst/>
            </a:prstTxWarp>
          </a:bodyPr>
          <a:lstStyle>
            <a:lvl1pPr algn="r" defTabSz="958850" eaLnBrk="0" hangingPunct="0">
              <a:defRPr sz="1100">
                <a:latin typeface="Times New Roman" charset="0"/>
                <a:ea typeface="ＭＳ Ｐゴシック" charset="0"/>
                <a:cs typeface="+mn-cs"/>
              </a:defRPr>
            </a:lvl1pPr>
          </a:lstStyle>
          <a:p>
            <a:pPr>
              <a:defRPr/>
            </a:pPr>
            <a:endParaRPr lang="fr-FR"/>
          </a:p>
        </p:txBody>
      </p:sp>
      <p:sp>
        <p:nvSpPr>
          <p:cNvPr id="3076" name="Rectangle 4"/>
          <p:cNvSpPr>
            <a:spLocks noGrp="1" noRot="1" noChangeAspect="1" noChangeArrowheads="1" noTextEdit="1"/>
          </p:cNvSpPr>
          <p:nvPr>
            <p:ph type="sldImg" idx="2"/>
          </p:nvPr>
        </p:nvSpPr>
        <p:spPr bwMode="auto">
          <a:xfrm>
            <a:off x="919163" y="746125"/>
            <a:ext cx="4959350" cy="3719513"/>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3077" name="Rectangle 5"/>
          <p:cNvSpPr>
            <a:spLocks noGrp="1" noChangeArrowheads="1"/>
          </p:cNvSpPr>
          <p:nvPr>
            <p:ph type="body" sz="quarter" idx="3"/>
          </p:nvPr>
        </p:nvSpPr>
        <p:spPr bwMode="auto">
          <a:xfrm>
            <a:off x="906463" y="4714875"/>
            <a:ext cx="4984750" cy="4465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3078" name="Rectangle 6"/>
          <p:cNvSpPr>
            <a:spLocks noGrp="1" noChangeArrowheads="1"/>
          </p:cNvSpPr>
          <p:nvPr>
            <p:ph type="ftr" sz="quarter" idx="4"/>
          </p:nvPr>
        </p:nvSpPr>
        <p:spPr bwMode="auto">
          <a:xfrm>
            <a:off x="0" y="9431338"/>
            <a:ext cx="2943225" cy="49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b" anchorCtr="0" compatLnSpc="1">
            <a:prstTxWarp prst="textNoShape">
              <a:avLst/>
            </a:prstTxWarp>
          </a:bodyPr>
          <a:lstStyle>
            <a:lvl1pPr algn="l" defTabSz="958850" eaLnBrk="0" hangingPunct="0">
              <a:defRPr sz="1100">
                <a:latin typeface="Times New Roman" charset="0"/>
                <a:ea typeface="ＭＳ Ｐゴシック" charset="0"/>
                <a:cs typeface="+mn-cs"/>
              </a:defRPr>
            </a:lvl1pPr>
          </a:lstStyle>
          <a:p>
            <a:pPr>
              <a:defRPr/>
            </a:pPr>
            <a:endParaRPr lang="fr-FR"/>
          </a:p>
        </p:txBody>
      </p:sp>
      <p:sp>
        <p:nvSpPr>
          <p:cNvPr id="3079" name="Rectangle 7"/>
          <p:cNvSpPr>
            <a:spLocks noGrp="1" noChangeArrowheads="1"/>
          </p:cNvSpPr>
          <p:nvPr>
            <p:ph type="sldNum" sz="quarter" idx="5"/>
          </p:nvPr>
        </p:nvSpPr>
        <p:spPr bwMode="auto">
          <a:xfrm>
            <a:off x="3854450" y="9431338"/>
            <a:ext cx="2943225" cy="49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b" anchorCtr="0" compatLnSpc="1">
            <a:prstTxWarp prst="textNoShape">
              <a:avLst/>
            </a:prstTxWarp>
          </a:bodyPr>
          <a:lstStyle>
            <a:lvl1pPr algn="r" defTabSz="958850" eaLnBrk="0" hangingPunct="0">
              <a:defRPr sz="1100">
                <a:latin typeface="Times New Roman" panose="02020603050405020304" pitchFamily="18" charset="0"/>
              </a:defRPr>
            </a:lvl1pPr>
          </a:lstStyle>
          <a:p>
            <a:fld id="{8F9C8E75-16DE-4E1D-BDD8-F5B7ED798E16}" type="slidenum">
              <a:rPr lang="fr-FR" altLang="fr-FR"/>
              <a:pPr/>
              <a:t>‹N°›</a:t>
            </a:fld>
            <a:endParaRPr lang="fr-FR" altLang="fr-FR"/>
          </a:p>
        </p:txBody>
      </p:sp>
    </p:spTree>
    <p:extLst>
      <p:ext uri="{BB962C8B-B14F-4D97-AF65-F5344CB8AC3E}">
        <p14:creationId xmlns:p14="http://schemas.microsoft.com/office/powerpoint/2010/main" val="8290387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dirty="0" smtClean="0">
              <a:cs typeface="+mn-cs"/>
            </a:endParaRPr>
          </a:p>
        </p:txBody>
      </p:sp>
    </p:spTree>
    <p:extLst>
      <p:ext uri="{BB962C8B-B14F-4D97-AF65-F5344CB8AC3E}">
        <p14:creationId xmlns:p14="http://schemas.microsoft.com/office/powerpoint/2010/main" val="1910991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11</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520646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12</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382269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76</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3340266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3</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468948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4</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1972814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5</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821870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6</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957415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7</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753103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8</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38323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9</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3787044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10</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1972446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61795" name="Rectangle 3"/>
          <p:cNvSpPr>
            <a:spLocks noGrp="1" noChangeArrowheads="1"/>
          </p:cNvSpPr>
          <p:nvPr>
            <p:ph type="ctrTitle"/>
          </p:nvPr>
        </p:nvSpPr>
        <p:spPr>
          <a:xfrm>
            <a:off x="323850" y="1268413"/>
            <a:ext cx="8548688" cy="1728787"/>
          </a:xfrm>
          <a:noFill/>
          <a:extLst>
            <a:ext uri="{909E8E84-426E-40dd-AFC4-6F175D3DCCD1}">
              <a14:hiddenFill xmlns:a14="http://schemas.microsoft.com/office/drawing/2010/main" xmlns="">
                <a:solidFill>
                  <a:schemeClr val="accent1"/>
                </a:solidFill>
              </a14:hiddenFill>
            </a:ext>
          </a:extLst>
        </p:spPr>
        <p:txBody>
          <a:bodyPr/>
          <a:lstStyle>
            <a:lvl1pPr algn="ctr">
              <a:defRPr sz="4400"/>
            </a:lvl1pPr>
          </a:lstStyle>
          <a:p>
            <a:pPr lvl="0"/>
            <a:r>
              <a:rPr lang="fr-FR" noProof="0" smtClean="0"/>
              <a:t>Cliquez et modifiez le titre</a:t>
            </a:r>
          </a:p>
        </p:txBody>
      </p:sp>
    </p:spTree>
    <p:extLst>
      <p:ext uri="{BB962C8B-B14F-4D97-AF65-F5344CB8AC3E}">
        <p14:creationId xmlns:p14="http://schemas.microsoft.com/office/powerpoint/2010/main" val="22036491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D4AC1837-0764-4219-ADB0-1EEC0A51ADD6}" type="slidenum">
              <a:rPr lang="fr-FR" altLang="fr-FR"/>
              <a:pPr/>
              <a:t>‹N°›</a:t>
            </a:fld>
            <a:endParaRPr lang="fr-FR" altLang="fr-FR"/>
          </a:p>
        </p:txBody>
      </p:sp>
    </p:spTree>
    <p:extLst>
      <p:ext uri="{BB962C8B-B14F-4D97-AF65-F5344CB8AC3E}">
        <p14:creationId xmlns:p14="http://schemas.microsoft.com/office/powerpoint/2010/main" val="286285403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0"/>
            <a:ext cx="2286000" cy="602138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0" y="0"/>
            <a:ext cx="6705600" cy="602138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38BBCD50-C7F3-46CF-81DE-DF63FB7C7BBA}" type="slidenum">
              <a:rPr lang="fr-FR" altLang="fr-FR"/>
              <a:pPr/>
              <a:t>‹N°›</a:t>
            </a:fld>
            <a:endParaRPr lang="fr-FR" altLang="fr-FR"/>
          </a:p>
        </p:txBody>
      </p:sp>
    </p:spTree>
    <p:extLst>
      <p:ext uri="{BB962C8B-B14F-4D97-AF65-F5344CB8AC3E}">
        <p14:creationId xmlns:p14="http://schemas.microsoft.com/office/powerpoint/2010/main" val="3125887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038225"/>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611188" y="1268413"/>
            <a:ext cx="4038600" cy="47529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802188" y="1268413"/>
            <a:ext cx="4038600" cy="47529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72"/>
          <p:cNvSpPr>
            <a:spLocks noGrp="1" noChangeArrowheads="1"/>
          </p:cNvSpPr>
          <p:nvPr>
            <p:ph type="sldNum" sz="quarter" idx="10"/>
          </p:nvPr>
        </p:nvSpPr>
        <p:spPr>
          <a:ln/>
        </p:spPr>
        <p:txBody>
          <a:bodyPr/>
          <a:lstStyle>
            <a:lvl1pPr>
              <a:defRPr/>
            </a:lvl1pPr>
          </a:lstStyle>
          <a:p>
            <a:fld id="{36D9E42E-1EC0-4C85-8D24-6ABF6807C4CA}" type="slidenum">
              <a:rPr lang="fr-FR" altLang="fr-FR"/>
              <a:pPr/>
              <a:t>‹N°›</a:t>
            </a:fld>
            <a:endParaRPr lang="fr-FR" altLang="fr-FR"/>
          </a:p>
        </p:txBody>
      </p:sp>
    </p:spTree>
    <p:extLst>
      <p:ext uri="{BB962C8B-B14F-4D97-AF65-F5344CB8AC3E}">
        <p14:creationId xmlns:p14="http://schemas.microsoft.com/office/powerpoint/2010/main" val="230838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F392C089-C1C8-4E30-AC40-22C6D2A8E37F}" type="slidenum">
              <a:rPr lang="fr-FR" altLang="fr-FR"/>
              <a:pPr/>
              <a:t>‹N°›</a:t>
            </a:fld>
            <a:endParaRPr lang="fr-FR" altLang="fr-FR"/>
          </a:p>
        </p:txBody>
      </p:sp>
    </p:spTree>
    <p:extLst>
      <p:ext uri="{BB962C8B-B14F-4D97-AF65-F5344CB8AC3E}">
        <p14:creationId xmlns:p14="http://schemas.microsoft.com/office/powerpoint/2010/main" val="26349007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72"/>
          <p:cNvSpPr>
            <a:spLocks noGrp="1" noChangeArrowheads="1"/>
          </p:cNvSpPr>
          <p:nvPr>
            <p:ph type="sldNum" sz="quarter" idx="10"/>
          </p:nvPr>
        </p:nvSpPr>
        <p:spPr>
          <a:ln/>
        </p:spPr>
        <p:txBody>
          <a:bodyPr/>
          <a:lstStyle>
            <a:lvl1pPr>
              <a:defRPr/>
            </a:lvl1pPr>
          </a:lstStyle>
          <a:p>
            <a:fld id="{6458346F-EFA9-4975-A62E-269C33C6D566}" type="slidenum">
              <a:rPr lang="fr-FR" altLang="fr-FR"/>
              <a:pPr/>
              <a:t>‹N°›</a:t>
            </a:fld>
            <a:endParaRPr lang="fr-FR" altLang="fr-FR"/>
          </a:p>
        </p:txBody>
      </p:sp>
    </p:spTree>
    <p:extLst>
      <p:ext uri="{BB962C8B-B14F-4D97-AF65-F5344CB8AC3E}">
        <p14:creationId xmlns:p14="http://schemas.microsoft.com/office/powerpoint/2010/main" val="2228810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11188" y="1268413"/>
            <a:ext cx="40386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802188" y="1268413"/>
            <a:ext cx="40386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72"/>
          <p:cNvSpPr>
            <a:spLocks noGrp="1" noChangeArrowheads="1"/>
          </p:cNvSpPr>
          <p:nvPr>
            <p:ph type="sldNum" sz="quarter" idx="10"/>
          </p:nvPr>
        </p:nvSpPr>
        <p:spPr>
          <a:ln/>
        </p:spPr>
        <p:txBody>
          <a:bodyPr/>
          <a:lstStyle>
            <a:lvl1pPr>
              <a:defRPr/>
            </a:lvl1pPr>
          </a:lstStyle>
          <a:p>
            <a:fld id="{AB0F8B3A-24EF-4473-8ECE-0E1DA61F4694}" type="slidenum">
              <a:rPr lang="fr-FR" altLang="fr-FR"/>
              <a:pPr/>
              <a:t>‹N°›</a:t>
            </a:fld>
            <a:endParaRPr lang="fr-FR" altLang="fr-FR"/>
          </a:p>
        </p:txBody>
      </p:sp>
    </p:spTree>
    <p:extLst>
      <p:ext uri="{BB962C8B-B14F-4D97-AF65-F5344CB8AC3E}">
        <p14:creationId xmlns:p14="http://schemas.microsoft.com/office/powerpoint/2010/main" val="1347560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72"/>
          <p:cNvSpPr>
            <a:spLocks noGrp="1" noChangeArrowheads="1"/>
          </p:cNvSpPr>
          <p:nvPr>
            <p:ph type="sldNum" sz="quarter" idx="10"/>
          </p:nvPr>
        </p:nvSpPr>
        <p:spPr>
          <a:ln/>
        </p:spPr>
        <p:txBody>
          <a:bodyPr/>
          <a:lstStyle>
            <a:lvl1pPr>
              <a:defRPr/>
            </a:lvl1pPr>
          </a:lstStyle>
          <a:p>
            <a:fld id="{48A6A307-3008-48B2-B12D-EF5112CF55FC}" type="slidenum">
              <a:rPr lang="fr-FR" altLang="fr-FR"/>
              <a:pPr/>
              <a:t>‹N°›</a:t>
            </a:fld>
            <a:endParaRPr lang="fr-FR" altLang="fr-FR"/>
          </a:p>
        </p:txBody>
      </p:sp>
    </p:spTree>
    <p:extLst>
      <p:ext uri="{BB962C8B-B14F-4D97-AF65-F5344CB8AC3E}">
        <p14:creationId xmlns:p14="http://schemas.microsoft.com/office/powerpoint/2010/main" val="576620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72"/>
          <p:cNvSpPr>
            <a:spLocks noGrp="1" noChangeArrowheads="1"/>
          </p:cNvSpPr>
          <p:nvPr>
            <p:ph type="sldNum" sz="quarter" idx="10"/>
          </p:nvPr>
        </p:nvSpPr>
        <p:spPr>
          <a:ln/>
        </p:spPr>
        <p:txBody>
          <a:bodyPr/>
          <a:lstStyle>
            <a:lvl1pPr>
              <a:defRPr/>
            </a:lvl1pPr>
          </a:lstStyle>
          <a:p>
            <a:fld id="{E3624B3C-8478-4041-83FE-92EF2737DFAC}" type="slidenum">
              <a:rPr lang="fr-FR" altLang="fr-FR"/>
              <a:pPr/>
              <a:t>‹N°›</a:t>
            </a:fld>
            <a:endParaRPr lang="fr-FR" altLang="fr-FR"/>
          </a:p>
        </p:txBody>
      </p:sp>
    </p:spTree>
    <p:extLst>
      <p:ext uri="{BB962C8B-B14F-4D97-AF65-F5344CB8AC3E}">
        <p14:creationId xmlns:p14="http://schemas.microsoft.com/office/powerpoint/2010/main" val="56993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72"/>
          <p:cNvSpPr>
            <a:spLocks noGrp="1" noChangeArrowheads="1"/>
          </p:cNvSpPr>
          <p:nvPr>
            <p:ph type="sldNum" sz="quarter" idx="10"/>
          </p:nvPr>
        </p:nvSpPr>
        <p:spPr>
          <a:ln/>
        </p:spPr>
        <p:txBody>
          <a:bodyPr/>
          <a:lstStyle>
            <a:lvl1pPr>
              <a:defRPr/>
            </a:lvl1pPr>
          </a:lstStyle>
          <a:p>
            <a:fld id="{6BB6BFE3-714C-422B-A254-C14A1262089A}" type="slidenum">
              <a:rPr lang="fr-FR" altLang="fr-FR"/>
              <a:pPr/>
              <a:t>‹N°›</a:t>
            </a:fld>
            <a:endParaRPr lang="fr-FR" altLang="fr-FR"/>
          </a:p>
        </p:txBody>
      </p:sp>
    </p:spTree>
    <p:extLst>
      <p:ext uri="{BB962C8B-B14F-4D97-AF65-F5344CB8AC3E}">
        <p14:creationId xmlns:p14="http://schemas.microsoft.com/office/powerpoint/2010/main" val="1835117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72"/>
          <p:cNvSpPr>
            <a:spLocks noGrp="1" noChangeArrowheads="1"/>
          </p:cNvSpPr>
          <p:nvPr>
            <p:ph type="sldNum" sz="quarter" idx="10"/>
          </p:nvPr>
        </p:nvSpPr>
        <p:spPr>
          <a:ln/>
        </p:spPr>
        <p:txBody>
          <a:bodyPr/>
          <a:lstStyle>
            <a:lvl1pPr>
              <a:defRPr/>
            </a:lvl1pPr>
          </a:lstStyle>
          <a:p>
            <a:fld id="{905CFBE6-8F40-4360-B3F3-AA5628F4AAE0}" type="slidenum">
              <a:rPr lang="fr-FR" altLang="fr-FR"/>
              <a:pPr/>
              <a:t>‹N°›</a:t>
            </a:fld>
            <a:endParaRPr lang="fr-FR" altLang="fr-FR"/>
          </a:p>
        </p:txBody>
      </p:sp>
    </p:spTree>
    <p:extLst>
      <p:ext uri="{BB962C8B-B14F-4D97-AF65-F5344CB8AC3E}">
        <p14:creationId xmlns:p14="http://schemas.microsoft.com/office/powerpoint/2010/main" val="3532274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72"/>
          <p:cNvSpPr>
            <a:spLocks noGrp="1" noChangeArrowheads="1"/>
          </p:cNvSpPr>
          <p:nvPr>
            <p:ph type="sldNum" sz="quarter" idx="10"/>
          </p:nvPr>
        </p:nvSpPr>
        <p:spPr>
          <a:ln/>
        </p:spPr>
        <p:txBody>
          <a:bodyPr/>
          <a:lstStyle>
            <a:lvl1pPr>
              <a:defRPr/>
            </a:lvl1pPr>
          </a:lstStyle>
          <a:p>
            <a:fld id="{F48473CB-9352-4F74-A707-FA2319FD752D}" type="slidenum">
              <a:rPr lang="fr-FR" altLang="fr-FR"/>
              <a:pPr/>
              <a:t>‹N°›</a:t>
            </a:fld>
            <a:endParaRPr lang="fr-FR" altLang="fr-FR"/>
          </a:p>
        </p:txBody>
      </p:sp>
    </p:spTree>
    <p:extLst>
      <p:ext uri="{BB962C8B-B14F-4D97-AF65-F5344CB8AC3E}">
        <p14:creationId xmlns:p14="http://schemas.microsoft.com/office/powerpoint/2010/main" val="2854421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0" y="0"/>
            <a:ext cx="9144000" cy="10382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762" tIns="47881" rIns="95762" bIns="47881" numCol="1" anchor="b" anchorCtr="0" compatLnSpc="1">
            <a:prstTxWarp prst="textNoShape">
              <a:avLst/>
            </a:prstTxWarp>
          </a:bodyPr>
          <a:lstStyle/>
          <a:p>
            <a:pPr lvl="0"/>
            <a:r>
              <a:rPr lang="fr-FR" altLang="fr-FR" smtClean="0"/>
              <a:t>Cliquez et modifiez le titre</a:t>
            </a:r>
          </a:p>
        </p:txBody>
      </p:sp>
      <p:sp>
        <p:nvSpPr>
          <p:cNvPr id="160772" name="Rectangle 4"/>
          <p:cNvSpPr>
            <a:spLocks noGrp="1" noChangeArrowheads="1"/>
          </p:cNvSpPr>
          <p:nvPr>
            <p:ph type="body" idx="1"/>
          </p:nvPr>
        </p:nvSpPr>
        <p:spPr bwMode="auto">
          <a:xfrm>
            <a:off x="611188" y="1268413"/>
            <a:ext cx="8229600" cy="4752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762" tIns="47881" rIns="95762" bIns="47881" numCol="1" anchor="t" anchorCtr="0" compatLnSpc="1">
            <a:prstTxWarp prst="textNoShape">
              <a:avLst/>
            </a:prstTxWarp>
          </a:bodyPr>
          <a:lstStyle/>
          <a:p>
            <a:pPr lvl="0"/>
            <a:r>
              <a:rPr lang="fr-FR" altLang="fr-FR" dirty="0" smtClean="0"/>
              <a:t>Cliquez pour modifier les styles du texte du masque</a:t>
            </a:r>
          </a:p>
          <a:p>
            <a:pPr lvl="1"/>
            <a:r>
              <a:rPr lang="fr-FR" altLang="fr-FR" dirty="0" smtClean="0"/>
              <a:t>Deuxième niveau</a:t>
            </a:r>
          </a:p>
          <a:p>
            <a:pPr lvl="2"/>
            <a:r>
              <a:rPr lang="fr-FR" altLang="fr-FR" dirty="0" smtClean="0"/>
              <a:t>Troisième niveau</a:t>
            </a:r>
          </a:p>
          <a:p>
            <a:pPr lvl="3"/>
            <a:r>
              <a:rPr lang="fr-FR" altLang="fr-FR" dirty="0" smtClean="0"/>
              <a:t>Quatrième niveau</a:t>
            </a:r>
          </a:p>
          <a:p>
            <a:pPr lvl="4"/>
            <a:r>
              <a:rPr lang="fr-FR" altLang="fr-FR" dirty="0" smtClean="0"/>
              <a:t>Cinquième niveau</a:t>
            </a:r>
          </a:p>
        </p:txBody>
      </p:sp>
      <p:sp>
        <p:nvSpPr>
          <p:cNvPr id="160811" name="Text Box 43"/>
          <p:cNvSpPr txBox="1">
            <a:spLocks noChangeArrowheads="1"/>
          </p:cNvSpPr>
          <p:nvPr userDrawn="1"/>
        </p:nvSpPr>
        <p:spPr bwMode="auto">
          <a:xfrm>
            <a:off x="1677988" y="781050"/>
            <a:ext cx="220662" cy="233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78" tIns="41040" rIns="82078" bIns="41040">
            <a:spAutoFit/>
          </a:bodyPr>
          <a:lstStyle>
            <a:lvl1pPr algn="l" defTabSz="820738" eaLnBrk="0" hangingPunct="0">
              <a:defRPr sz="2400">
                <a:solidFill>
                  <a:schemeClr val="tx1"/>
                </a:solidFill>
                <a:latin typeface="Times New Roman" charset="0"/>
                <a:ea typeface="ＭＳ Ｐゴシック" charset="0"/>
              </a:defRPr>
            </a:lvl1pPr>
            <a:lvl2pPr marL="411163" algn="l" defTabSz="820738" eaLnBrk="0" hangingPunct="0">
              <a:defRPr sz="2400">
                <a:solidFill>
                  <a:schemeClr val="tx1"/>
                </a:solidFill>
                <a:latin typeface="Times New Roman" charset="0"/>
                <a:ea typeface="ＭＳ Ｐゴシック" charset="0"/>
              </a:defRPr>
            </a:lvl2pPr>
            <a:lvl3pPr marL="820738" algn="l" defTabSz="820738" eaLnBrk="0" hangingPunct="0">
              <a:defRPr sz="2400">
                <a:solidFill>
                  <a:schemeClr val="tx1"/>
                </a:solidFill>
                <a:latin typeface="Times New Roman" charset="0"/>
                <a:ea typeface="ＭＳ Ｐゴシック" charset="0"/>
              </a:defRPr>
            </a:lvl3pPr>
            <a:lvl4pPr marL="1231900" algn="l" defTabSz="820738" eaLnBrk="0" hangingPunct="0">
              <a:defRPr sz="2400">
                <a:solidFill>
                  <a:schemeClr val="tx1"/>
                </a:solidFill>
                <a:latin typeface="Times New Roman" charset="0"/>
                <a:ea typeface="ＭＳ Ｐゴシック" charset="0"/>
              </a:defRPr>
            </a:lvl4pPr>
            <a:lvl5pPr marL="1639888" algn="l" defTabSz="820738" eaLnBrk="0" hangingPunct="0">
              <a:defRPr sz="2400">
                <a:solidFill>
                  <a:schemeClr val="tx1"/>
                </a:solidFill>
                <a:latin typeface="Times New Roman" charset="0"/>
                <a:ea typeface="ＭＳ Ｐゴシック" charset="0"/>
              </a:defRPr>
            </a:lvl5pPr>
            <a:lvl6pPr marL="2097088" defTabSz="820738" eaLnBrk="0" fontAlgn="base" hangingPunct="0">
              <a:spcBef>
                <a:spcPct val="0"/>
              </a:spcBef>
              <a:spcAft>
                <a:spcPct val="0"/>
              </a:spcAft>
              <a:defRPr sz="2400">
                <a:solidFill>
                  <a:schemeClr val="tx1"/>
                </a:solidFill>
                <a:latin typeface="Times New Roman" charset="0"/>
                <a:ea typeface="ＭＳ Ｐゴシック" charset="0"/>
              </a:defRPr>
            </a:lvl6pPr>
            <a:lvl7pPr marL="2554288" defTabSz="820738" eaLnBrk="0" fontAlgn="base" hangingPunct="0">
              <a:spcBef>
                <a:spcPct val="0"/>
              </a:spcBef>
              <a:spcAft>
                <a:spcPct val="0"/>
              </a:spcAft>
              <a:defRPr sz="2400">
                <a:solidFill>
                  <a:schemeClr val="tx1"/>
                </a:solidFill>
                <a:latin typeface="Times New Roman" charset="0"/>
                <a:ea typeface="ＭＳ Ｐゴシック" charset="0"/>
              </a:defRPr>
            </a:lvl7pPr>
            <a:lvl8pPr marL="3011488" defTabSz="820738" eaLnBrk="0" fontAlgn="base" hangingPunct="0">
              <a:spcBef>
                <a:spcPct val="0"/>
              </a:spcBef>
              <a:spcAft>
                <a:spcPct val="0"/>
              </a:spcAft>
              <a:defRPr sz="2400">
                <a:solidFill>
                  <a:schemeClr val="tx1"/>
                </a:solidFill>
                <a:latin typeface="Times New Roman" charset="0"/>
                <a:ea typeface="ＭＳ Ｐゴシック" charset="0"/>
              </a:defRPr>
            </a:lvl8pPr>
            <a:lvl9pPr marL="3468688" defTabSz="820738"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fr-FR" sz="1500" smtClean="0">
              <a:latin typeface="Arial" charset="0"/>
              <a:cs typeface="Arial Unicode MS" charset="0"/>
            </a:endParaRPr>
          </a:p>
        </p:txBody>
      </p:sp>
      <p:sp>
        <p:nvSpPr>
          <p:cNvPr id="1029" name="Rectangle 46"/>
          <p:cNvSpPr>
            <a:spLocks noChangeArrowheads="1"/>
          </p:cNvSpPr>
          <p:nvPr userDrawn="1"/>
        </p:nvSpPr>
        <p:spPr bwMode="auto">
          <a:xfrm>
            <a:off x="2700338" y="6453188"/>
            <a:ext cx="3889375" cy="21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2087" tIns="41042" rIns="82087" bIns="41042"/>
          <a:lstStyle>
            <a:lvl1pPr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1pPr>
            <a:lvl2pPr marL="742950" indent="-28575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2pPr>
            <a:lvl3pPr marL="11430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3pPr>
            <a:lvl4pPr marL="16002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4pPr>
            <a:lvl5pPr marL="20574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spcBef>
                <a:spcPct val="50000"/>
              </a:spcBef>
            </a:pPr>
            <a:r>
              <a:rPr lang="fr-FR" altLang="fr-FR" sz="1000" b="1" dirty="0" smtClean="0">
                <a:solidFill>
                  <a:schemeClr val="accent1"/>
                </a:solidFill>
                <a:latin typeface="Helvetica" panose="020B0604020202020204" pitchFamily="34" charset="0"/>
              </a:rPr>
              <a:t>Formation</a:t>
            </a:r>
            <a:r>
              <a:rPr lang="fr-FR" altLang="fr-FR" sz="1000" b="1" baseline="0" dirty="0" smtClean="0">
                <a:solidFill>
                  <a:schemeClr val="accent1"/>
                </a:solidFill>
                <a:latin typeface="Helvetica" panose="020B0604020202020204" pitchFamily="34" charset="0"/>
              </a:rPr>
              <a:t> Opérationnelle Spécialisée RCCI</a:t>
            </a:r>
            <a:endParaRPr lang="fr-FR" altLang="fr-FR" sz="1000" b="1" dirty="0">
              <a:solidFill>
                <a:schemeClr val="accent1"/>
              </a:solidFill>
              <a:latin typeface="Helvetica" panose="020B0604020202020204" pitchFamily="34" charset="0"/>
            </a:endParaRPr>
          </a:p>
        </p:txBody>
      </p:sp>
      <p:sp>
        <p:nvSpPr>
          <p:cNvPr id="160840" name="Rectangle 72"/>
          <p:cNvSpPr>
            <a:spLocks noGrp="1" noChangeArrowheads="1"/>
          </p:cNvSpPr>
          <p:nvPr>
            <p:ph type="sldNum" sz="quarter" idx="4"/>
          </p:nvPr>
        </p:nvSpPr>
        <p:spPr bwMode="auto">
          <a:xfrm>
            <a:off x="179388" y="6453188"/>
            <a:ext cx="444500" cy="268287"/>
          </a:xfrm>
          <a:prstGeom prst="rect">
            <a:avLst/>
          </a:prstGeom>
          <a:solidFill>
            <a:srgbClr val="1A212B"/>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200" b="1">
                <a:solidFill>
                  <a:schemeClr val="bg1"/>
                </a:solidFill>
                <a:latin typeface="Helvetica" panose="020B0604020202020204" pitchFamily="34" charset="0"/>
              </a:defRPr>
            </a:lvl1pPr>
          </a:lstStyle>
          <a:p>
            <a:fld id="{C7F94870-0A8C-4561-B40E-1910D44F5237}" type="slidenum">
              <a:rPr lang="fr-FR" altLang="fr-FR"/>
              <a:pPr/>
              <a:t>‹N°›</a:t>
            </a:fld>
            <a:endParaRPr lang="fr-FR" altLang="fr-FR"/>
          </a:p>
        </p:txBody>
      </p:sp>
      <p:pic>
        <p:nvPicPr>
          <p:cNvPr id="1031" name="Image 8" descr="LOGO-SDIS-RVB.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357938" y="5084763"/>
            <a:ext cx="3770312"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9"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iming>
    <p:tnLst>
      <p:par>
        <p:cTn id="1" dur="indefinite" restart="never" nodeType="tmRoot"/>
      </p:par>
    </p:tnLst>
  </p:timing>
  <p:hf hdr="0" ftr="0" dt="0"/>
  <p:txStyles>
    <p:titleStyle>
      <a:lvl1pPr algn="l" defTabSz="957263" rtl="0" eaLnBrk="0" fontAlgn="base" hangingPunct="0">
        <a:spcBef>
          <a:spcPct val="0"/>
        </a:spcBef>
        <a:spcAft>
          <a:spcPct val="0"/>
        </a:spcAft>
        <a:defRPr sz="3600" b="1">
          <a:solidFill>
            <a:schemeClr val="bg1"/>
          </a:solidFill>
          <a:latin typeface="Helvetica"/>
          <a:ea typeface="+mj-ea"/>
          <a:cs typeface="Helvetica"/>
        </a:defRPr>
      </a:lvl1pPr>
      <a:lvl2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2pPr>
      <a:lvl3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3pPr>
      <a:lvl4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4pPr>
      <a:lvl5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5pPr>
      <a:lvl6pPr marL="457200" algn="l" defTabSz="957263" rtl="0" fontAlgn="base">
        <a:spcBef>
          <a:spcPct val="0"/>
        </a:spcBef>
        <a:spcAft>
          <a:spcPct val="0"/>
        </a:spcAft>
        <a:defRPr sz="3600" b="1">
          <a:solidFill>
            <a:schemeClr val="bg1"/>
          </a:solidFill>
          <a:latin typeface="Arial" charset="0"/>
          <a:ea typeface="ＭＳ Ｐゴシック" charset="0"/>
        </a:defRPr>
      </a:lvl6pPr>
      <a:lvl7pPr marL="914400" algn="l" defTabSz="957263" rtl="0" fontAlgn="base">
        <a:spcBef>
          <a:spcPct val="0"/>
        </a:spcBef>
        <a:spcAft>
          <a:spcPct val="0"/>
        </a:spcAft>
        <a:defRPr sz="3600" b="1">
          <a:solidFill>
            <a:schemeClr val="bg1"/>
          </a:solidFill>
          <a:latin typeface="Arial" charset="0"/>
          <a:ea typeface="ＭＳ Ｐゴシック" charset="0"/>
        </a:defRPr>
      </a:lvl7pPr>
      <a:lvl8pPr marL="1371600" algn="l" defTabSz="957263" rtl="0" fontAlgn="base">
        <a:spcBef>
          <a:spcPct val="0"/>
        </a:spcBef>
        <a:spcAft>
          <a:spcPct val="0"/>
        </a:spcAft>
        <a:defRPr sz="3600" b="1">
          <a:solidFill>
            <a:schemeClr val="bg1"/>
          </a:solidFill>
          <a:latin typeface="Arial" charset="0"/>
          <a:ea typeface="ＭＳ Ｐゴシック" charset="0"/>
        </a:defRPr>
      </a:lvl8pPr>
      <a:lvl9pPr marL="1828800" algn="l" defTabSz="957263" rtl="0" fontAlgn="base">
        <a:spcBef>
          <a:spcPct val="0"/>
        </a:spcBef>
        <a:spcAft>
          <a:spcPct val="0"/>
        </a:spcAft>
        <a:defRPr sz="3600" b="1">
          <a:solidFill>
            <a:schemeClr val="bg1"/>
          </a:solidFill>
          <a:latin typeface="Arial" charset="0"/>
          <a:ea typeface="ＭＳ Ｐゴシック" charset="0"/>
        </a:defRPr>
      </a:lvl9pPr>
    </p:titleStyle>
    <p:bodyStyle>
      <a:lvl1pPr marL="358775" indent="-358775" algn="l" defTabSz="957263" rtl="0" eaLnBrk="0" fontAlgn="base" hangingPunct="0">
        <a:spcBef>
          <a:spcPct val="20000"/>
        </a:spcBef>
        <a:spcAft>
          <a:spcPct val="0"/>
        </a:spcAft>
        <a:buClr>
          <a:srgbClr val="1212EE"/>
        </a:buClr>
        <a:buSzPct val="70000"/>
        <a:buFont typeface="Wingdings" panose="05000000000000000000" pitchFamily="2" charset="2"/>
        <a:buChar char="l"/>
        <a:defRPr sz="2800" b="1">
          <a:solidFill>
            <a:schemeClr val="accent1"/>
          </a:solidFill>
          <a:latin typeface="Helvetica"/>
          <a:ea typeface="+mn-ea"/>
          <a:cs typeface="Helvetica"/>
        </a:defRPr>
      </a:lvl1pPr>
      <a:lvl2pPr marL="725488" indent="-365125" algn="l" defTabSz="957263" rtl="0" eaLnBrk="0" fontAlgn="base" hangingPunct="0">
        <a:spcBef>
          <a:spcPct val="20000"/>
        </a:spcBef>
        <a:spcAft>
          <a:spcPct val="0"/>
        </a:spcAft>
        <a:buClr>
          <a:srgbClr val="009EE0"/>
        </a:buClr>
        <a:buSzPct val="70000"/>
        <a:buFont typeface="Wingdings" panose="05000000000000000000" pitchFamily="2" charset="2"/>
        <a:buChar char="l"/>
        <a:defRPr sz="2300">
          <a:solidFill>
            <a:schemeClr val="tx1"/>
          </a:solidFill>
          <a:latin typeface="Helvetica"/>
          <a:ea typeface="+mn-ea"/>
          <a:cs typeface="Helvetica"/>
        </a:defRPr>
      </a:lvl2pPr>
      <a:lvl3pPr marL="1035050" indent="-307975" algn="l" defTabSz="957263" rtl="0" eaLnBrk="0" fontAlgn="base" hangingPunct="0">
        <a:spcBef>
          <a:spcPct val="20000"/>
        </a:spcBef>
        <a:spcAft>
          <a:spcPct val="0"/>
        </a:spcAft>
        <a:buClr>
          <a:srgbClr val="00CCFF"/>
        </a:buClr>
        <a:buSzPct val="70000"/>
        <a:buFont typeface="Wingdings" panose="05000000000000000000" pitchFamily="2" charset="2"/>
        <a:buChar char="l"/>
        <a:defRPr sz="2100">
          <a:solidFill>
            <a:schemeClr val="tx1"/>
          </a:solidFill>
          <a:latin typeface="Helvetica"/>
          <a:ea typeface="+mn-ea"/>
          <a:cs typeface="Helvetica"/>
        </a:defRPr>
      </a:lvl3pPr>
      <a:lvl4pPr marL="1341438" indent="-304800" algn="l" defTabSz="957263" rtl="0" eaLnBrk="0" fontAlgn="base" hangingPunct="0">
        <a:spcBef>
          <a:spcPct val="20000"/>
        </a:spcBef>
        <a:spcAft>
          <a:spcPct val="0"/>
        </a:spcAft>
        <a:buClr>
          <a:schemeClr val="tx2"/>
        </a:buClr>
        <a:buSzPct val="75000"/>
        <a:buFont typeface="Wingdings" panose="05000000000000000000" pitchFamily="2" charset="2"/>
        <a:buChar char="§"/>
        <a:defRPr sz="1900">
          <a:solidFill>
            <a:schemeClr val="tx1"/>
          </a:solidFill>
          <a:latin typeface="Helvetica"/>
          <a:ea typeface="+mn-ea"/>
          <a:cs typeface="Helvetica"/>
        </a:defRPr>
      </a:lvl4pPr>
      <a:lvl5pPr marL="1674813" indent="-330200" algn="l" defTabSz="957263" rtl="0" eaLnBrk="0" fontAlgn="base" hangingPunct="0">
        <a:spcBef>
          <a:spcPct val="20000"/>
        </a:spcBef>
        <a:spcAft>
          <a:spcPct val="0"/>
        </a:spcAft>
        <a:buClr>
          <a:schemeClr val="folHlink"/>
        </a:buClr>
        <a:buSzPct val="80000"/>
        <a:buFont typeface="Wingdings" panose="05000000000000000000" pitchFamily="2" charset="2"/>
        <a:buChar char="§"/>
        <a:defRPr sz="1900">
          <a:solidFill>
            <a:schemeClr val="tx1"/>
          </a:solidFill>
          <a:latin typeface="Helvetica"/>
          <a:ea typeface="+mn-ea"/>
          <a:cs typeface="Helvetica"/>
        </a:defRPr>
      </a:lvl5pPr>
      <a:lvl6pPr marL="21320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6pPr>
      <a:lvl7pPr marL="25892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7pPr>
      <a:lvl8pPr marL="30464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8pPr>
      <a:lvl9pPr marL="35036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jpeg"/><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google.fr/imgres?imgurl=http://image.spreadshirt.net/image-server/v1/designs/14418599,width=190,height=190/pouce-ok-valide1.png&amp;imgrefurl=http://www.spreadshirt.fr/pouce-ok-valide1-tee-shirts-C4408A18353181&amp;usg=__tbz0UJpq8-gM7KjBOV_FUQ13CLg=&amp;h=190&amp;w=190&amp;sz=7&amp;hl=fr&amp;start=31&amp;zoom=1&amp;tbnid=5n4gSTBCf8iIvM:&amp;tbnh=103&amp;tbnw=103&amp;ei=jDCaULafOdCa0QXpo4GACg&amp;prev=/search?q=ok+avec+pouce&amp;start=20&amp;hl=fr&amp;sa=N&amp;gbv=2&amp;tbm=isch&amp;itbs=1" TargetMode="External"/><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36.pn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google.fr/imgres?imgurl=http://image.spreadshirt.net/image-server/v1/designs/14418599,width=190,height=190/pouce-ok-valide1.png&amp;imgrefurl=http://www.spreadshirt.fr/pouce-ok-valide1-tee-shirts-C4408A18353181&amp;usg=__tbz0UJpq8-gM7KjBOV_FUQ13CLg=&amp;h=190&amp;w=190&amp;sz=7&amp;hl=fr&amp;start=31&amp;zoom=1&amp;tbnid=5n4gSTBCf8iIvM:&amp;tbnh=103&amp;tbnw=103&amp;ei=jDCaULafOdCa0QXpo4GACg&amp;prev=/search?q=ok+avec+pouce&amp;start=20&amp;hl=fr&amp;sa=N&amp;gbv=2&amp;tbm=isch&amp;itbs=1" TargetMode="Externa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jpeg"/><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hyperlink" Target="http://www.google.fr/imgres?imgurl=http://www.le-site-de-marcel-nuns.com/images/l/lan/lance-a-incendie-24467_apy9.gif&amp;imgrefurl=http://www.le-site-de-marcel-nuns.com/sommaire-s-pompiers-dhaverskerque.php&amp;usg=__5AFRel57yRrBhlF3kbkFP42PkL8=&amp;h=997&amp;w=1181&amp;sz=219&amp;hl=fr&amp;start=1&amp;zoom=1&amp;tbnid=rI4gTmt3r8pJfM:&amp;tbnh=127&amp;tbnw=150&amp;ei=ri6aULiCC6ad0AXpzIGIBA&amp;prev=/search?q=lance+pompiers&amp;hl=fr&amp;gbv=2&amp;tbm=isch&amp;itbs=1" TargetMode="External"/><Relationship Id="rId7" Type="http://schemas.openxmlformats.org/officeDocument/2006/relationships/image" Target="../media/image48.jpeg"/><Relationship Id="rId2" Type="http://schemas.openxmlformats.org/officeDocument/2006/relationships/image" Target="../media/image46.jpeg"/><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hyperlink" Target="http://www.google.fr/imgres?imgurl=http://image.spreadshirt.net/image-server/v1/designs/14418599,width=190,height=190/pouce-ok-valide1.png&amp;imgrefurl=http://www.spreadshirt.fr/pouce-ok-valide1-tee-shirts-C4408A18353181&amp;usg=__tbz0UJpq8-gM7KjBOV_FUQ13CLg=&amp;h=190&amp;w=190&amp;sz=7&amp;hl=fr&amp;start=31&amp;zoom=1&amp;tbnid=5n4gSTBCf8iIvM:&amp;tbnh=103&amp;tbnw=103&amp;ei=jDCaULafOdCa0QXpo4GACg&amp;prev=/search?q=ok+avec+pouce&amp;start=20&amp;hl=fr&amp;sa=N&amp;gbv=2&amp;tbm=isch&amp;itbs=1" TargetMode="Externa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hyperlink" Target="http://www.google.fr/imgres?imgurl=http://image.spreadshirt.net/image-server/v1/designs/14418599,width=190,height=190/pouce-ok-valide1.png&amp;imgrefurl=http://www.spreadshirt.fr/pouce-ok-valide1-tee-shirts-C4408A18353181&amp;usg=__tbz0UJpq8-gM7KjBOV_FUQ13CLg=&amp;h=190&amp;w=190&amp;sz=7&amp;hl=fr&amp;start=31&amp;zoom=1&amp;tbnid=5n4gSTBCf8iIvM:&amp;tbnh=103&amp;tbnw=103&amp;ei=jDCaULafOdCa0QXpo4GACg&amp;prev=/search?q=ok+avec+pouce&amp;start=20&amp;hl=fr&amp;sa=N&amp;gbv=2&amp;tbm=isch&amp;itbs=1" TargetMode="External"/><Relationship Id="rId7" Type="http://schemas.openxmlformats.org/officeDocument/2006/relationships/image" Target="../media/image54.jpe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eg"/><Relationship Id="rId7" Type="http://schemas.openxmlformats.org/officeDocument/2006/relationships/image" Target="../media/image58.jpe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65.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hyperlink" Target="http://www.google.fr/imgres?imgurl=http://image.spreadshirt.net/image-server/v1/designs/14418599,width=190,height=190/pouce-ok-valide1.png&amp;imgrefurl=http://www.spreadshirt.fr/pouce-ok-valide1-tee-shirts-C4408A18353181&amp;usg=__tbz0UJpq8-gM7KjBOV_FUQ13CLg=&amp;h=190&amp;w=190&amp;sz=7&amp;hl=fr&amp;start=31&amp;zoom=1&amp;tbnid=5n4gSTBCf8iIvM:&amp;tbnh=103&amp;tbnw=103&amp;ei=jDCaULafOdCa0QXpo4GACg&amp;prev=/search?q=ok+avec+pouce&amp;start=20&amp;hl=fr&amp;sa=N&amp;gbv=2&amp;tbm=isch&amp;itbs=1" TargetMode="External"/><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4.xml"/><Relationship Id="rId5" Type="http://schemas.openxmlformats.org/officeDocument/2006/relationships/image" Target="../media/image75.gif"/><Relationship Id="rId4" Type="http://schemas.openxmlformats.org/officeDocument/2006/relationships/image" Target="../media/image74.jpeg"/></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fr/imgres?imgurl=http://image.spreadshirt.net/image-server/v1/designs/14418599,width=190,height=190/pouce-ok-valide1.png&amp;imgrefurl=http://www.spreadshirt.fr/pouce-ok-valide1-tee-shirts-C4408A18353181&amp;usg=__tbz0UJpq8-gM7KjBOV_FUQ13CLg=&amp;h=190&amp;w=190&amp;sz=7&amp;hl=fr&amp;start=31&amp;zoom=1&amp;tbnid=5n4gSTBCf8iIvM:&amp;tbnh=103&amp;tbnw=103&amp;ei=jDCaULafOdCa0QXpo4GACg&amp;prev=/search?q=ok+avec+pouce&amp;start=20&amp;hl=fr&amp;sa=N&amp;gbv=2&amp;tbm=isch&amp;itbs=1" TargetMode="External"/><Relationship Id="rId2" Type="http://schemas.openxmlformats.org/officeDocument/2006/relationships/image" Target="../media/image76.jpeg"/><Relationship Id="rId1" Type="http://schemas.openxmlformats.org/officeDocument/2006/relationships/slideLayout" Target="../slideLayouts/slideLayout4.xml"/><Relationship Id="rId5" Type="http://schemas.openxmlformats.org/officeDocument/2006/relationships/image" Target="../media/image77.jpe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gif"/><Relationship Id="rId2" Type="http://schemas.openxmlformats.org/officeDocument/2006/relationships/image" Target="../media/image78.jpeg"/><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85.jpe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86.jpe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91.jpe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92.jpeg"/><Relationship Id="rId1" Type="http://schemas.openxmlformats.org/officeDocument/2006/relationships/slideLayout" Target="../slideLayouts/slideLayout4.xml"/><Relationship Id="rId4" Type="http://schemas.openxmlformats.org/officeDocument/2006/relationships/image" Target="../media/image75.gif"/></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3.jpeg"/><Relationship Id="rId1" Type="http://schemas.openxmlformats.org/officeDocument/2006/relationships/slideLayout" Target="../slideLayouts/slideLayout4.xml"/><Relationship Id="rId4" Type="http://schemas.openxmlformats.org/officeDocument/2006/relationships/image" Target="../media/image75.gif"/></Relationships>
</file>

<file path=ppt/slides/_rels/slide38.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94.jpe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xml"/><Relationship Id="rId4" Type="http://schemas.openxmlformats.org/officeDocument/2006/relationships/image" Target="../media/image105.gif"/></Relationships>
</file>

<file path=ppt/slides/_rels/slide45.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5.gif"/></Relationships>
</file>

<file path=ppt/slides/_rels/slide47.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09.jpeg"/><Relationship Id="rId1" Type="http://schemas.openxmlformats.org/officeDocument/2006/relationships/slideLayout" Target="../slideLayouts/slideLayout4.xml"/><Relationship Id="rId4" Type="http://schemas.openxmlformats.org/officeDocument/2006/relationships/image" Target="../media/image110.gif"/></Relationships>
</file>

<file path=ppt/slides/_rels/slide48.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111.jpe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gif"/></Relationships>
</file>

<file path=ppt/slides/_rels/slide50.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image" Target="../media/image113.png"/><Relationship Id="rId1" Type="http://schemas.openxmlformats.org/officeDocument/2006/relationships/slideLayout" Target="../slideLayouts/slideLayout4.xml"/><Relationship Id="rId5" Type="http://schemas.openxmlformats.org/officeDocument/2006/relationships/image" Target="../media/image116.jpeg"/><Relationship Id="rId4" Type="http://schemas.openxmlformats.org/officeDocument/2006/relationships/image" Target="../media/image115.gif"/></Relationships>
</file>

<file path=ppt/slides/_rels/slide5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4.xml"/><Relationship Id="rId4" Type="http://schemas.openxmlformats.org/officeDocument/2006/relationships/image" Target="../media/image75.gif"/></Relationships>
</file>

<file path=ppt/slides/_rels/slide5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23.png"/></Relationships>
</file>

<file path=ppt/slides/_rels/slide5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24.jpeg"/><Relationship Id="rId1" Type="http://schemas.openxmlformats.org/officeDocument/2006/relationships/slideLayout" Target="../slideLayouts/slideLayout4.xml"/><Relationship Id="rId4" Type="http://schemas.openxmlformats.org/officeDocument/2006/relationships/image" Target="../media/image125.jpeg"/></Relationships>
</file>

<file path=ppt/slides/_rels/slide5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96.jpeg"/></Relationships>
</file>

<file path=ppt/slides/_rels/slide56.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image" Target="../media/image128.jpeg"/><Relationship Id="rId1" Type="http://schemas.openxmlformats.org/officeDocument/2006/relationships/slideLayout" Target="../slideLayouts/slideLayout4.xml"/><Relationship Id="rId6" Type="http://schemas.openxmlformats.org/officeDocument/2006/relationships/image" Target="../media/image75.gif"/><Relationship Id="rId5" Type="http://schemas.openxmlformats.org/officeDocument/2006/relationships/image" Target="../media/image129.jpeg"/><Relationship Id="rId4" Type="http://schemas.openxmlformats.org/officeDocument/2006/relationships/image" Target="../media/image96.jpeg"/></Relationships>
</file>

<file path=ppt/slides/_rels/slide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30.jpe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75.gif"/></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1.jpeg"/><Relationship Id="rId1" Type="http://schemas.openxmlformats.org/officeDocument/2006/relationships/slideLayout" Target="../slideLayouts/slideLayout4.xml"/><Relationship Id="rId4" Type="http://schemas.openxmlformats.org/officeDocument/2006/relationships/image" Target="../media/image96.jpeg"/></Relationships>
</file>

<file path=ppt/slides/_rels/slide5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4.xml"/><Relationship Id="rId5" Type="http://schemas.openxmlformats.org/officeDocument/2006/relationships/image" Target="../media/image75.gif"/><Relationship Id="rId4" Type="http://schemas.openxmlformats.org/officeDocument/2006/relationships/image" Target="../media/image134.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gif"/><Relationship Id="rId5" Type="http://schemas.openxmlformats.org/officeDocument/2006/relationships/image" Target="../media/image16.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37.jpeg"/></Relationships>
</file>

<file path=ppt/slides/_rels/slide6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0.jpeg"/><Relationship Id="rId1" Type="http://schemas.openxmlformats.org/officeDocument/2006/relationships/slideLayout" Target="../slideLayouts/slideLayout4.xml"/><Relationship Id="rId5" Type="http://schemas.openxmlformats.org/officeDocument/2006/relationships/image" Target="../media/image142.jpeg"/><Relationship Id="rId4" Type="http://schemas.openxmlformats.org/officeDocument/2006/relationships/image" Target="../media/image141.jpeg"/></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3.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48.jpeg"/></Relationships>
</file>

<file path=ppt/slides/_rels/slide66.xml.rels><?xml version="1.0" encoding="UTF-8" standalone="yes"?>
<Relationships xmlns="http://schemas.openxmlformats.org/package/2006/relationships"><Relationship Id="rId3" Type="http://schemas.openxmlformats.org/officeDocument/2006/relationships/image" Target="../media/image114.gif"/><Relationship Id="rId7" Type="http://schemas.openxmlformats.org/officeDocument/2006/relationships/image" Target="../media/image105.gif"/><Relationship Id="rId2" Type="http://schemas.openxmlformats.org/officeDocument/2006/relationships/image" Target="../media/image149.jpeg"/><Relationship Id="rId1" Type="http://schemas.openxmlformats.org/officeDocument/2006/relationships/slideLayout" Target="../slideLayouts/slideLayout4.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6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3.jpe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55.jpeg"/><Relationship Id="rId4" Type="http://schemas.openxmlformats.org/officeDocument/2006/relationships/image" Target="../media/image154.jpeg"/></Relationships>
</file>

<file path=ppt/slides/_rels/slide6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4.xml"/><Relationship Id="rId4" Type="http://schemas.openxmlformats.org/officeDocument/2006/relationships/image" Target="../media/image158.jpeg"/></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gif"/><Relationship Id="rId7" Type="http://schemas.openxmlformats.org/officeDocument/2006/relationships/hyperlink" Target="http://www.google.fr/imgres?imgurl=http://oranges-world.com/data_images/sens-interdit.jpg&amp;imgrefurl=http://oranges-world.com/sens-interdit.html&amp;h=300&amp;w=300&amp;sz=7&amp;tbnid=Y7Ow_MuSJU08kM:&amp;tbnh=116&amp;tbnw=116&amp;prev=/search?q=sens+interdit&amp;tbm=isch&amp;tbo=u&amp;zoom=1&amp;q=sens+interdit&amp;hl=fr&amp;usg=__PJ9aGHoj2fVKqf5BxCSXBYKCxXA=&amp;sa=X&amp;ei=UWAIT4nlMdPd8QO53LW0Cg&amp;ved=0CBUQ9QEwAA"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jpeg"/><Relationship Id="rId11" Type="http://schemas.openxmlformats.org/officeDocument/2006/relationships/image" Target="../media/image23.png"/><Relationship Id="rId5" Type="http://schemas.openxmlformats.org/officeDocument/2006/relationships/image" Target="../media/image19.jpeg"/><Relationship Id="rId10" Type="http://schemas.openxmlformats.org/officeDocument/2006/relationships/image" Target="../media/image7.jpeg"/><Relationship Id="rId4" Type="http://schemas.openxmlformats.org/officeDocument/2006/relationships/image" Target="../media/image18.png"/><Relationship Id="rId9" Type="http://schemas.openxmlformats.org/officeDocument/2006/relationships/image" Target="../media/image22.gif"/></Relationships>
</file>

<file path=ppt/slides/_rels/slide70.xml.rels><?xml version="1.0" encoding="UTF-8" standalone="yes"?>
<Relationships xmlns="http://schemas.openxmlformats.org/package/2006/relationships"><Relationship Id="rId3" Type="http://schemas.openxmlformats.org/officeDocument/2006/relationships/image" Target="../media/image160.jpeg"/><Relationship Id="rId7" Type="http://schemas.openxmlformats.org/officeDocument/2006/relationships/image" Target="../media/image11.png"/><Relationship Id="rId2" Type="http://schemas.openxmlformats.org/officeDocument/2006/relationships/image" Target="../media/image158.jpeg"/><Relationship Id="rId1" Type="http://schemas.openxmlformats.org/officeDocument/2006/relationships/slideLayout" Target="../slideLayouts/slideLayout4.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71.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5.jpeg"/><Relationship Id="rId7" Type="http://schemas.openxmlformats.org/officeDocument/2006/relationships/image" Target="../media/image11.png"/><Relationship Id="rId2" Type="http://schemas.openxmlformats.org/officeDocument/2006/relationships/image" Target="../media/image164.jpeg"/><Relationship Id="rId1" Type="http://schemas.openxmlformats.org/officeDocument/2006/relationships/slideLayout" Target="../slideLayouts/slideLayout4.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hyperlink" Target="http://www.google.fr/imgres?imgurl=http://1.bp.blogspot.com/-7PIm9Mlx8b8/TmZT7ZzLp_I/AAAAAAAAAAk/mECJvtvDn9U/s1600/cone.jpg&amp;imgrefurl=http://macadamiam.blogspot.com/2011/09/realiser-une-piece-montee-en-macarons.html&amp;usg=__A421O-2w5_nSWgVLMxdIEIsneRs=&amp;h=596&amp;w=350&amp;sz=13&amp;hl=fr&amp;start=3&amp;zoom=1&amp;tbnid=RVFOjEDp2eCT1M:&amp;tbnh=135&amp;tbnw=79&amp;ei=kICvULXhH7K10QXrrICoBA&amp;prev=/search?q=cone+de+lubeck&amp;hl=fr&amp;gbv=2&amp;tbm=isch&amp;itbs=1"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70.jpeg"/><Relationship Id="rId7" Type="http://schemas.openxmlformats.org/officeDocument/2006/relationships/image" Target="../media/image18.png"/><Relationship Id="rId2" Type="http://schemas.openxmlformats.org/officeDocument/2006/relationships/image" Target="../media/image169.jpeg"/><Relationship Id="rId1" Type="http://schemas.openxmlformats.org/officeDocument/2006/relationships/slideLayout" Target="../slideLayouts/slideLayout4.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73.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4.xml"/><Relationship Id="rId5" Type="http://schemas.openxmlformats.org/officeDocument/2006/relationships/image" Target="../media/image177.jpeg"/><Relationship Id="rId4" Type="http://schemas.openxmlformats.org/officeDocument/2006/relationships/image" Target="../media/image176.jpeg"/></Relationships>
</file>

<file path=ppt/slides/_rels/slide74.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image" Target="../media/image179.jpeg"/><Relationship Id="rId7" Type="http://schemas.openxmlformats.org/officeDocument/2006/relationships/image" Target="../media/image182.jpeg"/><Relationship Id="rId2" Type="http://schemas.openxmlformats.org/officeDocument/2006/relationships/image" Target="../media/image178.jpeg"/><Relationship Id="rId1" Type="http://schemas.openxmlformats.org/officeDocument/2006/relationships/slideLayout" Target="../slideLayouts/slideLayout4.xml"/><Relationship Id="rId6" Type="http://schemas.openxmlformats.org/officeDocument/2006/relationships/image" Target="../media/image181.jpeg"/><Relationship Id="rId5" Type="http://schemas.openxmlformats.org/officeDocument/2006/relationships/image" Target="../media/image11.png"/><Relationship Id="rId4" Type="http://schemas.openxmlformats.org/officeDocument/2006/relationships/image" Target="../media/image180.jpeg"/></Relationships>
</file>

<file path=ppt/slides/_rels/slide75.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6.gif"/></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212B"/>
        </a:solidFill>
        <a:effectLst/>
      </p:bgPr>
    </p:bg>
    <p:spTree>
      <p:nvGrpSpPr>
        <p:cNvPr id="1" name=""/>
        <p:cNvGrpSpPr/>
        <p:nvPr/>
      </p:nvGrpSpPr>
      <p:grpSpPr>
        <a:xfrm>
          <a:off x="0" y="0"/>
          <a:ext cx="0" cy="0"/>
          <a:chOff x="0" y="0"/>
          <a:chExt cx="0" cy="0"/>
        </a:xfrm>
      </p:grpSpPr>
      <p:pic>
        <p:nvPicPr>
          <p:cNvPr id="15362" name="Imag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825" y="1622425"/>
            <a:ext cx="9394825"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re 1"/>
          <p:cNvSpPr>
            <a:spLocks noGrp="1"/>
          </p:cNvSpPr>
          <p:nvPr>
            <p:ph type="ctrTitle"/>
          </p:nvPr>
        </p:nvSpPr>
        <p:spPr>
          <a:xfrm>
            <a:off x="0" y="26988"/>
            <a:ext cx="9144000" cy="1530350"/>
          </a:xfrm>
          <a:noFill/>
          <a:extLst>
            <a:ext uri="{909E8E84-426E-40DD-AFC4-6F175D3DCCD1}">
              <a14:hiddenFill xmlns:a14="http://schemas.microsoft.com/office/drawing/2010/main">
                <a:solidFill>
                  <a:schemeClr val="accent1"/>
                </a:solidFill>
              </a14:hiddenFill>
            </a:ext>
          </a:extLst>
        </p:spPr>
        <p:txBody>
          <a:bodyPr anchor="ctr" anchorCtr="1"/>
          <a:lstStyle/>
          <a:p>
            <a:pPr lvl="0" defTabSz="914400" eaLnBrk="1" hangingPunct="1">
              <a:defRPr/>
            </a:pPr>
            <a:r>
              <a:rPr lang="fr-FR" sz="3200" kern="1200" dirty="0">
                <a:ln w="50800"/>
                <a:solidFill>
                  <a:srgbClr val="0070C0"/>
                </a:solidFill>
                <a:latin typeface="Arial" charset="0"/>
                <a:ea typeface="+mn-ea"/>
                <a:cs typeface="Arial" charset="0"/>
              </a:rPr>
              <a:t/>
            </a:r>
            <a:br>
              <a:rPr lang="fr-FR" sz="3200" kern="1200" dirty="0">
                <a:ln w="50800"/>
                <a:solidFill>
                  <a:srgbClr val="0070C0"/>
                </a:solidFill>
                <a:latin typeface="Arial" charset="0"/>
                <a:ea typeface="+mn-ea"/>
                <a:cs typeface="Arial" charset="0"/>
              </a:rPr>
            </a:br>
            <a:endParaRPr lang="fr-FR" altLang="fr-FR" dirty="0" smtClean="0">
              <a:latin typeface="Helvetica" panose="020B0604020202020204" pitchFamily="34" charset="0"/>
            </a:endParaRPr>
          </a:p>
        </p:txBody>
      </p:sp>
      <p:sp>
        <p:nvSpPr>
          <p:cNvPr id="15364" name="ZoneTexte 1"/>
          <p:cNvSpPr txBox="1">
            <a:spLocks noChangeArrowheads="1"/>
          </p:cNvSpPr>
          <p:nvPr/>
        </p:nvSpPr>
        <p:spPr bwMode="auto">
          <a:xfrm>
            <a:off x="6373813" y="923925"/>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endParaRPr lang="fr-FR" altLang="fr-FR"/>
          </a:p>
        </p:txBody>
      </p:sp>
      <p:pic>
        <p:nvPicPr>
          <p:cNvPr id="15366"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5143593"/>
            <a:ext cx="2165901" cy="96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rotWithShape="1">
          <a:blip r:embed="rId4">
            <a:extLst>
              <a:ext uri="{28A0092B-C50C-407E-A947-70E740481C1C}">
                <a14:useLocalDpi xmlns:a14="http://schemas.microsoft.com/office/drawing/2010/main" val="0"/>
              </a:ext>
            </a:extLst>
          </a:blip>
          <a:srcRect l="21126" t="17353" r="238"/>
          <a:stretch/>
        </p:blipFill>
        <p:spPr>
          <a:xfrm>
            <a:off x="899592" y="2060848"/>
            <a:ext cx="2664296" cy="1857453"/>
          </a:xfrm>
          <a:prstGeom prst="rect">
            <a:avLst/>
          </a:prstGeom>
        </p:spPr>
      </p:pic>
      <p:sp>
        <p:nvSpPr>
          <p:cNvPr id="10" name="Titre 1"/>
          <p:cNvSpPr txBox="1">
            <a:spLocks/>
          </p:cNvSpPr>
          <p:nvPr/>
        </p:nvSpPr>
        <p:spPr bwMode="auto">
          <a:xfrm>
            <a:off x="3635896" y="2348880"/>
            <a:ext cx="2448272"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5400" dirty="0" smtClean="0">
                <a:solidFill>
                  <a:srgbClr val="FFFF00"/>
                </a:solidFill>
                <a:latin typeface="Helvetica" panose="020B0604020202020204" pitchFamily="34" charset="0"/>
              </a:rPr>
              <a:t>R.C.C.I</a:t>
            </a:r>
            <a:endParaRPr lang="fr-FR" altLang="fr-FR" sz="5400" dirty="0">
              <a:solidFill>
                <a:srgbClr val="FFFF00"/>
              </a:solidFill>
              <a:latin typeface="Helvetica" panose="020B0604020202020204" pitchFamily="34" charset="0"/>
            </a:endParaRPr>
          </a:p>
        </p:txBody>
      </p:sp>
      <p:sp>
        <p:nvSpPr>
          <p:cNvPr id="11" name="Titre 1"/>
          <p:cNvSpPr txBox="1">
            <a:spLocks/>
          </p:cNvSpPr>
          <p:nvPr/>
        </p:nvSpPr>
        <p:spPr bwMode="auto">
          <a:xfrm>
            <a:off x="3563888" y="3356992"/>
            <a:ext cx="2715311" cy="59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dirty="0" smtClean="0">
                <a:solidFill>
                  <a:srgbClr val="FFFF00"/>
                </a:solidFill>
                <a:latin typeface="Helvetica" panose="020B0604020202020204" pitchFamily="34" charset="0"/>
              </a:rPr>
              <a:t>R</a:t>
            </a:r>
            <a:r>
              <a:rPr lang="fr-FR" altLang="fr-FR" dirty="0" smtClean="0">
                <a:solidFill>
                  <a:schemeClr val="bg1"/>
                </a:solidFill>
                <a:latin typeface="Helvetica" panose="020B0604020202020204" pitchFamily="34" charset="0"/>
              </a:rPr>
              <a:t>echerche des </a:t>
            </a:r>
            <a:r>
              <a:rPr lang="fr-FR" altLang="fr-FR" dirty="0" smtClean="0">
                <a:solidFill>
                  <a:srgbClr val="FFFF00"/>
                </a:solidFill>
                <a:latin typeface="Helvetica" panose="020B0604020202020204" pitchFamily="34" charset="0"/>
              </a:rPr>
              <a:t>C</a:t>
            </a:r>
            <a:r>
              <a:rPr lang="fr-FR" altLang="fr-FR" dirty="0" smtClean="0">
                <a:solidFill>
                  <a:schemeClr val="bg1"/>
                </a:solidFill>
                <a:latin typeface="Helvetica" panose="020B0604020202020204" pitchFamily="34" charset="0"/>
              </a:rPr>
              <a:t>auses</a:t>
            </a:r>
          </a:p>
          <a:p>
            <a:pPr eaLnBrk="1" hangingPunct="1"/>
            <a:r>
              <a:rPr lang="fr-FR" altLang="fr-FR" dirty="0">
                <a:solidFill>
                  <a:schemeClr val="bg1"/>
                </a:solidFill>
                <a:latin typeface="Helvetica" panose="020B0604020202020204" pitchFamily="34" charset="0"/>
              </a:rPr>
              <a:t>e</a:t>
            </a:r>
            <a:r>
              <a:rPr lang="fr-FR" altLang="fr-FR" dirty="0" smtClean="0">
                <a:solidFill>
                  <a:schemeClr val="bg1"/>
                </a:solidFill>
                <a:latin typeface="Helvetica" panose="020B0604020202020204" pitchFamily="34" charset="0"/>
              </a:rPr>
              <a:t>t </a:t>
            </a:r>
            <a:r>
              <a:rPr lang="fr-FR" altLang="fr-FR" dirty="0" smtClean="0">
                <a:solidFill>
                  <a:srgbClr val="FFFF00"/>
                </a:solidFill>
                <a:latin typeface="Helvetica" panose="020B0604020202020204" pitchFamily="34" charset="0"/>
              </a:rPr>
              <a:t>C</a:t>
            </a:r>
            <a:r>
              <a:rPr lang="fr-FR" altLang="fr-FR" dirty="0" smtClean="0">
                <a:solidFill>
                  <a:schemeClr val="bg1"/>
                </a:solidFill>
                <a:latin typeface="Helvetica" panose="020B0604020202020204" pitchFamily="34" charset="0"/>
              </a:rPr>
              <a:t>irconstances d’</a:t>
            </a:r>
            <a:r>
              <a:rPr lang="fr-FR" altLang="fr-FR" dirty="0" smtClean="0">
                <a:solidFill>
                  <a:srgbClr val="FFFF00"/>
                </a:solidFill>
                <a:latin typeface="Helvetica" panose="020B0604020202020204" pitchFamily="34" charset="0"/>
              </a:rPr>
              <a:t>I</a:t>
            </a:r>
            <a:r>
              <a:rPr lang="fr-FR" altLang="fr-FR" dirty="0" smtClean="0">
                <a:solidFill>
                  <a:schemeClr val="bg1"/>
                </a:solidFill>
                <a:latin typeface="Helvetica" panose="020B0604020202020204" pitchFamily="34" charset="0"/>
              </a:rPr>
              <a:t>ncendie</a:t>
            </a:r>
            <a:endParaRPr lang="fr-FR" altLang="fr-FR" dirty="0">
              <a:solidFill>
                <a:schemeClr val="bg1"/>
              </a:solidFill>
              <a:latin typeface="Helvetica" panose="020B0604020202020204" pitchFamily="34" charset="0"/>
            </a:endParaRPr>
          </a:p>
        </p:txBody>
      </p:sp>
      <p:sp>
        <p:nvSpPr>
          <p:cNvPr id="13" name="Titre 1"/>
          <p:cNvSpPr txBox="1">
            <a:spLocks/>
          </p:cNvSpPr>
          <p:nvPr/>
        </p:nvSpPr>
        <p:spPr bwMode="auto">
          <a:xfrm>
            <a:off x="3563888" y="1988840"/>
            <a:ext cx="2736304"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l" eaLnBrk="1" hangingPunct="1"/>
            <a:r>
              <a:rPr lang="fr-FR" altLang="fr-FR" sz="1100" dirty="0" smtClean="0">
                <a:solidFill>
                  <a:schemeClr val="bg1">
                    <a:lumMod val="50000"/>
                  </a:schemeClr>
                </a:solidFill>
                <a:latin typeface="Helvetica" panose="020B0604020202020204" pitchFamily="34" charset="0"/>
              </a:rPr>
              <a:t>Formation Opérationnelle Spécialisée</a:t>
            </a:r>
            <a:endParaRPr lang="fr-FR" altLang="fr-FR" sz="1100" dirty="0">
              <a:solidFill>
                <a:schemeClr val="bg1">
                  <a:lumMod val="50000"/>
                </a:schemeClr>
              </a:solidFill>
              <a:latin typeface="Helvetica" panose="020B0604020202020204" pitchFamily="34" charset="0"/>
            </a:endParaRPr>
          </a:p>
        </p:txBody>
      </p:sp>
      <p:sp>
        <p:nvSpPr>
          <p:cNvPr id="2" name="Rectangle 1"/>
          <p:cNvSpPr/>
          <p:nvPr/>
        </p:nvSpPr>
        <p:spPr>
          <a:xfrm>
            <a:off x="323528" y="332656"/>
            <a:ext cx="8555647" cy="954107"/>
          </a:xfrm>
          <a:prstGeom prst="rect">
            <a:avLst/>
          </a:prstGeom>
        </p:spPr>
        <p:txBody>
          <a:bodyPr wrap="square">
            <a:spAutoFit/>
          </a:bodyPr>
          <a:lstStyle/>
          <a:p>
            <a:pPr fontAlgn="auto">
              <a:spcBef>
                <a:spcPts val="0"/>
              </a:spcBef>
              <a:spcAft>
                <a:spcPts val="0"/>
              </a:spcAft>
              <a:defRPr/>
            </a:pPr>
            <a:r>
              <a:rPr lang="fr-FR" sz="2800" b="1" i="1" dirty="0">
                <a:solidFill>
                  <a:schemeClr val="bg1"/>
                </a:solidFill>
                <a:effectLst>
                  <a:outerShdw blurRad="38100" dist="38100" dir="2700000" algn="tl">
                    <a:srgbClr val="C0C0C0"/>
                  </a:outerShdw>
                </a:effectLst>
                <a:latin typeface="Arial Black" charset="0"/>
              </a:rPr>
              <a:t>La Protection </a:t>
            </a:r>
          </a:p>
          <a:p>
            <a:pPr fontAlgn="auto">
              <a:spcBef>
                <a:spcPts val="0"/>
              </a:spcBef>
              <a:spcAft>
                <a:spcPts val="0"/>
              </a:spcAft>
              <a:defRPr/>
            </a:pPr>
            <a:r>
              <a:rPr lang="fr-FR" sz="2800" b="1" i="1" dirty="0">
                <a:solidFill>
                  <a:schemeClr val="bg1"/>
                </a:solidFill>
                <a:effectLst>
                  <a:outerShdw blurRad="38100" dist="38100" dir="2700000" algn="tl">
                    <a:srgbClr val="C0C0C0"/>
                  </a:outerShdw>
                </a:effectLst>
                <a:latin typeface="Arial Black" charset="0"/>
              </a:rPr>
              <a:t>des Traces et Indices niveau CDA à CDS</a:t>
            </a:r>
          </a:p>
        </p:txBody>
      </p:sp>
      <p:pic>
        <p:nvPicPr>
          <p:cNvPr id="1026" name="Picture 2"/>
          <p:cNvPicPr>
            <a:picLocks noChangeAspect="1" noChangeArrowheads="1"/>
          </p:cNvPicPr>
          <p:nvPr/>
        </p:nvPicPr>
        <p:blipFill>
          <a:blip r:embed="rId5"/>
          <a:srcRect t="5289" r="15033" b="10095"/>
          <a:stretch>
            <a:fillRect/>
          </a:stretch>
        </p:blipFill>
        <p:spPr bwMode="auto">
          <a:xfrm>
            <a:off x="6156176" y="1988840"/>
            <a:ext cx="2843808" cy="18958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10</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2800" dirty="0">
                <a:solidFill>
                  <a:srgbClr val="FFFF00"/>
                </a:solidFill>
                <a:latin typeface="Book Antiqua" pitchFamily="18" charset="0"/>
              </a:rPr>
              <a:t>Pourquoi la PTI à t’elle autant d’importance?</a:t>
            </a:r>
            <a:br>
              <a:rPr lang="fr-FR" sz="2800" dirty="0">
                <a:solidFill>
                  <a:srgbClr val="FFFF00"/>
                </a:solidFill>
                <a:latin typeface="Book Antiqua" pitchFamily="18" charset="0"/>
              </a:rPr>
            </a:br>
            <a:endParaRPr lang="fr-FR" sz="2800" dirty="0"/>
          </a:p>
        </p:txBody>
      </p:sp>
      <p:sp>
        <p:nvSpPr>
          <p:cNvPr id="13" name="Rectangle 1"/>
          <p:cNvSpPr>
            <a:spLocks noChangeArrowheads="1"/>
          </p:cNvSpPr>
          <p:nvPr/>
        </p:nvSpPr>
        <p:spPr bwMode="auto">
          <a:xfrm>
            <a:off x="323056" y="908720"/>
            <a:ext cx="8497887" cy="4524315"/>
          </a:xfrm>
          <a:prstGeom prst="rect">
            <a:avLst/>
          </a:prstGeom>
          <a:noFill/>
          <a:ln w="9525">
            <a:noFill/>
            <a:miter lim="800000"/>
            <a:headEnd/>
            <a:tailEnd/>
          </a:ln>
        </p:spPr>
        <p:txBody>
          <a:bodyPr>
            <a:spAutoFit/>
          </a:bodyPr>
          <a:lstStyle/>
          <a:p>
            <a:pPr algn="l"/>
            <a:endParaRPr lang="fr-FR" sz="1800" dirty="0"/>
          </a:p>
          <a:p>
            <a:pPr algn="l">
              <a:buFont typeface="Wingdings" pitchFamily="2" charset="2"/>
              <a:buChar char="Ø"/>
            </a:pPr>
            <a:r>
              <a:rPr lang="fr-FR" sz="1800" dirty="0"/>
              <a:t> Dans le domaine judiciaire, la preuve pénale s’est longtemps reposée sur les témoignages et l’aveux d’auteurs présumés.</a:t>
            </a:r>
          </a:p>
          <a:p>
            <a:pPr algn="l"/>
            <a:r>
              <a:rPr lang="fr-FR" sz="1800" dirty="0"/>
              <a:t> </a:t>
            </a:r>
          </a:p>
          <a:p>
            <a:pPr algn="l">
              <a:buFont typeface="Wingdings" pitchFamily="2" charset="2"/>
              <a:buChar char="Ø"/>
            </a:pPr>
            <a:r>
              <a:rPr lang="fr-FR" sz="1800" dirty="0"/>
              <a:t> L’avancée de la science et des technologies, les équipements peu performants et la pénurie de personnels qualifiés ne permettaient pas d’accorder aux traces et indices toute l’importance qu’elles méritaient. </a:t>
            </a:r>
          </a:p>
          <a:p>
            <a:pPr algn="l">
              <a:buFont typeface="Wingdings" pitchFamily="2" charset="2"/>
              <a:buChar char="Ø"/>
            </a:pPr>
            <a:endParaRPr lang="fr-FR" sz="1800" dirty="0"/>
          </a:p>
          <a:p>
            <a:pPr algn="l">
              <a:buFont typeface="Wingdings" pitchFamily="2" charset="2"/>
              <a:buChar char="Ø"/>
            </a:pPr>
            <a:r>
              <a:rPr lang="fr-FR" sz="1800" dirty="0"/>
              <a:t> Aujourd’hui depuis l’introduction de la RCCI au plan pénal, la preuve technique ou scientifique tirée de l’interprétation des traces et indices s’est imposée. </a:t>
            </a:r>
          </a:p>
          <a:p>
            <a:pPr algn="l">
              <a:buFont typeface="Wingdings" pitchFamily="2" charset="2"/>
              <a:buChar char="Ø"/>
            </a:pPr>
            <a:endParaRPr lang="fr-FR" sz="1800" dirty="0"/>
          </a:p>
          <a:p>
            <a:pPr algn="l">
              <a:buFont typeface="Wingdings" pitchFamily="2" charset="2"/>
              <a:buChar char="Ø"/>
            </a:pPr>
            <a:r>
              <a:rPr lang="fr-FR" sz="1800" b="1" dirty="0"/>
              <a:t> </a:t>
            </a:r>
            <a:r>
              <a:rPr lang="fr-FR" sz="1800" dirty="0"/>
              <a:t>L’hypothèse d’une cause et des circonstances d’un incendie résulte de l’observation, de l’analyse et de l’interprétation des traces et indices. </a:t>
            </a:r>
          </a:p>
          <a:p>
            <a:pPr algn="l">
              <a:buFont typeface="Wingdings" pitchFamily="2" charset="2"/>
              <a:buChar char="Ø"/>
            </a:pPr>
            <a:endParaRPr lang="fr-FR" sz="1800" b="1" dirty="0"/>
          </a:p>
          <a:p>
            <a:pPr algn="l">
              <a:buFont typeface="Wingdings" pitchFamily="2" charset="2"/>
              <a:buChar char="Ø"/>
            </a:pPr>
            <a:r>
              <a:rPr lang="fr-FR" sz="1800" dirty="0"/>
              <a:t> </a:t>
            </a:r>
            <a:r>
              <a:rPr lang="fr-FR" sz="1800" dirty="0">
                <a:solidFill>
                  <a:srgbClr val="FF0000"/>
                </a:solidFill>
              </a:rPr>
              <a:t>Les SDIS sont encouragés par la circulaire du 23 Mars 2011 à la préservation des traces et indices sur les scènes d’incendie.</a:t>
            </a:r>
          </a:p>
        </p:txBody>
      </p:sp>
      <p:pic>
        <p:nvPicPr>
          <p:cNvPr id="14" name="Picture 4" descr="http://benjilestapsien.free.fr/Floe/blog/aquarelle_audience_bis.JPG"/>
          <p:cNvPicPr>
            <a:picLocks noChangeAspect="1" noChangeArrowheads="1"/>
          </p:cNvPicPr>
          <p:nvPr/>
        </p:nvPicPr>
        <p:blipFill>
          <a:blip r:embed="rId3" cstate="print"/>
          <a:srcRect/>
          <a:stretch>
            <a:fillRect/>
          </a:stretch>
        </p:blipFill>
        <p:spPr bwMode="auto">
          <a:xfrm>
            <a:off x="3779912" y="5373216"/>
            <a:ext cx="1655762" cy="1011238"/>
          </a:xfrm>
          <a:prstGeom prst="rect">
            <a:avLst/>
          </a:prstGeom>
          <a:noFill/>
          <a:ln w="9525">
            <a:noFill/>
            <a:miter lim="800000"/>
            <a:headEnd/>
            <a:tailEnd/>
          </a:ln>
        </p:spPr>
      </p:pic>
      <p:pic>
        <p:nvPicPr>
          <p:cNvPr id="16" name="Picture 2" descr="http://t3.gstatic.com/images?q=tbn:ANd9GcTJ3keYGCo50wO61JQjOTT85F6vMrfJSDoMhNv13BbsXM1UsfvN_A"/>
          <p:cNvPicPr>
            <a:picLocks noChangeAspect="1" noChangeArrowheads="1"/>
          </p:cNvPicPr>
          <p:nvPr/>
        </p:nvPicPr>
        <p:blipFill>
          <a:blip r:embed="rId4" cstate="print"/>
          <a:srcRect/>
          <a:stretch>
            <a:fillRect/>
          </a:stretch>
        </p:blipFill>
        <p:spPr bwMode="auto">
          <a:xfrm>
            <a:off x="6012160" y="5203542"/>
            <a:ext cx="1368425" cy="1366837"/>
          </a:xfrm>
          <a:prstGeom prst="rect">
            <a:avLst/>
          </a:prstGeom>
          <a:noFill/>
          <a:ln w="9525">
            <a:noFill/>
            <a:miter lim="800000"/>
            <a:headEnd/>
            <a:tailEnd/>
          </a:ln>
        </p:spPr>
      </p:pic>
    </p:spTree>
    <p:extLst>
      <p:ext uri="{BB962C8B-B14F-4D97-AF65-F5344CB8AC3E}">
        <p14:creationId xmlns:p14="http://schemas.microsoft.com/office/powerpoint/2010/main" val="26260205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 name="Bulle ronde 27"/>
          <p:cNvSpPr/>
          <p:nvPr/>
        </p:nvSpPr>
        <p:spPr>
          <a:xfrm>
            <a:off x="4834533" y="2488208"/>
            <a:ext cx="2592387" cy="339725"/>
          </a:xfrm>
          <a:prstGeom prst="wedgeEllipseCallout">
            <a:avLst>
              <a:gd name="adj1" fmla="val 71118"/>
              <a:gd name="adj2" fmla="val 102506"/>
            </a:avLst>
          </a:prstGeom>
          <a:solidFill>
            <a:srgbClr val="FF0000"/>
          </a:solidFill>
          <a:ln w="25400" cap="flat" cmpd="sng" algn="ctr">
            <a:solidFill>
              <a:srgbClr val="FF0000"/>
            </a:solidFill>
            <a:prstDash val="solid"/>
          </a:ln>
          <a:effectLst/>
        </p:spPr>
        <p:txBody>
          <a:bodyPr anchor="ctr"/>
          <a:lstStyle/>
          <a:p>
            <a:pPr algn="ctr" fontAlgn="auto">
              <a:spcBef>
                <a:spcPts val="0"/>
              </a:spcBef>
              <a:spcAft>
                <a:spcPts val="0"/>
              </a:spcAft>
              <a:defRPr/>
            </a:pPr>
            <a:endParaRPr lang="fr-FR" kern="0" dirty="0">
              <a:solidFill>
                <a:sysClr val="window" lastClr="FFFFFF"/>
              </a:solidFill>
              <a:latin typeface="Century Gothic"/>
            </a:endParaRPr>
          </a:p>
        </p:txBody>
      </p:sp>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11</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endParaRPr lang="fr-FR" sz="2000" dirty="0"/>
          </a:p>
        </p:txBody>
      </p:sp>
      <p:sp>
        <p:nvSpPr>
          <p:cNvPr id="20" name="ZoneTexte 4"/>
          <p:cNvSpPr txBox="1">
            <a:spLocks noChangeArrowheads="1"/>
          </p:cNvSpPr>
          <p:nvPr/>
        </p:nvSpPr>
        <p:spPr bwMode="auto">
          <a:xfrm>
            <a:off x="179388" y="1124744"/>
            <a:ext cx="8964612" cy="1076325"/>
          </a:xfrm>
          <a:prstGeom prst="rect">
            <a:avLst/>
          </a:prstGeom>
          <a:noFill/>
          <a:ln w="9525">
            <a:noFill/>
            <a:miter lim="800000"/>
            <a:headEnd/>
            <a:tailEnd/>
          </a:ln>
        </p:spPr>
        <p:txBody>
          <a:bodyPr>
            <a:spAutoFit/>
          </a:bodyPr>
          <a:lstStyle/>
          <a:p>
            <a:pPr fontAlgn="auto">
              <a:spcBef>
                <a:spcPts val="0"/>
              </a:spcBef>
              <a:spcAft>
                <a:spcPts val="0"/>
              </a:spcAft>
              <a:defRPr/>
            </a:pPr>
            <a:r>
              <a:rPr lang="fr-FR" sz="1600" b="1" kern="0" dirty="0">
                <a:latin typeface="+mn-lt"/>
              </a:rPr>
              <a:t>Je me rappelle qu’après notre intervention, certains sinistres </a:t>
            </a:r>
          </a:p>
          <a:p>
            <a:pPr fontAlgn="auto">
              <a:spcBef>
                <a:spcPts val="0"/>
              </a:spcBef>
              <a:spcAft>
                <a:spcPts val="0"/>
              </a:spcAft>
              <a:defRPr/>
            </a:pPr>
            <a:r>
              <a:rPr lang="fr-FR" sz="1600" b="1" kern="0" dirty="0">
                <a:latin typeface="+mn-lt"/>
              </a:rPr>
              <a:t>sont placés sous scellés judiciaires. </a:t>
            </a:r>
          </a:p>
          <a:p>
            <a:pPr fontAlgn="auto">
              <a:spcBef>
                <a:spcPts val="0"/>
              </a:spcBef>
              <a:spcAft>
                <a:spcPts val="0"/>
              </a:spcAft>
              <a:defRPr/>
            </a:pPr>
            <a:endParaRPr lang="fr-FR" sz="1600" b="1" kern="0" dirty="0">
              <a:latin typeface="+mn-lt"/>
            </a:endParaRPr>
          </a:p>
          <a:p>
            <a:pPr fontAlgn="auto">
              <a:spcBef>
                <a:spcPts val="0"/>
              </a:spcBef>
              <a:spcAft>
                <a:spcPts val="0"/>
              </a:spcAft>
              <a:defRPr/>
            </a:pPr>
            <a:r>
              <a:rPr lang="fr-FR" sz="1600" b="1" kern="0" dirty="0">
                <a:solidFill>
                  <a:srgbClr val="0070C0"/>
                </a:solidFill>
                <a:latin typeface="+mn-lt"/>
              </a:rPr>
              <a:t>Le magistrat de permanence est avisé par l’OPJ de chaque incendie!</a:t>
            </a:r>
          </a:p>
        </p:txBody>
      </p:sp>
      <p:pic>
        <p:nvPicPr>
          <p:cNvPr id="21" name="Picture 2" descr="E:\Documents and Settings\FLACHER LAURENT\archives photos\Archive clichés RCCI\RCCI 13 DCD STETIENNE\DSC01292.JPG"/>
          <p:cNvPicPr>
            <a:picLocks noChangeAspect="1" noChangeArrowheads="1"/>
          </p:cNvPicPr>
          <p:nvPr/>
        </p:nvPicPr>
        <p:blipFill>
          <a:blip r:embed="rId3" cstate="print"/>
          <a:srcRect/>
          <a:stretch>
            <a:fillRect/>
          </a:stretch>
        </p:blipFill>
        <p:spPr bwMode="auto">
          <a:xfrm>
            <a:off x="827584" y="2294433"/>
            <a:ext cx="3024188" cy="1946275"/>
          </a:xfrm>
          <a:prstGeom prst="rect">
            <a:avLst/>
          </a:prstGeom>
          <a:noFill/>
          <a:ln w="19050">
            <a:solidFill>
              <a:srgbClr val="FFFF00"/>
            </a:solidFill>
            <a:miter lim="800000"/>
            <a:headEnd/>
            <a:tailEnd/>
          </a:ln>
        </p:spPr>
      </p:pic>
      <p:pic>
        <p:nvPicPr>
          <p:cNvPr id="22" name="Picture 3" descr="E:\Documents and Settings\FLACHER LAURENT\archives photos\Archive clichés RCCI\RCCI 19 St Etienne\DSC01798.JPG"/>
          <p:cNvPicPr>
            <a:picLocks noChangeAspect="1" noChangeArrowheads="1"/>
          </p:cNvPicPr>
          <p:nvPr/>
        </p:nvPicPr>
        <p:blipFill>
          <a:blip r:embed="rId4" cstate="print"/>
          <a:srcRect/>
          <a:stretch>
            <a:fillRect/>
          </a:stretch>
        </p:blipFill>
        <p:spPr bwMode="auto">
          <a:xfrm>
            <a:off x="827584" y="4345482"/>
            <a:ext cx="3024188" cy="2009775"/>
          </a:xfrm>
          <a:prstGeom prst="rect">
            <a:avLst/>
          </a:prstGeom>
          <a:noFill/>
          <a:ln w="19050">
            <a:solidFill>
              <a:srgbClr val="FFFF00"/>
            </a:solidFill>
            <a:miter lim="800000"/>
            <a:headEnd/>
            <a:tailEnd/>
          </a:ln>
        </p:spPr>
      </p:pic>
      <p:pic>
        <p:nvPicPr>
          <p:cNvPr id="23" name="Picture 9" descr="http://t3.gstatic.com/images?q=tbn:ANd9GcTd-00ctyYZrdD3Nxkf8O5qh80RFq1NWzotCUPXHreFpisuYpcjvA"/>
          <p:cNvPicPr>
            <a:picLocks noChangeAspect="1" noChangeArrowheads="1"/>
          </p:cNvPicPr>
          <p:nvPr/>
        </p:nvPicPr>
        <p:blipFill>
          <a:blip r:embed="rId5" cstate="print"/>
          <a:srcRect/>
          <a:stretch>
            <a:fillRect/>
          </a:stretch>
        </p:blipFill>
        <p:spPr bwMode="auto">
          <a:xfrm>
            <a:off x="51297" y="3248423"/>
            <a:ext cx="720725" cy="719137"/>
          </a:xfrm>
          <a:prstGeom prst="rect">
            <a:avLst/>
          </a:prstGeom>
          <a:noFill/>
          <a:ln w="9525">
            <a:noFill/>
            <a:miter lim="800000"/>
            <a:headEnd/>
            <a:tailEnd/>
          </a:ln>
        </p:spPr>
      </p:pic>
      <p:pic>
        <p:nvPicPr>
          <p:cNvPr id="24" name="Picture 13" descr="http://t0.gstatic.com/images?q=tbn:ANd9GcSWWoAQ84Iq6LPYsm-3VzbDLmT4ovg0AVi5LEn1gHhmnwUuApjNuw"/>
          <p:cNvPicPr>
            <a:picLocks noChangeAspect="1" noChangeArrowheads="1"/>
          </p:cNvPicPr>
          <p:nvPr/>
        </p:nvPicPr>
        <p:blipFill>
          <a:blip r:embed="rId6" cstate="print"/>
          <a:srcRect/>
          <a:stretch>
            <a:fillRect/>
          </a:stretch>
        </p:blipFill>
        <p:spPr bwMode="auto">
          <a:xfrm>
            <a:off x="41128" y="4304111"/>
            <a:ext cx="709612" cy="654050"/>
          </a:xfrm>
          <a:prstGeom prst="rect">
            <a:avLst/>
          </a:prstGeom>
          <a:noFill/>
          <a:ln w="9525">
            <a:noFill/>
            <a:miter lim="800000"/>
            <a:headEnd/>
            <a:tailEnd/>
          </a:ln>
        </p:spPr>
      </p:pic>
      <p:pic>
        <p:nvPicPr>
          <p:cNvPr id="25" name="Picture 2" descr="E:\Documents and Settings\FLACHER LAURENT\archives photos\Archive clichés RCCI\RCCI 36\DSC03466.JPG"/>
          <p:cNvPicPr>
            <a:picLocks noChangeAspect="1" noChangeArrowheads="1"/>
          </p:cNvPicPr>
          <p:nvPr/>
        </p:nvPicPr>
        <p:blipFill>
          <a:blip r:embed="rId7" cstate="print"/>
          <a:srcRect/>
          <a:stretch>
            <a:fillRect/>
          </a:stretch>
        </p:blipFill>
        <p:spPr bwMode="auto">
          <a:xfrm>
            <a:off x="4355976" y="3140968"/>
            <a:ext cx="4284662" cy="2867025"/>
          </a:xfrm>
          <a:prstGeom prst="rect">
            <a:avLst/>
          </a:prstGeom>
          <a:noFill/>
          <a:ln w="19050">
            <a:solidFill>
              <a:srgbClr val="FFFF00"/>
            </a:solidFill>
            <a:miter lim="800000"/>
            <a:headEnd/>
            <a:tailEnd/>
          </a:ln>
        </p:spPr>
      </p:pic>
      <p:pic>
        <p:nvPicPr>
          <p:cNvPr id="26" name="Picture 14" descr="D:\Clipart Pompiers\Clipart 2\Transparent\personnages\perso2.gif"/>
          <p:cNvPicPr>
            <a:picLocks noChangeAspect="1" noChangeArrowheads="1"/>
          </p:cNvPicPr>
          <p:nvPr/>
        </p:nvPicPr>
        <p:blipFill>
          <a:blip r:embed="rId8" cstate="print"/>
          <a:srcRect/>
          <a:stretch>
            <a:fillRect/>
          </a:stretch>
        </p:blipFill>
        <p:spPr bwMode="auto">
          <a:xfrm>
            <a:off x="7922021" y="2381349"/>
            <a:ext cx="742950" cy="1519237"/>
          </a:xfrm>
          <a:prstGeom prst="rect">
            <a:avLst/>
          </a:prstGeom>
          <a:noFill/>
          <a:ln w="9525">
            <a:noFill/>
            <a:miter lim="800000"/>
            <a:headEnd/>
            <a:tailEnd/>
          </a:ln>
        </p:spPr>
      </p:pic>
      <p:sp>
        <p:nvSpPr>
          <p:cNvPr id="27" name="ZoneTexte 26"/>
          <p:cNvSpPr txBox="1">
            <a:spLocks noChangeArrowheads="1"/>
          </p:cNvSpPr>
          <p:nvPr/>
        </p:nvSpPr>
        <p:spPr bwMode="auto">
          <a:xfrm>
            <a:off x="5029758" y="2488207"/>
            <a:ext cx="2159000" cy="339725"/>
          </a:xfrm>
          <a:prstGeom prst="rect">
            <a:avLst/>
          </a:prstGeom>
          <a:noFill/>
          <a:ln w="9525">
            <a:noFill/>
            <a:miter lim="800000"/>
            <a:headEnd/>
            <a:tailEnd/>
          </a:ln>
        </p:spPr>
        <p:txBody>
          <a:bodyPr>
            <a:spAutoFit/>
          </a:bodyPr>
          <a:lstStyle/>
          <a:p>
            <a:pPr algn="ctr" fontAlgn="auto">
              <a:spcBef>
                <a:spcPts val="0"/>
              </a:spcBef>
              <a:spcAft>
                <a:spcPts val="0"/>
              </a:spcAft>
              <a:defRPr/>
            </a:pPr>
            <a:r>
              <a:rPr lang="fr-FR" sz="1600" b="1" kern="0" dirty="0">
                <a:solidFill>
                  <a:schemeClr val="bg1"/>
                </a:solidFill>
                <a:latin typeface="+mn-lt"/>
              </a:rPr>
              <a:t>Je pense à la PTI!!</a:t>
            </a:r>
          </a:p>
        </p:txBody>
      </p:sp>
    </p:spTree>
    <p:extLst>
      <p:ext uri="{BB962C8B-B14F-4D97-AF65-F5344CB8AC3E}">
        <p14:creationId xmlns:p14="http://schemas.microsoft.com/office/powerpoint/2010/main" val="92541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1+#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1+#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 name="Picture 2" descr="http://t2.gstatic.com/images?q=tbn:ANd9GcTvgTn1L-SylpjCMFi9_7MPomqdduHi7hnqH_zD13QUeVrYghWITQ"/>
          <p:cNvPicPr>
            <a:picLocks noChangeAspect="1" noChangeArrowheads="1"/>
          </p:cNvPicPr>
          <p:nvPr/>
        </p:nvPicPr>
        <p:blipFill>
          <a:blip r:embed="rId3" cstate="print"/>
          <a:srcRect/>
          <a:stretch>
            <a:fillRect/>
          </a:stretch>
        </p:blipFill>
        <p:spPr bwMode="auto">
          <a:xfrm>
            <a:off x="6539706" y="4653136"/>
            <a:ext cx="1604962" cy="1497012"/>
          </a:xfrm>
          <a:prstGeom prst="rect">
            <a:avLst/>
          </a:prstGeom>
          <a:noFill/>
          <a:ln w="9525">
            <a:noFill/>
            <a:miter lim="800000"/>
            <a:headEnd/>
            <a:tailEnd/>
          </a:ln>
        </p:spPr>
      </p:pic>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12</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2800" dirty="0">
                <a:solidFill>
                  <a:srgbClr val="FFFF00"/>
                </a:solidFill>
                <a:latin typeface="Book Antiqua" pitchFamily="18" charset="0"/>
              </a:rPr>
              <a:t>Les traces laissées par le feu (NFPA 921):</a:t>
            </a:r>
          </a:p>
        </p:txBody>
      </p:sp>
      <p:sp>
        <p:nvSpPr>
          <p:cNvPr id="20" name="ZoneTexte 3"/>
          <p:cNvSpPr txBox="1">
            <a:spLocks noChangeArrowheads="1"/>
          </p:cNvSpPr>
          <p:nvPr/>
        </p:nvSpPr>
        <p:spPr bwMode="auto">
          <a:xfrm>
            <a:off x="504031" y="1124744"/>
            <a:ext cx="8135938" cy="3878263"/>
          </a:xfrm>
          <a:prstGeom prst="rect">
            <a:avLst/>
          </a:prstGeom>
          <a:noFill/>
          <a:ln w="9525">
            <a:noFill/>
            <a:miter lim="800000"/>
            <a:headEnd/>
            <a:tailEnd/>
          </a:ln>
        </p:spPr>
        <p:txBody>
          <a:bodyPr>
            <a:spAutoFit/>
          </a:bodyPr>
          <a:lstStyle/>
          <a:p>
            <a:pPr algn="l">
              <a:buFont typeface="Wingdings" pitchFamily="2" charset="2"/>
              <a:buChar char="Ø"/>
            </a:pPr>
            <a:r>
              <a:rPr lang="fr-FR" dirty="0"/>
              <a:t> </a:t>
            </a:r>
            <a:r>
              <a:rPr lang="fr-FR" sz="1600" dirty="0">
                <a:latin typeface="Book Antiqua" pitchFamily="18" charset="0"/>
              </a:rPr>
              <a:t>Les traces et indices constituent des pièces d’un puzzle qui, une fois assemblées, peuvent permettre de reconstituer l’hypothèse d’un scénario ainsi qu’une image interprétable du feu et de son développement.</a:t>
            </a:r>
            <a:r>
              <a:rPr lang="fr-FR" sz="1600" b="1" dirty="0">
                <a:latin typeface="Book Antiqua" pitchFamily="18" charset="0"/>
              </a:rPr>
              <a:t> </a:t>
            </a:r>
            <a:endParaRPr lang="fr-FR" sz="1600" dirty="0"/>
          </a:p>
          <a:p>
            <a:pPr algn="l">
              <a:buFont typeface="Wingdings" pitchFamily="2" charset="2"/>
              <a:buChar char="Ø"/>
            </a:pPr>
            <a:endParaRPr lang="fr-FR" sz="1600" dirty="0">
              <a:latin typeface="Book Antiqua" pitchFamily="18" charset="0"/>
            </a:endParaRPr>
          </a:p>
          <a:p>
            <a:pPr algn="l">
              <a:buFont typeface="Wingdings" pitchFamily="2" charset="2"/>
              <a:buChar char="Ø"/>
            </a:pPr>
            <a:r>
              <a:rPr lang="fr-FR" sz="1600" dirty="0">
                <a:latin typeface="Book Antiqua" pitchFamily="18" charset="0"/>
              </a:rPr>
              <a:t>L’interprétation des traces laissées par le feu peut s’avérer utile dans l’identification d’une source d’ignition potentielle, telle qu’un dispositif de mise à feu dans le cas d’un incendie volontaire ou équipement dans le cas d’un feu accidentel.</a:t>
            </a:r>
          </a:p>
          <a:p>
            <a:pPr algn="l">
              <a:buFont typeface="Wingdings" pitchFamily="2" charset="2"/>
              <a:buChar char="Ø"/>
            </a:pPr>
            <a:endParaRPr lang="fr-FR" sz="1600" dirty="0">
              <a:latin typeface="Book Antiqua" pitchFamily="18" charset="0"/>
            </a:endParaRPr>
          </a:p>
          <a:p>
            <a:pPr algn="l">
              <a:buFont typeface="Wingdings" pitchFamily="2" charset="2"/>
              <a:buChar char="Ø"/>
            </a:pPr>
            <a:r>
              <a:rPr lang="fr-FR" sz="1600" dirty="0">
                <a:latin typeface="Book Antiqua" pitchFamily="18" charset="0"/>
              </a:rPr>
              <a:t> Les traces de combustion sont des éléments matériels visibles et objectifs qui restent après un incendie et qui sont d’une grande valeur pour l’investigation post- incendie.</a:t>
            </a:r>
          </a:p>
          <a:p>
            <a:pPr algn="l">
              <a:buFont typeface="Wingdings" pitchFamily="2" charset="2"/>
              <a:buChar char="Ø"/>
            </a:pPr>
            <a:endParaRPr lang="fr-FR" sz="1600" dirty="0">
              <a:latin typeface="Book Antiqua" pitchFamily="18" charset="0"/>
            </a:endParaRPr>
          </a:p>
          <a:p>
            <a:pPr algn="l">
              <a:buFont typeface="Wingdings" pitchFamily="2" charset="2"/>
              <a:buChar char="Ø"/>
            </a:pPr>
            <a:r>
              <a:rPr lang="fr-FR" sz="1600" dirty="0">
                <a:latin typeface="Book Antiqua" pitchFamily="18" charset="0"/>
              </a:rPr>
              <a:t> Celles- ci comprennent les impacts thermiques sur les matériaux, tels que; carbonisation, oxydation, consommation des combustibles, dépôts de fumées et de suies, déformations, fusions, changement de couleur, changement de caractéristiques des matériaux, effondrement des structures….</a:t>
            </a:r>
          </a:p>
        </p:txBody>
      </p:sp>
      <p:pic>
        <p:nvPicPr>
          <p:cNvPr id="21" name="Picture 2"/>
          <p:cNvPicPr>
            <a:picLocks noChangeAspect="1" noChangeArrowheads="1"/>
          </p:cNvPicPr>
          <p:nvPr/>
        </p:nvPicPr>
        <p:blipFill>
          <a:blip r:embed="rId4" cstate="print"/>
          <a:srcRect/>
          <a:stretch>
            <a:fillRect/>
          </a:stretch>
        </p:blipFill>
        <p:spPr bwMode="auto">
          <a:xfrm>
            <a:off x="623888" y="5087541"/>
            <a:ext cx="1247775" cy="1281112"/>
          </a:xfrm>
          <a:prstGeom prst="rect">
            <a:avLst/>
          </a:prstGeom>
          <a:noFill/>
          <a:ln w="9525">
            <a:noFill/>
            <a:miter lim="800000"/>
            <a:headEnd/>
            <a:tailEnd/>
          </a:ln>
        </p:spPr>
      </p:pic>
      <p:sp>
        <p:nvSpPr>
          <p:cNvPr id="22" name="Bulle ronde 21"/>
          <p:cNvSpPr/>
          <p:nvPr/>
        </p:nvSpPr>
        <p:spPr>
          <a:xfrm>
            <a:off x="2157413" y="5100638"/>
            <a:ext cx="2592387" cy="508000"/>
          </a:xfrm>
          <a:prstGeom prst="wedgeEllipseCallout">
            <a:avLst>
              <a:gd name="adj1" fmla="val -58219"/>
              <a:gd name="adj2" fmla="val 109996"/>
            </a:avLst>
          </a:prstGeom>
          <a:solidFill>
            <a:srgbClr val="FF0000"/>
          </a:solidFill>
          <a:ln w="25400" cap="flat" cmpd="sng" algn="ctr">
            <a:solidFill>
              <a:srgbClr val="FF0000"/>
            </a:solidFill>
            <a:prstDash val="solid"/>
          </a:ln>
          <a:effectLst/>
        </p:spPr>
        <p:txBody>
          <a:bodyPr anchor="ctr"/>
          <a:lstStyle/>
          <a:p>
            <a:pPr algn="ctr" fontAlgn="auto">
              <a:spcBef>
                <a:spcPts val="0"/>
              </a:spcBef>
              <a:spcAft>
                <a:spcPts val="0"/>
              </a:spcAft>
              <a:defRPr/>
            </a:pPr>
            <a:r>
              <a:rPr lang="fr-FR" sz="1400" b="1" kern="0" dirty="0">
                <a:solidFill>
                  <a:sysClr val="window" lastClr="FFFFFF"/>
                </a:solidFill>
                <a:latin typeface="Century Gothic"/>
              </a:rPr>
              <a:t>Pas très simple pour les SPI? </a:t>
            </a:r>
          </a:p>
        </p:txBody>
      </p:sp>
      <p:pic>
        <p:nvPicPr>
          <p:cNvPr id="23" name="Picture 2" descr="http://t2.gstatic.com/images?q=tbn:ANd9GcTvgTn1L-SylpjCMFi9_7MPomqdduHi7hnqH_zD13QUeVrYghWITQ"/>
          <p:cNvPicPr>
            <a:picLocks noChangeAspect="1" noChangeArrowheads="1"/>
          </p:cNvPicPr>
          <p:nvPr/>
        </p:nvPicPr>
        <p:blipFill>
          <a:blip r:embed="rId3" cstate="print"/>
          <a:srcRect/>
          <a:stretch>
            <a:fillRect/>
          </a:stretch>
        </p:blipFill>
        <p:spPr bwMode="auto">
          <a:xfrm>
            <a:off x="4749800" y="4864076"/>
            <a:ext cx="1604962" cy="1497012"/>
          </a:xfrm>
          <a:prstGeom prst="rect">
            <a:avLst/>
          </a:prstGeom>
          <a:noFill/>
          <a:ln w="9525">
            <a:noFill/>
            <a:miter lim="800000"/>
            <a:headEnd/>
            <a:tailEnd/>
          </a:ln>
        </p:spPr>
      </p:pic>
    </p:spTree>
    <p:extLst>
      <p:ext uri="{BB962C8B-B14F-4D97-AF65-F5344CB8AC3E}">
        <p14:creationId xmlns:p14="http://schemas.microsoft.com/office/powerpoint/2010/main" val="270458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038225"/>
          </a:xfrm>
        </p:spPr>
        <p:txBody>
          <a:bodyPr/>
          <a:lstStyle/>
          <a:p>
            <a:pPr algn="ctr"/>
            <a:r>
              <a:rPr lang="fr-FR" dirty="0">
                <a:solidFill>
                  <a:srgbClr val="FFFF00"/>
                </a:solidFill>
                <a:latin typeface="Book Antiqua" pitchFamily="18" charset="0"/>
              </a:rPr>
              <a:t>Le rôle </a:t>
            </a:r>
            <a:r>
              <a:rPr lang="fr-FR" dirty="0" smtClean="0">
                <a:solidFill>
                  <a:srgbClr val="FFFF00"/>
                </a:solidFill>
                <a:latin typeface="Book Antiqua" pitchFamily="18" charset="0"/>
              </a:rPr>
              <a:t>primordial du </a:t>
            </a:r>
            <a:r>
              <a:rPr lang="fr-FR" dirty="0">
                <a:solidFill>
                  <a:srgbClr val="FFFF00"/>
                </a:solidFill>
                <a:latin typeface="Book Antiqua" pitchFamily="18" charset="0"/>
              </a:rPr>
              <a:t>COS dans la PTI:</a:t>
            </a: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13</a:t>
            </a:fld>
            <a:endParaRPr lang="fr-FR" altLang="fr-FR"/>
          </a:p>
        </p:txBody>
      </p:sp>
      <p:pic>
        <p:nvPicPr>
          <p:cNvPr id="12" name="Picture 2"/>
          <p:cNvPicPr>
            <a:picLocks noChangeAspect="1" noChangeArrowheads="1"/>
          </p:cNvPicPr>
          <p:nvPr/>
        </p:nvPicPr>
        <p:blipFill>
          <a:blip r:embed="rId2" cstate="print"/>
          <a:srcRect/>
          <a:stretch>
            <a:fillRect/>
          </a:stretch>
        </p:blipFill>
        <p:spPr bwMode="auto">
          <a:xfrm>
            <a:off x="8100392" y="1124744"/>
            <a:ext cx="865188" cy="885825"/>
          </a:xfrm>
          <a:prstGeom prst="rect">
            <a:avLst/>
          </a:prstGeom>
          <a:noFill/>
          <a:ln w="9525">
            <a:noFill/>
            <a:miter lim="800000"/>
            <a:headEnd/>
            <a:tailEnd/>
          </a:ln>
        </p:spPr>
      </p:pic>
      <p:sp>
        <p:nvSpPr>
          <p:cNvPr id="13" name="ZoneTexte 2"/>
          <p:cNvSpPr txBox="1">
            <a:spLocks noChangeArrowheads="1"/>
          </p:cNvSpPr>
          <p:nvPr/>
        </p:nvSpPr>
        <p:spPr bwMode="auto">
          <a:xfrm>
            <a:off x="395287" y="1374875"/>
            <a:ext cx="8353425" cy="4524315"/>
          </a:xfrm>
          <a:prstGeom prst="rect">
            <a:avLst/>
          </a:prstGeom>
          <a:noFill/>
          <a:ln w="9525">
            <a:noFill/>
            <a:miter lim="800000"/>
            <a:headEnd/>
            <a:tailEnd/>
          </a:ln>
        </p:spPr>
        <p:txBody>
          <a:bodyPr>
            <a:spAutoFit/>
          </a:bodyPr>
          <a:lstStyle/>
          <a:p>
            <a:pPr algn="l">
              <a:buFont typeface="Wingdings" pitchFamily="2" charset="2"/>
              <a:buChar char="Ø"/>
            </a:pPr>
            <a:r>
              <a:rPr lang="fr-FR" dirty="0">
                <a:solidFill>
                  <a:srgbClr val="0000FF"/>
                </a:solidFill>
              </a:rPr>
              <a:t> </a:t>
            </a:r>
            <a:r>
              <a:rPr lang="fr-FR" i="1" dirty="0">
                <a:solidFill>
                  <a:srgbClr val="0000FF"/>
                </a:solidFill>
              </a:rPr>
              <a:t>Je suis COS, dans le cadre de la PTI je prends contact avec l’OPJ.</a:t>
            </a:r>
          </a:p>
          <a:p>
            <a:pPr algn="l">
              <a:buFont typeface="Wingdings" pitchFamily="2" charset="2"/>
              <a:buChar char="Ø"/>
            </a:pPr>
            <a:r>
              <a:rPr lang="fr-FR" i="1" dirty="0">
                <a:solidFill>
                  <a:srgbClr val="0000FF"/>
                </a:solidFill>
              </a:rPr>
              <a:t>  je me renseigne si une enquête judiciaire est ouverte (flagrance art 60 du CPP, préliminaire art 77-1 du CPP, si victime(s) DCD enquête d’office pour découverte de cadavre selon l’article 74 du CPP).</a:t>
            </a:r>
          </a:p>
          <a:p>
            <a:pPr algn="l">
              <a:buFont typeface="Wingdings" pitchFamily="2" charset="2"/>
              <a:buChar char="Ø"/>
            </a:pPr>
            <a:r>
              <a:rPr lang="fr-FR" i="1" dirty="0">
                <a:solidFill>
                  <a:srgbClr val="0000FF"/>
                </a:solidFill>
              </a:rPr>
              <a:t> Je me renseigne si un Sapeur- Pompier Investigateur (SPI) est engagé, dans ce cas je fais temporisé le déblai jusqu’ à son arrivée</a:t>
            </a:r>
            <a:r>
              <a:rPr lang="fr-FR" i="1" dirty="0" smtClean="0">
                <a:solidFill>
                  <a:srgbClr val="0000FF"/>
                </a:solidFill>
              </a:rPr>
              <a:t>.</a:t>
            </a:r>
          </a:p>
          <a:p>
            <a:pPr algn="l">
              <a:buFont typeface="Wingdings" pitchFamily="2" charset="2"/>
              <a:buChar char="Ø"/>
            </a:pPr>
            <a:r>
              <a:rPr lang="fr-FR" i="1" dirty="0" smtClean="0">
                <a:solidFill>
                  <a:srgbClr val="0000FF"/>
                </a:solidFill>
              </a:rPr>
              <a:t> Je peux demander au CODIS l’engagement de la FOS RCCI.</a:t>
            </a:r>
            <a:endParaRPr lang="fr-FR" i="1" dirty="0">
              <a:solidFill>
                <a:srgbClr val="0000FF"/>
              </a:solidFill>
            </a:endParaRPr>
          </a:p>
          <a:p>
            <a:pPr algn="l"/>
            <a:endParaRPr lang="fr-FR" dirty="0"/>
          </a:p>
          <a:p>
            <a:pPr algn="l">
              <a:buFont typeface="Wingdings" pitchFamily="2" charset="2"/>
              <a:buChar char="Ø"/>
            </a:pPr>
            <a:r>
              <a:rPr lang="fr-FR" dirty="0"/>
              <a:t> Une fois que le feu est éteint, si un SPI est présent il remplit son rôle de conseiller du COS en matière de PTI.</a:t>
            </a:r>
          </a:p>
          <a:p>
            <a:pPr algn="l">
              <a:buFont typeface="Wingdings" pitchFamily="2" charset="2"/>
              <a:buChar char="Ø"/>
            </a:pPr>
            <a:r>
              <a:rPr lang="fr-FR" dirty="0"/>
              <a:t> L’action du SPI dans le cadre de la PTI consiste en concertation avec le COS à prendre en compte les impératifs liés à l’extinction des foyers en évitant une non reprise du feu tout en préservant les traces et indices.</a:t>
            </a:r>
          </a:p>
          <a:p>
            <a:pPr algn="l">
              <a:buFont typeface="Wingdings" pitchFamily="2" charset="2"/>
              <a:buChar char="Ø"/>
            </a:pPr>
            <a:r>
              <a:rPr lang="fr-FR" dirty="0"/>
              <a:t> Le SPI prendra parallèlement avec le COS les exigences des forces de l’ordre dans le cas d’une enquête judiciaire (dans ce cas l’action du SPI sera restreinte, elle sera concentrée uniquement sur la PTI et la prise de clichés).</a:t>
            </a:r>
          </a:p>
          <a:p>
            <a:pPr algn="l">
              <a:buFont typeface="Wingdings" pitchFamily="2" charset="2"/>
              <a:buChar char="Ø"/>
            </a:pPr>
            <a:r>
              <a:rPr lang="fr-FR" dirty="0"/>
              <a:t> La RCCI ne doit en aucun cas interférer dans les opérations de secours qui sont placées sous l’autorité du COS (Circulaire ministérielle du 23/03/2011).</a:t>
            </a:r>
          </a:p>
        </p:txBody>
      </p:sp>
    </p:spTree>
    <p:extLst>
      <p:ext uri="{BB962C8B-B14F-4D97-AF65-F5344CB8AC3E}">
        <p14:creationId xmlns:p14="http://schemas.microsoft.com/office/powerpoint/2010/main" val="7846140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3200" kern="1200" dirty="0">
                <a:solidFill>
                  <a:srgbClr val="FFFF00"/>
                </a:solidFill>
                <a:latin typeface="Book Antiqua" pitchFamily="18" charset="0"/>
                <a:ea typeface="+mn-ea"/>
                <a:cs typeface="Arial" charset="0"/>
              </a:rPr>
              <a:t>Les actions du COS dans la PTI</a:t>
            </a:r>
            <a:r>
              <a:rPr lang="fr-FR" sz="3200" kern="1200" dirty="0" smtClean="0">
                <a:solidFill>
                  <a:srgbClr val="FFFF00"/>
                </a:solidFill>
                <a:latin typeface="Book Antiqua" pitchFamily="18" charset="0"/>
                <a:ea typeface="+mn-ea"/>
                <a:cs typeface="Arial" charset="0"/>
              </a:rPr>
              <a:t>:</a:t>
            </a: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14</a:t>
            </a:fld>
            <a:endParaRPr lang="fr-FR" altLang="fr-FR"/>
          </a:p>
        </p:txBody>
      </p:sp>
      <p:sp>
        <p:nvSpPr>
          <p:cNvPr id="19" name="ZoneTexte 18"/>
          <p:cNvSpPr txBox="1"/>
          <p:nvPr/>
        </p:nvSpPr>
        <p:spPr>
          <a:xfrm>
            <a:off x="251520" y="1124744"/>
            <a:ext cx="8467996" cy="1846659"/>
          </a:xfrm>
          <a:prstGeom prst="rect">
            <a:avLst/>
          </a:prstGeom>
          <a:noFill/>
        </p:spPr>
        <p:txBody>
          <a:bodyPr wrap="square" rtlCol="0">
            <a:spAutoFit/>
          </a:bodyPr>
          <a:lstStyle/>
          <a:p>
            <a:pPr marL="285750" indent="-285750" algn="l">
              <a:buFont typeface="Wingdings" panose="05000000000000000000" pitchFamily="2" charset="2"/>
              <a:buChar char="Ø"/>
            </a:pPr>
            <a:r>
              <a:rPr lang="fr-FR" sz="1600" dirty="0"/>
              <a:t>J’observe dès mon arrivée l’état des ouvrants (vitres cassées, effractions..), </a:t>
            </a:r>
            <a:r>
              <a:rPr lang="fr-FR" sz="1600" dirty="0" smtClean="0"/>
              <a:t>si un </a:t>
            </a:r>
            <a:r>
              <a:rPr lang="fr-FR" sz="1600" dirty="0"/>
              <a:t>photographe de la cellule communication est présent, je l’utilise, il est sensibilisé par la FOS sur la prise de clichés dans le cadre de la RCCI.</a:t>
            </a:r>
          </a:p>
          <a:p>
            <a:pPr marL="285750" indent="-285750" algn="l">
              <a:buFont typeface="Wingdings" panose="05000000000000000000" pitchFamily="2" charset="2"/>
              <a:buChar char="Ø"/>
            </a:pPr>
            <a:endParaRPr lang="fr-FR" sz="1600" dirty="0" smtClean="0"/>
          </a:p>
          <a:p>
            <a:pPr marL="285750" indent="-285750" algn="l">
              <a:buFont typeface="Wingdings" panose="05000000000000000000" pitchFamily="2" charset="2"/>
              <a:buChar char="Ø"/>
            </a:pPr>
            <a:r>
              <a:rPr lang="fr-FR" sz="1600" dirty="0" smtClean="0"/>
              <a:t>Je </a:t>
            </a:r>
            <a:r>
              <a:rPr lang="fr-FR" sz="1600" dirty="0"/>
              <a:t>signale à l’OPJ toutes les effractions réalisées par les SP pendant l’intervention en précisant les outils utilisés ( </a:t>
            </a:r>
            <a:r>
              <a:rPr lang="fr-FR" sz="1600" dirty="0" err="1" smtClean="0"/>
              <a:t>holligan</a:t>
            </a:r>
            <a:r>
              <a:rPr lang="fr-FR" sz="1600" dirty="0" smtClean="0"/>
              <a:t> -</a:t>
            </a:r>
            <a:r>
              <a:rPr lang="fr-FR" sz="1600" dirty="0" err="1"/>
              <a:t>tools</a:t>
            </a:r>
            <a:r>
              <a:rPr lang="fr-FR" sz="1600" dirty="0"/>
              <a:t>, petite pince, disqueuse</a:t>
            </a:r>
            <a:r>
              <a:rPr lang="fr-FR" sz="1600" dirty="0" smtClean="0"/>
              <a:t>...).</a:t>
            </a:r>
            <a:endParaRPr lang="fr-FR" sz="1600" dirty="0"/>
          </a:p>
          <a:p>
            <a:pPr marL="285750" indent="-285750" algn="l">
              <a:buFont typeface="Wingdings" panose="05000000000000000000" pitchFamily="2" charset="2"/>
              <a:buChar char="Ø"/>
            </a:pPr>
            <a:endParaRPr lang="fr-FR" dirty="0"/>
          </a:p>
        </p:txBody>
      </p:sp>
      <p:pic>
        <p:nvPicPr>
          <p:cNvPr id="20" name="Image 5"/>
          <p:cNvPicPr>
            <a:picLocks noChangeAspect="1"/>
          </p:cNvPicPr>
          <p:nvPr/>
        </p:nvPicPr>
        <p:blipFill>
          <a:blip r:embed="rId2" cstate="print"/>
          <a:srcRect/>
          <a:stretch>
            <a:fillRect/>
          </a:stretch>
        </p:blipFill>
        <p:spPr bwMode="auto">
          <a:xfrm>
            <a:off x="623888" y="2745993"/>
            <a:ext cx="2376265" cy="3548033"/>
          </a:xfrm>
          <a:prstGeom prst="rect">
            <a:avLst/>
          </a:prstGeom>
          <a:noFill/>
          <a:ln w="19050">
            <a:solidFill>
              <a:srgbClr val="FFFF00"/>
            </a:solidFill>
            <a:miter lim="800000"/>
            <a:headEnd/>
            <a:tailEnd/>
          </a:ln>
        </p:spPr>
      </p:pic>
      <p:pic>
        <p:nvPicPr>
          <p:cNvPr id="21" name="Picture 2"/>
          <p:cNvPicPr>
            <a:picLocks noChangeAspect="1" noChangeArrowheads="1"/>
          </p:cNvPicPr>
          <p:nvPr/>
        </p:nvPicPr>
        <p:blipFill>
          <a:blip r:embed="rId3" cstate="print"/>
          <a:srcRect/>
          <a:stretch>
            <a:fillRect/>
          </a:stretch>
        </p:blipFill>
        <p:spPr bwMode="auto">
          <a:xfrm>
            <a:off x="3840749" y="2801198"/>
            <a:ext cx="1289538" cy="1325469"/>
          </a:xfrm>
          <a:prstGeom prst="rect">
            <a:avLst/>
          </a:prstGeom>
          <a:noFill/>
          <a:ln w="9525">
            <a:noFill/>
            <a:miter lim="800000"/>
            <a:headEnd/>
            <a:tailEnd/>
          </a:ln>
        </p:spPr>
      </p:pic>
      <p:pic>
        <p:nvPicPr>
          <p:cNvPr id="22" name="Image 13" descr="ASJCOU4CAZ2YPMMCAD631FNCAW6DSSNCA7XJA6KCA0HTEC4CAFOTZ44CA55I5PACA8PB5LPCANM41Y2CAOOAV1MCANTR1OHCAVEA50YCA6RO10KCA9QB10ZCANOZT2KCACJA4ZJCAT23HA7CA4V4Z0X.jpg"/>
          <p:cNvPicPr>
            <a:picLocks noChangeAspect="1"/>
          </p:cNvPicPr>
          <p:nvPr/>
        </p:nvPicPr>
        <p:blipFill>
          <a:blip r:embed="rId4" cstate="print"/>
          <a:srcRect/>
          <a:stretch>
            <a:fillRect/>
          </a:stretch>
        </p:blipFill>
        <p:spPr bwMode="auto">
          <a:xfrm>
            <a:off x="3464755" y="4293096"/>
            <a:ext cx="2041525" cy="1752600"/>
          </a:xfrm>
          <a:prstGeom prst="rect">
            <a:avLst/>
          </a:prstGeom>
          <a:noFill/>
          <a:ln w="19050">
            <a:noFill/>
            <a:miter lim="800000"/>
            <a:headEnd/>
            <a:tailEnd/>
          </a:ln>
        </p:spPr>
      </p:pic>
      <p:sp>
        <p:nvSpPr>
          <p:cNvPr id="23" name="Explosion 2 22"/>
          <p:cNvSpPr/>
          <p:nvPr/>
        </p:nvSpPr>
        <p:spPr>
          <a:xfrm rot="2648737">
            <a:off x="4581490" y="4142195"/>
            <a:ext cx="1174750" cy="104457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4" name="Image 6"/>
          <p:cNvPicPr>
            <a:picLocks noChangeAspect="1"/>
          </p:cNvPicPr>
          <p:nvPr/>
        </p:nvPicPr>
        <p:blipFill>
          <a:blip r:embed="rId5" cstate="print"/>
          <a:srcRect/>
          <a:stretch>
            <a:fillRect/>
          </a:stretch>
        </p:blipFill>
        <p:spPr bwMode="auto">
          <a:xfrm>
            <a:off x="6336160" y="2689038"/>
            <a:ext cx="2257572" cy="3371491"/>
          </a:xfrm>
          <a:prstGeom prst="rect">
            <a:avLst/>
          </a:prstGeom>
          <a:noFill/>
          <a:ln w="19050">
            <a:solidFill>
              <a:srgbClr val="FFFF00"/>
            </a:solidFill>
            <a:miter lim="800000"/>
            <a:headEnd/>
            <a:tailEnd/>
          </a:ln>
        </p:spPr>
      </p:pic>
    </p:spTree>
    <p:extLst>
      <p:ext uri="{BB962C8B-B14F-4D97-AF65-F5344CB8AC3E}">
        <p14:creationId xmlns:p14="http://schemas.microsoft.com/office/powerpoint/2010/main" val="616400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http://t0.gstatic.com/images?q=tbn:ANd9GcS2I9qSrbM355w6F-z41sm7guc20emWix3byY9A2DEUWVmeHcPQ6KOgCEo">
            <a:hlinkClick r:id="rId2"/>
          </p:cNvPr>
          <p:cNvPicPr>
            <a:picLocks noChangeAspect="1" noChangeArrowheads="1"/>
          </p:cNvPicPr>
          <p:nvPr/>
        </p:nvPicPr>
        <p:blipFill>
          <a:blip r:embed="rId3" cstate="print"/>
          <a:srcRect/>
          <a:stretch>
            <a:fillRect/>
          </a:stretch>
        </p:blipFill>
        <p:spPr bwMode="auto">
          <a:xfrm>
            <a:off x="3562350" y="3250457"/>
            <a:ext cx="1728787" cy="1727200"/>
          </a:xfrm>
          <a:prstGeom prst="rect">
            <a:avLst/>
          </a:prstGeom>
          <a:noFill/>
          <a:ln w="9525">
            <a:noFill/>
            <a:miter lim="800000"/>
            <a:headEnd/>
            <a:tailEnd/>
          </a:ln>
        </p:spPr>
      </p:pic>
      <p:sp>
        <p:nvSpPr>
          <p:cNvPr id="2" name="Titre 1"/>
          <p:cNvSpPr>
            <a:spLocks noGrp="1"/>
          </p:cNvSpPr>
          <p:nvPr>
            <p:ph type="title"/>
          </p:nvPr>
        </p:nvSpPr>
        <p:spPr/>
        <p:txBody>
          <a:bodyPr/>
          <a:lstStyle/>
          <a:p>
            <a:pPr lvl="0" defTabSz="914400" eaLnBrk="1" hangingPunct="1"/>
            <a:r>
              <a:rPr lang="fr-FR" altLang="fr-FR" sz="3200" b="0" kern="1200" dirty="0">
                <a:solidFill>
                  <a:srgbClr val="FFFF00"/>
                </a:solidFill>
                <a:latin typeface="Arial" charset="0"/>
                <a:ea typeface="+mn-ea"/>
                <a:cs typeface="Arial" charset="0"/>
              </a:rPr>
              <a:t/>
            </a:r>
            <a:br>
              <a:rPr lang="fr-FR" altLang="fr-FR" sz="32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15</a:t>
            </a:fld>
            <a:endParaRPr lang="fr-FR" altLang="fr-FR"/>
          </a:p>
        </p:txBody>
      </p:sp>
      <p:sp>
        <p:nvSpPr>
          <p:cNvPr id="8" name="Rectangle 1"/>
          <p:cNvSpPr>
            <a:spLocks noChangeArrowheads="1"/>
          </p:cNvSpPr>
          <p:nvPr/>
        </p:nvSpPr>
        <p:spPr bwMode="auto">
          <a:xfrm>
            <a:off x="401638" y="1124744"/>
            <a:ext cx="8496300" cy="922338"/>
          </a:xfrm>
          <a:prstGeom prst="rect">
            <a:avLst/>
          </a:prstGeom>
          <a:noFill/>
          <a:ln w="9525">
            <a:noFill/>
            <a:miter lim="800000"/>
            <a:headEnd/>
            <a:tailEnd/>
          </a:ln>
        </p:spPr>
        <p:txBody>
          <a:bodyPr>
            <a:spAutoFit/>
          </a:bodyPr>
          <a:lstStyle/>
          <a:p>
            <a:pPr>
              <a:buFont typeface="Wingdings" pitchFamily="2" charset="2"/>
              <a:buChar char="Ø"/>
            </a:pPr>
            <a:r>
              <a:rPr lang="fr-FR" dirty="0"/>
              <a:t> Je m’assure que lors de la coupure de l’électricité  que seul le disjoncteur général soit activé de façon à conserver la position des autres organes.</a:t>
            </a:r>
          </a:p>
          <a:p>
            <a:endParaRPr lang="fr-FR" dirty="0"/>
          </a:p>
        </p:txBody>
      </p:sp>
      <p:pic>
        <p:nvPicPr>
          <p:cNvPr id="9" name="Image 2"/>
          <p:cNvPicPr>
            <a:picLocks noChangeAspect="1"/>
          </p:cNvPicPr>
          <p:nvPr/>
        </p:nvPicPr>
        <p:blipFill>
          <a:blip r:embed="rId4" cstate="print"/>
          <a:srcRect/>
          <a:stretch>
            <a:fillRect/>
          </a:stretch>
        </p:blipFill>
        <p:spPr bwMode="auto">
          <a:xfrm>
            <a:off x="468313" y="1844675"/>
            <a:ext cx="2663825" cy="3979863"/>
          </a:xfrm>
          <a:prstGeom prst="rect">
            <a:avLst/>
          </a:prstGeom>
          <a:noFill/>
          <a:ln w="19050">
            <a:solidFill>
              <a:srgbClr val="FFFF00"/>
            </a:solidFill>
            <a:miter lim="800000"/>
            <a:headEnd/>
            <a:tailEnd/>
          </a:ln>
        </p:spPr>
      </p:pic>
      <p:sp>
        <p:nvSpPr>
          <p:cNvPr id="10" name="Ellipse 9"/>
          <p:cNvSpPr/>
          <p:nvPr/>
        </p:nvSpPr>
        <p:spPr>
          <a:xfrm>
            <a:off x="900113" y="2578100"/>
            <a:ext cx="336550" cy="360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Ellipse 10"/>
          <p:cNvSpPr/>
          <p:nvPr/>
        </p:nvSpPr>
        <p:spPr>
          <a:xfrm>
            <a:off x="1403350" y="4941888"/>
            <a:ext cx="576263" cy="574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12" name="Connecteur droit avec flèche 11"/>
          <p:cNvCxnSpPr/>
          <p:nvPr/>
        </p:nvCxnSpPr>
        <p:spPr>
          <a:xfrm flipH="1" flipV="1">
            <a:off x="1258888" y="2852738"/>
            <a:ext cx="2592387" cy="93662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flipH="1">
            <a:off x="2051050" y="4581525"/>
            <a:ext cx="1728788" cy="6477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a:blip r:embed="rId5" cstate="print"/>
          <a:srcRect/>
          <a:stretch>
            <a:fillRect/>
          </a:stretch>
        </p:blipFill>
        <p:spPr bwMode="auto">
          <a:xfrm>
            <a:off x="3995738" y="1871663"/>
            <a:ext cx="863600" cy="887412"/>
          </a:xfrm>
          <a:prstGeom prst="rect">
            <a:avLst/>
          </a:prstGeom>
          <a:noFill/>
          <a:ln w="9525">
            <a:noFill/>
            <a:miter lim="800000"/>
            <a:headEnd/>
            <a:tailEnd/>
          </a:ln>
        </p:spPr>
      </p:pic>
      <p:pic>
        <p:nvPicPr>
          <p:cNvPr id="17" name="Picture 3" descr="E:\Documents and Settings\FLACHER LAURENT\archives photos\Archive clichés RCCI\RCCI 19 St Etienne\DSC02038.JPG"/>
          <p:cNvPicPr>
            <a:picLocks noChangeAspect="1" noChangeArrowheads="1"/>
          </p:cNvPicPr>
          <p:nvPr/>
        </p:nvPicPr>
        <p:blipFill>
          <a:blip r:embed="rId6" cstate="print"/>
          <a:srcRect/>
          <a:stretch>
            <a:fillRect/>
          </a:stretch>
        </p:blipFill>
        <p:spPr bwMode="auto">
          <a:xfrm>
            <a:off x="5657850" y="1835150"/>
            <a:ext cx="2663825" cy="3979863"/>
          </a:xfrm>
          <a:prstGeom prst="rect">
            <a:avLst/>
          </a:prstGeom>
          <a:noFill/>
          <a:ln w="19050">
            <a:solidFill>
              <a:srgbClr val="FFFF00"/>
            </a:solidFill>
            <a:miter lim="800000"/>
            <a:headEnd/>
            <a:tailEnd/>
          </a:ln>
        </p:spPr>
      </p:pic>
      <p:sp>
        <p:nvSpPr>
          <p:cNvPr id="21" name="Ellipse 20"/>
          <p:cNvSpPr/>
          <p:nvPr/>
        </p:nvSpPr>
        <p:spPr>
          <a:xfrm>
            <a:off x="6566569" y="4221088"/>
            <a:ext cx="576262" cy="576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22" name="Connecteur droit avec flèche 21"/>
          <p:cNvCxnSpPr/>
          <p:nvPr/>
        </p:nvCxnSpPr>
        <p:spPr>
          <a:xfrm>
            <a:off x="5148263" y="4292600"/>
            <a:ext cx="1223962" cy="2159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ZoneTexte 14"/>
          <p:cNvSpPr txBox="1">
            <a:spLocks noChangeArrowheads="1"/>
          </p:cNvSpPr>
          <p:nvPr/>
        </p:nvSpPr>
        <p:spPr bwMode="auto">
          <a:xfrm>
            <a:off x="796925" y="5824538"/>
            <a:ext cx="7705725" cy="339725"/>
          </a:xfrm>
          <a:prstGeom prst="rect">
            <a:avLst/>
          </a:prstGeom>
          <a:noFill/>
          <a:ln w="9525">
            <a:noFill/>
            <a:miter lim="800000"/>
            <a:headEnd/>
            <a:tailEnd/>
          </a:ln>
        </p:spPr>
        <p:txBody>
          <a:bodyPr>
            <a:spAutoFit/>
          </a:bodyPr>
          <a:lstStyle/>
          <a:p>
            <a:r>
              <a:rPr lang="fr-FR" sz="1600" dirty="0">
                <a:solidFill>
                  <a:srgbClr val="FF0000"/>
                </a:solidFill>
              </a:rPr>
              <a:t>Sur ces feux d’appartements seul le disjoncteur général a été actionné par les SP.</a:t>
            </a:r>
          </a:p>
        </p:txBody>
      </p:sp>
    </p:spTree>
    <p:extLst>
      <p:ext uri="{BB962C8B-B14F-4D97-AF65-F5344CB8AC3E}">
        <p14:creationId xmlns:p14="http://schemas.microsoft.com/office/powerpoint/2010/main" val="2371574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descr="http://t0.gstatic.com/images?q=tbn:ANd9GcS2I9qSrbM355w6F-z41sm7guc20emWix3byY9A2DEUWVmeHcPQ6KOgCEo">
            <a:hlinkClick r:id="rId2"/>
          </p:cNvPr>
          <p:cNvPicPr>
            <a:picLocks noChangeAspect="1" noChangeArrowheads="1"/>
          </p:cNvPicPr>
          <p:nvPr/>
        </p:nvPicPr>
        <p:blipFill>
          <a:blip r:embed="rId3" cstate="print"/>
          <a:srcRect/>
          <a:stretch>
            <a:fillRect/>
          </a:stretch>
        </p:blipFill>
        <p:spPr bwMode="auto">
          <a:xfrm rot="-10070860">
            <a:off x="7707716" y="3834176"/>
            <a:ext cx="1346200" cy="1346200"/>
          </a:xfrm>
          <a:prstGeom prst="rect">
            <a:avLst/>
          </a:prstGeom>
          <a:noFill/>
          <a:ln w="9525">
            <a:noFill/>
            <a:miter lim="800000"/>
            <a:headEnd/>
            <a:tailEnd/>
          </a:ln>
        </p:spPr>
      </p:pic>
      <p:pic>
        <p:nvPicPr>
          <p:cNvPr id="25" name="Picture 4" descr="http://t0.gstatic.com/images?q=tbn:ANd9GcS2I9qSrbM355w6F-z41sm7guc20emWix3byY9A2DEUWVmeHcPQ6KOgCEo">
            <a:hlinkClick r:id="rId2"/>
          </p:cNvPr>
          <p:cNvPicPr>
            <a:picLocks noChangeAspect="1" noChangeArrowheads="1"/>
          </p:cNvPicPr>
          <p:nvPr/>
        </p:nvPicPr>
        <p:blipFill>
          <a:blip r:embed="rId3" cstate="print"/>
          <a:srcRect/>
          <a:stretch>
            <a:fillRect/>
          </a:stretch>
        </p:blipFill>
        <p:spPr bwMode="auto">
          <a:xfrm rot="495103">
            <a:off x="7722973" y="1856614"/>
            <a:ext cx="1346200" cy="1346200"/>
          </a:xfrm>
          <a:prstGeom prst="rect">
            <a:avLst/>
          </a:prstGeom>
          <a:noFill/>
          <a:ln w="9525">
            <a:noFill/>
            <a:miter lim="800000"/>
            <a:headEnd/>
            <a:tailEnd/>
          </a:ln>
        </p:spPr>
      </p:pic>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16</a:t>
            </a:fld>
            <a:endParaRPr lang="fr-FR" altLang="fr-FR"/>
          </a:p>
        </p:txBody>
      </p:sp>
      <p:pic>
        <p:nvPicPr>
          <p:cNvPr id="22" name="Image 1"/>
          <p:cNvPicPr>
            <a:picLocks noChangeAspect="1"/>
          </p:cNvPicPr>
          <p:nvPr/>
        </p:nvPicPr>
        <p:blipFill>
          <a:blip r:embed="rId4" cstate="print"/>
          <a:srcRect/>
          <a:stretch>
            <a:fillRect/>
          </a:stretch>
        </p:blipFill>
        <p:spPr bwMode="auto">
          <a:xfrm>
            <a:off x="1562892" y="1277913"/>
            <a:ext cx="6018213" cy="4029075"/>
          </a:xfrm>
          <a:prstGeom prst="rect">
            <a:avLst/>
          </a:prstGeom>
          <a:noFill/>
          <a:ln w="38100">
            <a:solidFill>
              <a:srgbClr val="FFFF00"/>
            </a:solidFill>
            <a:miter lim="800000"/>
            <a:headEnd/>
            <a:tailEnd/>
          </a:ln>
        </p:spPr>
      </p:pic>
      <p:sp>
        <p:nvSpPr>
          <p:cNvPr id="23" name="Ellipse 22"/>
          <p:cNvSpPr/>
          <p:nvPr/>
        </p:nvSpPr>
        <p:spPr>
          <a:xfrm>
            <a:off x="4571999" y="2060848"/>
            <a:ext cx="576263" cy="576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24" name="Connecteur droit avec flèche 23"/>
          <p:cNvCxnSpPr/>
          <p:nvPr/>
        </p:nvCxnSpPr>
        <p:spPr>
          <a:xfrm flipH="1" flipV="1">
            <a:off x="5148262" y="2348979"/>
            <a:ext cx="2592387" cy="153987"/>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ZoneTexte 11"/>
          <p:cNvSpPr txBox="1">
            <a:spLocks noChangeArrowheads="1"/>
          </p:cNvSpPr>
          <p:nvPr/>
        </p:nvSpPr>
        <p:spPr bwMode="auto">
          <a:xfrm>
            <a:off x="6067027" y="2065771"/>
            <a:ext cx="595313" cy="369888"/>
          </a:xfrm>
          <a:prstGeom prst="rect">
            <a:avLst/>
          </a:prstGeom>
          <a:noFill/>
          <a:ln w="9525">
            <a:noFill/>
            <a:miter lim="800000"/>
            <a:headEnd/>
            <a:tailEnd/>
          </a:ln>
        </p:spPr>
        <p:txBody>
          <a:bodyPr wrap="none">
            <a:spAutoFit/>
          </a:bodyPr>
          <a:lstStyle/>
          <a:p>
            <a:pPr algn="ctr"/>
            <a:r>
              <a:rPr lang="fr-FR" b="1" dirty="0">
                <a:solidFill>
                  <a:srgbClr val="FFFF00"/>
                </a:solidFill>
              </a:rPr>
              <a:t>OUI</a:t>
            </a:r>
          </a:p>
        </p:txBody>
      </p:sp>
      <p:sp>
        <p:nvSpPr>
          <p:cNvPr id="27" name="Ellipse 26"/>
          <p:cNvSpPr/>
          <p:nvPr/>
        </p:nvSpPr>
        <p:spPr>
          <a:xfrm rot="21208509">
            <a:off x="3810741" y="3917961"/>
            <a:ext cx="1871663" cy="6492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28" name="Connecteur droit avec flèche 27"/>
          <p:cNvCxnSpPr/>
          <p:nvPr/>
        </p:nvCxnSpPr>
        <p:spPr>
          <a:xfrm flipH="1">
            <a:off x="5713233" y="4149080"/>
            <a:ext cx="2130425"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ZoneTexte 12"/>
          <p:cNvSpPr txBox="1">
            <a:spLocks noChangeArrowheads="1"/>
          </p:cNvSpPr>
          <p:nvPr/>
        </p:nvSpPr>
        <p:spPr bwMode="auto">
          <a:xfrm>
            <a:off x="6297919" y="3813720"/>
            <a:ext cx="698500" cy="369887"/>
          </a:xfrm>
          <a:prstGeom prst="rect">
            <a:avLst/>
          </a:prstGeom>
          <a:noFill/>
          <a:ln w="9525">
            <a:noFill/>
            <a:miter lim="800000"/>
            <a:headEnd/>
            <a:tailEnd/>
          </a:ln>
        </p:spPr>
        <p:txBody>
          <a:bodyPr wrap="none">
            <a:spAutoFit/>
          </a:bodyPr>
          <a:lstStyle/>
          <a:p>
            <a:pPr algn="ctr"/>
            <a:r>
              <a:rPr lang="fr-FR" b="1">
                <a:solidFill>
                  <a:srgbClr val="FFFF00"/>
                </a:solidFill>
              </a:rPr>
              <a:t>NON</a:t>
            </a:r>
          </a:p>
        </p:txBody>
      </p:sp>
      <p:sp>
        <p:nvSpPr>
          <p:cNvPr id="31" name="ZoneTexte 2"/>
          <p:cNvSpPr txBox="1">
            <a:spLocks noChangeArrowheads="1"/>
          </p:cNvSpPr>
          <p:nvPr/>
        </p:nvSpPr>
        <p:spPr bwMode="auto">
          <a:xfrm>
            <a:off x="719135" y="5604332"/>
            <a:ext cx="7705725" cy="338137"/>
          </a:xfrm>
          <a:prstGeom prst="rect">
            <a:avLst/>
          </a:prstGeom>
          <a:noFill/>
          <a:ln w="9525">
            <a:noFill/>
            <a:miter lim="800000"/>
            <a:headEnd/>
            <a:tailEnd/>
          </a:ln>
        </p:spPr>
        <p:txBody>
          <a:bodyPr wrap="square">
            <a:spAutoFit/>
          </a:bodyPr>
          <a:lstStyle/>
          <a:p>
            <a:r>
              <a:rPr lang="fr-FR" sz="1600" dirty="0">
                <a:solidFill>
                  <a:srgbClr val="FF0000"/>
                </a:solidFill>
              </a:rPr>
              <a:t>Sur ce feu d’appartement tous les disjoncteurs ont été actionnés par les SP.</a:t>
            </a:r>
          </a:p>
        </p:txBody>
      </p:sp>
    </p:spTree>
    <p:extLst>
      <p:ext uri="{BB962C8B-B14F-4D97-AF65-F5344CB8AC3E}">
        <p14:creationId xmlns:p14="http://schemas.microsoft.com/office/powerpoint/2010/main" val="13346572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17</a:t>
            </a:fld>
            <a:endParaRPr lang="fr-FR" altLang="fr-FR"/>
          </a:p>
        </p:txBody>
      </p:sp>
      <p:sp>
        <p:nvSpPr>
          <p:cNvPr id="7" name="Rectangle 1"/>
          <p:cNvSpPr>
            <a:spLocks noChangeArrowheads="1"/>
          </p:cNvSpPr>
          <p:nvPr/>
        </p:nvSpPr>
        <p:spPr bwMode="auto">
          <a:xfrm>
            <a:off x="287337" y="1062608"/>
            <a:ext cx="8569325" cy="2308225"/>
          </a:xfrm>
          <a:prstGeom prst="rect">
            <a:avLst/>
          </a:prstGeom>
          <a:noFill/>
          <a:ln w="9525">
            <a:noFill/>
            <a:miter lim="800000"/>
            <a:headEnd/>
            <a:tailEnd/>
          </a:ln>
        </p:spPr>
        <p:txBody>
          <a:bodyPr>
            <a:spAutoFit/>
          </a:bodyPr>
          <a:lstStyle/>
          <a:p>
            <a:pPr>
              <a:buFont typeface="Wingdings" pitchFamily="2" charset="2"/>
              <a:buChar char="Ø"/>
            </a:pPr>
            <a:r>
              <a:rPr lang="fr-FR" dirty="0"/>
              <a:t> Je demande à mon personnel d’éviter de déplacer inutilement le mobilier.</a:t>
            </a:r>
          </a:p>
          <a:p>
            <a:pPr>
              <a:buFont typeface="Wingdings" pitchFamily="2" charset="2"/>
              <a:buChar char="Ø"/>
            </a:pPr>
            <a:r>
              <a:rPr lang="fr-FR" dirty="0"/>
              <a:t> Si le mobilier doit être déplacé pour la bonne marche des opérations, je préconise à ce que le déplacement soit mémorisé ou photographié.</a:t>
            </a:r>
          </a:p>
          <a:p>
            <a:pPr>
              <a:buFont typeface="Wingdings" pitchFamily="2" charset="2"/>
              <a:buChar char="Ø"/>
            </a:pPr>
            <a:r>
              <a:rPr lang="fr-FR" dirty="0">
                <a:solidFill>
                  <a:srgbClr val="FF0000"/>
                </a:solidFill>
              </a:rPr>
              <a:t> Le degré de destruction du mobilier est particulièrement utile à la détermination du point d’origine de l’incendie.</a:t>
            </a:r>
          </a:p>
          <a:p>
            <a:pPr>
              <a:buFont typeface="Wingdings" pitchFamily="2" charset="2"/>
              <a:buChar char="Ø"/>
            </a:pPr>
            <a:endParaRPr lang="fr-FR" dirty="0"/>
          </a:p>
          <a:p>
            <a:pPr>
              <a:buFont typeface="Wingdings" pitchFamily="2" charset="2"/>
              <a:buChar char="Ø"/>
            </a:pPr>
            <a:endParaRPr lang="fr-FR" dirty="0"/>
          </a:p>
          <a:p>
            <a:pPr>
              <a:buFont typeface="Wingdings" pitchFamily="2" charset="2"/>
              <a:buChar char="Ø"/>
            </a:pPr>
            <a:endParaRPr lang="fr-FR" dirty="0"/>
          </a:p>
        </p:txBody>
      </p:sp>
      <p:pic>
        <p:nvPicPr>
          <p:cNvPr id="8" name="Image 13" descr="ASJCOU4CAZ2YPMMCAD631FNCAW6DSSNCA7XJA6KCA0HTEC4CAFOTZ44CA55I5PACA8PB5LPCANM41Y2CAOOAV1MCANTR1OHCAVEA50YCA6RO10KCA9QB10ZCANOZT2KCACJA4ZJCAT23HA7CA4V4Z0X.jpg"/>
          <p:cNvPicPr>
            <a:picLocks noChangeAspect="1"/>
          </p:cNvPicPr>
          <p:nvPr/>
        </p:nvPicPr>
        <p:blipFill>
          <a:blip r:embed="rId2" cstate="print"/>
          <a:srcRect/>
          <a:stretch>
            <a:fillRect/>
          </a:stretch>
        </p:blipFill>
        <p:spPr bwMode="auto">
          <a:xfrm>
            <a:off x="4283968" y="2497931"/>
            <a:ext cx="1454150" cy="1247775"/>
          </a:xfrm>
          <a:prstGeom prst="rect">
            <a:avLst/>
          </a:prstGeom>
          <a:noFill/>
          <a:ln w="19050">
            <a:noFill/>
            <a:miter lim="800000"/>
            <a:headEnd/>
            <a:tailEnd/>
          </a:ln>
        </p:spPr>
      </p:pic>
      <p:sp>
        <p:nvSpPr>
          <p:cNvPr id="12" name="Explosion 2 11"/>
          <p:cNvSpPr/>
          <p:nvPr/>
        </p:nvSpPr>
        <p:spPr>
          <a:xfrm rot="2648737">
            <a:off x="5075238" y="2293938"/>
            <a:ext cx="1133475" cy="1057275"/>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3" name="Picture 2"/>
          <p:cNvPicPr>
            <a:picLocks noChangeAspect="1" noChangeArrowheads="1"/>
          </p:cNvPicPr>
          <p:nvPr/>
        </p:nvPicPr>
        <p:blipFill>
          <a:blip r:embed="rId3" cstate="print"/>
          <a:srcRect/>
          <a:stretch>
            <a:fillRect/>
          </a:stretch>
        </p:blipFill>
        <p:spPr bwMode="auto">
          <a:xfrm>
            <a:off x="7147155" y="2483532"/>
            <a:ext cx="1046162" cy="1074737"/>
          </a:xfrm>
          <a:prstGeom prst="rect">
            <a:avLst/>
          </a:prstGeom>
          <a:noFill/>
          <a:ln w="9525">
            <a:noFill/>
            <a:miter lim="800000"/>
            <a:headEnd/>
            <a:tailEnd/>
          </a:ln>
        </p:spPr>
      </p:pic>
      <p:pic>
        <p:nvPicPr>
          <p:cNvPr id="14" name="Image 2"/>
          <p:cNvPicPr>
            <a:picLocks noChangeAspect="1"/>
          </p:cNvPicPr>
          <p:nvPr/>
        </p:nvPicPr>
        <p:blipFill>
          <a:blip r:embed="rId4" cstate="print"/>
          <a:srcRect/>
          <a:stretch>
            <a:fillRect/>
          </a:stretch>
        </p:blipFill>
        <p:spPr bwMode="auto">
          <a:xfrm>
            <a:off x="81434" y="3509900"/>
            <a:ext cx="4055362" cy="2713831"/>
          </a:xfrm>
          <a:prstGeom prst="rect">
            <a:avLst/>
          </a:prstGeom>
          <a:noFill/>
          <a:ln w="19050">
            <a:solidFill>
              <a:srgbClr val="FFFF00"/>
            </a:solidFill>
            <a:miter lim="800000"/>
            <a:headEnd/>
            <a:tailEnd/>
          </a:ln>
        </p:spPr>
      </p:pic>
      <p:pic>
        <p:nvPicPr>
          <p:cNvPr id="15" name="Image 3"/>
          <p:cNvPicPr>
            <a:picLocks noChangeAspect="1"/>
          </p:cNvPicPr>
          <p:nvPr/>
        </p:nvPicPr>
        <p:blipFill>
          <a:blip r:embed="rId5" cstate="print"/>
          <a:srcRect/>
          <a:stretch>
            <a:fillRect/>
          </a:stretch>
        </p:blipFill>
        <p:spPr bwMode="auto">
          <a:xfrm>
            <a:off x="4499992" y="3745706"/>
            <a:ext cx="3549879" cy="2375564"/>
          </a:xfrm>
          <a:prstGeom prst="rect">
            <a:avLst/>
          </a:prstGeom>
          <a:noFill/>
          <a:ln w="19050">
            <a:solidFill>
              <a:srgbClr val="FFFF00"/>
            </a:solidFill>
            <a:miter lim="800000"/>
            <a:headEnd/>
            <a:tailEnd/>
          </a:ln>
        </p:spPr>
      </p:pic>
    </p:spTree>
    <p:extLst>
      <p:ext uri="{BB962C8B-B14F-4D97-AF65-F5344CB8AC3E}">
        <p14:creationId xmlns:p14="http://schemas.microsoft.com/office/powerpoint/2010/main" val="3142419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18</a:t>
            </a:fld>
            <a:endParaRPr lang="fr-FR" altLang="fr-FR"/>
          </a:p>
        </p:txBody>
      </p:sp>
      <p:pic>
        <p:nvPicPr>
          <p:cNvPr id="21" name="Picture 2" descr="E:\Brûlage Sury\DSC04277.JPG"/>
          <p:cNvPicPr>
            <a:picLocks noChangeAspect="1" noChangeArrowheads="1"/>
          </p:cNvPicPr>
          <p:nvPr/>
        </p:nvPicPr>
        <p:blipFill>
          <a:blip r:embed="rId2" cstate="print"/>
          <a:srcRect/>
          <a:stretch>
            <a:fillRect/>
          </a:stretch>
        </p:blipFill>
        <p:spPr bwMode="auto">
          <a:xfrm>
            <a:off x="683568" y="1052736"/>
            <a:ext cx="7848674" cy="4375481"/>
          </a:xfrm>
          <a:prstGeom prst="rect">
            <a:avLst/>
          </a:prstGeom>
          <a:noFill/>
          <a:ln w="9525">
            <a:noFill/>
            <a:miter lim="800000"/>
            <a:headEnd/>
            <a:tailEnd/>
          </a:ln>
        </p:spPr>
      </p:pic>
      <p:sp>
        <p:nvSpPr>
          <p:cNvPr id="22" name="Rectangle 15"/>
          <p:cNvSpPr>
            <a:spLocks noChangeArrowheads="1"/>
          </p:cNvSpPr>
          <p:nvPr/>
        </p:nvSpPr>
        <p:spPr bwMode="auto">
          <a:xfrm>
            <a:off x="539750" y="1091580"/>
            <a:ext cx="8351837" cy="1077218"/>
          </a:xfrm>
          <a:prstGeom prst="rect">
            <a:avLst/>
          </a:prstGeom>
          <a:noFill/>
          <a:ln w="9525">
            <a:noFill/>
            <a:miter lim="800000"/>
            <a:headEnd/>
            <a:tailEnd/>
          </a:ln>
        </p:spPr>
        <p:txBody>
          <a:bodyPr>
            <a:spAutoFit/>
          </a:bodyPr>
          <a:lstStyle/>
          <a:p>
            <a:pPr algn="l">
              <a:buFont typeface="Wingdings" pitchFamily="2" charset="2"/>
              <a:buChar char="Ø"/>
            </a:pPr>
            <a:r>
              <a:rPr lang="fr-FR" dirty="0"/>
              <a:t> </a:t>
            </a:r>
            <a:r>
              <a:rPr lang="fr-FR" dirty="0">
                <a:solidFill>
                  <a:schemeClr val="bg1"/>
                </a:solidFill>
              </a:rPr>
              <a:t>J’adapte les moyens hydrauliques à la PTI</a:t>
            </a:r>
            <a:r>
              <a:rPr lang="fr-FR" dirty="0"/>
              <a:t> </a:t>
            </a:r>
            <a:r>
              <a:rPr lang="fr-FR" dirty="0">
                <a:solidFill>
                  <a:srgbClr val="FF0000"/>
                </a:solidFill>
              </a:rPr>
              <a:t>(jet diffusé d’attaque).</a:t>
            </a:r>
          </a:p>
          <a:p>
            <a:pPr algn="l">
              <a:buFont typeface="Wingdings" pitchFamily="2" charset="2"/>
              <a:buChar char="Ø"/>
            </a:pPr>
            <a:endParaRPr lang="fr-FR" dirty="0"/>
          </a:p>
          <a:p>
            <a:pPr algn="l">
              <a:buFont typeface="Wingdings" pitchFamily="2" charset="2"/>
              <a:buChar char="Ø"/>
            </a:pPr>
            <a:r>
              <a:rPr lang="fr-FR" dirty="0">
                <a:solidFill>
                  <a:srgbClr val="0000FF"/>
                </a:solidFill>
              </a:rPr>
              <a:t> de plus il évite le dégât des eaux </a:t>
            </a:r>
          </a:p>
          <a:p>
            <a:pPr algn="l">
              <a:buFont typeface="Wingdings" pitchFamily="2" charset="2"/>
              <a:buChar char="Ø"/>
            </a:pPr>
            <a:r>
              <a:rPr lang="fr-FR" dirty="0">
                <a:solidFill>
                  <a:srgbClr val="0000FF"/>
                </a:solidFill>
              </a:rPr>
              <a:t> il diminue le risque d’accidents thermiques</a:t>
            </a:r>
          </a:p>
        </p:txBody>
      </p:sp>
      <p:pic>
        <p:nvPicPr>
          <p:cNvPr id="23" name="Picture 2" descr="http://t0.gstatic.com/images?q=tbn:ANd9GcS6M1koWBvjwRU0AUv9slQHNi6z_w2RQS6Tx2pwoBSAnHBbj4EFzTP_GYw">
            <a:hlinkClick r:id="rId3"/>
          </p:cNvPr>
          <p:cNvPicPr>
            <a:picLocks noChangeAspect="1" noChangeArrowheads="1"/>
          </p:cNvPicPr>
          <p:nvPr/>
        </p:nvPicPr>
        <p:blipFill>
          <a:blip r:embed="rId4" cstate="print"/>
          <a:srcRect/>
          <a:stretch>
            <a:fillRect/>
          </a:stretch>
        </p:blipFill>
        <p:spPr bwMode="auto">
          <a:xfrm rot="210691">
            <a:off x="1727900" y="2464124"/>
            <a:ext cx="1449387" cy="1227137"/>
          </a:xfrm>
          <a:prstGeom prst="rect">
            <a:avLst/>
          </a:prstGeom>
          <a:noFill/>
          <a:ln w="9525">
            <a:noFill/>
            <a:miter lim="800000"/>
            <a:headEnd/>
            <a:tailEnd/>
          </a:ln>
        </p:spPr>
      </p:pic>
      <p:sp>
        <p:nvSpPr>
          <p:cNvPr id="24" name="Trapèze 23"/>
          <p:cNvSpPr/>
          <p:nvPr/>
        </p:nvSpPr>
        <p:spPr>
          <a:xfrm rot="15626726">
            <a:off x="4310513" y="812671"/>
            <a:ext cx="1381125" cy="3532785"/>
          </a:xfrm>
          <a:prstGeom prst="trapezoid">
            <a:avLst>
              <a:gd name="adj" fmla="val 31267"/>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25" name="ZoneTexte 18"/>
          <p:cNvSpPr txBox="1">
            <a:spLocks noChangeArrowheads="1"/>
          </p:cNvSpPr>
          <p:nvPr/>
        </p:nvSpPr>
        <p:spPr bwMode="auto">
          <a:xfrm>
            <a:off x="4067489" y="2427251"/>
            <a:ext cx="2457450" cy="369887"/>
          </a:xfrm>
          <a:prstGeom prst="rect">
            <a:avLst/>
          </a:prstGeom>
          <a:noFill/>
          <a:ln w="9525">
            <a:noFill/>
            <a:miter lim="800000"/>
            <a:headEnd/>
            <a:tailEnd/>
          </a:ln>
        </p:spPr>
        <p:txBody>
          <a:bodyPr wrap="none">
            <a:spAutoFit/>
          </a:bodyPr>
          <a:lstStyle/>
          <a:p>
            <a:r>
              <a:rPr lang="fr-FR" dirty="0"/>
              <a:t>Ouverture de 15 à 45°</a:t>
            </a:r>
          </a:p>
        </p:txBody>
      </p:sp>
      <p:pic>
        <p:nvPicPr>
          <p:cNvPr id="26" name="Picture 4" descr="http://t0.gstatic.com/images?q=tbn:ANd9GcS2I9qSrbM355w6F-z41sm7guc20emWix3byY9A2DEUWVmeHcPQ6KOgCEo">
            <a:hlinkClick r:id="rId5"/>
          </p:cNvPr>
          <p:cNvPicPr>
            <a:picLocks noChangeAspect="1" noChangeArrowheads="1"/>
          </p:cNvPicPr>
          <p:nvPr/>
        </p:nvPicPr>
        <p:blipFill>
          <a:blip r:embed="rId6" cstate="print"/>
          <a:srcRect/>
          <a:stretch>
            <a:fillRect/>
          </a:stretch>
        </p:blipFill>
        <p:spPr bwMode="auto">
          <a:xfrm>
            <a:off x="6979515" y="1800324"/>
            <a:ext cx="936699" cy="936699"/>
          </a:xfrm>
          <a:prstGeom prst="rect">
            <a:avLst/>
          </a:prstGeom>
          <a:noFill/>
          <a:ln w="9525">
            <a:noFill/>
            <a:miter lim="800000"/>
            <a:headEnd/>
            <a:tailEnd/>
          </a:ln>
        </p:spPr>
      </p:pic>
      <p:pic>
        <p:nvPicPr>
          <p:cNvPr id="27" name="Picture 2" descr="http://t0.gstatic.com/images?q=tbn:ANd9GcS6M1koWBvjwRU0AUv9slQHNi6z_w2RQS6Tx2pwoBSAnHBbj4EFzTP_GYw">
            <a:hlinkClick r:id="rId3"/>
          </p:cNvPr>
          <p:cNvPicPr>
            <a:picLocks noChangeAspect="1" noChangeArrowheads="1"/>
          </p:cNvPicPr>
          <p:nvPr/>
        </p:nvPicPr>
        <p:blipFill>
          <a:blip r:embed="rId4" cstate="print"/>
          <a:srcRect/>
          <a:stretch>
            <a:fillRect/>
          </a:stretch>
        </p:blipFill>
        <p:spPr bwMode="auto">
          <a:xfrm rot="210691">
            <a:off x="1799581" y="4047872"/>
            <a:ext cx="1435100" cy="1216025"/>
          </a:xfrm>
          <a:prstGeom prst="rect">
            <a:avLst/>
          </a:prstGeom>
          <a:noFill/>
          <a:ln w="9525">
            <a:noFill/>
            <a:miter lim="800000"/>
            <a:headEnd/>
            <a:tailEnd/>
          </a:ln>
        </p:spPr>
      </p:pic>
      <p:sp>
        <p:nvSpPr>
          <p:cNvPr id="28" name="Rectangle 27"/>
          <p:cNvSpPr/>
          <p:nvPr/>
        </p:nvSpPr>
        <p:spPr>
          <a:xfrm rot="21069089">
            <a:off x="3315846" y="3934652"/>
            <a:ext cx="3938710" cy="39211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rgbClr val="FF0000"/>
                </a:solidFill>
              </a:rPr>
              <a:t>Jet bâton trop destructeur</a:t>
            </a:r>
          </a:p>
        </p:txBody>
      </p:sp>
      <p:pic>
        <p:nvPicPr>
          <p:cNvPr id="29" name="Picture 4" descr="http://t0.gstatic.com/images?q=tbn:ANd9GcS2I9qSrbM355w6F-z41sm7guc20emWix3byY9A2DEUWVmeHcPQ6KOgCEo">
            <a:hlinkClick r:id="rId5"/>
          </p:cNvPr>
          <p:cNvPicPr>
            <a:picLocks noChangeAspect="1" noChangeArrowheads="1"/>
          </p:cNvPicPr>
          <p:nvPr/>
        </p:nvPicPr>
        <p:blipFill>
          <a:blip r:embed="rId7" cstate="print"/>
          <a:srcRect/>
          <a:stretch>
            <a:fillRect/>
          </a:stretch>
        </p:blipFill>
        <p:spPr bwMode="auto">
          <a:xfrm>
            <a:off x="7313493" y="3436614"/>
            <a:ext cx="936699" cy="936699"/>
          </a:xfrm>
          <a:prstGeom prst="rect">
            <a:avLst/>
          </a:prstGeom>
          <a:noFill/>
          <a:ln w="9525">
            <a:noFill/>
            <a:miter lim="800000"/>
            <a:headEnd/>
            <a:tailEnd/>
          </a:ln>
        </p:spPr>
      </p:pic>
      <p:cxnSp>
        <p:nvCxnSpPr>
          <p:cNvPr id="30" name="Connecteur droit 29"/>
          <p:cNvCxnSpPr/>
          <p:nvPr/>
        </p:nvCxnSpPr>
        <p:spPr>
          <a:xfrm flipV="1">
            <a:off x="3246890" y="3758362"/>
            <a:ext cx="1008063" cy="10080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H="1" flipV="1">
            <a:off x="3281045" y="3835200"/>
            <a:ext cx="1150937" cy="7921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ectangle 25"/>
          <p:cNvSpPr>
            <a:spLocks noChangeArrowheads="1"/>
          </p:cNvSpPr>
          <p:nvPr/>
        </p:nvSpPr>
        <p:spPr bwMode="auto">
          <a:xfrm>
            <a:off x="0" y="5445224"/>
            <a:ext cx="7779023" cy="954087"/>
          </a:xfrm>
          <a:prstGeom prst="rect">
            <a:avLst/>
          </a:prstGeom>
          <a:noFill/>
          <a:ln w="9525">
            <a:noFill/>
            <a:miter lim="800000"/>
            <a:headEnd/>
            <a:tailEnd/>
          </a:ln>
        </p:spPr>
        <p:txBody>
          <a:bodyPr wrap="square">
            <a:spAutoFit/>
          </a:bodyPr>
          <a:lstStyle/>
          <a:p>
            <a:pPr algn="l"/>
            <a:r>
              <a:rPr lang="fr-FR" sz="1400" dirty="0">
                <a:solidFill>
                  <a:srgbClr val="FF0000"/>
                </a:solidFill>
              </a:rPr>
              <a:t>Les équipiers et les chefs d'équipes ont le devoir de procéder à une extinction soignée en limitant les déversements d'eau et en diminuant les déplacements de meubles ou autres objets, afin de ne pas dégrader inutilement des biens à valeur ne serait-ce qu'affective, mais également de ne pas altérer d'avantage l'état de la scène </a:t>
            </a:r>
            <a:r>
              <a:rPr lang="fr-FR" sz="1400" dirty="0"/>
              <a:t>(Extrait du R.I.M).</a:t>
            </a:r>
          </a:p>
        </p:txBody>
      </p:sp>
      <p:sp>
        <p:nvSpPr>
          <p:cNvPr id="16" name="Titre 15"/>
          <p:cNvSpPr>
            <a:spLocks noGrp="1"/>
          </p:cNvSpPr>
          <p:nvPr>
            <p:ph type="title"/>
          </p:nvPr>
        </p:nvSpPr>
        <p:spPr/>
        <p:txBody>
          <a:bodyPr/>
          <a:lstStyle/>
          <a:p>
            <a:endParaRPr lang="fr-FR"/>
          </a:p>
        </p:txBody>
      </p:sp>
    </p:spTree>
    <p:extLst>
      <p:ext uri="{BB962C8B-B14F-4D97-AF65-F5344CB8AC3E}">
        <p14:creationId xmlns:p14="http://schemas.microsoft.com/office/powerpoint/2010/main" val="451471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19</a:t>
            </a:fld>
            <a:endParaRPr lang="fr-FR" altLang="fr-FR"/>
          </a:p>
        </p:txBody>
      </p:sp>
      <p:sp>
        <p:nvSpPr>
          <p:cNvPr id="19" name="Rectangle 1"/>
          <p:cNvSpPr>
            <a:spLocks noChangeArrowheads="1"/>
          </p:cNvSpPr>
          <p:nvPr/>
        </p:nvSpPr>
        <p:spPr bwMode="auto">
          <a:xfrm>
            <a:off x="119484" y="1107452"/>
            <a:ext cx="8424863" cy="1077218"/>
          </a:xfrm>
          <a:prstGeom prst="rect">
            <a:avLst/>
          </a:prstGeom>
          <a:noFill/>
          <a:ln w="9525">
            <a:noFill/>
            <a:miter lim="800000"/>
            <a:headEnd/>
            <a:tailEnd/>
          </a:ln>
        </p:spPr>
        <p:txBody>
          <a:bodyPr>
            <a:spAutoFit/>
          </a:bodyPr>
          <a:lstStyle/>
          <a:p>
            <a:pPr algn="l">
              <a:buFont typeface="Wingdings" pitchFamily="2" charset="2"/>
              <a:buChar char="Ø"/>
            </a:pPr>
            <a:r>
              <a:rPr lang="fr-FR" dirty="0"/>
              <a:t> Je fais limiter le déblai à ce qui est strictement nécessaire pour éviter une reprise de feu (déblai intelligent) en l’absence du SPI.</a:t>
            </a:r>
          </a:p>
          <a:p>
            <a:pPr algn="l">
              <a:buFont typeface="Wingdings" pitchFamily="2" charset="2"/>
              <a:buChar char="Ø"/>
            </a:pPr>
            <a:r>
              <a:rPr lang="fr-FR" dirty="0"/>
              <a:t> Je demande à ce que le déblai d’une pièce ne soit pas mélangé avec une autre et reste accessible.</a:t>
            </a:r>
          </a:p>
        </p:txBody>
      </p:sp>
      <p:pic>
        <p:nvPicPr>
          <p:cNvPr id="20" name="Image 19"/>
          <p:cNvPicPr>
            <a:picLocks noChangeAspect="1"/>
          </p:cNvPicPr>
          <p:nvPr/>
        </p:nvPicPr>
        <p:blipFill>
          <a:blip r:embed="rId2" cstate="print">
            <a:extLst/>
          </a:blip>
          <a:stretch>
            <a:fillRect/>
          </a:stretch>
        </p:blipFill>
        <p:spPr>
          <a:xfrm rot="5400000">
            <a:off x="133284" y="2911738"/>
            <a:ext cx="3764863" cy="2520280"/>
          </a:xfrm>
          <a:prstGeom prst="rect">
            <a:avLst/>
          </a:prstGeom>
          <a:ln w="19050">
            <a:solidFill>
              <a:srgbClr val="FFFF00"/>
            </a:solidFill>
          </a:ln>
          <a:scene3d>
            <a:camera prst="orthographicFront">
              <a:rot lat="0" lon="0" rev="0"/>
            </a:camera>
            <a:lightRig rig="threePt" dir="t"/>
          </a:scene3d>
        </p:spPr>
      </p:pic>
      <p:pic>
        <p:nvPicPr>
          <p:cNvPr id="21" name="Image 3"/>
          <p:cNvPicPr>
            <a:picLocks noChangeAspect="1"/>
          </p:cNvPicPr>
          <p:nvPr/>
        </p:nvPicPr>
        <p:blipFill>
          <a:blip r:embed="rId3" cstate="print"/>
          <a:srcRect/>
          <a:stretch>
            <a:fillRect/>
          </a:stretch>
        </p:blipFill>
        <p:spPr bwMode="auto">
          <a:xfrm>
            <a:off x="3779912" y="2571678"/>
            <a:ext cx="4781550" cy="3200400"/>
          </a:xfrm>
          <a:prstGeom prst="rect">
            <a:avLst/>
          </a:prstGeom>
          <a:noFill/>
          <a:ln w="19050">
            <a:solidFill>
              <a:srgbClr val="FFFF00"/>
            </a:solidFill>
            <a:miter lim="800000"/>
            <a:headEnd/>
            <a:tailEnd/>
          </a:ln>
        </p:spPr>
      </p:pic>
      <p:cxnSp>
        <p:nvCxnSpPr>
          <p:cNvPr id="22" name="Connecteur droit 21"/>
          <p:cNvCxnSpPr/>
          <p:nvPr/>
        </p:nvCxnSpPr>
        <p:spPr>
          <a:xfrm>
            <a:off x="3779912" y="2589402"/>
            <a:ext cx="4781550" cy="3200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3779912" y="2571678"/>
            <a:ext cx="4781550" cy="3200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4" name="Picture 2"/>
          <p:cNvPicPr>
            <a:picLocks noChangeAspect="1" noChangeArrowheads="1"/>
          </p:cNvPicPr>
          <p:nvPr/>
        </p:nvPicPr>
        <p:blipFill>
          <a:blip r:embed="rId4" cstate="print"/>
          <a:srcRect/>
          <a:stretch>
            <a:fillRect/>
          </a:stretch>
        </p:blipFill>
        <p:spPr bwMode="auto">
          <a:xfrm>
            <a:off x="8341637" y="1628800"/>
            <a:ext cx="779443" cy="799954"/>
          </a:xfrm>
          <a:prstGeom prst="rect">
            <a:avLst/>
          </a:prstGeom>
          <a:noFill/>
          <a:ln w="9525">
            <a:noFill/>
            <a:miter lim="800000"/>
            <a:headEnd/>
            <a:tailEnd/>
          </a:ln>
        </p:spPr>
      </p:pic>
    </p:spTree>
    <p:extLst>
      <p:ext uri="{BB962C8B-B14F-4D97-AF65-F5344CB8AC3E}">
        <p14:creationId xmlns:p14="http://schemas.microsoft.com/office/powerpoint/2010/main" val="3307526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2</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lvl="0" algn="ctr" defTabSz="914400" eaLnBrk="1" hangingPunct="1"/>
            <a:r>
              <a:rPr lang="fr-FR" b="0" kern="10" dirty="0">
                <a:ln w="9525">
                  <a:round/>
                  <a:headEnd/>
                  <a:tailEnd/>
                </a:ln>
                <a:solidFill>
                  <a:srgbClr val="FFFF00"/>
                </a:solidFill>
                <a:latin typeface="Arial Black"/>
                <a:ea typeface="+mn-ea"/>
                <a:cs typeface="Arial" charset="0"/>
              </a:rPr>
              <a:t/>
            </a:r>
            <a:br>
              <a:rPr lang="fr-FR" b="0" kern="10" dirty="0">
                <a:ln w="9525">
                  <a:round/>
                  <a:headEnd/>
                  <a:tailEnd/>
                </a:ln>
                <a:solidFill>
                  <a:srgbClr val="FFFF00"/>
                </a:solidFill>
                <a:latin typeface="Arial Black"/>
                <a:ea typeface="+mn-ea"/>
                <a:cs typeface="Arial" charset="0"/>
              </a:rPr>
            </a:br>
            <a:r>
              <a:rPr lang="fr-FR" b="0" kern="10" dirty="0" smtClean="0">
                <a:ln w="9525">
                  <a:round/>
                  <a:headEnd/>
                  <a:tailEnd/>
                </a:ln>
                <a:solidFill>
                  <a:srgbClr val="FFFF00"/>
                </a:solidFill>
                <a:latin typeface="Arial Black"/>
                <a:ea typeface="+mn-ea"/>
                <a:cs typeface="Arial" charset="0"/>
              </a:rPr>
              <a:t/>
            </a:r>
            <a:br>
              <a:rPr lang="fr-FR" b="0" kern="10" dirty="0" smtClean="0">
                <a:ln w="9525">
                  <a:round/>
                  <a:headEnd/>
                  <a:tailEnd/>
                </a:ln>
                <a:solidFill>
                  <a:srgbClr val="FFFF00"/>
                </a:solidFill>
                <a:latin typeface="Arial Black"/>
                <a:ea typeface="+mn-ea"/>
                <a:cs typeface="Arial" charset="0"/>
              </a:rPr>
            </a:br>
            <a:r>
              <a:rPr lang="fr-FR" b="0" kern="10" dirty="0" smtClean="0">
                <a:ln w="9525">
                  <a:round/>
                  <a:headEnd/>
                  <a:tailEnd/>
                </a:ln>
                <a:solidFill>
                  <a:srgbClr val="FFFF00"/>
                </a:solidFill>
                <a:latin typeface="Arial Black"/>
                <a:ea typeface="+mn-ea"/>
                <a:cs typeface="Arial" charset="0"/>
              </a:rPr>
              <a:t>Intérêts </a:t>
            </a:r>
            <a:r>
              <a:rPr lang="fr-FR" b="0" kern="10" dirty="0">
                <a:ln w="9525">
                  <a:round/>
                  <a:headEnd/>
                  <a:tailEnd/>
                </a:ln>
                <a:solidFill>
                  <a:srgbClr val="FFFF00"/>
                </a:solidFill>
                <a:latin typeface="Arial Black"/>
                <a:ea typeface="+mn-ea"/>
                <a:cs typeface="Arial" charset="0"/>
              </a:rPr>
              <a:t>de la FOS RCCI </a:t>
            </a:r>
            <a:r>
              <a:rPr lang="fr-FR" b="0" kern="10" dirty="0" smtClean="0">
                <a:ln w="9525">
                  <a:round/>
                  <a:headEnd/>
                  <a:tailEnd/>
                </a:ln>
                <a:solidFill>
                  <a:srgbClr val="FFFF00"/>
                </a:solidFill>
                <a:latin typeface="Arial Black"/>
                <a:ea typeface="+mn-ea"/>
                <a:cs typeface="Arial" charset="0"/>
              </a:rPr>
              <a:t>?</a:t>
            </a:r>
            <a:endParaRPr lang="fr-FR" sz="3200" dirty="0"/>
          </a:p>
        </p:txBody>
      </p:sp>
      <p:pic>
        <p:nvPicPr>
          <p:cNvPr id="5" name="Picture 5" descr="C:\Users\LAURENT\Pictures\IMAGES LOGO\casque_pompier.gif"/>
          <p:cNvPicPr>
            <a:picLocks noChangeAspect="1" noChangeArrowheads="1"/>
          </p:cNvPicPr>
          <p:nvPr/>
        </p:nvPicPr>
        <p:blipFill>
          <a:blip r:embed="rId3" cstate="print"/>
          <a:srcRect/>
          <a:stretch>
            <a:fillRect/>
          </a:stretch>
        </p:blipFill>
        <p:spPr bwMode="auto">
          <a:xfrm>
            <a:off x="683568" y="260648"/>
            <a:ext cx="576262" cy="736600"/>
          </a:xfrm>
          <a:prstGeom prst="rect">
            <a:avLst/>
          </a:prstGeom>
          <a:noFill/>
          <a:ln w="9525">
            <a:noFill/>
            <a:miter lim="800000"/>
            <a:headEnd/>
            <a:tailEnd/>
          </a:ln>
        </p:spPr>
      </p:pic>
      <p:sp>
        <p:nvSpPr>
          <p:cNvPr id="6" name="WordArt 11"/>
          <p:cNvSpPr>
            <a:spLocks noChangeArrowheads="1" noChangeShapeType="1" noTextEdit="1"/>
          </p:cNvSpPr>
          <p:nvPr/>
        </p:nvSpPr>
        <p:spPr bwMode="auto">
          <a:xfrm>
            <a:off x="899592" y="1268760"/>
            <a:ext cx="7543800" cy="500063"/>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fr-FR" sz="2000" kern="10" dirty="0">
                <a:ln w="9525">
                  <a:round/>
                  <a:headEnd/>
                  <a:tailEnd/>
                </a:ln>
                <a:gradFill rotWithShape="1">
                  <a:gsLst>
                    <a:gs pos="0">
                      <a:srgbClr val="FFFF00"/>
                    </a:gs>
                    <a:gs pos="100000">
                      <a:srgbClr val="FF3300"/>
                    </a:gs>
                  </a:gsLst>
                  <a:lin ang="5400000" scaled="1"/>
                </a:gradFill>
                <a:latin typeface="Arial Black"/>
              </a:rPr>
              <a:t>Objectifs de la FOS RCCI du SDIS 42 : (principaux)</a:t>
            </a:r>
          </a:p>
        </p:txBody>
      </p:sp>
      <p:sp>
        <p:nvSpPr>
          <p:cNvPr id="7" name="Text Box 24"/>
          <p:cNvSpPr txBox="1">
            <a:spLocks noChangeArrowheads="1"/>
          </p:cNvSpPr>
          <p:nvPr/>
        </p:nvSpPr>
        <p:spPr bwMode="auto">
          <a:xfrm>
            <a:off x="395536" y="2060848"/>
            <a:ext cx="8434387" cy="646331"/>
          </a:xfrm>
          <a:prstGeom prst="rect">
            <a:avLst/>
          </a:prstGeom>
          <a:noFill/>
          <a:ln w="9525">
            <a:noFill/>
            <a:miter lim="800000"/>
            <a:headEnd/>
            <a:tailEnd/>
          </a:ln>
        </p:spPr>
        <p:txBody>
          <a:bodyPr>
            <a:spAutoFit/>
          </a:bodyPr>
          <a:lstStyle/>
          <a:p>
            <a:pPr algn="l">
              <a:buFont typeface="Wingdings" pitchFamily="2" charset="2"/>
              <a:buChar char="Ø"/>
            </a:pPr>
            <a:r>
              <a:rPr lang="fr-FR" sz="1800" b="1" dirty="0">
                <a:latin typeface="Times New Roman" pitchFamily="18" charset="0"/>
              </a:rPr>
              <a:t> Contribuer à la politique de retour d’expérience sur les incendies et l’amélioration des techniques opérationnelles.</a:t>
            </a:r>
          </a:p>
        </p:txBody>
      </p:sp>
      <p:sp>
        <p:nvSpPr>
          <p:cNvPr id="8" name="Text Box 25"/>
          <p:cNvSpPr txBox="1">
            <a:spLocks noChangeArrowheads="1"/>
          </p:cNvSpPr>
          <p:nvPr/>
        </p:nvSpPr>
        <p:spPr bwMode="auto">
          <a:xfrm>
            <a:off x="395536" y="2708920"/>
            <a:ext cx="8489950" cy="1477328"/>
          </a:xfrm>
          <a:prstGeom prst="rect">
            <a:avLst/>
          </a:prstGeom>
          <a:noFill/>
          <a:ln w="9525">
            <a:noFill/>
            <a:miter lim="800000"/>
            <a:headEnd/>
            <a:tailEnd/>
          </a:ln>
        </p:spPr>
        <p:txBody>
          <a:bodyPr>
            <a:spAutoFit/>
          </a:bodyPr>
          <a:lstStyle/>
          <a:p>
            <a:pPr algn="l">
              <a:buFont typeface="Wingdings" pitchFamily="2" charset="2"/>
              <a:buChar char="Ø"/>
            </a:pPr>
            <a:r>
              <a:rPr lang="fr-FR" sz="1800" b="1" dirty="0">
                <a:latin typeface="Times New Roman" pitchFamily="18" charset="0"/>
                <a:cs typeface="Times New Roman" pitchFamily="18" charset="0"/>
              </a:rPr>
              <a:t> Faciliter la protection juridique du service  (reprises de feu confondues avec un feu volontaire), anticiper les futurs contentieux.</a:t>
            </a:r>
          </a:p>
          <a:p>
            <a:pPr algn="l"/>
            <a:endParaRPr lang="fr-FR" sz="1800" b="1" dirty="0">
              <a:latin typeface="Times New Roman" pitchFamily="18" charset="0"/>
              <a:cs typeface="Times New Roman" pitchFamily="18" charset="0"/>
            </a:endParaRPr>
          </a:p>
          <a:p>
            <a:pPr algn="l"/>
            <a:endParaRPr lang="fr-FR" sz="1800" b="1" dirty="0">
              <a:latin typeface="Times New Roman" pitchFamily="18" charset="0"/>
              <a:cs typeface="Times New Roman" pitchFamily="18" charset="0"/>
            </a:endParaRPr>
          </a:p>
          <a:p>
            <a:pPr algn="l"/>
            <a:endParaRPr lang="fr-FR" sz="1800" dirty="0">
              <a:latin typeface="Book Antiqua" pitchFamily="18" charset="0"/>
            </a:endParaRPr>
          </a:p>
        </p:txBody>
      </p:sp>
      <p:sp>
        <p:nvSpPr>
          <p:cNvPr id="9" name="Rectangle 15"/>
          <p:cNvSpPr>
            <a:spLocks noChangeArrowheads="1"/>
          </p:cNvSpPr>
          <p:nvPr/>
        </p:nvSpPr>
        <p:spPr bwMode="auto">
          <a:xfrm>
            <a:off x="395536" y="3501008"/>
            <a:ext cx="8353425" cy="1200329"/>
          </a:xfrm>
          <a:prstGeom prst="rect">
            <a:avLst/>
          </a:prstGeom>
          <a:noFill/>
          <a:ln w="9525">
            <a:noFill/>
            <a:miter lim="800000"/>
            <a:headEnd/>
            <a:tailEnd/>
          </a:ln>
        </p:spPr>
        <p:txBody>
          <a:bodyPr>
            <a:spAutoFit/>
          </a:bodyPr>
          <a:lstStyle/>
          <a:p>
            <a:pPr algn="l">
              <a:buFont typeface="Wingdings" pitchFamily="2" charset="2"/>
              <a:buChar char="Ø"/>
            </a:pPr>
            <a:r>
              <a:rPr lang="fr-FR" sz="1800" b="1" dirty="0">
                <a:latin typeface="Times New Roman" pitchFamily="18" charset="0"/>
              </a:rPr>
              <a:t>Participer au développement d’une base de données et de statistiques, dans le but </a:t>
            </a:r>
          </a:p>
          <a:p>
            <a:pPr algn="l"/>
            <a:r>
              <a:rPr lang="fr-FR" sz="1800" b="1" dirty="0">
                <a:latin typeface="Times New Roman" pitchFamily="18" charset="0"/>
              </a:rPr>
              <a:t>   d’améliorer les mesures de prévention incendie (ERP, IGH, Habitations..) </a:t>
            </a:r>
          </a:p>
          <a:p>
            <a:pPr algn="l"/>
            <a:endParaRPr lang="fr-FR" sz="1800" b="1" dirty="0">
              <a:latin typeface="Times New Roman" pitchFamily="18" charset="0"/>
            </a:endParaRPr>
          </a:p>
          <a:p>
            <a:pPr algn="l">
              <a:buFont typeface="Wingdings" pitchFamily="2" charset="2"/>
              <a:buChar char="Ø"/>
            </a:pPr>
            <a:r>
              <a:rPr lang="fr-FR" sz="1800" b="1" dirty="0">
                <a:latin typeface="Times New Roman" pitchFamily="18" charset="0"/>
              </a:rPr>
              <a:t> Possibilité de conseiller l’OPJ présent sur le sinistre.</a:t>
            </a:r>
          </a:p>
        </p:txBody>
      </p:sp>
      <p:pic>
        <p:nvPicPr>
          <p:cNvPr id="10" name="Espace réservé du contenu 11" descr="AILNP3TCA85O979CAZH4939CADVWKZKCA9J021NCA5017QQCAMCT4J7CAXFLN15CAYOAG62CAUDH1D3CAZGZ99TCAW5JYPRCAKMYSNTCAF8CY7UCA0G0OARCAM41MEVCAEHFS52CAHTTPW5CABPFNMP.jpg"/>
          <p:cNvPicPr>
            <a:picLocks noChangeAspect="1"/>
          </p:cNvPicPr>
          <p:nvPr/>
        </p:nvPicPr>
        <p:blipFill>
          <a:blip r:embed="rId4" cstate="print"/>
          <a:srcRect/>
          <a:stretch>
            <a:fillRect/>
          </a:stretch>
        </p:blipFill>
        <p:spPr bwMode="auto">
          <a:xfrm>
            <a:off x="977900" y="4915448"/>
            <a:ext cx="1158475" cy="1109216"/>
          </a:xfrm>
          <a:prstGeom prst="rect">
            <a:avLst/>
          </a:prstGeom>
          <a:noFill/>
          <a:ln w="57150">
            <a:noFill/>
            <a:miter lim="800000"/>
            <a:headEnd/>
            <a:tailEnd/>
          </a:ln>
        </p:spPr>
      </p:pic>
      <p:pic>
        <p:nvPicPr>
          <p:cNvPr id="11" name="Image 23" descr="justice-tribunal-8.gif"/>
          <p:cNvPicPr>
            <a:picLocks noChangeAspect="1"/>
          </p:cNvPicPr>
          <p:nvPr/>
        </p:nvPicPr>
        <p:blipFill>
          <a:blip r:embed="rId5" cstate="print"/>
          <a:srcRect/>
          <a:stretch>
            <a:fillRect/>
          </a:stretch>
        </p:blipFill>
        <p:spPr bwMode="auto">
          <a:xfrm>
            <a:off x="3131840" y="4915448"/>
            <a:ext cx="1152525" cy="925512"/>
          </a:xfrm>
          <a:prstGeom prst="rect">
            <a:avLst/>
          </a:prstGeom>
          <a:noFill/>
          <a:ln w="38100">
            <a:noFill/>
            <a:miter lim="800000"/>
            <a:headEnd/>
            <a:tailEnd/>
          </a:ln>
        </p:spPr>
      </p:pic>
      <p:pic>
        <p:nvPicPr>
          <p:cNvPr id="12" name="Image 21" descr="detector.gif"/>
          <p:cNvPicPr>
            <a:picLocks noChangeAspect="1"/>
          </p:cNvPicPr>
          <p:nvPr/>
        </p:nvPicPr>
        <p:blipFill>
          <a:blip r:embed="rId6" cstate="print"/>
          <a:srcRect/>
          <a:stretch>
            <a:fillRect/>
          </a:stretch>
        </p:blipFill>
        <p:spPr bwMode="auto">
          <a:xfrm>
            <a:off x="4932040" y="4847858"/>
            <a:ext cx="1152525" cy="1150937"/>
          </a:xfrm>
          <a:prstGeom prst="rect">
            <a:avLst/>
          </a:prstGeom>
          <a:noFill/>
          <a:ln w="38100">
            <a:noFill/>
            <a:miter lim="800000"/>
            <a:headEnd/>
            <a:tailEnd/>
          </a:ln>
        </p:spPr>
      </p:pic>
      <p:sp>
        <p:nvSpPr>
          <p:cNvPr id="13" name="ZoneTexte 13"/>
          <p:cNvSpPr txBox="1">
            <a:spLocks noChangeArrowheads="1"/>
          </p:cNvSpPr>
          <p:nvPr/>
        </p:nvSpPr>
        <p:spPr bwMode="auto">
          <a:xfrm>
            <a:off x="6588224" y="5239075"/>
            <a:ext cx="1439863" cy="461962"/>
          </a:xfrm>
          <a:prstGeom prst="rect">
            <a:avLst/>
          </a:prstGeom>
          <a:noFill/>
          <a:ln w="9525">
            <a:noFill/>
            <a:miter lim="800000"/>
            <a:headEnd/>
            <a:tailEnd/>
          </a:ln>
        </p:spPr>
        <p:txBody>
          <a:bodyPr>
            <a:spAutoFit/>
          </a:bodyPr>
          <a:lstStyle/>
          <a:p>
            <a:pPr algn="ctr"/>
            <a:r>
              <a:rPr lang="fr-FR" sz="2400" b="1">
                <a:solidFill>
                  <a:srgbClr val="0000FF"/>
                </a:solidFill>
              </a:rPr>
              <a:t>REX</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2400" kern="1200" dirty="0">
                <a:solidFill>
                  <a:srgbClr val="FFFF66"/>
                </a:solidFill>
                <a:latin typeface="Arial" charset="0"/>
                <a:ea typeface="+mn-ea"/>
                <a:cs typeface="Arial" charset="0"/>
              </a:rPr>
              <a:t/>
            </a:r>
            <a:br>
              <a:rPr lang="fr-FR" sz="2400" kern="1200" dirty="0">
                <a:solidFill>
                  <a:srgbClr val="FFFF66"/>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20</a:t>
            </a:fld>
            <a:endParaRPr lang="fr-FR" altLang="fr-FR"/>
          </a:p>
        </p:txBody>
      </p:sp>
      <p:sp>
        <p:nvSpPr>
          <p:cNvPr id="8" name="Rectangle 1"/>
          <p:cNvSpPr>
            <a:spLocks noChangeArrowheads="1"/>
          </p:cNvSpPr>
          <p:nvPr/>
        </p:nvSpPr>
        <p:spPr bwMode="auto">
          <a:xfrm>
            <a:off x="323850" y="1124744"/>
            <a:ext cx="8496300" cy="584775"/>
          </a:xfrm>
          <a:prstGeom prst="rect">
            <a:avLst/>
          </a:prstGeom>
          <a:noFill/>
          <a:ln w="9525">
            <a:noFill/>
            <a:miter lim="800000"/>
            <a:headEnd/>
            <a:tailEnd/>
          </a:ln>
        </p:spPr>
        <p:txBody>
          <a:bodyPr>
            <a:spAutoFit/>
          </a:bodyPr>
          <a:lstStyle/>
          <a:p>
            <a:pPr algn="l">
              <a:buFont typeface="Wingdings" pitchFamily="2" charset="2"/>
              <a:buChar char="Ø"/>
            </a:pPr>
            <a:r>
              <a:rPr lang="fr-FR" dirty="0"/>
              <a:t> Je vérifie que les appareils électriques ne soient pas débranchés et évacués afin de permettre un processus d’élimination fiable.</a:t>
            </a:r>
          </a:p>
        </p:txBody>
      </p:sp>
      <p:pic>
        <p:nvPicPr>
          <p:cNvPr id="6" name="Picture 16" descr="danger"/>
          <p:cNvPicPr>
            <a:picLocks noChangeAspect="1" noChangeArrowheads="1"/>
          </p:cNvPicPr>
          <p:nvPr/>
        </p:nvPicPr>
        <p:blipFill>
          <a:blip r:embed="rId2" cstate="print"/>
          <a:srcRect/>
          <a:stretch>
            <a:fillRect/>
          </a:stretch>
        </p:blipFill>
        <p:spPr bwMode="auto">
          <a:xfrm>
            <a:off x="827584" y="1821190"/>
            <a:ext cx="1223962" cy="1320800"/>
          </a:xfrm>
          <a:prstGeom prst="rect">
            <a:avLst/>
          </a:prstGeom>
          <a:noFill/>
          <a:ln w="9525">
            <a:noFill/>
            <a:miter lim="800000"/>
            <a:headEnd/>
            <a:tailEnd/>
          </a:ln>
        </p:spPr>
      </p:pic>
      <p:pic>
        <p:nvPicPr>
          <p:cNvPr id="7" name="Picture 4" descr="http://t0.gstatic.com/images?q=tbn:ANd9GcS2I9qSrbM355w6F-z41sm7guc20emWix3byY9A2DEUWVmeHcPQ6KOgCEo">
            <a:hlinkClick r:id="rId3"/>
          </p:cNvPr>
          <p:cNvPicPr>
            <a:picLocks noChangeAspect="1" noChangeArrowheads="1"/>
          </p:cNvPicPr>
          <p:nvPr/>
        </p:nvPicPr>
        <p:blipFill>
          <a:blip r:embed="rId4" cstate="print"/>
          <a:srcRect/>
          <a:stretch>
            <a:fillRect/>
          </a:stretch>
        </p:blipFill>
        <p:spPr bwMode="auto">
          <a:xfrm>
            <a:off x="2987824" y="1796038"/>
            <a:ext cx="1125537" cy="1123950"/>
          </a:xfrm>
          <a:prstGeom prst="rect">
            <a:avLst/>
          </a:prstGeom>
          <a:noFill/>
          <a:ln w="9525">
            <a:noFill/>
            <a:miter lim="800000"/>
            <a:headEnd/>
            <a:tailEnd/>
          </a:ln>
        </p:spPr>
      </p:pic>
      <p:pic>
        <p:nvPicPr>
          <p:cNvPr id="9" name="Picture 2" descr="E:\Documents and Settings\FLACHER LAURENT\archives photos\Archive clichés RCCI\RCCI 19 St Etienne\DSC02080.JPG"/>
          <p:cNvPicPr>
            <a:picLocks noChangeAspect="1" noChangeArrowheads="1"/>
          </p:cNvPicPr>
          <p:nvPr/>
        </p:nvPicPr>
        <p:blipFill>
          <a:blip r:embed="rId5" cstate="print"/>
          <a:srcRect/>
          <a:stretch>
            <a:fillRect/>
          </a:stretch>
        </p:blipFill>
        <p:spPr bwMode="auto">
          <a:xfrm>
            <a:off x="387499" y="3356992"/>
            <a:ext cx="4148138" cy="2776537"/>
          </a:xfrm>
          <a:prstGeom prst="rect">
            <a:avLst/>
          </a:prstGeom>
          <a:noFill/>
          <a:ln w="19050">
            <a:solidFill>
              <a:srgbClr val="FFFF00"/>
            </a:solidFill>
            <a:miter lim="800000"/>
            <a:headEnd/>
            <a:tailEnd/>
          </a:ln>
        </p:spPr>
      </p:pic>
      <p:cxnSp>
        <p:nvCxnSpPr>
          <p:cNvPr id="10" name="Connecteur droit avec flèche 9"/>
          <p:cNvCxnSpPr/>
          <p:nvPr/>
        </p:nvCxnSpPr>
        <p:spPr>
          <a:xfrm flipH="1">
            <a:off x="2807643" y="3183731"/>
            <a:ext cx="360362" cy="112395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2" descr="E:\Documents and Settings\FLACHER LAURENT\archives photos\Archive clichés RCCI\RCCI 31 ST ETIENNE\DSC02996.JPG"/>
          <p:cNvPicPr>
            <a:picLocks noChangeAspect="1" noChangeArrowheads="1"/>
          </p:cNvPicPr>
          <p:nvPr/>
        </p:nvPicPr>
        <p:blipFill>
          <a:blip r:embed="rId6" cstate="print"/>
          <a:srcRect/>
          <a:stretch>
            <a:fillRect/>
          </a:stretch>
        </p:blipFill>
        <p:spPr bwMode="auto">
          <a:xfrm>
            <a:off x="5191274" y="1484784"/>
            <a:ext cx="3529013" cy="2360613"/>
          </a:xfrm>
          <a:prstGeom prst="rect">
            <a:avLst/>
          </a:prstGeom>
          <a:noFill/>
          <a:ln w="19050">
            <a:solidFill>
              <a:srgbClr val="FFFF00"/>
            </a:solidFill>
            <a:miter lim="800000"/>
            <a:headEnd/>
            <a:tailEnd/>
          </a:ln>
        </p:spPr>
      </p:pic>
      <p:cxnSp>
        <p:nvCxnSpPr>
          <p:cNvPr id="12" name="Connecteur droit avec flèche 11"/>
          <p:cNvCxnSpPr/>
          <p:nvPr/>
        </p:nvCxnSpPr>
        <p:spPr>
          <a:xfrm>
            <a:off x="4106813" y="2161009"/>
            <a:ext cx="2979738" cy="71437"/>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5" descr="fotolia_18502085_xs"/>
          <p:cNvPicPr>
            <a:picLocks noChangeAspect="1" noChangeArrowheads="1"/>
          </p:cNvPicPr>
          <p:nvPr/>
        </p:nvPicPr>
        <p:blipFill>
          <a:blip r:embed="rId7" cstate="print"/>
          <a:srcRect/>
          <a:stretch>
            <a:fillRect/>
          </a:stretch>
        </p:blipFill>
        <p:spPr bwMode="auto">
          <a:xfrm>
            <a:off x="5364088" y="4216078"/>
            <a:ext cx="2592387" cy="1730375"/>
          </a:xfrm>
          <a:prstGeom prst="rect">
            <a:avLst/>
          </a:prstGeom>
          <a:noFill/>
          <a:ln w="19050">
            <a:solidFill>
              <a:srgbClr val="FFFF00"/>
            </a:solidFill>
            <a:miter lim="800000"/>
            <a:headEnd/>
            <a:tailEnd/>
          </a:ln>
        </p:spPr>
      </p:pic>
    </p:spTree>
    <p:extLst>
      <p:ext uri="{BB962C8B-B14F-4D97-AF65-F5344CB8AC3E}">
        <p14:creationId xmlns:p14="http://schemas.microsoft.com/office/powerpoint/2010/main" val="4186769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21</a:t>
            </a:fld>
            <a:endParaRPr lang="fr-FR" altLang="fr-FR"/>
          </a:p>
        </p:txBody>
      </p:sp>
      <p:sp>
        <p:nvSpPr>
          <p:cNvPr id="4" name="Rectangle 15"/>
          <p:cNvSpPr>
            <a:spLocks noChangeArrowheads="1"/>
          </p:cNvSpPr>
          <p:nvPr/>
        </p:nvSpPr>
        <p:spPr bwMode="auto">
          <a:xfrm>
            <a:off x="467544" y="1124744"/>
            <a:ext cx="8496300" cy="368300"/>
          </a:xfrm>
          <a:prstGeom prst="rect">
            <a:avLst/>
          </a:prstGeom>
          <a:noFill/>
          <a:ln w="9525">
            <a:noFill/>
            <a:miter lim="800000"/>
            <a:headEnd/>
            <a:tailEnd/>
          </a:ln>
        </p:spPr>
        <p:txBody>
          <a:bodyPr>
            <a:spAutoFit/>
          </a:bodyPr>
          <a:lstStyle/>
          <a:p>
            <a:pPr>
              <a:buFont typeface="Wingdings" pitchFamily="2" charset="2"/>
              <a:buChar char="Ø"/>
            </a:pPr>
            <a:r>
              <a:rPr lang="fr-FR" dirty="0"/>
              <a:t> Je veille aussi à ce que la scène d’incendie ne soit pas contaminée.</a:t>
            </a:r>
          </a:p>
        </p:txBody>
      </p:sp>
      <p:pic>
        <p:nvPicPr>
          <p:cNvPr id="6" name="Picture 2"/>
          <p:cNvPicPr>
            <a:picLocks noChangeAspect="1" noChangeArrowheads="1"/>
          </p:cNvPicPr>
          <p:nvPr/>
        </p:nvPicPr>
        <p:blipFill>
          <a:blip r:embed="rId2" cstate="print"/>
          <a:srcRect/>
          <a:stretch>
            <a:fillRect/>
          </a:stretch>
        </p:blipFill>
        <p:spPr bwMode="auto">
          <a:xfrm>
            <a:off x="407393" y="1579563"/>
            <a:ext cx="1384300" cy="1406525"/>
          </a:xfrm>
          <a:prstGeom prst="rect">
            <a:avLst/>
          </a:prstGeom>
          <a:noFill/>
          <a:ln w="9525">
            <a:noFill/>
            <a:miter lim="800000"/>
            <a:headEnd/>
            <a:tailEnd/>
          </a:ln>
        </p:spPr>
      </p:pic>
      <p:pic>
        <p:nvPicPr>
          <p:cNvPr id="7" name="Picture 6" descr="http://t1.gstatic.com/images?q=tbn:ANd9GcQnFIjeiJlMpfsF_HM_eHcdIdDXq20pIaiAxb50pzYcnKvP6EkEsY0A4l0IUQ"/>
          <p:cNvPicPr>
            <a:picLocks noChangeAspect="1" noChangeArrowheads="1"/>
          </p:cNvPicPr>
          <p:nvPr/>
        </p:nvPicPr>
        <p:blipFill>
          <a:blip r:embed="rId3" cstate="print"/>
          <a:srcRect/>
          <a:stretch>
            <a:fillRect/>
          </a:stretch>
        </p:blipFill>
        <p:spPr bwMode="auto">
          <a:xfrm rot="-9176364">
            <a:off x="513724" y="5628813"/>
            <a:ext cx="701675" cy="703262"/>
          </a:xfrm>
          <a:prstGeom prst="rect">
            <a:avLst/>
          </a:prstGeom>
          <a:noFill/>
          <a:ln w="9525">
            <a:noFill/>
            <a:miter lim="800000"/>
            <a:headEnd/>
            <a:tailEnd/>
          </a:ln>
        </p:spPr>
      </p:pic>
      <p:sp>
        <p:nvSpPr>
          <p:cNvPr id="8" name="ZoneTexte 27"/>
          <p:cNvSpPr txBox="1">
            <a:spLocks noChangeArrowheads="1"/>
          </p:cNvSpPr>
          <p:nvPr/>
        </p:nvSpPr>
        <p:spPr bwMode="auto">
          <a:xfrm>
            <a:off x="1882775" y="5877272"/>
            <a:ext cx="5378450" cy="400050"/>
          </a:xfrm>
          <a:prstGeom prst="rect">
            <a:avLst/>
          </a:prstGeom>
          <a:noFill/>
          <a:ln w="9525">
            <a:noFill/>
            <a:miter lim="800000"/>
            <a:headEnd/>
            <a:tailEnd/>
          </a:ln>
        </p:spPr>
        <p:txBody>
          <a:bodyPr wrap="none">
            <a:spAutoFit/>
          </a:bodyPr>
          <a:lstStyle/>
          <a:p>
            <a:pPr algn="ctr"/>
            <a:r>
              <a:rPr lang="fr-FR" sz="2000" b="1" dirty="0">
                <a:solidFill>
                  <a:srgbClr val="FF0000"/>
                </a:solidFill>
                <a:latin typeface="Book Antiqua" pitchFamily="18" charset="0"/>
              </a:rPr>
              <a:t>Les conséquences peuvent être dramatiques.</a:t>
            </a:r>
          </a:p>
        </p:txBody>
      </p:sp>
      <p:pic>
        <p:nvPicPr>
          <p:cNvPr id="9" name="Picture 2" descr="E:\Anim PWP\Image1.jpg"/>
          <p:cNvPicPr>
            <a:picLocks noChangeAspect="1" noChangeArrowheads="1"/>
          </p:cNvPicPr>
          <p:nvPr/>
        </p:nvPicPr>
        <p:blipFill>
          <a:blip r:embed="rId4" cstate="print"/>
          <a:srcRect/>
          <a:stretch>
            <a:fillRect/>
          </a:stretch>
        </p:blipFill>
        <p:spPr bwMode="auto">
          <a:xfrm>
            <a:off x="2339752" y="1844824"/>
            <a:ext cx="1581150" cy="1584325"/>
          </a:xfrm>
          <a:prstGeom prst="rect">
            <a:avLst/>
          </a:prstGeom>
          <a:noFill/>
          <a:ln w="9525">
            <a:noFill/>
            <a:miter lim="800000"/>
            <a:headEnd/>
            <a:tailEnd/>
          </a:ln>
        </p:spPr>
      </p:pic>
      <p:pic>
        <p:nvPicPr>
          <p:cNvPr id="10" name="Picture 2" descr="http://t3.gstatic.com/images?q=tbn:ANd9GcQl015wlsKlbUmf67y52iCR-SWyqtwur5AA04hGnoROhGmQFcj-5A"/>
          <p:cNvPicPr>
            <a:picLocks noChangeAspect="1" noChangeArrowheads="1"/>
          </p:cNvPicPr>
          <p:nvPr/>
        </p:nvPicPr>
        <p:blipFill>
          <a:blip r:embed="rId5" cstate="print"/>
          <a:srcRect/>
          <a:stretch>
            <a:fillRect/>
          </a:stretch>
        </p:blipFill>
        <p:spPr bwMode="auto">
          <a:xfrm>
            <a:off x="4283968" y="1644187"/>
            <a:ext cx="2705100" cy="1628775"/>
          </a:xfrm>
          <a:prstGeom prst="rect">
            <a:avLst/>
          </a:prstGeom>
          <a:noFill/>
          <a:ln w="9525">
            <a:noFill/>
            <a:miter lim="800000"/>
            <a:headEnd/>
            <a:tailEnd/>
          </a:ln>
        </p:spPr>
      </p:pic>
      <p:pic>
        <p:nvPicPr>
          <p:cNvPr id="11" name="Image 23" descr="AJMCH7TCA3BF2TFCAY2AG8YCAK5OA8HCAWGSUJICA12RHSTCAQA8UGCCAB3UJWSCA7OWJK2CAKA53HNCA6X1SCFCA11KSNICA3YZUGOCAR9PXG5CAAGFHZLCAL4NZ9XCAQLVQOCCA393QDDCABA7H3G.jpg"/>
          <p:cNvPicPr>
            <a:picLocks noChangeAspect="1"/>
          </p:cNvPicPr>
          <p:nvPr/>
        </p:nvPicPr>
        <p:blipFill>
          <a:blip r:embed="rId6" cstate="print"/>
          <a:srcRect/>
          <a:stretch>
            <a:fillRect/>
          </a:stretch>
        </p:blipFill>
        <p:spPr bwMode="auto">
          <a:xfrm>
            <a:off x="4120580" y="3833134"/>
            <a:ext cx="1512887" cy="1512887"/>
          </a:xfrm>
          <a:prstGeom prst="rect">
            <a:avLst/>
          </a:prstGeom>
          <a:noFill/>
          <a:ln w="25400">
            <a:noFill/>
            <a:miter lim="800000"/>
            <a:headEnd/>
            <a:tailEnd/>
          </a:ln>
        </p:spPr>
      </p:pic>
      <p:cxnSp>
        <p:nvCxnSpPr>
          <p:cNvPr id="12" name="Connecteur droit avec flèche 11"/>
          <p:cNvCxnSpPr/>
          <p:nvPr/>
        </p:nvCxnSpPr>
        <p:spPr>
          <a:xfrm>
            <a:off x="3389078" y="3157223"/>
            <a:ext cx="1152525" cy="9350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flipH="1">
            <a:off x="5436096" y="3185434"/>
            <a:ext cx="195784" cy="81963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4" descr="http://t0.gstatic.com/images?q=tbn:ANd9GcTqxGU4dJneRHVWeHPmoZHi114_25JOmoJtczkhTejmfope4IQ8iw"/>
          <p:cNvPicPr>
            <a:picLocks noChangeAspect="1" noChangeArrowheads="1"/>
          </p:cNvPicPr>
          <p:nvPr/>
        </p:nvPicPr>
        <p:blipFill>
          <a:blip r:embed="rId7" cstate="print"/>
          <a:srcRect/>
          <a:stretch>
            <a:fillRect/>
          </a:stretch>
        </p:blipFill>
        <p:spPr bwMode="auto">
          <a:xfrm>
            <a:off x="7054019" y="2683419"/>
            <a:ext cx="1759396" cy="1363666"/>
          </a:xfrm>
          <a:prstGeom prst="rect">
            <a:avLst/>
          </a:prstGeom>
          <a:noFill/>
          <a:ln w="9525">
            <a:noFill/>
            <a:miter lim="800000"/>
            <a:headEnd/>
            <a:tailEnd/>
          </a:ln>
        </p:spPr>
      </p:pic>
      <p:cxnSp>
        <p:nvCxnSpPr>
          <p:cNvPr id="15" name="Connecteur droit avec flèche 14"/>
          <p:cNvCxnSpPr/>
          <p:nvPr/>
        </p:nvCxnSpPr>
        <p:spPr>
          <a:xfrm flipH="1">
            <a:off x="5962155" y="3970486"/>
            <a:ext cx="1561875" cy="6826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Nuage 16"/>
          <p:cNvSpPr/>
          <p:nvPr/>
        </p:nvSpPr>
        <p:spPr>
          <a:xfrm>
            <a:off x="179388" y="4415102"/>
            <a:ext cx="2879725" cy="503237"/>
          </a:xfrm>
          <a:prstGeom prst="cloud">
            <a:avLst/>
          </a:prstGeom>
          <a:gradFill>
            <a:gsLst>
              <a:gs pos="0">
                <a:srgbClr val="FFF200"/>
              </a:gs>
              <a:gs pos="45000">
                <a:srgbClr val="FF7A00"/>
              </a:gs>
              <a:gs pos="70000">
                <a:srgbClr val="FF0300"/>
              </a:gs>
              <a:gs pos="100000">
                <a:srgbClr val="4D080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cxnSp>
        <p:nvCxnSpPr>
          <p:cNvPr id="18" name="Connecteur droit avec flèche 17"/>
          <p:cNvCxnSpPr/>
          <p:nvPr/>
        </p:nvCxnSpPr>
        <p:spPr>
          <a:xfrm flipH="1">
            <a:off x="3130327" y="4589577"/>
            <a:ext cx="122396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14" descr="D:\Clipart Pompiers\Clipart 2\Transparent\personnages\perso2.gif"/>
          <p:cNvPicPr>
            <a:picLocks noChangeAspect="1" noChangeArrowheads="1"/>
          </p:cNvPicPr>
          <p:nvPr/>
        </p:nvPicPr>
        <p:blipFill>
          <a:blip r:embed="rId8" cstate="print"/>
          <a:srcRect/>
          <a:stretch>
            <a:fillRect/>
          </a:stretch>
        </p:blipFill>
        <p:spPr bwMode="auto">
          <a:xfrm>
            <a:off x="1045605" y="3098426"/>
            <a:ext cx="792162" cy="1519238"/>
          </a:xfrm>
          <a:prstGeom prst="rect">
            <a:avLst/>
          </a:prstGeom>
          <a:noFill/>
          <a:ln w="9525">
            <a:noFill/>
            <a:miter lim="800000"/>
            <a:headEnd/>
            <a:tailEnd/>
          </a:ln>
        </p:spPr>
      </p:pic>
      <p:pic>
        <p:nvPicPr>
          <p:cNvPr id="20" name="Picture 14" descr="D:\Clipart Pompiers\Clipart 2\Transparent\personnages\perso2.gif"/>
          <p:cNvPicPr>
            <a:picLocks noChangeAspect="1" noChangeArrowheads="1"/>
          </p:cNvPicPr>
          <p:nvPr/>
        </p:nvPicPr>
        <p:blipFill>
          <a:blip r:embed="rId8" cstate="print"/>
          <a:srcRect/>
          <a:stretch>
            <a:fillRect/>
          </a:stretch>
        </p:blipFill>
        <p:spPr bwMode="auto">
          <a:xfrm>
            <a:off x="468480" y="3157223"/>
            <a:ext cx="792162" cy="1519238"/>
          </a:xfrm>
          <a:prstGeom prst="rect">
            <a:avLst/>
          </a:prstGeom>
          <a:noFill/>
          <a:ln w="9525">
            <a:noFill/>
            <a:miter lim="800000"/>
            <a:headEnd/>
            <a:tailEnd/>
          </a:ln>
        </p:spPr>
      </p:pic>
    </p:spTree>
    <p:extLst>
      <p:ext uri="{BB962C8B-B14F-4D97-AF65-F5344CB8AC3E}">
        <p14:creationId xmlns:p14="http://schemas.microsoft.com/office/powerpoint/2010/main" val="349243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2800" kern="1200" dirty="0">
                <a:solidFill>
                  <a:srgbClr val="FFFF00"/>
                </a:solidFill>
                <a:latin typeface="Arial" charset="0"/>
                <a:ea typeface="+mn-ea"/>
                <a:cs typeface="Arial" charset="0"/>
              </a:rPr>
              <a:t>Exemple </a:t>
            </a:r>
            <a:r>
              <a:rPr lang="fr-FR" sz="2800" kern="1200" dirty="0" smtClean="0">
                <a:solidFill>
                  <a:srgbClr val="FFFF00"/>
                </a:solidFill>
                <a:latin typeface="Arial" charset="0"/>
                <a:ea typeface="+mn-ea"/>
                <a:cs typeface="Arial" charset="0"/>
              </a:rPr>
              <a:t>1:</a:t>
            </a: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22</a:t>
            </a:fld>
            <a:endParaRPr lang="fr-FR" altLang="fr-FR"/>
          </a:p>
        </p:txBody>
      </p:sp>
      <p:sp>
        <p:nvSpPr>
          <p:cNvPr id="4" name="ZoneTexte 24"/>
          <p:cNvSpPr txBox="1">
            <a:spLocks noChangeArrowheads="1"/>
          </p:cNvSpPr>
          <p:nvPr/>
        </p:nvSpPr>
        <p:spPr bwMode="auto">
          <a:xfrm>
            <a:off x="1866876" y="1038225"/>
            <a:ext cx="5748338" cy="400050"/>
          </a:xfrm>
          <a:prstGeom prst="rect">
            <a:avLst/>
          </a:prstGeom>
          <a:noFill/>
          <a:ln w="9525">
            <a:noFill/>
            <a:miter lim="800000"/>
            <a:headEnd/>
            <a:tailEnd/>
          </a:ln>
        </p:spPr>
        <p:txBody>
          <a:bodyPr wrap="none">
            <a:spAutoFit/>
          </a:bodyPr>
          <a:lstStyle/>
          <a:p>
            <a:pPr algn="ctr"/>
            <a:r>
              <a:rPr lang="fr-FR" sz="2000" b="1" dirty="0">
                <a:solidFill>
                  <a:srgbClr val="0070C0"/>
                </a:solidFill>
                <a:latin typeface="Book Antiqua" pitchFamily="18" charset="0"/>
              </a:rPr>
              <a:t>Feu d’appartement ( 1 brûlé grave, 3 intoxiqués)</a:t>
            </a:r>
          </a:p>
        </p:txBody>
      </p:sp>
      <p:pic>
        <p:nvPicPr>
          <p:cNvPr id="6" name="Image 13" descr="DSC02025.JPG"/>
          <p:cNvPicPr>
            <a:picLocks noChangeAspect="1"/>
          </p:cNvPicPr>
          <p:nvPr/>
        </p:nvPicPr>
        <p:blipFill>
          <a:blip r:embed="rId2" cstate="print"/>
          <a:srcRect/>
          <a:stretch>
            <a:fillRect/>
          </a:stretch>
        </p:blipFill>
        <p:spPr bwMode="auto">
          <a:xfrm>
            <a:off x="1702047" y="1458912"/>
            <a:ext cx="2393950" cy="1601788"/>
          </a:xfrm>
          <a:prstGeom prst="rect">
            <a:avLst/>
          </a:prstGeom>
          <a:noFill/>
          <a:ln w="19050">
            <a:solidFill>
              <a:srgbClr val="FFFF00"/>
            </a:solidFill>
            <a:miter lim="800000"/>
            <a:headEnd/>
            <a:tailEnd/>
          </a:ln>
        </p:spPr>
      </p:pic>
      <p:pic>
        <p:nvPicPr>
          <p:cNvPr id="7" name="Image 14" descr="DSC02084.JPG"/>
          <p:cNvPicPr>
            <a:picLocks noChangeAspect="1"/>
          </p:cNvPicPr>
          <p:nvPr/>
        </p:nvPicPr>
        <p:blipFill>
          <a:blip r:embed="rId3" cstate="print"/>
          <a:srcRect/>
          <a:stretch>
            <a:fillRect/>
          </a:stretch>
        </p:blipFill>
        <p:spPr bwMode="auto">
          <a:xfrm>
            <a:off x="5004046" y="1438275"/>
            <a:ext cx="2365375" cy="1584325"/>
          </a:xfrm>
          <a:prstGeom prst="rect">
            <a:avLst/>
          </a:prstGeom>
          <a:noFill/>
          <a:ln w="19050">
            <a:solidFill>
              <a:srgbClr val="FFFF00"/>
            </a:solidFill>
            <a:miter lim="800000"/>
            <a:headEnd/>
            <a:tailEnd/>
          </a:ln>
        </p:spPr>
      </p:pic>
      <p:sp>
        <p:nvSpPr>
          <p:cNvPr id="8" name="Text Box 14"/>
          <p:cNvSpPr txBox="1">
            <a:spLocks noChangeArrowheads="1"/>
          </p:cNvSpPr>
          <p:nvPr/>
        </p:nvSpPr>
        <p:spPr bwMode="auto">
          <a:xfrm>
            <a:off x="5912097" y="2107406"/>
            <a:ext cx="549275" cy="304800"/>
          </a:xfrm>
          <a:prstGeom prst="rect">
            <a:avLst/>
          </a:prstGeom>
          <a:noFill/>
          <a:ln w="9525">
            <a:noFill/>
            <a:miter lim="800000"/>
            <a:headEnd/>
            <a:tailEnd/>
          </a:ln>
        </p:spPr>
        <p:txBody>
          <a:bodyPr wrap="none">
            <a:spAutoFit/>
          </a:bodyPr>
          <a:lstStyle/>
          <a:p>
            <a:pPr algn="ctr"/>
            <a:r>
              <a:rPr lang="fr-FR" sz="1400" b="1" dirty="0">
                <a:solidFill>
                  <a:srgbClr val="FFFF66"/>
                </a:solidFill>
                <a:latin typeface="Book Antiqua" pitchFamily="18" charset="0"/>
              </a:rPr>
              <a:t>LCD</a:t>
            </a:r>
          </a:p>
        </p:txBody>
      </p:sp>
      <p:pic>
        <p:nvPicPr>
          <p:cNvPr id="9" name="Image 12" descr="DSC02024.JPG"/>
          <p:cNvPicPr>
            <a:picLocks noChangeAspect="1"/>
          </p:cNvPicPr>
          <p:nvPr/>
        </p:nvPicPr>
        <p:blipFill>
          <a:blip r:embed="rId4" cstate="print"/>
          <a:srcRect/>
          <a:stretch>
            <a:fillRect/>
          </a:stretch>
        </p:blipFill>
        <p:spPr bwMode="auto">
          <a:xfrm>
            <a:off x="2555875" y="3148635"/>
            <a:ext cx="4032250" cy="2700337"/>
          </a:xfrm>
          <a:prstGeom prst="rect">
            <a:avLst/>
          </a:prstGeom>
          <a:noFill/>
          <a:ln w="19050">
            <a:solidFill>
              <a:srgbClr val="FFFF00"/>
            </a:solidFill>
            <a:miter lim="800000"/>
            <a:headEnd/>
            <a:tailEnd/>
          </a:ln>
        </p:spPr>
      </p:pic>
      <p:cxnSp>
        <p:nvCxnSpPr>
          <p:cNvPr id="10" name="Connecteur droit avec flèche 9"/>
          <p:cNvCxnSpPr/>
          <p:nvPr/>
        </p:nvCxnSpPr>
        <p:spPr>
          <a:xfrm flipH="1" flipV="1">
            <a:off x="2987824" y="2803524"/>
            <a:ext cx="647700" cy="9826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V="1">
            <a:off x="4835796" y="2508249"/>
            <a:ext cx="1223963" cy="12779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14" descr="D:\Clipart Pompiers\Clipart 2\Transparent\personnages\perso2.gif"/>
          <p:cNvPicPr>
            <a:picLocks noChangeAspect="1" noChangeArrowheads="1"/>
          </p:cNvPicPr>
          <p:nvPr/>
        </p:nvPicPr>
        <p:blipFill>
          <a:blip r:embed="rId5" cstate="print"/>
          <a:srcRect/>
          <a:stretch>
            <a:fillRect/>
          </a:stretch>
        </p:blipFill>
        <p:spPr bwMode="auto">
          <a:xfrm>
            <a:off x="7524328" y="4077072"/>
            <a:ext cx="742950" cy="1519237"/>
          </a:xfrm>
          <a:prstGeom prst="rect">
            <a:avLst/>
          </a:prstGeom>
          <a:noFill/>
          <a:ln w="9525">
            <a:noFill/>
            <a:miter lim="800000"/>
            <a:headEnd/>
            <a:tailEnd/>
          </a:ln>
        </p:spPr>
      </p:pic>
      <p:sp>
        <p:nvSpPr>
          <p:cNvPr id="13" name="ZoneTexte 14"/>
          <p:cNvSpPr txBox="1">
            <a:spLocks noChangeArrowheads="1"/>
          </p:cNvSpPr>
          <p:nvPr/>
        </p:nvSpPr>
        <p:spPr bwMode="auto">
          <a:xfrm>
            <a:off x="7615214" y="3642096"/>
            <a:ext cx="550862" cy="338137"/>
          </a:xfrm>
          <a:prstGeom prst="rect">
            <a:avLst/>
          </a:prstGeom>
          <a:noFill/>
          <a:ln w="9525">
            <a:noFill/>
            <a:miter lim="800000"/>
            <a:headEnd/>
            <a:tailEnd/>
          </a:ln>
        </p:spPr>
        <p:txBody>
          <a:bodyPr wrap="none">
            <a:spAutoFit/>
          </a:bodyPr>
          <a:lstStyle/>
          <a:p>
            <a:pPr algn="ctr"/>
            <a:r>
              <a:rPr lang="fr-FR" sz="1600" b="1" dirty="0">
                <a:solidFill>
                  <a:srgbClr val="FF0000"/>
                </a:solidFill>
                <a:latin typeface="Book Antiqua" pitchFamily="18" charset="0"/>
              </a:rPr>
              <a:t>????</a:t>
            </a:r>
          </a:p>
        </p:txBody>
      </p:sp>
      <p:sp>
        <p:nvSpPr>
          <p:cNvPr id="14" name="ZoneTexte 10"/>
          <p:cNvSpPr txBox="1">
            <a:spLocks noChangeArrowheads="1"/>
          </p:cNvSpPr>
          <p:nvPr/>
        </p:nvSpPr>
        <p:spPr bwMode="auto">
          <a:xfrm>
            <a:off x="0" y="5798941"/>
            <a:ext cx="7839099" cy="738664"/>
          </a:xfrm>
          <a:prstGeom prst="rect">
            <a:avLst/>
          </a:prstGeom>
          <a:noFill/>
          <a:ln w="9525">
            <a:noFill/>
            <a:miter lim="800000"/>
            <a:headEnd/>
            <a:tailEnd/>
          </a:ln>
        </p:spPr>
        <p:txBody>
          <a:bodyPr wrap="square">
            <a:spAutoFit/>
          </a:bodyPr>
          <a:lstStyle/>
          <a:p>
            <a:pPr algn="l"/>
            <a:r>
              <a:rPr lang="fr-FR" sz="1400" b="1" dirty="0">
                <a:latin typeface="Book Antiqua" pitchFamily="18" charset="0"/>
              </a:rPr>
              <a:t>Dans ce cas la PTI n’a pas été prise en compte, beaucoup d’indices ont été jetés à l’extérieur. L’OPJ </a:t>
            </a:r>
            <a:r>
              <a:rPr lang="fr-FR" sz="1400" b="1" dirty="0" smtClean="0">
                <a:latin typeface="Book Antiqua" pitchFamily="18" charset="0"/>
              </a:rPr>
              <a:t>à </a:t>
            </a:r>
            <a:r>
              <a:rPr lang="fr-FR" sz="1400" b="1" dirty="0">
                <a:latin typeface="Book Antiqua" pitchFamily="18" charset="0"/>
              </a:rPr>
              <a:t>scellé la scène d’incendie après le départ des SP sur demande du parquet: </a:t>
            </a:r>
            <a:r>
              <a:rPr lang="fr-FR" sz="1400" b="1" dirty="0" smtClean="0">
                <a:solidFill>
                  <a:srgbClr val="FF0000"/>
                </a:solidFill>
                <a:latin typeface="Book Antiqua" pitchFamily="18" charset="0"/>
              </a:rPr>
              <a:t>enquête judiciaire</a:t>
            </a:r>
            <a:r>
              <a:rPr lang="fr-FR" sz="1400" b="1" dirty="0">
                <a:solidFill>
                  <a:srgbClr val="FF0000"/>
                </a:solidFill>
                <a:latin typeface="Book Antiqua" pitchFamily="18" charset="0"/>
              </a:rPr>
              <a:t>.</a:t>
            </a:r>
          </a:p>
        </p:txBody>
      </p:sp>
    </p:spTree>
    <p:extLst>
      <p:ext uri="{BB962C8B-B14F-4D97-AF65-F5344CB8AC3E}">
        <p14:creationId xmlns:p14="http://schemas.microsoft.com/office/powerpoint/2010/main" val="883135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2800" kern="1200" dirty="0">
                <a:solidFill>
                  <a:srgbClr val="FFFF00"/>
                </a:solidFill>
                <a:latin typeface="Arial" charset="0"/>
                <a:ea typeface="+mn-ea"/>
                <a:cs typeface="Arial" charset="0"/>
              </a:rPr>
              <a:t>Exemple </a:t>
            </a:r>
            <a:r>
              <a:rPr lang="fr-FR" sz="2800" kern="1200" dirty="0" smtClean="0">
                <a:solidFill>
                  <a:srgbClr val="FFFF00"/>
                </a:solidFill>
                <a:latin typeface="Arial" charset="0"/>
                <a:ea typeface="+mn-ea"/>
                <a:cs typeface="Arial" charset="0"/>
              </a:rPr>
              <a:t>1:</a:t>
            </a:r>
            <a:endParaRPr lang="fr-FR" dirty="0">
              <a:solidFill>
                <a:srgbClr val="FFFF00"/>
              </a:solidFill>
            </a:endParaRP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23</a:t>
            </a:fld>
            <a:endParaRPr lang="fr-FR" altLang="fr-FR"/>
          </a:p>
        </p:txBody>
      </p:sp>
      <p:pic>
        <p:nvPicPr>
          <p:cNvPr id="4" name="Picture 16" descr="E:\Documents and Settings\FLACHER LAURENT\archives photos\Archive clichés RCCI\RCCI 19 St Etienne\DSC01798.JPG"/>
          <p:cNvPicPr>
            <a:picLocks noChangeAspect="1" noChangeArrowheads="1"/>
          </p:cNvPicPr>
          <p:nvPr/>
        </p:nvPicPr>
        <p:blipFill>
          <a:blip r:embed="rId2" cstate="print"/>
          <a:srcRect/>
          <a:stretch>
            <a:fillRect/>
          </a:stretch>
        </p:blipFill>
        <p:spPr bwMode="auto">
          <a:xfrm>
            <a:off x="2915816" y="1124744"/>
            <a:ext cx="2736850" cy="1816100"/>
          </a:xfrm>
          <a:prstGeom prst="rect">
            <a:avLst/>
          </a:prstGeom>
          <a:noFill/>
          <a:ln w="19050">
            <a:solidFill>
              <a:srgbClr val="FFFF00"/>
            </a:solidFill>
            <a:miter lim="800000"/>
            <a:headEnd/>
            <a:tailEnd/>
          </a:ln>
        </p:spPr>
      </p:pic>
      <p:pic>
        <p:nvPicPr>
          <p:cNvPr id="7" name="Image 9" descr="DSC02070.JPG"/>
          <p:cNvPicPr>
            <a:picLocks noChangeAspect="1"/>
          </p:cNvPicPr>
          <p:nvPr/>
        </p:nvPicPr>
        <p:blipFill>
          <a:blip r:embed="rId3" cstate="print"/>
          <a:srcRect/>
          <a:stretch>
            <a:fillRect/>
          </a:stretch>
        </p:blipFill>
        <p:spPr bwMode="auto">
          <a:xfrm>
            <a:off x="2015702" y="3062288"/>
            <a:ext cx="4537075" cy="3038475"/>
          </a:xfrm>
          <a:prstGeom prst="rect">
            <a:avLst/>
          </a:prstGeom>
          <a:noFill/>
          <a:ln w="19050">
            <a:solidFill>
              <a:srgbClr val="FFFF00"/>
            </a:solidFill>
            <a:miter lim="800000"/>
            <a:headEnd/>
            <a:tailEnd/>
          </a:ln>
        </p:spPr>
      </p:pic>
      <p:sp>
        <p:nvSpPr>
          <p:cNvPr id="6" name="Double flèche horizontale 5"/>
          <p:cNvSpPr/>
          <p:nvPr/>
        </p:nvSpPr>
        <p:spPr>
          <a:xfrm rot="5400000">
            <a:off x="3707978" y="2646760"/>
            <a:ext cx="1152525" cy="412750"/>
          </a:xfrm>
          <a:prstGeom prst="leftRightArrow">
            <a:avLst/>
          </a:prstGeom>
          <a:solidFill>
            <a:srgbClr val="00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8" name="ZoneTexte 7"/>
          <p:cNvSpPr txBox="1"/>
          <p:nvPr/>
        </p:nvSpPr>
        <p:spPr>
          <a:xfrm>
            <a:off x="3527795" y="5589240"/>
            <a:ext cx="1512888" cy="369887"/>
          </a:xfrm>
          <a:prstGeom prst="rect">
            <a:avLst/>
          </a:prstGeom>
          <a:solidFill>
            <a:srgbClr val="FFFF00"/>
          </a:solidFill>
          <a:ln w="25400">
            <a:solidFill>
              <a:srgbClr val="FF0000"/>
            </a:solidFill>
          </a:ln>
        </p:spPr>
        <p:txBody>
          <a:bodyPr>
            <a:spAutoFit/>
          </a:bodyPr>
          <a:lstStyle/>
          <a:p>
            <a:pPr algn="ctr" fontAlgn="auto">
              <a:spcBef>
                <a:spcPts val="0"/>
              </a:spcBef>
              <a:spcAft>
                <a:spcPts val="0"/>
              </a:spcAft>
              <a:defRPr/>
            </a:pPr>
            <a:r>
              <a:rPr lang="fr-FR" b="1" dirty="0">
                <a:solidFill>
                  <a:srgbClr val="FF0000"/>
                </a:solidFill>
                <a:latin typeface="+mn-lt"/>
              </a:rPr>
              <a:t>Avant RCCI </a:t>
            </a:r>
          </a:p>
        </p:txBody>
      </p:sp>
      <p:pic>
        <p:nvPicPr>
          <p:cNvPr id="9" name="Picture 13" descr="http://t0.gstatic.com/images?q=tbn:ANd9GcSWWoAQ84Iq6LPYsm-3VzbDLmT4ovg0AVi5LEn1gHhmnwUuApjNuw"/>
          <p:cNvPicPr>
            <a:picLocks noChangeAspect="1" noChangeArrowheads="1"/>
          </p:cNvPicPr>
          <p:nvPr/>
        </p:nvPicPr>
        <p:blipFill>
          <a:blip r:embed="rId4" cstate="print"/>
          <a:srcRect/>
          <a:stretch>
            <a:fillRect/>
          </a:stretch>
        </p:blipFill>
        <p:spPr bwMode="auto">
          <a:xfrm>
            <a:off x="934615" y="1556545"/>
            <a:ext cx="1081087" cy="995362"/>
          </a:xfrm>
          <a:prstGeom prst="rect">
            <a:avLst/>
          </a:prstGeom>
          <a:noFill/>
          <a:ln w="9525">
            <a:noFill/>
            <a:miter lim="800000"/>
            <a:headEnd/>
            <a:tailEnd/>
          </a:ln>
        </p:spPr>
      </p:pic>
      <p:pic>
        <p:nvPicPr>
          <p:cNvPr id="10" name="Picture 2" descr="http://t0.gstatic.com/images?q=tbn:ANd9GcQsdiDjgmRfk4BAclcKeela8IW7gE9516dqOqOWEW9GPvPniGie"/>
          <p:cNvPicPr>
            <a:picLocks noChangeAspect="1" noChangeArrowheads="1"/>
          </p:cNvPicPr>
          <p:nvPr/>
        </p:nvPicPr>
        <p:blipFill>
          <a:blip r:embed="rId5" cstate="print"/>
          <a:srcRect/>
          <a:stretch>
            <a:fillRect/>
          </a:stretch>
        </p:blipFill>
        <p:spPr bwMode="auto">
          <a:xfrm>
            <a:off x="6732240" y="4581525"/>
            <a:ext cx="2286000" cy="1285875"/>
          </a:xfrm>
          <a:prstGeom prst="rect">
            <a:avLst/>
          </a:prstGeom>
          <a:noFill/>
          <a:ln w="19050">
            <a:solidFill>
              <a:srgbClr val="FFFF00"/>
            </a:solidFill>
            <a:miter lim="800000"/>
            <a:headEnd/>
            <a:tailEnd/>
          </a:ln>
        </p:spPr>
      </p:pic>
      <p:cxnSp>
        <p:nvCxnSpPr>
          <p:cNvPr id="11" name="Connecteur droit 10"/>
          <p:cNvCxnSpPr/>
          <p:nvPr/>
        </p:nvCxnSpPr>
        <p:spPr>
          <a:xfrm flipV="1">
            <a:off x="6692205" y="4581525"/>
            <a:ext cx="2305050" cy="1295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732240" y="4576762"/>
            <a:ext cx="2305050" cy="1295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4" descr="D:\Clipart Pompiers\Clipart 2\Transparent\personnages\perso2.gif"/>
          <p:cNvPicPr>
            <a:picLocks noChangeAspect="1" noChangeArrowheads="1"/>
          </p:cNvPicPr>
          <p:nvPr/>
        </p:nvPicPr>
        <p:blipFill>
          <a:blip r:embed="rId6" cstate="print"/>
          <a:srcRect/>
          <a:stretch>
            <a:fillRect/>
          </a:stretch>
        </p:blipFill>
        <p:spPr bwMode="auto">
          <a:xfrm>
            <a:off x="8120434" y="2418160"/>
            <a:ext cx="989012" cy="2022475"/>
          </a:xfrm>
          <a:prstGeom prst="rect">
            <a:avLst/>
          </a:prstGeom>
          <a:noFill/>
          <a:ln w="9525">
            <a:noFill/>
            <a:miter lim="800000"/>
            <a:headEnd/>
            <a:tailEnd/>
          </a:ln>
        </p:spPr>
      </p:pic>
      <p:sp>
        <p:nvSpPr>
          <p:cNvPr id="14" name="Bulle ronde 13"/>
          <p:cNvSpPr/>
          <p:nvPr/>
        </p:nvSpPr>
        <p:spPr>
          <a:xfrm>
            <a:off x="4941465" y="1114600"/>
            <a:ext cx="4033837" cy="1368425"/>
          </a:xfrm>
          <a:prstGeom prst="wedgeEllipseCallout">
            <a:avLst>
              <a:gd name="adj1" fmla="val 25071"/>
              <a:gd name="adj2" fmla="val 10797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b="1" dirty="0"/>
              <a:t>Après le bris de scellés, la scène a été trouvé en l’état par la Police scientifique?</a:t>
            </a:r>
          </a:p>
        </p:txBody>
      </p:sp>
      <p:sp>
        <p:nvSpPr>
          <p:cNvPr id="15" name="ZoneTexte 6"/>
          <p:cNvSpPr txBox="1">
            <a:spLocks noChangeArrowheads="1"/>
          </p:cNvSpPr>
          <p:nvPr/>
        </p:nvSpPr>
        <p:spPr bwMode="auto">
          <a:xfrm>
            <a:off x="1421976" y="6100763"/>
            <a:ext cx="5724525" cy="338138"/>
          </a:xfrm>
          <a:prstGeom prst="rect">
            <a:avLst/>
          </a:prstGeom>
          <a:noFill/>
          <a:ln w="9525">
            <a:noFill/>
            <a:miter lim="800000"/>
            <a:headEnd/>
            <a:tailEnd/>
          </a:ln>
        </p:spPr>
        <p:txBody>
          <a:bodyPr wrap="none">
            <a:spAutoFit/>
          </a:bodyPr>
          <a:lstStyle/>
          <a:p>
            <a:pPr algn="ctr"/>
            <a:r>
              <a:rPr lang="fr-FR" sz="1600" b="1" dirty="0">
                <a:solidFill>
                  <a:srgbClr val="0070C0"/>
                </a:solidFill>
                <a:latin typeface="Book Antiqua" pitchFamily="18" charset="0"/>
              </a:rPr>
              <a:t>Le déblai réalisé a empêché toutes constatations objectives!</a:t>
            </a:r>
          </a:p>
        </p:txBody>
      </p:sp>
    </p:spTree>
    <p:extLst>
      <p:ext uri="{BB962C8B-B14F-4D97-AF65-F5344CB8AC3E}">
        <p14:creationId xmlns:p14="http://schemas.microsoft.com/office/powerpoint/2010/main" val="75166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2800" kern="1200" dirty="0">
                <a:solidFill>
                  <a:srgbClr val="FFFF00"/>
                </a:solidFill>
                <a:latin typeface="Arial" charset="0"/>
                <a:ea typeface="+mn-ea"/>
                <a:cs typeface="Arial" charset="0"/>
              </a:rPr>
              <a:t>Exemple </a:t>
            </a:r>
            <a:r>
              <a:rPr lang="fr-FR" sz="2800" kern="1200" dirty="0" smtClean="0">
                <a:solidFill>
                  <a:srgbClr val="FFFF00"/>
                </a:solidFill>
                <a:latin typeface="Arial" charset="0"/>
                <a:ea typeface="+mn-ea"/>
                <a:cs typeface="Arial" charset="0"/>
              </a:rPr>
              <a:t>1:</a:t>
            </a: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24</a:t>
            </a:fld>
            <a:endParaRPr lang="fr-FR" altLang="fr-FR"/>
          </a:p>
        </p:txBody>
      </p:sp>
      <p:pic>
        <p:nvPicPr>
          <p:cNvPr id="6" name="Picture 10" descr="E:\Documents and Settings\FLACHER LAURENT\archives photos\Archive clichés RCCI\RCCI 19 St Etienne\DSC02101.JPG"/>
          <p:cNvPicPr>
            <a:picLocks noChangeAspect="1" noChangeArrowheads="1"/>
          </p:cNvPicPr>
          <p:nvPr/>
        </p:nvPicPr>
        <p:blipFill>
          <a:blip r:embed="rId2" cstate="print"/>
          <a:srcRect/>
          <a:stretch>
            <a:fillRect/>
          </a:stretch>
        </p:blipFill>
        <p:spPr bwMode="auto">
          <a:xfrm>
            <a:off x="4788024" y="1196752"/>
            <a:ext cx="4176713" cy="2808287"/>
          </a:xfrm>
          <a:prstGeom prst="rect">
            <a:avLst/>
          </a:prstGeom>
          <a:noFill/>
          <a:ln w="19050">
            <a:solidFill>
              <a:srgbClr val="FFFF00"/>
            </a:solidFill>
            <a:miter lim="800000"/>
            <a:headEnd/>
            <a:tailEnd/>
          </a:ln>
        </p:spPr>
      </p:pic>
      <p:pic>
        <p:nvPicPr>
          <p:cNvPr id="7" name="Picture 12" descr="E:\Documents and Settings\FLACHER LAURENT\archives photos\Archive clichés RCCI\RCCI 19 St Etienne\DSC02088.JPG"/>
          <p:cNvPicPr>
            <a:picLocks noChangeAspect="1" noChangeArrowheads="1"/>
          </p:cNvPicPr>
          <p:nvPr/>
        </p:nvPicPr>
        <p:blipFill>
          <a:blip r:embed="rId3" cstate="print"/>
          <a:srcRect/>
          <a:stretch>
            <a:fillRect/>
          </a:stretch>
        </p:blipFill>
        <p:spPr bwMode="auto">
          <a:xfrm>
            <a:off x="393279" y="3501008"/>
            <a:ext cx="3995737" cy="2676525"/>
          </a:xfrm>
          <a:prstGeom prst="rect">
            <a:avLst/>
          </a:prstGeom>
          <a:noFill/>
          <a:ln w="19050">
            <a:solidFill>
              <a:srgbClr val="FFFF00"/>
            </a:solidFill>
            <a:miter lim="800000"/>
            <a:headEnd/>
            <a:tailEnd/>
          </a:ln>
        </p:spPr>
      </p:pic>
      <p:cxnSp>
        <p:nvCxnSpPr>
          <p:cNvPr id="8" name="Connecteur droit avec flèche 7"/>
          <p:cNvCxnSpPr/>
          <p:nvPr/>
        </p:nvCxnSpPr>
        <p:spPr>
          <a:xfrm flipH="1">
            <a:off x="3419475" y="2781300"/>
            <a:ext cx="4105275" cy="18002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639912" y="5716017"/>
            <a:ext cx="3455987" cy="369887"/>
          </a:xfrm>
          <a:prstGeom prst="rect">
            <a:avLst/>
          </a:prstGeom>
          <a:solidFill>
            <a:srgbClr val="FFFF00"/>
          </a:solidFill>
          <a:ln w="25400">
            <a:solidFill>
              <a:srgbClr val="FF0000"/>
            </a:solidFill>
          </a:ln>
        </p:spPr>
        <p:txBody>
          <a:bodyPr>
            <a:spAutoFit/>
          </a:bodyPr>
          <a:lstStyle/>
          <a:p>
            <a:pPr algn="ctr" fontAlgn="auto">
              <a:spcBef>
                <a:spcPts val="0"/>
              </a:spcBef>
              <a:spcAft>
                <a:spcPts val="0"/>
              </a:spcAft>
              <a:defRPr/>
            </a:pPr>
            <a:r>
              <a:rPr lang="fr-FR" b="1" dirty="0">
                <a:solidFill>
                  <a:srgbClr val="FF0000"/>
                </a:solidFill>
                <a:latin typeface="+mn-lt"/>
              </a:rPr>
              <a:t>Indice retrouvé au pied du lit</a:t>
            </a:r>
          </a:p>
        </p:txBody>
      </p:sp>
      <p:sp>
        <p:nvSpPr>
          <p:cNvPr id="10" name="ZoneTexte 9"/>
          <p:cNvSpPr txBox="1"/>
          <p:nvPr/>
        </p:nvSpPr>
        <p:spPr>
          <a:xfrm>
            <a:off x="7128991" y="3429000"/>
            <a:ext cx="1511300" cy="369888"/>
          </a:xfrm>
          <a:prstGeom prst="rect">
            <a:avLst/>
          </a:prstGeom>
          <a:solidFill>
            <a:srgbClr val="FFFF00"/>
          </a:solidFill>
          <a:ln w="25400">
            <a:solidFill>
              <a:srgbClr val="FF0000"/>
            </a:solidFill>
          </a:ln>
        </p:spPr>
        <p:txBody>
          <a:bodyPr>
            <a:spAutoFit/>
          </a:bodyPr>
          <a:lstStyle/>
          <a:p>
            <a:pPr algn="ctr" fontAlgn="auto">
              <a:spcBef>
                <a:spcPts val="0"/>
              </a:spcBef>
              <a:spcAft>
                <a:spcPts val="0"/>
              </a:spcAft>
              <a:defRPr/>
            </a:pPr>
            <a:r>
              <a:rPr lang="fr-FR" b="1" dirty="0">
                <a:solidFill>
                  <a:srgbClr val="FF0000"/>
                </a:solidFill>
                <a:latin typeface="+mn-lt"/>
              </a:rPr>
              <a:t>Après RCCI </a:t>
            </a:r>
          </a:p>
        </p:txBody>
      </p:sp>
      <p:pic>
        <p:nvPicPr>
          <p:cNvPr id="12" name="Picture 2" descr="http://t2.gstatic.com/images?q=tbn:ANd9GcTvgTn1L-SylpjCMFi9_7MPomqdduHi7hnqH_zD13QUeVrYghWITQ"/>
          <p:cNvPicPr>
            <a:picLocks noChangeAspect="1" noChangeArrowheads="1"/>
          </p:cNvPicPr>
          <p:nvPr/>
        </p:nvPicPr>
        <p:blipFill>
          <a:blip r:embed="rId4" cstate="print"/>
          <a:srcRect/>
          <a:stretch>
            <a:fillRect/>
          </a:stretch>
        </p:blipFill>
        <p:spPr bwMode="auto">
          <a:xfrm>
            <a:off x="4672224" y="5110163"/>
            <a:ext cx="1439862" cy="1343025"/>
          </a:xfrm>
          <a:prstGeom prst="rect">
            <a:avLst/>
          </a:prstGeom>
          <a:noFill/>
          <a:ln w="9525">
            <a:noFill/>
            <a:miter lim="800000"/>
            <a:headEnd/>
            <a:tailEnd/>
          </a:ln>
        </p:spPr>
      </p:pic>
      <p:pic>
        <p:nvPicPr>
          <p:cNvPr id="13" name="Picture 2" descr="http://t2.gstatic.com/images?q=tbn:ANd9GcTvgTn1L-SylpjCMFi9_7MPomqdduHi7hnqH_zD13QUeVrYghWITQ"/>
          <p:cNvPicPr>
            <a:picLocks noChangeAspect="1" noChangeArrowheads="1"/>
          </p:cNvPicPr>
          <p:nvPr/>
        </p:nvPicPr>
        <p:blipFill>
          <a:blip r:embed="rId4" cstate="print"/>
          <a:srcRect/>
          <a:stretch>
            <a:fillRect/>
          </a:stretch>
        </p:blipFill>
        <p:spPr bwMode="auto">
          <a:xfrm>
            <a:off x="7741023" y="5003451"/>
            <a:ext cx="1223714" cy="1141414"/>
          </a:xfrm>
          <a:prstGeom prst="rect">
            <a:avLst/>
          </a:prstGeom>
          <a:noFill/>
          <a:ln w="9525">
            <a:noFill/>
            <a:miter lim="800000"/>
            <a:headEnd/>
            <a:tailEnd/>
          </a:ln>
        </p:spPr>
      </p:pic>
      <p:sp>
        <p:nvSpPr>
          <p:cNvPr id="11" name="ZoneTexte 6"/>
          <p:cNvSpPr txBox="1">
            <a:spLocks noChangeArrowheads="1"/>
          </p:cNvSpPr>
          <p:nvPr/>
        </p:nvSpPr>
        <p:spPr bwMode="auto">
          <a:xfrm>
            <a:off x="-10964" y="1467643"/>
            <a:ext cx="4757738" cy="1570037"/>
          </a:xfrm>
          <a:prstGeom prst="rect">
            <a:avLst/>
          </a:prstGeom>
          <a:noFill/>
          <a:ln w="9525">
            <a:noFill/>
            <a:miter lim="800000"/>
            <a:headEnd/>
            <a:tailEnd/>
          </a:ln>
        </p:spPr>
        <p:txBody>
          <a:bodyPr wrap="none">
            <a:spAutoFit/>
          </a:bodyPr>
          <a:lstStyle/>
          <a:p>
            <a:r>
              <a:rPr lang="fr-FR" sz="1600" b="1" dirty="0">
                <a:solidFill>
                  <a:srgbClr val="0070C0"/>
                </a:solidFill>
                <a:latin typeface="Book Antiqua" pitchFamily="18" charset="0"/>
              </a:rPr>
              <a:t>La RCCI a permis d’éliminer toutes les sources</a:t>
            </a:r>
          </a:p>
          <a:p>
            <a:r>
              <a:rPr lang="fr-FR" sz="1600" b="1" dirty="0">
                <a:solidFill>
                  <a:srgbClr val="0070C0"/>
                </a:solidFill>
                <a:latin typeface="Book Antiqua" pitchFamily="18" charset="0"/>
              </a:rPr>
              <a:t>de chaleur potentielles, de reconstituer la </a:t>
            </a:r>
          </a:p>
          <a:p>
            <a:r>
              <a:rPr lang="fr-FR" sz="1600" b="1" dirty="0">
                <a:solidFill>
                  <a:srgbClr val="0070C0"/>
                </a:solidFill>
                <a:latin typeface="Book Antiqua" pitchFamily="18" charset="0"/>
              </a:rPr>
              <a:t>scène d’incendie et de formuler une hypothèse.</a:t>
            </a:r>
          </a:p>
          <a:p>
            <a:r>
              <a:rPr lang="fr-FR" sz="1600" b="1" dirty="0">
                <a:solidFill>
                  <a:srgbClr val="0070C0"/>
                </a:solidFill>
                <a:latin typeface="Book Antiqua" pitchFamily="18" charset="0"/>
              </a:rPr>
              <a:t>Le mobilier jeté du 3</a:t>
            </a:r>
            <a:r>
              <a:rPr lang="fr-FR" sz="1600" b="1" baseline="30000" dirty="0">
                <a:solidFill>
                  <a:srgbClr val="0070C0"/>
                </a:solidFill>
                <a:latin typeface="Book Antiqua" pitchFamily="18" charset="0"/>
              </a:rPr>
              <a:t>ème</a:t>
            </a:r>
            <a:r>
              <a:rPr lang="fr-FR" sz="1600" b="1" dirty="0">
                <a:solidFill>
                  <a:srgbClr val="0070C0"/>
                </a:solidFill>
                <a:latin typeface="Book Antiqua" pitchFamily="18" charset="0"/>
              </a:rPr>
              <a:t> étage a été remonté et </a:t>
            </a:r>
          </a:p>
          <a:p>
            <a:r>
              <a:rPr lang="fr-FR" sz="1600" b="1" dirty="0">
                <a:solidFill>
                  <a:srgbClr val="0070C0"/>
                </a:solidFill>
                <a:latin typeface="Book Antiqua" pitchFamily="18" charset="0"/>
              </a:rPr>
              <a:t>remis en place.</a:t>
            </a:r>
          </a:p>
          <a:p>
            <a:endParaRPr lang="fr-FR" sz="1600" b="1" dirty="0">
              <a:solidFill>
                <a:srgbClr val="0070C0"/>
              </a:solidFill>
              <a:latin typeface="Book Antiqua" pitchFamily="18" charset="0"/>
            </a:endParaRPr>
          </a:p>
        </p:txBody>
      </p:sp>
    </p:spTree>
    <p:extLst>
      <p:ext uri="{BB962C8B-B14F-4D97-AF65-F5344CB8AC3E}">
        <p14:creationId xmlns:p14="http://schemas.microsoft.com/office/powerpoint/2010/main" val="40939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heckerboard(across)">
                                      <p:cBhvr>
                                        <p:cTn id="11" dur="500"/>
                                        <p:tgtEl>
                                          <p:spTgt spid="12"/>
                                        </p:tgtEl>
                                      </p:cBhvr>
                                    </p:animEffect>
                                  </p:childTnLst>
                                </p:cTn>
                              </p:par>
                              <p:par>
                                <p:cTn id="12" presetID="5"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2800" kern="1200" dirty="0">
                <a:solidFill>
                  <a:srgbClr val="FFFF00"/>
                </a:solidFill>
                <a:latin typeface="Arial" charset="0"/>
                <a:ea typeface="+mn-ea"/>
                <a:cs typeface="Arial" charset="0"/>
              </a:rPr>
              <a:t>Exemple </a:t>
            </a:r>
            <a:r>
              <a:rPr lang="fr-FR" sz="2800" kern="1200" dirty="0" smtClean="0">
                <a:solidFill>
                  <a:srgbClr val="FFFF00"/>
                </a:solidFill>
                <a:latin typeface="Arial" charset="0"/>
                <a:ea typeface="+mn-ea"/>
                <a:cs typeface="Arial" charset="0"/>
              </a:rPr>
              <a:t>2:</a:t>
            </a: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25</a:t>
            </a:fld>
            <a:endParaRPr lang="fr-FR" altLang="fr-FR"/>
          </a:p>
        </p:txBody>
      </p:sp>
      <p:pic>
        <p:nvPicPr>
          <p:cNvPr id="4" name="Picture 2" descr="C:\Users\LAURENT\Desktop\!cid_F89047F2E1EE6A4DA462C2892D470085@bt0d0000_w2k_bouyguestelecom.jpg"/>
          <p:cNvPicPr>
            <a:picLocks noChangeAspect="1" noChangeArrowheads="1"/>
          </p:cNvPicPr>
          <p:nvPr/>
        </p:nvPicPr>
        <p:blipFill>
          <a:blip r:embed="rId2" cstate="print"/>
          <a:srcRect/>
          <a:stretch>
            <a:fillRect/>
          </a:stretch>
        </p:blipFill>
        <p:spPr bwMode="auto">
          <a:xfrm>
            <a:off x="251520" y="1124745"/>
            <a:ext cx="5472608" cy="4105964"/>
          </a:xfrm>
          <a:prstGeom prst="rect">
            <a:avLst/>
          </a:prstGeom>
          <a:noFill/>
          <a:ln w="19050">
            <a:solidFill>
              <a:srgbClr val="FFFF00"/>
            </a:solidFill>
            <a:miter lim="800000"/>
            <a:headEnd/>
            <a:tailEnd/>
          </a:ln>
        </p:spPr>
      </p:pic>
      <p:sp>
        <p:nvSpPr>
          <p:cNvPr id="6" name="Flèche à angle droit 5"/>
          <p:cNvSpPr/>
          <p:nvPr/>
        </p:nvSpPr>
        <p:spPr>
          <a:xfrm rot="10800000">
            <a:off x="1763688" y="2564904"/>
            <a:ext cx="849313" cy="731838"/>
          </a:xfrm>
          <a:prstGeom prst="ben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7" name="Connecteur droit 6"/>
          <p:cNvCxnSpPr/>
          <p:nvPr/>
        </p:nvCxnSpPr>
        <p:spPr>
          <a:xfrm flipH="1" flipV="1">
            <a:off x="1403648" y="3471563"/>
            <a:ext cx="2087563" cy="15843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V="1">
            <a:off x="1216000" y="3465461"/>
            <a:ext cx="1944688" cy="15843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ZoneTexte 9"/>
          <p:cNvSpPr txBox="1">
            <a:spLocks noChangeArrowheads="1"/>
          </p:cNvSpPr>
          <p:nvPr/>
        </p:nvSpPr>
        <p:spPr bwMode="auto">
          <a:xfrm>
            <a:off x="6295667" y="1412776"/>
            <a:ext cx="2056973" cy="830997"/>
          </a:xfrm>
          <a:prstGeom prst="rect">
            <a:avLst/>
          </a:prstGeom>
          <a:noFill/>
          <a:ln w="9525">
            <a:noFill/>
            <a:miter lim="800000"/>
            <a:headEnd/>
            <a:tailEnd/>
          </a:ln>
        </p:spPr>
        <p:txBody>
          <a:bodyPr wrap="none">
            <a:spAutoFit/>
          </a:bodyPr>
          <a:lstStyle/>
          <a:p>
            <a:pPr algn="l">
              <a:buFont typeface="Wingdings" pitchFamily="2" charset="2"/>
              <a:buChar char="Ø"/>
            </a:pPr>
            <a:r>
              <a:rPr lang="fr-FR" dirty="0"/>
              <a:t> Meubles </a:t>
            </a:r>
            <a:r>
              <a:rPr lang="fr-FR" dirty="0" smtClean="0"/>
              <a:t>détruits</a:t>
            </a:r>
          </a:p>
          <a:p>
            <a:pPr algn="l">
              <a:buFont typeface="Wingdings" pitchFamily="2" charset="2"/>
              <a:buChar char="Ø"/>
            </a:pPr>
            <a:r>
              <a:rPr lang="fr-FR" dirty="0" smtClean="0"/>
              <a:t> </a:t>
            </a:r>
            <a:r>
              <a:rPr lang="fr-FR" dirty="0"/>
              <a:t>Déblai mélangé</a:t>
            </a:r>
          </a:p>
          <a:p>
            <a:pPr algn="l">
              <a:buFont typeface="Wingdings" pitchFamily="2" charset="2"/>
              <a:buChar char="Ø"/>
            </a:pPr>
            <a:r>
              <a:rPr lang="fr-FR" dirty="0"/>
              <a:t> Déblai enchevêtré</a:t>
            </a:r>
          </a:p>
        </p:txBody>
      </p:sp>
      <p:sp>
        <p:nvSpPr>
          <p:cNvPr id="10" name="Bulle ronde 9"/>
          <p:cNvSpPr/>
          <p:nvPr/>
        </p:nvSpPr>
        <p:spPr>
          <a:xfrm rot="19830488">
            <a:off x="6129548" y="2752278"/>
            <a:ext cx="1752600" cy="850900"/>
          </a:xfrm>
          <a:prstGeom prst="wedgeEllipseCallout">
            <a:avLst>
              <a:gd name="adj1" fmla="val -798"/>
              <a:gd name="adj2" fmla="val 9883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11" name="ZoneTexte 10"/>
          <p:cNvSpPr txBox="1">
            <a:spLocks noChangeArrowheads="1"/>
          </p:cNvSpPr>
          <p:nvPr/>
        </p:nvSpPr>
        <p:spPr bwMode="auto">
          <a:xfrm rot="-1824790">
            <a:off x="5990642" y="2849738"/>
            <a:ext cx="2030412" cy="584200"/>
          </a:xfrm>
          <a:prstGeom prst="rect">
            <a:avLst/>
          </a:prstGeom>
          <a:noFill/>
          <a:ln w="9525">
            <a:noFill/>
            <a:miter lim="800000"/>
            <a:headEnd/>
            <a:tailEnd/>
          </a:ln>
        </p:spPr>
        <p:txBody>
          <a:bodyPr>
            <a:spAutoFit/>
          </a:bodyPr>
          <a:lstStyle/>
          <a:p>
            <a:r>
              <a:rPr lang="fr-FR" sz="1600" b="1">
                <a:solidFill>
                  <a:schemeClr val="bg1"/>
                </a:solidFill>
                <a:latin typeface="Book Antiqua" pitchFamily="18" charset="0"/>
              </a:rPr>
              <a:t>Maintenant je pense à la PTI!</a:t>
            </a:r>
          </a:p>
        </p:txBody>
      </p:sp>
      <p:pic>
        <p:nvPicPr>
          <p:cNvPr id="12" name="Picture 14" descr="D:\Clipart Pompiers\Clipart 2\Transparent\personnages\perso2.gif"/>
          <p:cNvPicPr>
            <a:picLocks noChangeAspect="1" noChangeArrowheads="1"/>
          </p:cNvPicPr>
          <p:nvPr/>
        </p:nvPicPr>
        <p:blipFill>
          <a:blip r:embed="rId3" cstate="print"/>
          <a:srcRect/>
          <a:stretch>
            <a:fillRect/>
          </a:stretch>
        </p:blipFill>
        <p:spPr bwMode="auto">
          <a:xfrm>
            <a:off x="7658134" y="3296743"/>
            <a:ext cx="844550" cy="1728788"/>
          </a:xfrm>
          <a:prstGeom prst="rect">
            <a:avLst/>
          </a:prstGeom>
          <a:noFill/>
          <a:ln w="9525">
            <a:noFill/>
            <a:miter lim="800000"/>
            <a:headEnd/>
            <a:tailEnd/>
          </a:ln>
        </p:spPr>
      </p:pic>
      <p:sp>
        <p:nvSpPr>
          <p:cNvPr id="13" name="ZoneTexte 5"/>
          <p:cNvSpPr txBox="1">
            <a:spLocks noChangeArrowheads="1"/>
          </p:cNvSpPr>
          <p:nvPr/>
        </p:nvSpPr>
        <p:spPr bwMode="auto">
          <a:xfrm>
            <a:off x="0" y="5342868"/>
            <a:ext cx="9144000" cy="922337"/>
          </a:xfrm>
          <a:prstGeom prst="rect">
            <a:avLst/>
          </a:prstGeom>
          <a:noFill/>
          <a:ln w="9525">
            <a:noFill/>
            <a:miter lim="800000"/>
            <a:headEnd/>
            <a:tailEnd/>
          </a:ln>
        </p:spPr>
        <p:txBody>
          <a:bodyPr>
            <a:spAutoFit/>
          </a:bodyPr>
          <a:lstStyle/>
          <a:p>
            <a:r>
              <a:rPr lang="fr-FR" sz="1400" b="1" dirty="0">
                <a:solidFill>
                  <a:srgbClr val="FF0000"/>
                </a:solidFill>
                <a:latin typeface="Book Antiqua" pitchFamily="18" charset="0"/>
              </a:rPr>
              <a:t> </a:t>
            </a:r>
            <a:r>
              <a:rPr lang="fr-FR" b="1" dirty="0">
                <a:solidFill>
                  <a:srgbClr val="FF0000"/>
                </a:solidFill>
                <a:latin typeface="Book Antiqua" pitchFamily="18" charset="0"/>
              </a:rPr>
              <a:t>Sur cette scène l’appartement a été totalement vidé de son contenu.</a:t>
            </a:r>
          </a:p>
          <a:p>
            <a:r>
              <a:rPr lang="fr-FR" b="1" dirty="0">
                <a:solidFill>
                  <a:srgbClr val="FF0000"/>
                </a:solidFill>
                <a:latin typeface="Book Antiqua" pitchFamily="18" charset="0"/>
              </a:rPr>
              <a:t>Pourtant l’OPJ a recommandé une protection des traces  et indices suite </a:t>
            </a:r>
          </a:p>
          <a:p>
            <a:r>
              <a:rPr lang="fr-FR" b="1" dirty="0">
                <a:solidFill>
                  <a:srgbClr val="FF0000"/>
                </a:solidFill>
                <a:latin typeface="Book Antiqua" pitchFamily="18" charset="0"/>
              </a:rPr>
              <a:t>à l’ouverture d’une enquête judiciaire par le parquet??</a:t>
            </a:r>
          </a:p>
        </p:txBody>
      </p:sp>
    </p:spTree>
    <p:extLst>
      <p:ext uri="{BB962C8B-B14F-4D97-AF65-F5344CB8AC3E}">
        <p14:creationId xmlns:p14="http://schemas.microsoft.com/office/powerpoint/2010/main" val="48881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2800" kern="1200" dirty="0">
                <a:solidFill>
                  <a:srgbClr val="FFFF00"/>
                </a:solidFill>
                <a:latin typeface="Arial" charset="0"/>
                <a:ea typeface="+mn-ea"/>
                <a:cs typeface="Arial" charset="0"/>
              </a:rPr>
              <a:t>Exemple </a:t>
            </a:r>
            <a:r>
              <a:rPr lang="fr-FR" sz="2800" kern="1200" dirty="0" smtClean="0">
                <a:solidFill>
                  <a:srgbClr val="FFFF00"/>
                </a:solidFill>
                <a:latin typeface="Arial" charset="0"/>
                <a:ea typeface="+mn-ea"/>
                <a:cs typeface="Arial" charset="0"/>
              </a:rPr>
              <a:t>3:</a:t>
            </a:r>
            <a:endParaRPr lang="fr-FR" sz="2800" kern="1200" dirty="0">
              <a:solidFill>
                <a:srgbClr val="FFFF00"/>
              </a:solidFill>
              <a:latin typeface="Arial" charset="0"/>
              <a:ea typeface="+mn-ea"/>
              <a:cs typeface="Arial" charset="0"/>
            </a:endParaRP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26</a:t>
            </a:fld>
            <a:endParaRPr lang="fr-FR" altLang="fr-FR"/>
          </a:p>
        </p:txBody>
      </p:sp>
      <p:pic>
        <p:nvPicPr>
          <p:cNvPr id="4" name="Picture 3" descr="E:\Documents and Settings\FLACHER LAURENT\archives photos\Archive clichés RCCI\RCCI 37\DSC03877.JPG"/>
          <p:cNvPicPr>
            <a:picLocks noChangeAspect="1" noChangeArrowheads="1"/>
          </p:cNvPicPr>
          <p:nvPr/>
        </p:nvPicPr>
        <p:blipFill>
          <a:blip r:embed="rId2" cstate="print"/>
          <a:srcRect/>
          <a:stretch>
            <a:fillRect/>
          </a:stretch>
        </p:blipFill>
        <p:spPr bwMode="auto">
          <a:xfrm>
            <a:off x="197322" y="1124744"/>
            <a:ext cx="4103688" cy="2746375"/>
          </a:xfrm>
          <a:prstGeom prst="rect">
            <a:avLst/>
          </a:prstGeom>
          <a:noFill/>
          <a:ln w="19050">
            <a:solidFill>
              <a:srgbClr val="FFFF00"/>
            </a:solidFill>
            <a:miter lim="800000"/>
            <a:headEnd/>
            <a:tailEnd/>
          </a:ln>
        </p:spPr>
      </p:pic>
      <p:sp>
        <p:nvSpPr>
          <p:cNvPr id="6" name="ZoneTexte 5"/>
          <p:cNvSpPr txBox="1"/>
          <p:nvPr/>
        </p:nvSpPr>
        <p:spPr>
          <a:xfrm>
            <a:off x="1259632" y="3353594"/>
            <a:ext cx="1692275" cy="392112"/>
          </a:xfrm>
          <a:prstGeom prst="rect">
            <a:avLst/>
          </a:prstGeom>
          <a:solidFill>
            <a:srgbClr val="FFFF00"/>
          </a:solidFill>
          <a:ln w="25400">
            <a:solidFill>
              <a:srgbClr val="FF0000"/>
            </a:solidFill>
          </a:ln>
        </p:spPr>
        <p:txBody>
          <a:bodyPr>
            <a:spAutoFit/>
          </a:bodyPr>
          <a:lstStyle/>
          <a:p>
            <a:pPr algn="ctr" fontAlgn="auto">
              <a:spcBef>
                <a:spcPts val="0"/>
              </a:spcBef>
              <a:spcAft>
                <a:spcPts val="0"/>
              </a:spcAft>
              <a:defRPr/>
            </a:pPr>
            <a:r>
              <a:rPr lang="fr-FR" b="1" dirty="0">
                <a:solidFill>
                  <a:srgbClr val="FF0000"/>
                </a:solidFill>
                <a:latin typeface="+mn-lt"/>
              </a:rPr>
              <a:t>Avant RCCI </a:t>
            </a:r>
          </a:p>
        </p:txBody>
      </p:sp>
      <p:pic>
        <p:nvPicPr>
          <p:cNvPr id="7" name="Image 1"/>
          <p:cNvPicPr>
            <a:picLocks noChangeAspect="1"/>
          </p:cNvPicPr>
          <p:nvPr/>
        </p:nvPicPr>
        <p:blipFill>
          <a:blip r:embed="rId3" cstate="print"/>
          <a:srcRect/>
          <a:stretch>
            <a:fillRect/>
          </a:stretch>
        </p:blipFill>
        <p:spPr bwMode="auto">
          <a:xfrm>
            <a:off x="610866" y="4038873"/>
            <a:ext cx="3276600" cy="2193925"/>
          </a:xfrm>
          <a:prstGeom prst="rect">
            <a:avLst/>
          </a:prstGeom>
          <a:noFill/>
          <a:ln w="19050">
            <a:solidFill>
              <a:srgbClr val="FFFF00"/>
            </a:solidFill>
            <a:miter lim="800000"/>
            <a:headEnd/>
            <a:tailEnd/>
          </a:ln>
        </p:spPr>
      </p:pic>
      <p:pic>
        <p:nvPicPr>
          <p:cNvPr id="8" name="Picture 2" descr="E:\Documents and Settings\FLACHER LAURENT\archives photos\Archive clichés RCCI\RCCI 37\DSC03954.JPG"/>
          <p:cNvPicPr>
            <a:picLocks noChangeAspect="1" noChangeArrowheads="1"/>
          </p:cNvPicPr>
          <p:nvPr/>
        </p:nvPicPr>
        <p:blipFill>
          <a:blip r:embed="rId4" cstate="print"/>
          <a:srcRect/>
          <a:stretch>
            <a:fillRect/>
          </a:stretch>
        </p:blipFill>
        <p:spPr bwMode="auto">
          <a:xfrm>
            <a:off x="4716016" y="3068960"/>
            <a:ext cx="4302449" cy="2880320"/>
          </a:xfrm>
          <a:prstGeom prst="rect">
            <a:avLst/>
          </a:prstGeom>
          <a:noFill/>
          <a:ln w="19050">
            <a:solidFill>
              <a:srgbClr val="FFFF00"/>
            </a:solidFill>
            <a:miter lim="800000"/>
            <a:headEnd/>
            <a:tailEnd/>
          </a:ln>
        </p:spPr>
      </p:pic>
      <p:sp>
        <p:nvSpPr>
          <p:cNvPr id="9" name="Double flèche horizontale 8"/>
          <p:cNvSpPr/>
          <p:nvPr/>
        </p:nvSpPr>
        <p:spPr>
          <a:xfrm>
            <a:off x="3608450" y="4694485"/>
            <a:ext cx="1327150" cy="412750"/>
          </a:xfrm>
          <a:prstGeom prst="leftRightArrow">
            <a:avLst/>
          </a:prstGeom>
          <a:solidFill>
            <a:srgbClr val="00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10" name="ZoneTexte 9"/>
          <p:cNvSpPr txBox="1"/>
          <p:nvPr/>
        </p:nvSpPr>
        <p:spPr>
          <a:xfrm>
            <a:off x="4788024" y="5485073"/>
            <a:ext cx="1584325" cy="369887"/>
          </a:xfrm>
          <a:prstGeom prst="rect">
            <a:avLst/>
          </a:prstGeom>
          <a:solidFill>
            <a:srgbClr val="FFFF00"/>
          </a:solidFill>
          <a:ln w="25400">
            <a:solidFill>
              <a:srgbClr val="FF0000"/>
            </a:solidFill>
          </a:ln>
        </p:spPr>
        <p:txBody>
          <a:bodyPr>
            <a:spAutoFit/>
          </a:bodyPr>
          <a:lstStyle/>
          <a:p>
            <a:pPr algn="ctr" fontAlgn="auto">
              <a:spcBef>
                <a:spcPts val="0"/>
              </a:spcBef>
              <a:spcAft>
                <a:spcPts val="0"/>
              </a:spcAft>
              <a:defRPr/>
            </a:pPr>
            <a:r>
              <a:rPr lang="fr-FR" b="1" dirty="0">
                <a:solidFill>
                  <a:srgbClr val="FF0000"/>
                </a:solidFill>
                <a:latin typeface="+mn-lt"/>
              </a:rPr>
              <a:t>Après RCCI </a:t>
            </a:r>
          </a:p>
        </p:txBody>
      </p:sp>
      <p:sp>
        <p:nvSpPr>
          <p:cNvPr id="11" name="ZoneTexte 10"/>
          <p:cNvSpPr txBox="1">
            <a:spLocks noChangeArrowheads="1"/>
          </p:cNvSpPr>
          <p:nvPr/>
        </p:nvSpPr>
        <p:spPr bwMode="auto">
          <a:xfrm>
            <a:off x="4550246" y="1124744"/>
            <a:ext cx="4333875" cy="830262"/>
          </a:xfrm>
          <a:prstGeom prst="rect">
            <a:avLst/>
          </a:prstGeom>
          <a:noFill/>
          <a:ln w="9525">
            <a:noFill/>
            <a:miter lim="800000"/>
            <a:headEnd/>
            <a:tailEnd/>
          </a:ln>
        </p:spPr>
        <p:txBody>
          <a:bodyPr wrap="none">
            <a:spAutoFit/>
          </a:bodyPr>
          <a:lstStyle/>
          <a:p>
            <a:pPr algn="ctr"/>
            <a:r>
              <a:rPr lang="fr-FR" sz="1600" b="1" dirty="0">
                <a:solidFill>
                  <a:srgbClr val="0070C0"/>
                </a:solidFill>
                <a:latin typeface="Book Antiqua" pitchFamily="18" charset="0"/>
              </a:rPr>
              <a:t>Reconstitution d’une chambre à coucher, </a:t>
            </a:r>
          </a:p>
          <a:p>
            <a:pPr algn="ctr"/>
            <a:r>
              <a:rPr lang="fr-FR" sz="1600" b="1" dirty="0">
                <a:solidFill>
                  <a:srgbClr val="0070C0"/>
                </a:solidFill>
                <a:latin typeface="Book Antiqua" pitchFamily="18" charset="0"/>
              </a:rPr>
              <a:t>le lit sorti par les SP lors du déblai contenait</a:t>
            </a:r>
          </a:p>
          <a:p>
            <a:pPr algn="ctr"/>
            <a:r>
              <a:rPr lang="fr-FR" sz="1600" b="1" dirty="0">
                <a:solidFill>
                  <a:srgbClr val="0070C0"/>
                </a:solidFill>
                <a:latin typeface="Book Antiqua" pitchFamily="18" charset="0"/>
              </a:rPr>
              <a:t>de précieux indices.</a:t>
            </a:r>
          </a:p>
        </p:txBody>
      </p:sp>
      <p:pic>
        <p:nvPicPr>
          <p:cNvPr id="12" name="Picture 4" descr="http://t0.gstatic.com/images?q=tbn:ANd9GcS2I9qSrbM355w6F-z41sm7guc20emWix3byY9A2DEUWVmeHcPQ6KOgCEo">
            <a:hlinkClick r:id="rId5"/>
          </p:cNvPr>
          <p:cNvPicPr>
            <a:picLocks noChangeAspect="1" noChangeArrowheads="1"/>
          </p:cNvPicPr>
          <p:nvPr/>
        </p:nvPicPr>
        <p:blipFill>
          <a:blip r:embed="rId6" cstate="print"/>
          <a:srcRect/>
          <a:stretch>
            <a:fillRect/>
          </a:stretch>
        </p:blipFill>
        <p:spPr bwMode="auto">
          <a:xfrm rot="-10548113">
            <a:off x="6242520" y="1988483"/>
            <a:ext cx="949325" cy="947738"/>
          </a:xfrm>
          <a:prstGeom prst="rect">
            <a:avLst/>
          </a:prstGeom>
          <a:noFill/>
          <a:ln w="9525">
            <a:noFill/>
            <a:miter lim="800000"/>
            <a:headEnd/>
            <a:tailEnd/>
          </a:ln>
        </p:spPr>
      </p:pic>
    </p:spTree>
    <p:extLst>
      <p:ext uri="{BB962C8B-B14F-4D97-AF65-F5344CB8AC3E}">
        <p14:creationId xmlns:p14="http://schemas.microsoft.com/office/powerpoint/2010/main" val="47597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5" presetClass="entr" presetSubtype="1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2000" dirty="0">
                <a:solidFill>
                  <a:srgbClr val="FFFF00"/>
                </a:solidFill>
              </a:rPr>
              <a:t>Exemple 4, feu d’appartement 1 DCD (enfant de 6 ans</a:t>
            </a:r>
            <a:r>
              <a:rPr lang="fr-FR" sz="2000" dirty="0" smtClean="0">
                <a:solidFill>
                  <a:srgbClr val="FFFF00"/>
                </a:solidFill>
              </a:rPr>
              <a:t>):</a:t>
            </a:r>
            <a:endParaRPr lang="fr-FR" sz="2000" dirty="0">
              <a:solidFill>
                <a:srgbClr val="FFFF00"/>
              </a:solidFill>
            </a:endParaRP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27</a:t>
            </a:fld>
            <a:endParaRPr lang="fr-FR" altLang="fr-FR"/>
          </a:p>
        </p:txBody>
      </p:sp>
      <p:sp>
        <p:nvSpPr>
          <p:cNvPr id="4" name="ZoneTexte 4"/>
          <p:cNvSpPr txBox="1">
            <a:spLocks noChangeArrowheads="1"/>
          </p:cNvSpPr>
          <p:nvPr/>
        </p:nvSpPr>
        <p:spPr bwMode="auto">
          <a:xfrm>
            <a:off x="-180528" y="1124744"/>
            <a:ext cx="6713537" cy="646112"/>
          </a:xfrm>
          <a:prstGeom prst="rect">
            <a:avLst/>
          </a:prstGeom>
          <a:noFill/>
          <a:ln w="9525">
            <a:noFill/>
            <a:miter lim="800000"/>
            <a:headEnd/>
            <a:tailEnd/>
          </a:ln>
        </p:spPr>
        <p:txBody>
          <a:bodyPr wrap="none">
            <a:spAutoFit/>
          </a:bodyPr>
          <a:lstStyle/>
          <a:p>
            <a:pPr marL="285750" indent="-285750" algn="ctr">
              <a:buFont typeface="Wingdings" pitchFamily="2" charset="2"/>
              <a:buChar char="Ø"/>
              <a:defRPr/>
            </a:pPr>
            <a:r>
              <a:rPr lang="fr-FR" b="1" dirty="0">
                <a:solidFill>
                  <a:srgbClr val="FF0000"/>
                </a:solidFill>
                <a:latin typeface="Book Antiqua" pitchFamily="18" charset="0"/>
              </a:rPr>
              <a:t>Je garde à l’esprit qu’à chaque action entreprise, je modifie </a:t>
            </a:r>
          </a:p>
          <a:p>
            <a:pPr algn="ctr">
              <a:defRPr/>
            </a:pPr>
            <a:r>
              <a:rPr lang="fr-FR" b="1" dirty="0">
                <a:solidFill>
                  <a:srgbClr val="FF0000"/>
                </a:solidFill>
                <a:latin typeface="Book Antiqua" pitchFamily="18" charset="0"/>
              </a:rPr>
              <a:t>la scène d’incendie et déplace ou détruit des traces et indices.</a:t>
            </a:r>
          </a:p>
        </p:txBody>
      </p:sp>
      <p:pic>
        <p:nvPicPr>
          <p:cNvPr id="6" name="Picture 3" descr="D:\Clipart Pompiers\Clipart 2\Couleur\Interventions\trans.gif"/>
          <p:cNvPicPr>
            <a:picLocks noChangeAspect="1" noChangeArrowheads="1"/>
          </p:cNvPicPr>
          <p:nvPr/>
        </p:nvPicPr>
        <p:blipFill>
          <a:blip r:embed="rId2" cstate="print"/>
          <a:srcRect/>
          <a:stretch>
            <a:fillRect/>
          </a:stretch>
        </p:blipFill>
        <p:spPr bwMode="auto">
          <a:xfrm rot="404626">
            <a:off x="7881670" y="219924"/>
            <a:ext cx="1194048" cy="1233289"/>
          </a:xfrm>
          <a:prstGeom prst="rect">
            <a:avLst/>
          </a:prstGeom>
          <a:noFill/>
          <a:ln w="9525">
            <a:noFill/>
            <a:miter lim="800000"/>
            <a:headEnd/>
            <a:tailEnd/>
          </a:ln>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414" y="1931170"/>
            <a:ext cx="4203617" cy="3152713"/>
          </a:xfrm>
          <a:prstGeom prst="rect">
            <a:avLst/>
          </a:prstGeom>
          <a:ln w="19050">
            <a:solidFill>
              <a:srgbClr val="FFFF00"/>
            </a:solidFill>
          </a:ln>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8349" y="1922414"/>
            <a:ext cx="4203617" cy="3152713"/>
          </a:xfrm>
          <a:prstGeom prst="rect">
            <a:avLst/>
          </a:prstGeom>
          <a:ln w="19050">
            <a:solidFill>
              <a:srgbClr val="FFFF00"/>
            </a:solidFill>
          </a:ln>
        </p:spPr>
      </p:pic>
      <p:cxnSp>
        <p:nvCxnSpPr>
          <p:cNvPr id="8" name="AutoShape 9"/>
          <p:cNvCxnSpPr>
            <a:cxnSpLocks noChangeShapeType="1"/>
          </p:cNvCxnSpPr>
          <p:nvPr/>
        </p:nvCxnSpPr>
        <p:spPr bwMode="auto">
          <a:xfrm>
            <a:off x="3419872" y="3645024"/>
            <a:ext cx="1580896" cy="1"/>
          </a:xfrm>
          <a:prstGeom prst="straightConnector1">
            <a:avLst/>
          </a:prstGeom>
          <a:noFill/>
          <a:ln w="38100">
            <a:solidFill>
              <a:srgbClr val="FF0000"/>
            </a:solidFill>
            <a:round/>
            <a:headEnd/>
            <a:tailEnd type="triangle" w="med" len="med"/>
          </a:ln>
        </p:spPr>
      </p:cxnSp>
      <p:pic>
        <p:nvPicPr>
          <p:cNvPr id="10" name="Image 24" descr="lumiere-feu-44.gif"/>
          <p:cNvPicPr>
            <a:picLocks noChangeAspect="1"/>
          </p:cNvPicPr>
          <p:nvPr/>
        </p:nvPicPr>
        <p:blipFill>
          <a:blip r:embed="rId5" cstate="print"/>
          <a:srcRect/>
          <a:stretch>
            <a:fillRect/>
          </a:stretch>
        </p:blipFill>
        <p:spPr bwMode="auto">
          <a:xfrm rot="21110424">
            <a:off x="5657729" y="2041957"/>
            <a:ext cx="893084" cy="2027238"/>
          </a:xfrm>
          <a:prstGeom prst="rect">
            <a:avLst/>
          </a:prstGeom>
          <a:noFill/>
          <a:ln w="9525">
            <a:noFill/>
            <a:miter lim="800000"/>
            <a:headEnd/>
            <a:tailEnd/>
          </a:ln>
        </p:spPr>
      </p:pic>
      <p:sp>
        <p:nvSpPr>
          <p:cNvPr id="11" name="ZoneTexte 12"/>
          <p:cNvSpPr txBox="1">
            <a:spLocks noChangeArrowheads="1"/>
          </p:cNvSpPr>
          <p:nvPr/>
        </p:nvSpPr>
        <p:spPr bwMode="auto">
          <a:xfrm>
            <a:off x="1136122" y="5244197"/>
            <a:ext cx="6904454" cy="646331"/>
          </a:xfrm>
          <a:prstGeom prst="rect">
            <a:avLst/>
          </a:prstGeom>
          <a:noFill/>
          <a:ln w="9525">
            <a:noFill/>
            <a:miter lim="800000"/>
            <a:headEnd/>
            <a:tailEnd/>
          </a:ln>
        </p:spPr>
        <p:txBody>
          <a:bodyPr wrap="none">
            <a:spAutoFit/>
          </a:bodyPr>
          <a:lstStyle/>
          <a:p>
            <a:r>
              <a:rPr lang="fr-FR" b="1" dirty="0" smtClean="0">
                <a:latin typeface="Book Antiqua" pitchFamily="18" charset="0"/>
              </a:rPr>
              <a:t>Sur cette scène d’incendie, 2 heures de travail seront nécessaires</a:t>
            </a:r>
          </a:p>
          <a:p>
            <a:r>
              <a:rPr lang="fr-FR" b="1" dirty="0" smtClean="0">
                <a:latin typeface="Book Antiqua" pitchFamily="18" charset="0"/>
              </a:rPr>
              <a:t> pour reconstituer le lit totalement détruit jeté du 3</a:t>
            </a:r>
            <a:r>
              <a:rPr lang="fr-FR" b="1" baseline="30000" dirty="0" smtClean="0">
                <a:latin typeface="Book Antiqua" pitchFamily="18" charset="0"/>
              </a:rPr>
              <a:t>ème</a:t>
            </a:r>
            <a:r>
              <a:rPr lang="fr-FR" b="1" dirty="0" smtClean="0">
                <a:latin typeface="Book Antiqua" pitchFamily="18" charset="0"/>
              </a:rPr>
              <a:t> étage.</a:t>
            </a:r>
            <a:endParaRPr lang="fr-FR" b="1" dirty="0">
              <a:latin typeface="Book Antiqua" pitchFamily="18" charset="0"/>
            </a:endParaRPr>
          </a:p>
        </p:txBody>
      </p:sp>
    </p:spTree>
    <p:extLst>
      <p:ext uri="{BB962C8B-B14F-4D97-AF65-F5344CB8AC3E}">
        <p14:creationId xmlns:p14="http://schemas.microsoft.com/office/powerpoint/2010/main" val="340072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2000" kern="1200" dirty="0">
                <a:solidFill>
                  <a:srgbClr val="FFFF00"/>
                </a:solidFill>
                <a:latin typeface="Arial" charset="0"/>
                <a:ea typeface="+mn-ea"/>
                <a:cs typeface="Arial" charset="0"/>
              </a:rPr>
              <a:t>Exemple 5: Feu d’appartement 1 DCD </a:t>
            </a:r>
            <a:r>
              <a:rPr lang="fr-FR" sz="2000" kern="1200" dirty="0" smtClean="0">
                <a:solidFill>
                  <a:srgbClr val="FFFF00"/>
                </a:solidFill>
                <a:latin typeface="Arial" charset="0"/>
                <a:ea typeface="+mn-ea"/>
                <a:cs typeface="Arial" charset="0"/>
              </a:rPr>
              <a:t>CHAZELLES/LYON</a:t>
            </a: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28</a:t>
            </a:fld>
            <a:endParaRPr lang="fr-FR" altLang="fr-F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270" y="1124744"/>
            <a:ext cx="5946439" cy="3980674"/>
          </a:xfrm>
          <a:prstGeom prst="rect">
            <a:avLst/>
          </a:prstGeom>
          <a:ln w="19050">
            <a:solidFill>
              <a:srgbClr val="FFFF00"/>
            </a:solidFill>
          </a:ln>
        </p:spPr>
      </p:pic>
      <p:cxnSp>
        <p:nvCxnSpPr>
          <p:cNvPr id="6" name="Connecteur droit 5"/>
          <p:cNvCxnSpPr/>
          <p:nvPr/>
        </p:nvCxnSpPr>
        <p:spPr>
          <a:xfrm>
            <a:off x="1473687" y="2420888"/>
            <a:ext cx="1709802" cy="229184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H="1">
            <a:off x="4351385" y="3039623"/>
            <a:ext cx="318714" cy="148300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4" descr="http://t0.gstatic.com/images?q=tbn:ANd9GcS2I9qSrbM355w6F-z41sm7guc20emWix3byY9A2DEUWVmeHcPQ6KOgCEo">
            <a:hlinkClick r:id="rId3"/>
          </p:cNvPr>
          <p:cNvPicPr>
            <a:picLocks noChangeAspect="1" noChangeArrowheads="1"/>
          </p:cNvPicPr>
          <p:nvPr/>
        </p:nvPicPr>
        <p:blipFill>
          <a:blip r:embed="rId4" cstate="print"/>
          <a:srcRect/>
          <a:stretch>
            <a:fillRect/>
          </a:stretch>
        </p:blipFill>
        <p:spPr bwMode="auto">
          <a:xfrm>
            <a:off x="253404" y="3134139"/>
            <a:ext cx="648072" cy="646988"/>
          </a:xfrm>
          <a:prstGeom prst="rect">
            <a:avLst/>
          </a:prstGeom>
          <a:noFill/>
          <a:ln w="9525">
            <a:noFill/>
            <a:miter lim="800000"/>
            <a:headEnd/>
            <a:tailEnd/>
          </a:ln>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095147" y="2054239"/>
            <a:ext cx="3096344" cy="2274724"/>
          </a:xfrm>
          <a:prstGeom prst="rect">
            <a:avLst/>
          </a:prstGeom>
          <a:ln w="19050">
            <a:solidFill>
              <a:srgbClr val="FFFF00"/>
            </a:solidFill>
          </a:ln>
        </p:spPr>
      </p:pic>
      <p:cxnSp>
        <p:nvCxnSpPr>
          <p:cNvPr id="10" name="AutoShape 9"/>
          <p:cNvCxnSpPr>
            <a:cxnSpLocks noChangeShapeType="1"/>
          </p:cNvCxnSpPr>
          <p:nvPr/>
        </p:nvCxnSpPr>
        <p:spPr bwMode="auto">
          <a:xfrm flipV="1">
            <a:off x="5148064" y="3284984"/>
            <a:ext cx="1849676" cy="717857"/>
          </a:xfrm>
          <a:prstGeom prst="straightConnector1">
            <a:avLst/>
          </a:prstGeom>
          <a:noFill/>
          <a:ln w="38100">
            <a:solidFill>
              <a:srgbClr val="FF0000"/>
            </a:solidFill>
            <a:round/>
            <a:headEnd/>
            <a:tailEnd type="triangle" w="med" len="med"/>
          </a:ln>
        </p:spPr>
      </p:cxnSp>
      <p:sp>
        <p:nvSpPr>
          <p:cNvPr id="11" name="ZoneTexte 10"/>
          <p:cNvSpPr txBox="1"/>
          <p:nvPr/>
        </p:nvSpPr>
        <p:spPr>
          <a:xfrm>
            <a:off x="6931891" y="1079217"/>
            <a:ext cx="1422855" cy="523220"/>
          </a:xfrm>
          <a:prstGeom prst="rect">
            <a:avLst/>
          </a:prstGeom>
          <a:solidFill>
            <a:srgbClr val="FFFF00"/>
          </a:solidFill>
          <a:ln w="19050">
            <a:solidFill>
              <a:srgbClr val="FF0000"/>
            </a:solidFill>
          </a:ln>
        </p:spPr>
        <p:txBody>
          <a:bodyPr wrap="square">
            <a:spAutoFit/>
          </a:bodyPr>
          <a:lstStyle/>
          <a:p>
            <a:pPr algn="ctr" fontAlgn="auto">
              <a:spcBef>
                <a:spcPts val="0"/>
              </a:spcBef>
              <a:spcAft>
                <a:spcPts val="0"/>
              </a:spcAft>
              <a:defRPr/>
            </a:pPr>
            <a:r>
              <a:rPr lang="fr-FR" sz="1400" b="1" dirty="0" smtClean="0">
                <a:solidFill>
                  <a:srgbClr val="FF0000"/>
                </a:solidFill>
                <a:latin typeface="+mn-lt"/>
              </a:rPr>
              <a:t>Couverture chauffante</a:t>
            </a:r>
            <a:endParaRPr lang="fr-FR" sz="1400" b="1" dirty="0">
              <a:solidFill>
                <a:srgbClr val="FF0000"/>
              </a:solidFill>
              <a:latin typeface="+mn-lt"/>
            </a:endParaRPr>
          </a:p>
        </p:txBody>
      </p:sp>
      <p:sp>
        <p:nvSpPr>
          <p:cNvPr id="12" name="ZoneTexte 12"/>
          <p:cNvSpPr txBox="1">
            <a:spLocks noChangeArrowheads="1"/>
          </p:cNvSpPr>
          <p:nvPr/>
        </p:nvSpPr>
        <p:spPr bwMode="auto">
          <a:xfrm>
            <a:off x="323528" y="5331856"/>
            <a:ext cx="8584401" cy="923330"/>
          </a:xfrm>
          <a:prstGeom prst="rect">
            <a:avLst/>
          </a:prstGeom>
          <a:noFill/>
          <a:ln w="9525">
            <a:noFill/>
            <a:miter lim="800000"/>
            <a:headEnd/>
            <a:tailEnd/>
          </a:ln>
        </p:spPr>
        <p:txBody>
          <a:bodyPr wrap="none">
            <a:spAutoFit/>
          </a:bodyPr>
          <a:lstStyle/>
          <a:p>
            <a:r>
              <a:rPr lang="fr-FR" b="1" dirty="0">
                <a:latin typeface="Book Antiqua" pitchFamily="18" charset="0"/>
              </a:rPr>
              <a:t> </a:t>
            </a:r>
            <a:r>
              <a:rPr lang="fr-FR" b="1" dirty="0" smtClean="0">
                <a:latin typeface="Book Antiqua" pitchFamily="18" charset="0"/>
              </a:rPr>
              <a:t>Sur cette scène d’incendie, le COS a pris en compte la PTI, seulement</a:t>
            </a:r>
          </a:p>
          <a:p>
            <a:r>
              <a:rPr lang="fr-FR" b="1" dirty="0" smtClean="0">
                <a:latin typeface="Book Antiqua" pitchFamily="18" charset="0"/>
              </a:rPr>
              <a:t> 5 minutes seront nécessaires à la détermination de la cause et des circonstances </a:t>
            </a:r>
          </a:p>
          <a:p>
            <a:r>
              <a:rPr lang="fr-FR" b="1" dirty="0" smtClean="0">
                <a:latin typeface="Book Antiqua" pitchFamily="18" charset="0"/>
              </a:rPr>
              <a:t>de l’incendie.</a:t>
            </a:r>
            <a:endParaRPr lang="fr-FR" b="1" dirty="0">
              <a:latin typeface="Book Antiqua" pitchFamily="18" charset="0"/>
            </a:endParaRPr>
          </a:p>
        </p:txBody>
      </p:sp>
    </p:spTree>
    <p:extLst>
      <p:ext uri="{BB962C8B-B14F-4D97-AF65-F5344CB8AC3E}">
        <p14:creationId xmlns:p14="http://schemas.microsoft.com/office/powerpoint/2010/main" val="363643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2800" kern="1200" dirty="0">
                <a:solidFill>
                  <a:srgbClr val="FFFF00"/>
                </a:solidFill>
                <a:latin typeface="Arial" charset="0"/>
                <a:ea typeface="+mn-ea"/>
                <a:cs typeface="Arial" charset="0"/>
              </a:rPr>
              <a:t>Concertation COS </a:t>
            </a:r>
            <a:r>
              <a:rPr lang="fr-FR" sz="2800" kern="1200" dirty="0" smtClean="0">
                <a:solidFill>
                  <a:srgbClr val="FFFF00"/>
                </a:solidFill>
                <a:latin typeface="Arial" charset="0"/>
                <a:ea typeface="+mn-ea"/>
                <a:cs typeface="Arial" charset="0"/>
              </a:rPr>
              <a:t>– SPI:</a:t>
            </a:r>
            <a:endParaRPr lang="fr-FR" sz="2800" kern="1200" dirty="0">
              <a:solidFill>
                <a:srgbClr val="FFFF00"/>
              </a:solidFill>
              <a:latin typeface="Arial" charset="0"/>
              <a:ea typeface="+mn-ea"/>
              <a:cs typeface="Arial" charset="0"/>
            </a:endParaRP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29</a:t>
            </a:fld>
            <a:endParaRPr lang="fr-FR" altLang="fr-FR"/>
          </a:p>
        </p:txBody>
      </p:sp>
      <p:sp>
        <p:nvSpPr>
          <p:cNvPr id="4" name="ZoneTexte 2"/>
          <p:cNvSpPr txBox="1">
            <a:spLocks noChangeArrowheads="1"/>
          </p:cNvSpPr>
          <p:nvPr/>
        </p:nvSpPr>
        <p:spPr bwMode="auto">
          <a:xfrm>
            <a:off x="395287" y="1196752"/>
            <a:ext cx="8353425" cy="3046988"/>
          </a:xfrm>
          <a:prstGeom prst="rect">
            <a:avLst/>
          </a:prstGeom>
          <a:noFill/>
          <a:ln w="9525">
            <a:noFill/>
            <a:miter lim="800000"/>
            <a:headEnd/>
            <a:tailEnd/>
          </a:ln>
        </p:spPr>
        <p:txBody>
          <a:bodyPr>
            <a:spAutoFit/>
          </a:bodyPr>
          <a:lstStyle/>
          <a:p>
            <a:pPr algn="l">
              <a:buFont typeface="Wingdings" pitchFamily="2" charset="2"/>
              <a:buChar char="Ø"/>
            </a:pPr>
            <a:r>
              <a:rPr lang="fr-FR" dirty="0"/>
              <a:t> Je suis COS, je n’oublie pas que le SPI saura quelles sont les traces et indices qui devront êtres protégées soit pour son investigation que pour les éventuelles investigations judiciaires.</a:t>
            </a:r>
          </a:p>
          <a:p>
            <a:pPr algn="l">
              <a:buFont typeface="Wingdings" pitchFamily="2" charset="2"/>
              <a:buChar char="Ø"/>
            </a:pPr>
            <a:r>
              <a:rPr lang="fr-FR" dirty="0"/>
              <a:t> Je détermine avec le SPI les lieux, les surfaces, le mobilier qui pourront faire l’objet d’un déblai.</a:t>
            </a:r>
          </a:p>
          <a:p>
            <a:pPr algn="l">
              <a:buFont typeface="Wingdings" pitchFamily="2" charset="2"/>
              <a:buChar char="Ø"/>
            </a:pPr>
            <a:r>
              <a:rPr lang="fr-FR" dirty="0"/>
              <a:t> Le SPI m’indiquera le lieu d’origine de l’incendie, lieu extrêmement important car c’est d’ici qu’ un point d’origine et une cause d’incendie pourront être déterminés.</a:t>
            </a:r>
          </a:p>
          <a:p>
            <a:pPr algn="l">
              <a:buFont typeface="Wingdings" pitchFamily="2" charset="2"/>
              <a:buChar char="Ø"/>
            </a:pPr>
            <a:endParaRPr lang="fr-FR" dirty="0"/>
          </a:p>
          <a:p>
            <a:pPr algn="l"/>
            <a:r>
              <a:rPr lang="fr-FR" b="1" dirty="0">
                <a:solidFill>
                  <a:srgbClr val="FF0000"/>
                </a:solidFill>
                <a:latin typeface="Book Antiqua" pitchFamily="18" charset="0"/>
              </a:rPr>
              <a:t>Si le COS connait bien les objectifs de la FOS RCCI et de la PTI, il sera davantage motivé, s’il sait ce que cherche le SPI, il lui sera beaucoup plus facile de protéger le traces et indices et de les faire protéger.</a:t>
            </a:r>
          </a:p>
          <a:p>
            <a:pPr algn="l"/>
            <a:r>
              <a:rPr lang="fr-FR" b="1" dirty="0">
                <a:solidFill>
                  <a:srgbClr val="FF0000"/>
                </a:solidFill>
                <a:latin typeface="Book Antiqua" pitchFamily="18" charset="0"/>
              </a:rPr>
              <a:t>Si le COS connait les signes objectifs, il pourra les faire préserver.</a:t>
            </a:r>
          </a:p>
        </p:txBody>
      </p:sp>
      <p:pic>
        <p:nvPicPr>
          <p:cNvPr id="6" name="Picture 2"/>
          <p:cNvPicPr>
            <a:picLocks noChangeAspect="1" noChangeArrowheads="1"/>
          </p:cNvPicPr>
          <p:nvPr/>
        </p:nvPicPr>
        <p:blipFill>
          <a:blip r:embed="rId2" cstate="print"/>
          <a:srcRect/>
          <a:stretch>
            <a:fillRect/>
          </a:stretch>
        </p:blipFill>
        <p:spPr bwMode="auto">
          <a:xfrm>
            <a:off x="1115616" y="4538838"/>
            <a:ext cx="1655762" cy="1681163"/>
          </a:xfrm>
          <a:prstGeom prst="rect">
            <a:avLst/>
          </a:prstGeom>
          <a:noFill/>
          <a:ln w="9525">
            <a:noFill/>
            <a:miter lim="800000"/>
            <a:headEnd/>
            <a:tailEnd/>
          </a:ln>
        </p:spPr>
      </p:pic>
      <p:sp>
        <p:nvSpPr>
          <p:cNvPr id="7" name="Bulle ronde 6"/>
          <p:cNvSpPr/>
          <p:nvPr/>
        </p:nvSpPr>
        <p:spPr>
          <a:xfrm>
            <a:off x="2915816" y="4538838"/>
            <a:ext cx="2087563" cy="719138"/>
          </a:xfrm>
          <a:prstGeom prst="wedgeEllipseCallout">
            <a:avLst>
              <a:gd name="adj1" fmla="val -68574"/>
              <a:gd name="adj2" fmla="val 51685"/>
            </a:avLst>
          </a:prstGeom>
          <a:solidFill>
            <a:srgbClr val="FF0000"/>
          </a:solidFill>
          <a:ln w="25400" cap="flat" cmpd="sng" algn="ctr">
            <a:solidFill>
              <a:srgbClr val="FF0000"/>
            </a:solidFill>
            <a:prstDash val="solid"/>
          </a:ln>
          <a:effectLst/>
        </p:spPr>
        <p:txBody>
          <a:bodyPr anchor="ctr"/>
          <a:lstStyle/>
          <a:p>
            <a:pPr algn="ctr" fontAlgn="auto">
              <a:spcBef>
                <a:spcPts val="0"/>
              </a:spcBef>
              <a:spcAft>
                <a:spcPts val="0"/>
              </a:spcAft>
              <a:defRPr/>
            </a:pPr>
            <a:r>
              <a:rPr lang="fr-FR" b="1" kern="0" dirty="0">
                <a:solidFill>
                  <a:sysClr val="window" lastClr="FFFFFF"/>
                </a:solidFill>
                <a:latin typeface="Century Gothic"/>
              </a:rPr>
              <a:t>On pense à la PTI</a:t>
            </a:r>
          </a:p>
        </p:txBody>
      </p:sp>
      <p:pic>
        <p:nvPicPr>
          <p:cNvPr id="8" name="Picture 3" descr="D:\Clipart Pompiers\Clipart 2\Couleur\Interventions\trans.gif"/>
          <p:cNvPicPr>
            <a:picLocks noChangeAspect="1" noChangeArrowheads="1"/>
          </p:cNvPicPr>
          <p:nvPr/>
        </p:nvPicPr>
        <p:blipFill>
          <a:blip r:embed="rId3" cstate="print"/>
          <a:srcRect/>
          <a:stretch>
            <a:fillRect/>
          </a:stretch>
        </p:blipFill>
        <p:spPr bwMode="auto">
          <a:xfrm rot="404626">
            <a:off x="7174561" y="4489625"/>
            <a:ext cx="1489075" cy="1536700"/>
          </a:xfrm>
          <a:prstGeom prst="rect">
            <a:avLst/>
          </a:prstGeom>
          <a:noFill/>
          <a:ln w="9525">
            <a:noFill/>
            <a:miter lim="800000"/>
            <a:headEnd/>
            <a:tailEnd/>
          </a:ln>
        </p:spPr>
      </p:pic>
      <p:sp>
        <p:nvSpPr>
          <p:cNvPr id="9" name="Bulle ronde 8"/>
          <p:cNvSpPr/>
          <p:nvPr/>
        </p:nvSpPr>
        <p:spPr>
          <a:xfrm>
            <a:off x="5138267" y="4278488"/>
            <a:ext cx="2087563" cy="719138"/>
          </a:xfrm>
          <a:prstGeom prst="wedgeEllipseCallout">
            <a:avLst>
              <a:gd name="adj1" fmla="val 46452"/>
              <a:gd name="adj2" fmla="val 45999"/>
            </a:avLst>
          </a:prstGeom>
          <a:solidFill>
            <a:srgbClr val="FF0000"/>
          </a:solidFill>
          <a:ln w="25400" cap="flat" cmpd="sng" algn="ctr">
            <a:solidFill>
              <a:srgbClr val="FF0000"/>
            </a:solidFill>
            <a:prstDash val="solid"/>
          </a:ln>
          <a:effectLst/>
        </p:spPr>
        <p:txBody>
          <a:bodyPr anchor="ctr"/>
          <a:lstStyle/>
          <a:p>
            <a:pPr algn="ctr" fontAlgn="auto">
              <a:spcBef>
                <a:spcPts val="0"/>
              </a:spcBef>
              <a:spcAft>
                <a:spcPts val="0"/>
              </a:spcAft>
              <a:defRPr/>
            </a:pPr>
            <a:r>
              <a:rPr lang="fr-FR" b="1" kern="0" dirty="0">
                <a:solidFill>
                  <a:sysClr val="window" lastClr="FFFFFF"/>
                </a:solidFill>
                <a:latin typeface="Century Gothic"/>
              </a:rPr>
              <a:t>Reçu pour la PTI</a:t>
            </a:r>
          </a:p>
        </p:txBody>
      </p:sp>
    </p:spTree>
    <p:extLst>
      <p:ext uri="{BB962C8B-B14F-4D97-AF65-F5344CB8AC3E}">
        <p14:creationId xmlns:p14="http://schemas.microsoft.com/office/powerpoint/2010/main" val="366012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3</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endParaRPr lang="fr-FR" sz="2000" dirty="0"/>
          </a:p>
        </p:txBody>
      </p:sp>
      <p:sp>
        <p:nvSpPr>
          <p:cNvPr id="24" name="WordArt 11"/>
          <p:cNvSpPr>
            <a:spLocks noChangeArrowheads="1" noChangeShapeType="1" noTextEdit="1"/>
          </p:cNvSpPr>
          <p:nvPr/>
        </p:nvSpPr>
        <p:spPr bwMode="auto">
          <a:xfrm>
            <a:off x="323528" y="1340768"/>
            <a:ext cx="2235200" cy="3556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fr-FR" sz="2000" kern="10" dirty="0">
                <a:ln w="9525">
                  <a:round/>
                  <a:headEnd/>
                  <a:tailEnd/>
                </a:ln>
                <a:gradFill rotWithShape="1">
                  <a:gsLst>
                    <a:gs pos="0">
                      <a:srgbClr val="FFFF00"/>
                    </a:gs>
                    <a:gs pos="100000">
                      <a:srgbClr val="FF3300"/>
                    </a:gs>
                  </a:gsLst>
                  <a:lin ang="5400000" scaled="1"/>
                </a:gradFill>
                <a:latin typeface="Arial Black"/>
              </a:rPr>
              <a:t>SECONDAIRES :</a:t>
            </a:r>
          </a:p>
        </p:txBody>
      </p:sp>
      <p:sp>
        <p:nvSpPr>
          <p:cNvPr id="25" name="Rectangle 30"/>
          <p:cNvSpPr>
            <a:spLocks noChangeArrowheads="1"/>
          </p:cNvSpPr>
          <p:nvPr/>
        </p:nvSpPr>
        <p:spPr bwMode="auto">
          <a:xfrm>
            <a:off x="-42937" y="1829634"/>
            <a:ext cx="5203329" cy="369332"/>
          </a:xfrm>
          <a:prstGeom prst="rect">
            <a:avLst/>
          </a:prstGeom>
          <a:noFill/>
          <a:ln w="9525">
            <a:noFill/>
            <a:miter lim="800000"/>
            <a:headEnd/>
            <a:tailEnd/>
          </a:ln>
        </p:spPr>
        <p:txBody>
          <a:bodyPr wrap="square">
            <a:spAutoFit/>
          </a:bodyPr>
          <a:lstStyle/>
          <a:p>
            <a:pPr algn="ctr">
              <a:buFont typeface="Wingdings" pitchFamily="2" charset="2"/>
              <a:buChar char="Ø"/>
            </a:pPr>
            <a:r>
              <a:rPr lang="fr-FR" sz="1800" b="1" dirty="0">
                <a:latin typeface="Times New Roman" pitchFamily="18" charset="0"/>
              </a:rPr>
              <a:t> Adapter les procédures opérationnelles (déblai).</a:t>
            </a:r>
          </a:p>
        </p:txBody>
      </p:sp>
      <p:sp>
        <p:nvSpPr>
          <p:cNvPr id="26" name="Rectangle 31"/>
          <p:cNvSpPr>
            <a:spLocks noChangeArrowheads="1"/>
          </p:cNvSpPr>
          <p:nvPr/>
        </p:nvSpPr>
        <p:spPr bwMode="auto">
          <a:xfrm>
            <a:off x="-180528" y="2204864"/>
            <a:ext cx="8377237" cy="369888"/>
          </a:xfrm>
          <a:prstGeom prst="rect">
            <a:avLst/>
          </a:prstGeom>
          <a:noFill/>
          <a:ln w="9525">
            <a:noFill/>
            <a:miter lim="800000"/>
            <a:headEnd/>
            <a:tailEnd/>
          </a:ln>
        </p:spPr>
        <p:txBody>
          <a:bodyPr>
            <a:spAutoFit/>
          </a:bodyPr>
          <a:lstStyle/>
          <a:p>
            <a:pPr algn="ctr">
              <a:buFont typeface="Wingdings" pitchFamily="2" charset="2"/>
              <a:buChar char="Ø"/>
            </a:pPr>
            <a:r>
              <a:rPr lang="fr-FR" sz="1800" b="1" dirty="0">
                <a:solidFill>
                  <a:srgbClr val="FF0000"/>
                </a:solidFill>
                <a:latin typeface="Times New Roman" pitchFamily="18" charset="0"/>
                <a:cs typeface="Times New Roman" pitchFamily="18" charset="0"/>
              </a:rPr>
              <a:t> Faciliter les missions des autres services dans la recherche des responsabilités.</a:t>
            </a:r>
          </a:p>
        </p:txBody>
      </p:sp>
      <p:sp>
        <p:nvSpPr>
          <p:cNvPr id="27" name="Rectangle 5"/>
          <p:cNvSpPr>
            <a:spLocks noChangeArrowheads="1"/>
          </p:cNvSpPr>
          <p:nvPr/>
        </p:nvSpPr>
        <p:spPr bwMode="auto">
          <a:xfrm>
            <a:off x="0" y="2564904"/>
            <a:ext cx="8496300" cy="2862322"/>
          </a:xfrm>
          <a:prstGeom prst="rect">
            <a:avLst/>
          </a:prstGeom>
          <a:noFill/>
          <a:ln w="9525">
            <a:noFill/>
            <a:miter lim="800000"/>
            <a:headEnd/>
            <a:tailEnd/>
          </a:ln>
        </p:spPr>
        <p:txBody>
          <a:bodyPr>
            <a:spAutoFit/>
          </a:bodyPr>
          <a:lstStyle/>
          <a:p>
            <a:pPr algn="l">
              <a:spcBef>
                <a:spcPct val="50000"/>
              </a:spcBef>
              <a:buFont typeface="Wingdings" pitchFamily="2" charset="2"/>
              <a:buChar char="Ø"/>
            </a:pPr>
            <a:r>
              <a:rPr lang="fr-FR" sz="1800" dirty="0">
                <a:solidFill>
                  <a:srgbClr val="0D0D0D"/>
                </a:solidFill>
                <a:latin typeface="Book Antiqua" pitchFamily="18" charset="0"/>
              </a:rPr>
              <a:t> </a:t>
            </a:r>
            <a:r>
              <a:rPr lang="fr-FR" sz="1800" b="1" dirty="0">
                <a:latin typeface="Book Antiqua" pitchFamily="18" charset="0"/>
              </a:rPr>
              <a:t>Information et sensibilisation de la chaîne de commandement.</a:t>
            </a:r>
          </a:p>
          <a:p>
            <a:pPr algn="l">
              <a:spcBef>
                <a:spcPct val="50000"/>
              </a:spcBef>
              <a:buFont typeface="Wingdings" pitchFamily="2" charset="2"/>
              <a:buChar char="Ø"/>
            </a:pPr>
            <a:r>
              <a:rPr lang="fr-FR" sz="1800" b="1" dirty="0">
                <a:latin typeface="Book Antiqua" pitchFamily="18" charset="0"/>
              </a:rPr>
              <a:t> Sensibilisation des personnels du SDIS ( RCCI « prévention » / </a:t>
            </a:r>
            <a:r>
              <a:rPr lang="fr-FR" sz="1800" b="1" dirty="0">
                <a:solidFill>
                  <a:srgbClr val="FF0000"/>
                </a:solidFill>
                <a:latin typeface="Book Antiqua" pitchFamily="18" charset="0"/>
              </a:rPr>
              <a:t>déblais intelligents /  protection des traces et indices,</a:t>
            </a:r>
            <a:r>
              <a:rPr lang="fr-FR" sz="1800" b="1" dirty="0">
                <a:latin typeface="Book Antiqua" pitchFamily="18" charset="0"/>
              </a:rPr>
              <a:t> intégration dans les FIA  SPP et SPV, FAE et FAA CDE , FAE  et FAA CDA, FMAPA des CDG, CDC et CDS). </a:t>
            </a:r>
          </a:p>
          <a:p>
            <a:pPr algn="l">
              <a:spcBef>
                <a:spcPct val="50000"/>
              </a:spcBef>
              <a:buFont typeface="Wingdings" pitchFamily="2" charset="2"/>
              <a:buChar char="Ø"/>
            </a:pPr>
            <a:r>
              <a:rPr lang="fr-FR" sz="1800" b="1" dirty="0">
                <a:latin typeface="Book Antiqua" pitchFamily="18" charset="0"/>
              </a:rPr>
              <a:t> Sensibilisation des photographes de la cellule communication.</a:t>
            </a:r>
          </a:p>
          <a:p>
            <a:pPr algn="l">
              <a:spcBef>
                <a:spcPct val="50000"/>
              </a:spcBef>
              <a:buFont typeface="Wingdings" pitchFamily="2" charset="2"/>
              <a:buChar char="Ø"/>
            </a:pPr>
            <a:r>
              <a:rPr lang="fr-FR" sz="1800" b="1" dirty="0">
                <a:latin typeface="Book Antiqua" pitchFamily="18" charset="0"/>
              </a:rPr>
              <a:t> Disposer de 2 techniciens disponibles par jour (effectif de la FOS fixé à 16 officiers et sous- officiers). </a:t>
            </a:r>
          </a:p>
          <a:p>
            <a:pPr algn="l">
              <a:spcBef>
                <a:spcPct val="50000"/>
              </a:spcBef>
              <a:buFont typeface="Wingdings" pitchFamily="2" charset="2"/>
              <a:buChar char="Ø"/>
            </a:pPr>
            <a:endParaRPr lang="fr-FR" sz="1800" b="1" dirty="0">
              <a:latin typeface="Book Antiqua" pitchFamily="18" charset="0"/>
            </a:endParaRPr>
          </a:p>
        </p:txBody>
      </p:sp>
    </p:spTree>
    <p:extLst>
      <p:ext uri="{BB962C8B-B14F-4D97-AF65-F5344CB8AC3E}">
        <p14:creationId xmlns:p14="http://schemas.microsoft.com/office/powerpoint/2010/main" val="14642543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b="0" kern="1200" dirty="0">
                <a:solidFill>
                  <a:srgbClr val="FFFF00"/>
                </a:solidFill>
                <a:latin typeface="Arial" charset="0"/>
                <a:ea typeface="+mn-ea"/>
                <a:cs typeface="Arial" charset="0"/>
              </a:rPr>
              <a:t/>
            </a:r>
            <a:br>
              <a:rPr lang="fr-FR" sz="18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30</a:t>
            </a:fld>
            <a:endParaRPr lang="fr-FR" altLang="fr-FR"/>
          </a:p>
        </p:txBody>
      </p:sp>
      <p:sp>
        <p:nvSpPr>
          <p:cNvPr id="4" name="Rectangle 18"/>
          <p:cNvSpPr>
            <a:spLocks noChangeArrowheads="1"/>
          </p:cNvSpPr>
          <p:nvPr/>
        </p:nvSpPr>
        <p:spPr bwMode="auto">
          <a:xfrm>
            <a:off x="684212" y="1039019"/>
            <a:ext cx="7775575" cy="954087"/>
          </a:xfrm>
          <a:prstGeom prst="rect">
            <a:avLst/>
          </a:prstGeom>
          <a:noFill/>
          <a:ln w="9525">
            <a:noFill/>
            <a:miter lim="800000"/>
            <a:headEnd/>
            <a:tailEnd/>
          </a:ln>
        </p:spPr>
        <p:txBody>
          <a:bodyPr>
            <a:spAutoFit/>
          </a:bodyPr>
          <a:lstStyle/>
          <a:p>
            <a:pPr algn="ctr"/>
            <a:r>
              <a:rPr lang="fr-FR" sz="2800" b="1" i="1">
                <a:solidFill>
                  <a:srgbClr val="FF0000"/>
                </a:solidFill>
                <a:latin typeface="Book Antiqua" pitchFamily="18" charset="0"/>
              </a:rPr>
              <a:t>Le déblai intelligent = déblai sommaire</a:t>
            </a:r>
          </a:p>
          <a:p>
            <a:pPr algn="ctr"/>
            <a:r>
              <a:rPr lang="fr-FR" sz="2800" b="1" i="1" dirty="0">
                <a:solidFill>
                  <a:srgbClr val="FF0000"/>
                </a:solidFill>
                <a:latin typeface="Book Antiqua" pitchFamily="18" charset="0"/>
              </a:rPr>
              <a:t>intégrité de la scène et préservation des indices</a:t>
            </a:r>
          </a:p>
        </p:txBody>
      </p:sp>
      <p:sp>
        <p:nvSpPr>
          <p:cNvPr id="6" name="ZoneTexte 15"/>
          <p:cNvSpPr txBox="1">
            <a:spLocks noChangeArrowheads="1"/>
          </p:cNvSpPr>
          <p:nvPr/>
        </p:nvSpPr>
        <p:spPr bwMode="auto">
          <a:xfrm>
            <a:off x="179388" y="1916832"/>
            <a:ext cx="8820150" cy="647700"/>
          </a:xfrm>
          <a:prstGeom prst="rect">
            <a:avLst/>
          </a:prstGeom>
          <a:noFill/>
          <a:ln w="9525">
            <a:noFill/>
            <a:miter lim="800000"/>
            <a:headEnd/>
            <a:tailEnd/>
          </a:ln>
        </p:spPr>
        <p:txBody>
          <a:bodyPr>
            <a:spAutoFit/>
          </a:bodyPr>
          <a:lstStyle/>
          <a:p>
            <a:r>
              <a:rPr lang="fr-FR" b="1" i="1" dirty="0">
                <a:latin typeface="Book Antiqua" pitchFamily="18" charset="0"/>
              </a:rPr>
              <a:t>   La technologie nous permet de disposer de matériels et d’agents  extincteurs </a:t>
            </a:r>
          </a:p>
          <a:p>
            <a:r>
              <a:rPr lang="fr-FR" b="1" i="1" dirty="0">
                <a:latin typeface="Book Antiqua" pitchFamily="18" charset="0"/>
              </a:rPr>
              <a:t>   favorisant la préservation d’indices et le déblai intelligent. </a:t>
            </a:r>
          </a:p>
        </p:txBody>
      </p:sp>
      <p:pic>
        <p:nvPicPr>
          <p:cNvPr id="7" name="Picture 3" descr="E:\Documents and Settings\FLACHER LAURENT\archives photos\Archive clichés RCCI\RCCI  24 Andrez\DSC02343.JPG"/>
          <p:cNvPicPr>
            <a:picLocks noChangeAspect="1" noChangeArrowheads="1"/>
          </p:cNvPicPr>
          <p:nvPr/>
        </p:nvPicPr>
        <p:blipFill>
          <a:blip r:embed="rId2" cstate="print"/>
          <a:srcRect/>
          <a:stretch>
            <a:fillRect/>
          </a:stretch>
        </p:blipFill>
        <p:spPr bwMode="auto">
          <a:xfrm>
            <a:off x="323528" y="2636912"/>
            <a:ext cx="4608378" cy="3086100"/>
          </a:xfrm>
          <a:prstGeom prst="rect">
            <a:avLst/>
          </a:prstGeom>
          <a:noFill/>
          <a:ln w="19050">
            <a:solidFill>
              <a:srgbClr val="FFFF00"/>
            </a:solidFill>
            <a:miter lim="800000"/>
            <a:headEnd/>
            <a:tailEnd/>
          </a:ln>
        </p:spPr>
      </p:pic>
      <p:pic>
        <p:nvPicPr>
          <p:cNvPr id="8" name="Image 19" descr="ART0Q5FCA0SSOXTCAATHD0ACAKD1L85CAHU5GHVCA5ZEQUUCAFL38J4CAXTKI2JCASAO0RFCAV867QRCA563J6VCA05UR41CA1ZJZWDCAVLWPFVCA1ZMRODCADDXIICCA7UJH43CAP7Q903CA10S6X9.jpg"/>
          <p:cNvPicPr>
            <a:picLocks noChangeAspect="1"/>
          </p:cNvPicPr>
          <p:nvPr/>
        </p:nvPicPr>
        <p:blipFill>
          <a:blip r:embed="rId3" cstate="print"/>
          <a:srcRect/>
          <a:stretch>
            <a:fillRect/>
          </a:stretch>
        </p:blipFill>
        <p:spPr bwMode="auto">
          <a:xfrm>
            <a:off x="827584" y="4651512"/>
            <a:ext cx="936625" cy="936625"/>
          </a:xfrm>
          <a:prstGeom prst="rect">
            <a:avLst/>
          </a:prstGeom>
          <a:noFill/>
          <a:ln w="19050">
            <a:solidFill>
              <a:srgbClr val="FF0000"/>
            </a:solidFill>
            <a:miter lim="800000"/>
            <a:headEnd/>
            <a:tailEnd/>
          </a:ln>
        </p:spPr>
      </p:pic>
      <p:pic>
        <p:nvPicPr>
          <p:cNvPr id="9" name="Image 18" descr="AYOPENQCA6SXJ4CCADU1XK6CA46SSTACAF78OHZCA0YCTBTCA211KWHCAA1Q2SJCAZ2GEBNCAB27RZPCA98QYCSCAUF27FCCA5LJFQUCA4BRIDWCAOQ9P4JCA56J4IGCAHSM0TUCAPNPFMICARDP8XU.jpg"/>
          <p:cNvPicPr>
            <a:picLocks noChangeAspect="1"/>
          </p:cNvPicPr>
          <p:nvPr/>
        </p:nvPicPr>
        <p:blipFill>
          <a:blip r:embed="rId4" cstate="print"/>
          <a:srcRect/>
          <a:stretch>
            <a:fillRect/>
          </a:stretch>
        </p:blipFill>
        <p:spPr bwMode="auto">
          <a:xfrm>
            <a:off x="2106509" y="4641986"/>
            <a:ext cx="938213" cy="936625"/>
          </a:xfrm>
          <a:prstGeom prst="rect">
            <a:avLst/>
          </a:prstGeom>
          <a:noFill/>
          <a:ln w="19050">
            <a:solidFill>
              <a:srgbClr val="FF0000"/>
            </a:solidFill>
            <a:miter lim="800000"/>
            <a:headEnd/>
            <a:tailEnd/>
          </a:ln>
        </p:spPr>
      </p:pic>
      <p:pic>
        <p:nvPicPr>
          <p:cNvPr id="10" name="Image 20" descr="2.bmp"/>
          <p:cNvPicPr>
            <a:picLocks noChangeAspect="1"/>
          </p:cNvPicPr>
          <p:nvPr/>
        </p:nvPicPr>
        <p:blipFill>
          <a:blip r:embed="rId5" cstate="print"/>
          <a:srcRect/>
          <a:stretch>
            <a:fillRect/>
          </a:stretch>
        </p:blipFill>
        <p:spPr bwMode="auto">
          <a:xfrm>
            <a:off x="3487051" y="4641986"/>
            <a:ext cx="947737" cy="946150"/>
          </a:xfrm>
          <a:prstGeom prst="rect">
            <a:avLst/>
          </a:prstGeom>
          <a:noFill/>
          <a:ln w="19050">
            <a:solidFill>
              <a:srgbClr val="FF0000"/>
            </a:solidFill>
            <a:miter lim="800000"/>
            <a:headEnd/>
            <a:tailEnd/>
          </a:ln>
        </p:spPr>
      </p:pic>
      <p:sp>
        <p:nvSpPr>
          <p:cNvPr id="11" name="ZoneTexte 54"/>
          <p:cNvSpPr txBox="1">
            <a:spLocks noChangeArrowheads="1"/>
          </p:cNvSpPr>
          <p:nvPr/>
        </p:nvSpPr>
        <p:spPr bwMode="auto">
          <a:xfrm>
            <a:off x="5377135" y="2489560"/>
            <a:ext cx="3643313" cy="304800"/>
          </a:xfrm>
          <a:prstGeom prst="rect">
            <a:avLst/>
          </a:prstGeom>
          <a:noFill/>
          <a:ln w="9525">
            <a:noFill/>
            <a:miter lim="800000"/>
            <a:headEnd/>
            <a:tailEnd/>
          </a:ln>
        </p:spPr>
        <p:txBody>
          <a:bodyPr>
            <a:spAutoFit/>
          </a:bodyPr>
          <a:lstStyle/>
          <a:p>
            <a:r>
              <a:rPr lang="fr-FR" sz="1400" b="1" dirty="0">
                <a:solidFill>
                  <a:srgbClr val="0070C0"/>
                </a:solidFill>
                <a:latin typeface="Book Antiqua" pitchFamily="18" charset="0"/>
              </a:rPr>
              <a:t>Diffusion de mousse ou mouillant</a:t>
            </a:r>
          </a:p>
        </p:txBody>
      </p:sp>
      <p:sp>
        <p:nvSpPr>
          <p:cNvPr id="12" name="Flèche droite rayée 11"/>
          <p:cNvSpPr/>
          <p:nvPr/>
        </p:nvSpPr>
        <p:spPr>
          <a:xfrm rot="5400000">
            <a:off x="6974828" y="3011053"/>
            <a:ext cx="638971" cy="252414"/>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13" name="ZoneTexte 52"/>
          <p:cNvSpPr txBox="1">
            <a:spLocks noChangeArrowheads="1"/>
          </p:cNvSpPr>
          <p:nvPr/>
        </p:nvSpPr>
        <p:spPr bwMode="auto">
          <a:xfrm>
            <a:off x="6369594" y="3480160"/>
            <a:ext cx="1849437" cy="307975"/>
          </a:xfrm>
          <a:prstGeom prst="rect">
            <a:avLst/>
          </a:prstGeom>
          <a:noFill/>
          <a:ln w="9525">
            <a:noFill/>
            <a:miter lim="800000"/>
            <a:headEnd/>
            <a:tailEnd/>
          </a:ln>
        </p:spPr>
        <p:txBody>
          <a:bodyPr>
            <a:spAutoFit/>
          </a:bodyPr>
          <a:lstStyle/>
          <a:p>
            <a:r>
              <a:rPr lang="fr-FR" sz="1400" b="1" dirty="0">
                <a:solidFill>
                  <a:srgbClr val="0070C0"/>
                </a:solidFill>
                <a:latin typeface="Book Antiqua" pitchFamily="18" charset="0"/>
              </a:rPr>
              <a:t>Caméra thermique</a:t>
            </a:r>
          </a:p>
        </p:txBody>
      </p:sp>
      <p:sp>
        <p:nvSpPr>
          <p:cNvPr id="14" name="Rectangle 13"/>
          <p:cNvSpPr/>
          <p:nvPr/>
        </p:nvSpPr>
        <p:spPr>
          <a:xfrm>
            <a:off x="5359870" y="3789040"/>
            <a:ext cx="3784130" cy="707886"/>
          </a:xfrm>
          <a:prstGeom prst="rect">
            <a:avLst/>
          </a:prstGeom>
        </p:spPr>
        <p:txBody>
          <a:bodyPr wrap="square">
            <a:spAutoFit/>
          </a:bodyPr>
          <a:lstStyle/>
          <a:p>
            <a:r>
              <a:rPr lang="fr-FR" sz="1000" b="1" i="1" dirty="0">
                <a:solidFill>
                  <a:srgbClr val="FF0000"/>
                </a:solidFill>
              </a:rPr>
              <a:t>Pour tous feux de structure (cheminée, appartement, ERP, industriel), </a:t>
            </a:r>
            <a:endParaRPr lang="fr-FR" sz="1000" b="1" i="1" dirty="0" smtClean="0">
              <a:solidFill>
                <a:srgbClr val="FF0000"/>
              </a:solidFill>
            </a:endParaRPr>
          </a:p>
          <a:p>
            <a:r>
              <a:rPr lang="fr-FR" sz="1000" b="1" i="1" dirty="0" smtClean="0">
                <a:solidFill>
                  <a:srgbClr val="FF0000"/>
                </a:solidFill>
              </a:rPr>
              <a:t>un </a:t>
            </a:r>
            <a:r>
              <a:rPr lang="fr-FR" sz="1000" b="1" i="1" dirty="0">
                <a:solidFill>
                  <a:srgbClr val="FF0000"/>
                </a:solidFill>
              </a:rPr>
              <a:t>CDG devra systématiquement être sur les lieux et utiliser </a:t>
            </a:r>
            <a:r>
              <a:rPr lang="fr-FR" sz="1000" b="1" i="1" dirty="0" smtClean="0">
                <a:solidFill>
                  <a:srgbClr val="FF0000"/>
                </a:solidFill>
              </a:rPr>
              <a:t>la </a:t>
            </a:r>
            <a:r>
              <a:rPr lang="fr-FR" sz="1000" b="1" i="1" dirty="0">
                <a:solidFill>
                  <a:srgbClr val="FF0000"/>
                </a:solidFill>
              </a:rPr>
              <a:t>caméra thermique conformément à l’ITOP </a:t>
            </a:r>
            <a:r>
              <a:rPr lang="fr-FR" sz="1000" b="1" i="1" dirty="0" smtClean="0">
                <a:solidFill>
                  <a:srgbClr val="FF0000"/>
                </a:solidFill>
              </a:rPr>
              <a:t> INC.</a:t>
            </a:r>
            <a:endParaRPr lang="fr-FR" sz="1000" b="1" i="1" dirty="0">
              <a:solidFill>
                <a:srgbClr val="FF0000"/>
              </a:solidFill>
            </a:endParaRPr>
          </a:p>
        </p:txBody>
      </p:sp>
      <p:sp>
        <p:nvSpPr>
          <p:cNvPr id="15" name="Flèche droite rayée 14"/>
          <p:cNvSpPr/>
          <p:nvPr/>
        </p:nvSpPr>
        <p:spPr>
          <a:xfrm rot="5400000">
            <a:off x="7074740" y="4670676"/>
            <a:ext cx="593405" cy="270294"/>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16" name="ZoneTexte 52"/>
          <p:cNvSpPr txBox="1">
            <a:spLocks noChangeArrowheads="1"/>
          </p:cNvSpPr>
          <p:nvPr/>
        </p:nvSpPr>
        <p:spPr bwMode="auto">
          <a:xfrm>
            <a:off x="6444208" y="5085184"/>
            <a:ext cx="1851025" cy="307975"/>
          </a:xfrm>
          <a:prstGeom prst="rect">
            <a:avLst/>
          </a:prstGeom>
          <a:noFill/>
          <a:ln w="9525">
            <a:noFill/>
            <a:miter lim="800000"/>
            <a:headEnd/>
            <a:tailEnd/>
          </a:ln>
        </p:spPr>
        <p:txBody>
          <a:bodyPr>
            <a:spAutoFit/>
          </a:bodyPr>
          <a:lstStyle/>
          <a:p>
            <a:r>
              <a:rPr lang="fr-FR" sz="1400" b="1" dirty="0">
                <a:solidFill>
                  <a:srgbClr val="0070C0"/>
                </a:solidFill>
                <a:latin typeface="Book Antiqua" pitchFamily="18" charset="0"/>
              </a:rPr>
              <a:t>Thermomètre laser</a:t>
            </a:r>
          </a:p>
        </p:txBody>
      </p:sp>
      <p:sp>
        <p:nvSpPr>
          <p:cNvPr id="17" name="Text Box 16"/>
          <p:cNvSpPr txBox="1">
            <a:spLocks noChangeArrowheads="1"/>
          </p:cNvSpPr>
          <p:nvPr/>
        </p:nvSpPr>
        <p:spPr bwMode="auto">
          <a:xfrm>
            <a:off x="2251867" y="5833652"/>
            <a:ext cx="4640263" cy="369888"/>
          </a:xfrm>
          <a:prstGeom prst="rect">
            <a:avLst/>
          </a:prstGeom>
          <a:solidFill>
            <a:srgbClr val="FFFF00"/>
          </a:solidFill>
          <a:ln w="9525">
            <a:noFill/>
            <a:miter lim="800000"/>
            <a:headEnd/>
            <a:tailEnd/>
          </a:ln>
        </p:spPr>
        <p:txBody>
          <a:bodyPr wrap="none">
            <a:spAutoFit/>
          </a:bodyPr>
          <a:lstStyle/>
          <a:p>
            <a:r>
              <a:rPr lang="fr-FR" b="1">
                <a:latin typeface="Book Antiqua" pitchFamily="18" charset="0"/>
              </a:rPr>
              <a:t>Ces actions se réalisent sur ordre du C.O.S</a:t>
            </a:r>
          </a:p>
        </p:txBody>
      </p:sp>
      <p:pic>
        <p:nvPicPr>
          <p:cNvPr id="18" name="Picture 3" descr="D:\Clipart Pompiers\Clipart 2\Couleur\Interventions\trans.gif"/>
          <p:cNvPicPr>
            <a:picLocks noChangeAspect="1" noChangeArrowheads="1"/>
          </p:cNvPicPr>
          <p:nvPr/>
        </p:nvPicPr>
        <p:blipFill>
          <a:blip r:embed="rId6" cstate="print"/>
          <a:srcRect/>
          <a:stretch>
            <a:fillRect/>
          </a:stretch>
        </p:blipFill>
        <p:spPr bwMode="auto">
          <a:xfrm rot="404626">
            <a:off x="7068572" y="5531233"/>
            <a:ext cx="584200" cy="604837"/>
          </a:xfrm>
          <a:prstGeom prst="rect">
            <a:avLst/>
          </a:prstGeom>
          <a:noFill/>
          <a:ln w="9525">
            <a:noFill/>
            <a:miter lim="800000"/>
            <a:headEnd/>
            <a:tailEnd/>
          </a:ln>
        </p:spPr>
      </p:pic>
      <p:pic>
        <p:nvPicPr>
          <p:cNvPr id="19" name="Image 13" descr="nozzlewaterline.gif"/>
          <p:cNvPicPr>
            <a:picLocks noChangeAspect="1"/>
          </p:cNvPicPr>
          <p:nvPr/>
        </p:nvPicPr>
        <p:blipFill>
          <a:blip r:embed="rId7" cstate="print"/>
          <a:srcRect/>
          <a:stretch>
            <a:fillRect/>
          </a:stretch>
        </p:blipFill>
        <p:spPr bwMode="auto">
          <a:xfrm>
            <a:off x="5632678" y="2845706"/>
            <a:ext cx="3455987" cy="354013"/>
          </a:xfrm>
          <a:prstGeom prst="rect">
            <a:avLst/>
          </a:prstGeom>
          <a:noFill/>
          <a:ln w="9525">
            <a:noFill/>
            <a:miter lim="800000"/>
            <a:headEnd/>
            <a:tailEnd/>
          </a:ln>
        </p:spPr>
      </p:pic>
    </p:spTree>
    <p:extLst>
      <p:ext uri="{BB962C8B-B14F-4D97-AF65-F5344CB8AC3E}">
        <p14:creationId xmlns:p14="http://schemas.microsoft.com/office/powerpoint/2010/main" val="180799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1+#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1+#ppt_w/2"/>
                                          </p:val>
                                        </p:tav>
                                        <p:tav tm="100000">
                                          <p:val>
                                            <p:strVal val="#ppt_x"/>
                                          </p:val>
                                        </p:tav>
                                      </p:tavLst>
                                    </p:anim>
                                    <p:anim calcmode="lin" valueType="num">
                                      <p:cBhvr additive="base">
                                        <p:cTn id="4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par>
                                <p:cTn id="58" presetID="2" presetClass="entr" presetSubtype="2"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1+#ppt_w/2"/>
                                          </p:val>
                                        </p:tav>
                                        <p:tav tm="100000">
                                          <p:val>
                                            <p:strVal val="#ppt_x"/>
                                          </p:val>
                                        </p:tav>
                                      </p:tavLst>
                                    </p:anim>
                                    <p:anim calcmode="lin" valueType="num">
                                      <p:cBhvr additive="base">
                                        <p:cTn id="61"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6" grpId="0"/>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3200" b="0" kern="10" dirty="0">
                <a:ln w="9525">
                  <a:round/>
                  <a:headEnd/>
                  <a:tailEnd/>
                </a:ln>
                <a:solidFill>
                  <a:srgbClr val="FFFF00"/>
                </a:solidFill>
                <a:latin typeface="Arial Black"/>
                <a:ea typeface="+mn-ea"/>
                <a:cs typeface="Arial" charset="0"/>
              </a:rPr>
              <a:t>Les signes </a:t>
            </a:r>
            <a:r>
              <a:rPr lang="fr-FR" sz="3200" b="0" kern="10" dirty="0" smtClean="0">
                <a:ln w="9525">
                  <a:round/>
                  <a:headEnd/>
                  <a:tailEnd/>
                </a:ln>
                <a:solidFill>
                  <a:srgbClr val="FFFF00"/>
                </a:solidFill>
                <a:latin typeface="Arial Black"/>
                <a:ea typeface="+mn-ea"/>
                <a:cs typeface="Arial" charset="0"/>
              </a:rPr>
              <a:t>objectifs:</a:t>
            </a:r>
            <a:endParaRPr lang="fr-FR" sz="3200" dirty="0">
              <a:solidFill>
                <a:srgbClr val="FFFF00"/>
              </a:solidFill>
            </a:endParaRP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31</a:t>
            </a:fld>
            <a:endParaRPr lang="fr-FR" altLang="fr-FR"/>
          </a:p>
        </p:txBody>
      </p:sp>
      <p:sp>
        <p:nvSpPr>
          <p:cNvPr id="4" name="Rectangle 2"/>
          <p:cNvSpPr txBox="1">
            <a:spLocks noChangeArrowheads="1"/>
          </p:cNvSpPr>
          <p:nvPr/>
        </p:nvSpPr>
        <p:spPr>
          <a:xfrm>
            <a:off x="304800" y="1038225"/>
            <a:ext cx="8534400" cy="708025"/>
          </a:xfrm>
          <a:prstGeom prst="rect">
            <a:avLst/>
          </a:prstGeom>
        </p:spPr>
        <p:txBody>
          <a:bodyPr anchor="ctr">
            <a:normAutofit/>
            <a:scene3d>
              <a:camera prst="orthographicFront"/>
              <a:lightRig rig="soft" dir="t">
                <a:rot lat="0" lon="0" rev="16800000"/>
              </a:lightRig>
            </a:scene3d>
            <a:sp3d prstMaterial="softEdge">
              <a:bevelT w="38100" h="38100"/>
            </a:sp3d>
          </a:bodyPr>
          <a:lstStyle/>
          <a:p>
            <a:pPr algn="ctr">
              <a:defRPr/>
            </a:pPr>
            <a:r>
              <a:rPr lang="fr-FR" sz="3200" b="1" dirty="0">
                <a:ln w="6350">
                  <a:noFill/>
                </a:ln>
                <a:solidFill>
                  <a:srgbClr val="0070C0"/>
                </a:solidFill>
                <a:effectLst>
                  <a:outerShdw blurRad="114300" dist="101600" dir="2700000" algn="tl" rotWithShape="0">
                    <a:srgbClr val="000000">
                      <a:alpha val="40000"/>
                    </a:srgbClr>
                  </a:outerShdw>
                </a:effectLst>
                <a:latin typeface="+mj-lt"/>
                <a:ea typeface="+mj-ea"/>
                <a:cs typeface="+mj-cs"/>
              </a:rPr>
              <a:t>Les patrons de carbonisation</a:t>
            </a:r>
            <a:endParaRPr lang="en-CA" sz="3200" b="1" dirty="0">
              <a:ln w="6350">
                <a:noFill/>
              </a:ln>
              <a:solidFill>
                <a:srgbClr val="0070C0"/>
              </a:solidFill>
              <a:effectLst>
                <a:outerShdw blurRad="38100" dist="38100" dir="2700000" algn="tl">
                  <a:srgbClr val="000000"/>
                </a:outerShdw>
              </a:effectLst>
              <a:latin typeface="+mj-lt"/>
              <a:ea typeface="+mj-ea"/>
              <a:cs typeface="Times New Roman" pitchFamily="18" charset="0"/>
            </a:endParaRPr>
          </a:p>
        </p:txBody>
      </p:sp>
      <p:sp>
        <p:nvSpPr>
          <p:cNvPr id="6" name="Espace réservé du contenu 2"/>
          <p:cNvSpPr>
            <a:spLocks noGrp="1"/>
          </p:cNvSpPr>
          <p:nvPr>
            <p:ph idx="4294967295"/>
          </p:nvPr>
        </p:nvSpPr>
        <p:spPr>
          <a:xfrm>
            <a:off x="266700" y="1666875"/>
            <a:ext cx="8507413" cy="1258069"/>
          </a:xfrm>
        </p:spPr>
        <p:txBody>
          <a:bodyPr/>
          <a:lstStyle/>
          <a:p>
            <a:pPr eaLnBrk="1" hangingPunct="1">
              <a:buNone/>
            </a:pPr>
            <a:r>
              <a:rPr lang="fr-FR" sz="1800" dirty="0" smtClean="0">
                <a:solidFill>
                  <a:srgbClr val="FF0000"/>
                </a:solidFill>
              </a:rPr>
              <a:t>      En règle générale, l’origine d’un incendie se trouve à un niveau égal ou inférieur à ces patrons de carbonisation. L’endroit où l’on observe un patron de carbonisation (ou une sortie de flammes), correspond très souvent à la pièce dans laquelle est situé le foyer initial de l’incendie.</a:t>
            </a:r>
          </a:p>
        </p:txBody>
      </p:sp>
      <p:pic>
        <p:nvPicPr>
          <p:cNvPr id="7" name="Espace réservé du contenu 11" descr="100_0870.JPG"/>
          <p:cNvPicPr>
            <a:picLocks noChangeAspect="1"/>
          </p:cNvPicPr>
          <p:nvPr/>
        </p:nvPicPr>
        <p:blipFill>
          <a:blip r:embed="rId2" cstate="print"/>
          <a:srcRect/>
          <a:stretch>
            <a:fillRect/>
          </a:stretch>
        </p:blipFill>
        <p:spPr bwMode="auto">
          <a:xfrm>
            <a:off x="2233612" y="2924944"/>
            <a:ext cx="4573588" cy="3297237"/>
          </a:xfrm>
          <a:prstGeom prst="rect">
            <a:avLst/>
          </a:prstGeom>
          <a:noFill/>
          <a:ln w="38100">
            <a:solidFill>
              <a:srgbClr val="FFFF00"/>
            </a:solidFill>
            <a:miter lim="800000"/>
            <a:headEnd/>
            <a:tailEnd/>
          </a:ln>
        </p:spPr>
      </p:pic>
      <p:sp>
        <p:nvSpPr>
          <p:cNvPr id="8" name="Flèche droite 14"/>
          <p:cNvSpPr>
            <a:spLocks noChangeArrowheads="1"/>
          </p:cNvSpPr>
          <p:nvPr/>
        </p:nvSpPr>
        <p:spPr bwMode="auto">
          <a:xfrm rot="354711">
            <a:off x="2862767" y="4687054"/>
            <a:ext cx="679450" cy="403225"/>
          </a:xfrm>
          <a:prstGeom prst="rightArrow">
            <a:avLst>
              <a:gd name="adj1" fmla="val 50000"/>
              <a:gd name="adj2" fmla="val 50224"/>
            </a:avLst>
          </a:prstGeom>
          <a:solidFill>
            <a:srgbClr val="FF0000"/>
          </a:solidFill>
          <a:ln w="9525" algn="ctr">
            <a:solidFill>
              <a:schemeClr val="tx1"/>
            </a:solidFill>
            <a:round/>
            <a:headEnd/>
            <a:tailEnd/>
          </a:ln>
        </p:spPr>
        <p:txBody>
          <a:bodyPr/>
          <a:lstStyle/>
          <a:p>
            <a:pPr algn="ctr"/>
            <a:endParaRPr lang="fr-FR">
              <a:solidFill>
                <a:srgbClr val="FF0000"/>
              </a:solidFill>
            </a:endParaRPr>
          </a:p>
        </p:txBody>
      </p:sp>
      <p:sp>
        <p:nvSpPr>
          <p:cNvPr id="9" name="ZoneTexte 15"/>
          <p:cNvSpPr txBox="1">
            <a:spLocks noChangeArrowheads="1"/>
          </p:cNvSpPr>
          <p:nvPr/>
        </p:nvSpPr>
        <p:spPr bwMode="auto">
          <a:xfrm>
            <a:off x="1041202" y="4596566"/>
            <a:ext cx="1638300" cy="584200"/>
          </a:xfrm>
          <a:prstGeom prst="rect">
            <a:avLst/>
          </a:prstGeom>
          <a:solidFill>
            <a:srgbClr val="FFFF00"/>
          </a:solidFill>
          <a:ln w="25400">
            <a:solidFill>
              <a:schemeClr val="tx1"/>
            </a:solidFill>
            <a:miter lim="800000"/>
            <a:headEnd/>
            <a:tailEnd/>
          </a:ln>
        </p:spPr>
        <p:txBody>
          <a:bodyPr>
            <a:spAutoFit/>
          </a:bodyPr>
          <a:lstStyle/>
          <a:p>
            <a:pPr algn="ctr"/>
            <a:r>
              <a:rPr lang="fr-FR" sz="1600" b="1">
                <a:solidFill>
                  <a:srgbClr val="FF0000"/>
                </a:solidFill>
              </a:rPr>
              <a:t>Bandeau de fumée</a:t>
            </a:r>
          </a:p>
        </p:txBody>
      </p:sp>
      <p:sp>
        <p:nvSpPr>
          <p:cNvPr id="10" name="Flèche gauche 14"/>
          <p:cNvSpPr>
            <a:spLocks noChangeArrowheads="1"/>
          </p:cNvSpPr>
          <p:nvPr/>
        </p:nvSpPr>
        <p:spPr bwMode="auto">
          <a:xfrm rot="-5400000">
            <a:off x="4853202" y="4186157"/>
            <a:ext cx="1031875" cy="384175"/>
          </a:xfrm>
          <a:prstGeom prst="leftArrow">
            <a:avLst>
              <a:gd name="adj1" fmla="val 50000"/>
              <a:gd name="adj2" fmla="val 49877"/>
            </a:avLst>
          </a:prstGeom>
          <a:solidFill>
            <a:srgbClr val="FF0000"/>
          </a:solidFill>
          <a:ln w="9525" algn="ctr">
            <a:solidFill>
              <a:schemeClr val="tx1"/>
            </a:solidFill>
            <a:round/>
            <a:headEnd/>
            <a:tailEnd/>
          </a:ln>
        </p:spPr>
        <p:txBody>
          <a:bodyPr/>
          <a:lstStyle/>
          <a:p>
            <a:pPr algn="ctr"/>
            <a:endParaRPr lang="fr-FR">
              <a:solidFill>
                <a:srgbClr val="FF0000"/>
              </a:solidFill>
            </a:endParaRPr>
          </a:p>
        </p:txBody>
      </p:sp>
      <p:sp>
        <p:nvSpPr>
          <p:cNvPr id="11" name="ZoneTexte 15"/>
          <p:cNvSpPr txBox="1">
            <a:spLocks noChangeArrowheads="1"/>
          </p:cNvSpPr>
          <p:nvPr/>
        </p:nvSpPr>
        <p:spPr bwMode="auto">
          <a:xfrm>
            <a:off x="4572214" y="3101525"/>
            <a:ext cx="1593850" cy="584200"/>
          </a:xfrm>
          <a:prstGeom prst="rect">
            <a:avLst/>
          </a:prstGeom>
          <a:solidFill>
            <a:srgbClr val="FFFF00"/>
          </a:solidFill>
          <a:ln w="25400">
            <a:solidFill>
              <a:schemeClr val="tx1"/>
            </a:solidFill>
            <a:miter lim="800000"/>
            <a:headEnd/>
            <a:tailEnd/>
          </a:ln>
        </p:spPr>
        <p:txBody>
          <a:bodyPr>
            <a:spAutoFit/>
          </a:bodyPr>
          <a:lstStyle/>
          <a:p>
            <a:pPr algn="ctr"/>
            <a:r>
              <a:rPr lang="fr-FR" sz="1600" b="1" dirty="0">
                <a:solidFill>
                  <a:srgbClr val="FF0000"/>
                </a:solidFill>
              </a:rPr>
              <a:t>Recuite de suie</a:t>
            </a:r>
          </a:p>
        </p:txBody>
      </p:sp>
      <p:sp>
        <p:nvSpPr>
          <p:cNvPr id="12" name="Flèche gauche 16"/>
          <p:cNvSpPr>
            <a:spLocks noChangeArrowheads="1"/>
          </p:cNvSpPr>
          <p:nvPr/>
        </p:nvSpPr>
        <p:spPr bwMode="auto">
          <a:xfrm>
            <a:off x="5691187" y="4910007"/>
            <a:ext cx="1761133" cy="357187"/>
          </a:xfrm>
          <a:prstGeom prst="leftArrow">
            <a:avLst>
              <a:gd name="adj1" fmla="val 50000"/>
              <a:gd name="adj2" fmla="val 50194"/>
            </a:avLst>
          </a:prstGeom>
          <a:solidFill>
            <a:srgbClr val="FF0000"/>
          </a:solidFill>
          <a:ln w="9525" algn="ctr">
            <a:solidFill>
              <a:schemeClr val="tx1"/>
            </a:solidFill>
            <a:round/>
            <a:headEnd/>
            <a:tailEnd/>
          </a:ln>
        </p:spPr>
        <p:txBody>
          <a:bodyPr/>
          <a:lstStyle/>
          <a:p>
            <a:pPr algn="ctr"/>
            <a:endParaRPr lang="fr-FR">
              <a:solidFill>
                <a:srgbClr val="FF0000"/>
              </a:solidFill>
            </a:endParaRPr>
          </a:p>
        </p:txBody>
      </p:sp>
      <p:pic>
        <p:nvPicPr>
          <p:cNvPr id="13" name="Picture 14" descr="D:\Clipart Pompiers\Clipart 2\Transparent\personnages\perso2.gif"/>
          <p:cNvPicPr>
            <a:picLocks noChangeAspect="1" noChangeArrowheads="1"/>
          </p:cNvPicPr>
          <p:nvPr/>
        </p:nvPicPr>
        <p:blipFill>
          <a:blip r:embed="rId3" cstate="print"/>
          <a:srcRect/>
          <a:stretch>
            <a:fillRect/>
          </a:stretch>
        </p:blipFill>
        <p:spPr bwMode="auto">
          <a:xfrm>
            <a:off x="8095885" y="4251193"/>
            <a:ext cx="817563" cy="1674813"/>
          </a:xfrm>
          <a:prstGeom prst="rect">
            <a:avLst/>
          </a:prstGeom>
          <a:noFill/>
          <a:ln w="9525">
            <a:noFill/>
            <a:miter lim="800000"/>
            <a:headEnd/>
            <a:tailEnd/>
          </a:ln>
        </p:spPr>
      </p:pic>
      <p:sp>
        <p:nvSpPr>
          <p:cNvPr id="14" name="Bulle ronde 13"/>
          <p:cNvSpPr/>
          <p:nvPr/>
        </p:nvSpPr>
        <p:spPr>
          <a:xfrm>
            <a:off x="6078537" y="3369748"/>
            <a:ext cx="2695575" cy="950912"/>
          </a:xfrm>
          <a:prstGeom prst="wedgeEllipseCallout">
            <a:avLst>
              <a:gd name="adj1" fmla="val 22293"/>
              <a:gd name="adj2" fmla="val 9819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solidFill>
                  <a:srgbClr val="FFFFFF"/>
                </a:solidFill>
                <a:latin typeface="Times New Roman" pitchFamily="18" charset="0"/>
                <a:cs typeface="Times New Roman" pitchFamily="18" charset="0"/>
              </a:rPr>
              <a:t>Ici on peut définir le lieu d’origine!</a:t>
            </a:r>
            <a:endParaRPr lang="fr-FR" dirty="0">
              <a:solidFill>
                <a:srgbClr val="FFFFFF"/>
              </a:solidFill>
              <a:cs typeface="Arial" charset="0"/>
            </a:endParaRPr>
          </a:p>
        </p:txBody>
      </p:sp>
    </p:spTree>
    <p:extLst>
      <p:ext uri="{BB962C8B-B14F-4D97-AF65-F5344CB8AC3E}">
        <p14:creationId xmlns:p14="http://schemas.microsoft.com/office/powerpoint/2010/main" val="151413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2400" b="0" kern="1200" dirty="0">
                <a:solidFill>
                  <a:srgbClr val="FFFF00"/>
                </a:solidFill>
                <a:latin typeface="Arial" charset="0"/>
                <a:ea typeface="+mn-ea"/>
                <a:cs typeface="Arial" charset="0"/>
              </a:rPr>
              <a:t/>
            </a:r>
            <a:br>
              <a:rPr lang="fr-FR" sz="24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32</a:t>
            </a:fld>
            <a:endParaRPr lang="fr-FR" altLang="fr-FR"/>
          </a:p>
        </p:txBody>
      </p:sp>
      <p:sp>
        <p:nvSpPr>
          <p:cNvPr id="4" name="ZoneTexte 15"/>
          <p:cNvSpPr txBox="1">
            <a:spLocks noChangeArrowheads="1"/>
          </p:cNvSpPr>
          <p:nvPr/>
        </p:nvSpPr>
        <p:spPr bwMode="auto">
          <a:xfrm>
            <a:off x="2771800" y="1196752"/>
            <a:ext cx="3241675" cy="400050"/>
          </a:xfrm>
          <a:prstGeom prst="rect">
            <a:avLst/>
          </a:prstGeom>
          <a:solidFill>
            <a:srgbClr val="FFFF00"/>
          </a:solidFill>
          <a:ln w="25400">
            <a:solidFill>
              <a:schemeClr val="tx1"/>
            </a:solidFill>
            <a:miter lim="800000"/>
            <a:headEnd/>
            <a:tailEnd/>
          </a:ln>
        </p:spPr>
        <p:txBody>
          <a:bodyPr>
            <a:spAutoFit/>
          </a:bodyPr>
          <a:lstStyle/>
          <a:p>
            <a:pPr algn="ctr"/>
            <a:r>
              <a:rPr lang="fr-FR" sz="2000" b="1">
                <a:solidFill>
                  <a:srgbClr val="FF0000"/>
                </a:solidFill>
              </a:rPr>
              <a:t>recuites de suie</a:t>
            </a:r>
          </a:p>
        </p:txBody>
      </p:sp>
      <p:pic>
        <p:nvPicPr>
          <p:cNvPr id="6" name="Image 4" descr="6.bmp"/>
          <p:cNvPicPr>
            <a:picLocks noChangeAspect="1"/>
          </p:cNvPicPr>
          <p:nvPr/>
        </p:nvPicPr>
        <p:blipFill>
          <a:blip r:embed="rId2" cstate="print"/>
          <a:srcRect/>
          <a:stretch>
            <a:fillRect/>
          </a:stretch>
        </p:blipFill>
        <p:spPr bwMode="auto">
          <a:xfrm>
            <a:off x="899592" y="1819274"/>
            <a:ext cx="3181350" cy="3965575"/>
          </a:xfrm>
          <a:prstGeom prst="rect">
            <a:avLst/>
          </a:prstGeom>
          <a:noFill/>
          <a:ln w="38100">
            <a:solidFill>
              <a:srgbClr val="FFFF00"/>
            </a:solidFill>
            <a:miter lim="800000"/>
            <a:headEnd/>
            <a:tailEnd/>
          </a:ln>
        </p:spPr>
      </p:pic>
      <p:pic>
        <p:nvPicPr>
          <p:cNvPr id="7" name="Image 18" descr="lumiere-feu-44.gif"/>
          <p:cNvPicPr>
            <a:picLocks noChangeAspect="1"/>
          </p:cNvPicPr>
          <p:nvPr/>
        </p:nvPicPr>
        <p:blipFill>
          <a:blip r:embed="rId3" cstate="print"/>
          <a:srcRect/>
          <a:stretch>
            <a:fillRect/>
          </a:stretch>
        </p:blipFill>
        <p:spPr bwMode="auto">
          <a:xfrm>
            <a:off x="2746673" y="3802062"/>
            <a:ext cx="742950" cy="864592"/>
          </a:xfrm>
          <a:prstGeom prst="rect">
            <a:avLst/>
          </a:prstGeom>
          <a:noFill/>
          <a:ln w="9525">
            <a:noFill/>
            <a:miter lim="800000"/>
            <a:headEnd/>
            <a:tailEnd/>
          </a:ln>
        </p:spPr>
      </p:pic>
      <p:sp>
        <p:nvSpPr>
          <p:cNvPr id="8" name="Flèche courbée vers la gauche 18"/>
          <p:cNvSpPr>
            <a:spLocks noChangeArrowheads="1"/>
          </p:cNvSpPr>
          <p:nvPr/>
        </p:nvSpPr>
        <p:spPr bwMode="auto">
          <a:xfrm rot="7362627">
            <a:off x="2461624" y="4385473"/>
            <a:ext cx="488950" cy="823912"/>
          </a:xfrm>
          <a:prstGeom prst="curvedLeftArrow">
            <a:avLst>
              <a:gd name="adj1" fmla="val 25042"/>
              <a:gd name="adj2" fmla="val 78886"/>
              <a:gd name="adj3" fmla="val 25000"/>
            </a:avLst>
          </a:prstGeom>
          <a:solidFill>
            <a:srgbClr val="FF0000"/>
          </a:solidFill>
          <a:ln w="9525" algn="ctr">
            <a:solidFill>
              <a:schemeClr val="tx1"/>
            </a:solidFill>
            <a:round/>
            <a:headEnd/>
            <a:tailEnd/>
          </a:ln>
        </p:spPr>
        <p:txBody>
          <a:bodyPr/>
          <a:lstStyle/>
          <a:p>
            <a:pPr algn="ctr"/>
            <a:endParaRPr lang="fr-FR"/>
          </a:p>
        </p:txBody>
      </p:sp>
      <p:sp>
        <p:nvSpPr>
          <p:cNvPr id="9" name="Flèche droite 13"/>
          <p:cNvSpPr>
            <a:spLocks noChangeArrowheads="1"/>
          </p:cNvSpPr>
          <p:nvPr/>
        </p:nvSpPr>
        <p:spPr bwMode="auto">
          <a:xfrm rot="6033137">
            <a:off x="2569652" y="2355092"/>
            <a:ext cx="1925637" cy="484187"/>
          </a:xfrm>
          <a:prstGeom prst="rightArrow">
            <a:avLst>
              <a:gd name="adj1" fmla="val 50000"/>
              <a:gd name="adj2" fmla="val 50118"/>
            </a:avLst>
          </a:prstGeom>
          <a:solidFill>
            <a:srgbClr val="FF0000"/>
          </a:solidFill>
          <a:ln w="9525" algn="ctr">
            <a:solidFill>
              <a:schemeClr val="tx1"/>
            </a:solidFill>
            <a:round/>
            <a:headEnd/>
            <a:tailEnd/>
          </a:ln>
        </p:spPr>
        <p:txBody>
          <a:bodyPr/>
          <a:lstStyle/>
          <a:p>
            <a:pPr algn="ctr"/>
            <a:endParaRPr lang="fr-FR"/>
          </a:p>
        </p:txBody>
      </p:sp>
      <p:pic>
        <p:nvPicPr>
          <p:cNvPr id="10" name="Espace réservé du contenu 3" descr="2.bmp"/>
          <p:cNvPicPr>
            <a:picLocks noGrp="1" noChangeAspect="1"/>
          </p:cNvPicPr>
          <p:nvPr>
            <p:ph idx="4294967295"/>
          </p:nvPr>
        </p:nvPicPr>
        <p:blipFill>
          <a:blip r:embed="rId4" cstate="print"/>
          <a:srcRect/>
          <a:stretch>
            <a:fillRect/>
          </a:stretch>
        </p:blipFill>
        <p:spPr>
          <a:xfrm>
            <a:off x="4584614" y="1851024"/>
            <a:ext cx="2622550" cy="3933825"/>
          </a:xfrm>
          <a:ln w="38100">
            <a:solidFill>
              <a:srgbClr val="FFFF00"/>
            </a:solidFill>
          </a:ln>
        </p:spPr>
      </p:pic>
      <p:sp>
        <p:nvSpPr>
          <p:cNvPr id="11" name="Flèche vers le haut 14"/>
          <p:cNvSpPr>
            <a:spLocks noChangeArrowheads="1"/>
          </p:cNvSpPr>
          <p:nvPr/>
        </p:nvSpPr>
        <p:spPr bwMode="auto">
          <a:xfrm rot="9527976">
            <a:off x="4823774" y="1597434"/>
            <a:ext cx="485775" cy="2295525"/>
          </a:xfrm>
          <a:prstGeom prst="upArrow">
            <a:avLst>
              <a:gd name="adj1" fmla="val 50000"/>
              <a:gd name="adj2" fmla="val 49990"/>
            </a:avLst>
          </a:prstGeom>
          <a:solidFill>
            <a:srgbClr val="FF0000"/>
          </a:solidFill>
          <a:ln w="9525" algn="ctr">
            <a:solidFill>
              <a:schemeClr val="tx1"/>
            </a:solidFill>
            <a:round/>
            <a:headEnd/>
            <a:tailEnd/>
          </a:ln>
        </p:spPr>
        <p:txBody>
          <a:bodyPr/>
          <a:lstStyle/>
          <a:p>
            <a:pPr algn="ctr"/>
            <a:endParaRPr lang="fr-FR"/>
          </a:p>
        </p:txBody>
      </p:sp>
      <p:pic>
        <p:nvPicPr>
          <p:cNvPr id="12" name="Image 17" descr="lumiere-feu-44.gif"/>
          <p:cNvPicPr>
            <a:picLocks noChangeAspect="1"/>
          </p:cNvPicPr>
          <p:nvPr/>
        </p:nvPicPr>
        <p:blipFill>
          <a:blip r:embed="rId3" cstate="print"/>
          <a:srcRect/>
          <a:stretch>
            <a:fillRect/>
          </a:stretch>
        </p:blipFill>
        <p:spPr bwMode="auto">
          <a:xfrm>
            <a:off x="4940398" y="4044006"/>
            <a:ext cx="936625" cy="1573212"/>
          </a:xfrm>
          <a:prstGeom prst="rect">
            <a:avLst/>
          </a:prstGeom>
          <a:noFill/>
          <a:ln w="9525">
            <a:noFill/>
            <a:miter lim="800000"/>
            <a:headEnd/>
            <a:tailEnd/>
          </a:ln>
        </p:spPr>
      </p:pic>
      <p:pic>
        <p:nvPicPr>
          <p:cNvPr id="13" name="Image 17" descr="lumiere-feu-44.gif"/>
          <p:cNvPicPr>
            <a:picLocks noChangeAspect="1"/>
          </p:cNvPicPr>
          <p:nvPr/>
        </p:nvPicPr>
        <p:blipFill>
          <a:blip r:embed="rId3" cstate="print"/>
          <a:srcRect/>
          <a:stretch>
            <a:fillRect/>
          </a:stretch>
        </p:blipFill>
        <p:spPr bwMode="auto">
          <a:xfrm>
            <a:off x="5762907" y="4090141"/>
            <a:ext cx="939800" cy="1527175"/>
          </a:xfrm>
          <a:prstGeom prst="rect">
            <a:avLst/>
          </a:prstGeom>
          <a:noFill/>
          <a:ln w="9525">
            <a:noFill/>
            <a:miter lim="800000"/>
            <a:headEnd/>
            <a:tailEnd/>
          </a:ln>
        </p:spPr>
      </p:pic>
      <p:pic>
        <p:nvPicPr>
          <p:cNvPr id="14" name="Picture 14" descr="D:\Clipart Pompiers\Clipart 2\Transparent\personnages\perso2.gif"/>
          <p:cNvPicPr>
            <a:picLocks noChangeAspect="1" noChangeArrowheads="1"/>
          </p:cNvPicPr>
          <p:nvPr/>
        </p:nvPicPr>
        <p:blipFill>
          <a:blip r:embed="rId5" cstate="print"/>
          <a:srcRect/>
          <a:stretch>
            <a:fillRect/>
          </a:stretch>
        </p:blipFill>
        <p:spPr bwMode="auto">
          <a:xfrm>
            <a:off x="7814694" y="3592224"/>
            <a:ext cx="1141525" cy="2341365"/>
          </a:xfrm>
          <a:prstGeom prst="rect">
            <a:avLst/>
          </a:prstGeom>
          <a:noFill/>
          <a:ln w="9525">
            <a:noFill/>
            <a:miter lim="800000"/>
            <a:headEnd/>
            <a:tailEnd/>
          </a:ln>
        </p:spPr>
      </p:pic>
      <p:sp>
        <p:nvSpPr>
          <p:cNvPr id="15" name="Bulle ronde 14"/>
          <p:cNvSpPr/>
          <p:nvPr/>
        </p:nvSpPr>
        <p:spPr>
          <a:xfrm>
            <a:off x="5708178" y="2492783"/>
            <a:ext cx="3313113" cy="504825"/>
          </a:xfrm>
          <a:prstGeom prst="wedgeEllipseCallout">
            <a:avLst>
              <a:gd name="adj1" fmla="val 14606"/>
              <a:gd name="adj2" fmla="val 23228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latin typeface="Times New Roman" pitchFamily="18" charset="0"/>
                <a:cs typeface="Times New Roman" pitchFamily="18" charset="0"/>
              </a:rPr>
              <a:t>Lieux d’origine aussi!</a:t>
            </a:r>
            <a:endParaRPr lang="fr-FR" dirty="0"/>
          </a:p>
        </p:txBody>
      </p:sp>
    </p:spTree>
    <p:extLst>
      <p:ext uri="{BB962C8B-B14F-4D97-AF65-F5344CB8AC3E}">
        <p14:creationId xmlns:p14="http://schemas.microsoft.com/office/powerpoint/2010/main" val="261832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2400" kern="1200" dirty="0">
                <a:solidFill>
                  <a:srgbClr val="FFFF00"/>
                </a:solidFill>
                <a:latin typeface="Arial" charset="0"/>
                <a:ea typeface="+mn-ea"/>
                <a:cs typeface="Arial" charset="0"/>
              </a:rPr>
              <a:t>Les bandeaux de </a:t>
            </a:r>
            <a:r>
              <a:rPr lang="fr-FR" sz="2400" kern="1200" dirty="0" smtClean="0">
                <a:solidFill>
                  <a:srgbClr val="FFFF00"/>
                </a:solidFill>
                <a:latin typeface="Arial" charset="0"/>
                <a:ea typeface="+mn-ea"/>
                <a:cs typeface="Arial" charset="0"/>
              </a:rPr>
              <a:t>fumée:</a:t>
            </a:r>
            <a:br>
              <a:rPr lang="fr-FR" sz="2400" kern="1200" dirty="0" smtClean="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33</a:t>
            </a:fld>
            <a:endParaRPr lang="fr-FR" altLang="fr-FR"/>
          </a:p>
        </p:txBody>
      </p:sp>
      <p:sp>
        <p:nvSpPr>
          <p:cNvPr id="4" name="ZoneTexte 15"/>
          <p:cNvSpPr txBox="1">
            <a:spLocks noChangeArrowheads="1"/>
          </p:cNvSpPr>
          <p:nvPr/>
        </p:nvSpPr>
        <p:spPr bwMode="auto">
          <a:xfrm>
            <a:off x="2843808" y="1196752"/>
            <a:ext cx="3240088" cy="339725"/>
          </a:xfrm>
          <a:prstGeom prst="rect">
            <a:avLst/>
          </a:prstGeom>
          <a:solidFill>
            <a:srgbClr val="FFFF00"/>
          </a:solidFill>
          <a:ln w="25400">
            <a:solidFill>
              <a:schemeClr val="tx1"/>
            </a:solidFill>
            <a:miter lim="800000"/>
            <a:headEnd/>
            <a:tailEnd/>
          </a:ln>
        </p:spPr>
        <p:txBody>
          <a:bodyPr>
            <a:spAutoFit/>
          </a:bodyPr>
          <a:lstStyle/>
          <a:p>
            <a:pPr algn="ctr"/>
            <a:r>
              <a:rPr lang="fr-FR" sz="1600" b="1">
                <a:solidFill>
                  <a:srgbClr val="FF0000"/>
                </a:solidFill>
              </a:rPr>
              <a:t>Bandeaux de fumée identiques</a:t>
            </a:r>
          </a:p>
        </p:txBody>
      </p:sp>
      <p:pic>
        <p:nvPicPr>
          <p:cNvPr id="6" name="Picture 2" descr="E:\Documents and Settings\FLACHER LAURENT\archives photos\Archive clichés RCCI\RCCI 19 St Etienne\DSC02021.JPG"/>
          <p:cNvPicPr>
            <a:picLocks noChangeAspect="1" noChangeArrowheads="1"/>
          </p:cNvPicPr>
          <p:nvPr/>
        </p:nvPicPr>
        <p:blipFill>
          <a:blip r:embed="rId2" cstate="print"/>
          <a:srcRect/>
          <a:stretch>
            <a:fillRect/>
          </a:stretch>
        </p:blipFill>
        <p:spPr bwMode="auto">
          <a:xfrm>
            <a:off x="1331912" y="1695004"/>
            <a:ext cx="6480175" cy="4338637"/>
          </a:xfrm>
          <a:prstGeom prst="rect">
            <a:avLst/>
          </a:prstGeom>
          <a:noFill/>
          <a:ln w="38100">
            <a:solidFill>
              <a:srgbClr val="FFFF00"/>
            </a:solidFill>
            <a:miter lim="800000"/>
            <a:headEnd/>
            <a:tailEnd/>
          </a:ln>
        </p:spPr>
      </p:pic>
      <p:sp>
        <p:nvSpPr>
          <p:cNvPr id="7" name="ZoneTexte 15"/>
          <p:cNvSpPr txBox="1">
            <a:spLocks noChangeArrowheads="1"/>
          </p:cNvSpPr>
          <p:nvPr/>
        </p:nvSpPr>
        <p:spPr bwMode="auto">
          <a:xfrm>
            <a:off x="1475656" y="1715592"/>
            <a:ext cx="2232025" cy="339725"/>
          </a:xfrm>
          <a:prstGeom prst="rect">
            <a:avLst/>
          </a:prstGeom>
          <a:solidFill>
            <a:srgbClr val="FFFF00"/>
          </a:solidFill>
          <a:ln w="25400">
            <a:solidFill>
              <a:schemeClr val="tx1"/>
            </a:solidFill>
            <a:miter lim="800000"/>
            <a:headEnd/>
            <a:tailEnd/>
          </a:ln>
        </p:spPr>
        <p:txBody>
          <a:bodyPr>
            <a:spAutoFit/>
          </a:bodyPr>
          <a:lstStyle/>
          <a:p>
            <a:pPr algn="ctr"/>
            <a:r>
              <a:rPr lang="fr-FR" sz="1600" b="1" dirty="0">
                <a:solidFill>
                  <a:srgbClr val="FF0000"/>
                </a:solidFill>
              </a:rPr>
              <a:t>Lieu d’origine</a:t>
            </a:r>
          </a:p>
        </p:txBody>
      </p:sp>
      <p:sp>
        <p:nvSpPr>
          <p:cNvPr id="8" name="Ellipse 7"/>
          <p:cNvSpPr/>
          <p:nvPr/>
        </p:nvSpPr>
        <p:spPr>
          <a:xfrm>
            <a:off x="3131840" y="3864322"/>
            <a:ext cx="3671888" cy="1873250"/>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pic>
        <p:nvPicPr>
          <p:cNvPr id="9" name="Picture 14" descr="D:\Clipart Pompiers\Clipart 2\Transparent\personnages\perso2.gif"/>
          <p:cNvPicPr>
            <a:picLocks noChangeAspect="1" noChangeArrowheads="1"/>
          </p:cNvPicPr>
          <p:nvPr/>
        </p:nvPicPr>
        <p:blipFill>
          <a:blip r:embed="rId3" cstate="print"/>
          <a:srcRect/>
          <a:stretch>
            <a:fillRect/>
          </a:stretch>
        </p:blipFill>
        <p:spPr bwMode="auto">
          <a:xfrm>
            <a:off x="8028384" y="3784029"/>
            <a:ext cx="960775" cy="1967235"/>
          </a:xfrm>
          <a:prstGeom prst="rect">
            <a:avLst/>
          </a:prstGeom>
          <a:noFill/>
          <a:ln w="9525">
            <a:noFill/>
            <a:miter lim="800000"/>
            <a:headEnd/>
            <a:tailEnd/>
          </a:ln>
        </p:spPr>
      </p:pic>
      <p:sp>
        <p:nvSpPr>
          <p:cNvPr id="10" name="Flèche droite 13"/>
          <p:cNvSpPr>
            <a:spLocks noChangeArrowheads="1"/>
          </p:cNvSpPr>
          <p:nvPr/>
        </p:nvSpPr>
        <p:spPr bwMode="auto">
          <a:xfrm rot="2903604">
            <a:off x="2258349" y="2856170"/>
            <a:ext cx="1990725" cy="484187"/>
          </a:xfrm>
          <a:prstGeom prst="rightArrow">
            <a:avLst>
              <a:gd name="adj1" fmla="val 50000"/>
              <a:gd name="adj2" fmla="val 50118"/>
            </a:avLst>
          </a:prstGeom>
          <a:solidFill>
            <a:srgbClr val="FF0000"/>
          </a:solidFill>
          <a:ln w="9525" algn="ctr">
            <a:solidFill>
              <a:schemeClr val="tx1"/>
            </a:solidFill>
            <a:round/>
            <a:headEnd/>
            <a:tailEnd/>
          </a:ln>
        </p:spPr>
        <p:txBody>
          <a:bodyPr/>
          <a:lstStyle/>
          <a:p>
            <a:pPr algn="ctr"/>
            <a:endParaRPr lang="fr-FR"/>
          </a:p>
        </p:txBody>
      </p:sp>
      <p:sp>
        <p:nvSpPr>
          <p:cNvPr id="11" name="Bulle ronde 10"/>
          <p:cNvSpPr/>
          <p:nvPr/>
        </p:nvSpPr>
        <p:spPr>
          <a:xfrm>
            <a:off x="5674561" y="2343943"/>
            <a:ext cx="2663825" cy="863600"/>
          </a:xfrm>
          <a:prstGeom prst="wedgeEllipseCallout">
            <a:avLst>
              <a:gd name="adj1" fmla="val 39584"/>
              <a:gd name="adj2" fmla="val 115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latin typeface="Times New Roman" pitchFamily="18" charset="0"/>
                <a:cs typeface="Times New Roman" pitchFamily="18" charset="0"/>
              </a:rPr>
              <a:t>Normal, c’est la même pièce</a:t>
            </a:r>
            <a:endParaRPr lang="fr-FR" dirty="0"/>
          </a:p>
        </p:txBody>
      </p:sp>
    </p:spTree>
    <p:extLst>
      <p:ext uri="{BB962C8B-B14F-4D97-AF65-F5344CB8AC3E}">
        <p14:creationId xmlns:p14="http://schemas.microsoft.com/office/powerpoint/2010/main" val="240197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3200" dirty="0">
                <a:solidFill>
                  <a:srgbClr val="FFFF00"/>
                </a:solidFill>
              </a:rPr>
              <a:t>Les lignes de fumée et de </a:t>
            </a:r>
            <a:r>
              <a:rPr lang="fr-FR" sz="3200" dirty="0" smtClean="0">
                <a:solidFill>
                  <a:srgbClr val="FFFF00"/>
                </a:solidFill>
              </a:rPr>
              <a:t>démarcation:</a:t>
            </a:r>
            <a:endParaRPr lang="fr-FR" sz="3200" dirty="0">
              <a:solidFill>
                <a:srgbClr val="FFFF00"/>
              </a:solidFill>
            </a:endParaRP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34</a:t>
            </a:fld>
            <a:endParaRPr lang="fr-FR" altLang="fr-FR"/>
          </a:p>
        </p:txBody>
      </p:sp>
      <p:pic>
        <p:nvPicPr>
          <p:cNvPr id="4" name="Picture 2" descr="DSC02159"/>
          <p:cNvPicPr>
            <a:picLocks noChangeAspect="1" noChangeArrowheads="1"/>
          </p:cNvPicPr>
          <p:nvPr/>
        </p:nvPicPr>
        <p:blipFill>
          <a:blip r:embed="rId2" cstate="print"/>
          <a:srcRect/>
          <a:stretch>
            <a:fillRect/>
          </a:stretch>
        </p:blipFill>
        <p:spPr bwMode="auto">
          <a:xfrm>
            <a:off x="215231" y="1196752"/>
            <a:ext cx="4795837" cy="3211512"/>
          </a:xfrm>
          <a:prstGeom prst="rect">
            <a:avLst/>
          </a:prstGeom>
          <a:noFill/>
          <a:ln w="38100">
            <a:solidFill>
              <a:srgbClr val="FFFF00"/>
            </a:solidFill>
            <a:miter lim="800000"/>
            <a:headEnd/>
            <a:tailEnd/>
          </a:ln>
        </p:spPr>
      </p:pic>
      <p:pic>
        <p:nvPicPr>
          <p:cNvPr id="6" name="Picture 4" descr="K:\stage RCI\photos signe objectifs\lignes de fumées\DSC_0057.JPG"/>
          <p:cNvPicPr>
            <a:picLocks noChangeAspect="1" noChangeArrowheads="1"/>
          </p:cNvPicPr>
          <p:nvPr/>
        </p:nvPicPr>
        <p:blipFill>
          <a:blip r:embed="rId3" cstate="print"/>
          <a:srcRect/>
          <a:stretch>
            <a:fillRect/>
          </a:stretch>
        </p:blipFill>
        <p:spPr bwMode="auto">
          <a:xfrm>
            <a:off x="5364088" y="1227162"/>
            <a:ext cx="3297237" cy="3203575"/>
          </a:xfrm>
          <a:prstGeom prst="rect">
            <a:avLst/>
          </a:prstGeom>
          <a:noFill/>
          <a:ln w="38100">
            <a:solidFill>
              <a:srgbClr val="FFFF00"/>
            </a:solidFill>
            <a:miter lim="800000"/>
            <a:headEnd/>
            <a:tailEnd/>
          </a:ln>
        </p:spPr>
      </p:pic>
      <p:pic>
        <p:nvPicPr>
          <p:cNvPr id="7" name="Picture 14" descr="D:\Clipart Pompiers\Clipart 1\Couleur\Interventionsgif\inter042.gif"/>
          <p:cNvPicPr>
            <a:picLocks noChangeAspect="1" noChangeArrowheads="1"/>
          </p:cNvPicPr>
          <p:nvPr/>
        </p:nvPicPr>
        <p:blipFill>
          <a:blip r:embed="rId4" cstate="print"/>
          <a:srcRect/>
          <a:stretch>
            <a:fillRect/>
          </a:stretch>
        </p:blipFill>
        <p:spPr bwMode="auto">
          <a:xfrm>
            <a:off x="5868144" y="2088926"/>
            <a:ext cx="2625725" cy="2319338"/>
          </a:xfrm>
          <a:prstGeom prst="rect">
            <a:avLst/>
          </a:prstGeom>
          <a:noFill/>
          <a:ln w="9525">
            <a:noFill/>
            <a:miter lim="800000"/>
            <a:headEnd/>
            <a:tailEnd/>
          </a:ln>
        </p:spPr>
      </p:pic>
      <p:cxnSp>
        <p:nvCxnSpPr>
          <p:cNvPr id="8" name="Connecteur droit 16"/>
          <p:cNvCxnSpPr>
            <a:cxnSpLocks noChangeShapeType="1"/>
          </p:cNvCxnSpPr>
          <p:nvPr/>
        </p:nvCxnSpPr>
        <p:spPr bwMode="auto">
          <a:xfrm flipV="1">
            <a:off x="884361" y="2636912"/>
            <a:ext cx="3457575" cy="71438"/>
          </a:xfrm>
          <a:prstGeom prst="line">
            <a:avLst/>
          </a:prstGeom>
          <a:noFill/>
          <a:ln w="31750" algn="ctr">
            <a:solidFill>
              <a:srgbClr val="FF0000"/>
            </a:solidFill>
            <a:round/>
            <a:headEnd/>
            <a:tailEnd/>
          </a:ln>
        </p:spPr>
      </p:cxnSp>
      <p:sp>
        <p:nvSpPr>
          <p:cNvPr id="9" name="ZoneTexte 19"/>
          <p:cNvSpPr txBox="1">
            <a:spLocks noChangeArrowheads="1"/>
          </p:cNvSpPr>
          <p:nvPr/>
        </p:nvSpPr>
        <p:spPr bwMode="auto">
          <a:xfrm>
            <a:off x="227460" y="1227162"/>
            <a:ext cx="2500312" cy="338137"/>
          </a:xfrm>
          <a:prstGeom prst="rect">
            <a:avLst/>
          </a:prstGeom>
          <a:solidFill>
            <a:srgbClr val="FFFF00"/>
          </a:solidFill>
          <a:ln w="25400">
            <a:solidFill>
              <a:schemeClr val="tx1"/>
            </a:solidFill>
            <a:miter lim="800000"/>
            <a:headEnd/>
            <a:tailEnd/>
          </a:ln>
        </p:spPr>
        <p:txBody>
          <a:bodyPr>
            <a:spAutoFit/>
          </a:bodyPr>
          <a:lstStyle/>
          <a:p>
            <a:pPr algn="ctr"/>
            <a:r>
              <a:rPr lang="fr-FR" sz="1600" b="1">
                <a:solidFill>
                  <a:srgbClr val="FF0000"/>
                </a:solidFill>
              </a:rPr>
              <a:t>Ligne de fumée</a:t>
            </a:r>
          </a:p>
        </p:txBody>
      </p:sp>
      <p:sp>
        <p:nvSpPr>
          <p:cNvPr id="10" name="Flèche gauche 13"/>
          <p:cNvSpPr>
            <a:spLocks noChangeArrowheads="1"/>
          </p:cNvSpPr>
          <p:nvPr/>
        </p:nvSpPr>
        <p:spPr bwMode="auto">
          <a:xfrm rot="-5400000">
            <a:off x="2194841" y="1961951"/>
            <a:ext cx="836613" cy="360363"/>
          </a:xfrm>
          <a:prstGeom prst="leftArrow">
            <a:avLst>
              <a:gd name="adj1" fmla="val 50000"/>
              <a:gd name="adj2" fmla="val 50032"/>
            </a:avLst>
          </a:prstGeom>
          <a:solidFill>
            <a:srgbClr val="FF0000"/>
          </a:solidFill>
          <a:ln w="9525" algn="ctr">
            <a:solidFill>
              <a:schemeClr val="tx1"/>
            </a:solidFill>
            <a:round/>
            <a:headEnd/>
            <a:tailEnd/>
          </a:ln>
        </p:spPr>
        <p:txBody>
          <a:bodyPr/>
          <a:lstStyle/>
          <a:p>
            <a:pPr algn="ctr"/>
            <a:endParaRPr lang="fr-FR"/>
          </a:p>
        </p:txBody>
      </p:sp>
      <p:sp>
        <p:nvSpPr>
          <p:cNvPr id="11" name="Rectangle 16"/>
          <p:cNvSpPr>
            <a:spLocks noChangeArrowheads="1"/>
          </p:cNvSpPr>
          <p:nvPr/>
        </p:nvSpPr>
        <p:spPr bwMode="auto">
          <a:xfrm>
            <a:off x="150044" y="4539332"/>
            <a:ext cx="8713787" cy="923925"/>
          </a:xfrm>
          <a:prstGeom prst="rect">
            <a:avLst/>
          </a:prstGeom>
          <a:noFill/>
          <a:ln w="9525">
            <a:noFill/>
            <a:miter lim="800000"/>
            <a:headEnd/>
            <a:tailEnd/>
          </a:ln>
        </p:spPr>
        <p:txBody>
          <a:bodyPr>
            <a:spAutoFit/>
          </a:bodyPr>
          <a:lstStyle/>
          <a:p>
            <a:pPr>
              <a:buFont typeface="Wingdings" pitchFamily="2" charset="2"/>
              <a:buNone/>
            </a:pPr>
            <a:r>
              <a:rPr lang="fr-FR" dirty="0"/>
              <a:t>Au cours d’un incendie, des quantités importantes de gaz chauds sont produites.</a:t>
            </a:r>
          </a:p>
          <a:p>
            <a:pPr>
              <a:buFont typeface="Wingdings" pitchFamily="2" charset="2"/>
              <a:buNone/>
            </a:pPr>
            <a:r>
              <a:rPr lang="fr-FR" dirty="0"/>
              <a:t>Ces gaz circulent par le mouvement de convection à l’intérieur du bâtiment. </a:t>
            </a:r>
          </a:p>
          <a:p>
            <a:pPr>
              <a:buFont typeface="Wingdings" pitchFamily="2" charset="2"/>
              <a:buNone/>
            </a:pPr>
            <a:endParaRPr lang="fr-FR" dirty="0"/>
          </a:p>
        </p:txBody>
      </p:sp>
      <p:sp>
        <p:nvSpPr>
          <p:cNvPr id="12" name="Rectangle 19"/>
          <p:cNvSpPr>
            <a:spLocks noChangeArrowheads="1"/>
          </p:cNvSpPr>
          <p:nvPr/>
        </p:nvSpPr>
        <p:spPr bwMode="auto">
          <a:xfrm>
            <a:off x="-198438" y="5196432"/>
            <a:ext cx="9540875" cy="646113"/>
          </a:xfrm>
          <a:prstGeom prst="rect">
            <a:avLst/>
          </a:prstGeom>
          <a:noFill/>
          <a:ln w="9525">
            <a:noFill/>
            <a:miter lim="800000"/>
            <a:headEnd/>
            <a:tailEnd/>
          </a:ln>
        </p:spPr>
        <p:txBody>
          <a:bodyPr>
            <a:spAutoFit/>
          </a:bodyPr>
          <a:lstStyle/>
          <a:p>
            <a:pPr>
              <a:buFont typeface="Wingdings" pitchFamily="2" charset="2"/>
              <a:buNone/>
            </a:pPr>
            <a:r>
              <a:rPr lang="fr-FR" dirty="0"/>
              <a:t>Le passage de ces masses de matières très chaudes produit des dommages sur </a:t>
            </a:r>
          </a:p>
          <a:p>
            <a:pPr>
              <a:buFont typeface="Wingdings" pitchFamily="2" charset="2"/>
              <a:buNone/>
            </a:pPr>
            <a:r>
              <a:rPr lang="fr-FR" dirty="0"/>
              <a:t>les parois des murs, sur les cloisons et sur les plafonds  (lignes de fumée).</a:t>
            </a:r>
          </a:p>
        </p:txBody>
      </p:sp>
    </p:spTree>
    <p:extLst>
      <p:ext uri="{BB962C8B-B14F-4D97-AF65-F5344CB8AC3E}">
        <p14:creationId xmlns:p14="http://schemas.microsoft.com/office/powerpoint/2010/main" val="1030372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b="0" kern="1200" dirty="0">
                <a:solidFill>
                  <a:srgbClr val="FFFF00"/>
                </a:solidFill>
                <a:latin typeface="Arial" charset="0"/>
                <a:ea typeface="+mn-ea"/>
                <a:cs typeface="Arial" charset="0"/>
              </a:rPr>
              <a:t/>
            </a:r>
            <a:br>
              <a:rPr lang="fr-FR" sz="18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35</a:t>
            </a:fld>
            <a:endParaRPr lang="fr-FR" altLang="fr-FR"/>
          </a:p>
        </p:txBody>
      </p:sp>
      <p:pic>
        <p:nvPicPr>
          <p:cNvPr id="4" name="Espace réservé du contenu 3" descr="100_0889.JPG"/>
          <p:cNvPicPr>
            <a:picLocks noGrp="1" noChangeAspect="1"/>
          </p:cNvPicPr>
          <p:nvPr>
            <p:ph idx="4294967295"/>
          </p:nvPr>
        </p:nvPicPr>
        <p:blipFill>
          <a:blip r:embed="rId2" cstate="print"/>
          <a:srcRect/>
          <a:stretch>
            <a:fillRect/>
          </a:stretch>
        </p:blipFill>
        <p:spPr>
          <a:xfrm>
            <a:off x="1224756" y="1201911"/>
            <a:ext cx="6515596" cy="4887083"/>
          </a:xfrm>
          <a:ln w="38100">
            <a:solidFill>
              <a:srgbClr val="FFFF00"/>
            </a:solidFill>
          </a:ln>
        </p:spPr>
      </p:pic>
      <p:pic>
        <p:nvPicPr>
          <p:cNvPr id="6" name="Image 20" descr="lumiere-feu-44.gif"/>
          <p:cNvPicPr>
            <a:picLocks noChangeAspect="1"/>
          </p:cNvPicPr>
          <p:nvPr/>
        </p:nvPicPr>
        <p:blipFill>
          <a:blip r:embed="rId3" cstate="print"/>
          <a:srcRect/>
          <a:stretch>
            <a:fillRect/>
          </a:stretch>
        </p:blipFill>
        <p:spPr bwMode="auto">
          <a:xfrm>
            <a:off x="2627784" y="2132856"/>
            <a:ext cx="5480050" cy="2428875"/>
          </a:xfrm>
          <a:prstGeom prst="rect">
            <a:avLst/>
          </a:prstGeom>
          <a:noFill/>
          <a:ln w="9525">
            <a:noFill/>
            <a:miter lim="800000"/>
            <a:headEnd/>
            <a:tailEnd/>
          </a:ln>
        </p:spPr>
      </p:pic>
      <p:cxnSp>
        <p:nvCxnSpPr>
          <p:cNvPr id="7" name="Connecteur droit 5"/>
          <p:cNvCxnSpPr>
            <a:cxnSpLocks noChangeShapeType="1"/>
          </p:cNvCxnSpPr>
          <p:nvPr/>
        </p:nvCxnSpPr>
        <p:spPr bwMode="auto">
          <a:xfrm>
            <a:off x="1331640" y="5279951"/>
            <a:ext cx="1858962" cy="212725"/>
          </a:xfrm>
          <a:prstGeom prst="line">
            <a:avLst/>
          </a:prstGeom>
          <a:noFill/>
          <a:ln w="50800" algn="ctr">
            <a:solidFill>
              <a:srgbClr val="FF0000"/>
            </a:solidFill>
            <a:round/>
            <a:headEnd/>
            <a:tailEnd/>
          </a:ln>
        </p:spPr>
      </p:cxnSp>
      <p:pic>
        <p:nvPicPr>
          <p:cNvPr id="8" name="Image 19" descr="lumiere-feu-44.gif"/>
          <p:cNvPicPr>
            <a:picLocks noChangeAspect="1"/>
          </p:cNvPicPr>
          <p:nvPr/>
        </p:nvPicPr>
        <p:blipFill>
          <a:blip r:embed="rId3" cstate="print"/>
          <a:srcRect/>
          <a:stretch>
            <a:fillRect/>
          </a:stretch>
        </p:blipFill>
        <p:spPr bwMode="auto">
          <a:xfrm>
            <a:off x="3491880" y="4268217"/>
            <a:ext cx="1227138" cy="914400"/>
          </a:xfrm>
          <a:prstGeom prst="rect">
            <a:avLst/>
          </a:prstGeom>
          <a:noFill/>
          <a:ln w="9525">
            <a:noFill/>
            <a:miter lim="800000"/>
            <a:headEnd/>
            <a:tailEnd/>
          </a:ln>
        </p:spPr>
      </p:pic>
      <p:sp>
        <p:nvSpPr>
          <p:cNvPr id="9" name="Flèche vers le bas 27"/>
          <p:cNvSpPr>
            <a:spLocks noChangeArrowheads="1"/>
          </p:cNvSpPr>
          <p:nvPr/>
        </p:nvSpPr>
        <p:spPr bwMode="auto">
          <a:xfrm rot="-4328624">
            <a:off x="2512555" y="3763451"/>
            <a:ext cx="555625" cy="1739900"/>
          </a:xfrm>
          <a:prstGeom prst="downArrow">
            <a:avLst>
              <a:gd name="adj1" fmla="val 38722"/>
              <a:gd name="adj2" fmla="val 50016"/>
            </a:avLst>
          </a:prstGeom>
          <a:solidFill>
            <a:srgbClr val="FF0000"/>
          </a:solidFill>
          <a:ln w="9525" algn="ctr">
            <a:solidFill>
              <a:schemeClr val="tx1"/>
            </a:solidFill>
            <a:round/>
            <a:headEnd/>
            <a:tailEnd/>
          </a:ln>
        </p:spPr>
        <p:txBody>
          <a:bodyPr/>
          <a:lstStyle/>
          <a:p>
            <a:pPr algn="ctr"/>
            <a:endParaRPr lang="fr-FR"/>
          </a:p>
        </p:txBody>
      </p:sp>
      <p:sp>
        <p:nvSpPr>
          <p:cNvPr id="10" name="ZoneTexte 28"/>
          <p:cNvSpPr txBox="1">
            <a:spLocks noChangeArrowheads="1"/>
          </p:cNvSpPr>
          <p:nvPr/>
        </p:nvSpPr>
        <p:spPr bwMode="auto">
          <a:xfrm>
            <a:off x="143396" y="3875466"/>
            <a:ext cx="2376488" cy="338138"/>
          </a:xfrm>
          <a:prstGeom prst="rect">
            <a:avLst/>
          </a:prstGeom>
          <a:solidFill>
            <a:srgbClr val="FFFF00"/>
          </a:solidFill>
          <a:ln w="25400">
            <a:solidFill>
              <a:schemeClr val="tx1"/>
            </a:solidFill>
            <a:miter lim="800000"/>
            <a:headEnd/>
            <a:tailEnd/>
          </a:ln>
        </p:spPr>
        <p:txBody>
          <a:bodyPr>
            <a:spAutoFit/>
          </a:bodyPr>
          <a:lstStyle/>
          <a:p>
            <a:pPr algn="ctr"/>
            <a:r>
              <a:rPr lang="fr-FR" sz="1600" b="1" dirty="0">
                <a:solidFill>
                  <a:srgbClr val="FF0000"/>
                </a:solidFill>
              </a:rPr>
              <a:t>Légère recuite de suie</a:t>
            </a:r>
          </a:p>
        </p:txBody>
      </p:sp>
      <p:sp>
        <p:nvSpPr>
          <p:cNvPr id="11" name="Flèche gauche 29"/>
          <p:cNvSpPr>
            <a:spLocks noChangeArrowheads="1"/>
          </p:cNvSpPr>
          <p:nvPr/>
        </p:nvSpPr>
        <p:spPr bwMode="auto">
          <a:xfrm rot="-264061">
            <a:off x="4230068" y="1749264"/>
            <a:ext cx="977900" cy="484187"/>
          </a:xfrm>
          <a:prstGeom prst="leftArrow">
            <a:avLst>
              <a:gd name="adj1" fmla="val 50000"/>
              <a:gd name="adj2" fmla="val 50024"/>
            </a:avLst>
          </a:prstGeom>
          <a:solidFill>
            <a:srgbClr val="FF0000"/>
          </a:solidFill>
          <a:ln w="9525" algn="ctr">
            <a:solidFill>
              <a:schemeClr val="tx1"/>
            </a:solidFill>
            <a:round/>
            <a:headEnd/>
            <a:tailEnd/>
          </a:ln>
        </p:spPr>
        <p:txBody>
          <a:bodyPr/>
          <a:lstStyle/>
          <a:p>
            <a:pPr algn="ctr"/>
            <a:endParaRPr lang="fr-FR"/>
          </a:p>
        </p:txBody>
      </p:sp>
      <p:sp>
        <p:nvSpPr>
          <p:cNvPr id="12" name="ZoneTexte 30"/>
          <p:cNvSpPr txBox="1">
            <a:spLocks noChangeArrowheads="1"/>
          </p:cNvSpPr>
          <p:nvPr/>
        </p:nvSpPr>
        <p:spPr bwMode="auto">
          <a:xfrm>
            <a:off x="5321275" y="1580545"/>
            <a:ext cx="3500437" cy="584200"/>
          </a:xfrm>
          <a:prstGeom prst="rect">
            <a:avLst/>
          </a:prstGeom>
          <a:solidFill>
            <a:srgbClr val="FFFF00"/>
          </a:solidFill>
          <a:ln w="25400">
            <a:solidFill>
              <a:schemeClr val="tx1"/>
            </a:solidFill>
            <a:miter lim="800000"/>
            <a:headEnd/>
            <a:tailEnd/>
          </a:ln>
        </p:spPr>
        <p:txBody>
          <a:bodyPr>
            <a:spAutoFit/>
          </a:bodyPr>
          <a:lstStyle/>
          <a:p>
            <a:pPr algn="ctr"/>
            <a:r>
              <a:rPr lang="fr-FR" sz="1600" b="1">
                <a:solidFill>
                  <a:srgbClr val="FF0000"/>
                </a:solidFill>
              </a:rPr>
              <a:t>Forte destruction  des plâtreries </a:t>
            </a:r>
          </a:p>
          <a:p>
            <a:pPr algn="ctr"/>
            <a:r>
              <a:rPr lang="fr-FR" sz="1600" b="1">
                <a:solidFill>
                  <a:srgbClr val="FF0000"/>
                </a:solidFill>
              </a:rPr>
              <a:t>(Roll-over)</a:t>
            </a:r>
          </a:p>
        </p:txBody>
      </p:sp>
      <p:sp>
        <p:nvSpPr>
          <p:cNvPr id="13" name="Flèche vers le haut 24"/>
          <p:cNvSpPr>
            <a:spLocks noChangeArrowheads="1"/>
          </p:cNvSpPr>
          <p:nvPr/>
        </p:nvSpPr>
        <p:spPr bwMode="auto">
          <a:xfrm rot="-5400000">
            <a:off x="3970838" y="4706863"/>
            <a:ext cx="484187" cy="1571625"/>
          </a:xfrm>
          <a:prstGeom prst="upArrow">
            <a:avLst>
              <a:gd name="adj1" fmla="val 50000"/>
              <a:gd name="adj2" fmla="val 50011"/>
            </a:avLst>
          </a:prstGeom>
          <a:solidFill>
            <a:srgbClr val="FF0000"/>
          </a:solidFill>
          <a:ln w="9525" algn="ctr">
            <a:solidFill>
              <a:schemeClr val="tx1"/>
            </a:solidFill>
            <a:round/>
            <a:headEnd/>
            <a:tailEnd/>
          </a:ln>
        </p:spPr>
        <p:txBody>
          <a:bodyPr/>
          <a:lstStyle/>
          <a:p>
            <a:pPr algn="ctr"/>
            <a:endParaRPr lang="fr-FR"/>
          </a:p>
        </p:txBody>
      </p:sp>
      <p:sp>
        <p:nvSpPr>
          <p:cNvPr id="14" name="ZoneTexte 23"/>
          <p:cNvSpPr txBox="1">
            <a:spLocks noChangeArrowheads="1"/>
          </p:cNvSpPr>
          <p:nvPr/>
        </p:nvSpPr>
        <p:spPr bwMode="auto">
          <a:xfrm>
            <a:off x="5146540" y="5323606"/>
            <a:ext cx="1785938" cy="338137"/>
          </a:xfrm>
          <a:prstGeom prst="rect">
            <a:avLst/>
          </a:prstGeom>
          <a:solidFill>
            <a:srgbClr val="FFFF00"/>
          </a:solidFill>
          <a:ln w="25400">
            <a:solidFill>
              <a:schemeClr val="tx1"/>
            </a:solidFill>
            <a:miter lim="800000"/>
            <a:headEnd/>
            <a:tailEnd/>
          </a:ln>
        </p:spPr>
        <p:txBody>
          <a:bodyPr>
            <a:spAutoFit/>
          </a:bodyPr>
          <a:lstStyle/>
          <a:p>
            <a:pPr algn="ctr"/>
            <a:r>
              <a:rPr lang="fr-FR" sz="1600" b="1" dirty="0">
                <a:solidFill>
                  <a:srgbClr val="FF0000"/>
                </a:solidFill>
              </a:rPr>
              <a:t>Ligne de fumée</a:t>
            </a:r>
          </a:p>
        </p:txBody>
      </p:sp>
      <p:pic>
        <p:nvPicPr>
          <p:cNvPr id="15" name="Picture 14" descr="D:\Clipart Pompiers\Clipart 2\Transparent\personnages\perso2.gif"/>
          <p:cNvPicPr>
            <a:picLocks noChangeAspect="1" noChangeArrowheads="1"/>
          </p:cNvPicPr>
          <p:nvPr/>
        </p:nvPicPr>
        <p:blipFill>
          <a:blip r:embed="rId4" cstate="print"/>
          <a:srcRect/>
          <a:stretch>
            <a:fillRect/>
          </a:stretch>
        </p:blipFill>
        <p:spPr bwMode="auto">
          <a:xfrm>
            <a:off x="7930115" y="3789971"/>
            <a:ext cx="1091262" cy="2232372"/>
          </a:xfrm>
          <a:prstGeom prst="rect">
            <a:avLst/>
          </a:prstGeom>
          <a:noFill/>
          <a:ln w="9525">
            <a:noFill/>
            <a:miter lim="800000"/>
            <a:headEnd/>
            <a:tailEnd/>
          </a:ln>
        </p:spPr>
      </p:pic>
      <p:sp>
        <p:nvSpPr>
          <p:cNvPr id="16" name="Bulle ronde 15"/>
          <p:cNvSpPr/>
          <p:nvPr/>
        </p:nvSpPr>
        <p:spPr>
          <a:xfrm>
            <a:off x="5256213" y="2492375"/>
            <a:ext cx="3887787" cy="792163"/>
          </a:xfrm>
          <a:prstGeom prst="wedgeEllipseCallout">
            <a:avLst>
              <a:gd name="adj1" fmla="val 12942"/>
              <a:gd name="adj2" fmla="val 12964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latin typeface="Times New Roman" pitchFamily="18" charset="0"/>
                <a:cs typeface="Times New Roman" pitchFamily="18" charset="0"/>
              </a:rPr>
              <a:t>Feu d’appartement, porte d’entrée laissée ouverte!!</a:t>
            </a:r>
            <a:endParaRPr lang="fr-FR" dirty="0"/>
          </a:p>
        </p:txBody>
      </p:sp>
    </p:spTree>
    <p:extLst>
      <p:ext uri="{BB962C8B-B14F-4D97-AF65-F5344CB8AC3E}">
        <p14:creationId xmlns:p14="http://schemas.microsoft.com/office/powerpoint/2010/main" val="393747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b="0" kern="1200" dirty="0">
                <a:solidFill>
                  <a:srgbClr val="FFFF00"/>
                </a:solidFill>
                <a:latin typeface="Arial" charset="0"/>
                <a:ea typeface="+mn-ea"/>
                <a:cs typeface="Arial" charset="0"/>
              </a:rPr>
              <a:t/>
            </a:r>
            <a:br>
              <a:rPr lang="fr-FR" sz="18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36</a:t>
            </a:fld>
            <a:endParaRPr lang="fr-FR" altLang="fr-FR"/>
          </a:p>
        </p:txBody>
      </p:sp>
      <p:pic>
        <p:nvPicPr>
          <p:cNvPr id="4" name="Espace réservé du contenu 3" descr="100_0878.JPG"/>
          <p:cNvPicPr>
            <a:picLocks noGrp="1" noChangeAspect="1"/>
          </p:cNvPicPr>
          <p:nvPr>
            <p:ph idx="4294967295"/>
          </p:nvPr>
        </p:nvPicPr>
        <p:blipFill>
          <a:blip r:embed="rId2" cstate="print"/>
          <a:srcRect/>
          <a:stretch>
            <a:fillRect/>
          </a:stretch>
        </p:blipFill>
        <p:spPr>
          <a:xfrm>
            <a:off x="1403648" y="1228980"/>
            <a:ext cx="6035675" cy="4572000"/>
          </a:xfrm>
          <a:ln w="38100">
            <a:solidFill>
              <a:srgbClr val="FFFF00"/>
            </a:solidFill>
          </a:ln>
        </p:spPr>
      </p:pic>
      <p:pic>
        <p:nvPicPr>
          <p:cNvPr id="6" name="Picture 14" descr="D:\Clipart Pompiers\Clipart 2\Transparent\personnages\perso2.gif"/>
          <p:cNvPicPr>
            <a:picLocks noChangeAspect="1" noChangeArrowheads="1"/>
          </p:cNvPicPr>
          <p:nvPr/>
        </p:nvPicPr>
        <p:blipFill>
          <a:blip r:embed="rId3" cstate="print"/>
          <a:srcRect/>
          <a:stretch>
            <a:fillRect/>
          </a:stretch>
        </p:blipFill>
        <p:spPr bwMode="auto">
          <a:xfrm>
            <a:off x="32817" y="3215146"/>
            <a:ext cx="1134934" cy="2015653"/>
          </a:xfrm>
          <a:prstGeom prst="rect">
            <a:avLst/>
          </a:prstGeom>
          <a:noFill/>
          <a:ln w="9525">
            <a:noFill/>
            <a:miter lim="800000"/>
            <a:headEnd/>
            <a:tailEnd/>
          </a:ln>
        </p:spPr>
      </p:pic>
      <p:sp>
        <p:nvSpPr>
          <p:cNvPr id="7" name="Bulle ronde 6"/>
          <p:cNvSpPr/>
          <p:nvPr/>
        </p:nvSpPr>
        <p:spPr>
          <a:xfrm>
            <a:off x="0" y="2349500"/>
            <a:ext cx="3492500" cy="720725"/>
          </a:xfrm>
          <a:prstGeom prst="wedgeEllipseCallout">
            <a:avLst>
              <a:gd name="adj1" fmla="val -18606"/>
              <a:gd name="adj2" fmla="val 9083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t>Jolie surface protégée</a:t>
            </a:r>
          </a:p>
        </p:txBody>
      </p:sp>
      <p:cxnSp>
        <p:nvCxnSpPr>
          <p:cNvPr id="10" name="Connecteur droit 11"/>
          <p:cNvCxnSpPr>
            <a:cxnSpLocks noChangeShapeType="1"/>
          </p:cNvCxnSpPr>
          <p:nvPr/>
        </p:nvCxnSpPr>
        <p:spPr bwMode="auto">
          <a:xfrm>
            <a:off x="3203575" y="2133600"/>
            <a:ext cx="4392613" cy="2303463"/>
          </a:xfrm>
          <a:prstGeom prst="line">
            <a:avLst/>
          </a:prstGeom>
          <a:noFill/>
          <a:ln w="50800" algn="ctr">
            <a:solidFill>
              <a:srgbClr val="FF0000"/>
            </a:solidFill>
            <a:round/>
            <a:headEnd/>
            <a:tailEnd/>
          </a:ln>
        </p:spPr>
      </p:cxnSp>
      <p:pic>
        <p:nvPicPr>
          <p:cNvPr id="9" name="Image 25" descr="lumiere-feu-44.gif"/>
          <p:cNvPicPr>
            <a:picLocks noChangeAspect="1"/>
          </p:cNvPicPr>
          <p:nvPr/>
        </p:nvPicPr>
        <p:blipFill>
          <a:blip r:embed="rId4" cstate="print"/>
          <a:srcRect/>
          <a:stretch>
            <a:fillRect/>
          </a:stretch>
        </p:blipFill>
        <p:spPr bwMode="auto">
          <a:xfrm rot="-3477595">
            <a:off x="6113752" y="1833587"/>
            <a:ext cx="2100262" cy="3611562"/>
          </a:xfrm>
          <a:prstGeom prst="rect">
            <a:avLst/>
          </a:prstGeom>
          <a:noFill/>
          <a:ln w="9525">
            <a:noFill/>
            <a:miter lim="800000"/>
            <a:headEnd/>
            <a:tailEnd/>
          </a:ln>
        </p:spPr>
      </p:pic>
      <p:sp>
        <p:nvSpPr>
          <p:cNvPr id="11" name="Flèche gauche 7"/>
          <p:cNvSpPr>
            <a:spLocks noChangeArrowheads="1"/>
          </p:cNvSpPr>
          <p:nvPr/>
        </p:nvSpPr>
        <p:spPr bwMode="auto">
          <a:xfrm rot="1742986">
            <a:off x="4976284" y="2699858"/>
            <a:ext cx="977900" cy="484187"/>
          </a:xfrm>
          <a:prstGeom prst="leftArrow">
            <a:avLst>
              <a:gd name="adj1" fmla="val 50000"/>
              <a:gd name="adj2" fmla="val 50024"/>
            </a:avLst>
          </a:prstGeom>
          <a:solidFill>
            <a:srgbClr val="FF0000"/>
          </a:solidFill>
          <a:ln w="9525" algn="ctr">
            <a:solidFill>
              <a:schemeClr val="tx1"/>
            </a:solidFill>
            <a:round/>
            <a:headEnd/>
            <a:tailEnd/>
          </a:ln>
        </p:spPr>
        <p:txBody>
          <a:bodyPr/>
          <a:lstStyle/>
          <a:p>
            <a:pPr algn="ctr"/>
            <a:endParaRPr lang="fr-FR"/>
          </a:p>
        </p:txBody>
      </p:sp>
      <p:sp>
        <p:nvSpPr>
          <p:cNvPr id="12" name="Flèche gauche 7"/>
          <p:cNvSpPr>
            <a:spLocks noChangeArrowheads="1"/>
          </p:cNvSpPr>
          <p:nvPr/>
        </p:nvSpPr>
        <p:spPr bwMode="auto">
          <a:xfrm rot="1742986">
            <a:off x="3917932" y="2149808"/>
            <a:ext cx="977900" cy="484187"/>
          </a:xfrm>
          <a:prstGeom prst="leftArrow">
            <a:avLst>
              <a:gd name="adj1" fmla="val 50000"/>
              <a:gd name="adj2" fmla="val 50024"/>
            </a:avLst>
          </a:prstGeom>
          <a:solidFill>
            <a:srgbClr val="FF0000"/>
          </a:solidFill>
          <a:ln w="9525" algn="ctr">
            <a:solidFill>
              <a:schemeClr val="tx1"/>
            </a:solidFill>
            <a:round/>
            <a:headEnd/>
            <a:tailEnd/>
          </a:ln>
        </p:spPr>
        <p:txBody>
          <a:bodyPr/>
          <a:lstStyle/>
          <a:p>
            <a:pPr algn="ctr"/>
            <a:endParaRPr lang="fr-FR"/>
          </a:p>
        </p:txBody>
      </p:sp>
      <p:sp>
        <p:nvSpPr>
          <p:cNvPr id="13" name="ZoneTexte 9"/>
          <p:cNvSpPr txBox="1">
            <a:spLocks noChangeArrowheads="1"/>
          </p:cNvSpPr>
          <p:nvPr/>
        </p:nvSpPr>
        <p:spPr bwMode="auto">
          <a:xfrm>
            <a:off x="6844376" y="1718468"/>
            <a:ext cx="2071688" cy="830263"/>
          </a:xfrm>
          <a:prstGeom prst="rect">
            <a:avLst/>
          </a:prstGeom>
          <a:solidFill>
            <a:srgbClr val="FFFF00"/>
          </a:solidFill>
          <a:ln w="25400">
            <a:solidFill>
              <a:schemeClr val="tx1"/>
            </a:solidFill>
            <a:miter lim="800000"/>
            <a:headEnd/>
            <a:tailEnd/>
          </a:ln>
        </p:spPr>
        <p:txBody>
          <a:bodyPr>
            <a:spAutoFit/>
          </a:bodyPr>
          <a:lstStyle/>
          <a:p>
            <a:pPr algn="ctr"/>
            <a:r>
              <a:rPr lang="fr-FR" sz="2400" b="1" dirty="0">
                <a:solidFill>
                  <a:srgbClr val="FF0000"/>
                </a:solidFill>
              </a:rPr>
              <a:t>Marche des flammes</a:t>
            </a:r>
          </a:p>
        </p:txBody>
      </p:sp>
      <p:sp>
        <p:nvSpPr>
          <p:cNvPr id="14" name="Flèche droite 18"/>
          <p:cNvSpPr>
            <a:spLocks noChangeArrowheads="1"/>
          </p:cNvSpPr>
          <p:nvPr/>
        </p:nvSpPr>
        <p:spPr bwMode="auto">
          <a:xfrm>
            <a:off x="1680112" y="4211860"/>
            <a:ext cx="1800225" cy="484187"/>
          </a:xfrm>
          <a:prstGeom prst="rightArrow">
            <a:avLst>
              <a:gd name="adj1" fmla="val 50000"/>
              <a:gd name="adj2" fmla="val 50021"/>
            </a:avLst>
          </a:prstGeom>
          <a:solidFill>
            <a:srgbClr val="FFFF00"/>
          </a:solidFill>
          <a:ln w="9525" algn="ctr">
            <a:solidFill>
              <a:schemeClr val="tx1"/>
            </a:solidFill>
            <a:round/>
            <a:headEnd/>
            <a:tailEnd/>
          </a:ln>
        </p:spPr>
        <p:txBody>
          <a:bodyPr/>
          <a:lstStyle/>
          <a:p>
            <a:pPr algn="ctr"/>
            <a:endParaRPr lang="fr-FR"/>
          </a:p>
        </p:txBody>
      </p:sp>
      <p:cxnSp>
        <p:nvCxnSpPr>
          <p:cNvPr id="15" name="Connecteur droit 24"/>
          <p:cNvCxnSpPr>
            <a:cxnSpLocks noChangeShapeType="1"/>
          </p:cNvCxnSpPr>
          <p:nvPr/>
        </p:nvCxnSpPr>
        <p:spPr bwMode="auto">
          <a:xfrm>
            <a:off x="3015993" y="5085184"/>
            <a:ext cx="619903" cy="0"/>
          </a:xfrm>
          <a:prstGeom prst="line">
            <a:avLst/>
          </a:prstGeom>
          <a:noFill/>
          <a:ln w="50800" algn="ctr">
            <a:solidFill>
              <a:srgbClr val="FF0000"/>
            </a:solidFill>
            <a:round/>
            <a:headEnd/>
            <a:tailEnd/>
          </a:ln>
        </p:spPr>
      </p:cxnSp>
      <p:sp>
        <p:nvSpPr>
          <p:cNvPr id="16" name="Flèche vers le haut 39"/>
          <p:cNvSpPr>
            <a:spLocks noChangeArrowheads="1"/>
          </p:cNvSpPr>
          <p:nvPr/>
        </p:nvSpPr>
        <p:spPr bwMode="auto">
          <a:xfrm rot="-2488976">
            <a:off x="3319769" y="5335539"/>
            <a:ext cx="484188" cy="768350"/>
          </a:xfrm>
          <a:prstGeom prst="upArrow">
            <a:avLst>
              <a:gd name="adj1" fmla="val 50000"/>
              <a:gd name="adj2" fmla="val 49943"/>
            </a:avLst>
          </a:prstGeom>
          <a:solidFill>
            <a:schemeClr val="tx1"/>
          </a:solidFill>
          <a:ln w="12700" algn="ctr">
            <a:solidFill>
              <a:srgbClr val="FF0000"/>
            </a:solidFill>
            <a:round/>
            <a:headEnd/>
            <a:tailEnd/>
          </a:ln>
        </p:spPr>
        <p:txBody>
          <a:bodyPr/>
          <a:lstStyle/>
          <a:p>
            <a:pPr algn="ctr"/>
            <a:endParaRPr lang="fr-FR"/>
          </a:p>
        </p:txBody>
      </p:sp>
      <p:cxnSp>
        <p:nvCxnSpPr>
          <p:cNvPr id="17" name="Connecteur droit 22"/>
          <p:cNvCxnSpPr>
            <a:cxnSpLocks noChangeShapeType="1"/>
          </p:cNvCxnSpPr>
          <p:nvPr/>
        </p:nvCxnSpPr>
        <p:spPr bwMode="auto">
          <a:xfrm>
            <a:off x="6411251" y="5085184"/>
            <a:ext cx="1000125" cy="0"/>
          </a:xfrm>
          <a:prstGeom prst="line">
            <a:avLst/>
          </a:prstGeom>
          <a:noFill/>
          <a:ln w="50800" algn="ctr">
            <a:solidFill>
              <a:srgbClr val="FF0000"/>
            </a:solidFill>
            <a:round/>
            <a:headEnd/>
            <a:tailEnd/>
          </a:ln>
        </p:spPr>
      </p:cxnSp>
      <p:sp>
        <p:nvSpPr>
          <p:cNvPr id="8" name="Rectangle 7"/>
          <p:cNvSpPr/>
          <p:nvPr/>
        </p:nvSpPr>
        <p:spPr>
          <a:xfrm rot="21425413">
            <a:off x="3585831" y="1641729"/>
            <a:ext cx="2732088" cy="3746500"/>
          </a:xfrm>
          <a:prstGeom prst="rect">
            <a:avLst/>
          </a:prstGeom>
          <a:noFill/>
          <a:ln w="698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8" name="Flèche vers le haut 40"/>
          <p:cNvSpPr>
            <a:spLocks noChangeArrowheads="1"/>
          </p:cNvSpPr>
          <p:nvPr/>
        </p:nvSpPr>
        <p:spPr bwMode="auto">
          <a:xfrm rot="2565858">
            <a:off x="6645663" y="5256660"/>
            <a:ext cx="484188" cy="720725"/>
          </a:xfrm>
          <a:prstGeom prst="upArrow">
            <a:avLst>
              <a:gd name="adj1" fmla="val 50000"/>
              <a:gd name="adj2" fmla="val 49921"/>
            </a:avLst>
          </a:prstGeom>
          <a:solidFill>
            <a:schemeClr val="tx1"/>
          </a:solidFill>
          <a:ln w="12700" algn="ctr">
            <a:solidFill>
              <a:srgbClr val="FF0000"/>
            </a:solidFill>
            <a:round/>
            <a:headEnd/>
            <a:tailEnd/>
          </a:ln>
        </p:spPr>
        <p:txBody>
          <a:bodyPr/>
          <a:lstStyle/>
          <a:p>
            <a:pPr algn="ctr"/>
            <a:endParaRPr lang="fr-FR"/>
          </a:p>
        </p:txBody>
      </p:sp>
      <p:sp>
        <p:nvSpPr>
          <p:cNvPr id="19" name="ZoneTexte 41"/>
          <p:cNvSpPr txBox="1">
            <a:spLocks noChangeArrowheads="1"/>
          </p:cNvSpPr>
          <p:nvPr/>
        </p:nvSpPr>
        <p:spPr bwMode="auto">
          <a:xfrm>
            <a:off x="4338554" y="5909982"/>
            <a:ext cx="1785938" cy="338138"/>
          </a:xfrm>
          <a:prstGeom prst="rect">
            <a:avLst/>
          </a:prstGeom>
          <a:solidFill>
            <a:srgbClr val="FFFF00"/>
          </a:solidFill>
          <a:ln w="25400">
            <a:solidFill>
              <a:schemeClr val="tx1"/>
            </a:solidFill>
            <a:miter lim="800000"/>
            <a:headEnd/>
            <a:tailEnd/>
          </a:ln>
        </p:spPr>
        <p:txBody>
          <a:bodyPr>
            <a:spAutoFit/>
          </a:bodyPr>
          <a:lstStyle/>
          <a:p>
            <a:pPr algn="ctr"/>
            <a:r>
              <a:rPr lang="fr-FR" sz="1600" b="1">
                <a:solidFill>
                  <a:srgbClr val="FF0000"/>
                </a:solidFill>
              </a:rPr>
              <a:t>Ligne de fumée</a:t>
            </a:r>
          </a:p>
        </p:txBody>
      </p:sp>
      <p:sp>
        <p:nvSpPr>
          <p:cNvPr id="20" name="Flèche vers le haut 19"/>
          <p:cNvSpPr>
            <a:spLocks noChangeArrowheads="1"/>
          </p:cNvSpPr>
          <p:nvPr/>
        </p:nvSpPr>
        <p:spPr bwMode="auto">
          <a:xfrm>
            <a:off x="4913578" y="3399760"/>
            <a:ext cx="484187" cy="1143000"/>
          </a:xfrm>
          <a:prstGeom prst="upArrow">
            <a:avLst>
              <a:gd name="adj1" fmla="val 50000"/>
              <a:gd name="adj2" fmla="val 50044"/>
            </a:avLst>
          </a:prstGeom>
          <a:solidFill>
            <a:schemeClr val="tx1"/>
          </a:solidFill>
          <a:ln w="9525" algn="ctr">
            <a:solidFill>
              <a:schemeClr val="tx1"/>
            </a:solidFill>
            <a:round/>
            <a:headEnd/>
            <a:tailEnd/>
          </a:ln>
        </p:spPr>
        <p:txBody>
          <a:bodyPr/>
          <a:lstStyle/>
          <a:p>
            <a:pPr algn="ctr"/>
            <a:endParaRPr lang="fr-FR"/>
          </a:p>
        </p:txBody>
      </p:sp>
      <p:sp>
        <p:nvSpPr>
          <p:cNvPr id="21" name="ZoneTexte 20"/>
          <p:cNvSpPr txBox="1">
            <a:spLocks noChangeArrowheads="1"/>
          </p:cNvSpPr>
          <p:nvPr/>
        </p:nvSpPr>
        <p:spPr bwMode="auto">
          <a:xfrm>
            <a:off x="3849456" y="4641101"/>
            <a:ext cx="2428875" cy="338138"/>
          </a:xfrm>
          <a:prstGeom prst="rect">
            <a:avLst/>
          </a:prstGeom>
          <a:solidFill>
            <a:srgbClr val="FFFF00"/>
          </a:solidFill>
          <a:ln w="25400">
            <a:solidFill>
              <a:schemeClr val="tx1"/>
            </a:solidFill>
            <a:miter lim="800000"/>
            <a:headEnd/>
            <a:tailEnd/>
          </a:ln>
        </p:spPr>
        <p:txBody>
          <a:bodyPr>
            <a:spAutoFit/>
          </a:bodyPr>
          <a:lstStyle/>
          <a:p>
            <a:pPr algn="ctr"/>
            <a:r>
              <a:rPr lang="fr-FR" sz="1600" b="1" dirty="0">
                <a:solidFill>
                  <a:srgbClr val="FF0000"/>
                </a:solidFill>
              </a:rPr>
              <a:t>Ligne de démarcation</a:t>
            </a:r>
          </a:p>
        </p:txBody>
      </p:sp>
    </p:spTree>
    <p:extLst>
      <p:ext uri="{BB962C8B-B14F-4D97-AF65-F5344CB8AC3E}">
        <p14:creationId xmlns:p14="http://schemas.microsoft.com/office/powerpoint/2010/main" val="262007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b="0" kern="1200" dirty="0">
                <a:solidFill>
                  <a:srgbClr val="FFFF00"/>
                </a:solidFill>
                <a:latin typeface="Arial" charset="0"/>
                <a:ea typeface="+mn-ea"/>
                <a:cs typeface="Arial" charset="0"/>
              </a:rPr>
              <a:t/>
            </a:r>
            <a:br>
              <a:rPr lang="fr-FR" sz="18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37</a:t>
            </a:fld>
            <a:endParaRPr lang="fr-FR" altLang="fr-FR"/>
          </a:p>
        </p:txBody>
      </p:sp>
      <p:pic>
        <p:nvPicPr>
          <p:cNvPr id="4" name="Picture 2" descr="C:\Users\LAURENT\Pictures\Archive clichés RCCI\RCCI 31 ST ETIENNE\DSC03007.JPG"/>
          <p:cNvPicPr>
            <a:picLocks noChangeAspect="1" noChangeArrowheads="1"/>
          </p:cNvPicPr>
          <p:nvPr/>
        </p:nvPicPr>
        <p:blipFill>
          <a:blip r:embed="rId2" cstate="print"/>
          <a:srcRect/>
          <a:stretch>
            <a:fillRect/>
          </a:stretch>
        </p:blipFill>
        <p:spPr bwMode="auto">
          <a:xfrm>
            <a:off x="401638" y="1196752"/>
            <a:ext cx="6503987" cy="4354512"/>
          </a:xfrm>
          <a:prstGeom prst="rect">
            <a:avLst/>
          </a:prstGeom>
          <a:noFill/>
          <a:ln w="38100">
            <a:solidFill>
              <a:srgbClr val="FFFF00"/>
            </a:solidFill>
            <a:miter lim="800000"/>
            <a:headEnd/>
            <a:tailEnd/>
          </a:ln>
        </p:spPr>
      </p:pic>
      <p:pic>
        <p:nvPicPr>
          <p:cNvPr id="6" name="Picture 14" descr="D:\Clipart Pompiers\Clipart 2\Transparent\personnages\perso2.gif"/>
          <p:cNvPicPr>
            <a:picLocks noChangeAspect="1" noChangeArrowheads="1"/>
          </p:cNvPicPr>
          <p:nvPr/>
        </p:nvPicPr>
        <p:blipFill>
          <a:blip r:embed="rId3" cstate="print"/>
          <a:srcRect/>
          <a:stretch>
            <a:fillRect/>
          </a:stretch>
        </p:blipFill>
        <p:spPr bwMode="auto">
          <a:xfrm>
            <a:off x="7596336" y="3068960"/>
            <a:ext cx="1126062" cy="2303561"/>
          </a:xfrm>
          <a:prstGeom prst="rect">
            <a:avLst/>
          </a:prstGeom>
          <a:noFill/>
          <a:ln w="9525">
            <a:noFill/>
            <a:miter lim="800000"/>
            <a:headEnd/>
            <a:tailEnd/>
          </a:ln>
        </p:spPr>
      </p:pic>
      <p:sp>
        <p:nvSpPr>
          <p:cNvPr id="7" name="Bulle ronde 6"/>
          <p:cNvSpPr/>
          <p:nvPr/>
        </p:nvSpPr>
        <p:spPr>
          <a:xfrm>
            <a:off x="5256213" y="1412875"/>
            <a:ext cx="3887787" cy="792163"/>
          </a:xfrm>
          <a:prstGeom prst="wedgeEllipseCallout">
            <a:avLst>
              <a:gd name="adj1" fmla="val 15750"/>
              <a:gd name="adj2" fmla="val 16582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latin typeface="Times New Roman" pitchFamily="18" charset="0"/>
                <a:cs typeface="Times New Roman" pitchFamily="18" charset="0"/>
              </a:rPr>
              <a:t>Superbes lignes de fumée et de démarcation</a:t>
            </a:r>
            <a:endParaRPr lang="fr-FR" dirty="0"/>
          </a:p>
        </p:txBody>
      </p:sp>
      <p:sp>
        <p:nvSpPr>
          <p:cNvPr id="8" name="Ellipse 7"/>
          <p:cNvSpPr/>
          <p:nvPr/>
        </p:nvSpPr>
        <p:spPr>
          <a:xfrm>
            <a:off x="5076056" y="2360514"/>
            <a:ext cx="1008063" cy="1009650"/>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pic>
        <p:nvPicPr>
          <p:cNvPr id="9" name="Image 25" descr="lumiere-feu-44.gif"/>
          <p:cNvPicPr>
            <a:picLocks noChangeAspect="1"/>
          </p:cNvPicPr>
          <p:nvPr/>
        </p:nvPicPr>
        <p:blipFill>
          <a:blip r:embed="rId4" cstate="print"/>
          <a:srcRect/>
          <a:stretch>
            <a:fillRect/>
          </a:stretch>
        </p:blipFill>
        <p:spPr bwMode="auto">
          <a:xfrm rot="-156941">
            <a:off x="5909178" y="3705638"/>
            <a:ext cx="1057275" cy="1822450"/>
          </a:xfrm>
          <a:prstGeom prst="rect">
            <a:avLst/>
          </a:prstGeom>
          <a:noFill/>
          <a:ln w="9525">
            <a:noFill/>
            <a:miter lim="800000"/>
            <a:headEnd/>
            <a:tailEnd/>
          </a:ln>
        </p:spPr>
      </p:pic>
      <p:cxnSp>
        <p:nvCxnSpPr>
          <p:cNvPr id="10" name="Connecteur droit avec flèche 9"/>
          <p:cNvCxnSpPr/>
          <p:nvPr/>
        </p:nvCxnSpPr>
        <p:spPr>
          <a:xfrm>
            <a:off x="5703251" y="3368800"/>
            <a:ext cx="863600" cy="136842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11"/>
          <p:cNvCxnSpPr>
            <a:cxnSpLocks noChangeShapeType="1"/>
          </p:cNvCxnSpPr>
          <p:nvPr/>
        </p:nvCxnSpPr>
        <p:spPr bwMode="auto">
          <a:xfrm>
            <a:off x="6319308" y="2060848"/>
            <a:ext cx="563548" cy="3068272"/>
          </a:xfrm>
          <a:prstGeom prst="line">
            <a:avLst/>
          </a:prstGeom>
          <a:noFill/>
          <a:ln w="38100" algn="ctr">
            <a:solidFill>
              <a:srgbClr val="FF0000"/>
            </a:solidFill>
            <a:round/>
            <a:headEnd/>
            <a:tailEnd/>
          </a:ln>
        </p:spPr>
      </p:cxnSp>
      <p:sp>
        <p:nvSpPr>
          <p:cNvPr id="14" name="Rectangle 13"/>
          <p:cNvSpPr/>
          <p:nvPr/>
        </p:nvSpPr>
        <p:spPr>
          <a:xfrm rot="21425413">
            <a:off x="3203964" y="1836491"/>
            <a:ext cx="1114425" cy="1165225"/>
          </a:xfrm>
          <a:prstGeom prst="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cxnSp>
        <p:nvCxnSpPr>
          <p:cNvPr id="15" name="Connecteur droit avec flèche 14"/>
          <p:cNvCxnSpPr/>
          <p:nvPr/>
        </p:nvCxnSpPr>
        <p:spPr>
          <a:xfrm>
            <a:off x="3784073" y="2994768"/>
            <a:ext cx="104775" cy="125571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11"/>
          <p:cNvCxnSpPr>
            <a:cxnSpLocks noChangeShapeType="1"/>
          </p:cNvCxnSpPr>
          <p:nvPr/>
        </p:nvCxnSpPr>
        <p:spPr bwMode="auto">
          <a:xfrm flipV="1">
            <a:off x="920056" y="3861048"/>
            <a:ext cx="3960813" cy="71437"/>
          </a:xfrm>
          <a:prstGeom prst="line">
            <a:avLst/>
          </a:prstGeom>
          <a:noFill/>
          <a:ln w="38100" algn="ctr">
            <a:solidFill>
              <a:srgbClr val="FF0000"/>
            </a:solidFill>
            <a:round/>
            <a:headEnd/>
            <a:tailEnd/>
          </a:ln>
        </p:spPr>
      </p:cxnSp>
      <p:cxnSp>
        <p:nvCxnSpPr>
          <p:cNvPr id="17" name="Connecteur droit 11"/>
          <p:cNvCxnSpPr>
            <a:cxnSpLocks noChangeShapeType="1"/>
          </p:cNvCxnSpPr>
          <p:nvPr/>
        </p:nvCxnSpPr>
        <p:spPr bwMode="auto">
          <a:xfrm flipV="1">
            <a:off x="975790" y="4764282"/>
            <a:ext cx="3960813" cy="71438"/>
          </a:xfrm>
          <a:prstGeom prst="line">
            <a:avLst/>
          </a:prstGeom>
          <a:noFill/>
          <a:ln w="38100" algn="ctr">
            <a:solidFill>
              <a:srgbClr val="FF0000"/>
            </a:solidFill>
            <a:round/>
            <a:headEnd/>
            <a:tailEnd/>
          </a:ln>
        </p:spPr>
      </p:cxnSp>
    </p:spTree>
    <p:extLst>
      <p:ext uri="{BB962C8B-B14F-4D97-AF65-F5344CB8AC3E}">
        <p14:creationId xmlns:p14="http://schemas.microsoft.com/office/powerpoint/2010/main" val="173194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2400" i="1" dirty="0">
                <a:solidFill>
                  <a:srgbClr val="FFFF00"/>
                </a:solidFill>
              </a:rPr>
              <a:t>Stratification des fumées et de la chaleur en partie </a:t>
            </a:r>
            <a:r>
              <a:rPr lang="fr-FR" sz="2400" i="1" dirty="0" smtClean="0">
                <a:solidFill>
                  <a:srgbClr val="FFFF00"/>
                </a:solidFill>
              </a:rPr>
              <a:t>haute:</a:t>
            </a:r>
            <a:endParaRPr lang="fr-FR" sz="2400" dirty="0">
              <a:solidFill>
                <a:srgbClr val="FFFF00"/>
              </a:solidFill>
            </a:endParaRP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38</a:t>
            </a:fld>
            <a:endParaRPr lang="fr-FR" altLang="fr-FR"/>
          </a:p>
        </p:txBody>
      </p:sp>
      <p:pic>
        <p:nvPicPr>
          <p:cNvPr id="4" name="Image 1"/>
          <p:cNvPicPr>
            <a:picLocks noChangeAspect="1"/>
          </p:cNvPicPr>
          <p:nvPr/>
        </p:nvPicPr>
        <p:blipFill>
          <a:blip r:embed="rId2" cstate="print"/>
          <a:srcRect/>
          <a:stretch>
            <a:fillRect/>
          </a:stretch>
        </p:blipFill>
        <p:spPr bwMode="auto">
          <a:xfrm>
            <a:off x="1097756" y="1268760"/>
            <a:ext cx="6948487" cy="4651375"/>
          </a:xfrm>
          <a:prstGeom prst="rect">
            <a:avLst/>
          </a:prstGeom>
          <a:noFill/>
          <a:ln w="38100">
            <a:solidFill>
              <a:srgbClr val="FFFF00"/>
            </a:solidFill>
            <a:miter lim="800000"/>
            <a:headEnd/>
            <a:tailEnd/>
          </a:ln>
        </p:spPr>
      </p:pic>
      <p:cxnSp>
        <p:nvCxnSpPr>
          <p:cNvPr id="6" name="Connecteur droit 11"/>
          <p:cNvCxnSpPr>
            <a:cxnSpLocks noChangeShapeType="1"/>
          </p:cNvCxnSpPr>
          <p:nvPr/>
        </p:nvCxnSpPr>
        <p:spPr bwMode="auto">
          <a:xfrm>
            <a:off x="1097756" y="1700808"/>
            <a:ext cx="2709862" cy="2465388"/>
          </a:xfrm>
          <a:prstGeom prst="line">
            <a:avLst/>
          </a:prstGeom>
          <a:noFill/>
          <a:ln w="38100" algn="ctr">
            <a:solidFill>
              <a:srgbClr val="FF0000"/>
            </a:solidFill>
            <a:round/>
            <a:headEnd/>
            <a:tailEnd/>
          </a:ln>
        </p:spPr>
      </p:cxnSp>
      <p:cxnSp>
        <p:nvCxnSpPr>
          <p:cNvPr id="7" name="Connecteur droit 11"/>
          <p:cNvCxnSpPr>
            <a:cxnSpLocks noChangeShapeType="1"/>
          </p:cNvCxnSpPr>
          <p:nvPr/>
        </p:nvCxnSpPr>
        <p:spPr bwMode="auto">
          <a:xfrm flipH="1">
            <a:off x="6300192" y="1268760"/>
            <a:ext cx="863600" cy="1438275"/>
          </a:xfrm>
          <a:prstGeom prst="line">
            <a:avLst/>
          </a:prstGeom>
          <a:noFill/>
          <a:ln w="38100" algn="ctr">
            <a:solidFill>
              <a:srgbClr val="FF0000"/>
            </a:solidFill>
            <a:round/>
            <a:headEnd/>
            <a:tailEnd/>
          </a:ln>
        </p:spPr>
      </p:cxnSp>
      <p:sp>
        <p:nvSpPr>
          <p:cNvPr id="8" name="ZoneTexte 21"/>
          <p:cNvSpPr txBox="1">
            <a:spLocks noChangeArrowheads="1"/>
          </p:cNvSpPr>
          <p:nvPr/>
        </p:nvSpPr>
        <p:spPr bwMode="auto">
          <a:xfrm>
            <a:off x="3635896" y="1623094"/>
            <a:ext cx="2071688" cy="584200"/>
          </a:xfrm>
          <a:prstGeom prst="rect">
            <a:avLst/>
          </a:prstGeom>
          <a:solidFill>
            <a:srgbClr val="FFFF00"/>
          </a:solidFill>
          <a:ln w="25400">
            <a:solidFill>
              <a:schemeClr val="tx1"/>
            </a:solidFill>
            <a:miter lim="800000"/>
            <a:headEnd/>
            <a:tailEnd/>
          </a:ln>
        </p:spPr>
        <p:txBody>
          <a:bodyPr>
            <a:spAutoFit/>
          </a:bodyPr>
          <a:lstStyle/>
          <a:p>
            <a:pPr algn="ctr"/>
            <a:r>
              <a:rPr lang="fr-FR" sz="1600" b="1">
                <a:solidFill>
                  <a:srgbClr val="FF0000"/>
                </a:solidFill>
              </a:rPr>
              <a:t>Lignes de chaleur ou de démarcation</a:t>
            </a:r>
          </a:p>
        </p:txBody>
      </p:sp>
      <p:pic>
        <p:nvPicPr>
          <p:cNvPr id="9" name="Image 25" descr="lumiere-feu-44.gif"/>
          <p:cNvPicPr>
            <a:picLocks noChangeAspect="1"/>
          </p:cNvPicPr>
          <p:nvPr/>
        </p:nvPicPr>
        <p:blipFill>
          <a:blip r:embed="rId3" cstate="print"/>
          <a:srcRect/>
          <a:stretch>
            <a:fillRect/>
          </a:stretch>
        </p:blipFill>
        <p:spPr bwMode="auto">
          <a:xfrm rot="-156941">
            <a:off x="4607689" y="3602777"/>
            <a:ext cx="1058862" cy="1822450"/>
          </a:xfrm>
          <a:prstGeom prst="rect">
            <a:avLst/>
          </a:prstGeom>
          <a:noFill/>
          <a:ln w="9525">
            <a:noFill/>
            <a:miter lim="800000"/>
            <a:headEnd/>
            <a:tailEnd/>
          </a:ln>
        </p:spPr>
      </p:pic>
      <p:pic>
        <p:nvPicPr>
          <p:cNvPr id="10" name="Picture 14" descr="D:\Clipart Pompiers\Clipart 2\Transparent\personnages\perso2.gif"/>
          <p:cNvPicPr>
            <a:picLocks noChangeAspect="1" noChangeArrowheads="1"/>
          </p:cNvPicPr>
          <p:nvPr/>
        </p:nvPicPr>
        <p:blipFill>
          <a:blip r:embed="rId4" cstate="print"/>
          <a:srcRect/>
          <a:stretch>
            <a:fillRect/>
          </a:stretch>
        </p:blipFill>
        <p:spPr bwMode="auto">
          <a:xfrm>
            <a:off x="6702361" y="3789040"/>
            <a:ext cx="922862" cy="1986756"/>
          </a:xfrm>
          <a:prstGeom prst="rect">
            <a:avLst/>
          </a:prstGeom>
          <a:noFill/>
          <a:ln w="9525">
            <a:noFill/>
            <a:miter lim="800000"/>
            <a:headEnd/>
            <a:tailEnd/>
          </a:ln>
        </p:spPr>
      </p:pic>
    </p:spTree>
    <p:extLst>
      <p:ext uri="{BB962C8B-B14F-4D97-AF65-F5344CB8AC3E}">
        <p14:creationId xmlns:p14="http://schemas.microsoft.com/office/powerpoint/2010/main" val="148339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b="0" kern="1200" dirty="0">
                <a:solidFill>
                  <a:srgbClr val="FFFF00"/>
                </a:solidFill>
                <a:latin typeface="Arial" charset="0"/>
                <a:ea typeface="+mn-ea"/>
                <a:cs typeface="Arial" charset="0"/>
              </a:rPr>
              <a:t/>
            </a:r>
            <a:br>
              <a:rPr lang="fr-FR" sz="18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39</a:t>
            </a:fld>
            <a:endParaRPr lang="fr-FR" altLang="fr-FR"/>
          </a:p>
        </p:txBody>
      </p:sp>
      <p:pic>
        <p:nvPicPr>
          <p:cNvPr id="4" name="Espace réservé du contenu 12" descr="na15_2456162_1_px_501__w_ouestfrance_.jpg"/>
          <p:cNvPicPr>
            <a:picLocks noChangeAspect="1"/>
          </p:cNvPicPr>
          <p:nvPr/>
        </p:nvPicPr>
        <p:blipFill>
          <a:blip r:embed="rId2" cstate="print"/>
          <a:srcRect/>
          <a:stretch>
            <a:fillRect/>
          </a:stretch>
        </p:blipFill>
        <p:spPr bwMode="auto">
          <a:xfrm>
            <a:off x="1619672" y="1196751"/>
            <a:ext cx="6121400" cy="4594225"/>
          </a:xfrm>
          <a:prstGeom prst="rect">
            <a:avLst/>
          </a:prstGeom>
          <a:noFill/>
          <a:ln w="38100">
            <a:solidFill>
              <a:srgbClr val="FFFF00"/>
            </a:solidFill>
            <a:miter lim="800000"/>
            <a:headEnd/>
            <a:tailEnd/>
          </a:ln>
        </p:spPr>
      </p:pic>
      <p:pic>
        <p:nvPicPr>
          <p:cNvPr id="6" name="Image 20" descr="A33Z2A2CAEIMXKWCAWUCKNTCAPCC6ZTCAJP3MGECAB06Y0SCAH1OJG9CA79NBB6CA42K3RFCAINSLDZCAPSNASCCAD2YSZ0CAP9PE22CARY6S3ZCAOA0TUKCAYQIASACAB2Q7AUCA9G8KM3CADVIGO8.jpg"/>
          <p:cNvPicPr>
            <a:picLocks noChangeAspect="1"/>
          </p:cNvPicPr>
          <p:nvPr/>
        </p:nvPicPr>
        <p:blipFill>
          <a:blip r:embed="rId3" cstate="print"/>
          <a:srcRect/>
          <a:stretch>
            <a:fillRect/>
          </a:stretch>
        </p:blipFill>
        <p:spPr bwMode="auto">
          <a:xfrm>
            <a:off x="199629" y="2160364"/>
            <a:ext cx="1066800" cy="1333500"/>
          </a:xfrm>
          <a:prstGeom prst="rect">
            <a:avLst/>
          </a:prstGeom>
          <a:noFill/>
          <a:ln w="57150">
            <a:noFill/>
            <a:miter lim="800000"/>
            <a:headEnd/>
            <a:tailEnd/>
          </a:ln>
        </p:spPr>
      </p:pic>
      <p:sp>
        <p:nvSpPr>
          <p:cNvPr id="7" name="Flèche vers le haut 15"/>
          <p:cNvSpPr>
            <a:spLocks noChangeArrowheads="1"/>
          </p:cNvSpPr>
          <p:nvPr/>
        </p:nvSpPr>
        <p:spPr bwMode="auto">
          <a:xfrm rot="5400000">
            <a:off x="1445816" y="2446114"/>
            <a:ext cx="403225" cy="762000"/>
          </a:xfrm>
          <a:prstGeom prst="upArrow">
            <a:avLst>
              <a:gd name="adj1" fmla="val 50000"/>
              <a:gd name="adj2" fmla="val 50192"/>
            </a:avLst>
          </a:prstGeom>
          <a:solidFill>
            <a:srgbClr val="FF0000"/>
          </a:solidFill>
          <a:ln w="9525" algn="ctr">
            <a:solidFill>
              <a:schemeClr val="tx1"/>
            </a:solidFill>
            <a:round/>
            <a:headEnd/>
            <a:tailEnd/>
          </a:ln>
        </p:spPr>
        <p:txBody>
          <a:bodyPr/>
          <a:lstStyle/>
          <a:p>
            <a:pPr algn="ctr"/>
            <a:endParaRPr lang="fr-FR"/>
          </a:p>
        </p:txBody>
      </p:sp>
      <p:sp>
        <p:nvSpPr>
          <p:cNvPr id="8" name="Flèche vers le haut 15"/>
          <p:cNvSpPr>
            <a:spLocks noChangeArrowheads="1"/>
          </p:cNvSpPr>
          <p:nvPr/>
        </p:nvSpPr>
        <p:spPr bwMode="auto">
          <a:xfrm>
            <a:off x="2195736" y="3573016"/>
            <a:ext cx="428625" cy="785813"/>
          </a:xfrm>
          <a:prstGeom prst="upArrow">
            <a:avLst>
              <a:gd name="adj1" fmla="val 50000"/>
              <a:gd name="adj2" fmla="val 50094"/>
            </a:avLst>
          </a:prstGeom>
          <a:solidFill>
            <a:srgbClr val="FF0000"/>
          </a:solidFill>
          <a:ln w="9525" algn="ctr">
            <a:solidFill>
              <a:schemeClr val="tx1"/>
            </a:solidFill>
            <a:round/>
            <a:headEnd/>
            <a:tailEnd/>
          </a:ln>
        </p:spPr>
        <p:txBody>
          <a:bodyPr/>
          <a:lstStyle/>
          <a:p>
            <a:pPr algn="ctr"/>
            <a:endParaRPr lang="fr-FR"/>
          </a:p>
        </p:txBody>
      </p:sp>
      <p:sp>
        <p:nvSpPr>
          <p:cNvPr id="9" name="Flèche vers le haut 15"/>
          <p:cNvSpPr>
            <a:spLocks noChangeArrowheads="1"/>
          </p:cNvSpPr>
          <p:nvPr/>
        </p:nvSpPr>
        <p:spPr bwMode="auto">
          <a:xfrm rot="2025163">
            <a:off x="2402880" y="2763218"/>
            <a:ext cx="403225" cy="762000"/>
          </a:xfrm>
          <a:prstGeom prst="upArrow">
            <a:avLst>
              <a:gd name="adj1" fmla="val 50000"/>
              <a:gd name="adj2" fmla="val 50192"/>
            </a:avLst>
          </a:prstGeom>
          <a:solidFill>
            <a:srgbClr val="FF0000"/>
          </a:solidFill>
          <a:ln w="9525" algn="ctr">
            <a:solidFill>
              <a:schemeClr val="tx1"/>
            </a:solidFill>
            <a:round/>
            <a:headEnd/>
            <a:tailEnd/>
          </a:ln>
        </p:spPr>
        <p:txBody>
          <a:bodyPr/>
          <a:lstStyle/>
          <a:p>
            <a:pPr algn="ctr"/>
            <a:endParaRPr lang="fr-FR"/>
          </a:p>
        </p:txBody>
      </p:sp>
      <p:cxnSp>
        <p:nvCxnSpPr>
          <p:cNvPr id="10" name="Connecteur droit 11"/>
          <p:cNvCxnSpPr>
            <a:cxnSpLocks noChangeShapeType="1"/>
          </p:cNvCxnSpPr>
          <p:nvPr/>
        </p:nvCxnSpPr>
        <p:spPr bwMode="auto">
          <a:xfrm rot="5400000" flipH="1" flipV="1">
            <a:off x="3051303" y="2696938"/>
            <a:ext cx="571500" cy="428625"/>
          </a:xfrm>
          <a:prstGeom prst="line">
            <a:avLst/>
          </a:prstGeom>
          <a:noFill/>
          <a:ln w="50800" algn="ctr">
            <a:solidFill>
              <a:srgbClr val="FF0000"/>
            </a:solidFill>
            <a:round/>
            <a:headEnd/>
            <a:tailEnd/>
          </a:ln>
        </p:spPr>
      </p:cxnSp>
      <p:sp>
        <p:nvSpPr>
          <p:cNvPr id="11" name="ZoneTexte 30"/>
          <p:cNvSpPr txBox="1">
            <a:spLocks noChangeArrowheads="1"/>
          </p:cNvSpPr>
          <p:nvPr/>
        </p:nvSpPr>
        <p:spPr bwMode="auto">
          <a:xfrm>
            <a:off x="1684068" y="1550590"/>
            <a:ext cx="2500313" cy="646112"/>
          </a:xfrm>
          <a:prstGeom prst="rect">
            <a:avLst/>
          </a:prstGeom>
          <a:solidFill>
            <a:srgbClr val="FFFF00"/>
          </a:solidFill>
          <a:ln w="25400">
            <a:solidFill>
              <a:srgbClr val="990000"/>
            </a:solidFill>
            <a:miter lim="800000"/>
            <a:headEnd/>
            <a:tailEnd/>
          </a:ln>
        </p:spPr>
        <p:txBody>
          <a:bodyPr>
            <a:spAutoFit/>
          </a:bodyPr>
          <a:lstStyle/>
          <a:p>
            <a:pPr algn="ctr"/>
            <a:r>
              <a:rPr lang="fr-FR" b="1" dirty="0">
                <a:solidFill>
                  <a:srgbClr val="FF0000"/>
                </a:solidFill>
              </a:rPr>
              <a:t>Marche des flammes </a:t>
            </a:r>
          </a:p>
          <a:p>
            <a:pPr algn="ctr"/>
            <a:r>
              <a:rPr lang="fr-FR" b="1" dirty="0">
                <a:solidFill>
                  <a:srgbClr val="FF0000"/>
                </a:solidFill>
              </a:rPr>
              <a:t>sur la mezzanine</a:t>
            </a:r>
          </a:p>
        </p:txBody>
      </p:sp>
      <p:cxnSp>
        <p:nvCxnSpPr>
          <p:cNvPr id="12" name="Connecteur droit 11"/>
          <p:cNvCxnSpPr>
            <a:cxnSpLocks noChangeShapeType="1"/>
          </p:cNvCxnSpPr>
          <p:nvPr/>
        </p:nvCxnSpPr>
        <p:spPr bwMode="auto">
          <a:xfrm flipV="1">
            <a:off x="1629941" y="4797152"/>
            <a:ext cx="285750" cy="214312"/>
          </a:xfrm>
          <a:prstGeom prst="line">
            <a:avLst/>
          </a:prstGeom>
          <a:noFill/>
          <a:ln w="50800" algn="ctr">
            <a:solidFill>
              <a:srgbClr val="FF0000"/>
            </a:solidFill>
            <a:round/>
            <a:headEnd/>
            <a:tailEnd/>
          </a:ln>
        </p:spPr>
      </p:cxnSp>
      <p:cxnSp>
        <p:nvCxnSpPr>
          <p:cNvPr id="13" name="Connecteur droit 11"/>
          <p:cNvCxnSpPr>
            <a:cxnSpLocks noChangeShapeType="1"/>
          </p:cNvCxnSpPr>
          <p:nvPr/>
        </p:nvCxnSpPr>
        <p:spPr bwMode="auto">
          <a:xfrm flipV="1">
            <a:off x="1925960" y="4225652"/>
            <a:ext cx="5072063" cy="571500"/>
          </a:xfrm>
          <a:prstGeom prst="line">
            <a:avLst/>
          </a:prstGeom>
          <a:noFill/>
          <a:ln w="50800" algn="ctr">
            <a:solidFill>
              <a:srgbClr val="FF0000"/>
            </a:solidFill>
            <a:round/>
            <a:headEnd/>
            <a:tailEnd/>
          </a:ln>
        </p:spPr>
      </p:cxnSp>
      <p:sp>
        <p:nvSpPr>
          <p:cNvPr id="14" name="Flèche vers le haut 15"/>
          <p:cNvSpPr>
            <a:spLocks noChangeArrowheads="1"/>
          </p:cNvSpPr>
          <p:nvPr/>
        </p:nvSpPr>
        <p:spPr bwMode="auto">
          <a:xfrm rot="-6050685">
            <a:off x="7356091" y="3547707"/>
            <a:ext cx="457200" cy="987425"/>
          </a:xfrm>
          <a:prstGeom prst="upArrow">
            <a:avLst>
              <a:gd name="adj1" fmla="val 50000"/>
              <a:gd name="adj2" fmla="val 50034"/>
            </a:avLst>
          </a:prstGeom>
          <a:solidFill>
            <a:srgbClr val="FF0000"/>
          </a:solidFill>
          <a:ln w="9525" algn="ctr">
            <a:solidFill>
              <a:schemeClr val="tx1"/>
            </a:solidFill>
            <a:round/>
            <a:headEnd/>
            <a:tailEnd/>
          </a:ln>
        </p:spPr>
        <p:txBody>
          <a:bodyPr/>
          <a:lstStyle/>
          <a:p>
            <a:pPr algn="ctr"/>
            <a:endParaRPr lang="fr-FR"/>
          </a:p>
        </p:txBody>
      </p:sp>
      <p:sp>
        <p:nvSpPr>
          <p:cNvPr id="15" name="Flèche vers le haut 15"/>
          <p:cNvSpPr>
            <a:spLocks noChangeArrowheads="1"/>
          </p:cNvSpPr>
          <p:nvPr/>
        </p:nvSpPr>
        <p:spPr bwMode="auto">
          <a:xfrm rot="-5966911">
            <a:off x="3982769" y="4416153"/>
            <a:ext cx="403225" cy="762000"/>
          </a:xfrm>
          <a:prstGeom prst="upArrow">
            <a:avLst>
              <a:gd name="adj1" fmla="val 50000"/>
              <a:gd name="adj2" fmla="val 50192"/>
            </a:avLst>
          </a:prstGeom>
          <a:solidFill>
            <a:srgbClr val="0070C0"/>
          </a:solidFill>
          <a:ln w="9525" algn="ctr">
            <a:solidFill>
              <a:schemeClr val="tx1"/>
            </a:solidFill>
            <a:round/>
            <a:headEnd/>
            <a:tailEnd/>
          </a:ln>
        </p:spPr>
        <p:txBody>
          <a:bodyPr/>
          <a:lstStyle/>
          <a:p>
            <a:pPr algn="ctr"/>
            <a:endParaRPr lang="fr-FR"/>
          </a:p>
        </p:txBody>
      </p:sp>
      <p:sp>
        <p:nvSpPr>
          <p:cNvPr id="16" name="Flèche vers le haut 15"/>
          <p:cNvSpPr>
            <a:spLocks noChangeArrowheads="1"/>
          </p:cNvSpPr>
          <p:nvPr/>
        </p:nvSpPr>
        <p:spPr bwMode="auto">
          <a:xfrm rot="-5966911">
            <a:off x="3106150" y="4546864"/>
            <a:ext cx="403225" cy="762000"/>
          </a:xfrm>
          <a:prstGeom prst="upArrow">
            <a:avLst>
              <a:gd name="adj1" fmla="val 50000"/>
              <a:gd name="adj2" fmla="val 50192"/>
            </a:avLst>
          </a:prstGeom>
          <a:solidFill>
            <a:srgbClr val="0070C0"/>
          </a:solidFill>
          <a:ln w="9525" algn="ctr">
            <a:solidFill>
              <a:schemeClr val="tx1"/>
            </a:solidFill>
            <a:round/>
            <a:headEnd/>
            <a:tailEnd/>
          </a:ln>
        </p:spPr>
        <p:txBody>
          <a:bodyPr/>
          <a:lstStyle/>
          <a:p>
            <a:pPr algn="ctr"/>
            <a:endParaRPr lang="fr-FR"/>
          </a:p>
        </p:txBody>
      </p:sp>
      <p:sp>
        <p:nvSpPr>
          <p:cNvPr id="17" name="ZoneTexte 24"/>
          <p:cNvSpPr txBox="1">
            <a:spLocks noChangeArrowheads="1"/>
          </p:cNvSpPr>
          <p:nvPr/>
        </p:nvSpPr>
        <p:spPr bwMode="auto">
          <a:xfrm>
            <a:off x="4896173" y="4531253"/>
            <a:ext cx="2101850" cy="338138"/>
          </a:xfrm>
          <a:prstGeom prst="rect">
            <a:avLst/>
          </a:prstGeom>
          <a:solidFill>
            <a:srgbClr val="FFFF00"/>
          </a:solidFill>
          <a:ln w="25400">
            <a:solidFill>
              <a:schemeClr val="tx1"/>
            </a:solidFill>
            <a:miter lim="800000"/>
            <a:headEnd/>
            <a:tailEnd/>
          </a:ln>
        </p:spPr>
        <p:txBody>
          <a:bodyPr wrap="none">
            <a:spAutoFit/>
          </a:bodyPr>
          <a:lstStyle/>
          <a:p>
            <a:pPr algn="ctr"/>
            <a:r>
              <a:rPr lang="fr-FR" sz="1600" b="1" dirty="0">
                <a:solidFill>
                  <a:srgbClr val="FF0000"/>
                </a:solidFill>
              </a:rPr>
              <a:t>Vers point d’origine</a:t>
            </a:r>
          </a:p>
        </p:txBody>
      </p:sp>
      <p:sp>
        <p:nvSpPr>
          <p:cNvPr id="18" name="ZoneTexte 21"/>
          <p:cNvSpPr txBox="1">
            <a:spLocks noChangeArrowheads="1"/>
          </p:cNvSpPr>
          <p:nvPr/>
        </p:nvSpPr>
        <p:spPr bwMode="auto">
          <a:xfrm>
            <a:off x="3995936" y="5368174"/>
            <a:ext cx="3671887" cy="338137"/>
          </a:xfrm>
          <a:prstGeom prst="rect">
            <a:avLst/>
          </a:prstGeom>
          <a:solidFill>
            <a:srgbClr val="FFFF00"/>
          </a:solidFill>
          <a:ln w="25400">
            <a:solidFill>
              <a:schemeClr val="tx1"/>
            </a:solidFill>
            <a:miter lim="800000"/>
            <a:headEnd/>
            <a:tailEnd/>
          </a:ln>
        </p:spPr>
        <p:txBody>
          <a:bodyPr>
            <a:spAutoFit/>
          </a:bodyPr>
          <a:lstStyle/>
          <a:p>
            <a:pPr algn="ctr"/>
            <a:r>
              <a:rPr lang="fr-FR" sz="1600" b="1">
                <a:solidFill>
                  <a:srgbClr val="FF0000"/>
                </a:solidFill>
              </a:rPr>
              <a:t>Ligne de chaleur ou démarcation</a:t>
            </a:r>
          </a:p>
        </p:txBody>
      </p:sp>
      <p:pic>
        <p:nvPicPr>
          <p:cNvPr id="19" name="Picture 14" descr="D:\Clipart Pompiers\Clipart 2\Transparent\personnages\perso2.gif"/>
          <p:cNvPicPr>
            <a:picLocks noChangeAspect="1" noChangeArrowheads="1"/>
          </p:cNvPicPr>
          <p:nvPr/>
        </p:nvPicPr>
        <p:blipFill>
          <a:blip r:embed="rId4" cstate="print"/>
          <a:srcRect/>
          <a:stretch>
            <a:fillRect/>
          </a:stretch>
        </p:blipFill>
        <p:spPr bwMode="auto">
          <a:xfrm>
            <a:off x="8094315" y="2098593"/>
            <a:ext cx="902457" cy="1942826"/>
          </a:xfrm>
          <a:prstGeom prst="rect">
            <a:avLst/>
          </a:prstGeom>
          <a:noFill/>
          <a:ln w="9525">
            <a:noFill/>
            <a:miter lim="800000"/>
            <a:headEnd/>
            <a:tailEnd/>
          </a:ln>
        </p:spPr>
      </p:pic>
      <p:sp>
        <p:nvSpPr>
          <p:cNvPr id="20" name="Bulle ronde 19"/>
          <p:cNvSpPr/>
          <p:nvPr/>
        </p:nvSpPr>
        <p:spPr>
          <a:xfrm>
            <a:off x="4064410" y="722279"/>
            <a:ext cx="4932362" cy="1081087"/>
          </a:xfrm>
          <a:prstGeom prst="wedgeEllipseCallout">
            <a:avLst>
              <a:gd name="adj1" fmla="val 28912"/>
              <a:gd name="adj2" fmla="val 11230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latin typeface="Times New Roman" pitchFamily="18" charset="0"/>
                <a:cs typeface="Times New Roman" pitchFamily="18" charset="0"/>
              </a:rPr>
              <a:t>En suivant la ligne de démarcation, je peux trouver un « V » et un point d’origine</a:t>
            </a:r>
            <a:endParaRPr lang="fr-FR" dirty="0"/>
          </a:p>
        </p:txBody>
      </p:sp>
    </p:spTree>
    <p:extLst>
      <p:ext uri="{BB962C8B-B14F-4D97-AF65-F5344CB8AC3E}">
        <p14:creationId xmlns:p14="http://schemas.microsoft.com/office/powerpoint/2010/main" val="314486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1+#ppt_w/2"/>
                                          </p:val>
                                        </p:tav>
                                        <p:tav tm="100000">
                                          <p:val>
                                            <p:strVal val="#ppt_x"/>
                                          </p:val>
                                        </p:tav>
                                      </p:tavLst>
                                    </p:anim>
                                    <p:anim calcmode="lin" valueType="num">
                                      <p:cBhvr additive="base">
                                        <p:cTn id="34" dur="500" fill="hold"/>
                                        <p:tgtEl>
                                          <p:spTgt spid="19"/>
                                        </p:tgtEl>
                                        <p:attrNameLst>
                                          <p:attrName>ppt_y</p:attrName>
                                        </p:attrNameLst>
                                      </p:cBhvr>
                                      <p:tavLst>
                                        <p:tav tm="0">
                                          <p:val>
                                            <p:strVal val="#ppt_y"/>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4</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a:xfrm>
            <a:off x="-1141" y="0"/>
            <a:ext cx="9144000" cy="1038225"/>
          </a:xfrm>
        </p:spPr>
        <p:txBody>
          <a:bodyPr/>
          <a:lstStyle/>
          <a:p>
            <a:pPr lvl="0" algn="ctr" defTabSz="914400" eaLnBrk="1" hangingPunct="1"/>
            <a:r>
              <a:rPr lang="fr-FR" sz="2400" kern="1200" dirty="0">
                <a:solidFill>
                  <a:srgbClr val="FFFF00"/>
                </a:solidFill>
                <a:latin typeface="Century Gothic" pitchFamily="34" charset="0"/>
                <a:ea typeface="+mn-ea"/>
                <a:cs typeface="Arial" charset="0"/>
              </a:rPr>
              <a:t>Extrait : Circulaire Ministérielle RCCI du 23/03/2011</a:t>
            </a:r>
            <a:br>
              <a:rPr lang="fr-FR" sz="2400" kern="1200" dirty="0">
                <a:solidFill>
                  <a:srgbClr val="FFFF00"/>
                </a:solidFill>
                <a:latin typeface="Century Gothic" pitchFamily="34" charset="0"/>
                <a:ea typeface="+mn-ea"/>
                <a:cs typeface="Arial" charset="0"/>
              </a:rPr>
            </a:br>
            <a:endParaRPr lang="fr-FR" altLang="fr-FR" sz="2000" dirty="0"/>
          </a:p>
        </p:txBody>
      </p:sp>
      <p:sp>
        <p:nvSpPr>
          <p:cNvPr id="6" name="Rectangle 4"/>
          <p:cNvSpPr>
            <a:spLocks noChangeArrowheads="1"/>
          </p:cNvSpPr>
          <p:nvPr/>
        </p:nvSpPr>
        <p:spPr bwMode="auto">
          <a:xfrm>
            <a:off x="-180528" y="1038225"/>
            <a:ext cx="9144000" cy="830263"/>
          </a:xfrm>
          <a:prstGeom prst="rect">
            <a:avLst/>
          </a:prstGeom>
          <a:noFill/>
          <a:ln w="9525">
            <a:noFill/>
            <a:miter lim="800000"/>
            <a:headEnd/>
            <a:tailEnd/>
          </a:ln>
        </p:spPr>
        <p:txBody>
          <a:bodyPr>
            <a:spAutoFit/>
          </a:bodyPr>
          <a:lstStyle/>
          <a:p>
            <a:pPr algn="ctr"/>
            <a:r>
              <a:rPr lang="fr-FR" sz="2400" b="1" dirty="0">
                <a:solidFill>
                  <a:srgbClr val="FF0000"/>
                </a:solidFill>
                <a:latin typeface="Times New Roman" pitchFamily="18" charset="0"/>
              </a:rPr>
              <a:t>CONNAÎTRE LES RISQUES – AGIR SUR LES CAUSES</a:t>
            </a:r>
          </a:p>
          <a:p>
            <a:pPr algn="ctr"/>
            <a:endParaRPr lang="fr-FR" sz="2400" b="1" dirty="0">
              <a:solidFill>
                <a:srgbClr val="FFCC99"/>
              </a:solidFill>
              <a:latin typeface="Times New Roman" pitchFamily="18" charset="0"/>
            </a:endParaRPr>
          </a:p>
        </p:txBody>
      </p:sp>
      <p:pic>
        <p:nvPicPr>
          <p:cNvPr id="7" name="Picture 55" descr="Finalité Enjeux RCCI Circ DSC"/>
          <p:cNvPicPr>
            <a:picLocks noChangeAspect="1" noChangeArrowheads="1"/>
          </p:cNvPicPr>
          <p:nvPr/>
        </p:nvPicPr>
        <p:blipFill>
          <a:blip r:embed="rId3" cstate="print"/>
          <a:srcRect/>
          <a:stretch>
            <a:fillRect/>
          </a:stretch>
        </p:blipFill>
        <p:spPr bwMode="auto">
          <a:xfrm>
            <a:off x="623888" y="1453356"/>
            <a:ext cx="7397750" cy="4697413"/>
          </a:xfrm>
          <a:prstGeom prst="rect">
            <a:avLst/>
          </a:prstGeom>
          <a:noFill/>
          <a:ln w="9525">
            <a:noFill/>
            <a:miter lim="800000"/>
            <a:headEnd/>
            <a:tailEnd/>
          </a:ln>
        </p:spPr>
      </p:pic>
    </p:spTree>
    <p:extLst>
      <p:ext uri="{BB962C8B-B14F-4D97-AF65-F5344CB8AC3E}">
        <p14:creationId xmlns:p14="http://schemas.microsoft.com/office/powerpoint/2010/main" val="200236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2400" b="0" kern="1200" dirty="0">
                <a:solidFill>
                  <a:srgbClr val="FFFF00"/>
                </a:solidFill>
                <a:latin typeface="Arial" charset="0"/>
                <a:ea typeface="+mn-ea"/>
                <a:cs typeface="Arial" charset="0"/>
              </a:rPr>
              <a:t/>
            </a:r>
            <a:br>
              <a:rPr lang="fr-FR" sz="24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40</a:t>
            </a:fld>
            <a:endParaRPr lang="fr-FR" altLang="fr-FR"/>
          </a:p>
        </p:txBody>
      </p:sp>
      <p:pic>
        <p:nvPicPr>
          <p:cNvPr id="4" name="Picture 2" descr="E:\Documents and Settings\FLACHER LAURENT\archives photos\Archive clichés RCCI\RCCI 22 RIVAS\DSC02158.JPG"/>
          <p:cNvPicPr>
            <a:picLocks noChangeAspect="1" noChangeArrowheads="1"/>
          </p:cNvPicPr>
          <p:nvPr/>
        </p:nvPicPr>
        <p:blipFill>
          <a:blip r:embed="rId2" cstate="print"/>
          <a:srcRect/>
          <a:stretch>
            <a:fillRect/>
          </a:stretch>
        </p:blipFill>
        <p:spPr bwMode="auto">
          <a:xfrm>
            <a:off x="1187624" y="1412776"/>
            <a:ext cx="6511925" cy="4360862"/>
          </a:xfrm>
          <a:prstGeom prst="rect">
            <a:avLst/>
          </a:prstGeom>
          <a:noFill/>
          <a:ln w="38100">
            <a:solidFill>
              <a:srgbClr val="FFFF00"/>
            </a:solidFill>
            <a:miter lim="800000"/>
            <a:headEnd/>
            <a:tailEnd/>
          </a:ln>
        </p:spPr>
      </p:pic>
      <p:cxnSp>
        <p:nvCxnSpPr>
          <p:cNvPr id="6" name="Connecteur droit 11"/>
          <p:cNvCxnSpPr>
            <a:cxnSpLocks noChangeShapeType="1"/>
          </p:cNvCxnSpPr>
          <p:nvPr/>
        </p:nvCxnSpPr>
        <p:spPr bwMode="auto">
          <a:xfrm flipH="1" flipV="1">
            <a:off x="5364088" y="4005064"/>
            <a:ext cx="719584" cy="1079054"/>
          </a:xfrm>
          <a:prstGeom prst="line">
            <a:avLst/>
          </a:prstGeom>
          <a:noFill/>
          <a:ln w="50800" algn="ctr">
            <a:solidFill>
              <a:srgbClr val="FF0000"/>
            </a:solidFill>
            <a:round/>
            <a:headEnd/>
            <a:tailEnd/>
          </a:ln>
        </p:spPr>
      </p:cxnSp>
      <p:sp>
        <p:nvSpPr>
          <p:cNvPr id="7" name="ZoneTexte 6"/>
          <p:cNvSpPr txBox="1">
            <a:spLocks noChangeArrowheads="1"/>
          </p:cNvSpPr>
          <p:nvPr/>
        </p:nvSpPr>
        <p:spPr bwMode="auto">
          <a:xfrm>
            <a:off x="4443586" y="5258644"/>
            <a:ext cx="2833688" cy="400050"/>
          </a:xfrm>
          <a:prstGeom prst="rect">
            <a:avLst/>
          </a:prstGeom>
          <a:solidFill>
            <a:srgbClr val="FFFF00"/>
          </a:solidFill>
          <a:ln w="25400">
            <a:solidFill>
              <a:schemeClr val="tx1"/>
            </a:solidFill>
            <a:miter lim="800000"/>
            <a:headEnd/>
            <a:tailEnd/>
          </a:ln>
        </p:spPr>
        <p:txBody>
          <a:bodyPr wrap="none">
            <a:spAutoFit/>
          </a:bodyPr>
          <a:lstStyle/>
          <a:p>
            <a:pPr algn="ctr"/>
            <a:r>
              <a:rPr lang="fr-FR" sz="2000" b="1">
                <a:solidFill>
                  <a:srgbClr val="FF0000"/>
                </a:solidFill>
              </a:rPr>
              <a:t>Ligne de démarcation</a:t>
            </a:r>
          </a:p>
        </p:txBody>
      </p:sp>
      <p:pic>
        <p:nvPicPr>
          <p:cNvPr id="8" name="Picture 14" descr="D:\Clipart Pompiers\Clipart 2\Transparent\personnages\perso2.gif"/>
          <p:cNvPicPr>
            <a:picLocks noChangeAspect="1" noChangeArrowheads="1"/>
          </p:cNvPicPr>
          <p:nvPr/>
        </p:nvPicPr>
        <p:blipFill>
          <a:blip r:embed="rId3" cstate="print"/>
          <a:srcRect/>
          <a:stretch>
            <a:fillRect/>
          </a:stretch>
        </p:blipFill>
        <p:spPr bwMode="auto">
          <a:xfrm>
            <a:off x="7972500" y="2955181"/>
            <a:ext cx="1069975" cy="2303463"/>
          </a:xfrm>
          <a:prstGeom prst="rect">
            <a:avLst/>
          </a:prstGeom>
          <a:noFill/>
          <a:ln w="9525">
            <a:noFill/>
            <a:miter lim="800000"/>
            <a:headEnd/>
            <a:tailEnd/>
          </a:ln>
        </p:spPr>
      </p:pic>
      <p:sp>
        <p:nvSpPr>
          <p:cNvPr id="9" name="Bulle ronde 8"/>
          <p:cNvSpPr/>
          <p:nvPr/>
        </p:nvSpPr>
        <p:spPr>
          <a:xfrm>
            <a:off x="5867400" y="1484313"/>
            <a:ext cx="2881313" cy="720725"/>
          </a:xfrm>
          <a:prstGeom prst="wedgeEllipseCallout">
            <a:avLst>
              <a:gd name="adj1" fmla="val 19780"/>
              <a:gd name="adj2" fmla="val 15018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latin typeface="Times New Roman" pitchFamily="18" charset="0"/>
                <a:cs typeface="Times New Roman" pitchFamily="18" charset="0"/>
              </a:rPr>
              <a:t>Feu provenant de l’arrière  du frigo</a:t>
            </a:r>
            <a:endParaRPr lang="fr-FR" dirty="0"/>
          </a:p>
        </p:txBody>
      </p:sp>
    </p:spTree>
    <p:extLst>
      <p:ext uri="{BB962C8B-B14F-4D97-AF65-F5344CB8AC3E}">
        <p14:creationId xmlns:p14="http://schemas.microsoft.com/office/powerpoint/2010/main" val="221489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par>
                                <p:cTn id="18" presetID="2" presetClass="entr" presetSubtype="1" fill="hold" grpId="1"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9"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41</a:t>
            </a:fld>
            <a:endParaRPr lang="fr-FR" altLang="fr-F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3928" y="3933056"/>
            <a:ext cx="1584176" cy="2376264"/>
          </a:xfrm>
          <a:prstGeom prst="rect">
            <a:avLst/>
          </a:prstGeom>
          <a:ln w="19050">
            <a:solidFill>
              <a:srgbClr val="FFFF00"/>
            </a:solidFill>
          </a:ln>
        </p:spPr>
      </p:pic>
      <p:cxnSp>
        <p:nvCxnSpPr>
          <p:cNvPr id="6" name="Connecteur droit 9"/>
          <p:cNvCxnSpPr>
            <a:cxnSpLocks noChangeShapeType="1"/>
          </p:cNvCxnSpPr>
          <p:nvPr/>
        </p:nvCxnSpPr>
        <p:spPr bwMode="auto">
          <a:xfrm>
            <a:off x="4355976" y="5085184"/>
            <a:ext cx="385174" cy="754726"/>
          </a:xfrm>
          <a:prstGeom prst="line">
            <a:avLst/>
          </a:prstGeom>
          <a:noFill/>
          <a:ln w="31750" algn="ctr">
            <a:solidFill>
              <a:srgbClr val="FF0000"/>
            </a:solidFill>
            <a:round/>
            <a:headEnd/>
            <a:tailEnd/>
          </a:ln>
        </p:spPr>
      </p:cxnSp>
      <p:cxnSp>
        <p:nvCxnSpPr>
          <p:cNvPr id="7" name="Connecteur droit 9"/>
          <p:cNvCxnSpPr>
            <a:cxnSpLocks noChangeShapeType="1"/>
          </p:cNvCxnSpPr>
          <p:nvPr/>
        </p:nvCxnSpPr>
        <p:spPr bwMode="auto">
          <a:xfrm flipH="1">
            <a:off x="4860032" y="4725144"/>
            <a:ext cx="432048" cy="1107976"/>
          </a:xfrm>
          <a:prstGeom prst="line">
            <a:avLst/>
          </a:prstGeom>
          <a:noFill/>
          <a:ln w="31750" algn="ctr">
            <a:solidFill>
              <a:srgbClr val="FF0000"/>
            </a:solidFill>
            <a:round/>
            <a:headEnd/>
            <a:tailEnd/>
          </a:ln>
        </p:spPr>
      </p:cxnSp>
      <p:pic>
        <p:nvPicPr>
          <p:cNvPr id="8" name="Image 25" descr="lumiere-feu-44.gif"/>
          <p:cNvPicPr>
            <a:picLocks noChangeAspect="1"/>
          </p:cNvPicPr>
          <p:nvPr/>
        </p:nvPicPr>
        <p:blipFill>
          <a:blip r:embed="rId3" cstate="print"/>
          <a:srcRect/>
          <a:stretch>
            <a:fillRect/>
          </a:stretch>
        </p:blipFill>
        <p:spPr bwMode="auto">
          <a:xfrm>
            <a:off x="4572000" y="5157192"/>
            <a:ext cx="504056" cy="819646"/>
          </a:xfrm>
          <a:prstGeom prst="rect">
            <a:avLst/>
          </a:prstGeom>
          <a:noFill/>
          <a:ln w="9525">
            <a:noFill/>
            <a:miter lim="800000"/>
            <a:headEnd/>
            <a:tailEnd/>
          </a:ln>
        </p:spPr>
      </p:pic>
      <p:sp>
        <p:nvSpPr>
          <p:cNvPr id="9" name="ZoneTexte 23"/>
          <p:cNvSpPr txBox="1">
            <a:spLocks noChangeArrowheads="1"/>
          </p:cNvSpPr>
          <p:nvPr/>
        </p:nvSpPr>
        <p:spPr bwMode="auto">
          <a:xfrm>
            <a:off x="0" y="1124744"/>
            <a:ext cx="8964488" cy="830997"/>
          </a:xfrm>
          <a:prstGeom prst="rect">
            <a:avLst/>
          </a:prstGeom>
          <a:noFill/>
          <a:ln w="9525">
            <a:noFill/>
            <a:miter lim="800000"/>
            <a:headEnd/>
            <a:tailEnd/>
          </a:ln>
        </p:spPr>
        <p:txBody>
          <a:bodyPr wrap="square">
            <a:spAutoFit/>
          </a:bodyPr>
          <a:lstStyle/>
          <a:p>
            <a:pPr algn="ctr"/>
            <a:r>
              <a:rPr lang="fr-FR" sz="2400" b="1" i="1" dirty="0">
                <a:solidFill>
                  <a:srgbClr val="FF0000"/>
                </a:solidFill>
              </a:rPr>
              <a:t>3) Patrons d’incendie ayant la forme d’un « V » ou d’un « U »</a:t>
            </a:r>
          </a:p>
          <a:p>
            <a:pPr algn="ctr"/>
            <a:endParaRPr lang="fr-FR" sz="2400" b="1" dirty="0">
              <a:solidFill>
                <a:srgbClr val="FF0000"/>
              </a:solidFill>
            </a:endParaRPr>
          </a:p>
        </p:txBody>
      </p:sp>
      <p:sp>
        <p:nvSpPr>
          <p:cNvPr id="10" name="ZoneTexte 24"/>
          <p:cNvSpPr txBox="1">
            <a:spLocks noChangeArrowheads="1"/>
          </p:cNvSpPr>
          <p:nvPr/>
        </p:nvSpPr>
        <p:spPr bwMode="auto">
          <a:xfrm>
            <a:off x="146727" y="1628800"/>
            <a:ext cx="8997273" cy="2492990"/>
          </a:xfrm>
          <a:prstGeom prst="rect">
            <a:avLst/>
          </a:prstGeom>
          <a:noFill/>
          <a:ln w="9525">
            <a:noFill/>
            <a:miter lim="800000"/>
            <a:headEnd/>
            <a:tailEnd/>
          </a:ln>
        </p:spPr>
        <p:txBody>
          <a:bodyPr wrap="square">
            <a:spAutoFit/>
          </a:bodyPr>
          <a:lstStyle/>
          <a:p>
            <a:pPr algn="l"/>
            <a:r>
              <a:rPr lang="fr-FR" b="1" dirty="0" smtClean="0">
                <a:solidFill>
                  <a:srgbClr val="0070C0"/>
                </a:solidFill>
              </a:rPr>
              <a:t>Lorsqu’il </a:t>
            </a:r>
            <a:r>
              <a:rPr lang="fr-FR" b="1" dirty="0">
                <a:solidFill>
                  <a:srgbClr val="0070C0"/>
                </a:solidFill>
              </a:rPr>
              <a:t>y a un  incendie, les gaz dégagés par la </a:t>
            </a:r>
            <a:r>
              <a:rPr lang="fr-FR" b="1" dirty="0" smtClean="0">
                <a:solidFill>
                  <a:srgbClr val="0070C0"/>
                </a:solidFill>
              </a:rPr>
              <a:t>combustion </a:t>
            </a:r>
            <a:r>
              <a:rPr lang="fr-FR" b="1" dirty="0">
                <a:solidFill>
                  <a:srgbClr val="0070C0"/>
                </a:solidFill>
              </a:rPr>
              <a:t>sont poussés vers le haut.</a:t>
            </a:r>
          </a:p>
          <a:p>
            <a:pPr algn="l"/>
            <a:r>
              <a:rPr lang="fr-FR" b="1" dirty="0" smtClean="0">
                <a:solidFill>
                  <a:srgbClr val="0070C0"/>
                </a:solidFill>
              </a:rPr>
              <a:t>La </a:t>
            </a:r>
            <a:r>
              <a:rPr lang="fr-FR" b="1" dirty="0">
                <a:solidFill>
                  <a:srgbClr val="0070C0"/>
                </a:solidFill>
              </a:rPr>
              <a:t>vitesse de propagation des flammes vers le haut est    largement supérieure à la vitesse de propagation latérale. </a:t>
            </a:r>
          </a:p>
          <a:p>
            <a:pPr algn="l"/>
            <a:r>
              <a:rPr lang="fr-FR" b="1" dirty="0">
                <a:solidFill>
                  <a:srgbClr val="0070C0"/>
                </a:solidFill>
              </a:rPr>
              <a:t>Par compte la vitesse de propagation par le bas est pratiquement nulle. </a:t>
            </a:r>
          </a:p>
          <a:p>
            <a:pPr algn="l"/>
            <a:r>
              <a:rPr lang="fr-FR" b="1" dirty="0">
                <a:solidFill>
                  <a:srgbClr val="0070C0"/>
                </a:solidFill>
              </a:rPr>
              <a:t>Cela crée un patron triangulaire. </a:t>
            </a:r>
          </a:p>
          <a:p>
            <a:pPr algn="l"/>
            <a:r>
              <a:rPr lang="fr-FR" b="1" dirty="0">
                <a:solidFill>
                  <a:srgbClr val="0070C0"/>
                </a:solidFill>
              </a:rPr>
              <a:t>Dans l’espace les flammes forment un </a:t>
            </a:r>
            <a:r>
              <a:rPr lang="fr-FR" b="1" dirty="0" smtClean="0">
                <a:solidFill>
                  <a:srgbClr val="0070C0"/>
                </a:solidFill>
              </a:rPr>
              <a:t>cône.</a:t>
            </a:r>
          </a:p>
          <a:p>
            <a:endParaRPr lang="fr-FR" sz="2000" b="1" dirty="0">
              <a:solidFill>
                <a:srgbClr val="0070C0"/>
              </a:solidFill>
            </a:endParaRPr>
          </a:p>
          <a:p>
            <a:r>
              <a:rPr lang="fr-FR" sz="2000" b="1" dirty="0" smtClean="0">
                <a:solidFill>
                  <a:srgbClr val="00B050"/>
                </a:solidFill>
              </a:rPr>
              <a:t>L’origine </a:t>
            </a:r>
            <a:r>
              <a:rPr lang="fr-FR" sz="2000" b="1" dirty="0">
                <a:solidFill>
                  <a:srgbClr val="00B050"/>
                </a:solidFill>
              </a:rPr>
              <a:t>de l’incendie se trouve habituellement à la base de ce cône.</a:t>
            </a:r>
          </a:p>
          <a:p>
            <a:pPr algn="ctr"/>
            <a:endParaRPr lang="fr-FR" sz="2000" b="1" dirty="0">
              <a:solidFill>
                <a:srgbClr val="0070C0"/>
              </a:solidFill>
            </a:endParaRPr>
          </a:p>
        </p:txBody>
      </p:sp>
    </p:spTree>
    <p:extLst>
      <p:ext uri="{BB962C8B-B14F-4D97-AF65-F5344CB8AC3E}">
        <p14:creationId xmlns:p14="http://schemas.microsoft.com/office/powerpoint/2010/main" val="2634124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b="0" kern="1200" dirty="0">
                <a:solidFill>
                  <a:srgbClr val="FFFF00"/>
                </a:solidFill>
                <a:latin typeface="Arial" charset="0"/>
                <a:ea typeface="+mn-ea"/>
                <a:cs typeface="Arial" charset="0"/>
              </a:rPr>
              <a:t/>
            </a:r>
            <a:br>
              <a:rPr lang="fr-FR" sz="18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42</a:t>
            </a:fld>
            <a:endParaRPr lang="fr-FR" altLang="fr-FR"/>
          </a:p>
        </p:txBody>
      </p:sp>
      <p:pic>
        <p:nvPicPr>
          <p:cNvPr id="4" name="Picture 2" descr="C:\Users\LAURENT\Pictures\Archive clichés RCCI\RCCI 23 HLG\DSC02274.JPG"/>
          <p:cNvPicPr>
            <a:picLocks noChangeAspect="1" noChangeArrowheads="1"/>
          </p:cNvPicPr>
          <p:nvPr/>
        </p:nvPicPr>
        <p:blipFill>
          <a:blip r:embed="rId2" cstate="print"/>
          <a:srcRect/>
          <a:stretch>
            <a:fillRect/>
          </a:stretch>
        </p:blipFill>
        <p:spPr bwMode="auto">
          <a:xfrm>
            <a:off x="590005" y="1178719"/>
            <a:ext cx="2676525" cy="1711325"/>
          </a:xfrm>
          <a:prstGeom prst="rect">
            <a:avLst/>
          </a:prstGeom>
          <a:noFill/>
          <a:ln w="38100">
            <a:solidFill>
              <a:srgbClr val="FFFF00"/>
            </a:solidFill>
            <a:miter lim="800000"/>
            <a:headEnd/>
            <a:tailEnd/>
          </a:ln>
        </p:spPr>
      </p:pic>
      <p:pic>
        <p:nvPicPr>
          <p:cNvPr id="6" name="Espace réservé du contenu 15"/>
          <p:cNvPicPr>
            <a:picLocks noGrp="1"/>
          </p:cNvPicPr>
          <p:nvPr>
            <p:ph idx="4294967295"/>
          </p:nvPr>
        </p:nvPicPr>
        <p:blipFill>
          <a:blip r:embed="rId3" cstate="print"/>
          <a:srcRect/>
          <a:stretch>
            <a:fillRect/>
          </a:stretch>
        </p:blipFill>
        <p:spPr>
          <a:xfrm>
            <a:off x="590005" y="3030141"/>
            <a:ext cx="2663825" cy="3282950"/>
          </a:xfrm>
          <a:ln w="38100">
            <a:solidFill>
              <a:srgbClr val="FFFF00"/>
            </a:solidFill>
          </a:ln>
        </p:spPr>
      </p:pic>
      <p:pic>
        <p:nvPicPr>
          <p:cNvPr id="7" name="Picture 2"/>
          <p:cNvPicPr>
            <a:picLocks noChangeAspect="1" noChangeArrowheads="1"/>
          </p:cNvPicPr>
          <p:nvPr/>
        </p:nvPicPr>
        <p:blipFill>
          <a:blip r:embed="rId4" cstate="print"/>
          <a:srcRect/>
          <a:stretch>
            <a:fillRect/>
          </a:stretch>
        </p:blipFill>
        <p:spPr bwMode="auto">
          <a:xfrm>
            <a:off x="3923928" y="1178719"/>
            <a:ext cx="3384376" cy="4981239"/>
          </a:xfrm>
          <a:prstGeom prst="rect">
            <a:avLst/>
          </a:prstGeom>
          <a:noFill/>
          <a:ln w="38100">
            <a:solidFill>
              <a:srgbClr val="FFFF00"/>
            </a:solidFill>
            <a:miter lim="800000"/>
            <a:headEnd/>
            <a:tailEnd/>
          </a:ln>
        </p:spPr>
      </p:pic>
      <p:pic>
        <p:nvPicPr>
          <p:cNvPr id="8" name="Picture 14" descr="D:\Clipart Pompiers\Clipart 2\Transparent\personnages\perso2.gif"/>
          <p:cNvPicPr>
            <a:picLocks noChangeAspect="1" noChangeArrowheads="1"/>
          </p:cNvPicPr>
          <p:nvPr/>
        </p:nvPicPr>
        <p:blipFill>
          <a:blip r:embed="rId5" cstate="print"/>
          <a:srcRect/>
          <a:stretch>
            <a:fillRect/>
          </a:stretch>
        </p:blipFill>
        <p:spPr bwMode="auto">
          <a:xfrm>
            <a:off x="7740352" y="2651125"/>
            <a:ext cx="1068388" cy="2189163"/>
          </a:xfrm>
          <a:prstGeom prst="rect">
            <a:avLst/>
          </a:prstGeom>
          <a:noFill/>
          <a:ln w="9525">
            <a:noFill/>
            <a:miter lim="800000"/>
            <a:headEnd/>
            <a:tailEnd/>
          </a:ln>
        </p:spPr>
      </p:pic>
      <p:sp>
        <p:nvSpPr>
          <p:cNvPr id="9" name="Bulle ronde 8"/>
          <p:cNvSpPr/>
          <p:nvPr/>
        </p:nvSpPr>
        <p:spPr>
          <a:xfrm>
            <a:off x="5435600" y="1125538"/>
            <a:ext cx="3708400" cy="863600"/>
          </a:xfrm>
          <a:prstGeom prst="wedgeEllipseCallout">
            <a:avLst>
              <a:gd name="adj1" fmla="val 21969"/>
              <a:gd name="adj2" fmla="val 12806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latin typeface="Times New Roman" pitchFamily="18" charset="0"/>
                <a:cs typeface="Times New Roman" pitchFamily="18" charset="0"/>
              </a:rPr>
              <a:t> Superbe « V » matérialisé par une recuite de suie </a:t>
            </a:r>
            <a:endParaRPr lang="fr-FR" dirty="0"/>
          </a:p>
        </p:txBody>
      </p:sp>
    </p:spTree>
    <p:extLst>
      <p:ext uri="{BB962C8B-B14F-4D97-AF65-F5344CB8AC3E}">
        <p14:creationId xmlns:p14="http://schemas.microsoft.com/office/powerpoint/2010/main" val="87114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sz="1800"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43</a:t>
            </a:fld>
            <a:endParaRPr lang="fr-FR" altLang="fr-FR"/>
          </a:p>
        </p:txBody>
      </p:sp>
      <p:pic>
        <p:nvPicPr>
          <p:cNvPr id="4" name="Espace réservé du contenu 4" descr="100_0881.JPG"/>
          <p:cNvPicPr>
            <a:picLocks noGrp="1" noChangeAspect="1"/>
          </p:cNvPicPr>
          <p:nvPr>
            <p:ph idx="4294967295"/>
          </p:nvPr>
        </p:nvPicPr>
        <p:blipFill>
          <a:blip r:embed="rId2" cstate="print"/>
          <a:srcRect/>
          <a:stretch>
            <a:fillRect/>
          </a:stretch>
        </p:blipFill>
        <p:spPr>
          <a:xfrm>
            <a:off x="1554162" y="1396206"/>
            <a:ext cx="6035675" cy="4351337"/>
          </a:xfrm>
          <a:ln w="38100">
            <a:solidFill>
              <a:srgbClr val="FFFF00"/>
            </a:solidFill>
          </a:ln>
        </p:spPr>
      </p:pic>
      <p:cxnSp>
        <p:nvCxnSpPr>
          <p:cNvPr id="6" name="Connecteur droit 6"/>
          <p:cNvCxnSpPr>
            <a:cxnSpLocks noChangeShapeType="1"/>
          </p:cNvCxnSpPr>
          <p:nvPr/>
        </p:nvCxnSpPr>
        <p:spPr bwMode="auto">
          <a:xfrm rot="16200000" flipH="1">
            <a:off x="1763688" y="2852936"/>
            <a:ext cx="2214562" cy="2214562"/>
          </a:xfrm>
          <a:prstGeom prst="line">
            <a:avLst/>
          </a:prstGeom>
          <a:noFill/>
          <a:ln w="63500" algn="ctr">
            <a:solidFill>
              <a:srgbClr val="FF0000"/>
            </a:solidFill>
            <a:round/>
            <a:headEnd/>
            <a:tailEnd/>
          </a:ln>
        </p:spPr>
      </p:cxnSp>
      <p:cxnSp>
        <p:nvCxnSpPr>
          <p:cNvPr id="7" name="Connecteur droit 9"/>
          <p:cNvCxnSpPr>
            <a:cxnSpLocks noChangeShapeType="1"/>
          </p:cNvCxnSpPr>
          <p:nvPr/>
        </p:nvCxnSpPr>
        <p:spPr bwMode="auto">
          <a:xfrm rot="10800000" flipV="1">
            <a:off x="4283968" y="3060377"/>
            <a:ext cx="3143250" cy="2000250"/>
          </a:xfrm>
          <a:prstGeom prst="line">
            <a:avLst/>
          </a:prstGeom>
          <a:noFill/>
          <a:ln w="50800" algn="ctr">
            <a:solidFill>
              <a:srgbClr val="FF0000"/>
            </a:solidFill>
            <a:round/>
            <a:headEnd/>
            <a:tailEnd/>
          </a:ln>
        </p:spPr>
      </p:cxnSp>
      <p:sp>
        <p:nvSpPr>
          <p:cNvPr id="8" name="Double flèche horizontale 18"/>
          <p:cNvSpPr>
            <a:spLocks noChangeArrowheads="1"/>
          </p:cNvSpPr>
          <p:nvPr/>
        </p:nvSpPr>
        <p:spPr bwMode="auto">
          <a:xfrm>
            <a:off x="3932572" y="2368749"/>
            <a:ext cx="1216025" cy="484187"/>
          </a:xfrm>
          <a:prstGeom prst="leftRightArrow">
            <a:avLst>
              <a:gd name="adj1" fmla="val 50000"/>
              <a:gd name="adj2" fmla="val 50044"/>
            </a:avLst>
          </a:prstGeom>
          <a:solidFill>
            <a:srgbClr val="FF0000"/>
          </a:solidFill>
          <a:ln w="9525" algn="ctr">
            <a:solidFill>
              <a:schemeClr val="tx1"/>
            </a:solidFill>
            <a:round/>
            <a:headEnd/>
            <a:tailEnd/>
          </a:ln>
        </p:spPr>
        <p:txBody>
          <a:bodyPr/>
          <a:lstStyle/>
          <a:p>
            <a:pPr algn="ctr"/>
            <a:endParaRPr lang="fr-FR"/>
          </a:p>
        </p:txBody>
      </p:sp>
      <p:sp>
        <p:nvSpPr>
          <p:cNvPr id="9" name="ZoneTexte 17"/>
          <p:cNvSpPr txBox="1">
            <a:spLocks noChangeArrowheads="1"/>
          </p:cNvSpPr>
          <p:nvPr/>
        </p:nvSpPr>
        <p:spPr bwMode="auto">
          <a:xfrm>
            <a:off x="3131840" y="1851819"/>
            <a:ext cx="2571750" cy="369887"/>
          </a:xfrm>
          <a:prstGeom prst="rect">
            <a:avLst/>
          </a:prstGeom>
          <a:solidFill>
            <a:srgbClr val="FFFF00"/>
          </a:solidFill>
          <a:ln w="25400">
            <a:solidFill>
              <a:srgbClr val="990000"/>
            </a:solidFill>
            <a:miter lim="800000"/>
            <a:headEnd/>
            <a:tailEnd/>
          </a:ln>
        </p:spPr>
        <p:txBody>
          <a:bodyPr>
            <a:spAutoFit/>
          </a:bodyPr>
          <a:lstStyle/>
          <a:p>
            <a:pPr algn="r"/>
            <a:r>
              <a:rPr lang="fr-FR" b="1" dirty="0">
                <a:solidFill>
                  <a:srgbClr val="FF0000"/>
                </a:solidFill>
              </a:rPr>
              <a:t>Plâtrerie non détruite</a:t>
            </a:r>
          </a:p>
        </p:txBody>
      </p:sp>
      <p:sp>
        <p:nvSpPr>
          <p:cNvPr id="10" name="Flèche vers le haut 15"/>
          <p:cNvSpPr>
            <a:spLocks noChangeArrowheads="1"/>
          </p:cNvSpPr>
          <p:nvPr/>
        </p:nvSpPr>
        <p:spPr bwMode="auto">
          <a:xfrm rot="2215637">
            <a:off x="6217299" y="4981811"/>
            <a:ext cx="484188" cy="844550"/>
          </a:xfrm>
          <a:prstGeom prst="upArrow">
            <a:avLst>
              <a:gd name="adj1" fmla="val 50000"/>
              <a:gd name="adj2" fmla="val 50002"/>
            </a:avLst>
          </a:prstGeom>
          <a:solidFill>
            <a:srgbClr val="FF0000"/>
          </a:solidFill>
          <a:ln w="9525" algn="ctr">
            <a:solidFill>
              <a:schemeClr val="tx1"/>
            </a:solidFill>
            <a:round/>
            <a:headEnd/>
            <a:tailEnd/>
          </a:ln>
        </p:spPr>
        <p:txBody>
          <a:bodyPr/>
          <a:lstStyle/>
          <a:p>
            <a:pPr algn="ctr"/>
            <a:endParaRPr lang="fr-FR"/>
          </a:p>
        </p:txBody>
      </p:sp>
      <p:sp>
        <p:nvSpPr>
          <p:cNvPr id="11" name="ZoneTexte 14"/>
          <p:cNvSpPr txBox="1">
            <a:spLocks noChangeArrowheads="1"/>
          </p:cNvSpPr>
          <p:nvPr/>
        </p:nvSpPr>
        <p:spPr bwMode="auto">
          <a:xfrm>
            <a:off x="3712468" y="5894089"/>
            <a:ext cx="3714750" cy="338138"/>
          </a:xfrm>
          <a:prstGeom prst="rect">
            <a:avLst/>
          </a:prstGeom>
          <a:solidFill>
            <a:srgbClr val="FFFF00"/>
          </a:solidFill>
          <a:ln w="25400">
            <a:solidFill>
              <a:srgbClr val="990000"/>
            </a:solidFill>
            <a:miter lim="800000"/>
            <a:headEnd/>
            <a:tailEnd/>
          </a:ln>
        </p:spPr>
        <p:txBody>
          <a:bodyPr>
            <a:spAutoFit/>
          </a:bodyPr>
          <a:lstStyle/>
          <a:p>
            <a:pPr algn="ctr"/>
            <a:r>
              <a:rPr lang="fr-FR" sz="1600" b="1">
                <a:solidFill>
                  <a:srgbClr val="FF0000"/>
                </a:solidFill>
              </a:rPr>
              <a:t>Reste d’éléments de décoration</a:t>
            </a:r>
          </a:p>
        </p:txBody>
      </p:sp>
      <p:pic>
        <p:nvPicPr>
          <p:cNvPr id="12" name="Picture 14" descr="D:\Clipart Pompiers\Clipart 2\Transparent\personnages\perso2.gif"/>
          <p:cNvPicPr>
            <a:picLocks noChangeAspect="1" noChangeArrowheads="1"/>
          </p:cNvPicPr>
          <p:nvPr/>
        </p:nvPicPr>
        <p:blipFill>
          <a:blip r:embed="rId3" cstate="print"/>
          <a:srcRect/>
          <a:stretch>
            <a:fillRect/>
          </a:stretch>
        </p:blipFill>
        <p:spPr bwMode="auto">
          <a:xfrm>
            <a:off x="7926684" y="3429000"/>
            <a:ext cx="1019130" cy="2088232"/>
          </a:xfrm>
          <a:prstGeom prst="rect">
            <a:avLst/>
          </a:prstGeom>
          <a:noFill/>
          <a:ln w="9525">
            <a:noFill/>
            <a:miter lim="800000"/>
            <a:headEnd/>
            <a:tailEnd/>
          </a:ln>
        </p:spPr>
      </p:pic>
      <p:sp>
        <p:nvSpPr>
          <p:cNvPr id="13" name="Bulle ronde 12"/>
          <p:cNvSpPr/>
          <p:nvPr/>
        </p:nvSpPr>
        <p:spPr>
          <a:xfrm>
            <a:off x="5788918" y="2093057"/>
            <a:ext cx="3276600" cy="863600"/>
          </a:xfrm>
          <a:prstGeom prst="wedgeEllipseCallout">
            <a:avLst>
              <a:gd name="adj1" fmla="val 17920"/>
              <a:gd name="adj2" fmla="val 11067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latin typeface="Times New Roman" pitchFamily="18" charset="0"/>
                <a:cs typeface="Times New Roman" pitchFamily="18" charset="0"/>
              </a:rPr>
              <a:t>Attention un « V » peut provenir d’un foyer secondaire</a:t>
            </a:r>
            <a:endParaRPr lang="fr-FR" dirty="0"/>
          </a:p>
        </p:txBody>
      </p:sp>
    </p:spTree>
    <p:extLst>
      <p:ext uri="{BB962C8B-B14F-4D97-AF65-F5344CB8AC3E}">
        <p14:creationId xmlns:p14="http://schemas.microsoft.com/office/powerpoint/2010/main" val="335879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44</a:t>
            </a:fld>
            <a:endParaRPr lang="fr-FR" altLang="fr-F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4368" y="195076"/>
            <a:ext cx="890652" cy="64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re 2"/>
          <p:cNvSpPr>
            <a:spLocks noGrp="1"/>
          </p:cNvSpPr>
          <p:nvPr>
            <p:ph type="title"/>
          </p:nvPr>
        </p:nvSpPr>
        <p:spPr/>
        <p:txBody>
          <a:bodyPr/>
          <a:lstStyle/>
          <a:p>
            <a:endParaRPr lang="fr-FR"/>
          </a:p>
        </p:txBody>
      </p:sp>
      <p:pic>
        <p:nvPicPr>
          <p:cNvPr id="7" name="Espace réservé du contenu 11" descr="8.bmp"/>
          <p:cNvPicPr>
            <a:picLocks noGrp="1" noChangeAspect="1"/>
          </p:cNvPicPr>
          <p:nvPr>
            <p:ph idx="4294967295"/>
          </p:nvPr>
        </p:nvPicPr>
        <p:blipFill>
          <a:blip r:embed="rId3" cstate="print"/>
          <a:srcRect/>
          <a:stretch>
            <a:fillRect/>
          </a:stretch>
        </p:blipFill>
        <p:spPr>
          <a:xfrm>
            <a:off x="623888" y="1196752"/>
            <a:ext cx="7215187" cy="4768850"/>
          </a:xfrm>
          <a:ln w="38100">
            <a:solidFill>
              <a:srgbClr val="FFFF00"/>
            </a:solidFill>
          </a:ln>
        </p:spPr>
      </p:pic>
      <p:cxnSp>
        <p:nvCxnSpPr>
          <p:cNvPr id="8" name="Connecteur droit 16"/>
          <p:cNvCxnSpPr>
            <a:cxnSpLocks noChangeShapeType="1"/>
          </p:cNvCxnSpPr>
          <p:nvPr/>
        </p:nvCxnSpPr>
        <p:spPr bwMode="auto">
          <a:xfrm rot="5400000">
            <a:off x="2666926" y="1924050"/>
            <a:ext cx="2214562" cy="1428750"/>
          </a:xfrm>
          <a:prstGeom prst="line">
            <a:avLst/>
          </a:prstGeom>
          <a:noFill/>
          <a:ln w="50800" algn="ctr">
            <a:solidFill>
              <a:srgbClr val="FF0000"/>
            </a:solidFill>
            <a:round/>
            <a:headEnd/>
            <a:tailEnd/>
          </a:ln>
        </p:spPr>
      </p:cxnSp>
      <p:cxnSp>
        <p:nvCxnSpPr>
          <p:cNvPr id="9" name="Connecteur droit 13"/>
          <p:cNvCxnSpPr>
            <a:cxnSpLocks noChangeShapeType="1"/>
          </p:cNvCxnSpPr>
          <p:nvPr/>
        </p:nvCxnSpPr>
        <p:spPr bwMode="auto">
          <a:xfrm>
            <a:off x="4788024" y="1498823"/>
            <a:ext cx="1214438" cy="2212975"/>
          </a:xfrm>
          <a:prstGeom prst="line">
            <a:avLst/>
          </a:prstGeom>
          <a:noFill/>
          <a:ln w="50800" algn="ctr">
            <a:solidFill>
              <a:srgbClr val="FF0000"/>
            </a:solidFill>
            <a:round/>
            <a:headEnd/>
            <a:tailEnd/>
          </a:ln>
        </p:spPr>
      </p:cxnSp>
      <p:sp>
        <p:nvSpPr>
          <p:cNvPr id="10" name="Flèche gauche 14"/>
          <p:cNvSpPr>
            <a:spLocks noChangeArrowheads="1"/>
          </p:cNvSpPr>
          <p:nvPr/>
        </p:nvSpPr>
        <p:spPr bwMode="auto">
          <a:xfrm rot="-1895436">
            <a:off x="5836447" y="2620165"/>
            <a:ext cx="1173162" cy="485775"/>
          </a:xfrm>
          <a:prstGeom prst="leftArrow">
            <a:avLst>
              <a:gd name="adj1" fmla="val 50000"/>
              <a:gd name="adj2" fmla="val 49877"/>
            </a:avLst>
          </a:prstGeom>
          <a:solidFill>
            <a:srgbClr val="FF0000"/>
          </a:solidFill>
          <a:ln w="9525" algn="ctr">
            <a:solidFill>
              <a:schemeClr val="tx1"/>
            </a:solidFill>
            <a:round/>
            <a:headEnd/>
            <a:tailEnd/>
          </a:ln>
        </p:spPr>
        <p:txBody>
          <a:bodyPr/>
          <a:lstStyle/>
          <a:p>
            <a:pPr algn="ctr"/>
            <a:endParaRPr lang="fr-FR"/>
          </a:p>
        </p:txBody>
      </p:sp>
      <p:sp>
        <p:nvSpPr>
          <p:cNvPr id="11" name="ZoneTexte 24"/>
          <p:cNvSpPr txBox="1">
            <a:spLocks noChangeArrowheads="1"/>
          </p:cNvSpPr>
          <p:nvPr/>
        </p:nvSpPr>
        <p:spPr bwMode="auto">
          <a:xfrm>
            <a:off x="755576" y="4941168"/>
            <a:ext cx="4286250" cy="923925"/>
          </a:xfrm>
          <a:prstGeom prst="rect">
            <a:avLst/>
          </a:prstGeom>
          <a:solidFill>
            <a:srgbClr val="FFFF00"/>
          </a:solidFill>
          <a:ln w="25400">
            <a:solidFill>
              <a:schemeClr val="tx1"/>
            </a:solidFill>
            <a:miter lim="800000"/>
            <a:headEnd/>
            <a:tailEnd/>
          </a:ln>
        </p:spPr>
        <p:txBody>
          <a:bodyPr>
            <a:spAutoFit/>
          </a:bodyPr>
          <a:lstStyle/>
          <a:p>
            <a:pPr algn="ctr"/>
            <a:r>
              <a:rPr lang="fr-FR" b="1" i="1">
                <a:solidFill>
                  <a:srgbClr val="FF0000"/>
                </a:solidFill>
              </a:rPr>
              <a:t>« V » de carbonisation inversé</a:t>
            </a:r>
          </a:p>
          <a:p>
            <a:pPr algn="ctr"/>
            <a:r>
              <a:rPr lang="fr-FR" b="1">
                <a:solidFill>
                  <a:srgbClr val="FF0000"/>
                </a:solidFill>
              </a:rPr>
              <a:t>(feu s ’éteignant seul par manque de combustible ou de comburant)</a:t>
            </a:r>
          </a:p>
        </p:txBody>
      </p:sp>
      <p:pic>
        <p:nvPicPr>
          <p:cNvPr id="12" name="Picture 14" descr="flamwink"/>
          <p:cNvPicPr>
            <a:picLocks noChangeAspect="1" noChangeArrowheads="1" noCrop="1"/>
          </p:cNvPicPr>
          <p:nvPr/>
        </p:nvPicPr>
        <p:blipFill>
          <a:blip r:embed="rId4" cstate="print"/>
          <a:srcRect/>
          <a:stretch>
            <a:fillRect/>
          </a:stretch>
        </p:blipFill>
        <p:spPr bwMode="auto">
          <a:xfrm>
            <a:off x="7949020" y="2476865"/>
            <a:ext cx="1045022" cy="1800721"/>
          </a:xfrm>
          <a:prstGeom prst="rect">
            <a:avLst/>
          </a:prstGeom>
          <a:noFill/>
          <a:ln w="9525">
            <a:noFill/>
            <a:miter lim="800000"/>
            <a:headEnd/>
            <a:tailEnd/>
          </a:ln>
        </p:spPr>
      </p:pic>
      <p:sp>
        <p:nvSpPr>
          <p:cNvPr id="13" name="Bulle ronde 12"/>
          <p:cNvSpPr/>
          <p:nvPr/>
        </p:nvSpPr>
        <p:spPr>
          <a:xfrm>
            <a:off x="5076825" y="1412875"/>
            <a:ext cx="4392613" cy="647700"/>
          </a:xfrm>
          <a:prstGeom prst="wedgeEllipseCallout">
            <a:avLst>
              <a:gd name="adj1" fmla="val 15424"/>
              <a:gd name="adj2" fmla="val 16232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latin typeface="Times New Roman" pitchFamily="18" charset="0"/>
                <a:cs typeface="Times New Roman" pitchFamily="18" charset="0"/>
              </a:rPr>
              <a:t>Donnez moi du combustible ou du comburant!</a:t>
            </a:r>
            <a:endParaRPr lang="fr-FR" dirty="0"/>
          </a:p>
        </p:txBody>
      </p:sp>
    </p:spTree>
    <p:extLst>
      <p:ext uri="{BB962C8B-B14F-4D97-AF65-F5344CB8AC3E}">
        <p14:creationId xmlns:p14="http://schemas.microsoft.com/office/powerpoint/2010/main" val="27218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45</a:t>
            </a:fld>
            <a:endParaRPr lang="fr-FR" altLang="fr-FR"/>
          </a:p>
        </p:txBody>
      </p:sp>
      <p:pic>
        <p:nvPicPr>
          <p:cNvPr id="4" name="Picture 16" descr="E:\Documents and Settings\FLACHER LAURENT\archives photos\Archive clichés RCCI\RCCI  24 Andrez\DSC02386.JPG"/>
          <p:cNvPicPr>
            <a:picLocks noChangeAspect="1" noChangeArrowheads="1"/>
          </p:cNvPicPr>
          <p:nvPr/>
        </p:nvPicPr>
        <p:blipFill>
          <a:blip r:embed="rId2" cstate="print"/>
          <a:srcRect/>
          <a:stretch>
            <a:fillRect/>
          </a:stretch>
        </p:blipFill>
        <p:spPr bwMode="auto">
          <a:xfrm>
            <a:off x="1187624" y="1700808"/>
            <a:ext cx="6481762" cy="4343400"/>
          </a:xfrm>
          <a:prstGeom prst="rect">
            <a:avLst/>
          </a:prstGeom>
          <a:noFill/>
          <a:ln w="38100">
            <a:solidFill>
              <a:srgbClr val="FFFF00"/>
            </a:solidFill>
            <a:miter lim="800000"/>
            <a:headEnd/>
            <a:tailEnd/>
          </a:ln>
        </p:spPr>
      </p:pic>
      <p:sp>
        <p:nvSpPr>
          <p:cNvPr id="6" name="ZoneTexte 28"/>
          <p:cNvSpPr txBox="1">
            <a:spLocks noChangeArrowheads="1"/>
          </p:cNvSpPr>
          <p:nvPr/>
        </p:nvSpPr>
        <p:spPr bwMode="auto">
          <a:xfrm>
            <a:off x="3071812" y="1143992"/>
            <a:ext cx="3000375" cy="400050"/>
          </a:xfrm>
          <a:prstGeom prst="rect">
            <a:avLst/>
          </a:prstGeom>
          <a:solidFill>
            <a:srgbClr val="FFFF00"/>
          </a:solidFill>
          <a:ln w="25400">
            <a:solidFill>
              <a:srgbClr val="990000"/>
            </a:solidFill>
            <a:miter lim="800000"/>
            <a:headEnd/>
            <a:tailEnd/>
          </a:ln>
        </p:spPr>
        <p:txBody>
          <a:bodyPr>
            <a:spAutoFit/>
          </a:bodyPr>
          <a:lstStyle/>
          <a:p>
            <a:pPr algn="ctr"/>
            <a:r>
              <a:rPr lang="fr-FR" sz="2000" b="1" dirty="0">
                <a:solidFill>
                  <a:srgbClr val="FF0000"/>
                </a:solidFill>
              </a:rPr>
              <a:t>Un autre «V » inversé</a:t>
            </a:r>
            <a:endParaRPr lang="fr-FR" sz="2000" dirty="0"/>
          </a:p>
        </p:txBody>
      </p:sp>
      <p:sp>
        <p:nvSpPr>
          <p:cNvPr id="7" name="Arc 6"/>
          <p:cNvSpPr/>
          <p:nvPr/>
        </p:nvSpPr>
        <p:spPr>
          <a:xfrm rot="21086075">
            <a:off x="1612900" y="2038350"/>
            <a:ext cx="5967413" cy="6151563"/>
          </a:xfrm>
          <a:prstGeom prst="arc">
            <a:avLst>
              <a:gd name="adj1" fmla="val 10624100"/>
              <a:gd name="adj2" fmla="val 1575625"/>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dirty="0"/>
          </a:p>
        </p:txBody>
      </p:sp>
      <p:pic>
        <p:nvPicPr>
          <p:cNvPr id="8" name="Picture 14" descr="flamwink"/>
          <p:cNvPicPr>
            <a:picLocks noChangeAspect="1" noChangeArrowheads="1" noCrop="1"/>
          </p:cNvPicPr>
          <p:nvPr/>
        </p:nvPicPr>
        <p:blipFill>
          <a:blip r:embed="rId3" cstate="print"/>
          <a:srcRect/>
          <a:stretch>
            <a:fillRect/>
          </a:stretch>
        </p:blipFill>
        <p:spPr bwMode="auto">
          <a:xfrm>
            <a:off x="2498724" y="3872508"/>
            <a:ext cx="1146175" cy="1973263"/>
          </a:xfrm>
          <a:prstGeom prst="rect">
            <a:avLst/>
          </a:prstGeom>
          <a:noFill/>
          <a:ln w="9525">
            <a:noFill/>
            <a:miter lim="800000"/>
            <a:headEnd/>
            <a:tailEnd/>
          </a:ln>
        </p:spPr>
      </p:pic>
      <p:pic>
        <p:nvPicPr>
          <p:cNvPr id="9" name="Picture 14" descr="flamwink"/>
          <p:cNvPicPr>
            <a:picLocks noChangeAspect="1" noChangeArrowheads="1" noCrop="1"/>
          </p:cNvPicPr>
          <p:nvPr/>
        </p:nvPicPr>
        <p:blipFill>
          <a:blip r:embed="rId3" cstate="print"/>
          <a:srcRect/>
          <a:stretch>
            <a:fillRect/>
          </a:stretch>
        </p:blipFill>
        <p:spPr bwMode="auto">
          <a:xfrm>
            <a:off x="3710954" y="4356696"/>
            <a:ext cx="865188" cy="1489075"/>
          </a:xfrm>
          <a:prstGeom prst="rect">
            <a:avLst/>
          </a:prstGeom>
          <a:noFill/>
          <a:ln w="9525">
            <a:noFill/>
            <a:miter lim="800000"/>
            <a:headEnd/>
            <a:tailEnd/>
          </a:ln>
        </p:spPr>
      </p:pic>
      <p:pic>
        <p:nvPicPr>
          <p:cNvPr id="11" name="Picture 14" descr="flamwink"/>
          <p:cNvPicPr>
            <a:picLocks noChangeAspect="1" noChangeArrowheads="1" noCrop="1"/>
          </p:cNvPicPr>
          <p:nvPr/>
        </p:nvPicPr>
        <p:blipFill>
          <a:blip r:embed="rId3" cstate="print"/>
          <a:srcRect/>
          <a:stretch>
            <a:fillRect/>
          </a:stretch>
        </p:blipFill>
        <p:spPr bwMode="auto">
          <a:xfrm>
            <a:off x="4596606" y="4717058"/>
            <a:ext cx="654050" cy="1128713"/>
          </a:xfrm>
          <a:prstGeom prst="rect">
            <a:avLst/>
          </a:prstGeom>
          <a:noFill/>
          <a:ln w="9525">
            <a:noFill/>
            <a:miter lim="800000"/>
            <a:headEnd/>
            <a:tailEnd/>
          </a:ln>
        </p:spPr>
      </p:pic>
      <p:pic>
        <p:nvPicPr>
          <p:cNvPr id="12" name="Picture 14" descr="flamwink"/>
          <p:cNvPicPr>
            <a:picLocks noChangeAspect="1" noChangeArrowheads="1" noCrop="1"/>
          </p:cNvPicPr>
          <p:nvPr/>
        </p:nvPicPr>
        <p:blipFill>
          <a:blip r:embed="rId3" cstate="print"/>
          <a:srcRect/>
          <a:stretch>
            <a:fillRect/>
          </a:stretch>
        </p:blipFill>
        <p:spPr bwMode="auto">
          <a:xfrm>
            <a:off x="5361643" y="5114131"/>
            <a:ext cx="423863" cy="730250"/>
          </a:xfrm>
          <a:prstGeom prst="rect">
            <a:avLst/>
          </a:prstGeom>
          <a:noFill/>
          <a:ln w="9525">
            <a:noFill/>
            <a:miter lim="800000"/>
            <a:headEnd/>
            <a:tailEnd/>
          </a:ln>
        </p:spPr>
      </p:pic>
      <p:sp>
        <p:nvSpPr>
          <p:cNvPr id="13" name="Bulle ronde 12"/>
          <p:cNvSpPr/>
          <p:nvPr/>
        </p:nvSpPr>
        <p:spPr>
          <a:xfrm>
            <a:off x="3995738" y="1844675"/>
            <a:ext cx="4933950" cy="1439863"/>
          </a:xfrm>
          <a:prstGeom prst="wedgeEllipseCallout">
            <a:avLst>
              <a:gd name="adj1" fmla="val -51409"/>
              <a:gd name="adj2" fmla="val 10451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latin typeface="Times New Roman" pitchFamily="18" charset="0"/>
                <a:cs typeface="Times New Roman" pitchFamily="18" charset="0"/>
              </a:rPr>
              <a:t>Heureusement qu’il n’y avait pas de mobilier proche!!</a:t>
            </a:r>
          </a:p>
          <a:p>
            <a:pPr algn="ctr">
              <a:defRPr/>
            </a:pPr>
            <a:r>
              <a:rPr lang="fr-FR" b="1" dirty="0">
                <a:latin typeface="Times New Roman" pitchFamily="18" charset="0"/>
                <a:cs typeface="Times New Roman" pitchFamily="18" charset="0"/>
              </a:rPr>
              <a:t>J’ai brûlé seulement le canapé avant de baisser d’intensité!</a:t>
            </a:r>
            <a:endParaRPr lang="fr-FR" dirty="0"/>
          </a:p>
        </p:txBody>
      </p:sp>
    </p:spTree>
    <p:extLst>
      <p:ext uri="{BB962C8B-B14F-4D97-AF65-F5344CB8AC3E}">
        <p14:creationId xmlns:p14="http://schemas.microsoft.com/office/powerpoint/2010/main" val="167668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46</a:t>
            </a:fld>
            <a:endParaRPr lang="fr-FR" altLang="fr-FR"/>
          </a:p>
        </p:txBody>
      </p:sp>
      <p:pic>
        <p:nvPicPr>
          <p:cNvPr id="4" name="Picture 2" descr="C:\Users\LAURENT\Pictures\Archive clichés RCCI\RCCI 31 ST ETIENNE\DSC02998.JPG"/>
          <p:cNvPicPr>
            <a:picLocks noChangeAspect="1" noChangeArrowheads="1"/>
          </p:cNvPicPr>
          <p:nvPr/>
        </p:nvPicPr>
        <p:blipFill>
          <a:blip r:embed="rId2" cstate="print"/>
          <a:srcRect/>
          <a:stretch>
            <a:fillRect/>
          </a:stretch>
        </p:blipFill>
        <p:spPr bwMode="auto">
          <a:xfrm>
            <a:off x="251520" y="1227931"/>
            <a:ext cx="3760788" cy="2517775"/>
          </a:xfrm>
          <a:prstGeom prst="rect">
            <a:avLst/>
          </a:prstGeom>
          <a:noFill/>
          <a:ln w="19050">
            <a:solidFill>
              <a:srgbClr val="FFFF00"/>
            </a:solidFill>
            <a:miter lim="800000"/>
            <a:headEnd/>
            <a:tailEnd/>
          </a:ln>
        </p:spPr>
      </p:pic>
      <p:pic>
        <p:nvPicPr>
          <p:cNvPr id="6" name="Picture 18" descr="E:\Documents and Settings\FLACHER LAURENT\archives photos\RCCI LOIRE\DSC00937.JPG"/>
          <p:cNvPicPr>
            <a:picLocks noChangeAspect="1" noChangeArrowheads="1"/>
          </p:cNvPicPr>
          <p:nvPr/>
        </p:nvPicPr>
        <p:blipFill>
          <a:blip r:embed="rId3" cstate="print"/>
          <a:srcRect/>
          <a:stretch>
            <a:fillRect/>
          </a:stretch>
        </p:blipFill>
        <p:spPr bwMode="auto">
          <a:xfrm>
            <a:off x="5004048" y="3356992"/>
            <a:ext cx="3870325" cy="2590800"/>
          </a:xfrm>
          <a:prstGeom prst="rect">
            <a:avLst/>
          </a:prstGeom>
          <a:noFill/>
          <a:ln w="38100">
            <a:solidFill>
              <a:srgbClr val="FFFF00"/>
            </a:solidFill>
            <a:miter lim="800000"/>
            <a:headEnd/>
            <a:tailEnd/>
          </a:ln>
        </p:spPr>
      </p:pic>
      <p:pic>
        <p:nvPicPr>
          <p:cNvPr id="7" name="Picture 14" descr="flamwink"/>
          <p:cNvPicPr>
            <a:picLocks noChangeAspect="1" noChangeArrowheads="1" noCrop="1"/>
          </p:cNvPicPr>
          <p:nvPr/>
        </p:nvPicPr>
        <p:blipFill>
          <a:blip r:embed="rId4" cstate="print"/>
          <a:srcRect/>
          <a:stretch>
            <a:fillRect/>
          </a:stretch>
        </p:blipFill>
        <p:spPr bwMode="auto">
          <a:xfrm>
            <a:off x="179388" y="5085184"/>
            <a:ext cx="684213" cy="1179513"/>
          </a:xfrm>
          <a:prstGeom prst="rect">
            <a:avLst/>
          </a:prstGeom>
          <a:noFill/>
          <a:ln w="9525">
            <a:noFill/>
            <a:miter lim="800000"/>
            <a:headEnd/>
            <a:tailEnd/>
          </a:ln>
        </p:spPr>
      </p:pic>
      <p:sp>
        <p:nvSpPr>
          <p:cNvPr id="8" name="Bulle ronde 7"/>
          <p:cNvSpPr/>
          <p:nvPr/>
        </p:nvSpPr>
        <p:spPr>
          <a:xfrm>
            <a:off x="401638" y="3934197"/>
            <a:ext cx="4394200" cy="1439862"/>
          </a:xfrm>
          <a:prstGeom prst="wedgeEllipseCallout">
            <a:avLst>
              <a:gd name="adj1" fmla="val -35614"/>
              <a:gd name="adj2" fmla="val 6621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latin typeface="Times New Roman" pitchFamily="18" charset="0"/>
                <a:cs typeface="Times New Roman" pitchFamily="18" charset="0"/>
              </a:rPr>
              <a:t>Je suis capable de dessiner des patrons de carbonisation sur n’importe quelle surface!</a:t>
            </a:r>
          </a:p>
          <a:p>
            <a:pPr algn="ctr">
              <a:defRPr/>
            </a:pPr>
            <a:r>
              <a:rPr lang="fr-FR" b="1" dirty="0">
                <a:latin typeface="Times New Roman" pitchFamily="18" charset="0"/>
                <a:cs typeface="Times New Roman" pitchFamily="18" charset="0"/>
              </a:rPr>
              <a:t>A vous de les préserver!!</a:t>
            </a:r>
            <a:endParaRPr lang="fr-FR" dirty="0"/>
          </a:p>
        </p:txBody>
      </p:sp>
      <p:pic>
        <p:nvPicPr>
          <p:cNvPr id="9" name="Picture 14" descr="D:\Clipart Pompiers\Clipart 2\Transparent\personnages\perso2.gif"/>
          <p:cNvPicPr>
            <a:picLocks noChangeAspect="1" noChangeArrowheads="1"/>
          </p:cNvPicPr>
          <p:nvPr/>
        </p:nvPicPr>
        <p:blipFill>
          <a:blip r:embed="rId5" cstate="print"/>
          <a:srcRect/>
          <a:stretch>
            <a:fillRect/>
          </a:stretch>
        </p:blipFill>
        <p:spPr bwMode="auto">
          <a:xfrm>
            <a:off x="7812360" y="1296739"/>
            <a:ext cx="894564" cy="1832992"/>
          </a:xfrm>
          <a:prstGeom prst="rect">
            <a:avLst/>
          </a:prstGeom>
          <a:noFill/>
          <a:ln w="9525">
            <a:noFill/>
            <a:miter lim="800000"/>
            <a:headEnd/>
            <a:tailEnd/>
          </a:ln>
        </p:spPr>
      </p:pic>
      <p:sp>
        <p:nvSpPr>
          <p:cNvPr id="10" name="Bulle ronde 9"/>
          <p:cNvSpPr/>
          <p:nvPr/>
        </p:nvSpPr>
        <p:spPr>
          <a:xfrm>
            <a:off x="4283348" y="1195413"/>
            <a:ext cx="3529012" cy="576262"/>
          </a:xfrm>
          <a:prstGeom prst="wedgeEllipseCallout">
            <a:avLst>
              <a:gd name="adj1" fmla="val 44239"/>
              <a:gd name="adj2" fmla="val 13371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latin typeface="Times New Roman" pitchFamily="18" charset="0"/>
                <a:cs typeface="Times New Roman" pitchFamily="18" charset="0"/>
              </a:rPr>
              <a:t>« V » de carbonisation</a:t>
            </a:r>
            <a:endParaRPr lang="fr-FR" dirty="0"/>
          </a:p>
        </p:txBody>
      </p:sp>
    </p:spTree>
    <p:extLst>
      <p:ext uri="{BB962C8B-B14F-4D97-AF65-F5344CB8AC3E}">
        <p14:creationId xmlns:p14="http://schemas.microsoft.com/office/powerpoint/2010/main" val="361055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par>
                                <p:cTn id="12" presetID="2" presetClass="entr" presetSubtype="2"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1+#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2400" kern="1200" dirty="0">
                <a:solidFill>
                  <a:srgbClr val="FFFF00"/>
                </a:solidFill>
                <a:latin typeface="Arial" charset="0"/>
                <a:ea typeface="+mn-ea"/>
                <a:cs typeface="Arial" charset="0"/>
              </a:rPr>
              <a:t>« V » de carbonisation visible de </a:t>
            </a:r>
            <a:r>
              <a:rPr lang="fr-FR" sz="2400" kern="1200" dirty="0" smtClean="0">
                <a:solidFill>
                  <a:srgbClr val="FFFF00"/>
                </a:solidFill>
                <a:latin typeface="Arial" charset="0"/>
                <a:ea typeface="+mn-ea"/>
                <a:cs typeface="Arial" charset="0"/>
              </a:rPr>
              <a:t>l’extérieur:</a:t>
            </a: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47</a:t>
            </a:fld>
            <a:endParaRPr lang="fr-FR" altLang="fr-FR"/>
          </a:p>
        </p:txBody>
      </p:sp>
      <p:pic>
        <p:nvPicPr>
          <p:cNvPr id="4" name="Espace réservé du contenu 3"/>
          <p:cNvPicPr>
            <a:picLocks noGrp="1"/>
          </p:cNvPicPr>
          <p:nvPr>
            <p:ph idx="4294967295"/>
          </p:nvPr>
        </p:nvPicPr>
        <p:blipFill>
          <a:blip r:embed="rId2" cstate="print"/>
          <a:srcRect/>
          <a:stretch>
            <a:fillRect/>
          </a:stretch>
        </p:blipFill>
        <p:spPr>
          <a:xfrm>
            <a:off x="1835696" y="1556792"/>
            <a:ext cx="5184775" cy="4222750"/>
          </a:xfrm>
          <a:ln w="38100">
            <a:solidFill>
              <a:srgbClr val="FFFF00"/>
            </a:solidFill>
          </a:ln>
        </p:spPr>
      </p:pic>
      <p:pic>
        <p:nvPicPr>
          <p:cNvPr id="6" name="Picture 14" descr="flamwink"/>
          <p:cNvPicPr>
            <a:picLocks noChangeAspect="1" noChangeArrowheads="1" noCrop="1"/>
          </p:cNvPicPr>
          <p:nvPr/>
        </p:nvPicPr>
        <p:blipFill>
          <a:blip r:embed="rId3" cstate="print"/>
          <a:srcRect/>
          <a:stretch>
            <a:fillRect/>
          </a:stretch>
        </p:blipFill>
        <p:spPr bwMode="auto">
          <a:xfrm>
            <a:off x="7631087" y="2664122"/>
            <a:ext cx="936625" cy="1614488"/>
          </a:xfrm>
          <a:prstGeom prst="rect">
            <a:avLst/>
          </a:prstGeom>
          <a:noFill/>
          <a:ln w="9525">
            <a:noFill/>
            <a:miter lim="800000"/>
            <a:headEnd/>
            <a:tailEnd/>
          </a:ln>
        </p:spPr>
      </p:pic>
      <p:pic>
        <p:nvPicPr>
          <p:cNvPr id="7" name="Image 18" descr="9fec9c7c.gif"/>
          <p:cNvPicPr>
            <a:picLocks noChangeAspect="1"/>
          </p:cNvPicPr>
          <p:nvPr/>
        </p:nvPicPr>
        <p:blipFill>
          <a:blip r:embed="rId4" cstate="print"/>
          <a:srcRect/>
          <a:stretch>
            <a:fillRect/>
          </a:stretch>
        </p:blipFill>
        <p:spPr bwMode="auto">
          <a:xfrm>
            <a:off x="539552" y="2885205"/>
            <a:ext cx="439737" cy="1762125"/>
          </a:xfrm>
          <a:prstGeom prst="rect">
            <a:avLst/>
          </a:prstGeom>
          <a:noFill/>
          <a:ln w="9525">
            <a:noFill/>
            <a:miter lim="800000"/>
            <a:headEnd/>
            <a:tailEnd/>
          </a:ln>
        </p:spPr>
      </p:pic>
      <p:sp>
        <p:nvSpPr>
          <p:cNvPr id="8" name="Flèche droite 19"/>
          <p:cNvSpPr>
            <a:spLocks noChangeArrowheads="1"/>
          </p:cNvSpPr>
          <p:nvPr/>
        </p:nvSpPr>
        <p:spPr bwMode="auto">
          <a:xfrm>
            <a:off x="1187624" y="3524175"/>
            <a:ext cx="977900" cy="484187"/>
          </a:xfrm>
          <a:prstGeom prst="rightArrow">
            <a:avLst>
              <a:gd name="adj1" fmla="val 50000"/>
              <a:gd name="adj2" fmla="val 50024"/>
            </a:avLst>
          </a:prstGeom>
          <a:solidFill>
            <a:srgbClr val="00B0F0"/>
          </a:solidFill>
          <a:ln w="9525" algn="ctr">
            <a:solidFill>
              <a:schemeClr val="tx1"/>
            </a:solidFill>
            <a:round/>
            <a:headEnd/>
            <a:tailEnd/>
          </a:ln>
        </p:spPr>
        <p:txBody>
          <a:bodyPr/>
          <a:lstStyle/>
          <a:p>
            <a:pPr algn="ctr"/>
            <a:endParaRPr lang="fr-FR"/>
          </a:p>
        </p:txBody>
      </p:sp>
      <p:cxnSp>
        <p:nvCxnSpPr>
          <p:cNvPr id="9" name="Connecteur droit 13"/>
          <p:cNvCxnSpPr>
            <a:cxnSpLocks noChangeShapeType="1"/>
          </p:cNvCxnSpPr>
          <p:nvPr/>
        </p:nvCxnSpPr>
        <p:spPr bwMode="auto">
          <a:xfrm rot="16200000" flipH="1">
            <a:off x="2870981" y="3529956"/>
            <a:ext cx="1071563" cy="500062"/>
          </a:xfrm>
          <a:prstGeom prst="line">
            <a:avLst/>
          </a:prstGeom>
          <a:noFill/>
          <a:ln w="38100" algn="ctr">
            <a:solidFill>
              <a:srgbClr val="FF0000"/>
            </a:solidFill>
            <a:round/>
            <a:headEnd/>
            <a:tailEnd/>
          </a:ln>
        </p:spPr>
      </p:cxnSp>
      <p:cxnSp>
        <p:nvCxnSpPr>
          <p:cNvPr id="10" name="Connecteur droit 16"/>
          <p:cNvCxnSpPr>
            <a:cxnSpLocks noChangeShapeType="1"/>
          </p:cNvCxnSpPr>
          <p:nvPr/>
        </p:nvCxnSpPr>
        <p:spPr bwMode="auto">
          <a:xfrm flipH="1">
            <a:off x="3995936" y="3234682"/>
            <a:ext cx="69850" cy="1081087"/>
          </a:xfrm>
          <a:prstGeom prst="line">
            <a:avLst/>
          </a:prstGeom>
          <a:noFill/>
          <a:ln w="38100" algn="ctr">
            <a:solidFill>
              <a:srgbClr val="FF0000"/>
            </a:solidFill>
            <a:round/>
            <a:headEnd/>
            <a:tailEnd/>
          </a:ln>
        </p:spPr>
      </p:cxnSp>
      <p:cxnSp>
        <p:nvCxnSpPr>
          <p:cNvPr id="11" name="Connecteur droit 26"/>
          <p:cNvCxnSpPr>
            <a:cxnSpLocks noChangeShapeType="1"/>
          </p:cNvCxnSpPr>
          <p:nvPr/>
        </p:nvCxnSpPr>
        <p:spPr bwMode="auto">
          <a:xfrm rot="10800000" flipV="1">
            <a:off x="4074542" y="3172767"/>
            <a:ext cx="1857375" cy="71438"/>
          </a:xfrm>
          <a:prstGeom prst="line">
            <a:avLst/>
          </a:prstGeom>
          <a:noFill/>
          <a:ln w="38100" algn="ctr">
            <a:solidFill>
              <a:srgbClr val="FF0000"/>
            </a:solidFill>
            <a:round/>
            <a:headEnd/>
            <a:tailEnd/>
          </a:ln>
        </p:spPr>
      </p:cxnSp>
      <p:sp>
        <p:nvSpPr>
          <p:cNvPr id="12" name="Flèche vers le haut 30"/>
          <p:cNvSpPr>
            <a:spLocks noChangeArrowheads="1"/>
          </p:cNvSpPr>
          <p:nvPr/>
        </p:nvSpPr>
        <p:spPr bwMode="auto">
          <a:xfrm>
            <a:off x="4892042" y="3244205"/>
            <a:ext cx="484188" cy="1079500"/>
          </a:xfrm>
          <a:prstGeom prst="upArrow">
            <a:avLst>
              <a:gd name="adj1" fmla="val 50000"/>
              <a:gd name="adj2" fmla="val 55222"/>
            </a:avLst>
          </a:prstGeom>
          <a:solidFill>
            <a:srgbClr val="FF0000"/>
          </a:solidFill>
          <a:ln w="9525" algn="ctr">
            <a:solidFill>
              <a:schemeClr val="tx1"/>
            </a:solidFill>
            <a:round/>
            <a:headEnd/>
            <a:tailEnd/>
          </a:ln>
        </p:spPr>
        <p:txBody>
          <a:bodyPr/>
          <a:lstStyle/>
          <a:p>
            <a:pPr algn="ctr"/>
            <a:endParaRPr lang="fr-FR"/>
          </a:p>
        </p:txBody>
      </p:sp>
      <p:sp>
        <p:nvSpPr>
          <p:cNvPr id="13" name="ZoneTexte 31"/>
          <p:cNvSpPr txBox="1">
            <a:spLocks noChangeArrowheads="1"/>
          </p:cNvSpPr>
          <p:nvPr/>
        </p:nvSpPr>
        <p:spPr bwMode="auto">
          <a:xfrm>
            <a:off x="3995936" y="4583958"/>
            <a:ext cx="2500312" cy="338138"/>
          </a:xfrm>
          <a:prstGeom prst="rect">
            <a:avLst/>
          </a:prstGeom>
          <a:solidFill>
            <a:srgbClr val="FFFF00"/>
          </a:solidFill>
          <a:ln w="25400">
            <a:solidFill>
              <a:schemeClr val="tx1"/>
            </a:solidFill>
            <a:miter lim="800000"/>
            <a:headEnd/>
            <a:tailEnd/>
          </a:ln>
        </p:spPr>
        <p:txBody>
          <a:bodyPr>
            <a:spAutoFit/>
          </a:bodyPr>
          <a:lstStyle/>
          <a:p>
            <a:pPr algn="ctr"/>
            <a:r>
              <a:rPr lang="fr-FR" sz="1600" b="1" dirty="0">
                <a:solidFill>
                  <a:srgbClr val="FF0000"/>
                </a:solidFill>
              </a:rPr>
              <a:t>Ligne de décoloration</a:t>
            </a:r>
          </a:p>
        </p:txBody>
      </p:sp>
      <p:sp>
        <p:nvSpPr>
          <p:cNvPr id="14" name="Bulle ronde 13"/>
          <p:cNvSpPr/>
          <p:nvPr/>
        </p:nvSpPr>
        <p:spPr>
          <a:xfrm>
            <a:off x="3814167" y="1926628"/>
            <a:ext cx="5364162" cy="576263"/>
          </a:xfrm>
          <a:prstGeom prst="wedgeEllipseCallout">
            <a:avLst>
              <a:gd name="adj1" fmla="val 23759"/>
              <a:gd name="adj2" fmla="val 17985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latin typeface="Times New Roman" pitchFamily="18" charset="0"/>
                <a:cs typeface="Times New Roman" pitchFamily="18" charset="0"/>
              </a:rPr>
              <a:t>Parfois je sais simplifier la vie des investigateurs!</a:t>
            </a:r>
            <a:endParaRPr lang="fr-FR" dirty="0"/>
          </a:p>
        </p:txBody>
      </p:sp>
    </p:spTree>
    <p:extLst>
      <p:ext uri="{BB962C8B-B14F-4D97-AF65-F5344CB8AC3E}">
        <p14:creationId xmlns:p14="http://schemas.microsoft.com/office/powerpoint/2010/main" val="383673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b="0" kern="1200" dirty="0">
                <a:solidFill>
                  <a:srgbClr val="FFFF00"/>
                </a:solidFill>
                <a:latin typeface="Arial" charset="0"/>
                <a:ea typeface="+mn-ea"/>
                <a:cs typeface="Arial" charset="0"/>
              </a:rPr>
              <a:t/>
            </a:r>
            <a:br>
              <a:rPr lang="fr-FR" sz="18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48</a:t>
            </a:fld>
            <a:endParaRPr lang="fr-FR" altLang="fr-FR"/>
          </a:p>
        </p:txBody>
      </p:sp>
      <p:pic>
        <p:nvPicPr>
          <p:cNvPr id="4" name="Image 14" descr="100_0965.JPG"/>
          <p:cNvPicPr>
            <a:picLocks noChangeAspect="1"/>
          </p:cNvPicPr>
          <p:nvPr/>
        </p:nvPicPr>
        <p:blipFill>
          <a:blip r:embed="rId2" cstate="print"/>
          <a:srcRect/>
          <a:stretch>
            <a:fillRect/>
          </a:stretch>
        </p:blipFill>
        <p:spPr bwMode="auto">
          <a:xfrm>
            <a:off x="1403648" y="1628800"/>
            <a:ext cx="5500688" cy="3724275"/>
          </a:xfrm>
          <a:prstGeom prst="rect">
            <a:avLst/>
          </a:prstGeom>
          <a:noFill/>
          <a:ln w="38100">
            <a:solidFill>
              <a:srgbClr val="FFFF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cxnSp>
        <p:nvCxnSpPr>
          <p:cNvPr id="7" name="Connecteur droit 13"/>
          <p:cNvCxnSpPr>
            <a:cxnSpLocks noChangeShapeType="1"/>
          </p:cNvCxnSpPr>
          <p:nvPr/>
        </p:nvCxnSpPr>
        <p:spPr bwMode="auto">
          <a:xfrm>
            <a:off x="4895874" y="3630662"/>
            <a:ext cx="360363" cy="1655763"/>
          </a:xfrm>
          <a:prstGeom prst="line">
            <a:avLst/>
          </a:prstGeom>
          <a:noFill/>
          <a:ln w="38100" algn="ctr">
            <a:solidFill>
              <a:srgbClr val="FF0000"/>
            </a:solidFill>
            <a:round/>
            <a:headEnd/>
            <a:tailEnd/>
          </a:ln>
        </p:spPr>
      </p:cxnSp>
      <p:cxnSp>
        <p:nvCxnSpPr>
          <p:cNvPr id="8" name="Connecteur droit 13"/>
          <p:cNvCxnSpPr>
            <a:cxnSpLocks noChangeShapeType="1"/>
          </p:cNvCxnSpPr>
          <p:nvPr/>
        </p:nvCxnSpPr>
        <p:spPr bwMode="auto">
          <a:xfrm flipH="1">
            <a:off x="5815745" y="3630662"/>
            <a:ext cx="196415" cy="1655763"/>
          </a:xfrm>
          <a:prstGeom prst="line">
            <a:avLst/>
          </a:prstGeom>
          <a:noFill/>
          <a:ln w="38100" algn="ctr">
            <a:solidFill>
              <a:srgbClr val="FF0000"/>
            </a:solidFill>
            <a:round/>
            <a:headEnd/>
            <a:tailEnd/>
          </a:ln>
        </p:spPr>
      </p:cxnSp>
      <p:pic>
        <p:nvPicPr>
          <p:cNvPr id="6" name="Image 25" descr="lumiere-feu-44.gif"/>
          <p:cNvPicPr>
            <a:picLocks noChangeAspect="1"/>
          </p:cNvPicPr>
          <p:nvPr/>
        </p:nvPicPr>
        <p:blipFill>
          <a:blip r:embed="rId3" cstate="print"/>
          <a:srcRect/>
          <a:stretch>
            <a:fillRect/>
          </a:stretch>
        </p:blipFill>
        <p:spPr bwMode="auto">
          <a:xfrm>
            <a:off x="5076056" y="3456037"/>
            <a:ext cx="1046163" cy="1868488"/>
          </a:xfrm>
          <a:prstGeom prst="rect">
            <a:avLst/>
          </a:prstGeom>
          <a:noFill/>
          <a:ln w="9525">
            <a:noFill/>
            <a:miter lim="800000"/>
            <a:headEnd/>
            <a:tailEnd/>
          </a:ln>
        </p:spPr>
      </p:pic>
      <p:pic>
        <p:nvPicPr>
          <p:cNvPr id="10" name="Picture 14" descr="D:\Clipart Pompiers\Clipart 2\Transparent\personnages\perso2.gif"/>
          <p:cNvPicPr>
            <a:picLocks noChangeAspect="1" noChangeArrowheads="1"/>
          </p:cNvPicPr>
          <p:nvPr/>
        </p:nvPicPr>
        <p:blipFill>
          <a:blip r:embed="rId4" cstate="print"/>
          <a:srcRect/>
          <a:stretch>
            <a:fillRect/>
          </a:stretch>
        </p:blipFill>
        <p:spPr bwMode="auto">
          <a:xfrm>
            <a:off x="7463844" y="3163912"/>
            <a:ext cx="1068388" cy="2189163"/>
          </a:xfrm>
          <a:prstGeom prst="rect">
            <a:avLst/>
          </a:prstGeom>
          <a:noFill/>
          <a:ln w="9525">
            <a:noFill/>
            <a:miter lim="800000"/>
            <a:headEnd/>
            <a:tailEnd/>
          </a:ln>
        </p:spPr>
      </p:pic>
      <p:sp>
        <p:nvSpPr>
          <p:cNvPr id="11" name="Bulle ronde 10"/>
          <p:cNvSpPr/>
          <p:nvPr/>
        </p:nvSpPr>
        <p:spPr>
          <a:xfrm>
            <a:off x="5364163" y="1989138"/>
            <a:ext cx="3240087" cy="647700"/>
          </a:xfrm>
          <a:prstGeom prst="wedgeEllipseCallout">
            <a:avLst>
              <a:gd name="adj1" fmla="val 12655"/>
              <a:gd name="adj2" fmla="val 16056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Encore un « V »</a:t>
            </a:r>
          </a:p>
        </p:txBody>
      </p:sp>
    </p:spTree>
    <p:extLst>
      <p:ext uri="{BB962C8B-B14F-4D97-AF65-F5344CB8AC3E}">
        <p14:creationId xmlns:p14="http://schemas.microsoft.com/office/powerpoint/2010/main" val="72175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49</a:t>
            </a:fld>
            <a:endParaRPr lang="fr-FR" altLang="fr-FR"/>
          </a:p>
        </p:txBody>
      </p:sp>
      <p:sp>
        <p:nvSpPr>
          <p:cNvPr id="4" name="ZoneTexte 23"/>
          <p:cNvSpPr txBox="1">
            <a:spLocks noChangeArrowheads="1"/>
          </p:cNvSpPr>
          <p:nvPr/>
        </p:nvSpPr>
        <p:spPr bwMode="auto">
          <a:xfrm>
            <a:off x="503237" y="1124744"/>
            <a:ext cx="8137525" cy="457200"/>
          </a:xfrm>
          <a:prstGeom prst="rect">
            <a:avLst/>
          </a:prstGeom>
          <a:noFill/>
          <a:ln w="9525">
            <a:noFill/>
            <a:miter lim="800000"/>
            <a:headEnd/>
            <a:tailEnd/>
          </a:ln>
        </p:spPr>
        <p:txBody>
          <a:bodyPr>
            <a:spAutoFit/>
          </a:bodyPr>
          <a:lstStyle/>
          <a:p>
            <a:pPr algn="ctr"/>
            <a:r>
              <a:rPr lang="fr-FR" sz="2400" b="1" dirty="0">
                <a:solidFill>
                  <a:srgbClr val="0070C0"/>
                </a:solidFill>
              </a:rPr>
              <a:t>Je pense aux plinthes qui sont de précieux indices</a:t>
            </a:r>
          </a:p>
        </p:txBody>
      </p:sp>
      <p:pic>
        <p:nvPicPr>
          <p:cNvPr id="6" name="Picture 2" descr="E:\Documents and Settings\FLACHER LAURENT\archives photos\Archive clichés RCCI\RCCI 19 St Etienne\DSC02102.JPG"/>
          <p:cNvPicPr>
            <a:picLocks noChangeAspect="1" noChangeArrowheads="1"/>
          </p:cNvPicPr>
          <p:nvPr/>
        </p:nvPicPr>
        <p:blipFill>
          <a:blip r:embed="rId2" cstate="print"/>
          <a:srcRect/>
          <a:stretch>
            <a:fillRect/>
          </a:stretch>
        </p:blipFill>
        <p:spPr bwMode="auto">
          <a:xfrm>
            <a:off x="623888" y="1652067"/>
            <a:ext cx="6516688" cy="4362450"/>
          </a:xfrm>
          <a:prstGeom prst="rect">
            <a:avLst/>
          </a:prstGeom>
          <a:noFill/>
          <a:ln w="38100">
            <a:solidFill>
              <a:srgbClr val="FFFF00"/>
            </a:solidFill>
            <a:miter lim="800000"/>
            <a:headEnd/>
            <a:tailEnd/>
          </a:ln>
        </p:spPr>
      </p:pic>
      <p:sp>
        <p:nvSpPr>
          <p:cNvPr id="7" name="Flèche vers le haut 30"/>
          <p:cNvSpPr>
            <a:spLocks noChangeArrowheads="1"/>
          </p:cNvSpPr>
          <p:nvPr/>
        </p:nvSpPr>
        <p:spPr bwMode="auto">
          <a:xfrm rot="-3132894">
            <a:off x="3968706" y="3915343"/>
            <a:ext cx="484187" cy="1079500"/>
          </a:xfrm>
          <a:prstGeom prst="upArrow">
            <a:avLst>
              <a:gd name="adj1" fmla="val 50000"/>
              <a:gd name="adj2" fmla="val 55222"/>
            </a:avLst>
          </a:prstGeom>
          <a:solidFill>
            <a:srgbClr val="FF0000"/>
          </a:solidFill>
          <a:ln w="9525" algn="ctr">
            <a:solidFill>
              <a:schemeClr val="tx1"/>
            </a:solidFill>
            <a:round/>
            <a:headEnd/>
            <a:tailEnd/>
          </a:ln>
        </p:spPr>
        <p:txBody>
          <a:bodyPr/>
          <a:lstStyle/>
          <a:p>
            <a:pPr algn="ctr"/>
            <a:endParaRPr lang="fr-FR"/>
          </a:p>
        </p:txBody>
      </p:sp>
      <p:pic>
        <p:nvPicPr>
          <p:cNvPr id="8" name="Picture 14" descr="D:\Clipart Pompiers\Clipart 2\Transparent\personnages\perso2.gif"/>
          <p:cNvPicPr>
            <a:picLocks noChangeAspect="1" noChangeArrowheads="1"/>
          </p:cNvPicPr>
          <p:nvPr/>
        </p:nvPicPr>
        <p:blipFill>
          <a:blip r:embed="rId3" cstate="print"/>
          <a:srcRect/>
          <a:stretch>
            <a:fillRect/>
          </a:stretch>
        </p:blipFill>
        <p:spPr bwMode="auto">
          <a:xfrm>
            <a:off x="7464850" y="3356992"/>
            <a:ext cx="1175912" cy="2409254"/>
          </a:xfrm>
          <a:prstGeom prst="rect">
            <a:avLst/>
          </a:prstGeom>
          <a:noFill/>
          <a:ln w="9525">
            <a:noFill/>
            <a:miter lim="800000"/>
            <a:headEnd/>
            <a:tailEnd/>
          </a:ln>
        </p:spPr>
      </p:pic>
      <p:sp>
        <p:nvSpPr>
          <p:cNvPr id="9" name="Bulle ronde 8"/>
          <p:cNvSpPr/>
          <p:nvPr/>
        </p:nvSpPr>
        <p:spPr>
          <a:xfrm>
            <a:off x="4932040" y="1909069"/>
            <a:ext cx="4032250" cy="1008062"/>
          </a:xfrm>
          <a:prstGeom prst="wedgeEllipseCallout">
            <a:avLst>
              <a:gd name="adj1" fmla="val 13393"/>
              <a:gd name="adj2" fmla="val 1412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latin typeface="Times New Roman" pitchFamily="18" charset="0"/>
                <a:cs typeface="Times New Roman" pitchFamily="18" charset="0"/>
              </a:rPr>
              <a:t>Elles indiquent le plus bas niveau de carbonisation.</a:t>
            </a:r>
          </a:p>
          <a:p>
            <a:pPr algn="ctr">
              <a:defRPr/>
            </a:pPr>
            <a:r>
              <a:rPr lang="fr-FR" b="1" dirty="0">
                <a:latin typeface="Times New Roman" pitchFamily="18" charset="0"/>
                <a:cs typeface="Times New Roman" pitchFamily="18" charset="0"/>
              </a:rPr>
              <a:t>Important!!</a:t>
            </a:r>
          </a:p>
        </p:txBody>
      </p:sp>
    </p:spTree>
    <p:extLst>
      <p:ext uri="{BB962C8B-B14F-4D97-AF65-F5344CB8AC3E}">
        <p14:creationId xmlns:p14="http://schemas.microsoft.com/office/powerpoint/2010/main" val="47723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5</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marL="484632" lvl="0" algn="ctr" defTabSz="914400" eaLnBrk="1" fontAlgn="auto" hangingPunct="1">
              <a:spcAft>
                <a:spcPts val="0"/>
              </a:spcAft>
              <a:defRPr/>
            </a:pPr>
            <a:r>
              <a:rPr lang="fr-FR" sz="3200" kern="1200" dirty="0">
                <a:ln w="6350">
                  <a:noFill/>
                </a:ln>
                <a:solidFill>
                  <a:srgbClr val="FFFF00"/>
                </a:solidFill>
                <a:effectLst>
                  <a:outerShdw blurRad="114300" dist="101600" dir="2700000" algn="tl" rotWithShape="0">
                    <a:srgbClr val="000000">
                      <a:alpha val="40000"/>
                    </a:srgbClr>
                  </a:outerShdw>
                </a:effectLst>
                <a:latin typeface="Arial Black" charset="0"/>
                <a:ea typeface="+mn-ea"/>
                <a:cs typeface="Arial" charset="0"/>
              </a:rPr>
              <a:t>Quelques chiffres en France</a:t>
            </a:r>
            <a:r>
              <a:rPr lang="fr-FR" sz="3200" kern="1200" dirty="0" smtClean="0">
                <a:ln w="6350">
                  <a:noFill/>
                </a:ln>
                <a:solidFill>
                  <a:srgbClr val="FFFF00"/>
                </a:solidFill>
                <a:effectLst>
                  <a:outerShdw blurRad="114300" dist="101600" dir="2700000" algn="tl" rotWithShape="0">
                    <a:srgbClr val="000000">
                      <a:alpha val="40000"/>
                    </a:srgbClr>
                  </a:outerShdw>
                </a:effectLst>
                <a:latin typeface="Arial Black" charset="0"/>
                <a:ea typeface="+mn-ea"/>
                <a:cs typeface="Arial" charset="0"/>
              </a:rPr>
              <a:t>:</a:t>
            </a:r>
            <a:endParaRPr lang="fr-FR" altLang="fr-FR" sz="3200" dirty="0"/>
          </a:p>
        </p:txBody>
      </p:sp>
      <p:sp>
        <p:nvSpPr>
          <p:cNvPr id="33" name="Rectangle 25"/>
          <p:cNvSpPr>
            <a:spLocks noChangeArrowheads="1"/>
          </p:cNvSpPr>
          <p:nvPr/>
        </p:nvSpPr>
        <p:spPr bwMode="auto">
          <a:xfrm>
            <a:off x="287337" y="1124744"/>
            <a:ext cx="8569325" cy="3048000"/>
          </a:xfrm>
          <a:prstGeom prst="rect">
            <a:avLst/>
          </a:prstGeom>
          <a:noFill/>
          <a:ln w="9525">
            <a:noFill/>
            <a:miter lim="800000"/>
            <a:headEnd/>
            <a:tailEnd/>
          </a:ln>
        </p:spPr>
        <p:txBody>
          <a:bodyPr>
            <a:spAutoFit/>
          </a:bodyPr>
          <a:lstStyle/>
          <a:p>
            <a:pPr algn="l">
              <a:buFont typeface="Wingdings" pitchFamily="2" charset="2"/>
              <a:buChar char="Ø"/>
            </a:pPr>
            <a:r>
              <a:rPr lang="fr-FR" sz="1600" dirty="0">
                <a:latin typeface="Book Antiqua" pitchFamily="18" charset="0"/>
              </a:rPr>
              <a:t> 250 000 incendies d’habitations sont déclarés chaque années aux assurances</a:t>
            </a:r>
          </a:p>
          <a:p>
            <a:pPr algn="l">
              <a:buFont typeface="Wingdings" pitchFamily="2" charset="2"/>
              <a:buChar char="Ø"/>
            </a:pPr>
            <a:endParaRPr lang="fr-FR" sz="1600" dirty="0">
              <a:latin typeface="Book Antiqua" pitchFamily="18" charset="0"/>
            </a:endParaRPr>
          </a:p>
          <a:p>
            <a:pPr algn="l">
              <a:buFont typeface="Wingdings" pitchFamily="2" charset="2"/>
              <a:buChar char="Ø"/>
            </a:pPr>
            <a:r>
              <a:rPr lang="fr-FR" sz="1600" dirty="0">
                <a:latin typeface="Book Antiqua" pitchFamily="18" charset="0"/>
              </a:rPr>
              <a:t> Soit 1 incendie toutes les 2 minutes</a:t>
            </a:r>
          </a:p>
          <a:p>
            <a:pPr algn="l">
              <a:buFont typeface="Wingdings" pitchFamily="2" charset="2"/>
              <a:buChar char="Ø"/>
            </a:pPr>
            <a:endParaRPr lang="fr-FR" sz="1600" dirty="0">
              <a:latin typeface="Book Antiqua" pitchFamily="18" charset="0"/>
            </a:endParaRPr>
          </a:p>
          <a:p>
            <a:pPr algn="l">
              <a:buFont typeface="Wingdings" pitchFamily="2" charset="2"/>
              <a:buChar char="Ø"/>
            </a:pPr>
            <a:r>
              <a:rPr lang="fr-FR" sz="1600" dirty="0">
                <a:latin typeface="Book Antiqua" pitchFamily="18" charset="0"/>
              </a:rPr>
              <a:t> L’intoxication par inhalation de fum</a:t>
            </a:r>
            <a:r>
              <a:rPr lang="fr-FR" sz="1600" dirty="0">
                <a:latin typeface="Book Antiqua" pitchFamily="18" charset="0"/>
                <a:ea typeface="ヒラギノ角ゴ ProN W3"/>
                <a:cs typeface="ヒラギノ角ゴ ProN W3"/>
              </a:rPr>
              <a:t>ée</a:t>
            </a:r>
            <a:r>
              <a:rPr lang="fr-FR" sz="1600" dirty="0">
                <a:latin typeface="Book Antiqua" pitchFamily="18" charset="0"/>
              </a:rPr>
              <a:t> est à l’origine de 80 % des décès</a:t>
            </a:r>
          </a:p>
          <a:p>
            <a:pPr algn="l">
              <a:buFont typeface="Wingdings" pitchFamily="2" charset="2"/>
              <a:buChar char="Ø"/>
            </a:pPr>
            <a:endParaRPr lang="fr-FR" sz="1600" dirty="0">
              <a:latin typeface="Book Antiqua" pitchFamily="18" charset="0"/>
            </a:endParaRPr>
          </a:p>
          <a:p>
            <a:pPr algn="l">
              <a:buFont typeface="Wingdings" pitchFamily="2" charset="2"/>
              <a:buChar char="Ø"/>
            </a:pPr>
            <a:r>
              <a:rPr lang="fr-FR" sz="1600" dirty="0">
                <a:latin typeface="Book Antiqua" pitchFamily="18" charset="0"/>
              </a:rPr>
              <a:t> Le nombre d’incendies à doublé ces vingt dernières années</a:t>
            </a:r>
          </a:p>
          <a:p>
            <a:pPr algn="l">
              <a:buFont typeface="Wingdings" pitchFamily="2" charset="2"/>
              <a:buChar char="Ø"/>
            </a:pPr>
            <a:endParaRPr lang="fr-FR" sz="1600" dirty="0">
              <a:latin typeface="Book Antiqua" pitchFamily="18" charset="0"/>
            </a:endParaRPr>
          </a:p>
          <a:p>
            <a:pPr algn="l">
              <a:buFont typeface="Wingdings" pitchFamily="2" charset="2"/>
              <a:buChar char="Ø"/>
            </a:pPr>
            <a:r>
              <a:rPr lang="fr-FR" sz="1600" dirty="0">
                <a:latin typeface="Book Antiqua" pitchFamily="18" charset="0"/>
              </a:rPr>
              <a:t> 800 morts par An </a:t>
            </a:r>
          </a:p>
          <a:p>
            <a:pPr algn="l">
              <a:buFont typeface="Wingdings" pitchFamily="2" charset="2"/>
              <a:buChar char="Ø"/>
            </a:pPr>
            <a:endParaRPr lang="fr-FR" sz="1600" dirty="0">
              <a:latin typeface="Book Antiqua" pitchFamily="18" charset="0"/>
            </a:endParaRPr>
          </a:p>
          <a:p>
            <a:pPr algn="l">
              <a:buFont typeface="Wingdings" pitchFamily="2" charset="2"/>
              <a:buChar char="Ø"/>
            </a:pPr>
            <a:r>
              <a:rPr lang="fr-FR" sz="1600" dirty="0">
                <a:latin typeface="Book Antiqua" pitchFamily="18" charset="0"/>
              </a:rPr>
              <a:t> 2</a:t>
            </a:r>
            <a:r>
              <a:rPr lang="fr-FR" sz="1600" baseline="30000" dirty="0">
                <a:latin typeface="Book Antiqua" pitchFamily="18" charset="0"/>
              </a:rPr>
              <a:t>ème</a:t>
            </a:r>
            <a:r>
              <a:rPr lang="fr-FR" sz="1600" dirty="0">
                <a:latin typeface="Book Antiqua" pitchFamily="18" charset="0"/>
              </a:rPr>
              <a:t> cause de mortalité chez les enfants après la noyade</a:t>
            </a:r>
          </a:p>
          <a:p>
            <a:pPr algn="l">
              <a:buFont typeface="Wingdings" pitchFamily="2" charset="2"/>
              <a:buChar char="Ø"/>
            </a:pPr>
            <a:endParaRPr lang="fr-FR" sz="1600" b="1" dirty="0">
              <a:latin typeface="Book Antiqua" pitchFamily="18" charset="0"/>
            </a:endParaRPr>
          </a:p>
        </p:txBody>
      </p:sp>
      <p:sp>
        <p:nvSpPr>
          <p:cNvPr id="34" name="Rectangle 15"/>
          <p:cNvSpPr>
            <a:spLocks noChangeArrowheads="1"/>
          </p:cNvSpPr>
          <p:nvPr/>
        </p:nvSpPr>
        <p:spPr bwMode="auto">
          <a:xfrm>
            <a:off x="401638" y="3896519"/>
            <a:ext cx="8358187" cy="725487"/>
          </a:xfrm>
          <a:prstGeom prst="rect">
            <a:avLst/>
          </a:prstGeom>
          <a:noFill/>
          <a:ln w="9525">
            <a:noFill/>
            <a:miter lim="800000"/>
            <a:headEnd/>
            <a:tailEnd/>
          </a:ln>
        </p:spPr>
        <p:txBody>
          <a:bodyPr>
            <a:spAutoFit/>
          </a:bodyPr>
          <a:lstStyle/>
          <a:p>
            <a:pPr algn="ctr" eaLnBrk="0" hangingPunct="0">
              <a:spcAft>
                <a:spcPts val="1100"/>
              </a:spcAft>
            </a:pPr>
            <a:r>
              <a:rPr lang="fr-FR" sz="2000" b="1" dirty="0">
                <a:solidFill>
                  <a:srgbClr val="FF0000"/>
                </a:solidFill>
                <a:latin typeface="Book Antiqua" pitchFamily="18" charset="0"/>
              </a:rPr>
              <a:t>- 1 Fran</a:t>
            </a:r>
            <a:r>
              <a:rPr lang="fr-FR" sz="2000" b="1" dirty="0">
                <a:solidFill>
                  <a:srgbClr val="FF0000"/>
                </a:solidFill>
                <a:latin typeface="Book Antiqua" pitchFamily="18" charset="0"/>
                <a:ea typeface="ヒラギノ角ゴ ProN W3"/>
                <a:cs typeface="ヒラギノ角ゴ ProN W3"/>
              </a:rPr>
              <a:t>ça</a:t>
            </a:r>
            <a:r>
              <a:rPr lang="fr-FR" sz="2000" b="1" dirty="0">
                <a:solidFill>
                  <a:srgbClr val="FF0000"/>
                </a:solidFill>
                <a:latin typeface="Book Antiqua" pitchFamily="18" charset="0"/>
              </a:rPr>
              <a:t>is sur 3 sera victime d'un incendie au cours de sa vie!!</a:t>
            </a:r>
            <a:endParaRPr lang="fr-FR" b="1" dirty="0">
              <a:solidFill>
                <a:srgbClr val="FF0000"/>
              </a:solidFill>
              <a:latin typeface="Book Antiqua" pitchFamily="18" charset="0"/>
            </a:endParaRPr>
          </a:p>
          <a:p>
            <a:pPr algn="ctr"/>
            <a:endParaRPr lang="fr-FR" dirty="0">
              <a:solidFill>
                <a:schemeClr val="accent2"/>
              </a:solidFill>
              <a:latin typeface="Book Antiqua" pitchFamily="18" charset="0"/>
            </a:endParaRPr>
          </a:p>
        </p:txBody>
      </p:sp>
      <p:pic>
        <p:nvPicPr>
          <p:cNvPr id="35" name="Picture 14" descr="D:\Clipart Pompiers\Clipart 2\Transparent\personnages\perso2.gif"/>
          <p:cNvPicPr>
            <a:picLocks noChangeAspect="1" noChangeArrowheads="1"/>
          </p:cNvPicPr>
          <p:nvPr/>
        </p:nvPicPr>
        <p:blipFill>
          <a:blip r:embed="rId3" cstate="print"/>
          <a:srcRect/>
          <a:stretch>
            <a:fillRect/>
          </a:stretch>
        </p:blipFill>
        <p:spPr bwMode="auto">
          <a:xfrm>
            <a:off x="8177212" y="2226468"/>
            <a:ext cx="742950" cy="1519238"/>
          </a:xfrm>
          <a:prstGeom prst="rect">
            <a:avLst/>
          </a:prstGeom>
          <a:noFill/>
          <a:ln w="9525">
            <a:noFill/>
            <a:miter lim="800000"/>
            <a:headEnd/>
            <a:tailEnd/>
          </a:ln>
        </p:spPr>
      </p:pic>
      <p:sp>
        <p:nvSpPr>
          <p:cNvPr id="36" name="Bulle ronde 35"/>
          <p:cNvSpPr/>
          <p:nvPr/>
        </p:nvSpPr>
        <p:spPr>
          <a:xfrm rot="20143062">
            <a:off x="6927855" y="1466632"/>
            <a:ext cx="2160587" cy="735012"/>
          </a:xfrm>
          <a:prstGeom prst="wedgeEllipseCallout">
            <a:avLst>
              <a:gd name="adj1" fmla="val -1750"/>
              <a:gd name="adj2" fmla="val 8074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37" name="ZoneTexte 36"/>
          <p:cNvSpPr txBox="1">
            <a:spLocks noChangeArrowheads="1"/>
          </p:cNvSpPr>
          <p:nvPr/>
        </p:nvSpPr>
        <p:spPr bwMode="auto">
          <a:xfrm rot="-1499692">
            <a:off x="6928648" y="1542037"/>
            <a:ext cx="2159000" cy="584200"/>
          </a:xfrm>
          <a:prstGeom prst="rect">
            <a:avLst/>
          </a:prstGeom>
          <a:noFill/>
          <a:ln w="9525">
            <a:noFill/>
            <a:miter lim="800000"/>
            <a:headEnd/>
            <a:tailEnd/>
          </a:ln>
        </p:spPr>
        <p:txBody>
          <a:bodyPr>
            <a:spAutoFit/>
          </a:bodyPr>
          <a:lstStyle/>
          <a:p>
            <a:pPr algn="ctr"/>
            <a:r>
              <a:rPr lang="fr-FR" sz="1600" b="1" dirty="0">
                <a:solidFill>
                  <a:schemeClr val="bg1"/>
                </a:solidFill>
                <a:latin typeface="Book Antiqua" pitchFamily="18" charset="0"/>
              </a:rPr>
              <a:t>Ensemble arrêtons </a:t>
            </a:r>
          </a:p>
          <a:p>
            <a:pPr algn="ctr"/>
            <a:r>
              <a:rPr lang="fr-FR" sz="1600" b="1" dirty="0">
                <a:solidFill>
                  <a:schemeClr val="bg1"/>
                </a:solidFill>
                <a:latin typeface="Book Antiqua" pitchFamily="18" charset="0"/>
              </a:rPr>
              <a:t>le massacre!</a:t>
            </a:r>
          </a:p>
        </p:txBody>
      </p:sp>
      <p:pic>
        <p:nvPicPr>
          <p:cNvPr id="38" name="Espace réservé du contenu 20" descr="050706230933_74.gif"/>
          <p:cNvPicPr>
            <a:picLocks noChangeAspect="1"/>
          </p:cNvPicPr>
          <p:nvPr/>
        </p:nvPicPr>
        <p:blipFill>
          <a:blip r:embed="rId4" cstate="print"/>
          <a:srcRect/>
          <a:stretch>
            <a:fillRect/>
          </a:stretch>
        </p:blipFill>
        <p:spPr bwMode="auto">
          <a:xfrm>
            <a:off x="1187624" y="4319230"/>
            <a:ext cx="2088232" cy="2088233"/>
          </a:xfrm>
          <a:prstGeom prst="rect">
            <a:avLst/>
          </a:prstGeom>
          <a:noFill/>
          <a:ln w="9525">
            <a:noFill/>
            <a:miter lim="800000"/>
            <a:headEnd/>
            <a:tailEnd/>
          </a:ln>
        </p:spPr>
      </p:pic>
      <p:pic>
        <p:nvPicPr>
          <p:cNvPr id="39" name="Picture 5" descr="bb brulé)"/>
          <p:cNvPicPr>
            <a:picLocks noChangeAspect="1" noChangeArrowheads="1"/>
          </p:cNvPicPr>
          <p:nvPr/>
        </p:nvPicPr>
        <p:blipFill>
          <a:blip r:embed="rId5" cstate="print"/>
          <a:srcRect/>
          <a:stretch>
            <a:fillRect/>
          </a:stretch>
        </p:blipFill>
        <p:spPr bwMode="auto">
          <a:xfrm>
            <a:off x="3390157" y="4331930"/>
            <a:ext cx="2786062" cy="2090738"/>
          </a:xfrm>
          <a:prstGeom prst="rect">
            <a:avLst/>
          </a:prstGeom>
          <a:noFill/>
          <a:ln w="9525">
            <a:noFill/>
            <a:miter lim="800000"/>
            <a:headEnd/>
            <a:tailEnd/>
          </a:ln>
        </p:spPr>
      </p:pic>
      <p:sp>
        <p:nvSpPr>
          <p:cNvPr id="40" name="Text Box 20"/>
          <p:cNvSpPr txBox="1">
            <a:spLocks noChangeArrowheads="1"/>
          </p:cNvSpPr>
          <p:nvPr/>
        </p:nvSpPr>
        <p:spPr bwMode="auto">
          <a:xfrm>
            <a:off x="3471120" y="6084888"/>
            <a:ext cx="2819400" cy="368300"/>
          </a:xfrm>
          <a:prstGeom prst="rect">
            <a:avLst/>
          </a:prstGeom>
          <a:noFill/>
          <a:ln w="9525">
            <a:noFill/>
            <a:miter lim="800000"/>
            <a:headEnd/>
            <a:tailEnd/>
          </a:ln>
        </p:spPr>
        <p:txBody>
          <a:bodyPr wrap="none">
            <a:spAutoFit/>
          </a:bodyPr>
          <a:lstStyle/>
          <a:p>
            <a:pPr algn="ctr"/>
            <a:r>
              <a:rPr lang="fr-FR" b="1" dirty="0">
                <a:latin typeface="Book Antiqua" pitchFamily="18" charset="0"/>
              </a:rPr>
              <a:t>Nous devons éviter cela!!</a:t>
            </a:r>
          </a:p>
        </p:txBody>
      </p:sp>
      <p:pic>
        <p:nvPicPr>
          <p:cNvPr id="41" name="Image 19" descr="Affiche_incendie_1.jpg"/>
          <p:cNvPicPr>
            <a:picLocks noChangeAspect="1"/>
          </p:cNvPicPr>
          <p:nvPr/>
        </p:nvPicPr>
        <p:blipFill>
          <a:blip r:embed="rId6" cstate="print"/>
          <a:srcRect/>
          <a:stretch>
            <a:fillRect/>
          </a:stretch>
        </p:blipFill>
        <p:spPr bwMode="auto">
          <a:xfrm>
            <a:off x="6290520" y="4331930"/>
            <a:ext cx="1377824" cy="1847133"/>
          </a:xfrm>
          <a:prstGeom prst="rect">
            <a:avLst/>
          </a:prstGeom>
          <a:noFill/>
          <a:ln w="57150">
            <a:noFill/>
            <a:miter lim="800000"/>
            <a:headEnd/>
            <a:tailEnd/>
          </a:ln>
        </p:spPr>
      </p:pic>
    </p:spTree>
    <p:extLst>
      <p:ext uri="{BB962C8B-B14F-4D97-AF65-F5344CB8AC3E}">
        <p14:creationId xmlns:p14="http://schemas.microsoft.com/office/powerpoint/2010/main" val="89544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heckerboard(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cTn>
                              </p:par>
                              <p:par>
                                <p:cTn id="13" presetID="2" presetClass="entr" presetSubtype="2"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1+#ppt_w/2"/>
                                          </p:val>
                                        </p:tav>
                                        <p:tav tm="100000">
                                          <p:val>
                                            <p:strVal val="#ppt_x"/>
                                          </p:val>
                                        </p:tav>
                                      </p:tavLst>
                                    </p:anim>
                                    <p:anim calcmode="lin" valueType="num">
                                      <p:cBhvr additive="base">
                                        <p:cTn id="16"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2400" i="1" kern="1200" dirty="0">
                <a:solidFill>
                  <a:srgbClr val="FFFF00"/>
                </a:solidFill>
                <a:latin typeface="Arial" charset="0"/>
                <a:ea typeface="+mn-ea"/>
                <a:cs typeface="Arial" charset="0"/>
              </a:rPr>
              <a:t>D’autres exemples de signes objectifs:</a:t>
            </a:r>
            <a:br>
              <a:rPr lang="fr-FR" sz="2400" i="1"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50</a:t>
            </a:fld>
            <a:endParaRPr lang="fr-FR" altLang="fr-FR"/>
          </a:p>
        </p:txBody>
      </p:sp>
      <p:sp>
        <p:nvSpPr>
          <p:cNvPr id="4" name="ZoneTexte 53"/>
          <p:cNvSpPr txBox="1">
            <a:spLocks noChangeArrowheads="1"/>
          </p:cNvSpPr>
          <p:nvPr/>
        </p:nvSpPr>
        <p:spPr bwMode="auto">
          <a:xfrm flipH="1">
            <a:off x="89694" y="1038225"/>
            <a:ext cx="8964612" cy="646113"/>
          </a:xfrm>
          <a:prstGeom prst="rect">
            <a:avLst/>
          </a:prstGeom>
          <a:noFill/>
          <a:ln w="9525">
            <a:noFill/>
            <a:miter lim="800000"/>
            <a:headEnd/>
            <a:tailEnd/>
          </a:ln>
        </p:spPr>
        <p:txBody>
          <a:bodyPr>
            <a:spAutoFit/>
          </a:bodyPr>
          <a:lstStyle/>
          <a:p>
            <a:pPr algn="ctr"/>
            <a:r>
              <a:rPr lang="fr-FR" b="1" i="1"/>
              <a:t>Sous l'action de la chaleur de l'incendie, une ampoule ordinaire  peut gonfler.</a:t>
            </a:r>
          </a:p>
          <a:p>
            <a:pPr algn="ctr"/>
            <a:r>
              <a:rPr lang="fr-FR" b="1" i="1"/>
              <a:t>La boursouflure étant orientée dans la direction du flux thermique.</a:t>
            </a:r>
          </a:p>
        </p:txBody>
      </p:sp>
      <p:pic>
        <p:nvPicPr>
          <p:cNvPr id="6" name="Picture 4"/>
          <p:cNvPicPr>
            <a:picLocks noChangeAspect="1" noChangeArrowheads="1"/>
          </p:cNvPicPr>
          <p:nvPr/>
        </p:nvPicPr>
        <p:blipFill>
          <a:blip r:embed="rId2" cstate="print"/>
          <a:srcRect/>
          <a:stretch>
            <a:fillRect/>
          </a:stretch>
        </p:blipFill>
        <p:spPr bwMode="auto">
          <a:xfrm>
            <a:off x="401638" y="2076450"/>
            <a:ext cx="2684463" cy="3600450"/>
          </a:xfrm>
          <a:prstGeom prst="rect">
            <a:avLst/>
          </a:prstGeom>
          <a:noFill/>
          <a:ln w="38100">
            <a:solidFill>
              <a:srgbClr val="FFFF00"/>
            </a:solidFill>
            <a:miter lim="800000"/>
            <a:headEnd/>
            <a:tailEnd/>
          </a:ln>
        </p:spPr>
      </p:pic>
      <p:cxnSp>
        <p:nvCxnSpPr>
          <p:cNvPr id="7" name="Connecteur droit avec flèche 46"/>
          <p:cNvCxnSpPr>
            <a:cxnSpLocks noChangeShapeType="1"/>
          </p:cNvCxnSpPr>
          <p:nvPr/>
        </p:nvCxnSpPr>
        <p:spPr bwMode="auto">
          <a:xfrm>
            <a:off x="2797969" y="3789040"/>
            <a:ext cx="576263" cy="358775"/>
          </a:xfrm>
          <a:prstGeom prst="straightConnector1">
            <a:avLst/>
          </a:prstGeom>
          <a:noFill/>
          <a:ln w="76200" algn="ctr">
            <a:solidFill>
              <a:srgbClr val="0070C0"/>
            </a:solidFill>
            <a:round/>
            <a:headEnd/>
            <a:tailEnd type="arrow" w="med" len="med"/>
          </a:ln>
        </p:spPr>
      </p:cxnSp>
      <p:pic>
        <p:nvPicPr>
          <p:cNvPr id="8" name="Image 33" descr="lumiere-feu-32.gif"/>
          <p:cNvPicPr>
            <a:picLocks noChangeAspect="1"/>
          </p:cNvPicPr>
          <p:nvPr/>
        </p:nvPicPr>
        <p:blipFill>
          <a:blip r:embed="rId3" cstate="print"/>
          <a:srcRect/>
          <a:stretch>
            <a:fillRect/>
          </a:stretch>
        </p:blipFill>
        <p:spPr bwMode="auto">
          <a:xfrm>
            <a:off x="2915816" y="4303712"/>
            <a:ext cx="1079500" cy="1373188"/>
          </a:xfrm>
          <a:prstGeom prst="rect">
            <a:avLst/>
          </a:prstGeom>
          <a:noFill/>
          <a:ln w="9525">
            <a:noFill/>
            <a:miter lim="800000"/>
            <a:headEnd/>
            <a:tailEnd/>
          </a:ln>
        </p:spPr>
      </p:pic>
      <p:pic>
        <p:nvPicPr>
          <p:cNvPr id="9" name="Image 17" descr="lumiere-ampoules-7.gif"/>
          <p:cNvPicPr>
            <a:picLocks noChangeAspect="1"/>
          </p:cNvPicPr>
          <p:nvPr/>
        </p:nvPicPr>
        <p:blipFill>
          <a:blip r:embed="rId4" cstate="print"/>
          <a:srcRect/>
          <a:stretch>
            <a:fillRect/>
          </a:stretch>
        </p:blipFill>
        <p:spPr bwMode="auto">
          <a:xfrm>
            <a:off x="3155936" y="2562224"/>
            <a:ext cx="819150" cy="714375"/>
          </a:xfrm>
          <a:prstGeom prst="rect">
            <a:avLst/>
          </a:prstGeom>
          <a:noFill/>
          <a:ln w="9525">
            <a:noFill/>
            <a:miter lim="800000"/>
            <a:headEnd/>
            <a:tailEnd/>
          </a:ln>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4921" y="2066131"/>
            <a:ext cx="4812020" cy="3609015"/>
          </a:xfrm>
          <a:prstGeom prst="rect">
            <a:avLst/>
          </a:prstGeom>
          <a:ln w="19050">
            <a:solidFill>
              <a:srgbClr val="FFFF00"/>
            </a:solidFill>
          </a:ln>
        </p:spPr>
      </p:pic>
      <p:cxnSp>
        <p:nvCxnSpPr>
          <p:cNvPr id="11" name="Connecteur droit avec flèche 46"/>
          <p:cNvCxnSpPr>
            <a:cxnSpLocks noChangeShapeType="1"/>
          </p:cNvCxnSpPr>
          <p:nvPr/>
        </p:nvCxnSpPr>
        <p:spPr bwMode="auto">
          <a:xfrm flipH="1">
            <a:off x="3851920" y="3681412"/>
            <a:ext cx="1274120" cy="971724"/>
          </a:xfrm>
          <a:prstGeom prst="straightConnector1">
            <a:avLst/>
          </a:prstGeom>
          <a:noFill/>
          <a:ln w="76200" algn="ctr">
            <a:solidFill>
              <a:srgbClr val="0070C0"/>
            </a:solidFill>
            <a:round/>
            <a:headEnd/>
            <a:tailEnd type="arrow" w="med" len="med"/>
          </a:ln>
        </p:spPr>
      </p:cxnSp>
    </p:spTree>
    <p:extLst>
      <p:ext uri="{BB962C8B-B14F-4D97-AF65-F5344CB8AC3E}">
        <p14:creationId xmlns:p14="http://schemas.microsoft.com/office/powerpoint/2010/main" val="18917184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51</a:t>
            </a:fld>
            <a:endParaRPr lang="fr-FR" altLang="fr-FR"/>
          </a:p>
        </p:txBody>
      </p:sp>
      <p:sp>
        <p:nvSpPr>
          <p:cNvPr id="4" name="ZoneTexte 17"/>
          <p:cNvSpPr txBox="1">
            <a:spLocks noChangeArrowheads="1"/>
          </p:cNvSpPr>
          <p:nvPr/>
        </p:nvSpPr>
        <p:spPr bwMode="auto">
          <a:xfrm>
            <a:off x="568325" y="1196752"/>
            <a:ext cx="8007350" cy="461962"/>
          </a:xfrm>
          <a:prstGeom prst="rect">
            <a:avLst/>
          </a:prstGeom>
          <a:noFill/>
          <a:ln w="9525">
            <a:noFill/>
            <a:miter lim="800000"/>
            <a:headEnd/>
            <a:tailEnd/>
          </a:ln>
        </p:spPr>
        <p:txBody>
          <a:bodyPr wrap="none">
            <a:spAutoFit/>
          </a:bodyPr>
          <a:lstStyle/>
          <a:p>
            <a:pPr algn="ctr"/>
            <a:r>
              <a:rPr lang="fr-FR" sz="2400" b="1">
                <a:solidFill>
                  <a:srgbClr val="0070C0"/>
                </a:solidFill>
              </a:rPr>
              <a:t>Déformations d’objets pointant vers le point d’origine</a:t>
            </a:r>
          </a:p>
        </p:txBody>
      </p:sp>
      <p:pic>
        <p:nvPicPr>
          <p:cNvPr id="6" name="Picture 2" descr="E:\Documents and Settings\FLACHER LAURENT\archives photos\RCCI SDIS 42\RCCI SDIS 1\DSC02722.JPG"/>
          <p:cNvPicPr>
            <a:picLocks noGrp="1" noChangeAspect="1" noChangeArrowheads="1"/>
          </p:cNvPicPr>
          <p:nvPr>
            <p:ph idx="4294967295"/>
          </p:nvPr>
        </p:nvPicPr>
        <p:blipFill>
          <a:blip r:embed="rId2" cstate="print"/>
          <a:srcRect/>
          <a:stretch>
            <a:fillRect/>
          </a:stretch>
        </p:blipFill>
        <p:spPr>
          <a:xfrm>
            <a:off x="323528" y="2195463"/>
            <a:ext cx="4057650" cy="2609850"/>
          </a:xfrm>
          <a:ln w="38100">
            <a:solidFill>
              <a:srgbClr val="FFFF00"/>
            </a:solidFill>
          </a:ln>
        </p:spPr>
      </p:pic>
      <p:pic>
        <p:nvPicPr>
          <p:cNvPr id="7" name="Image 1"/>
          <p:cNvPicPr>
            <a:picLocks noChangeAspect="1"/>
          </p:cNvPicPr>
          <p:nvPr/>
        </p:nvPicPr>
        <p:blipFill>
          <a:blip r:embed="rId3" cstate="print"/>
          <a:srcRect/>
          <a:stretch>
            <a:fillRect/>
          </a:stretch>
        </p:blipFill>
        <p:spPr bwMode="auto">
          <a:xfrm>
            <a:off x="4788024" y="2204864"/>
            <a:ext cx="3903663" cy="2613025"/>
          </a:xfrm>
          <a:prstGeom prst="rect">
            <a:avLst/>
          </a:prstGeom>
          <a:noFill/>
          <a:ln w="38100">
            <a:solidFill>
              <a:srgbClr val="FFFF00"/>
            </a:solidFill>
            <a:miter lim="800000"/>
            <a:headEnd/>
            <a:tailEnd/>
          </a:ln>
        </p:spPr>
      </p:pic>
      <p:pic>
        <p:nvPicPr>
          <p:cNvPr id="8" name="Image 25" descr="lumiere-feu-44.gif"/>
          <p:cNvPicPr>
            <a:picLocks noChangeAspect="1"/>
          </p:cNvPicPr>
          <p:nvPr/>
        </p:nvPicPr>
        <p:blipFill>
          <a:blip r:embed="rId4" cstate="print"/>
          <a:srcRect/>
          <a:stretch>
            <a:fillRect/>
          </a:stretch>
        </p:blipFill>
        <p:spPr bwMode="auto">
          <a:xfrm>
            <a:off x="3355281" y="2844130"/>
            <a:ext cx="1054100" cy="1884362"/>
          </a:xfrm>
          <a:prstGeom prst="rect">
            <a:avLst/>
          </a:prstGeom>
          <a:noFill/>
          <a:ln w="9525">
            <a:noFill/>
            <a:miter lim="800000"/>
            <a:headEnd/>
            <a:tailEnd/>
          </a:ln>
        </p:spPr>
      </p:pic>
      <p:cxnSp>
        <p:nvCxnSpPr>
          <p:cNvPr id="9" name="Connecteur droit avec flèche 8"/>
          <p:cNvCxnSpPr/>
          <p:nvPr/>
        </p:nvCxnSpPr>
        <p:spPr>
          <a:xfrm>
            <a:off x="2627313" y="3213100"/>
            <a:ext cx="936625" cy="7683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Image 25" descr="lumiere-feu-44.gif"/>
          <p:cNvPicPr>
            <a:picLocks noChangeAspect="1"/>
          </p:cNvPicPr>
          <p:nvPr/>
        </p:nvPicPr>
        <p:blipFill>
          <a:blip r:embed="rId4" cstate="print"/>
          <a:srcRect/>
          <a:stretch>
            <a:fillRect/>
          </a:stretch>
        </p:blipFill>
        <p:spPr bwMode="auto">
          <a:xfrm>
            <a:off x="7632204" y="2803525"/>
            <a:ext cx="1054100" cy="1884362"/>
          </a:xfrm>
          <a:prstGeom prst="rect">
            <a:avLst/>
          </a:prstGeom>
          <a:noFill/>
          <a:ln w="9525">
            <a:noFill/>
            <a:miter lim="800000"/>
            <a:headEnd/>
            <a:tailEnd/>
          </a:ln>
        </p:spPr>
      </p:pic>
      <p:cxnSp>
        <p:nvCxnSpPr>
          <p:cNvPr id="11" name="Connecteur droit avec flèche 10"/>
          <p:cNvCxnSpPr/>
          <p:nvPr/>
        </p:nvCxnSpPr>
        <p:spPr>
          <a:xfrm>
            <a:off x="6595691" y="3036713"/>
            <a:ext cx="1152525" cy="9493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67976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b="0" kern="1200" dirty="0">
                <a:solidFill>
                  <a:srgbClr val="FFFF00"/>
                </a:solidFill>
                <a:latin typeface="Arial" charset="0"/>
                <a:ea typeface="+mn-ea"/>
                <a:cs typeface="Arial" charset="0"/>
              </a:rPr>
              <a:t/>
            </a:r>
            <a:br>
              <a:rPr lang="fr-FR" sz="18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52</a:t>
            </a:fld>
            <a:endParaRPr lang="fr-FR" altLang="fr-FR"/>
          </a:p>
        </p:txBody>
      </p:sp>
      <p:pic>
        <p:nvPicPr>
          <p:cNvPr id="4" name="Picture 2" descr="E:\Documents and Settings\FLACHER LAURENT\archives photos\Archive clichés RCCI\RCCI 9 PERIGNEUX\DSC01000.JPG"/>
          <p:cNvPicPr>
            <a:picLocks noGrp="1" noChangeAspect="1" noChangeArrowheads="1"/>
          </p:cNvPicPr>
          <p:nvPr>
            <p:ph idx="4294967295"/>
          </p:nvPr>
        </p:nvPicPr>
        <p:blipFill>
          <a:blip r:embed="rId2" cstate="print"/>
          <a:srcRect/>
          <a:stretch>
            <a:fillRect/>
          </a:stretch>
        </p:blipFill>
        <p:spPr>
          <a:xfrm>
            <a:off x="401638" y="1461609"/>
            <a:ext cx="6715125" cy="4321175"/>
          </a:xfrm>
          <a:ln w="38100">
            <a:solidFill>
              <a:srgbClr val="FFFF00"/>
            </a:solidFill>
          </a:ln>
        </p:spPr>
      </p:pic>
      <p:pic>
        <p:nvPicPr>
          <p:cNvPr id="6" name="Image 16" descr="100_2350.JPG"/>
          <p:cNvPicPr>
            <a:picLocks noChangeAspect="1"/>
          </p:cNvPicPr>
          <p:nvPr/>
        </p:nvPicPr>
        <p:blipFill>
          <a:blip r:embed="rId3" cstate="print"/>
          <a:srcRect/>
          <a:stretch>
            <a:fillRect/>
          </a:stretch>
        </p:blipFill>
        <p:spPr bwMode="auto">
          <a:xfrm>
            <a:off x="3487266" y="4579285"/>
            <a:ext cx="1439862" cy="1074737"/>
          </a:xfrm>
          <a:prstGeom prst="rect">
            <a:avLst/>
          </a:prstGeom>
          <a:noFill/>
          <a:ln w="25400">
            <a:solidFill>
              <a:srgbClr val="C00000"/>
            </a:solidFill>
            <a:miter lim="800000"/>
            <a:headEnd/>
            <a:tailEnd/>
          </a:ln>
        </p:spPr>
      </p:pic>
      <p:grpSp>
        <p:nvGrpSpPr>
          <p:cNvPr id="7" name="Group 218"/>
          <p:cNvGrpSpPr>
            <a:grpSpLocks/>
          </p:cNvGrpSpPr>
          <p:nvPr/>
        </p:nvGrpSpPr>
        <p:grpSpPr bwMode="auto">
          <a:xfrm flipH="1">
            <a:off x="1907704" y="980728"/>
            <a:ext cx="5113338" cy="3226479"/>
            <a:chOff x="1872" y="1935"/>
            <a:chExt cx="1680" cy="1284"/>
          </a:xfrm>
        </p:grpSpPr>
        <p:sp>
          <p:nvSpPr>
            <p:cNvPr id="8" name="Freeform 202"/>
            <p:cNvSpPr>
              <a:spLocks/>
            </p:cNvSpPr>
            <p:nvPr/>
          </p:nvSpPr>
          <p:spPr bwMode="auto">
            <a:xfrm>
              <a:off x="1872" y="1935"/>
              <a:ext cx="1680" cy="1284"/>
            </a:xfrm>
            <a:custGeom>
              <a:avLst/>
              <a:gdLst>
                <a:gd name="T0" fmla="*/ 1137 w 1680"/>
                <a:gd name="T1" fmla="*/ 226 h 1284"/>
                <a:gd name="T2" fmla="*/ 1111 w 1680"/>
                <a:gd name="T3" fmla="*/ 342 h 1284"/>
                <a:gd name="T4" fmla="*/ 1279 w 1680"/>
                <a:gd name="T5" fmla="*/ 194 h 1284"/>
                <a:gd name="T6" fmla="*/ 1254 w 1680"/>
                <a:gd name="T7" fmla="*/ 271 h 1284"/>
                <a:gd name="T8" fmla="*/ 1279 w 1680"/>
                <a:gd name="T9" fmla="*/ 271 h 1284"/>
                <a:gd name="T10" fmla="*/ 1460 w 1680"/>
                <a:gd name="T11" fmla="*/ 84 h 1284"/>
                <a:gd name="T12" fmla="*/ 1441 w 1680"/>
                <a:gd name="T13" fmla="*/ 155 h 1284"/>
                <a:gd name="T14" fmla="*/ 1538 w 1680"/>
                <a:gd name="T15" fmla="*/ 116 h 1284"/>
                <a:gd name="T16" fmla="*/ 1312 w 1680"/>
                <a:gd name="T17" fmla="*/ 387 h 1284"/>
                <a:gd name="T18" fmla="*/ 1299 w 1680"/>
                <a:gd name="T19" fmla="*/ 477 h 1284"/>
                <a:gd name="T20" fmla="*/ 1415 w 1680"/>
                <a:gd name="T21" fmla="*/ 503 h 1284"/>
                <a:gd name="T22" fmla="*/ 1564 w 1680"/>
                <a:gd name="T23" fmla="*/ 510 h 1284"/>
                <a:gd name="T24" fmla="*/ 1376 w 1680"/>
                <a:gd name="T25" fmla="*/ 555 h 1284"/>
                <a:gd name="T26" fmla="*/ 1441 w 1680"/>
                <a:gd name="T27" fmla="*/ 587 h 1284"/>
                <a:gd name="T28" fmla="*/ 1312 w 1680"/>
                <a:gd name="T29" fmla="*/ 607 h 1284"/>
                <a:gd name="T30" fmla="*/ 1363 w 1680"/>
                <a:gd name="T31" fmla="*/ 632 h 1284"/>
                <a:gd name="T32" fmla="*/ 1680 w 1680"/>
                <a:gd name="T33" fmla="*/ 755 h 1284"/>
                <a:gd name="T34" fmla="*/ 1486 w 1680"/>
                <a:gd name="T35" fmla="*/ 716 h 1284"/>
                <a:gd name="T36" fmla="*/ 1305 w 1680"/>
                <a:gd name="T37" fmla="*/ 684 h 1284"/>
                <a:gd name="T38" fmla="*/ 1376 w 1680"/>
                <a:gd name="T39" fmla="*/ 729 h 1284"/>
                <a:gd name="T40" fmla="*/ 1325 w 1680"/>
                <a:gd name="T41" fmla="*/ 768 h 1284"/>
                <a:gd name="T42" fmla="*/ 1422 w 1680"/>
                <a:gd name="T43" fmla="*/ 852 h 1284"/>
                <a:gd name="T44" fmla="*/ 1447 w 1680"/>
                <a:gd name="T45" fmla="*/ 961 h 1284"/>
                <a:gd name="T46" fmla="*/ 1299 w 1680"/>
                <a:gd name="T47" fmla="*/ 878 h 1284"/>
                <a:gd name="T48" fmla="*/ 1273 w 1680"/>
                <a:gd name="T49" fmla="*/ 890 h 1284"/>
                <a:gd name="T50" fmla="*/ 1170 w 1680"/>
                <a:gd name="T51" fmla="*/ 832 h 1284"/>
                <a:gd name="T52" fmla="*/ 1137 w 1680"/>
                <a:gd name="T53" fmla="*/ 852 h 1284"/>
                <a:gd name="T54" fmla="*/ 1144 w 1680"/>
                <a:gd name="T55" fmla="*/ 890 h 1284"/>
                <a:gd name="T56" fmla="*/ 1170 w 1680"/>
                <a:gd name="T57" fmla="*/ 961 h 1284"/>
                <a:gd name="T58" fmla="*/ 1111 w 1680"/>
                <a:gd name="T59" fmla="*/ 961 h 1284"/>
                <a:gd name="T60" fmla="*/ 1060 w 1680"/>
                <a:gd name="T61" fmla="*/ 916 h 1284"/>
                <a:gd name="T62" fmla="*/ 1040 w 1680"/>
                <a:gd name="T63" fmla="*/ 897 h 1284"/>
                <a:gd name="T64" fmla="*/ 1027 w 1680"/>
                <a:gd name="T65" fmla="*/ 1052 h 1284"/>
                <a:gd name="T66" fmla="*/ 1002 w 1680"/>
                <a:gd name="T67" fmla="*/ 1239 h 1284"/>
                <a:gd name="T68" fmla="*/ 943 w 1680"/>
                <a:gd name="T69" fmla="*/ 1026 h 1284"/>
                <a:gd name="T70" fmla="*/ 892 w 1680"/>
                <a:gd name="T71" fmla="*/ 1097 h 1284"/>
                <a:gd name="T72" fmla="*/ 840 w 1680"/>
                <a:gd name="T73" fmla="*/ 1194 h 1284"/>
                <a:gd name="T74" fmla="*/ 846 w 1680"/>
                <a:gd name="T75" fmla="*/ 968 h 1284"/>
                <a:gd name="T76" fmla="*/ 782 w 1680"/>
                <a:gd name="T77" fmla="*/ 968 h 1284"/>
                <a:gd name="T78" fmla="*/ 691 w 1680"/>
                <a:gd name="T79" fmla="*/ 1013 h 1284"/>
                <a:gd name="T80" fmla="*/ 562 w 1680"/>
                <a:gd name="T81" fmla="*/ 1084 h 1284"/>
                <a:gd name="T82" fmla="*/ 704 w 1680"/>
                <a:gd name="T83" fmla="*/ 903 h 1284"/>
                <a:gd name="T84" fmla="*/ 633 w 1680"/>
                <a:gd name="T85" fmla="*/ 955 h 1284"/>
                <a:gd name="T86" fmla="*/ 498 w 1680"/>
                <a:gd name="T87" fmla="*/ 1039 h 1284"/>
                <a:gd name="T88" fmla="*/ 588 w 1680"/>
                <a:gd name="T89" fmla="*/ 942 h 1284"/>
                <a:gd name="T90" fmla="*/ 510 w 1680"/>
                <a:gd name="T91" fmla="*/ 897 h 1284"/>
                <a:gd name="T92" fmla="*/ 233 w 1680"/>
                <a:gd name="T93" fmla="*/ 974 h 1284"/>
                <a:gd name="T94" fmla="*/ 420 w 1680"/>
                <a:gd name="T95" fmla="*/ 858 h 1284"/>
                <a:gd name="T96" fmla="*/ 523 w 1680"/>
                <a:gd name="T97" fmla="*/ 807 h 1284"/>
                <a:gd name="T98" fmla="*/ 414 w 1680"/>
                <a:gd name="T99" fmla="*/ 787 h 1284"/>
                <a:gd name="T100" fmla="*/ 6 w 1680"/>
                <a:gd name="T101" fmla="*/ 787 h 1284"/>
                <a:gd name="T102" fmla="*/ 239 w 1680"/>
                <a:gd name="T103" fmla="*/ 710 h 1284"/>
                <a:gd name="T104" fmla="*/ 569 w 1680"/>
                <a:gd name="T105" fmla="*/ 665 h 1284"/>
                <a:gd name="T106" fmla="*/ 420 w 1680"/>
                <a:gd name="T107" fmla="*/ 568 h 1284"/>
                <a:gd name="T108" fmla="*/ 698 w 1680"/>
                <a:gd name="T109" fmla="*/ 613 h 1284"/>
                <a:gd name="T110" fmla="*/ 678 w 1680"/>
                <a:gd name="T111" fmla="*/ 477 h 1284"/>
                <a:gd name="T112" fmla="*/ 808 w 1680"/>
                <a:gd name="T113" fmla="*/ 471 h 1284"/>
                <a:gd name="T114" fmla="*/ 866 w 1680"/>
                <a:gd name="T115" fmla="*/ 348 h 1284"/>
                <a:gd name="T116" fmla="*/ 905 w 1680"/>
                <a:gd name="T117" fmla="*/ 452 h 1284"/>
                <a:gd name="T118" fmla="*/ 956 w 1680"/>
                <a:gd name="T119" fmla="*/ 316 h 1284"/>
                <a:gd name="T120" fmla="*/ 989 w 1680"/>
                <a:gd name="T121" fmla="*/ 374 h 1284"/>
                <a:gd name="T122" fmla="*/ 1047 w 1680"/>
                <a:gd name="T123" fmla="*/ 252 h 1284"/>
                <a:gd name="T124" fmla="*/ 1150 w 1680"/>
                <a:gd name="T125" fmla="*/ 84 h 12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80"/>
                <a:gd name="T190" fmla="*/ 0 h 1284"/>
                <a:gd name="T191" fmla="*/ 1680 w 1680"/>
                <a:gd name="T192" fmla="*/ 1284 h 128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80" h="1284">
                  <a:moveTo>
                    <a:pt x="1215" y="0"/>
                  </a:moveTo>
                  <a:lnTo>
                    <a:pt x="1215" y="13"/>
                  </a:lnTo>
                  <a:lnTo>
                    <a:pt x="1215" y="26"/>
                  </a:lnTo>
                  <a:lnTo>
                    <a:pt x="1202" y="52"/>
                  </a:lnTo>
                  <a:lnTo>
                    <a:pt x="1195" y="77"/>
                  </a:lnTo>
                  <a:lnTo>
                    <a:pt x="1189" y="103"/>
                  </a:lnTo>
                  <a:lnTo>
                    <a:pt x="1170" y="155"/>
                  </a:lnTo>
                  <a:lnTo>
                    <a:pt x="1163" y="168"/>
                  </a:lnTo>
                  <a:lnTo>
                    <a:pt x="1157" y="181"/>
                  </a:lnTo>
                  <a:lnTo>
                    <a:pt x="1144" y="206"/>
                  </a:lnTo>
                  <a:lnTo>
                    <a:pt x="1137" y="226"/>
                  </a:lnTo>
                  <a:lnTo>
                    <a:pt x="1131" y="245"/>
                  </a:lnTo>
                  <a:lnTo>
                    <a:pt x="1124" y="265"/>
                  </a:lnTo>
                  <a:lnTo>
                    <a:pt x="1118" y="284"/>
                  </a:lnTo>
                  <a:lnTo>
                    <a:pt x="1118" y="290"/>
                  </a:lnTo>
                  <a:lnTo>
                    <a:pt x="1118" y="297"/>
                  </a:lnTo>
                  <a:lnTo>
                    <a:pt x="1118" y="303"/>
                  </a:lnTo>
                  <a:lnTo>
                    <a:pt x="1111" y="316"/>
                  </a:lnTo>
                  <a:lnTo>
                    <a:pt x="1111" y="323"/>
                  </a:lnTo>
                  <a:lnTo>
                    <a:pt x="1111" y="329"/>
                  </a:lnTo>
                  <a:lnTo>
                    <a:pt x="1105" y="348"/>
                  </a:lnTo>
                  <a:lnTo>
                    <a:pt x="1111" y="342"/>
                  </a:lnTo>
                  <a:lnTo>
                    <a:pt x="1118" y="336"/>
                  </a:lnTo>
                  <a:lnTo>
                    <a:pt x="1131" y="329"/>
                  </a:lnTo>
                  <a:lnTo>
                    <a:pt x="1144" y="316"/>
                  </a:lnTo>
                  <a:lnTo>
                    <a:pt x="1157" y="303"/>
                  </a:lnTo>
                  <a:lnTo>
                    <a:pt x="1163" y="303"/>
                  </a:lnTo>
                  <a:lnTo>
                    <a:pt x="1189" y="277"/>
                  </a:lnTo>
                  <a:lnTo>
                    <a:pt x="1202" y="265"/>
                  </a:lnTo>
                  <a:lnTo>
                    <a:pt x="1208" y="265"/>
                  </a:lnTo>
                  <a:lnTo>
                    <a:pt x="1208" y="252"/>
                  </a:lnTo>
                  <a:lnTo>
                    <a:pt x="1254" y="213"/>
                  </a:lnTo>
                  <a:lnTo>
                    <a:pt x="1279" y="194"/>
                  </a:lnTo>
                  <a:lnTo>
                    <a:pt x="1286" y="187"/>
                  </a:lnTo>
                  <a:lnTo>
                    <a:pt x="1299" y="174"/>
                  </a:lnTo>
                  <a:lnTo>
                    <a:pt x="1299" y="181"/>
                  </a:lnTo>
                  <a:lnTo>
                    <a:pt x="1299" y="187"/>
                  </a:lnTo>
                  <a:lnTo>
                    <a:pt x="1292" y="194"/>
                  </a:lnTo>
                  <a:lnTo>
                    <a:pt x="1286" y="206"/>
                  </a:lnTo>
                  <a:lnTo>
                    <a:pt x="1286" y="213"/>
                  </a:lnTo>
                  <a:lnTo>
                    <a:pt x="1273" y="232"/>
                  </a:lnTo>
                  <a:lnTo>
                    <a:pt x="1266" y="239"/>
                  </a:lnTo>
                  <a:lnTo>
                    <a:pt x="1260" y="252"/>
                  </a:lnTo>
                  <a:lnTo>
                    <a:pt x="1254" y="271"/>
                  </a:lnTo>
                  <a:lnTo>
                    <a:pt x="1241" y="284"/>
                  </a:lnTo>
                  <a:lnTo>
                    <a:pt x="1234" y="297"/>
                  </a:lnTo>
                  <a:lnTo>
                    <a:pt x="1234" y="303"/>
                  </a:lnTo>
                  <a:lnTo>
                    <a:pt x="1208" y="329"/>
                  </a:lnTo>
                  <a:lnTo>
                    <a:pt x="1215" y="329"/>
                  </a:lnTo>
                  <a:lnTo>
                    <a:pt x="1247" y="297"/>
                  </a:lnTo>
                  <a:lnTo>
                    <a:pt x="1279" y="271"/>
                  </a:lnTo>
                  <a:lnTo>
                    <a:pt x="1312" y="239"/>
                  </a:lnTo>
                  <a:lnTo>
                    <a:pt x="1338" y="206"/>
                  </a:lnTo>
                  <a:lnTo>
                    <a:pt x="1344" y="194"/>
                  </a:lnTo>
                  <a:lnTo>
                    <a:pt x="1357" y="187"/>
                  </a:lnTo>
                  <a:lnTo>
                    <a:pt x="1376" y="168"/>
                  </a:lnTo>
                  <a:lnTo>
                    <a:pt x="1396" y="155"/>
                  </a:lnTo>
                  <a:lnTo>
                    <a:pt x="1402" y="142"/>
                  </a:lnTo>
                  <a:lnTo>
                    <a:pt x="1409" y="135"/>
                  </a:lnTo>
                  <a:lnTo>
                    <a:pt x="1441" y="103"/>
                  </a:lnTo>
                  <a:lnTo>
                    <a:pt x="1454" y="90"/>
                  </a:lnTo>
                  <a:lnTo>
                    <a:pt x="1460" y="84"/>
                  </a:lnTo>
                  <a:lnTo>
                    <a:pt x="1467" y="84"/>
                  </a:lnTo>
                  <a:lnTo>
                    <a:pt x="1467" y="90"/>
                  </a:lnTo>
                  <a:lnTo>
                    <a:pt x="1454" y="103"/>
                  </a:lnTo>
                  <a:lnTo>
                    <a:pt x="1441" y="123"/>
                  </a:lnTo>
                  <a:lnTo>
                    <a:pt x="1441" y="129"/>
                  </a:lnTo>
                  <a:lnTo>
                    <a:pt x="1434" y="142"/>
                  </a:lnTo>
                  <a:lnTo>
                    <a:pt x="1428" y="155"/>
                  </a:lnTo>
                  <a:lnTo>
                    <a:pt x="1434" y="155"/>
                  </a:lnTo>
                  <a:lnTo>
                    <a:pt x="1441" y="155"/>
                  </a:lnTo>
                  <a:lnTo>
                    <a:pt x="1447" y="142"/>
                  </a:lnTo>
                  <a:lnTo>
                    <a:pt x="1460" y="129"/>
                  </a:lnTo>
                  <a:lnTo>
                    <a:pt x="1473" y="123"/>
                  </a:lnTo>
                  <a:lnTo>
                    <a:pt x="1486" y="110"/>
                  </a:lnTo>
                  <a:lnTo>
                    <a:pt x="1499" y="103"/>
                  </a:lnTo>
                  <a:lnTo>
                    <a:pt x="1518" y="84"/>
                  </a:lnTo>
                  <a:lnTo>
                    <a:pt x="1577" y="58"/>
                  </a:lnTo>
                  <a:lnTo>
                    <a:pt x="1564" y="77"/>
                  </a:lnTo>
                  <a:lnTo>
                    <a:pt x="1557" y="90"/>
                  </a:lnTo>
                  <a:lnTo>
                    <a:pt x="1551" y="103"/>
                  </a:lnTo>
                  <a:lnTo>
                    <a:pt x="1538" y="116"/>
                  </a:lnTo>
                  <a:lnTo>
                    <a:pt x="1518" y="129"/>
                  </a:lnTo>
                  <a:lnTo>
                    <a:pt x="1499" y="161"/>
                  </a:lnTo>
                  <a:lnTo>
                    <a:pt x="1460" y="200"/>
                  </a:lnTo>
                  <a:lnTo>
                    <a:pt x="1415" y="265"/>
                  </a:lnTo>
                  <a:lnTo>
                    <a:pt x="1415" y="271"/>
                  </a:lnTo>
                  <a:lnTo>
                    <a:pt x="1415" y="277"/>
                  </a:lnTo>
                  <a:lnTo>
                    <a:pt x="1409" y="284"/>
                  </a:lnTo>
                  <a:lnTo>
                    <a:pt x="1402" y="290"/>
                  </a:lnTo>
                  <a:lnTo>
                    <a:pt x="1383" y="316"/>
                  </a:lnTo>
                  <a:lnTo>
                    <a:pt x="1363" y="342"/>
                  </a:lnTo>
                  <a:lnTo>
                    <a:pt x="1312" y="387"/>
                  </a:lnTo>
                  <a:lnTo>
                    <a:pt x="1299" y="406"/>
                  </a:lnTo>
                  <a:lnTo>
                    <a:pt x="1286" y="413"/>
                  </a:lnTo>
                  <a:lnTo>
                    <a:pt x="1279" y="426"/>
                  </a:lnTo>
                  <a:lnTo>
                    <a:pt x="1273" y="432"/>
                  </a:lnTo>
                  <a:lnTo>
                    <a:pt x="1273" y="439"/>
                  </a:lnTo>
                  <a:lnTo>
                    <a:pt x="1260" y="452"/>
                  </a:lnTo>
                  <a:lnTo>
                    <a:pt x="1241" y="484"/>
                  </a:lnTo>
                  <a:lnTo>
                    <a:pt x="1247" y="484"/>
                  </a:lnTo>
                  <a:lnTo>
                    <a:pt x="1260" y="484"/>
                  </a:lnTo>
                  <a:lnTo>
                    <a:pt x="1279" y="477"/>
                  </a:lnTo>
                  <a:lnTo>
                    <a:pt x="1299" y="477"/>
                  </a:lnTo>
                  <a:lnTo>
                    <a:pt x="1312" y="477"/>
                  </a:lnTo>
                  <a:lnTo>
                    <a:pt x="1344" y="477"/>
                  </a:lnTo>
                  <a:lnTo>
                    <a:pt x="1318" y="490"/>
                  </a:lnTo>
                  <a:lnTo>
                    <a:pt x="1305" y="497"/>
                  </a:lnTo>
                  <a:lnTo>
                    <a:pt x="1292" y="503"/>
                  </a:lnTo>
                  <a:lnTo>
                    <a:pt x="1350" y="503"/>
                  </a:lnTo>
                  <a:lnTo>
                    <a:pt x="1376" y="503"/>
                  </a:lnTo>
                  <a:lnTo>
                    <a:pt x="1389" y="503"/>
                  </a:lnTo>
                  <a:lnTo>
                    <a:pt x="1409" y="510"/>
                  </a:lnTo>
                  <a:lnTo>
                    <a:pt x="1415" y="503"/>
                  </a:lnTo>
                  <a:lnTo>
                    <a:pt x="1422" y="503"/>
                  </a:lnTo>
                  <a:lnTo>
                    <a:pt x="1441" y="503"/>
                  </a:lnTo>
                  <a:lnTo>
                    <a:pt x="1460" y="503"/>
                  </a:lnTo>
                  <a:lnTo>
                    <a:pt x="1467" y="503"/>
                  </a:lnTo>
                  <a:lnTo>
                    <a:pt x="1480" y="503"/>
                  </a:lnTo>
                  <a:lnTo>
                    <a:pt x="1486" y="503"/>
                  </a:lnTo>
                  <a:lnTo>
                    <a:pt x="1499" y="503"/>
                  </a:lnTo>
                  <a:lnTo>
                    <a:pt x="1525" y="503"/>
                  </a:lnTo>
                  <a:lnTo>
                    <a:pt x="1551" y="510"/>
                  </a:lnTo>
                  <a:lnTo>
                    <a:pt x="1564" y="510"/>
                  </a:lnTo>
                  <a:lnTo>
                    <a:pt x="1570" y="510"/>
                  </a:lnTo>
                  <a:lnTo>
                    <a:pt x="1518" y="529"/>
                  </a:lnTo>
                  <a:lnTo>
                    <a:pt x="1493" y="536"/>
                  </a:lnTo>
                  <a:lnTo>
                    <a:pt x="1473" y="536"/>
                  </a:lnTo>
                  <a:lnTo>
                    <a:pt x="1447" y="542"/>
                  </a:lnTo>
                  <a:lnTo>
                    <a:pt x="1422" y="548"/>
                  </a:lnTo>
                  <a:lnTo>
                    <a:pt x="1422" y="555"/>
                  </a:lnTo>
                  <a:lnTo>
                    <a:pt x="1415" y="555"/>
                  </a:lnTo>
                  <a:lnTo>
                    <a:pt x="1402" y="555"/>
                  </a:lnTo>
                  <a:lnTo>
                    <a:pt x="1396" y="555"/>
                  </a:lnTo>
                  <a:lnTo>
                    <a:pt x="1376" y="555"/>
                  </a:lnTo>
                  <a:lnTo>
                    <a:pt x="1363" y="555"/>
                  </a:lnTo>
                  <a:lnTo>
                    <a:pt x="1357" y="555"/>
                  </a:lnTo>
                  <a:lnTo>
                    <a:pt x="1350" y="555"/>
                  </a:lnTo>
                  <a:lnTo>
                    <a:pt x="1344" y="561"/>
                  </a:lnTo>
                  <a:lnTo>
                    <a:pt x="1363" y="568"/>
                  </a:lnTo>
                  <a:lnTo>
                    <a:pt x="1396" y="574"/>
                  </a:lnTo>
                  <a:lnTo>
                    <a:pt x="1428" y="581"/>
                  </a:lnTo>
                  <a:lnTo>
                    <a:pt x="1441" y="581"/>
                  </a:lnTo>
                  <a:lnTo>
                    <a:pt x="1454" y="581"/>
                  </a:lnTo>
                  <a:lnTo>
                    <a:pt x="1441" y="587"/>
                  </a:lnTo>
                  <a:lnTo>
                    <a:pt x="1434" y="587"/>
                  </a:lnTo>
                  <a:lnTo>
                    <a:pt x="1415" y="594"/>
                  </a:lnTo>
                  <a:lnTo>
                    <a:pt x="1402" y="594"/>
                  </a:lnTo>
                  <a:lnTo>
                    <a:pt x="1389" y="594"/>
                  </a:lnTo>
                  <a:lnTo>
                    <a:pt x="1383" y="600"/>
                  </a:lnTo>
                  <a:lnTo>
                    <a:pt x="1376" y="600"/>
                  </a:lnTo>
                  <a:lnTo>
                    <a:pt x="1370" y="600"/>
                  </a:lnTo>
                  <a:lnTo>
                    <a:pt x="1344" y="600"/>
                  </a:lnTo>
                  <a:lnTo>
                    <a:pt x="1318" y="607"/>
                  </a:lnTo>
                  <a:lnTo>
                    <a:pt x="1312" y="607"/>
                  </a:lnTo>
                  <a:lnTo>
                    <a:pt x="1305" y="607"/>
                  </a:lnTo>
                  <a:lnTo>
                    <a:pt x="1325" y="613"/>
                  </a:lnTo>
                  <a:lnTo>
                    <a:pt x="1344" y="613"/>
                  </a:lnTo>
                  <a:lnTo>
                    <a:pt x="1363" y="619"/>
                  </a:lnTo>
                  <a:lnTo>
                    <a:pt x="1383" y="626"/>
                  </a:lnTo>
                  <a:lnTo>
                    <a:pt x="1409" y="632"/>
                  </a:lnTo>
                  <a:lnTo>
                    <a:pt x="1428" y="632"/>
                  </a:lnTo>
                  <a:lnTo>
                    <a:pt x="1422" y="639"/>
                  </a:lnTo>
                  <a:lnTo>
                    <a:pt x="1415" y="639"/>
                  </a:lnTo>
                  <a:lnTo>
                    <a:pt x="1389" y="639"/>
                  </a:lnTo>
                  <a:lnTo>
                    <a:pt x="1363" y="632"/>
                  </a:lnTo>
                  <a:lnTo>
                    <a:pt x="1350" y="632"/>
                  </a:lnTo>
                  <a:lnTo>
                    <a:pt x="1344" y="632"/>
                  </a:lnTo>
                  <a:lnTo>
                    <a:pt x="1363" y="639"/>
                  </a:lnTo>
                  <a:lnTo>
                    <a:pt x="1383" y="652"/>
                  </a:lnTo>
                  <a:lnTo>
                    <a:pt x="1415" y="665"/>
                  </a:lnTo>
                  <a:lnTo>
                    <a:pt x="1447" y="684"/>
                  </a:lnTo>
                  <a:lnTo>
                    <a:pt x="1467" y="690"/>
                  </a:lnTo>
                  <a:lnTo>
                    <a:pt x="1486" y="697"/>
                  </a:lnTo>
                  <a:lnTo>
                    <a:pt x="1538" y="710"/>
                  </a:lnTo>
                  <a:lnTo>
                    <a:pt x="1590" y="723"/>
                  </a:lnTo>
                  <a:lnTo>
                    <a:pt x="1680" y="755"/>
                  </a:lnTo>
                  <a:lnTo>
                    <a:pt x="1667" y="755"/>
                  </a:lnTo>
                  <a:lnTo>
                    <a:pt x="1648" y="748"/>
                  </a:lnTo>
                  <a:lnTo>
                    <a:pt x="1609" y="742"/>
                  </a:lnTo>
                  <a:lnTo>
                    <a:pt x="1570" y="729"/>
                  </a:lnTo>
                  <a:lnTo>
                    <a:pt x="1551" y="729"/>
                  </a:lnTo>
                  <a:lnTo>
                    <a:pt x="1544" y="729"/>
                  </a:lnTo>
                  <a:lnTo>
                    <a:pt x="1525" y="723"/>
                  </a:lnTo>
                  <a:lnTo>
                    <a:pt x="1506" y="716"/>
                  </a:lnTo>
                  <a:lnTo>
                    <a:pt x="1486" y="716"/>
                  </a:lnTo>
                  <a:lnTo>
                    <a:pt x="1480" y="716"/>
                  </a:lnTo>
                  <a:lnTo>
                    <a:pt x="1467" y="716"/>
                  </a:lnTo>
                  <a:lnTo>
                    <a:pt x="1447" y="710"/>
                  </a:lnTo>
                  <a:lnTo>
                    <a:pt x="1434" y="710"/>
                  </a:lnTo>
                  <a:lnTo>
                    <a:pt x="1415" y="703"/>
                  </a:lnTo>
                  <a:lnTo>
                    <a:pt x="1396" y="697"/>
                  </a:lnTo>
                  <a:lnTo>
                    <a:pt x="1376" y="697"/>
                  </a:lnTo>
                  <a:lnTo>
                    <a:pt x="1350" y="690"/>
                  </a:lnTo>
                  <a:lnTo>
                    <a:pt x="1331" y="690"/>
                  </a:lnTo>
                  <a:lnTo>
                    <a:pt x="1318" y="684"/>
                  </a:lnTo>
                  <a:lnTo>
                    <a:pt x="1305" y="684"/>
                  </a:lnTo>
                  <a:lnTo>
                    <a:pt x="1312" y="690"/>
                  </a:lnTo>
                  <a:lnTo>
                    <a:pt x="1318" y="690"/>
                  </a:lnTo>
                  <a:lnTo>
                    <a:pt x="1331" y="697"/>
                  </a:lnTo>
                  <a:lnTo>
                    <a:pt x="1370" y="710"/>
                  </a:lnTo>
                  <a:lnTo>
                    <a:pt x="1383" y="723"/>
                  </a:lnTo>
                  <a:lnTo>
                    <a:pt x="1389" y="729"/>
                  </a:lnTo>
                  <a:lnTo>
                    <a:pt x="1402" y="736"/>
                  </a:lnTo>
                  <a:lnTo>
                    <a:pt x="1396" y="736"/>
                  </a:lnTo>
                  <a:lnTo>
                    <a:pt x="1389" y="736"/>
                  </a:lnTo>
                  <a:lnTo>
                    <a:pt x="1376" y="729"/>
                  </a:lnTo>
                  <a:lnTo>
                    <a:pt x="1370" y="729"/>
                  </a:lnTo>
                  <a:lnTo>
                    <a:pt x="1370" y="736"/>
                  </a:lnTo>
                  <a:lnTo>
                    <a:pt x="1383" y="742"/>
                  </a:lnTo>
                  <a:lnTo>
                    <a:pt x="1402" y="748"/>
                  </a:lnTo>
                  <a:lnTo>
                    <a:pt x="1415" y="761"/>
                  </a:lnTo>
                  <a:lnTo>
                    <a:pt x="1434" y="768"/>
                  </a:lnTo>
                  <a:lnTo>
                    <a:pt x="1473" y="800"/>
                  </a:lnTo>
                  <a:lnTo>
                    <a:pt x="1402" y="787"/>
                  </a:lnTo>
                  <a:lnTo>
                    <a:pt x="1363" y="781"/>
                  </a:lnTo>
                  <a:lnTo>
                    <a:pt x="1350" y="774"/>
                  </a:lnTo>
                  <a:lnTo>
                    <a:pt x="1325" y="768"/>
                  </a:lnTo>
                  <a:lnTo>
                    <a:pt x="1325" y="761"/>
                  </a:lnTo>
                  <a:lnTo>
                    <a:pt x="1312" y="748"/>
                  </a:lnTo>
                  <a:lnTo>
                    <a:pt x="1305" y="742"/>
                  </a:lnTo>
                  <a:lnTo>
                    <a:pt x="1299" y="736"/>
                  </a:lnTo>
                  <a:lnTo>
                    <a:pt x="1312" y="755"/>
                  </a:lnTo>
                  <a:lnTo>
                    <a:pt x="1325" y="768"/>
                  </a:lnTo>
                  <a:lnTo>
                    <a:pt x="1363" y="794"/>
                  </a:lnTo>
                  <a:lnTo>
                    <a:pt x="1383" y="807"/>
                  </a:lnTo>
                  <a:lnTo>
                    <a:pt x="1396" y="819"/>
                  </a:lnTo>
                  <a:lnTo>
                    <a:pt x="1409" y="832"/>
                  </a:lnTo>
                  <a:lnTo>
                    <a:pt x="1422" y="852"/>
                  </a:lnTo>
                  <a:lnTo>
                    <a:pt x="1460" y="890"/>
                  </a:lnTo>
                  <a:lnTo>
                    <a:pt x="1499" y="936"/>
                  </a:lnTo>
                  <a:lnTo>
                    <a:pt x="1544" y="974"/>
                  </a:lnTo>
                  <a:lnTo>
                    <a:pt x="1564" y="994"/>
                  </a:lnTo>
                  <a:lnTo>
                    <a:pt x="1577" y="1019"/>
                  </a:lnTo>
                  <a:lnTo>
                    <a:pt x="1564" y="1013"/>
                  </a:lnTo>
                  <a:lnTo>
                    <a:pt x="1538" y="1007"/>
                  </a:lnTo>
                  <a:lnTo>
                    <a:pt x="1512" y="994"/>
                  </a:lnTo>
                  <a:lnTo>
                    <a:pt x="1493" y="987"/>
                  </a:lnTo>
                  <a:lnTo>
                    <a:pt x="1473" y="974"/>
                  </a:lnTo>
                  <a:lnTo>
                    <a:pt x="1447" y="961"/>
                  </a:lnTo>
                  <a:lnTo>
                    <a:pt x="1422" y="948"/>
                  </a:lnTo>
                  <a:lnTo>
                    <a:pt x="1409" y="942"/>
                  </a:lnTo>
                  <a:lnTo>
                    <a:pt x="1396" y="942"/>
                  </a:lnTo>
                  <a:lnTo>
                    <a:pt x="1389" y="929"/>
                  </a:lnTo>
                  <a:lnTo>
                    <a:pt x="1376" y="923"/>
                  </a:lnTo>
                  <a:lnTo>
                    <a:pt x="1357" y="916"/>
                  </a:lnTo>
                  <a:lnTo>
                    <a:pt x="1338" y="903"/>
                  </a:lnTo>
                  <a:lnTo>
                    <a:pt x="1325" y="897"/>
                  </a:lnTo>
                  <a:lnTo>
                    <a:pt x="1318" y="897"/>
                  </a:lnTo>
                  <a:lnTo>
                    <a:pt x="1318" y="890"/>
                  </a:lnTo>
                  <a:lnTo>
                    <a:pt x="1299" y="878"/>
                  </a:lnTo>
                  <a:lnTo>
                    <a:pt x="1286" y="865"/>
                  </a:lnTo>
                  <a:lnTo>
                    <a:pt x="1273" y="852"/>
                  </a:lnTo>
                  <a:lnTo>
                    <a:pt x="1260" y="845"/>
                  </a:lnTo>
                  <a:lnTo>
                    <a:pt x="1273" y="865"/>
                  </a:lnTo>
                  <a:lnTo>
                    <a:pt x="1279" y="871"/>
                  </a:lnTo>
                  <a:lnTo>
                    <a:pt x="1292" y="884"/>
                  </a:lnTo>
                  <a:lnTo>
                    <a:pt x="1299" y="897"/>
                  </a:lnTo>
                  <a:lnTo>
                    <a:pt x="1299" y="903"/>
                  </a:lnTo>
                  <a:lnTo>
                    <a:pt x="1286" y="897"/>
                  </a:lnTo>
                  <a:lnTo>
                    <a:pt x="1273" y="890"/>
                  </a:lnTo>
                  <a:lnTo>
                    <a:pt x="1241" y="871"/>
                  </a:lnTo>
                  <a:lnTo>
                    <a:pt x="1215" y="852"/>
                  </a:lnTo>
                  <a:lnTo>
                    <a:pt x="1189" y="832"/>
                  </a:lnTo>
                  <a:lnTo>
                    <a:pt x="1182" y="832"/>
                  </a:lnTo>
                  <a:lnTo>
                    <a:pt x="1176" y="826"/>
                  </a:lnTo>
                  <a:lnTo>
                    <a:pt x="1157" y="813"/>
                  </a:lnTo>
                  <a:lnTo>
                    <a:pt x="1137" y="794"/>
                  </a:lnTo>
                  <a:lnTo>
                    <a:pt x="1124" y="787"/>
                  </a:lnTo>
                  <a:lnTo>
                    <a:pt x="1144" y="807"/>
                  </a:lnTo>
                  <a:lnTo>
                    <a:pt x="1170" y="832"/>
                  </a:lnTo>
                  <a:lnTo>
                    <a:pt x="1228" y="890"/>
                  </a:lnTo>
                  <a:lnTo>
                    <a:pt x="1286" y="955"/>
                  </a:lnTo>
                  <a:lnTo>
                    <a:pt x="1325" y="1007"/>
                  </a:lnTo>
                  <a:lnTo>
                    <a:pt x="1221" y="929"/>
                  </a:lnTo>
                  <a:lnTo>
                    <a:pt x="1195" y="897"/>
                  </a:lnTo>
                  <a:lnTo>
                    <a:pt x="1176" y="890"/>
                  </a:lnTo>
                  <a:lnTo>
                    <a:pt x="1176" y="884"/>
                  </a:lnTo>
                  <a:lnTo>
                    <a:pt x="1157" y="878"/>
                  </a:lnTo>
                  <a:lnTo>
                    <a:pt x="1150" y="871"/>
                  </a:lnTo>
                  <a:lnTo>
                    <a:pt x="1144" y="858"/>
                  </a:lnTo>
                  <a:lnTo>
                    <a:pt x="1137" y="852"/>
                  </a:lnTo>
                  <a:lnTo>
                    <a:pt x="1131" y="845"/>
                  </a:lnTo>
                  <a:lnTo>
                    <a:pt x="1124" y="845"/>
                  </a:lnTo>
                  <a:lnTo>
                    <a:pt x="1111" y="826"/>
                  </a:lnTo>
                  <a:lnTo>
                    <a:pt x="1105" y="819"/>
                  </a:lnTo>
                  <a:lnTo>
                    <a:pt x="1098" y="807"/>
                  </a:lnTo>
                  <a:lnTo>
                    <a:pt x="1098" y="813"/>
                  </a:lnTo>
                  <a:lnTo>
                    <a:pt x="1111" y="832"/>
                  </a:lnTo>
                  <a:lnTo>
                    <a:pt x="1124" y="852"/>
                  </a:lnTo>
                  <a:lnTo>
                    <a:pt x="1131" y="871"/>
                  </a:lnTo>
                  <a:lnTo>
                    <a:pt x="1144" y="890"/>
                  </a:lnTo>
                  <a:lnTo>
                    <a:pt x="1144" y="903"/>
                  </a:lnTo>
                  <a:lnTo>
                    <a:pt x="1137" y="897"/>
                  </a:lnTo>
                  <a:lnTo>
                    <a:pt x="1131" y="890"/>
                  </a:lnTo>
                  <a:lnTo>
                    <a:pt x="1111" y="878"/>
                  </a:lnTo>
                  <a:lnTo>
                    <a:pt x="1118" y="890"/>
                  </a:lnTo>
                  <a:lnTo>
                    <a:pt x="1124" y="897"/>
                  </a:lnTo>
                  <a:lnTo>
                    <a:pt x="1137" y="910"/>
                  </a:lnTo>
                  <a:lnTo>
                    <a:pt x="1150" y="929"/>
                  </a:lnTo>
                  <a:lnTo>
                    <a:pt x="1157" y="936"/>
                  </a:lnTo>
                  <a:lnTo>
                    <a:pt x="1157" y="942"/>
                  </a:lnTo>
                  <a:lnTo>
                    <a:pt x="1170" y="961"/>
                  </a:lnTo>
                  <a:lnTo>
                    <a:pt x="1182" y="981"/>
                  </a:lnTo>
                  <a:lnTo>
                    <a:pt x="1202" y="1026"/>
                  </a:lnTo>
                  <a:lnTo>
                    <a:pt x="1228" y="1110"/>
                  </a:lnTo>
                  <a:lnTo>
                    <a:pt x="1195" y="1065"/>
                  </a:lnTo>
                  <a:lnTo>
                    <a:pt x="1170" y="1039"/>
                  </a:lnTo>
                  <a:lnTo>
                    <a:pt x="1150" y="1019"/>
                  </a:lnTo>
                  <a:lnTo>
                    <a:pt x="1144" y="1013"/>
                  </a:lnTo>
                  <a:lnTo>
                    <a:pt x="1131" y="1000"/>
                  </a:lnTo>
                  <a:lnTo>
                    <a:pt x="1124" y="987"/>
                  </a:lnTo>
                  <a:lnTo>
                    <a:pt x="1118" y="974"/>
                  </a:lnTo>
                  <a:lnTo>
                    <a:pt x="1111" y="961"/>
                  </a:lnTo>
                  <a:lnTo>
                    <a:pt x="1092" y="929"/>
                  </a:lnTo>
                  <a:lnTo>
                    <a:pt x="1079" y="916"/>
                  </a:lnTo>
                  <a:lnTo>
                    <a:pt x="1079" y="903"/>
                  </a:lnTo>
                  <a:lnTo>
                    <a:pt x="1073" y="890"/>
                  </a:lnTo>
                  <a:lnTo>
                    <a:pt x="1066" y="878"/>
                  </a:lnTo>
                  <a:lnTo>
                    <a:pt x="1066" y="890"/>
                  </a:lnTo>
                  <a:lnTo>
                    <a:pt x="1066" y="903"/>
                  </a:lnTo>
                  <a:lnTo>
                    <a:pt x="1066" y="916"/>
                  </a:lnTo>
                  <a:lnTo>
                    <a:pt x="1066" y="929"/>
                  </a:lnTo>
                  <a:lnTo>
                    <a:pt x="1066" y="923"/>
                  </a:lnTo>
                  <a:lnTo>
                    <a:pt x="1060" y="916"/>
                  </a:lnTo>
                  <a:lnTo>
                    <a:pt x="1047" y="903"/>
                  </a:lnTo>
                  <a:lnTo>
                    <a:pt x="1047" y="910"/>
                  </a:lnTo>
                  <a:lnTo>
                    <a:pt x="1047" y="903"/>
                  </a:lnTo>
                  <a:lnTo>
                    <a:pt x="1047" y="897"/>
                  </a:lnTo>
                  <a:lnTo>
                    <a:pt x="1047" y="890"/>
                  </a:lnTo>
                  <a:lnTo>
                    <a:pt x="1040" y="884"/>
                  </a:lnTo>
                  <a:lnTo>
                    <a:pt x="1040" y="890"/>
                  </a:lnTo>
                  <a:lnTo>
                    <a:pt x="1040" y="897"/>
                  </a:lnTo>
                  <a:lnTo>
                    <a:pt x="1040" y="916"/>
                  </a:lnTo>
                  <a:lnTo>
                    <a:pt x="1047" y="942"/>
                  </a:lnTo>
                  <a:lnTo>
                    <a:pt x="1053" y="981"/>
                  </a:lnTo>
                  <a:lnTo>
                    <a:pt x="1060" y="1019"/>
                  </a:lnTo>
                  <a:lnTo>
                    <a:pt x="1066" y="1058"/>
                  </a:lnTo>
                  <a:lnTo>
                    <a:pt x="1066" y="1078"/>
                  </a:lnTo>
                  <a:lnTo>
                    <a:pt x="1066" y="1097"/>
                  </a:lnTo>
                  <a:lnTo>
                    <a:pt x="1040" y="1052"/>
                  </a:lnTo>
                  <a:lnTo>
                    <a:pt x="1027" y="1032"/>
                  </a:lnTo>
                  <a:lnTo>
                    <a:pt x="1027" y="1045"/>
                  </a:lnTo>
                  <a:lnTo>
                    <a:pt x="1027" y="1052"/>
                  </a:lnTo>
                  <a:lnTo>
                    <a:pt x="1034" y="1071"/>
                  </a:lnTo>
                  <a:lnTo>
                    <a:pt x="1040" y="1090"/>
                  </a:lnTo>
                  <a:lnTo>
                    <a:pt x="1040" y="1110"/>
                  </a:lnTo>
                  <a:lnTo>
                    <a:pt x="1040" y="1155"/>
                  </a:lnTo>
                  <a:lnTo>
                    <a:pt x="1034" y="1194"/>
                  </a:lnTo>
                  <a:lnTo>
                    <a:pt x="1021" y="1271"/>
                  </a:lnTo>
                  <a:lnTo>
                    <a:pt x="1021" y="1278"/>
                  </a:lnTo>
                  <a:lnTo>
                    <a:pt x="1014" y="1284"/>
                  </a:lnTo>
                  <a:lnTo>
                    <a:pt x="1002" y="1239"/>
                  </a:lnTo>
                  <a:lnTo>
                    <a:pt x="995" y="1219"/>
                  </a:lnTo>
                  <a:lnTo>
                    <a:pt x="989" y="1213"/>
                  </a:lnTo>
                  <a:lnTo>
                    <a:pt x="982" y="1200"/>
                  </a:lnTo>
                  <a:lnTo>
                    <a:pt x="982" y="1181"/>
                  </a:lnTo>
                  <a:lnTo>
                    <a:pt x="982" y="1161"/>
                  </a:lnTo>
                  <a:lnTo>
                    <a:pt x="969" y="1123"/>
                  </a:lnTo>
                  <a:lnTo>
                    <a:pt x="956" y="1084"/>
                  </a:lnTo>
                  <a:lnTo>
                    <a:pt x="956" y="1071"/>
                  </a:lnTo>
                  <a:lnTo>
                    <a:pt x="956" y="1052"/>
                  </a:lnTo>
                  <a:lnTo>
                    <a:pt x="950" y="1039"/>
                  </a:lnTo>
                  <a:lnTo>
                    <a:pt x="943" y="1026"/>
                  </a:lnTo>
                  <a:lnTo>
                    <a:pt x="943" y="1013"/>
                  </a:lnTo>
                  <a:lnTo>
                    <a:pt x="943" y="1000"/>
                  </a:lnTo>
                  <a:lnTo>
                    <a:pt x="943" y="981"/>
                  </a:lnTo>
                  <a:lnTo>
                    <a:pt x="943" y="968"/>
                  </a:lnTo>
                  <a:lnTo>
                    <a:pt x="937" y="961"/>
                  </a:lnTo>
                  <a:lnTo>
                    <a:pt x="937" y="955"/>
                  </a:lnTo>
                  <a:lnTo>
                    <a:pt x="930" y="987"/>
                  </a:lnTo>
                  <a:lnTo>
                    <a:pt x="924" y="1013"/>
                  </a:lnTo>
                  <a:lnTo>
                    <a:pt x="918" y="1032"/>
                  </a:lnTo>
                  <a:lnTo>
                    <a:pt x="911" y="1065"/>
                  </a:lnTo>
                  <a:lnTo>
                    <a:pt x="892" y="1097"/>
                  </a:lnTo>
                  <a:lnTo>
                    <a:pt x="885" y="1116"/>
                  </a:lnTo>
                  <a:lnTo>
                    <a:pt x="885" y="1123"/>
                  </a:lnTo>
                  <a:lnTo>
                    <a:pt x="885" y="1136"/>
                  </a:lnTo>
                  <a:lnTo>
                    <a:pt x="879" y="1142"/>
                  </a:lnTo>
                  <a:lnTo>
                    <a:pt x="872" y="1155"/>
                  </a:lnTo>
                  <a:lnTo>
                    <a:pt x="866" y="1187"/>
                  </a:lnTo>
                  <a:lnTo>
                    <a:pt x="859" y="1219"/>
                  </a:lnTo>
                  <a:lnTo>
                    <a:pt x="853" y="1232"/>
                  </a:lnTo>
                  <a:lnTo>
                    <a:pt x="846" y="1239"/>
                  </a:lnTo>
                  <a:lnTo>
                    <a:pt x="840" y="1194"/>
                  </a:lnTo>
                  <a:lnTo>
                    <a:pt x="840" y="1181"/>
                  </a:lnTo>
                  <a:lnTo>
                    <a:pt x="840" y="1161"/>
                  </a:lnTo>
                  <a:lnTo>
                    <a:pt x="840" y="1123"/>
                  </a:lnTo>
                  <a:lnTo>
                    <a:pt x="846" y="1090"/>
                  </a:lnTo>
                  <a:lnTo>
                    <a:pt x="853" y="1052"/>
                  </a:lnTo>
                  <a:lnTo>
                    <a:pt x="853" y="1039"/>
                  </a:lnTo>
                  <a:lnTo>
                    <a:pt x="853" y="1026"/>
                  </a:lnTo>
                  <a:lnTo>
                    <a:pt x="846" y="1007"/>
                  </a:lnTo>
                  <a:lnTo>
                    <a:pt x="846" y="981"/>
                  </a:lnTo>
                  <a:lnTo>
                    <a:pt x="846" y="968"/>
                  </a:lnTo>
                  <a:lnTo>
                    <a:pt x="853" y="955"/>
                  </a:lnTo>
                  <a:lnTo>
                    <a:pt x="853" y="942"/>
                  </a:lnTo>
                  <a:lnTo>
                    <a:pt x="853" y="948"/>
                  </a:lnTo>
                  <a:lnTo>
                    <a:pt x="853" y="936"/>
                  </a:lnTo>
                  <a:lnTo>
                    <a:pt x="808" y="1000"/>
                  </a:lnTo>
                  <a:lnTo>
                    <a:pt x="788" y="1026"/>
                  </a:lnTo>
                  <a:lnTo>
                    <a:pt x="762" y="1058"/>
                  </a:lnTo>
                  <a:lnTo>
                    <a:pt x="769" y="994"/>
                  </a:lnTo>
                  <a:lnTo>
                    <a:pt x="769" y="987"/>
                  </a:lnTo>
                  <a:lnTo>
                    <a:pt x="775" y="981"/>
                  </a:lnTo>
                  <a:lnTo>
                    <a:pt x="782" y="968"/>
                  </a:lnTo>
                  <a:lnTo>
                    <a:pt x="795" y="936"/>
                  </a:lnTo>
                  <a:lnTo>
                    <a:pt x="782" y="936"/>
                  </a:lnTo>
                  <a:lnTo>
                    <a:pt x="775" y="942"/>
                  </a:lnTo>
                  <a:lnTo>
                    <a:pt x="769" y="948"/>
                  </a:lnTo>
                  <a:lnTo>
                    <a:pt x="769" y="955"/>
                  </a:lnTo>
                  <a:lnTo>
                    <a:pt x="762" y="961"/>
                  </a:lnTo>
                  <a:lnTo>
                    <a:pt x="756" y="968"/>
                  </a:lnTo>
                  <a:lnTo>
                    <a:pt x="743" y="974"/>
                  </a:lnTo>
                  <a:lnTo>
                    <a:pt x="717" y="994"/>
                  </a:lnTo>
                  <a:lnTo>
                    <a:pt x="691" y="1013"/>
                  </a:lnTo>
                  <a:lnTo>
                    <a:pt x="666" y="1039"/>
                  </a:lnTo>
                  <a:lnTo>
                    <a:pt x="640" y="1058"/>
                  </a:lnTo>
                  <a:lnTo>
                    <a:pt x="594" y="1110"/>
                  </a:lnTo>
                  <a:lnTo>
                    <a:pt x="543" y="1155"/>
                  </a:lnTo>
                  <a:lnTo>
                    <a:pt x="530" y="1161"/>
                  </a:lnTo>
                  <a:lnTo>
                    <a:pt x="517" y="1161"/>
                  </a:lnTo>
                  <a:lnTo>
                    <a:pt x="536" y="1116"/>
                  </a:lnTo>
                  <a:lnTo>
                    <a:pt x="562" y="1084"/>
                  </a:lnTo>
                  <a:lnTo>
                    <a:pt x="588" y="1045"/>
                  </a:lnTo>
                  <a:lnTo>
                    <a:pt x="607" y="1026"/>
                  </a:lnTo>
                  <a:lnTo>
                    <a:pt x="620" y="1007"/>
                  </a:lnTo>
                  <a:lnTo>
                    <a:pt x="633" y="1000"/>
                  </a:lnTo>
                  <a:lnTo>
                    <a:pt x="640" y="987"/>
                  </a:lnTo>
                  <a:lnTo>
                    <a:pt x="659" y="968"/>
                  </a:lnTo>
                  <a:lnTo>
                    <a:pt x="678" y="948"/>
                  </a:lnTo>
                  <a:lnTo>
                    <a:pt x="685" y="936"/>
                  </a:lnTo>
                  <a:lnTo>
                    <a:pt x="691" y="923"/>
                  </a:lnTo>
                  <a:lnTo>
                    <a:pt x="698" y="916"/>
                  </a:lnTo>
                  <a:lnTo>
                    <a:pt x="704" y="903"/>
                  </a:lnTo>
                  <a:lnTo>
                    <a:pt x="704" y="897"/>
                  </a:lnTo>
                  <a:lnTo>
                    <a:pt x="711" y="890"/>
                  </a:lnTo>
                  <a:lnTo>
                    <a:pt x="737" y="871"/>
                  </a:lnTo>
                  <a:lnTo>
                    <a:pt x="691" y="903"/>
                  </a:lnTo>
                  <a:lnTo>
                    <a:pt x="672" y="923"/>
                  </a:lnTo>
                  <a:lnTo>
                    <a:pt x="666" y="936"/>
                  </a:lnTo>
                  <a:lnTo>
                    <a:pt x="659" y="948"/>
                  </a:lnTo>
                  <a:lnTo>
                    <a:pt x="653" y="948"/>
                  </a:lnTo>
                  <a:lnTo>
                    <a:pt x="646" y="955"/>
                  </a:lnTo>
                  <a:lnTo>
                    <a:pt x="640" y="955"/>
                  </a:lnTo>
                  <a:lnTo>
                    <a:pt x="633" y="955"/>
                  </a:lnTo>
                  <a:lnTo>
                    <a:pt x="627" y="955"/>
                  </a:lnTo>
                  <a:lnTo>
                    <a:pt x="627" y="961"/>
                  </a:lnTo>
                  <a:lnTo>
                    <a:pt x="614" y="968"/>
                  </a:lnTo>
                  <a:lnTo>
                    <a:pt x="601" y="974"/>
                  </a:lnTo>
                  <a:lnTo>
                    <a:pt x="588" y="987"/>
                  </a:lnTo>
                  <a:lnTo>
                    <a:pt x="582" y="994"/>
                  </a:lnTo>
                  <a:lnTo>
                    <a:pt x="582" y="1000"/>
                  </a:lnTo>
                  <a:lnTo>
                    <a:pt x="575" y="1007"/>
                  </a:lnTo>
                  <a:lnTo>
                    <a:pt x="562" y="1013"/>
                  </a:lnTo>
                  <a:lnTo>
                    <a:pt x="530" y="1026"/>
                  </a:lnTo>
                  <a:lnTo>
                    <a:pt x="498" y="1039"/>
                  </a:lnTo>
                  <a:lnTo>
                    <a:pt x="485" y="1039"/>
                  </a:lnTo>
                  <a:lnTo>
                    <a:pt x="478" y="1045"/>
                  </a:lnTo>
                  <a:lnTo>
                    <a:pt x="485" y="1039"/>
                  </a:lnTo>
                  <a:lnTo>
                    <a:pt x="498" y="1019"/>
                  </a:lnTo>
                  <a:lnTo>
                    <a:pt x="517" y="1007"/>
                  </a:lnTo>
                  <a:lnTo>
                    <a:pt x="523" y="994"/>
                  </a:lnTo>
                  <a:lnTo>
                    <a:pt x="536" y="981"/>
                  </a:lnTo>
                  <a:lnTo>
                    <a:pt x="556" y="968"/>
                  </a:lnTo>
                  <a:lnTo>
                    <a:pt x="569" y="955"/>
                  </a:lnTo>
                  <a:lnTo>
                    <a:pt x="575" y="948"/>
                  </a:lnTo>
                  <a:lnTo>
                    <a:pt x="588" y="942"/>
                  </a:lnTo>
                  <a:lnTo>
                    <a:pt x="607" y="916"/>
                  </a:lnTo>
                  <a:lnTo>
                    <a:pt x="633" y="903"/>
                  </a:lnTo>
                  <a:lnTo>
                    <a:pt x="653" y="884"/>
                  </a:lnTo>
                  <a:lnTo>
                    <a:pt x="659" y="871"/>
                  </a:lnTo>
                  <a:lnTo>
                    <a:pt x="666" y="858"/>
                  </a:lnTo>
                  <a:lnTo>
                    <a:pt x="659" y="858"/>
                  </a:lnTo>
                  <a:lnTo>
                    <a:pt x="646" y="858"/>
                  </a:lnTo>
                  <a:lnTo>
                    <a:pt x="640" y="865"/>
                  </a:lnTo>
                  <a:lnTo>
                    <a:pt x="627" y="865"/>
                  </a:lnTo>
                  <a:lnTo>
                    <a:pt x="569" y="884"/>
                  </a:lnTo>
                  <a:lnTo>
                    <a:pt x="510" y="897"/>
                  </a:lnTo>
                  <a:lnTo>
                    <a:pt x="452" y="916"/>
                  </a:lnTo>
                  <a:lnTo>
                    <a:pt x="394" y="936"/>
                  </a:lnTo>
                  <a:lnTo>
                    <a:pt x="388" y="936"/>
                  </a:lnTo>
                  <a:lnTo>
                    <a:pt x="381" y="936"/>
                  </a:lnTo>
                  <a:lnTo>
                    <a:pt x="362" y="942"/>
                  </a:lnTo>
                  <a:lnTo>
                    <a:pt x="336" y="948"/>
                  </a:lnTo>
                  <a:lnTo>
                    <a:pt x="317" y="955"/>
                  </a:lnTo>
                  <a:lnTo>
                    <a:pt x="271" y="974"/>
                  </a:lnTo>
                  <a:lnTo>
                    <a:pt x="252" y="974"/>
                  </a:lnTo>
                  <a:lnTo>
                    <a:pt x="246" y="974"/>
                  </a:lnTo>
                  <a:lnTo>
                    <a:pt x="233" y="974"/>
                  </a:lnTo>
                  <a:lnTo>
                    <a:pt x="239" y="968"/>
                  </a:lnTo>
                  <a:lnTo>
                    <a:pt x="258" y="948"/>
                  </a:lnTo>
                  <a:lnTo>
                    <a:pt x="278" y="936"/>
                  </a:lnTo>
                  <a:lnTo>
                    <a:pt x="291" y="929"/>
                  </a:lnTo>
                  <a:lnTo>
                    <a:pt x="323" y="910"/>
                  </a:lnTo>
                  <a:lnTo>
                    <a:pt x="355" y="890"/>
                  </a:lnTo>
                  <a:lnTo>
                    <a:pt x="388" y="871"/>
                  </a:lnTo>
                  <a:lnTo>
                    <a:pt x="401" y="865"/>
                  </a:lnTo>
                  <a:lnTo>
                    <a:pt x="420" y="858"/>
                  </a:lnTo>
                  <a:lnTo>
                    <a:pt x="485" y="832"/>
                  </a:lnTo>
                  <a:lnTo>
                    <a:pt x="556" y="807"/>
                  </a:lnTo>
                  <a:lnTo>
                    <a:pt x="562" y="807"/>
                  </a:lnTo>
                  <a:lnTo>
                    <a:pt x="575" y="807"/>
                  </a:lnTo>
                  <a:lnTo>
                    <a:pt x="582" y="807"/>
                  </a:lnTo>
                  <a:lnTo>
                    <a:pt x="588" y="807"/>
                  </a:lnTo>
                  <a:lnTo>
                    <a:pt x="582" y="807"/>
                  </a:lnTo>
                  <a:lnTo>
                    <a:pt x="575" y="807"/>
                  </a:lnTo>
                  <a:lnTo>
                    <a:pt x="549" y="807"/>
                  </a:lnTo>
                  <a:lnTo>
                    <a:pt x="530" y="807"/>
                  </a:lnTo>
                  <a:lnTo>
                    <a:pt x="523" y="807"/>
                  </a:lnTo>
                  <a:lnTo>
                    <a:pt x="517" y="807"/>
                  </a:lnTo>
                  <a:lnTo>
                    <a:pt x="523" y="800"/>
                  </a:lnTo>
                  <a:lnTo>
                    <a:pt x="530" y="800"/>
                  </a:lnTo>
                  <a:lnTo>
                    <a:pt x="549" y="794"/>
                  </a:lnTo>
                  <a:lnTo>
                    <a:pt x="569" y="794"/>
                  </a:lnTo>
                  <a:lnTo>
                    <a:pt x="582" y="787"/>
                  </a:lnTo>
                  <a:lnTo>
                    <a:pt x="562" y="787"/>
                  </a:lnTo>
                  <a:lnTo>
                    <a:pt x="536" y="787"/>
                  </a:lnTo>
                  <a:lnTo>
                    <a:pt x="485" y="787"/>
                  </a:lnTo>
                  <a:lnTo>
                    <a:pt x="433" y="787"/>
                  </a:lnTo>
                  <a:lnTo>
                    <a:pt x="414" y="787"/>
                  </a:lnTo>
                  <a:lnTo>
                    <a:pt x="388" y="787"/>
                  </a:lnTo>
                  <a:lnTo>
                    <a:pt x="349" y="787"/>
                  </a:lnTo>
                  <a:lnTo>
                    <a:pt x="310" y="794"/>
                  </a:lnTo>
                  <a:lnTo>
                    <a:pt x="239" y="794"/>
                  </a:lnTo>
                  <a:lnTo>
                    <a:pt x="162" y="794"/>
                  </a:lnTo>
                  <a:lnTo>
                    <a:pt x="78" y="794"/>
                  </a:lnTo>
                  <a:lnTo>
                    <a:pt x="58" y="794"/>
                  </a:lnTo>
                  <a:lnTo>
                    <a:pt x="39" y="794"/>
                  </a:lnTo>
                  <a:lnTo>
                    <a:pt x="26" y="794"/>
                  </a:lnTo>
                  <a:lnTo>
                    <a:pt x="13" y="787"/>
                  </a:lnTo>
                  <a:lnTo>
                    <a:pt x="6" y="787"/>
                  </a:lnTo>
                  <a:lnTo>
                    <a:pt x="0" y="781"/>
                  </a:lnTo>
                  <a:lnTo>
                    <a:pt x="0" y="774"/>
                  </a:lnTo>
                  <a:lnTo>
                    <a:pt x="6" y="768"/>
                  </a:lnTo>
                  <a:lnTo>
                    <a:pt x="13" y="761"/>
                  </a:lnTo>
                  <a:lnTo>
                    <a:pt x="26" y="761"/>
                  </a:lnTo>
                  <a:lnTo>
                    <a:pt x="32" y="755"/>
                  </a:lnTo>
                  <a:lnTo>
                    <a:pt x="71" y="742"/>
                  </a:lnTo>
                  <a:lnTo>
                    <a:pt x="84" y="742"/>
                  </a:lnTo>
                  <a:lnTo>
                    <a:pt x="103" y="736"/>
                  </a:lnTo>
                  <a:lnTo>
                    <a:pt x="174" y="723"/>
                  </a:lnTo>
                  <a:lnTo>
                    <a:pt x="239" y="710"/>
                  </a:lnTo>
                  <a:lnTo>
                    <a:pt x="310" y="703"/>
                  </a:lnTo>
                  <a:lnTo>
                    <a:pt x="388" y="697"/>
                  </a:lnTo>
                  <a:lnTo>
                    <a:pt x="465" y="684"/>
                  </a:lnTo>
                  <a:lnTo>
                    <a:pt x="504" y="677"/>
                  </a:lnTo>
                  <a:lnTo>
                    <a:pt x="543" y="671"/>
                  </a:lnTo>
                  <a:lnTo>
                    <a:pt x="562" y="677"/>
                  </a:lnTo>
                  <a:lnTo>
                    <a:pt x="569" y="677"/>
                  </a:lnTo>
                  <a:lnTo>
                    <a:pt x="575" y="671"/>
                  </a:lnTo>
                  <a:lnTo>
                    <a:pt x="588" y="671"/>
                  </a:lnTo>
                  <a:lnTo>
                    <a:pt x="569" y="665"/>
                  </a:lnTo>
                  <a:lnTo>
                    <a:pt x="556" y="658"/>
                  </a:lnTo>
                  <a:lnTo>
                    <a:pt x="523" y="645"/>
                  </a:lnTo>
                  <a:lnTo>
                    <a:pt x="491" y="632"/>
                  </a:lnTo>
                  <a:lnTo>
                    <a:pt x="478" y="619"/>
                  </a:lnTo>
                  <a:lnTo>
                    <a:pt x="459" y="613"/>
                  </a:lnTo>
                  <a:lnTo>
                    <a:pt x="446" y="607"/>
                  </a:lnTo>
                  <a:lnTo>
                    <a:pt x="433" y="600"/>
                  </a:lnTo>
                  <a:lnTo>
                    <a:pt x="426" y="587"/>
                  </a:lnTo>
                  <a:lnTo>
                    <a:pt x="420" y="574"/>
                  </a:lnTo>
                  <a:lnTo>
                    <a:pt x="420" y="568"/>
                  </a:lnTo>
                  <a:lnTo>
                    <a:pt x="426" y="568"/>
                  </a:lnTo>
                  <a:lnTo>
                    <a:pt x="433" y="568"/>
                  </a:lnTo>
                  <a:lnTo>
                    <a:pt x="439" y="568"/>
                  </a:lnTo>
                  <a:lnTo>
                    <a:pt x="459" y="574"/>
                  </a:lnTo>
                  <a:lnTo>
                    <a:pt x="472" y="574"/>
                  </a:lnTo>
                  <a:lnTo>
                    <a:pt x="485" y="574"/>
                  </a:lnTo>
                  <a:lnTo>
                    <a:pt x="517" y="574"/>
                  </a:lnTo>
                  <a:lnTo>
                    <a:pt x="594" y="587"/>
                  </a:lnTo>
                  <a:lnTo>
                    <a:pt x="633" y="594"/>
                  </a:lnTo>
                  <a:lnTo>
                    <a:pt x="672" y="600"/>
                  </a:lnTo>
                  <a:lnTo>
                    <a:pt x="698" y="613"/>
                  </a:lnTo>
                  <a:lnTo>
                    <a:pt x="717" y="613"/>
                  </a:lnTo>
                  <a:lnTo>
                    <a:pt x="717" y="619"/>
                  </a:lnTo>
                  <a:lnTo>
                    <a:pt x="730" y="613"/>
                  </a:lnTo>
                  <a:lnTo>
                    <a:pt x="724" y="600"/>
                  </a:lnTo>
                  <a:lnTo>
                    <a:pt x="724" y="581"/>
                  </a:lnTo>
                  <a:lnTo>
                    <a:pt x="711" y="548"/>
                  </a:lnTo>
                  <a:lnTo>
                    <a:pt x="698" y="536"/>
                  </a:lnTo>
                  <a:lnTo>
                    <a:pt x="685" y="516"/>
                  </a:lnTo>
                  <a:lnTo>
                    <a:pt x="666" y="477"/>
                  </a:lnTo>
                  <a:lnTo>
                    <a:pt x="672" y="477"/>
                  </a:lnTo>
                  <a:lnTo>
                    <a:pt x="678" y="477"/>
                  </a:lnTo>
                  <a:lnTo>
                    <a:pt x="691" y="490"/>
                  </a:lnTo>
                  <a:lnTo>
                    <a:pt x="711" y="503"/>
                  </a:lnTo>
                  <a:lnTo>
                    <a:pt x="724" y="510"/>
                  </a:lnTo>
                  <a:lnTo>
                    <a:pt x="743" y="523"/>
                  </a:lnTo>
                  <a:lnTo>
                    <a:pt x="756" y="548"/>
                  </a:lnTo>
                  <a:lnTo>
                    <a:pt x="769" y="555"/>
                  </a:lnTo>
                  <a:lnTo>
                    <a:pt x="775" y="561"/>
                  </a:lnTo>
                  <a:lnTo>
                    <a:pt x="788" y="568"/>
                  </a:lnTo>
                  <a:lnTo>
                    <a:pt x="801" y="574"/>
                  </a:lnTo>
                  <a:lnTo>
                    <a:pt x="801" y="542"/>
                  </a:lnTo>
                  <a:lnTo>
                    <a:pt x="808" y="471"/>
                  </a:lnTo>
                  <a:lnTo>
                    <a:pt x="814" y="400"/>
                  </a:lnTo>
                  <a:lnTo>
                    <a:pt x="821" y="297"/>
                  </a:lnTo>
                  <a:lnTo>
                    <a:pt x="821" y="284"/>
                  </a:lnTo>
                  <a:lnTo>
                    <a:pt x="821" y="258"/>
                  </a:lnTo>
                  <a:lnTo>
                    <a:pt x="821" y="239"/>
                  </a:lnTo>
                  <a:lnTo>
                    <a:pt x="821" y="232"/>
                  </a:lnTo>
                  <a:lnTo>
                    <a:pt x="827" y="232"/>
                  </a:lnTo>
                  <a:lnTo>
                    <a:pt x="834" y="265"/>
                  </a:lnTo>
                  <a:lnTo>
                    <a:pt x="846" y="303"/>
                  </a:lnTo>
                  <a:lnTo>
                    <a:pt x="866" y="348"/>
                  </a:lnTo>
                  <a:lnTo>
                    <a:pt x="866" y="368"/>
                  </a:lnTo>
                  <a:lnTo>
                    <a:pt x="872" y="381"/>
                  </a:lnTo>
                  <a:lnTo>
                    <a:pt x="879" y="374"/>
                  </a:lnTo>
                  <a:lnTo>
                    <a:pt x="885" y="374"/>
                  </a:lnTo>
                  <a:lnTo>
                    <a:pt x="892" y="387"/>
                  </a:lnTo>
                  <a:lnTo>
                    <a:pt x="898" y="413"/>
                  </a:lnTo>
                  <a:lnTo>
                    <a:pt x="898" y="426"/>
                  </a:lnTo>
                  <a:lnTo>
                    <a:pt x="905" y="432"/>
                  </a:lnTo>
                  <a:lnTo>
                    <a:pt x="905" y="452"/>
                  </a:lnTo>
                  <a:lnTo>
                    <a:pt x="911" y="458"/>
                  </a:lnTo>
                  <a:lnTo>
                    <a:pt x="924" y="471"/>
                  </a:lnTo>
                  <a:lnTo>
                    <a:pt x="930" y="471"/>
                  </a:lnTo>
                  <a:lnTo>
                    <a:pt x="937" y="471"/>
                  </a:lnTo>
                  <a:lnTo>
                    <a:pt x="937" y="465"/>
                  </a:lnTo>
                  <a:lnTo>
                    <a:pt x="943" y="458"/>
                  </a:lnTo>
                  <a:lnTo>
                    <a:pt x="943" y="432"/>
                  </a:lnTo>
                  <a:lnTo>
                    <a:pt x="943" y="387"/>
                  </a:lnTo>
                  <a:lnTo>
                    <a:pt x="950" y="336"/>
                  </a:lnTo>
                  <a:lnTo>
                    <a:pt x="956" y="323"/>
                  </a:lnTo>
                  <a:lnTo>
                    <a:pt x="956" y="316"/>
                  </a:lnTo>
                  <a:lnTo>
                    <a:pt x="963" y="323"/>
                  </a:lnTo>
                  <a:lnTo>
                    <a:pt x="963" y="336"/>
                  </a:lnTo>
                  <a:lnTo>
                    <a:pt x="969" y="374"/>
                  </a:lnTo>
                  <a:lnTo>
                    <a:pt x="976" y="400"/>
                  </a:lnTo>
                  <a:lnTo>
                    <a:pt x="976" y="413"/>
                  </a:lnTo>
                  <a:lnTo>
                    <a:pt x="989" y="394"/>
                  </a:lnTo>
                  <a:lnTo>
                    <a:pt x="989" y="374"/>
                  </a:lnTo>
                  <a:lnTo>
                    <a:pt x="995" y="368"/>
                  </a:lnTo>
                  <a:lnTo>
                    <a:pt x="1002" y="348"/>
                  </a:lnTo>
                  <a:lnTo>
                    <a:pt x="1014" y="323"/>
                  </a:lnTo>
                  <a:lnTo>
                    <a:pt x="1021" y="316"/>
                  </a:lnTo>
                  <a:lnTo>
                    <a:pt x="1021" y="310"/>
                  </a:lnTo>
                  <a:lnTo>
                    <a:pt x="1027" y="297"/>
                  </a:lnTo>
                  <a:lnTo>
                    <a:pt x="1034" y="290"/>
                  </a:lnTo>
                  <a:lnTo>
                    <a:pt x="1040" y="271"/>
                  </a:lnTo>
                  <a:lnTo>
                    <a:pt x="1040" y="265"/>
                  </a:lnTo>
                  <a:lnTo>
                    <a:pt x="1047" y="258"/>
                  </a:lnTo>
                  <a:lnTo>
                    <a:pt x="1047" y="252"/>
                  </a:lnTo>
                  <a:lnTo>
                    <a:pt x="1053" y="245"/>
                  </a:lnTo>
                  <a:lnTo>
                    <a:pt x="1060" y="226"/>
                  </a:lnTo>
                  <a:lnTo>
                    <a:pt x="1073" y="213"/>
                  </a:lnTo>
                  <a:lnTo>
                    <a:pt x="1073" y="206"/>
                  </a:lnTo>
                  <a:lnTo>
                    <a:pt x="1079" y="200"/>
                  </a:lnTo>
                  <a:lnTo>
                    <a:pt x="1098" y="168"/>
                  </a:lnTo>
                  <a:lnTo>
                    <a:pt x="1111" y="148"/>
                  </a:lnTo>
                  <a:lnTo>
                    <a:pt x="1124" y="135"/>
                  </a:lnTo>
                  <a:lnTo>
                    <a:pt x="1137" y="97"/>
                  </a:lnTo>
                  <a:lnTo>
                    <a:pt x="1144" y="90"/>
                  </a:lnTo>
                  <a:lnTo>
                    <a:pt x="1150" y="84"/>
                  </a:lnTo>
                  <a:lnTo>
                    <a:pt x="1163" y="65"/>
                  </a:lnTo>
                  <a:lnTo>
                    <a:pt x="1182" y="45"/>
                  </a:lnTo>
                  <a:lnTo>
                    <a:pt x="1189" y="26"/>
                  </a:lnTo>
                  <a:lnTo>
                    <a:pt x="1215" y="0"/>
                  </a:lnTo>
                  <a:close/>
                </a:path>
              </a:pathLst>
            </a:custGeom>
            <a:solidFill>
              <a:srgbClr val="FF6600"/>
            </a:solidFill>
            <a:ln w="9525">
              <a:noFill/>
              <a:round/>
              <a:headEnd/>
              <a:tailEnd/>
            </a:ln>
          </p:spPr>
          <p:txBody>
            <a:bodyPr/>
            <a:lstStyle/>
            <a:p>
              <a:endParaRPr lang="fr-FR"/>
            </a:p>
          </p:txBody>
        </p:sp>
        <p:sp>
          <p:nvSpPr>
            <p:cNvPr id="9" name="Freeform 203"/>
            <p:cNvSpPr>
              <a:spLocks/>
            </p:cNvSpPr>
            <p:nvPr/>
          </p:nvSpPr>
          <p:spPr bwMode="auto">
            <a:xfrm>
              <a:off x="1925" y="1991"/>
              <a:ext cx="1506" cy="1155"/>
            </a:xfrm>
            <a:custGeom>
              <a:avLst/>
              <a:gdLst>
                <a:gd name="T0" fmla="*/ 1073 w 1506"/>
                <a:gd name="T1" fmla="*/ 142 h 1155"/>
                <a:gd name="T2" fmla="*/ 1028 w 1506"/>
                <a:gd name="T3" fmla="*/ 303 h 1155"/>
                <a:gd name="T4" fmla="*/ 1118 w 1506"/>
                <a:gd name="T5" fmla="*/ 245 h 1155"/>
                <a:gd name="T6" fmla="*/ 1202 w 1506"/>
                <a:gd name="T7" fmla="*/ 168 h 1155"/>
                <a:gd name="T8" fmla="*/ 1137 w 1506"/>
                <a:gd name="T9" fmla="*/ 271 h 1155"/>
                <a:gd name="T10" fmla="*/ 1273 w 1506"/>
                <a:gd name="T11" fmla="*/ 161 h 1155"/>
                <a:gd name="T12" fmla="*/ 1364 w 1506"/>
                <a:gd name="T13" fmla="*/ 90 h 1155"/>
                <a:gd name="T14" fmla="*/ 1344 w 1506"/>
                <a:gd name="T15" fmla="*/ 135 h 1155"/>
                <a:gd name="T16" fmla="*/ 1351 w 1506"/>
                <a:gd name="T17" fmla="*/ 181 h 1155"/>
                <a:gd name="T18" fmla="*/ 1196 w 1506"/>
                <a:gd name="T19" fmla="*/ 361 h 1155"/>
                <a:gd name="T20" fmla="*/ 1170 w 1506"/>
                <a:gd name="T21" fmla="*/ 432 h 1155"/>
                <a:gd name="T22" fmla="*/ 1234 w 1506"/>
                <a:gd name="T23" fmla="*/ 452 h 1155"/>
                <a:gd name="T24" fmla="*/ 1396 w 1506"/>
                <a:gd name="T25" fmla="*/ 452 h 1155"/>
                <a:gd name="T26" fmla="*/ 1325 w 1506"/>
                <a:gd name="T27" fmla="*/ 484 h 1155"/>
                <a:gd name="T28" fmla="*/ 1299 w 1506"/>
                <a:gd name="T29" fmla="*/ 510 h 1155"/>
                <a:gd name="T30" fmla="*/ 1260 w 1506"/>
                <a:gd name="T31" fmla="*/ 548 h 1155"/>
                <a:gd name="T32" fmla="*/ 1344 w 1506"/>
                <a:gd name="T33" fmla="*/ 606 h 1155"/>
                <a:gd name="T34" fmla="*/ 1454 w 1506"/>
                <a:gd name="T35" fmla="*/ 652 h 1155"/>
                <a:gd name="T36" fmla="*/ 1312 w 1506"/>
                <a:gd name="T37" fmla="*/ 626 h 1155"/>
                <a:gd name="T38" fmla="*/ 1305 w 1506"/>
                <a:gd name="T39" fmla="*/ 652 h 1155"/>
                <a:gd name="T40" fmla="*/ 1331 w 1506"/>
                <a:gd name="T41" fmla="*/ 684 h 1155"/>
                <a:gd name="T42" fmla="*/ 1273 w 1506"/>
                <a:gd name="T43" fmla="*/ 710 h 1155"/>
                <a:gd name="T44" fmla="*/ 1448 w 1506"/>
                <a:gd name="T45" fmla="*/ 903 h 1155"/>
                <a:gd name="T46" fmla="*/ 1267 w 1506"/>
                <a:gd name="T47" fmla="*/ 807 h 1155"/>
                <a:gd name="T48" fmla="*/ 1196 w 1506"/>
                <a:gd name="T49" fmla="*/ 787 h 1155"/>
                <a:gd name="T50" fmla="*/ 1066 w 1506"/>
                <a:gd name="T51" fmla="*/ 710 h 1155"/>
                <a:gd name="T52" fmla="*/ 1118 w 1506"/>
                <a:gd name="T53" fmla="*/ 794 h 1155"/>
                <a:gd name="T54" fmla="*/ 1047 w 1506"/>
                <a:gd name="T55" fmla="*/ 736 h 1155"/>
                <a:gd name="T56" fmla="*/ 1047 w 1506"/>
                <a:gd name="T57" fmla="*/ 794 h 1155"/>
                <a:gd name="T58" fmla="*/ 1118 w 1506"/>
                <a:gd name="T59" fmla="*/ 955 h 1155"/>
                <a:gd name="T60" fmla="*/ 1028 w 1506"/>
                <a:gd name="T61" fmla="*/ 819 h 1155"/>
                <a:gd name="T62" fmla="*/ 982 w 1506"/>
                <a:gd name="T63" fmla="*/ 819 h 1155"/>
                <a:gd name="T64" fmla="*/ 969 w 1506"/>
                <a:gd name="T65" fmla="*/ 826 h 1155"/>
                <a:gd name="T66" fmla="*/ 956 w 1506"/>
                <a:gd name="T67" fmla="*/ 916 h 1155"/>
                <a:gd name="T68" fmla="*/ 944 w 1506"/>
                <a:gd name="T69" fmla="*/ 1136 h 1155"/>
                <a:gd name="T70" fmla="*/ 898 w 1506"/>
                <a:gd name="T71" fmla="*/ 916 h 1155"/>
                <a:gd name="T72" fmla="*/ 860 w 1506"/>
                <a:gd name="T73" fmla="*/ 929 h 1155"/>
                <a:gd name="T74" fmla="*/ 814 w 1506"/>
                <a:gd name="T75" fmla="*/ 1058 h 1155"/>
                <a:gd name="T76" fmla="*/ 814 w 1506"/>
                <a:gd name="T77" fmla="*/ 955 h 1155"/>
                <a:gd name="T78" fmla="*/ 821 w 1506"/>
                <a:gd name="T79" fmla="*/ 794 h 1155"/>
                <a:gd name="T80" fmla="*/ 756 w 1506"/>
                <a:gd name="T81" fmla="*/ 858 h 1155"/>
                <a:gd name="T82" fmla="*/ 672 w 1506"/>
                <a:gd name="T83" fmla="*/ 897 h 1155"/>
                <a:gd name="T84" fmla="*/ 614 w 1506"/>
                <a:gd name="T85" fmla="*/ 910 h 1155"/>
                <a:gd name="T86" fmla="*/ 672 w 1506"/>
                <a:gd name="T87" fmla="*/ 794 h 1155"/>
                <a:gd name="T88" fmla="*/ 549 w 1506"/>
                <a:gd name="T89" fmla="*/ 884 h 1155"/>
                <a:gd name="T90" fmla="*/ 517 w 1506"/>
                <a:gd name="T91" fmla="*/ 897 h 1155"/>
                <a:gd name="T92" fmla="*/ 620 w 1506"/>
                <a:gd name="T93" fmla="*/ 774 h 1155"/>
                <a:gd name="T94" fmla="*/ 284 w 1506"/>
                <a:gd name="T95" fmla="*/ 865 h 1155"/>
                <a:gd name="T96" fmla="*/ 401 w 1506"/>
                <a:gd name="T97" fmla="*/ 787 h 1155"/>
                <a:gd name="T98" fmla="*/ 530 w 1506"/>
                <a:gd name="T99" fmla="*/ 716 h 1155"/>
                <a:gd name="T100" fmla="*/ 71 w 1506"/>
                <a:gd name="T101" fmla="*/ 710 h 1155"/>
                <a:gd name="T102" fmla="*/ 13 w 1506"/>
                <a:gd name="T103" fmla="*/ 690 h 1155"/>
                <a:gd name="T104" fmla="*/ 414 w 1506"/>
                <a:gd name="T105" fmla="*/ 632 h 1155"/>
                <a:gd name="T106" fmla="*/ 498 w 1506"/>
                <a:gd name="T107" fmla="*/ 574 h 1155"/>
                <a:gd name="T108" fmla="*/ 401 w 1506"/>
                <a:gd name="T109" fmla="*/ 510 h 1155"/>
                <a:gd name="T110" fmla="*/ 666 w 1506"/>
                <a:gd name="T111" fmla="*/ 561 h 1155"/>
                <a:gd name="T112" fmla="*/ 659 w 1506"/>
                <a:gd name="T113" fmla="*/ 458 h 1155"/>
                <a:gd name="T114" fmla="*/ 763 w 1506"/>
                <a:gd name="T115" fmla="*/ 439 h 1155"/>
                <a:gd name="T116" fmla="*/ 821 w 1506"/>
                <a:gd name="T117" fmla="*/ 348 h 1155"/>
                <a:gd name="T118" fmla="*/ 866 w 1506"/>
                <a:gd name="T119" fmla="*/ 432 h 1155"/>
                <a:gd name="T120" fmla="*/ 898 w 1506"/>
                <a:gd name="T121" fmla="*/ 413 h 1155"/>
                <a:gd name="T122" fmla="*/ 963 w 1506"/>
                <a:gd name="T123" fmla="*/ 290 h 1155"/>
                <a:gd name="T124" fmla="*/ 1008 w 1506"/>
                <a:gd name="T125" fmla="*/ 200 h 11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06"/>
                <a:gd name="T190" fmla="*/ 0 h 1155"/>
                <a:gd name="T191" fmla="*/ 1506 w 1506"/>
                <a:gd name="T192" fmla="*/ 1155 h 11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06" h="1155">
                  <a:moveTo>
                    <a:pt x="1118" y="0"/>
                  </a:moveTo>
                  <a:lnTo>
                    <a:pt x="1124" y="13"/>
                  </a:lnTo>
                  <a:lnTo>
                    <a:pt x="1118" y="19"/>
                  </a:lnTo>
                  <a:lnTo>
                    <a:pt x="1112" y="26"/>
                  </a:lnTo>
                  <a:lnTo>
                    <a:pt x="1112" y="32"/>
                  </a:lnTo>
                  <a:lnTo>
                    <a:pt x="1105" y="58"/>
                  </a:lnTo>
                  <a:lnTo>
                    <a:pt x="1099" y="84"/>
                  </a:lnTo>
                  <a:lnTo>
                    <a:pt x="1079" y="129"/>
                  </a:lnTo>
                  <a:lnTo>
                    <a:pt x="1073" y="135"/>
                  </a:lnTo>
                  <a:lnTo>
                    <a:pt x="1073" y="142"/>
                  </a:lnTo>
                  <a:lnTo>
                    <a:pt x="1066" y="161"/>
                  </a:lnTo>
                  <a:lnTo>
                    <a:pt x="1060" y="174"/>
                  </a:lnTo>
                  <a:lnTo>
                    <a:pt x="1053" y="187"/>
                  </a:lnTo>
                  <a:lnTo>
                    <a:pt x="1053" y="206"/>
                  </a:lnTo>
                  <a:lnTo>
                    <a:pt x="1047" y="232"/>
                  </a:lnTo>
                  <a:lnTo>
                    <a:pt x="1040" y="252"/>
                  </a:lnTo>
                  <a:lnTo>
                    <a:pt x="1034" y="271"/>
                  </a:lnTo>
                  <a:lnTo>
                    <a:pt x="1034" y="277"/>
                  </a:lnTo>
                  <a:lnTo>
                    <a:pt x="1034" y="290"/>
                  </a:lnTo>
                  <a:lnTo>
                    <a:pt x="1028" y="303"/>
                  </a:lnTo>
                  <a:lnTo>
                    <a:pt x="1034" y="310"/>
                  </a:lnTo>
                  <a:lnTo>
                    <a:pt x="1040" y="303"/>
                  </a:lnTo>
                  <a:lnTo>
                    <a:pt x="1047" y="303"/>
                  </a:lnTo>
                  <a:lnTo>
                    <a:pt x="1060" y="290"/>
                  </a:lnTo>
                  <a:lnTo>
                    <a:pt x="1073" y="284"/>
                  </a:lnTo>
                  <a:lnTo>
                    <a:pt x="1086" y="271"/>
                  </a:lnTo>
                  <a:lnTo>
                    <a:pt x="1092" y="271"/>
                  </a:lnTo>
                  <a:lnTo>
                    <a:pt x="1118" y="245"/>
                  </a:lnTo>
                  <a:lnTo>
                    <a:pt x="1124" y="239"/>
                  </a:lnTo>
                  <a:lnTo>
                    <a:pt x="1131" y="232"/>
                  </a:lnTo>
                  <a:lnTo>
                    <a:pt x="1137" y="226"/>
                  </a:lnTo>
                  <a:lnTo>
                    <a:pt x="1150" y="206"/>
                  </a:lnTo>
                  <a:lnTo>
                    <a:pt x="1170" y="187"/>
                  </a:lnTo>
                  <a:lnTo>
                    <a:pt x="1183" y="174"/>
                  </a:lnTo>
                  <a:lnTo>
                    <a:pt x="1196" y="168"/>
                  </a:lnTo>
                  <a:lnTo>
                    <a:pt x="1202" y="161"/>
                  </a:lnTo>
                  <a:lnTo>
                    <a:pt x="1202" y="168"/>
                  </a:lnTo>
                  <a:lnTo>
                    <a:pt x="1202" y="174"/>
                  </a:lnTo>
                  <a:lnTo>
                    <a:pt x="1196" y="174"/>
                  </a:lnTo>
                  <a:lnTo>
                    <a:pt x="1196" y="181"/>
                  </a:lnTo>
                  <a:lnTo>
                    <a:pt x="1176" y="206"/>
                  </a:lnTo>
                  <a:lnTo>
                    <a:pt x="1163" y="232"/>
                  </a:lnTo>
                  <a:lnTo>
                    <a:pt x="1144" y="252"/>
                  </a:lnTo>
                  <a:lnTo>
                    <a:pt x="1137" y="265"/>
                  </a:lnTo>
                  <a:lnTo>
                    <a:pt x="1131" y="277"/>
                  </a:lnTo>
                  <a:lnTo>
                    <a:pt x="1137" y="271"/>
                  </a:lnTo>
                  <a:lnTo>
                    <a:pt x="1144" y="271"/>
                  </a:lnTo>
                  <a:lnTo>
                    <a:pt x="1150" y="271"/>
                  </a:lnTo>
                  <a:lnTo>
                    <a:pt x="1137" y="290"/>
                  </a:lnTo>
                  <a:lnTo>
                    <a:pt x="1144" y="290"/>
                  </a:lnTo>
                  <a:lnTo>
                    <a:pt x="1170" y="265"/>
                  </a:lnTo>
                  <a:lnTo>
                    <a:pt x="1202" y="239"/>
                  </a:lnTo>
                  <a:lnTo>
                    <a:pt x="1228" y="213"/>
                  </a:lnTo>
                  <a:lnTo>
                    <a:pt x="1254" y="181"/>
                  </a:lnTo>
                  <a:lnTo>
                    <a:pt x="1260" y="168"/>
                  </a:lnTo>
                  <a:lnTo>
                    <a:pt x="1273" y="161"/>
                  </a:lnTo>
                  <a:lnTo>
                    <a:pt x="1292" y="148"/>
                  </a:lnTo>
                  <a:lnTo>
                    <a:pt x="1312" y="135"/>
                  </a:lnTo>
                  <a:lnTo>
                    <a:pt x="1318" y="123"/>
                  </a:lnTo>
                  <a:lnTo>
                    <a:pt x="1325" y="116"/>
                  </a:lnTo>
                  <a:lnTo>
                    <a:pt x="1338" y="97"/>
                  </a:lnTo>
                  <a:lnTo>
                    <a:pt x="1351" y="90"/>
                  </a:lnTo>
                  <a:lnTo>
                    <a:pt x="1357" y="90"/>
                  </a:lnTo>
                  <a:lnTo>
                    <a:pt x="1364" y="90"/>
                  </a:lnTo>
                  <a:lnTo>
                    <a:pt x="1364" y="97"/>
                  </a:lnTo>
                  <a:lnTo>
                    <a:pt x="1357" y="103"/>
                  </a:lnTo>
                  <a:lnTo>
                    <a:pt x="1351" y="103"/>
                  </a:lnTo>
                  <a:lnTo>
                    <a:pt x="1351" y="110"/>
                  </a:lnTo>
                  <a:lnTo>
                    <a:pt x="1351" y="116"/>
                  </a:lnTo>
                  <a:lnTo>
                    <a:pt x="1338" y="123"/>
                  </a:lnTo>
                  <a:lnTo>
                    <a:pt x="1338" y="129"/>
                  </a:lnTo>
                  <a:lnTo>
                    <a:pt x="1331" y="135"/>
                  </a:lnTo>
                  <a:lnTo>
                    <a:pt x="1338" y="135"/>
                  </a:lnTo>
                  <a:lnTo>
                    <a:pt x="1344" y="135"/>
                  </a:lnTo>
                  <a:lnTo>
                    <a:pt x="1357" y="123"/>
                  </a:lnTo>
                  <a:lnTo>
                    <a:pt x="1370" y="116"/>
                  </a:lnTo>
                  <a:lnTo>
                    <a:pt x="1383" y="103"/>
                  </a:lnTo>
                  <a:lnTo>
                    <a:pt x="1402" y="84"/>
                  </a:lnTo>
                  <a:lnTo>
                    <a:pt x="1428" y="64"/>
                  </a:lnTo>
                  <a:lnTo>
                    <a:pt x="1473" y="26"/>
                  </a:lnTo>
                  <a:lnTo>
                    <a:pt x="1480" y="32"/>
                  </a:lnTo>
                  <a:lnTo>
                    <a:pt x="1448" y="71"/>
                  </a:lnTo>
                  <a:lnTo>
                    <a:pt x="1415" y="103"/>
                  </a:lnTo>
                  <a:lnTo>
                    <a:pt x="1351" y="181"/>
                  </a:lnTo>
                  <a:lnTo>
                    <a:pt x="1280" y="252"/>
                  </a:lnTo>
                  <a:lnTo>
                    <a:pt x="1247" y="290"/>
                  </a:lnTo>
                  <a:lnTo>
                    <a:pt x="1234" y="303"/>
                  </a:lnTo>
                  <a:lnTo>
                    <a:pt x="1221" y="329"/>
                  </a:lnTo>
                  <a:lnTo>
                    <a:pt x="1221" y="335"/>
                  </a:lnTo>
                  <a:lnTo>
                    <a:pt x="1221" y="342"/>
                  </a:lnTo>
                  <a:lnTo>
                    <a:pt x="1221" y="348"/>
                  </a:lnTo>
                  <a:lnTo>
                    <a:pt x="1215" y="348"/>
                  </a:lnTo>
                  <a:lnTo>
                    <a:pt x="1202" y="361"/>
                  </a:lnTo>
                  <a:lnTo>
                    <a:pt x="1196" y="361"/>
                  </a:lnTo>
                  <a:lnTo>
                    <a:pt x="1196" y="368"/>
                  </a:lnTo>
                  <a:lnTo>
                    <a:pt x="1189" y="374"/>
                  </a:lnTo>
                  <a:lnTo>
                    <a:pt x="1189" y="381"/>
                  </a:lnTo>
                  <a:lnTo>
                    <a:pt x="1189" y="387"/>
                  </a:lnTo>
                  <a:lnTo>
                    <a:pt x="1189" y="394"/>
                  </a:lnTo>
                  <a:lnTo>
                    <a:pt x="1189" y="400"/>
                  </a:lnTo>
                  <a:lnTo>
                    <a:pt x="1183" y="400"/>
                  </a:lnTo>
                  <a:lnTo>
                    <a:pt x="1163" y="432"/>
                  </a:lnTo>
                  <a:lnTo>
                    <a:pt x="1170" y="432"/>
                  </a:lnTo>
                  <a:lnTo>
                    <a:pt x="1183" y="432"/>
                  </a:lnTo>
                  <a:lnTo>
                    <a:pt x="1202" y="432"/>
                  </a:lnTo>
                  <a:lnTo>
                    <a:pt x="1215" y="426"/>
                  </a:lnTo>
                  <a:lnTo>
                    <a:pt x="1234" y="426"/>
                  </a:lnTo>
                  <a:lnTo>
                    <a:pt x="1260" y="426"/>
                  </a:lnTo>
                  <a:lnTo>
                    <a:pt x="1234" y="439"/>
                  </a:lnTo>
                  <a:lnTo>
                    <a:pt x="1221" y="445"/>
                  </a:lnTo>
                  <a:lnTo>
                    <a:pt x="1208" y="452"/>
                  </a:lnTo>
                  <a:lnTo>
                    <a:pt x="1234" y="452"/>
                  </a:lnTo>
                  <a:lnTo>
                    <a:pt x="1267" y="452"/>
                  </a:lnTo>
                  <a:lnTo>
                    <a:pt x="1292" y="452"/>
                  </a:lnTo>
                  <a:lnTo>
                    <a:pt x="1318" y="452"/>
                  </a:lnTo>
                  <a:lnTo>
                    <a:pt x="1325" y="452"/>
                  </a:lnTo>
                  <a:lnTo>
                    <a:pt x="1338" y="452"/>
                  </a:lnTo>
                  <a:lnTo>
                    <a:pt x="1351" y="452"/>
                  </a:lnTo>
                  <a:lnTo>
                    <a:pt x="1370" y="452"/>
                  </a:lnTo>
                  <a:lnTo>
                    <a:pt x="1376" y="452"/>
                  </a:lnTo>
                  <a:lnTo>
                    <a:pt x="1389" y="445"/>
                  </a:lnTo>
                  <a:lnTo>
                    <a:pt x="1396" y="452"/>
                  </a:lnTo>
                  <a:lnTo>
                    <a:pt x="1409" y="452"/>
                  </a:lnTo>
                  <a:lnTo>
                    <a:pt x="1415" y="452"/>
                  </a:lnTo>
                  <a:lnTo>
                    <a:pt x="1422" y="452"/>
                  </a:lnTo>
                  <a:lnTo>
                    <a:pt x="1422" y="458"/>
                  </a:lnTo>
                  <a:lnTo>
                    <a:pt x="1396" y="465"/>
                  </a:lnTo>
                  <a:lnTo>
                    <a:pt x="1376" y="465"/>
                  </a:lnTo>
                  <a:lnTo>
                    <a:pt x="1351" y="471"/>
                  </a:lnTo>
                  <a:lnTo>
                    <a:pt x="1325" y="471"/>
                  </a:lnTo>
                  <a:lnTo>
                    <a:pt x="1325" y="484"/>
                  </a:lnTo>
                  <a:lnTo>
                    <a:pt x="1318" y="484"/>
                  </a:lnTo>
                  <a:lnTo>
                    <a:pt x="1312" y="490"/>
                  </a:lnTo>
                  <a:lnTo>
                    <a:pt x="1305" y="490"/>
                  </a:lnTo>
                  <a:lnTo>
                    <a:pt x="1286" y="490"/>
                  </a:lnTo>
                  <a:lnTo>
                    <a:pt x="1273" y="497"/>
                  </a:lnTo>
                  <a:lnTo>
                    <a:pt x="1267" y="497"/>
                  </a:lnTo>
                  <a:lnTo>
                    <a:pt x="1260" y="503"/>
                  </a:lnTo>
                  <a:lnTo>
                    <a:pt x="1273" y="503"/>
                  </a:lnTo>
                  <a:lnTo>
                    <a:pt x="1286" y="510"/>
                  </a:lnTo>
                  <a:lnTo>
                    <a:pt x="1299" y="510"/>
                  </a:lnTo>
                  <a:lnTo>
                    <a:pt x="1312" y="516"/>
                  </a:lnTo>
                  <a:lnTo>
                    <a:pt x="1299" y="516"/>
                  </a:lnTo>
                  <a:lnTo>
                    <a:pt x="1292" y="523"/>
                  </a:lnTo>
                  <a:lnTo>
                    <a:pt x="1273" y="523"/>
                  </a:lnTo>
                  <a:lnTo>
                    <a:pt x="1247" y="523"/>
                  </a:lnTo>
                  <a:lnTo>
                    <a:pt x="1241" y="523"/>
                  </a:lnTo>
                  <a:lnTo>
                    <a:pt x="1228" y="529"/>
                  </a:lnTo>
                  <a:lnTo>
                    <a:pt x="1228" y="542"/>
                  </a:lnTo>
                  <a:lnTo>
                    <a:pt x="1241" y="548"/>
                  </a:lnTo>
                  <a:lnTo>
                    <a:pt x="1260" y="548"/>
                  </a:lnTo>
                  <a:lnTo>
                    <a:pt x="1286" y="555"/>
                  </a:lnTo>
                  <a:lnTo>
                    <a:pt x="1299" y="561"/>
                  </a:lnTo>
                  <a:lnTo>
                    <a:pt x="1312" y="568"/>
                  </a:lnTo>
                  <a:lnTo>
                    <a:pt x="1299" y="568"/>
                  </a:lnTo>
                  <a:lnTo>
                    <a:pt x="1286" y="568"/>
                  </a:lnTo>
                  <a:lnTo>
                    <a:pt x="1267" y="568"/>
                  </a:lnTo>
                  <a:lnTo>
                    <a:pt x="1260" y="568"/>
                  </a:lnTo>
                  <a:lnTo>
                    <a:pt x="1299" y="581"/>
                  </a:lnTo>
                  <a:lnTo>
                    <a:pt x="1325" y="600"/>
                  </a:lnTo>
                  <a:lnTo>
                    <a:pt x="1344" y="606"/>
                  </a:lnTo>
                  <a:lnTo>
                    <a:pt x="1364" y="613"/>
                  </a:lnTo>
                  <a:lnTo>
                    <a:pt x="1376" y="619"/>
                  </a:lnTo>
                  <a:lnTo>
                    <a:pt x="1396" y="626"/>
                  </a:lnTo>
                  <a:lnTo>
                    <a:pt x="1448" y="639"/>
                  </a:lnTo>
                  <a:lnTo>
                    <a:pt x="1506" y="658"/>
                  </a:lnTo>
                  <a:lnTo>
                    <a:pt x="1493" y="658"/>
                  </a:lnTo>
                  <a:lnTo>
                    <a:pt x="1473" y="658"/>
                  </a:lnTo>
                  <a:lnTo>
                    <a:pt x="1460" y="652"/>
                  </a:lnTo>
                  <a:lnTo>
                    <a:pt x="1454" y="652"/>
                  </a:lnTo>
                  <a:lnTo>
                    <a:pt x="1448" y="658"/>
                  </a:lnTo>
                  <a:lnTo>
                    <a:pt x="1428" y="652"/>
                  </a:lnTo>
                  <a:lnTo>
                    <a:pt x="1415" y="645"/>
                  </a:lnTo>
                  <a:lnTo>
                    <a:pt x="1396" y="639"/>
                  </a:lnTo>
                  <a:lnTo>
                    <a:pt x="1389" y="639"/>
                  </a:lnTo>
                  <a:lnTo>
                    <a:pt x="1376" y="645"/>
                  </a:lnTo>
                  <a:lnTo>
                    <a:pt x="1364" y="639"/>
                  </a:lnTo>
                  <a:lnTo>
                    <a:pt x="1344" y="639"/>
                  </a:lnTo>
                  <a:lnTo>
                    <a:pt x="1325" y="632"/>
                  </a:lnTo>
                  <a:lnTo>
                    <a:pt x="1312" y="626"/>
                  </a:lnTo>
                  <a:lnTo>
                    <a:pt x="1286" y="626"/>
                  </a:lnTo>
                  <a:lnTo>
                    <a:pt x="1267" y="619"/>
                  </a:lnTo>
                  <a:lnTo>
                    <a:pt x="1247" y="619"/>
                  </a:lnTo>
                  <a:lnTo>
                    <a:pt x="1228" y="613"/>
                  </a:lnTo>
                  <a:lnTo>
                    <a:pt x="1228" y="619"/>
                  </a:lnTo>
                  <a:lnTo>
                    <a:pt x="1234" y="619"/>
                  </a:lnTo>
                  <a:lnTo>
                    <a:pt x="1247" y="626"/>
                  </a:lnTo>
                  <a:lnTo>
                    <a:pt x="1280" y="639"/>
                  </a:lnTo>
                  <a:lnTo>
                    <a:pt x="1299" y="652"/>
                  </a:lnTo>
                  <a:lnTo>
                    <a:pt x="1305" y="652"/>
                  </a:lnTo>
                  <a:lnTo>
                    <a:pt x="1318" y="658"/>
                  </a:lnTo>
                  <a:lnTo>
                    <a:pt x="1312" y="665"/>
                  </a:lnTo>
                  <a:lnTo>
                    <a:pt x="1299" y="658"/>
                  </a:lnTo>
                  <a:lnTo>
                    <a:pt x="1292" y="658"/>
                  </a:lnTo>
                  <a:lnTo>
                    <a:pt x="1286" y="658"/>
                  </a:lnTo>
                  <a:lnTo>
                    <a:pt x="1280" y="658"/>
                  </a:lnTo>
                  <a:lnTo>
                    <a:pt x="1292" y="658"/>
                  </a:lnTo>
                  <a:lnTo>
                    <a:pt x="1299" y="665"/>
                  </a:lnTo>
                  <a:lnTo>
                    <a:pt x="1312" y="671"/>
                  </a:lnTo>
                  <a:lnTo>
                    <a:pt x="1331" y="684"/>
                  </a:lnTo>
                  <a:lnTo>
                    <a:pt x="1344" y="690"/>
                  </a:lnTo>
                  <a:lnTo>
                    <a:pt x="1364" y="703"/>
                  </a:lnTo>
                  <a:lnTo>
                    <a:pt x="1331" y="697"/>
                  </a:lnTo>
                  <a:lnTo>
                    <a:pt x="1292" y="684"/>
                  </a:lnTo>
                  <a:lnTo>
                    <a:pt x="1221" y="658"/>
                  </a:lnTo>
                  <a:lnTo>
                    <a:pt x="1215" y="665"/>
                  </a:lnTo>
                  <a:lnTo>
                    <a:pt x="1228" y="677"/>
                  </a:lnTo>
                  <a:lnTo>
                    <a:pt x="1241" y="690"/>
                  </a:lnTo>
                  <a:lnTo>
                    <a:pt x="1273" y="710"/>
                  </a:lnTo>
                  <a:lnTo>
                    <a:pt x="1286" y="723"/>
                  </a:lnTo>
                  <a:lnTo>
                    <a:pt x="1299" y="736"/>
                  </a:lnTo>
                  <a:lnTo>
                    <a:pt x="1305" y="748"/>
                  </a:lnTo>
                  <a:lnTo>
                    <a:pt x="1318" y="768"/>
                  </a:lnTo>
                  <a:lnTo>
                    <a:pt x="1351" y="800"/>
                  </a:lnTo>
                  <a:lnTo>
                    <a:pt x="1389" y="832"/>
                  </a:lnTo>
                  <a:lnTo>
                    <a:pt x="1428" y="865"/>
                  </a:lnTo>
                  <a:lnTo>
                    <a:pt x="1448" y="884"/>
                  </a:lnTo>
                  <a:lnTo>
                    <a:pt x="1460" y="903"/>
                  </a:lnTo>
                  <a:lnTo>
                    <a:pt x="1448" y="903"/>
                  </a:lnTo>
                  <a:lnTo>
                    <a:pt x="1435" y="897"/>
                  </a:lnTo>
                  <a:lnTo>
                    <a:pt x="1409" y="877"/>
                  </a:lnTo>
                  <a:lnTo>
                    <a:pt x="1389" y="865"/>
                  </a:lnTo>
                  <a:lnTo>
                    <a:pt x="1370" y="852"/>
                  </a:lnTo>
                  <a:lnTo>
                    <a:pt x="1351" y="845"/>
                  </a:lnTo>
                  <a:lnTo>
                    <a:pt x="1325" y="839"/>
                  </a:lnTo>
                  <a:lnTo>
                    <a:pt x="1318" y="832"/>
                  </a:lnTo>
                  <a:lnTo>
                    <a:pt x="1305" y="826"/>
                  </a:lnTo>
                  <a:lnTo>
                    <a:pt x="1286" y="819"/>
                  </a:lnTo>
                  <a:lnTo>
                    <a:pt x="1267" y="807"/>
                  </a:lnTo>
                  <a:lnTo>
                    <a:pt x="1254" y="800"/>
                  </a:lnTo>
                  <a:lnTo>
                    <a:pt x="1247" y="794"/>
                  </a:lnTo>
                  <a:lnTo>
                    <a:pt x="1215" y="774"/>
                  </a:lnTo>
                  <a:lnTo>
                    <a:pt x="1183" y="761"/>
                  </a:lnTo>
                  <a:lnTo>
                    <a:pt x="1183" y="768"/>
                  </a:lnTo>
                  <a:lnTo>
                    <a:pt x="1189" y="774"/>
                  </a:lnTo>
                  <a:lnTo>
                    <a:pt x="1196" y="781"/>
                  </a:lnTo>
                  <a:lnTo>
                    <a:pt x="1196" y="787"/>
                  </a:lnTo>
                  <a:lnTo>
                    <a:pt x="1183" y="781"/>
                  </a:lnTo>
                  <a:lnTo>
                    <a:pt x="1170" y="774"/>
                  </a:lnTo>
                  <a:lnTo>
                    <a:pt x="1144" y="761"/>
                  </a:lnTo>
                  <a:lnTo>
                    <a:pt x="1118" y="742"/>
                  </a:lnTo>
                  <a:lnTo>
                    <a:pt x="1092" y="723"/>
                  </a:lnTo>
                  <a:lnTo>
                    <a:pt x="1086" y="723"/>
                  </a:lnTo>
                  <a:lnTo>
                    <a:pt x="1079" y="723"/>
                  </a:lnTo>
                  <a:lnTo>
                    <a:pt x="1073" y="716"/>
                  </a:lnTo>
                  <a:lnTo>
                    <a:pt x="1066" y="710"/>
                  </a:lnTo>
                  <a:lnTo>
                    <a:pt x="1053" y="703"/>
                  </a:lnTo>
                  <a:lnTo>
                    <a:pt x="1053" y="710"/>
                  </a:lnTo>
                  <a:lnTo>
                    <a:pt x="1066" y="723"/>
                  </a:lnTo>
                  <a:lnTo>
                    <a:pt x="1079" y="736"/>
                  </a:lnTo>
                  <a:lnTo>
                    <a:pt x="1105" y="761"/>
                  </a:lnTo>
                  <a:lnTo>
                    <a:pt x="1157" y="826"/>
                  </a:lnTo>
                  <a:lnTo>
                    <a:pt x="1150" y="826"/>
                  </a:lnTo>
                  <a:lnTo>
                    <a:pt x="1144" y="819"/>
                  </a:lnTo>
                  <a:lnTo>
                    <a:pt x="1131" y="813"/>
                  </a:lnTo>
                  <a:lnTo>
                    <a:pt x="1118" y="794"/>
                  </a:lnTo>
                  <a:lnTo>
                    <a:pt x="1099" y="774"/>
                  </a:lnTo>
                  <a:lnTo>
                    <a:pt x="1092" y="768"/>
                  </a:lnTo>
                  <a:lnTo>
                    <a:pt x="1079" y="768"/>
                  </a:lnTo>
                  <a:lnTo>
                    <a:pt x="1079" y="761"/>
                  </a:lnTo>
                  <a:lnTo>
                    <a:pt x="1073" y="755"/>
                  </a:lnTo>
                  <a:lnTo>
                    <a:pt x="1066" y="748"/>
                  </a:lnTo>
                  <a:lnTo>
                    <a:pt x="1060" y="748"/>
                  </a:lnTo>
                  <a:lnTo>
                    <a:pt x="1053" y="742"/>
                  </a:lnTo>
                  <a:lnTo>
                    <a:pt x="1047" y="736"/>
                  </a:lnTo>
                  <a:lnTo>
                    <a:pt x="1028" y="729"/>
                  </a:lnTo>
                  <a:lnTo>
                    <a:pt x="1028" y="736"/>
                  </a:lnTo>
                  <a:lnTo>
                    <a:pt x="1040" y="748"/>
                  </a:lnTo>
                  <a:lnTo>
                    <a:pt x="1053" y="768"/>
                  </a:lnTo>
                  <a:lnTo>
                    <a:pt x="1060" y="787"/>
                  </a:lnTo>
                  <a:lnTo>
                    <a:pt x="1073" y="800"/>
                  </a:lnTo>
                  <a:lnTo>
                    <a:pt x="1073" y="813"/>
                  </a:lnTo>
                  <a:lnTo>
                    <a:pt x="1066" y="807"/>
                  </a:lnTo>
                  <a:lnTo>
                    <a:pt x="1060" y="807"/>
                  </a:lnTo>
                  <a:lnTo>
                    <a:pt x="1047" y="794"/>
                  </a:lnTo>
                  <a:lnTo>
                    <a:pt x="1047" y="807"/>
                  </a:lnTo>
                  <a:lnTo>
                    <a:pt x="1060" y="819"/>
                  </a:lnTo>
                  <a:lnTo>
                    <a:pt x="1066" y="839"/>
                  </a:lnTo>
                  <a:lnTo>
                    <a:pt x="1073" y="852"/>
                  </a:lnTo>
                  <a:lnTo>
                    <a:pt x="1079" y="865"/>
                  </a:lnTo>
                  <a:lnTo>
                    <a:pt x="1092" y="877"/>
                  </a:lnTo>
                  <a:lnTo>
                    <a:pt x="1105" y="903"/>
                  </a:lnTo>
                  <a:lnTo>
                    <a:pt x="1112" y="929"/>
                  </a:lnTo>
                  <a:lnTo>
                    <a:pt x="1124" y="955"/>
                  </a:lnTo>
                  <a:lnTo>
                    <a:pt x="1118" y="955"/>
                  </a:lnTo>
                  <a:lnTo>
                    <a:pt x="1112" y="948"/>
                  </a:lnTo>
                  <a:lnTo>
                    <a:pt x="1105" y="936"/>
                  </a:lnTo>
                  <a:lnTo>
                    <a:pt x="1086" y="910"/>
                  </a:lnTo>
                  <a:lnTo>
                    <a:pt x="1066" y="890"/>
                  </a:lnTo>
                  <a:lnTo>
                    <a:pt x="1060" y="877"/>
                  </a:lnTo>
                  <a:lnTo>
                    <a:pt x="1053" y="865"/>
                  </a:lnTo>
                  <a:lnTo>
                    <a:pt x="1047" y="858"/>
                  </a:lnTo>
                  <a:lnTo>
                    <a:pt x="1040" y="845"/>
                  </a:lnTo>
                  <a:lnTo>
                    <a:pt x="1034" y="832"/>
                  </a:lnTo>
                  <a:lnTo>
                    <a:pt x="1028" y="819"/>
                  </a:lnTo>
                  <a:lnTo>
                    <a:pt x="989" y="774"/>
                  </a:lnTo>
                  <a:lnTo>
                    <a:pt x="989" y="787"/>
                  </a:lnTo>
                  <a:lnTo>
                    <a:pt x="989" y="794"/>
                  </a:lnTo>
                  <a:lnTo>
                    <a:pt x="995" y="807"/>
                  </a:lnTo>
                  <a:lnTo>
                    <a:pt x="995" y="813"/>
                  </a:lnTo>
                  <a:lnTo>
                    <a:pt x="989" y="813"/>
                  </a:lnTo>
                  <a:lnTo>
                    <a:pt x="982" y="813"/>
                  </a:lnTo>
                  <a:lnTo>
                    <a:pt x="982" y="819"/>
                  </a:lnTo>
                  <a:lnTo>
                    <a:pt x="982" y="813"/>
                  </a:lnTo>
                  <a:lnTo>
                    <a:pt x="976" y="813"/>
                  </a:lnTo>
                  <a:lnTo>
                    <a:pt x="976" y="800"/>
                  </a:lnTo>
                  <a:lnTo>
                    <a:pt x="976" y="794"/>
                  </a:lnTo>
                  <a:lnTo>
                    <a:pt x="969" y="787"/>
                  </a:lnTo>
                  <a:lnTo>
                    <a:pt x="963" y="794"/>
                  </a:lnTo>
                  <a:lnTo>
                    <a:pt x="963" y="807"/>
                  </a:lnTo>
                  <a:lnTo>
                    <a:pt x="969" y="826"/>
                  </a:lnTo>
                  <a:lnTo>
                    <a:pt x="976" y="852"/>
                  </a:lnTo>
                  <a:lnTo>
                    <a:pt x="982" y="884"/>
                  </a:lnTo>
                  <a:lnTo>
                    <a:pt x="982" y="910"/>
                  </a:lnTo>
                  <a:lnTo>
                    <a:pt x="982" y="936"/>
                  </a:lnTo>
                  <a:lnTo>
                    <a:pt x="976" y="942"/>
                  </a:lnTo>
                  <a:lnTo>
                    <a:pt x="969" y="929"/>
                  </a:lnTo>
                  <a:lnTo>
                    <a:pt x="969" y="923"/>
                  </a:lnTo>
                  <a:lnTo>
                    <a:pt x="963" y="910"/>
                  </a:lnTo>
                  <a:lnTo>
                    <a:pt x="963" y="903"/>
                  </a:lnTo>
                  <a:lnTo>
                    <a:pt x="956" y="916"/>
                  </a:lnTo>
                  <a:lnTo>
                    <a:pt x="956" y="936"/>
                  </a:lnTo>
                  <a:lnTo>
                    <a:pt x="963" y="968"/>
                  </a:lnTo>
                  <a:lnTo>
                    <a:pt x="963" y="1058"/>
                  </a:lnTo>
                  <a:lnTo>
                    <a:pt x="963" y="1103"/>
                  </a:lnTo>
                  <a:lnTo>
                    <a:pt x="963" y="1123"/>
                  </a:lnTo>
                  <a:lnTo>
                    <a:pt x="956" y="1148"/>
                  </a:lnTo>
                  <a:lnTo>
                    <a:pt x="956" y="1155"/>
                  </a:lnTo>
                  <a:lnTo>
                    <a:pt x="950" y="1155"/>
                  </a:lnTo>
                  <a:lnTo>
                    <a:pt x="944" y="1136"/>
                  </a:lnTo>
                  <a:lnTo>
                    <a:pt x="944" y="1116"/>
                  </a:lnTo>
                  <a:lnTo>
                    <a:pt x="937" y="1097"/>
                  </a:lnTo>
                  <a:lnTo>
                    <a:pt x="937" y="1078"/>
                  </a:lnTo>
                  <a:lnTo>
                    <a:pt x="931" y="1045"/>
                  </a:lnTo>
                  <a:lnTo>
                    <a:pt x="924" y="1013"/>
                  </a:lnTo>
                  <a:lnTo>
                    <a:pt x="911" y="981"/>
                  </a:lnTo>
                  <a:lnTo>
                    <a:pt x="911" y="961"/>
                  </a:lnTo>
                  <a:lnTo>
                    <a:pt x="911" y="942"/>
                  </a:lnTo>
                  <a:lnTo>
                    <a:pt x="905" y="929"/>
                  </a:lnTo>
                  <a:lnTo>
                    <a:pt x="898" y="916"/>
                  </a:lnTo>
                  <a:lnTo>
                    <a:pt x="898" y="903"/>
                  </a:lnTo>
                  <a:lnTo>
                    <a:pt x="898" y="890"/>
                  </a:lnTo>
                  <a:lnTo>
                    <a:pt x="892" y="865"/>
                  </a:lnTo>
                  <a:lnTo>
                    <a:pt x="892" y="852"/>
                  </a:lnTo>
                  <a:lnTo>
                    <a:pt x="885" y="845"/>
                  </a:lnTo>
                  <a:lnTo>
                    <a:pt x="885" y="839"/>
                  </a:lnTo>
                  <a:lnTo>
                    <a:pt x="885" y="852"/>
                  </a:lnTo>
                  <a:lnTo>
                    <a:pt x="879" y="871"/>
                  </a:lnTo>
                  <a:lnTo>
                    <a:pt x="872" y="897"/>
                  </a:lnTo>
                  <a:lnTo>
                    <a:pt x="860" y="929"/>
                  </a:lnTo>
                  <a:lnTo>
                    <a:pt x="853" y="942"/>
                  </a:lnTo>
                  <a:lnTo>
                    <a:pt x="847" y="955"/>
                  </a:lnTo>
                  <a:lnTo>
                    <a:pt x="840" y="974"/>
                  </a:lnTo>
                  <a:lnTo>
                    <a:pt x="834" y="987"/>
                  </a:lnTo>
                  <a:lnTo>
                    <a:pt x="827" y="1007"/>
                  </a:lnTo>
                  <a:lnTo>
                    <a:pt x="827" y="1013"/>
                  </a:lnTo>
                  <a:lnTo>
                    <a:pt x="827" y="1019"/>
                  </a:lnTo>
                  <a:lnTo>
                    <a:pt x="821" y="1026"/>
                  </a:lnTo>
                  <a:lnTo>
                    <a:pt x="821" y="1039"/>
                  </a:lnTo>
                  <a:lnTo>
                    <a:pt x="814" y="1058"/>
                  </a:lnTo>
                  <a:lnTo>
                    <a:pt x="814" y="1065"/>
                  </a:lnTo>
                  <a:lnTo>
                    <a:pt x="814" y="1071"/>
                  </a:lnTo>
                  <a:lnTo>
                    <a:pt x="808" y="1084"/>
                  </a:lnTo>
                  <a:lnTo>
                    <a:pt x="801" y="1090"/>
                  </a:lnTo>
                  <a:lnTo>
                    <a:pt x="795" y="1090"/>
                  </a:lnTo>
                  <a:lnTo>
                    <a:pt x="795" y="1071"/>
                  </a:lnTo>
                  <a:lnTo>
                    <a:pt x="795" y="1058"/>
                  </a:lnTo>
                  <a:lnTo>
                    <a:pt x="801" y="1026"/>
                  </a:lnTo>
                  <a:lnTo>
                    <a:pt x="808" y="994"/>
                  </a:lnTo>
                  <a:lnTo>
                    <a:pt x="814" y="955"/>
                  </a:lnTo>
                  <a:lnTo>
                    <a:pt x="814" y="942"/>
                  </a:lnTo>
                  <a:lnTo>
                    <a:pt x="808" y="929"/>
                  </a:lnTo>
                  <a:lnTo>
                    <a:pt x="808" y="903"/>
                  </a:lnTo>
                  <a:lnTo>
                    <a:pt x="801" y="890"/>
                  </a:lnTo>
                  <a:lnTo>
                    <a:pt x="801" y="877"/>
                  </a:lnTo>
                  <a:lnTo>
                    <a:pt x="808" y="865"/>
                  </a:lnTo>
                  <a:lnTo>
                    <a:pt x="808" y="852"/>
                  </a:lnTo>
                  <a:lnTo>
                    <a:pt x="814" y="832"/>
                  </a:lnTo>
                  <a:lnTo>
                    <a:pt x="821" y="813"/>
                  </a:lnTo>
                  <a:lnTo>
                    <a:pt x="821" y="794"/>
                  </a:lnTo>
                  <a:lnTo>
                    <a:pt x="827" y="787"/>
                  </a:lnTo>
                  <a:lnTo>
                    <a:pt x="827" y="781"/>
                  </a:lnTo>
                  <a:lnTo>
                    <a:pt x="808" y="807"/>
                  </a:lnTo>
                  <a:lnTo>
                    <a:pt x="788" y="839"/>
                  </a:lnTo>
                  <a:lnTo>
                    <a:pt x="769" y="871"/>
                  </a:lnTo>
                  <a:lnTo>
                    <a:pt x="756" y="890"/>
                  </a:lnTo>
                  <a:lnTo>
                    <a:pt x="743" y="903"/>
                  </a:lnTo>
                  <a:lnTo>
                    <a:pt x="750" y="877"/>
                  </a:lnTo>
                  <a:lnTo>
                    <a:pt x="756" y="858"/>
                  </a:lnTo>
                  <a:lnTo>
                    <a:pt x="776" y="813"/>
                  </a:lnTo>
                  <a:lnTo>
                    <a:pt x="763" y="813"/>
                  </a:lnTo>
                  <a:lnTo>
                    <a:pt x="750" y="819"/>
                  </a:lnTo>
                  <a:lnTo>
                    <a:pt x="743" y="832"/>
                  </a:lnTo>
                  <a:lnTo>
                    <a:pt x="737" y="839"/>
                  </a:lnTo>
                  <a:lnTo>
                    <a:pt x="717" y="865"/>
                  </a:lnTo>
                  <a:lnTo>
                    <a:pt x="711" y="871"/>
                  </a:lnTo>
                  <a:lnTo>
                    <a:pt x="704" y="877"/>
                  </a:lnTo>
                  <a:lnTo>
                    <a:pt x="698" y="877"/>
                  </a:lnTo>
                  <a:lnTo>
                    <a:pt x="672" y="897"/>
                  </a:lnTo>
                  <a:lnTo>
                    <a:pt x="646" y="916"/>
                  </a:lnTo>
                  <a:lnTo>
                    <a:pt x="601" y="961"/>
                  </a:lnTo>
                  <a:lnTo>
                    <a:pt x="549" y="1007"/>
                  </a:lnTo>
                  <a:lnTo>
                    <a:pt x="504" y="1052"/>
                  </a:lnTo>
                  <a:lnTo>
                    <a:pt x="498" y="1052"/>
                  </a:lnTo>
                  <a:lnTo>
                    <a:pt x="524" y="1013"/>
                  </a:lnTo>
                  <a:lnTo>
                    <a:pt x="549" y="981"/>
                  </a:lnTo>
                  <a:lnTo>
                    <a:pt x="575" y="942"/>
                  </a:lnTo>
                  <a:lnTo>
                    <a:pt x="614" y="910"/>
                  </a:lnTo>
                  <a:lnTo>
                    <a:pt x="627" y="890"/>
                  </a:lnTo>
                  <a:lnTo>
                    <a:pt x="640" y="871"/>
                  </a:lnTo>
                  <a:lnTo>
                    <a:pt x="653" y="852"/>
                  </a:lnTo>
                  <a:lnTo>
                    <a:pt x="659" y="832"/>
                  </a:lnTo>
                  <a:lnTo>
                    <a:pt x="672" y="819"/>
                  </a:lnTo>
                  <a:lnTo>
                    <a:pt x="679" y="807"/>
                  </a:lnTo>
                  <a:lnTo>
                    <a:pt x="685" y="794"/>
                  </a:lnTo>
                  <a:lnTo>
                    <a:pt x="692" y="787"/>
                  </a:lnTo>
                  <a:lnTo>
                    <a:pt x="685" y="781"/>
                  </a:lnTo>
                  <a:lnTo>
                    <a:pt x="672" y="794"/>
                  </a:lnTo>
                  <a:lnTo>
                    <a:pt x="646" y="807"/>
                  </a:lnTo>
                  <a:lnTo>
                    <a:pt x="633" y="813"/>
                  </a:lnTo>
                  <a:lnTo>
                    <a:pt x="620" y="826"/>
                  </a:lnTo>
                  <a:lnTo>
                    <a:pt x="614" y="832"/>
                  </a:lnTo>
                  <a:lnTo>
                    <a:pt x="608" y="839"/>
                  </a:lnTo>
                  <a:lnTo>
                    <a:pt x="601" y="845"/>
                  </a:lnTo>
                  <a:lnTo>
                    <a:pt x="588" y="858"/>
                  </a:lnTo>
                  <a:lnTo>
                    <a:pt x="588" y="865"/>
                  </a:lnTo>
                  <a:lnTo>
                    <a:pt x="562" y="877"/>
                  </a:lnTo>
                  <a:lnTo>
                    <a:pt x="549" y="884"/>
                  </a:lnTo>
                  <a:lnTo>
                    <a:pt x="543" y="890"/>
                  </a:lnTo>
                  <a:lnTo>
                    <a:pt x="524" y="910"/>
                  </a:lnTo>
                  <a:lnTo>
                    <a:pt x="517" y="916"/>
                  </a:lnTo>
                  <a:lnTo>
                    <a:pt x="511" y="916"/>
                  </a:lnTo>
                  <a:lnTo>
                    <a:pt x="511" y="923"/>
                  </a:lnTo>
                  <a:lnTo>
                    <a:pt x="504" y="923"/>
                  </a:lnTo>
                  <a:lnTo>
                    <a:pt x="498" y="916"/>
                  </a:lnTo>
                  <a:lnTo>
                    <a:pt x="498" y="910"/>
                  </a:lnTo>
                  <a:lnTo>
                    <a:pt x="517" y="897"/>
                  </a:lnTo>
                  <a:lnTo>
                    <a:pt x="530" y="884"/>
                  </a:lnTo>
                  <a:lnTo>
                    <a:pt x="543" y="871"/>
                  </a:lnTo>
                  <a:lnTo>
                    <a:pt x="549" y="865"/>
                  </a:lnTo>
                  <a:lnTo>
                    <a:pt x="556" y="858"/>
                  </a:lnTo>
                  <a:lnTo>
                    <a:pt x="601" y="813"/>
                  </a:lnTo>
                  <a:lnTo>
                    <a:pt x="627" y="794"/>
                  </a:lnTo>
                  <a:lnTo>
                    <a:pt x="633" y="781"/>
                  </a:lnTo>
                  <a:lnTo>
                    <a:pt x="640" y="768"/>
                  </a:lnTo>
                  <a:lnTo>
                    <a:pt x="633" y="768"/>
                  </a:lnTo>
                  <a:lnTo>
                    <a:pt x="620" y="774"/>
                  </a:lnTo>
                  <a:lnTo>
                    <a:pt x="601" y="774"/>
                  </a:lnTo>
                  <a:lnTo>
                    <a:pt x="543" y="787"/>
                  </a:lnTo>
                  <a:lnTo>
                    <a:pt x="485" y="807"/>
                  </a:lnTo>
                  <a:lnTo>
                    <a:pt x="427" y="819"/>
                  </a:lnTo>
                  <a:lnTo>
                    <a:pt x="368" y="845"/>
                  </a:lnTo>
                  <a:lnTo>
                    <a:pt x="356" y="845"/>
                  </a:lnTo>
                  <a:lnTo>
                    <a:pt x="343" y="845"/>
                  </a:lnTo>
                  <a:lnTo>
                    <a:pt x="323" y="858"/>
                  </a:lnTo>
                  <a:lnTo>
                    <a:pt x="297" y="865"/>
                  </a:lnTo>
                  <a:lnTo>
                    <a:pt x="284" y="865"/>
                  </a:lnTo>
                  <a:lnTo>
                    <a:pt x="278" y="865"/>
                  </a:lnTo>
                  <a:lnTo>
                    <a:pt x="272" y="865"/>
                  </a:lnTo>
                  <a:lnTo>
                    <a:pt x="272" y="858"/>
                  </a:lnTo>
                  <a:lnTo>
                    <a:pt x="284" y="852"/>
                  </a:lnTo>
                  <a:lnTo>
                    <a:pt x="310" y="832"/>
                  </a:lnTo>
                  <a:lnTo>
                    <a:pt x="343" y="819"/>
                  </a:lnTo>
                  <a:lnTo>
                    <a:pt x="375" y="800"/>
                  </a:lnTo>
                  <a:lnTo>
                    <a:pt x="388" y="794"/>
                  </a:lnTo>
                  <a:lnTo>
                    <a:pt x="401" y="787"/>
                  </a:lnTo>
                  <a:lnTo>
                    <a:pt x="472" y="761"/>
                  </a:lnTo>
                  <a:lnTo>
                    <a:pt x="543" y="736"/>
                  </a:lnTo>
                  <a:lnTo>
                    <a:pt x="549" y="729"/>
                  </a:lnTo>
                  <a:lnTo>
                    <a:pt x="543" y="723"/>
                  </a:lnTo>
                  <a:lnTo>
                    <a:pt x="530" y="729"/>
                  </a:lnTo>
                  <a:lnTo>
                    <a:pt x="524" y="729"/>
                  </a:lnTo>
                  <a:lnTo>
                    <a:pt x="511" y="723"/>
                  </a:lnTo>
                  <a:lnTo>
                    <a:pt x="524" y="716"/>
                  </a:lnTo>
                  <a:lnTo>
                    <a:pt x="530" y="716"/>
                  </a:lnTo>
                  <a:lnTo>
                    <a:pt x="536" y="710"/>
                  </a:lnTo>
                  <a:lnTo>
                    <a:pt x="549" y="710"/>
                  </a:lnTo>
                  <a:lnTo>
                    <a:pt x="504" y="703"/>
                  </a:lnTo>
                  <a:lnTo>
                    <a:pt x="465" y="703"/>
                  </a:lnTo>
                  <a:lnTo>
                    <a:pt x="420" y="703"/>
                  </a:lnTo>
                  <a:lnTo>
                    <a:pt x="381" y="697"/>
                  </a:lnTo>
                  <a:lnTo>
                    <a:pt x="304" y="703"/>
                  </a:lnTo>
                  <a:lnTo>
                    <a:pt x="226" y="710"/>
                  </a:lnTo>
                  <a:lnTo>
                    <a:pt x="149" y="710"/>
                  </a:lnTo>
                  <a:lnTo>
                    <a:pt x="71" y="710"/>
                  </a:lnTo>
                  <a:lnTo>
                    <a:pt x="52" y="716"/>
                  </a:lnTo>
                  <a:lnTo>
                    <a:pt x="32" y="716"/>
                  </a:lnTo>
                  <a:lnTo>
                    <a:pt x="20" y="716"/>
                  </a:lnTo>
                  <a:lnTo>
                    <a:pt x="13" y="710"/>
                  </a:lnTo>
                  <a:lnTo>
                    <a:pt x="7" y="710"/>
                  </a:lnTo>
                  <a:lnTo>
                    <a:pt x="0" y="697"/>
                  </a:lnTo>
                  <a:lnTo>
                    <a:pt x="0" y="690"/>
                  </a:lnTo>
                  <a:lnTo>
                    <a:pt x="7" y="690"/>
                  </a:lnTo>
                  <a:lnTo>
                    <a:pt x="13" y="690"/>
                  </a:lnTo>
                  <a:lnTo>
                    <a:pt x="26" y="690"/>
                  </a:lnTo>
                  <a:lnTo>
                    <a:pt x="32" y="690"/>
                  </a:lnTo>
                  <a:lnTo>
                    <a:pt x="52" y="684"/>
                  </a:lnTo>
                  <a:lnTo>
                    <a:pt x="65" y="684"/>
                  </a:lnTo>
                  <a:lnTo>
                    <a:pt x="97" y="684"/>
                  </a:lnTo>
                  <a:lnTo>
                    <a:pt x="168" y="665"/>
                  </a:lnTo>
                  <a:lnTo>
                    <a:pt x="233" y="658"/>
                  </a:lnTo>
                  <a:lnTo>
                    <a:pt x="304" y="645"/>
                  </a:lnTo>
                  <a:lnTo>
                    <a:pt x="375" y="645"/>
                  </a:lnTo>
                  <a:lnTo>
                    <a:pt x="414" y="632"/>
                  </a:lnTo>
                  <a:lnTo>
                    <a:pt x="452" y="626"/>
                  </a:lnTo>
                  <a:lnTo>
                    <a:pt x="485" y="613"/>
                  </a:lnTo>
                  <a:lnTo>
                    <a:pt x="524" y="606"/>
                  </a:lnTo>
                  <a:lnTo>
                    <a:pt x="536" y="613"/>
                  </a:lnTo>
                  <a:lnTo>
                    <a:pt x="543" y="613"/>
                  </a:lnTo>
                  <a:lnTo>
                    <a:pt x="556" y="613"/>
                  </a:lnTo>
                  <a:lnTo>
                    <a:pt x="562" y="606"/>
                  </a:lnTo>
                  <a:lnTo>
                    <a:pt x="530" y="587"/>
                  </a:lnTo>
                  <a:lnTo>
                    <a:pt x="498" y="574"/>
                  </a:lnTo>
                  <a:lnTo>
                    <a:pt x="465" y="555"/>
                  </a:lnTo>
                  <a:lnTo>
                    <a:pt x="433" y="536"/>
                  </a:lnTo>
                  <a:lnTo>
                    <a:pt x="407" y="536"/>
                  </a:lnTo>
                  <a:lnTo>
                    <a:pt x="401" y="529"/>
                  </a:lnTo>
                  <a:lnTo>
                    <a:pt x="394" y="523"/>
                  </a:lnTo>
                  <a:lnTo>
                    <a:pt x="388" y="516"/>
                  </a:lnTo>
                  <a:lnTo>
                    <a:pt x="388" y="510"/>
                  </a:lnTo>
                  <a:lnTo>
                    <a:pt x="394" y="510"/>
                  </a:lnTo>
                  <a:lnTo>
                    <a:pt x="401" y="510"/>
                  </a:lnTo>
                  <a:lnTo>
                    <a:pt x="407" y="510"/>
                  </a:lnTo>
                  <a:lnTo>
                    <a:pt x="427" y="516"/>
                  </a:lnTo>
                  <a:lnTo>
                    <a:pt x="433" y="516"/>
                  </a:lnTo>
                  <a:lnTo>
                    <a:pt x="446" y="516"/>
                  </a:lnTo>
                  <a:lnTo>
                    <a:pt x="459" y="516"/>
                  </a:lnTo>
                  <a:lnTo>
                    <a:pt x="472" y="523"/>
                  </a:lnTo>
                  <a:lnTo>
                    <a:pt x="485" y="523"/>
                  </a:lnTo>
                  <a:lnTo>
                    <a:pt x="562" y="536"/>
                  </a:lnTo>
                  <a:lnTo>
                    <a:pt x="640" y="548"/>
                  </a:lnTo>
                  <a:lnTo>
                    <a:pt x="666" y="561"/>
                  </a:lnTo>
                  <a:lnTo>
                    <a:pt x="679" y="561"/>
                  </a:lnTo>
                  <a:lnTo>
                    <a:pt x="685" y="561"/>
                  </a:lnTo>
                  <a:lnTo>
                    <a:pt x="692" y="561"/>
                  </a:lnTo>
                  <a:lnTo>
                    <a:pt x="692" y="548"/>
                  </a:lnTo>
                  <a:lnTo>
                    <a:pt x="685" y="529"/>
                  </a:lnTo>
                  <a:lnTo>
                    <a:pt x="672" y="490"/>
                  </a:lnTo>
                  <a:lnTo>
                    <a:pt x="666" y="484"/>
                  </a:lnTo>
                  <a:lnTo>
                    <a:pt x="666" y="477"/>
                  </a:lnTo>
                  <a:lnTo>
                    <a:pt x="666" y="471"/>
                  </a:lnTo>
                  <a:lnTo>
                    <a:pt x="659" y="458"/>
                  </a:lnTo>
                  <a:lnTo>
                    <a:pt x="666" y="458"/>
                  </a:lnTo>
                  <a:lnTo>
                    <a:pt x="666" y="452"/>
                  </a:lnTo>
                  <a:lnTo>
                    <a:pt x="679" y="452"/>
                  </a:lnTo>
                  <a:lnTo>
                    <a:pt x="711" y="490"/>
                  </a:lnTo>
                  <a:lnTo>
                    <a:pt x="730" y="503"/>
                  </a:lnTo>
                  <a:lnTo>
                    <a:pt x="737" y="510"/>
                  </a:lnTo>
                  <a:lnTo>
                    <a:pt x="750" y="516"/>
                  </a:lnTo>
                  <a:lnTo>
                    <a:pt x="763" y="503"/>
                  </a:lnTo>
                  <a:lnTo>
                    <a:pt x="763" y="439"/>
                  </a:lnTo>
                  <a:lnTo>
                    <a:pt x="769" y="406"/>
                  </a:lnTo>
                  <a:lnTo>
                    <a:pt x="769" y="368"/>
                  </a:lnTo>
                  <a:lnTo>
                    <a:pt x="769" y="265"/>
                  </a:lnTo>
                  <a:lnTo>
                    <a:pt x="776" y="258"/>
                  </a:lnTo>
                  <a:lnTo>
                    <a:pt x="782" y="252"/>
                  </a:lnTo>
                  <a:lnTo>
                    <a:pt x="788" y="258"/>
                  </a:lnTo>
                  <a:lnTo>
                    <a:pt x="795" y="335"/>
                  </a:lnTo>
                  <a:lnTo>
                    <a:pt x="808" y="342"/>
                  </a:lnTo>
                  <a:lnTo>
                    <a:pt x="821" y="348"/>
                  </a:lnTo>
                  <a:lnTo>
                    <a:pt x="827" y="355"/>
                  </a:lnTo>
                  <a:lnTo>
                    <a:pt x="834" y="368"/>
                  </a:lnTo>
                  <a:lnTo>
                    <a:pt x="840" y="394"/>
                  </a:lnTo>
                  <a:lnTo>
                    <a:pt x="840" y="406"/>
                  </a:lnTo>
                  <a:lnTo>
                    <a:pt x="847" y="413"/>
                  </a:lnTo>
                  <a:lnTo>
                    <a:pt x="847" y="419"/>
                  </a:lnTo>
                  <a:lnTo>
                    <a:pt x="847" y="426"/>
                  </a:lnTo>
                  <a:lnTo>
                    <a:pt x="853" y="426"/>
                  </a:lnTo>
                  <a:lnTo>
                    <a:pt x="866" y="432"/>
                  </a:lnTo>
                  <a:lnTo>
                    <a:pt x="872" y="432"/>
                  </a:lnTo>
                  <a:lnTo>
                    <a:pt x="879" y="432"/>
                  </a:lnTo>
                  <a:lnTo>
                    <a:pt x="885" y="426"/>
                  </a:lnTo>
                  <a:lnTo>
                    <a:pt x="885" y="419"/>
                  </a:lnTo>
                  <a:lnTo>
                    <a:pt x="885" y="413"/>
                  </a:lnTo>
                  <a:lnTo>
                    <a:pt x="892" y="406"/>
                  </a:lnTo>
                  <a:lnTo>
                    <a:pt x="898" y="413"/>
                  </a:lnTo>
                  <a:lnTo>
                    <a:pt x="905" y="406"/>
                  </a:lnTo>
                  <a:lnTo>
                    <a:pt x="911" y="394"/>
                  </a:lnTo>
                  <a:lnTo>
                    <a:pt x="931" y="355"/>
                  </a:lnTo>
                  <a:lnTo>
                    <a:pt x="944" y="335"/>
                  </a:lnTo>
                  <a:lnTo>
                    <a:pt x="950" y="323"/>
                  </a:lnTo>
                  <a:lnTo>
                    <a:pt x="950" y="316"/>
                  </a:lnTo>
                  <a:lnTo>
                    <a:pt x="956" y="303"/>
                  </a:lnTo>
                  <a:lnTo>
                    <a:pt x="963" y="290"/>
                  </a:lnTo>
                  <a:lnTo>
                    <a:pt x="969" y="284"/>
                  </a:lnTo>
                  <a:lnTo>
                    <a:pt x="969" y="277"/>
                  </a:lnTo>
                  <a:lnTo>
                    <a:pt x="976" y="265"/>
                  </a:lnTo>
                  <a:lnTo>
                    <a:pt x="982" y="252"/>
                  </a:lnTo>
                  <a:lnTo>
                    <a:pt x="989" y="245"/>
                  </a:lnTo>
                  <a:lnTo>
                    <a:pt x="989" y="239"/>
                  </a:lnTo>
                  <a:lnTo>
                    <a:pt x="995" y="232"/>
                  </a:lnTo>
                  <a:lnTo>
                    <a:pt x="995" y="219"/>
                  </a:lnTo>
                  <a:lnTo>
                    <a:pt x="1002" y="213"/>
                  </a:lnTo>
                  <a:lnTo>
                    <a:pt x="1008" y="200"/>
                  </a:lnTo>
                  <a:lnTo>
                    <a:pt x="1047" y="123"/>
                  </a:lnTo>
                  <a:lnTo>
                    <a:pt x="1073" y="84"/>
                  </a:lnTo>
                  <a:lnTo>
                    <a:pt x="1079" y="71"/>
                  </a:lnTo>
                  <a:lnTo>
                    <a:pt x="1086" y="45"/>
                  </a:lnTo>
                  <a:lnTo>
                    <a:pt x="1092" y="32"/>
                  </a:lnTo>
                  <a:lnTo>
                    <a:pt x="1105" y="26"/>
                  </a:lnTo>
                  <a:lnTo>
                    <a:pt x="1112" y="13"/>
                  </a:lnTo>
                  <a:lnTo>
                    <a:pt x="1118" y="0"/>
                  </a:lnTo>
                  <a:close/>
                </a:path>
              </a:pathLst>
            </a:custGeom>
            <a:solidFill>
              <a:srgbClr val="FFB200"/>
            </a:solidFill>
            <a:ln w="9525">
              <a:noFill/>
              <a:round/>
              <a:headEnd/>
              <a:tailEnd/>
            </a:ln>
          </p:spPr>
          <p:txBody>
            <a:bodyPr/>
            <a:lstStyle/>
            <a:p>
              <a:endParaRPr lang="fr-FR"/>
            </a:p>
          </p:txBody>
        </p:sp>
        <p:sp>
          <p:nvSpPr>
            <p:cNvPr id="10" name="Freeform 204"/>
            <p:cNvSpPr>
              <a:spLocks/>
            </p:cNvSpPr>
            <p:nvPr/>
          </p:nvSpPr>
          <p:spPr bwMode="auto">
            <a:xfrm>
              <a:off x="3190" y="2448"/>
              <a:ext cx="45" cy="26"/>
            </a:xfrm>
            <a:custGeom>
              <a:avLst/>
              <a:gdLst>
                <a:gd name="T0" fmla="*/ 45 w 45"/>
                <a:gd name="T1" fmla="*/ 0 h 26"/>
                <a:gd name="T2" fmla="*/ 45 w 45"/>
                <a:gd name="T3" fmla="*/ 7 h 26"/>
                <a:gd name="T4" fmla="*/ 39 w 45"/>
                <a:gd name="T5" fmla="*/ 13 h 26"/>
                <a:gd name="T6" fmla="*/ 26 w 45"/>
                <a:gd name="T7" fmla="*/ 20 h 26"/>
                <a:gd name="T8" fmla="*/ 20 w 45"/>
                <a:gd name="T9" fmla="*/ 20 h 26"/>
                <a:gd name="T10" fmla="*/ 13 w 45"/>
                <a:gd name="T11" fmla="*/ 20 h 26"/>
                <a:gd name="T12" fmla="*/ 7 w 45"/>
                <a:gd name="T13" fmla="*/ 26 h 26"/>
                <a:gd name="T14" fmla="*/ 0 w 45"/>
                <a:gd name="T15" fmla="*/ 20 h 26"/>
                <a:gd name="T16" fmla="*/ 7 w 45"/>
                <a:gd name="T17" fmla="*/ 13 h 26"/>
                <a:gd name="T18" fmla="*/ 7 w 45"/>
                <a:gd name="T19" fmla="*/ 7 h 26"/>
                <a:gd name="T20" fmla="*/ 20 w 45"/>
                <a:gd name="T21" fmla="*/ 7 h 26"/>
                <a:gd name="T22" fmla="*/ 45 w 45"/>
                <a:gd name="T23" fmla="*/ 0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26"/>
                <a:gd name="T38" fmla="*/ 45 w 45"/>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26">
                  <a:moveTo>
                    <a:pt x="45" y="0"/>
                  </a:moveTo>
                  <a:lnTo>
                    <a:pt x="45" y="7"/>
                  </a:lnTo>
                  <a:lnTo>
                    <a:pt x="39" y="13"/>
                  </a:lnTo>
                  <a:lnTo>
                    <a:pt x="26" y="20"/>
                  </a:lnTo>
                  <a:lnTo>
                    <a:pt x="20" y="20"/>
                  </a:lnTo>
                  <a:lnTo>
                    <a:pt x="13" y="20"/>
                  </a:lnTo>
                  <a:lnTo>
                    <a:pt x="7" y="26"/>
                  </a:lnTo>
                  <a:lnTo>
                    <a:pt x="0" y="20"/>
                  </a:lnTo>
                  <a:lnTo>
                    <a:pt x="7" y="13"/>
                  </a:lnTo>
                  <a:lnTo>
                    <a:pt x="7" y="7"/>
                  </a:lnTo>
                  <a:lnTo>
                    <a:pt x="20" y="7"/>
                  </a:lnTo>
                  <a:lnTo>
                    <a:pt x="45" y="0"/>
                  </a:lnTo>
                  <a:close/>
                </a:path>
              </a:pathLst>
            </a:custGeom>
            <a:solidFill>
              <a:srgbClr val="FF6600"/>
            </a:solidFill>
            <a:ln w="9525">
              <a:noFill/>
              <a:round/>
              <a:headEnd/>
              <a:tailEnd/>
            </a:ln>
          </p:spPr>
          <p:txBody>
            <a:bodyPr/>
            <a:lstStyle/>
            <a:p>
              <a:endParaRPr lang="fr-FR"/>
            </a:p>
          </p:txBody>
        </p:sp>
        <p:sp>
          <p:nvSpPr>
            <p:cNvPr id="11" name="Freeform 205"/>
            <p:cNvSpPr>
              <a:spLocks/>
            </p:cNvSpPr>
            <p:nvPr/>
          </p:nvSpPr>
          <p:spPr bwMode="auto">
            <a:xfrm>
              <a:off x="2538" y="2371"/>
              <a:ext cx="633" cy="600"/>
            </a:xfrm>
            <a:custGeom>
              <a:avLst/>
              <a:gdLst>
                <a:gd name="T0" fmla="*/ 491 w 633"/>
                <a:gd name="T1" fmla="*/ 116 h 600"/>
                <a:gd name="T2" fmla="*/ 407 w 633"/>
                <a:gd name="T3" fmla="*/ 200 h 600"/>
                <a:gd name="T4" fmla="*/ 439 w 633"/>
                <a:gd name="T5" fmla="*/ 232 h 600"/>
                <a:gd name="T6" fmla="*/ 497 w 633"/>
                <a:gd name="T7" fmla="*/ 213 h 600"/>
                <a:gd name="T8" fmla="*/ 549 w 633"/>
                <a:gd name="T9" fmla="*/ 226 h 600"/>
                <a:gd name="T10" fmla="*/ 542 w 633"/>
                <a:gd name="T11" fmla="*/ 252 h 600"/>
                <a:gd name="T12" fmla="*/ 600 w 633"/>
                <a:gd name="T13" fmla="*/ 271 h 600"/>
                <a:gd name="T14" fmla="*/ 581 w 633"/>
                <a:gd name="T15" fmla="*/ 277 h 600"/>
                <a:gd name="T16" fmla="*/ 549 w 633"/>
                <a:gd name="T17" fmla="*/ 277 h 600"/>
                <a:gd name="T18" fmla="*/ 529 w 633"/>
                <a:gd name="T19" fmla="*/ 297 h 600"/>
                <a:gd name="T20" fmla="*/ 568 w 633"/>
                <a:gd name="T21" fmla="*/ 303 h 600"/>
                <a:gd name="T22" fmla="*/ 626 w 633"/>
                <a:gd name="T23" fmla="*/ 329 h 600"/>
                <a:gd name="T24" fmla="*/ 620 w 633"/>
                <a:gd name="T25" fmla="*/ 342 h 600"/>
                <a:gd name="T26" fmla="*/ 581 w 633"/>
                <a:gd name="T27" fmla="*/ 329 h 600"/>
                <a:gd name="T28" fmla="*/ 510 w 633"/>
                <a:gd name="T29" fmla="*/ 329 h 600"/>
                <a:gd name="T30" fmla="*/ 484 w 633"/>
                <a:gd name="T31" fmla="*/ 355 h 600"/>
                <a:gd name="T32" fmla="*/ 523 w 633"/>
                <a:gd name="T33" fmla="*/ 381 h 600"/>
                <a:gd name="T34" fmla="*/ 510 w 633"/>
                <a:gd name="T35" fmla="*/ 381 h 600"/>
                <a:gd name="T36" fmla="*/ 478 w 633"/>
                <a:gd name="T37" fmla="*/ 393 h 600"/>
                <a:gd name="T38" fmla="*/ 394 w 633"/>
                <a:gd name="T39" fmla="*/ 348 h 600"/>
                <a:gd name="T40" fmla="*/ 368 w 633"/>
                <a:gd name="T41" fmla="*/ 361 h 600"/>
                <a:gd name="T42" fmla="*/ 329 w 633"/>
                <a:gd name="T43" fmla="*/ 381 h 600"/>
                <a:gd name="T44" fmla="*/ 329 w 633"/>
                <a:gd name="T45" fmla="*/ 464 h 600"/>
                <a:gd name="T46" fmla="*/ 336 w 633"/>
                <a:gd name="T47" fmla="*/ 561 h 600"/>
                <a:gd name="T48" fmla="*/ 316 w 633"/>
                <a:gd name="T49" fmla="*/ 593 h 600"/>
                <a:gd name="T50" fmla="*/ 310 w 633"/>
                <a:gd name="T51" fmla="*/ 529 h 600"/>
                <a:gd name="T52" fmla="*/ 303 w 633"/>
                <a:gd name="T53" fmla="*/ 452 h 600"/>
                <a:gd name="T54" fmla="*/ 284 w 633"/>
                <a:gd name="T55" fmla="*/ 419 h 600"/>
                <a:gd name="T56" fmla="*/ 277 w 633"/>
                <a:gd name="T57" fmla="*/ 374 h 600"/>
                <a:gd name="T58" fmla="*/ 252 w 633"/>
                <a:gd name="T59" fmla="*/ 355 h 600"/>
                <a:gd name="T60" fmla="*/ 206 w 633"/>
                <a:gd name="T61" fmla="*/ 432 h 600"/>
                <a:gd name="T62" fmla="*/ 129 w 633"/>
                <a:gd name="T63" fmla="*/ 529 h 600"/>
                <a:gd name="T64" fmla="*/ 142 w 633"/>
                <a:gd name="T65" fmla="*/ 503 h 600"/>
                <a:gd name="T66" fmla="*/ 168 w 633"/>
                <a:gd name="T67" fmla="*/ 445 h 600"/>
                <a:gd name="T68" fmla="*/ 148 w 633"/>
                <a:gd name="T69" fmla="*/ 432 h 600"/>
                <a:gd name="T70" fmla="*/ 206 w 633"/>
                <a:gd name="T71" fmla="*/ 355 h 600"/>
                <a:gd name="T72" fmla="*/ 155 w 633"/>
                <a:gd name="T73" fmla="*/ 368 h 600"/>
                <a:gd name="T74" fmla="*/ 6 w 633"/>
                <a:gd name="T75" fmla="*/ 406 h 600"/>
                <a:gd name="T76" fmla="*/ 25 w 633"/>
                <a:gd name="T77" fmla="*/ 381 h 600"/>
                <a:gd name="T78" fmla="*/ 51 w 633"/>
                <a:gd name="T79" fmla="*/ 361 h 600"/>
                <a:gd name="T80" fmla="*/ 90 w 633"/>
                <a:gd name="T81" fmla="*/ 348 h 600"/>
                <a:gd name="T82" fmla="*/ 122 w 633"/>
                <a:gd name="T83" fmla="*/ 322 h 600"/>
                <a:gd name="T84" fmla="*/ 148 w 633"/>
                <a:gd name="T85" fmla="*/ 290 h 600"/>
                <a:gd name="T86" fmla="*/ 103 w 633"/>
                <a:gd name="T87" fmla="*/ 258 h 600"/>
                <a:gd name="T88" fmla="*/ 116 w 633"/>
                <a:gd name="T89" fmla="*/ 245 h 600"/>
                <a:gd name="T90" fmla="*/ 155 w 633"/>
                <a:gd name="T91" fmla="*/ 271 h 600"/>
                <a:gd name="T92" fmla="*/ 187 w 633"/>
                <a:gd name="T93" fmla="*/ 258 h 600"/>
                <a:gd name="T94" fmla="*/ 206 w 633"/>
                <a:gd name="T95" fmla="*/ 271 h 600"/>
                <a:gd name="T96" fmla="*/ 239 w 633"/>
                <a:gd name="T97" fmla="*/ 277 h 600"/>
                <a:gd name="T98" fmla="*/ 277 w 633"/>
                <a:gd name="T99" fmla="*/ 226 h 600"/>
                <a:gd name="T100" fmla="*/ 310 w 633"/>
                <a:gd name="T101" fmla="*/ 181 h 600"/>
                <a:gd name="T102" fmla="*/ 329 w 633"/>
                <a:gd name="T103" fmla="*/ 122 h 600"/>
                <a:gd name="T104" fmla="*/ 329 w 633"/>
                <a:gd name="T105" fmla="*/ 161 h 600"/>
                <a:gd name="T106" fmla="*/ 303 w 633"/>
                <a:gd name="T107" fmla="*/ 239 h 600"/>
                <a:gd name="T108" fmla="*/ 355 w 633"/>
                <a:gd name="T109" fmla="*/ 187 h 600"/>
                <a:gd name="T110" fmla="*/ 361 w 633"/>
                <a:gd name="T111" fmla="*/ 219 h 600"/>
                <a:gd name="T112" fmla="*/ 426 w 633"/>
                <a:gd name="T113" fmla="*/ 142 h 600"/>
                <a:gd name="T114" fmla="*/ 445 w 633"/>
                <a:gd name="T115" fmla="*/ 122 h 600"/>
                <a:gd name="T116" fmla="*/ 471 w 633"/>
                <a:gd name="T117" fmla="*/ 122 h 600"/>
                <a:gd name="T118" fmla="*/ 555 w 633"/>
                <a:gd name="T119" fmla="*/ 13 h 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3"/>
                <a:gd name="T181" fmla="*/ 0 h 600"/>
                <a:gd name="T182" fmla="*/ 633 w 633"/>
                <a:gd name="T183" fmla="*/ 600 h 6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3" h="600">
                  <a:moveTo>
                    <a:pt x="555" y="51"/>
                  </a:moveTo>
                  <a:lnTo>
                    <a:pt x="555" y="58"/>
                  </a:lnTo>
                  <a:lnTo>
                    <a:pt x="536" y="77"/>
                  </a:lnTo>
                  <a:lnTo>
                    <a:pt x="510" y="90"/>
                  </a:lnTo>
                  <a:lnTo>
                    <a:pt x="491" y="116"/>
                  </a:lnTo>
                  <a:lnTo>
                    <a:pt x="471" y="135"/>
                  </a:lnTo>
                  <a:lnTo>
                    <a:pt x="452" y="148"/>
                  </a:lnTo>
                  <a:lnTo>
                    <a:pt x="432" y="168"/>
                  </a:lnTo>
                  <a:lnTo>
                    <a:pt x="413" y="193"/>
                  </a:lnTo>
                  <a:lnTo>
                    <a:pt x="407" y="200"/>
                  </a:lnTo>
                  <a:lnTo>
                    <a:pt x="407" y="213"/>
                  </a:lnTo>
                  <a:lnTo>
                    <a:pt x="413" y="226"/>
                  </a:lnTo>
                  <a:lnTo>
                    <a:pt x="420" y="232"/>
                  </a:lnTo>
                  <a:lnTo>
                    <a:pt x="432" y="232"/>
                  </a:lnTo>
                  <a:lnTo>
                    <a:pt x="439" y="232"/>
                  </a:lnTo>
                  <a:lnTo>
                    <a:pt x="445" y="232"/>
                  </a:lnTo>
                  <a:lnTo>
                    <a:pt x="458" y="226"/>
                  </a:lnTo>
                  <a:lnTo>
                    <a:pt x="471" y="219"/>
                  </a:lnTo>
                  <a:lnTo>
                    <a:pt x="484" y="219"/>
                  </a:lnTo>
                  <a:lnTo>
                    <a:pt x="497" y="213"/>
                  </a:lnTo>
                  <a:lnTo>
                    <a:pt x="529" y="213"/>
                  </a:lnTo>
                  <a:lnTo>
                    <a:pt x="555" y="219"/>
                  </a:lnTo>
                  <a:lnTo>
                    <a:pt x="562" y="219"/>
                  </a:lnTo>
                  <a:lnTo>
                    <a:pt x="555" y="219"/>
                  </a:lnTo>
                  <a:lnTo>
                    <a:pt x="549" y="226"/>
                  </a:lnTo>
                  <a:lnTo>
                    <a:pt x="542" y="226"/>
                  </a:lnTo>
                  <a:lnTo>
                    <a:pt x="536" y="226"/>
                  </a:lnTo>
                  <a:lnTo>
                    <a:pt x="536" y="232"/>
                  </a:lnTo>
                  <a:lnTo>
                    <a:pt x="536" y="239"/>
                  </a:lnTo>
                  <a:lnTo>
                    <a:pt x="542" y="252"/>
                  </a:lnTo>
                  <a:lnTo>
                    <a:pt x="549" y="258"/>
                  </a:lnTo>
                  <a:lnTo>
                    <a:pt x="555" y="264"/>
                  </a:lnTo>
                  <a:lnTo>
                    <a:pt x="568" y="264"/>
                  </a:lnTo>
                  <a:lnTo>
                    <a:pt x="588" y="264"/>
                  </a:lnTo>
                  <a:lnTo>
                    <a:pt x="600" y="271"/>
                  </a:lnTo>
                  <a:lnTo>
                    <a:pt x="607" y="277"/>
                  </a:lnTo>
                  <a:lnTo>
                    <a:pt x="607" y="284"/>
                  </a:lnTo>
                  <a:lnTo>
                    <a:pt x="594" y="284"/>
                  </a:lnTo>
                  <a:lnTo>
                    <a:pt x="581" y="277"/>
                  </a:lnTo>
                  <a:lnTo>
                    <a:pt x="575" y="277"/>
                  </a:lnTo>
                  <a:lnTo>
                    <a:pt x="568" y="277"/>
                  </a:lnTo>
                  <a:lnTo>
                    <a:pt x="562" y="277"/>
                  </a:lnTo>
                  <a:lnTo>
                    <a:pt x="555" y="277"/>
                  </a:lnTo>
                  <a:lnTo>
                    <a:pt x="549" y="277"/>
                  </a:lnTo>
                  <a:lnTo>
                    <a:pt x="536" y="277"/>
                  </a:lnTo>
                  <a:lnTo>
                    <a:pt x="529" y="277"/>
                  </a:lnTo>
                  <a:lnTo>
                    <a:pt x="529" y="284"/>
                  </a:lnTo>
                  <a:lnTo>
                    <a:pt x="529" y="290"/>
                  </a:lnTo>
                  <a:lnTo>
                    <a:pt x="529" y="297"/>
                  </a:lnTo>
                  <a:lnTo>
                    <a:pt x="536" y="310"/>
                  </a:lnTo>
                  <a:lnTo>
                    <a:pt x="542" y="310"/>
                  </a:lnTo>
                  <a:lnTo>
                    <a:pt x="555" y="310"/>
                  </a:lnTo>
                  <a:lnTo>
                    <a:pt x="562" y="303"/>
                  </a:lnTo>
                  <a:lnTo>
                    <a:pt x="568" y="303"/>
                  </a:lnTo>
                  <a:lnTo>
                    <a:pt x="581" y="297"/>
                  </a:lnTo>
                  <a:lnTo>
                    <a:pt x="588" y="303"/>
                  </a:lnTo>
                  <a:lnTo>
                    <a:pt x="594" y="316"/>
                  </a:lnTo>
                  <a:lnTo>
                    <a:pt x="613" y="322"/>
                  </a:lnTo>
                  <a:lnTo>
                    <a:pt x="626" y="329"/>
                  </a:lnTo>
                  <a:lnTo>
                    <a:pt x="633" y="335"/>
                  </a:lnTo>
                  <a:lnTo>
                    <a:pt x="633" y="348"/>
                  </a:lnTo>
                  <a:lnTo>
                    <a:pt x="626" y="348"/>
                  </a:lnTo>
                  <a:lnTo>
                    <a:pt x="620" y="342"/>
                  </a:lnTo>
                  <a:lnTo>
                    <a:pt x="620" y="335"/>
                  </a:lnTo>
                  <a:lnTo>
                    <a:pt x="613" y="329"/>
                  </a:lnTo>
                  <a:lnTo>
                    <a:pt x="607" y="329"/>
                  </a:lnTo>
                  <a:lnTo>
                    <a:pt x="594" y="329"/>
                  </a:lnTo>
                  <a:lnTo>
                    <a:pt x="581" y="329"/>
                  </a:lnTo>
                  <a:lnTo>
                    <a:pt x="575" y="335"/>
                  </a:lnTo>
                  <a:lnTo>
                    <a:pt x="562" y="335"/>
                  </a:lnTo>
                  <a:lnTo>
                    <a:pt x="549" y="335"/>
                  </a:lnTo>
                  <a:lnTo>
                    <a:pt x="523" y="329"/>
                  </a:lnTo>
                  <a:lnTo>
                    <a:pt x="510" y="329"/>
                  </a:lnTo>
                  <a:lnTo>
                    <a:pt x="504" y="329"/>
                  </a:lnTo>
                  <a:lnTo>
                    <a:pt x="491" y="335"/>
                  </a:lnTo>
                  <a:lnTo>
                    <a:pt x="491" y="342"/>
                  </a:lnTo>
                  <a:lnTo>
                    <a:pt x="484" y="342"/>
                  </a:lnTo>
                  <a:lnTo>
                    <a:pt x="484" y="355"/>
                  </a:lnTo>
                  <a:lnTo>
                    <a:pt x="491" y="355"/>
                  </a:lnTo>
                  <a:lnTo>
                    <a:pt x="497" y="361"/>
                  </a:lnTo>
                  <a:lnTo>
                    <a:pt x="510" y="368"/>
                  </a:lnTo>
                  <a:lnTo>
                    <a:pt x="523" y="374"/>
                  </a:lnTo>
                  <a:lnTo>
                    <a:pt x="523" y="381"/>
                  </a:lnTo>
                  <a:lnTo>
                    <a:pt x="529" y="381"/>
                  </a:lnTo>
                  <a:lnTo>
                    <a:pt x="529" y="387"/>
                  </a:lnTo>
                  <a:lnTo>
                    <a:pt x="516" y="381"/>
                  </a:lnTo>
                  <a:lnTo>
                    <a:pt x="510" y="381"/>
                  </a:lnTo>
                  <a:lnTo>
                    <a:pt x="504" y="387"/>
                  </a:lnTo>
                  <a:lnTo>
                    <a:pt x="497" y="393"/>
                  </a:lnTo>
                  <a:lnTo>
                    <a:pt x="497" y="400"/>
                  </a:lnTo>
                  <a:lnTo>
                    <a:pt x="497" y="406"/>
                  </a:lnTo>
                  <a:lnTo>
                    <a:pt x="478" y="393"/>
                  </a:lnTo>
                  <a:lnTo>
                    <a:pt x="458" y="381"/>
                  </a:lnTo>
                  <a:lnTo>
                    <a:pt x="432" y="368"/>
                  </a:lnTo>
                  <a:lnTo>
                    <a:pt x="420" y="361"/>
                  </a:lnTo>
                  <a:lnTo>
                    <a:pt x="407" y="361"/>
                  </a:lnTo>
                  <a:lnTo>
                    <a:pt x="394" y="348"/>
                  </a:lnTo>
                  <a:lnTo>
                    <a:pt x="387" y="348"/>
                  </a:lnTo>
                  <a:lnTo>
                    <a:pt x="381" y="342"/>
                  </a:lnTo>
                  <a:lnTo>
                    <a:pt x="374" y="355"/>
                  </a:lnTo>
                  <a:lnTo>
                    <a:pt x="368" y="361"/>
                  </a:lnTo>
                  <a:lnTo>
                    <a:pt x="355" y="368"/>
                  </a:lnTo>
                  <a:lnTo>
                    <a:pt x="348" y="381"/>
                  </a:lnTo>
                  <a:lnTo>
                    <a:pt x="342" y="381"/>
                  </a:lnTo>
                  <a:lnTo>
                    <a:pt x="336" y="381"/>
                  </a:lnTo>
                  <a:lnTo>
                    <a:pt x="329" y="381"/>
                  </a:lnTo>
                  <a:lnTo>
                    <a:pt x="323" y="387"/>
                  </a:lnTo>
                  <a:lnTo>
                    <a:pt x="329" y="432"/>
                  </a:lnTo>
                  <a:lnTo>
                    <a:pt x="329" y="452"/>
                  </a:lnTo>
                  <a:lnTo>
                    <a:pt x="329" y="471"/>
                  </a:lnTo>
                  <a:lnTo>
                    <a:pt x="329" y="464"/>
                  </a:lnTo>
                  <a:lnTo>
                    <a:pt x="323" y="464"/>
                  </a:lnTo>
                  <a:lnTo>
                    <a:pt x="323" y="548"/>
                  </a:lnTo>
                  <a:lnTo>
                    <a:pt x="329" y="548"/>
                  </a:lnTo>
                  <a:lnTo>
                    <a:pt x="329" y="555"/>
                  </a:lnTo>
                  <a:lnTo>
                    <a:pt x="336" y="561"/>
                  </a:lnTo>
                  <a:lnTo>
                    <a:pt x="336" y="568"/>
                  </a:lnTo>
                  <a:lnTo>
                    <a:pt x="329" y="600"/>
                  </a:lnTo>
                  <a:lnTo>
                    <a:pt x="323" y="600"/>
                  </a:lnTo>
                  <a:lnTo>
                    <a:pt x="316" y="593"/>
                  </a:lnTo>
                  <a:lnTo>
                    <a:pt x="310" y="587"/>
                  </a:lnTo>
                  <a:lnTo>
                    <a:pt x="310" y="574"/>
                  </a:lnTo>
                  <a:lnTo>
                    <a:pt x="316" y="548"/>
                  </a:lnTo>
                  <a:lnTo>
                    <a:pt x="316" y="535"/>
                  </a:lnTo>
                  <a:lnTo>
                    <a:pt x="310" y="529"/>
                  </a:lnTo>
                  <a:lnTo>
                    <a:pt x="303" y="516"/>
                  </a:lnTo>
                  <a:lnTo>
                    <a:pt x="297" y="510"/>
                  </a:lnTo>
                  <a:lnTo>
                    <a:pt x="297" y="490"/>
                  </a:lnTo>
                  <a:lnTo>
                    <a:pt x="303" y="464"/>
                  </a:lnTo>
                  <a:lnTo>
                    <a:pt x="303" y="452"/>
                  </a:lnTo>
                  <a:lnTo>
                    <a:pt x="297" y="445"/>
                  </a:lnTo>
                  <a:lnTo>
                    <a:pt x="297" y="432"/>
                  </a:lnTo>
                  <a:lnTo>
                    <a:pt x="290" y="432"/>
                  </a:lnTo>
                  <a:lnTo>
                    <a:pt x="284" y="426"/>
                  </a:lnTo>
                  <a:lnTo>
                    <a:pt x="284" y="419"/>
                  </a:lnTo>
                  <a:lnTo>
                    <a:pt x="290" y="406"/>
                  </a:lnTo>
                  <a:lnTo>
                    <a:pt x="290" y="393"/>
                  </a:lnTo>
                  <a:lnTo>
                    <a:pt x="290" y="387"/>
                  </a:lnTo>
                  <a:lnTo>
                    <a:pt x="284" y="381"/>
                  </a:lnTo>
                  <a:lnTo>
                    <a:pt x="277" y="374"/>
                  </a:lnTo>
                  <a:lnTo>
                    <a:pt x="271" y="368"/>
                  </a:lnTo>
                  <a:lnTo>
                    <a:pt x="264" y="361"/>
                  </a:lnTo>
                  <a:lnTo>
                    <a:pt x="258" y="355"/>
                  </a:lnTo>
                  <a:lnTo>
                    <a:pt x="258" y="348"/>
                  </a:lnTo>
                  <a:lnTo>
                    <a:pt x="252" y="355"/>
                  </a:lnTo>
                  <a:lnTo>
                    <a:pt x="245" y="361"/>
                  </a:lnTo>
                  <a:lnTo>
                    <a:pt x="239" y="374"/>
                  </a:lnTo>
                  <a:lnTo>
                    <a:pt x="226" y="387"/>
                  </a:lnTo>
                  <a:lnTo>
                    <a:pt x="219" y="400"/>
                  </a:lnTo>
                  <a:lnTo>
                    <a:pt x="206" y="432"/>
                  </a:lnTo>
                  <a:lnTo>
                    <a:pt x="193" y="445"/>
                  </a:lnTo>
                  <a:lnTo>
                    <a:pt x="193" y="452"/>
                  </a:lnTo>
                  <a:lnTo>
                    <a:pt x="180" y="458"/>
                  </a:lnTo>
                  <a:lnTo>
                    <a:pt x="148" y="503"/>
                  </a:lnTo>
                  <a:lnTo>
                    <a:pt x="129" y="529"/>
                  </a:lnTo>
                  <a:lnTo>
                    <a:pt x="122" y="535"/>
                  </a:lnTo>
                  <a:lnTo>
                    <a:pt x="109" y="548"/>
                  </a:lnTo>
                  <a:lnTo>
                    <a:pt x="116" y="535"/>
                  </a:lnTo>
                  <a:lnTo>
                    <a:pt x="129" y="523"/>
                  </a:lnTo>
                  <a:lnTo>
                    <a:pt x="142" y="503"/>
                  </a:lnTo>
                  <a:lnTo>
                    <a:pt x="148" y="484"/>
                  </a:lnTo>
                  <a:lnTo>
                    <a:pt x="142" y="477"/>
                  </a:lnTo>
                  <a:lnTo>
                    <a:pt x="155" y="471"/>
                  </a:lnTo>
                  <a:lnTo>
                    <a:pt x="161" y="458"/>
                  </a:lnTo>
                  <a:lnTo>
                    <a:pt x="168" y="445"/>
                  </a:lnTo>
                  <a:lnTo>
                    <a:pt x="174" y="426"/>
                  </a:lnTo>
                  <a:lnTo>
                    <a:pt x="168" y="426"/>
                  </a:lnTo>
                  <a:lnTo>
                    <a:pt x="161" y="426"/>
                  </a:lnTo>
                  <a:lnTo>
                    <a:pt x="148" y="439"/>
                  </a:lnTo>
                  <a:lnTo>
                    <a:pt x="148" y="432"/>
                  </a:lnTo>
                  <a:lnTo>
                    <a:pt x="180" y="400"/>
                  </a:lnTo>
                  <a:lnTo>
                    <a:pt x="200" y="381"/>
                  </a:lnTo>
                  <a:lnTo>
                    <a:pt x="200" y="368"/>
                  </a:lnTo>
                  <a:lnTo>
                    <a:pt x="206" y="368"/>
                  </a:lnTo>
                  <a:lnTo>
                    <a:pt x="206" y="355"/>
                  </a:lnTo>
                  <a:lnTo>
                    <a:pt x="200" y="355"/>
                  </a:lnTo>
                  <a:lnTo>
                    <a:pt x="193" y="361"/>
                  </a:lnTo>
                  <a:lnTo>
                    <a:pt x="180" y="368"/>
                  </a:lnTo>
                  <a:lnTo>
                    <a:pt x="155" y="368"/>
                  </a:lnTo>
                  <a:lnTo>
                    <a:pt x="135" y="374"/>
                  </a:lnTo>
                  <a:lnTo>
                    <a:pt x="90" y="387"/>
                  </a:lnTo>
                  <a:lnTo>
                    <a:pt x="45" y="400"/>
                  </a:lnTo>
                  <a:lnTo>
                    <a:pt x="0" y="413"/>
                  </a:lnTo>
                  <a:lnTo>
                    <a:pt x="6" y="406"/>
                  </a:lnTo>
                  <a:lnTo>
                    <a:pt x="12" y="400"/>
                  </a:lnTo>
                  <a:lnTo>
                    <a:pt x="32" y="393"/>
                  </a:lnTo>
                  <a:lnTo>
                    <a:pt x="51" y="387"/>
                  </a:lnTo>
                  <a:lnTo>
                    <a:pt x="64" y="381"/>
                  </a:lnTo>
                  <a:lnTo>
                    <a:pt x="25" y="381"/>
                  </a:lnTo>
                  <a:lnTo>
                    <a:pt x="25" y="374"/>
                  </a:lnTo>
                  <a:lnTo>
                    <a:pt x="25" y="368"/>
                  </a:lnTo>
                  <a:lnTo>
                    <a:pt x="32" y="368"/>
                  </a:lnTo>
                  <a:lnTo>
                    <a:pt x="38" y="368"/>
                  </a:lnTo>
                  <a:lnTo>
                    <a:pt x="51" y="361"/>
                  </a:lnTo>
                  <a:lnTo>
                    <a:pt x="58" y="355"/>
                  </a:lnTo>
                  <a:lnTo>
                    <a:pt x="58" y="348"/>
                  </a:lnTo>
                  <a:lnTo>
                    <a:pt x="64" y="348"/>
                  </a:lnTo>
                  <a:lnTo>
                    <a:pt x="77" y="348"/>
                  </a:lnTo>
                  <a:lnTo>
                    <a:pt x="90" y="348"/>
                  </a:lnTo>
                  <a:lnTo>
                    <a:pt x="103" y="348"/>
                  </a:lnTo>
                  <a:lnTo>
                    <a:pt x="109" y="348"/>
                  </a:lnTo>
                  <a:lnTo>
                    <a:pt x="116" y="342"/>
                  </a:lnTo>
                  <a:lnTo>
                    <a:pt x="122" y="335"/>
                  </a:lnTo>
                  <a:lnTo>
                    <a:pt x="122" y="322"/>
                  </a:lnTo>
                  <a:lnTo>
                    <a:pt x="129" y="322"/>
                  </a:lnTo>
                  <a:lnTo>
                    <a:pt x="135" y="316"/>
                  </a:lnTo>
                  <a:lnTo>
                    <a:pt x="142" y="310"/>
                  </a:lnTo>
                  <a:lnTo>
                    <a:pt x="148" y="303"/>
                  </a:lnTo>
                  <a:lnTo>
                    <a:pt x="148" y="290"/>
                  </a:lnTo>
                  <a:lnTo>
                    <a:pt x="142" y="284"/>
                  </a:lnTo>
                  <a:lnTo>
                    <a:pt x="129" y="277"/>
                  </a:lnTo>
                  <a:lnTo>
                    <a:pt x="122" y="271"/>
                  </a:lnTo>
                  <a:lnTo>
                    <a:pt x="109" y="264"/>
                  </a:lnTo>
                  <a:lnTo>
                    <a:pt x="103" y="258"/>
                  </a:lnTo>
                  <a:lnTo>
                    <a:pt x="103" y="252"/>
                  </a:lnTo>
                  <a:lnTo>
                    <a:pt x="103" y="245"/>
                  </a:lnTo>
                  <a:lnTo>
                    <a:pt x="109" y="239"/>
                  </a:lnTo>
                  <a:lnTo>
                    <a:pt x="109" y="232"/>
                  </a:lnTo>
                  <a:lnTo>
                    <a:pt x="116" y="245"/>
                  </a:lnTo>
                  <a:lnTo>
                    <a:pt x="122" y="258"/>
                  </a:lnTo>
                  <a:lnTo>
                    <a:pt x="129" y="264"/>
                  </a:lnTo>
                  <a:lnTo>
                    <a:pt x="142" y="277"/>
                  </a:lnTo>
                  <a:lnTo>
                    <a:pt x="155" y="277"/>
                  </a:lnTo>
                  <a:lnTo>
                    <a:pt x="155" y="271"/>
                  </a:lnTo>
                  <a:lnTo>
                    <a:pt x="161" y="271"/>
                  </a:lnTo>
                  <a:lnTo>
                    <a:pt x="161" y="264"/>
                  </a:lnTo>
                  <a:lnTo>
                    <a:pt x="161" y="258"/>
                  </a:lnTo>
                  <a:lnTo>
                    <a:pt x="187" y="258"/>
                  </a:lnTo>
                  <a:lnTo>
                    <a:pt x="193" y="264"/>
                  </a:lnTo>
                  <a:lnTo>
                    <a:pt x="200" y="264"/>
                  </a:lnTo>
                  <a:lnTo>
                    <a:pt x="206" y="277"/>
                  </a:lnTo>
                  <a:lnTo>
                    <a:pt x="206" y="271"/>
                  </a:lnTo>
                  <a:lnTo>
                    <a:pt x="213" y="271"/>
                  </a:lnTo>
                  <a:lnTo>
                    <a:pt x="219" y="277"/>
                  </a:lnTo>
                  <a:lnTo>
                    <a:pt x="232" y="277"/>
                  </a:lnTo>
                  <a:lnTo>
                    <a:pt x="239" y="277"/>
                  </a:lnTo>
                  <a:lnTo>
                    <a:pt x="245" y="271"/>
                  </a:lnTo>
                  <a:lnTo>
                    <a:pt x="258" y="264"/>
                  </a:lnTo>
                  <a:lnTo>
                    <a:pt x="271" y="252"/>
                  </a:lnTo>
                  <a:lnTo>
                    <a:pt x="271" y="239"/>
                  </a:lnTo>
                  <a:lnTo>
                    <a:pt x="277" y="226"/>
                  </a:lnTo>
                  <a:lnTo>
                    <a:pt x="284" y="213"/>
                  </a:lnTo>
                  <a:lnTo>
                    <a:pt x="284" y="200"/>
                  </a:lnTo>
                  <a:lnTo>
                    <a:pt x="297" y="193"/>
                  </a:lnTo>
                  <a:lnTo>
                    <a:pt x="310" y="187"/>
                  </a:lnTo>
                  <a:lnTo>
                    <a:pt x="310" y="181"/>
                  </a:lnTo>
                  <a:lnTo>
                    <a:pt x="316" y="168"/>
                  </a:lnTo>
                  <a:lnTo>
                    <a:pt x="323" y="148"/>
                  </a:lnTo>
                  <a:lnTo>
                    <a:pt x="329" y="135"/>
                  </a:lnTo>
                  <a:lnTo>
                    <a:pt x="329" y="129"/>
                  </a:lnTo>
                  <a:lnTo>
                    <a:pt x="329" y="122"/>
                  </a:lnTo>
                  <a:lnTo>
                    <a:pt x="342" y="116"/>
                  </a:lnTo>
                  <a:lnTo>
                    <a:pt x="348" y="110"/>
                  </a:lnTo>
                  <a:lnTo>
                    <a:pt x="336" y="142"/>
                  </a:lnTo>
                  <a:lnTo>
                    <a:pt x="329" y="155"/>
                  </a:lnTo>
                  <a:lnTo>
                    <a:pt x="329" y="161"/>
                  </a:lnTo>
                  <a:lnTo>
                    <a:pt x="323" y="168"/>
                  </a:lnTo>
                  <a:lnTo>
                    <a:pt x="310" y="206"/>
                  </a:lnTo>
                  <a:lnTo>
                    <a:pt x="303" y="226"/>
                  </a:lnTo>
                  <a:lnTo>
                    <a:pt x="303" y="239"/>
                  </a:lnTo>
                  <a:lnTo>
                    <a:pt x="303" y="252"/>
                  </a:lnTo>
                  <a:lnTo>
                    <a:pt x="310" y="245"/>
                  </a:lnTo>
                  <a:lnTo>
                    <a:pt x="323" y="239"/>
                  </a:lnTo>
                  <a:lnTo>
                    <a:pt x="336" y="219"/>
                  </a:lnTo>
                  <a:lnTo>
                    <a:pt x="355" y="187"/>
                  </a:lnTo>
                  <a:lnTo>
                    <a:pt x="355" y="193"/>
                  </a:lnTo>
                  <a:lnTo>
                    <a:pt x="355" y="200"/>
                  </a:lnTo>
                  <a:lnTo>
                    <a:pt x="348" y="219"/>
                  </a:lnTo>
                  <a:lnTo>
                    <a:pt x="355" y="219"/>
                  </a:lnTo>
                  <a:lnTo>
                    <a:pt x="361" y="219"/>
                  </a:lnTo>
                  <a:lnTo>
                    <a:pt x="374" y="219"/>
                  </a:lnTo>
                  <a:lnTo>
                    <a:pt x="381" y="206"/>
                  </a:lnTo>
                  <a:lnTo>
                    <a:pt x="387" y="193"/>
                  </a:lnTo>
                  <a:lnTo>
                    <a:pt x="407" y="168"/>
                  </a:lnTo>
                  <a:lnTo>
                    <a:pt x="426" y="142"/>
                  </a:lnTo>
                  <a:lnTo>
                    <a:pt x="432" y="129"/>
                  </a:lnTo>
                  <a:lnTo>
                    <a:pt x="439" y="116"/>
                  </a:lnTo>
                  <a:lnTo>
                    <a:pt x="445" y="116"/>
                  </a:lnTo>
                  <a:lnTo>
                    <a:pt x="445" y="122"/>
                  </a:lnTo>
                  <a:lnTo>
                    <a:pt x="445" y="129"/>
                  </a:lnTo>
                  <a:lnTo>
                    <a:pt x="458" y="129"/>
                  </a:lnTo>
                  <a:lnTo>
                    <a:pt x="465" y="122"/>
                  </a:lnTo>
                  <a:lnTo>
                    <a:pt x="471" y="122"/>
                  </a:lnTo>
                  <a:lnTo>
                    <a:pt x="484" y="110"/>
                  </a:lnTo>
                  <a:lnTo>
                    <a:pt x="497" y="90"/>
                  </a:lnTo>
                  <a:lnTo>
                    <a:pt x="516" y="58"/>
                  </a:lnTo>
                  <a:lnTo>
                    <a:pt x="542" y="32"/>
                  </a:lnTo>
                  <a:lnTo>
                    <a:pt x="555" y="13"/>
                  </a:lnTo>
                  <a:lnTo>
                    <a:pt x="575" y="0"/>
                  </a:lnTo>
                  <a:lnTo>
                    <a:pt x="562" y="26"/>
                  </a:lnTo>
                  <a:lnTo>
                    <a:pt x="555" y="51"/>
                  </a:lnTo>
                  <a:close/>
                </a:path>
              </a:pathLst>
            </a:custGeom>
            <a:solidFill>
              <a:srgbClr val="FFFF00"/>
            </a:solidFill>
            <a:ln w="9525">
              <a:noFill/>
              <a:round/>
              <a:headEnd/>
              <a:tailEnd/>
            </a:ln>
          </p:spPr>
          <p:txBody>
            <a:bodyPr/>
            <a:lstStyle/>
            <a:p>
              <a:endParaRPr lang="fr-FR"/>
            </a:p>
          </p:txBody>
        </p:sp>
        <p:sp>
          <p:nvSpPr>
            <p:cNvPr id="12" name="Freeform 206"/>
            <p:cNvSpPr>
              <a:spLocks/>
            </p:cNvSpPr>
            <p:nvPr/>
          </p:nvSpPr>
          <p:spPr bwMode="auto">
            <a:xfrm>
              <a:off x="2983" y="2558"/>
              <a:ext cx="33" cy="19"/>
            </a:xfrm>
            <a:custGeom>
              <a:avLst/>
              <a:gdLst>
                <a:gd name="T0" fmla="*/ 33 w 33"/>
                <a:gd name="T1" fmla="*/ 13 h 19"/>
                <a:gd name="T2" fmla="*/ 20 w 33"/>
                <a:gd name="T3" fmla="*/ 19 h 19"/>
                <a:gd name="T4" fmla="*/ 0 w 33"/>
                <a:gd name="T5" fmla="*/ 19 h 19"/>
                <a:gd name="T6" fmla="*/ 0 w 33"/>
                <a:gd name="T7" fmla="*/ 19 h 19"/>
                <a:gd name="T8" fmla="*/ 0 w 33"/>
                <a:gd name="T9" fmla="*/ 13 h 19"/>
                <a:gd name="T10" fmla="*/ 20 w 33"/>
                <a:gd name="T11" fmla="*/ 0 h 19"/>
                <a:gd name="T12" fmla="*/ 26 w 33"/>
                <a:gd name="T13" fmla="*/ 0 h 19"/>
                <a:gd name="T14" fmla="*/ 26 w 33"/>
                <a:gd name="T15" fmla="*/ 0 h 19"/>
                <a:gd name="T16" fmla="*/ 33 w 33"/>
                <a:gd name="T17" fmla="*/ 0 h 19"/>
                <a:gd name="T18" fmla="*/ 33 w 33"/>
                <a:gd name="T19" fmla="*/ 13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9"/>
                <a:gd name="T32" fmla="*/ 33 w 33"/>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9">
                  <a:moveTo>
                    <a:pt x="33" y="13"/>
                  </a:moveTo>
                  <a:lnTo>
                    <a:pt x="20" y="19"/>
                  </a:lnTo>
                  <a:lnTo>
                    <a:pt x="0" y="19"/>
                  </a:lnTo>
                  <a:lnTo>
                    <a:pt x="0" y="13"/>
                  </a:lnTo>
                  <a:lnTo>
                    <a:pt x="20" y="0"/>
                  </a:lnTo>
                  <a:lnTo>
                    <a:pt x="26" y="0"/>
                  </a:lnTo>
                  <a:lnTo>
                    <a:pt x="33" y="0"/>
                  </a:lnTo>
                  <a:lnTo>
                    <a:pt x="33" y="13"/>
                  </a:lnTo>
                  <a:close/>
                </a:path>
              </a:pathLst>
            </a:custGeom>
            <a:solidFill>
              <a:srgbClr val="FFFF00"/>
            </a:solidFill>
            <a:ln w="9525">
              <a:noFill/>
              <a:round/>
              <a:headEnd/>
              <a:tailEnd/>
            </a:ln>
          </p:spPr>
          <p:txBody>
            <a:bodyPr/>
            <a:lstStyle/>
            <a:p>
              <a:endParaRPr lang="fr-FR"/>
            </a:p>
          </p:txBody>
        </p:sp>
        <p:sp>
          <p:nvSpPr>
            <p:cNvPr id="13" name="Freeform 207"/>
            <p:cNvSpPr>
              <a:spLocks/>
            </p:cNvSpPr>
            <p:nvPr/>
          </p:nvSpPr>
          <p:spPr bwMode="auto">
            <a:xfrm>
              <a:off x="3042" y="2577"/>
              <a:ext cx="32" cy="7"/>
            </a:xfrm>
            <a:custGeom>
              <a:avLst/>
              <a:gdLst>
                <a:gd name="T0" fmla="*/ 32 w 32"/>
                <a:gd name="T1" fmla="*/ 0 h 7"/>
                <a:gd name="T2" fmla="*/ 25 w 32"/>
                <a:gd name="T3" fmla="*/ 7 h 7"/>
                <a:gd name="T4" fmla="*/ 19 w 32"/>
                <a:gd name="T5" fmla="*/ 7 h 7"/>
                <a:gd name="T6" fmla="*/ 6 w 32"/>
                <a:gd name="T7" fmla="*/ 7 h 7"/>
                <a:gd name="T8" fmla="*/ 0 w 32"/>
                <a:gd name="T9" fmla="*/ 7 h 7"/>
                <a:gd name="T10" fmla="*/ 0 w 32"/>
                <a:gd name="T11" fmla="*/ 7 h 7"/>
                <a:gd name="T12" fmla="*/ 6 w 32"/>
                <a:gd name="T13" fmla="*/ 7 h 7"/>
                <a:gd name="T14" fmla="*/ 19 w 32"/>
                <a:gd name="T15" fmla="*/ 0 h 7"/>
                <a:gd name="T16" fmla="*/ 25 w 32"/>
                <a:gd name="T17" fmla="*/ 0 h 7"/>
                <a:gd name="T18" fmla="*/ 32 w 32"/>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7"/>
                <a:gd name="T32" fmla="*/ 32 w 32"/>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7">
                  <a:moveTo>
                    <a:pt x="32" y="0"/>
                  </a:moveTo>
                  <a:lnTo>
                    <a:pt x="25" y="7"/>
                  </a:lnTo>
                  <a:lnTo>
                    <a:pt x="19" y="7"/>
                  </a:lnTo>
                  <a:lnTo>
                    <a:pt x="6" y="7"/>
                  </a:lnTo>
                  <a:lnTo>
                    <a:pt x="0" y="7"/>
                  </a:lnTo>
                  <a:lnTo>
                    <a:pt x="6" y="7"/>
                  </a:lnTo>
                  <a:lnTo>
                    <a:pt x="19" y="0"/>
                  </a:lnTo>
                  <a:lnTo>
                    <a:pt x="25" y="0"/>
                  </a:lnTo>
                  <a:lnTo>
                    <a:pt x="32" y="0"/>
                  </a:lnTo>
                  <a:close/>
                </a:path>
              </a:pathLst>
            </a:custGeom>
            <a:solidFill>
              <a:srgbClr val="FF6600"/>
            </a:solidFill>
            <a:ln w="9525">
              <a:noFill/>
              <a:round/>
              <a:headEnd/>
              <a:tailEnd/>
            </a:ln>
          </p:spPr>
          <p:txBody>
            <a:bodyPr/>
            <a:lstStyle/>
            <a:p>
              <a:endParaRPr lang="fr-FR"/>
            </a:p>
          </p:txBody>
        </p:sp>
        <p:sp>
          <p:nvSpPr>
            <p:cNvPr id="14" name="Freeform 208"/>
            <p:cNvSpPr>
              <a:spLocks/>
            </p:cNvSpPr>
            <p:nvPr/>
          </p:nvSpPr>
          <p:spPr bwMode="auto">
            <a:xfrm>
              <a:off x="2790" y="2584"/>
              <a:ext cx="19" cy="32"/>
            </a:xfrm>
            <a:custGeom>
              <a:avLst/>
              <a:gdLst>
                <a:gd name="T0" fmla="*/ 19 w 19"/>
                <a:gd name="T1" fmla="*/ 26 h 32"/>
                <a:gd name="T2" fmla="*/ 12 w 19"/>
                <a:gd name="T3" fmla="*/ 26 h 32"/>
                <a:gd name="T4" fmla="*/ 6 w 19"/>
                <a:gd name="T5" fmla="*/ 32 h 32"/>
                <a:gd name="T6" fmla="*/ 6 w 19"/>
                <a:gd name="T7" fmla="*/ 32 h 32"/>
                <a:gd name="T8" fmla="*/ 0 w 19"/>
                <a:gd name="T9" fmla="*/ 26 h 32"/>
                <a:gd name="T10" fmla="*/ 0 w 19"/>
                <a:gd name="T11" fmla="*/ 19 h 32"/>
                <a:gd name="T12" fmla="*/ 0 w 19"/>
                <a:gd name="T13" fmla="*/ 6 h 32"/>
                <a:gd name="T14" fmla="*/ 0 w 19"/>
                <a:gd name="T15" fmla="*/ 0 h 32"/>
                <a:gd name="T16" fmla="*/ 6 w 19"/>
                <a:gd name="T17" fmla="*/ 0 h 32"/>
                <a:gd name="T18" fmla="*/ 6 w 19"/>
                <a:gd name="T19" fmla="*/ 0 h 32"/>
                <a:gd name="T20" fmla="*/ 12 w 19"/>
                <a:gd name="T21" fmla="*/ 6 h 32"/>
                <a:gd name="T22" fmla="*/ 12 w 19"/>
                <a:gd name="T23" fmla="*/ 13 h 32"/>
                <a:gd name="T24" fmla="*/ 12 w 19"/>
                <a:gd name="T25" fmla="*/ 19 h 32"/>
                <a:gd name="T26" fmla="*/ 19 w 19"/>
                <a:gd name="T27" fmla="*/ 26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32"/>
                <a:gd name="T44" fmla="*/ 19 w 19"/>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32">
                  <a:moveTo>
                    <a:pt x="19" y="26"/>
                  </a:moveTo>
                  <a:lnTo>
                    <a:pt x="12" y="26"/>
                  </a:lnTo>
                  <a:lnTo>
                    <a:pt x="6" y="32"/>
                  </a:lnTo>
                  <a:lnTo>
                    <a:pt x="0" y="26"/>
                  </a:lnTo>
                  <a:lnTo>
                    <a:pt x="0" y="19"/>
                  </a:lnTo>
                  <a:lnTo>
                    <a:pt x="0" y="6"/>
                  </a:lnTo>
                  <a:lnTo>
                    <a:pt x="0" y="0"/>
                  </a:lnTo>
                  <a:lnTo>
                    <a:pt x="6" y="0"/>
                  </a:lnTo>
                  <a:lnTo>
                    <a:pt x="12" y="6"/>
                  </a:lnTo>
                  <a:lnTo>
                    <a:pt x="12" y="13"/>
                  </a:lnTo>
                  <a:lnTo>
                    <a:pt x="12" y="19"/>
                  </a:lnTo>
                  <a:lnTo>
                    <a:pt x="19" y="26"/>
                  </a:lnTo>
                  <a:close/>
                </a:path>
              </a:pathLst>
            </a:custGeom>
            <a:solidFill>
              <a:srgbClr val="FFFF00"/>
            </a:solidFill>
            <a:ln w="9525">
              <a:noFill/>
              <a:round/>
              <a:headEnd/>
              <a:tailEnd/>
            </a:ln>
          </p:spPr>
          <p:txBody>
            <a:bodyPr/>
            <a:lstStyle/>
            <a:p>
              <a:endParaRPr lang="fr-FR"/>
            </a:p>
          </p:txBody>
        </p:sp>
        <p:sp>
          <p:nvSpPr>
            <p:cNvPr id="15" name="Freeform 209"/>
            <p:cNvSpPr>
              <a:spLocks/>
            </p:cNvSpPr>
            <p:nvPr/>
          </p:nvSpPr>
          <p:spPr bwMode="auto">
            <a:xfrm>
              <a:off x="2841" y="2616"/>
              <a:ext cx="52" cy="65"/>
            </a:xfrm>
            <a:custGeom>
              <a:avLst/>
              <a:gdLst>
                <a:gd name="T0" fmla="*/ 52 w 52"/>
                <a:gd name="T1" fmla="*/ 7 h 65"/>
                <a:gd name="T2" fmla="*/ 45 w 52"/>
                <a:gd name="T3" fmla="*/ 19 h 65"/>
                <a:gd name="T4" fmla="*/ 45 w 52"/>
                <a:gd name="T5" fmla="*/ 26 h 65"/>
                <a:gd name="T6" fmla="*/ 52 w 52"/>
                <a:gd name="T7" fmla="*/ 32 h 65"/>
                <a:gd name="T8" fmla="*/ 45 w 52"/>
                <a:gd name="T9" fmla="*/ 39 h 65"/>
                <a:gd name="T10" fmla="*/ 39 w 52"/>
                <a:gd name="T11" fmla="*/ 45 h 65"/>
                <a:gd name="T12" fmla="*/ 33 w 52"/>
                <a:gd name="T13" fmla="*/ 45 h 65"/>
                <a:gd name="T14" fmla="*/ 26 w 52"/>
                <a:gd name="T15" fmla="*/ 45 h 65"/>
                <a:gd name="T16" fmla="*/ 26 w 52"/>
                <a:gd name="T17" fmla="*/ 52 h 65"/>
                <a:gd name="T18" fmla="*/ 20 w 52"/>
                <a:gd name="T19" fmla="*/ 52 h 65"/>
                <a:gd name="T20" fmla="*/ 26 w 52"/>
                <a:gd name="T21" fmla="*/ 52 h 65"/>
                <a:gd name="T22" fmla="*/ 26 w 52"/>
                <a:gd name="T23" fmla="*/ 58 h 65"/>
                <a:gd name="T24" fmla="*/ 26 w 52"/>
                <a:gd name="T25" fmla="*/ 58 h 65"/>
                <a:gd name="T26" fmla="*/ 26 w 52"/>
                <a:gd name="T27" fmla="*/ 65 h 65"/>
                <a:gd name="T28" fmla="*/ 20 w 52"/>
                <a:gd name="T29" fmla="*/ 65 h 65"/>
                <a:gd name="T30" fmla="*/ 13 w 52"/>
                <a:gd name="T31" fmla="*/ 65 h 65"/>
                <a:gd name="T32" fmla="*/ 7 w 52"/>
                <a:gd name="T33" fmla="*/ 65 h 65"/>
                <a:gd name="T34" fmla="*/ 0 w 52"/>
                <a:gd name="T35" fmla="*/ 58 h 65"/>
                <a:gd name="T36" fmla="*/ 0 w 52"/>
                <a:gd name="T37" fmla="*/ 52 h 65"/>
                <a:gd name="T38" fmla="*/ 13 w 52"/>
                <a:gd name="T39" fmla="*/ 45 h 65"/>
                <a:gd name="T40" fmla="*/ 7 w 52"/>
                <a:gd name="T41" fmla="*/ 39 h 65"/>
                <a:gd name="T42" fmla="*/ 7 w 52"/>
                <a:gd name="T43" fmla="*/ 32 h 65"/>
                <a:gd name="T44" fmla="*/ 7 w 52"/>
                <a:gd name="T45" fmla="*/ 26 h 65"/>
                <a:gd name="T46" fmla="*/ 7 w 52"/>
                <a:gd name="T47" fmla="*/ 19 h 65"/>
                <a:gd name="T48" fmla="*/ 13 w 52"/>
                <a:gd name="T49" fmla="*/ 13 h 65"/>
                <a:gd name="T50" fmla="*/ 26 w 52"/>
                <a:gd name="T51" fmla="*/ 13 h 65"/>
                <a:gd name="T52" fmla="*/ 33 w 52"/>
                <a:gd name="T53" fmla="*/ 7 h 65"/>
                <a:gd name="T54" fmla="*/ 39 w 52"/>
                <a:gd name="T55" fmla="*/ 0 h 65"/>
                <a:gd name="T56" fmla="*/ 39 w 52"/>
                <a:gd name="T57" fmla="*/ 0 h 65"/>
                <a:gd name="T58" fmla="*/ 45 w 52"/>
                <a:gd name="T59" fmla="*/ 0 h 65"/>
                <a:gd name="T60" fmla="*/ 52 w 52"/>
                <a:gd name="T61" fmla="*/ 0 h 65"/>
                <a:gd name="T62" fmla="*/ 52 w 52"/>
                <a:gd name="T63" fmla="*/ 0 h 65"/>
                <a:gd name="T64" fmla="*/ 52 w 52"/>
                <a:gd name="T65" fmla="*/ 7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65"/>
                <a:gd name="T101" fmla="*/ 52 w 52"/>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65">
                  <a:moveTo>
                    <a:pt x="52" y="7"/>
                  </a:moveTo>
                  <a:lnTo>
                    <a:pt x="45" y="19"/>
                  </a:lnTo>
                  <a:lnTo>
                    <a:pt x="45" y="26"/>
                  </a:lnTo>
                  <a:lnTo>
                    <a:pt x="52" y="32"/>
                  </a:lnTo>
                  <a:lnTo>
                    <a:pt x="45" y="39"/>
                  </a:lnTo>
                  <a:lnTo>
                    <a:pt x="39" y="45"/>
                  </a:lnTo>
                  <a:lnTo>
                    <a:pt x="33" y="45"/>
                  </a:lnTo>
                  <a:lnTo>
                    <a:pt x="26" y="45"/>
                  </a:lnTo>
                  <a:lnTo>
                    <a:pt x="26" y="52"/>
                  </a:lnTo>
                  <a:lnTo>
                    <a:pt x="20" y="52"/>
                  </a:lnTo>
                  <a:lnTo>
                    <a:pt x="26" y="52"/>
                  </a:lnTo>
                  <a:lnTo>
                    <a:pt x="26" y="58"/>
                  </a:lnTo>
                  <a:lnTo>
                    <a:pt x="26" y="65"/>
                  </a:lnTo>
                  <a:lnTo>
                    <a:pt x="20" y="65"/>
                  </a:lnTo>
                  <a:lnTo>
                    <a:pt x="13" y="65"/>
                  </a:lnTo>
                  <a:lnTo>
                    <a:pt x="7" y="65"/>
                  </a:lnTo>
                  <a:lnTo>
                    <a:pt x="0" y="58"/>
                  </a:lnTo>
                  <a:lnTo>
                    <a:pt x="0" y="52"/>
                  </a:lnTo>
                  <a:lnTo>
                    <a:pt x="13" y="45"/>
                  </a:lnTo>
                  <a:lnTo>
                    <a:pt x="7" y="39"/>
                  </a:lnTo>
                  <a:lnTo>
                    <a:pt x="7" y="32"/>
                  </a:lnTo>
                  <a:lnTo>
                    <a:pt x="7" y="26"/>
                  </a:lnTo>
                  <a:lnTo>
                    <a:pt x="7" y="19"/>
                  </a:lnTo>
                  <a:lnTo>
                    <a:pt x="13" y="13"/>
                  </a:lnTo>
                  <a:lnTo>
                    <a:pt x="26" y="13"/>
                  </a:lnTo>
                  <a:lnTo>
                    <a:pt x="33" y="7"/>
                  </a:lnTo>
                  <a:lnTo>
                    <a:pt x="39" y="0"/>
                  </a:lnTo>
                  <a:lnTo>
                    <a:pt x="45" y="0"/>
                  </a:lnTo>
                  <a:lnTo>
                    <a:pt x="52" y="0"/>
                  </a:lnTo>
                  <a:lnTo>
                    <a:pt x="52" y="7"/>
                  </a:lnTo>
                  <a:close/>
                </a:path>
              </a:pathLst>
            </a:custGeom>
            <a:solidFill>
              <a:srgbClr val="FF4C00"/>
            </a:solidFill>
            <a:ln w="9525">
              <a:noFill/>
              <a:round/>
              <a:headEnd/>
              <a:tailEnd/>
            </a:ln>
          </p:spPr>
          <p:txBody>
            <a:bodyPr/>
            <a:lstStyle/>
            <a:p>
              <a:endParaRPr lang="fr-FR"/>
            </a:p>
          </p:txBody>
        </p:sp>
        <p:sp>
          <p:nvSpPr>
            <p:cNvPr id="16" name="Freeform 210"/>
            <p:cNvSpPr>
              <a:spLocks/>
            </p:cNvSpPr>
            <p:nvPr/>
          </p:nvSpPr>
          <p:spPr bwMode="auto">
            <a:xfrm>
              <a:off x="2557" y="2650"/>
              <a:ext cx="521" cy="153"/>
            </a:xfrm>
            <a:custGeom>
              <a:avLst/>
              <a:gdLst>
                <a:gd name="T0" fmla="*/ 2147483647 w 39"/>
                <a:gd name="T1" fmla="*/ 816128 h 58"/>
                <a:gd name="T2" fmla="*/ 2147483647 w 39"/>
                <a:gd name="T3" fmla="*/ 1076537 h 58"/>
                <a:gd name="T4" fmla="*/ 2147483647 w 39"/>
                <a:gd name="T5" fmla="*/ 1076537 h 58"/>
                <a:gd name="T6" fmla="*/ 2147483647 w 39"/>
                <a:gd name="T7" fmla="*/ 1374061 h 58"/>
                <a:gd name="T8" fmla="*/ 2147483647 w 39"/>
                <a:gd name="T9" fmla="*/ 1631972 h 58"/>
                <a:gd name="T10" fmla="*/ 2147483647 w 39"/>
                <a:gd name="T11" fmla="*/ 1941235 h 58"/>
                <a:gd name="T12" fmla="*/ 2147483647 w 39"/>
                <a:gd name="T13" fmla="*/ 1941235 h 58"/>
                <a:gd name="T14" fmla="*/ 2147483647 w 39"/>
                <a:gd name="T15" fmla="*/ 2201665 h 58"/>
                <a:gd name="T16" fmla="*/ 2147483647 w 39"/>
                <a:gd name="T17" fmla="*/ 2201665 h 58"/>
                <a:gd name="T18" fmla="*/ 2147483647 w 39"/>
                <a:gd name="T19" fmla="*/ 2499550 h 58"/>
                <a:gd name="T20" fmla="*/ 2147483647 w 39"/>
                <a:gd name="T21" fmla="*/ 2499550 h 58"/>
                <a:gd name="T22" fmla="*/ 2147483647 w 39"/>
                <a:gd name="T23" fmla="*/ 2499550 h 58"/>
                <a:gd name="T24" fmla="*/ 2147483647 w 39"/>
                <a:gd name="T25" fmla="*/ 1941235 h 58"/>
                <a:gd name="T26" fmla="*/ 2147483647 w 39"/>
                <a:gd name="T27" fmla="*/ 1631972 h 58"/>
                <a:gd name="T28" fmla="*/ 2147483647 w 39"/>
                <a:gd name="T29" fmla="*/ 1631972 h 58"/>
                <a:gd name="T30" fmla="*/ 2147483647 w 39"/>
                <a:gd name="T31" fmla="*/ 1374061 h 58"/>
                <a:gd name="T32" fmla="*/ 2147483647 w 39"/>
                <a:gd name="T33" fmla="*/ 1076537 h 58"/>
                <a:gd name="T34" fmla="*/ 2147483647 w 39"/>
                <a:gd name="T35" fmla="*/ 816128 h 58"/>
                <a:gd name="T36" fmla="*/ 0 w 39"/>
                <a:gd name="T37" fmla="*/ 520886 h 58"/>
                <a:gd name="T38" fmla="*/ 2147483647 w 39"/>
                <a:gd name="T39" fmla="*/ 260464 h 58"/>
                <a:gd name="T40" fmla="*/ 2147483647 w 39"/>
                <a:gd name="T41" fmla="*/ 0 h 58"/>
                <a:gd name="T42" fmla="*/ 2147483647 w 39"/>
                <a:gd name="T43" fmla="*/ 0 h 58"/>
                <a:gd name="T44" fmla="*/ 2147483647 w 39"/>
                <a:gd name="T45" fmla="*/ 0 h 58"/>
                <a:gd name="T46" fmla="*/ 2147483647 w 39"/>
                <a:gd name="T47" fmla="*/ 260464 h 58"/>
                <a:gd name="T48" fmla="*/ 2147483647 w 39"/>
                <a:gd name="T49" fmla="*/ 816128 h 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
                <a:gd name="T76" fmla="*/ 0 h 58"/>
                <a:gd name="T77" fmla="*/ 39 w 39"/>
                <a:gd name="T78" fmla="*/ 58 h 5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 h="58">
                  <a:moveTo>
                    <a:pt x="39" y="19"/>
                  </a:moveTo>
                  <a:lnTo>
                    <a:pt x="39" y="25"/>
                  </a:lnTo>
                  <a:lnTo>
                    <a:pt x="32" y="25"/>
                  </a:lnTo>
                  <a:lnTo>
                    <a:pt x="32" y="32"/>
                  </a:lnTo>
                  <a:lnTo>
                    <a:pt x="26" y="38"/>
                  </a:lnTo>
                  <a:lnTo>
                    <a:pt x="32" y="45"/>
                  </a:lnTo>
                  <a:lnTo>
                    <a:pt x="32" y="51"/>
                  </a:lnTo>
                  <a:lnTo>
                    <a:pt x="26" y="51"/>
                  </a:lnTo>
                  <a:lnTo>
                    <a:pt x="26" y="58"/>
                  </a:lnTo>
                  <a:lnTo>
                    <a:pt x="19" y="58"/>
                  </a:lnTo>
                  <a:lnTo>
                    <a:pt x="13" y="45"/>
                  </a:lnTo>
                  <a:lnTo>
                    <a:pt x="13" y="38"/>
                  </a:lnTo>
                  <a:lnTo>
                    <a:pt x="19" y="38"/>
                  </a:lnTo>
                  <a:lnTo>
                    <a:pt x="13" y="32"/>
                  </a:lnTo>
                  <a:lnTo>
                    <a:pt x="6" y="25"/>
                  </a:lnTo>
                  <a:lnTo>
                    <a:pt x="6" y="19"/>
                  </a:lnTo>
                  <a:lnTo>
                    <a:pt x="0" y="12"/>
                  </a:lnTo>
                  <a:lnTo>
                    <a:pt x="6" y="6"/>
                  </a:lnTo>
                  <a:lnTo>
                    <a:pt x="6" y="0"/>
                  </a:lnTo>
                  <a:lnTo>
                    <a:pt x="13" y="0"/>
                  </a:lnTo>
                  <a:lnTo>
                    <a:pt x="26" y="0"/>
                  </a:lnTo>
                  <a:lnTo>
                    <a:pt x="32" y="6"/>
                  </a:lnTo>
                  <a:lnTo>
                    <a:pt x="39" y="19"/>
                  </a:lnTo>
                  <a:close/>
                </a:path>
              </a:pathLst>
            </a:custGeom>
            <a:solidFill>
              <a:srgbClr val="FF4C00"/>
            </a:solidFill>
            <a:ln w="9525">
              <a:noFill/>
              <a:round/>
              <a:headEnd/>
              <a:tailEnd/>
            </a:ln>
          </p:spPr>
          <p:txBody>
            <a:bodyPr/>
            <a:lstStyle/>
            <a:p>
              <a:pPr algn="ctr"/>
              <a:r>
                <a:rPr lang="fr-FR" b="1">
                  <a:solidFill>
                    <a:schemeClr val="bg1"/>
                  </a:solidFill>
                </a:rPr>
                <a:t>Un BLEVE</a:t>
              </a:r>
            </a:p>
          </p:txBody>
        </p:sp>
        <p:sp>
          <p:nvSpPr>
            <p:cNvPr id="17" name="Freeform 211"/>
            <p:cNvSpPr>
              <a:spLocks/>
            </p:cNvSpPr>
            <p:nvPr/>
          </p:nvSpPr>
          <p:spPr bwMode="auto">
            <a:xfrm>
              <a:off x="2802" y="2655"/>
              <a:ext cx="26" cy="19"/>
            </a:xfrm>
            <a:custGeom>
              <a:avLst/>
              <a:gdLst>
                <a:gd name="T0" fmla="*/ 26 w 26"/>
                <a:gd name="T1" fmla="*/ 6 h 19"/>
                <a:gd name="T2" fmla="*/ 26 w 26"/>
                <a:gd name="T3" fmla="*/ 13 h 19"/>
                <a:gd name="T4" fmla="*/ 26 w 26"/>
                <a:gd name="T5" fmla="*/ 13 h 19"/>
                <a:gd name="T6" fmla="*/ 20 w 26"/>
                <a:gd name="T7" fmla="*/ 19 h 19"/>
                <a:gd name="T8" fmla="*/ 13 w 26"/>
                <a:gd name="T9" fmla="*/ 19 h 19"/>
                <a:gd name="T10" fmla="*/ 13 w 26"/>
                <a:gd name="T11" fmla="*/ 19 h 19"/>
                <a:gd name="T12" fmla="*/ 7 w 26"/>
                <a:gd name="T13" fmla="*/ 19 h 19"/>
                <a:gd name="T14" fmla="*/ 0 w 26"/>
                <a:gd name="T15" fmla="*/ 13 h 19"/>
                <a:gd name="T16" fmla="*/ 0 w 26"/>
                <a:gd name="T17" fmla="*/ 6 h 19"/>
                <a:gd name="T18" fmla="*/ 0 w 26"/>
                <a:gd name="T19" fmla="*/ 0 h 19"/>
                <a:gd name="T20" fmla="*/ 7 w 26"/>
                <a:gd name="T21" fmla="*/ 0 h 19"/>
                <a:gd name="T22" fmla="*/ 7 w 26"/>
                <a:gd name="T23" fmla="*/ 0 h 19"/>
                <a:gd name="T24" fmla="*/ 20 w 26"/>
                <a:gd name="T25" fmla="*/ 0 h 19"/>
                <a:gd name="T26" fmla="*/ 20 w 26"/>
                <a:gd name="T27" fmla="*/ 0 h 19"/>
                <a:gd name="T28" fmla="*/ 26 w 26"/>
                <a:gd name="T29" fmla="*/ 6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19"/>
                <a:gd name="T47" fmla="*/ 26 w 26"/>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19">
                  <a:moveTo>
                    <a:pt x="26" y="6"/>
                  </a:moveTo>
                  <a:lnTo>
                    <a:pt x="26" y="13"/>
                  </a:lnTo>
                  <a:lnTo>
                    <a:pt x="20" y="19"/>
                  </a:lnTo>
                  <a:lnTo>
                    <a:pt x="13" y="19"/>
                  </a:lnTo>
                  <a:lnTo>
                    <a:pt x="7" y="19"/>
                  </a:lnTo>
                  <a:lnTo>
                    <a:pt x="0" y="13"/>
                  </a:lnTo>
                  <a:lnTo>
                    <a:pt x="0" y="6"/>
                  </a:lnTo>
                  <a:lnTo>
                    <a:pt x="0" y="0"/>
                  </a:lnTo>
                  <a:lnTo>
                    <a:pt x="7" y="0"/>
                  </a:lnTo>
                  <a:lnTo>
                    <a:pt x="20" y="0"/>
                  </a:lnTo>
                  <a:lnTo>
                    <a:pt x="26" y="6"/>
                  </a:lnTo>
                  <a:close/>
                </a:path>
              </a:pathLst>
            </a:custGeom>
            <a:solidFill>
              <a:srgbClr val="FF4C00"/>
            </a:solidFill>
            <a:ln w="9525">
              <a:noFill/>
              <a:round/>
              <a:headEnd/>
              <a:tailEnd/>
            </a:ln>
          </p:spPr>
          <p:txBody>
            <a:bodyPr/>
            <a:lstStyle/>
            <a:p>
              <a:endParaRPr lang="fr-FR"/>
            </a:p>
          </p:txBody>
        </p:sp>
        <p:sp>
          <p:nvSpPr>
            <p:cNvPr id="18" name="Freeform 212"/>
            <p:cNvSpPr>
              <a:spLocks/>
            </p:cNvSpPr>
            <p:nvPr/>
          </p:nvSpPr>
          <p:spPr bwMode="auto">
            <a:xfrm>
              <a:off x="2990" y="2719"/>
              <a:ext cx="32" cy="20"/>
            </a:xfrm>
            <a:custGeom>
              <a:avLst/>
              <a:gdLst>
                <a:gd name="T0" fmla="*/ 32 w 32"/>
                <a:gd name="T1" fmla="*/ 20 h 20"/>
                <a:gd name="T2" fmla="*/ 26 w 32"/>
                <a:gd name="T3" fmla="*/ 13 h 20"/>
                <a:gd name="T4" fmla="*/ 19 w 32"/>
                <a:gd name="T5" fmla="*/ 7 h 20"/>
                <a:gd name="T6" fmla="*/ 0 w 32"/>
                <a:gd name="T7" fmla="*/ 0 h 20"/>
                <a:gd name="T8" fmla="*/ 6 w 32"/>
                <a:gd name="T9" fmla="*/ 0 h 20"/>
                <a:gd name="T10" fmla="*/ 19 w 32"/>
                <a:gd name="T11" fmla="*/ 7 h 20"/>
                <a:gd name="T12" fmla="*/ 26 w 32"/>
                <a:gd name="T13" fmla="*/ 13 h 20"/>
                <a:gd name="T14" fmla="*/ 32 w 32"/>
                <a:gd name="T15" fmla="*/ 20 h 20"/>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0"/>
                <a:gd name="T26" fmla="*/ 32 w 32"/>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0">
                  <a:moveTo>
                    <a:pt x="32" y="20"/>
                  </a:moveTo>
                  <a:lnTo>
                    <a:pt x="26" y="13"/>
                  </a:lnTo>
                  <a:lnTo>
                    <a:pt x="19" y="7"/>
                  </a:lnTo>
                  <a:lnTo>
                    <a:pt x="0" y="0"/>
                  </a:lnTo>
                  <a:lnTo>
                    <a:pt x="6" y="0"/>
                  </a:lnTo>
                  <a:lnTo>
                    <a:pt x="19" y="7"/>
                  </a:lnTo>
                  <a:lnTo>
                    <a:pt x="26" y="13"/>
                  </a:lnTo>
                  <a:lnTo>
                    <a:pt x="32" y="20"/>
                  </a:lnTo>
                  <a:close/>
                </a:path>
              </a:pathLst>
            </a:custGeom>
            <a:solidFill>
              <a:srgbClr val="FFFFFF"/>
            </a:solidFill>
            <a:ln w="9525">
              <a:noFill/>
              <a:round/>
              <a:headEnd/>
              <a:tailEnd/>
            </a:ln>
          </p:spPr>
          <p:txBody>
            <a:bodyPr/>
            <a:lstStyle/>
            <a:p>
              <a:endParaRPr lang="fr-FR"/>
            </a:p>
          </p:txBody>
        </p:sp>
        <p:sp>
          <p:nvSpPr>
            <p:cNvPr id="19" name="Freeform 213"/>
            <p:cNvSpPr>
              <a:spLocks/>
            </p:cNvSpPr>
            <p:nvPr/>
          </p:nvSpPr>
          <p:spPr bwMode="auto">
            <a:xfrm>
              <a:off x="3035" y="2745"/>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close/>
                </a:path>
              </a:pathLst>
            </a:custGeom>
            <a:solidFill>
              <a:srgbClr val="FFFFFF"/>
            </a:solidFill>
            <a:ln w="9525">
              <a:noFill/>
              <a:round/>
              <a:headEnd/>
              <a:tailEnd/>
            </a:ln>
          </p:spPr>
          <p:txBody>
            <a:bodyPr/>
            <a:lstStyle/>
            <a:p>
              <a:endParaRPr lang="fr-FR"/>
            </a:p>
          </p:txBody>
        </p:sp>
        <p:sp>
          <p:nvSpPr>
            <p:cNvPr id="20" name="Freeform 214"/>
            <p:cNvSpPr>
              <a:spLocks/>
            </p:cNvSpPr>
            <p:nvPr/>
          </p:nvSpPr>
          <p:spPr bwMode="auto">
            <a:xfrm>
              <a:off x="2466" y="2758"/>
              <a:ext cx="59" cy="13"/>
            </a:xfrm>
            <a:custGeom>
              <a:avLst/>
              <a:gdLst>
                <a:gd name="T0" fmla="*/ 59 w 59"/>
                <a:gd name="T1" fmla="*/ 6 h 13"/>
                <a:gd name="T2" fmla="*/ 33 w 59"/>
                <a:gd name="T3" fmla="*/ 13 h 13"/>
                <a:gd name="T4" fmla="*/ 20 w 59"/>
                <a:gd name="T5" fmla="*/ 13 h 13"/>
                <a:gd name="T6" fmla="*/ 13 w 59"/>
                <a:gd name="T7" fmla="*/ 13 h 13"/>
                <a:gd name="T8" fmla="*/ 0 w 59"/>
                <a:gd name="T9" fmla="*/ 13 h 13"/>
                <a:gd name="T10" fmla="*/ 13 w 59"/>
                <a:gd name="T11" fmla="*/ 6 h 13"/>
                <a:gd name="T12" fmla="*/ 26 w 59"/>
                <a:gd name="T13" fmla="*/ 6 h 13"/>
                <a:gd name="T14" fmla="*/ 46 w 59"/>
                <a:gd name="T15" fmla="*/ 0 h 13"/>
                <a:gd name="T16" fmla="*/ 52 w 59"/>
                <a:gd name="T17" fmla="*/ 0 h 13"/>
                <a:gd name="T18" fmla="*/ 52 w 59"/>
                <a:gd name="T19" fmla="*/ 0 h 13"/>
                <a:gd name="T20" fmla="*/ 59 w 59"/>
                <a:gd name="T21" fmla="*/ 6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13"/>
                <a:gd name="T35" fmla="*/ 59 w 59"/>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13">
                  <a:moveTo>
                    <a:pt x="59" y="6"/>
                  </a:moveTo>
                  <a:lnTo>
                    <a:pt x="33" y="13"/>
                  </a:lnTo>
                  <a:lnTo>
                    <a:pt x="20" y="13"/>
                  </a:lnTo>
                  <a:lnTo>
                    <a:pt x="13" y="13"/>
                  </a:lnTo>
                  <a:lnTo>
                    <a:pt x="0" y="13"/>
                  </a:lnTo>
                  <a:lnTo>
                    <a:pt x="13" y="6"/>
                  </a:lnTo>
                  <a:lnTo>
                    <a:pt x="26" y="6"/>
                  </a:lnTo>
                  <a:lnTo>
                    <a:pt x="46" y="0"/>
                  </a:lnTo>
                  <a:lnTo>
                    <a:pt x="52" y="0"/>
                  </a:lnTo>
                  <a:lnTo>
                    <a:pt x="59" y="6"/>
                  </a:lnTo>
                  <a:close/>
                </a:path>
              </a:pathLst>
            </a:custGeom>
            <a:solidFill>
              <a:srgbClr val="FF6600"/>
            </a:solidFill>
            <a:ln w="9525">
              <a:noFill/>
              <a:round/>
              <a:headEnd/>
              <a:tailEnd/>
            </a:ln>
          </p:spPr>
          <p:txBody>
            <a:bodyPr/>
            <a:lstStyle/>
            <a:p>
              <a:endParaRPr lang="fr-FR"/>
            </a:p>
          </p:txBody>
        </p:sp>
        <p:sp>
          <p:nvSpPr>
            <p:cNvPr id="21" name="Freeform 215"/>
            <p:cNvSpPr>
              <a:spLocks/>
            </p:cNvSpPr>
            <p:nvPr/>
          </p:nvSpPr>
          <p:spPr bwMode="auto">
            <a:xfrm>
              <a:off x="2622" y="2758"/>
              <a:ext cx="38" cy="26"/>
            </a:xfrm>
            <a:custGeom>
              <a:avLst/>
              <a:gdLst>
                <a:gd name="T0" fmla="*/ 38 w 38"/>
                <a:gd name="T1" fmla="*/ 0 h 26"/>
                <a:gd name="T2" fmla="*/ 38 w 38"/>
                <a:gd name="T3" fmla="*/ 6 h 26"/>
                <a:gd name="T4" fmla="*/ 19 w 38"/>
                <a:gd name="T5" fmla="*/ 19 h 26"/>
                <a:gd name="T6" fmla="*/ 12 w 38"/>
                <a:gd name="T7" fmla="*/ 26 h 26"/>
                <a:gd name="T8" fmla="*/ 6 w 38"/>
                <a:gd name="T9" fmla="*/ 26 h 26"/>
                <a:gd name="T10" fmla="*/ 0 w 38"/>
                <a:gd name="T11" fmla="*/ 26 h 26"/>
                <a:gd name="T12" fmla="*/ 12 w 38"/>
                <a:gd name="T13" fmla="*/ 19 h 26"/>
                <a:gd name="T14" fmla="*/ 19 w 38"/>
                <a:gd name="T15" fmla="*/ 13 h 26"/>
                <a:gd name="T16" fmla="*/ 25 w 38"/>
                <a:gd name="T17" fmla="*/ 6 h 26"/>
                <a:gd name="T18" fmla="*/ 32 w 38"/>
                <a:gd name="T19" fmla="*/ 0 h 26"/>
                <a:gd name="T20" fmla="*/ 38 w 38"/>
                <a:gd name="T21" fmla="*/ 0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26"/>
                <a:gd name="T35" fmla="*/ 38 w 38"/>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26">
                  <a:moveTo>
                    <a:pt x="38" y="0"/>
                  </a:moveTo>
                  <a:lnTo>
                    <a:pt x="38" y="6"/>
                  </a:lnTo>
                  <a:lnTo>
                    <a:pt x="19" y="19"/>
                  </a:lnTo>
                  <a:lnTo>
                    <a:pt x="12" y="26"/>
                  </a:lnTo>
                  <a:lnTo>
                    <a:pt x="6" y="26"/>
                  </a:lnTo>
                  <a:lnTo>
                    <a:pt x="0" y="26"/>
                  </a:lnTo>
                  <a:lnTo>
                    <a:pt x="12" y="19"/>
                  </a:lnTo>
                  <a:lnTo>
                    <a:pt x="19" y="13"/>
                  </a:lnTo>
                  <a:lnTo>
                    <a:pt x="25" y="6"/>
                  </a:lnTo>
                  <a:lnTo>
                    <a:pt x="32" y="0"/>
                  </a:lnTo>
                  <a:lnTo>
                    <a:pt x="38" y="0"/>
                  </a:lnTo>
                  <a:close/>
                </a:path>
              </a:pathLst>
            </a:custGeom>
            <a:solidFill>
              <a:srgbClr val="FF6600"/>
            </a:solidFill>
            <a:ln w="9525">
              <a:noFill/>
              <a:round/>
              <a:headEnd/>
              <a:tailEnd/>
            </a:ln>
          </p:spPr>
          <p:txBody>
            <a:bodyPr/>
            <a:lstStyle/>
            <a:p>
              <a:endParaRPr lang="fr-FR"/>
            </a:p>
          </p:txBody>
        </p:sp>
        <p:sp>
          <p:nvSpPr>
            <p:cNvPr id="22" name="Freeform 216"/>
            <p:cNvSpPr>
              <a:spLocks/>
            </p:cNvSpPr>
            <p:nvPr/>
          </p:nvSpPr>
          <p:spPr bwMode="auto">
            <a:xfrm>
              <a:off x="3100" y="2881"/>
              <a:ext cx="26" cy="32"/>
            </a:xfrm>
            <a:custGeom>
              <a:avLst/>
              <a:gdLst>
                <a:gd name="T0" fmla="*/ 26 w 26"/>
                <a:gd name="T1" fmla="*/ 32 h 32"/>
                <a:gd name="T2" fmla="*/ 19 w 26"/>
                <a:gd name="T3" fmla="*/ 25 h 32"/>
                <a:gd name="T4" fmla="*/ 13 w 26"/>
                <a:gd name="T5" fmla="*/ 19 h 32"/>
                <a:gd name="T6" fmla="*/ 0 w 26"/>
                <a:gd name="T7" fmla="*/ 6 h 32"/>
                <a:gd name="T8" fmla="*/ 0 w 26"/>
                <a:gd name="T9" fmla="*/ 0 h 32"/>
                <a:gd name="T10" fmla="*/ 19 w 26"/>
                <a:gd name="T11" fmla="*/ 13 h 32"/>
                <a:gd name="T12" fmla="*/ 26 w 26"/>
                <a:gd name="T13" fmla="*/ 19 h 32"/>
                <a:gd name="T14" fmla="*/ 26 w 26"/>
                <a:gd name="T15" fmla="*/ 25 h 32"/>
                <a:gd name="T16" fmla="*/ 26 w 26"/>
                <a:gd name="T17" fmla="*/ 25 h 32"/>
                <a:gd name="T18" fmla="*/ 26 w 26"/>
                <a:gd name="T19" fmla="*/ 32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32"/>
                <a:gd name="T32" fmla="*/ 26 w 26"/>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32">
                  <a:moveTo>
                    <a:pt x="26" y="32"/>
                  </a:moveTo>
                  <a:lnTo>
                    <a:pt x="19" y="25"/>
                  </a:lnTo>
                  <a:lnTo>
                    <a:pt x="13" y="19"/>
                  </a:lnTo>
                  <a:lnTo>
                    <a:pt x="0" y="6"/>
                  </a:lnTo>
                  <a:lnTo>
                    <a:pt x="0" y="0"/>
                  </a:lnTo>
                  <a:lnTo>
                    <a:pt x="19" y="13"/>
                  </a:lnTo>
                  <a:lnTo>
                    <a:pt x="26" y="19"/>
                  </a:lnTo>
                  <a:lnTo>
                    <a:pt x="26" y="25"/>
                  </a:lnTo>
                  <a:lnTo>
                    <a:pt x="26" y="32"/>
                  </a:lnTo>
                  <a:close/>
                </a:path>
              </a:pathLst>
            </a:custGeom>
            <a:solidFill>
              <a:srgbClr val="FF7800"/>
            </a:solidFill>
            <a:ln w="9525">
              <a:noFill/>
              <a:round/>
              <a:headEnd/>
              <a:tailEnd/>
            </a:ln>
          </p:spPr>
          <p:txBody>
            <a:bodyPr/>
            <a:lstStyle/>
            <a:p>
              <a:endParaRPr lang="fr-FR"/>
            </a:p>
          </p:txBody>
        </p:sp>
        <p:sp>
          <p:nvSpPr>
            <p:cNvPr id="23" name="Freeform 217"/>
            <p:cNvSpPr>
              <a:spLocks/>
            </p:cNvSpPr>
            <p:nvPr/>
          </p:nvSpPr>
          <p:spPr bwMode="auto">
            <a:xfrm>
              <a:off x="3042" y="2919"/>
              <a:ext cx="12" cy="20"/>
            </a:xfrm>
            <a:custGeom>
              <a:avLst/>
              <a:gdLst>
                <a:gd name="T0" fmla="*/ 12 w 12"/>
                <a:gd name="T1" fmla="*/ 13 h 20"/>
                <a:gd name="T2" fmla="*/ 12 w 12"/>
                <a:gd name="T3" fmla="*/ 20 h 20"/>
                <a:gd name="T4" fmla="*/ 6 w 12"/>
                <a:gd name="T5" fmla="*/ 13 h 20"/>
                <a:gd name="T6" fmla="*/ 6 w 12"/>
                <a:gd name="T7" fmla="*/ 13 h 20"/>
                <a:gd name="T8" fmla="*/ 0 w 12"/>
                <a:gd name="T9" fmla="*/ 0 h 20"/>
                <a:gd name="T10" fmla="*/ 0 w 12"/>
                <a:gd name="T11" fmla="*/ 0 h 20"/>
                <a:gd name="T12" fmla="*/ 0 w 12"/>
                <a:gd name="T13" fmla="*/ 0 h 20"/>
                <a:gd name="T14" fmla="*/ 6 w 12"/>
                <a:gd name="T15" fmla="*/ 0 h 20"/>
                <a:gd name="T16" fmla="*/ 6 w 12"/>
                <a:gd name="T17" fmla="*/ 0 h 20"/>
                <a:gd name="T18" fmla="*/ 6 w 12"/>
                <a:gd name="T19" fmla="*/ 7 h 20"/>
                <a:gd name="T20" fmla="*/ 12 w 12"/>
                <a:gd name="T21" fmla="*/ 13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20"/>
                <a:gd name="T35" fmla="*/ 12 w 12"/>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20">
                  <a:moveTo>
                    <a:pt x="12" y="13"/>
                  </a:moveTo>
                  <a:lnTo>
                    <a:pt x="12" y="20"/>
                  </a:lnTo>
                  <a:lnTo>
                    <a:pt x="6" y="13"/>
                  </a:lnTo>
                  <a:lnTo>
                    <a:pt x="0" y="0"/>
                  </a:lnTo>
                  <a:lnTo>
                    <a:pt x="6" y="0"/>
                  </a:lnTo>
                  <a:lnTo>
                    <a:pt x="6" y="7"/>
                  </a:lnTo>
                  <a:lnTo>
                    <a:pt x="12" y="13"/>
                  </a:lnTo>
                  <a:close/>
                </a:path>
              </a:pathLst>
            </a:custGeom>
            <a:solidFill>
              <a:srgbClr val="FF6600"/>
            </a:solidFill>
            <a:ln w="9525">
              <a:noFill/>
              <a:round/>
              <a:headEnd/>
              <a:tailEnd/>
            </a:ln>
          </p:spPr>
          <p:txBody>
            <a:bodyPr/>
            <a:lstStyle/>
            <a:p>
              <a:endParaRPr lang="fr-FR"/>
            </a:p>
          </p:txBody>
        </p:sp>
      </p:grpSp>
      <p:pic>
        <p:nvPicPr>
          <p:cNvPr id="24" name="Picture 14" descr="D:\Clipart Pompiers\Clipart 2\Transparent\personnages\perso2.gif"/>
          <p:cNvPicPr>
            <a:picLocks noChangeAspect="1" noChangeArrowheads="1"/>
          </p:cNvPicPr>
          <p:nvPr/>
        </p:nvPicPr>
        <p:blipFill>
          <a:blip r:embed="rId4" cstate="print"/>
          <a:srcRect/>
          <a:stretch>
            <a:fillRect/>
          </a:stretch>
        </p:blipFill>
        <p:spPr bwMode="auto">
          <a:xfrm>
            <a:off x="7581854" y="2810355"/>
            <a:ext cx="1192776" cy="2520032"/>
          </a:xfrm>
          <a:prstGeom prst="rect">
            <a:avLst/>
          </a:prstGeom>
          <a:noFill/>
          <a:ln w="9525">
            <a:noFill/>
            <a:miter lim="800000"/>
            <a:headEnd/>
            <a:tailEnd/>
          </a:ln>
        </p:spPr>
      </p:pic>
      <p:sp>
        <p:nvSpPr>
          <p:cNvPr id="25" name="Bulle ronde 24"/>
          <p:cNvSpPr/>
          <p:nvPr/>
        </p:nvSpPr>
        <p:spPr>
          <a:xfrm>
            <a:off x="5219700" y="1412875"/>
            <a:ext cx="3529013" cy="647700"/>
          </a:xfrm>
          <a:prstGeom prst="wedgeEllipseCallout">
            <a:avLst>
              <a:gd name="adj1" fmla="val 16585"/>
              <a:gd name="adj2" fmla="val 20446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latin typeface="Times New Roman" pitchFamily="18" charset="0"/>
                <a:cs typeface="Times New Roman" pitchFamily="18" charset="0"/>
              </a:rPr>
              <a:t>Recuite de suie sur un palier? </a:t>
            </a:r>
          </a:p>
        </p:txBody>
      </p:sp>
    </p:spTree>
    <p:extLst>
      <p:ext uri="{BB962C8B-B14F-4D97-AF65-F5344CB8AC3E}">
        <p14:creationId xmlns:p14="http://schemas.microsoft.com/office/powerpoint/2010/main" val="358746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3200" dirty="0">
                <a:solidFill>
                  <a:srgbClr val="FFFF00"/>
                </a:solidFill>
              </a:rPr>
              <a:t>Espace temps?</a:t>
            </a: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53</a:t>
            </a:fld>
            <a:endParaRPr lang="fr-FR" altLang="fr-FR"/>
          </a:p>
        </p:txBody>
      </p:sp>
      <p:pic>
        <p:nvPicPr>
          <p:cNvPr id="4" name="Image 1"/>
          <p:cNvPicPr>
            <a:picLocks noChangeAspect="1"/>
          </p:cNvPicPr>
          <p:nvPr/>
        </p:nvPicPr>
        <p:blipFill>
          <a:blip r:embed="rId2" cstate="print"/>
          <a:srcRect/>
          <a:stretch>
            <a:fillRect/>
          </a:stretch>
        </p:blipFill>
        <p:spPr bwMode="auto">
          <a:xfrm>
            <a:off x="323528" y="1124744"/>
            <a:ext cx="3709987" cy="2484437"/>
          </a:xfrm>
          <a:prstGeom prst="rect">
            <a:avLst/>
          </a:prstGeom>
          <a:noFill/>
          <a:ln w="38100">
            <a:solidFill>
              <a:srgbClr val="FFFF00"/>
            </a:solidFill>
            <a:miter lim="800000"/>
            <a:headEnd/>
            <a:tailEnd/>
          </a:ln>
        </p:spPr>
      </p:pic>
      <p:pic>
        <p:nvPicPr>
          <p:cNvPr id="6" name="Picture 2" descr="E:\Documents and Settings\FLACHER LAURENT\archives photos\Archive clichés RCCI\RCCI 32 Kebabs\DSC03249.JPG"/>
          <p:cNvPicPr>
            <a:picLocks noChangeAspect="1" noChangeArrowheads="1"/>
          </p:cNvPicPr>
          <p:nvPr/>
        </p:nvPicPr>
        <p:blipFill>
          <a:blip r:embed="rId3" cstate="print"/>
          <a:srcRect/>
          <a:stretch>
            <a:fillRect/>
          </a:stretch>
        </p:blipFill>
        <p:spPr bwMode="auto">
          <a:xfrm>
            <a:off x="323527" y="3788965"/>
            <a:ext cx="3709987" cy="2484438"/>
          </a:xfrm>
          <a:prstGeom prst="rect">
            <a:avLst/>
          </a:prstGeom>
          <a:noFill/>
          <a:ln w="38100">
            <a:solidFill>
              <a:srgbClr val="FFFF00"/>
            </a:solidFill>
            <a:miter lim="800000"/>
            <a:headEnd/>
            <a:tailEnd/>
          </a:ln>
        </p:spPr>
      </p:pic>
      <p:pic>
        <p:nvPicPr>
          <p:cNvPr id="7" name="Picture 5" descr="SOA 10"/>
          <p:cNvPicPr>
            <a:picLocks noChangeAspect="1" noChangeArrowheads="1"/>
          </p:cNvPicPr>
          <p:nvPr/>
        </p:nvPicPr>
        <p:blipFill>
          <a:blip r:embed="rId4" cstate="print"/>
          <a:srcRect/>
          <a:stretch>
            <a:fillRect/>
          </a:stretch>
        </p:blipFill>
        <p:spPr bwMode="auto">
          <a:xfrm>
            <a:off x="5436096" y="3933056"/>
            <a:ext cx="2663825" cy="2062162"/>
          </a:xfrm>
          <a:prstGeom prst="rect">
            <a:avLst/>
          </a:prstGeom>
          <a:noFill/>
          <a:ln w="38100">
            <a:solidFill>
              <a:srgbClr val="FFFF00"/>
            </a:solidFill>
            <a:miter lim="800000"/>
            <a:headEnd/>
            <a:tailEnd/>
          </a:ln>
        </p:spPr>
      </p:pic>
      <p:pic>
        <p:nvPicPr>
          <p:cNvPr id="8" name="Picture 14" descr="D:\Clipart Pompiers\Clipart 2\Transparent\personnages\perso2.gif"/>
          <p:cNvPicPr>
            <a:picLocks noChangeAspect="1" noChangeArrowheads="1"/>
          </p:cNvPicPr>
          <p:nvPr/>
        </p:nvPicPr>
        <p:blipFill>
          <a:blip r:embed="rId5" cstate="print"/>
          <a:srcRect/>
          <a:stretch>
            <a:fillRect/>
          </a:stretch>
        </p:blipFill>
        <p:spPr bwMode="auto">
          <a:xfrm>
            <a:off x="7015090" y="1857547"/>
            <a:ext cx="914671" cy="1931418"/>
          </a:xfrm>
          <a:prstGeom prst="rect">
            <a:avLst/>
          </a:prstGeom>
          <a:noFill/>
          <a:ln w="9525">
            <a:noFill/>
            <a:miter lim="800000"/>
            <a:headEnd/>
            <a:tailEnd/>
          </a:ln>
        </p:spPr>
      </p:pic>
      <p:sp>
        <p:nvSpPr>
          <p:cNvPr id="9" name="Bulle ronde 8"/>
          <p:cNvSpPr/>
          <p:nvPr/>
        </p:nvSpPr>
        <p:spPr>
          <a:xfrm>
            <a:off x="4283968" y="1125091"/>
            <a:ext cx="3600450" cy="647700"/>
          </a:xfrm>
          <a:prstGeom prst="wedgeEllipseCallout">
            <a:avLst>
              <a:gd name="adj1" fmla="val 22349"/>
              <a:gd name="adj2" fmla="val 15534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latin typeface="Times New Roman" pitchFamily="18" charset="0"/>
                <a:cs typeface="Times New Roman" pitchFamily="18" charset="0"/>
              </a:rPr>
              <a:t>A quelle heure a eu lieu le sinistre?</a:t>
            </a:r>
            <a:endParaRPr lang="fr-FR" dirty="0"/>
          </a:p>
        </p:txBody>
      </p:sp>
    </p:spTree>
    <p:extLst>
      <p:ext uri="{BB962C8B-B14F-4D97-AF65-F5344CB8AC3E}">
        <p14:creationId xmlns:p14="http://schemas.microsoft.com/office/powerpoint/2010/main" val="223932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54</a:t>
            </a:fld>
            <a:endParaRPr lang="fr-FR" altLang="fr-FR"/>
          </a:p>
        </p:txBody>
      </p:sp>
      <p:sp>
        <p:nvSpPr>
          <p:cNvPr id="4" name="Rectangle 4"/>
          <p:cNvSpPr>
            <a:spLocks noChangeArrowheads="1"/>
          </p:cNvSpPr>
          <p:nvPr/>
        </p:nvSpPr>
        <p:spPr bwMode="auto">
          <a:xfrm>
            <a:off x="0" y="1124744"/>
            <a:ext cx="9144000" cy="400050"/>
          </a:xfrm>
          <a:prstGeom prst="rect">
            <a:avLst/>
          </a:prstGeom>
          <a:noFill/>
          <a:ln w="9525">
            <a:noFill/>
            <a:miter lim="800000"/>
            <a:headEnd/>
            <a:tailEnd/>
          </a:ln>
        </p:spPr>
        <p:txBody>
          <a:bodyPr>
            <a:spAutoFit/>
          </a:bodyPr>
          <a:lstStyle/>
          <a:p>
            <a:pPr algn="ctr"/>
            <a:r>
              <a:rPr lang="fr-FR" sz="2000" b="1" i="1" dirty="0">
                <a:solidFill>
                  <a:srgbClr val="0070C0"/>
                </a:solidFill>
              </a:rPr>
              <a:t>Effets de court- circuits sur fils conducteurs et équipements électriques</a:t>
            </a:r>
            <a:endParaRPr lang="fr-FR" sz="2000" b="1" dirty="0">
              <a:solidFill>
                <a:srgbClr val="0070C0"/>
              </a:solidFill>
            </a:endParaRPr>
          </a:p>
        </p:txBody>
      </p:sp>
      <p:pic>
        <p:nvPicPr>
          <p:cNvPr id="6" name="Picture 2"/>
          <p:cNvPicPr>
            <a:picLocks noChangeAspect="1" noChangeArrowheads="1"/>
          </p:cNvPicPr>
          <p:nvPr/>
        </p:nvPicPr>
        <p:blipFill>
          <a:blip r:embed="rId2" cstate="print"/>
          <a:srcRect/>
          <a:stretch>
            <a:fillRect/>
          </a:stretch>
        </p:blipFill>
        <p:spPr bwMode="auto">
          <a:xfrm>
            <a:off x="539552" y="1608932"/>
            <a:ext cx="3394075" cy="4357687"/>
          </a:xfrm>
          <a:prstGeom prst="rect">
            <a:avLst/>
          </a:prstGeom>
          <a:noFill/>
          <a:ln w="38100">
            <a:solidFill>
              <a:srgbClr val="FFFF00"/>
            </a:solidFill>
            <a:miter lim="800000"/>
            <a:headEnd/>
            <a:tailEnd/>
          </a:ln>
        </p:spPr>
      </p:pic>
      <p:pic>
        <p:nvPicPr>
          <p:cNvPr id="7" name="Image 21" descr="ligne_eclairs006.gif"/>
          <p:cNvPicPr>
            <a:picLocks noChangeAspect="1"/>
          </p:cNvPicPr>
          <p:nvPr/>
        </p:nvPicPr>
        <p:blipFill>
          <a:blip r:embed="rId3" cstate="print"/>
          <a:srcRect/>
          <a:stretch>
            <a:fillRect/>
          </a:stretch>
        </p:blipFill>
        <p:spPr bwMode="auto">
          <a:xfrm>
            <a:off x="4283968" y="1844824"/>
            <a:ext cx="4392613" cy="571500"/>
          </a:xfrm>
          <a:prstGeom prst="rect">
            <a:avLst/>
          </a:prstGeom>
          <a:noFill/>
          <a:ln w="38100">
            <a:solidFill>
              <a:srgbClr val="FFFF00"/>
            </a:solidFill>
            <a:miter lim="800000"/>
            <a:headEnd/>
            <a:tailEnd/>
          </a:ln>
        </p:spPr>
      </p:pic>
      <p:pic>
        <p:nvPicPr>
          <p:cNvPr id="8" name="Picture 22" descr="E:\Documents and Settings\FLACHER LAURENT\archives photos\Archive clichés RCCI\RCCI 29\DSC02898.JPG"/>
          <p:cNvPicPr>
            <a:picLocks noChangeAspect="1" noChangeArrowheads="1"/>
          </p:cNvPicPr>
          <p:nvPr/>
        </p:nvPicPr>
        <p:blipFill>
          <a:blip r:embed="rId4" cstate="print"/>
          <a:srcRect/>
          <a:stretch>
            <a:fillRect/>
          </a:stretch>
        </p:blipFill>
        <p:spPr bwMode="auto">
          <a:xfrm>
            <a:off x="4268092" y="2924944"/>
            <a:ext cx="4424363" cy="2960687"/>
          </a:xfrm>
          <a:prstGeom prst="rect">
            <a:avLst/>
          </a:prstGeom>
          <a:noFill/>
          <a:ln w="38100">
            <a:solidFill>
              <a:srgbClr val="FFFF00"/>
            </a:solidFill>
            <a:miter lim="800000"/>
            <a:headEnd/>
            <a:tailEnd/>
          </a:ln>
        </p:spPr>
      </p:pic>
      <p:sp>
        <p:nvSpPr>
          <p:cNvPr id="9" name="Flèche gauche 7"/>
          <p:cNvSpPr>
            <a:spLocks noChangeArrowheads="1"/>
          </p:cNvSpPr>
          <p:nvPr/>
        </p:nvSpPr>
        <p:spPr bwMode="auto">
          <a:xfrm rot="-4730912">
            <a:off x="7365243" y="3412538"/>
            <a:ext cx="804862" cy="484188"/>
          </a:xfrm>
          <a:prstGeom prst="leftArrow">
            <a:avLst>
              <a:gd name="adj1" fmla="val 50000"/>
              <a:gd name="adj2" fmla="val 50092"/>
            </a:avLst>
          </a:prstGeom>
          <a:solidFill>
            <a:srgbClr val="FF0000"/>
          </a:solidFill>
          <a:ln w="9525" algn="ctr">
            <a:solidFill>
              <a:schemeClr val="tx1"/>
            </a:solidFill>
            <a:round/>
            <a:headEnd/>
            <a:tailEnd/>
          </a:ln>
        </p:spPr>
        <p:txBody>
          <a:bodyPr/>
          <a:lstStyle/>
          <a:p>
            <a:pPr algn="ctr"/>
            <a:endParaRPr lang="fr-FR"/>
          </a:p>
        </p:txBody>
      </p:sp>
      <p:sp>
        <p:nvSpPr>
          <p:cNvPr id="10" name="Flèche gauche 7"/>
          <p:cNvSpPr>
            <a:spLocks noChangeArrowheads="1"/>
          </p:cNvSpPr>
          <p:nvPr/>
        </p:nvSpPr>
        <p:spPr bwMode="auto">
          <a:xfrm rot="-10506489">
            <a:off x="1062787" y="3030387"/>
            <a:ext cx="804862" cy="484188"/>
          </a:xfrm>
          <a:prstGeom prst="leftArrow">
            <a:avLst>
              <a:gd name="adj1" fmla="val 50000"/>
              <a:gd name="adj2" fmla="val 50092"/>
            </a:avLst>
          </a:prstGeom>
          <a:solidFill>
            <a:srgbClr val="FF0000"/>
          </a:solidFill>
          <a:ln w="9525" algn="ctr">
            <a:solidFill>
              <a:schemeClr val="tx1"/>
            </a:solidFill>
            <a:round/>
            <a:headEnd/>
            <a:tailEnd/>
          </a:ln>
        </p:spPr>
        <p:txBody>
          <a:bodyPr/>
          <a:lstStyle/>
          <a:p>
            <a:pPr algn="ctr"/>
            <a:endParaRPr lang="fr-FR"/>
          </a:p>
        </p:txBody>
      </p:sp>
    </p:spTree>
    <p:extLst>
      <p:ext uri="{BB962C8B-B14F-4D97-AF65-F5344CB8AC3E}">
        <p14:creationId xmlns:p14="http://schemas.microsoft.com/office/powerpoint/2010/main" val="9485533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2800" i="1" dirty="0">
                <a:solidFill>
                  <a:srgbClr val="FFFF00"/>
                </a:solidFill>
              </a:rPr>
              <a:t>La carbonisation du bois (peau de crocodile</a:t>
            </a:r>
            <a:r>
              <a:rPr lang="fr-FR" sz="2800" i="1" dirty="0" smtClean="0">
                <a:solidFill>
                  <a:srgbClr val="FFFF00"/>
                </a:solidFill>
              </a:rPr>
              <a:t>):</a:t>
            </a:r>
            <a:endParaRPr lang="fr-FR" sz="2800" dirty="0">
              <a:solidFill>
                <a:srgbClr val="FFFF00"/>
              </a:solidFill>
            </a:endParaRP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55</a:t>
            </a:fld>
            <a:endParaRPr lang="fr-FR" altLang="fr-FR"/>
          </a:p>
        </p:txBody>
      </p:sp>
      <p:pic>
        <p:nvPicPr>
          <p:cNvPr id="4" name="Picture 2" descr="E:\Documents and Settings\FLACHER LAURENT\archives photos\Archive clichés RCCI\RCCI 3 VIART MTB\DSC00378.JPG"/>
          <p:cNvPicPr>
            <a:picLocks noChangeAspect="1" noChangeArrowheads="1"/>
          </p:cNvPicPr>
          <p:nvPr/>
        </p:nvPicPr>
        <p:blipFill>
          <a:blip r:embed="rId2" cstate="print"/>
          <a:srcRect/>
          <a:stretch>
            <a:fillRect/>
          </a:stretch>
        </p:blipFill>
        <p:spPr bwMode="auto">
          <a:xfrm>
            <a:off x="323528" y="1196752"/>
            <a:ext cx="3130550" cy="2098675"/>
          </a:xfrm>
          <a:prstGeom prst="rect">
            <a:avLst/>
          </a:prstGeom>
          <a:noFill/>
          <a:ln w="38100">
            <a:solidFill>
              <a:srgbClr val="FFFF00"/>
            </a:solidFill>
            <a:miter lim="800000"/>
            <a:headEnd/>
            <a:tailEnd/>
          </a:ln>
        </p:spPr>
      </p:pic>
      <p:pic>
        <p:nvPicPr>
          <p:cNvPr id="6" name="Espace réservé du contenu 3" descr="100_0876.JPG"/>
          <p:cNvPicPr>
            <a:picLocks noChangeAspect="1"/>
          </p:cNvPicPr>
          <p:nvPr/>
        </p:nvPicPr>
        <p:blipFill>
          <a:blip r:embed="rId3" cstate="print"/>
          <a:srcRect/>
          <a:stretch>
            <a:fillRect/>
          </a:stretch>
        </p:blipFill>
        <p:spPr bwMode="auto">
          <a:xfrm>
            <a:off x="3707904" y="1196752"/>
            <a:ext cx="5064125" cy="3798888"/>
          </a:xfrm>
          <a:prstGeom prst="rect">
            <a:avLst/>
          </a:prstGeom>
          <a:noFill/>
          <a:ln w="38100">
            <a:solidFill>
              <a:srgbClr val="FFFF00"/>
            </a:solidFill>
            <a:miter lim="800000"/>
            <a:headEnd/>
            <a:tailEnd/>
          </a:ln>
        </p:spPr>
      </p:pic>
      <p:pic>
        <p:nvPicPr>
          <p:cNvPr id="7" name="Image 20" descr="A33Z2A2CAEIMXKWCAWUCKNTCAPCC6ZTCAJP3MGECAB06Y0SCAH1OJG9CA79NBB6CA42K3RFCAINSLDZCAPSNASCCAD2YSZ0CAP9PE22CARY6S3ZCAOA0TUKCAYQIASACAB2Q7AUCA9G8KM3CADVIGO8.jpg"/>
          <p:cNvPicPr>
            <a:picLocks noChangeAspect="1"/>
          </p:cNvPicPr>
          <p:nvPr/>
        </p:nvPicPr>
        <p:blipFill>
          <a:blip r:embed="rId4" cstate="print"/>
          <a:srcRect/>
          <a:stretch>
            <a:fillRect/>
          </a:stretch>
        </p:blipFill>
        <p:spPr bwMode="auto">
          <a:xfrm>
            <a:off x="1355403" y="3662140"/>
            <a:ext cx="1066800" cy="1333500"/>
          </a:xfrm>
          <a:prstGeom prst="rect">
            <a:avLst/>
          </a:prstGeom>
          <a:noFill/>
          <a:ln w="57150">
            <a:noFill/>
            <a:miter lim="800000"/>
            <a:headEnd/>
            <a:tailEnd/>
          </a:ln>
        </p:spPr>
      </p:pic>
      <p:pic>
        <p:nvPicPr>
          <p:cNvPr id="8" name="Picture 14" descr="D:\Clipart Pompiers\Clipart 2\Transparent\personnages\perso2.gif"/>
          <p:cNvPicPr>
            <a:picLocks noChangeAspect="1" noChangeArrowheads="1"/>
          </p:cNvPicPr>
          <p:nvPr/>
        </p:nvPicPr>
        <p:blipFill>
          <a:blip r:embed="rId5" cstate="print"/>
          <a:srcRect/>
          <a:stretch>
            <a:fillRect/>
          </a:stretch>
        </p:blipFill>
        <p:spPr bwMode="auto">
          <a:xfrm>
            <a:off x="7956376" y="4058432"/>
            <a:ext cx="887564" cy="1874415"/>
          </a:xfrm>
          <a:prstGeom prst="rect">
            <a:avLst/>
          </a:prstGeom>
          <a:noFill/>
          <a:ln w="9525">
            <a:noFill/>
            <a:miter lim="800000"/>
            <a:headEnd/>
            <a:tailEnd/>
          </a:ln>
        </p:spPr>
      </p:pic>
      <p:sp>
        <p:nvSpPr>
          <p:cNvPr id="9" name="Bulle ronde 8"/>
          <p:cNvSpPr/>
          <p:nvPr/>
        </p:nvSpPr>
        <p:spPr>
          <a:xfrm>
            <a:off x="1475656" y="5229200"/>
            <a:ext cx="6048375" cy="935037"/>
          </a:xfrm>
          <a:prstGeom prst="wedgeEllipseCallout">
            <a:avLst>
              <a:gd name="adj1" fmla="val 56970"/>
              <a:gd name="adj2" fmla="val -6658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t>En préservant les boiseries l’investigateur pourra reproduire la marche des flammes.</a:t>
            </a:r>
          </a:p>
        </p:txBody>
      </p:sp>
    </p:spTree>
    <p:extLst>
      <p:ext uri="{BB962C8B-B14F-4D97-AF65-F5344CB8AC3E}">
        <p14:creationId xmlns:p14="http://schemas.microsoft.com/office/powerpoint/2010/main" val="93626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45" y="0"/>
            <a:ext cx="9144000" cy="1038225"/>
          </a:xfrm>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56</a:t>
            </a:fld>
            <a:endParaRPr lang="fr-FR" altLang="fr-FR"/>
          </a:p>
        </p:txBody>
      </p:sp>
      <p:pic>
        <p:nvPicPr>
          <p:cNvPr id="4" name="Image 23" descr="feu_small_8731.jpg"/>
          <p:cNvPicPr>
            <a:picLocks noChangeAspect="1"/>
          </p:cNvPicPr>
          <p:nvPr/>
        </p:nvPicPr>
        <p:blipFill>
          <a:blip r:embed="rId2" cstate="print"/>
          <a:srcRect/>
          <a:stretch>
            <a:fillRect/>
          </a:stretch>
        </p:blipFill>
        <p:spPr bwMode="auto">
          <a:xfrm>
            <a:off x="419572" y="1268760"/>
            <a:ext cx="2805088" cy="4176464"/>
          </a:xfrm>
          <a:prstGeom prst="rect">
            <a:avLst/>
          </a:prstGeom>
          <a:noFill/>
          <a:ln w="38100">
            <a:solidFill>
              <a:srgbClr val="FFFF00"/>
            </a:solidFill>
            <a:miter lim="800000"/>
            <a:headEnd/>
            <a:tailEnd/>
          </a:ln>
        </p:spPr>
      </p:pic>
      <p:pic>
        <p:nvPicPr>
          <p:cNvPr id="6" name="Image 32" descr="lumiere-feu-32.gif"/>
          <p:cNvPicPr>
            <a:picLocks noChangeAspect="1"/>
          </p:cNvPicPr>
          <p:nvPr/>
        </p:nvPicPr>
        <p:blipFill>
          <a:blip r:embed="rId3" cstate="print"/>
          <a:srcRect/>
          <a:stretch>
            <a:fillRect/>
          </a:stretch>
        </p:blipFill>
        <p:spPr bwMode="auto">
          <a:xfrm>
            <a:off x="971600" y="2780928"/>
            <a:ext cx="1301750" cy="1654175"/>
          </a:xfrm>
          <a:prstGeom prst="rect">
            <a:avLst/>
          </a:prstGeom>
          <a:noFill/>
          <a:ln w="9525">
            <a:noFill/>
            <a:miter lim="800000"/>
            <a:headEnd/>
            <a:tailEnd/>
          </a:ln>
        </p:spPr>
      </p:pic>
      <p:sp>
        <p:nvSpPr>
          <p:cNvPr id="7" name="Flèche vers le haut 15"/>
          <p:cNvSpPr>
            <a:spLocks noChangeArrowheads="1"/>
          </p:cNvSpPr>
          <p:nvPr/>
        </p:nvSpPr>
        <p:spPr bwMode="auto">
          <a:xfrm rot="504513">
            <a:off x="899901" y="2972453"/>
            <a:ext cx="438150" cy="1047750"/>
          </a:xfrm>
          <a:prstGeom prst="upArrow">
            <a:avLst>
              <a:gd name="adj1" fmla="val 50000"/>
              <a:gd name="adj2" fmla="val 50073"/>
            </a:avLst>
          </a:prstGeom>
          <a:solidFill>
            <a:srgbClr val="FF0000"/>
          </a:solidFill>
          <a:ln w="9525" algn="ctr">
            <a:solidFill>
              <a:schemeClr val="tx1"/>
            </a:solidFill>
            <a:round/>
            <a:headEnd/>
            <a:tailEnd/>
          </a:ln>
        </p:spPr>
        <p:txBody>
          <a:bodyPr/>
          <a:lstStyle/>
          <a:p>
            <a:pPr algn="ctr"/>
            <a:endParaRPr lang="fr-FR"/>
          </a:p>
        </p:txBody>
      </p:sp>
      <p:sp>
        <p:nvSpPr>
          <p:cNvPr id="8" name="Flèche vers le haut 15"/>
          <p:cNvSpPr>
            <a:spLocks noChangeArrowheads="1"/>
          </p:cNvSpPr>
          <p:nvPr/>
        </p:nvSpPr>
        <p:spPr bwMode="auto">
          <a:xfrm rot="2771491">
            <a:off x="2034906" y="3641809"/>
            <a:ext cx="457200" cy="852487"/>
          </a:xfrm>
          <a:prstGeom prst="upArrow">
            <a:avLst>
              <a:gd name="adj1" fmla="val 50000"/>
              <a:gd name="adj2" fmla="val 50093"/>
            </a:avLst>
          </a:prstGeom>
          <a:solidFill>
            <a:srgbClr val="FF0000"/>
          </a:solidFill>
          <a:ln w="9525" algn="ctr">
            <a:solidFill>
              <a:schemeClr val="tx1"/>
            </a:solidFill>
            <a:round/>
            <a:headEnd/>
            <a:tailEnd/>
          </a:ln>
        </p:spPr>
        <p:txBody>
          <a:bodyPr/>
          <a:lstStyle/>
          <a:p>
            <a:pPr algn="ctr"/>
            <a:endParaRPr lang="fr-FR"/>
          </a:p>
        </p:txBody>
      </p:sp>
      <p:sp>
        <p:nvSpPr>
          <p:cNvPr id="9" name="Flèche vers le haut 15"/>
          <p:cNvSpPr>
            <a:spLocks noChangeArrowheads="1"/>
          </p:cNvSpPr>
          <p:nvPr/>
        </p:nvSpPr>
        <p:spPr bwMode="auto">
          <a:xfrm rot="4315423">
            <a:off x="2301782" y="4310375"/>
            <a:ext cx="458788" cy="1077912"/>
          </a:xfrm>
          <a:prstGeom prst="upArrow">
            <a:avLst>
              <a:gd name="adj1" fmla="val 50000"/>
              <a:gd name="adj2" fmla="val 49894"/>
            </a:avLst>
          </a:prstGeom>
          <a:solidFill>
            <a:srgbClr val="FF0000"/>
          </a:solidFill>
          <a:ln w="9525" algn="ctr">
            <a:solidFill>
              <a:schemeClr val="tx1"/>
            </a:solidFill>
            <a:round/>
            <a:headEnd/>
            <a:tailEnd/>
          </a:ln>
        </p:spPr>
        <p:txBody>
          <a:bodyPr/>
          <a:lstStyle/>
          <a:p>
            <a:pPr algn="ctr"/>
            <a:endParaRPr lang="fr-FR"/>
          </a:p>
        </p:txBody>
      </p:sp>
      <p:pic>
        <p:nvPicPr>
          <p:cNvPr id="10" name="Image 20" descr="A33Z2A2CAEIMXKWCAWUCKNTCAPCC6ZTCAJP3MGECAB06Y0SCAH1OJG9CA79NBB6CA42K3RFCAINSLDZCAPSNASCCAD2YSZ0CAP9PE22CARY6S3ZCAOA0TUKCAYQIASACAB2Q7AUCA9G8KM3CADVIGO8.jpg"/>
          <p:cNvPicPr>
            <a:picLocks noChangeAspect="1"/>
          </p:cNvPicPr>
          <p:nvPr/>
        </p:nvPicPr>
        <p:blipFill>
          <a:blip r:embed="rId4" cstate="print"/>
          <a:srcRect/>
          <a:stretch>
            <a:fillRect/>
          </a:stretch>
        </p:blipFill>
        <p:spPr bwMode="auto">
          <a:xfrm>
            <a:off x="524414" y="4102978"/>
            <a:ext cx="1168400" cy="1285875"/>
          </a:xfrm>
          <a:prstGeom prst="rect">
            <a:avLst/>
          </a:prstGeom>
          <a:noFill/>
          <a:ln w="57150">
            <a:noFill/>
            <a:miter lim="800000"/>
            <a:headEnd/>
            <a:tailEnd/>
          </a:ln>
        </p:spPr>
      </p:pic>
      <p:pic>
        <p:nvPicPr>
          <p:cNvPr id="11" name="Espace réservé du contenu 12" descr="100_0888.JPG"/>
          <p:cNvPicPr>
            <a:picLocks noGrp="1" noChangeAspect="1"/>
          </p:cNvPicPr>
          <p:nvPr>
            <p:ph idx="4294967295"/>
          </p:nvPr>
        </p:nvPicPr>
        <p:blipFill rotWithShape="1">
          <a:blip r:embed="rId5" cstate="print"/>
          <a:srcRect l="11820"/>
          <a:stretch/>
        </p:blipFill>
        <p:spPr>
          <a:xfrm>
            <a:off x="3610012" y="1268760"/>
            <a:ext cx="5210145" cy="4257675"/>
          </a:xfrm>
          <a:ln w="38100">
            <a:solidFill>
              <a:srgbClr val="FFFF00"/>
            </a:solidFill>
          </a:ln>
        </p:spPr>
      </p:pic>
      <p:sp>
        <p:nvSpPr>
          <p:cNvPr id="12" name="Flèche vers le haut 15"/>
          <p:cNvSpPr>
            <a:spLocks noChangeArrowheads="1"/>
          </p:cNvSpPr>
          <p:nvPr/>
        </p:nvSpPr>
        <p:spPr bwMode="auto">
          <a:xfrm>
            <a:off x="4788024" y="2356867"/>
            <a:ext cx="571500" cy="1000125"/>
          </a:xfrm>
          <a:prstGeom prst="upArrow">
            <a:avLst>
              <a:gd name="adj1" fmla="val 50000"/>
              <a:gd name="adj2" fmla="val 49997"/>
            </a:avLst>
          </a:prstGeom>
          <a:solidFill>
            <a:srgbClr val="FF0000"/>
          </a:solidFill>
          <a:ln w="9525" algn="ctr">
            <a:solidFill>
              <a:schemeClr val="tx1"/>
            </a:solidFill>
            <a:round/>
            <a:headEnd/>
            <a:tailEnd/>
          </a:ln>
        </p:spPr>
        <p:txBody>
          <a:bodyPr/>
          <a:lstStyle/>
          <a:p>
            <a:pPr algn="ctr"/>
            <a:endParaRPr lang="fr-FR"/>
          </a:p>
        </p:txBody>
      </p:sp>
      <p:sp>
        <p:nvSpPr>
          <p:cNvPr id="13" name="Flèche gauche 14"/>
          <p:cNvSpPr>
            <a:spLocks noChangeArrowheads="1"/>
          </p:cNvSpPr>
          <p:nvPr/>
        </p:nvSpPr>
        <p:spPr bwMode="auto">
          <a:xfrm rot="2700000">
            <a:off x="5059639" y="3571971"/>
            <a:ext cx="1000125" cy="571500"/>
          </a:xfrm>
          <a:prstGeom prst="leftArrow">
            <a:avLst>
              <a:gd name="adj1" fmla="val 45148"/>
              <a:gd name="adj2" fmla="val 49997"/>
            </a:avLst>
          </a:prstGeom>
          <a:solidFill>
            <a:srgbClr val="FF0000"/>
          </a:solidFill>
          <a:ln w="9525" algn="ctr">
            <a:solidFill>
              <a:schemeClr val="tx1"/>
            </a:solidFill>
            <a:round/>
            <a:headEnd/>
            <a:tailEnd/>
          </a:ln>
        </p:spPr>
        <p:txBody>
          <a:bodyPr/>
          <a:lstStyle/>
          <a:p>
            <a:pPr algn="ctr"/>
            <a:endParaRPr lang="fr-FR"/>
          </a:p>
        </p:txBody>
      </p:sp>
      <p:pic>
        <p:nvPicPr>
          <p:cNvPr id="14" name="Image 25" descr="lumiere-feu-44.gif"/>
          <p:cNvPicPr>
            <a:picLocks noChangeAspect="1"/>
          </p:cNvPicPr>
          <p:nvPr/>
        </p:nvPicPr>
        <p:blipFill>
          <a:blip r:embed="rId6" cstate="print"/>
          <a:srcRect/>
          <a:stretch>
            <a:fillRect/>
          </a:stretch>
        </p:blipFill>
        <p:spPr bwMode="auto">
          <a:xfrm rot="-897337">
            <a:off x="5538422" y="2284478"/>
            <a:ext cx="1585912" cy="1584325"/>
          </a:xfrm>
          <a:prstGeom prst="rect">
            <a:avLst/>
          </a:prstGeom>
          <a:noFill/>
          <a:ln w="9525">
            <a:noFill/>
            <a:miter lim="800000"/>
            <a:headEnd/>
            <a:tailEnd/>
          </a:ln>
        </p:spPr>
      </p:pic>
      <p:sp>
        <p:nvSpPr>
          <p:cNvPr id="15" name="Flèche gauche 13"/>
          <p:cNvSpPr>
            <a:spLocks noChangeArrowheads="1"/>
          </p:cNvSpPr>
          <p:nvPr/>
        </p:nvSpPr>
        <p:spPr bwMode="auto">
          <a:xfrm>
            <a:off x="6208420" y="3906938"/>
            <a:ext cx="1235075" cy="571500"/>
          </a:xfrm>
          <a:prstGeom prst="leftArrow">
            <a:avLst>
              <a:gd name="adj1" fmla="val 50000"/>
              <a:gd name="adj2" fmla="val 50006"/>
            </a:avLst>
          </a:prstGeom>
          <a:solidFill>
            <a:srgbClr val="FF0000"/>
          </a:solidFill>
          <a:ln w="9525" algn="ctr">
            <a:solidFill>
              <a:schemeClr val="tx1"/>
            </a:solidFill>
            <a:round/>
            <a:headEnd/>
            <a:tailEnd/>
          </a:ln>
        </p:spPr>
        <p:txBody>
          <a:bodyPr/>
          <a:lstStyle/>
          <a:p>
            <a:pPr algn="ctr"/>
            <a:endParaRPr lang="fr-FR"/>
          </a:p>
        </p:txBody>
      </p:sp>
      <p:sp>
        <p:nvSpPr>
          <p:cNvPr id="16" name="ZoneTexte 16"/>
          <p:cNvSpPr txBox="1">
            <a:spLocks noChangeArrowheads="1"/>
          </p:cNvSpPr>
          <p:nvPr/>
        </p:nvSpPr>
        <p:spPr bwMode="auto">
          <a:xfrm>
            <a:off x="7552557" y="3879830"/>
            <a:ext cx="1500187" cy="584200"/>
          </a:xfrm>
          <a:prstGeom prst="rect">
            <a:avLst/>
          </a:prstGeom>
          <a:solidFill>
            <a:srgbClr val="FFFF00"/>
          </a:solidFill>
          <a:ln w="25400">
            <a:solidFill>
              <a:schemeClr val="tx1"/>
            </a:solidFill>
            <a:miter lim="800000"/>
            <a:headEnd/>
            <a:tailEnd/>
          </a:ln>
        </p:spPr>
        <p:txBody>
          <a:bodyPr>
            <a:spAutoFit/>
          </a:bodyPr>
          <a:lstStyle/>
          <a:p>
            <a:pPr algn="ctr"/>
            <a:r>
              <a:rPr lang="fr-FR" sz="1600" b="1" dirty="0">
                <a:solidFill>
                  <a:srgbClr val="FF0000"/>
                </a:solidFill>
              </a:rPr>
              <a:t>Marche </a:t>
            </a:r>
          </a:p>
          <a:p>
            <a:pPr algn="ctr"/>
            <a:r>
              <a:rPr lang="fr-FR" sz="1600" b="1" dirty="0">
                <a:solidFill>
                  <a:srgbClr val="FF0000"/>
                </a:solidFill>
              </a:rPr>
              <a:t>des flammes</a:t>
            </a:r>
          </a:p>
        </p:txBody>
      </p:sp>
      <p:cxnSp>
        <p:nvCxnSpPr>
          <p:cNvPr id="17" name="Connecteur droit 16"/>
          <p:cNvCxnSpPr>
            <a:cxnSpLocks noChangeShapeType="1"/>
          </p:cNvCxnSpPr>
          <p:nvPr/>
        </p:nvCxnSpPr>
        <p:spPr bwMode="auto">
          <a:xfrm>
            <a:off x="5100469" y="5195943"/>
            <a:ext cx="1918607" cy="42311"/>
          </a:xfrm>
          <a:prstGeom prst="line">
            <a:avLst/>
          </a:prstGeom>
          <a:noFill/>
          <a:ln w="50800" algn="ctr">
            <a:solidFill>
              <a:srgbClr val="FF0000"/>
            </a:solidFill>
            <a:round/>
            <a:headEnd/>
            <a:tailEnd/>
          </a:ln>
        </p:spPr>
      </p:cxnSp>
      <p:sp>
        <p:nvSpPr>
          <p:cNvPr id="18" name="Flèche gauche 22"/>
          <p:cNvSpPr>
            <a:spLocks noChangeArrowheads="1"/>
          </p:cNvSpPr>
          <p:nvPr/>
        </p:nvSpPr>
        <p:spPr bwMode="auto">
          <a:xfrm rot="1585386">
            <a:off x="6290798" y="5428432"/>
            <a:ext cx="985838" cy="484188"/>
          </a:xfrm>
          <a:prstGeom prst="leftArrow">
            <a:avLst>
              <a:gd name="adj1" fmla="val 50000"/>
              <a:gd name="adj2" fmla="val 50110"/>
            </a:avLst>
          </a:prstGeom>
          <a:solidFill>
            <a:srgbClr val="FF0000"/>
          </a:solidFill>
          <a:ln w="9525" algn="ctr">
            <a:solidFill>
              <a:schemeClr val="tx1"/>
            </a:solidFill>
            <a:round/>
            <a:headEnd/>
            <a:tailEnd/>
          </a:ln>
        </p:spPr>
        <p:txBody>
          <a:bodyPr/>
          <a:lstStyle/>
          <a:p>
            <a:pPr algn="ctr"/>
            <a:endParaRPr lang="fr-FR"/>
          </a:p>
        </p:txBody>
      </p:sp>
      <p:sp>
        <p:nvSpPr>
          <p:cNvPr id="19" name="ZoneTexte 23"/>
          <p:cNvSpPr txBox="1">
            <a:spLocks noChangeArrowheads="1"/>
          </p:cNvSpPr>
          <p:nvPr/>
        </p:nvSpPr>
        <p:spPr bwMode="auto">
          <a:xfrm>
            <a:off x="7460213" y="5445224"/>
            <a:ext cx="1500188" cy="584200"/>
          </a:xfrm>
          <a:prstGeom prst="rect">
            <a:avLst/>
          </a:prstGeom>
          <a:solidFill>
            <a:srgbClr val="FFFF00"/>
          </a:solidFill>
          <a:ln w="25400">
            <a:solidFill>
              <a:schemeClr val="tx1"/>
            </a:solidFill>
            <a:miter lim="800000"/>
            <a:headEnd/>
            <a:tailEnd/>
          </a:ln>
        </p:spPr>
        <p:txBody>
          <a:bodyPr>
            <a:spAutoFit/>
          </a:bodyPr>
          <a:lstStyle/>
          <a:p>
            <a:pPr algn="ctr"/>
            <a:r>
              <a:rPr lang="fr-FR" sz="1600" b="1" dirty="0">
                <a:solidFill>
                  <a:srgbClr val="FF0000"/>
                </a:solidFill>
              </a:rPr>
              <a:t>Ligne de démarcation</a:t>
            </a:r>
          </a:p>
        </p:txBody>
      </p:sp>
    </p:spTree>
    <p:extLst>
      <p:ext uri="{BB962C8B-B14F-4D97-AF65-F5344CB8AC3E}">
        <p14:creationId xmlns:p14="http://schemas.microsoft.com/office/powerpoint/2010/main" val="12938323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solidFill>
                  <a:srgbClr val="FFFF00"/>
                </a:solidFill>
                <a:latin typeface="Arial" charset="0"/>
                <a:ea typeface="+mn-ea"/>
                <a:cs typeface="Arial" charset="0"/>
              </a:rPr>
              <a:t/>
            </a:r>
            <a:br>
              <a:rPr lang="fr-FR" sz="18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57</a:t>
            </a:fld>
            <a:endParaRPr lang="fr-FR" altLang="fr-FR"/>
          </a:p>
        </p:txBody>
      </p:sp>
      <p:pic>
        <p:nvPicPr>
          <p:cNvPr id="4" name="Espace réservé du contenu 3" descr="100_0964.JPG"/>
          <p:cNvPicPr>
            <a:picLocks noGrp="1" noChangeAspect="1"/>
          </p:cNvPicPr>
          <p:nvPr>
            <p:ph idx="4294967295"/>
          </p:nvPr>
        </p:nvPicPr>
        <p:blipFill>
          <a:blip r:embed="rId2" cstate="print"/>
          <a:srcRect/>
          <a:stretch>
            <a:fillRect/>
          </a:stretch>
        </p:blipFill>
        <p:spPr>
          <a:xfrm>
            <a:off x="1763688" y="1268760"/>
            <a:ext cx="6035675" cy="4525963"/>
          </a:xfrm>
          <a:ln w="38100">
            <a:solidFill>
              <a:srgbClr val="FFFF00"/>
            </a:solidFill>
          </a:ln>
        </p:spPr>
      </p:pic>
      <p:pic>
        <p:nvPicPr>
          <p:cNvPr id="6" name="Image 20" descr="A33Z2A2CAEIMXKWCAWUCKNTCAPCC6ZTCAJP3MGECAB06Y0SCAH1OJG9CA79NBB6CA42K3RFCAINSLDZCAPSNASCCAD2YSZ0CAP9PE22CARY6S3ZCAOA0TUKCAYQIASACAB2Q7AUCA9G8KM3CADVIGO8.jpg"/>
          <p:cNvPicPr>
            <a:picLocks noChangeAspect="1"/>
          </p:cNvPicPr>
          <p:nvPr/>
        </p:nvPicPr>
        <p:blipFill>
          <a:blip r:embed="rId3" cstate="print"/>
          <a:srcRect/>
          <a:stretch>
            <a:fillRect/>
          </a:stretch>
        </p:blipFill>
        <p:spPr bwMode="auto">
          <a:xfrm>
            <a:off x="323528" y="2925093"/>
            <a:ext cx="1085850" cy="1357312"/>
          </a:xfrm>
          <a:prstGeom prst="rect">
            <a:avLst/>
          </a:prstGeom>
          <a:noFill/>
          <a:ln w="57150">
            <a:noFill/>
            <a:miter lim="800000"/>
            <a:headEnd/>
            <a:tailEnd/>
          </a:ln>
        </p:spPr>
      </p:pic>
      <p:sp>
        <p:nvSpPr>
          <p:cNvPr id="7" name="ZoneTexte 16"/>
          <p:cNvSpPr txBox="1">
            <a:spLocks noChangeArrowheads="1"/>
          </p:cNvSpPr>
          <p:nvPr/>
        </p:nvSpPr>
        <p:spPr bwMode="auto">
          <a:xfrm>
            <a:off x="866453" y="1987552"/>
            <a:ext cx="2428875" cy="338137"/>
          </a:xfrm>
          <a:prstGeom prst="rect">
            <a:avLst/>
          </a:prstGeom>
          <a:solidFill>
            <a:srgbClr val="FFFF00"/>
          </a:solidFill>
          <a:ln w="25400">
            <a:solidFill>
              <a:srgbClr val="990000"/>
            </a:solidFill>
            <a:miter lim="800000"/>
            <a:headEnd/>
            <a:tailEnd/>
          </a:ln>
        </p:spPr>
        <p:txBody>
          <a:bodyPr>
            <a:spAutoFit/>
          </a:bodyPr>
          <a:lstStyle/>
          <a:p>
            <a:pPr algn="ctr"/>
            <a:r>
              <a:rPr lang="fr-FR" sz="1600" b="1" dirty="0">
                <a:solidFill>
                  <a:srgbClr val="FF0000"/>
                </a:solidFill>
              </a:rPr>
              <a:t>Marche des flammes</a:t>
            </a:r>
          </a:p>
        </p:txBody>
      </p:sp>
      <p:sp>
        <p:nvSpPr>
          <p:cNvPr id="8" name="Flèche courbée vers la droite 15"/>
          <p:cNvSpPr>
            <a:spLocks noChangeArrowheads="1"/>
          </p:cNvSpPr>
          <p:nvPr/>
        </p:nvSpPr>
        <p:spPr bwMode="auto">
          <a:xfrm rot="-2893821">
            <a:off x="2115289" y="2559846"/>
            <a:ext cx="1089025" cy="1430338"/>
          </a:xfrm>
          <a:prstGeom prst="curvedRightArrow">
            <a:avLst>
              <a:gd name="adj1" fmla="val 24991"/>
              <a:gd name="adj2" fmla="val 49983"/>
              <a:gd name="adj3" fmla="val 25000"/>
            </a:avLst>
          </a:prstGeom>
          <a:solidFill>
            <a:srgbClr val="FF0000"/>
          </a:solidFill>
          <a:ln w="9525" algn="ctr">
            <a:solidFill>
              <a:schemeClr val="tx1"/>
            </a:solidFill>
            <a:round/>
            <a:headEnd/>
            <a:tailEnd/>
          </a:ln>
        </p:spPr>
        <p:txBody>
          <a:bodyPr/>
          <a:lstStyle/>
          <a:p>
            <a:pPr algn="ctr"/>
            <a:endParaRPr lang="fr-FR"/>
          </a:p>
        </p:txBody>
      </p:sp>
      <p:sp>
        <p:nvSpPr>
          <p:cNvPr id="9" name="ZoneTexte 12"/>
          <p:cNvSpPr txBox="1">
            <a:spLocks noChangeArrowheads="1"/>
          </p:cNvSpPr>
          <p:nvPr/>
        </p:nvSpPr>
        <p:spPr bwMode="auto">
          <a:xfrm>
            <a:off x="5364163" y="4221163"/>
            <a:ext cx="2376487" cy="338137"/>
          </a:xfrm>
          <a:prstGeom prst="rect">
            <a:avLst/>
          </a:prstGeom>
          <a:solidFill>
            <a:srgbClr val="FFFF00"/>
          </a:solidFill>
          <a:ln w="25400">
            <a:solidFill>
              <a:schemeClr val="tx1"/>
            </a:solidFill>
            <a:miter lim="800000"/>
            <a:headEnd/>
            <a:tailEnd/>
          </a:ln>
        </p:spPr>
        <p:txBody>
          <a:bodyPr>
            <a:spAutoFit/>
          </a:bodyPr>
          <a:lstStyle/>
          <a:p>
            <a:pPr algn="ctr"/>
            <a:r>
              <a:rPr lang="fr-FR" sz="1600" b="1">
                <a:solidFill>
                  <a:srgbClr val="FF0000"/>
                </a:solidFill>
              </a:rPr>
              <a:t>Peau de crocodile </a:t>
            </a:r>
          </a:p>
        </p:txBody>
      </p:sp>
      <p:sp>
        <p:nvSpPr>
          <p:cNvPr id="10" name="Flèche vers le haut 10"/>
          <p:cNvSpPr>
            <a:spLocks noChangeArrowheads="1"/>
          </p:cNvSpPr>
          <p:nvPr/>
        </p:nvSpPr>
        <p:spPr bwMode="auto">
          <a:xfrm rot="-5400000">
            <a:off x="4752975" y="3968751"/>
            <a:ext cx="312737" cy="817562"/>
          </a:xfrm>
          <a:prstGeom prst="upArrow">
            <a:avLst>
              <a:gd name="adj1" fmla="val 50000"/>
              <a:gd name="adj2" fmla="val 50142"/>
            </a:avLst>
          </a:prstGeom>
          <a:solidFill>
            <a:srgbClr val="FF0000"/>
          </a:solidFill>
          <a:ln w="9525" algn="ctr">
            <a:solidFill>
              <a:schemeClr val="tx1"/>
            </a:solidFill>
            <a:round/>
            <a:headEnd/>
            <a:tailEnd/>
          </a:ln>
        </p:spPr>
        <p:txBody>
          <a:bodyPr/>
          <a:lstStyle/>
          <a:p>
            <a:pPr algn="ctr"/>
            <a:endParaRPr lang="fr-FR"/>
          </a:p>
        </p:txBody>
      </p:sp>
      <p:pic>
        <p:nvPicPr>
          <p:cNvPr id="11" name="Image 25" descr="lumiere-feu-44.gif"/>
          <p:cNvPicPr>
            <a:picLocks noChangeAspect="1"/>
          </p:cNvPicPr>
          <p:nvPr/>
        </p:nvPicPr>
        <p:blipFill>
          <a:blip r:embed="rId4" cstate="print"/>
          <a:srcRect/>
          <a:stretch>
            <a:fillRect/>
          </a:stretch>
        </p:blipFill>
        <p:spPr bwMode="auto">
          <a:xfrm>
            <a:off x="3698665" y="4151660"/>
            <a:ext cx="2762250" cy="1643063"/>
          </a:xfrm>
          <a:prstGeom prst="rect">
            <a:avLst/>
          </a:prstGeom>
          <a:noFill/>
          <a:ln w="9525">
            <a:noFill/>
            <a:miter lim="800000"/>
            <a:headEnd/>
            <a:tailEnd/>
          </a:ln>
        </p:spPr>
      </p:pic>
      <p:pic>
        <p:nvPicPr>
          <p:cNvPr id="12" name="Image 25" descr="lumiere-feu-44.gif"/>
          <p:cNvPicPr>
            <a:picLocks noChangeAspect="1"/>
          </p:cNvPicPr>
          <p:nvPr/>
        </p:nvPicPr>
        <p:blipFill>
          <a:blip r:embed="rId4" cstate="print"/>
          <a:srcRect/>
          <a:stretch>
            <a:fillRect/>
          </a:stretch>
        </p:blipFill>
        <p:spPr bwMode="auto">
          <a:xfrm>
            <a:off x="1899233" y="3974344"/>
            <a:ext cx="2643187" cy="1785938"/>
          </a:xfrm>
          <a:prstGeom prst="rect">
            <a:avLst/>
          </a:prstGeom>
          <a:noFill/>
          <a:ln w="9525">
            <a:noFill/>
            <a:miter lim="800000"/>
            <a:headEnd/>
            <a:tailEnd/>
          </a:ln>
        </p:spPr>
      </p:pic>
      <p:pic>
        <p:nvPicPr>
          <p:cNvPr id="13" name="Picture 14" descr="D:\Clipart Pompiers\Clipart 2\Transparent\personnages\perso2.gif"/>
          <p:cNvPicPr>
            <a:picLocks noChangeAspect="1" noChangeArrowheads="1"/>
          </p:cNvPicPr>
          <p:nvPr/>
        </p:nvPicPr>
        <p:blipFill>
          <a:blip r:embed="rId5" cstate="print"/>
          <a:srcRect/>
          <a:stretch>
            <a:fillRect/>
          </a:stretch>
        </p:blipFill>
        <p:spPr bwMode="auto">
          <a:xfrm>
            <a:off x="7985668" y="2564904"/>
            <a:ext cx="1158517" cy="2447652"/>
          </a:xfrm>
          <a:prstGeom prst="rect">
            <a:avLst/>
          </a:prstGeom>
          <a:noFill/>
          <a:ln w="9525">
            <a:noFill/>
            <a:miter lim="800000"/>
            <a:headEnd/>
            <a:tailEnd/>
          </a:ln>
        </p:spPr>
      </p:pic>
      <p:sp>
        <p:nvSpPr>
          <p:cNvPr id="14" name="Bulle ronde 13"/>
          <p:cNvSpPr/>
          <p:nvPr/>
        </p:nvSpPr>
        <p:spPr>
          <a:xfrm>
            <a:off x="5580112" y="1339852"/>
            <a:ext cx="3529012" cy="647700"/>
          </a:xfrm>
          <a:prstGeom prst="wedgeEllipseCallout">
            <a:avLst>
              <a:gd name="adj1" fmla="val 16585"/>
              <a:gd name="adj2" fmla="val 20446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latin typeface="Times New Roman" pitchFamily="18" charset="0"/>
                <a:cs typeface="Times New Roman" pitchFamily="18" charset="0"/>
              </a:rPr>
              <a:t>Recuite de suie au plafond</a:t>
            </a:r>
          </a:p>
        </p:txBody>
      </p:sp>
    </p:spTree>
    <p:extLst>
      <p:ext uri="{BB962C8B-B14F-4D97-AF65-F5344CB8AC3E}">
        <p14:creationId xmlns:p14="http://schemas.microsoft.com/office/powerpoint/2010/main" val="321727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solidFill>
                  <a:srgbClr val="FFFF00"/>
                </a:solidFill>
                <a:latin typeface="Arial" charset="0"/>
                <a:ea typeface="+mn-ea"/>
                <a:cs typeface="Arial" charset="0"/>
              </a:rPr>
              <a:t/>
            </a:r>
            <a:br>
              <a:rPr lang="fr-FR" sz="18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58</a:t>
            </a:fld>
            <a:endParaRPr lang="fr-FR" altLang="fr-FR"/>
          </a:p>
        </p:txBody>
      </p:sp>
      <p:pic>
        <p:nvPicPr>
          <p:cNvPr id="4" name="Picture 2" descr="E:\Documents and Settings\FLACHER LAURENT\archives photos\Archive clichés RCCI\RCCI  5 CUZIEU\DSC00684.JPG"/>
          <p:cNvPicPr>
            <a:picLocks noChangeAspect="1" noChangeArrowheads="1"/>
          </p:cNvPicPr>
          <p:nvPr/>
        </p:nvPicPr>
        <p:blipFill>
          <a:blip r:embed="rId2" cstate="print"/>
          <a:srcRect/>
          <a:stretch>
            <a:fillRect/>
          </a:stretch>
        </p:blipFill>
        <p:spPr bwMode="auto">
          <a:xfrm>
            <a:off x="1403648" y="1196752"/>
            <a:ext cx="6667500" cy="4464050"/>
          </a:xfrm>
          <a:prstGeom prst="rect">
            <a:avLst/>
          </a:prstGeom>
          <a:noFill/>
          <a:ln w="38100">
            <a:solidFill>
              <a:srgbClr val="FFFF00"/>
            </a:solidFill>
            <a:miter lim="800000"/>
            <a:headEnd/>
            <a:tailEnd/>
          </a:ln>
        </p:spPr>
      </p:pic>
      <p:sp>
        <p:nvSpPr>
          <p:cNvPr id="7" name="Bulle ronde 6"/>
          <p:cNvSpPr/>
          <p:nvPr/>
        </p:nvSpPr>
        <p:spPr>
          <a:xfrm>
            <a:off x="2916238" y="1196975"/>
            <a:ext cx="5759450" cy="576263"/>
          </a:xfrm>
          <a:prstGeom prst="wedgeEllipseCallout">
            <a:avLst>
              <a:gd name="adj1" fmla="val 39740"/>
              <a:gd name="adj2" fmla="val 10964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latin typeface="Times New Roman" pitchFamily="18" charset="0"/>
                <a:cs typeface="Times New Roman" pitchFamily="18" charset="0"/>
              </a:rPr>
              <a:t>Surprenant la destruction de ce cadre!</a:t>
            </a:r>
          </a:p>
          <a:p>
            <a:pPr algn="ctr">
              <a:defRPr/>
            </a:pPr>
            <a:r>
              <a:rPr lang="fr-FR" b="1" dirty="0">
                <a:latin typeface="Times New Roman" pitchFamily="18" charset="0"/>
                <a:cs typeface="Times New Roman" pitchFamily="18" charset="0"/>
              </a:rPr>
              <a:t>Les SP l’ont préservé.</a:t>
            </a:r>
          </a:p>
        </p:txBody>
      </p:sp>
      <p:sp>
        <p:nvSpPr>
          <p:cNvPr id="8" name="Flèche gauche 11"/>
          <p:cNvSpPr>
            <a:spLocks noChangeArrowheads="1"/>
          </p:cNvSpPr>
          <p:nvPr/>
        </p:nvSpPr>
        <p:spPr bwMode="auto">
          <a:xfrm>
            <a:off x="5364088" y="4005263"/>
            <a:ext cx="711200" cy="484188"/>
          </a:xfrm>
          <a:prstGeom prst="leftArrow">
            <a:avLst>
              <a:gd name="adj1" fmla="val 50000"/>
              <a:gd name="adj2" fmla="val 50036"/>
            </a:avLst>
          </a:prstGeom>
          <a:solidFill>
            <a:srgbClr val="FF0000"/>
          </a:solidFill>
          <a:ln w="9525" algn="ctr">
            <a:solidFill>
              <a:schemeClr val="tx1"/>
            </a:solidFill>
            <a:round/>
            <a:headEnd/>
            <a:tailEnd/>
          </a:ln>
        </p:spPr>
        <p:txBody>
          <a:bodyPr/>
          <a:lstStyle/>
          <a:p>
            <a:pPr algn="ctr"/>
            <a:endParaRPr lang="fr-FR"/>
          </a:p>
        </p:txBody>
      </p:sp>
      <p:sp>
        <p:nvSpPr>
          <p:cNvPr id="9" name="ZoneTexte 12"/>
          <p:cNvSpPr txBox="1">
            <a:spLocks noChangeArrowheads="1"/>
          </p:cNvSpPr>
          <p:nvPr/>
        </p:nvSpPr>
        <p:spPr bwMode="auto">
          <a:xfrm>
            <a:off x="6228184" y="3908203"/>
            <a:ext cx="2528887" cy="638175"/>
          </a:xfrm>
          <a:prstGeom prst="rect">
            <a:avLst/>
          </a:prstGeom>
          <a:solidFill>
            <a:srgbClr val="FFFF00"/>
          </a:solidFill>
          <a:ln w="25400">
            <a:solidFill>
              <a:schemeClr val="tx1"/>
            </a:solidFill>
            <a:miter lim="800000"/>
            <a:headEnd/>
            <a:tailEnd/>
          </a:ln>
        </p:spPr>
        <p:txBody>
          <a:bodyPr>
            <a:spAutoFit/>
          </a:bodyPr>
          <a:lstStyle/>
          <a:p>
            <a:pPr algn="ctr"/>
            <a:r>
              <a:rPr lang="fr-FR" sz="1600" b="1">
                <a:solidFill>
                  <a:srgbClr val="FF0000"/>
                </a:solidFill>
              </a:rPr>
              <a:t>Peau de crocodile et minéralisation du bois</a:t>
            </a:r>
          </a:p>
        </p:txBody>
      </p:sp>
      <p:pic>
        <p:nvPicPr>
          <p:cNvPr id="6" name="Picture 14" descr="D:\Clipart Pompiers\Clipart 2\Transparent\personnages\perso2.gif"/>
          <p:cNvPicPr>
            <a:picLocks noChangeAspect="1" noChangeArrowheads="1"/>
          </p:cNvPicPr>
          <p:nvPr/>
        </p:nvPicPr>
        <p:blipFill>
          <a:blip r:embed="rId3" cstate="print"/>
          <a:srcRect/>
          <a:stretch>
            <a:fillRect/>
          </a:stretch>
        </p:blipFill>
        <p:spPr bwMode="auto">
          <a:xfrm>
            <a:off x="8071148" y="1411970"/>
            <a:ext cx="1090612" cy="2305050"/>
          </a:xfrm>
          <a:prstGeom prst="rect">
            <a:avLst/>
          </a:prstGeom>
          <a:noFill/>
          <a:ln w="9525">
            <a:noFill/>
            <a:miter lim="800000"/>
            <a:headEnd/>
            <a:tailEnd/>
          </a:ln>
        </p:spPr>
      </p:pic>
      <p:pic>
        <p:nvPicPr>
          <p:cNvPr id="10" name="Image 20" descr="A33Z2A2CAEIMXKWCAWUCKNTCAPCC6ZTCAJP3MGECAB06Y0SCAH1OJG9CA79NBB6CA42K3RFCAINSLDZCAPSNASCCAD2YSZ0CAP9PE22CARY6S3ZCAOA0TUKCAYQIASACAB2Q7AUCA9G8KM3CADVIGO8.jpg"/>
          <p:cNvPicPr>
            <a:picLocks noChangeAspect="1"/>
          </p:cNvPicPr>
          <p:nvPr/>
        </p:nvPicPr>
        <p:blipFill>
          <a:blip r:embed="rId4" cstate="print"/>
          <a:srcRect/>
          <a:stretch>
            <a:fillRect/>
          </a:stretch>
        </p:blipFill>
        <p:spPr bwMode="auto">
          <a:xfrm>
            <a:off x="164902" y="2869977"/>
            <a:ext cx="1085850" cy="1357313"/>
          </a:xfrm>
          <a:prstGeom prst="rect">
            <a:avLst/>
          </a:prstGeom>
          <a:noFill/>
          <a:ln w="57150">
            <a:noFill/>
            <a:miter lim="800000"/>
            <a:headEnd/>
            <a:tailEnd/>
          </a:ln>
        </p:spPr>
      </p:pic>
    </p:spTree>
    <p:extLst>
      <p:ext uri="{BB962C8B-B14F-4D97-AF65-F5344CB8AC3E}">
        <p14:creationId xmlns:p14="http://schemas.microsoft.com/office/powerpoint/2010/main" val="237858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2400" kern="1200" dirty="0">
                <a:solidFill>
                  <a:srgbClr val="FFFF00"/>
                </a:solidFill>
                <a:latin typeface="Arial" charset="0"/>
                <a:ea typeface="+mn-ea"/>
                <a:cs typeface="Arial" charset="0"/>
              </a:rPr>
              <a:t>La carbonisation du Bois en scelle de </a:t>
            </a:r>
            <a:r>
              <a:rPr lang="fr-FR" sz="2400" kern="1200" dirty="0" smtClean="0">
                <a:solidFill>
                  <a:srgbClr val="FFFF00"/>
                </a:solidFill>
                <a:latin typeface="Arial" charset="0"/>
                <a:ea typeface="+mn-ea"/>
                <a:cs typeface="Arial" charset="0"/>
              </a:rPr>
              <a:t>cheval:</a:t>
            </a:r>
            <a:r>
              <a:rPr lang="fr-FR" sz="2400" kern="1200" dirty="0">
                <a:solidFill>
                  <a:srgbClr val="FFFF00"/>
                </a:solidFill>
                <a:latin typeface="Arial" charset="0"/>
                <a:ea typeface="+mn-ea"/>
                <a:cs typeface="Arial" charset="0"/>
              </a:rPr>
              <a:t/>
            </a:r>
            <a:br>
              <a:rPr lang="fr-FR" sz="24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59</a:t>
            </a:fld>
            <a:endParaRPr lang="fr-FR" altLang="fr-FR"/>
          </a:p>
        </p:txBody>
      </p:sp>
      <p:pic>
        <p:nvPicPr>
          <p:cNvPr id="4" name="Espace réservé du contenu 13" descr="File1266a"/>
          <p:cNvPicPr>
            <a:picLocks noGrp="1"/>
          </p:cNvPicPr>
          <p:nvPr>
            <p:ph idx="4294967295"/>
          </p:nvPr>
        </p:nvPicPr>
        <p:blipFill>
          <a:blip r:embed="rId2" cstate="print"/>
          <a:srcRect/>
          <a:stretch>
            <a:fillRect/>
          </a:stretch>
        </p:blipFill>
        <p:spPr>
          <a:xfrm>
            <a:off x="3491880" y="1196752"/>
            <a:ext cx="5256584" cy="4585692"/>
          </a:xfrm>
          <a:ln w="38100">
            <a:solidFill>
              <a:srgbClr val="FFFF00"/>
            </a:solidFill>
          </a:ln>
        </p:spPr>
      </p:pic>
      <p:pic>
        <p:nvPicPr>
          <p:cNvPr id="6" name="Picture 3" descr="C:\Users\LAURENT\Pictures\DSC00365.JPG"/>
          <p:cNvPicPr>
            <a:picLocks noChangeAspect="1" noChangeArrowheads="1"/>
          </p:cNvPicPr>
          <p:nvPr/>
        </p:nvPicPr>
        <p:blipFill>
          <a:blip r:embed="rId3" cstate="print"/>
          <a:srcRect/>
          <a:stretch>
            <a:fillRect/>
          </a:stretch>
        </p:blipFill>
        <p:spPr bwMode="auto">
          <a:xfrm>
            <a:off x="3348037" y="4797152"/>
            <a:ext cx="2447925" cy="1525588"/>
          </a:xfrm>
          <a:prstGeom prst="rect">
            <a:avLst/>
          </a:prstGeom>
          <a:noFill/>
          <a:ln w="9525">
            <a:noFill/>
            <a:miter lim="800000"/>
            <a:headEnd/>
            <a:tailEnd/>
          </a:ln>
        </p:spPr>
      </p:pic>
      <p:sp>
        <p:nvSpPr>
          <p:cNvPr id="7" name="Arc 6"/>
          <p:cNvSpPr/>
          <p:nvPr/>
        </p:nvSpPr>
        <p:spPr bwMode="auto">
          <a:xfrm rot="19046909">
            <a:off x="3327400" y="5575300"/>
            <a:ext cx="1917700" cy="1751013"/>
          </a:xfrm>
          <a:prstGeom prst="arc">
            <a:avLst>
              <a:gd name="adj1" fmla="val 16992140"/>
              <a:gd name="adj2" fmla="val 21114940"/>
            </a:avLst>
          </a:prstGeom>
          <a:noFill/>
          <a:ln w="63500" cap="flat" cmpd="sng" algn="ctr">
            <a:solidFill>
              <a:srgbClr val="FF0000"/>
            </a:solidFill>
            <a:prstDash val="solid"/>
            <a:round/>
            <a:headEnd type="none" w="med" len="med"/>
            <a:tailEnd type="none" w="med" len="med"/>
          </a:ln>
          <a:effectLst/>
        </p:spPr>
        <p:txBody>
          <a:bodyPr/>
          <a:lstStyle/>
          <a:p>
            <a:pPr algn="ctr">
              <a:defRPr/>
            </a:pPr>
            <a:endParaRPr lang="fr-FR" dirty="0"/>
          </a:p>
        </p:txBody>
      </p:sp>
      <p:pic>
        <p:nvPicPr>
          <p:cNvPr id="8" name="Image 36" descr="03022010062.jpg"/>
          <p:cNvPicPr>
            <a:picLocks noChangeAspect="1"/>
          </p:cNvPicPr>
          <p:nvPr/>
        </p:nvPicPr>
        <p:blipFill>
          <a:blip r:embed="rId4" cstate="print"/>
          <a:srcRect/>
          <a:stretch>
            <a:fillRect/>
          </a:stretch>
        </p:blipFill>
        <p:spPr bwMode="auto">
          <a:xfrm>
            <a:off x="745283" y="4834755"/>
            <a:ext cx="2365375" cy="1643063"/>
          </a:xfrm>
          <a:prstGeom prst="rect">
            <a:avLst/>
          </a:prstGeom>
          <a:noFill/>
          <a:ln w="38100">
            <a:solidFill>
              <a:srgbClr val="FFFF00"/>
            </a:solidFill>
            <a:miter lim="800000"/>
            <a:headEnd/>
            <a:tailEnd/>
          </a:ln>
        </p:spPr>
      </p:pic>
      <p:sp>
        <p:nvSpPr>
          <p:cNvPr id="9" name="Flèche vers le bas 46"/>
          <p:cNvSpPr>
            <a:spLocks noChangeArrowheads="1"/>
          </p:cNvSpPr>
          <p:nvPr/>
        </p:nvSpPr>
        <p:spPr bwMode="auto">
          <a:xfrm rot="-865924">
            <a:off x="1685877" y="4767819"/>
            <a:ext cx="484187" cy="915987"/>
          </a:xfrm>
          <a:prstGeom prst="downArrow">
            <a:avLst>
              <a:gd name="adj1" fmla="val 50000"/>
              <a:gd name="adj2" fmla="val 50001"/>
            </a:avLst>
          </a:prstGeom>
          <a:solidFill>
            <a:srgbClr val="0070C0"/>
          </a:solidFill>
          <a:ln w="9525" algn="ctr">
            <a:solidFill>
              <a:schemeClr val="tx1"/>
            </a:solidFill>
            <a:round/>
            <a:headEnd/>
            <a:tailEnd/>
          </a:ln>
        </p:spPr>
        <p:txBody>
          <a:bodyPr/>
          <a:lstStyle/>
          <a:p>
            <a:pPr algn="ctr"/>
            <a:endParaRPr lang="fr-FR"/>
          </a:p>
        </p:txBody>
      </p:sp>
      <p:sp>
        <p:nvSpPr>
          <p:cNvPr id="10" name="ZoneTexte 28"/>
          <p:cNvSpPr txBox="1">
            <a:spLocks noChangeArrowheads="1"/>
          </p:cNvSpPr>
          <p:nvPr/>
        </p:nvSpPr>
        <p:spPr bwMode="auto">
          <a:xfrm>
            <a:off x="467544" y="4321884"/>
            <a:ext cx="2711450" cy="400050"/>
          </a:xfrm>
          <a:prstGeom prst="rect">
            <a:avLst/>
          </a:prstGeom>
          <a:noFill/>
          <a:ln w="9525">
            <a:noFill/>
            <a:miter lim="800000"/>
            <a:headEnd/>
            <a:tailEnd/>
          </a:ln>
        </p:spPr>
        <p:txBody>
          <a:bodyPr>
            <a:spAutoFit/>
          </a:bodyPr>
          <a:lstStyle/>
          <a:p>
            <a:pPr algn="ctr"/>
            <a:r>
              <a:rPr lang="fr-FR" sz="2000" b="1" i="1" dirty="0">
                <a:solidFill>
                  <a:srgbClr val="FF0000"/>
                </a:solidFill>
              </a:rPr>
              <a:t>Scelle inversée</a:t>
            </a:r>
          </a:p>
        </p:txBody>
      </p:sp>
      <p:sp>
        <p:nvSpPr>
          <p:cNvPr id="11" name="Flèche vers le bas 46"/>
          <p:cNvSpPr>
            <a:spLocks noChangeArrowheads="1"/>
          </p:cNvSpPr>
          <p:nvPr/>
        </p:nvSpPr>
        <p:spPr bwMode="auto">
          <a:xfrm rot="10800000">
            <a:off x="1258886" y="3973806"/>
            <a:ext cx="320481" cy="385467"/>
          </a:xfrm>
          <a:prstGeom prst="downArrow">
            <a:avLst>
              <a:gd name="adj1" fmla="val 50000"/>
              <a:gd name="adj2" fmla="val 50014"/>
            </a:avLst>
          </a:prstGeom>
          <a:solidFill>
            <a:srgbClr val="0070C0"/>
          </a:solidFill>
          <a:ln w="9525" algn="ctr">
            <a:solidFill>
              <a:schemeClr val="tx1"/>
            </a:solidFill>
            <a:round/>
            <a:headEnd/>
            <a:tailEnd/>
          </a:ln>
        </p:spPr>
        <p:txBody>
          <a:bodyPr/>
          <a:lstStyle/>
          <a:p>
            <a:pPr algn="ctr"/>
            <a:endParaRPr lang="fr-FR"/>
          </a:p>
        </p:txBody>
      </p:sp>
      <p:cxnSp>
        <p:nvCxnSpPr>
          <p:cNvPr id="12" name="Connecteur droit 24"/>
          <p:cNvCxnSpPr>
            <a:cxnSpLocks noChangeShapeType="1"/>
          </p:cNvCxnSpPr>
          <p:nvPr/>
        </p:nvCxnSpPr>
        <p:spPr bwMode="auto">
          <a:xfrm>
            <a:off x="249263" y="4018140"/>
            <a:ext cx="436562" cy="0"/>
          </a:xfrm>
          <a:prstGeom prst="line">
            <a:avLst/>
          </a:prstGeom>
          <a:noFill/>
          <a:ln w="50800" algn="ctr">
            <a:solidFill>
              <a:schemeClr val="tx1"/>
            </a:solidFill>
            <a:round/>
            <a:headEnd/>
            <a:tailEnd/>
          </a:ln>
        </p:spPr>
      </p:cxnSp>
      <p:sp>
        <p:nvSpPr>
          <p:cNvPr id="13" name="Arc 12"/>
          <p:cNvSpPr/>
          <p:nvPr/>
        </p:nvSpPr>
        <p:spPr bwMode="auto">
          <a:xfrm rot="19171208">
            <a:off x="306370" y="3822946"/>
            <a:ext cx="1917700" cy="1751012"/>
          </a:xfrm>
          <a:prstGeom prst="arc">
            <a:avLst/>
          </a:prstGeom>
          <a:noFill/>
          <a:ln w="63500" cap="flat" cmpd="sng" algn="ctr">
            <a:solidFill>
              <a:schemeClr val="tx1"/>
            </a:solidFill>
            <a:prstDash val="solid"/>
            <a:round/>
            <a:headEnd type="none" w="med" len="med"/>
            <a:tailEnd type="none" w="med" len="med"/>
          </a:ln>
          <a:effectLst/>
        </p:spPr>
        <p:txBody>
          <a:bodyPr/>
          <a:lstStyle/>
          <a:p>
            <a:pPr algn="ctr">
              <a:defRPr/>
            </a:pPr>
            <a:endParaRPr lang="fr-FR" dirty="0"/>
          </a:p>
        </p:txBody>
      </p:sp>
      <p:cxnSp>
        <p:nvCxnSpPr>
          <p:cNvPr id="14" name="Connecteur droit 22"/>
          <p:cNvCxnSpPr>
            <a:cxnSpLocks noChangeShapeType="1"/>
          </p:cNvCxnSpPr>
          <p:nvPr/>
        </p:nvCxnSpPr>
        <p:spPr bwMode="auto">
          <a:xfrm flipV="1">
            <a:off x="1971842" y="4062980"/>
            <a:ext cx="677863" cy="17462"/>
          </a:xfrm>
          <a:prstGeom prst="line">
            <a:avLst/>
          </a:prstGeom>
          <a:noFill/>
          <a:ln w="50800" algn="ctr">
            <a:solidFill>
              <a:schemeClr val="tx1"/>
            </a:solidFill>
            <a:round/>
            <a:headEnd/>
            <a:tailEnd/>
          </a:ln>
        </p:spPr>
      </p:cxnSp>
      <p:sp>
        <p:nvSpPr>
          <p:cNvPr id="15" name="Flèche vers le bas 46"/>
          <p:cNvSpPr>
            <a:spLocks noChangeArrowheads="1"/>
          </p:cNvSpPr>
          <p:nvPr/>
        </p:nvSpPr>
        <p:spPr bwMode="auto">
          <a:xfrm rot="-6193456">
            <a:off x="2999606" y="3648367"/>
            <a:ext cx="285853" cy="673294"/>
          </a:xfrm>
          <a:prstGeom prst="downArrow">
            <a:avLst>
              <a:gd name="adj1" fmla="val 50000"/>
              <a:gd name="adj2" fmla="val 66907"/>
            </a:avLst>
          </a:prstGeom>
          <a:solidFill>
            <a:srgbClr val="0070C0"/>
          </a:solidFill>
          <a:ln w="9525" algn="ctr">
            <a:solidFill>
              <a:schemeClr val="tx1"/>
            </a:solidFill>
            <a:round/>
            <a:headEnd/>
            <a:tailEnd/>
          </a:ln>
        </p:spPr>
        <p:txBody>
          <a:bodyPr/>
          <a:lstStyle/>
          <a:p>
            <a:pPr algn="ctr"/>
            <a:endParaRPr lang="fr-FR"/>
          </a:p>
        </p:txBody>
      </p:sp>
      <p:sp>
        <p:nvSpPr>
          <p:cNvPr id="16" name="Rectangle 51"/>
          <p:cNvSpPr>
            <a:spLocks noChangeArrowheads="1"/>
          </p:cNvSpPr>
          <p:nvPr/>
        </p:nvSpPr>
        <p:spPr bwMode="auto">
          <a:xfrm>
            <a:off x="-146809" y="3306838"/>
            <a:ext cx="3357563" cy="369887"/>
          </a:xfrm>
          <a:prstGeom prst="rect">
            <a:avLst/>
          </a:prstGeom>
          <a:noFill/>
          <a:ln w="9525">
            <a:noFill/>
            <a:miter lim="800000"/>
            <a:headEnd/>
            <a:tailEnd/>
          </a:ln>
        </p:spPr>
        <p:txBody>
          <a:bodyPr>
            <a:spAutoFit/>
          </a:bodyPr>
          <a:lstStyle/>
          <a:p>
            <a:pPr algn="ctr"/>
            <a:r>
              <a:rPr lang="fr-FR" sz="1800" b="1" i="1" dirty="0">
                <a:solidFill>
                  <a:srgbClr val="0070C0"/>
                </a:solidFill>
              </a:rPr>
              <a:t>Feu provenant du bas</a:t>
            </a:r>
          </a:p>
        </p:txBody>
      </p:sp>
      <p:sp>
        <p:nvSpPr>
          <p:cNvPr id="17" name="Flèche vers le bas 46"/>
          <p:cNvSpPr>
            <a:spLocks noChangeArrowheads="1"/>
          </p:cNvSpPr>
          <p:nvPr/>
        </p:nvSpPr>
        <p:spPr bwMode="auto">
          <a:xfrm rot="-7275574">
            <a:off x="3657906" y="3210497"/>
            <a:ext cx="407858" cy="763588"/>
          </a:xfrm>
          <a:prstGeom prst="downArrow">
            <a:avLst>
              <a:gd name="adj1" fmla="val 50000"/>
              <a:gd name="adj2" fmla="val 50013"/>
            </a:avLst>
          </a:prstGeom>
          <a:solidFill>
            <a:srgbClr val="0070C0"/>
          </a:solidFill>
          <a:ln w="9525" algn="ctr">
            <a:solidFill>
              <a:schemeClr val="tx1"/>
            </a:solidFill>
            <a:round/>
            <a:headEnd/>
            <a:tailEnd/>
          </a:ln>
        </p:spPr>
        <p:txBody>
          <a:bodyPr/>
          <a:lstStyle/>
          <a:p>
            <a:pPr algn="ctr"/>
            <a:endParaRPr lang="fr-FR"/>
          </a:p>
        </p:txBody>
      </p:sp>
      <p:cxnSp>
        <p:nvCxnSpPr>
          <p:cNvPr id="18" name="Connecteur droit 31"/>
          <p:cNvCxnSpPr>
            <a:cxnSpLocks noChangeShapeType="1"/>
          </p:cNvCxnSpPr>
          <p:nvPr/>
        </p:nvCxnSpPr>
        <p:spPr bwMode="auto">
          <a:xfrm>
            <a:off x="3435375" y="2812606"/>
            <a:ext cx="436563" cy="119063"/>
          </a:xfrm>
          <a:prstGeom prst="line">
            <a:avLst/>
          </a:prstGeom>
          <a:noFill/>
          <a:ln w="50800" algn="ctr">
            <a:solidFill>
              <a:schemeClr val="tx1"/>
            </a:solidFill>
            <a:round/>
            <a:headEnd/>
            <a:tailEnd/>
          </a:ln>
        </p:spPr>
      </p:cxnSp>
      <p:sp>
        <p:nvSpPr>
          <p:cNvPr id="19" name="Arc 18"/>
          <p:cNvSpPr/>
          <p:nvPr/>
        </p:nvSpPr>
        <p:spPr bwMode="auto">
          <a:xfrm rot="11044536">
            <a:off x="3553864" y="1275504"/>
            <a:ext cx="1439862" cy="1795463"/>
          </a:xfrm>
          <a:prstGeom prst="arc">
            <a:avLst>
              <a:gd name="adj1" fmla="val 15295557"/>
              <a:gd name="adj2" fmla="val 17657794"/>
            </a:avLst>
          </a:prstGeom>
          <a:noFill/>
          <a:ln w="50800" cap="flat" cmpd="sng" algn="ctr">
            <a:solidFill>
              <a:srgbClr val="FF0000"/>
            </a:solidFill>
            <a:prstDash val="solid"/>
            <a:round/>
            <a:headEnd type="none" w="med" len="med"/>
            <a:tailEnd type="none" w="med" len="med"/>
          </a:ln>
          <a:effectLst/>
        </p:spPr>
        <p:txBody>
          <a:bodyPr/>
          <a:lstStyle/>
          <a:p>
            <a:pPr algn="ctr">
              <a:defRPr/>
            </a:pPr>
            <a:endParaRPr lang="fr-FR" dirty="0"/>
          </a:p>
        </p:txBody>
      </p:sp>
      <p:cxnSp>
        <p:nvCxnSpPr>
          <p:cNvPr id="20" name="Connecteur droit 31"/>
          <p:cNvCxnSpPr>
            <a:cxnSpLocks noChangeShapeType="1"/>
          </p:cNvCxnSpPr>
          <p:nvPr/>
        </p:nvCxnSpPr>
        <p:spPr bwMode="auto">
          <a:xfrm>
            <a:off x="4427984" y="3048428"/>
            <a:ext cx="431800" cy="71437"/>
          </a:xfrm>
          <a:prstGeom prst="line">
            <a:avLst/>
          </a:prstGeom>
          <a:noFill/>
          <a:ln w="50800" algn="ctr">
            <a:solidFill>
              <a:schemeClr val="tx1"/>
            </a:solidFill>
            <a:round/>
            <a:headEnd/>
            <a:tailEnd/>
          </a:ln>
        </p:spPr>
      </p:cxnSp>
      <p:sp>
        <p:nvSpPr>
          <p:cNvPr id="22" name="Arc 21"/>
          <p:cNvSpPr/>
          <p:nvPr/>
        </p:nvSpPr>
        <p:spPr bwMode="auto">
          <a:xfrm rot="318934">
            <a:off x="4271720" y="3087283"/>
            <a:ext cx="1439862" cy="1795463"/>
          </a:xfrm>
          <a:prstGeom prst="arc">
            <a:avLst>
              <a:gd name="adj1" fmla="val 15295557"/>
              <a:gd name="adj2" fmla="val 17657794"/>
            </a:avLst>
          </a:prstGeom>
          <a:noFill/>
          <a:ln w="50800" cap="flat" cmpd="sng" algn="ctr">
            <a:solidFill>
              <a:srgbClr val="FF0000"/>
            </a:solidFill>
            <a:prstDash val="solid"/>
            <a:round/>
            <a:headEnd type="none" w="med" len="med"/>
            <a:tailEnd type="none" w="med" len="med"/>
          </a:ln>
          <a:effectLst/>
        </p:spPr>
        <p:txBody>
          <a:bodyPr/>
          <a:lstStyle/>
          <a:p>
            <a:pPr algn="ctr">
              <a:defRPr/>
            </a:pPr>
            <a:endParaRPr lang="fr-FR" dirty="0"/>
          </a:p>
        </p:txBody>
      </p:sp>
      <p:cxnSp>
        <p:nvCxnSpPr>
          <p:cNvPr id="23" name="Connecteur droit 31"/>
          <p:cNvCxnSpPr>
            <a:cxnSpLocks noChangeShapeType="1"/>
          </p:cNvCxnSpPr>
          <p:nvPr/>
        </p:nvCxnSpPr>
        <p:spPr bwMode="auto">
          <a:xfrm>
            <a:off x="5366109" y="3219848"/>
            <a:ext cx="1508125" cy="261937"/>
          </a:xfrm>
          <a:prstGeom prst="line">
            <a:avLst/>
          </a:prstGeom>
          <a:noFill/>
          <a:ln w="50800" algn="ctr">
            <a:solidFill>
              <a:schemeClr val="tx1"/>
            </a:solidFill>
            <a:round/>
            <a:headEnd/>
            <a:tailEnd/>
          </a:ln>
        </p:spPr>
      </p:cxnSp>
      <p:pic>
        <p:nvPicPr>
          <p:cNvPr id="24" name="Image 52" descr="lumiere-feu-44.gif"/>
          <p:cNvPicPr>
            <a:picLocks noChangeAspect="1"/>
          </p:cNvPicPr>
          <p:nvPr/>
        </p:nvPicPr>
        <p:blipFill>
          <a:blip r:embed="rId5" cstate="print"/>
          <a:srcRect/>
          <a:stretch>
            <a:fillRect/>
          </a:stretch>
        </p:blipFill>
        <p:spPr bwMode="auto">
          <a:xfrm>
            <a:off x="4719112" y="2719228"/>
            <a:ext cx="877888" cy="928688"/>
          </a:xfrm>
          <a:prstGeom prst="rect">
            <a:avLst/>
          </a:prstGeom>
          <a:noFill/>
          <a:ln w="9525">
            <a:noFill/>
            <a:miter lim="800000"/>
            <a:headEnd/>
            <a:tailEnd/>
          </a:ln>
        </p:spPr>
      </p:pic>
      <p:pic>
        <p:nvPicPr>
          <p:cNvPr id="25" name="Image 53" descr="lumiere-feu-44.gif"/>
          <p:cNvPicPr>
            <a:picLocks noChangeAspect="1"/>
          </p:cNvPicPr>
          <p:nvPr/>
        </p:nvPicPr>
        <p:blipFill>
          <a:blip r:embed="rId5" cstate="print"/>
          <a:srcRect/>
          <a:stretch>
            <a:fillRect/>
          </a:stretch>
        </p:blipFill>
        <p:spPr bwMode="auto">
          <a:xfrm>
            <a:off x="3792867" y="2040477"/>
            <a:ext cx="877888" cy="928688"/>
          </a:xfrm>
          <a:prstGeom prst="rect">
            <a:avLst/>
          </a:prstGeom>
          <a:noFill/>
          <a:ln w="9525">
            <a:noFill/>
            <a:miter lim="800000"/>
            <a:headEnd/>
            <a:tailEnd/>
          </a:ln>
        </p:spPr>
      </p:pic>
      <p:sp>
        <p:nvSpPr>
          <p:cNvPr id="26" name="ZoneTexte 50"/>
          <p:cNvSpPr txBox="1">
            <a:spLocks noChangeArrowheads="1"/>
          </p:cNvSpPr>
          <p:nvPr/>
        </p:nvSpPr>
        <p:spPr bwMode="auto">
          <a:xfrm>
            <a:off x="-35796" y="2565344"/>
            <a:ext cx="3214688" cy="376238"/>
          </a:xfrm>
          <a:prstGeom prst="rect">
            <a:avLst/>
          </a:prstGeom>
          <a:noFill/>
          <a:ln w="9525">
            <a:noFill/>
            <a:miter lim="800000"/>
            <a:headEnd/>
            <a:tailEnd/>
          </a:ln>
        </p:spPr>
        <p:txBody>
          <a:bodyPr>
            <a:spAutoFit/>
          </a:bodyPr>
          <a:lstStyle/>
          <a:p>
            <a:r>
              <a:rPr lang="fr-FR" sz="1800" b="1" i="1" dirty="0">
                <a:solidFill>
                  <a:srgbClr val="0070C0"/>
                </a:solidFill>
                <a:latin typeface="Arial" charset="0"/>
                <a:ea typeface="+mn-ea"/>
                <a:cs typeface="Arial" charset="0"/>
              </a:rPr>
              <a:t>Feu provenant du haut</a:t>
            </a:r>
          </a:p>
        </p:txBody>
      </p:sp>
      <p:cxnSp>
        <p:nvCxnSpPr>
          <p:cNvPr id="27" name="Connecteur droit 32"/>
          <p:cNvCxnSpPr>
            <a:cxnSpLocks noChangeShapeType="1"/>
          </p:cNvCxnSpPr>
          <p:nvPr/>
        </p:nvCxnSpPr>
        <p:spPr bwMode="auto">
          <a:xfrm>
            <a:off x="199256" y="2185279"/>
            <a:ext cx="536575" cy="12700"/>
          </a:xfrm>
          <a:prstGeom prst="line">
            <a:avLst/>
          </a:prstGeom>
          <a:noFill/>
          <a:ln w="50800" algn="ctr">
            <a:solidFill>
              <a:schemeClr val="tx1"/>
            </a:solidFill>
            <a:round/>
            <a:headEnd/>
            <a:tailEnd/>
          </a:ln>
        </p:spPr>
      </p:cxnSp>
      <p:sp>
        <p:nvSpPr>
          <p:cNvPr id="28" name="Arc 27"/>
          <p:cNvSpPr/>
          <p:nvPr/>
        </p:nvSpPr>
        <p:spPr bwMode="auto">
          <a:xfrm rot="8189204">
            <a:off x="478418" y="857042"/>
            <a:ext cx="1582737" cy="1560512"/>
          </a:xfrm>
          <a:prstGeom prst="arc">
            <a:avLst/>
          </a:prstGeom>
          <a:noFill/>
          <a:ln w="63500" cap="flat" cmpd="sng" algn="ctr">
            <a:solidFill>
              <a:schemeClr val="tx1"/>
            </a:solidFill>
            <a:prstDash val="solid"/>
            <a:round/>
            <a:headEnd type="none" w="med" len="med"/>
            <a:tailEnd type="none" w="med" len="med"/>
          </a:ln>
          <a:effectLst/>
        </p:spPr>
        <p:txBody>
          <a:bodyPr/>
          <a:lstStyle/>
          <a:p>
            <a:pPr algn="ctr">
              <a:defRPr/>
            </a:pPr>
            <a:endParaRPr lang="fr-FR" dirty="0"/>
          </a:p>
        </p:txBody>
      </p:sp>
      <p:cxnSp>
        <p:nvCxnSpPr>
          <p:cNvPr id="29" name="Connecteur droit 31"/>
          <p:cNvCxnSpPr>
            <a:cxnSpLocks noChangeShapeType="1"/>
          </p:cNvCxnSpPr>
          <p:nvPr/>
        </p:nvCxnSpPr>
        <p:spPr bwMode="auto">
          <a:xfrm flipV="1">
            <a:off x="1800865" y="2190798"/>
            <a:ext cx="714375" cy="22225"/>
          </a:xfrm>
          <a:prstGeom prst="line">
            <a:avLst/>
          </a:prstGeom>
          <a:noFill/>
          <a:ln w="50800" algn="ctr">
            <a:solidFill>
              <a:schemeClr val="tx1"/>
            </a:solidFill>
            <a:round/>
            <a:headEnd/>
            <a:tailEnd/>
          </a:ln>
        </p:spPr>
      </p:cxnSp>
      <p:sp>
        <p:nvSpPr>
          <p:cNvPr id="30" name="Flèche vers le bas 45"/>
          <p:cNvSpPr>
            <a:spLocks noChangeArrowheads="1"/>
          </p:cNvSpPr>
          <p:nvPr/>
        </p:nvSpPr>
        <p:spPr bwMode="auto">
          <a:xfrm>
            <a:off x="1057210" y="1748083"/>
            <a:ext cx="484187" cy="619125"/>
          </a:xfrm>
          <a:prstGeom prst="downArrow">
            <a:avLst>
              <a:gd name="adj1" fmla="val 50000"/>
              <a:gd name="adj2" fmla="val 49975"/>
            </a:avLst>
          </a:prstGeom>
          <a:solidFill>
            <a:srgbClr val="0070C0"/>
          </a:solidFill>
          <a:ln w="9525" algn="ctr">
            <a:solidFill>
              <a:schemeClr val="tx1"/>
            </a:solidFill>
            <a:round/>
            <a:headEnd/>
            <a:tailEnd/>
          </a:ln>
        </p:spPr>
        <p:txBody>
          <a:bodyPr/>
          <a:lstStyle/>
          <a:p>
            <a:pPr algn="ctr"/>
            <a:endParaRPr lang="fr-FR"/>
          </a:p>
        </p:txBody>
      </p:sp>
      <p:sp>
        <p:nvSpPr>
          <p:cNvPr id="31" name="ZoneTexte 39"/>
          <p:cNvSpPr txBox="1">
            <a:spLocks noChangeArrowheads="1"/>
          </p:cNvSpPr>
          <p:nvPr/>
        </p:nvSpPr>
        <p:spPr bwMode="auto">
          <a:xfrm>
            <a:off x="36548" y="840033"/>
            <a:ext cx="2990850" cy="708025"/>
          </a:xfrm>
          <a:prstGeom prst="rect">
            <a:avLst/>
          </a:prstGeom>
          <a:solidFill>
            <a:srgbClr val="FFFF00"/>
          </a:solidFill>
          <a:ln w="9525">
            <a:noFill/>
            <a:miter lim="800000"/>
            <a:headEnd/>
            <a:tailEnd/>
          </a:ln>
        </p:spPr>
        <p:txBody>
          <a:bodyPr>
            <a:spAutoFit/>
          </a:bodyPr>
          <a:lstStyle/>
          <a:p>
            <a:pPr algn="ctr"/>
            <a:r>
              <a:rPr lang="fr-FR" sz="2000" b="1" i="1" dirty="0">
                <a:solidFill>
                  <a:srgbClr val="FF0000"/>
                </a:solidFill>
              </a:rPr>
              <a:t>Scelle de cheval =</a:t>
            </a:r>
          </a:p>
          <a:p>
            <a:pPr algn="ctr"/>
            <a:r>
              <a:rPr lang="fr-FR" sz="2000" b="1" i="1" dirty="0">
                <a:solidFill>
                  <a:srgbClr val="FF0000"/>
                </a:solidFill>
              </a:rPr>
              <a:t>Marche des flammes</a:t>
            </a:r>
          </a:p>
        </p:txBody>
      </p:sp>
      <p:sp>
        <p:nvSpPr>
          <p:cNvPr id="32" name="Flèche vers le bas 46"/>
          <p:cNvSpPr>
            <a:spLocks noChangeArrowheads="1"/>
          </p:cNvSpPr>
          <p:nvPr/>
        </p:nvSpPr>
        <p:spPr bwMode="auto">
          <a:xfrm rot="-4675555">
            <a:off x="1957705" y="1474118"/>
            <a:ext cx="484188" cy="763588"/>
          </a:xfrm>
          <a:prstGeom prst="downArrow">
            <a:avLst>
              <a:gd name="adj1" fmla="val 50000"/>
              <a:gd name="adj2" fmla="val 50013"/>
            </a:avLst>
          </a:prstGeom>
          <a:solidFill>
            <a:srgbClr val="0070C0"/>
          </a:solidFill>
          <a:ln w="9525" algn="ctr">
            <a:solidFill>
              <a:schemeClr val="tx1"/>
            </a:solidFill>
            <a:round/>
            <a:headEnd/>
            <a:tailEnd/>
          </a:ln>
        </p:spPr>
        <p:txBody>
          <a:bodyPr/>
          <a:lstStyle/>
          <a:p>
            <a:pPr algn="ctr"/>
            <a:endParaRPr lang="fr-FR"/>
          </a:p>
        </p:txBody>
      </p:sp>
      <p:sp>
        <p:nvSpPr>
          <p:cNvPr id="33" name="Flèche vers le bas 46"/>
          <p:cNvSpPr>
            <a:spLocks noChangeArrowheads="1"/>
          </p:cNvSpPr>
          <p:nvPr/>
        </p:nvSpPr>
        <p:spPr bwMode="auto">
          <a:xfrm rot="-3074383">
            <a:off x="2848669" y="1912010"/>
            <a:ext cx="484187" cy="763588"/>
          </a:xfrm>
          <a:prstGeom prst="downArrow">
            <a:avLst>
              <a:gd name="adj1" fmla="val 50000"/>
              <a:gd name="adj2" fmla="val 50013"/>
            </a:avLst>
          </a:prstGeom>
          <a:solidFill>
            <a:srgbClr val="0070C0"/>
          </a:solidFill>
          <a:ln w="9525" algn="ctr">
            <a:solidFill>
              <a:schemeClr val="tx1"/>
            </a:solidFill>
            <a:round/>
            <a:headEnd/>
            <a:tailEnd/>
          </a:ln>
        </p:spPr>
        <p:txBody>
          <a:bodyPr/>
          <a:lstStyle/>
          <a:p>
            <a:pPr algn="ctr"/>
            <a:endParaRPr lang="fr-FR"/>
          </a:p>
        </p:txBody>
      </p:sp>
    </p:spTree>
    <p:extLst>
      <p:ext uri="{BB962C8B-B14F-4D97-AF65-F5344CB8AC3E}">
        <p14:creationId xmlns:p14="http://schemas.microsoft.com/office/powerpoint/2010/main" val="2802743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6</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lvl="0" algn="ctr" defTabSz="914400" eaLnBrk="1" hangingPunct="1"/>
            <a:r>
              <a:rPr lang="fr-FR" b="0" kern="10" dirty="0">
                <a:ln w="9525">
                  <a:round/>
                  <a:headEnd/>
                  <a:tailEnd/>
                </a:ln>
                <a:solidFill>
                  <a:srgbClr val="FFFF00"/>
                </a:solidFill>
                <a:latin typeface="Arial Black"/>
                <a:ea typeface="+mn-ea"/>
                <a:cs typeface="Arial" charset="0"/>
              </a:rPr>
              <a:t>La PTI au regard de la loi </a:t>
            </a:r>
            <a:r>
              <a:rPr lang="fr-FR" b="0" kern="10" dirty="0" smtClean="0">
                <a:ln w="9525">
                  <a:round/>
                  <a:headEnd/>
                  <a:tailEnd/>
                </a:ln>
                <a:solidFill>
                  <a:srgbClr val="FFFF00"/>
                </a:solidFill>
                <a:latin typeface="Arial Black"/>
                <a:ea typeface="+mn-ea"/>
                <a:cs typeface="Arial" charset="0"/>
              </a:rPr>
              <a:t>:</a:t>
            </a:r>
            <a:endParaRPr lang="fr-FR" altLang="fr-FR" sz="2800" dirty="0"/>
          </a:p>
        </p:txBody>
      </p:sp>
      <p:sp>
        <p:nvSpPr>
          <p:cNvPr id="6" name="Rectangle 4"/>
          <p:cNvSpPr>
            <a:spLocks noChangeArrowheads="1"/>
          </p:cNvSpPr>
          <p:nvPr/>
        </p:nvSpPr>
        <p:spPr bwMode="auto">
          <a:xfrm>
            <a:off x="180975" y="1191419"/>
            <a:ext cx="8785225" cy="2554287"/>
          </a:xfrm>
          <a:prstGeom prst="rect">
            <a:avLst/>
          </a:prstGeom>
          <a:noFill/>
          <a:ln w="9525">
            <a:noFill/>
            <a:miter lim="800000"/>
            <a:headEnd/>
            <a:tailEnd/>
          </a:ln>
        </p:spPr>
        <p:txBody>
          <a:bodyPr>
            <a:spAutoFit/>
          </a:bodyPr>
          <a:lstStyle/>
          <a:p>
            <a:pPr algn="l"/>
            <a:r>
              <a:rPr lang="fr-FR" sz="1600" b="1" i="1" dirty="0">
                <a:solidFill>
                  <a:srgbClr val="0070C0"/>
                </a:solidFill>
                <a:latin typeface="Book Antiqua" pitchFamily="18" charset="0"/>
              </a:rPr>
              <a:t>L’article 54 du CPP fait obligation à l’OPJ avisé d’un incendie, d’en informer </a:t>
            </a:r>
          </a:p>
          <a:p>
            <a:pPr algn="l"/>
            <a:r>
              <a:rPr lang="fr-FR" sz="1600" b="1" i="1" dirty="0">
                <a:solidFill>
                  <a:srgbClr val="0070C0"/>
                </a:solidFill>
                <a:latin typeface="Book Antiqua" pitchFamily="18" charset="0"/>
              </a:rPr>
              <a:t>immédiatement le procureur de la République, de se transporter sans délais sur les lieux et de procéder à toutes constatations utiles. </a:t>
            </a:r>
            <a:r>
              <a:rPr lang="fr-FR" sz="1600" b="1" i="1" dirty="0">
                <a:solidFill>
                  <a:srgbClr val="FF0000"/>
                </a:solidFill>
                <a:latin typeface="Book Antiqua" pitchFamily="18" charset="0"/>
              </a:rPr>
              <a:t>Il lui incombe de  veiller à la conservation des indices susceptibles de disparaître et de tout ce qui peut servir à la manifestation de la vérité.</a:t>
            </a:r>
          </a:p>
          <a:p>
            <a:pPr algn="l"/>
            <a:r>
              <a:rPr lang="fr-FR" sz="1600" b="1" i="1" dirty="0">
                <a:solidFill>
                  <a:srgbClr val="0070C0"/>
                </a:solidFill>
                <a:latin typeface="Book Antiqua" pitchFamily="18" charset="0"/>
              </a:rPr>
              <a:t>Il est formellement interdit à quiconque de modifier l’état des lieux et d’effectuer des prélèvements sur la scène avant les premières investigations judiciaires.</a:t>
            </a:r>
          </a:p>
          <a:p>
            <a:pPr algn="l"/>
            <a:r>
              <a:rPr lang="fr-FR" sz="1600" b="1" i="1" dirty="0">
                <a:solidFill>
                  <a:srgbClr val="0070C0"/>
                </a:solidFill>
                <a:latin typeface="Book Antiqua" pitchFamily="18" charset="0"/>
              </a:rPr>
              <a:t>Cette violation constitue une infraction.</a:t>
            </a:r>
          </a:p>
          <a:p>
            <a:pPr algn="l"/>
            <a:r>
              <a:rPr lang="fr-FR" sz="1600" b="1" i="1" dirty="0">
                <a:solidFill>
                  <a:srgbClr val="0070C0"/>
                </a:solidFill>
                <a:latin typeface="Book Antiqua" pitchFamily="18" charset="0"/>
              </a:rPr>
              <a:t>Toutefois , les modifications ou prélèvements sont autorisés en raison des exigences de la sécurité, de la salubrité publique ou des soins à donner aux victimes. Les services de secours échappent donc à l’interdiction posée par l’article 55 du CPP.</a:t>
            </a:r>
          </a:p>
        </p:txBody>
      </p:sp>
      <p:sp>
        <p:nvSpPr>
          <p:cNvPr id="7" name="Rectangle 3"/>
          <p:cNvSpPr>
            <a:spLocks noChangeArrowheads="1"/>
          </p:cNvSpPr>
          <p:nvPr/>
        </p:nvSpPr>
        <p:spPr bwMode="auto">
          <a:xfrm>
            <a:off x="323850" y="3716338"/>
            <a:ext cx="8642350" cy="1570037"/>
          </a:xfrm>
          <a:prstGeom prst="rect">
            <a:avLst/>
          </a:prstGeom>
          <a:noFill/>
          <a:ln w="9525">
            <a:noFill/>
            <a:miter lim="800000"/>
            <a:headEnd/>
            <a:tailEnd/>
          </a:ln>
        </p:spPr>
        <p:txBody>
          <a:bodyPr>
            <a:spAutoFit/>
          </a:bodyPr>
          <a:lstStyle/>
          <a:p>
            <a:r>
              <a:rPr lang="fr-FR" sz="1600" b="1" i="1" u="sng" dirty="0">
                <a:solidFill>
                  <a:srgbClr val="FF0000"/>
                </a:solidFill>
                <a:latin typeface="Book Antiqua" pitchFamily="18" charset="0"/>
              </a:rPr>
              <a:t>Rappel</a:t>
            </a:r>
            <a:r>
              <a:rPr lang="fr-FR" sz="1600" b="1" i="1" dirty="0">
                <a:solidFill>
                  <a:srgbClr val="FF0000"/>
                </a:solidFill>
                <a:latin typeface="Book Antiqua" pitchFamily="18" charset="0"/>
              </a:rPr>
              <a:t>:</a:t>
            </a:r>
            <a:r>
              <a:rPr lang="fr-FR" sz="1600" b="1" i="1" dirty="0">
                <a:latin typeface="Book Antiqua" pitchFamily="18" charset="0"/>
              </a:rPr>
              <a:t> Le sapeur- pompier a obligation de s’assurer d’une extinction totale et de tout évitement de reprises de feu, </a:t>
            </a:r>
            <a:r>
              <a:rPr lang="fr-FR" sz="1600" b="1" i="1" dirty="0">
                <a:solidFill>
                  <a:srgbClr val="FF0000"/>
                </a:solidFill>
                <a:latin typeface="Book Antiqua" pitchFamily="18" charset="0"/>
              </a:rPr>
              <a:t>il a également obligation de satisfaire, dans les meilleurs conditions possibles, aux contraintes des autres services publics et notamment celui de la justice y compris au travers des actions conduites par les enquêteurs.</a:t>
            </a:r>
          </a:p>
          <a:p>
            <a:pPr algn="ctr"/>
            <a:endParaRPr lang="fr-FR" sz="1600" b="1" i="1" dirty="0">
              <a:latin typeface="Book Antiqua" pitchFamily="18" charset="0"/>
            </a:endParaRPr>
          </a:p>
          <a:p>
            <a:pPr algn="ctr"/>
            <a:r>
              <a:rPr lang="fr-FR" sz="1600" b="1" i="1" dirty="0">
                <a:latin typeface="Book Antiqua" pitchFamily="18" charset="0"/>
              </a:rPr>
              <a:t> </a:t>
            </a:r>
            <a:endParaRPr lang="fr-FR" sz="1600" b="1" dirty="0">
              <a:latin typeface="Book Antiqua" pitchFamily="18" charset="0"/>
            </a:endParaRPr>
          </a:p>
        </p:txBody>
      </p:sp>
      <p:pic>
        <p:nvPicPr>
          <p:cNvPr id="10" name="Picture 11" descr="FPTSR"/>
          <p:cNvPicPr>
            <a:picLocks noChangeAspect="1" noChangeArrowheads="1"/>
          </p:cNvPicPr>
          <p:nvPr/>
        </p:nvPicPr>
        <p:blipFill>
          <a:blip r:embed="rId3" cstate="print"/>
          <a:srcRect/>
          <a:stretch>
            <a:fillRect/>
          </a:stretch>
        </p:blipFill>
        <p:spPr bwMode="auto">
          <a:xfrm>
            <a:off x="401638" y="4725144"/>
            <a:ext cx="2374900" cy="1624012"/>
          </a:xfrm>
          <a:prstGeom prst="rect">
            <a:avLst/>
          </a:prstGeom>
          <a:noFill/>
          <a:ln w="9525">
            <a:noFill/>
            <a:miter lim="800000"/>
            <a:headEnd/>
            <a:tailEnd/>
          </a:ln>
        </p:spPr>
      </p:pic>
      <p:sp>
        <p:nvSpPr>
          <p:cNvPr id="11" name="Double flèche horizontale 10"/>
          <p:cNvSpPr/>
          <p:nvPr/>
        </p:nvSpPr>
        <p:spPr>
          <a:xfrm>
            <a:off x="2699792" y="5305797"/>
            <a:ext cx="1008063" cy="341312"/>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pic>
        <p:nvPicPr>
          <p:cNvPr id="12" name="Image 12" descr="AILNP3TCA85O979CAZH4939CADVWKZKCA9J021NCA5017QQCAMCT4J7CAXFLN15CAYOAG62CAUDH1D3CAZGZ99TCAW5JYPRCAKMYSNTCAF8CY7UCA0G0OARCAM41MEVCAEHFS52CAHTTPW5CABPFNMP.jpg"/>
          <p:cNvPicPr>
            <a:picLocks noChangeAspect="1"/>
          </p:cNvPicPr>
          <p:nvPr/>
        </p:nvPicPr>
        <p:blipFill>
          <a:blip r:embed="rId4" cstate="print"/>
          <a:srcRect/>
          <a:stretch>
            <a:fillRect/>
          </a:stretch>
        </p:blipFill>
        <p:spPr bwMode="auto">
          <a:xfrm>
            <a:off x="3772942" y="4820022"/>
            <a:ext cx="1301750" cy="1312862"/>
          </a:xfrm>
          <a:prstGeom prst="rect">
            <a:avLst/>
          </a:prstGeom>
          <a:noFill/>
          <a:ln w="9525">
            <a:noFill/>
            <a:miter lim="800000"/>
            <a:headEnd/>
            <a:tailEnd/>
          </a:ln>
        </p:spPr>
      </p:pic>
      <p:pic>
        <p:nvPicPr>
          <p:cNvPr id="13" name="Image 27" descr="AZLU7GGCAWEWUGCCA8B73M3CAJC5B1OCAUEMS28CAK9OZQ6CAHSRF91CAUE8AU8CAIPA9HZCAG7H6J6CA1ZGE05CAFJNJVECABTVGS9CAU38KR1CA3QBSWOCA24ZPD3CA0JQXXSCAX0G6MPCAZQXLD3.jpg"/>
          <p:cNvPicPr>
            <a:picLocks noChangeAspect="1"/>
          </p:cNvPicPr>
          <p:nvPr/>
        </p:nvPicPr>
        <p:blipFill>
          <a:blip r:embed="rId5" cstate="print"/>
          <a:srcRect/>
          <a:stretch>
            <a:fillRect/>
          </a:stretch>
        </p:blipFill>
        <p:spPr bwMode="auto">
          <a:xfrm>
            <a:off x="5144045" y="4834309"/>
            <a:ext cx="935038" cy="1298575"/>
          </a:xfrm>
          <a:prstGeom prst="rect">
            <a:avLst/>
          </a:prstGeom>
          <a:noFill/>
          <a:ln w="57150">
            <a:noFill/>
            <a:miter lim="800000"/>
            <a:headEnd/>
            <a:tailEnd/>
          </a:ln>
        </p:spPr>
      </p:pic>
      <p:sp>
        <p:nvSpPr>
          <p:cNvPr id="14" name="Double flèche horizontale 13"/>
          <p:cNvSpPr/>
          <p:nvPr/>
        </p:nvSpPr>
        <p:spPr>
          <a:xfrm>
            <a:off x="6228184" y="5305797"/>
            <a:ext cx="1008063" cy="341312"/>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pic>
        <p:nvPicPr>
          <p:cNvPr id="15" name="Image 23" descr="justice-tribunal-8.gif"/>
          <p:cNvPicPr>
            <a:picLocks noChangeAspect="1"/>
          </p:cNvPicPr>
          <p:nvPr/>
        </p:nvPicPr>
        <p:blipFill>
          <a:blip r:embed="rId6" cstate="print"/>
          <a:srcRect/>
          <a:stretch>
            <a:fillRect/>
          </a:stretch>
        </p:blipFill>
        <p:spPr bwMode="auto">
          <a:xfrm>
            <a:off x="7524328" y="4820022"/>
            <a:ext cx="1223963" cy="1160462"/>
          </a:xfrm>
          <a:prstGeom prst="rect">
            <a:avLst/>
          </a:prstGeom>
          <a:noFill/>
          <a:ln w="9525">
            <a:noFill/>
            <a:miter lim="800000"/>
            <a:headEnd/>
            <a:tailEnd/>
          </a:ln>
        </p:spPr>
      </p:pic>
    </p:spTree>
    <p:extLst>
      <p:ext uri="{BB962C8B-B14F-4D97-AF65-F5344CB8AC3E}">
        <p14:creationId xmlns:p14="http://schemas.microsoft.com/office/powerpoint/2010/main" val="30025191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60</a:t>
            </a:fld>
            <a:endParaRPr lang="fr-FR" altLang="fr-FR"/>
          </a:p>
        </p:txBody>
      </p:sp>
      <p:sp>
        <p:nvSpPr>
          <p:cNvPr id="3" name="Titre 2"/>
          <p:cNvSpPr>
            <a:spLocks noGrp="1"/>
          </p:cNvSpPr>
          <p:nvPr>
            <p:ph type="title"/>
          </p:nvPr>
        </p:nvSpPr>
        <p:spPr/>
        <p:txBody>
          <a:bodyPr/>
          <a:lstStyle/>
          <a:p>
            <a:pPr lvl="0" algn="ctr" defTabSz="914400" eaLnBrk="1" hangingPunct="1"/>
            <a:r>
              <a:rPr lang="fr-FR" sz="2400" i="1" kern="1200" dirty="0">
                <a:solidFill>
                  <a:srgbClr val="FFFF00"/>
                </a:solidFill>
                <a:latin typeface="Arial" charset="0"/>
                <a:ea typeface="+mn-ea"/>
                <a:cs typeface="Arial" charset="0"/>
              </a:rPr>
              <a:t>Les signes d’embrasement </a:t>
            </a:r>
            <a:r>
              <a:rPr lang="fr-FR" sz="2400" i="1" kern="1200" dirty="0" smtClean="0">
                <a:solidFill>
                  <a:srgbClr val="FFFF00"/>
                </a:solidFill>
                <a:latin typeface="Arial" charset="0"/>
                <a:ea typeface="+mn-ea"/>
                <a:cs typeface="Arial" charset="0"/>
              </a:rPr>
              <a:t>généralisé:</a:t>
            </a:r>
            <a:r>
              <a:rPr lang="fr-FR" sz="2400" kern="1200" dirty="0">
                <a:solidFill>
                  <a:srgbClr val="FFFF00"/>
                </a:solidFill>
                <a:latin typeface="Arial" charset="0"/>
                <a:ea typeface="+mn-ea"/>
                <a:cs typeface="Arial" charset="0"/>
              </a:rPr>
              <a:t/>
            </a:r>
            <a:br>
              <a:rPr lang="fr-FR" sz="2400" kern="1200" dirty="0">
                <a:solidFill>
                  <a:srgbClr val="FFFF00"/>
                </a:solidFill>
                <a:latin typeface="Arial" charset="0"/>
                <a:ea typeface="+mn-ea"/>
                <a:cs typeface="Arial" charset="0"/>
              </a:rPr>
            </a:br>
            <a:endParaRPr lang="fr-FR" dirty="0"/>
          </a:p>
        </p:txBody>
      </p:sp>
      <p:pic>
        <p:nvPicPr>
          <p:cNvPr id="6" name="Picture 2" descr="E:\Documents and Settings\FLACHER LAURENT\archives photos\Archive clichés RCCI\RCCI 1 ST RAMBERT\DSC00230.JPG"/>
          <p:cNvPicPr>
            <a:picLocks noChangeAspect="1" noChangeArrowheads="1"/>
          </p:cNvPicPr>
          <p:nvPr/>
        </p:nvPicPr>
        <p:blipFill>
          <a:blip r:embed="rId2" cstate="print"/>
          <a:srcRect/>
          <a:stretch>
            <a:fillRect/>
          </a:stretch>
        </p:blipFill>
        <p:spPr bwMode="auto">
          <a:xfrm>
            <a:off x="233363" y="1196752"/>
            <a:ext cx="4338637" cy="2905125"/>
          </a:xfrm>
          <a:prstGeom prst="rect">
            <a:avLst/>
          </a:prstGeom>
          <a:noFill/>
          <a:ln w="38100">
            <a:solidFill>
              <a:srgbClr val="FFFF00"/>
            </a:solidFill>
            <a:miter lim="800000"/>
            <a:headEnd/>
            <a:tailEnd/>
          </a:ln>
        </p:spPr>
      </p:pic>
      <p:sp>
        <p:nvSpPr>
          <p:cNvPr id="7" name="ZoneTexte 1"/>
          <p:cNvSpPr txBox="1">
            <a:spLocks noChangeArrowheads="1"/>
          </p:cNvSpPr>
          <p:nvPr/>
        </p:nvSpPr>
        <p:spPr bwMode="auto">
          <a:xfrm>
            <a:off x="0" y="4365104"/>
            <a:ext cx="4625975" cy="1200150"/>
          </a:xfrm>
          <a:prstGeom prst="rect">
            <a:avLst/>
          </a:prstGeom>
          <a:noFill/>
          <a:ln w="9525">
            <a:noFill/>
            <a:miter lim="800000"/>
            <a:headEnd/>
            <a:tailEnd/>
          </a:ln>
        </p:spPr>
        <p:txBody>
          <a:bodyPr>
            <a:spAutoFit/>
          </a:bodyPr>
          <a:lstStyle/>
          <a:p>
            <a:r>
              <a:rPr lang="fr-FR" sz="1800" dirty="0">
                <a:solidFill>
                  <a:srgbClr val="000000"/>
                </a:solidFill>
                <a:latin typeface="Arial" charset="0"/>
                <a:ea typeface="+mn-ea"/>
                <a:cs typeface="Arial" charset="0"/>
              </a:rPr>
              <a:t>Dans ces cas la préservation </a:t>
            </a:r>
          </a:p>
          <a:p>
            <a:r>
              <a:rPr lang="fr-FR" sz="1800" dirty="0">
                <a:solidFill>
                  <a:srgbClr val="000000"/>
                </a:solidFill>
                <a:latin typeface="Arial" charset="0"/>
                <a:ea typeface="+mn-ea"/>
                <a:cs typeface="Arial" charset="0"/>
              </a:rPr>
              <a:t>de toutes sources de chaleur est</a:t>
            </a:r>
          </a:p>
          <a:p>
            <a:r>
              <a:rPr lang="fr-FR" sz="1800" dirty="0">
                <a:solidFill>
                  <a:srgbClr val="000000"/>
                </a:solidFill>
                <a:latin typeface="Arial" charset="0"/>
                <a:ea typeface="+mn-ea"/>
                <a:cs typeface="Arial" charset="0"/>
              </a:rPr>
              <a:t> primordiale par manque de signes</a:t>
            </a:r>
          </a:p>
          <a:p>
            <a:r>
              <a:rPr lang="fr-FR" sz="1800" dirty="0">
                <a:solidFill>
                  <a:srgbClr val="000000"/>
                </a:solidFill>
                <a:latin typeface="Arial" charset="0"/>
                <a:ea typeface="+mn-ea"/>
                <a:cs typeface="Arial" charset="0"/>
              </a:rPr>
              <a:t> objectifs</a:t>
            </a:r>
          </a:p>
        </p:txBody>
      </p:sp>
      <p:pic>
        <p:nvPicPr>
          <p:cNvPr id="8" name="Picture 2" descr="http://t0.gstatic.com/images?q=tbn:ANd9GcQ5fhm-yV_9JUZoDmgqIkKJVUVRDvoGT8oaXG2FSnz5EOLY2GFg"/>
          <p:cNvPicPr>
            <a:picLocks noChangeAspect="1" noChangeArrowheads="1"/>
          </p:cNvPicPr>
          <p:nvPr/>
        </p:nvPicPr>
        <p:blipFill>
          <a:blip r:embed="rId3" cstate="print"/>
          <a:srcRect/>
          <a:stretch>
            <a:fillRect/>
          </a:stretch>
        </p:blipFill>
        <p:spPr bwMode="auto">
          <a:xfrm>
            <a:off x="4716016" y="1239713"/>
            <a:ext cx="2362200" cy="1933575"/>
          </a:xfrm>
          <a:prstGeom prst="rect">
            <a:avLst/>
          </a:prstGeom>
          <a:noFill/>
          <a:ln w="9525">
            <a:noFill/>
            <a:miter lim="800000"/>
            <a:headEnd/>
            <a:tailEnd/>
          </a:ln>
        </p:spPr>
      </p:pic>
      <p:pic>
        <p:nvPicPr>
          <p:cNvPr id="9" name="Picture 2" descr="K:\stage RCI\photos signe objectifs\signes d'embrasement généralisé\IMG_3659.JPG"/>
          <p:cNvPicPr>
            <a:picLocks noChangeAspect="1" noChangeArrowheads="1"/>
          </p:cNvPicPr>
          <p:nvPr/>
        </p:nvPicPr>
        <p:blipFill>
          <a:blip r:embed="rId4" cstate="print"/>
          <a:srcRect/>
          <a:stretch>
            <a:fillRect/>
          </a:stretch>
        </p:blipFill>
        <p:spPr bwMode="auto">
          <a:xfrm>
            <a:off x="4860032" y="3373239"/>
            <a:ext cx="3960812" cy="2638425"/>
          </a:xfrm>
          <a:prstGeom prst="rect">
            <a:avLst/>
          </a:prstGeom>
          <a:noFill/>
          <a:ln w="38100">
            <a:solidFill>
              <a:srgbClr val="FFFF00"/>
            </a:solidFill>
            <a:miter lim="800000"/>
            <a:headEnd/>
            <a:tailEnd/>
          </a:ln>
        </p:spPr>
      </p:pic>
      <p:pic>
        <p:nvPicPr>
          <p:cNvPr id="10" name="Picture 14" descr="D:\Clipart Pompiers\Clipart 2\Transparent\personnages\perso2.gif"/>
          <p:cNvPicPr>
            <a:picLocks noChangeAspect="1" noChangeArrowheads="1"/>
          </p:cNvPicPr>
          <p:nvPr/>
        </p:nvPicPr>
        <p:blipFill>
          <a:blip r:embed="rId5" cstate="print"/>
          <a:srcRect/>
          <a:stretch>
            <a:fillRect/>
          </a:stretch>
        </p:blipFill>
        <p:spPr bwMode="auto">
          <a:xfrm>
            <a:off x="8316416" y="1487531"/>
            <a:ext cx="714860" cy="1511870"/>
          </a:xfrm>
          <a:prstGeom prst="rect">
            <a:avLst/>
          </a:prstGeom>
          <a:noFill/>
          <a:ln w="9525">
            <a:noFill/>
            <a:miter lim="800000"/>
            <a:headEnd/>
            <a:tailEnd/>
          </a:ln>
        </p:spPr>
      </p:pic>
      <p:sp>
        <p:nvSpPr>
          <p:cNvPr id="11" name="Bulle ronde 10"/>
          <p:cNvSpPr/>
          <p:nvPr/>
        </p:nvSpPr>
        <p:spPr>
          <a:xfrm>
            <a:off x="5313710" y="664632"/>
            <a:ext cx="3529012" cy="647700"/>
          </a:xfrm>
          <a:prstGeom prst="wedgeEllipseCallout">
            <a:avLst>
              <a:gd name="adj1" fmla="val 34681"/>
              <a:gd name="adj2" fmla="val 13306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latin typeface="Times New Roman" pitchFamily="18" charset="0"/>
                <a:cs typeface="Times New Roman" pitchFamily="18" charset="0"/>
              </a:rPr>
              <a:t>Destruction totale de la pièce et des plâtreries</a:t>
            </a:r>
          </a:p>
        </p:txBody>
      </p:sp>
    </p:spTree>
    <p:extLst>
      <p:ext uri="{BB962C8B-B14F-4D97-AF65-F5344CB8AC3E}">
        <p14:creationId xmlns:p14="http://schemas.microsoft.com/office/powerpoint/2010/main" val="9029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2800" kern="1200" dirty="0">
                <a:solidFill>
                  <a:srgbClr val="FFFF00"/>
                </a:solidFill>
                <a:latin typeface="Arial" charset="0"/>
                <a:ea typeface="+mn-ea"/>
                <a:cs typeface="Arial" charset="0"/>
              </a:rPr>
              <a:t>La décoloration du </a:t>
            </a:r>
            <a:r>
              <a:rPr lang="fr-FR" sz="2800" kern="1200" dirty="0" smtClean="0">
                <a:solidFill>
                  <a:srgbClr val="FFFF00"/>
                </a:solidFill>
                <a:latin typeface="Arial" charset="0"/>
                <a:ea typeface="+mn-ea"/>
                <a:cs typeface="Arial" charset="0"/>
              </a:rPr>
              <a:t>métal:  </a:t>
            </a:r>
            <a:endParaRPr lang="fr-FR" sz="2800" kern="1200" dirty="0">
              <a:solidFill>
                <a:srgbClr val="FFFF00"/>
              </a:solidFill>
              <a:latin typeface="Arial" charset="0"/>
              <a:ea typeface="+mn-ea"/>
              <a:cs typeface="Arial" charset="0"/>
            </a:endParaRP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61</a:t>
            </a:fld>
            <a:endParaRPr lang="fr-FR" altLang="fr-FR"/>
          </a:p>
        </p:txBody>
      </p:sp>
      <p:sp>
        <p:nvSpPr>
          <p:cNvPr id="4" name="Espace réservé du contenu 2"/>
          <p:cNvSpPr>
            <a:spLocks noGrp="1"/>
          </p:cNvSpPr>
          <p:nvPr>
            <p:ph idx="4294967295"/>
          </p:nvPr>
        </p:nvSpPr>
        <p:spPr>
          <a:xfrm>
            <a:off x="-252413" y="1038225"/>
            <a:ext cx="9396413" cy="1382663"/>
          </a:xfrm>
        </p:spPr>
        <p:txBody>
          <a:bodyPr/>
          <a:lstStyle/>
          <a:p>
            <a:pPr eaLnBrk="1" hangingPunct="1">
              <a:buFontTx/>
              <a:buNone/>
            </a:pPr>
            <a:r>
              <a:rPr lang="fr-FR" sz="2400" dirty="0" smtClean="0">
                <a:solidFill>
                  <a:schemeClr val="tx1"/>
                </a:solidFill>
              </a:rPr>
              <a:t>  </a:t>
            </a:r>
            <a:r>
              <a:rPr lang="fr-FR" sz="2000" dirty="0" smtClean="0">
                <a:solidFill>
                  <a:schemeClr val="tx1"/>
                </a:solidFill>
              </a:rPr>
              <a:t>    - Lors de l’extinction effectuée par les sapeurs pompiers, la tôle portée à blanc est refroidie rapidement et trempée, ce qui nous donne une couleur bleue. Alors que sur les côtés, la tôle rouille sous l’effet de la fumée moins chaude que les flammes.</a:t>
            </a:r>
          </a:p>
          <a:p>
            <a:pPr marL="0" indent="0" eaLnBrk="1" hangingPunct="1">
              <a:buNone/>
            </a:pPr>
            <a:endParaRPr lang="fr-FR" dirty="0" smtClean="0"/>
          </a:p>
        </p:txBody>
      </p:sp>
      <p:pic>
        <p:nvPicPr>
          <p:cNvPr id="6" name="Picture 2" descr="E:\Documents and Settings\FLACHER LAURENT\archives photos\Archive clichés RCCI\RCCI 29\DSC02903.JPG"/>
          <p:cNvPicPr>
            <a:picLocks noChangeAspect="1" noChangeArrowheads="1"/>
          </p:cNvPicPr>
          <p:nvPr/>
        </p:nvPicPr>
        <p:blipFill>
          <a:blip r:embed="rId2" cstate="print"/>
          <a:srcRect/>
          <a:stretch>
            <a:fillRect/>
          </a:stretch>
        </p:blipFill>
        <p:spPr bwMode="auto">
          <a:xfrm>
            <a:off x="1043608" y="2636912"/>
            <a:ext cx="2305050" cy="3441700"/>
          </a:xfrm>
          <a:prstGeom prst="rect">
            <a:avLst/>
          </a:prstGeom>
          <a:noFill/>
          <a:ln w="38100">
            <a:solidFill>
              <a:srgbClr val="FFFF00"/>
            </a:solidFill>
            <a:miter lim="800000"/>
            <a:headEnd/>
            <a:tailEnd/>
          </a:ln>
        </p:spPr>
      </p:pic>
      <p:cxnSp>
        <p:nvCxnSpPr>
          <p:cNvPr id="7" name="Connecteur droit 6"/>
          <p:cNvCxnSpPr/>
          <p:nvPr/>
        </p:nvCxnSpPr>
        <p:spPr>
          <a:xfrm>
            <a:off x="1547664" y="4437112"/>
            <a:ext cx="863600" cy="1368425"/>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2740261" y="4608091"/>
            <a:ext cx="279400" cy="122713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3" descr="E:\Documents and Settings\FLACHER LAURENT\archives photos\BRUNETON\DSC02314.JPG"/>
          <p:cNvPicPr>
            <a:picLocks noChangeAspect="1" noChangeArrowheads="1"/>
          </p:cNvPicPr>
          <p:nvPr/>
        </p:nvPicPr>
        <p:blipFill>
          <a:blip r:embed="rId3" cstate="print"/>
          <a:srcRect/>
          <a:stretch>
            <a:fillRect/>
          </a:stretch>
        </p:blipFill>
        <p:spPr bwMode="auto">
          <a:xfrm>
            <a:off x="3872880" y="3220616"/>
            <a:ext cx="4146550" cy="2774950"/>
          </a:xfrm>
          <a:prstGeom prst="rect">
            <a:avLst/>
          </a:prstGeom>
          <a:noFill/>
          <a:ln w="38100">
            <a:solidFill>
              <a:srgbClr val="FFFF00"/>
            </a:solidFill>
            <a:miter lim="800000"/>
            <a:headEnd/>
            <a:tailEnd/>
          </a:ln>
        </p:spPr>
      </p:pic>
    </p:spTree>
    <p:extLst>
      <p:ext uri="{BB962C8B-B14F-4D97-AF65-F5344CB8AC3E}">
        <p14:creationId xmlns:p14="http://schemas.microsoft.com/office/powerpoint/2010/main" val="4128494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solidFill>
                  <a:srgbClr val="FFFF00"/>
                </a:solidFill>
                <a:latin typeface="Arial" charset="0"/>
                <a:ea typeface="+mn-ea"/>
                <a:cs typeface="Arial" charset="0"/>
              </a:rPr>
              <a:t/>
            </a:r>
            <a:br>
              <a:rPr lang="fr-FR" sz="18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62</a:t>
            </a:fld>
            <a:endParaRPr lang="fr-FR" altLang="fr-FR"/>
          </a:p>
        </p:txBody>
      </p:sp>
      <p:pic>
        <p:nvPicPr>
          <p:cNvPr id="6" name="Picture 3" descr="E:\Documents and Settings\FLACHER LAURENT\archives photos\Archive clichés RCCI\RCCI 29\DSC02895.JPG"/>
          <p:cNvPicPr>
            <a:picLocks noChangeAspect="1" noChangeArrowheads="1"/>
          </p:cNvPicPr>
          <p:nvPr/>
        </p:nvPicPr>
        <p:blipFill>
          <a:blip r:embed="rId2" cstate="print"/>
          <a:srcRect/>
          <a:stretch>
            <a:fillRect/>
          </a:stretch>
        </p:blipFill>
        <p:spPr bwMode="auto">
          <a:xfrm>
            <a:off x="5538961" y="1176164"/>
            <a:ext cx="3168650" cy="4732337"/>
          </a:xfrm>
          <a:prstGeom prst="rect">
            <a:avLst/>
          </a:prstGeom>
          <a:noFill/>
          <a:ln w="38100">
            <a:solidFill>
              <a:srgbClr val="FFFF00"/>
            </a:solidFill>
            <a:miter lim="800000"/>
            <a:headEnd/>
            <a:tailEnd/>
          </a:ln>
        </p:spPr>
      </p:pic>
      <p:pic>
        <p:nvPicPr>
          <p:cNvPr id="8" name="Picture 14" descr="D:\Clipart Pompiers\Clipart 2\Transparent\personnages\perso2.gif"/>
          <p:cNvPicPr>
            <a:picLocks noChangeAspect="1" noChangeArrowheads="1"/>
          </p:cNvPicPr>
          <p:nvPr/>
        </p:nvPicPr>
        <p:blipFill>
          <a:blip r:embed="rId3" cstate="print"/>
          <a:srcRect/>
          <a:stretch>
            <a:fillRect/>
          </a:stretch>
        </p:blipFill>
        <p:spPr bwMode="auto">
          <a:xfrm>
            <a:off x="4241651" y="2377281"/>
            <a:ext cx="1295400" cy="2736850"/>
          </a:xfrm>
          <a:prstGeom prst="rect">
            <a:avLst/>
          </a:prstGeom>
          <a:noFill/>
          <a:ln w="9525">
            <a:noFill/>
            <a:miter lim="800000"/>
            <a:headEnd/>
            <a:tailEnd/>
          </a:ln>
        </p:spPr>
      </p:pic>
      <p:pic>
        <p:nvPicPr>
          <p:cNvPr id="9" name="Picture 2" descr="http://t1.gstatic.com/images?q=tbn:ANd9GcQJAZtbem6B9-xXKatpVGkjY_fJ1O7HXHheZhk5uZOGzGEPb74uUQ"/>
          <p:cNvPicPr>
            <a:picLocks noChangeAspect="1" noChangeArrowheads="1"/>
          </p:cNvPicPr>
          <p:nvPr/>
        </p:nvPicPr>
        <p:blipFill>
          <a:blip r:embed="rId4" cstate="print"/>
          <a:srcRect/>
          <a:stretch>
            <a:fillRect/>
          </a:stretch>
        </p:blipFill>
        <p:spPr bwMode="auto">
          <a:xfrm>
            <a:off x="57922" y="3140968"/>
            <a:ext cx="1019726" cy="1080566"/>
          </a:xfrm>
          <a:prstGeom prst="rect">
            <a:avLst/>
          </a:prstGeom>
          <a:noFill/>
          <a:ln w="9525">
            <a:noFill/>
            <a:miter lim="800000"/>
            <a:headEnd/>
            <a:tailEnd/>
          </a:ln>
        </p:spPr>
      </p:pic>
      <p:pic>
        <p:nvPicPr>
          <p:cNvPr id="4" name="Picture 2" descr="E:\Documents and Settings\FLACHER LAURENT\archives photos\Archive clichés RCCI\RCCI 29\DSC02908.JPG"/>
          <p:cNvPicPr>
            <a:picLocks noGrp="1" noChangeAspect="1" noChangeArrowheads="1"/>
          </p:cNvPicPr>
          <p:nvPr>
            <p:ph idx="4294967295"/>
          </p:nvPr>
        </p:nvPicPr>
        <p:blipFill>
          <a:blip r:embed="rId5" cstate="print"/>
          <a:srcRect/>
          <a:stretch>
            <a:fillRect/>
          </a:stretch>
        </p:blipFill>
        <p:spPr>
          <a:xfrm>
            <a:off x="1052363" y="1228551"/>
            <a:ext cx="3133725" cy="4679950"/>
          </a:xfrm>
          <a:ln w="38100">
            <a:solidFill>
              <a:srgbClr val="FFFF00"/>
            </a:solidFill>
          </a:ln>
        </p:spPr>
      </p:pic>
      <p:sp>
        <p:nvSpPr>
          <p:cNvPr id="7" name="Bulle ronde 6"/>
          <p:cNvSpPr/>
          <p:nvPr/>
        </p:nvSpPr>
        <p:spPr>
          <a:xfrm>
            <a:off x="2405236" y="1176586"/>
            <a:ext cx="4679950" cy="792162"/>
          </a:xfrm>
          <a:prstGeom prst="wedgeEllipseCallout">
            <a:avLst>
              <a:gd name="adj1" fmla="val -747"/>
              <a:gd name="adj2" fmla="val 9503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latin typeface="Times New Roman" pitchFamily="18" charset="0"/>
                <a:cs typeface="Times New Roman" pitchFamily="18" charset="0"/>
              </a:rPr>
              <a:t>La différence entre les deux compresseurs saute aux yeux!!</a:t>
            </a:r>
            <a:endParaRPr lang="fr-FR" dirty="0"/>
          </a:p>
        </p:txBody>
      </p:sp>
    </p:spTree>
    <p:extLst>
      <p:ext uri="{BB962C8B-B14F-4D97-AF65-F5344CB8AC3E}">
        <p14:creationId xmlns:p14="http://schemas.microsoft.com/office/powerpoint/2010/main" val="366645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solidFill>
                  <a:srgbClr val="FFFF00"/>
                </a:solidFill>
                <a:latin typeface="Arial" charset="0"/>
                <a:ea typeface="+mn-ea"/>
                <a:cs typeface="Arial" charset="0"/>
              </a:rPr>
              <a:t/>
            </a:r>
            <a:br>
              <a:rPr lang="fr-FR" sz="18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63</a:t>
            </a:fld>
            <a:endParaRPr lang="fr-FR" altLang="fr-FR"/>
          </a:p>
        </p:txBody>
      </p:sp>
      <p:pic>
        <p:nvPicPr>
          <p:cNvPr id="4" name="Picture 2" descr="E:\Documents and Settings\FLACHER LAURENT\archives photos\Archive clichés RCCI\2010-09-16 RCCI 6 CAR CHAZ\DSC00751.JPG"/>
          <p:cNvPicPr>
            <a:picLocks noGrp="1" noChangeAspect="1" noChangeArrowheads="1"/>
          </p:cNvPicPr>
          <p:nvPr>
            <p:ph idx="4294967295"/>
          </p:nvPr>
        </p:nvPicPr>
        <p:blipFill>
          <a:blip r:embed="rId2" cstate="print"/>
          <a:srcRect/>
          <a:stretch>
            <a:fillRect/>
          </a:stretch>
        </p:blipFill>
        <p:spPr>
          <a:xfrm>
            <a:off x="1054894" y="1196752"/>
            <a:ext cx="7034212" cy="4708525"/>
          </a:xfrm>
          <a:ln w="38100">
            <a:solidFill>
              <a:srgbClr val="FFFF00"/>
            </a:solidFill>
          </a:ln>
        </p:spPr>
      </p:pic>
      <p:sp>
        <p:nvSpPr>
          <p:cNvPr id="6" name="Ellipse 5"/>
          <p:cNvSpPr/>
          <p:nvPr/>
        </p:nvSpPr>
        <p:spPr>
          <a:xfrm>
            <a:off x="1763688" y="3180382"/>
            <a:ext cx="2376487" cy="1081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7" name="Flèche droite 29"/>
          <p:cNvSpPr>
            <a:spLocks noChangeArrowheads="1"/>
          </p:cNvSpPr>
          <p:nvPr/>
        </p:nvSpPr>
        <p:spPr bwMode="auto">
          <a:xfrm rot="4196589">
            <a:off x="2072716" y="2251316"/>
            <a:ext cx="1285875" cy="484188"/>
          </a:xfrm>
          <a:prstGeom prst="rightArrow">
            <a:avLst>
              <a:gd name="adj1" fmla="val 50000"/>
              <a:gd name="adj2" fmla="val 50041"/>
            </a:avLst>
          </a:prstGeom>
          <a:solidFill>
            <a:srgbClr val="FF0000"/>
          </a:solidFill>
          <a:ln w="9525" algn="ctr">
            <a:solidFill>
              <a:schemeClr val="tx1"/>
            </a:solidFill>
            <a:round/>
            <a:headEnd/>
            <a:tailEnd/>
          </a:ln>
        </p:spPr>
        <p:txBody>
          <a:bodyPr/>
          <a:lstStyle/>
          <a:p>
            <a:pPr algn="ctr"/>
            <a:endParaRPr lang="fr-FR"/>
          </a:p>
        </p:txBody>
      </p:sp>
      <p:sp>
        <p:nvSpPr>
          <p:cNvPr id="8" name="ZoneTexte 16"/>
          <p:cNvSpPr txBox="1">
            <a:spLocks noChangeArrowheads="1"/>
          </p:cNvSpPr>
          <p:nvPr/>
        </p:nvSpPr>
        <p:spPr bwMode="auto">
          <a:xfrm>
            <a:off x="1331640" y="1409700"/>
            <a:ext cx="2089150" cy="338138"/>
          </a:xfrm>
          <a:prstGeom prst="rect">
            <a:avLst/>
          </a:prstGeom>
          <a:solidFill>
            <a:srgbClr val="FFFF00"/>
          </a:solidFill>
          <a:ln w="25400">
            <a:solidFill>
              <a:schemeClr val="tx1"/>
            </a:solidFill>
            <a:miter lim="800000"/>
            <a:headEnd/>
            <a:tailEnd/>
          </a:ln>
        </p:spPr>
        <p:txBody>
          <a:bodyPr>
            <a:spAutoFit/>
          </a:bodyPr>
          <a:lstStyle/>
          <a:p>
            <a:pPr algn="ctr"/>
            <a:r>
              <a:rPr lang="fr-FR" sz="1600" b="1">
                <a:solidFill>
                  <a:srgbClr val="FF0000"/>
                </a:solidFill>
              </a:rPr>
              <a:t>Point d’origine</a:t>
            </a:r>
          </a:p>
        </p:txBody>
      </p:sp>
      <p:pic>
        <p:nvPicPr>
          <p:cNvPr id="9" name="Picture 14" descr="D:\Clipart Pompiers\Clipart 2\Transparent\personnages\perso2.gif"/>
          <p:cNvPicPr>
            <a:picLocks noChangeAspect="1" noChangeArrowheads="1"/>
          </p:cNvPicPr>
          <p:nvPr/>
        </p:nvPicPr>
        <p:blipFill>
          <a:blip r:embed="rId3" cstate="print"/>
          <a:srcRect/>
          <a:stretch>
            <a:fillRect/>
          </a:stretch>
        </p:blipFill>
        <p:spPr bwMode="auto">
          <a:xfrm>
            <a:off x="7667625" y="2852738"/>
            <a:ext cx="1227782" cy="2592486"/>
          </a:xfrm>
          <a:prstGeom prst="rect">
            <a:avLst/>
          </a:prstGeom>
          <a:noFill/>
          <a:ln w="9525">
            <a:noFill/>
            <a:miter lim="800000"/>
            <a:headEnd/>
            <a:tailEnd/>
          </a:ln>
        </p:spPr>
      </p:pic>
      <p:sp>
        <p:nvSpPr>
          <p:cNvPr id="10" name="Bulle ronde 9"/>
          <p:cNvSpPr/>
          <p:nvPr/>
        </p:nvSpPr>
        <p:spPr>
          <a:xfrm>
            <a:off x="5867400" y="1700213"/>
            <a:ext cx="2665413" cy="792162"/>
          </a:xfrm>
          <a:prstGeom prst="wedgeEllipseCallout">
            <a:avLst>
              <a:gd name="adj1" fmla="val 26371"/>
              <a:gd name="adj2" fmla="val 11916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latin typeface="Times New Roman" pitchFamily="18" charset="0"/>
                <a:cs typeface="Times New Roman" pitchFamily="18" charset="0"/>
              </a:rPr>
              <a:t>Superbe décoloration!!</a:t>
            </a:r>
            <a:endParaRPr lang="fr-FR" dirty="0"/>
          </a:p>
        </p:txBody>
      </p:sp>
    </p:spTree>
    <p:extLst>
      <p:ext uri="{BB962C8B-B14F-4D97-AF65-F5344CB8AC3E}">
        <p14:creationId xmlns:p14="http://schemas.microsoft.com/office/powerpoint/2010/main" val="254143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1+#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2400" kern="1200" dirty="0">
                <a:solidFill>
                  <a:srgbClr val="FFFF00"/>
                </a:solidFill>
                <a:latin typeface="Arial" charset="0"/>
                <a:ea typeface="+mn-ea"/>
                <a:cs typeface="Arial" charset="0"/>
              </a:rPr>
              <a:t>L’effritement ou l’écaillage du </a:t>
            </a:r>
            <a:r>
              <a:rPr lang="fr-FR" sz="2400" kern="1200" dirty="0" smtClean="0">
                <a:solidFill>
                  <a:srgbClr val="FFFF00"/>
                </a:solidFill>
                <a:latin typeface="Arial" charset="0"/>
                <a:ea typeface="+mn-ea"/>
                <a:cs typeface="Arial" charset="0"/>
              </a:rPr>
              <a:t>béton:</a:t>
            </a:r>
            <a:endParaRPr lang="fr-FR" sz="2400" kern="1200" dirty="0">
              <a:solidFill>
                <a:srgbClr val="FFFF00"/>
              </a:solidFill>
              <a:latin typeface="Arial" charset="0"/>
              <a:ea typeface="+mn-ea"/>
              <a:cs typeface="Arial" charset="0"/>
            </a:endParaRP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64</a:t>
            </a:fld>
            <a:endParaRPr lang="fr-FR" altLang="fr-FR"/>
          </a:p>
        </p:txBody>
      </p:sp>
      <p:pic>
        <p:nvPicPr>
          <p:cNvPr id="4" name="leadpic" descr="http://www.iaaiquebec.ca/wp-content/themes/IAAI/images/effritementbeton.jpg"/>
          <p:cNvPicPr>
            <a:picLocks noGrp="1"/>
          </p:cNvPicPr>
          <p:nvPr>
            <p:ph idx="4294967295"/>
          </p:nvPr>
        </p:nvPicPr>
        <p:blipFill>
          <a:blip r:embed="rId2" cstate="print"/>
          <a:srcRect/>
          <a:stretch>
            <a:fillRect/>
          </a:stretch>
        </p:blipFill>
        <p:spPr>
          <a:xfrm>
            <a:off x="381472" y="1268760"/>
            <a:ext cx="4319587" cy="2590800"/>
          </a:xfrm>
          <a:ln w="38100">
            <a:solidFill>
              <a:srgbClr val="FFFF00"/>
            </a:solidFill>
          </a:ln>
        </p:spPr>
      </p:pic>
      <p:pic>
        <p:nvPicPr>
          <p:cNvPr id="6" name="Picture 2" descr="C:\Users\LAURENT\Pictures\Fort Avril 11\DSC01429.JPG"/>
          <p:cNvPicPr>
            <a:picLocks noChangeAspect="1" noChangeArrowheads="1"/>
          </p:cNvPicPr>
          <p:nvPr/>
        </p:nvPicPr>
        <p:blipFill>
          <a:blip r:embed="rId3" cstate="print"/>
          <a:srcRect/>
          <a:stretch>
            <a:fillRect/>
          </a:stretch>
        </p:blipFill>
        <p:spPr bwMode="auto">
          <a:xfrm>
            <a:off x="4932040" y="1268760"/>
            <a:ext cx="3851275" cy="2568575"/>
          </a:xfrm>
          <a:prstGeom prst="rect">
            <a:avLst/>
          </a:prstGeom>
          <a:noFill/>
          <a:ln w="38100">
            <a:solidFill>
              <a:srgbClr val="FFFF00"/>
            </a:solidFill>
            <a:miter lim="800000"/>
            <a:headEnd/>
            <a:tailEnd/>
          </a:ln>
        </p:spPr>
      </p:pic>
      <p:sp>
        <p:nvSpPr>
          <p:cNvPr id="7" name="AutoShape 9"/>
          <p:cNvSpPr>
            <a:spLocks noChangeArrowheads="1"/>
          </p:cNvSpPr>
          <p:nvPr/>
        </p:nvSpPr>
        <p:spPr bwMode="auto">
          <a:xfrm>
            <a:off x="755576" y="3101429"/>
            <a:ext cx="3744912" cy="719138"/>
          </a:xfrm>
          <a:prstGeom prst="irregularSeal1">
            <a:avLst/>
          </a:prstGeom>
          <a:solidFill>
            <a:srgbClr val="FF0000">
              <a:alpha val="0"/>
            </a:srgbClr>
          </a:solidFill>
          <a:ln w="28575">
            <a:solidFill>
              <a:srgbClr val="FF0000"/>
            </a:solidFill>
            <a:miter lim="800000"/>
            <a:headEnd/>
            <a:tailEnd/>
          </a:ln>
        </p:spPr>
        <p:txBody>
          <a:bodyPr wrap="none" anchor="ctr"/>
          <a:lstStyle/>
          <a:p>
            <a:pPr algn="ctr"/>
            <a:endParaRPr lang="fr-FR"/>
          </a:p>
        </p:txBody>
      </p:sp>
      <p:sp>
        <p:nvSpPr>
          <p:cNvPr id="8" name="AutoShape 9"/>
          <p:cNvSpPr>
            <a:spLocks noChangeArrowheads="1"/>
          </p:cNvSpPr>
          <p:nvPr/>
        </p:nvSpPr>
        <p:spPr bwMode="auto">
          <a:xfrm>
            <a:off x="5003800" y="1557338"/>
            <a:ext cx="3671888" cy="2016125"/>
          </a:xfrm>
          <a:prstGeom prst="irregularSeal1">
            <a:avLst/>
          </a:prstGeom>
          <a:solidFill>
            <a:schemeClr val="accent1">
              <a:alpha val="0"/>
            </a:schemeClr>
          </a:solidFill>
          <a:ln w="28575">
            <a:solidFill>
              <a:srgbClr val="FF0000"/>
            </a:solidFill>
            <a:miter lim="800000"/>
            <a:headEnd/>
            <a:tailEnd/>
          </a:ln>
        </p:spPr>
        <p:txBody>
          <a:bodyPr wrap="none" anchor="ctr"/>
          <a:lstStyle/>
          <a:p>
            <a:pPr algn="ctr"/>
            <a:endParaRPr lang="fr-FR"/>
          </a:p>
        </p:txBody>
      </p:sp>
      <p:sp>
        <p:nvSpPr>
          <p:cNvPr id="9" name="Rectangle 4"/>
          <p:cNvSpPr>
            <a:spLocks noChangeArrowheads="1"/>
          </p:cNvSpPr>
          <p:nvPr/>
        </p:nvSpPr>
        <p:spPr bwMode="auto">
          <a:xfrm>
            <a:off x="250825" y="4148138"/>
            <a:ext cx="8893175" cy="1323439"/>
          </a:xfrm>
          <a:prstGeom prst="rect">
            <a:avLst/>
          </a:prstGeom>
          <a:noFill/>
          <a:ln w="9525">
            <a:noFill/>
            <a:miter lim="800000"/>
            <a:headEnd/>
            <a:tailEnd/>
          </a:ln>
        </p:spPr>
        <p:txBody>
          <a:bodyPr>
            <a:spAutoFit/>
          </a:bodyPr>
          <a:lstStyle/>
          <a:p>
            <a:pPr algn="l"/>
            <a:r>
              <a:rPr lang="fr-FR" b="1" dirty="0"/>
              <a:t>Cette singularité, qui se manifeste sur des surfaces de béton, de maçonnerie </a:t>
            </a:r>
          </a:p>
          <a:p>
            <a:pPr algn="l"/>
            <a:r>
              <a:rPr lang="fr-FR" b="1" dirty="0"/>
              <a:t>ou de briques, s’observe parfois à la suite d’un incendie dont une forte élévation de température, engendrée par une chaleur intense et prolongée, génère une déshydratation accrue des matériaux exposés et exerce, dans </a:t>
            </a:r>
          </a:p>
          <a:p>
            <a:pPr algn="l"/>
            <a:r>
              <a:rPr lang="fr-FR" b="1" dirty="0"/>
              <a:t>ceux ci une force mécanique provoquant l’écaillage ou l’éclatement.</a:t>
            </a:r>
          </a:p>
        </p:txBody>
      </p:sp>
    </p:spTree>
    <p:extLst>
      <p:ext uri="{BB962C8B-B14F-4D97-AF65-F5344CB8AC3E}">
        <p14:creationId xmlns:p14="http://schemas.microsoft.com/office/powerpoint/2010/main" val="284988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2400" kern="1200" dirty="0">
                <a:solidFill>
                  <a:srgbClr val="FFFF00"/>
                </a:solidFill>
                <a:latin typeface="Arial" charset="0"/>
                <a:ea typeface="+mn-ea"/>
                <a:cs typeface="Arial" charset="0"/>
              </a:rPr>
              <a:t>Les revêtements de </a:t>
            </a:r>
            <a:r>
              <a:rPr lang="fr-FR" sz="2400" kern="1200" dirty="0" smtClean="0">
                <a:solidFill>
                  <a:srgbClr val="FFFF00"/>
                </a:solidFill>
                <a:latin typeface="Arial" charset="0"/>
                <a:ea typeface="+mn-ea"/>
                <a:cs typeface="Arial" charset="0"/>
              </a:rPr>
              <a:t>sols:</a:t>
            </a:r>
            <a:r>
              <a:rPr lang="fr-FR" sz="2400" kern="1200" dirty="0">
                <a:solidFill>
                  <a:srgbClr val="FFFF00"/>
                </a:solidFill>
                <a:latin typeface="Arial" charset="0"/>
                <a:ea typeface="+mn-ea"/>
                <a:cs typeface="Arial" charset="0"/>
              </a:rPr>
              <a:t/>
            </a:r>
            <a:br>
              <a:rPr lang="fr-FR" sz="24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65</a:t>
            </a:fld>
            <a:endParaRPr lang="fr-FR" altLang="fr-FR"/>
          </a:p>
        </p:txBody>
      </p:sp>
      <p:pic>
        <p:nvPicPr>
          <p:cNvPr id="4" name="Picture 3" descr="E:\dossier sans titre\DSC00955.JPG"/>
          <p:cNvPicPr>
            <a:picLocks noGrp="1" noChangeAspect="1" noChangeArrowheads="1"/>
          </p:cNvPicPr>
          <p:nvPr>
            <p:ph idx="4294967295"/>
          </p:nvPr>
        </p:nvPicPr>
        <p:blipFill>
          <a:blip r:embed="rId2" cstate="print"/>
          <a:srcRect/>
          <a:stretch>
            <a:fillRect/>
          </a:stretch>
        </p:blipFill>
        <p:spPr>
          <a:xfrm>
            <a:off x="128588" y="1124744"/>
            <a:ext cx="4443412" cy="2951162"/>
          </a:xfrm>
          <a:ln w="38100">
            <a:solidFill>
              <a:srgbClr val="FFFF00"/>
            </a:solidFill>
          </a:ln>
        </p:spPr>
      </p:pic>
      <p:sp>
        <p:nvSpPr>
          <p:cNvPr id="6" name="Ellipse 5"/>
          <p:cNvSpPr/>
          <p:nvPr/>
        </p:nvSpPr>
        <p:spPr>
          <a:xfrm>
            <a:off x="1835696" y="2204864"/>
            <a:ext cx="1223962" cy="9366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pic>
        <p:nvPicPr>
          <p:cNvPr id="7" name="Picture 4" descr="http://t3.gstatic.com/images?q=tbn:ANd9GcRcQ1Z6RYz5vpmd9AX_GyoHKczHvQb4NCnls-B0wJ1LuJo5auBOlQ"/>
          <p:cNvPicPr>
            <a:picLocks noChangeAspect="1" noChangeArrowheads="1"/>
          </p:cNvPicPr>
          <p:nvPr/>
        </p:nvPicPr>
        <p:blipFill>
          <a:blip r:embed="rId3" cstate="print"/>
          <a:srcRect/>
          <a:stretch>
            <a:fillRect/>
          </a:stretch>
        </p:blipFill>
        <p:spPr bwMode="auto">
          <a:xfrm>
            <a:off x="1187624" y="4437112"/>
            <a:ext cx="1980580" cy="2129124"/>
          </a:xfrm>
          <a:prstGeom prst="rect">
            <a:avLst/>
          </a:prstGeom>
          <a:noFill/>
          <a:ln w="9525">
            <a:noFill/>
            <a:miter lim="800000"/>
            <a:headEnd/>
            <a:tailEnd/>
          </a:ln>
        </p:spPr>
      </p:pic>
      <p:pic>
        <p:nvPicPr>
          <p:cNvPr id="8" name="Picture 4" descr="E:\dossier sans titre\DSC00956.JPG"/>
          <p:cNvPicPr>
            <a:picLocks noChangeAspect="1" noChangeArrowheads="1"/>
          </p:cNvPicPr>
          <p:nvPr/>
        </p:nvPicPr>
        <p:blipFill>
          <a:blip r:embed="rId4" cstate="print"/>
          <a:srcRect/>
          <a:stretch>
            <a:fillRect/>
          </a:stretch>
        </p:blipFill>
        <p:spPr bwMode="auto">
          <a:xfrm>
            <a:off x="5004048" y="3436764"/>
            <a:ext cx="3816350" cy="2538412"/>
          </a:xfrm>
          <a:prstGeom prst="rect">
            <a:avLst/>
          </a:prstGeom>
          <a:noFill/>
          <a:ln w="38100">
            <a:solidFill>
              <a:srgbClr val="FFFF00"/>
            </a:solidFill>
            <a:miter lim="800000"/>
            <a:headEnd/>
            <a:tailEnd/>
          </a:ln>
        </p:spPr>
      </p:pic>
      <p:pic>
        <p:nvPicPr>
          <p:cNvPr id="10" name="Picture 14" descr="D:\Clipart Pompiers\Clipart 2\Transparent\personnages\perso2.gif"/>
          <p:cNvPicPr>
            <a:picLocks noChangeAspect="1" noChangeArrowheads="1"/>
          </p:cNvPicPr>
          <p:nvPr/>
        </p:nvPicPr>
        <p:blipFill>
          <a:blip r:embed="rId5" cstate="print"/>
          <a:srcRect/>
          <a:stretch>
            <a:fillRect/>
          </a:stretch>
        </p:blipFill>
        <p:spPr bwMode="auto">
          <a:xfrm>
            <a:off x="4284141" y="1521023"/>
            <a:ext cx="1295400" cy="2735263"/>
          </a:xfrm>
          <a:prstGeom prst="rect">
            <a:avLst/>
          </a:prstGeom>
          <a:noFill/>
          <a:ln w="9525">
            <a:noFill/>
            <a:miter lim="800000"/>
            <a:headEnd/>
            <a:tailEnd/>
          </a:ln>
        </p:spPr>
      </p:pic>
      <p:cxnSp>
        <p:nvCxnSpPr>
          <p:cNvPr id="9" name="Connecteur droit avec flèche 8"/>
          <p:cNvCxnSpPr/>
          <p:nvPr/>
        </p:nvCxnSpPr>
        <p:spPr>
          <a:xfrm>
            <a:off x="3059658" y="2780904"/>
            <a:ext cx="3527425" cy="16557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Bulle ronde 10"/>
          <p:cNvSpPr/>
          <p:nvPr/>
        </p:nvSpPr>
        <p:spPr>
          <a:xfrm>
            <a:off x="829197" y="1177827"/>
            <a:ext cx="3635375" cy="936625"/>
          </a:xfrm>
          <a:prstGeom prst="wedgeEllipseCallout">
            <a:avLst>
              <a:gd name="adj1" fmla="val 44903"/>
              <a:gd name="adj2" fmla="val 5681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Je laisse en place les revêtements de sols</a:t>
            </a:r>
          </a:p>
        </p:txBody>
      </p:sp>
      <p:sp>
        <p:nvSpPr>
          <p:cNvPr id="12" name="Bulle ronde 11"/>
          <p:cNvSpPr/>
          <p:nvPr/>
        </p:nvSpPr>
        <p:spPr>
          <a:xfrm>
            <a:off x="5579541" y="1614265"/>
            <a:ext cx="3454944" cy="936625"/>
          </a:xfrm>
          <a:prstGeom prst="wedgeEllipseCallout">
            <a:avLst>
              <a:gd name="adj1" fmla="val -47070"/>
              <a:gd name="adj2" fmla="val 553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latin typeface="Times New Roman" pitchFamily="18" charset="0"/>
                <a:cs typeface="Times New Roman" pitchFamily="18" charset="0"/>
              </a:rPr>
              <a:t>Encore un indice dissimulé!</a:t>
            </a:r>
            <a:endParaRPr lang="fr-FR" dirty="0"/>
          </a:p>
        </p:txBody>
      </p:sp>
      <p:sp>
        <p:nvSpPr>
          <p:cNvPr id="13" name="ZoneTexte 12"/>
          <p:cNvSpPr txBox="1">
            <a:spLocks noChangeArrowheads="1"/>
          </p:cNvSpPr>
          <p:nvPr/>
        </p:nvSpPr>
        <p:spPr bwMode="auto">
          <a:xfrm>
            <a:off x="5004048" y="5606876"/>
            <a:ext cx="3846513" cy="368300"/>
          </a:xfrm>
          <a:prstGeom prst="rect">
            <a:avLst/>
          </a:prstGeom>
          <a:solidFill>
            <a:srgbClr val="FFFF00"/>
          </a:solidFill>
          <a:ln w="25400">
            <a:solidFill>
              <a:schemeClr val="tx1"/>
            </a:solidFill>
            <a:miter lim="800000"/>
            <a:headEnd/>
            <a:tailEnd/>
          </a:ln>
        </p:spPr>
        <p:txBody>
          <a:bodyPr>
            <a:spAutoFit/>
          </a:bodyPr>
          <a:lstStyle/>
          <a:p>
            <a:pPr algn="ctr"/>
            <a:r>
              <a:rPr lang="fr-FR" b="1" dirty="0">
                <a:solidFill>
                  <a:srgbClr val="FF0000"/>
                </a:solidFill>
              </a:rPr>
              <a:t>Article de fumeur au pied d’un lit</a:t>
            </a:r>
          </a:p>
        </p:txBody>
      </p:sp>
    </p:spTree>
    <p:extLst>
      <p:ext uri="{BB962C8B-B14F-4D97-AF65-F5344CB8AC3E}">
        <p14:creationId xmlns:p14="http://schemas.microsoft.com/office/powerpoint/2010/main" val="20309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500"/>
                                        <p:tgtEl>
                                          <p:spTgt spid="7"/>
                                        </p:tgtEl>
                                      </p:cBhvr>
                                    </p:animEffect>
                                  </p:childTnLst>
                                </p:cTn>
                              </p:par>
                              <p:par>
                                <p:cTn id="12" presetID="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2800" i="1" kern="1200" dirty="0">
                <a:solidFill>
                  <a:srgbClr val="FFFF00"/>
                </a:solidFill>
                <a:latin typeface="Arial" charset="0"/>
                <a:ea typeface="+mn-ea"/>
                <a:cs typeface="Arial" charset="0"/>
              </a:rPr>
              <a:t>Les incendies </a:t>
            </a:r>
            <a:r>
              <a:rPr lang="fr-FR" sz="2800" i="1" kern="1200" dirty="0" smtClean="0">
                <a:solidFill>
                  <a:srgbClr val="FFFF00"/>
                </a:solidFill>
                <a:latin typeface="Arial" charset="0"/>
                <a:ea typeface="+mn-ea"/>
                <a:cs typeface="Arial" charset="0"/>
              </a:rPr>
              <a:t>volontaires:</a:t>
            </a:r>
            <a:endParaRPr lang="fr-FR" sz="2800" i="1" kern="1200" dirty="0">
              <a:solidFill>
                <a:srgbClr val="FFFF00"/>
              </a:solidFill>
              <a:latin typeface="Arial" charset="0"/>
              <a:ea typeface="+mn-ea"/>
              <a:cs typeface="Arial" charset="0"/>
            </a:endParaRP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66</a:t>
            </a:fld>
            <a:endParaRPr lang="fr-FR" altLang="fr-FR"/>
          </a:p>
        </p:txBody>
      </p:sp>
      <p:pic>
        <p:nvPicPr>
          <p:cNvPr id="4" name="Picture 2"/>
          <p:cNvPicPr>
            <a:picLocks noGrp="1" noChangeAspect="1" noChangeArrowheads="1"/>
          </p:cNvPicPr>
          <p:nvPr>
            <p:ph idx="4294967295"/>
          </p:nvPr>
        </p:nvPicPr>
        <p:blipFill>
          <a:blip r:embed="rId2" cstate="print"/>
          <a:srcRect/>
          <a:stretch>
            <a:fillRect/>
          </a:stretch>
        </p:blipFill>
        <p:spPr>
          <a:xfrm>
            <a:off x="179388" y="1196752"/>
            <a:ext cx="3960812" cy="2813050"/>
          </a:xfrm>
          <a:ln w="38100">
            <a:solidFill>
              <a:srgbClr val="FFFF00"/>
            </a:solidFill>
          </a:ln>
        </p:spPr>
      </p:pic>
      <p:pic>
        <p:nvPicPr>
          <p:cNvPr id="6" name="Image 30" descr="lumiere-feu-32.gif"/>
          <p:cNvPicPr>
            <a:picLocks noChangeAspect="1"/>
          </p:cNvPicPr>
          <p:nvPr/>
        </p:nvPicPr>
        <p:blipFill>
          <a:blip r:embed="rId3" cstate="print"/>
          <a:srcRect/>
          <a:stretch>
            <a:fillRect/>
          </a:stretch>
        </p:blipFill>
        <p:spPr bwMode="auto">
          <a:xfrm>
            <a:off x="1359669" y="2924944"/>
            <a:ext cx="773113" cy="984250"/>
          </a:xfrm>
          <a:prstGeom prst="rect">
            <a:avLst/>
          </a:prstGeom>
          <a:noFill/>
          <a:ln w="9525">
            <a:noFill/>
            <a:miter lim="800000"/>
            <a:headEnd/>
            <a:tailEnd/>
          </a:ln>
        </p:spPr>
      </p:pic>
      <p:pic>
        <p:nvPicPr>
          <p:cNvPr id="7" name="Image 30" descr="lumiere-feu-32.gif"/>
          <p:cNvPicPr>
            <a:picLocks noChangeAspect="1"/>
          </p:cNvPicPr>
          <p:nvPr/>
        </p:nvPicPr>
        <p:blipFill>
          <a:blip r:embed="rId3" cstate="print"/>
          <a:srcRect/>
          <a:stretch>
            <a:fillRect/>
          </a:stretch>
        </p:blipFill>
        <p:spPr bwMode="auto">
          <a:xfrm>
            <a:off x="2159794" y="2111152"/>
            <a:ext cx="773113" cy="984250"/>
          </a:xfrm>
          <a:prstGeom prst="rect">
            <a:avLst/>
          </a:prstGeom>
          <a:noFill/>
          <a:ln w="9525">
            <a:noFill/>
            <a:miter lim="800000"/>
            <a:headEnd/>
            <a:tailEnd/>
          </a:ln>
        </p:spPr>
      </p:pic>
      <p:pic>
        <p:nvPicPr>
          <p:cNvPr id="8" name="Image 30" descr="lumiere-feu-32.gif"/>
          <p:cNvPicPr>
            <a:picLocks noChangeAspect="1"/>
          </p:cNvPicPr>
          <p:nvPr/>
        </p:nvPicPr>
        <p:blipFill>
          <a:blip r:embed="rId3" cstate="print"/>
          <a:srcRect/>
          <a:stretch>
            <a:fillRect/>
          </a:stretch>
        </p:blipFill>
        <p:spPr bwMode="auto">
          <a:xfrm>
            <a:off x="3149997" y="2301850"/>
            <a:ext cx="773113" cy="984250"/>
          </a:xfrm>
          <a:prstGeom prst="rect">
            <a:avLst/>
          </a:prstGeom>
          <a:noFill/>
          <a:ln w="9525">
            <a:noFill/>
            <a:miter lim="800000"/>
            <a:headEnd/>
            <a:tailEnd/>
          </a:ln>
        </p:spPr>
      </p:pic>
      <p:sp>
        <p:nvSpPr>
          <p:cNvPr id="9" name="Flèche droite 29"/>
          <p:cNvSpPr>
            <a:spLocks noChangeArrowheads="1"/>
          </p:cNvSpPr>
          <p:nvPr/>
        </p:nvSpPr>
        <p:spPr bwMode="auto">
          <a:xfrm rot="-7311582">
            <a:off x="1700454" y="4159971"/>
            <a:ext cx="971550" cy="328612"/>
          </a:xfrm>
          <a:prstGeom prst="rightArrow">
            <a:avLst>
              <a:gd name="adj1" fmla="val 50000"/>
              <a:gd name="adj2" fmla="val 50083"/>
            </a:avLst>
          </a:prstGeom>
          <a:solidFill>
            <a:srgbClr val="FF0000"/>
          </a:solidFill>
          <a:ln w="9525" algn="ctr">
            <a:solidFill>
              <a:schemeClr val="tx1"/>
            </a:solidFill>
            <a:round/>
            <a:headEnd/>
            <a:tailEnd/>
          </a:ln>
        </p:spPr>
        <p:txBody>
          <a:bodyPr/>
          <a:lstStyle/>
          <a:p>
            <a:pPr algn="ctr"/>
            <a:endParaRPr lang="fr-FR"/>
          </a:p>
        </p:txBody>
      </p:sp>
      <p:sp>
        <p:nvSpPr>
          <p:cNvPr id="10" name="Flèche droite 29"/>
          <p:cNvSpPr>
            <a:spLocks noChangeArrowheads="1"/>
          </p:cNvSpPr>
          <p:nvPr/>
        </p:nvSpPr>
        <p:spPr bwMode="auto">
          <a:xfrm rot="-4150107">
            <a:off x="2807779" y="4098425"/>
            <a:ext cx="1058863" cy="311150"/>
          </a:xfrm>
          <a:prstGeom prst="rightArrow">
            <a:avLst>
              <a:gd name="adj1" fmla="val 50000"/>
              <a:gd name="adj2" fmla="val 50006"/>
            </a:avLst>
          </a:prstGeom>
          <a:solidFill>
            <a:srgbClr val="FF0000"/>
          </a:solidFill>
          <a:ln w="9525" algn="ctr">
            <a:solidFill>
              <a:schemeClr val="tx1"/>
            </a:solidFill>
            <a:round/>
            <a:headEnd/>
            <a:tailEnd/>
          </a:ln>
        </p:spPr>
        <p:txBody>
          <a:bodyPr/>
          <a:lstStyle/>
          <a:p>
            <a:pPr algn="ctr"/>
            <a:endParaRPr lang="fr-FR"/>
          </a:p>
        </p:txBody>
      </p:sp>
      <p:pic>
        <p:nvPicPr>
          <p:cNvPr id="11" name="Image 21" descr="DSC02200.JPG"/>
          <p:cNvPicPr>
            <a:picLocks noChangeAspect="1"/>
          </p:cNvPicPr>
          <p:nvPr/>
        </p:nvPicPr>
        <p:blipFill>
          <a:blip r:embed="rId4" cstate="print"/>
          <a:srcRect/>
          <a:stretch>
            <a:fillRect/>
          </a:stretch>
        </p:blipFill>
        <p:spPr bwMode="auto">
          <a:xfrm>
            <a:off x="4688108" y="2793975"/>
            <a:ext cx="4140200" cy="2771775"/>
          </a:xfrm>
          <a:prstGeom prst="rect">
            <a:avLst/>
          </a:prstGeom>
          <a:noFill/>
          <a:ln w="38100">
            <a:solidFill>
              <a:srgbClr val="FFFF00"/>
            </a:solidFill>
            <a:miter lim="800000"/>
            <a:headEnd/>
            <a:tailEnd/>
          </a:ln>
        </p:spPr>
      </p:pic>
      <p:sp>
        <p:nvSpPr>
          <p:cNvPr id="12" name="Rectangle 15"/>
          <p:cNvSpPr>
            <a:spLocks noChangeArrowheads="1"/>
          </p:cNvSpPr>
          <p:nvPr/>
        </p:nvSpPr>
        <p:spPr bwMode="auto">
          <a:xfrm>
            <a:off x="1475656" y="5805264"/>
            <a:ext cx="5795913" cy="338554"/>
          </a:xfrm>
          <a:prstGeom prst="rect">
            <a:avLst/>
          </a:prstGeom>
          <a:noFill/>
          <a:ln w="9525">
            <a:noFill/>
            <a:miter lim="800000"/>
            <a:headEnd/>
            <a:tailEnd/>
          </a:ln>
        </p:spPr>
        <p:txBody>
          <a:bodyPr wrap="square">
            <a:spAutoFit/>
          </a:bodyPr>
          <a:lstStyle/>
          <a:p>
            <a:pPr algn="ctr"/>
            <a:r>
              <a:rPr lang="fr-FR" b="1" i="1" dirty="0">
                <a:solidFill>
                  <a:srgbClr val="FF0000"/>
                </a:solidFill>
              </a:rPr>
              <a:t>Epandage d'essence sur une moquette et sur un plancher</a:t>
            </a:r>
            <a:endParaRPr lang="fr-FR" b="1" dirty="0">
              <a:solidFill>
                <a:srgbClr val="FF0000"/>
              </a:solidFill>
            </a:endParaRPr>
          </a:p>
        </p:txBody>
      </p:sp>
      <p:pic>
        <p:nvPicPr>
          <p:cNvPr id="13" name="Picture 2" descr="http://t2.gstatic.com/images?q=tbn:ANd9GcREsTQ4arropSJAINSBxWWqLFxY7eZxfsILSe9GRk1V-bKV8pX_"/>
          <p:cNvPicPr>
            <a:picLocks noChangeAspect="1" noChangeArrowheads="1"/>
          </p:cNvPicPr>
          <p:nvPr/>
        </p:nvPicPr>
        <p:blipFill>
          <a:blip r:embed="rId5" cstate="print"/>
          <a:srcRect/>
          <a:stretch>
            <a:fillRect/>
          </a:stretch>
        </p:blipFill>
        <p:spPr bwMode="auto">
          <a:xfrm>
            <a:off x="5292080" y="1285081"/>
            <a:ext cx="1368425" cy="1400175"/>
          </a:xfrm>
          <a:prstGeom prst="rect">
            <a:avLst/>
          </a:prstGeom>
          <a:noFill/>
          <a:ln w="9525">
            <a:noFill/>
            <a:miter lim="800000"/>
            <a:headEnd/>
            <a:tailEnd/>
          </a:ln>
        </p:spPr>
      </p:pic>
      <p:pic>
        <p:nvPicPr>
          <p:cNvPr id="14" name="Picture 10" descr="http://media.telemarket.fr/imgnwprd/009/009746/00974686/00974686-t0.jpg"/>
          <p:cNvPicPr>
            <a:picLocks noChangeAspect="1" noChangeArrowheads="1"/>
          </p:cNvPicPr>
          <p:nvPr/>
        </p:nvPicPr>
        <p:blipFill>
          <a:blip r:embed="rId6" cstate="print"/>
          <a:srcRect/>
          <a:stretch>
            <a:fillRect/>
          </a:stretch>
        </p:blipFill>
        <p:spPr bwMode="auto">
          <a:xfrm>
            <a:off x="6767513" y="1339837"/>
            <a:ext cx="1152525" cy="1152525"/>
          </a:xfrm>
          <a:prstGeom prst="rect">
            <a:avLst/>
          </a:prstGeom>
          <a:noFill/>
          <a:ln w="9525">
            <a:noFill/>
            <a:miter lim="800000"/>
            <a:headEnd/>
            <a:tailEnd/>
          </a:ln>
        </p:spPr>
      </p:pic>
      <p:pic>
        <p:nvPicPr>
          <p:cNvPr id="15" name="Image 32" descr="lumiere-feu-32.gif"/>
          <p:cNvPicPr>
            <a:picLocks noChangeAspect="1"/>
          </p:cNvPicPr>
          <p:nvPr/>
        </p:nvPicPr>
        <p:blipFill>
          <a:blip r:embed="rId3" cstate="print"/>
          <a:srcRect/>
          <a:stretch>
            <a:fillRect/>
          </a:stretch>
        </p:blipFill>
        <p:spPr bwMode="auto">
          <a:xfrm>
            <a:off x="6774334" y="4167561"/>
            <a:ext cx="774700" cy="984250"/>
          </a:xfrm>
          <a:prstGeom prst="rect">
            <a:avLst/>
          </a:prstGeom>
          <a:noFill/>
          <a:ln w="9525">
            <a:noFill/>
            <a:miter lim="800000"/>
            <a:headEnd/>
            <a:tailEnd/>
          </a:ln>
        </p:spPr>
      </p:pic>
      <p:sp>
        <p:nvSpPr>
          <p:cNvPr id="16" name="Ellipse 15"/>
          <p:cNvSpPr/>
          <p:nvPr/>
        </p:nvSpPr>
        <p:spPr>
          <a:xfrm>
            <a:off x="6084168" y="3880581"/>
            <a:ext cx="2376487" cy="15859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pic>
        <p:nvPicPr>
          <p:cNvPr id="17" name="Image 26" descr="lumiere-feu-35.gif"/>
          <p:cNvPicPr>
            <a:picLocks noChangeAspect="1"/>
          </p:cNvPicPr>
          <p:nvPr/>
        </p:nvPicPr>
        <p:blipFill>
          <a:blip r:embed="rId7" cstate="print"/>
          <a:srcRect/>
          <a:stretch>
            <a:fillRect/>
          </a:stretch>
        </p:blipFill>
        <p:spPr bwMode="auto">
          <a:xfrm>
            <a:off x="7308850" y="188913"/>
            <a:ext cx="434975" cy="806450"/>
          </a:xfrm>
          <a:prstGeom prst="rect">
            <a:avLst/>
          </a:prstGeom>
          <a:noFill/>
          <a:ln w="9525">
            <a:noFill/>
            <a:miter lim="800000"/>
            <a:headEnd/>
            <a:tailEnd/>
          </a:ln>
        </p:spPr>
      </p:pic>
    </p:spTree>
    <p:extLst>
      <p:ext uri="{BB962C8B-B14F-4D97-AF65-F5344CB8AC3E}">
        <p14:creationId xmlns:p14="http://schemas.microsoft.com/office/powerpoint/2010/main" val="80461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solidFill>
                  <a:srgbClr val="FFFF00"/>
                </a:solidFill>
                <a:latin typeface="Arial" charset="0"/>
                <a:ea typeface="+mn-ea"/>
                <a:cs typeface="Arial" charset="0"/>
              </a:rPr>
              <a:t/>
            </a:r>
            <a:br>
              <a:rPr lang="fr-FR" sz="18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67</a:t>
            </a:fld>
            <a:endParaRPr lang="fr-FR" altLang="fr-FR"/>
          </a:p>
        </p:txBody>
      </p:sp>
      <p:pic>
        <p:nvPicPr>
          <p:cNvPr id="6" name="Picture 10" descr="http://media.telemarket.fr/imgnwprd/009/009746/00974686/00974686-t0.jpg"/>
          <p:cNvPicPr>
            <a:picLocks noChangeAspect="1" noChangeArrowheads="1"/>
          </p:cNvPicPr>
          <p:nvPr/>
        </p:nvPicPr>
        <p:blipFill>
          <a:blip r:embed="rId2" cstate="print"/>
          <a:srcRect/>
          <a:stretch>
            <a:fillRect/>
          </a:stretch>
        </p:blipFill>
        <p:spPr bwMode="auto">
          <a:xfrm>
            <a:off x="1619672" y="1431738"/>
            <a:ext cx="1008063" cy="1008063"/>
          </a:xfrm>
          <a:prstGeom prst="rect">
            <a:avLst/>
          </a:prstGeom>
          <a:noFill/>
          <a:ln w="9525">
            <a:noFill/>
            <a:miter lim="800000"/>
            <a:headEnd/>
            <a:tailEnd/>
          </a:ln>
        </p:spPr>
      </p:pic>
      <p:pic>
        <p:nvPicPr>
          <p:cNvPr id="4" name="Picture 2" descr="http://t2.gstatic.com/images?q=tbn:ANd9GcREsTQ4arropSJAINSBxWWqLFxY7eZxfsILSe9GRk1V-bKV8pX_"/>
          <p:cNvPicPr>
            <a:picLocks noChangeAspect="1" noChangeArrowheads="1"/>
          </p:cNvPicPr>
          <p:nvPr/>
        </p:nvPicPr>
        <p:blipFill>
          <a:blip r:embed="rId3" cstate="print"/>
          <a:srcRect/>
          <a:stretch>
            <a:fillRect/>
          </a:stretch>
        </p:blipFill>
        <p:spPr bwMode="auto">
          <a:xfrm>
            <a:off x="467544" y="1340768"/>
            <a:ext cx="1223963" cy="1250950"/>
          </a:xfrm>
          <a:prstGeom prst="rect">
            <a:avLst/>
          </a:prstGeom>
          <a:noFill/>
          <a:ln w="9525">
            <a:noFill/>
            <a:miter lim="800000"/>
            <a:headEnd/>
            <a:tailEnd/>
          </a:ln>
        </p:spPr>
      </p:pic>
      <p:pic>
        <p:nvPicPr>
          <p:cNvPr id="7" name="Image 1"/>
          <p:cNvPicPr>
            <a:picLocks noChangeAspect="1"/>
          </p:cNvPicPr>
          <p:nvPr/>
        </p:nvPicPr>
        <p:blipFill>
          <a:blip r:embed="rId4" cstate="print"/>
          <a:srcRect/>
          <a:stretch>
            <a:fillRect/>
          </a:stretch>
        </p:blipFill>
        <p:spPr bwMode="auto">
          <a:xfrm>
            <a:off x="251520" y="2592834"/>
            <a:ext cx="4524647" cy="3028442"/>
          </a:xfrm>
          <a:prstGeom prst="rect">
            <a:avLst/>
          </a:prstGeom>
          <a:noFill/>
          <a:ln w="38100">
            <a:solidFill>
              <a:srgbClr val="FFFF00"/>
            </a:solidFill>
            <a:miter lim="800000"/>
            <a:headEnd/>
            <a:tailEnd/>
          </a:ln>
        </p:spPr>
      </p:pic>
      <p:sp>
        <p:nvSpPr>
          <p:cNvPr id="8" name="Ellipse 7"/>
          <p:cNvSpPr/>
          <p:nvPr/>
        </p:nvSpPr>
        <p:spPr>
          <a:xfrm>
            <a:off x="2513843" y="4725144"/>
            <a:ext cx="576262" cy="3635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pic>
        <p:nvPicPr>
          <p:cNvPr id="9" name="Picture 2" descr="K:\stage RCI\photos signe objectifs\trainées accélérants\DSC_0054.JPG"/>
          <p:cNvPicPr>
            <a:picLocks noChangeAspect="1" noChangeArrowheads="1"/>
          </p:cNvPicPr>
          <p:nvPr/>
        </p:nvPicPr>
        <p:blipFill>
          <a:blip r:embed="rId5" cstate="print"/>
          <a:srcRect/>
          <a:stretch>
            <a:fillRect/>
          </a:stretch>
        </p:blipFill>
        <p:spPr bwMode="auto">
          <a:xfrm>
            <a:off x="5148064" y="2342548"/>
            <a:ext cx="3119438" cy="3529013"/>
          </a:xfrm>
          <a:prstGeom prst="rect">
            <a:avLst/>
          </a:prstGeom>
          <a:noFill/>
          <a:ln w="38100">
            <a:solidFill>
              <a:srgbClr val="FFFF00"/>
            </a:solidFill>
            <a:miter lim="800000"/>
            <a:headEnd/>
            <a:tailEnd/>
          </a:ln>
        </p:spPr>
      </p:pic>
      <p:pic>
        <p:nvPicPr>
          <p:cNvPr id="10" name="Picture 14" descr="D:\Clipart Pompiers\Clipart 2\Transparent\personnages\perso2.gif"/>
          <p:cNvPicPr>
            <a:picLocks noChangeAspect="1" noChangeArrowheads="1"/>
          </p:cNvPicPr>
          <p:nvPr/>
        </p:nvPicPr>
        <p:blipFill>
          <a:blip r:embed="rId6" cstate="print"/>
          <a:srcRect/>
          <a:stretch>
            <a:fillRect/>
          </a:stretch>
        </p:blipFill>
        <p:spPr bwMode="auto">
          <a:xfrm>
            <a:off x="7914094" y="2125415"/>
            <a:ext cx="1229906" cy="2596306"/>
          </a:xfrm>
          <a:prstGeom prst="rect">
            <a:avLst/>
          </a:prstGeom>
          <a:noFill/>
          <a:ln w="9525">
            <a:noFill/>
            <a:miter lim="800000"/>
            <a:headEnd/>
            <a:tailEnd/>
          </a:ln>
        </p:spPr>
      </p:pic>
      <p:sp>
        <p:nvSpPr>
          <p:cNvPr id="11" name="Bulle ronde 10"/>
          <p:cNvSpPr/>
          <p:nvPr/>
        </p:nvSpPr>
        <p:spPr>
          <a:xfrm>
            <a:off x="3272834" y="1117352"/>
            <a:ext cx="5256213" cy="1008063"/>
          </a:xfrm>
          <a:prstGeom prst="wedgeEllipseCallout">
            <a:avLst>
              <a:gd name="adj1" fmla="val 41278"/>
              <a:gd name="adj2" fmla="val 1359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latin typeface="Times New Roman" pitchFamily="18" charset="0"/>
                <a:cs typeface="Times New Roman" pitchFamily="18" charset="0"/>
              </a:rPr>
              <a:t>Les sols fournissent de précieux indices après leur nettoyage!</a:t>
            </a:r>
            <a:endParaRPr lang="fr-FR" dirty="0"/>
          </a:p>
        </p:txBody>
      </p:sp>
    </p:spTree>
    <p:extLst>
      <p:ext uri="{BB962C8B-B14F-4D97-AF65-F5344CB8AC3E}">
        <p14:creationId xmlns:p14="http://schemas.microsoft.com/office/powerpoint/2010/main" val="98558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2800" kern="1200" dirty="0">
                <a:solidFill>
                  <a:srgbClr val="FFFF00"/>
                </a:solidFill>
                <a:latin typeface="Arial" charset="0"/>
                <a:ea typeface="+mn-ea"/>
                <a:cs typeface="Arial" charset="0"/>
              </a:rPr>
              <a:t>Les bris de verre (mécanique ou thermique</a:t>
            </a:r>
            <a:r>
              <a:rPr lang="fr-FR" sz="2800" kern="1200" dirty="0" smtClean="0">
                <a:solidFill>
                  <a:srgbClr val="FFFF00"/>
                </a:solidFill>
                <a:latin typeface="Arial" charset="0"/>
                <a:ea typeface="+mn-ea"/>
                <a:cs typeface="Arial" charset="0"/>
              </a:rPr>
              <a:t>):</a:t>
            </a:r>
            <a:endParaRPr lang="fr-FR" sz="2800" kern="1200" dirty="0">
              <a:solidFill>
                <a:srgbClr val="FFFF00"/>
              </a:solidFill>
              <a:latin typeface="Arial" charset="0"/>
              <a:ea typeface="+mn-ea"/>
              <a:cs typeface="Arial" charset="0"/>
            </a:endParaRP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68</a:t>
            </a:fld>
            <a:endParaRPr lang="fr-FR" altLang="fr-FR"/>
          </a:p>
        </p:txBody>
      </p:sp>
      <p:sp>
        <p:nvSpPr>
          <p:cNvPr id="4" name="Rectangle 11"/>
          <p:cNvSpPr>
            <a:spLocks noChangeArrowheads="1"/>
          </p:cNvSpPr>
          <p:nvPr/>
        </p:nvSpPr>
        <p:spPr bwMode="auto">
          <a:xfrm>
            <a:off x="179388" y="1038225"/>
            <a:ext cx="8964613" cy="1476375"/>
          </a:xfrm>
          <a:prstGeom prst="rect">
            <a:avLst/>
          </a:prstGeom>
          <a:noFill/>
          <a:ln w="9525">
            <a:noFill/>
            <a:miter lim="800000"/>
            <a:headEnd/>
            <a:tailEnd/>
          </a:ln>
        </p:spPr>
        <p:txBody>
          <a:bodyPr>
            <a:spAutoFit/>
          </a:bodyPr>
          <a:lstStyle/>
          <a:p>
            <a:pPr>
              <a:buFont typeface="Wingdings" pitchFamily="2" charset="2"/>
              <a:buNone/>
            </a:pPr>
            <a:r>
              <a:rPr lang="fr-FR" dirty="0"/>
              <a:t>L’examen des débris de verre est très intéressant et permet de déterminer la cause </a:t>
            </a:r>
          </a:p>
          <a:p>
            <a:pPr>
              <a:buFont typeface="Wingdings" pitchFamily="2" charset="2"/>
              <a:buNone/>
            </a:pPr>
            <a:r>
              <a:rPr lang="fr-FR" dirty="0"/>
              <a:t>du bris de vitres. En effet, lors d’un choc thermique, on constate des cassures en forme de « nouilles » qui suivent des courbes sans point d’impact, alors que dans </a:t>
            </a:r>
          </a:p>
          <a:p>
            <a:pPr>
              <a:buFont typeface="Wingdings" pitchFamily="2" charset="2"/>
              <a:buNone/>
            </a:pPr>
            <a:r>
              <a:rPr lang="fr-FR" dirty="0"/>
              <a:t>un choc mécanique on note la présence de lignes de cassure à partir du point d’impact.</a:t>
            </a:r>
          </a:p>
        </p:txBody>
      </p:sp>
      <p:pic>
        <p:nvPicPr>
          <p:cNvPr id="6" name="Picture 2" descr="K:\stage RCI\photos signe objectifs\traces d'éffractions\DSC_0071.JPG"/>
          <p:cNvPicPr>
            <a:picLocks noChangeAspect="1" noChangeArrowheads="1"/>
          </p:cNvPicPr>
          <p:nvPr/>
        </p:nvPicPr>
        <p:blipFill>
          <a:blip r:embed="rId2" cstate="print"/>
          <a:srcRect/>
          <a:stretch>
            <a:fillRect/>
          </a:stretch>
        </p:blipFill>
        <p:spPr bwMode="auto">
          <a:xfrm>
            <a:off x="251520" y="2305050"/>
            <a:ext cx="3094037" cy="2495550"/>
          </a:xfrm>
          <a:prstGeom prst="rect">
            <a:avLst/>
          </a:prstGeom>
          <a:noFill/>
          <a:ln w="38100">
            <a:solidFill>
              <a:srgbClr val="FFFF00"/>
            </a:solidFill>
            <a:miter lim="800000"/>
            <a:headEnd/>
            <a:tailEnd/>
          </a:ln>
        </p:spPr>
      </p:pic>
      <p:sp>
        <p:nvSpPr>
          <p:cNvPr id="7" name="Rectangle 5"/>
          <p:cNvSpPr>
            <a:spLocks noChangeArrowheads="1"/>
          </p:cNvSpPr>
          <p:nvPr/>
        </p:nvSpPr>
        <p:spPr bwMode="auto">
          <a:xfrm>
            <a:off x="3635896" y="2305050"/>
            <a:ext cx="2376488" cy="2535237"/>
          </a:xfrm>
          <a:prstGeom prst="rect">
            <a:avLst/>
          </a:prstGeom>
          <a:solidFill>
            <a:srgbClr val="FFFFFF"/>
          </a:solidFill>
          <a:ln w="38100">
            <a:solidFill>
              <a:srgbClr val="FFFF00"/>
            </a:solidFill>
            <a:miter lim="800000"/>
            <a:headEnd/>
            <a:tailEnd/>
          </a:ln>
        </p:spPr>
        <p:txBody>
          <a:bodyPr/>
          <a:lstStyle/>
          <a:p>
            <a:pPr algn="ctr"/>
            <a:endParaRPr lang="fr-FR"/>
          </a:p>
        </p:txBody>
      </p:sp>
      <p:sp>
        <p:nvSpPr>
          <p:cNvPr id="8" name="Freeform 6"/>
          <p:cNvSpPr>
            <a:spLocks/>
          </p:cNvSpPr>
          <p:nvPr/>
        </p:nvSpPr>
        <p:spPr bwMode="auto">
          <a:xfrm>
            <a:off x="3920691" y="2482949"/>
            <a:ext cx="1946275" cy="2232025"/>
          </a:xfrm>
          <a:custGeom>
            <a:avLst/>
            <a:gdLst>
              <a:gd name="T0" fmla="*/ 0 w 1931"/>
              <a:gd name="T1" fmla="*/ 0 h 2103"/>
              <a:gd name="T2" fmla="*/ 2147483647 w 1931"/>
              <a:gd name="T3" fmla="*/ 2147483647 h 2103"/>
              <a:gd name="T4" fmla="*/ 2147483647 w 1931"/>
              <a:gd name="T5" fmla="*/ 2147483647 h 2103"/>
              <a:gd name="T6" fmla="*/ 2147483647 w 1931"/>
              <a:gd name="T7" fmla="*/ 2147483647 h 2103"/>
              <a:gd name="T8" fmla="*/ 2147483647 w 1931"/>
              <a:gd name="T9" fmla="*/ 2147483647 h 2103"/>
              <a:gd name="T10" fmla="*/ 2147483647 w 1931"/>
              <a:gd name="T11" fmla="*/ 2147483647 h 2103"/>
              <a:gd name="T12" fmla="*/ 2147483647 w 1931"/>
              <a:gd name="T13" fmla="*/ 2147483647 h 2103"/>
              <a:gd name="T14" fmla="*/ 2147483647 w 1931"/>
              <a:gd name="T15" fmla="*/ 2147483647 h 2103"/>
              <a:gd name="T16" fmla="*/ 2147483647 w 1931"/>
              <a:gd name="T17" fmla="*/ 2147483647 h 2103"/>
              <a:gd name="T18" fmla="*/ 2147483647 w 1931"/>
              <a:gd name="T19" fmla="*/ 2147483647 h 2103"/>
              <a:gd name="T20" fmla="*/ 2147483647 w 1931"/>
              <a:gd name="T21" fmla="*/ 2147483647 h 2103"/>
              <a:gd name="T22" fmla="*/ 2147483647 w 1931"/>
              <a:gd name="T23" fmla="*/ 2147483647 h 2103"/>
              <a:gd name="T24" fmla="*/ 2147483647 w 1931"/>
              <a:gd name="T25" fmla="*/ 2147483647 h 2103"/>
              <a:gd name="T26" fmla="*/ 2147483647 w 1931"/>
              <a:gd name="T27" fmla="*/ 2147483647 h 2103"/>
              <a:gd name="T28" fmla="*/ 2147483647 w 1931"/>
              <a:gd name="T29" fmla="*/ 2147483647 h 2103"/>
              <a:gd name="T30" fmla="*/ 2147483647 w 1931"/>
              <a:gd name="T31" fmla="*/ 2147483647 h 2103"/>
              <a:gd name="T32" fmla="*/ 2147483647 w 1931"/>
              <a:gd name="T33" fmla="*/ 0 h 21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31"/>
              <a:gd name="T52" fmla="*/ 0 h 2103"/>
              <a:gd name="T53" fmla="*/ 1931 w 1931"/>
              <a:gd name="T54" fmla="*/ 2103 h 21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31" h="2103">
                <a:moveTo>
                  <a:pt x="0" y="0"/>
                </a:moveTo>
                <a:cubicBezTo>
                  <a:pt x="104" y="6"/>
                  <a:pt x="208" y="12"/>
                  <a:pt x="285" y="82"/>
                </a:cubicBezTo>
                <a:cubicBezTo>
                  <a:pt x="362" y="152"/>
                  <a:pt x="473" y="319"/>
                  <a:pt x="462" y="421"/>
                </a:cubicBezTo>
                <a:cubicBezTo>
                  <a:pt x="451" y="523"/>
                  <a:pt x="185" y="607"/>
                  <a:pt x="217" y="693"/>
                </a:cubicBezTo>
                <a:cubicBezTo>
                  <a:pt x="249" y="779"/>
                  <a:pt x="665" y="789"/>
                  <a:pt x="652" y="938"/>
                </a:cubicBezTo>
                <a:cubicBezTo>
                  <a:pt x="639" y="1087"/>
                  <a:pt x="147" y="1432"/>
                  <a:pt x="136" y="1590"/>
                </a:cubicBezTo>
                <a:cubicBezTo>
                  <a:pt x="125" y="1748"/>
                  <a:pt x="399" y="1809"/>
                  <a:pt x="584" y="1888"/>
                </a:cubicBezTo>
                <a:cubicBezTo>
                  <a:pt x="769" y="1967"/>
                  <a:pt x="1208" y="2103"/>
                  <a:pt x="1249" y="2065"/>
                </a:cubicBezTo>
                <a:cubicBezTo>
                  <a:pt x="1290" y="2027"/>
                  <a:pt x="731" y="1726"/>
                  <a:pt x="828" y="1658"/>
                </a:cubicBezTo>
                <a:cubicBezTo>
                  <a:pt x="925" y="1590"/>
                  <a:pt x="1737" y="1756"/>
                  <a:pt x="1834" y="1658"/>
                </a:cubicBezTo>
                <a:cubicBezTo>
                  <a:pt x="1931" y="1560"/>
                  <a:pt x="1436" y="1211"/>
                  <a:pt x="1413" y="1071"/>
                </a:cubicBezTo>
                <a:cubicBezTo>
                  <a:pt x="1390" y="931"/>
                  <a:pt x="1651" y="925"/>
                  <a:pt x="1698" y="815"/>
                </a:cubicBezTo>
                <a:cubicBezTo>
                  <a:pt x="1745" y="705"/>
                  <a:pt x="1773" y="419"/>
                  <a:pt x="1698" y="408"/>
                </a:cubicBezTo>
                <a:cubicBezTo>
                  <a:pt x="1623" y="397"/>
                  <a:pt x="1324" y="795"/>
                  <a:pt x="1249" y="747"/>
                </a:cubicBezTo>
                <a:cubicBezTo>
                  <a:pt x="1174" y="699"/>
                  <a:pt x="1335" y="219"/>
                  <a:pt x="1249" y="122"/>
                </a:cubicBezTo>
                <a:cubicBezTo>
                  <a:pt x="1163" y="25"/>
                  <a:pt x="918" y="183"/>
                  <a:pt x="733" y="163"/>
                </a:cubicBezTo>
                <a:cubicBezTo>
                  <a:pt x="548" y="143"/>
                  <a:pt x="235" y="27"/>
                  <a:pt x="136" y="0"/>
                </a:cubicBezTo>
              </a:path>
            </a:pathLst>
          </a:custGeom>
          <a:noFill/>
          <a:ln w="9525">
            <a:solidFill>
              <a:srgbClr val="000000"/>
            </a:solidFill>
            <a:round/>
            <a:headEnd/>
            <a:tailEnd/>
          </a:ln>
        </p:spPr>
        <p:txBody>
          <a:bodyPr/>
          <a:lstStyle/>
          <a:p>
            <a:endParaRPr lang="fr-FR"/>
          </a:p>
        </p:txBody>
      </p:sp>
      <p:pic>
        <p:nvPicPr>
          <p:cNvPr id="9" name="Image 1"/>
          <p:cNvPicPr>
            <a:picLocks noChangeAspect="1"/>
          </p:cNvPicPr>
          <p:nvPr/>
        </p:nvPicPr>
        <p:blipFill>
          <a:blip r:embed="rId3" cstate="print"/>
          <a:srcRect/>
          <a:stretch>
            <a:fillRect/>
          </a:stretch>
        </p:blipFill>
        <p:spPr bwMode="auto">
          <a:xfrm>
            <a:off x="6660232" y="2321470"/>
            <a:ext cx="1670050" cy="2495550"/>
          </a:xfrm>
          <a:prstGeom prst="rect">
            <a:avLst/>
          </a:prstGeom>
          <a:noFill/>
          <a:ln w="19050">
            <a:solidFill>
              <a:srgbClr val="FFFF00"/>
            </a:solidFill>
            <a:miter lim="800000"/>
            <a:headEnd/>
            <a:tailEnd/>
          </a:ln>
        </p:spPr>
      </p:pic>
      <p:sp>
        <p:nvSpPr>
          <p:cNvPr id="10" name="Flèche droite 29"/>
          <p:cNvSpPr>
            <a:spLocks noChangeArrowheads="1"/>
          </p:cNvSpPr>
          <p:nvPr/>
        </p:nvSpPr>
        <p:spPr bwMode="auto">
          <a:xfrm>
            <a:off x="5938391" y="3357661"/>
            <a:ext cx="863600" cy="241300"/>
          </a:xfrm>
          <a:prstGeom prst="rightArrow">
            <a:avLst>
              <a:gd name="adj1" fmla="val 50000"/>
              <a:gd name="adj2" fmla="val 50205"/>
            </a:avLst>
          </a:prstGeom>
          <a:solidFill>
            <a:srgbClr val="FF0000"/>
          </a:solidFill>
          <a:ln w="9525" algn="ctr">
            <a:solidFill>
              <a:schemeClr val="tx1"/>
            </a:solidFill>
            <a:round/>
            <a:headEnd/>
            <a:tailEnd/>
          </a:ln>
        </p:spPr>
        <p:txBody>
          <a:bodyPr/>
          <a:lstStyle/>
          <a:p>
            <a:pPr algn="ctr"/>
            <a:endParaRPr lang="fr-FR"/>
          </a:p>
        </p:txBody>
      </p:sp>
      <p:pic>
        <p:nvPicPr>
          <p:cNvPr id="11" name="Picture 2" descr="http://t0.gstatic.com/images?q=tbn:ANd9GcTABh-shXe76q_M3cFA8eujy3sO7EDZbBmJfTmnH3QI9CHLpKRHug"/>
          <p:cNvPicPr>
            <a:picLocks noChangeAspect="1" noChangeArrowheads="1"/>
          </p:cNvPicPr>
          <p:nvPr/>
        </p:nvPicPr>
        <p:blipFill>
          <a:blip r:embed="rId4" cstate="print"/>
          <a:srcRect/>
          <a:stretch>
            <a:fillRect/>
          </a:stretch>
        </p:blipFill>
        <p:spPr bwMode="auto">
          <a:xfrm>
            <a:off x="251520" y="4840287"/>
            <a:ext cx="1422400" cy="1120775"/>
          </a:xfrm>
          <a:prstGeom prst="rect">
            <a:avLst/>
          </a:prstGeom>
          <a:noFill/>
          <a:ln w="9525">
            <a:noFill/>
            <a:miter lim="800000"/>
            <a:headEnd/>
            <a:tailEnd/>
          </a:ln>
        </p:spPr>
      </p:pic>
      <p:sp>
        <p:nvSpPr>
          <p:cNvPr id="12" name="Rectangle 40"/>
          <p:cNvSpPr>
            <a:spLocks noChangeArrowheads="1"/>
          </p:cNvSpPr>
          <p:nvPr/>
        </p:nvSpPr>
        <p:spPr bwMode="auto">
          <a:xfrm>
            <a:off x="1855688" y="5100588"/>
            <a:ext cx="6119813" cy="360362"/>
          </a:xfrm>
          <a:prstGeom prst="rect">
            <a:avLst/>
          </a:prstGeom>
          <a:solidFill>
            <a:srgbClr val="00B0F0"/>
          </a:solidFill>
          <a:ln w="9525" algn="ctr">
            <a:noFill/>
            <a:miter lim="800000"/>
            <a:headEnd/>
            <a:tailEnd/>
          </a:ln>
        </p:spPr>
        <p:txBody>
          <a:bodyPr wrap="none"/>
          <a:lstStyle/>
          <a:p>
            <a:pPr algn="ctr"/>
            <a:r>
              <a:rPr lang="fr-FR" dirty="0">
                <a:solidFill>
                  <a:srgbClr val="FF0000"/>
                </a:solidFill>
                <a:latin typeface="Garamond" pitchFamily="18" charset="0"/>
              </a:rPr>
              <a:t>Cassure mécanique                                         Cassure thermique   </a:t>
            </a:r>
          </a:p>
        </p:txBody>
      </p:sp>
    </p:spTree>
    <p:extLst>
      <p:ext uri="{BB962C8B-B14F-4D97-AF65-F5344CB8AC3E}">
        <p14:creationId xmlns:p14="http://schemas.microsoft.com/office/powerpoint/2010/main" val="87986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2800" kern="1200" dirty="0" smtClean="0">
                <a:solidFill>
                  <a:srgbClr val="FFFF00"/>
                </a:solidFill>
                <a:latin typeface="Arial" charset="0"/>
                <a:ea typeface="+mn-ea"/>
                <a:cs typeface="Arial" charset="0"/>
              </a:rPr>
              <a:t/>
            </a:r>
            <a:br>
              <a:rPr lang="fr-FR" sz="2800" kern="1200" dirty="0" smtClean="0">
                <a:solidFill>
                  <a:srgbClr val="FFFF00"/>
                </a:solidFill>
                <a:latin typeface="Arial" charset="0"/>
                <a:ea typeface="+mn-ea"/>
                <a:cs typeface="Arial" charset="0"/>
              </a:rPr>
            </a:br>
            <a:r>
              <a:rPr lang="fr-FR" sz="2800" kern="1200" dirty="0" smtClean="0">
                <a:solidFill>
                  <a:srgbClr val="FFFF00"/>
                </a:solidFill>
                <a:latin typeface="Arial" charset="0"/>
                <a:ea typeface="+mn-ea"/>
                <a:cs typeface="Arial" charset="0"/>
              </a:rPr>
              <a:t/>
            </a:r>
            <a:br>
              <a:rPr lang="fr-FR" sz="2800" kern="1200" dirty="0" smtClean="0">
                <a:solidFill>
                  <a:srgbClr val="FFFF00"/>
                </a:solidFill>
                <a:latin typeface="Arial" charset="0"/>
                <a:ea typeface="+mn-ea"/>
                <a:cs typeface="Arial" charset="0"/>
              </a:rPr>
            </a:br>
            <a:r>
              <a:rPr lang="fr-FR" sz="2800" kern="1200" dirty="0" smtClean="0">
                <a:solidFill>
                  <a:srgbClr val="FFFF00"/>
                </a:solidFill>
                <a:latin typeface="Arial" charset="0"/>
                <a:ea typeface="+mn-ea"/>
                <a:cs typeface="Arial" charset="0"/>
              </a:rPr>
              <a:t/>
            </a:r>
            <a:br>
              <a:rPr lang="fr-FR" sz="2800" kern="1200" dirty="0" smtClean="0">
                <a:solidFill>
                  <a:srgbClr val="FFFF00"/>
                </a:solidFill>
                <a:latin typeface="Arial" charset="0"/>
                <a:ea typeface="+mn-ea"/>
                <a:cs typeface="Arial" charset="0"/>
              </a:rPr>
            </a:br>
            <a:r>
              <a:rPr lang="fr-FR" sz="2800" kern="1200" dirty="0" smtClean="0">
                <a:solidFill>
                  <a:srgbClr val="FFFF00"/>
                </a:solidFill>
                <a:latin typeface="Arial" charset="0"/>
                <a:ea typeface="+mn-ea"/>
                <a:cs typeface="Arial" charset="0"/>
              </a:rPr>
              <a:t>Les </a:t>
            </a:r>
            <a:r>
              <a:rPr lang="fr-FR" sz="2800" kern="1200" dirty="0">
                <a:solidFill>
                  <a:srgbClr val="FFFF00"/>
                </a:solidFill>
                <a:latin typeface="Arial" charset="0"/>
                <a:ea typeface="+mn-ea"/>
                <a:cs typeface="Arial" charset="0"/>
              </a:rPr>
              <a:t>bris de verre (mécanique ou thermique</a:t>
            </a:r>
            <a:r>
              <a:rPr lang="fr-FR" sz="2800" kern="1200" dirty="0" smtClean="0">
                <a:solidFill>
                  <a:srgbClr val="FFFF00"/>
                </a:solidFill>
                <a:latin typeface="Arial" charset="0"/>
                <a:ea typeface="+mn-ea"/>
                <a:cs typeface="Arial" charset="0"/>
              </a:rPr>
              <a:t>):</a:t>
            </a: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69</a:t>
            </a:fld>
            <a:endParaRPr lang="fr-FR" altLang="fr-FR"/>
          </a:p>
        </p:txBody>
      </p:sp>
      <p:pic>
        <p:nvPicPr>
          <p:cNvPr id="4" name="Picture 2" descr="E:\Documents and Settings\FLACHER LAURENT\archives photos\Archive clichés RCCI\RCCI 3 VIART MTB\DSC00324.JPG"/>
          <p:cNvPicPr>
            <a:picLocks noChangeAspect="1" noChangeArrowheads="1"/>
          </p:cNvPicPr>
          <p:nvPr/>
        </p:nvPicPr>
        <p:blipFill>
          <a:blip r:embed="rId2" cstate="print"/>
          <a:srcRect/>
          <a:stretch>
            <a:fillRect/>
          </a:stretch>
        </p:blipFill>
        <p:spPr bwMode="auto">
          <a:xfrm>
            <a:off x="1115616" y="1196752"/>
            <a:ext cx="6659562" cy="4457700"/>
          </a:xfrm>
          <a:prstGeom prst="rect">
            <a:avLst/>
          </a:prstGeom>
          <a:noFill/>
          <a:ln w="38100">
            <a:solidFill>
              <a:srgbClr val="FFFF00"/>
            </a:solidFill>
            <a:miter lim="800000"/>
            <a:headEnd/>
            <a:tailEnd/>
          </a:ln>
        </p:spPr>
      </p:pic>
      <p:sp>
        <p:nvSpPr>
          <p:cNvPr id="6" name="Flèche droite 29"/>
          <p:cNvSpPr>
            <a:spLocks noChangeArrowheads="1"/>
          </p:cNvSpPr>
          <p:nvPr/>
        </p:nvSpPr>
        <p:spPr bwMode="auto">
          <a:xfrm>
            <a:off x="2339752" y="2564904"/>
            <a:ext cx="925512" cy="484187"/>
          </a:xfrm>
          <a:prstGeom prst="rightArrow">
            <a:avLst>
              <a:gd name="adj1" fmla="val 50000"/>
              <a:gd name="adj2" fmla="val 50026"/>
            </a:avLst>
          </a:prstGeom>
          <a:solidFill>
            <a:srgbClr val="FF0000"/>
          </a:solidFill>
          <a:ln w="9525" algn="ctr">
            <a:solidFill>
              <a:schemeClr val="tx1"/>
            </a:solidFill>
            <a:round/>
            <a:headEnd/>
            <a:tailEnd/>
          </a:ln>
        </p:spPr>
        <p:txBody>
          <a:bodyPr/>
          <a:lstStyle/>
          <a:p>
            <a:pPr algn="ctr"/>
            <a:endParaRPr lang="fr-FR"/>
          </a:p>
        </p:txBody>
      </p:sp>
      <p:sp>
        <p:nvSpPr>
          <p:cNvPr id="7" name="ZoneTexte 16"/>
          <p:cNvSpPr txBox="1">
            <a:spLocks noChangeArrowheads="1"/>
          </p:cNvSpPr>
          <p:nvPr/>
        </p:nvSpPr>
        <p:spPr bwMode="auto">
          <a:xfrm>
            <a:off x="430635" y="2637928"/>
            <a:ext cx="1655762" cy="338138"/>
          </a:xfrm>
          <a:prstGeom prst="rect">
            <a:avLst/>
          </a:prstGeom>
          <a:solidFill>
            <a:srgbClr val="FFFF00"/>
          </a:solidFill>
          <a:ln w="25400">
            <a:solidFill>
              <a:schemeClr val="tx1"/>
            </a:solidFill>
            <a:miter lim="800000"/>
            <a:headEnd/>
            <a:tailEnd/>
          </a:ln>
        </p:spPr>
        <p:txBody>
          <a:bodyPr>
            <a:spAutoFit/>
          </a:bodyPr>
          <a:lstStyle/>
          <a:p>
            <a:pPr algn="ctr"/>
            <a:r>
              <a:rPr lang="fr-FR" sz="1600" b="1">
                <a:solidFill>
                  <a:srgbClr val="FF0000"/>
                </a:solidFill>
              </a:rPr>
              <a:t>Thermique</a:t>
            </a:r>
          </a:p>
        </p:txBody>
      </p:sp>
      <p:sp>
        <p:nvSpPr>
          <p:cNvPr id="8" name="Flèche droite 29"/>
          <p:cNvSpPr>
            <a:spLocks noChangeArrowheads="1"/>
          </p:cNvSpPr>
          <p:nvPr/>
        </p:nvSpPr>
        <p:spPr bwMode="auto">
          <a:xfrm>
            <a:off x="2483768" y="4509120"/>
            <a:ext cx="925513" cy="484187"/>
          </a:xfrm>
          <a:prstGeom prst="rightArrow">
            <a:avLst>
              <a:gd name="adj1" fmla="val 50000"/>
              <a:gd name="adj2" fmla="val 50026"/>
            </a:avLst>
          </a:prstGeom>
          <a:solidFill>
            <a:srgbClr val="FF0000"/>
          </a:solidFill>
          <a:ln w="9525" algn="ctr">
            <a:solidFill>
              <a:schemeClr val="tx1"/>
            </a:solidFill>
            <a:round/>
            <a:headEnd/>
            <a:tailEnd/>
          </a:ln>
        </p:spPr>
        <p:txBody>
          <a:bodyPr/>
          <a:lstStyle/>
          <a:p>
            <a:pPr algn="ctr"/>
            <a:endParaRPr lang="fr-FR"/>
          </a:p>
        </p:txBody>
      </p:sp>
      <p:sp>
        <p:nvSpPr>
          <p:cNvPr id="9" name="ZoneTexte 16"/>
          <p:cNvSpPr txBox="1">
            <a:spLocks noChangeArrowheads="1"/>
          </p:cNvSpPr>
          <p:nvPr/>
        </p:nvSpPr>
        <p:spPr bwMode="auto">
          <a:xfrm>
            <a:off x="401638" y="4559920"/>
            <a:ext cx="1655762" cy="338137"/>
          </a:xfrm>
          <a:prstGeom prst="rect">
            <a:avLst/>
          </a:prstGeom>
          <a:solidFill>
            <a:srgbClr val="FFFF00"/>
          </a:solidFill>
          <a:ln w="25400">
            <a:solidFill>
              <a:schemeClr val="tx1"/>
            </a:solidFill>
            <a:miter lim="800000"/>
            <a:headEnd/>
            <a:tailEnd/>
          </a:ln>
        </p:spPr>
        <p:txBody>
          <a:bodyPr>
            <a:spAutoFit/>
          </a:bodyPr>
          <a:lstStyle/>
          <a:p>
            <a:pPr algn="ctr"/>
            <a:r>
              <a:rPr lang="fr-FR" sz="1600" b="1" dirty="0">
                <a:solidFill>
                  <a:srgbClr val="FF0000"/>
                </a:solidFill>
              </a:rPr>
              <a:t>Mécanique</a:t>
            </a:r>
          </a:p>
        </p:txBody>
      </p:sp>
      <p:sp>
        <p:nvSpPr>
          <p:cNvPr id="10" name="Flèche droite 29"/>
          <p:cNvSpPr>
            <a:spLocks noChangeArrowheads="1"/>
          </p:cNvSpPr>
          <p:nvPr/>
        </p:nvSpPr>
        <p:spPr bwMode="auto">
          <a:xfrm rot="10800000">
            <a:off x="5868144" y="3028131"/>
            <a:ext cx="1512888" cy="484187"/>
          </a:xfrm>
          <a:prstGeom prst="rightArrow">
            <a:avLst>
              <a:gd name="adj1" fmla="val 50000"/>
              <a:gd name="adj2" fmla="val 50066"/>
            </a:avLst>
          </a:prstGeom>
          <a:solidFill>
            <a:srgbClr val="FF0000"/>
          </a:solidFill>
          <a:ln w="9525" algn="ctr">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000000"/>
              </a:solidFill>
              <a:effectLst/>
              <a:uLnTx/>
              <a:uFillTx/>
              <a:latin typeface="Arial" charset="0"/>
              <a:ea typeface="+mn-ea"/>
              <a:cs typeface="Arial" charset="0"/>
            </a:endParaRPr>
          </a:p>
        </p:txBody>
      </p:sp>
      <p:pic>
        <p:nvPicPr>
          <p:cNvPr id="11" name="Picture 14" descr="D:\Clipart Pompiers\Clipart 2\Transparent\personnages\perso2.gif"/>
          <p:cNvPicPr>
            <a:picLocks noChangeAspect="1" noChangeArrowheads="1"/>
          </p:cNvPicPr>
          <p:nvPr/>
        </p:nvPicPr>
        <p:blipFill>
          <a:blip r:embed="rId3" cstate="print"/>
          <a:srcRect/>
          <a:stretch>
            <a:fillRect/>
          </a:stretch>
        </p:blipFill>
        <p:spPr bwMode="auto">
          <a:xfrm>
            <a:off x="7897498" y="3038971"/>
            <a:ext cx="1125322" cy="2376140"/>
          </a:xfrm>
          <a:prstGeom prst="rect">
            <a:avLst/>
          </a:prstGeom>
          <a:noFill/>
          <a:ln w="9525">
            <a:noFill/>
            <a:miter lim="800000"/>
            <a:headEnd/>
            <a:tailEnd/>
          </a:ln>
        </p:spPr>
      </p:pic>
      <p:sp>
        <p:nvSpPr>
          <p:cNvPr id="12" name="Bulle ronde 11"/>
          <p:cNvSpPr/>
          <p:nvPr/>
        </p:nvSpPr>
        <p:spPr>
          <a:xfrm>
            <a:off x="5508625" y="1748929"/>
            <a:ext cx="3635375" cy="720725"/>
          </a:xfrm>
          <a:prstGeom prst="wedgeEllipseCallout">
            <a:avLst>
              <a:gd name="adj1" fmla="val 10366"/>
              <a:gd name="adj2" fmla="val 13621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1" dirty="0">
                <a:latin typeface="Times New Roman" pitchFamily="18" charset="0"/>
                <a:cs typeface="Times New Roman" pitchFamily="18" charset="0"/>
              </a:rPr>
              <a:t>Les cassures thermiques c’est pas moi!</a:t>
            </a:r>
            <a:endParaRPr lang="fr-FR" dirty="0"/>
          </a:p>
        </p:txBody>
      </p:sp>
    </p:spTree>
    <p:extLst>
      <p:ext uri="{BB962C8B-B14F-4D97-AF65-F5344CB8AC3E}">
        <p14:creationId xmlns:p14="http://schemas.microsoft.com/office/powerpoint/2010/main" val="268243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7</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2800" kern="10" dirty="0">
                <a:ln w="9525">
                  <a:round/>
                  <a:headEnd/>
                  <a:tailEnd/>
                </a:ln>
                <a:solidFill>
                  <a:srgbClr val="FFFF00"/>
                </a:solidFill>
                <a:latin typeface="Arial Black"/>
              </a:rPr>
              <a:t>Interventions de la FOS RCCI, quand?</a:t>
            </a:r>
            <a:r>
              <a:rPr lang="fr-FR" sz="2800" kern="10" dirty="0">
                <a:ln w="9525">
                  <a:round/>
                  <a:headEnd/>
                  <a:tailEnd/>
                </a:ln>
                <a:gradFill rotWithShape="1">
                  <a:gsLst>
                    <a:gs pos="0">
                      <a:srgbClr val="FFFF00"/>
                    </a:gs>
                    <a:gs pos="100000">
                      <a:srgbClr val="FF3300"/>
                    </a:gs>
                  </a:gsLst>
                  <a:lin ang="5400000" scaled="1"/>
                </a:gradFill>
                <a:latin typeface="Arial Black"/>
              </a:rPr>
              <a:t/>
            </a:r>
            <a:br>
              <a:rPr lang="fr-FR" sz="2800" kern="10" dirty="0">
                <a:ln w="9525">
                  <a:round/>
                  <a:headEnd/>
                  <a:tailEnd/>
                </a:ln>
                <a:gradFill rotWithShape="1">
                  <a:gsLst>
                    <a:gs pos="0">
                      <a:srgbClr val="FFFF00"/>
                    </a:gs>
                    <a:gs pos="100000">
                      <a:srgbClr val="FF3300"/>
                    </a:gs>
                  </a:gsLst>
                  <a:lin ang="5400000" scaled="1"/>
                </a:gradFill>
                <a:latin typeface="Arial Black"/>
              </a:rPr>
            </a:br>
            <a:endParaRPr lang="fr-FR" sz="2800" dirty="0"/>
          </a:p>
        </p:txBody>
      </p:sp>
      <p:sp>
        <p:nvSpPr>
          <p:cNvPr id="27" name="Text Box 3"/>
          <p:cNvSpPr txBox="1">
            <a:spLocks noChangeArrowheads="1"/>
          </p:cNvSpPr>
          <p:nvPr/>
        </p:nvSpPr>
        <p:spPr bwMode="auto">
          <a:xfrm>
            <a:off x="3949253" y="1805782"/>
            <a:ext cx="2735262" cy="338138"/>
          </a:xfrm>
          <a:prstGeom prst="rect">
            <a:avLst/>
          </a:prstGeom>
          <a:solidFill>
            <a:srgbClr val="FFFF00"/>
          </a:solidFill>
          <a:ln w="25400">
            <a:solidFill>
              <a:srgbClr val="FFFF00"/>
            </a:solidFill>
            <a:miter lim="800000"/>
            <a:headEnd/>
            <a:tailEnd/>
          </a:ln>
        </p:spPr>
        <p:txBody>
          <a:bodyPr>
            <a:spAutoFit/>
          </a:bodyPr>
          <a:lstStyle/>
          <a:p>
            <a:pPr algn="ctr"/>
            <a:r>
              <a:rPr lang="en-CA" sz="1600" b="1">
                <a:latin typeface="Comic Sans MS" pitchFamily="66" charset="0"/>
              </a:rPr>
              <a:t>Lutte contre l’INCENDIE</a:t>
            </a:r>
            <a:endParaRPr lang="fr-CA" sz="1600" b="1">
              <a:latin typeface="Comic Sans MS" pitchFamily="66" charset="0"/>
            </a:endParaRPr>
          </a:p>
        </p:txBody>
      </p:sp>
      <p:sp>
        <p:nvSpPr>
          <p:cNvPr id="26" name="Flèche vers le bas 18"/>
          <p:cNvSpPr>
            <a:spLocks noChangeArrowheads="1"/>
          </p:cNvSpPr>
          <p:nvPr/>
        </p:nvSpPr>
        <p:spPr bwMode="auto">
          <a:xfrm>
            <a:off x="5166072" y="1548607"/>
            <a:ext cx="150812" cy="257175"/>
          </a:xfrm>
          <a:prstGeom prst="downArrow">
            <a:avLst>
              <a:gd name="adj1" fmla="val 50000"/>
              <a:gd name="adj2" fmla="val 48884"/>
            </a:avLst>
          </a:prstGeom>
          <a:solidFill>
            <a:srgbClr val="FF3300"/>
          </a:solidFill>
          <a:ln w="9525" algn="ctr">
            <a:solidFill>
              <a:srgbClr val="FF0000"/>
            </a:solidFill>
            <a:round/>
            <a:headEnd/>
            <a:tailEnd/>
          </a:ln>
        </p:spPr>
        <p:txBody>
          <a:bodyPr/>
          <a:lstStyle/>
          <a:p>
            <a:pPr algn="ctr"/>
            <a:endParaRPr lang="fr-FR" sz="2400">
              <a:latin typeface="Times New Roman" pitchFamily="18" charset="0"/>
            </a:endParaRPr>
          </a:p>
        </p:txBody>
      </p:sp>
      <p:sp>
        <p:nvSpPr>
          <p:cNvPr id="29" name="Rectangle 47"/>
          <p:cNvSpPr>
            <a:spLocks noChangeArrowheads="1"/>
          </p:cNvSpPr>
          <p:nvPr/>
        </p:nvSpPr>
        <p:spPr bwMode="auto">
          <a:xfrm>
            <a:off x="3157090" y="2316164"/>
            <a:ext cx="4319587" cy="338137"/>
          </a:xfrm>
          <a:prstGeom prst="rect">
            <a:avLst/>
          </a:prstGeom>
          <a:solidFill>
            <a:srgbClr val="FFFF00"/>
          </a:solidFill>
          <a:ln w="9525">
            <a:noFill/>
            <a:miter lim="800000"/>
            <a:headEnd/>
            <a:tailEnd/>
          </a:ln>
        </p:spPr>
        <p:txBody>
          <a:bodyPr>
            <a:spAutoFit/>
          </a:bodyPr>
          <a:lstStyle/>
          <a:p>
            <a:pPr algn="ctr"/>
            <a:r>
              <a:rPr lang="en-CA" sz="1600" b="1" dirty="0" err="1">
                <a:latin typeface="Comic Sans MS" pitchFamily="66" charset="0"/>
              </a:rPr>
              <a:t>Signes</a:t>
            </a:r>
            <a:r>
              <a:rPr lang="en-CA" sz="1600" b="1" dirty="0">
                <a:latin typeface="Comic Sans MS" pitchFamily="66" charset="0"/>
              </a:rPr>
              <a:t> “</a:t>
            </a:r>
            <a:r>
              <a:rPr lang="en-CA" sz="1600" b="1" dirty="0" err="1">
                <a:latin typeface="Comic Sans MS" pitchFamily="66" charset="0"/>
              </a:rPr>
              <a:t>manifestes</a:t>
            </a:r>
            <a:r>
              <a:rPr lang="en-CA" sz="1600" b="1" dirty="0">
                <a:latin typeface="Comic Sans MS" pitchFamily="66" charset="0"/>
              </a:rPr>
              <a:t>” </a:t>
            </a:r>
            <a:r>
              <a:rPr lang="en-CA" sz="1600" b="1" dirty="0" err="1">
                <a:latin typeface="Comic Sans MS" pitchFamily="66" charset="0"/>
              </a:rPr>
              <a:t>d’incendie</a:t>
            </a:r>
            <a:r>
              <a:rPr lang="en-CA" sz="1600" b="1" dirty="0">
                <a:latin typeface="Comic Sans MS" pitchFamily="66" charset="0"/>
              </a:rPr>
              <a:t> </a:t>
            </a:r>
            <a:r>
              <a:rPr lang="en-CA" sz="1600" b="1" dirty="0" err="1">
                <a:latin typeface="Comic Sans MS" pitchFamily="66" charset="0"/>
              </a:rPr>
              <a:t>accidentel</a:t>
            </a:r>
            <a:endParaRPr lang="fr-CA" sz="1600" b="1" dirty="0">
              <a:latin typeface="Comic Sans MS" pitchFamily="66" charset="0"/>
            </a:endParaRPr>
          </a:p>
        </p:txBody>
      </p:sp>
      <p:sp>
        <p:nvSpPr>
          <p:cNvPr id="28" name="Flèche vers le bas 20"/>
          <p:cNvSpPr>
            <a:spLocks noChangeArrowheads="1"/>
          </p:cNvSpPr>
          <p:nvPr/>
        </p:nvSpPr>
        <p:spPr bwMode="auto">
          <a:xfrm>
            <a:off x="5166072" y="2107409"/>
            <a:ext cx="187325" cy="312738"/>
          </a:xfrm>
          <a:prstGeom prst="downArrow">
            <a:avLst>
              <a:gd name="adj1" fmla="val 50000"/>
              <a:gd name="adj2" fmla="val 48245"/>
            </a:avLst>
          </a:prstGeom>
          <a:solidFill>
            <a:srgbClr val="FF0000"/>
          </a:solidFill>
          <a:ln w="9525" algn="ctr">
            <a:solidFill>
              <a:srgbClr val="FF0000"/>
            </a:solidFill>
            <a:round/>
            <a:headEnd/>
            <a:tailEnd/>
          </a:ln>
        </p:spPr>
        <p:txBody>
          <a:bodyPr/>
          <a:lstStyle/>
          <a:p>
            <a:pPr algn="ctr"/>
            <a:endParaRPr lang="fr-FR" sz="2400">
              <a:latin typeface="Times New Roman" pitchFamily="18" charset="0"/>
            </a:endParaRPr>
          </a:p>
        </p:txBody>
      </p:sp>
      <p:pic>
        <p:nvPicPr>
          <p:cNvPr id="30" name="Image 23" descr="ligne_eclairs006.gif"/>
          <p:cNvPicPr>
            <a:picLocks noChangeAspect="1"/>
          </p:cNvPicPr>
          <p:nvPr/>
        </p:nvPicPr>
        <p:blipFill>
          <a:blip r:embed="rId3" cstate="print"/>
          <a:srcRect/>
          <a:stretch>
            <a:fillRect/>
          </a:stretch>
        </p:blipFill>
        <p:spPr bwMode="auto">
          <a:xfrm>
            <a:off x="7476677" y="2327279"/>
            <a:ext cx="929037" cy="307975"/>
          </a:xfrm>
          <a:prstGeom prst="rect">
            <a:avLst/>
          </a:prstGeom>
          <a:solidFill>
            <a:srgbClr val="FFFF00"/>
          </a:solidFill>
          <a:ln w="38100">
            <a:noFill/>
            <a:miter lim="800000"/>
            <a:headEnd/>
            <a:tailEnd/>
          </a:ln>
        </p:spPr>
      </p:pic>
      <p:pic>
        <p:nvPicPr>
          <p:cNvPr id="31" name="Picture 48" descr="teenage_girl_against_smoking_hg_clr"/>
          <p:cNvPicPr>
            <a:picLocks noChangeAspect="1" noChangeArrowheads="1" noCrop="1"/>
          </p:cNvPicPr>
          <p:nvPr/>
        </p:nvPicPr>
        <p:blipFill>
          <a:blip r:embed="rId4" cstate="print"/>
          <a:srcRect/>
          <a:stretch>
            <a:fillRect/>
          </a:stretch>
        </p:blipFill>
        <p:spPr bwMode="auto">
          <a:xfrm>
            <a:off x="8369846" y="2003426"/>
            <a:ext cx="623887" cy="650875"/>
          </a:xfrm>
          <a:prstGeom prst="rect">
            <a:avLst/>
          </a:prstGeom>
          <a:noFill/>
          <a:ln w="9525">
            <a:noFill/>
            <a:miter lim="800000"/>
            <a:headEnd/>
            <a:tailEnd/>
          </a:ln>
        </p:spPr>
      </p:pic>
      <p:cxnSp>
        <p:nvCxnSpPr>
          <p:cNvPr id="32" name="Connecteur droit avec flèche 39"/>
          <p:cNvCxnSpPr>
            <a:cxnSpLocks noChangeShapeType="1"/>
          </p:cNvCxnSpPr>
          <p:nvPr/>
        </p:nvCxnSpPr>
        <p:spPr bwMode="auto">
          <a:xfrm flipH="1">
            <a:off x="2667594" y="2516195"/>
            <a:ext cx="503238" cy="22225"/>
          </a:xfrm>
          <a:prstGeom prst="straightConnector1">
            <a:avLst/>
          </a:prstGeom>
          <a:noFill/>
          <a:ln w="50800" algn="ctr">
            <a:solidFill>
              <a:srgbClr val="00FF00"/>
            </a:solidFill>
            <a:round/>
            <a:headEnd/>
            <a:tailEnd type="arrow" w="med" len="med"/>
          </a:ln>
        </p:spPr>
      </p:cxnSp>
      <p:sp>
        <p:nvSpPr>
          <p:cNvPr id="33" name="Text Box 3"/>
          <p:cNvSpPr txBox="1">
            <a:spLocks noChangeArrowheads="1"/>
          </p:cNvSpPr>
          <p:nvPr/>
        </p:nvSpPr>
        <p:spPr bwMode="auto">
          <a:xfrm>
            <a:off x="460722" y="2003426"/>
            <a:ext cx="2157413" cy="830263"/>
          </a:xfrm>
          <a:prstGeom prst="rect">
            <a:avLst/>
          </a:prstGeom>
          <a:solidFill>
            <a:srgbClr val="00FF00"/>
          </a:solidFill>
          <a:ln w="25400">
            <a:solidFill>
              <a:srgbClr val="FFFF00"/>
            </a:solidFill>
            <a:miter lim="800000"/>
            <a:headEnd/>
            <a:tailEnd/>
          </a:ln>
        </p:spPr>
        <p:txBody>
          <a:bodyPr>
            <a:spAutoFit/>
          </a:bodyPr>
          <a:lstStyle/>
          <a:p>
            <a:pPr algn="ctr"/>
            <a:r>
              <a:rPr lang="en-CA" sz="1600" b="1" dirty="0">
                <a:solidFill>
                  <a:srgbClr val="FF0000"/>
                </a:solidFill>
                <a:latin typeface="Comic Sans MS" pitchFamily="66" charset="0"/>
              </a:rPr>
              <a:t>RCCI SDIS avec </a:t>
            </a:r>
            <a:r>
              <a:rPr lang="en-CA" sz="1600" b="1" dirty="0" err="1">
                <a:solidFill>
                  <a:srgbClr val="FF0000"/>
                </a:solidFill>
                <a:latin typeface="Comic Sans MS" pitchFamily="66" charset="0"/>
              </a:rPr>
              <a:t>l’accord</a:t>
            </a:r>
            <a:r>
              <a:rPr lang="en-CA" sz="1600" b="1" dirty="0">
                <a:solidFill>
                  <a:srgbClr val="FF0000"/>
                </a:solidFill>
                <a:latin typeface="Comic Sans MS" pitchFamily="66" charset="0"/>
              </a:rPr>
              <a:t> de </a:t>
            </a:r>
            <a:r>
              <a:rPr lang="en-CA" sz="1600" b="1" dirty="0" err="1">
                <a:solidFill>
                  <a:srgbClr val="FF0000"/>
                </a:solidFill>
                <a:latin typeface="Comic Sans MS" pitchFamily="66" charset="0"/>
              </a:rPr>
              <a:t>l’OPJ</a:t>
            </a:r>
            <a:r>
              <a:rPr lang="en-CA" sz="1600" b="1" dirty="0">
                <a:solidFill>
                  <a:srgbClr val="FF0000"/>
                </a:solidFill>
                <a:latin typeface="Comic Sans MS" pitchFamily="66" charset="0"/>
              </a:rPr>
              <a:t> et du </a:t>
            </a:r>
            <a:r>
              <a:rPr lang="en-CA" sz="1600" b="1" dirty="0" err="1">
                <a:solidFill>
                  <a:srgbClr val="FF0000"/>
                </a:solidFill>
                <a:latin typeface="Comic Sans MS" pitchFamily="66" charset="0"/>
              </a:rPr>
              <a:t>propriétaire</a:t>
            </a:r>
            <a:r>
              <a:rPr lang="en-CA" sz="1600" b="1" dirty="0">
                <a:solidFill>
                  <a:srgbClr val="FF0000"/>
                </a:solidFill>
                <a:latin typeface="Comic Sans MS" pitchFamily="66" charset="0"/>
              </a:rPr>
              <a:t>  </a:t>
            </a:r>
            <a:endParaRPr lang="fr-CA" sz="1600" b="1" dirty="0">
              <a:solidFill>
                <a:srgbClr val="FF0000"/>
              </a:solidFill>
              <a:latin typeface="Comic Sans MS" pitchFamily="66" charset="0"/>
            </a:endParaRPr>
          </a:p>
        </p:txBody>
      </p:sp>
      <p:sp>
        <p:nvSpPr>
          <p:cNvPr id="34" name="Rectangle 6"/>
          <p:cNvSpPr>
            <a:spLocks noChangeArrowheads="1"/>
          </p:cNvSpPr>
          <p:nvPr/>
        </p:nvSpPr>
        <p:spPr bwMode="auto">
          <a:xfrm>
            <a:off x="151159" y="1068388"/>
            <a:ext cx="3348037" cy="904875"/>
          </a:xfrm>
          <a:prstGeom prst="rect">
            <a:avLst/>
          </a:prstGeom>
          <a:noFill/>
          <a:ln w="9525">
            <a:noFill/>
            <a:miter lim="800000"/>
            <a:headEnd/>
            <a:tailEnd/>
          </a:ln>
        </p:spPr>
        <p:txBody>
          <a:bodyPr>
            <a:spAutoFit/>
          </a:bodyPr>
          <a:lstStyle/>
          <a:p>
            <a:pPr algn="ctr">
              <a:lnSpc>
                <a:spcPct val="120000"/>
              </a:lnSpc>
              <a:spcBef>
                <a:spcPct val="20000"/>
              </a:spcBef>
              <a:buClr>
                <a:srgbClr val="B5AE1D"/>
              </a:buClr>
              <a:buFont typeface="Wingdings" pitchFamily="2" charset="2"/>
              <a:buNone/>
            </a:pPr>
            <a:r>
              <a:rPr lang="fr-CA" b="1" dirty="0">
                <a:solidFill>
                  <a:schemeClr val="bg1"/>
                </a:solidFill>
                <a:latin typeface="Book Antiqua" pitchFamily="18" charset="0"/>
              </a:rPr>
              <a:t>    </a:t>
            </a:r>
            <a:r>
              <a:rPr lang="fr-CA" sz="1200" b="1" dirty="0">
                <a:solidFill>
                  <a:srgbClr val="0000CC"/>
                </a:solidFill>
                <a:latin typeface="Book Antiqua" pitchFamily="18" charset="0"/>
              </a:rPr>
              <a:t>Article 10 du Code civil</a:t>
            </a:r>
          </a:p>
          <a:p>
            <a:pPr algn="ctr">
              <a:lnSpc>
                <a:spcPct val="120000"/>
              </a:lnSpc>
              <a:spcBef>
                <a:spcPct val="20000"/>
              </a:spcBef>
              <a:buClr>
                <a:srgbClr val="B5AE1D"/>
              </a:buClr>
              <a:buFont typeface="Wingdings" pitchFamily="2" charset="2"/>
              <a:buNone/>
            </a:pPr>
            <a:r>
              <a:rPr lang="fr-FR" sz="1200" b="1" dirty="0">
                <a:latin typeface="Times New Roman" pitchFamily="18" charset="0"/>
              </a:rPr>
              <a:t>Chacun est tenu d'apporter son concours à la justice en vue de  la manifestation de la vérité.</a:t>
            </a:r>
            <a:r>
              <a:rPr lang="fr-FR" sz="1200" dirty="0">
                <a:latin typeface="Times New Roman" pitchFamily="18" charset="0"/>
              </a:rPr>
              <a:t> </a:t>
            </a:r>
            <a:endParaRPr lang="fr-CA" sz="1200" dirty="0">
              <a:latin typeface="Times New Roman" pitchFamily="18" charset="0"/>
            </a:endParaRPr>
          </a:p>
        </p:txBody>
      </p:sp>
      <p:sp>
        <p:nvSpPr>
          <p:cNvPr id="35" name="Flèche vers le bas 20"/>
          <p:cNvSpPr>
            <a:spLocks noChangeArrowheads="1"/>
          </p:cNvSpPr>
          <p:nvPr/>
        </p:nvSpPr>
        <p:spPr bwMode="auto">
          <a:xfrm rot="6604153">
            <a:off x="3603408" y="1658197"/>
            <a:ext cx="184150" cy="473075"/>
          </a:xfrm>
          <a:prstGeom prst="downArrow">
            <a:avLst>
              <a:gd name="adj1" fmla="val 50000"/>
              <a:gd name="adj2" fmla="val 49940"/>
            </a:avLst>
          </a:prstGeom>
          <a:solidFill>
            <a:srgbClr val="FF0000"/>
          </a:solidFill>
          <a:ln w="9525" algn="ctr">
            <a:solidFill>
              <a:srgbClr val="FF0000"/>
            </a:solidFill>
            <a:round/>
            <a:headEnd/>
            <a:tailEnd/>
          </a:ln>
        </p:spPr>
        <p:txBody>
          <a:bodyPr/>
          <a:lstStyle/>
          <a:p>
            <a:pPr algn="ctr"/>
            <a:endParaRPr lang="fr-FR" sz="2400">
              <a:latin typeface="Times New Roman" pitchFamily="18" charset="0"/>
            </a:endParaRPr>
          </a:p>
        </p:txBody>
      </p:sp>
      <p:sp>
        <p:nvSpPr>
          <p:cNvPr id="36" name="ZoneTexte 73"/>
          <p:cNvSpPr txBox="1">
            <a:spLocks noChangeArrowheads="1"/>
          </p:cNvSpPr>
          <p:nvPr/>
        </p:nvSpPr>
        <p:spPr bwMode="auto">
          <a:xfrm>
            <a:off x="323850" y="2589225"/>
            <a:ext cx="8820150" cy="584200"/>
          </a:xfrm>
          <a:prstGeom prst="rect">
            <a:avLst/>
          </a:prstGeom>
          <a:noFill/>
          <a:ln w="9525">
            <a:noFill/>
            <a:miter lim="800000"/>
            <a:headEnd/>
            <a:tailEnd/>
          </a:ln>
        </p:spPr>
        <p:txBody>
          <a:bodyPr>
            <a:spAutoFit/>
          </a:bodyPr>
          <a:lstStyle/>
          <a:p>
            <a:pPr algn="ctr"/>
            <a:r>
              <a:rPr lang="fr-FR" sz="3200" b="1" dirty="0">
                <a:solidFill>
                  <a:srgbClr val="FF0000"/>
                </a:solidFill>
                <a:latin typeface="Book Antiqua" pitchFamily="18" charset="0"/>
              </a:rPr>
              <a:t>--------------------------------------------------------------- </a:t>
            </a:r>
          </a:p>
        </p:txBody>
      </p:sp>
      <p:sp>
        <p:nvSpPr>
          <p:cNvPr id="37" name="Flèche vers le bas 18"/>
          <p:cNvSpPr>
            <a:spLocks noChangeArrowheads="1"/>
          </p:cNvSpPr>
          <p:nvPr/>
        </p:nvSpPr>
        <p:spPr bwMode="auto">
          <a:xfrm>
            <a:off x="5184353" y="2693987"/>
            <a:ext cx="150812" cy="257175"/>
          </a:xfrm>
          <a:prstGeom prst="downArrow">
            <a:avLst>
              <a:gd name="adj1" fmla="val 50000"/>
              <a:gd name="adj2" fmla="val 48884"/>
            </a:avLst>
          </a:prstGeom>
          <a:solidFill>
            <a:srgbClr val="FF3300"/>
          </a:solidFill>
          <a:ln w="9525" algn="ctr">
            <a:solidFill>
              <a:srgbClr val="FF0000"/>
            </a:solidFill>
            <a:round/>
            <a:headEnd/>
            <a:tailEnd/>
          </a:ln>
        </p:spPr>
        <p:txBody>
          <a:bodyPr/>
          <a:lstStyle/>
          <a:p>
            <a:pPr algn="ctr"/>
            <a:endParaRPr lang="fr-FR" sz="2400">
              <a:latin typeface="Times New Roman" pitchFamily="18" charset="0"/>
            </a:endParaRPr>
          </a:p>
        </p:txBody>
      </p:sp>
      <p:sp>
        <p:nvSpPr>
          <p:cNvPr id="38" name="Text Box 3"/>
          <p:cNvSpPr txBox="1">
            <a:spLocks noChangeArrowheads="1"/>
          </p:cNvSpPr>
          <p:nvPr/>
        </p:nvSpPr>
        <p:spPr bwMode="auto">
          <a:xfrm>
            <a:off x="2771800" y="3005946"/>
            <a:ext cx="5405438" cy="338138"/>
          </a:xfrm>
          <a:prstGeom prst="rect">
            <a:avLst/>
          </a:prstGeom>
          <a:gradFill rotWithShape="0">
            <a:gsLst>
              <a:gs pos="0">
                <a:srgbClr val="FFFFFF"/>
              </a:gs>
              <a:gs pos="7001">
                <a:srgbClr val="E6E6E6"/>
              </a:gs>
              <a:gs pos="32001">
                <a:srgbClr val="7D8496"/>
              </a:gs>
              <a:gs pos="47000">
                <a:srgbClr val="E6E6E6"/>
              </a:gs>
              <a:gs pos="85001">
                <a:srgbClr val="7D8496"/>
              </a:gs>
              <a:gs pos="100000">
                <a:srgbClr val="E6E6E6"/>
              </a:gs>
            </a:gsLst>
            <a:lin ang="8100000"/>
          </a:gradFill>
          <a:ln w="25400">
            <a:solidFill>
              <a:srgbClr val="0000FF"/>
            </a:solidFill>
            <a:miter lim="800000"/>
            <a:headEnd/>
            <a:tailEnd/>
          </a:ln>
        </p:spPr>
        <p:txBody>
          <a:bodyPr>
            <a:spAutoFit/>
          </a:bodyPr>
          <a:lstStyle/>
          <a:p>
            <a:pPr algn="ctr"/>
            <a:r>
              <a:rPr lang="en-CA" sz="1600" b="1">
                <a:solidFill>
                  <a:srgbClr val="FF0000"/>
                </a:solidFill>
                <a:latin typeface="Comic Sans MS" pitchFamily="66" charset="0"/>
              </a:rPr>
              <a:t>Signes “manifestes” d’incendie criminel ou volontaire</a:t>
            </a:r>
            <a:endParaRPr lang="fr-CA" sz="1600" b="1">
              <a:solidFill>
                <a:srgbClr val="FF0000"/>
              </a:solidFill>
              <a:latin typeface="Comic Sans MS" pitchFamily="66" charset="0"/>
            </a:endParaRPr>
          </a:p>
        </p:txBody>
      </p:sp>
      <p:pic>
        <p:nvPicPr>
          <p:cNvPr id="39" name="Image 23" descr="AJMCH7TCA3BF2TFCAY2AG8YCAK5OA8HCAWGSUJICA12RHSTCAQA8UGCCAB3UJWSCA7OWJK2CAKA53HNCA6X1SCFCA11KSNICA3YZUGOCAR9PXG5CAAGFHZLCAL4NZ9XCAQLVQOCCA393QDDCABA7H3G.jpg"/>
          <p:cNvPicPr>
            <a:picLocks noChangeAspect="1"/>
          </p:cNvPicPr>
          <p:nvPr/>
        </p:nvPicPr>
        <p:blipFill>
          <a:blip r:embed="rId5" cstate="print"/>
          <a:srcRect/>
          <a:stretch>
            <a:fillRect/>
          </a:stretch>
        </p:blipFill>
        <p:spPr bwMode="auto">
          <a:xfrm>
            <a:off x="8243888" y="2924175"/>
            <a:ext cx="561975" cy="587375"/>
          </a:xfrm>
          <a:prstGeom prst="rect">
            <a:avLst/>
          </a:prstGeom>
          <a:noFill/>
          <a:ln w="9525">
            <a:noFill/>
            <a:miter lim="800000"/>
            <a:headEnd/>
            <a:tailEnd/>
          </a:ln>
        </p:spPr>
      </p:pic>
      <p:sp>
        <p:nvSpPr>
          <p:cNvPr id="40" name="Flèche vers le bas 22"/>
          <p:cNvSpPr>
            <a:spLocks noChangeArrowheads="1"/>
          </p:cNvSpPr>
          <p:nvPr/>
        </p:nvSpPr>
        <p:spPr bwMode="auto">
          <a:xfrm>
            <a:off x="5278015" y="3356782"/>
            <a:ext cx="185737" cy="260350"/>
          </a:xfrm>
          <a:prstGeom prst="downArrow">
            <a:avLst>
              <a:gd name="adj1" fmla="val 50000"/>
              <a:gd name="adj2" fmla="val 50228"/>
            </a:avLst>
          </a:prstGeom>
          <a:solidFill>
            <a:srgbClr val="0000FF"/>
          </a:solidFill>
          <a:ln w="9525" algn="ctr">
            <a:solidFill>
              <a:srgbClr val="FF0000"/>
            </a:solidFill>
            <a:round/>
            <a:headEnd/>
            <a:tailEnd/>
          </a:ln>
        </p:spPr>
        <p:txBody>
          <a:bodyPr/>
          <a:lstStyle/>
          <a:p>
            <a:pPr algn="ctr"/>
            <a:endParaRPr lang="fr-FR" sz="2400">
              <a:latin typeface="Times New Roman" pitchFamily="18" charset="0"/>
            </a:endParaRPr>
          </a:p>
        </p:txBody>
      </p:sp>
      <p:sp>
        <p:nvSpPr>
          <p:cNvPr id="41" name="Text Box 3"/>
          <p:cNvSpPr txBox="1">
            <a:spLocks noChangeArrowheads="1"/>
          </p:cNvSpPr>
          <p:nvPr/>
        </p:nvSpPr>
        <p:spPr bwMode="auto">
          <a:xfrm>
            <a:off x="4808114" y="3590925"/>
            <a:ext cx="1125537" cy="338138"/>
          </a:xfrm>
          <a:prstGeom prst="rect">
            <a:avLst/>
          </a:prstGeom>
          <a:gradFill rotWithShape="0">
            <a:gsLst>
              <a:gs pos="0">
                <a:srgbClr val="8488C4"/>
              </a:gs>
              <a:gs pos="53000">
                <a:srgbClr val="D4DEFF"/>
              </a:gs>
              <a:gs pos="83000">
                <a:srgbClr val="D4DEFF"/>
              </a:gs>
              <a:gs pos="100000">
                <a:srgbClr val="96AB94"/>
              </a:gs>
            </a:gsLst>
            <a:lin ang="8100000"/>
          </a:gradFill>
          <a:ln w="25400">
            <a:solidFill>
              <a:srgbClr val="0000FF"/>
            </a:solidFill>
            <a:miter lim="800000"/>
            <a:headEnd/>
            <a:tailEnd/>
          </a:ln>
        </p:spPr>
        <p:txBody>
          <a:bodyPr>
            <a:spAutoFit/>
          </a:bodyPr>
          <a:lstStyle/>
          <a:p>
            <a:pPr algn="ctr"/>
            <a:r>
              <a:rPr lang="en-CA" sz="1600" b="1">
                <a:solidFill>
                  <a:srgbClr val="FF0000"/>
                </a:solidFill>
                <a:latin typeface="Comic Sans MS" pitchFamily="66" charset="0"/>
              </a:rPr>
              <a:t>DELIT ?</a:t>
            </a:r>
            <a:endParaRPr lang="fr-CA" sz="1600" b="1">
              <a:solidFill>
                <a:srgbClr val="FF0000"/>
              </a:solidFill>
              <a:latin typeface="Comic Sans MS" pitchFamily="66" charset="0"/>
            </a:endParaRPr>
          </a:p>
        </p:txBody>
      </p:sp>
      <p:pic>
        <p:nvPicPr>
          <p:cNvPr id="42" name="Image 11" descr="AC12TU8CA0UZQAHCAIDE7IJCAYG3D6QCAPSZQLECA3JSVGJCA223KK0CAZ0825DCANRBUZOCANL0XUFCABP7S10CAUVKRPGCAJ9CVSTCA4617SZCAM3S9L6CA4TZOSICAAHPBAACAA46BWACAXQKEO4.jpg"/>
          <p:cNvPicPr>
            <a:picLocks noChangeAspect="1"/>
          </p:cNvPicPr>
          <p:nvPr/>
        </p:nvPicPr>
        <p:blipFill>
          <a:blip r:embed="rId6" cstate="print"/>
          <a:srcRect/>
          <a:stretch>
            <a:fillRect/>
          </a:stretch>
        </p:blipFill>
        <p:spPr bwMode="auto">
          <a:xfrm>
            <a:off x="3970213" y="3563938"/>
            <a:ext cx="500063" cy="365125"/>
          </a:xfrm>
          <a:prstGeom prst="rect">
            <a:avLst/>
          </a:prstGeom>
          <a:noFill/>
          <a:ln w="38100">
            <a:noFill/>
            <a:miter lim="800000"/>
            <a:headEnd/>
            <a:tailEnd/>
          </a:ln>
        </p:spPr>
      </p:pic>
      <p:pic>
        <p:nvPicPr>
          <p:cNvPr id="43" name="Image 11" descr="AC12TU8CA0UZQAHCAIDE7IJCAYG3D6QCAPSZQLECA3JSVGJCA223KK0CAZ0825DCANRBUZOCANL0XUFCABP7S10CAUVKRPGCAJ9CVSTCA4617SZCAM3S9L6CA4TZOSICAAHPBAACAA46BWACAXQKEO4.jpg"/>
          <p:cNvPicPr>
            <a:picLocks noChangeAspect="1"/>
          </p:cNvPicPr>
          <p:nvPr/>
        </p:nvPicPr>
        <p:blipFill>
          <a:blip r:embed="rId6" cstate="print"/>
          <a:srcRect/>
          <a:stretch>
            <a:fillRect/>
          </a:stretch>
        </p:blipFill>
        <p:spPr bwMode="auto">
          <a:xfrm>
            <a:off x="6153009" y="3544888"/>
            <a:ext cx="508000" cy="371475"/>
          </a:xfrm>
          <a:prstGeom prst="rect">
            <a:avLst/>
          </a:prstGeom>
          <a:noFill/>
          <a:ln w="38100">
            <a:noFill/>
            <a:miter lim="800000"/>
            <a:headEnd/>
            <a:tailEnd/>
          </a:ln>
        </p:spPr>
      </p:pic>
      <p:sp>
        <p:nvSpPr>
          <p:cNvPr id="44" name="Flèche vers le bas 22"/>
          <p:cNvSpPr>
            <a:spLocks noChangeArrowheads="1"/>
          </p:cNvSpPr>
          <p:nvPr/>
        </p:nvSpPr>
        <p:spPr bwMode="auto">
          <a:xfrm>
            <a:off x="5288782" y="3904443"/>
            <a:ext cx="185737" cy="258763"/>
          </a:xfrm>
          <a:prstGeom prst="downArrow">
            <a:avLst>
              <a:gd name="adj1" fmla="val 50000"/>
              <a:gd name="adj2" fmla="val 49922"/>
            </a:avLst>
          </a:prstGeom>
          <a:solidFill>
            <a:srgbClr val="0000FF"/>
          </a:solidFill>
          <a:ln w="9525" algn="ctr">
            <a:solidFill>
              <a:srgbClr val="FF0000"/>
            </a:solidFill>
            <a:round/>
            <a:headEnd/>
            <a:tailEnd/>
          </a:ln>
        </p:spPr>
        <p:txBody>
          <a:bodyPr/>
          <a:lstStyle/>
          <a:p>
            <a:pPr algn="ctr"/>
            <a:endParaRPr lang="fr-FR" sz="2400">
              <a:latin typeface="Times New Roman" pitchFamily="18" charset="0"/>
            </a:endParaRPr>
          </a:p>
        </p:txBody>
      </p:sp>
      <p:sp>
        <p:nvSpPr>
          <p:cNvPr id="45" name="Text Box 20"/>
          <p:cNvSpPr txBox="1">
            <a:spLocks noChangeArrowheads="1"/>
          </p:cNvSpPr>
          <p:nvPr/>
        </p:nvSpPr>
        <p:spPr bwMode="auto">
          <a:xfrm>
            <a:off x="3402038" y="4187035"/>
            <a:ext cx="4144962" cy="338137"/>
          </a:xfrm>
          <a:prstGeom prst="rect">
            <a:avLst/>
          </a:prstGeom>
          <a:gradFill rotWithShape="0">
            <a:gsLst>
              <a:gs pos="0">
                <a:srgbClr val="8488C4"/>
              </a:gs>
              <a:gs pos="53000">
                <a:srgbClr val="D4DEFF"/>
              </a:gs>
              <a:gs pos="83000">
                <a:srgbClr val="D4DEFF"/>
              </a:gs>
              <a:gs pos="100000">
                <a:srgbClr val="96AB94"/>
              </a:gs>
            </a:gsLst>
            <a:lin ang="8100000"/>
          </a:gradFill>
          <a:ln w="25400">
            <a:solidFill>
              <a:srgbClr val="0000FF"/>
            </a:solidFill>
            <a:miter lim="800000"/>
            <a:headEnd/>
            <a:tailEnd/>
          </a:ln>
        </p:spPr>
        <p:txBody>
          <a:bodyPr>
            <a:spAutoFit/>
          </a:bodyPr>
          <a:lstStyle/>
          <a:p>
            <a:pPr algn="ctr"/>
            <a:r>
              <a:rPr lang="en-CA" sz="1600" b="1" dirty="0" err="1">
                <a:solidFill>
                  <a:srgbClr val="FF0000"/>
                </a:solidFill>
                <a:latin typeface="Comic Sans MS" pitchFamily="66" charset="0"/>
              </a:rPr>
              <a:t>Enquête</a:t>
            </a:r>
            <a:r>
              <a:rPr lang="en-CA" sz="1600" b="1" dirty="0">
                <a:solidFill>
                  <a:srgbClr val="FF0000"/>
                </a:solidFill>
                <a:latin typeface="Comic Sans MS" pitchFamily="66" charset="0"/>
              </a:rPr>
              <a:t> de flagrance </a:t>
            </a:r>
            <a:r>
              <a:rPr lang="en-CA" sz="1600" b="1" dirty="0" err="1">
                <a:solidFill>
                  <a:srgbClr val="FF0000"/>
                </a:solidFill>
                <a:latin typeface="Comic Sans MS" pitchFamily="66" charset="0"/>
              </a:rPr>
              <a:t>ou</a:t>
            </a:r>
            <a:r>
              <a:rPr lang="en-CA" sz="1600" b="1" dirty="0">
                <a:solidFill>
                  <a:srgbClr val="FF0000"/>
                </a:solidFill>
                <a:latin typeface="Comic Sans MS" pitchFamily="66" charset="0"/>
              </a:rPr>
              <a:t> </a:t>
            </a:r>
            <a:r>
              <a:rPr lang="en-CA" sz="1600" b="1" dirty="0" err="1">
                <a:solidFill>
                  <a:srgbClr val="FF0000"/>
                </a:solidFill>
                <a:latin typeface="Comic Sans MS" pitchFamily="66" charset="0"/>
              </a:rPr>
              <a:t>préliminaire</a:t>
            </a:r>
            <a:endParaRPr lang="en-CA" sz="1600" b="1" dirty="0">
              <a:solidFill>
                <a:srgbClr val="FF0000"/>
              </a:solidFill>
              <a:latin typeface="Comic Sans MS" pitchFamily="66" charset="0"/>
            </a:endParaRPr>
          </a:p>
        </p:txBody>
      </p:sp>
      <p:cxnSp>
        <p:nvCxnSpPr>
          <p:cNvPr id="46" name="Connecteur droit avec flèche 61"/>
          <p:cNvCxnSpPr>
            <a:cxnSpLocks noChangeShapeType="1"/>
          </p:cNvCxnSpPr>
          <p:nvPr/>
        </p:nvCxnSpPr>
        <p:spPr bwMode="auto">
          <a:xfrm flipH="1" flipV="1">
            <a:off x="2441129" y="3173425"/>
            <a:ext cx="354012" cy="1588"/>
          </a:xfrm>
          <a:prstGeom prst="straightConnector1">
            <a:avLst/>
          </a:prstGeom>
          <a:noFill/>
          <a:ln w="50800" algn="ctr">
            <a:solidFill>
              <a:srgbClr val="FF0000"/>
            </a:solidFill>
            <a:round/>
            <a:headEnd/>
            <a:tailEnd type="arrow" w="med" len="med"/>
          </a:ln>
        </p:spPr>
      </p:cxnSp>
      <p:sp>
        <p:nvSpPr>
          <p:cNvPr id="47" name="Text Box 3"/>
          <p:cNvSpPr txBox="1">
            <a:spLocks noChangeArrowheads="1"/>
          </p:cNvSpPr>
          <p:nvPr/>
        </p:nvSpPr>
        <p:spPr bwMode="auto">
          <a:xfrm>
            <a:off x="318654" y="3009935"/>
            <a:ext cx="2089150" cy="307975"/>
          </a:xfrm>
          <a:prstGeom prst="rect">
            <a:avLst/>
          </a:prstGeom>
          <a:solidFill>
            <a:srgbClr val="FF0000"/>
          </a:solidFill>
          <a:ln w="25400">
            <a:solidFill>
              <a:srgbClr val="FF0000"/>
            </a:solidFill>
            <a:miter lim="800000"/>
            <a:headEnd/>
            <a:tailEnd/>
          </a:ln>
        </p:spPr>
        <p:txBody>
          <a:bodyPr>
            <a:spAutoFit/>
          </a:bodyPr>
          <a:lstStyle/>
          <a:p>
            <a:pPr algn="ctr"/>
            <a:r>
              <a:rPr lang="en-CA" sz="1400" b="1">
                <a:latin typeface="Comic Sans MS" pitchFamily="66" charset="0"/>
              </a:rPr>
              <a:t>RCCI SDIS interdite  </a:t>
            </a:r>
            <a:endParaRPr lang="fr-CA" sz="1400" b="1">
              <a:latin typeface="Comic Sans MS" pitchFamily="66" charset="0"/>
            </a:endParaRPr>
          </a:p>
        </p:txBody>
      </p:sp>
      <p:pic>
        <p:nvPicPr>
          <p:cNvPr id="48" name="Picture 69" descr="http://www.google.fr/images?q=tbn:ANd9GcSmJrZTmTYG4G_IYE78hjbWriXiBdSoVS_uL3nFA9bH2W3csBNRkKsV8Hc">
            <a:hlinkClick r:id="rId7"/>
          </p:cNvPr>
          <p:cNvPicPr>
            <a:picLocks noChangeAspect="1" noChangeArrowheads="1"/>
          </p:cNvPicPr>
          <p:nvPr/>
        </p:nvPicPr>
        <p:blipFill>
          <a:blip r:embed="rId8" cstate="print"/>
          <a:srcRect/>
          <a:stretch>
            <a:fillRect/>
          </a:stretch>
        </p:blipFill>
        <p:spPr bwMode="auto">
          <a:xfrm>
            <a:off x="483394" y="3379007"/>
            <a:ext cx="280988" cy="273050"/>
          </a:xfrm>
          <a:prstGeom prst="rect">
            <a:avLst/>
          </a:prstGeom>
          <a:noFill/>
          <a:ln w="9525">
            <a:noFill/>
            <a:miter lim="800000"/>
            <a:headEnd/>
            <a:tailEnd/>
          </a:ln>
        </p:spPr>
      </p:pic>
      <p:pic>
        <p:nvPicPr>
          <p:cNvPr id="49" name="Picture 69" descr="http://www.google.fr/images?q=tbn:ANd9GcSmJrZTmTYG4G_IYE78hjbWriXiBdSoVS_uL3nFA9bH2W3csBNRkKsV8Hc">
            <a:hlinkClick r:id="rId7"/>
          </p:cNvPr>
          <p:cNvPicPr>
            <a:picLocks noChangeAspect="1" noChangeArrowheads="1"/>
          </p:cNvPicPr>
          <p:nvPr/>
        </p:nvPicPr>
        <p:blipFill>
          <a:blip r:embed="rId8" cstate="print"/>
          <a:srcRect/>
          <a:stretch>
            <a:fillRect/>
          </a:stretch>
        </p:blipFill>
        <p:spPr bwMode="auto">
          <a:xfrm>
            <a:off x="1948809" y="3379007"/>
            <a:ext cx="280988" cy="273050"/>
          </a:xfrm>
          <a:prstGeom prst="rect">
            <a:avLst/>
          </a:prstGeom>
          <a:noFill/>
          <a:ln w="9525">
            <a:noFill/>
            <a:miter lim="800000"/>
            <a:headEnd/>
            <a:tailEnd/>
          </a:ln>
        </p:spPr>
      </p:pic>
      <p:pic>
        <p:nvPicPr>
          <p:cNvPr id="50" name="Picture 13" descr="policier_1[1]"/>
          <p:cNvPicPr>
            <a:picLocks noChangeAspect="1" noChangeArrowheads="1" noCrop="1"/>
          </p:cNvPicPr>
          <p:nvPr/>
        </p:nvPicPr>
        <p:blipFill>
          <a:blip r:embed="rId9" cstate="print"/>
          <a:srcRect/>
          <a:stretch>
            <a:fillRect/>
          </a:stretch>
        </p:blipFill>
        <p:spPr bwMode="auto">
          <a:xfrm>
            <a:off x="1023402" y="3625051"/>
            <a:ext cx="611188" cy="841375"/>
          </a:xfrm>
          <a:prstGeom prst="rect">
            <a:avLst/>
          </a:prstGeom>
          <a:noFill/>
          <a:ln w="9525">
            <a:noFill/>
            <a:miter lim="800000"/>
            <a:headEnd/>
            <a:tailEnd/>
          </a:ln>
        </p:spPr>
      </p:pic>
      <p:pic>
        <p:nvPicPr>
          <p:cNvPr id="51" name="Espace réservé du contenu 11" descr="AILNP3TCA85O979CAZH4939CADVWKZKCA9J021NCA5017QQCAMCT4J7CAXFLN15CAYOAG62CAUDH1D3CAZGZ99TCAW5JYPRCAKMYSNTCAF8CY7UCA0G0OARCAM41MEVCAEHFS52CAHTTPW5CABPFNMP.jpg"/>
          <p:cNvPicPr>
            <a:picLocks noChangeAspect="1"/>
          </p:cNvPicPr>
          <p:nvPr/>
        </p:nvPicPr>
        <p:blipFill>
          <a:blip r:embed="rId10" cstate="print"/>
          <a:srcRect/>
          <a:stretch>
            <a:fillRect/>
          </a:stretch>
        </p:blipFill>
        <p:spPr bwMode="auto">
          <a:xfrm>
            <a:off x="1575316" y="3684657"/>
            <a:ext cx="636588" cy="669925"/>
          </a:xfrm>
          <a:prstGeom prst="rect">
            <a:avLst/>
          </a:prstGeom>
          <a:noFill/>
          <a:ln w="57150">
            <a:noFill/>
            <a:miter lim="800000"/>
            <a:headEnd/>
            <a:tailEnd/>
          </a:ln>
        </p:spPr>
      </p:pic>
      <p:sp>
        <p:nvSpPr>
          <p:cNvPr id="52" name="Freeform 49"/>
          <p:cNvSpPr>
            <a:spLocks/>
          </p:cNvSpPr>
          <p:nvPr/>
        </p:nvSpPr>
        <p:spPr bwMode="auto">
          <a:xfrm>
            <a:off x="5478315" y="4549002"/>
            <a:ext cx="821878" cy="457156"/>
          </a:xfrm>
          <a:custGeom>
            <a:avLst/>
            <a:gdLst>
              <a:gd name="T0" fmla="*/ 0 w 728"/>
              <a:gd name="T1" fmla="*/ 0 h 448"/>
              <a:gd name="T2" fmla="*/ 2147483647 w 728"/>
              <a:gd name="T3" fmla="*/ 2147483647 h 448"/>
              <a:gd name="T4" fmla="*/ 2147483647 w 728"/>
              <a:gd name="T5" fmla="*/ 2147483647 h 448"/>
              <a:gd name="T6" fmla="*/ 2147483647 w 728"/>
              <a:gd name="T7" fmla="*/ 2147483647 h 448"/>
              <a:gd name="T8" fmla="*/ 2147483647 w 728"/>
              <a:gd name="T9" fmla="*/ 2147483647 h 448"/>
              <a:gd name="T10" fmla="*/ 2147483647 w 728"/>
              <a:gd name="T11" fmla="*/ 2147483647 h 448"/>
              <a:gd name="T12" fmla="*/ 2147483647 w 728"/>
              <a:gd name="T13" fmla="*/ 2147483647 h 448"/>
              <a:gd name="T14" fmla="*/ 0 60000 65536"/>
              <a:gd name="T15" fmla="*/ 0 60000 65536"/>
              <a:gd name="T16" fmla="*/ 0 60000 65536"/>
              <a:gd name="T17" fmla="*/ 0 60000 65536"/>
              <a:gd name="T18" fmla="*/ 0 60000 65536"/>
              <a:gd name="T19" fmla="*/ 0 60000 65536"/>
              <a:gd name="T20" fmla="*/ 0 60000 65536"/>
              <a:gd name="T21" fmla="*/ 0 w 728"/>
              <a:gd name="T22" fmla="*/ 0 h 448"/>
              <a:gd name="T23" fmla="*/ 728 w 728"/>
              <a:gd name="T24" fmla="*/ 448 h 4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8" h="448">
                <a:moveTo>
                  <a:pt x="0" y="0"/>
                </a:moveTo>
                <a:lnTo>
                  <a:pt x="8" y="208"/>
                </a:lnTo>
                <a:lnTo>
                  <a:pt x="112" y="336"/>
                </a:lnTo>
                <a:lnTo>
                  <a:pt x="200" y="400"/>
                </a:lnTo>
                <a:lnTo>
                  <a:pt x="336" y="448"/>
                </a:lnTo>
                <a:lnTo>
                  <a:pt x="528" y="424"/>
                </a:lnTo>
                <a:lnTo>
                  <a:pt x="728" y="376"/>
                </a:lnTo>
              </a:path>
            </a:pathLst>
          </a:custGeom>
          <a:noFill/>
          <a:ln w="50800">
            <a:solidFill>
              <a:srgbClr val="FF0000"/>
            </a:solidFill>
            <a:round/>
            <a:headEnd/>
            <a:tailEnd type="triangle" w="med" len="med"/>
          </a:ln>
        </p:spPr>
        <p:txBody>
          <a:bodyPr/>
          <a:lstStyle/>
          <a:p>
            <a:endParaRPr lang="fr-FR"/>
          </a:p>
        </p:txBody>
      </p:sp>
      <p:sp>
        <p:nvSpPr>
          <p:cNvPr id="53" name="Freeform 48"/>
          <p:cNvSpPr>
            <a:spLocks/>
          </p:cNvSpPr>
          <p:nvPr/>
        </p:nvSpPr>
        <p:spPr bwMode="auto">
          <a:xfrm>
            <a:off x="4716016" y="4549002"/>
            <a:ext cx="752401" cy="457156"/>
          </a:xfrm>
          <a:custGeom>
            <a:avLst/>
            <a:gdLst>
              <a:gd name="T0" fmla="*/ 2147483647 w 960"/>
              <a:gd name="T1" fmla="*/ 0 h 424"/>
              <a:gd name="T2" fmla="*/ 2147483647 w 960"/>
              <a:gd name="T3" fmla="*/ 2147483647 h 424"/>
              <a:gd name="T4" fmla="*/ 2147483647 w 960"/>
              <a:gd name="T5" fmla="*/ 2147483647 h 424"/>
              <a:gd name="T6" fmla="*/ 2147483647 w 960"/>
              <a:gd name="T7" fmla="*/ 2147483647 h 424"/>
              <a:gd name="T8" fmla="*/ 2147483647 w 960"/>
              <a:gd name="T9" fmla="*/ 2147483647 h 424"/>
              <a:gd name="T10" fmla="*/ 2147483647 w 960"/>
              <a:gd name="T11" fmla="*/ 2147483647 h 424"/>
              <a:gd name="T12" fmla="*/ 0 w 960"/>
              <a:gd name="T13" fmla="*/ 2147483647 h 424"/>
              <a:gd name="T14" fmla="*/ 0 60000 65536"/>
              <a:gd name="T15" fmla="*/ 0 60000 65536"/>
              <a:gd name="T16" fmla="*/ 0 60000 65536"/>
              <a:gd name="T17" fmla="*/ 0 60000 65536"/>
              <a:gd name="T18" fmla="*/ 0 60000 65536"/>
              <a:gd name="T19" fmla="*/ 0 60000 65536"/>
              <a:gd name="T20" fmla="*/ 0 60000 65536"/>
              <a:gd name="T21" fmla="*/ 0 w 960"/>
              <a:gd name="T22" fmla="*/ 0 h 424"/>
              <a:gd name="T23" fmla="*/ 960 w 960"/>
              <a:gd name="T24" fmla="*/ 424 h 4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0" h="424">
                <a:moveTo>
                  <a:pt x="960" y="0"/>
                </a:moveTo>
                <a:lnTo>
                  <a:pt x="960" y="240"/>
                </a:lnTo>
                <a:lnTo>
                  <a:pt x="832" y="352"/>
                </a:lnTo>
                <a:lnTo>
                  <a:pt x="664" y="424"/>
                </a:lnTo>
                <a:lnTo>
                  <a:pt x="432" y="400"/>
                </a:lnTo>
                <a:lnTo>
                  <a:pt x="200" y="344"/>
                </a:lnTo>
                <a:lnTo>
                  <a:pt x="0" y="280"/>
                </a:lnTo>
              </a:path>
            </a:pathLst>
          </a:custGeom>
          <a:noFill/>
          <a:ln w="50800">
            <a:solidFill>
              <a:srgbClr val="FF0000"/>
            </a:solidFill>
            <a:round/>
            <a:headEnd/>
            <a:tailEnd type="triangle" w="med" len="med"/>
          </a:ln>
        </p:spPr>
        <p:txBody>
          <a:bodyPr/>
          <a:lstStyle/>
          <a:p>
            <a:endParaRPr lang="fr-FR"/>
          </a:p>
        </p:txBody>
      </p:sp>
      <p:sp>
        <p:nvSpPr>
          <p:cNvPr id="54" name="Text Box 15"/>
          <p:cNvSpPr txBox="1">
            <a:spLocks noChangeArrowheads="1"/>
          </p:cNvSpPr>
          <p:nvPr/>
        </p:nvSpPr>
        <p:spPr bwMode="auto">
          <a:xfrm>
            <a:off x="4572000" y="4559280"/>
            <a:ext cx="822325" cy="369888"/>
          </a:xfrm>
          <a:prstGeom prst="rect">
            <a:avLst/>
          </a:prstGeom>
          <a:noFill/>
          <a:ln w="9525">
            <a:noFill/>
            <a:miter lim="800000"/>
            <a:headEnd/>
            <a:tailEnd/>
          </a:ln>
        </p:spPr>
        <p:txBody>
          <a:bodyPr>
            <a:spAutoFit/>
          </a:bodyPr>
          <a:lstStyle/>
          <a:p>
            <a:pPr algn="ctr"/>
            <a:r>
              <a:rPr lang="en-CA" b="1" dirty="0">
                <a:solidFill>
                  <a:srgbClr val="FF0000"/>
                </a:solidFill>
                <a:latin typeface="Comic Sans MS" pitchFamily="66" charset="0"/>
              </a:rPr>
              <a:t>OUI</a:t>
            </a:r>
            <a:endParaRPr lang="fr-CA" b="1" dirty="0">
              <a:solidFill>
                <a:srgbClr val="FF0000"/>
              </a:solidFill>
              <a:latin typeface="Comic Sans MS" pitchFamily="66" charset="0"/>
            </a:endParaRPr>
          </a:p>
        </p:txBody>
      </p:sp>
      <p:sp>
        <p:nvSpPr>
          <p:cNvPr id="55" name="Text Box 16"/>
          <p:cNvSpPr txBox="1">
            <a:spLocks noChangeArrowheads="1"/>
          </p:cNvSpPr>
          <p:nvPr/>
        </p:nvSpPr>
        <p:spPr bwMode="auto">
          <a:xfrm>
            <a:off x="5788795" y="4559280"/>
            <a:ext cx="481013" cy="247650"/>
          </a:xfrm>
          <a:prstGeom prst="rect">
            <a:avLst/>
          </a:prstGeom>
          <a:noFill/>
          <a:ln w="9525">
            <a:noFill/>
            <a:miter lim="800000"/>
            <a:headEnd/>
            <a:tailEnd/>
          </a:ln>
        </p:spPr>
        <p:txBody>
          <a:bodyPr wrap="none">
            <a:spAutoFit/>
          </a:bodyPr>
          <a:lstStyle/>
          <a:p>
            <a:pPr algn="ctr"/>
            <a:r>
              <a:rPr lang="en-CA" b="1" dirty="0">
                <a:solidFill>
                  <a:srgbClr val="FF3300"/>
                </a:solidFill>
                <a:latin typeface="Comic Sans MS" pitchFamily="66" charset="0"/>
              </a:rPr>
              <a:t>NON</a:t>
            </a:r>
            <a:endParaRPr lang="fr-CA" b="1" dirty="0">
              <a:solidFill>
                <a:srgbClr val="FF3300"/>
              </a:solidFill>
              <a:latin typeface="Comic Sans MS" pitchFamily="66" charset="0"/>
            </a:endParaRPr>
          </a:p>
        </p:txBody>
      </p:sp>
      <p:sp>
        <p:nvSpPr>
          <p:cNvPr id="56" name="Text Box 3"/>
          <p:cNvSpPr txBox="1">
            <a:spLocks noChangeArrowheads="1"/>
          </p:cNvSpPr>
          <p:nvPr/>
        </p:nvSpPr>
        <p:spPr bwMode="auto">
          <a:xfrm>
            <a:off x="532954" y="4559280"/>
            <a:ext cx="3816350" cy="584200"/>
          </a:xfrm>
          <a:prstGeom prst="rect">
            <a:avLst/>
          </a:prstGeom>
          <a:gradFill rotWithShape="0">
            <a:gsLst>
              <a:gs pos="0">
                <a:srgbClr val="8488C4"/>
              </a:gs>
              <a:gs pos="53000">
                <a:srgbClr val="D4DEFF"/>
              </a:gs>
              <a:gs pos="83000">
                <a:srgbClr val="D4DEFF"/>
              </a:gs>
              <a:gs pos="100000">
                <a:srgbClr val="96AB94"/>
              </a:gs>
            </a:gsLst>
            <a:lin ang="8100000"/>
          </a:gradFill>
          <a:ln w="25400">
            <a:solidFill>
              <a:srgbClr val="0000FF"/>
            </a:solidFill>
            <a:miter lim="800000"/>
            <a:headEnd/>
            <a:tailEnd/>
          </a:ln>
        </p:spPr>
        <p:txBody>
          <a:bodyPr>
            <a:spAutoFit/>
          </a:bodyPr>
          <a:lstStyle/>
          <a:p>
            <a:pPr algn="ctr"/>
            <a:r>
              <a:rPr lang="en-CA" sz="1600" b="1">
                <a:solidFill>
                  <a:srgbClr val="FF0000"/>
                </a:solidFill>
                <a:latin typeface="Comic Sans MS" pitchFamily="66" charset="0"/>
              </a:rPr>
              <a:t>Réquisition personne qualifiée</a:t>
            </a:r>
          </a:p>
          <a:p>
            <a:pPr algn="ctr"/>
            <a:r>
              <a:rPr lang="en-CA" sz="1600" b="1">
                <a:solidFill>
                  <a:srgbClr val="FF0000"/>
                </a:solidFill>
                <a:latin typeface="Comic Sans MS" pitchFamily="66" charset="0"/>
              </a:rPr>
              <a:t>RCCI judiciaire (pénal), SLPTS, CIC</a:t>
            </a:r>
            <a:endParaRPr lang="fr-CA" sz="1600" b="1">
              <a:solidFill>
                <a:srgbClr val="FF0000"/>
              </a:solidFill>
              <a:latin typeface="Comic Sans MS" pitchFamily="66" charset="0"/>
            </a:endParaRPr>
          </a:p>
        </p:txBody>
      </p:sp>
      <p:sp>
        <p:nvSpPr>
          <p:cNvPr id="57" name="Flèche vers le bas 38"/>
          <p:cNvSpPr>
            <a:spLocks noChangeArrowheads="1"/>
          </p:cNvSpPr>
          <p:nvPr/>
        </p:nvSpPr>
        <p:spPr bwMode="auto">
          <a:xfrm>
            <a:off x="2192644" y="5089415"/>
            <a:ext cx="123825" cy="258763"/>
          </a:xfrm>
          <a:prstGeom prst="downArrow">
            <a:avLst>
              <a:gd name="adj1" fmla="val 50000"/>
              <a:gd name="adj2" fmla="val 56162"/>
            </a:avLst>
          </a:prstGeom>
          <a:solidFill>
            <a:srgbClr val="0000FF"/>
          </a:solidFill>
          <a:ln w="9525" algn="ctr">
            <a:solidFill>
              <a:srgbClr val="FF0000"/>
            </a:solidFill>
            <a:round/>
            <a:headEnd/>
            <a:tailEnd/>
          </a:ln>
        </p:spPr>
        <p:txBody>
          <a:bodyPr/>
          <a:lstStyle/>
          <a:p>
            <a:pPr algn="ctr"/>
            <a:endParaRPr lang="fr-FR" sz="2400">
              <a:latin typeface="Times New Roman" pitchFamily="18" charset="0"/>
            </a:endParaRPr>
          </a:p>
        </p:txBody>
      </p:sp>
      <p:sp>
        <p:nvSpPr>
          <p:cNvPr id="58" name="Text Box 3"/>
          <p:cNvSpPr txBox="1">
            <a:spLocks noChangeArrowheads="1"/>
          </p:cNvSpPr>
          <p:nvPr/>
        </p:nvSpPr>
        <p:spPr bwMode="auto">
          <a:xfrm>
            <a:off x="943922" y="5377685"/>
            <a:ext cx="2571750" cy="338137"/>
          </a:xfrm>
          <a:prstGeom prst="rect">
            <a:avLst/>
          </a:prstGeom>
          <a:gradFill rotWithShape="0">
            <a:gsLst>
              <a:gs pos="0">
                <a:srgbClr val="8488C4"/>
              </a:gs>
              <a:gs pos="53000">
                <a:srgbClr val="D4DEFF"/>
              </a:gs>
              <a:gs pos="83000">
                <a:srgbClr val="D4DEFF"/>
              </a:gs>
              <a:gs pos="100000">
                <a:srgbClr val="96AB94"/>
              </a:gs>
            </a:gsLst>
            <a:lin ang="8100000"/>
          </a:gradFill>
          <a:ln w="25400">
            <a:solidFill>
              <a:srgbClr val="0000FF"/>
            </a:solidFill>
            <a:miter lim="800000"/>
            <a:headEnd/>
            <a:tailEnd/>
          </a:ln>
        </p:spPr>
        <p:txBody>
          <a:bodyPr>
            <a:spAutoFit/>
          </a:bodyPr>
          <a:lstStyle/>
          <a:p>
            <a:pPr algn="ctr"/>
            <a:r>
              <a:rPr lang="en-CA" sz="1600" b="1" dirty="0" err="1">
                <a:solidFill>
                  <a:srgbClr val="0000CC"/>
                </a:solidFill>
                <a:latin typeface="Comic Sans MS" pitchFamily="66" charset="0"/>
              </a:rPr>
              <a:t>Procédure</a:t>
            </a:r>
            <a:r>
              <a:rPr lang="en-CA" sz="1600" b="1" dirty="0">
                <a:solidFill>
                  <a:srgbClr val="0000CC"/>
                </a:solidFill>
                <a:latin typeface="Comic Sans MS" pitchFamily="66" charset="0"/>
              </a:rPr>
              <a:t> </a:t>
            </a:r>
            <a:r>
              <a:rPr lang="en-CA" sz="1600" b="1" dirty="0" err="1">
                <a:solidFill>
                  <a:srgbClr val="0000CC"/>
                </a:solidFill>
                <a:latin typeface="Comic Sans MS" pitchFamily="66" charset="0"/>
              </a:rPr>
              <a:t>d’instruction</a:t>
            </a:r>
            <a:endParaRPr lang="fr-CA" sz="1600" b="1" dirty="0">
              <a:solidFill>
                <a:srgbClr val="0000CC"/>
              </a:solidFill>
              <a:latin typeface="Comic Sans MS" pitchFamily="66" charset="0"/>
            </a:endParaRPr>
          </a:p>
        </p:txBody>
      </p:sp>
      <p:sp>
        <p:nvSpPr>
          <p:cNvPr id="59" name="Flèche vers le bas 18"/>
          <p:cNvSpPr>
            <a:spLocks noChangeArrowheads="1"/>
          </p:cNvSpPr>
          <p:nvPr/>
        </p:nvSpPr>
        <p:spPr bwMode="auto">
          <a:xfrm rot="-4604996">
            <a:off x="2786857" y="5426868"/>
            <a:ext cx="260350" cy="1122363"/>
          </a:xfrm>
          <a:prstGeom prst="downArrow">
            <a:avLst>
              <a:gd name="adj1" fmla="val 50000"/>
              <a:gd name="adj2" fmla="val 135337"/>
            </a:avLst>
          </a:prstGeom>
          <a:solidFill>
            <a:srgbClr val="0000FF"/>
          </a:solidFill>
          <a:ln w="9525" algn="ctr">
            <a:solidFill>
              <a:srgbClr val="FF0000"/>
            </a:solidFill>
            <a:round/>
            <a:headEnd/>
            <a:tailEnd/>
          </a:ln>
        </p:spPr>
        <p:txBody>
          <a:bodyPr vert="eaVert"/>
          <a:lstStyle/>
          <a:p>
            <a:pPr algn="ctr"/>
            <a:endParaRPr lang="fr-FR" sz="2400">
              <a:latin typeface="Times New Roman" pitchFamily="18" charset="0"/>
            </a:endParaRPr>
          </a:p>
        </p:txBody>
      </p:sp>
      <p:sp>
        <p:nvSpPr>
          <p:cNvPr id="60" name="Text Box 3"/>
          <p:cNvSpPr txBox="1">
            <a:spLocks noChangeArrowheads="1"/>
          </p:cNvSpPr>
          <p:nvPr/>
        </p:nvSpPr>
        <p:spPr bwMode="auto">
          <a:xfrm>
            <a:off x="3943225" y="5545084"/>
            <a:ext cx="2830512" cy="338138"/>
          </a:xfrm>
          <a:prstGeom prst="rect">
            <a:avLst/>
          </a:prstGeom>
          <a:gradFill rotWithShape="0">
            <a:gsLst>
              <a:gs pos="0">
                <a:srgbClr val="8488C4"/>
              </a:gs>
              <a:gs pos="53000">
                <a:srgbClr val="D4DEFF"/>
              </a:gs>
              <a:gs pos="83000">
                <a:srgbClr val="D4DEFF"/>
              </a:gs>
              <a:gs pos="100000">
                <a:srgbClr val="96AB94"/>
              </a:gs>
            </a:gsLst>
            <a:lin ang="8100000"/>
          </a:gradFill>
          <a:ln w="25400">
            <a:solidFill>
              <a:srgbClr val="0000FF"/>
            </a:solidFill>
            <a:miter lim="800000"/>
            <a:headEnd/>
            <a:tailEnd/>
          </a:ln>
        </p:spPr>
        <p:txBody>
          <a:bodyPr>
            <a:spAutoFit/>
          </a:bodyPr>
          <a:lstStyle/>
          <a:p>
            <a:pPr algn="ctr"/>
            <a:r>
              <a:rPr lang="en-CA" sz="1600" b="1">
                <a:latin typeface="Comic Sans MS" pitchFamily="66" charset="0"/>
              </a:rPr>
              <a:t>EXPERTISE JUDICIAIRE</a:t>
            </a:r>
            <a:endParaRPr lang="fr-CA" sz="1600" b="1">
              <a:latin typeface="Comic Sans MS" pitchFamily="66" charset="0"/>
            </a:endParaRPr>
          </a:p>
        </p:txBody>
      </p:sp>
      <p:sp>
        <p:nvSpPr>
          <p:cNvPr id="61" name="Flèche vers le bas 38"/>
          <p:cNvSpPr>
            <a:spLocks noChangeArrowheads="1"/>
          </p:cNvSpPr>
          <p:nvPr/>
        </p:nvSpPr>
        <p:spPr bwMode="auto">
          <a:xfrm>
            <a:off x="5264831" y="5832395"/>
            <a:ext cx="123825" cy="193675"/>
          </a:xfrm>
          <a:prstGeom prst="downArrow">
            <a:avLst>
              <a:gd name="adj1" fmla="val 50000"/>
              <a:gd name="adj2" fmla="val 56047"/>
            </a:avLst>
          </a:prstGeom>
          <a:solidFill>
            <a:srgbClr val="0000FF"/>
          </a:solidFill>
          <a:ln w="9525" algn="ctr">
            <a:solidFill>
              <a:srgbClr val="FF0000"/>
            </a:solidFill>
            <a:round/>
            <a:headEnd/>
            <a:tailEnd/>
          </a:ln>
        </p:spPr>
        <p:txBody>
          <a:bodyPr/>
          <a:lstStyle/>
          <a:p>
            <a:pPr algn="ctr"/>
            <a:endParaRPr lang="fr-FR" sz="2400">
              <a:latin typeface="Times New Roman" pitchFamily="18" charset="0"/>
            </a:endParaRPr>
          </a:p>
        </p:txBody>
      </p:sp>
      <p:sp>
        <p:nvSpPr>
          <p:cNvPr id="62" name="Text Box 3"/>
          <p:cNvSpPr txBox="1">
            <a:spLocks noChangeArrowheads="1"/>
          </p:cNvSpPr>
          <p:nvPr/>
        </p:nvSpPr>
        <p:spPr bwMode="auto">
          <a:xfrm>
            <a:off x="3863862" y="6046713"/>
            <a:ext cx="3049587" cy="338137"/>
          </a:xfrm>
          <a:prstGeom prst="rect">
            <a:avLst/>
          </a:prstGeom>
          <a:gradFill rotWithShape="0">
            <a:gsLst>
              <a:gs pos="0">
                <a:srgbClr val="8488C4"/>
              </a:gs>
              <a:gs pos="53000">
                <a:srgbClr val="D4DEFF"/>
              </a:gs>
              <a:gs pos="83000">
                <a:srgbClr val="D4DEFF"/>
              </a:gs>
              <a:gs pos="100000">
                <a:srgbClr val="96AB94"/>
              </a:gs>
            </a:gsLst>
            <a:lin ang="8100000"/>
          </a:gradFill>
          <a:ln w="25400">
            <a:solidFill>
              <a:srgbClr val="0000FF"/>
            </a:solidFill>
            <a:miter lim="800000"/>
            <a:headEnd/>
            <a:tailEnd/>
          </a:ln>
        </p:spPr>
        <p:txBody>
          <a:bodyPr>
            <a:spAutoFit/>
          </a:bodyPr>
          <a:lstStyle/>
          <a:p>
            <a:pPr algn="ctr"/>
            <a:r>
              <a:rPr lang="en-CA" sz="1600" b="1" dirty="0" err="1">
                <a:latin typeface="Comic Sans MS" pitchFamily="66" charset="0"/>
              </a:rPr>
              <a:t>Preuve</a:t>
            </a:r>
            <a:r>
              <a:rPr lang="en-CA" sz="1600" b="1" dirty="0">
                <a:latin typeface="Comic Sans MS" pitchFamily="66" charset="0"/>
              </a:rPr>
              <a:t>(s) “</a:t>
            </a:r>
            <a:r>
              <a:rPr lang="en-CA" sz="1600" b="1" dirty="0" err="1">
                <a:latin typeface="Comic Sans MS" pitchFamily="66" charset="0"/>
              </a:rPr>
              <a:t>scientifique</a:t>
            </a:r>
            <a:r>
              <a:rPr lang="en-CA" sz="1600" b="1" dirty="0">
                <a:latin typeface="Comic Sans MS" pitchFamily="66" charset="0"/>
              </a:rPr>
              <a:t>(s)”</a:t>
            </a:r>
            <a:endParaRPr lang="fr-CA" sz="1600" b="1" dirty="0">
              <a:latin typeface="Comic Sans MS" pitchFamily="66" charset="0"/>
            </a:endParaRPr>
          </a:p>
        </p:txBody>
      </p:sp>
      <p:sp>
        <p:nvSpPr>
          <p:cNvPr id="63" name="Text Box 3"/>
          <p:cNvSpPr txBox="1">
            <a:spLocks noChangeArrowheads="1"/>
          </p:cNvSpPr>
          <p:nvPr/>
        </p:nvSpPr>
        <p:spPr bwMode="auto">
          <a:xfrm>
            <a:off x="6591820" y="4566393"/>
            <a:ext cx="2698750" cy="584200"/>
          </a:xfrm>
          <a:prstGeom prst="rect">
            <a:avLst/>
          </a:prstGeom>
          <a:gradFill rotWithShape="0">
            <a:gsLst>
              <a:gs pos="0">
                <a:srgbClr val="8488C4"/>
              </a:gs>
              <a:gs pos="53000">
                <a:srgbClr val="D4DEFF"/>
              </a:gs>
              <a:gs pos="83000">
                <a:srgbClr val="D4DEFF"/>
              </a:gs>
              <a:gs pos="100000">
                <a:srgbClr val="96AB94"/>
              </a:gs>
            </a:gsLst>
            <a:lin ang="8100000"/>
          </a:gradFill>
          <a:ln w="25400">
            <a:solidFill>
              <a:srgbClr val="0000FF"/>
            </a:solidFill>
            <a:miter lim="800000"/>
            <a:headEnd/>
            <a:tailEnd/>
          </a:ln>
        </p:spPr>
        <p:txBody>
          <a:bodyPr>
            <a:spAutoFit/>
          </a:bodyPr>
          <a:lstStyle/>
          <a:p>
            <a:pPr algn="ctr"/>
            <a:r>
              <a:rPr lang="en-CA" sz="1600" b="1">
                <a:solidFill>
                  <a:srgbClr val="FF0000"/>
                </a:solidFill>
                <a:latin typeface="Comic Sans MS" pitchFamily="66" charset="0"/>
              </a:rPr>
              <a:t>Litige entre particuliers</a:t>
            </a:r>
          </a:p>
          <a:p>
            <a:pPr algn="ctr"/>
            <a:r>
              <a:rPr lang="en-CA" sz="1600" b="1">
                <a:solidFill>
                  <a:srgbClr val="FF0000"/>
                </a:solidFill>
                <a:latin typeface="Comic Sans MS" pitchFamily="66" charset="0"/>
              </a:rPr>
              <a:t>(civil)</a:t>
            </a:r>
            <a:endParaRPr lang="fr-CA" sz="1600" b="1">
              <a:solidFill>
                <a:srgbClr val="FF0000"/>
              </a:solidFill>
              <a:latin typeface="Comic Sans MS" pitchFamily="66" charset="0"/>
            </a:endParaRPr>
          </a:p>
        </p:txBody>
      </p:sp>
      <p:sp>
        <p:nvSpPr>
          <p:cNvPr id="64" name="Flèche vers le bas 18"/>
          <p:cNvSpPr>
            <a:spLocks noChangeArrowheads="1"/>
          </p:cNvSpPr>
          <p:nvPr/>
        </p:nvSpPr>
        <p:spPr bwMode="auto">
          <a:xfrm rot="3249407">
            <a:off x="7208491" y="5098813"/>
            <a:ext cx="261937" cy="861853"/>
          </a:xfrm>
          <a:prstGeom prst="downArrow">
            <a:avLst>
              <a:gd name="adj1" fmla="val 50000"/>
              <a:gd name="adj2" fmla="val 149527"/>
            </a:avLst>
          </a:prstGeom>
          <a:solidFill>
            <a:srgbClr val="0000FF"/>
          </a:solidFill>
          <a:ln w="9525" algn="ctr">
            <a:solidFill>
              <a:srgbClr val="FF0000"/>
            </a:solidFill>
            <a:round/>
            <a:headEnd/>
            <a:tailEnd/>
          </a:ln>
        </p:spPr>
        <p:txBody>
          <a:bodyPr rot="10800000" vert="eaVert"/>
          <a:lstStyle/>
          <a:p>
            <a:pPr algn="ctr"/>
            <a:endParaRPr lang="fr-FR" sz="2400">
              <a:latin typeface="Times New Roman" pitchFamily="18" charset="0"/>
            </a:endParaRPr>
          </a:p>
        </p:txBody>
      </p:sp>
      <p:pic>
        <p:nvPicPr>
          <p:cNvPr id="1026" name="Picture 2"/>
          <p:cNvPicPr>
            <a:picLocks noChangeAspect="1" noChangeArrowheads="1"/>
          </p:cNvPicPr>
          <p:nvPr/>
        </p:nvPicPr>
        <p:blipFill>
          <a:blip r:embed="rId11"/>
          <a:srcRect/>
          <a:stretch>
            <a:fillRect/>
          </a:stretch>
        </p:blipFill>
        <p:spPr bwMode="auto">
          <a:xfrm>
            <a:off x="4860032" y="1052736"/>
            <a:ext cx="884670" cy="504056"/>
          </a:xfrm>
          <a:prstGeom prst="rect">
            <a:avLst/>
          </a:prstGeom>
          <a:noFill/>
          <a:ln w="9525">
            <a:noFill/>
            <a:miter lim="800000"/>
            <a:headEnd/>
            <a:tailEnd/>
          </a:ln>
        </p:spPr>
      </p:pic>
    </p:spTree>
    <p:extLst>
      <p:ext uri="{BB962C8B-B14F-4D97-AF65-F5344CB8AC3E}">
        <p14:creationId xmlns:p14="http://schemas.microsoft.com/office/powerpoint/2010/main" val="114734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0-#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1+#ppt_w/2"/>
                                          </p:val>
                                        </p:tav>
                                        <p:tav tm="100000">
                                          <p:val>
                                            <p:strVal val="#ppt_x"/>
                                          </p:val>
                                        </p:tav>
                                      </p:tavLst>
                                    </p:anim>
                                    <p:anim calcmode="lin" valueType="num">
                                      <p:cBhvr additive="base">
                                        <p:cTn id="28" dur="500" fill="hold"/>
                                        <p:tgtEl>
                                          <p:spTgt spid="30"/>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1+#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0-#ppt_w/2"/>
                                          </p:val>
                                        </p:tav>
                                        <p:tav tm="100000">
                                          <p:val>
                                            <p:strVal val="#ppt_x"/>
                                          </p:val>
                                        </p:tav>
                                      </p:tavLst>
                                    </p:anim>
                                    <p:anim calcmode="lin" valueType="num">
                                      <p:cBhvr additive="base">
                                        <p:cTn id="38" dur="500" fill="hold"/>
                                        <p:tgtEl>
                                          <p:spTgt spid="32"/>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500" fill="hold"/>
                                        <p:tgtEl>
                                          <p:spTgt spid="33"/>
                                        </p:tgtEl>
                                        <p:attrNameLst>
                                          <p:attrName>ppt_x</p:attrName>
                                        </p:attrNameLst>
                                      </p:cBhvr>
                                      <p:tavLst>
                                        <p:tav tm="0">
                                          <p:val>
                                            <p:strVal val="0-#ppt_w/2"/>
                                          </p:val>
                                        </p:tav>
                                        <p:tav tm="100000">
                                          <p:val>
                                            <p:strVal val="#ppt_x"/>
                                          </p:val>
                                        </p:tav>
                                      </p:tavLst>
                                    </p:anim>
                                    <p:anim calcmode="lin" valueType="num">
                                      <p:cBhvr additive="base">
                                        <p:cTn id="4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0-#ppt_w/2"/>
                                          </p:val>
                                        </p:tav>
                                        <p:tav tm="100000">
                                          <p:val>
                                            <p:strVal val="#ppt_x"/>
                                          </p:val>
                                        </p:tav>
                                      </p:tavLst>
                                    </p:anim>
                                    <p:anim calcmode="lin" valueType="num">
                                      <p:cBhvr additive="base">
                                        <p:cTn id="48" dur="500" fill="hold"/>
                                        <p:tgtEl>
                                          <p:spTgt spid="34"/>
                                        </p:tgtEl>
                                        <p:attrNameLst>
                                          <p:attrName>ppt_y</p:attrName>
                                        </p:attrNameLst>
                                      </p:cBhvr>
                                      <p:tavLst>
                                        <p:tav tm="0">
                                          <p:val>
                                            <p:strVal val="#ppt_y"/>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fill="hold"/>
                                        <p:tgtEl>
                                          <p:spTgt spid="35"/>
                                        </p:tgtEl>
                                        <p:attrNameLst>
                                          <p:attrName>ppt_x</p:attrName>
                                        </p:attrNameLst>
                                      </p:cBhvr>
                                      <p:tavLst>
                                        <p:tav tm="0">
                                          <p:val>
                                            <p:strVal val="#ppt_x"/>
                                          </p:val>
                                        </p:tav>
                                        <p:tav tm="100000">
                                          <p:val>
                                            <p:strVal val="#ppt_x"/>
                                          </p:val>
                                        </p:tav>
                                      </p:tavLst>
                                    </p:anim>
                                    <p:anim calcmode="lin" valueType="num">
                                      <p:cBhvr additive="base">
                                        <p:cTn id="52" dur="500" fill="hold"/>
                                        <p:tgtEl>
                                          <p:spTgt spid="35"/>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ppt_x"/>
                                          </p:val>
                                        </p:tav>
                                        <p:tav tm="100000">
                                          <p:val>
                                            <p:strVal val="#ppt_x"/>
                                          </p:val>
                                        </p:tav>
                                      </p:tavLst>
                                    </p:anim>
                                    <p:anim calcmode="lin" valueType="num">
                                      <p:cBhvr additive="base">
                                        <p:cTn id="56"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ppt_x"/>
                                          </p:val>
                                        </p:tav>
                                        <p:tav tm="100000">
                                          <p:val>
                                            <p:strVal val="#ppt_x"/>
                                          </p:val>
                                        </p:tav>
                                      </p:tavLst>
                                    </p:anim>
                                    <p:anim calcmode="lin" valueType="num">
                                      <p:cBhvr additive="base">
                                        <p:cTn id="62"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anim calcmode="lin" valueType="num">
                                      <p:cBhvr additive="base">
                                        <p:cTn id="67" dur="500" fill="hold"/>
                                        <p:tgtEl>
                                          <p:spTgt spid="38"/>
                                        </p:tgtEl>
                                        <p:attrNameLst>
                                          <p:attrName>ppt_x</p:attrName>
                                        </p:attrNameLst>
                                      </p:cBhvr>
                                      <p:tavLst>
                                        <p:tav tm="0">
                                          <p:val>
                                            <p:strVal val="#ppt_x"/>
                                          </p:val>
                                        </p:tav>
                                        <p:tav tm="100000">
                                          <p:val>
                                            <p:strVal val="#ppt_x"/>
                                          </p:val>
                                        </p:tav>
                                      </p:tavLst>
                                    </p:anim>
                                    <p:anim calcmode="lin" valueType="num">
                                      <p:cBhvr additive="base">
                                        <p:cTn id="68" dur="500" fill="hold"/>
                                        <p:tgtEl>
                                          <p:spTgt spid="38"/>
                                        </p:tgtEl>
                                        <p:attrNameLst>
                                          <p:attrName>ppt_y</p:attrName>
                                        </p:attrNameLst>
                                      </p:cBhvr>
                                      <p:tavLst>
                                        <p:tav tm="0">
                                          <p:val>
                                            <p:strVal val="1+#ppt_h/2"/>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additive="base">
                                        <p:cTn id="71" dur="500" fill="hold"/>
                                        <p:tgtEl>
                                          <p:spTgt spid="39"/>
                                        </p:tgtEl>
                                        <p:attrNameLst>
                                          <p:attrName>ppt_x</p:attrName>
                                        </p:attrNameLst>
                                      </p:cBhvr>
                                      <p:tavLst>
                                        <p:tav tm="0">
                                          <p:val>
                                            <p:strVal val="1+#ppt_w/2"/>
                                          </p:val>
                                        </p:tav>
                                        <p:tav tm="100000">
                                          <p:val>
                                            <p:strVal val="#ppt_x"/>
                                          </p:val>
                                        </p:tav>
                                      </p:tavLst>
                                    </p:anim>
                                    <p:anim calcmode="lin" valueType="num">
                                      <p:cBhvr additive="base">
                                        <p:cTn id="72"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500" fill="hold"/>
                                        <p:tgtEl>
                                          <p:spTgt spid="40"/>
                                        </p:tgtEl>
                                        <p:attrNameLst>
                                          <p:attrName>ppt_x</p:attrName>
                                        </p:attrNameLst>
                                      </p:cBhvr>
                                      <p:tavLst>
                                        <p:tav tm="0">
                                          <p:val>
                                            <p:strVal val="#ppt_x"/>
                                          </p:val>
                                        </p:tav>
                                        <p:tav tm="100000">
                                          <p:val>
                                            <p:strVal val="#ppt_x"/>
                                          </p:val>
                                        </p:tav>
                                      </p:tavLst>
                                    </p:anim>
                                    <p:anim calcmode="lin" valueType="num">
                                      <p:cBhvr additive="base">
                                        <p:cTn id="78" dur="500" fill="hold"/>
                                        <p:tgtEl>
                                          <p:spTgt spid="4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 calcmode="lin" valueType="num">
                                      <p:cBhvr additive="base">
                                        <p:cTn id="81" dur="500" fill="hold"/>
                                        <p:tgtEl>
                                          <p:spTgt spid="41"/>
                                        </p:tgtEl>
                                        <p:attrNameLst>
                                          <p:attrName>ppt_x</p:attrName>
                                        </p:attrNameLst>
                                      </p:cBhvr>
                                      <p:tavLst>
                                        <p:tav tm="0">
                                          <p:val>
                                            <p:strVal val="#ppt_x"/>
                                          </p:val>
                                        </p:tav>
                                        <p:tav tm="100000">
                                          <p:val>
                                            <p:strVal val="#ppt_x"/>
                                          </p:val>
                                        </p:tav>
                                      </p:tavLst>
                                    </p:anim>
                                    <p:anim calcmode="lin" valueType="num">
                                      <p:cBhvr additive="base">
                                        <p:cTn id="82" dur="500" fill="hold"/>
                                        <p:tgtEl>
                                          <p:spTgt spid="41"/>
                                        </p:tgtEl>
                                        <p:attrNameLst>
                                          <p:attrName>ppt_y</p:attrName>
                                        </p:attrNameLst>
                                      </p:cBhvr>
                                      <p:tavLst>
                                        <p:tav tm="0">
                                          <p:val>
                                            <p:strVal val="1+#ppt_h/2"/>
                                          </p:val>
                                        </p:tav>
                                        <p:tav tm="100000">
                                          <p:val>
                                            <p:strVal val="#ppt_y"/>
                                          </p:val>
                                        </p:tav>
                                      </p:tavLst>
                                    </p:anim>
                                  </p:childTnLst>
                                </p:cTn>
                              </p:par>
                              <p:par>
                                <p:cTn id="83" presetID="2" presetClass="entr" presetSubtype="8" fill="hold" nodeType="withEffect">
                                  <p:stCondLst>
                                    <p:cond delay="0"/>
                                  </p:stCondLst>
                                  <p:childTnLst>
                                    <p:set>
                                      <p:cBhvr>
                                        <p:cTn id="84" dur="1" fill="hold">
                                          <p:stCondLst>
                                            <p:cond delay="0"/>
                                          </p:stCondLst>
                                        </p:cTn>
                                        <p:tgtEl>
                                          <p:spTgt spid="42"/>
                                        </p:tgtEl>
                                        <p:attrNameLst>
                                          <p:attrName>style.visibility</p:attrName>
                                        </p:attrNameLst>
                                      </p:cBhvr>
                                      <p:to>
                                        <p:strVal val="visible"/>
                                      </p:to>
                                    </p:set>
                                    <p:anim calcmode="lin" valueType="num">
                                      <p:cBhvr additive="base">
                                        <p:cTn id="85" dur="500" fill="hold"/>
                                        <p:tgtEl>
                                          <p:spTgt spid="42"/>
                                        </p:tgtEl>
                                        <p:attrNameLst>
                                          <p:attrName>ppt_x</p:attrName>
                                        </p:attrNameLst>
                                      </p:cBhvr>
                                      <p:tavLst>
                                        <p:tav tm="0">
                                          <p:val>
                                            <p:strVal val="0-#ppt_w/2"/>
                                          </p:val>
                                        </p:tav>
                                        <p:tav tm="100000">
                                          <p:val>
                                            <p:strVal val="#ppt_x"/>
                                          </p:val>
                                        </p:tav>
                                      </p:tavLst>
                                    </p:anim>
                                    <p:anim calcmode="lin" valueType="num">
                                      <p:cBhvr additive="base">
                                        <p:cTn id="86" dur="500" fill="hold"/>
                                        <p:tgtEl>
                                          <p:spTgt spid="42"/>
                                        </p:tgtEl>
                                        <p:attrNameLst>
                                          <p:attrName>ppt_y</p:attrName>
                                        </p:attrNameLst>
                                      </p:cBhvr>
                                      <p:tavLst>
                                        <p:tav tm="0">
                                          <p:val>
                                            <p:strVal val="#ppt_y"/>
                                          </p:val>
                                        </p:tav>
                                        <p:tav tm="100000">
                                          <p:val>
                                            <p:strVal val="#ppt_y"/>
                                          </p:val>
                                        </p:tav>
                                      </p:tavLst>
                                    </p:anim>
                                  </p:childTnLst>
                                </p:cTn>
                              </p:par>
                              <p:par>
                                <p:cTn id="87" presetID="2" presetClass="entr" presetSubtype="2" fill="hold"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additive="base">
                                        <p:cTn id="89" dur="500" fill="hold"/>
                                        <p:tgtEl>
                                          <p:spTgt spid="43"/>
                                        </p:tgtEl>
                                        <p:attrNameLst>
                                          <p:attrName>ppt_x</p:attrName>
                                        </p:attrNameLst>
                                      </p:cBhvr>
                                      <p:tavLst>
                                        <p:tav tm="0">
                                          <p:val>
                                            <p:strVal val="1+#ppt_w/2"/>
                                          </p:val>
                                        </p:tav>
                                        <p:tav tm="100000">
                                          <p:val>
                                            <p:strVal val="#ppt_x"/>
                                          </p:val>
                                        </p:tav>
                                      </p:tavLst>
                                    </p:anim>
                                    <p:anim calcmode="lin" valueType="num">
                                      <p:cBhvr additive="base">
                                        <p:cTn id="90"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additive="base">
                                        <p:cTn id="95" dur="500" fill="hold"/>
                                        <p:tgtEl>
                                          <p:spTgt spid="44"/>
                                        </p:tgtEl>
                                        <p:attrNameLst>
                                          <p:attrName>ppt_x</p:attrName>
                                        </p:attrNameLst>
                                      </p:cBhvr>
                                      <p:tavLst>
                                        <p:tav tm="0">
                                          <p:val>
                                            <p:strVal val="#ppt_x"/>
                                          </p:val>
                                        </p:tav>
                                        <p:tav tm="100000">
                                          <p:val>
                                            <p:strVal val="#ppt_x"/>
                                          </p:val>
                                        </p:tav>
                                      </p:tavLst>
                                    </p:anim>
                                    <p:anim calcmode="lin" valueType="num">
                                      <p:cBhvr additive="base">
                                        <p:cTn id="96" dur="500" fill="hold"/>
                                        <p:tgtEl>
                                          <p:spTgt spid="44"/>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45"/>
                                        </p:tgtEl>
                                        <p:attrNameLst>
                                          <p:attrName>style.visibility</p:attrName>
                                        </p:attrNameLst>
                                      </p:cBhvr>
                                      <p:to>
                                        <p:strVal val="visible"/>
                                      </p:to>
                                    </p:set>
                                    <p:anim calcmode="lin" valueType="num">
                                      <p:cBhvr additive="base">
                                        <p:cTn id="99" dur="500" fill="hold"/>
                                        <p:tgtEl>
                                          <p:spTgt spid="45"/>
                                        </p:tgtEl>
                                        <p:attrNameLst>
                                          <p:attrName>ppt_x</p:attrName>
                                        </p:attrNameLst>
                                      </p:cBhvr>
                                      <p:tavLst>
                                        <p:tav tm="0">
                                          <p:val>
                                            <p:strVal val="#ppt_x"/>
                                          </p:val>
                                        </p:tav>
                                        <p:tav tm="100000">
                                          <p:val>
                                            <p:strVal val="#ppt_x"/>
                                          </p:val>
                                        </p:tav>
                                      </p:tavLst>
                                    </p:anim>
                                    <p:anim calcmode="lin" valueType="num">
                                      <p:cBhvr additive="base">
                                        <p:cTn id="10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8" fill="hold" nodeType="clickEffect">
                                  <p:stCondLst>
                                    <p:cond delay="0"/>
                                  </p:stCondLst>
                                  <p:childTnLst>
                                    <p:set>
                                      <p:cBhvr>
                                        <p:cTn id="104" dur="1" fill="hold">
                                          <p:stCondLst>
                                            <p:cond delay="0"/>
                                          </p:stCondLst>
                                        </p:cTn>
                                        <p:tgtEl>
                                          <p:spTgt spid="46"/>
                                        </p:tgtEl>
                                        <p:attrNameLst>
                                          <p:attrName>style.visibility</p:attrName>
                                        </p:attrNameLst>
                                      </p:cBhvr>
                                      <p:to>
                                        <p:strVal val="visible"/>
                                      </p:to>
                                    </p:set>
                                    <p:anim calcmode="lin" valueType="num">
                                      <p:cBhvr additive="base">
                                        <p:cTn id="105" dur="500" fill="hold"/>
                                        <p:tgtEl>
                                          <p:spTgt spid="46"/>
                                        </p:tgtEl>
                                        <p:attrNameLst>
                                          <p:attrName>ppt_x</p:attrName>
                                        </p:attrNameLst>
                                      </p:cBhvr>
                                      <p:tavLst>
                                        <p:tav tm="0">
                                          <p:val>
                                            <p:strVal val="0-#ppt_w/2"/>
                                          </p:val>
                                        </p:tav>
                                        <p:tav tm="100000">
                                          <p:val>
                                            <p:strVal val="#ppt_x"/>
                                          </p:val>
                                        </p:tav>
                                      </p:tavLst>
                                    </p:anim>
                                    <p:anim calcmode="lin" valueType="num">
                                      <p:cBhvr additive="base">
                                        <p:cTn id="106" dur="500" fill="hold"/>
                                        <p:tgtEl>
                                          <p:spTgt spid="46"/>
                                        </p:tgtEl>
                                        <p:attrNameLst>
                                          <p:attrName>ppt_y</p:attrName>
                                        </p:attrNameLst>
                                      </p:cBhvr>
                                      <p:tavLst>
                                        <p:tav tm="0">
                                          <p:val>
                                            <p:strVal val="#ppt_y"/>
                                          </p:val>
                                        </p:tav>
                                        <p:tav tm="100000">
                                          <p:val>
                                            <p:strVal val="#ppt_y"/>
                                          </p:val>
                                        </p:tav>
                                      </p:tavLst>
                                    </p:anim>
                                  </p:childTnLst>
                                </p:cTn>
                              </p:par>
                              <p:par>
                                <p:cTn id="107" presetID="2" presetClass="entr" presetSubtype="8" fill="hold" grpId="0" nodeType="withEffect">
                                  <p:stCondLst>
                                    <p:cond delay="0"/>
                                  </p:stCondLst>
                                  <p:childTnLst>
                                    <p:set>
                                      <p:cBhvr>
                                        <p:cTn id="108" dur="1" fill="hold">
                                          <p:stCondLst>
                                            <p:cond delay="0"/>
                                          </p:stCondLst>
                                        </p:cTn>
                                        <p:tgtEl>
                                          <p:spTgt spid="47"/>
                                        </p:tgtEl>
                                        <p:attrNameLst>
                                          <p:attrName>style.visibility</p:attrName>
                                        </p:attrNameLst>
                                      </p:cBhvr>
                                      <p:to>
                                        <p:strVal val="visible"/>
                                      </p:to>
                                    </p:set>
                                    <p:anim calcmode="lin" valueType="num">
                                      <p:cBhvr additive="base">
                                        <p:cTn id="109" dur="500" fill="hold"/>
                                        <p:tgtEl>
                                          <p:spTgt spid="47"/>
                                        </p:tgtEl>
                                        <p:attrNameLst>
                                          <p:attrName>ppt_x</p:attrName>
                                        </p:attrNameLst>
                                      </p:cBhvr>
                                      <p:tavLst>
                                        <p:tav tm="0">
                                          <p:val>
                                            <p:strVal val="0-#ppt_w/2"/>
                                          </p:val>
                                        </p:tav>
                                        <p:tav tm="100000">
                                          <p:val>
                                            <p:strVal val="#ppt_x"/>
                                          </p:val>
                                        </p:tav>
                                      </p:tavLst>
                                    </p:anim>
                                    <p:anim calcmode="lin" valueType="num">
                                      <p:cBhvr additive="base">
                                        <p:cTn id="110" dur="500" fill="hold"/>
                                        <p:tgtEl>
                                          <p:spTgt spid="47"/>
                                        </p:tgtEl>
                                        <p:attrNameLst>
                                          <p:attrName>ppt_y</p:attrName>
                                        </p:attrNameLst>
                                      </p:cBhvr>
                                      <p:tavLst>
                                        <p:tav tm="0">
                                          <p:val>
                                            <p:strVal val="#ppt_y"/>
                                          </p:val>
                                        </p:tav>
                                        <p:tav tm="100000">
                                          <p:val>
                                            <p:strVal val="#ppt_y"/>
                                          </p:val>
                                        </p:tav>
                                      </p:tavLst>
                                    </p:anim>
                                  </p:childTnLst>
                                </p:cTn>
                              </p:par>
                              <p:par>
                                <p:cTn id="111" presetID="2" presetClass="entr" presetSubtype="8" fill="hold" nodeType="withEffect">
                                  <p:stCondLst>
                                    <p:cond delay="0"/>
                                  </p:stCondLst>
                                  <p:childTnLst>
                                    <p:set>
                                      <p:cBhvr>
                                        <p:cTn id="112" dur="1" fill="hold">
                                          <p:stCondLst>
                                            <p:cond delay="0"/>
                                          </p:stCondLst>
                                        </p:cTn>
                                        <p:tgtEl>
                                          <p:spTgt spid="48"/>
                                        </p:tgtEl>
                                        <p:attrNameLst>
                                          <p:attrName>style.visibility</p:attrName>
                                        </p:attrNameLst>
                                      </p:cBhvr>
                                      <p:to>
                                        <p:strVal val="visible"/>
                                      </p:to>
                                    </p:set>
                                    <p:anim calcmode="lin" valueType="num">
                                      <p:cBhvr additive="base">
                                        <p:cTn id="113" dur="500" fill="hold"/>
                                        <p:tgtEl>
                                          <p:spTgt spid="48"/>
                                        </p:tgtEl>
                                        <p:attrNameLst>
                                          <p:attrName>ppt_x</p:attrName>
                                        </p:attrNameLst>
                                      </p:cBhvr>
                                      <p:tavLst>
                                        <p:tav tm="0">
                                          <p:val>
                                            <p:strVal val="0-#ppt_w/2"/>
                                          </p:val>
                                        </p:tav>
                                        <p:tav tm="100000">
                                          <p:val>
                                            <p:strVal val="#ppt_x"/>
                                          </p:val>
                                        </p:tav>
                                      </p:tavLst>
                                    </p:anim>
                                    <p:anim calcmode="lin" valueType="num">
                                      <p:cBhvr additive="base">
                                        <p:cTn id="114" dur="500" fill="hold"/>
                                        <p:tgtEl>
                                          <p:spTgt spid="48"/>
                                        </p:tgtEl>
                                        <p:attrNameLst>
                                          <p:attrName>ppt_y</p:attrName>
                                        </p:attrNameLst>
                                      </p:cBhvr>
                                      <p:tavLst>
                                        <p:tav tm="0">
                                          <p:val>
                                            <p:strVal val="#ppt_y"/>
                                          </p:val>
                                        </p:tav>
                                        <p:tav tm="100000">
                                          <p:val>
                                            <p:strVal val="#ppt_y"/>
                                          </p:val>
                                        </p:tav>
                                      </p:tavLst>
                                    </p:anim>
                                  </p:childTnLst>
                                </p:cTn>
                              </p:par>
                              <p:par>
                                <p:cTn id="115" presetID="2" presetClass="entr" presetSubtype="8" fill="hold" nodeType="withEffect">
                                  <p:stCondLst>
                                    <p:cond delay="0"/>
                                  </p:stCondLst>
                                  <p:childTnLst>
                                    <p:set>
                                      <p:cBhvr>
                                        <p:cTn id="116" dur="1" fill="hold">
                                          <p:stCondLst>
                                            <p:cond delay="0"/>
                                          </p:stCondLst>
                                        </p:cTn>
                                        <p:tgtEl>
                                          <p:spTgt spid="49"/>
                                        </p:tgtEl>
                                        <p:attrNameLst>
                                          <p:attrName>style.visibility</p:attrName>
                                        </p:attrNameLst>
                                      </p:cBhvr>
                                      <p:to>
                                        <p:strVal val="visible"/>
                                      </p:to>
                                    </p:set>
                                    <p:anim calcmode="lin" valueType="num">
                                      <p:cBhvr additive="base">
                                        <p:cTn id="117" dur="500" fill="hold"/>
                                        <p:tgtEl>
                                          <p:spTgt spid="49"/>
                                        </p:tgtEl>
                                        <p:attrNameLst>
                                          <p:attrName>ppt_x</p:attrName>
                                        </p:attrNameLst>
                                      </p:cBhvr>
                                      <p:tavLst>
                                        <p:tav tm="0">
                                          <p:val>
                                            <p:strVal val="0-#ppt_w/2"/>
                                          </p:val>
                                        </p:tav>
                                        <p:tav tm="100000">
                                          <p:val>
                                            <p:strVal val="#ppt_x"/>
                                          </p:val>
                                        </p:tav>
                                      </p:tavLst>
                                    </p:anim>
                                    <p:anim calcmode="lin" valueType="num">
                                      <p:cBhvr additive="base">
                                        <p:cTn id="118" dur="500" fill="hold"/>
                                        <p:tgtEl>
                                          <p:spTgt spid="49"/>
                                        </p:tgtEl>
                                        <p:attrNameLst>
                                          <p:attrName>ppt_y</p:attrName>
                                        </p:attrNameLst>
                                      </p:cBhvr>
                                      <p:tavLst>
                                        <p:tav tm="0">
                                          <p:val>
                                            <p:strVal val="#ppt_y"/>
                                          </p:val>
                                        </p:tav>
                                        <p:tav tm="100000">
                                          <p:val>
                                            <p:strVal val="#ppt_y"/>
                                          </p:val>
                                        </p:tav>
                                      </p:tavLst>
                                    </p:anim>
                                  </p:childTnLst>
                                </p:cTn>
                              </p:par>
                              <p:par>
                                <p:cTn id="119" presetID="2" presetClass="entr" presetSubtype="8" fill="hold" nodeType="withEffect">
                                  <p:stCondLst>
                                    <p:cond delay="0"/>
                                  </p:stCondLst>
                                  <p:childTnLst>
                                    <p:set>
                                      <p:cBhvr>
                                        <p:cTn id="120" dur="1" fill="hold">
                                          <p:stCondLst>
                                            <p:cond delay="0"/>
                                          </p:stCondLst>
                                        </p:cTn>
                                        <p:tgtEl>
                                          <p:spTgt spid="50"/>
                                        </p:tgtEl>
                                        <p:attrNameLst>
                                          <p:attrName>style.visibility</p:attrName>
                                        </p:attrNameLst>
                                      </p:cBhvr>
                                      <p:to>
                                        <p:strVal val="visible"/>
                                      </p:to>
                                    </p:set>
                                    <p:anim calcmode="lin" valueType="num">
                                      <p:cBhvr additive="base">
                                        <p:cTn id="121" dur="500" fill="hold"/>
                                        <p:tgtEl>
                                          <p:spTgt spid="50"/>
                                        </p:tgtEl>
                                        <p:attrNameLst>
                                          <p:attrName>ppt_x</p:attrName>
                                        </p:attrNameLst>
                                      </p:cBhvr>
                                      <p:tavLst>
                                        <p:tav tm="0">
                                          <p:val>
                                            <p:strVal val="0-#ppt_w/2"/>
                                          </p:val>
                                        </p:tav>
                                        <p:tav tm="100000">
                                          <p:val>
                                            <p:strVal val="#ppt_x"/>
                                          </p:val>
                                        </p:tav>
                                      </p:tavLst>
                                    </p:anim>
                                    <p:anim calcmode="lin" valueType="num">
                                      <p:cBhvr additive="base">
                                        <p:cTn id="122" dur="500" fill="hold"/>
                                        <p:tgtEl>
                                          <p:spTgt spid="50"/>
                                        </p:tgtEl>
                                        <p:attrNameLst>
                                          <p:attrName>ppt_y</p:attrName>
                                        </p:attrNameLst>
                                      </p:cBhvr>
                                      <p:tavLst>
                                        <p:tav tm="0">
                                          <p:val>
                                            <p:strVal val="#ppt_y"/>
                                          </p:val>
                                        </p:tav>
                                        <p:tav tm="100000">
                                          <p:val>
                                            <p:strVal val="#ppt_y"/>
                                          </p:val>
                                        </p:tav>
                                      </p:tavLst>
                                    </p:anim>
                                  </p:childTnLst>
                                </p:cTn>
                              </p:par>
                              <p:par>
                                <p:cTn id="123" presetID="2" presetClass="entr" presetSubtype="8" fill="hold" nodeType="withEffect">
                                  <p:stCondLst>
                                    <p:cond delay="0"/>
                                  </p:stCondLst>
                                  <p:childTnLst>
                                    <p:set>
                                      <p:cBhvr>
                                        <p:cTn id="124" dur="1" fill="hold">
                                          <p:stCondLst>
                                            <p:cond delay="0"/>
                                          </p:stCondLst>
                                        </p:cTn>
                                        <p:tgtEl>
                                          <p:spTgt spid="51"/>
                                        </p:tgtEl>
                                        <p:attrNameLst>
                                          <p:attrName>style.visibility</p:attrName>
                                        </p:attrNameLst>
                                      </p:cBhvr>
                                      <p:to>
                                        <p:strVal val="visible"/>
                                      </p:to>
                                    </p:set>
                                    <p:anim calcmode="lin" valueType="num">
                                      <p:cBhvr additive="base">
                                        <p:cTn id="125" dur="500" fill="hold"/>
                                        <p:tgtEl>
                                          <p:spTgt spid="51"/>
                                        </p:tgtEl>
                                        <p:attrNameLst>
                                          <p:attrName>ppt_x</p:attrName>
                                        </p:attrNameLst>
                                      </p:cBhvr>
                                      <p:tavLst>
                                        <p:tav tm="0">
                                          <p:val>
                                            <p:strVal val="0-#ppt_w/2"/>
                                          </p:val>
                                        </p:tav>
                                        <p:tav tm="100000">
                                          <p:val>
                                            <p:strVal val="#ppt_x"/>
                                          </p:val>
                                        </p:tav>
                                      </p:tavLst>
                                    </p:anim>
                                    <p:anim calcmode="lin" valueType="num">
                                      <p:cBhvr additive="base">
                                        <p:cTn id="126" dur="500" fill="hold"/>
                                        <p:tgtEl>
                                          <p:spTgt spid="51"/>
                                        </p:tgtEl>
                                        <p:attrNameLst>
                                          <p:attrName>ppt_y</p:attrName>
                                        </p:attrNameLst>
                                      </p:cBhvr>
                                      <p:tavLst>
                                        <p:tav tm="0">
                                          <p:val>
                                            <p:strVal val="#ppt_y"/>
                                          </p:val>
                                        </p:tav>
                                        <p:tav tm="100000">
                                          <p:val>
                                            <p:strVal val="#ppt_y"/>
                                          </p:val>
                                        </p:tav>
                                      </p:tavLst>
                                    </p:anim>
                                  </p:childTnLst>
                                </p:cTn>
                              </p:par>
                              <p:par>
                                <p:cTn id="127" presetID="2" presetClass="entr" presetSubtype="2" fill="hold" grpId="0" nodeType="withEffect">
                                  <p:stCondLst>
                                    <p:cond delay="0"/>
                                  </p:stCondLst>
                                  <p:childTnLst>
                                    <p:set>
                                      <p:cBhvr>
                                        <p:cTn id="128" dur="1" fill="hold">
                                          <p:stCondLst>
                                            <p:cond delay="0"/>
                                          </p:stCondLst>
                                        </p:cTn>
                                        <p:tgtEl>
                                          <p:spTgt spid="52"/>
                                        </p:tgtEl>
                                        <p:attrNameLst>
                                          <p:attrName>style.visibility</p:attrName>
                                        </p:attrNameLst>
                                      </p:cBhvr>
                                      <p:to>
                                        <p:strVal val="visible"/>
                                      </p:to>
                                    </p:set>
                                    <p:anim calcmode="lin" valueType="num">
                                      <p:cBhvr additive="base">
                                        <p:cTn id="129" dur="500" fill="hold"/>
                                        <p:tgtEl>
                                          <p:spTgt spid="52"/>
                                        </p:tgtEl>
                                        <p:attrNameLst>
                                          <p:attrName>ppt_x</p:attrName>
                                        </p:attrNameLst>
                                      </p:cBhvr>
                                      <p:tavLst>
                                        <p:tav tm="0">
                                          <p:val>
                                            <p:strVal val="1+#ppt_w/2"/>
                                          </p:val>
                                        </p:tav>
                                        <p:tav tm="100000">
                                          <p:val>
                                            <p:strVal val="#ppt_x"/>
                                          </p:val>
                                        </p:tav>
                                      </p:tavLst>
                                    </p:anim>
                                    <p:anim calcmode="lin" valueType="num">
                                      <p:cBhvr additive="base">
                                        <p:cTn id="130" dur="500" fill="hold"/>
                                        <p:tgtEl>
                                          <p:spTgt spid="52"/>
                                        </p:tgtEl>
                                        <p:attrNameLst>
                                          <p:attrName>ppt_y</p:attrName>
                                        </p:attrNameLst>
                                      </p:cBhvr>
                                      <p:tavLst>
                                        <p:tav tm="0">
                                          <p:val>
                                            <p:strVal val="#ppt_y"/>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53"/>
                                        </p:tgtEl>
                                        <p:attrNameLst>
                                          <p:attrName>style.visibility</p:attrName>
                                        </p:attrNameLst>
                                      </p:cBhvr>
                                      <p:to>
                                        <p:strVal val="visible"/>
                                      </p:to>
                                    </p:set>
                                    <p:anim calcmode="lin" valueType="num">
                                      <p:cBhvr additive="base">
                                        <p:cTn id="133" dur="500" fill="hold"/>
                                        <p:tgtEl>
                                          <p:spTgt spid="53"/>
                                        </p:tgtEl>
                                        <p:attrNameLst>
                                          <p:attrName>ppt_x</p:attrName>
                                        </p:attrNameLst>
                                      </p:cBhvr>
                                      <p:tavLst>
                                        <p:tav tm="0">
                                          <p:val>
                                            <p:strVal val="#ppt_x"/>
                                          </p:val>
                                        </p:tav>
                                        <p:tav tm="100000">
                                          <p:val>
                                            <p:strVal val="#ppt_x"/>
                                          </p:val>
                                        </p:tav>
                                      </p:tavLst>
                                    </p:anim>
                                    <p:anim calcmode="lin" valueType="num">
                                      <p:cBhvr additive="base">
                                        <p:cTn id="134"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54"/>
                                        </p:tgtEl>
                                        <p:attrNameLst>
                                          <p:attrName>style.visibility</p:attrName>
                                        </p:attrNameLst>
                                      </p:cBhvr>
                                      <p:to>
                                        <p:strVal val="visible"/>
                                      </p:to>
                                    </p:set>
                                    <p:anim calcmode="lin" valueType="num">
                                      <p:cBhvr additive="base">
                                        <p:cTn id="139" dur="500" fill="hold"/>
                                        <p:tgtEl>
                                          <p:spTgt spid="54"/>
                                        </p:tgtEl>
                                        <p:attrNameLst>
                                          <p:attrName>ppt_x</p:attrName>
                                        </p:attrNameLst>
                                      </p:cBhvr>
                                      <p:tavLst>
                                        <p:tav tm="0">
                                          <p:val>
                                            <p:strVal val="#ppt_x"/>
                                          </p:val>
                                        </p:tav>
                                        <p:tav tm="100000">
                                          <p:val>
                                            <p:strVal val="#ppt_x"/>
                                          </p:val>
                                        </p:tav>
                                      </p:tavLst>
                                    </p:anim>
                                    <p:anim calcmode="lin" valueType="num">
                                      <p:cBhvr additive="base">
                                        <p:cTn id="14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2" fill="hold" grpId="0" nodeType="clickEffect">
                                  <p:stCondLst>
                                    <p:cond delay="0"/>
                                  </p:stCondLst>
                                  <p:childTnLst>
                                    <p:set>
                                      <p:cBhvr>
                                        <p:cTn id="144" dur="1" fill="hold">
                                          <p:stCondLst>
                                            <p:cond delay="0"/>
                                          </p:stCondLst>
                                        </p:cTn>
                                        <p:tgtEl>
                                          <p:spTgt spid="55"/>
                                        </p:tgtEl>
                                        <p:attrNameLst>
                                          <p:attrName>style.visibility</p:attrName>
                                        </p:attrNameLst>
                                      </p:cBhvr>
                                      <p:to>
                                        <p:strVal val="visible"/>
                                      </p:to>
                                    </p:set>
                                    <p:anim calcmode="lin" valueType="num">
                                      <p:cBhvr additive="base">
                                        <p:cTn id="145" dur="500" fill="hold"/>
                                        <p:tgtEl>
                                          <p:spTgt spid="55"/>
                                        </p:tgtEl>
                                        <p:attrNameLst>
                                          <p:attrName>ppt_x</p:attrName>
                                        </p:attrNameLst>
                                      </p:cBhvr>
                                      <p:tavLst>
                                        <p:tav tm="0">
                                          <p:val>
                                            <p:strVal val="1+#ppt_w/2"/>
                                          </p:val>
                                        </p:tav>
                                        <p:tav tm="100000">
                                          <p:val>
                                            <p:strVal val="#ppt_x"/>
                                          </p:val>
                                        </p:tav>
                                      </p:tavLst>
                                    </p:anim>
                                    <p:anim calcmode="lin" valueType="num">
                                      <p:cBhvr additive="base">
                                        <p:cTn id="146"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8" fill="hold" grpId="0" nodeType="clickEffect">
                                  <p:stCondLst>
                                    <p:cond delay="0"/>
                                  </p:stCondLst>
                                  <p:childTnLst>
                                    <p:set>
                                      <p:cBhvr>
                                        <p:cTn id="150" dur="1" fill="hold">
                                          <p:stCondLst>
                                            <p:cond delay="0"/>
                                          </p:stCondLst>
                                        </p:cTn>
                                        <p:tgtEl>
                                          <p:spTgt spid="56"/>
                                        </p:tgtEl>
                                        <p:attrNameLst>
                                          <p:attrName>style.visibility</p:attrName>
                                        </p:attrNameLst>
                                      </p:cBhvr>
                                      <p:to>
                                        <p:strVal val="visible"/>
                                      </p:to>
                                    </p:set>
                                    <p:anim calcmode="lin" valueType="num">
                                      <p:cBhvr additive="base">
                                        <p:cTn id="151" dur="500" fill="hold"/>
                                        <p:tgtEl>
                                          <p:spTgt spid="56"/>
                                        </p:tgtEl>
                                        <p:attrNameLst>
                                          <p:attrName>ppt_x</p:attrName>
                                        </p:attrNameLst>
                                      </p:cBhvr>
                                      <p:tavLst>
                                        <p:tav tm="0">
                                          <p:val>
                                            <p:strVal val="0-#ppt_w/2"/>
                                          </p:val>
                                        </p:tav>
                                        <p:tav tm="100000">
                                          <p:val>
                                            <p:strVal val="#ppt_x"/>
                                          </p:val>
                                        </p:tav>
                                      </p:tavLst>
                                    </p:anim>
                                    <p:anim calcmode="lin" valueType="num">
                                      <p:cBhvr additive="base">
                                        <p:cTn id="152"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57"/>
                                        </p:tgtEl>
                                        <p:attrNameLst>
                                          <p:attrName>style.visibility</p:attrName>
                                        </p:attrNameLst>
                                      </p:cBhvr>
                                      <p:to>
                                        <p:strVal val="visible"/>
                                      </p:to>
                                    </p:set>
                                    <p:anim calcmode="lin" valueType="num">
                                      <p:cBhvr additive="base">
                                        <p:cTn id="157" dur="500" fill="hold"/>
                                        <p:tgtEl>
                                          <p:spTgt spid="57"/>
                                        </p:tgtEl>
                                        <p:attrNameLst>
                                          <p:attrName>ppt_x</p:attrName>
                                        </p:attrNameLst>
                                      </p:cBhvr>
                                      <p:tavLst>
                                        <p:tav tm="0">
                                          <p:val>
                                            <p:strVal val="#ppt_x"/>
                                          </p:val>
                                        </p:tav>
                                        <p:tav tm="100000">
                                          <p:val>
                                            <p:strVal val="#ppt_x"/>
                                          </p:val>
                                        </p:tav>
                                      </p:tavLst>
                                    </p:anim>
                                    <p:anim calcmode="lin" valueType="num">
                                      <p:cBhvr additive="base">
                                        <p:cTn id="158" dur="500" fill="hold"/>
                                        <p:tgtEl>
                                          <p:spTgt spid="57"/>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58"/>
                                        </p:tgtEl>
                                        <p:attrNameLst>
                                          <p:attrName>style.visibility</p:attrName>
                                        </p:attrNameLst>
                                      </p:cBhvr>
                                      <p:to>
                                        <p:strVal val="visible"/>
                                      </p:to>
                                    </p:set>
                                    <p:anim calcmode="lin" valueType="num">
                                      <p:cBhvr additive="base">
                                        <p:cTn id="161" dur="500" fill="hold"/>
                                        <p:tgtEl>
                                          <p:spTgt spid="58"/>
                                        </p:tgtEl>
                                        <p:attrNameLst>
                                          <p:attrName>ppt_x</p:attrName>
                                        </p:attrNameLst>
                                      </p:cBhvr>
                                      <p:tavLst>
                                        <p:tav tm="0">
                                          <p:val>
                                            <p:strVal val="#ppt_x"/>
                                          </p:val>
                                        </p:tav>
                                        <p:tav tm="100000">
                                          <p:val>
                                            <p:strVal val="#ppt_x"/>
                                          </p:val>
                                        </p:tav>
                                      </p:tavLst>
                                    </p:anim>
                                    <p:anim calcmode="lin" valueType="num">
                                      <p:cBhvr additive="base">
                                        <p:cTn id="162"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 presetClass="entr" presetSubtype="4" fill="hold" grpId="0" nodeType="clickEffect">
                                  <p:stCondLst>
                                    <p:cond delay="0"/>
                                  </p:stCondLst>
                                  <p:childTnLst>
                                    <p:set>
                                      <p:cBhvr>
                                        <p:cTn id="166" dur="1" fill="hold">
                                          <p:stCondLst>
                                            <p:cond delay="0"/>
                                          </p:stCondLst>
                                        </p:cTn>
                                        <p:tgtEl>
                                          <p:spTgt spid="59"/>
                                        </p:tgtEl>
                                        <p:attrNameLst>
                                          <p:attrName>style.visibility</p:attrName>
                                        </p:attrNameLst>
                                      </p:cBhvr>
                                      <p:to>
                                        <p:strVal val="visible"/>
                                      </p:to>
                                    </p:set>
                                    <p:anim calcmode="lin" valueType="num">
                                      <p:cBhvr additive="base">
                                        <p:cTn id="167" dur="500" fill="hold"/>
                                        <p:tgtEl>
                                          <p:spTgt spid="59"/>
                                        </p:tgtEl>
                                        <p:attrNameLst>
                                          <p:attrName>ppt_x</p:attrName>
                                        </p:attrNameLst>
                                      </p:cBhvr>
                                      <p:tavLst>
                                        <p:tav tm="0">
                                          <p:val>
                                            <p:strVal val="#ppt_x"/>
                                          </p:val>
                                        </p:tav>
                                        <p:tav tm="100000">
                                          <p:val>
                                            <p:strVal val="#ppt_x"/>
                                          </p:val>
                                        </p:tav>
                                      </p:tavLst>
                                    </p:anim>
                                    <p:anim calcmode="lin" valueType="num">
                                      <p:cBhvr additive="base">
                                        <p:cTn id="168" dur="500" fill="hold"/>
                                        <p:tgtEl>
                                          <p:spTgt spid="59"/>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60"/>
                                        </p:tgtEl>
                                        <p:attrNameLst>
                                          <p:attrName>style.visibility</p:attrName>
                                        </p:attrNameLst>
                                      </p:cBhvr>
                                      <p:to>
                                        <p:strVal val="visible"/>
                                      </p:to>
                                    </p:set>
                                    <p:anim calcmode="lin" valueType="num">
                                      <p:cBhvr additive="base">
                                        <p:cTn id="171" dur="500" fill="hold"/>
                                        <p:tgtEl>
                                          <p:spTgt spid="60"/>
                                        </p:tgtEl>
                                        <p:attrNameLst>
                                          <p:attrName>ppt_x</p:attrName>
                                        </p:attrNameLst>
                                      </p:cBhvr>
                                      <p:tavLst>
                                        <p:tav tm="0">
                                          <p:val>
                                            <p:strVal val="#ppt_x"/>
                                          </p:val>
                                        </p:tav>
                                        <p:tav tm="100000">
                                          <p:val>
                                            <p:strVal val="#ppt_x"/>
                                          </p:val>
                                        </p:tav>
                                      </p:tavLst>
                                    </p:anim>
                                    <p:anim calcmode="lin" valueType="num">
                                      <p:cBhvr additive="base">
                                        <p:cTn id="172"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2" presetClass="entr" presetSubtype="4" fill="hold" grpId="0" nodeType="clickEffect">
                                  <p:stCondLst>
                                    <p:cond delay="0"/>
                                  </p:stCondLst>
                                  <p:childTnLst>
                                    <p:set>
                                      <p:cBhvr>
                                        <p:cTn id="176" dur="1" fill="hold">
                                          <p:stCondLst>
                                            <p:cond delay="0"/>
                                          </p:stCondLst>
                                        </p:cTn>
                                        <p:tgtEl>
                                          <p:spTgt spid="61"/>
                                        </p:tgtEl>
                                        <p:attrNameLst>
                                          <p:attrName>style.visibility</p:attrName>
                                        </p:attrNameLst>
                                      </p:cBhvr>
                                      <p:to>
                                        <p:strVal val="visible"/>
                                      </p:to>
                                    </p:set>
                                    <p:anim calcmode="lin" valueType="num">
                                      <p:cBhvr additive="base">
                                        <p:cTn id="177" dur="500" fill="hold"/>
                                        <p:tgtEl>
                                          <p:spTgt spid="61"/>
                                        </p:tgtEl>
                                        <p:attrNameLst>
                                          <p:attrName>ppt_x</p:attrName>
                                        </p:attrNameLst>
                                      </p:cBhvr>
                                      <p:tavLst>
                                        <p:tav tm="0">
                                          <p:val>
                                            <p:strVal val="#ppt_x"/>
                                          </p:val>
                                        </p:tav>
                                        <p:tav tm="100000">
                                          <p:val>
                                            <p:strVal val="#ppt_x"/>
                                          </p:val>
                                        </p:tav>
                                      </p:tavLst>
                                    </p:anim>
                                    <p:anim calcmode="lin" valueType="num">
                                      <p:cBhvr additive="base">
                                        <p:cTn id="178" dur="500" fill="hold"/>
                                        <p:tgtEl>
                                          <p:spTgt spid="61"/>
                                        </p:tgtEl>
                                        <p:attrNameLst>
                                          <p:attrName>ppt_y</p:attrName>
                                        </p:attrNameLst>
                                      </p:cBhvr>
                                      <p:tavLst>
                                        <p:tav tm="0">
                                          <p:val>
                                            <p:strVal val="1+#ppt_h/2"/>
                                          </p:val>
                                        </p:tav>
                                        <p:tav tm="100000">
                                          <p:val>
                                            <p:strVal val="#ppt_y"/>
                                          </p:val>
                                        </p:tav>
                                      </p:tavLst>
                                    </p:anim>
                                  </p:childTnLst>
                                </p:cTn>
                              </p:par>
                              <p:par>
                                <p:cTn id="179" presetID="2" presetClass="entr" presetSubtype="4" fill="hold" grpId="0" nodeType="withEffect">
                                  <p:stCondLst>
                                    <p:cond delay="0"/>
                                  </p:stCondLst>
                                  <p:childTnLst>
                                    <p:set>
                                      <p:cBhvr>
                                        <p:cTn id="180" dur="1" fill="hold">
                                          <p:stCondLst>
                                            <p:cond delay="0"/>
                                          </p:stCondLst>
                                        </p:cTn>
                                        <p:tgtEl>
                                          <p:spTgt spid="62"/>
                                        </p:tgtEl>
                                        <p:attrNameLst>
                                          <p:attrName>style.visibility</p:attrName>
                                        </p:attrNameLst>
                                      </p:cBhvr>
                                      <p:to>
                                        <p:strVal val="visible"/>
                                      </p:to>
                                    </p:set>
                                    <p:anim calcmode="lin" valueType="num">
                                      <p:cBhvr additive="base">
                                        <p:cTn id="181" dur="500" fill="hold"/>
                                        <p:tgtEl>
                                          <p:spTgt spid="62"/>
                                        </p:tgtEl>
                                        <p:attrNameLst>
                                          <p:attrName>ppt_x</p:attrName>
                                        </p:attrNameLst>
                                      </p:cBhvr>
                                      <p:tavLst>
                                        <p:tav tm="0">
                                          <p:val>
                                            <p:strVal val="#ppt_x"/>
                                          </p:val>
                                        </p:tav>
                                        <p:tav tm="100000">
                                          <p:val>
                                            <p:strVal val="#ppt_x"/>
                                          </p:val>
                                        </p:tav>
                                      </p:tavLst>
                                    </p:anim>
                                    <p:anim calcmode="lin" valueType="num">
                                      <p:cBhvr additive="base">
                                        <p:cTn id="182"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2" presetClass="entr" presetSubtype="2" fill="hold" grpId="0" nodeType="clickEffect">
                                  <p:stCondLst>
                                    <p:cond delay="0"/>
                                  </p:stCondLst>
                                  <p:childTnLst>
                                    <p:set>
                                      <p:cBhvr>
                                        <p:cTn id="186" dur="1" fill="hold">
                                          <p:stCondLst>
                                            <p:cond delay="0"/>
                                          </p:stCondLst>
                                        </p:cTn>
                                        <p:tgtEl>
                                          <p:spTgt spid="63"/>
                                        </p:tgtEl>
                                        <p:attrNameLst>
                                          <p:attrName>style.visibility</p:attrName>
                                        </p:attrNameLst>
                                      </p:cBhvr>
                                      <p:to>
                                        <p:strVal val="visible"/>
                                      </p:to>
                                    </p:set>
                                    <p:anim calcmode="lin" valueType="num">
                                      <p:cBhvr additive="base">
                                        <p:cTn id="187" dur="500" fill="hold"/>
                                        <p:tgtEl>
                                          <p:spTgt spid="63"/>
                                        </p:tgtEl>
                                        <p:attrNameLst>
                                          <p:attrName>ppt_x</p:attrName>
                                        </p:attrNameLst>
                                      </p:cBhvr>
                                      <p:tavLst>
                                        <p:tav tm="0">
                                          <p:val>
                                            <p:strVal val="1+#ppt_w/2"/>
                                          </p:val>
                                        </p:tav>
                                        <p:tav tm="100000">
                                          <p:val>
                                            <p:strVal val="#ppt_x"/>
                                          </p:val>
                                        </p:tav>
                                      </p:tavLst>
                                    </p:anim>
                                    <p:anim calcmode="lin" valueType="num">
                                      <p:cBhvr additive="base">
                                        <p:cTn id="188" dur="500" fill="hold"/>
                                        <p:tgtEl>
                                          <p:spTgt spid="63"/>
                                        </p:tgtEl>
                                        <p:attrNameLst>
                                          <p:attrName>ppt_y</p:attrName>
                                        </p:attrNameLst>
                                      </p:cBhvr>
                                      <p:tavLst>
                                        <p:tav tm="0">
                                          <p:val>
                                            <p:strVal val="#ppt_y"/>
                                          </p:val>
                                        </p:tav>
                                        <p:tav tm="100000">
                                          <p:val>
                                            <p:strVal val="#ppt_y"/>
                                          </p:val>
                                        </p:tav>
                                      </p:tavLst>
                                    </p:anim>
                                  </p:childTnLst>
                                </p:cTn>
                              </p:par>
                              <p:par>
                                <p:cTn id="189" presetID="2" presetClass="entr" presetSubtype="2" fill="hold" grpId="0" nodeType="withEffect">
                                  <p:stCondLst>
                                    <p:cond delay="0"/>
                                  </p:stCondLst>
                                  <p:childTnLst>
                                    <p:set>
                                      <p:cBhvr>
                                        <p:cTn id="190" dur="1" fill="hold">
                                          <p:stCondLst>
                                            <p:cond delay="0"/>
                                          </p:stCondLst>
                                        </p:cTn>
                                        <p:tgtEl>
                                          <p:spTgt spid="64"/>
                                        </p:tgtEl>
                                        <p:attrNameLst>
                                          <p:attrName>style.visibility</p:attrName>
                                        </p:attrNameLst>
                                      </p:cBhvr>
                                      <p:to>
                                        <p:strVal val="visible"/>
                                      </p:to>
                                    </p:set>
                                    <p:anim calcmode="lin" valueType="num">
                                      <p:cBhvr additive="base">
                                        <p:cTn id="191" dur="500" fill="hold"/>
                                        <p:tgtEl>
                                          <p:spTgt spid="64"/>
                                        </p:tgtEl>
                                        <p:attrNameLst>
                                          <p:attrName>ppt_x</p:attrName>
                                        </p:attrNameLst>
                                      </p:cBhvr>
                                      <p:tavLst>
                                        <p:tav tm="0">
                                          <p:val>
                                            <p:strVal val="1+#ppt_w/2"/>
                                          </p:val>
                                        </p:tav>
                                        <p:tav tm="100000">
                                          <p:val>
                                            <p:strVal val="#ppt_x"/>
                                          </p:val>
                                        </p:tav>
                                      </p:tavLst>
                                    </p:anim>
                                    <p:anim calcmode="lin" valueType="num">
                                      <p:cBhvr additive="base">
                                        <p:cTn id="192" dur="50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29" grpId="0" animBg="1"/>
      <p:bldP spid="28" grpId="0" animBg="1"/>
      <p:bldP spid="33" grpId="0" animBg="1"/>
      <p:bldP spid="34" grpId="0"/>
      <p:bldP spid="35" grpId="0" animBg="1"/>
      <p:bldP spid="36" grpId="0"/>
      <p:bldP spid="37" grpId="0" animBg="1"/>
      <p:bldP spid="38" grpId="0" animBg="1"/>
      <p:bldP spid="40" grpId="0" animBg="1"/>
      <p:bldP spid="41" grpId="0" animBg="1"/>
      <p:bldP spid="44" grpId="0" animBg="1"/>
      <p:bldP spid="45" grpId="0" animBg="1"/>
      <p:bldP spid="47" grpId="0" animBg="1"/>
      <p:bldP spid="52" grpId="0" animBg="1"/>
      <p:bldP spid="53" grpId="0" animBg="1"/>
      <p:bldP spid="54" grpId="0"/>
      <p:bldP spid="55" grpId="0"/>
      <p:bldP spid="56" grpId="0" animBg="1"/>
      <p:bldP spid="57" grpId="0" animBg="1"/>
      <p:bldP spid="58" grpId="0" animBg="1"/>
      <p:bldP spid="59" grpId="0" animBg="1"/>
      <p:bldP spid="60" grpId="0" animBg="1"/>
      <p:bldP spid="61" grpId="0" animBg="1"/>
      <p:bldP spid="62" grpId="0" animBg="1"/>
      <p:bldP spid="63" grpId="0" animBg="1"/>
      <p:bldP spid="6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2400" kern="1200" dirty="0">
                <a:solidFill>
                  <a:srgbClr val="FFFF00"/>
                </a:solidFill>
                <a:latin typeface="Arial" charset="0"/>
                <a:ea typeface="+mn-ea"/>
                <a:cs typeface="Arial" charset="0"/>
              </a:rPr>
              <a:t>Les traces </a:t>
            </a:r>
            <a:r>
              <a:rPr lang="fr-FR" sz="2400" kern="1200" dirty="0" smtClean="0">
                <a:solidFill>
                  <a:srgbClr val="FFFF00"/>
                </a:solidFill>
                <a:latin typeface="Arial" charset="0"/>
                <a:ea typeface="+mn-ea"/>
                <a:cs typeface="Arial" charset="0"/>
              </a:rPr>
              <a:t>d’effractions:</a:t>
            </a:r>
            <a:r>
              <a:rPr lang="fr-FR" sz="2400" kern="1200" dirty="0">
                <a:solidFill>
                  <a:srgbClr val="FFFF00"/>
                </a:solidFill>
                <a:latin typeface="Arial" charset="0"/>
                <a:ea typeface="+mn-ea"/>
                <a:cs typeface="Arial" charset="0"/>
              </a:rPr>
              <a:t/>
            </a:r>
            <a:br>
              <a:rPr lang="fr-FR" sz="24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70</a:t>
            </a:fld>
            <a:endParaRPr lang="fr-FR" altLang="fr-FR"/>
          </a:p>
        </p:txBody>
      </p:sp>
      <p:pic>
        <p:nvPicPr>
          <p:cNvPr id="6" name="Picture 4" descr="http://t0.gstatic.com/images?q=tbn:ANd9GcTABh-shXe76q_M3cFA8eujy3sO7EDZbBmJfTmnH3QI9CHLpKRHug"/>
          <p:cNvPicPr>
            <a:picLocks noChangeAspect="1" noChangeArrowheads="1"/>
          </p:cNvPicPr>
          <p:nvPr/>
        </p:nvPicPr>
        <p:blipFill>
          <a:blip r:embed="rId2" cstate="print"/>
          <a:srcRect/>
          <a:stretch>
            <a:fillRect/>
          </a:stretch>
        </p:blipFill>
        <p:spPr bwMode="auto">
          <a:xfrm>
            <a:off x="107504" y="1124744"/>
            <a:ext cx="2409825" cy="1895475"/>
          </a:xfrm>
          <a:prstGeom prst="rect">
            <a:avLst/>
          </a:prstGeom>
          <a:noFill/>
          <a:ln w="9525">
            <a:noFill/>
            <a:miter lim="800000"/>
            <a:headEnd/>
            <a:tailEnd/>
          </a:ln>
        </p:spPr>
      </p:pic>
      <p:pic>
        <p:nvPicPr>
          <p:cNvPr id="4" name="Picture 2" descr="http://t3.gstatic.com/images?q=tbn:ANd9GcTYdh8FNhNeTRJcMQb4d-SOlOXYFZco4_-0eRH1mO-oRQPY9ArYZw"/>
          <p:cNvPicPr>
            <a:picLocks noChangeAspect="1" noChangeArrowheads="1"/>
          </p:cNvPicPr>
          <p:nvPr/>
        </p:nvPicPr>
        <p:blipFill>
          <a:blip r:embed="rId3" cstate="print"/>
          <a:srcRect/>
          <a:stretch>
            <a:fillRect/>
          </a:stretch>
        </p:blipFill>
        <p:spPr bwMode="auto">
          <a:xfrm>
            <a:off x="1297211" y="1484784"/>
            <a:ext cx="2849563" cy="1871663"/>
          </a:xfrm>
          <a:prstGeom prst="rect">
            <a:avLst/>
          </a:prstGeom>
          <a:noFill/>
          <a:ln w="38100">
            <a:solidFill>
              <a:srgbClr val="FFFF00"/>
            </a:solidFill>
            <a:miter lim="800000"/>
            <a:headEnd/>
            <a:tailEnd/>
          </a:ln>
        </p:spPr>
      </p:pic>
      <p:pic>
        <p:nvPicPr>
          <p:cNvPr id="7" name="Picture 3" descr="K:\stage RCI\photos signe objectifs\traces d'éffractions\IM000074.JPG"/>
          <p:cNvPicPr>
            <a:picLocks noChangeAspect="1" noChangeArrowheads="1"/>
          </p:cNvPicPr>
          <p:nvPr/>
        </p:nvPicPr>
        <p:blipFill>
          <a:blip r:embed="rId4" cstate="print"/>
          <a:srcRect/>
          <a:stretch>
            <a:fillRect/>
          </a:stretch>
        </p:blipFill>
        <p:spPr bwMode="auto">
          <a:xfrm>
            <a:off x="1289571" y="3608635"/>
            <a:ext cx="2825750" cy="2262188"/>
          </a:xfrm>
          <a:prstGeom prst="rect">
            <a:avLst/>
          </a:prstGeom>
          <a:noFill/>
          <a:ln w="34925">
            <a:solidFill>
              <a:srgbClr val="FFFF00"/>
            </a:solidFill>
            <a:miter lim="800000"/>
            <a:headEnd/>
            <a:tailEnd/>
          </a:ln>
        </p:spPr>
      </p:pic>
      <p:pic>
        <p:nvPicPr>
          <p:cNvPr id="8" name="Picture 2" descr="http://t0.gstatic.com/images?q=tbn:ANd9GcT3Q4wyUc_WrFLl74PdOzuHxTkdZBtDriEUrXVH5ifXB70I8EWM"/>
          <p:cNvPicPr>
            <a:picLocks noChangeAspect="1" noChangeArrowheads="1"/>
          </p:cNvPicPr>
          <p:nvPr/>
        </p:nvPicPr>
        <p:blipFill>
          <a:blip r:embed="rId5" cstate="print"/>
          <a:srcRect/>
          <a:stretch>
            <a:fillRect/>
          </a:stretch>
        </p:blipFill>
        <p:spPr bwMode="auto">
          <a:xfrm>
            <a:off x="208013" y="2987824"/>
            <a:ext cx="889000" cy="2017713"/>
          </a:xfrm>
          <a:prstGeom prst="rect">
            <a:avLst/>
          </a:prstGeom>
          <a:noFill/>
          <a:ln w="9525">
            <a:noFill/>
            <a:miter lim="800000"/>
            <a:headEnd/>
            <a:tailEnd/>
          </a:ln>
        </p:spPr>
      </p:pic>
      <p:pic>
        <p:nvPicPr>
          <p:cNvPr id="9" name="Picture 2" descr="E:\Documents and Settings\FLACHER LAURENT\archives photos\Archive clichés RCCI\RCCI 32 Kebabs\DSC03216.JPG"/>
          <p:cNvPicPr>
            <a:picLocks noChangeAspect="1" noChangeArrowheads="1"/>
          </p:cNvPicPr>
          <p:nvPr/>
        </p:nvPicPr>
        <p:blipFill>
          <a:blip r:embed="rId6" cstate="print"/>
          <a:srcRect/>
          <a:stretch>
            <a:fillRect/>
          </a:stretch>
        </p:blipFill>
        <p:spPr bwMode="auto">
          <a:xfrm>
            <a:off x="4860032" y="1405855"/>
            <a:ext cx="2990850" cy="4467225"/>
          </a:xfrm>
          <a:prstGeom prst="rect">
            <a:avLst/>
          </a:prstGeom>
          <a:noFill/>
          <a:ln w="38100">
            <a:solidFill>
              <a:srgbClr val="FFFF00"/>
            </a:solidFill>
            <a:miter lim="800000"/>
            <a:headEnd/>
            <a:tailEnd/>
          </a:ln>
        </p:spPr>
      </p:pic>
      <p:sp>
        <p:nvSpPr>
          <p:cNvPr id="10" name="Ellipse 9"/>
          <p:cNvSpPr/>
          <p:nvPr/>
        </p:nvSpPr>
        <p:spPr>
          <a:xfrm>
            <a:off x="5940425" y="2630489"/>
            <a:ext cx="1014413" cy="3030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1" name="Picture 14" descr="D:\Clipart Pompiers\Clipart 2\Transparent\personnages\perso2.gif"/>
          <p:cNvPicPr>
            <a:picLocks noChangeAspect="1" noChangeArrowheads="1"/>
          </p:cNvPicPr>
          <p:nvPr/>
        </p:nvPicPr>
        <p:blipFill>
          <a:blip r:embed="rId7" cstate="print"/>
          <a:srcRect/>
          <a:stretch>
            <a:fillRect/>
          </a:stretch>
        </p:blipFill>
        <p:spPr bwMode="auto">
          <a:xfrm>
            <a:off x="7873305" y="2252117"/>
            <a:ext cx="1177925" cy="2487612"/>
          </a:xfrm>
          <a:prstGeom prst="rect">
            <a:avLst/>
          </a:prstGeom>
          <a:noFill/>
          <a:ln w="9525">
            <a:noFill/>
            <a:miter lim="800000"/>
            <a:headEnd/>
            <a:tailEnd/>
          </a:ln>
        </p:spPr>
      </p:pic>
      <p:sp>
        <p:nvSpPr>
          <p:cNvPr id="12" name="Bulle ronde 11"/>
          <p:cNvSpPr/>
          <p:nvPr/>
        </p:nvSpPr>
        <p:spPr>
          <a:xfrm>
            <a:off x="4111848" y="961878"/>
            <a:ext cx="5041255" cy="1090612"/>
          </a:xfrm>
          <a:prstGeom prst="wedgeEllipseCallout">
            <a:avLst>
              <a:gd name="adj1" fmla="val 26994"/>
              <a:gd name="adj2" fmla="val 11473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dirty="0"/>
              <a:t>Sur ce sinistre les SP ont omis de signaler une trace d’effraction, une enquête judiciaire a été ouverte 24 h après!</a:t>
            </a:r>
          </a:p>
        </p:txBody>
      </p:sp>
    </p:spTree>
    <p:extLst>
      <p:ext uri="{BB962C8B-B14F-4D97-AF65-F5344CB8AC3E}">
        <p14:creationId xmlns:p14="http://schemas.microsoft.com/office/powerpoint/2010/main" val="414077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2400" kern="1200" dirty="0">
                <a:solidFill>
                  <a:srgbClr val="FFFF00"/>
                </a:solidFill>
                <a:latin typeface="Arial" charset="0"/>
                <a:ea typeface="+mn-ea"/>
                <a:cs typeface="Arial" charset="0"/>
              </a:rPr>
              <a:t>Les traces de </a:t>
            </a:r>
            <a:r>
              <a:rPr lang="fr-FR" sz="2400" kern="1200" dirty="0" smtClean="0">
                <a:solidFill>
                  <a:srgbClr val="FFFF00"/>
                </a:solidFill>
                <a:latin typeface="Arial" charset="0"/>
                <a:ea typeface="+mn-ea"/>
                <a:cs typeface="Arial" charset="0"/>
              </a:rPr>
              <a:t>pas:</a:t>
            </a:r>
            <a:r>
              <a:rPr lang="fr-FR" sz="2400" kern="1200" dirty="0">
                <a:solidFill>
                  <a:srgbClr val="FFFF00"/>
                </a:solidFill>
                <a:latin typeface="Arial" charset="0"/>
                <a:ea typeface="+mn-ea"/>
                <a:cs typeface="Arial" charset="0"/>
              </a:rPr>
              <a:t/>
            </a:r>
            <a:br>
              <a:rPr lang="fr-FR" sz="24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71</a:t>
            </a:fld>
            <a:endParaRPr lang="fr-FR" altLang="fr-FR"/>
          </a:p>
        </p:txBody>
      </p:sp>
      <p:pic>
        <p:nvPicPr>
          <p:cNvPr id="4" name="Image 1" descr="DSC03084.JPG"/>
          <p:cNvPicPr>
            <a:picLocks noChangeAspect="1"/>
          </p:cNvPicPr>
          <p:nvPr/>
        </p:nvPicPr>
        <p:blipFill>
          <a:blip r:embed="rId2" cstate="print"/>
          <a:srcRect/>
          <a:stretch>
            <a:fillRect/>
          </a:stretch>
        </p:blipFill>
        <p:spPr bwMode="auto">
          <a:xfrm>
            <a:off x="179512" y="1124744"/>
            <a:ext cx="3888432" cy="2602677"/>
          </a:xfrm>
          <a:prstGeom prst="rect">
            <a:avLst/>
          </a:prstGeom>
          <a:noFill/>
          <a:ln w="38100">
            <a:solidFill>
              <a:srgbClr val="FFFF00"/>
            </a:solidFill>
            <a:miter lim="800000"/>
            <a:headEnd/>
            <a:tailEnd/>
          </a:ln>
        </p:spPr>
      </p:pic>
      <p:pic>
        <p:nvPicPr>
          <p:cNvPr id="6" name="Picture 2" descr="K:\stage RCI\photos signe objectifs\traces d'éffractions\DSC_0072.JPG"/>
          <p:cNvPicPr>
            <a:picLocks noChangeAspect="1" noChangeArrowheads="1"/>
          </p:cNvPicPr>
          <p:nvPr/>
        </p:nvPicPr>
        <p:blipFill>
          <a:blip r:embed="rId3" cstate="print"/>
          <a:srcRect/>
          <a:stretch>
            <a:fillRect/>
          </a:stretch>
        </p:blipFill>
        <p:spPr bwMode="auto">
          <a:xfrm>
            <a:off x="4499992" y="3717032"/>
            <a:ext cx="4032250" cy="2224088"/>
          </a:xfrm>
          <a:prstGeom prst="rect">
            <a:avLst/>
          </a:prstGeom>
          <a:noFill/>
          <a:ln w="38100">
            <a:solidFill>
              <a:srgbClr val="FFFF00"/>
            </a:solidFill>
            <a:miter lim="800000"/>
            <a:headEnd/>
            <a:tailEnd/>
          </a:ln>
        </p:spPr>
      </p:pic>
      <p:pic>
        <p:nvPicPr>
          <p:cNvPr id="7" name="Picture 2" descr="http://t2.gstatic.com/images?q=tbn:ANd9GcSdCCL9kLHhlGY4uut_dBlwhtWdY-mDo71BmExRrRy_tto0NaEywo5Ha4g">
            <a:hlinkClick r:id="rId4"/>
          </p:cNvPr>
          <p:cNvPicPr>
            <a:picLocks noChangeAspect="1" noChangeArrowheads="1"/>
          </p:cNvPicPr>
          <p:nvPr/>
        </p:nvPicPr>
        <p:blipFill>
          <a:blip r:embed="rId5" cstate="print"/>
          <a:srcRect/>
          <a:stretch>
            <a:fillRect/>
          </a:stretch>
        </p:blipFill>
        <p:spPr bwMode="auto">
          <a:xfrm>
            <a:off x="4644008" y="1723181"/>
            <a:ext cx="798513" cy="1365250"/>
          </a:xfrm>
          <a:prstGeom prst="rect">
            <a:avLst/>
          </a:prstGeom>
          <a:noFill/>
          <a:ln w="9525">
            <a:noFill/>
            <a:miter lim="800000"/>
            <a:headEnd/>
            <a:tailEnd/>
          </a:ln>
        </p:spPr>
      </p:pic>
      <p:pic>
        <p:nvPicPr>
          <p:cNvPr id="8" name="Picture 2" descr="http://t2.gstatic.com/images?q=tbn:ANd9GcSwhS9h5OG-urMftRZb2osEFJ-4Xg8sjforZRCGDC7-RUa7-m9NFg"/>
          <p:cNvPicPr>
            <a:picLocks noChangeAspect="1" noChangeArrowheads="1"/>
          </p:cNvPicPr>
          <p:nvPr/>
        </p:nvPicPr>
        <p:blipFill>
          <a:blip r:embed="rId6" cstate="print"/>
          <a:srcRect/>
          <a:stretch>
            <a:fillRect/>
          </a:stretch>
        </p:blipFill>
        <p:spPr bwMode="auto">
          <a:xfrm>
            <a:off x="5442521" y="1094581"/>
            <a:ext cx="1847850" cy="2466975"/>
          </a:xfrm>
          <a:prstGeom prst="rect">
            <a:avLst/>
          </a:prstGeom>
          <a:noFill/>
          <a:ln w="9525">
            <a:noFill/>
            <a:miter lim="800000"/>
            <a:headEnd/>
            <a:tailEnd/>
          </a:ln>
        </p:spPr>
      </p:pic>
      <p:pic>
        <p:nvPicPr>
          <p:cNvPr id="9" name="Picture 2" descr="http://t2.gstatic.com/images?q=tbn:ANd9GcSdCCL9kLHhlGY4uut_dBlwhtWdY-mDo71BmExRrRy_tto0NaEywo5Ha4g">
            <a:hlinkClick r:id="rId4"/>
          </p:cNvPr>
          <p:cNvPicPr>
            <a:picLocks noChangeAspect="1" noChangeArrowheads="1"/>
          </p:cNvPicPr>
          <p:nvPr/>
        </p:nvPicPr>
        <p:blipFill>
          <a:blip r:embed="rId5" cstate="print"/>
          <a:srcRect/>
          <a:stretch>
            <a:fillRect/>
          </a:stretch>
        </p:blipFill>
        <p:spPr bwMode="auto">
          <a:xfrm>
            <a:off x="6660232" y="2189832"/>
            <a:ext cx="798512" cy="1365250"/>
          </a:xfrm>
          <a:prstGeom prst="rect">
            <a:avLst/>
          </a:prstGeom>
          <a:noFill/>
          <a:ln w="9525">
            <a:noFill/>
            <a:miter lim="800000"/>
            <a:headEnd/>
            <a:tailEnd/>
          </a:ln>
        </p:spPr>
      </p:pic>
      <p:pic>
        <p:nvPicPr>
          <p:cNvPr id="10" name="Picture 14" descr="D:\Clipart Pompiers\Clipart 2\Transparent\personnages\perso2.gif"/>
          <p:cNvPicPr>
            <a:picLocks noChangeAspect="1" noChangeArrowheads="1"/>
          </p:cNvPicPr>
          <p:nvPr/>
        </p:nvPicPr>
        <p:blipFill>
          <a:blip r:embed="rId7" cstate="print"/>
          <a:srcRect/>
          <a:stretch>
            <a:fillRect/>
          </a:stretch>
        </p:blipFill>
        <p:spPr bwMode="auto">
          <a:xfrm>
            <a:off x="8025632" y="1334431"/>
            <a:ext cx="1055116" cy="2227125"/>
          </a:xfrm>
          <a:prstGeom prst="rect">
            <a:avLst/>
          </a:prstGeom>
          <a:noFill/>
          <a:ln w="9525">
            <a:noFill/>
            <a:miter lim="800000"/>
            <a:headEnd/>
            <a:tailEnd/>
          </a:ln>
        </p:spPr>
      </p:pic>
      <p:sp>
        <p:nvSpPr>
          <p:cNvPr id="11" name="Bulle ronde 10"/>
          <p:cNvSpPr/>
          <p:nvPr/>
        </p:nvSpPr>
        <p:spPr>
          <a:xfrm>
            <a:off x="2915816" y="807021"/>
            <a:ext cx="6105525" cy="701675"/>
          </a:xfrm>
          <a:prstGeom prst="wedgeEllipseCallout">
            <a:avLst>
              <a:gd name="adj1" fmla="val 31685"/>
              <a:gd name="adj2" fmla="val 1031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dirty="0"/>
              <a:t>Des cônes de </a:t>
            </a:r>
            <a:r>
              <a:rPr lang="fr-FR" sz="1600" dirty="0" err="1"/>
              <a:t>lubeck</a:t>
            </a:r>
            <a:r>
              <a:rPr lang="fr-FR" sz="1600" dirty="0"/>
              <a:t>, simple et facile pour protéger ces traces assez rares à observer!</a:t>
            </a:r>
          </a:p>
        </p:txBody>
      </p:sp>
      <p:pic>
        <p:nvPicPr>
          <p:cNvPr id="14" name="Image 13" descr="DSC01934.JPG"/>
          <p:cNvPicPr>
            <a:picLocks noChangeAspect="1"/>
          </p:cNvPicPr>
          <p:nvPr/>
        </p:nvPicPr>
        <p:blipFill>
          <a:blip r:embed="rId8"/>
          <a:srcRect r="1108" b="13095"/>
          <a:stretch>
            <a:fillRect/>
          </a:stretch>
        </p:blipFill>
        <p:spPr>
          <a:xfrm>
            <a:off x="179512" y="3836500"/>
            <a:ext cx="3888432" cy="2562830"/>
          </a:xfrm>
          <a:prstGeom prst="rect">
            <a:avLst/>
          </a:prstGeom>
          <a:ln w="25400">
            <a:solidFill>
              <a:srgbClr val="FFFF00"/>
            </a:solidFill>
          </a:ln>
        </p:spPr>
      </p:pic>
    </p:spTree>
    <p:extLst>
      <p:ext uri="{BB962C8B-B14F-4D97-AF65-F5344CB8AC3E}">
        <p14:creationId xmlns:p14="http://schemas.microsoft.com/office/powerpoint/2010/main" val="89202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2400" kern="1200" dirty="0">
                <a:solidFill>
                  <a:srgbClr val="FFFF00"/>
                </a:solidFill>
                <a:latin typeface="Arial" charset="0"/>
                <a:ea typeface="+mn-ea"/>
                <a:cs typeface="Arial" charset="0"/>
              </a:rPr>
              <a:t>Les articles de </a:t>
            </a:r>
            <a:r>
              <a:rPr lang="fr-FR" sz="2400" kern="1200" dirty="0" smtClean="0">
                <a:solidFill>
                  <a:srgbClr val="FFFF00"/>
                </a:solidFill>
                <a:latin typeface="Arial" charset="0"/>
                <a:ea typeface="+mn-ea"/>
                <a:cs typeface="Arial" charset="0"/>
              </a:rPr>
              <a:t>fumeur:</a:t>
            </a:r>
            <a:r>
              <a:rPr lang="fr-FR" sz="2400" kern="1200" dirty="0">
                <a:solidFill>
                  <a:srgbClr val="FFFF00"/>
                </a:solidFill>
                <a:latin typeface="Arial" charset="0"/>
                <a:ea typeface="+mn-ea"/>
                <a:cs typeface="Arial" charset="0"/>
              </a:rPr>
              <a:t/>
            </a:r>
            <a:br>
              <a:rPr lang="fr-FR" sz="24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72</a:t>
            </a:fld>
            <a:endParaRPr lang="fr-FR" altLang="fr-FR"/>
          </a:p>
        </p:txBody>
      </p:sp>
      <p:pic>
        <p:nvPicPr>
          <p:cNvPr id="4" name="Picture 11" descr="E:\dossier sans titre\DSC00949.JPG"/>
          <p:cNvPicPr>
            <a:picLocks noChangeAspect="1" noChangeArrowheads="1"/>
          </p:cNvPicPr>
          <p:nvPr/>
        </p:nvPicPr>
        <p:blipFill>
          <a:blip r:embed="rId2" cstate="print"/>
          <a:srcRect/>
          <a:stretch>
            <a:fillRect/>
          </a:stretch>
        </p:blipFill>
        <p:spPr bwMode="auto">
          <a:xfrm>
            <a:off x="198463" y="1124744"/>
            <a:ext cx="3365425" cy="2238464"/>
          </a:xfrm>
          <a:prstGeom prst="rect">
            <a:avLst/>
          </a:prstGeom>
          <a:noFill/>
          <a:ln w="19050">
            <a:solidFill>
              <a:srgbClr val="FFFF00"/>
            </a:solidFill>
            <a:miter lim="800000"/>
            <a:headEnd/>
            <a:tailEnd/>
          </a:ln>
        </p:spPr>
      </p:pic>
      <p:pic>
        <p:nvPicPr>
          <p:cNvPr id="6" name="Picture 9" descr="E:\Documents and Settings\FLACHER LAURENT\archives photos\Archive clichés RCCI\RCCI  5 CUZIEU\DSC00677.JPG"/>
          <p:cNvPicPr>
            <a:picLocks noChangeAspect="1" noChangeArrowheads="1"/>
          </p:cNvPicPr>
          <p:nvPr/>
        </p:nvPicPr>
        <p:blipFill>
          <a:blip r:embed="rId3" cstate="print"/>
          <a:srcRect/>
          <a:stretch>
            <a:fillRect/>
          </a:stretch>
        </p:blipFill>
        <p:spPr bwMode="auto">
          <a:xfrm>
            <a:off x="5364088" y="1124744"/>
            <a:ext cx="3342343" cy="2238464"/>
          </a:xfrm>
          <a:prstGeom prst="rect">
            <a:avLst/>
          </a:prstGeom>
          <a:noFill/>
          <a:ln w="19050">
            <a:solidFill>
              <a:srgbClr val="FFFF00"/>
            </a:solidFill>
            <a:miter lim="800000"/>
            <a:headEnd/>
            <a:tailEnd/>
          </a:ln>
        </p:spPr>
      </p:pic>
      <p:sp>
        <p:nvSpPr>
          <p:cNvPr id="7" name="Rectangle 15"/>
          <p:cNvSpPr>
            <a:spLocks noChangeArrowheads="1"/>
          </p:cNvSpPr>
          <p:nvPr/>
        </p:nvSpPr>
        <p:spPr bwMode="auto">
          <a:xfrm>
            <a:off x="596082" y="3375819"/>
            <a:ext cx="7920037" cy="369887"/>
          </a:xfrm>
          <a:prstGeom prst="rect">
            <a:avLst/>
          </a:prstGeom>
          <a:solidFill>
            <a:srgbClr val="FFFF00"/>
          </a:solidFill>
          <a:ln w="9525">
            <a:noFill/>
            <a:miter lim="800000"/>
            <a:headEnd/>
            <a:tailEnd/>
          </a:ln>
        </p:spPr>
        <p:txBody>
          <a:bodyPr>
            <a:spAutoFit/>
          </a:bodyPr>
          <a:lstStyle/>
          <a:p>
            <a:pPr algn="ctr"/>
            <a:r>
              <a:rPr lang="fr-FR" b="1">
                <a:latin typeface="Garamond" pitchFamily="18" charset="0"/>
                <a:cs typeface="Times New Roman" pitchFamily="18" charset="0"/>
              </a:rPr>
              <a:t>Tout article composé de tabac tels qu’une cigarette, un cigare, une pipe, etc.</a:t>
            </a:r>
            <a:r>
              <a:rPr lang="fr-FR" b="1">
                <a:cs typeface="Times New Roman" pitchFamily="18" charset="0"/>
              </a:rPr>
              <a:t>…</a:t>
            </a:r>
          </a:p>
        </p:txBody>
      </p:sp>
      <p:pic>
        <p:nvPicPr>
          <p:cNvPr id="8" name="Picture 2" descr="http://t0.gstatic.com/images?q=tbn:ANd9GcQHwH8cmIzEgMC9qGoYDQphd0GCwOU4JGYVLikhqkbz1sgS0M6J3A"/>
          <p:cNvPicPr>
            <a:picLocks noChangeAspect="1" noChangeArrowheads="1"/>
          </p:cNvPicPr>
          <p:nvPr/>
        </p:nvPicPr>
        <p:blipFill>
          <a:blip r:embed="rId4" cstate="print"/>
          <a:srcRect/>
          <a:stretch>
            <a:fillRect/>
          </a:stretch>
        </p:blipFill>
        <p:spPr bwMode="auto">
          <a:xfrm>
            <a:off x="3923928" y="1556792"/>
            <a:ext cx="1327254" cy="1324818"/>
          </a:xfrm>
          <a:prstGeom prst="rect">
            <a:avLst/>
          </a:prstGeom>
          <a:noFill/>
          <a:ln w="9525">
            <a:noFill/>
            <a:miter lim="800000"/>
            <a:headEnd/>
            <a:tailEnd/>
          </a:ln>
        </p:spPr>
      </p:pic>
      <p:pic>
        <p:nvPicPr>
          <p:cNvPr id="9" name="Picture 2" descr="E:\Documents and Settings\FLACHER LAURENT\archives photos\Archive clichés RCCI\RCCI 51 ST SIXTE\DSC04694.JPG"/>
          <p:cNvPicPr>
            <a:picLocks noChangeAspect="1" noChangeArrowheads="1"/>
          </p:cNvPicPr>
          <p:nvPr/>
        </p:nvPicPr>
        <p:blipFill>
          <a:blip r:embed="rId5" cstate="print"/>
          <a:srcRect/>
          <a:stretch>
            <a:fillRect/>
          </a:stretch>
        </p:blipFill>
        <p:spPr bwMode="auto">
          <a:xfrm>
            <a:off x="133901" y="3766790"/>
            <a:ext cx="3438396" cy="2303900"/>
          </a:xfrm>
          <a:prstGeom prst="rect">
            <a:avLst/>
          </a:prstGeom>
          <a:noFill/>
          <a:ln w="12700">
            <a:solidFill>
              <a:srgbClr val="FFFF00"/>
            </a:solidFill>
            <a:miter lim="800000"/>
            <a:headEnd/>
            <a:tailEnd/>
          </a:ln>
        </p:spPr>
      </p:pic>
      <p:pic>
        <p:nvPicPr>
          <p:cNvPr id="10" name="Picture 3" descr="K:\stage RCI\photos signe objectifs\articles de fumeurs\IMG_3338.JPG"/>
          <p:cNvPicPr>
            <a:picLocks noChangeAspect="1" noChangeArrowheads="1"/>
          </p:cNvPicPr>
          <p:nvPr/>
        </p:nvPicPr>
        <p:blipFill>
          <a:blip r:embed="rId6" cstate="print"/>
          <a:srcRect/>
          <a:stretch>
            <a:fillRect/>
          </a:stretch>
        </p:blipFill>
        <p:spPr bwMode="auto">
          <a:xfrm>
            <a:off x="5394151" y="3741241"/>
            <a:ext cx="3455987" cy="2305050"/>
          </a:xfrm>
          <a:prstGeom prst="rect">
            <a:avLst/>
          </a:prstGeom>
          <a:noFill/>
          <a:ln w="19050">
            <a:solidFill>
              <a:srgbClr val="FFFF00"/>
            </a:solidFill>
            <a:miter lim="800000"/>
            <a:headEnd/>
            <a:tailEnd/>
          </a:ln>
        </p:spPr>
      </p:pic>
      <p:pic>
        <p:nvPicPr>
          <p:cNvPr id="11" name="Picture 48" descr="teenage_girl_against_smoking_hg_clr"/>
          <p:cNvPicPr>
            <a:picLocks noChangeAspect="1" noChangeArrowheads="1" noCrop="1"/>
          </p:cNvPicPr>
          <p:nvPr/>
        </p:nvPicPr>
        <p:blipFill>
          <a:blip r:embed="rId7" cstate="print"/>
          <a:srcRect/>
          <a:stretch>
            <a:fillRect/>
          </a:stretch>
        </p:blipFill>
        <p:spPr bwMode="auto">
          <a:xfrm>
            <a:off x="3727574" y="4163090"/>
            <a:ext cx="1511300" cy="1511300"/>
          </a:xfrm>
          <a:prstGeom prst="rect">
            <a:avLst/>
          </a:prstGeom>
          <a:noFill/>
          <a:ln w="9525">
            <a:noFill/>
            <a:miter lim="800000"/>
            <a:headEnd/>
            <a:tailEnd/>
          </a:ln>
        </p:spPr>
      </p:pic>
    </p:spTree>
    <p:extLst>
      <p:ext uri="{BB962C8B-B14F-4D97-AF65-F5344CB8AC3E}">
        <p14:creationId xmlns:p14="http://schemas.microsoft.com/office/powerpoint/2010/main" val="20593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2400" kern="1200" dirty="0">
                <a:solidFill>
                  <a:srgbClr val="FFFF00"/>
                </a:solidFill>
                <a:latin typeface="Arial" charset="0"/>
                <a:ea typeface="+mn-ea"/>
                <a:cs typeface="Arial" charset="0"/>
              </a:rPr>
              <a:t>Les surfaces </a:t>
            </a:r>
            <a:r>
              <a:rPr lang="fr-FR" sz="2400" kern="1200" dirty="0" smtClean="0">
                <a:solidFill>
                  <a:srgbClr val="FFFF00"/>
                </a:solidFill>
                <a:latin typeface="Arial" charset="0"/>
                <a:ea typeface="+mn-ea"/>
                <a:cs typeface="Arial" charset="0"/>
              </a:rPr>
              <a:t>protégées:</a:t>
            </a:r>
            <a:r>
              <a:rPr lang="fr-FR" sz="2400" kern="1200" dirty="0">
                <a:solidFill>
                  <a:srgbClr val="FFFF00"/>
                </a:solidFill>
                <a:latin typeface="Arial" charset="0"/>
                <a:ea typeface="+mn-ea"/>
                <a:cs typeface="Arial" charset="0"/>
              </a:rPr>
              <a:t/>
            </a:r>
            <a:br>
              <a:rPr lang="fr-FR" sz="2400" kern="1200" dirty="0">
                <a:solidFill>
                  <a:srgbClr val="FFFF00"/>
                </a:solidFill>
                <a:latin typeface="Arial" charset="0"/>
                <a:ea typeface="+mn-ea"/>
                <a:cs typeface="Arial" charset="0"/>
              </a:rPr>
            </a:br>
            <a:endParaRPr lang="fr-FR" dirty="0">
              <a:solidFill>
                <a:srgbClr val="FFFF00"/>
              </a:solidFill>
            </a:endParaRP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73</a:t>
            </a:fld>
            <a:endParaRPr lang="fr-FR" altLang="fr-FR"/>
          </a:p>
        </p:txBody>
      </p:sp>
      <p:pic>
        <p:nvPicPr>
          <p:cNvPr id="4" name="Image 8" descr="DSC02069.JPG"/>
          <p:cNvPicPr>
            <a:picLocks noChangeAspect="1"/>
          </p:cNvPicPr>
          <p:nvPr/>
        </p:nvPicPr>
        <p:blipFill>
          <a:blip r:embed="rId2" cstate="print"/>
          <a:srcRect/>
          <a:stretch>
            <a:fillRect/>
          </a:stretch>
        </p:blipFill>
        <p:spPr bwMode="auto">
          <a:xfrm>
            <a:off x="185887" y="1096168"/>
            <a:ext cx="3810303" cy="2548856"/>
          </a:xfrm>
          <a:prstGeom prst="rect">
            <a:avLst/>
          </a:prstGeom>
          <a:noFill/>
          <a:ln w="19050">
            <a:solidFill>
              <a:srgbClr val="FFFF00"/>
            </a:solidFill>
            <a:miter lim="800000"/>
            <a:headEnd/>
            <a:tailEnd/>
          </a:ln>
        </p:spPr>
      </p:pic>
      <p:sp>
        <p:nvSpPr>
          <p:cNvPr id="6" name="ZoneTexte 4"/>
          <p:cNvSpPr txBox="1">
            <a:spLocks noChangeArrowheads="1"/>
          </p:cNvSpPr>
          <p:nvPr/>
        </p:nvSpPr>
        <p:spPr bwMode="auto">
          <a:xfrm>
            <a:off x="755576" y="3238501"/>
            <a:ext cx="2808287" cy="338137"/>
          </a:xfrm>
          <a:prstGeom prst="rect">
            <a:avLst/>
          </a:prstGeom>
          <a:solidFill>
            <a:srgbClr val="FFFF00"/>
          </a:solidFill>
          <a:ln w="25400">
            <a:solidFill>
              <a:schemeClr val="tx1"/>
            </a:solidFill>
            <a:miter lim="800000"/>
            <a:headEnd/>
            <a:tailEnd/>
          </a:ln>
        </p:spPr>
        <p:txBody>
          <a:bodyPr>
            <a:spAutoFit/>
          </a:bodyPr>
          <a:lstStyle/>
          <a:p>
            <a:pPr algn="ctr"/>
            <a:r>
              <a:rPr lang="fr-FR" sz="1600" b="1">
                <a:solidFill>
                  <a:srgbClr val="FF0000"/>
                </a:solidFill>
              </a:rPr>
              <a:t>Rouleuse de cigarettes  </a:t>
            </a:r>
          </a:p>
        </p:txBody>
      </p:sp>
      <p:pic>
        <p:nvPicPr>
          <p:cNvPr id="7" name="Picture 2" descr="E:\Documents and Settings\FLACHER LAURENT\archives photos\Archive clichés RCCI\RCCI  24 Andrez\DSC02367.JPG"/>
          <p:cNvPicPr>
            <a:picLocks noGrp="1" noChangeAspect="1" noChangeArrowheads="1"/>
          </p:cNvPicPr>
          <p:nvPr>
            <p:ph idx="4294967295"/>
          </p:nvPr>
        </p:nvPicPr>
        <p:blipFill>
          <a:blip r:embed="rId3" cstate="print"/>
          <a:srcRect/>
          <a:stretch>
            <a:fillRect/>
          </a:stretch>
        </p:blipFill>
        <p:spPr>
          <a:xfrm>
            <a:off x="4860032" y="1125661"/>
            <a:ext cx="3776663" cy="2519363"/>
          </a:xfrm>
          <a:ln w="19050">
            <a:solidFill>
              <a:srgbClr val="FFFF00"/>
            </a:solidFill>
          </a:ln>
        </p:spPr>
      </p:pic>
      <p:sp>
        <p:nvSpPr>
          <p:cNvPr id="8" name="ZoneTexte 4"/>
          <p:cNvSpPr txBox="1">
            <a:spLocks noChangeArrowheads="1"/>
          </p:cNvSpPr>
          <p:nvPr/>
        </p:nvSpPr>
        <p:spPr bwMode="auto">
          <a:xfrm>
            <a:off x="6156325" y="3284538"/>
            <a:ext cx="1295400" cy="307975"/>
          </a:xfrm>
          <a:prstGeom prst="rect">
            <a:avLst/>
          </a:prstGeom>
          <a:solidFill>
            <a:srgbClr val="FFFF00"/>
          </a:solidFill>
          <a:ln w="25400">
            <a:solidFill>
              <a:schemeClr val="tx1"/>
            </a:solidFill>
            <a:miter lim="800000"/>
            <a:headEnd/>
            <a:tailEnd/>
          </a:ln>
        </p:spPr>
        <p:txBody>
          <a:bodyPr>
            <a:spAutoFit/>
          </a:bodyPr>
          <a:lstStyle/>
          <a:p>
            <a:pPr algn="ctr"/>
            <a:r>
              <a:rPr lang="fr-FR" sz="1400" b="1" dirty="0">
                <a:solidFill>
                  <a:srgbClr val="FF0000"/>
                </a:solidFill>
              </a:rPr>
              <a:t>Cendrier  </a:t>
            </a:r>
          </a:p>
        </p:txBody>
      </p:sp>
      <p:pic>
        <p:nvPicPr>
          <p:cNvPr id="9" name="Image 10"/>
          <p:cNvPicPr>
            <a:picLocks noChangeAspect="1"/>
          </p:cNvPicPr>
          <p:nvPr/>
        </p:nvPicPr>
        <p:blipFill>
          <a:blip r:embed="rId4" cstate="print"/>
          <a:srcRect/>
          <a:stretch>
            <a:fillRect/>
          </a:stretch>
        </p:blipFill>
        <p:spPr bwMode="auto">
          <a:xfrm>
            <a:off x="185887" y="3796060"/>
            <a:ext cx="3810303" cy="2551419"/>
          </a:xfrm>
          <a:prstGeom prst="rect">
            <a:avLst/>
          </a:prstGeom>
          <a:noFill/>
          <a:ln w="19050">
            <a:solidFill>
              <a:srgbClr val="FFFF00"/>
            </a:solidFill>
            <a:miter lim="800000"/>
            <a:headEnd/>
            <a:tailEnd/>
          </a:ln>
        </p:spPr>
      </p:pic>
      <p:sp>
        <p:nvSpPr>
          <p:cNvPr id="10" name="ZoneTexte 4"/>
          <p:cNvSpPr txBox="1">
            <a:spLocks noChangeArrowheads="1"/>
          </p:cNvSpPr>
          <p:nvPr/>
        </p:nvSpPr>
        <p:spPr bwMode="auto">
          <a:xfrm>
            <a:off x="468238" y="5990759"/>
            <a:ext cx="3382962" cy="307975"/>
          </a:xfrm>
          <a:prstGeom prst="rect">
            <a:avLst/>
          </a:prstGeom>
          <a:solidFill>
            <a:srgbClr val="FFFF00"/>
          </a:solidFill>
          <a:ln w="25400">
            <a:solidFill>
              <a:schemeClr val="tx1"/>
            </a:solidFill>
            <a:miter lim="800000"/>
            <a:headEnd/>
            <a:tailEnd/>
          </a:ln>
        </p:spPr>
        <p:txBody>
          <a:bodyPr>
            <a:spAutoFit/>
          </a:bodyPr>
          <a:lstStyle/>
          <a:p>
            <a:pPr algn="ctr"/>
            <a:r>
              <a:rPr lang="fr-FR" sz="1400" b="1" dirty="0">
                <a:solidFill>
                  <a:srgbClr val="FF0000"/>
                </a:solidFill>
              </a:rPr>
              <a:t>Objets retirés pendant le déblai ?  </a:t>
            </a:r>
          </a:p>
        </p:txBody>
      </p:sp>
      <p:pic>
        <p:nvPicPr>
          <p:cNvPr id="11" name="Picture 2" descr="C:\Users\LAURENT\Pictures\Archive clichés RCCI\RCCI 31 ST ETIENNE\DSC03020.JPG"/>
          <p:cNvPicPr>
            <a:picLocks noChangeAspect="1" noChangeArrowheads="1"/>
          </p:cNvPicPr>
          <p:nvPr/>
        </p:nvPicPr>
        <p:blipFill>
          <a:blip r:embed="rId5" cstate="print"/>
          <a:srcRect/>
          <a:stretch>
            <a:fillRect/>
          </a:stretch>
        </p:blipFill>
        <p:spPr bwMode="auto">
          <a:xfrm>
            <a:off x="4716016" y="3779639"/>
            <a:ext cx="3312492" cy="2392745"/>
          </a:xfrm>
          <a:prstGeom prst="rect">
            <a:avLst/>
          </a:prstGeom>
          <a:noFill/>
          <a:ln w="19050">
            <a:solidFill>
              <a:srgbClr val="FFFF00"/>
            </a:solidFill>
            <a:miter lim="800000"/>
            <a:headEnd/>
            <a:tailEnd/>
          </a:ln>
        </p:spPr>
      </p:pic>
      <p:sp>
        <p:nvSpPr>
          <p:cNvPr id="12" name="ZoneTexte 4"/>
          <p:cNvSpPr txBox="1">
            <a:spLocks noChangeArrowheads="1"/>
          </p:cNvSpPr>
          <p:nvPr/>
        </p:nvSpPr>
        <p:spPr bwMode="auto">
          <a:xfrm>
            <a:off x="6660232" y="5836771"/>
            <a:ext cx="1295400" cy="307975"/>
          </a:xfrm>
          <a:prstGeom prst="rect">
            <a:avLst/>
          </a:prstGeom>
          <a:solidFill>
            <a:srgbClr val="FFFF00"/>
          </a:solidFill>
          <a:ln w="25400">
            <a:solidFill>
              <a:schemeClr val="tx1"/>
            </a:solidFill>
            <a:miter lim="800000"/>
            <a:headEnd/>
            <a:tailEnd/>
          </a:ln>
        </p:spPr>
        <p:txBody>
          <a:bodyPr>
            <a:spAutoFit/>
          </a:bodyPr>
          <a:lstStyle/>
          <a:p>
            <a:pPr algn="ctr"/>
            <a:r>
              <a:rPr lang="fr-FR" sz="1400" b="1" dirty="0">
                <a:solidFill>
                  <a:srgbClr val="FF0000"/>
                </a:solidFill>
              </a:rPr>
              <a:t>Bougies </a:t>
            </a:r>
          </a:p>
        </p:txBody>
      </p:sp>
    </p:spTree>
    <p:extLst>
      <p:ext uri="{BB962C8B-B14F-4D97-AF65-F5344CB8AC3E}">
        <p14:creationId xmlns:p14="http://schemas.microsoft.com/office/powerpoint/2010/main" val="32779584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DSC01638.JPG"/>
          <p:cNvPicPr>
            <a:picLocks noChangeAspect="1"/>
          </p:cNvPicPr>
          <p:nvPr/>
        </p:nvPicPr>
        <p:blipFill>
          <a:blip r:embed="rId2"/>
          <a:stretch>
            <a:fillRect/>
          </a:stretch>
        </p:blipFill>
        <p:spPr>
          <a:xfrm>
            <a:off x="4139952" y="1700808"/>
            <a:ext cx="3539885" cy="2654914"/>
          </a:xfrm>
          <a:prstGeom prst="rect">
            <a:avLst/>
          </a:prstGeom>
          <a:ln w="25400">
            <a:solidFill>
              <a:srgbClr val="FFFF00"/>
            </a:solidFill>
          </a:ln>
        </p:spPr>
      </p:pic>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74</a:t>
            </a:fld>
            <a:endParaRPr lang="fr-FR" altLang="fr-FR"/>
          </a:p>
        </p:txBody>
      </p:sp>
      <p:sp>
        <p:nvSpPr>
          <p:cNvPr id="21" name="Rectangle 9"/>
          <p:cNvSpPr>
            <a:spLocks noChangeArrowheads="1"/>
          </p:cNvSpPr>
          <p:nvPr/>
        </p:nvSpPr>
        <p:spPr bwMode="auto">
          <a:xfrm>
            <a:off x="431800" y="1124744"/>
            <a:ext cx="8712200" cy="338554"/>
          </a:xfrm>
          <a:prstGeom prst="rect">
            <a:avLst/>
          </a:prstGeom>
          <a:noFill/>
          <a:ln w="9525">
            <a:noFill/>
            <a:miter lim="800000"/>
            <a:headEnd/>
            <a:tailEnd/>
          </a:ln>
        </p:spPr>
        <p:txBody>
          <a:bodyPr>
            <a:spAutoFit/>
          </a:bodyPr>
          <a:lstStyle/>
          <a:p>
            <a:pPr algn="l">
              <a:buFont typeface="Wingdings" pitchFamily="2" charset="2"/>
              <a:buChar char="Ø"/>
            </a:pPr>
            <a:r>
              <a:rPr lang="fr-FR" dirty="0"/>
              <a:t> Je protège et signale au CDA les objets compromettants et suspects que j’observe.</a:t>
            </a:r>
          </a:p>
        </p:txBody>
      </p:sp>
      <p:pic>
        <p:nvPicPr>
          <p:cNvPr id="24" name="Image 4" descr="31082011283.jpg"/>
          <p:cNvPicPr>
            <a:picLocks noChangeAspect="1"/>
          </p:cNvPicPr>
          <p:nvPr/>
        </p:nvPicPr>
        <p:blipFill>
          <a:blip r:embed="rId3" cstate="print"/>
          <a:srcRect/>
          <a:stretch>
            <a:fillRect/>
          </a:stretch>
        </p:blipFill>
        <p:spPr bwMode="auto">
          <a:xfrm>
            <a:off x="289595" y="1628800"/>
            <a:ext cx="3239343" cy="2428875"/>
          </a:xfrm>
          <a:prstGeom prst="rect">
            <a:avLst/>
          </a:prstGeom>
          <a:noFill/>
          <a:ln w="19050">
            <a:solidFill>
              <a:srgbClr val="FFFF00"/>
            </a:solidFill>
            <a:miter lim="800000"/>
            <a:headEnd/>
            <a:tailEnd/>
          </a:ln>
        </p:spPr>
      </p:pic>
      <p:pic>
        <p:nvPicPr>
          <p:cNvPr id="32" name="Picture 2" descr="E:\Brûlage Sury\DSC04298.JPG"/>
          <p:cNvPicPr>
            <a:picLocks noChangeAspect="1" noChangeArrowheads="1"/>
          </p:cNvPicPr>
          <p:nvPr/>
        </p:nvPicPr>
        <p:blipFill>
          <a:blip r:embed="rId4" cstate="print"/>
          <a:srcRect/>
          <a:stretch>
            <a:fillRect/>
          </a:stretch>
        </p:blipFill>
        <p:spPr bwMode="auto">
          <a:xfrm>
            <a:off x="288851" y="4057675"/>
            <a:ext cx="3240087" cy="2170113"/>
          </a:xfrm>
          <a:prstGeom prst="rect">
            <a:avLst/>
          </a:prstGeom>
          <a:noFill/>
          <a:ln w="19050">
            <a:solidFill>
              <a:srgbClr val="FFFF00"/>
            </a:solidFill>
            <a:miter lim="800000"/>
            <a:headEnd/>
            <a:tailEnd/>
          </a:ln>
        </p:spPr>
      </p:pic>
      <p:pic>
        <p:nvPicPr>
          <p:cNvPr id="34" name="Picture 14" descr="D:\Clipart Pompiers\Clipart 2\Transparent\personnages\perso2.gif"/>
          <p:cNvPicPr>
            <a:picLocks noChangeAspect="1" noChangeArrowheads="1"/>
          </p:cNvPicPr>
          <p:nvPr/>
        </p:nvPicPr>
        <p:blipFill>
          <a:blip r:embed="rId5" cstate="print"/>
          <a:srcRect/>
          <a:stretch>
            <a:fillRect/>
          </a:stretch>
        </p:blipFill>
        <p:spPr bwMode="auto">
          <a:xfrm>
            <a:off x="3690937" y="4209852"/>
            <a:ext cx="989013" cy="2022475"/>
          </a:xfrm>
          <a:prstGeom prst="rect">
            <a:avLst/>
          </a:prstGeom>
          <a:noFill/>
          <a:ln w="9525">
            <a:noFill/>
            <a:miter lim="800000"/>
            <a:headEnd/>
            <a:tailEnd/>
          </a:ln>
        </p:spPr>
      </p:pic>
      <p:sp>
        <p:nvSpPr>
          <p:cNvPr id="35" name="Bulle ronde 34"/>
          <p:cNvSpPr/>
          <p:nvPr/>
        </p:nvSpPr>
        <p:spPr>
          <a:xfrm>
            <a:off x="0" y="3429001"/>
            <a:ext cx="4684911" cy="819200"/>
          </a:xfrm>
          <a:prstGeom prst="wedgeEllipseCallout">
            <a:avLst>
              <a:gd name="adj1" fmla="val 29493"/>
              <a:gd name="adj2" fmla="val 104159"/>
            </a:avLst>
          </a:prstGeom>
          <a:solidFill>
            <a:srgbClr val="FF0000"/>
          </a:solidFill>
          <a:ln w="25400" cap="flat" cmpd="sng" algn="ctr">
            <a:solidFill>
              <a:srgbClr val="FF0000"/>
            </a:solidFill>
            <a:prstDash val="solid"/>
          </a:ln>
          <a:effectLst/>
        </p:spPr>
        <p:txBody>
          <a:bodyPr anchor="ctr"/>
          <a:lstStyle/>
          <a:p>
            <a:pPr algn="ctr" fontAlgn="auto">
              <a:spcBef>
                <a:spcPts val="0"/>
              </a:spcBef>
              <a:spcAft>
                <a:spcPts val="0"/>
              </a:spcAft>
              <a:defRPr/>
            </a:pPr>
            <a:r>
              <a:rPr lang="fr-FR" sz="1600" b="1" kern="0" dirty="0">
                <a:solidFill>
                  <a:sysClr val="window" lastClr="FFFFFF"/>
                </a:solidFill>
                <a:latin typeface="Century Gothic"/>
              </a:rPr>
              <a:t>Un récipient brûlé peut se retrouver sous forme de galette!</a:t>
            </a:r>
          </a:p>
        </p:txBody>
      </p:sp>
      <p:pic>
        <p:nvPicPr>
          <p:cNvPr id="37" name="Picture 7" descr="P1060145"/>
          <p:cNvPicPr>
            <a:picLocks noChangeAspect="1" noChangeArrowheads="1"/>
          </p:cNvPicPr>
          <p:nvPr/>
        </p:nvPicPr>
        <p:blipFill>
          <a:blip r:embed="rId6" cstate="print"/>
          <a:srcRect/>
          <a:stretch>
            <a:fillRect/>
          </a:stretch>
        </p:blipFill>
        <p:spPr bwMode="auto">
          <a:xfrm>
            <a:off x="4759994" y="4581128"/>
            <a:ext cx="2016125" cy="1511300"/>
          </a:xfrm>
          <a:prstGeom prst="rect">
            <a:avLst/>
          </a:prstGeom>
          <a:noFill/>
          <a:ln w="19050">
            <a:solidFill>
              <a:srgbClr val="FFFF00"/>
            </a:solidFill>
            <a:miter lim="800000"/>
            <a:headEnd/>
            <a:tailEnd/>
          </a:ln>
        </p:spPr>
      </p:pic>
      <p:pic>
        <p:nvPicPr>
          <p:cNvPr id="38" name="Image 16" descr="100_2350.JPG"/>
          <p:cNvPicPr>
            <a:picLocks noChangeAspect="1"/>
          </p:cNvPicPr>
          <p:nvPr/>
        </p:nvPicPr>
        <p:blipFill>
          <a:blip r:embed="rId7" cstate="print"/>
          <a:srcRect/>
          <a:stretch>
            <a:fillRect/>
          </a:stretch>
        </p:blipFill>
        <p:spPr bwMode="auto">
          <a:xfrm>
            <a:off x="7020272" y="4581128"/>
            <a:ext cx="1911672" cy="1427382"/>
          </a:xfrm>
          <a:prstGeom prst="rect">
            <a:avLst/>
          </a:prstGeom>
          <a:noFill/>
          <a:ln w="19050">
            <a:solidFill>
              <a:srgbClr val="FFFF00"/>
            </a:solidFill>
            <a:miter lim="800000"/>
            <a:headEnd/>
            <a:tailEnd/>
          </a:ln>
        </p:spPr>
      </p:pic>
      <p:sp>
        <p:nvSpPr>
          <p:cNvPr id="25602" name="AutoShape 2" descr="Zibro PTX 2000 Combustible, bidon de 20 l pour four à pétrole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4" name="Image 13" descr="téléchargement.jpg"/>
          <p:cNvPicPr>
            <a:picLocks noChangeAspect="1"/>
          </p:cNvPicPr>
          <p:nvPr/>
        </p:nvPicPr>
        <p:blipFill>
          <a:blip r:embed="rId8"/>
          <a:stretch>
            <a:fillRect/>
          </a:stretch>
        </p:blipFill>
        <p:spPr>
          <a:xfrm>
            <a:off x="7792963" y="2420888"/>
            <a:ext cx="1351037" cy="1351037"/>
          </a:xfrm>
          <a:prstGeom prst="rect">
            <a:avLst/>
          </a:prstGeom>
        </p:spPr>
      </p:pic>
      <p:cxnSp>
        <p:nvCxnSpPr>
          <p:cNvPr id="15" name="Connecteur droit avec flèche 14"/>
          <p:cNvCxnSpPr/>
          <p:nvPr/>
        </p:nvCxnSpPr>
        <p:spPr>
          <a:xfrm flipV="1">
            <a:off x="6515918" y="3284984"/>
            <a:ext cx="1584474" cy="7200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1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1+#ppt_w/2"/>
                                          </p:val>
                                        </p:tav>
                                        <p:tav tm="100000">
                                          <p:val>
                                            <p:strVal val="#ppt_x"/>
                                          </p:val>
                                        </p:tav>
                                      </p:tavLst>
                                    </p:anim>
                                    <p:anim calcmode="lin" valueType="num">
                                      <p:cBhvr additive="base">
                                        <p:cTn id="14" dur="500" fill="hold"/>
                                        <p:tgtEl>
                                          <p:spTgt spid="34"/>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1+#ppt_w/2"/>
                                          </p:val>
                                        </p:tav>
                                        <p:tav tm="100000">
                                          <p:val>
                                            <p:strVal val="#ppt_x"/>
                                          </p:val>
                                        </p:tav>
                                      </p:tavLst>
                                    </p:anim>
                                    <p:anim calcmode="lin" valueType="num">
                                      <p:cBhvr additive="base">
                                        <p:cTn id="18" dur="500" fill="hold"/>
                                        <p:tgtEl>
                                          <p:spTgt spid="3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par>
                                <p:cTn id="23" presetID="2" presetClass="entr" presetSubtype="2" fill="hold" grpId="1"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1+#ppt_w/2"/>
                                          </p:val>
                                        </p:tav>
                                        <p:tav tm="100000">
                                          <p:val>
                                            <p:strVal val="#ppt_x"/>
                                          </p:val>
                                        </p:tav>
                                      </p:tavLst>
                                    </p:anim>
                                    <p:anim calcmode="lin" valueType="num">
                                      <p:cBhvr additive="base">
                                        <p:cTn id="26"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defTabSz="914400" eaLnBrk="1" hangingPunct="1"/>
            <a:r>
              <a:rPr lang="fr-FR" sz="3200" b="0" kern="10" dirty="0">
                <a:ln w="9525">
                  <a:round/>
                  <a:headEnd/>
                  <a:tailEnd/>
                </a:ln>
                <a:gradFill rotWithShape="1">
                  <a:gsLst>
                    <a:gs pos="0">
                      <a:srgbClr val="FFFF00"/>
                    </a:gs>
                    <a:gs pos="100000">
                      <a:srgbClr val="FF3300"/>
                    </a:gs>
                  </a:gsLst>
                  <a:lin ang="5400000" scaled="1"/>
                </a:gradFill>
                <a:latin typeface="Arial Black"/>
                <a:ea typeface="+mn-ea"/>
                <a:cs typeface="Arial" charset="0"/>
              </a:rPr>
              <a:t/>
            </a:r>
            <a:br>
              <a:rPr lang="fr-FR" sz="3200" b="0" kern="10" dirty="0">
                <a:ln w="9525">
                  <a:round/>
                  <a:headEnd/>
                  <a:tailEnd/>
                </a:ln>
                <a:gradFill rotWithShape="1">
                  <a:gsLst>
                    <a:gs pos="0">
                      <a:srgbClr val="FFFF00"/>
                    </a:gs>
                    <a:gs pos="100000">
                      <a:srgbClr val="FF3300"/>
                    </a:gs>
                  </a:gsLst>
                  <a:lin ang="5400000" scaled="1"/>
                </a:gradFill>
                <a:latin typeface="Arial Black"/>
                <a:ea typeface="+mn-ea"/>
                <a:cs typeface="Arial" charset="0"/>
              </a:rPr>
            </a:br>
            <a:r>
              <a:rPr lang="fr-FR" b="0" kern="10" dirty="0" smtClean="0">
                <a:ln w="9525">
                  <a:round/>
                  <a:headEnd/>
                  <a:tailEnd/>
                </a:ln>
                <a:solidFill>
                  <a:srgbClr val="FFFF00"/>
                </a:solidFill>
                <a:latin typeface="Arial Black"/>
                <a:ea typeface="+mn-ea"/>
                <a:cs typeface="Arial" charset="0"/>
              </a:rPr>
              <a:t>conclusion...</a:t>
            </a: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75</a:t>
            </a:fld>
            <a:endParaRPr lang="fr-FR" altLang="fr-FR"/>
          </a:p>
        </p:txBody>
      </p:sp>
      <p:sp>
        <p:nvSpPr>
          <p:cNvPr id="4" name="Rectangle 4"/>
          <p:cNvSpPr>
            <a:spLocks noChangeArrowheads="1"/>
          </p:cNvSpPr>
          <p:nvPr/>
        </p:nvSpPr>
        <p:spPr bwMode="auto">
          <a:xfrm>
            <a:off x="33536" y="1046212"/>
            <a:ext cx="9144000" cy="2800767"/>
          </a:xfrm>
          <a:prstGeom prst="rect">
            <a:avLst/>
          </a:prstGeom>
          <a:noFill/>
          <a:ln w="9525">
            <a:noFill/>
            <a:miter lim="800000"/>
            <a:headEnd/>
            <a:tailEnd/>
          </a:ln>
        </p:spPr>
        <p:txBody>
          <a:bodyPr>
            <a:spAutoFit/>
          </a:bodyPr>
          <a:lstStyle/>
          <a:p>
            <a:pPr algn="l">
              <a:buFont typeface="Wingdings" pitchFamily="2" charset="2"/>
              <a:buChar char="Ø"/>
            </a:pPr>
            <a:r>
              <a:rPr lang="fr-FR" dirty="0">
                <a:latin typeface="Book Antiqua" pitchFamily="18" charset="0"/>
              </a:rPr>
              <a:t> Motivés par la volonté constante de parfaire leurs compétences dans le but </a:t>
            </a:r>
          </a:p>
          <a:p>
            <a:pPr algn="l"/>
            <a:r>
              <a:rPr lang="fr-FR" dirty="0">
                <a:latin typeface="Book Antiqua" pitchFamily="18" charset="0"/>
              </a:rPr>
              <a:t>d’améliorer au maximum la sécurité des concitoyens, le SDIS a l’occasion, </a:t>
            </a:r>
          </a:p>
          <a:p>
            <a:pPr algn="l"/>
            <a:r>
              <a:rPr lang="fr-FR" dirty="0">
                <a:latin typeface="Book Antiqua" pitchFamily="18" charset="0"/>
              </a:rPr>
              <a:t>au travers de la FOS RCCI, de porter un regard ambitieux quant à l’amélioration </a:t>
            </a:r>
          </a:p>
          <a:p>
            <a:pPr algn="l"/>
            <a:r>
              <a:rPr lang="fr-FR" dirty="0">
                <a:latin typeface="Book Antiqua" pitchFamily="18" charset="0"/>
              </a:rPr>
              <a:t>de la prévention des incendies domestiques.</a:t>
            </a:r>
          </a:p>
          <a:p>
            <a:pPr algn="l"/>
            <a:endParaRPr lang="fr-FR" dirty="0">
              <a:latin typeface="Book Antiqua" pitchFamily="18" charset="0"/>
            </a:endParaRPr>
          </a:p>
          <a:p>
            <a:pPr algn="l">
              <a:buFont typeface="Wingdings" pitchFamily="2" charset="2"/>
              <a:buChar char="Ø"/>
            </a:pPr>
            <a:r>
              <a:rPr lang="fr-FR" dirty="0">
                <a:latin typeface="Book Antiqua" pitchFamily="18" charset="0"/>
              </a:rPr>
              <a:t> Notre profession doit impérativement savoir s'adapter en tenant compte des évolutions sociologiques, des progrès techniques mais surtout de la société dans </a:t>
            </a:r>
          </a:p>
          <a:p>
            <a:pPr algn="l"/>
            <a:r>
              <a:rPr lang="fr-FR" dirty="0">
                <a:latin typeface="Book Antiqua" pitchFamily="18" charset="0"/>
              </a:rPr>
              <a:t>laquelle elle évolue.</a:t>
            </a:r>
          </a:p>
          <a:p>
            <a:pPr algn="l">
              <a:buFont typeface="Wingdings" pitchFamily="2" charset="2"/>
              <a:buChar char="Ø"/>
            </a:pPr>
            <a:endParaRPr lang="fr-FR" dirty="0">
              <a:latin typeface="Book Antiqua" pitchFamily="18" charset="0"/>
            </a:endParaRPr>
          </a:p>
          <a:p>
            <a:pPr algn="l"/>
            <a:endParaRPr lang="fr-FR" dirty="0">
              <a:latin typeface="Book Antiqua" pitchFamily="18" charset="0"/>
            </a:endParaRPr>
          </a:p>
          <a:p>
            <a:pPr algn="l"/>
            <a:endParaRPr lang="fr-FR" dirty="0">
              <a:latin typeface="Book Antiqua" pitchFamily="18" charset="0"/>
            </a:endParaRPr>
          </a:p>
        </p:txBody>
      </p:sp>
      <p:sp>
        <p:nvSpPr>
          <p:cNvPr id="6" name="Rectangle 5"/>
          <p:cNvSpPr>
            <a:spLocks noChangeArrowheads="1"/>
          </p:cNvSpPr>
          <p:nvPr/>
        </p:nvSpPr>
        <p:spPr bwMode="auto">
          <a:xfrm>
            <a:off x="0" y="3140968"/>
            <a:ext cx="8820150" cy="1569660"/>
          </a:xfrm>
          <a:prstGeom prst="rect">
            <a:avLst/>
          </a:prstGeom>
          <a:noFill/>
          <a:ln w="9525">
            <a:noFill/>
            <a:miter lim="800000"/>
            <a:headEnd/>
            <a:tailEnd/>
          </a:ln>
        </p:spPr>
        <p:txBody>
          <a:bodyPr>
            <a:spAutoFit/>
          </a:bodyPr>
          <a:lstStyle/>
          <a:p>
            <a:pPr algn="just">
              <a:buFont typeface="Wingdings" pitchFamily="2" charset="2"/>
              <a:buChar char="Ø"/>
            </a:pPr>
            <a:r>
              <a:rPr lang="fr-FR" b="1" i="1" dirty="0">
                <a:solidFill>
                  <a:srgbClr val="FF0000"/>
                </a:solidFill>
                <a:latin typeface="Book Antiqua" pitchFamily="18" charset="0"/>
              </a:rPr>
              <a:t> Quelles que soient les actions entreprises et les volontés affichées, aussi bonnes </a:t>
            </a:r>
          </a:p>
          <a:p>
            <a:pPr algn="just"/>
            <a:r>
              <a:rPr lang="fr-FR" b="1" i="1" dirty="0">
                <a:solidFill>
                  <a:srgbClr val="FF0000"/>
                </a:solidFill>
                <a:latin typeface="Book Antiqua" pitchFamily="18" charset="0"/>
              </a:rPr>
              <a:t>soient-elles, la RCCI ne trouvera ses lettres de noblesse que grâce à l’adhésion </a:t>
            </a:r>
          </a:p>
          <a:p>
            <a:pPr algn="just"/>
            <a:r>
              <a:rPr lang="fr-FR" b="1" i="1" dirty="0">
                <a:solidFill>
                  <a:srgbClr val="FF0000"/>
                </a:solidFill>
                <a:latin typeface="Book Antiqua" pitchFamily="18" charset="0"/>
              </a:rPr>
              <a:t>de l’ensemble des personnels intervenants, au travers de la PTI.</a:t>
            </a:r>
          </a:p>
          <a:p>
            <a:pPr algn="just"/>
            <a:endParaRPr lang="fr-FR" b="1" i="1" dirty="0">
              <a:solidFill>
                <a:srgbClr val="FF0000"/>
              </a:solidFill>
              <a:latin typeface="Book Antiqua" pitchFamily="18" charset="0"/>
            </a:endParaRPr>
          </a:p>
          <a:p>
            <a:pPr algn="just"/>
            <a:r>
              <a:rPr lang="fr-FR" b="1" i="1" dirty="0">
                <a:solidFill>
                  <a:srgbClr val="FF0000"/>
                </a:solidFill>
                <a:latin typeface="Book Antiqua" pitchFamily="18" charset="0"/>
              </a:rPr>
              <a:t>      </a:t>
            </a:r>
            <a:r>
              <a:rPr lang="fr-FR" b="1" i="1" dirty="0" smtClean="0">
                <a:solidFill>
                  <a:srgbClr val="FF0000"/>
                </a:solidFill>
                <a:latin typeface="Book Antiqua" pitchFamily="18" charset="0"/>
              </a:rPr>
              <a:t>                      </a:t>
            </a:r>
            <a:r>
              <a:rPr lang="fr-FR" b="1" i="1" dirty="0">
                <a:solidFill>
                  <a:srgbClr val="0070C0"/>
                </a:solidFill>
                <a:latin typeface="Book Antiqua" pitchFamily="18" charset="0"/>
              </a:rPr>
              <a:t>Les Sapeurs-Pompiers </a:t>
            </a:r>
            <a:r>
              <a:rPr lang="fr-FR" b="1" i="1" dirty="0">
                <a:solidFill>
                  <a:srgbClr val="FF0000"/>
                </a:solidFill>
                <a:latin typeface="Book Antiqua" pitchFamily="18" charset="0"/>
              </a:rPr>
              <a:t>investigateurs </a:t>
            </a:r>
            <a:r>
              <a:rPr lang="fr-FR" b="1" i="1" dirty="0">
                <a:solidFill>
                  <a:srgbClr val="0070C0"/>
                </a:solidFill>
                <a:latin typeface="Book Antiqua" pitchFamily="18" charset="0"/>
              </a:rPr>
              <a:t>de la FOS RCCI comptent sur vous!</a:t>
            </a:r>
          </a:p>
          <a:p>
            <a:pPr algn="just"/>
            <a:endParaRPr lang="fr-FR" dirty="0">
              <a:latin typeface="Book Antiqua" pitchFamily="18" charset="0"/>
            </a:endParaRPr>
          </a:p>
        </p:txBody>
      </p:sp>
      <p:pic>
        <p:nvPicPr>
          <p:cNvPr id="7" name="Picture 5" descr="C:\Users\LAURENT\Desktop\sans-titre.png"/>
          <p:cNvPicPr>
            <a:picLocks noChangeAspect="1" noChangeArrowheads="1"/>
          </p:cNvPicPr>
          <p:nvPr/>
        </p:nvPicPr>
        <p:blipFill>
          <a:blip r:embed="rId2" cstate="print"/>
          <a:srcRect/>
          <a:stretch>
            <a:fillRect/>
          </a:stretch>
        </p:blipFill>
        <p:spPr bwMode="auto">
          <a:xfrm>
            <a:off x="3779912" y="4581128"/>
            <a:ext cx="1600200" cy="1819275"/>
          </a:xfrm>
          <a:prstGeom prst="rect">
            <a:avLst/>
          </a:prstGeom>
          <a:noFill/>
          <a:ln w="9525">
            <a:noFill/>
            <a:miter lim="800000"/>
            <a:headEnd/>
            <a:tailEnd/>
          </a:ln>
        </p:spPr>
      </p:pic>
    </p:spTree>
    <p:extLst>
      <p:ext uri="{BB962C8B-B14F-4D97-AF65-F5344CB8AC3E}">
        <p14:creationId xmlns:p14="http://schemas.microsoft.com/office/powerpoint/2010/main" val="121717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76</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endParaRPr lang="fr-FR" sz="2800" dirty="0"/>
          </a:p>
        </p:txBody>
      </p:sp>
      <p:pic>
        <p:nvPicPr>
          <p:cNvPr id="5" name="Picture 8" descr="DSC05056"/>
          <p:cNvPicPr>
            <a:picLocks noChangeAspect="1" noChangeArrowheads="1"/>
          </p:cNvPicPr>
          <p:nvPr/>
        </p:nvPicPr>
        <p:blipFill>
          <a:blip r:embed="rId3" cstate="print"/>
          <a:srcRect/>
          <a:stretch>
            <a:fillRect/>
          </a:stretch>
        </p:blipFill>
        <p:spPr bwMode="auto">
          <a:xfrm>
            <a:off x="936073" y="1124744"/>
            <a:ext cx="7271854" cy="4866681"/>
          </a:xfrm>
          <a:prstGeom prst="rect">
            <a:avLst/>
          </a:prstGeom>
          <a:noFill/>
          <a:ln w="38100">
            <a:solidFill>
              <a:srgbClr val="FFFF00"/>
            </a:solidFill>
            <a:miter lim="800000"/>
            <a:headEnd/>
            <a:tailEnd/>
          </a:ln>
        </p:spPr>
      </p:pic>
      <p:sp>
        <p:nvSpPr>
          <p:cNvPr id="7" name="WordArt 2"/>
          <p:cNvSpPr>
            <a:spLocks noChangeArrowheads="1" noChangeShapeType="1" noTextEdit="1"/>
          </p:cNvSpPr>
          <p:nvPr/>
        </p:nvSpPr>
        <p:spPr bwMode="auto">
          <a:xfrm>
            <a:off x="1763711" y="1570050"/>
            <a:ext cx="5616575" cy="1917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fr-FR" sz="3600" kern="10" dirty="0">
                <a:ln w="9525">
                  <a:round/>
                  <a:headEnd/>
                  <a:tailEnd/>
                </a:ln>
                <a:gradFill rotWithShape="1">
                  <a:gsLst>
                    <a:gs pos="0">
                      <a:srgbClr val="FFFF00"/>
                    </a:gs>
                    <a:gs pos="100000">
                      <a:srgbClr val="FF3300"/>
                    </a:gs>
                  </a:gsLst>
                  <a:lin ang="5400000" scaled="1"/>
                </a:gradFill>
                <a:latin typeface="Arial Black"/>
              </a:rPr>
              <a:t>FIN</a:t>
            </a:r>
          </a:p>
          <a:p>
            <a:pPr algn="ctr"/>
            <a:r>
              <a:rPr lang="fr-FR" sz="3600" kern="10" dirty="0">
                <a:ln w="9525">
                  <a:round/>
                  <a:headEnd/>
                  <a:tailEnd/>
                </a:ln>
                <a:gradFill rotWithShape="1">
                  <a:gsLst>
                    <a:gs pos="0">
                      <a:srgbClr val="FFFF00"/>
                    </a:gs>
                    <a:gs pos="100000">
                      <a:srgbClr val="FF3300"/>
                    </a:gs>
                  </a:gsLst>
                  <a:lin ang="5400000" scaled="1"/>
                </a:gradFill>
                <a:latin typeface="Arial Black"/>
              </a:rPr>
              <a:t>merci de votre attention</a:t>
            </a:r>
          </a:p>
        </p:txBody>
      </p:sp>
      <p:pic>
        <p:nvPicPr>
          <p:cNvPr id="8" name="Picture 4" descr="question_float_from_box_hg_clr"/>
          <p:cNvPicPr>
            <a:picLocks noChangeAspect="1" noChangeArrowheads="1" noCrop="1"/>
          </p:cNvPicPr>
          <p:nvPr/>
        </p:nvPicPr>
        <p:blipFill>
          <a:blip r:embed="rId4" cstate="print"/>
          <a:srcRect/>
          <a:stretch>
            <a:fillRect/>
          </a:stretch>
        </p:blipFill>
        <p:spPr bwMode="auto">
          <a:xfrm>
            <a:off x="3887787" y="3933056"/>
            <a:ext cx="1368425" cy="1878012"/>
          </a:xfrm>
          <a:prstGeom prst="rect">
            <a:avLst/>
          </a:prstGeom>
          <a:noFill/>
          <a:ln w="9525">
            <a:noFill/>
            <a:miter lim="800000"/>
            <a:headEnd/>
            <a:tailEnd/>
          </a:ln>
        </p:spPr>
      </p:pic>
    </p:spTree>
    <p:extLst>
      <p:ext uri="{BB962C8B-B14F-4D97-AF65-F5344CB8AC3E}">
        <p14:creationId xmlns:p14="http://schemas.microsoft.com/office/powerpoint/2010/main" val="12887744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8</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lvl="0" algn="ctr" defTabSz="914400" eaLnBrk="1" hangingPunct="1"/>
            <a:r>
              <a:rPr lang="fr-FR" sz="1800" kern="1200" dirty="0">
                <a:solidFill>
                  <a:srgbClr val="FF0000"/>
                </a:solidFill>
                <a:latin typeface="Arial" charset="0"/>
                <a:ea typeface="+mn-ea"/>
                <a:cs typeface="Arial" charset="0"/>
              </a:rPr>
              <a:t>Namur: “ Pompiers, ne polluez plus les scènes de crime et d’incendie ”</a:t>
            </a:r>
            <a:br>
              <a:rPr lang="fr-FR" sz="1800" kern="1200" dirty="0">
                <a:solidFill>
                  <a:srgbClr val="FF0000"/>
                </a:solidFill>
                <a:latin typeface="Arial" charset="0"/>
                <a:ea typeface="+mn-ea"/>
                <a:cs typeface="Arial" charset="0"/>
              </a:rPr>
            </a:br>
            <a:r>
              <a:rPr lang="fr-FR" sz="1800" kern="1200" dirty="0">
                <a:latin typeface="Arial" charset="0"/>
                <a:ea typeface="+mn-ea"/>
                <a:cs typeface="Arial" charset="0"/>
              </a:rPr>
              <a:t>(article de presse sur la PTI prise au sérieux chez nos voisins belges)</a:t>
            </a:r>
            <a:endParaRPr lang="fr-FR" sz="1800" b="0" kern="1200" dirty="0">
              <a:latin typeface="Arial" charset="0"/>
              <a:ea typeface="+mn-ea"/>
              <a:cs typeface="Arial" charset="0"/>
            </a:endParaRPr>
          </a:p>
        </p:txBody>
      </p:sp>
      <p:sp>
        <p:nvSpPr>
          <p:cNvPr id="9" name="Rectangle 3"/>
          <p:cNvSpPr>
            <a:spLocks noChangeArrowheads="1"/>
          </p:cNvSpPr>
          <p:nvPr/>
        </p:nvSpPr>
        <p:spPr bwMode="auto">
          <a:xfrm>
            <a:off x="401638" y="1072927"/>
            <a:ext cx="8424862" cy="5355312"/>
          </a:xfrm>
          <a:prstGeom prst="rect">
            <a:avLst/>
          </a:prstGeom>
          <a:noFill/>
          <a:ln w="9525">
            <a:noFill/>
            <a:miter lim="800000"/>
            <a:headEnd/>
            <a:tailEnd/>
          </a:ln>
        </p:spPr>
        <p:txBody>
          <a:bodyPr>
            <a:spAutoFit/>
          </a:bodyPr>
          <a:lstStyle/>
          <a:p>
            <a:r>
              <a:rPr lang="fr-FR" sz="1800" dirty="0"/>
              <a:t>La province de Namur et la police judiciaire fédérale ont présenté lundi à Namur la formation </a:t>
            </a:r>
            <a:r>
              <a:rPr lang="fr-FR" sz="1800" dirty="0" err="1"/>
              <a:t>Crimis</a:t>
            </a:r>
            <a:r>
              <a:rPr lang="fr-FR" sz="1800" dirty="0"/>
              <a:t> Light. Celle-ci est destinée aux pompiers-ambulanciers de la province de Namur et a pour objectif la protection des traces et indices. </a:t>
            </a:r>
          </a:p>
          <a:p>
            <a:endParaRPr lang="fr-FR" sz="1800" dirty="0"/>
          </a:p>
          <a:p>
            <a:endParaRPr lang="fr-FR" sz="1800" dirty="0"/>
          </a:p>
          <a:p>
            <a:endParaRPr lang="fr-FR" sz="1800" dirty="0"/>
          </a:p>
          <a:p>
            <a:endParaRPr lang="fr-FR" sz="1800" dirty="0"/>
          </a:p>
          <a:p>
            <a:endParaRPr lang="fr-FR" sz="1800" dirty="0"/>
          </a:p>
          <a:p>
            <a:endParaRPr lang="fr-FR" sz="1800" dirty="0"/>
          </a:p>
          <a:p>
            <a:endParaRPr lang="fr-FR" sz="1800" dirty="0"/>
          </a:p>
          <a:p>
            <a:r>
              <a:rPr lang="fr-FR" sz="1800" dirty="0"/>
              <a:t>En matière policière, les traces et indices relevés par les laboratoires de police technique et scientifique sur les lieux des faits revêtent de plus en plus d’importance. Les analyses scientifiques s’affinent et permettent également d’obtenir des résultats de plus en plus précis et discriminatoires sur le plan analytique. Sur le terrain, ce travail de police technique s’effectue systématiquement après le passage des témoins et dans certains cas après le travail sur place des pompiers. Ces présences engendrent une pollution débouchant sur la perte et/ou l’apport de traces et indices qui altèrent les dossiers. </a:t>
            </a:r>
          </a:p>
        </p:txBody>
      </p:sp>
      <p:pic>
        <p:nvPicPr>
          <p:cNvPr id="10" name="Picture 3" descr="C:\Users\LAURENT\Desktop\1307041192_ID7477489_pompiie_191821_H3Q469_0.jpg"/>
          <p:cNvPicPr>
            <a:picLocks noChangeAspect="1" noChangeArrowheads="1"/>
          </p:cNvPicPr>
          <p:nvPr/>
        </p:nvPicPr>
        <p:blipFill>
          <a:blip r:embed="rId3" cstate="print"/>
          <a:srcRect/>
          <a:stretch>
            <a:fillRect/>
          </a:stretch>
        </p:blipFill>
        <p:spPr bwMode="auto">
          <a:xfrm>
            <a:off x="3317875" y="2023383"/>
            <a:ext cx="2592387" cy="1727200"/>
          </a:xfrm>
          <a:prstGeom prst="rect">
            <a:avLst/>
          </a:prstGeom>
          <a:noFill/>
          <a:ln w="9525">
            <a:noFill/>
            <a:miter lim="800000"/>
            <a:headEnd/>
            <a:tailEnd/>
          </a:ln>
        </p:spPr>
      </p:pic>
    </p:spTree>
    <p:extLst>
      <p:ext uri="{BB962C8B-B14F-4D97-AF65-F5344CB8AC3E}">
        <p14:creationId xmlns:p14="http://schemas.microsoft.com/office/powerpoint/2010/main" val="39234883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9</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2800" kern="10" dirty="0" smtClean="0">
                <a:ln w="9525">
                  <a:round/>
                  <a:headEnd/>
                  <a:tailEnd/>
                </a:ln>
                <a:solidFill>
                  <a:srgbClr val="FFFF00"/>
                </a:solidFill>
                <a:latin typeface="Arial Black"/>
              </a:rPr>
              <a:t>Préservation </a:t>
            </a:r>
            <a:r>
              <a:rPr lang="fr-FR" sz="2800" kern="10" dirty="0">
                <a:ln w="9525">
                  <a:round/>
                  <a:headEnd/>
                  <a:tailEnd/>
                </a:ln>
                <a:solidFill>
                  <a:srgbClr val="FFFF00"/>
                </a:solidFill>
                <a:latin typeface="Arial Black"/>
              </a:rPr>
              <a:t>du site et des indices </a:t>
            </a:r>
            <a:r>
              <a:rPr lang="fr-FR" sz="2800" kern="10" dirty="0" smtClean="0">
                <a:ln w="9525">
                  <a:round/>
                  <a:headEnd/>
                  <a:tailEnd/>
                </a:ln>
                <a:solidFill>
                  <a:srgbClr val="FFFF00"/>
                </a:solidFill>
                <a:latin typeface="Arial Black"/>
              </a:rPr>
              <a:t>:</a:t>
            </a:r>
            <a:endParaRPr lang="fr-FR" sz="2800" dirty="0">
              <a:solidFill>
                <a:srgbClr val="FFFF00"/>
              </a:solidFill>
            </a:endParaRPr>
          </a:p>
        </p:txBody>
      </p:sp>
      <p:sp>
        <p:nvSpPr>
          <p:cNvPr id="9" name="ZoneTexte 2"/>
          <p:cNvSpPr txBox="1">
            <a:spLocks noChangeArrowheads="1"/>
          </p:cNvSpPr>
          <p:nvPr/>
        </p:nvSpPr>
        <p:spPr bwMode="auto">
          <a:xfrm>
            <a:off x="359568" y="1124744"/>
            <a:ext cx="8424863" cy="3539430"/>
          </a:xfrm>
          <a:prstGeom prst="rect">
            <a:avLst/>
          </a:prstGeom>
          <a:noFill/>
          <a:ln w="9525">
            <a:noFill/>
            <a:miter lim="800000"/>
            <a:headEnd/>
            <a:tailEnd/>
          </a:ln>
        </p:spPr>
        <p:txBody>
          <a:bodyPr>
            <a:spAutoFit/>
          </a:bodyPr>
          <a:lstStyle/>
          <a:p>
            <a:pPr algn="l">
              <a:buFont typeface="Wingdings" pitchFamily="2" charset="2"/>
              <a:buChar char="Ø"/>
            </a:pPr>
            <a:r>
              <a:rPr lang="fr-FR" dirty="0"/>
              <a:t> Les dispositions nécessaires doivent être prises pour protéger et préserver  la scène d’incendie afin qu’elle demeure aussi intact que possible; les éléments de structure du bâtiment, le contenu, les équipements et le mobilier restant positionnés à l’endroit ou ils étaient avant le sinistre.</a:t>
            </a:r>
          </a:p>
          <a:p>
            <a:pPr>
              <a:buFont typeface="Wingdings" pitchFamily="2" charset="2"/>
              <a:buChar char="Ø"/>
            </a:pPr>
            <a:endParaRPr lang="fr-FR" dirty="0"/>
          </a:p>
          <a:p>
            <a:pPr algn="l">
              <a:buFont typeface="Wingdings" pitchFamily="2" charset="2"/>
              <a:buChar char="Ø"/>
            </a:pPr>
            <a:r>
              <a:rPr lang="fr-FR" dirty="0"/>
              <a:t> La responsabilité de la conservation du site sinistré  et des éléments de preuve ne doit pas reposer que sur l’investigateur, mais commence dès l’arrivée sur les lieux des services de secours et forces de l’ordre.</a:t>
            </a:r>
          </a:p>
          <a:p>
            <a:pPr algn="l">
              <a:buFont typeface="Wingdings" pitchFamily="2" charset="2"/>
              <a:buChar char="Ø"/>
            </a:pPr>
            <a:endParaRPr lang="fr-FR" dirty="0"/>
          </a:p>
          <a:p>
            <a:pPr algn="l">
              <a:buFont typeface="Wingdings" pitchFamily="2" charset="2"/>
              <a:buChar char="Ø"/>
            </a:pPr>
            <a:r>
              <a:rPr lang="fr-FR" dirty="0"/>
              <a:t> La préservation insuffisante du site peut entraîner la destruction, la contamination, la perte ou le déplacement inutile des indices matériels.</a:t>
            </a:r>
          </a:p>
          <a:p>
            <a:pPr algn="l">
              <a:buFont typeface="Wingdings" pitchFamily="2" charset="2"/>
              <a:buChar char="Ø"/>
            </a:pPr>
            <a:endParaRPr lang="fr-FR" dirty="0"/>
          </a:p>
          <a:p>
            <a:pPr algn="l">
              <a:buFont typeface="Wingdings" pitchFamily="2" charset="2"/>
              <a:buChar char="Ø"/>
            </a:pPr>
            <a:r>
              <a:rPr lang="fr-FR" dirty="0"/>
              <a:t> L’investigateur et le COS devront s’assurer que les actions visant à maîtriser et éteindre l’incendie soient limitées à ce qui est strictement nécessaire.</a:t>
            </a:r>
          </a:p>
        </p:txBody>
      </p:sp>
      <p:pic>
        <p:nvPicPr>
          <p:cNvPr id="10" name="Picture 4" descr="http://t0.gstatic.com/images?q=tbn:ANd9GcS83Rp-7IW6U-SrcDcW9s2todi-OpwvtNOk1WYYLPjyhr2F3uwQMg"/>
          <p:cNvPicPr>
            <a:picLocks noChangeAspect="1" noChangeArrowheads="1"/>
          </p:cNvPicPr>
          <p:nvPr/>
        </p:nvPicPr>
        <p:blipFill>
          <a:blip r:embed="rId3" cstate="print"/>
          <a:srcRect/>
          <a:stretch>
            <a:fillRect/>
          </a:stretch>
        </p:blipFill>
        <p:spPr bwMode="auto">
          <a:xfrm>
            <a:off x="1115616" y="4941168"/>
            <a:ext cx="936625" cy="1211263"/>
          </a:xfrm>
          <a:prstGeom prst="rect">
            <a:avLst/>
          </a:prstGeom>
          <a:noFill/>
          <a:ln w="9525">
            <a:noFill/>
            <a:miter lim="800000"/>
            <a:headEnd/>
            <a:tailEnd/>
          </a:ln>
        </p:spPr>
      </p:pic>
      <p:sp>
        <p:nvSpPr>
          <p:cNvPr id="11" name="Flèche droite 10"/>
          <p:cNvSpPr/>
          <p:nvPr/>
        </p:nvSpPr>
        <p:spPr>
          <a:xfrm>
            <a:off x="2318545" y="5289947"/>
            <a:ext cx="979487" cy="484187"/>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ZoneTexte 7"/>
          <p:cNvSpPr txBox="1">
            <a:spLocks noChangeArrowheads="1"/>
          </p:cNvSpPr>
          <p:nvPr/>
        </p:nvSpPr>
        <p:spPr bwMode="auto">
          <a:xfrm>
            <a:off x="3491880" y="5361855"/>
            <a:ext cx="1633537" cy="369888"/>
          </a:xfrm>
          <a:prstGeom prst="rect">
            <a:avLst/>
          </a:prstGeom>
          <a:noFill/>
          <a:ln w="9525">
            <a:noFill/>
            <a:miter lim="800000"/>
            <a:headEnd/>
            <a:tailEnd/>
          </a:ln>
        </p:spPr>
        <p:txBody>
          <a:bodyPr wrap="none">
            <a:spAutoFit/>
          </a:bodyPr>
          <a:lstStyle/>
          <a:p>
            <a:pPr algn="ctr"/>
            <a:r>
              <a:rPr lang="fr-FR" b="1" dirty="0">
                <a:solidFill>
                  <a:srgbClr val="0000FF"/>
                </a:solidFill>
              </a:rPr>
              <a:t>Chapitre 16.3</a:t>
            </a:r>
          </a:p>
        </p:txBody>
      </p:sp>
      <p:sp>
        <p:nvSpPr>
          <p:cNvPr id="13" name="Flèche droite 12"/>
          <p:cNvSpPr/>
          <p:nvPr/>
        </p:nvSpPr>
        <p:spPr>
          <a:xfrm>
            <a:off x="5319265" y="5304705"/>
            <a:ext cx="979488" cy="484187"/>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4" name="Picture 2" descr="http://t1.gstatic.com/images?q=tbn:ANd9GcSCIj0MPqSOwS5zT42Y-Ims6H1fUaXazi96pYY6FyXzG44cbE7rpA"/>
          <p:cNvPicPr>
            <a:picLocks noChangeAspect="1" noChangeArrowheads="1"/>
          </p:cNvPicPr>
          <p:nvPr/>
        </p:nvPicPr>
        <p:blipFill>
          <a:blip r:embed="rId4" cstate="print"/>
          <a:srcRect/>
          <a:stretch>
            <a:fillRect/>
          </a:stretch>
        </p:blipFill>
        <p:spPr bwMode="auto">
          <a:xfrm>
            <a:off x="6575150" y="4797152"/>
            <a:ext cx="1143000" cy="1222375"/>
          </a:xfrm>
          <a:prstGeom prst="rect">
            <a:avLst/>
          </a:prstGeom>
          <a:noFill/>
          <a:ln w="9525">
            <a:noFill/>
            <a:miter lim="800000"/>
            <a:headEnd/>
            <a:tailEnd/>
          </a:ln>
        </p:spPr>
      </p:pic>
    </p:spTree>
    <p:extLst>
      <p:ext uri="{BB962C8B-B14F-4D97-AF65-F5344CB8AC3E}">
        <p14:creationId xmlns:p14="http://schemas.microsoft.com/office/powerpoint/2010/main" val="3394791411"/>
      </p:ext>
    </p:extLst>
  </p:cSld>
  <p:clrMapOvr>
    <a:masterClrMapping/>
  </p:clrMapOvr>
  <p:timing>
    <p:tnLst>
      <p:par>
        <p:cTn id="1" dur="indefinite" restart="never" nodeType="tmRoot"/>
      </p:par>
    </p:tnLst>
  </p:timing>
</p:sld>
</file>

<file path=ppt/theme/theme1.xml><?xml version="1.0" encoding="utf-8"?>
<a:theme xmlns:a="http://schemas.openxmlformats.org/drawingml/2006/main" name="Réseau">
  <a:themeElements>
    <a:clrScheme name="Personnalisée 2">
      <a:dk1>
        <a:srgbClr val="1A212B"/>
      </a:dk1>
      <a:lt1>
        <a:srgbClr val="FFFFFF"/>
      </a:lt1>
      <a:dk2>
        <a:srgbClr val="1A212B"/>
      </a:dk2>
      <a:lt2>
        <a:srgbClr val="808080"/>
      </a:lt2>
      <a:accent1>
        <a:srgbClr val="CD0920"/>
      </a:accent1>
      <a:accent2>
        <a:srgbClr val="669999"/>
      </a:accent2>
      <a:accent3>
        <a:srgbClr val="FFFFFF"/>
      </a:accent3>
      <a:accent4>
        <a:srgbClr val="1A212B"/>
      </a:accent4>
      <a:accent5>
        <a:srgbClr val="E2E2AA"/>
      </a:accent5>
      <a:accent6>
        <a:srgbClr val="5C8A8A"/>
      </a:accent6>
      <a:hlink>
        <a:srgbClr val="7E9CE8"/>
      </a:hlink>
      <a:folHlink>
        <a:srgbClr val="D8D8EC"/>
      </a:folHlink>
    </a:clrScheme>
    <a:fontScheme name="Réseau">
      <a:majorFont>
        <a:latin typeface="Arial"/>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820738" rtl="0" eaLnBrk="1" fontAlgn="base" latinLnBrk="0" hangingPunct="1">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820738" rtl="0" eaLnBrk="1" fontAlgn="base" latinLnBrk="0" hangingPunct="1">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Réseau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Réseau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Réseau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Réseau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Réseau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Réseau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Réseau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Réseau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Réseau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Réseau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16383</TotalTime>
  <Words>3619</Words>
  <Application>Microsoft Office PowerPoint</Application>
  <PresentationFormat>Affichage à l'écran (4:3)</PresentationFormat>
  <Paragraphs>465</Paragraphs>
  <Slides>76</Slides>
  <Notes>12</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76</vt:i4>
      </vt:variant>
    </vt:vector>
  </HeadingPairs>
  <TitlesOfParts>
    <vt:vector size="89" baseType="lpstr">
      <vt:lpstr>Arial Unicode MS</vt:lpstr>
      <vt:lpstr>ＭＳ Ｐゴシック</vt:lpstr>
      <vt:lpstr>Arial</vt:lpstr>
      <vt:lpstr>Arial Black</vt:lpstr>
      <vt:lpstr>Book Antiqua</vt:lpstr>
      <vt:lpstr>Century Gothic</vt:lpstr>
      <vt:lpstr>Comic Sans MS</vt:lpstr>
      <vt:lpstr>Garamond</vt:lpstr>
      <vt:lpstr>Helvetica</vt:lpstr>
      <vt:lpstr>Times New Roman</vt:lpstr>
      <vt:lpstr>Wingdings</vt:lpstr>
      <vt:lpstr>ヒラギノ角ゴ ProN W3</vt:lpstr>
      <vt:lpstr>Réseau</vt:lpstr>
      <vt:lpstr> </vt:lpstr>
      <vt:lpstr>  Intérêts de la FOS RCCI ?</vt:lpstr>
      <vt:lpstr>Présentation PowerPoint</vt:lpstr>
      <vt:lpstr>Extrait : Circulaire Ministérielle RCCI du 23/03/2011 </vt:lpstr>
      <vt:lpstr>Quelques chiffres en France:</vt:lpstr>
      <vt:lpstr>La PTI au regard de la loi :</vt:lpstr>
      <vt:lpstr>Interventions de la FOS RCCI, quand? </vt:lpstr>
      <vt:lpstr>Namur: “ Pompiers, ne polluez plus les scènes de crime et d’incendie ” (article de presse sur la PTI prise au sérieux chez nos voisins belges)</vt:lpstr>
      <vt:lpstr>Préservation du site et des indices :</vt:lpstr>
      <vt:lpstr>Pourquoi la PTI à t’elle autant d’importance? </vt:lpstr>
      <vt:lpstr>Présentation PowerPoint</vt:lpstr>
      <vt:lpstr>Les traces laissées par le feu (NFPA 921):</vt:lpstr>
      <vt:lpstr>Le rôle primordial du COS dans la PTI:</vt:lpstr>
      <vt:lpstr>Les actions du COS dans la PTI:</vt:lpstr>
      <vt:lpstr> </vt:lpstr>
      <vt:lpstr>Présentation PowerPoint</vt:lpstr>
      <vt:lpstr>Présentation PowerPoint</vt:lpstr>
      <vt:lpstr>Présentation PowerPoint</vt:lpstr>
      <vt:lpstr>Présentation PowerPoint</vt:lpstr>
      <vt:lpstr> </vt:lpstr>
      <vt:lpstr>Présentation PowerPoint</vt:lpstr>
      <vt:lpstr>Exemple 1:</vt:lpstr>
      <vt:lpstr>Exemple 1:</vt:lpstr>
      <vt:lpstr>Exemple 1:</vt:lpstr>
      <vt:lpstr>Exemple 2:</vt:lpstr>
      <vt:lpstr>Exemple 3:</vt:lpstr>
      <vt:lpstr>Exemple 4, feu d’appartement 1 DCD (enfant de 6 ans):</vt:lpstr>
      <vt:lpstr>Exemple 5: Feu d’appartement 1 DCD CHAZELLES/LYON</vt:lpstr>
      <vt:lpstr>Concertation COS – SPI:</vt:lpstr>
      <vt:lpstr> </vt:lpstr>
      <vt:lpstr>Les signes objectifs:</vt:lpstr>
      <vt:lpstr> </vt:lpstr>
      <vt:lpstr>Les bandeaux de fumée: </vt:lpstr>
      <vt:lpstr>Les lignes de fumée et de démarcation:</vt:lpstr>
      <vt:lpstr> </vt:lpstr>
      <vt:lpstr> </vt:lpstr>
      <vt:lpstr> </vt:lpstr>
      <vt:lpstr>Stratification des fumées et de la chaleur en partie haute:</vt:lpstr>
      <vt:lpstr> </vt:lpstr>
      <vt:lpstr> </vt:lpstr>
      <vt:lpstr>Présentation PowerPoint</vt:lpstr>
      <vt:lpstr> </vt:lpstr>
      <vt:lpstr>Présentation PowerPoint</vt:lpstr>
      <vt:lpstr>Présentation PowerPoint</vt:lpstr>
      <vt:lpstr>Présentation PowerPoint</vt:lpstr>
      <vt:lpstr>Présentation PowerPoint</vt:lpstr>
      <vt:lpstr>« V » de carbonisation visible de l’extérieur:</vt:lpstr>
      <vt:lpstr> </vt:lpstr>
      <vt:lpstr>Présentation PowerPoint</vt:lpstr>
      <vt:lpstr>D’autres exemples de signes objectifs: </vt:lpstr>
      <vt:lpstr>Présentation PowerPoint</vt:lpstr>
      <vt:lpstr> </vt:lpstr>
      <vt:lpstr>Espace temps?</vt:lpstr>
      <vt:lpstr>Présentation PowerPoint</vt:lpstr>
      <vt:lpstr>La carbonisation du bois (peau de crocodile):</vt:lpstr>
      <vt:lpstr>Présentation PowerPoint</vt:lpstr>
      <vt:lpstr> </vt:lpstr>
      <vt:lpstr> </vt:lpstr>
      <vt:lpstr>La carbonisation du Bois en scelle de cheval: </vt:lpstr>
      <vt:lpstr>Les signes d’embrasement généralisé: </vt:lpstr>
      <vt:lpstr>La décoloration du métal:  </vt:lpstr>
      <vt:lpstr> </vt:lpstr>
      <vt:lpstr> </vt:lpstr>
      <vt:lpstr>L’effritement ou l’écaillage du béton:</vt:lpstr>
      <vt:lpstr>Les revêtements de sols: </vt:lpstr>
      <vt:lpstr>Les incendies volontaires:</vt:lpstr>
      <vt:lpstr> </vt:lpstr>
      <vt:lpstr>Les bris de verre (mécanique ou thermique):</vt:lpstr>
      <vt:lpstr>   Les bris de verre (mécanique ou thermique):</vt:lpstr>
      <vt:lpstr>Les traces d’effractions: </vt:lpstr>
      <vt:lpstr>Les traces de pas: </vt:lpstr>
      <vt:lpstr>Les articles de fumeur: </vt:lpstr>
      <vt:lpstr>Les surfaces protégées: </vt:lpstr>
      <vt:lpstr>Présentation PowerPoint</vt:lpstr>
      <vt:lpstr> conclusion...</vt:lpstr>
      <vt:lpstr>Présentation PowerPoint</vt:lpstr>
    </vt:vector>
  </TitlesOfParts>
  <Company>CG94</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CODIR 080702</dc:title>
  <dc:subject>PROJET PORTAIL  INTRANET</dc:subject>
  <dc:creator>BERLIER Sébastien</dc:creator>
  <cp:lastModifiedBy>FLACHER Laurent</cp:lastModifiedBy>
  <cp:revision>798</cp:revision>
  <cp:lastPrinted>2000-07-04T10:18:08Z</cp:lastPrinted>
  <dcterms:created xsi:type="dcterms:W3CDTF">2000-07-03T06:07:31Z</dcterms:created>
  <dcterms:modified xsi:type="dcterms:W3CDTF">2020-07-09T09:30:23Z</dcterms:modified>
</cp:coreProperties>
</file>