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Lst>
  <p:notesMasterIdLst>
    <p:notesMasterId r:id="rId26"/>
  </p:notesMasterIdLst>
  <p:handoutMasterIdLst>
    <p:handoutMasterId r:id="rId27"/>
  </p:handoutMasterIdLst>
  <p:sldIdLst>
    <p:sldId id="315" r:id="rId2"/>
    <p:sldId id="449" r:id="rId3"/>
    <p:sldId id="450" r:id="rId4"/>
    <p:sldId id="45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9" r:id="rId22"/>
    <p:sldId id="470" r:id="rId23"/>
    <p:sldId id="471" r:id="rId24"/>
    <p:sldId id="472" r:id="rId25"/>
  </p:sldIdLst>
  <p:sldSz cx="9144000" cy="6858000" type="screen4x3"/>
  <p:notesSz cx="6797675" cy="9926638"/>
  <p:defaultTextStyle>
    <a:defPPr>
      <a:defRPr lang="fr-FR"/>
    </a:defPPr>
    <a:lvl1pPr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1pPr>
    <a:lvl2pPr marL="4572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2pPr>
    <a:lvl3pPr marL="9144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3pPr>
    <a:lvl4pPr marL="13716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4pPr>
    <a:lvl5pPr marL="1828800" algn="ctr" rtl="0" fontAlgn="base">
      <a:spcBef>
        <a:spcPct val="0"/>
      </a:spcBef>
      <a:spcAft>
        <a:spcPct val="0"/>
      </a:spcAft>
      <a:defRPr sz="16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16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528">
          <p15:clr>
            <a:srgbClr val="A4A3A4"/>
          </p15:clr>
        </p15:guide>
        <p15:guide id="2" pos="2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12B"/>
    <a:srgbClr val="CD0920"/>
    <a:srgbClr val="009999"/>
    <a:srgbClr val="C1FFE0"/>
    <a:srgbClr val="00CC66"/>
    <a:srgbClr val="FF0000"/>
    <a:srgbClr val="00CCFF"/>
    <a:srgbClr val="009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336"/>
      </p:cViewPr>
      <p:guideLst>
        <p:guide orient="horz" pos="528"/>
        <p:guide pos="24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2148"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32113" cy="47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025" tIns="46515" rIns="93025" bIns="46515" numCol="1" anchor="t" anchorCtr="0" compatLnSpc="1">
            <a:prstTxWarp prst="textNoShape">
              <a:avLst/>
            </a:prstTxWarp>
          </a:bodyPr>
          <a:lstStyle>
            <a:lvl1pPr algn="l" defTabSz="930275" eaLnBrk="0" hangingPunct="0">
              <a:defRPr sz="1100">
                <a:latin typeface="Times New Roman" charset="0"/>
                <a:ea typeface="ＭＳ Ｐゴシック" charset="0"/>
                <a:cs typeface="+mn-cs"/>
              </a:defRPr>
            </a:lvl1pPr>
          </a:lstStyle>
          <a:p>
            <a:pPr>
              <a:defRPr/>
            </a:pPr>
            <a:endParaRPr lang="fr-FR"/>
          </a:p>
        </p:txBody>
      </p:sp>
      <p:sp>
        <p:nvSpPr>
          <p:cNvPr id="9219" name="Rectangle 3"/>
          <p:cNvSpPr>
            <a:spLocks noGrp="1" noChangeArrowheads="1"/>
          </p:cNvSpPr>
          <p:nvPr>
            <p:ph type="dt" sz="quarter" idx="1"/>
          </p:nvPr>
        </p:nvSpPr>
        <p:spPr bwMode="auto">
          <a:xfrm>
            <a:off x="3832225" y="0"/>
            <a:ext cx="2936875" cy="47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025" tIns="46515" rIns="93025" bIns="46515" numCol="1" anchor="t" anchorCtr="0" compatLnSpc="1">
            <a:prstTxWarp prst="textNoShape">
              <a:avLst/>
            </a:prstTxWarp>
          </a:bodyPr>
          <a:lstStyle>
            <a:lvl1pPr algn="r" defTabSz="930275" eaLnBrk="0" hangingPunct="0">
              <a:defRPr sz="1100">
                <a:latin typeface="Times New Roman" charset="0"/>
                <a:ea typeface="ＭＳ Ｐゴシック" charset="0"/>
                <a:cs typeface="+mn-cs"/>
              </a:defRPr>
            </a:lvl1pPr>
          </a:lstStyle>
          <a:p>
            <a:pPr>
              <a:defRPr/>
            </a:pPr>
            <a:endParaRPr lang="fr-FR"/>
          </a:p>
        </p:txBody>
      </p:sp>
      <p:sp>
        <p:nvSpPr>
          <p:cNvPr id="9220" name="Rectangle 4"/>
          <p:cNvSpPr>
            <a:spLocks noGrp="1" noChangeArrowheads="1"/>
          </p:cNvSpPr>
          <p:nvPr>
            <p:ph type="ftr" sz="quarter" idx="2"/>
          </p:nvPr>
        </p:nvSpPr>
        <p:spPr bwMode="auto">
          <a:xfrm>
            <a:off x="0" y="9434513"/>
            <a:ext cx="2932113"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025" tIns="46515" rIns="93025" bIns="46515" numCol="1" anchor="b" anchorCtr="0" compatLnSpc="1">
            <a:prstTxWarp prst="textNoShape">
              <a:avLst/>
            </a:prstTxWarp>
          </a:bodyPr>
          <a:lstStyle>
            <a:lvl1pPr algn="l" defTabSz="930275" eaLnBrk="0" hangingPunct="0">
              <a:defRPr sz="1100">
                <a:latin typeface="Times New Roman" charset="0"/>
                <a:ea typeface="ＭＳ Ｐゴシック" charset="0"/>
                <a:cs typeface="+mn-cs"/>
              </a:defRPr>
            </a:lvl1pPr>
          </a:lstStyle>
          <a:p>
            <a:pPr>
              <a:defRPr/>
            </a:pPr>
            <a:endParaRPr lang="fr-FR"/>
          </a:p>
        </p:txBody>
      </p:sp>
      <p:sp>
        <p:nvSpPr>
          <p:cNvPr id="9221" name="Rectangle 5"/>
          <p:cNvSpPr>
            <a:spLocks noGrp="1" noChangeArrowheads="1"/>
          </p:cNvSpPr>
          <p:nvPr>
            <p:ph type="sldNum" sz="quarter" idx="3"/>
          </p:nvPr>
        </p:nvSpPr>
        <p:spPr bwMode="auto">
          <a:xfrm>
            <a:off x="3832225" y="9434513"/>
            <a:ext cx="2936875"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3025" tIns="46515" rIns="93025" bIns="46515" numCol="1" anchor="b" anchorCtr="0" compatLnSpc="1">
            <a:prstTxWarp prst="textNoShape">
              <a:avLst/>
            </a:prstTxWarp>
          </a:bodyPr>
          <a:lstStyle>
            <a:lvl1pPr algn="r" defTabSz="930275" eaLnBrk="0" hangingPunct="0">
              <a:defRPr sz="1100">
                <a:latin typeface="Times New Roman" panose="02020603050405020304" pitchFamily="18" charset="0"/>
              </a:defRPr>
            </a:lvl1pPr>
          </a:lstStyle>
          <a:p>
            <a:fld id="{CDB39F69-90F2-4946-A8A4-2E300412CD9C}" type="slidenum">
              <a:rPr lang="fr-FR" altLang="fr-FR"/>
              <a:pPr/>
              <a:t>‹N°›</a:t>
            </a:fld>
            <a:endParaRPr lang="fr-FR" altLang="fr-FR"/>
          </a:p>
        </p:txBody>
      </p:sp>
    </p:spTree>
    <p:extLst>
      <p:ext uri="{BB962C8B-B14F-4D97-AF65-F5344CB8AC3E}">
        <p14:creationId xmlns:p14="http://schemas.microsoft.com/office/powerpoint/2010/main" val="50311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32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t" anchorCtr="0" compatLnSpc="1">
            <a:prstTxWarp prst="textNoShape">
              <a:avLst/>
            </a:prstTxWarp>
          </a:bodyPr>
          <a:lstStyle>
            <a:lvl1pPr algn="l" defTabSz="958850" eaLnBrk="0" hangingPunct="0">
              <a:defRPr sz="1100">
                <a:latin typeface="Times New Roman" charset="0"/>
                <a:ea typeface="ＭＳ Ｐゴシック" charset="0"/>
                <a:cs typeface="+mn-cs"/>
              </a:defRPr>
            </a:lvl1pPr>
          </a:lstStyle>
          <a:p>
            <a:pPr>
              <a:defRPr/>
            </a:pPr>
            <a:endParaRPr lang="fr-FR"/>
          </a:p>
        </p:txBody>
      </p:sp>
      <p:sp>
        <p:nvSpPr>
          <p:cNvPr id="3075" name="Rectangle 3"/>
          <p:cNvSpPr>
            <a:spLocks noGrp="1" noChangeArrowheads="1"/>
          </p:cNvSpPr>
          <p:nvPr>
            <p:ph type="dt" idx="1"/>
          </p:nvPr>
        </p:nvSpPr>
        <p:spPr bwMode="auto">
          <a:xfrm>
            <a:off x="3854450" y="0"/>
            <a:ext cx="29432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t" anchorCtr="0" compatLnSpc="1">
            <a:prstTxWarp prst="textNoShape">
              <a:avLst/>
            </a:prstTxWarp>
          </a:bodyPr>
          <a:lstStyle>
            <a:lvl1pPr algn="r" defTabSz="958850" eaLnBrk="0" hangingPunct="0">
              <a:defRPr sz="1100">
                <a:latin typeface="Times New Roman" charset="0"/>
                <a:ea typeface="ＭＳ Ｐゴシック" charset="0"/>
                <a:cs typeface="+mn-cs"/>
              </a:defRPr>
            </a:lvl1pPr>
          </a:lstStyle>
          <a:p>
            <a:pPr>
              <a:defRPr/>
            </a:pPr>
            <a:endParaRPr lang="fr-FR"/>
          </a:p>
        </p:txBody>
      </p:sp>
      <p:sp>
        <p:nvSpPr>
          <p:cNvPr id="3076" name="Rectangle 4"/>
          <p:cNvSpPr>
            <a:spLocks noGrp="1" noRot="1" noChangeAspect="1" noChangeArrowheads="1" noTextEdit="1"/>
          </p:cNvSpPr>
          <p:nvPr>
            <p:ph type="sldImg" idx="2"/>
          </p:nvPr>
        </p:nvSpPr>
        <p:spPr bwMode="auto">
          <a:xfrm>
            <a:off x="919163" y="746125"/>
            <a:ext cx="4959350" cy="3719513"/>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077" name="Rectangle 5"/>
          <p:cNvSpPr>
            <a:spLocks noGrp="1" noChangeArrowheads="1"/>
          </p:cNvSpPr>
          <p:nvPr>
            <p:ph type="body" sz="quarter" idx="3"/>
          </p:nvPr>
        </p:nvSpPr>
        <p:spPr bwMode="auto">
          <a:xfrm>
            <a:off x="906463" y="4714875"/>
            <a:ext cx="4984750" cy="4465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3078" name="Rectangle 6"/>
          <p:cNvSpPr>
            <a:spLocks noGrp="1" noChangeArrowheads="1"/>
          </p:cNvSpPr>
          <p:nvPr>
            <p:ph type="ftr" sz="quarter" idx="4"/>
          </p:nvPr>
        </p:nvSpPr>
        <p:spPr bwMode="auto">
          <a:xfrm>
            <a:off x="0" y="9431338"/>
            <a:ext cx="29432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b" anchorCtr="0" compatLnSpc="1">
            <a:prstTxWarp prst="textNoShape">
              <a:avLst/>
            </a:prstTxWarp>
          </a:bodyPr>
          <a:lstStyle>
            <a:lvl1pPr algn="l" defTabSz="958850" eaLnBrk="0" hangingPunct="0">
              <a:defRPr sz="1100">
                <a:latin typeface="Times New Roman" charset="0"/>
                <a:ea typeface="ＭＳ Ｐゴシック" charset="0"/>
                <a:cs typeface="+mn-cs"/>
              </a:defRPr>
            </a:lvl1pPr>
          </a:lstStyle>
          <a:p>
            <a:pPr>
              <a:defRPr/>
            </a:pPr>
            <a:endParaRPr lang="fr-FR"/>
          </a:p>
        </p:txBody>
      </p:sp>
      <p:sp>
        <p:nvSpPr>
          <p:cNvPr id="3079" name="Rectangle 7"/>
          <p:cNvSpPr>
            <a:spLocks noGrp="1" noChangeArrowheads="1"/>
          </p:cNvSpPr>
          <p:nvPr>
            <p:ph type="sldNum" sz="quarter" idx="5"/>
          </p:nvPr>
        </p:nvSpPr>
        <p:spPr bwMode="auto">
          <a:xfrm>
            <a:off x="3854450" y="9431338"/>
            <a:ext cx="2943225" cy="49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985" tIns="47992" rIns="95985" bIns="47992" numCol="1" anchor="b" anchorCtr="0" compatLnSpc="1">
            <a:prstTxWarp prst="textNoShape">
              <a:avLst/>
            </a:prstTxWarp>
          </a:bodyPr>
          <a:lstStyle>
            <a:lvl1pPr algn="r" defTabSz="958850" eaLnBrk="0" hangingPunct="0">
              <a:defRPr sz="1100">
                <a:latin typeface="Times New Roman" panose="02020603050405020304" pitchFamily="18" charset="0"/>
              </a:defRPr>
            </a:lvl1pPr>
          </a:lstStyle>
          <a:p>
            <a:fld id="{8F9C8E75-16DE-4E1D-BDD8-F5B7ED798E16}" type="slidenum">
              <a:rPr lang="fr-FR" altLang="fr-FR"/>
              <a:pPr/>
              <a:t>‹N°›</a:t>
            </a:fld>
            <a:endParaRPr lang="fr-FR" altLang="fr-FR"/>
          </a:p>
        </p:txBody>
      </p:sp>
    </p:spTree>
    <p:extLst>
      <p:ext uri="{BB962C8B-B14F-4D97-AF65-F5344CB8AC3E}">
        <p14:creationId xmlns:p14="http://schemas.microsoft.com/office/powerpoint/2010/main" val="8290387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2</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910991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11</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761890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12</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3270973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13</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031486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14</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4217976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15</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939523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16</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3266139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17</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404708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18</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24158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19</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30607285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20</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19282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3</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93579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21</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23778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22</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958768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23</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3016593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24</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131747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4</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84775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5</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7319269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6</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75822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7</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243755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8</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165261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9</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506063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defTabSz="95885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9588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95885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95885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95885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95885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B3545EAB-9AA6-46CF-BA85-3523C7E1CA41}" type="slidenum">
              <a:rPr lang="fr-FR" altLang="fr-FR" sz="1100">
                <a:latin typeface="Times New Roman" panose="02020603050405020304" pitchFamily="18" charset="0"/>
              </a:rPr>
              <a:pPr/>
              <a:t>10</a:t>
            </a:fld>
            <a:endParaRPr lang="fr-FR" altLang="fr-FR" sz="1100">
              <a:latin typeface="Times New Roman" panose="02020603050405020304" pitchFamily="18" charset="0"/>
            </a:endParaRPr>
          </a:p>
        </p:txBody>
      </p:sp>
      <p:sp>
        <p:nvSpPr>
          <p:cNvPr id="68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1987" name="Rectangle 3"/>
          <p:cNvSpPr>
            <a:spLocks noGrp="1" noChangeArrowheads="1"/>
          </p:cNvSpPr>
          <p:nvPr>
            <p:ph type="body" idx="1"/>
          </p:nvPr>
        </p:nvSpPr>
        <p:spPr/>
        <p:txBody>
          <a:bodyPr/>
          <a:lstStyle/>
          <a:p>
            <a:pPr eaLnBrk="1" hangingPunct="1">
              <a:defRPr/>
            </a:pPr>
            <a:endParaRPr lang="fr-FR" smtClean="0">
              <a:cs typeface="+mn-cs"/>
            </a:endParaRPr>
          </a:p>
        </p:txBody>
      </p:sp>
    </p:spTree>
    <p:extLst>
      <p:ext uri="{BB962C8B-B14F-4D97-AF65-F5344CB8AC3E}">
        <p14:creationId xmlns:p14="http://schemas.microsoft.com/office/powerpoint/2010/main" val="2876632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61795" name="Rectangle 3"/>
          <p:cNvSpPr>
            <a:spLocks noGrp="1" noChangeArrowheads="1"/>
          </p:cNvSpPr>
          <p:nvPr>
            <p:ph type="ctrTitle"/>
          </p:nvPr>
        </p:nvSpPr>
        <p:spPr>
          <a:xfrm>
            <a:off x="323850" y="1268413"/>
            <a:ext cx="8548688" cy="1728787"/>
          </a:xfrm>
          <a:noFill/>
          <a:extLst>
            <a:ext uri="{909E8E84-426E-40dd-AFC4-6F175D3DCCD1}">
              <a14:hiddenFill xmlns:a14="http://schemas.microsoft.com/office/drawing/2010/main" xmlns="">
                <a:solidFill>
                  <a:schemeClr val="accent1"/>
                </a:solidFill>
              </a14:hiddenFill>
            </a:ext>
          </a:extLst>
        </p:spPr>
        <p:txBody>
          <a:bodyPr/>
          <a:lstStyle>
            <a:lvl1pPr algn="ctr">
              <a:defRPr sz="4400"/>
            </a:lvl1pPr>
          </a:lstStyle>
          <a:p>
            <a:pPr lvl="0"/>
            <a:r>
              <a:rPr lang="fr-FR" noProof="0" smtClean="0"/>
              <a:t>Cliquez et modifiez le titre</a:t>
            </a:r>
          </a:p>
        </p:txBody>
      </p:sp>
    </p:spTree>
    <p:extLst>
      <p:ext uri="{BB962C8B-B14F-4D97-AF65-F5344CB8AC3E}">
        <p14:creationId xmlns:p14="http://schemas.microsoft.com/office/powerpoint/2010/main" val="2203649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2"/>
          <p:cNvSpPr>
            <a:spLocks noGrp="1" noChangeArrowheads="1"/>
          </p:cNvSpPr>
          <p:nvPr>
            <p:ph type="sldNum" sz="quarter" idx="10"/>
          </p:nvPr>
        </p:nvSpPr>
        <p:spPr>
          <a:ln/>
        </p:spPr>
        <p:txBody>
          <a:bodyPr/>
          <a:lstStyle>
            <a:lvl1pPr>
              <a:defRPr/>
            </a:lvl1pPr>
          </a:lstStyle>
          <a:p>
            <a:fld id="{D4AC1837-0764-4219-ADB0-1EEC0A51ADD6}" type="slidenum">
              <a:rPr lang="fr-FR" altLang="fr-FR"/>
              <a:pPr/>
              <a:t>‹N°›</a:t>
            </a:fld>
            <a:endParaRPr lang="fr-FR" altLang="fr-FR"/>
          </a:p>
        </p:txBody>
      </p:sp>
    </p:spTree>
    <p:extLst>
      <p:ext uri="{BB962C8B-B14F-4D97-AF65-F5344CB8AC3E}">
        <p14:creationId xmlns:p14="http://schemas.microsoft.com/office/powerpoint/2010/main" val="28628540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0"/>
            <a:ext cx="2286000" cy="602138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0" y="0"/>
            <a:ext cx="6705600" cy="602138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2"/>
          <p:cNvSpPr>
            <a:spLocks noGrp="1" noChangeArrowheads="1"/>
          </p:cNvSpPr>
          <p:nvPr>
            <p:ph type="sldNum" sz="quarter" idx="10"/>
          </p:nvPr>
        </p:nvSpPr>
        <p:spPr>
          <a:ln/>
        </p:spPr>
        <p:txBody>
          <a:bodyPr/>
          <a:lstStyle>
            <a:lvl1pPr>
              <a:defRPr/>
            </a:lvl1pPr>
          </a:lstStyle>
          <a:p>
            <a:fld id="{38BBCD50-C7F3-46CF-81DE-DF63FB7C7BBA}" type="slidenum">
              <a:rPr lang="fr-FR" altLang="fr-FR"/>
              <a:pPr/>
              <a:t>‹N°›</a:t>
            </a:fld>
            <a:endParaRPr lang="fr-FR" altLang="fr-FR"/>
          </a:p>
        </p:txBody>
      </p:sp>
    </p:spTree>
    <p:extLst>
      <p:ext uri="{BB962C8B-B14F-4D97-AF65-F5344CB8AC3E}">
        <p14:creationId xmlns:p14="http://schemas.microsoft.com/office/powerpoint/2010/main" val="3125887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38225"/>
          </a:xfrm>
        </p:spPr>
        <p:txBody>
          <a:bodyPr/>
          <a:lstStyle/>
          <a:p>
            <a:r>
              <a:rPr lang="fr-FR" smtClean="0"/>
              <a:t>Cliquez et modifiez le titre</a:t>
            </a:r>
            <a:endParaRPr lang="fr-FR"/>
          </a:p>
        </p:txBody>
      </p:sp>
      <p:sp>
        <p:nvSpPr>
          <p:cNvPr id="3" name="Espace réservé du texte 2"/>
          <p:cNvSpPr>
            <a:spLocks noGrp="1"/>
          </p:cNvSpPr>
          <p:nvPr>
            <p:ph type="body" sz="half" idx="1"/>
          </p:nvPr>
        </p:nvSpPr>
        <p:spPr>
          <a:xfrm>
            <a:off x="611188" y="1268413"/>
            <a:ext cx="4038600"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02188" y="1268413"/>
            <a:ext cx="4038600" cy="47529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2"/>
          <p:cNvSpPr>
            <a:spLocks noGrp="1" noChangeArrowheads="1"/>
          </p:cNvSpPr>
          <p:nvPr>
            <p:ph type="sldNum" sz="quarter" idx="10"/>
          </p:nvPr>
        </p:nvSpPr>
        <p:spPr>
          <a:ln/>
        </p:spPr>
        <p:txBody>
          <a:bodyPr/>
          <a:lstStyle>
            <a:lvl1pPr>
              <a:defRPr/>
            </a:lvl1pPr>
          </a:lstStyle>
          <a:p>
            <a:fld id="{36D9E42E-1EC0-4C85-8D24-6ABF6807C4CA}" type="slidenum">
              <a:rPr lang="fr-FR" altLang="fr-FR"/>
              <a:pPr/>
              <a:t>‹N°›</a:t>
            </a:fld>
            <a:endParaRPr lang="fr-FR" altLang="fr-FR"/>
          </a:p>
        </p:txBody>
      </p:sp>
    </p:spTree>
    <p:extLst>
      <p:ext uri="{BB962C8B-B14F-4D97-AF65-F5344CB8AC3E}">
        <p14:creationId xmlns:p14="http://schemas.microsoft.com/office/powerpoint/2010/main" val="23083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72"/>
          <p:cNvSpPr>
            <a:spLocks noGrp="1" noChangeArrowheads="1"/>
          </p:cNvSpPr>
          <p:nvPr>
            <p:ph type="sldNum" sz="quarter" idx="10"/>
          </p:nvPr>
        </p:nvSpPr>
        <p:spPr>
          <a:ln/>
        </p:spPr>
        <p:txBody>
          <a:bodyPr/>
          <a:lstStyle>
            <a:lvl1pPr>
              <a:defRPr/>
            </a:lvl1pPr>
          </a:lstStyle>
          <a:p>
            <a:fld id="{F392C089-C1C8-4E30-AC40-22C6D2A8E37F}" type="slidenum">
              <a:rPr lang="fr-FR" altLang="fr-FR"/>
              <a:pPr/>
              <a:t>‹N°›</a:t>
            </a:fld>
            <a:endParaRPr lang="fr-FR" altLang="fr-FR"/>
          </a:p>
        </p:txBody>
      </p:sp>
    </p:spTree>
    <p:extLst>
      <p:ext uri="{BB962C8B-B14F-4D97-AF65-F5344CB8AC3E}">
        <p14:creationId xmlns:p14="http://schemas.microsoft.com/office/powerpoint/2010/main" val="26349007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72"/>
          <p:cNvSpPr>
            <a:spLocks noGrp="1" noChangeArrowheads="1"/>
          </p:cNvSpPr>
          <p:nvPr>
            <p:ph type="sldNum" sz="quarter" idx="10"/>
          </p:nvPr>
        </p:nvSpPr>
        <p:spPr>
          <a:ln/>
        </p:spPr>
        <p:txBody>
          <a:bodyPr/>
          <a:lstStyle>
            <a:lvl1pPr>
              <a:defRPr/>
            </a:lvl1pPr>
          </a:lstStyle>
          <a:p>
            <a:fld id="{6458346F-EFA9-4975-A62E-269C33C6D566}" type="slidenum">
              <a:rPr lang="fr-FR" altLang="fr-FR"/>
              <a:pPr/>
              <a:t>‹N°›</a:t>
            </a:fld>
            <a:endParaRPr lang="fr-FR" altLang="fr-FR"/>
          </a:p>
        </p:txBody>
      </p:sp>
    </p:spTree>
    <p:extLst>
      <p:ext uri="{BB962C8B-B14F-4D97-AF65-F5344CB8AC3E}">
        <p14:creationId xmlns:p14="http://schemas.microsoft.com/office/powerpoint/2010/main" val="2228810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6111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802188" y="1268413"/>
            <a:ext cx="40386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72"/>
          <p:cNvSpPr>
            <a:spLocks noGrp="1" noChangeArrowheads="1"/>
          </p:cNvSpPr>
          <p:nvPr>
            <p:ph type="sldNum" sz="quarter" idx="10"/>
          </p:nvPr>
        </p:nvSpPr>
        <p:spPr>
          <a:ln/>
        </p:spPr>
        <p:txBody>
          <a:bodyPr/>
          <a:lstStyle>
            <a:lvl1pPr>
              <a:defRPr/>
            </a:lvl1pPr>
          </a:lstStyle>
          <a:p>
            <a:fld id="{AB0F8B3A-24EF-4473-8ECE-0E1DA61F4694}" type="slidenum">
              <a:rPr lang="fr-FR" altLang="fr-FR"/>
              <a:pPr/>
              <a:t>‹N°›</a:t>
            </a:fld>
            <a:endParaRPr lang="fr-FR" altLang="fr-FR"/>
          </a:p>
        </p:txBody>
      </p:sp>
    </p:spTree>
    <p:extLst>
      <p:ext uri="{BB962C8B-B14F-4D97-AF65-F5344CB8AC3E}">
        <p14:creationId xmlns:p14="http://schemas.microsoft.com/office/powerpoint/2010/main" val="1347560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72"/>
          <p:cNvSpPr>
            <a:spLocks noGrp="1" noChangeArrowheads="1"/>
          </p:cNvSpPr>
          <p:nvPr>
            <p:ph type="sldNum" sz="quarter" idx="10"/>
          </p:nvPr>
        </p:nvSpPr>
        <p:spPr>
          <a:ln/>
        </p:spPr>
        <p:txBody>
          <a:bodyPr/>
          <a:lstStyle>
            <a:lvl1pPr>
              <a:defRPr/>
            </a:lvl1pPr>
          </a:lstStyle>
          <a:p>
            <a:fld id="{48A6A307-3008-48B2-B12D-EF5112CF55FC}" type="slidenum">
              <a:rPr lang="fr-FR" altLang="fr-FR"/>
              <a:pPr/>
              <a:t>‹N°›</a:t>
            </a:fld>
            <a:endParaRPr lang="fr-FR" altLang="fr-FR"/>
          </a:p>
        </p:txBody>
      </p:sp>
    </p:spTree>
    <p:extLst>
      <p:ext uri="{BB962C8B-B14F-4D97-AF65-F5344CB8AC3E}">
        <p14:creationId xmlns:p14="http://schemas.microsoft.com/office/powerpoint/2010/main" val="57662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72"/>
          <p:cNvSpPr>
            <a:spLocks noGrp="1" noChangeArrowheads="1"/>
          </p:cNvSpPr>
          <p:nvPr>
            <p:ph type="sldNum" sz="quarter" idx="10"/>
          </p:nvPr>
        </p:nvSpPr>
        <p:spPr>
          <a:ln/>
        </p:spPr>
        <p:txBody>
          <a:bodyPr/>
          <a:lstStyle>
            <a:lvl1pPr>
              <a:defRPr/>
            </a:lvl1pPr>
          </a:lstStyle>
          <a:p>
            <a:fld id="{E3624B3C-8478-4041-83FE-92EF2737DFAC}" type="slidenum">
              <a:rPr lang="fr-FR" altLang="fr-FR"/>
              <a:pPr/>
              <a:t>‹N°›</a:t>
            </a:fld>
            <a:endParaRPr lang="fr-FR" altLang="fr-FR"/>
          </a:p>
        </p:txBody>
      </p:sp>
    </p:spTree>
    <p:extLst>
      <p:ext uri="{BB962C8B-B14F-4D97-AF65-F5344CB8AC3E}">
        <p14:creationId xmlns:p14="http://schemas.microsoft.com/office/powerpoint/2010/main" val="56993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72"/>
          <p:cNvSpPr>
            <a:spLocks noGrp="1" noChangeArrowheads="1"/>
          </p:cNvSpPr>
          <p:nvPr>
            <p:ph type="sldNum" sz="quarter" idx="10"/>
          </p:nvPr>
        </p:nvSpPr>
        <p:spPr>
          <a:ln/>
        </p:spPr>
        <p:txBody>
          <a:bodyPr/>
          <a:lstStyle>
            <a:lvl1pPr>
              <a:defRPr/>
            </a:lvl1pPr>
          </a:lstStyle>
          <a:p>
            <a:fld id="{6BB6BFE3-714C-422B-A254-C14A1262089A}" type="slidenum">
              <a:rPr lang="fr-FR" altLang="fr-FR"/>
              <a:pPr/>
              <a:t>‹N°›</a:t>
            </a:fld>
            <a:endParaRPr lang="fr-FR" altLang="fr-FR"/>
          </a:p>
        </p:txBody>
      </p:sp>
    </p:spTree>
    <p:extLst>
      <p:ext uri="{BB962C8B-B14F-4D97-AF65-F5344CB8AC3E}">
        <p14:creationId xmlns:p14="http://schemas.microsoft.com/office/powerpoint/2010/main" val="183511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2"/>
          <p:cNvSpPr>
            <a:spLocks noGrp="1" noChangeArrowheads="1"/>
          </p:cNvSpPr>
          <p:nvPr>
            <p:ph type="sldNum" sz="quarter" idx="10"/>
          </p:nvPr>
        </p:nvSpPr>
        <p:spPr>
          <a:ln/>
        </p:spPr>
        <p:txBody>
          <a:bodyPr/>
          <a:lstStyle>
            <a:lvl1pPr>
              <a:defRPr/>
            </a:lvl1pPr>
          </a:lstStyle>
          <a:p>
            <a:fld id="{905CFBE6-8F40-4360-B3F3-AA5628F4AAE0}" type="slidenum">
              <a:rPr lang="fr-FR" altLang="fr-FR"/>
              <a:pPr/>
              <a:t>‹N°›</a:t>
            </a:fld>
            <a:endParaRPr lang="fr-FR" altLang="fr-FR"/>
          </a:p>
        </p:txBody>
      </p:sp>
    </p:spTree>
    <p:extLst>
      <p:ext uri="{BB962C8B-B14F-4D97-AF65-F5344CB8AC3E}">
        <p14:creationId xmlns:p14="http://schemas.microsoft.com/office/powerpoint/2010/main" val="3532274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72"/>
          <p:cNvSpPr>
            <a:spLocks noGrp="1" noChangeArrowheads="1"/>
          </p:cNvSpPr>
          <p:nvPr>
            <p:ph type="sldNum" sz="quarter" idx="10"/>
          </p:nvPr>
        </p:nvSpPr>
        <p:spPr>
          <a:ln/>
        </p:spPr>
        <p:txBody>
          <a:bodyPr/>
          <a:lstStyle>
            <a:lvl1pPr>
              <a:defRPr/>
            </a:lvl1pPr>
          </a:lstStyle>
          <a:p>
            <a:fld id="{F48473CB-9352-4F74-A707-FA2319FD752D}" type="slidenum">
              <a:rPr lang="fr-FR" altLang="fr-FR"/>
              <a:pPr/>
              <a:t>‹N°›</a:t>
            </a:fld>
            <a:endParaRPr lang="fr-FR" altLang="fr-FR"/>
          </a:p>
        </p:txBody>
      </p:sp>
    </p:spTree>
    <p:extLst>
      <p:ext uri="{BB962C8B-B14F-4D97-AF65-F5344CB8AC3E}">
        <p14:creationId xmlns:p14="http://schemas.microsoft.com/office/powerpoint/2010/main" val="285442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0" y="0"/>
            <a:ext cx="9144000" cy="10382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5762" tIns="47881" rIns="95762" bIns="47881" numCol="1" anchor="b" anchorCtr="0" compatLnSpc="1">
            <a:prstTxWarp prst="textNoShape">
              <a:avLst/>
            </a:prstTxWarp>
          </a:bodyPr>
          <a:lstStyle/>
          <a:p>
            <a:pPr lvl="0"/>
            <a:r>
              <a:rPr lang="fr-FR" altLang="fr-FR" smtClean="0"/>
              <a:t>Cliquez et modifiez le titre</a:t>
            </a:r>
          </a:p>
        </p:txBody>
      </p:sp>
      <p:sp>
        <p:nvSpPr>
          <p:cNvPr id="160772" name="Rectangle 4"/>
          <p:cNvSpPr>
            <a:spLocks noGrp="1" noChangeArrowheads="1"/>
          </p:cNvSpPr>
          <p:nvPr>
            <p:ph type="body" idx="1"/>
          </p:nvPr>
        </p:nvSpPr>
        <p:spPr bwMode="auto">
          <a:xfrm>
            <a:off x="611188" y="1268413"/>
            <a:ext cx="8229600" cy="475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5762" tIns="47881" rIns="95762" bIns="47881"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160811" name="Text Box 43"/>
          <p:cNvSpPr txBox="1">
            <a:spLocks noChangeArrowheads="1"/>
          </p:cNvSpPr>
          <p:nvPr userDrawn="1"/>
        </p:nvSpPr>
        <p:spPr bwMode="auto">
          <a:xfrm>
            <a:off x="1677988" y="781050"/>
            <a:ext cx="220662" cy="233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82078" tIns="41040" rIns="82078" bIns="41040">
            <a:spAutoFit/>
          </a:bodyPr>
          <a:lstStyle>
            <a:lvl1pPr algn="l" defTabSz="820738" eaLnBrk="0" hangingPunct="0">
              <a:defRPr sz="2400">
                <a:solidFill>
                  <a:schemeClr val="tx1"/>
                </a:solidFill>
                <a:latin typeface="Times New Roman" charset="0"/>
                <a:ea typeface="ＭＳ Ｐゴシック" charset="0"/>
              </a:defRPr>
            </a:lvl1pPr>
            <a:lvl2pPr marL="411163" algn="l" defTabSz="820738" eaLnBrk="0" hangingPunct="0">
              <a:defRPr sz="2400">
                <a:solidFill>
                  <a:schemeClr val="tx1"/>
                </a:solidFill>
                <a:latin typeface="Times New Roman" charset="0"/>
                <a:ea typeface="ＭＳ Ｐゴシック" charset="0"/>
              </a:defRPr>
            </a:lvl2pPr>
            <a:lvl3pPr marL="820738" algn="l" defTabSz="820738" eaLnBrk="0" hangingPunct="0">
              <a:defRPr sz="2400">
                <a:solidFill>
                  <a:schemeClr val="tx1"/>
                </a:solidFill>
                <a:latin typeface="Times New Roman" charset="0"/>
                <a:ea typeface="ＭＳ Ｐゴシック" charset="0"/>
              </a:defRPr>
            </a:lvl3pPr>
            <a:lvl4pPr marL="1231900" algn="l" defTabSz="820738" eaLnBrk="0" hangingPunct="0">
              <a:defRPr sz="2400">
                <a:solidFill>
                  <a:schemeClr val="tx1"/>
                </a:solidFill>
                <a:latin typeface="Times New Roman" charset="0"/>
                <a:ea typeface="ＭＳ Ｐゴシック" charset="0"/>
              </a:defRPr>
            </a:lvl4pPr>
            <a:lvl5pPr marL="1639888" algn="l" defTabSz="820738" eaLnBrk="0" hangingPunct="0">
              <a:defRPr sz="2400">
                <a:solidFill>
                  <a:schemeClr val="tx1"/>
                </a:solidFill>
                <a:latin typeface="Times New Roman" charset="0"/>
                <a:ea typeface="ＭＳ Ｐゴシック" charset="0"/>
              </a:defRPr>
            </a:lvl5pPr>
            <a:lvl6pPr marL="2097088" defTabSz="820738" eaLnBrk="0" fontAlgn="base" hangingPunct="0">
              <a:spcBef>
                <a:spcPct val="0"/>
              </a:spcBef>
              <a:spcAft>
                <a:spcPct val="0"/>
              </a:spcAft>
              <a:defRPr sz="2400">
                <a:solidFill>
                  <a:schemeClr val="tx1"/>
                </a:solidFill>
                <a:latin typeface="Times New Roman" charset="0"/>
                <a:ea typeface="ＭＳ Ｐゴシック" charset="0"/>
              </a:defRPr>
            </a:lvl6pPr>
            <a:lvl7pPr marL="2554288" defTabSz="820738" eaLnBrk="0" fontAlgn="base" hangingPunct="0">
              <a:spcBef>
                <a:spcPct val="0"/>
              </a:spcBef>
              <a:spcAft>
                <a:spcPct val="0"/>
              </a:spcAft>
              <a:defRPr sz="2400">
                <a:solidFill>
                  <a:schemeClr val="tx1"/>
                </a:solidFill>
                <a:latin typeface="Times New Roman" charset="0"/>
                <a:ea typeface="ＭＳ Ｐゴシック" charset="0"/>
              </a:defRPr>
            </a:lvl7pPr>
            <a:lvl8pPr marL="3011488" defTabSz="820738" eaLnBrk="0" fontAlgn="base" hangingPunct="0">
              <a:spcBef>
                <a:spcPct val="0"/>
              </a:spcBef>
              <a:spcAft>
                <a:spcPct val="0"/>
              </a:spcAft>
              <a:defRPr sz="2400">
                <a:solidFill>
                  <a:schemeClr val="tx1"/>
                </a:solidFill>
                <a:latin typeface="Times New Roman" charset="0"/>
                <a:ea typeface="ＭＳ Ｐゴシック" charset="0"/>
              </a:defRPr>
            </a:lvl8pPr>
            <a:lvl9pPr marL="3468688" defTabSz="82073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endParaRPr lang="fr-FR" sz="1500" smtClean="0">
              <a:latin typeface="Arial" charset="0"/>
              <a:cs typeface="Arial Unicode MS" charset="0"/>
            </a:endParaRPr>
          </a:p>
        </p:txBody>
      </p:sp>
      <p:sp>
        <p:nvSpPr>
          <p:cNvPr id="1029" name="Rectangle 46"/>
          <p:cNvSpPr>
            <a:spLocks noChangeArrowheads="1"/>
          </p:cNvSpPr>
          <p:nvPr userDrawn="1"/>
        </p:nvSpPr>
        <p:spPr bwMode="auto">
          <a:xfrm>
            <a:off x="2700338" y="6453188"/>
            <a:ext cx="3889375" cy="21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82087" tIns="41042" rIns="82087" bIns="41042"/>
          <a:lstStyle>
            <a:lvl1pPr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1pPr>
            <a:lvl2pPr marL="742950" indent="-28575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2pPr>
            <a:lvl3pPr marL="1143000" indent="-22860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3pPr>
            <a:lvl4pPr marL="1600200" indent="-22860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4pPr>
            <a:lvl5pPr marL="2057400" indent="-228600" defTabSz="820738" eaLnBrk="0" hangingPunct="0">
              <a:tabLst>
                <a:tab pos="7489825" algn="r"/>
              </a:tabLst>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820738" eaLnBrk="0" fontAlgn="base" hangingPunct="0">
              <a:spcBef>
                <a:spcPct val="0"/>
              </a:spcBef>
              <a:spcAft>
                <a:spcPct val="0"/>
              </a:spcAft>
              <a:tabLst>
                <a:tab pos="7489825" algn="r"/>
              </a:tabLst>
              <a:defRPr sz="1600">
                <a:solidFill>
                  <a:schemeClr val="tx1"/>
                </a:solidFill>
                <a:latin typeface="Arial" panose="020B0604020202020204" pitchFamily="34" charset="0"/>
                <a:ea typeface="ＭＳ Ｐゴシック" panose="020B0600070205080204" pitchFamily="34" charset="-128"/>
              </a:defRPr>
            </a:lvl9pPr>
          </a:lstStyle>
          <a:p>
            <a:pPr eaLnBrk="1" hangingPunct="1">
              <a:lnSpc>
                <a:spcPct val="80000"/>
              </a:lnSpc>
              <a:spcBef>
                <a:spcPct val="50000"/>
              </a:spcBef>
            </a:pPr>
            <a:r>
              <a:rPr lang="fr-FR" altLang="fr-FR" sz="1000" b="1" dirty="0" smtClean="0">
                <a:solidFill>
                  <a:schemeClr val="accent1"/>
                </a:solidFill>
                <a:latin typeface="Helvetica" panose="020B0604020202020204" pitchFamily="34" charset="0"/>
              </a:rPr>
              <a:t>Formation</a:t>
            </a:r>
            <a:r>
              <a:rPr lang="fr-FR" altLang="fr-FR" sz="1000" b="1" baseline="0" dirty="0" smtClean="0">
                <a:solidFill>
                  <a:schemeClr val="accent1"/>
                </a:solidFill>
                <a:latin typeface="Helvetica" panose="020B0604020202020204" pitchFamily="34" charset="0"/>
              </a:rPr>
              <a:t> Opérationnelle Spécialisée RCCI</a:t>
            </a:r>
            <a:endParaRPr lang="fr-FR" altLang="fr-FR" sz="1000" b="1" dirty="0">
              <a:solidFill>
                <a:schemeClr val="accent1"/>
              </a:solidFill>
              <a:latin typeface="Helvetica" panose="020B0604020202020204" pitchFamily="34" charset="0"/>
            </a:endParaRPr>
          </a:p>
        </p:txBody>
      </p:sp>
      <p:sp>
        <p:nvSpPr>
          <p:cNvPr id="160840" name="Rectangle 72"/>
          <p:cNvSpPr>
            <a:spLocks noGrp="1" noChangeArrowheads="1"/>
          </p:cNvSpPr>
          <p:nvPr>
            <p:ph type="sldNum" sz="quarter" idx="4"/>
          </p:nvPr>
        </p:nvSpPr>
        <p:spPr bwMode="auto">
          <a:xfrm>
            <a:off x="179388" y="6453188"/>
            <a:ext cx="444500" cy="268287"/>
          </a:xfrm>
          <a:prstGeom prst="rect">
            <a:avLst/>
          </a:prstGeom>
          <a:solidFill>
            <a:srgbClr val="1A212B"/>
          </a:solidFill>
          <a:ln>
            <a:noFill/>
          </a:ln>
          <a:effectLst/>
          <a:extLs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200" b="1">
                <a:solidFill>
                  <a:schemeClr val="bg1"/>
                </a:solidFill>
                <a:latin typeface="Helvetica" panose="020B0604020202020204" pitchFamily="34" charset="0"/>
              </a:defRPr>
            </a:lvl1pPr>
          </a:lstStyle>
          <a:p>
            <a:fld id="{C7F94870-0A8C-4561-B40E-1910D44F5237}" type="slidenum">
              <a:rPr lang="fr-FR" altLang="fr-FR"/>
              <a:pPr/>
              <a:t>‹N°›</a:t>
            </a:fld>
            <a:endParaRPr lang="fr-FR" altLang="fr-FR"/>
          </a:p>
        </p:txBody>
      </p:sp>
      <p:pic>
        <p:nvPicPr>
          <p:cNvPr id="1031" name="Image 8" descr="LOGO-SDIS-RVB.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7938" y="5084763"/>
            <a:ext cx="3770312"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9"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iming>
    <p:tnLst>
      <p:par>
        <p:cTn id="1" dur="indefinite" restart="never" nodeType="tmRoot"/>
      </p:par>
    </p:tnLst>
  </p:timing>
  <p:hf hdr="0" ftr="0" dt="0"/>
  <p:txStyles>
    <p:titleStyle>
      <a:lvl1pPr algn="l" defTabSz="957263" rtl="0" eaLnBrk="0" fontAlgn="base" hangingPunct="0">
        <a:spcBef>
          <a:spcPct val="0"/>
        </a:spcBef>
        <a:spcAft>
          <a:spcPct val="0"/>
        </a:spcAft>
        <a:defRPr sz="3600" b="1">
          <a:solidFill>
            <a:schemeClr val="bg1"/>
          </a:solidFill>
          <a:latin typeface="Helvetica"/>
          <a:ea typeface="+mj-ea"/>
          <a:cs typeface="Helvetica"/>
        </a:defRPr>
      </a:lvl1pPr>
      <a:lvl2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2pPr>
      <a:lvl3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3pPr>
      <a:lvl4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4pPr>
      <a:lvl5pPr algn="l" defTabSz="957263" rtl="0" eaLnBrk="0" fontAlgn="base" hangingPunct="0">
        <a:spcBef>
          <a:spcPct val="0"/>
        </a:spcBef>
        <a:spcAft>
          <a:spcPct val="0"/>
        </a:spcAft>
        <a:defRPr sz="3600" b="1">
          <a:solidFill>
            <a:schemeClr val="bg1"/>
          </a:solidFill>
          <a:latin typeface="Helvetica" panose="020B0604020202020204" pitchFamily="34" charset="0"/>
          <a:ea typeface="ＭＳ Ｐゴシック" charset="0"/>
          <a:cs typeface="ＭＳ Ｐゴシック" charset="0"/>
        </a:defRPr>
      </a:lvl5pPr>
      <a:lvl6pPr marL="457200" algn="l" defTabSz="957263" rtl="0" fontAlgn="base">
        <a:spcBef>
          <a:spcPct val="0"/>
        </a:spcBef>
        <a:spcAft>
          <a:spcPct val="0"/>
        </a:spcAft>
        <a:defRPr sz="3600" b="1">
          <a:solidFill>
            <a:schemeClr val="bg1"/>
          </a:solidFill>
          <a:latin typeface="Arial" charset="0"/>
          <a:ea typeface="ＭＳ Ｐゴシック" charset="0"/>
        </a:defRPr>
      </a:lvl6pPr>
      <a:lvl7pPr marL="914400" algn="l" defTabSz="957263" rtl="0" fontAlgn="base">
        <a:spcBef>
          <a:spcPct val="0"/>
        </a:spcBef>
        <a:spcAft>
          <a:spcPct val="0"/>
        </a:spcAft>
        <a:defRPr sz="3600" b="1">
          <a:solidFill>
            <a:schemeClr val="bg1"/>
          </a:solidFill>
          <a:latin typeface="Arial" charset="0"/>
          <a:ea typeface="ＭＳ Ｐゴシック" charset="0"/>
        </a:defRPr>
      </a:lvl7pPr>
      <a:lvl8pPr marL="1371600" algn="l" defTabSz="957263" rtl="0" fontAlgn="base">
        <a:spcBef>
          <a:spcPct val="0"/>
        </a:spcBef>
        <a:spcAft>
          <a:spcPct val="0"/>
        </a:spcAft>
        <a:defRPr sz="3600" b="1">
          <a:solidFill>
            <a:schemeClr val="bg1"/>
          </a:solidFill>
          <a:latin typeface="Arial" charset="0"/>
          <a:ea typeface="ＭＳ Ｐゴシック" charset="0"/>
        </a:defRPr>
      </a:lvl8pPr>
      <a:lvl9pPr marL="1828800" algn="l" defTabSz="957263" rtl="0" fontAlgn="base">
        <a:spcBef>
          <a:spcPct val="0"/>
        </a:spcBef>
        <a:spcAft>
          <a:spcPct val="0"/>
        </a:spcAft>
        <a:defRPr sz="3600" b="1">
          <a:solidFill>
            <a:schemeClr val="bg1"/>
          </a:solidFill>
          <a:latin typeface="Arial" charset="0"/>
          <a:ea typeface="ＭＳ Ｐゴシック" charset="0"/>
        </a:defRPr>
      </a:lvl9pPr>
    </p:titleStyle>
    <p:bodyStyle>
      <a:lvl1pPr marL="358775" indent="-358775" algn="l" defTabSz="957263" rtl="0" eaLnBrk="0" fontAlgn="base" hangingPunct="0">
        <a:spcBef>
          <a:spcPct val="20000"/>
        </a:spcBef>
        <a:spcAft>
          <a:spcPct val="0"/>
        </a:spcAft>
        <a:buClr>
          <a:srgbClr val="1212EE"/>
        </a:buClr>
        <a:buSzPct val="70000"/>
        <a:buFont typeface="Wingdings" panose="05000000000000000000" pitchFamily="2" charset="2"/>
        <a:buChar char="l"/>
        <a:defRPr sz="2800" b="1">
          <a:solidFill>
            <a:schemeClr val="accent1"/>
          </a:solidFill>
          <a:latin typeface="Helvetica"/>
          <a:ea typeface="+mn-ea"/>
          <a:cs typeface="Helvetica"/>
        </a:defRPr>
      </a:lvl1pPr>
      <a:lvl2pPr marL="725488" indent="-365125" algn="l" defTabSz="957263" rtl="0" eaLnBrk="0" fontAlgn="base" hangingPunct="0">
        <a:spcBef>
          <a:spcPct val="20000"/>
        </a:spcBef>
        <a:spcAft>
          <a:spcPct val="0"/>
        </a:spcAft>
        <a:buClr>
          <a:srgbClr val="009EE0"/>
        </a:buClr>
        <a:buSzPct val="70000"/>
        <a:buFont typeface="Wingdings" panose="05000000000000000000" pitchFamily="2" charset="2"/>
        <a:buChar char="l"/>
        <a:defRPr sz="2300">
          <a:solidFill>
            <a:schemeClr val="tx1"/>
          </a:solidFill>
          <a:latin typeface="Helvetica"/>
          <a:ea typeface="+mn-ea"/>
          <a:cs typeface="Helvetica"/>
        </a:defRPr>
      </a:lvl2pPr>
      <a:lvl3pPr marL="1035050" indent="-307975" algn="l" defTabSz="957263" rtl="0" eaLnBrk="0" fontAlgn="base" hangingPunct="0">
        <a:spcBef>
          <a:spcPct val="20000"/>
        </a:spcBef>
        <a:spcAft>
          <a:spcPct val="0"/>
        </a:spcAft>
        <a:buClr>
          <a:srgbClr val="00CCFF"/>
        </a:buClr>
        <a:buSzPct val="70000"/>
        <a:buFont typeface="Wingdings" panose="05000000000000000000" pitchFamily="2" charset="2"/>
        <a:buChar char="l"/>
        <a:defRPr sz="2100">
          <a:solidFill>
            <a:schemeClr val="tx1"/>
          </a:solidFill>
          <a:latin typeface="Helvetica"/>
          <a:ea typeface="+mn-ea"/>
          <a:cs typeface="Helvetica"/>
        </a:defRPr>
      </a:lvl3pPr>
      <a:lvl4pPr marL="1341438" indent="-304800" algn="l" defTabSz="957263" rtl="0" eaLnBrk="0" fontAlgn="base" hangingPunct="0">
        <a:spcBef>
          <a:spcPct val="20000"/>
        </a:spcBef>
        <a:spcAft>
          <a:spcPct val="0"/>
        </a:spcAft>
        <a:buClr>
          <a:schemeClr val="tx2"/>
        </a:buClr>
        <a:buSzPct val="75000"/>
        <a:buFont typeface="Wingdings" panose="05000000000000000000" pitchFamily="2" charset="2"/>
        <a:buChar char="§"/>
        <a:defRPr sz="1900">
          <a:solidFill>
            <a:schemeClr val="tx1"/>
          </a:solidFill>
          <a:latin typeface="Helvetica"/>
          <a:ea typeface="+mn-ea"/>
          <a:cs typeface="Helvetica"/>
        </a:defRPr>
      </a:lvl4pPr>
      <a:lvl5pPr marL="1674813" indent="-330200" algn="l" defTabSz="957263" rtl="0" eaLnBrk="0" fontAlgn="base" hangingPunct="0">
        <a:spcBef>
          <a:spcPct val="20000"/>
        </a:spcBef>
        <a:spcAft>
          <a:spcPct val="0"/>
        </a:spcAft>
        <a:buClr>
          <a:schemeClr val="folHlink"/>
        </a:buClr>
        <a:buSzPct val="80000"/>
        <a:buFont typeface="Wingdings" panose="05000000000000000000" pitchFamily="2" charset="2"/>
        <a:buChar char="§"/>
        <a:defRPr sz="1900">
          <a:solidFill>
            <a:schemeClr val="tx1"/>
          </a:solidFill>
          <a:latin typeface="Helvetica"/>
          <a:ea typeface="+mn-ea"/>
          <a:cs typeface="Helvetica"/>
        </a:defRPr>
      </a:lvl5pPr>
      <a:lvl6pPr marL="21320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6pPr>
      <a:lvl7pPr marL="25892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7pPr>
      <a:lvl8pPr marL="30464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8pPr>
      <a:lvl9pPr marL="3503613" indent="-330200" algn="l" defTabSz="957263" rtl="0" fontAlgn="base">
        <a:spcBef>
          <a:spcPct val="20000"/>
        </a:spcBef>
        <a:spcAft>
          <a:spcPct val="0"/>
        </a:spcAft>
        <a:buClr>
          <a:schemeClr val="folHlink"/>
        </a:buClr>
        <a:buSzPct val="80000"/>
        <a:buFont typeface="Wingdings" charset="0"/>
        <a:buChar char="§"/>
        <a:defRPr sz="19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7.gif"/><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7.gif"/></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A212B"/>
        </a:solidFill>
        <a:effectLst/>
      </p:bgPr>
    </p:bg>
    <p:spTree>
      <p:nvGrpSpPr>
        <p:cNvPr id="1" name=""/>
        <p:cNvGrpSpPr/>
        <p:nvPr/>
      </p:nvGrpSpPr>
      <p:grpSpPr>
        <a:xfrm>
          <a:off x="0" y="0"/>
          <a:ext cx="0" cy="0"/>
          <a:chOff x="0" y="0"/>
          <a:chExt cx="0" cy="0"/>
        </a:xfrm>
      </p:grpSpPr>
      <p:pic>
        <p:nvPicPr>
          <p:cNvPr id="15362" name="Imag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622425"/>
            <a:ext cx="939482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re 1"/>
          <p:cNvSpPr>
            <a:spLocks noGrp="1"/>
          </p:cNvSpPr>
          <p:nvPr>
            <p:ph type="ctrTitle"/>
          </p:nvPr>
        </p:nvSpPr>
        <p:spPr>
          <a:xfrm>
            <a:off x="0" y="26988"/>
            <a:ext cx="9144000" cy="1530350"/>
          </a:xfrm>
          <a:noFill/>
          <a:extLst>
            <a:ext uri="{909E8E84-426E-40DD-AFC4-6F175D3DCCD1}">
              <a14:hiddenFill xmlns:a14="http://schemas.microsoft.com/office/drawing/2010/main">
                <a:solidFill>
                  <a:schemeClr val="accent1"/>
                </a:solidFill>
              </a14:hiddenFill>
            </a:ext>
          </a:extLst>
        </p:spPr>
        <p:txBody>
          <a:bodyPr anchor="ctr" anchorCtr="1"/>
          <a:lstStyle/>
          <a:p>
            <a:pPr eaLnBrk="1" hangingPunct="1"/>
            <a:r>
              <a:rPr lang="fr-FR" altLang="fr-FR" sz="4000" dirty="0" smtClean="0">
                <a:latin typeface="Helvetica" panose="020B0604020202020204" pitchFamily="34" charset="0"/>
              </a:rPr>
              <a:t>Notions de droits au regard de la RCCI SDIS 42</a:t>
            </a:r>
          </a:p>
        </p:txBody>
      </p:sp>
      <p:sp>
        <p:nvSpPr>
          <p:cNvPr id="15364" name="ZoneTexte 1"/>
          <p:cNvSpPr txBox="1">
            <a:spLocks noChangeArrowheads="1"/>
          </p:cNvSpPr>
          <p:nvPr/>
        </p:nvSpPr>
        <p:spPr bwMode="auto">
          <a:xfrm>
            <a:off x="6373813" y="9239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endParaRPr lang="fr-FR" altLang="fr-FR"/>
          </a:p>
        </p:txBody>
      </p:sp>
      <p:pic>
        <p:nvPicPr>
          <p:cNvPr id="15366"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5143593"/>
            <a:ext cx="2165901" cy="960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re 1"/>
          <p:cNvSpPr txBox="1">
            <a:spLocks/>
          </p:cNvSpPr>
          <p:nvPr/>
        </p:nvSpPr>
        <p:spPr bwMode="auto">
          <a:xfrm>
            <a:off x="3851920" y="2276872"/>
            <a:ext cx="244827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sz="5400" dirty="0" smtClean="0">
                <a:solidFill>
                  <a:srgbClr val="FFFF00"/>
                </a:solidFill>
                <a:latin typeface="Helvetica" panose="020B0604020202020204" pitchFamily="34" charset="0"/>
              </a:rPr>
              <a:t>R.C.C.I</a:t>
            </a:r>
            <a:endParaRPr lang="fr-FR" altLang="fr-FR" sz="5400" dirty="0">
              <a:solidFill>
                <a:srgbClr val="FFFF00"/>
              </a:solidFill>
              <a:latin typeface="Helvetica" panose="020B0604020202020204" pitchFamily="34" charset="0"/>
            </a:endParaRPr>
          </a:p>
        </p:txBody>
      </p:sp>
      <p:sp>
        <p:nvSpPr>
          <p:cNvPr id="11" name="Titre 1"/>
          <p:cNvSpPr txBox="1">
            <a:spLocks/>
          </p:cNvSpPr>
          <p:nvPr/>
        </p:nvSpPr>
        <p:spPr bwMode="auto">
          <a:xfrm>
            <a:off x="3779912" y="3356992"/>
            <a:ext cx="2715311" cy="59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eaLnBrk="1" hangingPunct="1"/>
            <a:r>
              <a:rPr lang="fr-FR" altLang="fr-FR" dirty="0" smtClean="0">
                <a:solidFill>
                  <a:srgbClr val="FFFF00"/>
                </a:solidFill>
                <a:latin typeface="Helvetica" panose="020B0604020202020204" pitchFamily="34" charset="0"/>
              </a:rPr>
              <a:t>R</a:t>
            </a:r>
            <a:r>
              <a:rPr lang="fr-FR" altLang="fr-FR" dirty="0" smtClean="0">
                <a:solidFill>
                  <a:schemeClr val="bg1"/>
                </a:solidFill>
                <a:latin typeface="Helvetica" panose="020B0604020202020204" pitchFamily="34" charset="0"/>
              </a:rPr>
              <a:t>echerche des </a:t>
            </a:r>
            <a:r>
              <a:rPr lang="fr-FR" altLang="fr-FR" dirty="0" smtClean="0">
                <a:solidFill>
                  <a:srgbClr val="FFFF00"/>
                </a:solidFill>
                <a:latin typeface="Helvetica" panose="020B0604020202020204" pitchFamily="34" charset="0"/>
              </a:rPr>
              <a:t>C</a:t>
            </a:r>
            <a:r>
              <a:rPr lang="fr-FR" altLang="fr-FR" dirty="0" smtClean="0">
                <a:solidFill>
                  <a:schemeClr val="bg1"/>
                </a:solidFill>
                <a:latin typeface="Helvetica" panose="020B0604020202020204" pitchFamily="34" charset="0"/>
              </a:rPr>
              <a:t>auses</a:t>
            </a:r>
          </a:p>
          <a:p>
            <a:pPr eaLnBrk="1" hangingPunct="1"/>
            <a:r>
              <a:rPr lang="fr-FR" altLang="fr-FR" dirty="0">
                <a:solidFill>
                  <a:schemeClr val="bg1"/>
                </a:solidFill>
                <a:latin typeface="Helvetica" panose="020B0604020202020204" pitchFamily="34" charset="0"/>
              </a:rPr>
              <a:t>e</a:t>
            </a:r>
            <a:r>
              <a:rPr lang="fr-FR" altLang="fr-FR" dirty="0" smtClean="0">
                <a:solidFill>
                  <a:schemeClr val="bg1"/>
                </a:solidFill>
                <a:latin typeface="Helvetica" panose="020B0604020202020204" pitchFamily="34" charset="0"/>
              </a:rPr>
              <a:t>t </a:t>
            </a:r>
            <a:r>
              <a:rPr lang="fr-FR" altLang="fr-FR" dirty="0" smtClean="0">
                <a:solidFill>
                  <a:srgbClr val="FFFF00"/>
                </a:solidFill>
                <a:latin typeface="Helvetica" panose="020B0604020202020204" pitchFamily="34" charset="0"/>
              </a:rPr>
              <a:t>C</a:t>
            </a:r>
            <a:r>
              <a:rPr lang="fr-FR" altLang="fr-FR" dirty="0" smtClean="0">
                <a:solidFill>
                  <a:schemeClr val="bg1"/>
                </a:solidFill>
                <a:latin typeface="Helvetica" panose="020B0604020202020204" pitchFamily="34" charset="0"/>
              </a:rPr>
              <a:t>irconstances d’</a:t>
            </a:r>
            <a:r>
              <a:rPr lang="fr-FR" altLang="fr-FR" dirty="0" smtClean="0">
                <a:solidFill>
                  <a:srgbClr val="FFFF00"/>
                </a:solidFill>
                <a:latin typeface="Helvetica" panose="020B0604020202020204" pitchFamily="34" charset="0"/>
              </a:rPr>
              <a:t>I</a:t>
            </a:r>
            <a:r>
              <a:rPr lang="fr-FR" altLang="fr-FR" dirty="0" smtClean="0">
                <a:solidFill>
                  <a:schemeClr val="bg1"/>
                </a:solidFill>
                <a:latin typeface="Helvetica" panose="020B0604020202020204" pitchFamily="34" charset="0"/>
              </a:rPr>
              <a:t>ncendie</a:t>
            </a:r>
            <a:endParaRPr lang="fr-FR" altLang="fr-FR" dirty="0">
              <a:solidFill>
                <a:schemeClr val="bg1"/>
              </a:solidFill>
              <a:latin typeface="Helvetica" panose="020B0604020202020204" pitchFamily="34" charset="0"/>
            </a:endParaRPr>
          </a:p>
        </p:txBody>
      </p:sp>
      <p:sp>
        <p:nvSpPr>
          <p:cNvPr id="13" name="Titre 1"/>
          <p:cNvSpPr txBox="1">
            <a:spLocks/>
          </p:cNvSpPr>
          <p:nvPr/>
        </p:nvSpPr>
        <p:spPr bwMode="auto">
          <a:xfrm>
            <a:off x="3779912" y="1772816"/>
            <a:ext cx="2736304"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defTabSz="45720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defTabSz="4572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defTabSz="4572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defTabSz="4572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defTabSz="457200"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pPr algn="l" eaLnBrk="1" hangingPunct="1"/>
            <a:r>
              <a:rPr lang="fr-FR" altLang="fr-FR" sz="1100" dirty="0" smtClean="0">
                <a:solidFill>
                  <a:schemeClr val="bg1">
                    <a:lumMod val="50000"/>
                  </a:schemeClr>
                </a:solidFill>
                <a:latin typeface="Helvetica" panose="020B0604020202020204" pitchFamily="34" charset="0"/>
              </a:rPr>
              <a:t>Formation Opérationnelle Spécialisée</a:t>
            </a:r>
            <a:endParaRPr lang="fr-FR" altLang="fr-FR" sz="1100" dirty="0">
              <a:solidFill>
                <a:schemeClr val="bg1">
                  <a:lumMod val="50000"/>
                </a:schemeClr>
              </a:solidFill>
              <a:latin typeface="Helvetica" panose="020B0604020202020204" pitchFamily="34" charset="0"/>
            </a:endParaRPr>
          </a:p>
        </p:txBody>
      </p:sp>
      <p:pic>
        <p:nvPicPr>
          <p:cNvPr id="14" name="Image 27" descr="AZLU7GGCAWEWUGCCA8B73M3CAJC5B1OCAUEMS28CAK9OZQ6CAHSRF91CAUE8AU8CAIPA9HZCAG7H6J6CA1ZGE05CAFJNJVECABTVGS9CAU38KR1CA3QBSWOCA24ZPD3CA0JQXXSCAX0G6MPCAZQXLD3.jpg"/>
          <p:cNvPicPr>
            <a:picLocks noChangeAspect="1"/>
          </p:cNvPicPr>
          <p:nvPr/>
        </p:nvPicPr>
        <p:blipFill>
          <a:blip r:embed="rId4" cstate="print"/>
          <a:srcRect/>
          <a:stretch>
            <a:fillRect/>
          </a:stretch>
        </p:blipFill>
        <p:spPr bwMode="auto">
          <a:xfrm>
            <a:off x="2051720" y="1772816"/>
            <a:ext cx="1584176" cy="2196855"/>
          </a:xfrm>
          <a:prstGeom prst="rect">
            <a:avLst/>
          </a:prstGeom>
          <a:noFill/>
          <a:ln w="57150">
            <a:noFill/>
            <a:miter lim="800000"/>
            <a:headEnd/>
            <a:tailEnd/>
          </a:ln>
        </p:spPr>
      </p:pic>
      <p:pic>
        <p:nvPicPr>
          <p:cNvPr id="15" name="Image 27" descr="AZLU7GGCAWEWUGCCA8B73M3CAJC5B1OCAUEMS28CAK9OZQ6CAHSRF91CAUE8AU8CAIPA9HZCAG7H6J6CA1ZGE05CAFJNJVECABTVGS9CAU38KR1CA3QBSWOCA24ZPD3CA0JQXXSCAX0G6MPCAZQXLD3.jpg"/>
          <p:cNvPicPr>
            <a:picLocks noChangeAspect="1"/>
          </p:cNvPicPr>
          <p:nvPr/>
        </p:nvPicPr>
        <p:blipFill>
          <a:blip r:embed="rId4" cstate="print"/>
          <a:srcRect/>
          <a:stretch>
            <a:fillRect/>
          </a:stretch>
        </p:blipFill>
        <p:spPr bwMode="auto">
          <a:xfrm>
            <a:off x="6588224" y="1772816"/>
            <a:ext cx="1584176" cy="2196855"/>
          </a:xfrm>
          <a:prstGeom prst="rect">
            <a:avLst/>
          </a:prstGeom>
          <a:noFill/>
          <a:ln w="57150">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10</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latin typeface="Helvetica" panose="020B0604020202020204" pitchFamily="34" charset="0"/>
                <a:cs typeface="Helvetica" panose="020B0604020202020204" pitchFamily="34" charset="0"/>
              </a:rPr>
              <a:t>Infractions qualifiées </a:t>
            </a:r>
            <a:r>
              <a:rPr lang="fr-FR" sz="3200" dirty="0" smtClean="0">
                <a:latin typeface="Helvetica" panose="020B0604020202020204" pitchFamily="34" charset="0"/>
                <a:cs typeface="Helvetica" panose="020B0604020202020204" pitchFamily="34" charset="0"/>
              </a:rPr>
              <a:t>crime</a:t>
            </a:r>
            <a:endParaRPr lang="fr-FR" sz="3200" dirty="0">
              <a:latin typeface="Helvetica" panose="020B0604020202020204" pitchFamily="34" charset="0"/>
              <a:cs typeface="Helvetica" panose="020B0604020202020204" pitchFamily="34" charset="0"/>
            </a:endParaRPr>
          </a:p>
        </p:txBody>
      </p:sp>
      <p:pic>
        <p:nvPicPr>
          <p:cNvPr id="7" name="Picture 4" descr="http://t3.gstatic.com/images?q=tbn:ANd9GcSE3aUBfba7XVApA9Cm8mOl_zILwXPwnT7rYSfXQP1v7ogvNtqc"/>
          <p:cNvPicPr>
            <a:picLocks noChangeAspect="1" noChangeArrowheads="1"/>
          </p:cNvPicPr>
          <p:nvPr/>
        </p:nvPicPr>
        <p:blipFill>
          <a:blip r:embed="rId3" cstate="print"/>
          <a:srcRect/>
          <a:stretch>
            <a:fillRect/>
          </a:stretch>
        </p:blipFill>
        <p:spPr bwMode="auto">
          <a:xfrm>
            <a:off x="2267744" y="3937189"/>
            <a:ext cx="3293645" cy="2515999"/>
          </a:xfrm>
          <a:prstGeom prst="rect">
            <a:avLst/>
          </a:prstGeom>
          <a:noFill/>
          <a:ln w="9525">
            <a:noFill/>
            <a:miter lim="800000"/>
            <a:headEnd/>
            <a:tailEnd/>
          </a:ln>
        </p:spPr>
      </p:pic>
      <p:sp>
        <p:nvSpPr>
          <p:cNvPr id="8" name="Espace réservé du texte 3"/>
          <p:cNvSpPr txBox="1">
            <a:spLocks/>
          </p:cNvSpPr>
          <p:nvPr/>
        </p:nvSpPr>
        <p:spPr>
          <a:xfrm>
            <a:off x="198334" y="1240710"/>
            <a:ext cx="8153400" cy="4191000"/>
          </a:xfrm>
          <a:prstGeom prst="rect">
            <a:avLst/>
          </a:prstGeom>
        </p:spPr>
        <p:txBody>
          <a:bodyPr/>
          <a:lstStyle/>
          <a:p>
            <a:pPr marL="342900" indent="-342900" algn="just" eaLnBrk="0" hangingPunct="0">
              <a:spcBef>
                <a:spcPct val="20000"/>
              </a:spcBef>
              <a:buFont typeface="Wingdings" charset="2"/>
              <a:buNone/>
              <a:defRPr/>
            </a:pPr>
            <a:r>
              <a:rPr lang="fr-FR" i="1" kern="0" dirty="0">
                <a:latin typeface="Book Antiqua" charset="0"/>
                <a:cs typeface="+mn-cs"/>
              </a:rPr>
              <a:t>Article 131-1 du code pénal</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Les peines criminelles encourues par les personnes physiques sont :</a:t>
            </a:r>
          </a:p>
          <a:p>
            <a:pPr marL="342900" indent="-342900" algn="just" eaLnBrk="0" hangingPunct="0">
              <a:spcBef>
                <a:spcPct val="20000"/>
              </a:spcBef>
              <a:buFont typeface="Wingdings" charset="2"/>
              <a:buNone/>
              <a:defRPr/>
            </a:pPr>
            <a:r>
              <a:rPr lang="fr-FR" i="1" kern="0" dirty="0">
                <a:latin typeface="Book Antiqua" charset="0"/>
                <a:cs typeface="+mn-cs"/>
              </a:rPr>
              <a:t>-- La réclusion criminelle ou la détention criminelle à perpétuité</a:t>
            </a:r>
          </a:p>
          <a:p>
            <a:pPr marL="342900" indent="-342900" algn="just" eaLnBrk="0" hangingPunct="0">
              <a:spcBef>
                <a:spcPct val="20000"/>
              </a:spcBef>
              <a:buFont typeface="Wingdings" charset="2"/>
              <a:buNone/>
              <a:defRPr/>
            </a:pPr>
            <a:r>
              <a:rPr lang="fr-FR" i="1" kern="0" dirty="0">
                <a:latin typeface="Book Antiqua" charset="0"/>
                <a:cs typeface="+mn-cs"/>
              </a:rPr>
              <a:t>-- La réclusion criminelle ou la détention criminelle de 30 ans au plus</a:t>
            </a:r>
          </a:p>
          <a:p>
            <a:pPr marL="342900" indent="-342900" algn="just" eaLnBrk="0" hangingPunct="0">
              <a:spcBef>
                <a:spcPct val="20000"/>
              </a:spcBef>
              <a:buFont typeface="Wingdings" charset="2"/>
              <a:buNone/>
              <a:defRPr/>
            </a:pPr>
            <a:r>
              <a:rPr lang="fr-FR" i="1" kern="0" dirty="0">
                <a:latin typeface="Book Antiqua" charset="0"/>
                <a:cs typeface="+mn-cs"/>
              </a:rPr>
              <a:t>-- La réclusion criminelle ou la détention criminelle de 20 ans au plus</a:t>
            </a:r>
          </a:p>
          <a:p>
            <a:pPr marL="342900" indent="-342900" algn="just" eaLnBrk="0" hangingPunct="0">
              <a:spcBef>
                <a:spcPct val="20000"/>
              </a:spcBef>
              <a:buFont typeface="Wingdings" charset="2"/>
              <a:buNone/>
              <a:defRPr/>
            </a:pPr>
            <a:r>
              <a:rPr lang="fr-FR" i="1" kern="0" dirty="0">
                <a:latin typeface="Book Antiqua" charset="0"/>
                <a:cs typeface="+mn-cs"/>
              </a:rPr>
              <a:t>-- La réclusion criminelle ou la détention criminelle de 15 ans au plus</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La durée de la réclusion criminelle ou de la détention criminelle à temps est de 10 ans au moins.</a:t>
            </a:r>
          </a:p>
          <a:p>
            <a:pPr marL="342900" indent="-342900" algn="just" eaLnBrk="0" hangingPunct="0">
              <a:spcBef>
                <a:spcPct val="20000"/>
              </a:spcBef>
              <a:buFont typeface="Wingdings" charset="2"/>
              <a:buNone/>
              <a:defRPr/>
            </a:pPr>
            <a:endParaRPr lang="fr-FR" i="1" kern="0" dirty="0">
              <a:latin typeface="Book Antiqua" charset="0"/>
              <a:cs typeface="+mn-cs"/>
            </a:endParaRPr>
          </a:p>
        </p:txBody>
      </p:sp>
      <p:pic>
        <p:nvPicPr>
          <p:cNvPr id="9" name="Image 23" descr="justice-tribunal-8.gif"/>
          <p:cNvPicPr>
            <a:picLocks noChangeAspect="1"/>
          </p:cNvPicPr>
          <p:nvPr/>
        </p:nvPicPr>
        <p:blipFill>
          <a:blip r:embed="rId4" cstate="print"/>
          <a:srcRect/>
          <a:stretch>
            <a:fillRect/>
          </a:stretch>
        </p:blipFill>
        <p:spPr bwMode="auto">
          <a:xfrm>
            <a:off x="6209453" y="4365104"/>
            <a:ext cx="1471612" cy="1393825"/>
          </a:xfrm>
          <a:prstGeom prst="rect">
            <a:avLst/>
          </a:prstGeom>
          <a:noFill/>
          <a:ln w="9525">
            <a:noFill/>
            <a:miter lim="800000"/>
            <a:headEnd/>
            <a:tailEnd/>
          </a:ln>
        </p:spPr>
      </p:pic>
      <p:pic>
        <p:nvPicPr>
          <p:cNvPr id="10" name="Picture 6" descr="http://t3.gstatic.com/images?q=tbn:ANd9GcS8fnqDau-47DfjrXwJkqQmYSM7d6RRfdovLmVEvMHF2qd-55p0PA"/>
          <p:cNvPicPr>
            <a:picLocks noChangeAspect="1" noChangeArrowheads="1"/>
          </p:cNvPicPr>
          <p:nvPr/>
        </p:nvPicPr>
        <p:blipFill>
          <a:blip r:embed="rId5" cstate="print"/>
          <a:srcRect/>
          <a:stretch>
            <a:fillRect/>
          </a:stretch>
        </p:blipFill>
        <p:spPr bwMode="auto">
          <a:xfrm>
            <a:off x="6821422" y="1342067"/>
            <a:ext cx="1511300" cy="1947863"/>
          </a:xfrm>
          <a:prstGeom prst="rect">
            <a:avLst/>
          </a:prstGeom>
          <a:noFill/>
          <a:ln w="9525">
            <a:noFill/>
            <a:miter lim="800000"/>
            <a:headEnd/>
            <a:tailEnd/>
          </a:ln>
        </p:spPr>
      </p:pic>
    </p:spTree>
    <p:extLst>
      <p:ext uri="{BB962C8B-B14F-4D97-AF65-F5344CB8AC3E}">
        <p14:creationId xmlns:p14="http://schemas.microsoft.com/office/powerpoint/2010/main" val="1726559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11</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latin typeface="Helvetica" panose="020B0604020202020204" pitchFamily="34" charset="0"/>
                <a:cs typeface="Helvetica" panose="020B0604020202020204" pitchFamily="34" charset="0"/>
              </a:rPr>
              <a:t>Infractions qualifiées </a:t>
            </a:r>
            <a:r>
              <a:rPr lang="fr-FR" sz="3200" dirty="0" smtClean="0">
                <a:latin typeface="Helvetica" panose="020B0604020202020204" pitchFamily="34" charset="0"/>
                <a:cs typeface="Helvetica" panose="020B0604020202020204" pitchFamily="34" charset="0"/>
              </a:rPr>
              <a:t>délit</a:t>
            </a:r>
            <a:endParaRPr lang="fr-FR" sz="3200" dirty="0">
              <a:latin typeface="Helvetica" panose="020B0604020202020204" pitchFamily="34" charset="0"/>
              <a:cs typeface="Helvetica" panose="020B0604020202020204" pitchFamily="34" charset="0"/>
            </a:endParaRPr>
          </a:p>
        </p:txBody>
      </p:sp>
      <p:sp>
        <p:nvSpPr>
          <p:cNvPr id="11" name="Espace réservé du texte 3"/>
          <p:cNvSpPr txBox="1">
            <a:spLocks/>
          </p:cNvSpPr>
          <p:nvPr/>
        </p:nvSpPr>
        <p:spPr>
          <a:xfrm>
            <a:off x="623888" y="1158039"/>
            <a:ext cx="7866062" cy="4191000"/>
          </a:xfrm>
          <a:prstGeom prst="rect">
            <a:avLst/>
          </a:prstGeom>
        </p:spPr>
        <p:txBody>
          <a:bodyPr/>
          <a:lstStyle/>
          <a:p>
            <a:pPr marL="342900" indent="-342900" algn="just" eaLnBrk="0" hangingPunct="0">
              <a:spcBef>
                <a:spcPct val="20000"/>
              </a:spcBef>
              <a:buFont typeface="Wingdings" charset="2"/>
              <a:buNone/>
              <a:defRPr/>
            </a:pPr>
            <a:r>
              <a:rPr lang="fr-FR" i="1" kern="0" dirty="0">
                <a:latin typeface="Book Antiqua" charset="0"/>
                <a:cs typeface="+mn-cs"/>
              </a:rPr>
              <a:t>      Article 131-3 du code pénal</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      Les peines correctionnelles encourues par les personnes physiques sont : </a:t>
            </a:r>
          </a:p>
          <a:p>
            <a:pPr marL="342900" indent="-342900" eaLnBrk="0" hangingPunct="0">
              <a:spcBef>
                <a:spcPct val="20000"/>
              </a:spcBef>
              <a:buFont typeface="Wingdings" charset="2"/>
              <a:buNone/>
              <a:defRPr/>
            </a:pPr>
            <a:r>
              <a:rPr lang="fr-FR" i="1" kern="0" dirty="0">
                <a:latin typeface="Book Antiqua" charset="0"/>
                <a:cs typeface="+mn-cs"/>
              </a:rPr>
              <a:t>      L’emprisonnement, l’amende, le jour-amende, le stage de citoyenneté, le travail d’intérêt général, des peines privatives ou restrictives de liberté.</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      Article 131-4 du code pénal</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      L’échelle des peines d’emprisonnement est la suivante :</a:t>
            </a:r>
          </a:p>
          <a:p>
            <a:pPr marL="342900" indent="-342900" algn="just" eaLnBrk="0" hangingPunct="0">
              <a:spcBef>
                <a:spcPct val="20000"/>
              </a:spcBef>
              <a:buFont typeface="Wingdings" charset="2"/>
              <a:buNone/>
              <a:defRPr/>
            </a:pPr>
            <a:r>
              <a:rPr lang="fr-FR" i="1" kern="0" dirty="0">
                <a:latin typeface="Book Antiqua" charset="0"/>
                <a:cs typeface="+mn-cs"/>
              </a:rPr>
              <a:t>      10 ans au plus, 7 ans au plus, 5 ans au plus, 3 ans au plus, 2 ans au plus, 1 an au plus, 6 mois au plus, 2 mois au plus. </a:t>
            </a:r>
          </a:p>
          <a:p>
            <a:pPr marL="342900" indent="-342900" algn="just" eaLnBrk="0" hangingPunct="0">
              <a:spcBef>
                <a:spcPct val="20000"/>
              </a:spcBef>
              <a:buFont typeface="Wingdings" charset="2"/>
              <a:buNone/>
              <a:defRPr/>
            </a:pPr>
            <a:endParaRPr lang="fr-FR" sz="1000" b="1" kern="0" dirty="0">
              <a:latin typeface="+mn-lt"/>
              <a:cs typeface="+mn-cs"/>
            </a:endParaRPr>
          </a:p>
        </p:txBody>
      </p:sp>
      <p:pic>
        <p:nvPicPr>
          <p:cNvPr id="12" name="Image 23" descr="justice-tribunal-8.gif"/>
          <p:cNvPicPr>
            <a:picLocks noChangeAspect="1"/>
          </p:cNvPicPr>
          <p:nvPr/>
        </p:nvPicPr>
        <p:blipFill>
          <a:blip r:embed="rId3" cstate="print"/>
          <a:srcRect/>
          <a:stretch>
            <a:fillRect/>
          </a:stretch>
        </p:blipFill>
        <p:spPr bwMode="auto">
          <a:xfrm>
            <a:off x="7105650" y="4437112"/>
            <a:ext cx="1511300" cy="1431925"/>
          </a:xfrm>
          <a:prstGeom prst="rect">
            <a:avLst/>
          </a:prstGeom>
          <a:noFill/>
          <a:ln w="9525">
            <a:noFill/>
            <a:miter lim="800000"/>
            <a:headEnd/>
            <a:tailEnd/>
          </a:ln>
        </p:spPr>
      </p:pic>
      <p:pic>
        <p:nvPicPr>
          <p:cNvPr id="13" name="Picture 2" descr="http://t2.gstatic.com/images?q=tbn:ANd9GcS59qLWcX-eHe8iBgFomp1f7N0pjvfAWNSo15w_MOJEarr2kuFP"/>
          <p:cNvPicPr>
            <a:picLocks noChangeAspect="1" noChangeArrowheads="1"/>
          </p:cNvPicPr>
          <p:nvPr/>
        </p:nvPicPr>
        <p:blipFill>
          <a:blip r:embed="rId4" cstate="print"/>
          <a:srcRect/>
          <a:stretch>
            <a:fillRect/>
          </a:stretch>
        </p:blipFill>
        <p:spPr bwMode="auto">
          <a:xfrm>
            <a:off x="3792538" y="4437112"/>
            <a:ext cx="2016125" cy="1614488"/>
          </a:xfrm>
          <a:prstGeom prst="rect">
            <a:avLst/>
          </a:prstGeom>
          <a:noFill/>
          <a:ln w="9525">
            <a:noFill/>
            <a:miter lim="800000"/>
            <a:headEnd/>
            <a:tailEnd/>
          </a:ln>
        </p:spPr>
      </p:pic>
      <p:pic>
        <p:nvPicPr>
          <p:cNvPr id="14" name="Picture 4" descr="http://t0.gstatic.com/images?q=tbn:ANd9GcR1B4dUdTCDEaYVentNN88zo1Rb7Li9DfV81ZaPueIlNq-lKlKQ"/>
          <p:cNvPicPr>
            <a:picLocks noChangeAspect="1" noChangeArrowheads="1"/>
          </p:cNvPicPr>
          <p:nvPr/>
        </p:nvPicPr>
        <p:blipFill>
          <a:blip r:embed="rId5" cstate="print"/>
          <a:srcRect/>
          <a:stretch>
            <a:fillRect/>
          </a:stretch>
        </p:blipFill>
        <p:spPr bwMode="auto">
          <a:xfrm>
            <a:off x="984250" y="4509120"/>
            <a:ext cx="1584325" cy="1522412"/>
          </a:xfrm>
          <a:prstGeom prst="rect">
            <a:avLst/>
          </a:prstGeom>
          <a:noFill/>
          <a:ln w="9525">
            <a:noFill/>
            <a:miter lim="800000"/>
            <a:headEnd/>
            <a:tailEnd/>
          </a:ln>
        </p:spPr>
      </p:pic>
    </p:spTree>
    <p:extLst>
      <p:ext uri="{BB962C8B-B14F-4D97-AF65-F5344CB8AC3E}">
        <p14:creationId xmlns:p14="http://schemas.microsoft.com/office/powerpoint/2010/main" val="566584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12</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latin typeface="Helvetica" panose="020B0604020202020204" pitchFamily="34" charset="0"/>
                <a:cs typeface="Helvetica" panose="020B0604020202020204" pitchFamily="34" charset="0"/>
              </a:rPr>
              <a:t>Infractions qualifiées </a:t>
            </a:r>
            <a:r>
              <a:rPr lang="fr-FR" sz="3200" dirty="0" smtClean="0">
                <a:latin typeface="Helvetica" panose="020B0604020202020204" pitchFamily="34" charset="0"/>
                <a:cs typeface="Helvetica" panose="020B0604020202020204" pitchFamily="34" charset="0"/>
              </a:rPr>
              <a:t>contravention</a:t>
            </a:r>
            <a:endParaRPr lang="fr-FR" sz="3200" dirty="0">
              <a:latin typeface="Helvetica" panose="020B0604020202020204" pitchFamily="34" charset="0"/>
              <a:cs typeface="Helvetica" panose="020B0604020202020204" pitchFamily="34" charset="0"/>
            </a:endParaRPr>
          </a:p>
        </p:txBody>
      </p:sp>
      <p:sp>
        <p:nvSpPr>
          <p:cNvPr id="8" name="Espace réservé du texte 3"/>
          <p:cNvSpPr txBox="1">
            <a:spLocks/>
          </p:cNvSpPr>
          <p:nvPr/>
        </p:nvSpPr>
        <p:spPr>
          <a:xfrm>
            <a:off x="396950" y="1304387"/>
            <a:ext cx="8077200" cy="4191000"/>
          </a:xfrm>
          <a:prstGeom prst="rect">
            <a:avLst/>
          </a:prstGeom>
        </p:spPr>
        <p:txBody>
          <a:bodyPr/>
          <a:lstStyle/>
          <a:p>
            <a:pPr marL="342900" indent="-342900" algn="just" eaLnBrk="0" hangingPunct="0">
              <a:spcBef>
                <a:spcPct val="20000"/>
              </a:spcBef>
              <a:buFont typeface="Wingdings" charset="2"/>
              <a:buNone/>
              <a:defRPr/>
            </a:pPr>
            <a:r>
              <a:rPr lang="fr-FR" i="1" kern="0" dirty="0">
                <a:latin typeface="Book Antiqua" charset="0"/>
                <a:cs typeface="+mn-cs"/>
              </a:rPr>
              <a:t>Article 131-12 du code pénal</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Les peines contraventionnelles encourues par les personnes physiques sont :</a:t>
            </a:r>
          </a:p>
          <a:p>
            <a:pPr marL="342900" indent="-342900" algn="just" eaLnBrk="0" hangingPunct="0">
              <a:spcBef>
                <a:spcPct val="20000"/>
              </a:spcBef>
              <a:buFont typeface="Wingdings" charset="2"/>
              <a:buNone/>
              <a:defRPr/>
            </a:pPr>
            <a:r>
              <a:rPr lang="fr-FR" i="1" kern="0" dirty="0">
                <a:latin typeface="Book Antiqua" charset="0"/>
                <a:cs typeface="+mn-cs"/>
              </a:rPr>
              <a:t>- l’amende (C/5 : 1500 - C/4 : 750 - C/3 : 450 - C/2 : 150 - C/1 : 38 )</a:t>
            </a:r>
          </a:p>
          <a:p>
            <a:pPr marL="342900" indent="-342900" algn="just" eaLnBrk="0" hangingPunct="0">
              <a:spcBef>
                <a:spcPct val="20000"/>
              </a:spcBef>
              <a:buFont typeface="Wingdings" charset="2"/>
              <a:buNone/>
              <a:defRPr/>
            </a:pPr>
            <a:r>
              <a:rPr lang="fr-FR" i="1" kern="0" dirty="0">
                <a:latin typeface="Book Antiqua" charset="0"/>
                <a:cs typeface="+mn-cs"/>
              </a:rPr>
              <a:t>- les peines privatives ou restrictives de droits </a:t>
            </a:r>
          </a:p>
          <a:p>
            <a:pPr marL="342900" indent="-342900" algn="just" eaLnBrk="0" hangingPunct="0">
              <a:spcBef>
                <a:spcPct val="20000"/>
              </a:spcBef>
              <a:buFont typeface="Wingdings" charset="2"/>
              <a:buNone/>
              <a:defRPr/>
            </a:pPr>
            <a:r>
              <a:rPr lang="fr-FR" i="1" kern="0" dirty="0">
                <a:latin typeface="Book Antiqua" charset="0"/>
                <a:cs typeface="+mn-cs"/>
              </a:rPr>
              <a:t>- la peine de sanction - réparation</a:t>
            </a:r>
          </a:p>
          <a:p>
            <a:pPr marL="342900" indent="-342900" algn="just" eaLnBrk="0" hangingPunct="0">
              <a:spcBef>
                <a:spcPct val="20000"/>
              </a:spcBef>
              <a:buFont typeface="Wingdings" charset="2"/>
              <a:buNone/>
              <a:defRPr/>
            </a:pPr>
            <a:r>
              <a:rPr lang="fr-FR" i="1" kern="0" dirty="0">
                <a:latin typeface="Book Antiqua" charset="0"/>
                <a:cs typeface="+mn-cs"/>
              </a:rPr>
              <a:t>- des peines complémentaires </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endParaRPr lang="fr-FR" i="1" kern="0" dirty="0">
              <a:latin typeface="Book Antiqua" charset="0"/>
              <a:cs typeface="+mn-cs"/>
            </a:endParaRPr>
          </a:p>
        </p:txBody>
      </p:sp>
      <p:pic>
        <p:nvPicPr>
          <p:cNvPr id="9" name="Image 23" descr="justice-tribunal-8.gif"/>
          <p:cNvPicPr>
            <a:picLocks noChangeAspect="1"/>
          </p:cNvPicPr>
          <p:nvPr/>
        </p:nvPicPr>
        <p:blipFill>
          <a:blip r:embed="rId3" cstate="print"/>
          <a:srcRect/>
          <a:stretch>
            <a:fillRect/>
          </a:stretch>
        </p:blipFill>
        <p:spPr bwMode="auto">
          <a:xfrm>
            <a:off x="6588224" y="4101562"/>
            <a:ext cx="1471613" cy="1393825"/>
          </a:xfrm>
          <a:prstGeom prst="rect">
            <a:avLst/>
          </a:prstGeom>
          <a:noFill/>
          <a:ln w="9525">
            <a:noFill/>
            <a:miter lim="800000"/>
            <a:headEnd/>
            <a:tailEnd/>
          </a:ln>
        </p:spPr>
      </p:pic>
      <p:pic>
        <p:nvPicPr>
          <p:cNvPr id="10" name="Picture 4" descr="http://t0.gstatic.com/images?q=tbn:ANd9GcSAZs3irHA_Fwuoqu5OwZ32KJOjPh5qFs94mZcKYatxdkYi36iKZA"/>
          <p:cNvPicPr>
            <a:picLocks noChangeAspect="1" noChangeArrowheads="1"/>
          </p:cNvPicPr>
          <p:nvPr/>
        </p:nvPicPr>
        <p:blipFill>
          <a:blip r:embed="rId4" cstate="print"/>
          <a:srcRect/>
          <a:stretch>
            <a:fillRect/>
          </a:stretch>
        </p:blipFill>
        <p:spPr bwMode="auto">
          <a:xfrm>
            <a:off x="3707904" y="3140968"/>
            <a:ext cx="1657350" cy="2762250"/>
          </a:xfrm>
          <a:prstGeom prst="rect">
            <a:avLst/>
          </a:prstGeom>
          <a:noFill/>
          <a:ln w="9525">
            <a:noFill/>
            <a:miter lim="800000"/>
            <a:headEnd/>
            <a:tailEnd/>
          </a:ln>
        </p:spPr>
      </p:pic>
    </p:spTree>
    <p:extLst>
      <p:ext uri="{BB962C8B-B14F-4D97-AF65-F5344CB8AC3E}">
        <p14:creationId xmlns:p14="http://schemas.microsoft.com/office/powerpoint/2010/main" val="3502954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13</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latin typeface="Helvetica" panose="020B0604020202020204" pitchFamily="34" charset="0"/>
                <a:cs typeface="Helvetica" panose="020B0604020202020204" pitchFamily="34" charset="0"/>
              </a:rPr>
              <a:t>Enquête en commission </a:t>
            </a:r>
            <a:r>
              <a:rPr lang="fr-FR" sz="3200" dirty="0" smtClean="0">
                <a:latin typeface="Helvetica" panose="020B0604020202020204" pitchFamily="34" charset="0"/>
                <a:cs typeface="Helvetica" panose="020B0604020202020204" pitchFamily="34" charset="0"/>
              </a:rPr>
              <a:t>rogatoire</a:t>
            </a:r>
            <a:endParaRPr lang="fr-FR" sz="3200" dirty="0">
              <a:latin typeface="Helvetica" panose="020B0604020202020204" pitchFamily="34" charset="0"/>
              <a:cs typeface="Helvetica" panose="020B0604020202020204" pitchFamily="34" charset="0"/>
            </a:endParaRPr>
          </a:p>
        </p:txBody>
      </p:sp>
      <p:sp>
        <p:nvSpPr>
          <p:cNvPr id="7" name="Espace réservé du texte 3"/>
          <p:cNvSpPr txBox="1">
            <a:spLocks/>
          </p:cNvSpPr>
          <p:nvPr/>
        </p:nvSpPr>
        <p:spPr>
          <a:xfrm>
            <a:off x="17448" y="1197099"/>
            <a:ext cx="8153400" cy="4191000"/>
          </a:xfrm>
          <a:prstGeom prst="rect">
            <a:avLst/>
          </a:prstGeom>
        </p:spPr>
        <p:txBody>
          <a:bodyPr/>
          <a:lstStyle/>
          <a:p>
            <a:pPr marL="342900" indent="-342900" algn="just" eaLnBrk="0" hangingPunct="0">
              <a:spcBef>
                <a:spcPct val="20000"/>
              </a:spcBef>
              <a:buFont typeface="Wingdings" charset="2"/>
              <a:buNone/>
              <a:defRPr/>
            </a:pPr>
            <a:r>
              <a:rPr lang="fr-FR" i="1" kern="0" dirty="0">
                <a:latin typeface="Book Antiqua" charset="0"/>
                <a:cs typeface="+mn-cs"/>
              </a:rPr>
              <a:t>      Article 79 du C.P.P.</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      L’instruction préparatoire est obligatoire en matière de crime, sauf dispositions spéciales, elle est facultative en matière de délit; elle peut également avoir lieu en matière de contravention si le procureur de la République en requiert en application de l’article 44 C.P.P.</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      Pouvoirs accrus, mais limités par le magistrat mandant.</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endParaRPr lang="fr-FR" i="1" kern="0" dirty="0">
              <a:latin typeface="Book Antiqua" charset="0"/>
              <a:cs typeface="+mn-cs"/>
            </a:endParaRPr>
          </a:p>
        </p:txBody>
      </p:sp>
      <p:pic>
        <p:nvPicPr>
          <p:cNvPr id="11" name="Image 23" descr="justice-tribunal-8.gif"/>
          <p:cNvPicPr>
            <a:picLocks noChangeAspect="1"/>
          </p:cNvPicPr>
          <p:nvPr/>
        </p:nvPicPr>
        <p:blipFill>
          <a:blip r:embed="rId3" cstate="print"/>
          <a:srcRect/>
          <a:stretch>
            <a:fillRect/>
          </a:stretch>
        </p:blipFill>
        <p:spPr bwMode="auto">
          <a:xfrm>
            <a:off x="6516216" y="4332411"/>
            <a:ext cx="1471613" cy="1393825"/>
          </a:xfrm>
          <a:prstGeom prst="rect">
            <a:avLst/>
          </a:prstGeom>
          <a:noFill/>
          <a:ln w="9525">
            <a:noFill/>
            <a:miter lim="800000"/>
            <a:headEnd/>
            <a:tailEnd/>
          </a:ln>
        </p:spPr>
      </p:pic>
      <p:pic>
        <p:nvPicPr>
          <p:cNvPr id="12" name="Image 27" descr="AZLU7GGCAWEWUGCCA8B73M3CAJC5B1OCAUEMS28CAK9OZQ6CAHSRF91CAUE8AU8CAIPA9HZCAG7H6J6CA1ZGE05CAFJNJVECABTVGS9CAU38KR1CA3QBSWOCA24ZPD3CA0JQXXSCAX0G6MPCAZQXLD3.jpg"/>
          <p:cNvPicPr>
            <a:picLocks noChangeAspect="1"/>
          </p:cNvPicPr>
          <p:nvPr/>
        </p:nvPicPr>
        <p:blipFill>
          <a:blip r:embed="rId4" cstate="print"/>
          <a:srcRect/>
          <a:stretch>
            <a:fillRect/>
          </a:stretch>
        </p:blipFill>
        <p:spPr bwMode="auto">
          <a:xfrm>
            <a:off x="4122723" y="4149849"/>
            <a:ext cx="1030287" cy="1428750"/>
          </a:xfrm>
          <a:prstGeom prst="rect">
            <a:avLst/>
          </a:prstGeom>
          <a:noFill/>
          <a:ln w="57150">
            <a:noFill/>
            <a:miter lim="800000"/>
            <a:headEnd/>
            <a:tailEnd/>
          </a:ln>
        </p:spPr>
      </p:pic>
      <p:pic>
        <p:nvPicPr>
          <p:cNvPr id="13" name="Picture 2" descr="http://t1.gstatic.com/images?q=tbn:ANd9GcQkulelWcqp_d46JTlW_EFvzEMWddmq22tjkwLQsW-dP_Cbc_oM9Q"/>
          <p:cNvPicPr>
            <a:picLocks noChangeAspect="1" noChangeArrowheads="1"/>
          </p:cNvPicPr>
          <p:nvPr/>
        </p:nvPicPr>
        <p:blipFill>
          <a:blip r:embed="rId5" cstate="print"/>
          <a:srcRect/>
          <a:stretch>
            <a:fillRect/>
          </a:stretch>
        </p:blipFill>
        <p:spPr bwMode="auto">
          <a:xfrm>
            <a:off x="1673210" y="3645024"/>
            <a:ext cx="1895475" cy="2419350"/>
          </a:xfrm>
          <a:prstGeom prst="rect">
            <a:avLst/>
          </a:prstGeom>
          <a:noFill/>
          <a:ln w="9525">
            <a:noFill/>
            <a:miter lim="800000"/>
            <a:headEnd/>
            <a:tailEnd/>
          </a:ln>
        </p:spPr>
      </p:pic>
    </p:spTree>
    <p:extLst>
      <p:ext uri="{BB962C8B-B14F-4D97-AF65-F5344CB8AC3E}">
        <p14:creationId xmlns:p14="http://schemas.microsoft.com/office/powerpoint/2010/main" val="877417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14</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latin typeface="Book Antiqua" charset="0"/>
              </a:rPr>
              <a:t>Enquête de </a:t>
            </a:r>
            <a:r>
              <a:rPr lang="fr-FR" sz="3200" dirty="0" smtClean="0">
                <a:latin typeface="Book Antiqua" charset="0"/>
              </a:rPr>
              <a:t>flagrance</a:t>
            </a:r>
            <a:endParaRPr lang="fr-FR" sz="3200" dirty="0">
              <a:latin typeface="Helvetica" panose="020B0604020202020204" pitchFamily="34" charset="0"/>
              <a:cs typeface="Helvetica" panose="020B0604020202020204" pitchFamily="34" charset="0"/>
            </a:endParaRPr>
          </a:p>
        </p:txBody>
      </p:sp>
      <p:sp>
        <p:nvSpPr>
          <p:cNvPr id="8" name="Espace réservé du texte 3"/>
          <p:cNvSpPr txBox="1">
            <a:spLocks/>
          </p:cNvSpPr>
          <p:nvPr/>
        </p:nvSpPr>
        <p:spPr>
          <a:xfrm>
            <a:off x="158343" y="1124123"/>
            <a:ext cx="8153400" cy="4191000"/>
          </a:xfrm>
          <a:prstGeom prst="rect">
            <a:avLst/>
          </a:prstGeom>
        </p:spPr>
        <p:txBody>
          <a:bodyPr/>
          <a:lstStyle/>
          <a:p>
            <a:pPr marL="342900" indent="-342900" algn="just" eaLnBrk="0" hangingPunct="0">
              <a:spcBef>
                <a:spcPct val="20000"/>
              </a:spcBef>
              <a:buFont typeface="Wingdings" charset="2"/>
              <a:buNone/>
              <a:defRPr/>
            </a:pPr>
            <a:r>
              <a:rPr lang="fr-FR" i="1" kern="0" dirty="0">
                <a:latin typeface="Book Antiqua" charset="0"/>
                <a:cs typeface="+mn-cs"/>
              </a:rPr>
              <a:t>      Article 53 du C.P.P.</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sz="1600" i="1" kern="0" dirty="0">
                <a:latin typeface="Book Antiqua" charset="0"/>
                <a:cs typeface="+mn-cs"/>
              </a:rPr>
              <a:t>       Est qualifié crime ou délit flagrant le crime ou le délit qui se commet actuellement, ou qui vient de se commettre. Il y a aussi crime ou délit flagrant lorsque, dans un temps très voisin de l’action, la personne soupçonnée est poursuivie par la clameur publique, ou est trouvée en possession d’objets, ou présente des traces ou indices, laissant penser qu’elle a participé au crime ou au délit. A la suite de la constatation d’un crime ou délit flagrant, l’enquête menée sous le contrôle du procureur de la République dans les conditions prévues par le présent chapitre peut se poursuivre sans discontinuer pendant une durée de huit jours. Lorsque des investigations nécessaires à la manifestation de la vérité pour un crime ou un délit puni d’une peine supérieure ou égale à cinq ans d’emprisonnement ne peuvent être différées, le procureur de la République peut décider la prolongation, dans les mêmes conditions, de l’enquête pour une durée maximale de huit jours.</a:t>
            </a:r>
          </a:p>
          <a:p>
            <a:pPr marL="342900" indent="-342900" algn="just" eaLnBrk="0" hangingPunct="0">
              <a:spcBef>
                <a:spcPct val="20000"/>
              </a:spcBef>
              <a:buFont typeface="Wingdings" charset="2"/>
              <a:buNone/>
              <a:defRPr/>
            </a:pPr>
            <a:endParaRPr lang="fr-FR" sz="800" i="1" kern="0" dirty="0">
              <a:latin typeface="Book Antiqua" charset="0"/>
              <a:cs typeface="+mn-cs"/>
            </a:endParaRPr>
          </a:p>
          <a:p>
            <a:pPr marL="342900" indent="-342900" algn="just" eaLnBrk="0" hangingPunct="0">
              <a:spcBef>
                <a:spcPct val="20000"/>
              </a:spcBef>
              <a:buFont typeface="Wingdings" charset="2"/>
              <a:buNone/>
              <a:defRPr/>
            </a:pPr>
            <a:endParaRPr lang="fr-FR" i="1" kern="0" dirty="0">
              <a:solidFill>
                <a:srgbClr val="000000"/>
              </a:solidFill>
              <a:latin typeface="Book Antiqua" charset="0"/>
              <a:cs typeface="+mn-cs"/>
            </a:endParaRPr>
          </a:p>
        </p:txBody>
      </p:sp>
      <p:pic>
        <p:nvPicPr>
          <p:cNvPr id="9" name="Image 23" descr="justice-tribunal-8.gif"/>
          <p:cNvPicPr>
            <a:picLocks noChangeAspect="1"/>
          </p:cNvPicPr>
          <p:nvPr/>
        </p:nvPicPr>
        <p:blipFill>
          <a:blip r:embed="rId3" cstate="print"/>
          <a:srcRect/>
          <a:stretch>
            <a:fillRect/>
          </a:stretch>
        </p:blipFill>
        <p:spPr bwMode="auto">
          <a:xfrm>
            <a:off x="4974690" y="4618210"/>
            <a:ext cx="1471612" cy="1393825"/>
          </a:xfrm>
          <a:prstGeom prst="rect">
            <a:avLst/>
          </a:prstGeom>
          <a:noFill/>
          <a:ln w="9525">
            <a:noFill/>
            <a:miter lim="800000"/>
            <a:headEnd/>
            <a:tailEnd/>
          </a:ln>
        </p:spPr>
      </p:pic>
      <p:pic>
        <p:nvPicPr>
          <p:cNvPr id="10" name="Image 27" descr="AZLU7GGCAWEWUGCCA8B73M3CAJC5B1OCAUEMS28CAK9OZQ6CAHSRF91CAUE8AU8CAIPA9HZCAG7H6J6CA1ZGE05CAFJNJVECABTVGS9CAU38KR1CA3QBSWOCA24ZPD3CA0JQXXSCAX0G6MPCAZQXLD3.jpg"/>
          <p:cNvPicPr>
            <a:picLocks noChangeAspect="1"/>
          </p:cNvPicPr>
          <p:nvPr/>
        </p:nvPicPr>
        <p:blipFill>
          <a:blip r:embed="rId4" cstate="print"/>
          <a:srcRect/>
          <a:stretch>
            <a:fillRect/>
          </a:stretch>
        </p:blipFill>
        <p:spPr bwMode="auto">
          <a:xfrm>
            <a:off x="2771800" y="4686646"/>
            <a:ext cx="1030288" cy="1428750"/>
          </a:xfrm>
          <a:prstGeom prst="rect">
            <a:avLst/>
          </a:prstGeom>
          <a:noFill/>
          <a:ln w="57150">
            <a:noFill/>
            <a:miter lim="800000"/>
            <a:headEnd/>
            <a:tailEnd/>
          </a:ln>
        </p:spPr>
      </p:pic>
    </p:spTree>
    <p:extLst>
      <p:ext uri="{BB962C8B-B14F-4D97-AF65-F5344CB8AC3E}">
        <p14:creationId xmlns:p14="http://schemas.microsoft.com/office/powerpoint/2010/main" val="5010933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15</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latin typeface="Helvetica" panose="020B0604020202020204" pitchFamily="34" charset="0"/>
                <a:cs typeface="Helvetica" panose="020B0604020202020204" pitchFamily="34" charset="0"/>
              </a:rPr>
              <a:t>Article 60 du C.P.P ( enquête de flagrance</a:t>
            </a:r>
            <a:r>
              <a:rPr lang="fr-FR" sz="3200" dirty="0" smtClean="0">
                <a:latin typeface="Helvetica" panose="020B0604020202020204" pitchFamily="34" charset="0"/>
                <a:cs typeface="Helvetica" panose="020B0604020202020204" pitchFamily="34" charset="0"/>
              </a:rPr>
              <a:t>)</a:t>
            </a:r>
            <a:endParaRPr lang="fr-FR" sz="3200" dirty="0">
              <a:latin typeface="Helvetica" panose="020B0604020202020204" pitchFamily="34" charset="0"/>
              <a:cs typeface="Helvetica" panose="020B0604020202020204" pitchFamily="34" charset="0"/>
            </a:endParaRPr>
          </a:p>
        </p:txBody>
      </p:sp>
      <p:sp>
        <p:nvSpPr>
          <p:cNvPr id="7" name="Espace réservé du texte 3"/>
          <p:cNvSpPr txBox="1">
            <a:spLocks/>
          </p:cNvSpPr>
          <p:nvPr/>
        </p:nvSpPr>
        <p:spPr bwMode="auto">
          <a:xfrm>
            <a:off x="251520" y="1146483"/>
            <a:ext cx="8153400" cy="3650669"/>
          </a:xfrm>
          <a:prstGeom prst="rect">
            <a:avLst/>
          </a:prstGeom>
          <a:noFill/>
          <a:ln w="9525">
            <a:noFill/>
            <a:miter lim="800000"/>
            <a:headEnd/>
            <a:tailEnd/>
          </a:ln>
        </p:spPr>
        <p:txBody>
          <a:bodyPr/>
          <a:lstStyle/>
          <a:p>
            <a:pPr marL="342900" indent="-342900" algn="just" eaLnBrk="0" hangingPunct="0">
              <a:spcBef>
                <a:spcPct val="20000"/>
              </a:spcBef>
              <a:buFont typeface="Wingdings" pitchFamily="2" charset="2"/>
              <a:buNone/>
            </a:pPr>
            <a:r>
              <a:rPr lang="fr-FR" sz="1600" i="1" dirty="0">
                <a:latin typeface="Book Antiqua" pitchFamily="18" charset="0"/>
              </a:rPr>
              <a:t>       Article 60 du C.P.P.</a:t>
            </a:r>
          </a:p>
          <a:p>
            <a:pPr marL="342900" indent="-342900" algn="just" eaLnBrk="0" hangingPunct="0">
              <a:spcBef>
                <a:spcPct val="20000"/>
              </a:spcBef>
              <a:buFont typeface="Wingdings" pitchFamily="2" charset="2"/>
              <a:buNone/>
            </a:pPr>
            <a:endParaRPr lang="fr-FR" sz="1600" i="1" dirty="0">
              <a:latin typeface="Book Antiqua" pitchFamily="18" charset="0"/>
            </a:endParaRPr>
          </a:p>
          <a:p>
            <a:pPr marL="342900" indent="-342900" algn="just" eaLnBrk="0" hangingPunct="0">
              <a:spcBef>
                <a:spcPct val="20000"/>
              </a:spcBef>
              <a:buFont typeface="Wingdings" pitchFamily="2" charset="2"/>
              <a:buNone/>
            </a:pPr>
            <a:r>
              <a:rPr lang="fr-FR" sz="1600" i="1" dirty="0">
                <a:latin typeface="Book Antiqua" pitchFamily="18" charset="0"/>
              </a:rPr>
              <a:t>      S’il y a lieu de procéder à des constatations ou à des examens techniques ou scientifiques, l’O.P.J. a recours à </a:t>
            </a:r>
            <a:r>
              <a:rPr lang="fr-FR" sz="1600" i="1" dirty="0">
                <a:solidFill>
                  <a:srgbClr val="FF0000"/>
                </a:solidFill>
                <a:latin typeface="Book Antiqua" pitchFamily="18" charset="0"/>
              </a:rPr>
              <a:t>toutes personnes qualifiées. </a:t>
            </a:r>
            <a:r>
              <a:rPr lang="fr-FR" sz="1600" i="1" dirty="0">
                <a:latin typeface="Book Antiqua" pitchFamily="18" charset="0"/>
              </a:rPr>
              <a:t>Sauf si elles sont inscrites sur une des listes prévues à l’article 157, les personnes ainsi appelées prêtent, par écrit, serment d’apporter leur concours à la justice en leur honneur et conscience. Les personnes désignées pour procéder aux examens techniques ou scientifiques peuvent procéder à l’ouverture des scellés. Elles en dressent inventaire et en font mention dans un rapport établi conformément aux dispositions des articles 163 et 166. Elles peuvent communiquer oralement leurs conclusions aux enquêteurs en cas d’urgence. Sur instructions du P.R., l’O.P.J. donne connaissance des résultats techniques et scientifiques aux personnes à l’encontre desquelles il existe des indices faisant présumer qu’elles ont commis ou tenté de commettre une infraction, ainsi qu’aux victimes.   </a:t>
            </a:r>
          </a:p>
          <a:p>
            <a:pPr marL="342900" indent="-342900" algn="just" eaLnBrk="0" hangingPunct="0">
              <a:spcBef>
                <a:spcPct val="20000"/>
              </a:spcBef>
              <a:buFont typeface="Wingdings" pitchFamily="2" charset="2"/>
              <a:buNone/>
            </a:pPr>
            <a:r>
              <a:rPr lang="fr-FR" sz="1600" i="1" dirty="0">
                <a:latin typeface="Book Antiqua" pitchFamily="18" charset="0"/>
              </a:rPr>
              <a:t> </a:t>
            </a:r>
          </a:p>
          <a:p>
            <a:pPr marL="342900" indent="-342900" algn="just" eaLnBrk="0" hangingPunct="0">
              <a:spcBef>
                <a:spcPct val="20000"/>
              </a:spcBef>
              <a:buFont typeface="Wingdings" pitchFamily="2" charset="2"/>
              <a:buNone/>
            </a:pPr>
            <a:endParaRPr lang="fr-FR" sz="800" i="1" dirty="0">
              <a:latin typeface="Book Antiqua" pitchFamily="18" charset="0"/>
            </a:endParaRPr>
          </a:p>
        </p:txBody>
      </p:sp>
      <p:pic>
        <p:nvPicPr>
          <p:cNvPr id="12" name="Image 27" descr="AZLU7GGCAWEWUGCCA8B73M3CAJC5B1OCAUEMS28CAK9OZQ6CAHSRF91CAUE8AU8CAIPA9HZCAG7H6J6CA1ZGE05CAFJNJVECABTVGS9CAU38KR1CA3QBSWOCA24ZPD3CA0JQXXSCAX0G6MPCAZQXLD3.jpg"/>
          <p:cNvPicPr>
            <a:picLocks noChangeAspect="1"/>
          </p:cNvPicPr>
          <p:nvPr/>
        </p:nvPicPr>
        <p:blipFill>
          <a:blip r:embed="rId3" cstate="print"/>
          <a:srcRect/>
          <a:stretch>
            <a:fillRect/>
          </a:stretch>
        </p:blipFill>
        <p:spPr bwMode="auto">
          <a:xfrm>
            <a:off x="3779912" y="4509120"/>
            <a:ext cx="1268806" cy="1760158"/>
          </a:xfrm>
          <a:prstGeom prst="rect">
            <a:avLst/>
          </a:prstGeom>
          <a:noFill/>
          <a:ln w="57150">
            <a:noFill/>
            <a:miter lim="800000"/>
            <a:headEnd/>
            <a:tailEnd/>
          </a:ln>
        </p:spPr>
      </p:pic>
    </p:spTree>
    <p:extLst>
      <p:ext uri="{BB962C8B-B14F-4D97-AF65-F5344CB8AC3E}">
        <p14:creationId xmlns:p14="http://schemas.microsoft.com/office/powerpoint/2010/main" val="37180340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16</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latin typeface="Helvetica" panose="020B0604020202020204" pitchFamily="34" charset="0"/>
                <a:cs typeface="Helvetica" panose="020B0604020202020204" pitchFamily="34" charset="0"/>
              </a:rPr>
              <a:t>Enquête </a:t>
            </a:r>
            <a:r>
              <a:rPr lang="fr-FR" sz="3200" dirty="0" smtClean="0">
                <a:latin typeface="Helvetica" panose="020B0604020202020204" pitchFamily="34" charset="0"/>
                <a:cs typeface="Helvetica" panose="020B0604020202020204" pitchFamily="34" charset="0"/>
              </a:rPr>
              <a:t>préliminaire</a:t>
            </a:r>
            <a:endParaRPr lang="fr-FR" sz="3200" dirty="0">
              <a:latin typeface="Helvetica" panose="020B0604020202020204" pitchFamily="34" charset="0"/>
              <a:cs typeface="Helvetica" panose="020B0604020202020204" pitchFamily="34" charset="0"/>
            </a:endParaRPr>
          </a:p>
        </p:txBody>
      </p:sp>
      <p:sp>
        <p:nvSpPr>
          <p:cNvPr id="8" name="Espace réservé du texte 3"/>
          <p:cNvSpPr txBox="1">
            <a:spLocks/>
          </p:cNvSpPr>
          <p:nvPr/>
        </p:nvSpPr>
        <p:spPr>
          <a:xfrm>
            <a:off x="210985" y="1123876"/>
            <a:ext cx="8153400" cy="4191000"/>
          </a:xfrm>
          <a:prstGeom prst="rect">
            <a:avLst/>
          </a:prstGeom>
        </p:spPr>
        <p:txBody>
          <a:bodyPr/>
          <a:lstStyle/>
          <a:p>
            <a:pPr marL="342900" indent="-342900" algn="just" eaLnBrk="0" hangingPunct="0">
              <a:spcBef>
                <a:spcPct val="20000"/>
              </a:spcBef>
              <a:buFont typeface="Wingdings" charset="2"/>
              <a:buNone/>
              <a:defRPr/>
            </a:pPr>
            <a:r>
              <a:rPr lang="fr-FR" i="1" kern="0" dirty="0">
                <a:latin typeface="Book Antiqua" charset="0"/>
                <a:cs typeface="+mn-cs"/>
              </a:rPr>
              <a:t>       Articles 75 à 78 du C.P.P.</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      Relèvent de l’enquête tout ce qui n’entrent pas dans le cadre de la commission rogatoire, de l’enquête de flagrance et de l’enquête de découverte de cadavre.</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      Ce type d’enquête est très restrictive par rapport aux deux premières enquêtes.</a:t>
            </a:r>
          </a:p>
        </p:txBody>
      </p:sp>
      <p:pic>
        <p:nvPicPr>
          <p:cNvPr id="9" name="Image 23" descr="justice-tribunal-8.gif"/>
          <p:cNvPicPr>
            <a:picLocks noChangeAspect="1"/>
          </p:cNvPicPr>
          <p:nvPr/>
        </p:nvPicPr>
        <p:blipFill>
          <a:blip r:embed="rId3" cstate="print"/>
          <a:srcRect/>
          <a:stretch>
            <a:fillRect/>
          </a:stretch>
        </p:blipFill>
        <p:spPr bwMode="auto">
          <a:xfrm>
            <a:off x="7519835" y="4508426"/>
            <a:ext cx="1471613" cy="1393825"/>
          </a:xfrm>
          <a:prstGeom prst="rect">
            <a:avLst/>
          </a:prstGeom>
          <a:noFill/>
          <a:ln w="9525">
            <a:noFill/>
            <a:miter lim="800000"/>
            <a:headEnd/>
            <a:tailEnd/>
          </a:ln>
        </p:spPr>
      </p:pic>
      <p:pic>
        <p:nvPicPr>
          <p:cNvPr id="10" name="Image 27" descr="AZLU7GGCAWEWUGCCA8B73M3CAJC5B1OCAUEMS28CAK9OZQ6CAHSRF91CAUE8AU8CAIPA9HZCAG7H6J6CA1ZGE05CAFJNJVECABTVGS9CAU38KR1CA3QBSWOCA24ZPD3CA0JQXXSCAX0G6MPCAZQXLD3.jpg"/>
          <p:cNvPicPr>
            <a:picLocks noChangeAspect="1"/>
          </p:cNvPicPr>
          <p:nvPr/>
        </p:nvPicPr>
        <p:blipFill>
          <a:blip r:embed="rId4" cstate="print"/>
          <a:srcRect/>
          <a:stretch>
            <a:fillRect/>
          </a:stretch>
        </p:blipFill>
        <p:spPr bwMode="auto">
          <a:xfrm>
            <a:off x="4932040" y="3717032"/>
            <a:ext cx="1512168" cy="2095433"/>
          </a:xfrm>
          <a:prstGeom prst="rect">
            <a:avLst/>
          </a:prstGeom>
          <a:noFill/>
          <a:ln w="57150">
            <a:noFill/>
            <a:miter lim="800000"/>
            <a:headEnd/>
            <a:tailEnd/>
          </a:ln>
        </p:spPr>
      </p:pic>
      <p:pic>
        <p:nvPicPr>
          <p:cNvPr id="13" name="Picture 2" descr="http://t1.gstatic.com/images?q=tbn:ANd9GcQbXHrZSEuJVS2pC4UsGZ62gsWDkRSdrxhaEE4DU6jfQuRRzDnz"/>
          <p:cNvPicPr>
            <a:picLocks noChangeAspect="1" noChangeArrowheads="1"/>
          </p:cNvPicPr>
          <p:nvPr/>
        </p:nvPicPr>
        <p:blipFill>
          <a:blip r:embed="rId5" cstate="print"/>
          <a:srcRect/>
          <a:stretch>
            <a:fillRect/>
          </a:stretch>
        </p:blipFill>
        <p:spPr bwMode="auto">
          <a:xfrm>
            <a:off x="895198" y="3573388"/>
            <a:ext cx="3028730" cy="2451654"/>
          </a:xfrm>
          <a:prstGeom prst="rect">
            <a:avLst/>
          </a:prstGeom>
          <a:noFill/>
          <a:ln w="9525">
            <a:noFill/>
            <a:miter lim="800000"/>
            <a:headEnd/>
            <a:tailEnd/>
          </a:ln>
        </p:spPr>
      </p:pic>
    </p:spTree>
    <p:extLst>
      <p:ext uri="{BB962C8B-B14F-4D97-AF65-F5344CB8AC3E}">
        <p14:creationId xmlns:p14="http://schemas.microsoft.com/office/powerpoint/2010/main" val="3705554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17</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latin typeface="Helvetica" panose="020B0604020202020204" pitchFamily="34" charset="0"/>
                <a:cs typeface="Helvetica" panose="020B0604020202020204" pitchFamily="34" charset="0"/>
              </a:rPr>
              <a:t>Article 77-1 du C.P.P (enquête préliminaire</a:t>
            </a:r>
            <a:r>
              <a:rPr lang="fr-FR" sz="3200" dirty="0" smtClean="0">
                <a:latin typeface="Helvetica" panose="020B0604020202020204" pitchFamily="34" charset="0"/>
                <a:cs typeface="Helvetica" panose="020B0604020202020204" pitchFamily="34" charset="0"/>
              </a:rPr>
              <a:t>)</a:t>
            </a:r>
            <a:endParaRPr lang="fr-FR" sz="3200" dirty="0">
              <a:latin typeface="Helvetica" panose="020B0604020202020204" pitchFamily="34" charset="0"/>
              <a:cs typeface="Helvetica" panose="020B0604020202020204" pitchFamily="34" charset="0"/>
            </a:endParaRPr>
          </a:p>
        </p:txBody>
      </p:sp>
      <p:sp>
        <p:nvSpPr>
          <p:cNvPr id="11" name="Espace réservé du texte 3"/>
          <p:cNvSpPr txBox="1">
            <a:spLocks/>
          </p:cNvSpPr>
          <p:nvPr/>
        </p:nvSpPr>
        <p:spPr>
          <a:xfrm>
            <a:off x="323056" y="1196280"/>
            <a:ext cx="8153400" cy="4191000"/>
          </a:xfrm>
          <a:prstGeom prst="rect">
            <a:avLst/>
          </a:prstGeom>
        </p:spPr>
        <p:txBody>
          <a:bodyPr/>
          <a:lstStyle/>
          <a:p>
            <a:pPr marL="342900" indent="-342900" algn="just" eaLnBrk="0" hangingPunct="0">
              <a:spcBef>
                <a:spcPct val="20000"/>
              </a:spcBef>
              <a:buFont typeface="Wingdings" charset="2"/>
              <a:buNone/>
              <a:defRPr/>
            </a:pPr>
            <a:r>
              <a:rPr lang="fr-FR" i="1" kern="0" dirty="0">
                <a:latin typeface="Book Antiqua" charset="0"/>
                <a:cs typeface="+mn-cs"/>
              </a:rPr>
              <a:t>      Article 77-1 du C.P.P.</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      S’il y a lieu de procéder à des constatations ou à des examens techniques ou scientifiques, le procureur de la République ou, sur autorisation de celui-ci, l’O.P.J., a recours à toutes personnes qualifiées. Les dispositions des 2</a:t>
            </a:r>
            <a:r>
              <a:rPr lang="fr-FR" i="1" kern="0" baseline="30000" dirty="0">
                <a:latin typeface="Book Antiqua" charset="0"/>
                <a:cs typeface="+mn-cs"/>
              </a:rPr>
              <a:t>ème</a:t>
            </a:r>
            <a:r>
              <a:rPr lang="fr-FR" i="1" kern="0" dirty="0">
                <a:latin typeface="Book Antiqua" charset="0"/>
                <a:cs typeface="+mn-cs"/>
              </a:rPr>
              <a:t>, 3</a:t>
            </a:r>
            <a:r>
              <a:rPr lang="fr-FR" i="1" kern="0" baseline="30000" dirty="0">
                <a:latin typeface="Book Antiqua" charset="0"/>
                <a:cs typeface="+mn-cs"/>
              </a:rPr>
              <a:t>ème</a:t>
            </a:r>
            <a:r>
              <a:rPr lang="fr-FR" i="1" kern="0" dirty="0">
                <a:latin typeface="Book Antiqua" charset="0"/>
                <a:cs typeface="+mn-cs"/>
              </a:rPr>
              <a:t> et 3</a:t>
            </a:r>
            <a:r>
              <a:rPr lang="fr-FR" i="1" kern="0" baseline="30000" dirty="0">
                <a:latin typeface="Book Antiqua" charset="0"/>
                <a:cs typeface="+mn-cs"/>
              </a:rPr>
              <a:t>ème</a:t>
            </a:r>
            <a:r>
              <a:rPr lang="fr-FR" i="1" kern="0" dirty="0">
                <a:latin typeface="Book Antiqua" charset="0"/>
                <a:cs typeface="+mn-cs"/>
              </a:rPr>
              <a:t> alinéas de l’article 60 sont applicables.</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sz="1600" i="1" kern="0" dirty="0">
                <a:latin typeface="Book Antiqua" charset="0"/>
                <a:cs typeface="+mn-cs"/>
              </a:rPr>
              <a:t>      2</a:t>
            </a:r>
            <a:r>
              <a:rPr lang="fr-FR" sz="1600" i="1" kern="0" baseline="30000" dirty="0">
                <a:latin typeface="Book Antiqua" charset="0"/>
                <a:cs typeface="+mn-cs"/>
              </a:rPr>
              <a:t>ème</a:t>
            </a:r>
            <a:r>
              <a:rPr lang="fr-FR" sz="1600" i="1" kern="0" dirty="0">
                <a:latin typeface="Book Antiqua" charset="0"/>
                <a:cs typeface="+mn-cs"/>
              </a:rPr>
              <a:t> alinéa : inscription sur une des listes d’experts</a:t>
            </a:r>
          </a:p>
          <a:p>
            <a:pPr marL="342900" indent="-342900" algn="just" eaLnBrk="0" hangingPunct="0">
              <a:spcBef>
                <a:spcPct val="20000"/>
              </a:spcBef>
              <a:buFont typeface="Wingdings" charset="2"/>
              <a:buNone/>
              <a:defRPr/>
            </a:pPr>
            <a:r>
              <a:rPr lang="fr-FR" sz="1600" i="1" kern="0" dirty="0">
                <a:latin typeface="Book Antiqua" charset="0"/>
                <a:cs typeface="+mn-cs"/>
              </a:rPr>
              <a:t>      3</a:t>
            </a:r>
            <a:r>
              <a:rPr lang="fr-FR" sz="1600" i="1" kern="0" baseline="30000" dirty="0">
                <a:latin typeface="Book Antiqua" charset="0"/>
                <a:cs typeface="+mn-cs"/>
              </a:rPr>
              <a:t>ème</a:t>
            </a:r>
            <a:r>
              <a:rPr lang="fr-FR" sz="1600" i="1" kern="0" dirty="0">
                <a:latin typeface="Book Antiqua" charset="0"/>
                <a:cs typeface="+mn-cs"/>
              </a:rPr>
              <a:t> alinéa : ouverture des scellés</a:t>
            </a:r>
          </a:p>
          <a:p>
            <a:pPr marL="342900" indent="-342900" algn="just" eaLnBrk="0" hangingPunct="0">
              <a:spcBef>
                <a:spcPct val="20000"/>
              </a:spcBef>
              <a:buFont typeface="Wingdings" charset="2"/>
              <a:buNone/>
              <a:defRPr/>
            </a:pPr>
            <a:r>
              <a:rPr lang="fr-FR" sz="1600" i="1" kern="0" dirty="0">
                <a:latin typeface="Book Antiqua" charset="0"/>
                <a:cs typeface="+mn-cs"/>
              </a:rPr>
              <a:t>      4</a:t>
            </a:r>
            <a:r>
              <a:rPr lang="fr-FR" sz="1600" i="1" kern="0" baseline="30000" dirty="0">
                <a:latin typeface="Book Antiqua" charset="0"/>
                <a:cs typeface="+mn-cs"/>
              </a:rPr>
              <a:t>ème</a:t>
            </a:r>
            <a:r>
              <a:rPr lang="fr-FR" sz="1600" i="1" kern="0" dirty="0">
                <a:latin typeface="Book Antiqua" charset="0"/>
                <a:cs typeface="+mn-cs"/>
              </a:rPr>
              <a:t> alinéa : avis aux parties par les O.P.J.</a:t>
            </a:r>
          </a:p>
        </p:txBody>
      </p:sp>
      <p:pic>
        <p:nvPicPr>
          <p:cNvPr id="15" name="Image 27" descr="AZLU7GGCAWEWUGCCA8B73M3CAJC5B1OCAUEMS28CAK9OZQ6CAHSRF91CAUE8AU8CAIPA9HZCAG7H6J6CA1ZGE05CAFJNJVECABTVGS9CAU38KR1CA3QBSWOCA24ZPD3CA0JQXXSCAX0G6MPCAZQXLD3.jpg"/>
          <p:cNvPicPr>
            <a:picLocks noChangeAspect="1"/>
          </p:cNvPicPr>
          <p:nvPr/>
        </p:nvPicPr>
        <p:blipFill>
          <a:blip r:embed="rId3" cstate="print"/>
          <a:srcRect/>
          <a:stretch>
            <a:fillRect/>
          </a:stretch>
        </p:blipFill>
        <p:spPr bwMode="auto">
          <a:xfrm>
            <a:off x="3923928" y="4480879"/>
            <a:ext cx="1307232" cy="1812802"/>
          </a:xfrm>
          <a:prstGeom prst="rect">
            <a:avLst/>
          </a:prstGeom>
          <a:noFill/>
          <a:ln w="57150">
            <a:noFill/>
            <a:miter lim="800000"/>
            <a:headEnd/>
            <a:tailEnd/>
          </a:ln>
        </p:spPr>
      </p:pic>
    </p:spTree>
    <p:extLst>
      <p:ext uri="{BB962C8B-B14F-4D97-AF65-F5344CB8AC3E}">
        <p14:creationId xmlns:p14="http://schemas.microsoft.com/office/powerpoint/2010/main" val="2255911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18</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latin typeface="Helvetica" panose="020B0604020202020204" pitchFamily="34" charset="0"/>
                <a:cs typeface="Helvetica" panose="020B0604020202020204" pitchFamily="34" charset="0"/>
              </a:rPr>
              <a:t>Enquête de découverte de </a:t>
            </a:r>
            <a:r>
              <a:rPr lang="fr-FR" sz="3200" dirty="0" smtClean="0">
                <a:latin typeface="Helvetica" panose="020B0604020202020204" pitchFamily="34" charset="0"/>
                <a:cs typeface="Helvetica" panose="020B0604020202020204" pitchFamily="34" charset="0"/>
              </a:rPr>
              <a:t>cadavre</a:t>
            </a:r>
            <a:endParaRPr lang="fr-FR" sz="3200" dirty="0">
              <a:latin typeface="Helvetica" panose="020B0604020202020204" pitchFamily="34" charset="0"/>
              <a:cs typeface="Helvetica" panose="020B0604020202020204" pitchFamily="34" charset="0"/>
            </a:endParaRPr>
          </a:p>
        </p:txBody>
      </p:sp>
      <p:sp>
        <p:nvSpPr>
          <p:cNvPr id="8" name="Espace réservé du texte 3"/>
          <p:cNvSpPr txBox="1">
            <a:spLocks/>
          </p:cNvSpPr>
          <p:nvPr/>
        </p:nvSpPr>
        <p:spPr>
          <a:xfrm>
            <a:off x="197495" y="1128827"/>
            <a:ext cx="8153400" cy="4191000"/>
          </a:xfrm>
          <a:prstGeom prst="rect">
            <a:avLst/>
          </a:prstGeom>
        </p:spPr>
        <p:txBody>
          <a:bodyPr/>
          <a:lstStyle/>
          <a:p>
            <a:pPr marL="342900" indent="-342900" algn="just" eaLnBrk="0" hangingPunct="0">
              <a:spcBef>
                <a:spcPct val="20000"/>
              </a:spcBef>
              <a:buFont typeface="Wingdings" charset="2"/>
              <a:buNone/>
              <a:defRPr/>
            </a:pPr>
            <a:r>
              <a:rPr lang="fr-FR" i="1" kern="0" dirty="0">
                <a:latin typeface="Book Antiqua" charset="0"/>
                <a:cs typeface="+mn-cs"/>
              </a:rPr>
              <a:t>       Article 74 du C.P.P.</a:t>
            </a:r>
          </a:p>
          <a:p>
            <a:pPr marL="342900" indent="-342900" algn="just" eaLnBrk="0" hangingPunct="0">
              <a:spcBef>
                <a:spcPct val="20000"/>
              </a:spcBef>
              <a:buFont typeface="Wingdings" charset="2"/>
              <a:buNone/>
              <a:defRPr/>
            </a:pPr>
            <a:r>
              <a:rPr lang="fr-FR" i="1" kern="0" dirty="0">
                <a:latin typeface="Book Antiqua" charset="0"/>
                <a:cs typeface="+mn-cs"/>
              </a:rPr>
              <a:t>      En cas de découverte d'un cadavre, qu'il s'agisse ou non d'une mort violente, mais si la cause en est inconnue ou suspecte, l'officier de police judiciaire qui en est avisé informe immédiatement le procureur de la République, se transporte sans délai sur les lieux et procède aux premières constatations. Le procureur de la République se rend sur place s'il le juge nécessaire et se fait assister de personnes capables d'apprécier la nature des circonstances du décès. Il peut, toutefois, déléguer aux mêmes fins, un officier de police judiciaire de son  choix… Il peut être procédé aux actes prévus par les articles 56 à 62 du C.P.P….</a:t>
            </a:r>
          </a:p>
        </p:txBody>
      </p:sp>
      <p:pic>
        <p:nvPicPr>
          <p:cNvPr id="9" name="Image 23" descr="justice-tribunal-8.gif"/>
          <p:cNvPicPr>
            <a:picLocks noChangeAspect="1"/>
          </p:cNvPicPr>
          <p:nvPr/>
        </p:nvPicPr>
        <p:blipFill>
          <a:blip r:embed="rId3" cstate="print"/>
          <a:srcRect/>
          <a:stretch>
            <a:fillRect/>
          </a:stretch>
        </p:blipFill>
        <p:spPr bwMode="auto">
          <a:xfrm>
            <a:off x="7111058" y="3632621"/>
            <a:ext cx="1295400" cy="1228725"/>
          </a:xfrm>
          <a:prstGeom prst="rect">
            <a:avLst/>
          </a:prstGeom>
          <a:noFill/>
          <a:ln w="9525">
            <a:noFill/>
            <a:miter lim="800000"/>
            <a:headEnd/>
            <a:tailEnd/>
          </a:ln>
        </p:spPr>
      </p:pic>
      <p:pic>
        <p:nvPicPr>
          <p:cNvPr id="10" name="Image 27" descr="AZLU7GGCAWEWUGCCA8B73M3CAJC5B1OCAUEMS28CAK9OZQ6CAHSRF91CAUE8AU8CAIPA9HZCAG7H6J6CA1ZGE05CAFJNJVECABTVGS9CAU38KR1CA3QBSWOCA24ZPD3CA0JQXXSCAX0G6MPCAZQXLD3.jpg"/>
          <p:cNvPicPr>
            <a:picLocks noChangeAspect="1"/>
          </p:cNvPicPr>
          <p:nvPr/>
        </p:nvPicPr>
        <p:blipFill>
          <a:blip r:embed="rId4" cstate="print"/>
          <a:srcRect/>
          <a:stretch>
            <a:fillRect/>
          </a:stretch>
        </p:blipFill>
        <p:spPr bwMode="auto">
          <a:xfrm>
            <a:off x="1475656" y="3789040"/>
            <a:ext cx="1246650" cy="1728960"/>
          </a:xfrm>
          <a:prstGeom prst="rect">
            <a:avLst/>
          </a:prstGeom>
          <a:noFill/>
          <a:ln w="57150">
            <a:noFill/>
            <a:miter lim="800000"/>
            <a:headEnd/>
            <a:tailEnd/>
          </a:ln>
        </p:spPr>
      </p:pic>
      <p:pic>
        <p:nvPicPr>
          <p:cNvPr id="13" name="Picture 2" descr="http://t1.gstatic.com/images?q=tbn:ANd9GcSXVhWyb6e1-YfM3i4X_i3svp-_bVXEvb-N00B4VxgdP8kUimEvbA"/>
          <p:cNvPicPr>
            <a:picLocks noChangeAspect="1" noChangeArrowheads="1"/>
          </p:cNvPicPr>
          <p:nvPr/>
        </p:nvPicPr>
        <p:blipFill>
          <a:blip r:embed="rId5" cstate="print"/>
          <a:srcRect/>
          <a:stretch>
            <a:fillRect/>
          </a:stretch>
        </p:blipFill>
        <p:spPr bwMode="auto">
          <a:xfrm>
            <a:off x="3779912" y="4063627"/>
            <a:ext cx="2074863" cy="1595438"/>
          </a:xfrm>
          <a:prstGeom prst="rect">
            <a:avLst/>
          </a:prstGeom>
          <a:noFill/>
          <a:ln w="9525">
            <a:noFill/>
            <a:miter lim="800000"/>
            <a:headEnd/>
            <a:tailEnd/>
          </a:ln>
        </p:spPr>
      </p:pic>
    </p:spTree>
    <p:extLst>
      <p:ext uri="{BB962C8B-B14F-4D97-AF65-F5344CB8AC3E}">
        <p14:creationId xmlns:p14="http://schemas.microsoft.com/office/powerpoint/2010/main" val="2324160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19</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latin typeface="Helvetica" panose="020B0604020202020204" pitchFamily="34" charset="0"/>
                <a:cs typeface="Helvetica" panose="020B0604020202020204" pitchFamily="34" charset="0"/>
              </a:rPr>
              <a:t>Article 156 du C.P.P</a:t>
            </a:r>
            <a:r>
              <a:rPr lang="fr-FR" sz="3200" dirty="0" smtClean="0">
                <a:latin typeface="Helvetica" panose="020B0604020202020204" pitchFamily="34" charset="0"/>
                <a:cs typeface="Helvetica" panose="020B0604020202020204" pitchFamily="34" charset="0"/>
              </a:rPr>
              <a:t>.</a:t>
            </a:r>
            <a:endParaRPr lang="fr-FR" sz="3200" dirty="0">
              <a:latin typeface="Helvetica" panose="020B0604020202020204" pitchFamily="34" charset="0"/>
              <a:cs typeface="Helvetica" panose="020B0604020202020204" pitchFamily="34" charset="0"/>
            </a:endParaRPr>
          </a:p>
        </p:txBody>
      </p:sp>
      <p:sp>
        <p:nvSpPr>
          <p:cNvPr id="11" name="Espace réservé du texte 3"/>
          <p:cNvSpPr txBox="1">
            <a:spLocks/>
          </p:cNvSpPr>
          <p:nvPr/>
        </p:nvSpPr>
        <p:spPr>
          <a:xfrm>
            <a:off x="166918" y="1124570"/>
            <a:ext cx="8153400" cy="4191000"/>
          </a:xfrm>
          <a:prstGeom prst="rect">
            <a:avLst/>
          </a:prstGeom>
        </p:spPr>
        <p:txBody>
          <a:bodyPr/>
          <a:lstStyle/>
          <a:p>
            <a:pPr marL="342900" indent="-342900" algn="just" eaLnBrk="0" hangingPunct="0">
              <a:spcBef>
                <a:spcPct val="20000"/>
              </a:spcBef>
              <a:buFont typeface="Wingdings" charset="2"/>
              <a:buNone/>
              <a:defRPr/>
            </a:pPr>
            <a:r>
              <a:rPr lang="fr-FR" i="1" kern="0" dirty="0">
                <a:latin typeface="Book Antiqua" charset="0"/>
                <a:cs typeface="+mn-cs"/>
              </a:rPr>
              <a:t>       Article 156 du C.P.P.</a:t>
            </a:r>
          </a:p>
          <a:p>
            <a:pPr marL="342900" indent="-342900" algn="just" eaLnBrk="0" hangingPunct="0">
              <a:spcBef>
                <a:spcPct val="20000"/>
              </a:spcBef>
              <a:buFont typeface="Wingdings" charset="2"/>
              <a:buNone/>
              <a:defRPr/>
            </a:pPr>
            <a:endParaRPr lang="fr-FR" i="1" kern="0" dirty="0">
              <a:solidFill>
                <a:srgbClr val="000000"/>
              </a:solidFill>
              <a:latin typeface="Book Antiqua" charset="0"/>
              <a:cs typeface="+mn-cs"/>
            </a:endParaRPr>
          </a:p>
          <a:p>
            <a:pPr marL="342900" indent="-342900" algn="just" eaLnBrk="0" hangingPunct="0">
              <a:spcBef>
                <a:spcPct val="20000"/>
              </a:spcBef>
              <a:buFont typeface="Wingdings" charset="2"/>
              <a:buNone/>
              <a:defRPr/>
            </a:pPr>
            <a:r>
              <a:rPr lang="fr-FR" i="1" kern="0" dirty="0">
                <a:solidFill>
                  <a:srgbClr val="000000"/>
                </a:solidFill>
                <a:latin typeface="Book Antiqua" charset="0"/>
                <a:cs typeface="+mn-cs"/>
              </a:rPr>
              <a:t>      Toute juridiction d’instruction ou de jugement, dans le cas ou se pose une question d’ordre technique, peut, soit à la demande du ministère public, soit d’office, ou à la demande des parties, ordonner une expertise. Le ministère public ou la partie qui demande une expertise peut préciser dans sa demande les questions qu’il souhaiterait voir poser à l’expert. …</a:t>
            </a:r>
          </a:p>
          <a:p>
            <a:pPr marL="342900" indent="-342900" algn="just" eaLnBrk="0" hangingPunct="0">
              <a:spcBef>
                <a:spcPct val="20000"/>
              </a:spcBef>
              <a:buFont typeface="Wingdings" charset="2"/>
              <a:buNone/>
              <a:defRPr/>
            </a:pPr>
            <a:endParaRPr lang="fr-FR" i="1" kern="0" dirty="0">
              <a:solidFill>
                <a:srgbClr val="000000"/>
              </a:solidFill>
              <a:latin typeface="Book Antiqua" charset="0"/>
              <a:cs typeface="+mn-cs"/>
            </a:endParaRPr>
          </a:p>
          <a:p>
            <a:pPr marL="342900" indent="-342900" algn="just" eaLnBrk="0" hangingPunct="0">
              <a:spcBef>
                <a:spcPct val="20000"/>
              </a:spcBef>
              <a:buFont typeface="Wingdings" charset="2"/>
              <a:buNone/>
              <a:defRPr/>
            </a:pPr>
            <a:r>
              <a:rPr lang="fr-FR" i="1" kern="0" dirty="0">
                <a:solidFill>
                  <a:srgbClr val="000000"/>
                </a:solidFill>
                <a:latin typeface="Book Antiqua" charset="0"/>
                <a:cs typeface="+mn-cs"/>
              </a:rPr>
              <a:t>      Les experts procèdent à leur mission sous le contrôle du juge d’instruction ou du magistrat que doit désigner la juridiction ordonnant l’expertise.</a:t>
            </a:r>
            <a:endParaRPr lang="fr-FR" sz="800" i="1" kern="0" dirty="0">
              <a:latin typeface="Book Antiqua" charset="0"/>
              <a:cs typeface="+mn-cs"/>
            </a:endParaRPr>
          </a:p>
        </p:txBody>
      </p:sp>
      <p:pic>
        <p:nvPicPr>
          <p:cNvPr id="12" name="Image 23" descr="justice-tribunal-8.gif"/>
          <p:cNvPicPr>
            <a:picLocks noChangeAspect="1"/>
          </p:cNvPicPr>
          <p:nvPr/>
        </p:nvPicPr>
        <p:blipFill>
          <a:blip r:embed="rId3" cstate="print"/>
          <a:srcRect/>
          <a:stretch>
            <a:fillRect/>
          </a:stretch>
        </p:blipFill>
        <p:spPr bwMode="auto">
          <a:xfrm>
            <a:off x="6732240" y="4149080"/>
            <a:ext cx="1471613" cy="1393825"/>
          </a:xfrm>
          <a:prstGeom prst="rect">
            <a:avLst/>
          </a:prstGeom>
          <a:noFill/>
          <a:ln w="9525">
            <a:noFill/>
            <a:miter lim="800000"/>
            <a:headEnd/>
            <a:tailEnd/>
          </a:ln>
        </p:spPr>
      </p:pic>
      <p:pic>
        <p:nvPicPr>
          <p:cNvPr id="14" name="Image 27" descr="AZLU7GGCAWEWUGCCA8B73M3CAJC5B1OCAUEMS28CAK9OZQ6CAHSRF91CAUE8AU8CAIPA9HZCAG7H6J6CA1ZGE05CAFJNJVECABTVGS9CAU38KR1CA3QBSWOCA24ZPD3CA0JQXXSCAX0G6MPCAZQXLD3.jpg"/>
          <p:cNvPicPr>
            <a:picLocks noChangeAspect="1"/>
          </p:cNvPicPr>
          <p:nvPr/>
        </p:nvPicPr>
        <p:blipFill>
          <a:blip r:embed="rId4" cstate="print"/>
          <a:srcRect/>
          <a:stretch>
            <a:fillRect/>
          </a:stretch>
        </p:blipFill>
        <p:spPr bwMode="auto">
          <a:xfrm>
            <a:off x="4572000" y="4149080"/>
            <a:ext cx="1030288" cy="1428750"/>
          </a:xfrm>
          <a:prstGeom prst="rect">
            <a:avLst/>
          </a:prstGeom>
          <a:noFill/>
          <a:ln w="57150">
            <a:noFill/>
            <a:miter lim="800000"/>
            <a:headEnd/>
            <a:tailEnd/>
          </a:ln>
        </p:spPr>
      </p:pic>
      <p:pic>
        <p:nvPicPr>
          <p:cNvPr id="15" name="Picture 2" descr="http://t3.gstatic.com/images?q=tbn:ANd9GcTk6vHgk2A-7hdrPzjXbCiHeBNF-CQGyqAUMkqFS8L3r5pZwRu6"/>
          <p:cNvPicPr>
            <a:picLocks noChangeAspect="1" noChangeArrowheads="1"/>
          </p:cNvPicPr>
          <p:nvPr/>
        </p:nvPicPr>
        <p:blipFill>
          <a:blip r:embed="rId5" cstate="print"/>
          <a:srcRect/>
          <a:stretch>
            <a:fillRect/>
          </a:stretch>
        </p:blipFill>
        <p:spPr bwMode="auto">
          <a:xfrm>
            <a:off x="953939" y="4038748"/>
            <a:ext cx="2016125" cy="1649413"/>
          </a:xfrm>
          <a:prstGeom prst="rect">
            <a:avLst/>
          </a:prstGeom>
          <a:noFill/>
          <a:ln w="9525">
            <a:noFill/>
            <a:miter lim="800000"/>
            <a:headEnd/>
            <a:tailEnd/>
          </a:ln>
        </p:spPr>
      </p:pic>
    </p:spTree>
    <p:extLst>
      <p:ext uri="{BB962C8B-B14F-4D97-AF65-F5344CB8AC3E}">
        <p14:creationId xmlns:p14="http://schemas.microsoft.com/office/powerpoint/2010/main" val="960621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2</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t>La Police Judiciaire au regard du droit </a:t>
            </a:r>
            <a:r>
              <a:rPr lang="fr-FR" sz="3200" dirty="0" smtClean="0"/>
              <a:t>pénal</a:t>
            </a:r>
            <a:endParaRPr lang="fr-FR" sz="3200" dirty="0"/>
          </a:p>
        </p:txBody>
      </p:sp>
      <p:sp>
        <p:nvSpPr>
          <p:cNvPr id="6" name="Rectangle 1"/>
          <p:cNvSpPr>
            <a:spLocks noChangeArrowheads="1"/>
          </p:cNvSpPr>
          <p:nvPr/>
        </p:nvSpPr>
        <p:spPr bwMode="auto">
          <a:xfrm>
            <a:off x="323850" y="1124744"/>
            <a:ext cx="8496300" cy="2554545"/>
          </a:xfrm>
          <a:prstGeom prst="rect">
            <a:avLst/>
          </a:prstGeom>
          <a:noFill/>
          <a:ln w="9525">
            <a:noFill/>
            <a:miter lim="800000"/>
            <a:headEnd/>
            <a:tailEnd/>
          </a:ln>
        </p:spPr>
        <p:txBody>
          <a:bodyPr>
            <a:spAutoFit/>
          </a:bodyPr>
          <a:lstStyle/>
          <a:p>
            <a:pPr algn="l"/>
            <a:r>
              <a:rPr lang="fr-FR" dirty="0"/>
              <a:t>La police judiciaire constitue l’un des rouages indispensables de la procédure pénale : travaillant sous le contrôle des magistrats, elle est chargée de la mise en œuvre concrète de l’enquête. </a:t>
            </a:r>
          </a:p>
          <a:p>
            <a:pPr algn="l"/>
            <a:r>
              <a:rPr lang="fr-FR" dirty="0"/>
              <a:t>Elle constitue à ce titre l’un des principaux auxiliaires du juge.</a:t>
            </a:r>
          </a:p>
          <a:p>
            <a:pPr algn="l"/>
            <a:r>
              <a:rPr lang="fr-FR" dirty="0"/>
              <a:t>La police judiciaire désigne l’autorité chargée de constater les infractions, de rassembler les preuves et d’en rechercher les auteurs. Ses membres sont des fonctionnaires dotés de la qualité d’officier ou d’agent de police judiciaire. Tous les policiers ne sont donc pas en charge d’une mission de police judiciaire, et la police judiciaire n’est pas uniquement composée de policiers : certains gendarmes, mais encore les maires et leurs adjoints possèdent la qualité d’officier de police judiciaire.</a:t>
            </a:r>
          </a:p>
        </p:txBody>
      </p:sp>
      <p:sp>
        <p:nvSpPr>
          <p:cNvPr id="8" name="Rectangle 3"/>
          <p:cNvSpPr>
            <a:spLocks noChangeArrowheads="1"/>
          </p:cNvSpPr>
          <p:nvPr/>
        </p:nvSpPr>
        <p:spPr bwMode="auto">
          <a:xfrm>
            <a:off x="323850" y="3812124"/>
            <a:ext cx="8424863" cy="1077218"/>
          </a:xfrm>
          <a:prstGeom prst="rect">
            <a:avLst/>
          </a:prstGeom>
          <a:noFill/>
          <a:ln w="9525">
            <a:noFill/>
            <a:miter lim="800000"/>
            <a:headEnd/>
            <a:tailEnd/>
          </a:ln>
        </p:spPr>
        <p:txBody>
          <a:bodyPr>
            <a:spAutoFit/>
          </a:bodyPr>
          <a:lstStyle/>
          <a:p>
            <a:pPr algn="l"/>
            <a:r>
              <a:rPr lang="fr-FR" dirty="0"/>
              <a:t>Dans l’exercice de leurs missions d’enquête, les officiers de police judiciaire peuvent recourir à certains moyens de coercition : garde à vue, perquisition, saisie. Ils exercent ces prérogatives dans un cadre juridique particulièrement précis et sous le contrôle de l’autorité judiciaire, gardienne de la liberté individuelle.</a:t>
            </a:r>
          </a:p>
        </p:txBody>
      </p:sp>
      <p:pic>
        <p:nvPicPr>
          <p:cNvPr id="9" name="Picture 2" descr="http://t0.gstatic.com/images?q=tbn:ANd9GcRHqeCyR1jURL15HJ76NQ0Fa_fc8cUwcQ94NIHijZcY_TI2m8he"/>
          <p:cNvPicPr>
            <a:picLocks noChangeAspect="1" noChangeArrowheads="1"/>
          </p:cNvPicPr>
          <p:nvPr/>
        </p:nvPicPr>
        <p:blipFill>
          <a:blip r:embed="rId3" cstate="print"/>
          <a:srcRect/>
          <a:stretch>
            <a:fillRect/>
          </a:stretch>
        </p:blipFill>
        <p:spPr bwMode="auto">
          <a:xfrm>
            <a:off x="3131840" y="5085184"/>
            <a:ext cx="1656184" cy="1133583"/>
          </a:xfrm>
          <a:prstGeom prst="rect">
            <a:avLst/>
          </a:prstGeom>
          <a:noFill/>
          <a:ln w="9525">
            <a:noFill/>
            <a:miter lim="800000"/>
            <a:headEnd/>
            <a:tailEnd/>
          </a:ln>
        </p:spPr>
      </p:pic>
      <p:pic>
        <p:nvPicPr>
          <p:cNvPr id="10" name="Picture 4" descr="http://t2.gstatic.com/images?q=tbn:ANd9GcSlMGIrp-MRaiEp0popOzeAM1mXbMvolZY5uyDWLD9ZWQfwuEz7yQ"/>
          <p:cNvPicPr>
            <a:picLocks noChangeAspect="1" noChangeArrowheads="1"/>
          </p:cNvPicPr>
          <p:nvPr/>
        </p:nvPicPr>
        <p:blipFill>
          <a:blip r:embed="rId4" cstate="print"/>
          <a:srcRect/>
          <a:stretch>
            <a:fillRect/>
          </a:stretch>
        </p:blipFill>
        <p:spPr bwMode="auto">
          <a:xfrm>
            <a:off x="4788024" y="5085184"/>
            <a:ext cx="1198116" cy="11905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20</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2800" dirty="0"/>
              <a:t>Cadre réquisitoire des </a:t>
            </a:r>
            <a:r>
              <a:rPr lang="fr-FR" sz="2800" dirty="0" smtClean="0"/>
              <a:t>Experts </a:t>
            </a:r>
            <a:r>
              <a:rPr lang="fr-FR" sz="2800" dirty="0"/>
              <a:t>œuvrant pour la </a:t>
            </a:r>
            <a:r>
              <a:rPr lang="fr-FR" sz="2800" dirty="0" smtClean="0"/>
              <a:t>justice</a:t>
            </a:r>
            <a:endParaRPr lang="fr-FR" sz="2800" dirty="0">
              <a:latin typeface="Helvetica" panose="020B0604020202020204" pitchFamily="34" charset="0"/>
              <a:cs typeface="Helvetica" panose="020B0604020202020204" pitchFamily="34" charset="0"/>
            </a:endParaRPr>
          </a:p>
        </p:txBody>
      </p:sp>
      <p:pic>
        <p:nvPicPr>
          <p:cNvPr id="8" name="Espace réservé du contenu 11" descr="AILNP3TCA85O979CAZH4939CADVWKZKCA9J021NCA5017QQCAMCT4J7CAXFLN15CAYOAG62CAUDH1D3CAZGZ99TCAW5JYPRCAKMYSNTCAF8CY7UCA0G0OARCAM41MEVCAEHFS52CAHTTPW5CABPFNMP.jpg"/>
          <p:cNvPicPr>
            <a:picLocks noChangeAspect="1"/>
          </p:cNvPicPr>
          <p:nvPr/>
        </p:nvPicPr>
        <p:blipFill>
          <a:blip r:embed="rId3" cstate="print"/>
          <a:srcRect/>
          <a:stretch>
            <a:fillRect/>
          </a:stretch>
        </p:blipFill>
        <p:spPr bwMode="auto">
          <a:xfrm>
            <a:off x="539750" y="1052736"/>
            <a:ext cx="1620838" cy="1635125"/>
          </a:xfrm>
          <a:prstGeom prst="rect">
            <a:avLst/>
          </a:prstGeom>
          <a:noFill/>
          <a:ln w="57150">
            <a:noFill/>
            <a:miter lim="800000"/>
            <a:headEnd/>
            <a:tailEnd/>
          </a:ln>
        </p:spPr>
      </p:pic>
      <p:sp>
        <p:nvSpPr>
          <p:cNvPr id="9" name="Flèche vers le bas 13"/>
          <p:cNvSpPr>
            <a:spLocks noChangeArrowheads="1"/>
          </p:cNvSpPr>
          <p:nvPr/>
        </p:nvSpPr>
        <p:spPr bwMode="auto">
          <a:xfrm>
            <a:off x="1000125" y="2840261"/>
            <a:ext cx="714375" cy="1143000"/>
          </a:xfrm>
          <a:prstGeom prst="downArrow">
            <a:avLst>
              <a:gd name="adj1" fmla="val 50000"/>
              <a:gd name="adj2" fmla="val 50000"/>
            </a:avLst>
          </a:prstGeom>
          <a:solidFill>
            <a:srgbClr val="FF0000"/>
          </a:solidFill>
          <a:ln w="9525" algn="ctr">
            <a:solidFill>
              <a:schemeClr val="tx1"/>
            </a:solidFill>
            <a:round/>
            <a:headEnd/>
            <a:tailEnd/>
          </a:ln>
        </p:spPr>
        <p:txBody>
          <a:bodyPr/>
          <a:lstStyle/>
          <a:p>
            <a:pPr algn="ctr"/>
            <a:endParaRPr lang="fr-FR"/>
          </a:p>
        </p:txBody>
      </p:sp>
      <p:sp>
        <p:nvSpPr>
          <p:cNvPr id="10" name="ZoneTexte 14"/>
          <p:cNvSpPr txBox="1">
            <a:spLocks noChangeArrowheads="1"/>
          </p:cNvSpPr>
          <p:nvPr/>
        </p:nvSpPr>
        <p:spPr bwMode="auto">
          <a:xfrm>
            <a:off x="500063" y="4054698"/>
            <a:ext cx="2916237" cy="434975"/>
          </a:xfrm>
          <a:prstGeom prst="rect">
            <a:avLst/>
          </a:prstGeom>
          <a:gradFill rotWithShape="0">
            <a:gsLst>
              <a:gs pos="0">
                <a:srgbClr val="FFEFD1"/>
              </a:gs>
              <a:gs pos="64999">
                <a:srgbClr val="F0EBD5"/>
              </a:gs>
              <a:gs pos="100000">
                <a:srgbClr val="D1C39F"/>
              </a:gs>
            </a:gsLst>
            <a:lin ang="5400000"/>
          </a:gradFill>
          <a:ln w="38100">
            <a:solidFill>
              <a:srgbClr val="FF0000"/>
            </a:solidFill>
            <a:miter lim="800000"/>
            <a:headEnd/>
            <a:tailEnd/>
          </a:ln>
        </p:spPr>
        <p:txBody>
          <a:bodyPr>
            <a:spAutoFit/>
          </a:bodyPr>
          <a:lstStyle/>
          <a:p>
            <a:pPr algn="ctr"/>
            <a:r>
              <a:rPr lang="fr-FR" sz="2000" b="1">
                <a:solidFill>
                  <a:srgbClr val="FF0000"/>
                </a:solidFill>
              </a:rPr>
              <a:t>Enquête de flagrance</a:t>
            </a:r>
          </a:p>
        </p:txBody>
      </p:sp>
      <p:sp>
        <p:nvSpPr>
          <p:cNvPr id="13" name="ZoneTexte 15"/>
          <p:cNvSpPr txBox="1">
            <a:spLocks noChangeArrowheads="1"/>
          </p:cNvSpPr>
          <p:nvPr/>
        </p:nvSpPr>
        <p:spPr bwMode="auto">
          <a:xfrm>
            <a:off x="0" y="2983136"/>
            <a:ext cx="2786063" cy="369887"/>
          </a:xfrm>
          <a:prstGeom prst="rect">
            <a:avLst/>
          </a:prstGeom>
          <a:noFill/>
          <a:ln w="9525">
            <a:noFill/>
            <a:miter lim="800000"/>
            <a:headEnd/>
            <a:tailEnd/>
          </a:ln>
        </p:spPr>
        <p:txBody>
          <a:bodyPr>
            <a:spAutoFit/>
          </a:bodyPr>
          <a:lstStyle/>
          <a:p>
            <a:pPr algn="ctr"/>
            <a:r>
              <a:rPr lang="fr-FR" b="1" i="1"/>
              <a:t>Article 60 du CPP</a:t>
            </a:r>
          </a:p>
        </p:txBody>
      </p:sp>
      <p:sp>
        <p:nvSpPr>
          <p:cNvPr id="16" name="Double flèche horizontale 18"/>
          <p:cNvSpPr>
            <a:spLocks noChangeArrowheads="1"/>
          </p:cNvSpPr>
          <p:nvPr/>
        </p:nvSpPr>
        <p:spPr bwMode="auto">
          <a:xfrm>
            <a:off x="2286000" y="1697261"/>
            <a:ext cx="5286375" cy="642937"/>
          </a:xfrm>
          <a:prstGeom prst="leftRightArrow">
            <a:avLst>
              <a:gd name="adj1" fmla="val 50000"/>
              <a:gd name="adj2" fmla="val 50019"/>
            </a:avLst>
          </a:prstGeom>
          <a:solidFill>
            <a:srgbClr val="FF0000"/>
          </a:solidFill>
          <a:ln w="9525" algn="ctr">
            <a:solidFill>
              <a:schemeClr val="tx1"/>
            </a:solidFill>
            <a:round/>
            <a:headEnd/>
            <a:tailEnd/>
          </a:ln>
        </p:spPr>
        <p:txBody>
          <a:bodyPr/>
          <a:lstStyle/>
          <a:p>
            <a:pPr algn="ctr"/>
            <a:r>
              <a:rPr lang="fr-FR" b="1" i="1"/>
              <a:t>Articles 77-1, 74 du CPP</a:t>
            </a:r>
          </a:p>
        </p:txBody>
      </p:sp>
      <p:sp>
        <p:nvSpPr>
          <p:cNvPr id="17" name="Flèche vers le bas 20"/>
          <p:cNvSpPr>
            <a:spLocks noChangeArrowheads="1"/>
          </p:cNvSpPr>
          <p:nvPr/>
        </p:nvSpPr>
        <p:spPr bwMode="auto">
          <a:xfrm>
            <a:off x="6286500" y="2133823"/>
            <a:ext cx="571500" cy="1778000"/>
          </a:xfrm>
          <a:prstGeom prst="downArrow">
            <a:avLst>
              <a:gd name="adj1" fmla="val 50000"/>
              <a:gd name="adj2" fmla="val 49979"/>
            </a:avLst>
          </a:prstGeom>
          <a:solidFill>
            <a:srgbClr val="FF0000"/>
          </a:solidFill>
          <a:ln w="9525" algn="ctr">
            <a:solidFill>
              <a:schemeClr val="tx1"/>
            </a:solidFill>
            <a:round/>
            <a:headEnd/>
            <a:tailEnd/>
          </a:ln>
        </p:spPr>
        <p:txBody>
          <a:bodyPr/>
          <a:lstStyle/>
          <a:p>
            <a:pPr algn="ctr"/>
            <a:endParaRPr lang="fr-FR"/>
          </a:p>
        </p:txBody>
      </p:sp>
      <p:sp>
        <p:nvSpPr>
          <p:cNvPr id="18" name="ZoneTexte 21"/>
          <p:cNvSpPr txBox="1">
            <a:spLocks noChangeArrowheads="1"/>
          </p:cNvSpPr>
          <p:nvPr/>
        </p:nvSpPr>
        <p:spPr bwMode="auto">
          <a:xfrm>
            <a:off x="5219700" y="3983261"/>
            <a:ext cx="3138488" cy="400050"/>
          </a:xfrm>
          <a:prstGeom prst="rect">
            <a:avLst/>
          </a:prstGeom>
          <a:gradFill rotWithShape="0">
            <a:gsLst>
              <a:gs pos="0">
                <a:srgbClr val="FFEFD1"/>
              </a:gs>
              <a:gs pos="64999">
                <a:srgbClr val="F0EBD5"/>
              </a:gs>
              <a:gs pos="100000">
                <a:srgbClr val="D1C39F"/>
              </a:gs>
            </a:gsLst>
            <a:lin ang="5400000"/>
          </a:gradFill>
          <a:ln w="38100">
            <a:solidFill>
              <a:srgbClr val="FF0000"/>
            </a:solidFill>
            <a:miter lim="800000"/>
            <a:headEnd/>
            <a:tailEnd/>
          </a:ln>
        </p:spPr>
        <p:txBody>
          <a:bodyPr>
            <a:spAutoFit/>
          </a:bodyPr>
          <a:lstStyle/>
          <a:p>
            <a:pPr algn="ctr"/>
            <a:r>
              <a:rPr lang="fr-FR" sz="2000" b="1">
                <a:solidFill>
                  <a:srgbClr val="FF0000"/>
                </a:solidFill>
              </a:rPr>
              <a:t>Enquête préliminaire</a:t>
            </a:r>
          </a:p>
        </p:txBody>
      </p:sp>
      <p:sp>
        <p:nvSpPr>
          <p:cNvPr id="19" name="ZoneTexte 22"/>
          <p:cNvSpPr txBox="1">
            <a:spLocks noChangeArrowheads="1"/>
          </p:cNvSpPr>
          <p:nvPr/>
        </p:nvSpPr>
        <p:spPr bwMode="auto">
          <a:xfrm>
            <a:off x="2714625" y="1197198"/>
            <a:ext cx="4572000" cy="646113"/>
          </a:xfrm>
          <a:prstGeom prst="rect">
            <a:avLst/>
          </a:prstGeom>
          <a:noFill/>
          <a:ln w="9525">
            <a:noFill/>
            <a:miter lim="800000"/>
            <a:headEnd/>
            <a:tailEnd/>
          </a:ln>
        </p:spPr>
        <p:txBody>
          <a:bodyPr>
            <a:spAutoFit/>
          </a:bodyPr>
          <a:lstStyle/>
          <a:p>
            <a:pPr algn="ctr"/>
            <a:r>
              <a:rPr lang="fr-FR" b="1" i="1" dirty="0"/>
              <a:t>Le procureur de la république ou l’OPJ avec accord de celui-ci</a:t>
            </a:r>
          </a:p>
        </p:txBody>
      </p:sp>
      <p:sp>
        <p:nvSpPr>
          <p:cNvPr id="20" name="Flèche angle droit à deux pointes 19"/>
          <p:cNvSpPr/>
          <p:nvPr/>
        </p:nvSpPr>
        <p:spPr bwMode="auto">
          <a:xfrm>
            <a:off x="5364088" y="4869160"/>
            <a:ext cx="1368425" cy="1008062"/>
          </a:xfrm>
          <a:prstGeom prst="leftUpArrow">
            <a:avLst/>
          </a:prstGeom>
          <a:solidFill>
            <a:schemeClr val="tx1"/>
          </a:solidFill>
          <a:ln w="9525" cap="flat" cmpd="sng" algn="ctr">
            <a:solidFill>
              <a:schemeClr val="tx1"/>
            </a:solidFill>
            <a:prstDash val="solid"/>
            <a:round/>
            <a:headEnd type="none" w="med" len="med"/>
            <a:tailEnd type="none" w="med" len="med"/>
          </a:ln>
          <a:effectLst/>
        </p:spPr>
        <p:txBody>
          <a:bodyPr/>
          <a:lstStyle/>
          <a:p>
            <a:pPr algn="ctr">
              <a:defRPr/>
            </a:pPr>
            <a:endParaRPr lang="fr-FR" dirty="0"/>
          </a:p>
        </p:txBody>
      </p:sp>
      <p:sp>
        <p:nvSpPr>
          <p:cNvPr id="21" name="Flèche angle droit à deux pointes 20"/>
          <p:cNvSpPr/>
          <p:nvPr/>
        </p:nvSpPr>
        <p:spPr bwMode="auto">
          <a:xfrm rot="5400000">
            <a:off x="2126903" y="4577953"/>
            <a:ext cx="1350963" cy="1357313"/>
          </a:xfrm>
          <a:prstGeom prst="leftUpArrow">
            <a:avLst/>
          </a:prstGeom>
          <a:solidFill>
            <a:schemeClr val="tx1"/>
          </a:solidFill>
          <a:ln w="9525" cap="flat" cmpd="sng" algn="ctr">
            <a:solidFill>
              <a:schemeClr val="tx1"/>
            </a:solidFill>
            <a:prstDash val="solid"/>
            <a:round/>
            <a:headEnd type="none" w="med" len="med"/>
            <a:tailEnd type="none" w="med" len="med"/>
          </a:ln>
          <a:effectLst/>
        </p:spPr>
        <p:txBody>
          <a:bodyPr/>
          <a:lstStyle/>
          <a:p>
            <a:pPr algn="ctr">
              <a:defRPr/>
            </a:pPr>
            <a:endParaRPr lang="fr-FR" dirty="0"/>
          </a:p>
        </p:txBody>
      </p:sp>
      <p:pic>
        <p:nvPicPr>
          <p:cNvPr id="22" name="Image 27" descr="AZLU7GGCAWEWUGCCA8B73M3CAJC5B1OCAUEMS28CAK9OZQ6CAHSRF91CAUE8AU8CAIPA9HZCAG7H6J6CA1ZGE05CAFJNJVECABTVGS9CAU38KR1CA3QBSWOCA24ZPD3CA0JQXXSCAX0G6MPCAZQXLD3.jpg"/>
          <p:cNvPicPr>
            <a:picLocks noChangeAspect="1"/>
          </p:cNvPicPr>
          <p:nvPr/>
        </p:nvPicPr>
        <p:blipFill>
          <a:blip r:embed="rId4" cstate="print"/>
          <a:srcRect/>
          <a:stretch>
            <a:fillRect/>
          </a:stretch>
        </p:blipFill>
        <p:spPr bwMode="auto">
          <a:xfrm>
            <a:off x="3779838" y="2492598"/>
            <a:ext cx="1254125" cy="1739900"/>
          </a:xfrm>
          <a:prstGeom prst="rect">
            <a:avLst/>
          </a:prstGeom>
          <a:noFill/>
          <a:ln w="57150">
            <a:noFill/>
            <a:miter lim="800000"/>
            <a:headEnd/>
            <a:tailEnd/>
          </a:ln>
        </p:spPr>
      </p:pic>
      <p:pic>
        <p:nvPicPr>
          <p:cNvPr id="23" name="Image 23" descr="justice-tribunal-8.gif"/>
          <p:cNvPicPr>
            <a:picLocks noChangeAspect="1"/>
          </p:cNvPicPr>
          <p:nvPr/>
        </p:nvPicPr>
        <p:blipFill>
          <a:blip r:embed="rId5" cstate="print"/>
          <a:srcRect/>
          <a:stretch>
            <a:fillRect/>
          </a:stretch>
        </p:blipFill>
        <p:spPr bwMode="auto">
          <a:xfrm>
            <a:off x="7667625" y="1484536"/>
            <a:ext cx="1082675" cy="1025525"/>
          </a:xfrm>
          <a:prstGeom prst="rect">
            <a:avLst/>
          </a:prstGeom>
          <a:noFill/>
          <a:ln w="9525">
            <a:noFill/>
            <a:miter lim="800000"/>
            <a:headEnd/>
            <a:tailEnd/>
          </a:ln>
        </p:spPr>
      </p:pic>
      <p:pic>
        <p:nvPicPr>
          <p:cNvPr id="26" name="Image 16" descr="autocouleur-gdd.jpg"/>
          <p:cNvPicPr>
            <a:picLocks noChangeAspect="1"/>
          </p:cNvPicPr>
          <p:nvPr/>
        </p:nvPicPr>
        <p:blipFill>
          <a:blip r:embed="rId6" cstate="print"/>
          <a:srcRect/>
          <a:stretch>
            <a:fillRect/>
          </a:stretch>
        </p:blipFill>
        <p:spPr bwMode="auto">
          <a:xfrm>
            <a:off x="395288" y="2565623"/>
            <a:ext cx="431800" cy="431800"/>
          </a:xfrm>
          <a:prstGeom prst="rect">
            <a:avLst/>
          </a:prstGeom>
          <a:noFill/>
          <a:ln w="9525">
            <a:noFill/>
            <a:miter lim="800000"/>
            <a:headEnd/>
            <a:tailEnd/>
          </a:ln>
        </p:spPr>
      </p:pic>
      <p:pic>
        <p:nvPicPr>
          <p:cNvPr id="27" name="Image 17" descr="APLOKVLCAWOQO8NCA5TSMILCAXOMVYCCAPHGFFBCAZ6O178CACW7UO4CAQE929MCAKTLN7TCA7WQM5RCAEF9MRVCA21PAKICAZJUNPOCAAME4X2CAUYAH8GCAO1JR1PCARTGVUVCAWUTYSYCABYAOLO.jpg"/>
          <p:cNvPicPr>
            <a:picLocks noChangeAspect="1"/>
          </p:cNvPicPr>
          <p:nvPr/>
        </p:nvPicPr>
        <p:blipFill>
          <a:blip r:embed="rId7" cstate="print"/>
          <a:srcRect/>
          <a:stretch>
            <a:fillRect/>
          </a:stretch>
        </p:blipFill>
        <p:spPr bwMode="auto">
          <a:xfrm>
            <a:off x="1979613" y="2492598"/>
            <a:ext cx="360362" cy="466725"/>
          </a:xfrm>
          <a:prstGeom prst="rect">
            <a:avLst/>
          </a:prstGeom>
          <a:noFill/>
          <a:ln w="9525">
            <a:noFill/>
            <a:miter lim="800000"/>
            <a:headEnd/>
            <a:tailEnd/>
          </a:ln>
        </p:spPr>
      </p:pic>
      <p:sp>
        <p:nvSpPr>
          <p:cNvPr id="28" name="ZoneTexte 21"/>
          <p:cNvSpPr txBox="1">
            <a:spLocks noChangeArrowheads="1"/>
          </p:cNvSpPr>
          <p:nvPr/>
        </p:nvSpPr>
        <p:spPr bwMode="auto">
          <a:xfrm>
            <a:off x="5219700" y="4365848"/>
            <a:ext cx="3144838" cy="400050"/>
          </a:xfrm>
          <a:prstGeom prst="rect">
            <a:avLst/>
          </a:prstGeom>
          <a:gradFill rotWithShape="0">
            <a:gsLst>
              <a:gs pos="0">
                <a:srgbClr val="FFEFD1"/>
              </a:gs>
              <a:gs pos="64999">
                <a:srgbClr val="F0EBD5"/>
              </a:gs>
              <a:gs pos="100000">
                <a:srgbClr val="D1C39F"/>
              </a:gs>
            </a:gsLst>
            <a:lin ang="5400000"/>
          </a:gradFill>
          <a:ln w="38100">
            <a:solidFill>
              <a:srgbClr val="FF0000"/>
            </a:solidFill>
            <a:miter lim="800000"/>
            <a:headEnd/>
            <a:tailEnd/>
          </a:ln>
        </p:spPr>
        <p:txBody>
          <a:bodyPr>
            <a:spAutoFit/>
          </a:bodyPr>
          <a:lstStyle/>
          <a:p>
            <a:pPr algn="ctr"/>
            <a:r>
              <a:rPr lang="fr-FR" sz="2000" b="1">
                <a:solidFill>
                  <a:srgbClr val="FF0000"/>
                </a:solidFill>
              </a:rPr>
              <a:t>Découverte de cadavre</a:t>
            </a:r>
          </a:p>
        </p:txBody>
      </p:sp>
      <p:sp>
        <p:nvSpPr>
          <p:cNvPr id="25" name="ZoneTexte 21"/>
          <p:cNvSpPr txBox="1">
            <a:spLocks noChangeArrowheads="1"/>
          </p:cNvSpPr>
          <p:nvPr/>
        </p:nvSpPr>
        <p:spPr bwMode="auto">
          <a:xfrm>
            <a:off x="3563888" y="5373216"/>
            <a:ext cx="1720180" cy="400050"/>
          </a:xfrm>
          <a:prstGeom prst="rect">
            <a:avLst/>
          </a:prstGeom>
          <a:gradFill rotWithShape="0">
            <a:gsLst>
              <a:gs pos="0">
                <a:srgbClr val="FFEFD1"/>
              </a:gs>
              <a:gs pos="64999">
                <a:srgbClr val="F0EBD5"/>
              </a:gs>
              <a:gs pos="100000">
                <a:srgbClr val="D1C39F"/>
              </a:gs>
            </a:gsLst>
            <a:lin ang="5400000"/>
          </a:gradFill>
          <a:ln w="38100">
            <a:solidFill>
              <a:srgbClr val="FF0000"/>
            </a:solidFill>
            <a:miter lim="800000"/>
            <a:headEnd/>
            <a:tailEnd/>
          </a:ln>
        </p:spPr>
        <p:txBody>
          <a:bodyPr wrap="square">
            <a:spAutoFit/>
          </a:bodyPr>
          <a:lstStyle/>
          <a:p>
            <a:pPr algn="ctr"/>
            <a:r>
              <a:rPr lang="fr-FR" sz="2000" b="1" dirty="0" smtClean="0">
                <a:solidFill>
                  <a:srgbClr val="FF0000"/>
                </a:solidFill>
              </a:rPr>
              <a:t>Experts</a:t>
            </a:r>
            <a:endParaRPr lang="fr-FR" sz="2000" b="1" dirty="0">
              <a:solidFill>
                <a:srgbClr val="FF0000"/>
              </a:solidFill>
            </a:endParaRPr>
          </a:p>
        </p:txBody>
      </p:sp>
    </p:spTree>
    <p:extLst>
      <p:ext uri="{BB962C8B-B14F-4D97-AF65-F5344CB8AC3E}">
        <p14:creationId xmlns:p14="http://schemas.microsoft.com/office/powerpoint/2010/main" val="3668877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21</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dirty="0">
                <a:latin typeface="Helvetica" panose="020B0604020202020204" pitchFamily="34" charset="0"/>
                <a:cs typeface="Helvetica" panose="020B0604020202020204" pitchFamily="34" charset="0"/>
              </a:rPr>
              <a:t>Prestation de </a:t>
            </a:r>
            <a:r>
              <a:rPr lang="fr-FR" dirty="0" smtClean="0">
                <a:latin typeface="Helvetica" panose="020B0604020202020204" pitchFamily="34" charset="0"/>
                <a:cs typeface="Helvetica" panose="020B0604020202020204" pitchFamily="34" charset="0"/>
              </a:rPr>
              <a:t>serment</a:t>
            </a:r>
            <a:endParaRPr lang="fr-FR" dirty="0">
              <a:latin typeface="Helvetica" panose="020B0604020202020204" pitchFamily="34" charset="0"/>
              <a:cs typeface="Helvetica" panose="020B0604020202020204" pitchFamily="34" charset="0"/>
            </a:endParaRPr>
          </a:p>
        </p:txBody>
      </p:sp>
      <p:sp>
        <p:nvSpPr>
          <p:cNvPr id="10" name="Espace réservé du texte 3"/>
          <p:cNvSpPr txBox="1">
            <a:spLocks/>
          </p:cNvSpPr>
          <p:nvPr/>
        </p:nvSpPr>
        <p:spPr>
          <a:xfrm>
            <a:off x="235024" y="1341438"/>
            <a:ext cx="8153400" cy="4191000"/>
          </a:xfrm>
          <a:prstGeom prst="rect">
            <a:avLst/>
          </a:prstGeom>
        </p:spPr>
        <p:txBody>
          <a:bodyPr/>
          <a:lstStyle/>
          <a:p>
            <a:pPr marL="342900" indent="-342900" algn="just" eaLnBrk="0" hangingPunct="0">
              <a:spcBef>
                <a:spcPct val="20000"/>
              </a:spcBef>
              <a:buFont typeface="Wingdings" charset="2"/>
              <a:buNone/>
              <a:defRPr/>
            </a:pPr>
            <a:r>
              <a:rPr lang="fr-FR" i="1" kern="0" dirty="0">
                <a:latin typeface="Book Antiqua" charset="0"/>
                <a:cs typeface="+mn-cs"/>
              </a:rPr>
              <a:t>       Article 157 du C.P.P.</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      Les experts choisis parmi les personnes physiques ou morales qui figurent sur la liste nationale dressée par la cour de cassation ou sur une des listes dressées par les cours d’appel dans les conditions prévues par la loi n°71-498 du 29 juin 1971 relatives aux experts judiciaires.</a:t>
            </a:r>
          </a:p>
          <a:p>
            <a:pPr marL="342900" indent="-342900" algn="just" eaLnBrk="0" hangingPunct="0">
              <a:spcBef>
                <a:spcPct val="20000"/>
              </a:spcBef>
              <a:buFont typeface="Wingdings" charset="2"/>
              <a:buNone/>
              <a:defRPr/>
            </a:pPr>
            <a:r>
              <a:rPr lang="fr-FR" i="1" kern="0" dirty="0">
                <a:latin typeface="Book Antiqua" charset="0"/>
                <a:cs typeface="+mn-cs"/>
              </a:rPr>
              <a:t>      A titre exceptionnel, les juridictions peuvent, par décision motivée, choisir des experts ne figurant sur aucune de ces listes (personnes qualifiées).</a:t>
            </a:r>
          </a:p>
          <a:p>
            <a:pPr marL="342900" indent="-342900" algn="just" eaLnBrk="0" hangingPunct="0">
              <a:spcBef>
                <a:spcPct val="20000"/>
              </a:spcBef>
              <a:buFont typeface="Wingdings" charset="2"/>
              <a:buNone/>
              <a:defRPr/>
            </a:pPr>
            <a:r>
              <a:rPr lang="fr-FR" i="1" kern="0" dirty="0">
                <a:latin typeface="Book Antiqua" charset="0"/>
                <a:cs typeface="+mn-cs"/>
              </a:rPr>
              <a:t>     </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eaLnBrk="0" hangingPunct="0">
              <a:spcBef>
                <a:spcPct val="20000"/>
              </a:spcBef>
              <a:buFont typeface="Wingdings" charset="2"/>
              <a:buNone/>
              <a:defRPr/>
            </a:pPr>
            <a:endParaRPr lang="fr-FR" sz="800" kern="0" dirty="0">
              <a:latin typeface="Book Antiqua" charset="0"/>
              <a:cs typeface="+mn-cs"/>
            </a:endParaRPr>
          </a:p>
        </p:txBody>
      </p:sp>
      <p:pic>
        <p:nvPicPr>
          <p:cNvPr id="11" name="Image 27" descr="AZLU7GGCAWEWUGCCA8B73M3CAJC5B1OCAUEMS28CAK9OZQ6CAHSRF91CAUE8AU8CAIPA9HZCAG7H6J6CA1ZGE05CAFJNJVECABTVGS9CAU38KR1CA3QBSWOCA24ZPD3CA0JQXXSCAX0G6MPCAZQXLD3.jpg"/>
          <p:cNvPicPr>
            <a:picLocks noChangeAspect="1"/>
          </p:cNvPicPr>
          <p:nvPr/>
        </p:nvPicPr>
        <p:blipFill>
          <a:blip r:embed="rId3" cstate="print"/>
          <a:srcRect/>
          <a:stretch>
            <a:fillRect/>
          </a:stretch>
        </p:blipFill>
        <p:spPr bwMode="auto">
          <a:xfrm>
            <a:off x="5203899" y="4365625"/>
            <a:ext cx="1152525" cy="1597025"/>
          </a:xfrm>
          <a:prstGeom prst="rect">
            <a:avLst/>
          </a:prstGeom>
          <a:noFill/>
          <a:ln w="57150">
            <a:noFill/>
            <a:miter lim="800000"/>
            <a:headEnd/>
            <a:tailEnd/>
          </a:ln>
        </p:spPr>
      </p:pic>
      <p:pic>
        <p:nvPicPr>
          <p:cNvPr id="12" name="Image 23" descr="justice-tribunal-8.gif"/>
          <p:cNvPicPr>
            <a:picLocks noChangeAspect="1"/>
          </p:cNvPicPr>
          <p:nvPr/>
        </p:nvPicPr>
        <p:blipFill>
          <a:blip r:embed="rId4" cstate="print"/>
          <a:srcRect/>
          <a:stretch>
            <a:fillRect/>
          </a:stretch>
        </p:blipFill>
        <p:spPr bwMode="auto">
          <a:xfrm>
            <a:off x="2827411" y="4365625"/>
            <a:ext cx="1514475" cy="1433513"/>
          </a:xfrm>
          <a:prstGeom prst="rect">
            <a:avLst/>
          </a:prstGeom>
          <a:noFill/>
          <a:ln w="9525">
            <a:noFill/>
            <a:miter lim="800000"/>
            <a:headEnd/>
            <a:tailEnd/>
          </a:ln>
        </p:spPr>
      </p:pic>
    </p:spTree>
    <p:extLst>
      <p:ext uri="{BB962C8B-B14F-4D97-AF65-F5344CB8AC3E}">
        <p14:creationId xmlns:p14="http://schemas.microsoft.com/office/powerpoint/2010/main" val="1276349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22</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dirty="0">
                <a:latin typeface="Helvetica" panose="020B0604020202020204" pitchFamily="34" charset="0"/>
                <a:cs typeface="Helvetica" panose="020B0604020202020204" pitchFamily="34" charset="0"/>
              </a:rPr>
              <a:t>Prestation de serment </a:t>
            </a:r>
            <a:r>
              <a:rPr lang="fr-FR" dirty="0" smtClean="0">
                <a:latin typeface="Helvetica" panose="020B0604020202020204" pitchFamily="34" charset="0"/>
                <a:cs typeface="Helvetica" panose="020B0604020202020204" pitchFamily="34" charset="0"/>
              </a:rPr>
              <a:t>Gendarmerie</a:t>
            </a:r>
            <a:endParaRPr lang="fr-FR" dirty="0">
              <a:latin typeface="Helvetica" panose="020B0604020202020204" pitchFamily="34" charset="0"/>
              <a:cs typeface="Helvetica" panose="020B0604020202020204" pitchFamily="34" charset="0"/>
            </a:endParaRPr>
          </a:p>
        </p:txBody>
      </p:sp>
      <p:sp>
        <p:nvSpPr>
          <p:cNvPr id="7" name="Espace réservé du texte 3"/>
          <p:cNvSpPr txBox="1">
            <a:spLocks/>
          </p:cNvSpPr>
          <p:nvPr/>
        </p:nvSpPr>
        <p:spPr>
          <a:xfrm>
            <a:off x="323850" y="983258"/>
            <a:ext cx="9001125" cy="3671887"/>
          </a:xfrm>
          <a:prstGeom prst="rect">
            <a:avLst/>
          </a:prstGeom>
        </p:spPr>
        <p:txBody>
          <a:bodyPr/>
          <a:lstStyle/>
          <a:p>
            <a:pPr marL="342900" indent="-342900" eaLnBrk="0" hangingPunct="0">
              <a:spcBef>
                <a:spcPct val="20000"/>
              </a:spcBef>
              <a:buFont typeface="Wingdings" charset="2"/>
              <a:buNone/>
              <a:defRPr/>
            </a:pPr>
            <a:endParaRPr lang="fr-FR" sz="3200" kern="0" dirty="0">
              <a:latin typeface="+mn-lt"/>
              <a:cs typeface="+mn-cs"/>
            </a:endParaRPr>
          </a:p>
          <a:p>
            <a:pPr marL="342900" indent="-342900" eaLnBrk="0" hangingPunct="0">
              <a:spcBef>
                <a:spcPct val="20000"/>
              </a:spcBef>
              <a:buFont typeface="Wingdings" charset="2"/>
              <a:buNone/>
              <a:defRPr/>
            </a:pPr>
            <a:endParaRPr lang="fr-FR" sz="3200" kern="0" dirty="0">
              <a:latin typeface="+mn-lt"/>
              <a:cs typeface="+mn-cs"/>
            </a:endParaRPr>
          </a:p>
          <a:p>
            <a:pPr marL="342900" indent="-342900" eaLnBrk="0" hangingPunct="0">
              <a:spcBef>
                <a:spcPct val="20000"/>
              </a:spcBef>
              <a:buFont typeface="Wingdings" charset="2"/>
              <a:buNone/>
              <a:defRPr/>
            </a:pPr>
            <a:endParaRPr lang="fr-FR" sz="3200" kern="0" dirty="0">
              <a:latin typeface="+mn-lt"/>
              <a:cs typeface="+mn-cs"/>
            </a:endParaRPr>
          </a:p>
          <a:p>
            <a:pPr marL="342900" indent="-342900" eaLnBrk="0" hangingPunct="0">
              <a:spcBef>
                <a:spcPct val="20000"/>
              </a:spcBef>
              <a:buFont typeface="Wingdings" charset="2"/>
              <a:buNone/>
              <a:defRPr/>
            </a:pPr>
            <a:endParaRPr lang="fr-FR" sz="3200" kern="0" dirty="0">
              <a:latin typeface="+mn-lt"/>
              <a:cs typeface="+mn-cs"/>
            </a:endParaRPr>
          </a:p>
          <a:p>
            <a:pPr marL="342900" indent="-342900" algn="ctr" eaLnBrk="0" hangingPunct="0">
              <a:spcBef>
                <a:spcPct val="20000"/>
              </a:spcBef>
              <a:buFont typeface="Wingdings" charset="2"/>
              <a:buNone/>
              <a:defRPr/>
            </a:pPr>
            <a:r>
              <a:rPr lang="fr-FR" sz="2400" i="1" kern="0" dirty="0">
                <a:solidFill>
                  <a:srgbClr val="FF0000"/>
                </a:solidFill>
                <a:latin typeface="Book Antiqua" charset="0"/>
                <a:cs typeface="+mn-cs"/>
              </a:rPr>
              <a:t>Ce n’est plus comme cela, </a:t>
            </a:r>
          </a:p>
          <a:p>
            <a:pPr marL="342900" indent="-342900" algn="ctr" eaLnBrk="0" hangingPunct="0">
              <a:spcBef>
                <a:spcPct val="20000"/>
              </a:spcBef>
              <a:buFont typeface="Wingdings" charset="2"/>
              <a:buNone/>
              <a:defRPr/>
            </a:pPr>
            <a:r>
              <a:rPr lang="fr-FR" sz="2400" i="1" kern="0" dirty="0">
                <a:solidFill>
                  <a:srgbClr val="FF0000"/>
                </a:solidFill>
                <a:latin typeface="Book Antiqua" charset="0"/>
                <a:cs typeface="+mn-cs"/>
              </a:rPr>
              <a:t>maintenant on coche la case sur la réquisition et </a:t>
            </a:r>
          </a:p>
          <a:p>
            <a:pPr marL="342900" indent="-342900" algn="ctr" eaLnBrk="0" hangingPunct="0">
              <a:spcBef>
                <a:spcPct val="20000"/>
              </a:spcBef>
              <a:buFont typeface="Wingdings" charset="2"/>
              <a:buNone/>
              <a:defRPr/>
            </a:pPr>
            <a:r>
              <a:rPr lang="fr-FR" sz="2400" i="1" kern="0" dirty="0">
                <a:solidFill>
                  <a:srgbClr val="FF0000"/>
                </a:solidFill>
                <a:latin typeface="Book Antiqua" charset="0"/>
                <a:cs typeface="+mn-cs"/>
              </a:rPr>
              <a:t>on paraphe !!!!!!!!!</a:t>
            </a:r>
          </a:p>
        </p:txBody>
      </p:sp>
      <p:pic>
        <p:nvPicPr>
          <p:cNvPr id="8" name="Image 10" descr="juré.jpg"/>
          <p:cNvPicPr>
            <a:picLocks noChangeAspect="1"/>
          </p:cNvPicPr>
          <p:nvPr/>
        </p:nvPicPr>
        <p:blipFill>
          <a:blip r:embed="rId3" cstate="print"/>
          <a:srcRect/>
          <a:stretch>
            <a:fillRect/>
          </a:stretch>
        </p:blipFill>
        <p:spPr bwMode="auto">
          <a:xfrm>
            <a:off x="3059113" y="1199158"/>
            <a:ext cx="3033712" cy="2016125"/>
          </a:xfrm>
          <a:prstGeom prst="rect">
            <a:avLst/>
          </a:prstGeom>
          <a:noFill/>
          <a:ln w="19050">
            <a:solidFill>
              <a:srgbClr val="FFFF00"/>
            </a:solidFill>
            <a:miter lim="800000"/>
            <a:headEnd/>
            <a:tailEnd/>
          </a:ln>
        </p:spPr>
      </p:pic>
      <p:sp>
        <p:nvSpPr>
          <p:cNvPr id="9" name="ZoneTexte 4"/>
          <p:cNvSpPr txBox="1">
            <a:spLocks noChangeArrowheads="1"/>
          </p:cNvSpPr>
          <p:nvPr/>
        </p:nvSpPr>
        <p:spPr bwMode="auto">
          <a:xfrm>
            <a:off x="802882" y="4871045"/>
            <a:ext cx="6134885" cy="338554"/>
          </a:xfrm>
          <a:prstGeom prst="rect">
            <a:avLst/>
          </a:prstGeom>
          <a:noFill/>
          <a:ln w="9525">
            <a:noFill/>
            <a:miter lim="800000"/>
            <a:headEnd/>
            <a:tailEnd/>
          </a:ln>
        </p:spPr>
        <p:txBody>
          <a:bodyPr wrap="none">
            <a:spAutoFit/>
          </a:bodyPr>
          <a:lstStyle/>
          <a:p>
            <a:pPr algn="ctr"/>
            <a:r>
              <a:rPr lang="fr-FR" dirty="0" smtClean="0"/>
              <a:t>  (  </a:t>
            </a:r>
            <a:r>
              <a:rPr lang="fr-FR" dirty="0"/>
              <a:t>) Accepte la mission et ne prête pas serment (art 157 du CPP).</a:t>
            </a:r>
          </a:p>
        </p:txBody>
      </p:sp>
      <p:sp>
        <p:nvSpPr>
          <p:cNvPr id="13" name="ZoneTexte 5"/>
          <p:cNvSpPr txBox="1">
            <a:spLocks noChangeArrowheads="1"/>
          </p:cNvSpPr>
          <p:nvPr/>
        </p:nvSpPr>
        <p:spPr bwMode="auto">
          <a:xfrm>
            <a:off x="572904" y="5158383"/>
            <a:ext cx="7975966" cy="584775"/>
          </a:xfrm>
          <a:prstGeom prst="rect">
            <a:avLst/>
          </a:prstGeom>
          <a:noFill/>
          <a:ln w="9525">
            <a:noFill/>
            <a:miter lim="800000"/>
            <a:headEnd/>
            <a:tailEnd/>
          </a:ln>
        </p:spPr>
        <p:txBody>
          <a:bodyPr wrap="none">
            <a:spAutoFit/>
          </a:bodyPr>
          <a:lstStyle/>
          <a:p>
            <a:pPr algn="ctr"/>
            <a:r>
              <a:rPr lang="fr-FR" dirty="0"/>
              <a:t> (</a:t>
            </a:r>
            <a:r>
              <a:rPr lang="fr-FR" b="1" dirty="0">
                <a:solidFill>
                  <a:srgbClr val="FF0000"/>
                </a:solidFill>
              </a:rPr>
              <a:t>X</a:t>
            </a:r>
            <a:r>
              <a:rPr lang="fr-FR" dirty="0"/>
              <a:t>) Accepte la mission et prête serment d’apporter son concours à la justice en </a:t>
            </a:r>
          </a:p>
          <a:p>
            <a:pPr algn="l"/>
            <a:r>
              <a:rPr lang="fr-FR" dirty="0"/>
              <a:t>     </a:t>
            </a:r>
            <a:r>
              <a:rPr lang="fr-FR" dirty="0" smtClean="0"/>
              <a:t>       </a:t>
            </a:r>
            <a:r>
              <a:rPr lang="fr-FR" dirty="0"/>
              <a:t>son honneur et conscience (art 157 du CPP).</a:t>
            </a:r>
          </a:p>
        </p:txBody>
      </p:sp>
      <p:sp>
        <p:nvSpPr>
          <p:cNvPr id="14" name="ZoneTexte 6"/>
          <p:cNvSpPr txBox="1">
            <a:spLocks noChangeArrowheads="1"/>
          </p:cNvSpPr>
          <p:nvPr/>
        </p:nvSpPr>
        <p:spPr bwMode="auto">
          <a:xfrm>
            <a:off x="422275" y="5663208"/>
            <a:ext cx="7418388" cy="646112"/>
          </a:xfrm>
          <a:prstGeom prst="rect">
            <a:avLst/>
          </a:prstGeom>
          <a:noFill/>
          <a:ln w="9525">
            <a:noFill/>
            <a:miter lim="800000"/>
            <a:headEnd/>
            <a:tailEnd/>
          </a:ln>
        </p:spPr>
        <p:txBody>
          <a:bodyPr wrap="none">
            <a:spAutoFit/>
          </a:bodyPr>
          <a:lstStyle/>
          <a:p>
            <a:pPr algn="ctr"/>
            <a:r>
              <a:rPr lang="fr-FR" dirty="0"/>
              <a:t> (  ) Refuse la mission et prend connaissance des sanctions </a:t>
            </a:r>
            <a:r>
              <a:rPr lang="fr-FR" dirty="0" smtClean="0"/>
              <a:t>encourues </a:t>
            </a:r>
          </a:p>
          <a:p>
            <a:pPr algn="ctr"/>
            <a:r>
              <a:rPr lang="fr-FR" dirty="0" smtClean="0"/>
              <a:t>     (Art R.642- 1 du CP et 60-1, 60-2 du CPP).</a:t>
            </a:r>
            <a:endParaRPr lang="fr-FR" dirty="0"/>
          </a:p>
        </p:txBody>
      </p:sp>
      <p:sp>
        <p:nvSpPr>
          <p:cNvPr id="15" name="Flèche courbée vers la gauche 14"/>
          <p:cNvSpPr/>
          <p:nvPr/>
        </p:nvSpPr>
        <p:spPr>
          <a:xfrm>
            <a:off x="7235825" y="4294783"/>
            <a:ext cx="431800" cy="855662"/>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Tree>
    <p:extLst>
      <p:ext uri="{BB962C8B-B14F-4D97-AF65-F5344CB8AC3E}">
        <p14:creationId xmlns:p14="http://schemas.microsoft.com/office/powerpoint/2010/main" val="1143477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23</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dirty="0">
                <a:latin typeface="Helvetica" panose="020B0604020202020204" pitchFamily="34" charset="0"/>
                <a:cs typeface="Helvetica" panose="020B0604020202020204" pitchFamily="34" charset="0"/>
              </a:rPr>
              <a:t>Prestation de serment Police </a:t>
            </a:r>
            <a:r>
              <a:rPr lang="fr-FR" dirty="0" smtClean="0">
                <a:latin typeface="Helvetica" panose="020B0604020202020204" pitchFamily="34" charset="0"/>
                <a:cs typeface="Helvetica" panose="020B0604020202020204" pitchFamily="34" charset="0"/>
              </a:rPr>
              <a:t>Nationale</a:t>
            </a:r>
            <a:endParaRPr lang="fr-FR" dirty="0">
              <a:latin typeface="Helvetica" panose="020B0604020202020204" pitchFamily="34" charset="0"/>
              <a:cs typeface="Helvetica" panose="020B0604020202020204" pitchFamily="34" charset="0"/>
            </a:endParaRPr>
          </a:p>
        </p:txBody>
      </p:sp>
      <p:sp>
        <p:nvSpPr>
          <p:cNvPr id="10" name="ZoneTexte 2"/>
          <p:cNvSpPr txBox="1">
            <a:spLocks noChangeArrowheads="1"/>
          </p:cNvSpPr>
          <p:nvPr/>
        </p:nvSpPr>
        <p:spPr bwMode="auto">
          <a:xfrm>
            <a:off x="35794" y="1304875"/>
            <a:ext cx="8220075" cy="646113"/>
          </a:xfrm>
          <a:prstGeom prst="rect">
            <a:avLst/>
          </a:prstGeom>
          <a:noFill/>
          <a:ln w="9525">
            <a:noFill/>
            <a:miter lim="800000"/>
            <a:headEnd/>
            <a:tailEnd/>
          </a:ln>
        </p:spPr>
        <p:txBody>
          <a:bodyPr wrap="none">
            <a:spAutoFit/>
          </a:bodyPr>
          <a:lstStyle/>
          <a:p>
            <a:pPr algn="ctr"/>
            <a:r>
              <a:rPr lang="fr-FR"/>
              <a:t>C’est différent, à vous de taper une prestation de serment et de l’insérer en tête</a:t>
            </a:r>
          </a:p>
          <a:p>
            <a:pPr algn="ctr"/>
            <a:r>
              <a:rPr lang="fr-FR"/>
              <a:t> de votre rapport précédé de la réquisition judiciaire.</a:t>
            </a:r>
          </a:p>
        </p:txBody>
      </p:sp>
      <p:sp>
        <p:nvSpPr>
          <p:cNvPr id="11" name="Rectangle 1"/>
          <p:cNvSpPr>
            <a:spLocks noChangeArrowheads="1"/>
          </p:cNvSpPr>
          <p:nvPr/>
        </p:nvSpPr>
        <p:spPr bwMode="auto">
          <a:xfrm>
            <a:off x="35794" y="2420888"/>
            <a:ext cx="9144000" cy="3538537"/>
          </a:xfrm>
          <a:prstGeom prst="rect">
            <a:avLst/>
          </a:prstGeom>
          <a:noFill/>
          <a:ln w="9525">
            <a:noFill/>
            <a:miter lim="800000"/>
            <a:headEnd/>
            <a:tailEnd/>
          </a:ln>
        </p:spPr>
        <p:txBody>
          <a:bodyPr anchor="ctr">
            <a:spAutoFit/>
          </a:bodyPr>
          <a:lstStyle/>
          <a:p>
            <a:r>
              <a:rPr lang="fr-FR" sz="1400" b="1" dirty="0">
                <a:latin typeface="Times New Roman" pitchFamily="18" charset="0"/>
                <a:ea typeface="Lucida Sans Unicode" pitchFamily="34" charset="0"/>
                <a:cs typeface="Times New Roman" pitchFamily="18" charset="0"/>
              </a:rPr>
              <a:t>Je soussigné, Mr…………………………..</a:t>
            </a:r>
            <a:endParaRPr lang="fr-FR" sz="1400" b="1" dirty="0">
              <a:ea typeface="Lucida Sans Unicode" pitchFamily="34" charset="0"/>
              <a:cs typeface="Times New Roman" pitchFamily="18" charset="0"/>
            </a:endParaRPr>
          </a:p>
          <a:p>
            <a:pPr eaLnBrk="0" hangingPunct="0"/>
            <a:r>
              <a:rPr lang="fr-FR" sz="1400" b="1" dirty="0" smtClean="0">
                <a:latin typeface="Times New Roman" pitchFamily="18" charset="0"/>
                <a:ea typeface="Lucida Sans Unicode" pitchFamily="34" charset="0"/>
                <a:cs typeface="Times New Roman" pitchFamily="18" charset="0"/>
              </a:rPr>
              <a:t>Expert </a:t>
            </a:r>
            <a:r>
              <a:rPr lang="fr-FR" sz="1400" b="1" dirty="0">
                <a:latin typeface="Times New Roman" pitchFamily="18" charset="0"/>
                <a:ea typeface="Lucida Sans Unicode" pitchFamily="34" charset="0"/>
                <a:cs typeface="Times New Roman" pitchFamily="18" charset="0"/>
              </a:rPr>
              <a:t>en Recherche des Causes et Circonstances d'Incendie </a:t>
            </a:r>
            <a:endParaRPr lang="fr-FR" sz="1400" b="1" dirty="0">
              <a:ea typeface="Lucida Sans Unicode" pitchFamily="34" charset="0"/>
              <a:cs typeface="Times New Roman" pitchFamily="18" charset="0"/>
            </a:endParaRPr>
          </a:p>
          <a:p>
            <a:pPr eaLnBrk="0" hangingPunct="0"/>
            <a:r>
              <a:rPr lang="fr-FR" sz="1400" b="1" dirty="0">
                <a:latin typeface="Times New Roman" pitchFamily="18" charset="0"/>
                <a:ea typeface="Lucida Sans Unicode" pitchFamily="34" charset="0"/>
                <a:cs typeface="Times New Roman" pitchFamily="18" charset="0"/>
              </a:rPr>
              <a:t>désigné en qualité de personne qualifiée en vertu de l'article..  du Code de Procédure Pénale,</a:t>
            </a:r>
            <a:endParaRPr lang="fr-FR" sz="1400" b="1" dirty="0">
              <a:ea typeface="Lucida Sans Unicode" pitchFamily="34" charset="0"/>
              <a:cs typeface="Times New Roman" pitchFamily="18" charset="0"/>
            </a:endParaRPr>
          </a:p>
          <a:p>
            <a:pPr eaLnBrk="0" hangingPunct="0"/>
            <a:r>
              <a:rPr lang="fr-FR" sz="1400" b="1" dirty="0">
                <a:latin typeface="Times New Roman" pitchFamily="18" charset="0"/>
                <a:ea typeface="Lucida Sans Unicode" pitchFamily="34" charset="0"/>
                <a:cs typeface="Times New Roman" pitchFamily="18" charset="0"/>
              </a:rPr>
              <a:t>  </a:t>
            </a:r>
            <a:endParaRPr lang="fr-FR" sz="1400" b="1" dirty="0">
              <a:ea typeface="Lucida Sans Unicode" pitchFamily="34" charset="0"/>
              <a:cs typeface="Times New Roman" pitchFamily="18" charset="0"/>
            </a:endParaRPr>
          </a:p>
          <a:p>
            <a:pPr eaLnBrk="0" hangingPunct="0"/>
            <a:r>
              <a:rPr lang="fr-FR" sz="1400" b="1" dirty="0">
                <a:latin typeface="Times New Roman" pitchFamily="18" charset="0"/>
                <a:ea typeface="Lucida Sans Unicode" pitchFamily="34" charset="0"/>
                <a:cs typeface="Times New Roman" pitchFamily="18" charset="0"/>
              </a:rPr>
              <a:t> par réquisition du Capitaine de Police ………….  en résidence à </a:t>
            </a:r>
            <a:endParaRPr lang="fr-FR" sz="1400" b="1" dirty="0">
              <a:ea typeface="Lucida Sans Unicode" pitchFamily="34" charset="0"/>
              <a:cs typeface="Times New Roman" pitchFamily="18" charset="0"/>
            </a:endParaRPr>
          </a:p>
          <a:p>
            <a:pPr eaLnBrk="0" hangingPunct="0"/>
            <a:r>
              <a:rPr lang="fr-FR" sz="1400" b="1" dirty="0">
                <a:latin typeface="Times New Roman" pitchFamily="18" charset="0"/>
                <a:ea typeface="Lucida Sans Unicode" pitchFamily="34" charset="0"/>
                <a:cs typeface="Times New Roman" pitchFamily="18" charset="0"/>
              </a:rPr>
              <a:t>sur prescription de Mr ……..... Procureur de la République près le Tribunal </a:t>
            </a:r>
            <a:r>
              <a:rPr lang="fr-FR" sz="1400" b="1" dirty="0" smtClean="0">
                <a:latin typeface="Times New Roman" pitchFamily="18" charset="0"/>
                <a:ea typeface="Lucida Sans Unicode" pitchFamily="34" charset="0"/>
                <a:cs typeface="Times New Roman" pitchFamily="18" charset="0"/>
              </a:rPr>
              <a:t>Judiciaire de </a:t>
            </a:r>
            <a:r>
              <a:rPr lang="fr-FR" sz="1400" b="1" dirty="0">
                <a:latin typeface="Times New Roman" pitchFamily="18" charset="0"/>
                <a:ea typeface="Lucida Sans Unicode" pitchFamily="34" charset="0"/>
                <a:cs typeface="Times New Roman" pitchFamily="18" charset="0"/>
              </a:rPr>
              <a:t>……..</a:t>
            </a:r>
            <a:endParaRPr lang="fr-FR" sz="1400" b="1" dirty="0">
              <a:ea typeface="Lucida Sans Unicode" pitchFamily="34" charset="0"/>
              <a:cs typeface="Times New Roman" pitchFamily="18" charset="0"/>
            </a:endParaRPr>
          </a:p>
          <a:p>
            <a:pPr eaLnBrk="0" hangingPunct="0"/>
            <a:r>
              <a:rPr lang="fr-FR" sz="1400" b="1" dirty="0">
                <a:latin typeface="Times New Roman" pitchFamily="18" charset="0"/>
                <a:ea typeface="Lucida Sans Unicode" pitchFamily="34" charset="0"/>
                <a:cs typeface="Times New Roman" pitchFamily="18" charset="0"/>
              </a:rPr>
              <a:t>en date du 1 Janvier </a:t>
            </a:r>
            <a:r>
              <a:rPr lang="fr-FR" sz="1400" b="1" dirty="0" smtClean="0">
                <a:latin typeface="Times New Roman" pitchFamily="18" charset="0"/>
                <a:ea typeface="Lucida Sans Unicode" pitchFamily="34" charset="0"/>
                <a:cs typeface="Times New Roman" pitchFamily="18" charset="0"/>
              </a:rPr>
              <a:t>2020 </a:t>
            </a:r>
            <a:endParaRPr lang="fr-FR" sz="1400" b="1" dirty="0">
              <a:ea typeface="Lucida Sans Unicode" pitchFamily="34" charset="0"/>
              <a:cs typeface="Times New Roman" pitchFamily="18" charset="0"/>
            </a:endParaRPr>
          </a:p>
          <a:p>
            <a:pPr eaLnBrk="0" hangingPunct="0"/>
            <a:r>
              <a:rPr lang="fr-FR" sz="1400" b="1" dirty="0">
                <a:latin typeface="Times New Roman" pitchFamily="18" charset="0"/>
                <a:ea typeface="Lucida Sans Unicode" pitchFamily="34" charset="0"/>
                <a:cs typeface="Times New Roman" pitchFamily="18" charset="0"/>
              </a:rPr>
              <a:t>dans le cadre de la procédure référencée </a:t>
            </a:r>
            <a:r>
              <a:rPr lang="fr-FR" sz="1400" b="1" dirty="0" smtClean="0">
                <a:latin typeface="Times New Roman" pitchFamily="18" charset="0"/>
                <a:ea typeface="Lucida Sans Unicode" pitchFamily="34" charset="0"/>
                <a:cs typeface="Times New Roman" pitchFamily="18" charset="0"/>
              </a:rPr>
              <a:t>2020/…. </a:t>
            </a:r>
            <a:r>
              <a:rPr lang="fr-FR" sz="1400" b="1" dirty="0">
                <a:latin typeface="Times New Roman" pitchFamily="18" charset="0"/>
                <a:ea typeface="Lucida Sans Unicode" pitchFamily="34" charset="0"/>
                <a:cs typeface="Times New Roman" pitchFamily="18" charset="0"/>
              </a:rPr>
              <a:t>diligentée pour des faits de destruction volontaire par </a:t>
            </a:r>
          </a:p>
          <a:p>
            <a:pPr eaLnBrk="0" hangingPunct="0"/>
            <a:r>
              <a:rPr lang="fr-FR" sz="1400" b="1" dirty="0">
                <a:latin typeface="Times New Roman" pitchFamily="18" charset="0"/>
                <a:ea typeface="Lucida Sans Unicode" pitchFamily="34" charset="0"/>
                <a:cs typeface="Times New Roman" pitchFamily="18" charset="0"/>
              </a:rPr>
              <a:t>incendie de bien privé commis à ……………. -Loire- le </a:t>
            </a:r>
            <a:r>
              <a:rPr lang="fr-FR" sz="1400" b="1" dirty="0" smtClean="0">
                <a:latin typeface="Times New Roman" pitchFamily="18" charset="0"/>
                <a:ea typeface="Lucida Sans Unicode" pitchFamily="34" charset="0"/>
                <a:cs typeface="Times New Roman" pitchFamily="18" charset="0"/>
              </a:rPr>
              <a:t>01 Janvier 2020,</a:t>
            </a:r>
            <a:endParaRPr lang="fr-FR" sz="1400" b="1" dirty="0">
              <a:ea typeface="Lucida Sans Unicode" pitchFamily="34" charset="0"/>
              <a:cs typeface="Times New Roman" pitchFamily="18" charset="0"/>
            </a:endParaRPr>
          </a:p>
          <a:p>
            <a:pPr eaLnBrk="0" hangingPunct="0"/>
            <a:r>
              <a:rPr lang="fr-FR" sz="1400" b="1" dirty="0">
                <a:latin typeface="Times New Roman" pitchFamily="18" charset="0"/>
                <a:ea typeface="Lucida Sans Unicode" pitchFamily="34" charset="0"/>
                <a:cs typeface="Times New Roman" pitchFamily="18" charset="0"/>
              </a:rPr>
              <a:t>Déclare avoir pris connaissance de la mission qui m'a été confiée,</a:t>
            </a:r>
            <a:endParaRPr lang="fr-FR" sz="1400" b="1" dirty="0">
              <a:ea typeface="Lucida Sans Unicode" pitchFamily="34" charset="0"/>
              <a:cs typeface="Times New Roman" pitchFamily="18" charset="0"/>
            </a:endParaRPr>
          </a:p>
          <a:p>
            <a:pPr eaLnBrk="0" hangingPunct="0"/>
            <a:r>
              <a:rPr lang="fr-FR" sz="1400" b="1" dirty="0">
                <a:latin typeface="Times New Roman" pitchFamily="18" charset="0"/>
                <a:ea typeface="Lucida Sans Unicode" pitchFamily="34" charset="0"/>
                <a:cs typeface="Times New Roman" pitchFamily="18" charset="0"/>
              </a:rPr>
              <a:t>Accepte de remplir la dite mission dans les conditions précitées,</a:t>
            </a:r>
            <a:endParaRPr lang="fr-FR" sz="1400" b="1" dirty="0">
              <a:ea typeface="Lucida Sans Unicode" pitchFamily="34" charset="0"/>
              <a:cs typeface="Times New Roman" pitchFamily="18" charset="0"/>
            </a:endParaRPr>
          </a:p>
          <a:p>
            <a:pPr eaLnBrk="0" hangingPunct="0"/>
            <a:r>
              <a:rPr lang="fr-FR" sz="1400" b="1" dirty="0">
                <a:latin typeface="Times New Roman" pitchFamily="18" charset="0"/>
                <a:ea typeface="Lucida Sans Unicode" pitchFamily="34" charset="0"/>
                <a:cs typeface="Times New Roman" pitchFamily="18" charset="0"/>
              </a:rPr>
              <a:t> </a:t>
            </a:r>
            <a:endParaRPr lang="fr-FR" sz="1400" b="1" dirty="0">
              <a:ea typeface="Lucida Sans Unicode" pitchFamily="34" charset="0"/>
              <a:cs typeface="Times New Roman" pitchFamily="18" charset="0"/>
            </a:endParaRPr>
          </a:p>
          <a:p>
            <a:pPr eaLnBrk="0" hangingPunct="0"/>
            <a:r>
              <a:rPr lang="fr-FR" sz="1400" b="1" dirty="0">
                <a:latin typeface="Times New Roman" pitchFamily="18" charset="0"/>
                <a:ea typeface="Lucida Sans Unicode" pitchFamily="34" charset="0"/>
                <a:cs typeface="Times New Roman" pitchFamily="18" charset="0"/>
              </a:rPr>
              <a:t>Fait serment de bien et fidèlement remplir cette mission et d'apporter mon concours à la justice en </a:t>
            </a:r>
            <a:r>
              <a:rPr lang="fr-FR" sz="1400" b="1" dirty="0">
                <a:ea typeface="Lucida Sans Unicode" pitchFamily="34" charset="0"/>
                <a:cs typeface="Times New Roman" pitchFamily="18" charset="0"/>
              </a:rPr>
              <a:t> </a:t>
            </a:r>
            <a:r>
              <a:rPr lang="fr-FR" sz="1400" b="1" dirty="0">
                <a:latin typeface="Times New Roman" pitchFamily="18" charset="0"/>
                <a:ea typeface="Lucida Sans Unicode" pitchFamily="34" charset="0"/>
                <a:cs typeface="Times New Roman" pitchFamily="18" charset="0"/>
              </a:rPr>
              <a:t>mon</a:t>
            </a:r>
          </a:p>
          <a:p>
            <a:pPr eaLnBrk="0" hangingPunct="0"/>
            <a:r>
              <a:rPr lang="fr-FR" sz="1400" b="1" dirty="0">
                <a:latin typeface="Times New Roman" pitchFamily="18" charset="0"/>
                <a:ea typeface="Lucida Sans Unicode" pitchFamily="34" charset="0"/>
                <a:cs typeface="Times New Roman" pitchFamily="18" charset="0"/>
              </a:rPr>
              <a:t> honneur et en ma conscience.</a:t>
            </a:r>
            <a:endParaRPr lang="fr-FR" sz="1400" b="1" dirty="0">
              <a:ea typeface="Lucida Sans Unicode" pitchFamily="34" charset="0"/>
              <a:cs typeface="Times New Roman" pitchFamily="18" charset="0"/>
            </a:endParaRPr>
          </a:p>
          <a:p>
            <a:pPr eaLnBrk="0" hangingPunct="0"/>
            <a:r>
              <a:rPr lang="fr-FR" sz="1400" b="1" dirty="0">
                <a:latin typeface="Times New Roman" pitchFamily="18" charset="0"/>
                <a:ea typeface="Lucida Sans Unicode" pitchFamily="34" charset="0"/>
                <a:cs typeface="Times New Roman" pitchFamily="18" charset="0"/>
              </a:rPr>
              <a:t>					A                                        , le</a:t>
            </a:r>
            <a:endParaRPr lang="fr-FR" sz="1400" b="1" dirty="0">
              <a:ea typeface="Lucida Sans Unicode" pitchFamily="34" charset="0"/>
              <a:cs typeface="Times New Roman" pitchFamily="18" charset="0"/>
            </a:endParaRPr>
          </a:p>
          <a:p>
            <a:pPr eaLnBrk="0" hangingPunct="0"/>
            <a:endParaRPr lang="fr-FR" sz="1400" dirty="0">
              <a:ea typeface="Lucida Sans Unicode" pitchFamily="34" charset="0"/>
              <a:cs typeface="Times New Roman" pitchFamily="18" charset="0"/>
            </a:endParaRPr>
          </a:p>
        </p:txBody>
      </p:sp>
      <p:sp>
        <p:nvSpPr>
          <p:cNvPr id="12" name="Flèche courbée vers la gauche 11"/>
          <p:cNvSpPr/>
          <p:nvPr/>
        </p:nvSpPr>
        <p:spPr>
          <a:xfrm>
            <a:off x="6947769" y="1736675"/>
            <a:ext cx="431800" cy="855663"/>
          </a:xfrm>
          <a:prstGeom prst="curved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schemeClr val="tx1"/>
              </a:solidFill>
            </a:endParaRPr>
          </a:p>
        </p:txBody>
      </p:sp>
    </p:spTree>
    <p:extLst>
      <p:ext uri="{BB962C8B-B14F-4D97-AF65-F5344CB8AC3E}">
        <p14:creationId xmlns:p14="http://schemas.microsoft.com/office/powerpoint/2010/main" val="2964932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24</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endParaRPr lang="fr-FR" dirty="0">
              <a:latin typeface="Helvetica" panose="020B0604020202020204" pitchFamily="34" charset="0"/>
              <a:cs typeface="Helvetica" panose="020B0604020202020204" pitchFamily="34" charset="0"/>
            </a:endParaRPr>
          </a:p>
        </p:txBody>
      </p:sp>
      <p:pic>
        <p:nvPicPr>
          <p:cNvPr id="7" name="Picture 8" descr="DSC05056"/>
          <p:cNvPicPr>
            <a:picLocks noChangeAspect="1" noChangeArrowheads="1"/>
          </p:cNvPicPr>
          <p:nvPr/>
        </p:nvPicPr>
        <p:blipFill>
          <a:blip r:embed="rId3" cstate="print"/>
          <a:srcRect/>
          <a:stretch>
            <a:fillRect/>
          </a:stretch>
        </p:blipFill>
        <p:spPr bwMode="auto">
          <a:xfrm>
            <a:off x="864542" y="1124744"/>
            <a:ext cx="7272039" cy="4866805"/>
          </a:xfrm>
          <a:prstGeom prst="rect">
            <a:avLst/>
          </a:prstGeom>
          <a:noFill/>
          <a:ln w="38100">
            <a:solidFill>
              <a:srgbClr val="FFFF00"/>
            </a:solidFill>
            <a:miter lim="800000"/>
            <a:headEnd/>
            <a:tailEnd/>
          </a:ln>
        </p:spPr>
      </p:pic>
      <p:sp>
        <p:nvSpPr>
          <p:cNvPr id="8" name="WordArt 2"/>
          <p:cNvSpPr>
            <a:spLocks noChangeArrowheads="1" noChangeShapeType="1" noTextEdit="1"/>
          </p:cNvSpPr>
          <p:nvPr/>
        </p:nvSpPr>
        <p:spPr bwMode="auto">
          <a:xfrm>
            <a:off x="1835696" y="1412776"/>
            <a:ext cx="5616575" cy="191770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fr-FR" sz="3600" kern="10" dirty="0">
                <a:ln w="9525">
                  <a:round/>
                  <a:headEnd/>
                  <a:tailEnd/>
                </a:ln>
                <a:gradFill rotWithShape="1">
                  <a:gsLst>
                    <a:gs pos="0">
                      <a:srgbClr val="FFFF00"/>
                    </a:gs>
                    <a:gs pos="100000">
                      <a:srgbClr val="FF3300"/>
                    </a:gs>
                  </a:gsLst>
                  <a:lin ang="5400000" scaled="1"/>
                </a:gradFill>
                <a:latin typeface="Arial Black"/>
              </a:rPr>
              <a:t>FIN</a:t>
            </a:r>
          </a:p>
          <a:p>
            <a:pPr algn="ctr"/>
            <a:r>
              <a:rPr lang="fr-FR" sz="3600" kern="10" dirty="0">
                <a:ln w="9525">
                  <a:round/>
                  <a:headEnd/>
                  <a:tailEnd/>
                </a:ln>
                <a:gradFill rotWithShape="1">
                  <a:gsLst>
                    <a:gs pos="0">
                      <a:srgbClr val="FFFF00"/>
                    </a:gs>
                    <a:gs pos="100000">
                      <a:srgbClr val="FF3300"/>
                    </a:gs>
                  </a:gsLst>
                  <a:lin ang="5400000" scaled="1"/>
                </a:gradFill>
                <a:latin typeface="Arial Black"/>
              </a:rPr>
              <a:t>merci de votre attention</a:t>
            </a:r>
          </a:p>
        </p:txBody>
      </p:sp>
      <p:pic>
        <p:nvPicPr>
          <p:cNvPr id="9" name="Picture 4" descr="question_float_from_box_hg_clr"/>
          <p:cNvPicPr>
            <a:picLocks noChangeAspect="1" noChangeArrowheads="1" noCrop="1"/>
          </p:cNvPicPr>
          <p:nvPr/>
        </p:nvPicPr>
        <p:blipFill>
          <a:blip r:embed="rId4" cstate="print"/>
          <a:srcRect/>
          <a:stretch>
            <a:fillRect/>
          </a:stretch>
        </p:blipFill>
        <p:spPr bwMode="auto">
          <a:xfrm>
            <a:off x="4067175" y="4005064"/>
            <a:ext cx="1368425" cy="1878012"/>
          </a:xfrm>
          <a:prstGeom prst="rect">
            <a:avLst/>
          </a:prstGeom>
          <a:noFill/>
          <a:ln w="9525">
            <a:noFill/>
            <a:miter lim="800000"/>
            <a:headEnd/>
            <a:tailEnd/>
          </a:ln>
        </p:spPr>
      </p:pic>
    </p:spTree>
    <p:extLst>
      <p:ext uri="{BB962C8B-B14F-4D97-AF65-F5344CB8AC3E}">
        <p14:creationId xmlns:p14="http://schemas.microsoft.com/office/powerpoint/2010/main" val="1089992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3</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smtClean="0">
                <a:latin typeface="Blackmoor LET" charset="0"/>
              </a:rPr>
              <a:t>SOMMAIRE</a:t>
            </a:r>
            <a:endParaRPr lang="fr-FR" sz="3200" dirty="0"/>
          </a:p>
        </p:txBody>
      </p:sp>
      <p:sp>
        <p:nvSpPr>
          <p:cNvPr id="11" name="Espace réservé du texte 3"/>
          <p:cNvSpPr txBox="1">
            <a:spLocks/>
          </p:cNvSpPr>
          <p:nvPr/>
        </p:nvSpPr>
        <p:spPr>
          <a:xfrm>
            <a:off x="539750" y="1542256"/>
            <a:ext cx="8077200" cy="4191000"/>
          </a:xfrm>
          <a:prstGeom prst="rect">
            <a:avLst/>
          </a:prstGeom>
        </p:spPr>
        <p:txBody>
          <a:bodyPr/>
          <a:lstStyle/>
          <a:p>
            <a:pPr marL="342900" indent="-342900" algn="ctr" eaLnBrk="0" hangingPunct="0">
              <a:spcBef>
                <a:spcPct val="20000"/>
              </a:spcBef>
              <a:buFont typeface="Wingdings" charset="2"/>
              <a:buNone/>
              <a:defRPr/>
            </a:pPr>
            <a:r>
              <a:rPr lang="fr-FR" sz="3200" b="1" i="1" kern="0" dirty="0" smtClean="0">
                <a:solidFill>
                  <a:srgbClr val="0000FF"/>
                </a:solidFill>
                <a:latin typeface="Book Antiqua" charset="0"/>
                <a:cs typeface="+mn-cs"/>
              </a:rPr>
              <a:t>Organisation </a:t>
            </a:r>
            <a:r>
              <a:rPr lang="fr-FR" sz="3200" b="1" i="1" kern="0" dirty="0">
                <a:solidFill>
                  <a:srgbClr val="0000FF"/>
                </a:solidFill>
                <a:latin typeface="Book Antiqua" charset="0"/>
                <a:cs typeface="+mn-cs"/>
              </a:rPr>
              <a:t>judiciaire en France</a:t>
            </a:r>
          </a:p>
          <a:p>
            <a:pPr marL="342900" indent="-342900" algn="ctr" eaLnBrk="0" hangingPunct="0">
              <a:spcBef>
                <a:spcPct val="20000"/>
              </a:spcBef>
              <a:buFont typeface="Wingdings" charset="2"/>
              <a:buNone/>
              <a:defRPr/>
            </a:pPr>
            <a:endParaRPr lang="fr-FR" sz="3200" i="1" kern="0" dirty="0">
              <a:solidFill>
                <a:srgbClr val="0000FF"/>
              </a:solidFill>
              <a:latin typeface="Book Antiqua" charset="0"/>
              <a:cs typeface="+mn-cs"/>
            </a:endParaRPr>
          </a:p>
          <a:p>
            <a:pPr marL="342900" indent="-342900" algn="just" eaLnBrk="0" hangingPunct="0">
              <a:spcBef>
                <a:spcPct val="20000"/>
              </a:spcBef>
              <a:buFont typeface="Wingdings" pitchFamily="2" charset="2"/>
              <a:buChar char="Ø"/>
              <a:defRPr/>
            </a:pPr>
            <a:r>
              <a:rPr lang="fr-FR" sz="3200" i="1" kern="0" dirty="0">
                <a:latin typeface="Book Antiqua" charset="0"/>
                <a:cs typeface="+mn-cs"/>
              </a:rPr>
              <a:t> </a:t>
            </a:r>
            <a:r>
              <a:rPr lang="fr-FR" sz="3200" b="1" i="1" kern="0" dirty="0">
                <a:latin typeface="Book Antiqua" charset="0"/>
                <a:cs typeface="+mn-cs"/>
              </a:rPr>
              <a:t>La cour d’appel</a:t>
            </a:r>
          </a:p>
          <a:p>
            <a:pPr marL="342900" indent="-342900" algn="just" eaLnBrk="0" hangingPunct="0">
              <a:spcBef>
                <a:spcPct val="20000"/>
              </a:spcBef>
              <a:buFont typeface="Wingdings" pitchFamily="2" charset="2"/>
              <a:buChar char="Ø"/>
              <a:defRPr/>
            </a:pPr>
            <a:r>
              <a:rPr lang="fr-FR" sz="3200" b="1" i="1" kern="0" dirty="0">
                <a:latin typeface="Book Antiqua" charset="0"/>
                <a:cs typeface="+mn-cs"/>
              </a:rPr>
              <a:t> La cour d’assises</a:t>
            </a:r>
          </a:p>
          <a:p>
            <a:pPr marL="342900" indent="-342900" algn="just" eaLnBrk="0" hangingPunct="0">
              <a:spcBef>
                <a:spcPct val="20000"/>
              </a:spcBef>
              <a:buFont typeface="Wingdings" pitchFamily="2" charset="2"/>
              <a:buChar char="Ø"/>
              <a:defRPr/>
            </a:pPr>
            <a:r>
              <a:rPr lang="fr-FR" sz="3200" b="1" i="1" kern="0" dirty="0">
                <a:latin typeface="Book Antiqua" charset="0"/>
                <a:cs typeface="+mn-cs"/>
              </a:rPr>
              <a:t> Le tribunal correctionnel</a:t>
            </a:r>
          </a:p>
          <a:p>
            <a:pPr marL="342900" indent="-342900" algn="just" eaLnBrk="0" hangingPunct="0">
              <a:spcBef>
                <a:spcPct val="20000"/>
              </a:spcBef>
              <a:buFont typeface="Wingdings" pitchFamily="2" charset="2"/>
              <a:buChar char="Ø"/>
              <a:defRPr/>
            </a:pPr>
            <a:r>
              <a:rPr lang="fr-FR" sz="3200" b="1" i="1" kern="0" dirty="0">
                <a:latin typeface="Book Antiqua" charset="0"/>
                <a:cs typeface="+mn-cs"/>
              </a:rPr>
              <a:t> Le tribunal de police</a:t>
            </a:r>
          </a:p>
          <a:p>
            <a:pPr marL="342900" indent="-342900" algn="just" eaLnBrk="0" hangingPunct="0">
              <a:spcBef>
                <a:spcPct val="20000"/>
              </a:spcBef>
              <a:buFont typeface="Wingdings" charset="2"/>
              <a:buNone/>
              <a:defRPr/>
            </a:pPr>
            <a:endParaRPr lang="fr-FR" sz="3200" kern="0" dirty="0">
              <a:latin typeface="+mn-lt"/>
              <a:cs typeface="+mn-cs"/>
            </a:endParaRPr>
          </a:p>
        </p:txBody>
      </p:sp>
      <p:pic>
        <p:nvPicPr>
          <p:cNvPr id="12" name="Image 23" descr="justice-tribunal-8.gif"/>
          <p:cNvPicPr>
            <a:picLocks noChangeAspect="1"/>
          </p:cNvPicPr>
          <p:nvPr/>
        </p:nvPicPr>
        <p:blipFill>
          <a:blip r:embed="rId3" cstate="print"/>
          <a:srcRect/>
          <a:stretch>
            <a:fillRect/>
          </a:stretch>
        </p:blipFill>
        <p:spPr bwMode="auto">
          <a:xfrm>
            <a:off x="6516216" y="3284984"/>
            <a:ext cx="1471613" cy="1393825"/>
          </a:xfrm>
          <a:prstGeom prst="rect">
            <a:avLst/>
          </a:prstGeom>
          <a:noFill/>
          <a:ln w="9525">
            <a:noFill/>
            <a:miter lim="800000"/>
            <a:headEnd/>
            <a:tailEnd/>
          </a:ln>
        </p:spPr>
      </p:pic>
    </p:spTree>
    <p:extLst>
      <p:ext uri="{BB962C8B-B14F-4D97-AF65-F5344CB8AC3E}">
        <p14:creationId xmlns:p14="http://schemas.microsoft.com/office/powerpoint/2010/main" val="2278239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4</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3200" dirty="0">
                <a:latin typeface="Book Antiqua" charset="0"/>
              </a:rPr>
              <a:t>Cour </a:t>
            </a:r>
            <a:r>
              <a:rPr lang="fr-FR" sz="3200" dirty="0" smtClean="0">
                <a:latin typeface="Book Antiqua" charset="0"/>
              </a:rPr>
              <a:t>d’appel</a:t>
            </a:r>
            <a:endParaRPr lang="fr-FR" sz="3200" dirty="0"/>
          </a:p>
        </p:txBody>
      </p:sp>
      <p:sp>
        <p:nvSpPr>
          <p:cNvPr id="6" name="Espace réservé du texte 3"/>
          <p:cNvSpPr txBox="1">
            <a:spLocks/>
          </p:cNvSpPr>
          <p:nvPr/>
        </p:nvSpPr>
        <p:spPr>
          <a:xfrm>
            <a:off x="323528" y="1844824"/>
            <a:ext cx="8153400" cy="3384277"/>
          </a:xfrm>
          <a:prstGeom prst="rect">
            <a:avLst/>
          </a:prstGeom>
        </p:spPr>
        <p:txBody>
          <a:bodyPr/>
          <a:lstStyle/>
          <a:p>
            <a:pPr marL="342900" indent="-342900" algn="just" eaLnBrk="0" hangingPunct="0">
              <a:spcBef>
                <a:spcPct val="20000"/>
              </a:spcBef>
              <a:buFont typeface="Wingdings" charset="2"/>
              <a:buNone/>
              <a:defRPr/>
            </a:pPr>
            <a:r>
              <a:rPr lang="fr-FR" i="1" kern="0" dirty="0">
                <a:latin typeface="Book Antiqua" charset="0"/>
                <a:cs typeface="+mn-cs"/>
              </a:rPr>
              <a:t>       Elle se compose :</a:t>
            </a:r>
          </a:p>
          <a:p>
            <a:pPr marL="342900" indent="-342900" algn="just" eaLnBrk="0" hangingPunct="0">
              <a:spcBef>
                <a:spcPct val="20000"/>
              </a:spcBef>
              <a:buFont typeface="Wingdings" charset="2"/>
              <a:buNone/>
              <a:defRPr/>
            </a:pPr>
            <a:r>
              <a:rPr lang="fr-FR" i="1" kern="0" dirty="0">
                <a:latin typeface="Book Antiqua" charset="0"/>
                <a:cs typeface="+mn-cs"/>
              </a:rPr>
              <a:t>       D’un premier président</a:t>
            </a:r>
          </a:p>
          <a:p>
            <a:pPr marL="342900" indent="-342900" algn="just" eaLnBrk="0" hangingPunct="0">
              <a:spcBef>
                <a:spcPct val="20000"/>
              </a:spcBef>
              <a:buFont typeface="Wingdings" charset="2"/>
              <a:buNone/>
              <a:defRPr/>
            </a:pPr>
            <a:r>
              <a:rPr lang="fr-FR" i="1" kern="0" dirty="0">
                <a:latin typeface="Book Antiqua" charset="0"/>
                <a:cs typeface="+mn-cs"/>
              </a:rPr>
              <a:t>       Des présidents de chambre</a:t>
            </a:r>
          </a:p>
          <a:p>
            <a:pPr marL="342900" indent="-342900" algn="just" eaLnBrk="0" hangingPunct="0">
              <a:spcBef>
                <a:spcPct val="20000"/>
              </a:spcBef>
              <a:buFont typeface="Wingdings" charset="2"/>
              <a:buNone/>
              <a:defRPr/>
            </a:pPr>
            <a:r>
              <a:rPr lang="fr-FR" i="1" kern="0" dirty="0">
                <a:latin typeface="Book Antiqua" charset="0"/>
                <a:cs typeface="+mn-cs"/>
              </a:rPr>
              <a:t>       Des </a:t>
            </a:r>
            <a:r>
              <a:rPr lang="fr-FR" i="1" kern="0" dirty="0" smtClean="0">
                <a:latin typeface="Book Antiqua" charset="0"/>
                <a:cs typeface="+mn-cs"/>
              </a:rPr>
              <a:t>conseillers</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l" eaLnBrk="0" hangingPunct="0">
              <a:spcBef>
                <a:spcPct val="20000"/>
              </a:spcBef>
              <a:buFont typeface="Wingdings" charset="2"/>
              <a:buNone/>
              <a:defRPr/>
            </a:pPr>
            <a:r>
              <a:rPr lang="fr-FR" i="1" kern="0" dirty="0">
                <a:latin typeface="Book Antiqua" charset="0"/>
                <a:cs typeface="+mn-cs"/>
              </a:rPr>
              <a:t>       Le ministère public est représenté par le procureur général ou l’un de ses avocats généraux ou substituts généraux</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l" eaLnBrk="0" hangingPunct="0">
              <a:spcBef>
                <a:spcPct val="20000"/>
              </a:spcBef>
              <a:buFont typeface="Wingdings" charset="2"/>
              <a:buNone/>
              <a:defRPr/>
            </a:pPr>
            <a:r>
              <a:rPr lang="fr-FR" i="1" kern="0" dirty="0">
                <a:latin typeface="Book Antiqua" charset="0"/>
                <a:cs typeface="+mn-cs"/>
              </a:rPr>
              <a:t>      Elle examine les décisions des tribunaux d’instance et de grande instance, ainsi que des autres tribunaux.</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ctr" eaLnBrk="0" hangingPunct="0">
              <a:spcBef>
                <a:spcPct val="20000"/>
              </a:spcBef>
              <a:buFont typeface="Wingdings" charset="2"/>
              <a:buNone/>
              <a:defRPr/>
            </a:pPr>
            <a:r>
              <a:rPr lang="fr-FR" sz="2400" i="1" kern="0" dirty="0">
                <a:solidFill>
                  <a:srgbClr val="FF0000"/>
                </a:solidFill>
                <a:latin typeface="Book Antiqua" charset="0"/>
                <a:cs typeface="+mn-cs"/>
              </a:rPr>
              <a:t>L’appel en assises se fait par une autre cour </a:t>
            </a:r>
            <a:r>
              <a:rPr lang="fr-FR" sz="2400" i="1" kern="0" dirty="0" smtClean="0">
                <a:solidFill>
                  <a:srgbClr val="FF0000"/>
                </a:solidFill>
                <a:latin typeface="Book Antiqua" charset="0"/>
                <a:cs typeface="+mn-cs"/>
              </a:rPr>
              <a:t>d’assises</a:t>
            </a:r>
            <a:endParaRPr lang="fr-FR" sz="2400" i="1" kern="0" dirty="0">
              <a:solidFill>
                <a:srgbClr val="FF0000"/>
              </a:solidFill>
              <a:latin typeface="Book Antiqua" charset="0"/>
              <a:cs typeface="+mn-cs"/>
            </a:endParaRPr>
          </a:p>
        </p:txBody>
      </p:sp>
      <p:pic>
        <p:nvPicPr>
          <p:cNvPr id="7" name="Image 23" descr="justice-tribunal-8.gif"/>
          <p:cNvPicPr>
            <a:picLocks noChangeAspect="1"/>
          </p:cNvPicPr>
          <p:nvPr/>
        </p:nvPicPr>
        <p:blipFill>
          <a:blip r:embed="rId3" cstate="print"/>
          <a:srcRect/>
          <a:stretch>
            <a:fillRect/>
          </a:stretch>
        </p:blipFill>
        <p:spPr bwMode="auto">
          <a:xfrm>
            <a:off x="6084168" y="1268760"/>
            <a:ext cx="1471613" cy="1393825"/>
          </a:xfrm>
          <a:prstGeom prst="rect">
            <a:avLst/>
          </a:prstGeom>
          <a:noFill/>
          <a:ln w="9525">
            <a:noFill/>
            <a:miter lim="800000"/>
            <a:headEnd/>
            <a:tailEnd/>
          </a:ln>
        </p:spPr>
      </p:pic>
    </p:spTree>
    <p:extLst>
      <p:ext uri="{BB962C8B-B14F-4D97-AF65-F5344CB8AC3E}">
        <p14:creationId xmlns:p14="http://schemas.microsoft.com/office/powerpoint/2010/main" val="2074975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5</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marL="342900" indent="-342900">
              <a:spcBef>
                <a:spcPct val="20000"/>
              </a:spcBef>
              <a:defRPr/>
            </a:pPr>
            <a:r>
              <a:rPr lang="fr-FR" sz="3200" dirty="0">
                <a:latin typeface="Book Antiqua" charset="0"/>
              </a:rPr>
              <a:t>Cour d’assises</a:t>
            </a:r>
          </a:p>
        </p:txBody>
      </p:sp>
      <p:sp>
        <p:nvSpPr>
          <p:cNvPr id="8" name="Espace réservé du texte 3"/>
          <p:cNvSpPr txBox="1">
            <a:spLocks/>
          </p:cNvSpPr>
          <p:nvPr/>
        </p:nvSpPr>
        <p:spPr>
          <a:xfrm>
            <a:off x="495300" y="692696"/>
            <a:ext cx="8153400" cy="4191000"/>
          </a:xfrm>
          <a:prstGeom prst="rect">
            <a:avLst/>
          </a:prstGeom>
        </p:spPr>
        <p:txBody>
          <a:bodyPr/>
          <a:lstStyle/>
          <a:p>
            <a:pPr marL="342900" indent="-342900" algn="ctr" eaLnBrk="0" hangingPunct="0">
              <a:spcBef>
                <a:spcPct val="20000"/>
              </a:spcBef>
              <a:buFont typeface="Wingdings" charset="2"/>
              <a:buNone/>
              <a:defRPr/>
            </a:pPr>
            <a:endParaRPr lang="fr-FR" sz="3200" i="1" kern="0" dirty="0">
              <a:solidFill>
                <a:srgbClr val="00FF00"/>
              </a:solidFill>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Elle se compose :</a:t>
            </a:r>
          </a:p>
          <a:p>
            <a:pPr marL="342900" indent="-342900" algn="just" eaLnBrk="0" hangingPunct="0">
              <a:spcBef>
                <a:spcPct val="20000"/>
              </a:spcBef>
              <a:buFont typeface="Wingdings" charset="2"/>
              <a:buNone/>
              <a:defRPr/>
            </a:pPr>
            <a:r>
              <a:rPr lang="fr-FR" i="1" kern="0" dirty="0">
                <a:latin typeface="Book Antiqua" charset="0"/>
                <a:cs typeface="+mn-cs"/>
              </a:rPr>
              <a:t>De 3 juges professionnels : 1 président et 2 assesseurs</a:t>
            </a:r>
          </a:p>
          <a:p>
            <a:pPr marL="342900" indent="-342900" algn="l" eaLnBrk="0" hangingPunct="0">
              <a:spcBef>
                <a:spcPct val="20000"/>
              </a:spcBef>
              <a:buFont typeface="Wingdings" charset="2"/>
              <a:buNone/>
              <a:defRPr/>
            </a:pPr>
            <a:r>
              <a:rPr lang="fr-FR" i="1" kern="0" dirty="0">
                <a:latin typeface="Book Antiqua" charset="0"/>
                <a:cs typeface="+mn-cs"/>
              </a:rPr>
              <a:t>1 jury composé de 9 citoyens (tiré au sort sur les listes électorales). Le jury est composé de 12 citoyens en appel.</a:t>
            </a:r>
          </a:p>
          <a:p>
            <a:pPr marL="342900" indent="-342900" algn="just" eaLnBrk="0" hangingPunct="0">
              <a:spcBef>
                <a:spcPct val="20000"/>
              </a:spcBef>
              <a:buFont typeface="Wingdings" charset="2"/>
              <a:buNone/>
              <a:defRPr/>
            </a:pPr>
            <a:r>
              <a:rPr lang="fr-FR" i="1" kern="0" dirty="0">
                <a:latin typeface="Book Antiqua" charset="0"/>
                <a:cs typeface="+mn-cs"/>
              </a:rPr>
              <a:t>1 avocat général : un magistrat du parquet</a:t>
            </a:r>
          </a:p>
          <a:p>
            <a:pPr marL="342900" indent="-342900" algn="just" eaLnBrk="0" hangingPunct="0">
              <a:spcBef>
                <a:spcPct val="20000"/>
              </a:spcBef>
              <a:buFont typeface="Wingdings" charset="2"/>
              <a:buNone/>
              <a:defRPr/>
            </a:pPr>
            <a:r>
              <a:rPr lang="fr-FR" i="1" kern="0" dirty="0">
                <a:latin typeface="Book Antiqua" charset="0"/>
                <a:cs typeface="+mn-cs"/>
              </a:rPr>
              <a:t>1 greffier</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algn="l" eaLnBrk="0" hangingPunct="0">
              <a:spcBef>
                <a:spcPct val="20000"/>
              </a:spcBef>
              <a:buFont typeface="Wingdings" charset="2"/>
              <a:buNone/>
              <a:defRPr/>
            </a:pPr>
            <a:r>
              <a:rPr lang="fr-FR" i="1" kern="0" dirty="0">
                <a:latin typeface="Book Antiqua" charset="0"/>
                <a:cs typeface="+mn-cs"/>
              </a:rPr>
              <a:t>La cour d’assises juge les personnes accusées de crime (meurtre, viol, vol à main armée…), de tentatives et de complicités de crimes.</a:t>
            </a:r>
          </a:p>
          <a:p>
            <a:pPr marL="342900" indent="-342900" algn="l" eaLnBrk="0" hangingPunct="0">
              <a:spcBef>
                <a:spcPct val="20000"/>
              </a:spcBef>
              <a:buFont typeface="Wingdings" charset="2"/>
              <a:buNone/>
              <a:defRPr/>
            </a:pPr>
            <a:r>
              <a:rPr lang="fr-FR" i="1" kern="0" dirty="0">
                <a:latin typeface="Book Antiqua" charset="0"/>
                <a:cs typeface="+mn-cs"/>
              </a:rPr>
              <a:t>C’est une juridiction départementale, non permanente. Elle se réunit généralement tous les 3 mois pendant une quinzaine de jours.</a:t>
            </a:r>
          </a:p>
        </p:txBody>
      </p:sp>
      <p:pic>
        <p:nvPicPr>
          <p:cNvPr id="9" name="Image 23" descr="justice-tribunal-8.gif"/>
          <p:cNvPicPr>
            <a:picLocks noChangeAspect="1"/>
          </p:cNvPicPr>
          <p:nvPr/>
        </p:nvPicPr>
        <p:blipFill>
          <a:blip r:embed="rId3" cstate="print"/>
          <a:srcRect/>
          <a:stretch>
            <a:fillRect/>
          </a:stretch>
        </p:blipFill>
        <p:spPr bwMode="auto">
          <a:xfrm>
            <a:off x="5796136" y="4454277"/>
            <a:ext cx="1471612" cy="1393825"/>
          </a:xfrm>
          <a:prstGeom prst="rect">
            <a:avLst/>
          </a:prstGeom>
          <a:noFill/>
          <a:ln w="9525">
            <a:noFill/>
            <a:miter lim="800000"/>
            <a:headEnd/>
            <a:tailEnd/>
          </a:ln>
        </p:spPr>
      </p:pic>
      <p:pic>
        <p:nvPicPr>
          <p:cNvPr id="10" name="Image 15" descr="justice-tribunal-18.gif"/>
          <p:cNvPicPr>
            <a:picLocks noChangeAspect="1"/>
          </p:cNvPicPr>
          <p:nvPr/>
        </p:nvPicPr>
        <p:blipFill>
          <a:blip r:embed="rId4" cstate="print"/>
          <a:srcRect/>
          <a:stretch>
            <a:fillRect/>
          </a:stretch>
        </p:blipFill>
        <p:spPr bwMode="auto">
          <a:xfrm>
            <a:off x="2915816" y="4348708"/>
            <a:ext cx="1223962" cy="1069975"/>
          </a:xfrm>
          <a:prstGeom prst="rect">
            <a:avLst/>
          </a:prstGeom>
          <a:noFill/>
          <a:ln w="9525">
            <a:noFill/>
            <a:miter lim="800000"/>
            <a:headEnd/>
            <a:tailEnd/>
          </a:ln>
        </p:spPr>
      </p:pic>
    </p:spTree>
    <p:extLst>
      <p:ext uri="{BB962C8B-B14F-4D97-AF65-F5344CB8AC3E}">
        <p14:creationId xmlns:p14="http://schemas.microsoft.com/office/powerpoint/2010/main" val="3173709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6</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marL="342900" indent="-342900">
              <a:spcBef>
                <a:spcPct val="20000"/>
              </a:spcBef>
              <a:defRPr/>
            </a:pPr>
            <a:r>
              <a:rPr lang="fr-FR" sz="3200" dirty="0">
                <a:latin typeface="Book Antiqua" charset="0"/>
              </a:rPr>
              <a:t>Tribunal </a:t>
            </a:r>
            <a:r>
              <a:rPr lang="fr-FR" sz="3200" dirty="0" smtClean="0">
                <a:latin typeface="Book Antiqua" charset="0"/>
              </a:rPr>
              <a:t>correctionnel</a:t>
            </a:r>
            <a:endParaRPr lang="fr-FR" sz="3200" dirty="0">
              <a:latin typeface="Book Antiqua" charset="0"/>
            </a:endParaRPr>
          </a:p>
        </p:txBody>
      </p:sp>
      <p:sp>
        <p:nvSpPr>
          <p:cNvPr id="7" name="Espace réservé du texte 3"/>
          <p:cNvSpPr txBox="1">
            <a:spLocks/>
          </p:cNvSpPr>
          <p:nvPr/>
        </p:nvSpPr>
        <p:spPr>
          <a:xfrm>
            <a:off x="322982" y="1413495"/>
            <a:ext cx="8153400" cy="4191000"/>
          </a:xfrm>
          <a:prstGeom prst="rect">
            <a:avLst/>
          </a:prstGeom>
        </p:spPr>
        <p:txBody>
          <a:bodyPr/>
          <a:lstStyle/>
          <a:p>
            <a:pPr marL="342900" indent="-342900" algn="just" eaLnBrk="0" hangingPunct="0">
              <a:spcBef>
                <a:spcPct val="20000"/>
              </a:spcBef>
              <a:buFont typeface="Wingdings" charset="2"/>
              <a:buNone/>
              <a:defRPr/>
            </a:pPr>
            <a:r>
              <a:rPr lang="fr-FR" i="1" kern="0" dirty="0">
                <a:latin typeface="Book Antiqua" charset="0"/>
                <a:cs typeface="+mn-cs"/>
              </a:rPr>
              <a:t>          Il se compose :</a:t>
            </a:r>
          </a:p>
          <a:p>
            <a:pPr marL="342900" indent="-342900" algn="just" eaLnBrk="0" hangingPunct="0">
              <a:spcBef>
                <a:spcPct val="20000"/>
              </a:spcBef>
              <a:buFont typeface="Wingdings" charset="2"/>
              <a:buNone/>
              <a:defRPr/>
            </a:pPr>
            <a:r>
              <a:rPr lang="fr-FR" i="1" kern="0" dirty="0">
                <a:latin typeface="Book Antiqua" charset="0"/>
                <a:cs typeface="+mn-cs"/>
              </a:rPr>
              <a:t>         1 président</a:t>
            </a:r>
          </a:p>
          <a:p>
            <a:pPr marL="342900" indent="-342900" algn="just" eaLnBrk="0" hangingPunct="0">
              <a:spcBef>
                <a:spcPct val="20000"/>
              </a:spcBef>
              <a:buFont typeface="Wingdings" charset="2"/>
              <a:buNone/>
              <a:defRPr/>
            </a:pPr>
            <a:r>
              <a:rPr lang="fr-FR" i="1" kern="0" dirty="0">
                <a:latin typeface="Book Antiqua" charset="0"/>
                <a:cs typeface="+mn-cs"/>
              </a:rPr>
              <a:t>         2 juges</a:t>
            </a:r>
          </a:p>
          <a:p>
            <a:pPr marL="342900" indent="-342900" algn="just" eaLnBrk="0" hangingPunct="0">
              <a:spcBef>
                <a:spcPct val="20000"/>
              </a:spcBef>
              <a:buFont typeface="Wingdings" charset="2"/>
              <a:buNone/>
              <a:defRPr/>
            </a:pPr>
            <a:r>
              <a:rPr lang="fr-FR" i="1" kern="0" dirty="0">
                <a:latin typeface="Book Antiqua" charset="0"/>
                <a:cs typeface="+mn-cs"/>
              </a:rPr>
              <a:t>         Le procureur de la République ou un substitut</a:t>
            </a:r>
          </a:p>
          <a:p>
            <a:pPr marL="342900" indent="-342900" algn="just" eaLnBrk="0" hangingPunct="0">
              <a:spcBef>
                <a:spcPct val="20000"/>
              </a:spcBef>
              <a:buFont typeface="Wingdings" charset="2"/>
              <a:buNone/>
              <a:defRPr/>
            </a:pPr>
            <a:r>
              <a:rPr lang="fr-FR" i="1" kern="0" dirty="0">
                <a:latin typeface="Book Antiqua" charset="0"/>
                <a:cs typeface="+mn-cs"/>
              </a:rPr>
              <a:t>         1 greffier</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eaLnBrk="0" hangingPunct="0">
              <a:spcBef>
                <a:spcPct val="20000"/>
              </a:spcBef>
              <a:buFont typeface="Wingdings" charset="2"/>
              <a:buNone/>
              <a:defRPr/>
            </a:pPr>
            <a:r>
              <a:rPr lang="fr-FR" i="1" kern="0" dirty="0">
                <a:latin typeface="Book Antiqua" charset="0"/>
                <a:cs typeface="+mn-cs"/>
              </a:rPr>
              <a:t>       Le tribunal correctionnel juge les infractions qualifiées délits (vol, escroqueries, coups et blessures volontaires, …) punies d’une peine maximale de 10 ans et / ou d’une amende variable selon leur gravité.</a:t>
            </a:r>
          </a:p>
          <a:p>
            <a:pPr marL="342900" indent="-342900" eaLnBrk="0" hangingPunct="0">
              <a:spcBef>
                <a:spcPct val="20000"/>
              </a:spcBef>
              <a:buFont typeface="Wingdings" charset="2"/>
              <a:buNone/>
              <a:defRPr/>
            </a:pPr>
            <a:endParaRPr lang="fr-FR" kern="0" dirty="0">
              <a:latin typeface="+mn-lt"/>
              <a:cs typeface="+mn-cs"/>
            </a:endParaRPr>
          </a:p>
        </p:txBody>
      </p:sp>
      <p:pic>
        <p:nvPicPr>
          <p:cNvPr id="11" name="Image 23" descr="justice-tribunal-8.gif"/>
          <p:cNvPicPr>
            <a:picLocks noChangeAspect="1"/>
          </p:cNvPicPr>
          <p:nvPr/>
        </p:nvPicPr>
        <p:blipFill>
          <a:blip r:embed="rId3" cstate="print"/>
          <a:srcRect/>
          <a:stretch>
            <a:fillRect/>
          </a:stretch>
        </p:blipFill>
        <p:spPr bwMode="auto">
          <a:xfrm>
            <a:off x="6300192" y="1384252"/>
            <a:ext cx="1471613" cy="1393825"/>
          </a:xfrm>
          <a:prstGeom prst="rect">
            <a:avLst/>
          </a:prstGeom>
          <a:noFill/>
          <a:ln w="9525">
            <a:noFill/>
            <a:miter lim="800000"/>
            <a:headEnd/>
            <a:tailEnd/>
          </a:ln>
        </p:spPr>
      </p:pic>
      <p:pic>
        <p:nvPicPr>
          <p:cNvPr id="12" name="Picture 2" descr="http://t1.gstatic.com/images?q=tbn:ANd9GcRn9AIyyKA4DFS3vK7in9pBVDPsLDZC0FqM6tXO1olHWCisXy5j"/>
          <p:cNvPicPr>
            <a:picLocks noChangeAspect="1" noChangeArrowheads="1"/>
          </p:cNvPicPr>
          <p:nvPr/>
        </p:nvPicPr>
        <p:blipFill>
          <a:blip r:embed="rId4" cstate="print"/>
          <a:srcRect/>
          <a:stretch>
            <a:fillRect/>
          </a:stretch>
        </p:blipFill>
        <p:spPr bwMode="auto">
          <a:xfrm>
            <a:off x="2843808" y="4293096"/>
            <a:ext cx="3500429" cy="1960240"/>
          </a:xfrm>
          <a:prstGeom prst="rect">
            <a:avLst/>
          </a:prstGeom>
          <a:noFill/>
          <a:ln w="9525">
            <a:noFill/>
            <a:miter lim="800000"/>
            <a:headEnd/>
            <a:tailEnd/>
          </a:ln>
        </p:spPr>
      </p:pic>
    </p:spTree>
    <p:extLst>
      <p:ext uri="{BB962C8B-B14F-4D97-AF65-F5344CB8AC3E}">
        <p14:creationId xmlns:p14="http://schemas.microsoft.com/office/powerpoint/2010/main" val="2236195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7</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marL="342900" indent="-342900">
              <a:spcBef>
                <a:spcPct val="20000"/>
              </a:spcBef>
              <a:defRPr/>
            </a:pPr>
            <a:r>
              <a:rPr lang="fr-FR" sz="3200" dirty="0">
                <a:latin typeface="Book Antiqua" charset="0"/>
              </a:rPr>
              <a:t>Tribunal de police</a:t>
            </a:r>
          </a:p>
        </p:txBody>
      </p:sp>
      <p:sp>
        <p:nvSpPr>
          <p:cNvPr id="8" name="Espace réservé du texte 3"/>
          <p:cNvSpPr txBox="1">
            <a:spLocks/>
          </p:cNvSpPr>
          <p:nvPr/>
        </p:nvSpPr>
        <p:spPr>
          <a:xfrm>
            <a:off x="5276" y="836712"/>
            <a:ext cx="8153400" cy="4191000"/>
          </a:xfrm>
          <a:prstGeom prst="rect">
            <a:avLst/>
          </a:prstGeom>
        </p:spPr>
        <p:txBody>
          <a:bodyPr/>
          <a:lstStyle/>
          <a:p>
            <a:pPr marL="342900" indent="-342900" algn="ctr" eaLnBrk="0" hangingPunct="0">
              <a:spcBef>
                <a:spcPct val="20000"/>
              </a:spcBef>
              <a:buFont typeface="Wingdings" charset="2"/>
              <a:buNone/>
              <a:defRPr/>
            </a:pPr>
            <a:endParaRPr lang="fr-FR" sz="3200" i="1" kern="0" dirty="0">
              <a:solidFill>
                <a:srgbClr val="00FF00"/>
              </a:solidFill>
              <a:latin typeface="Book Antiqua" charset="0"/>
              <a:cs typeface="+mn-cs"/>
            </a:endParaRPr>
          </a:p>
          <a:p>
            <a:pPr marL="342900" indent="-342900" algn="just" eaLnBrk="0" hangingPunct="0">
              <a:spcBef>
                <a:spcPct val="20000"/>
              </a:spcBef>
              <a:buFont typeface="Wingdings" charset="2"/>
              <a:buNone/>
              <a:defRPr/>
            </a:pPr>
            <a:r>
              <a:rPr lang="fr-FR" i="1" kern="0" dirty="0">
                <a:latin typeface="Book Antiqua" charset="0"/>
                <a:cs typeface="+mn-cs"/>
              </a:rPr>
              <a:t>        Il se compose :</a:t>
            </a:r>
          </a:p>
          <a:p>
            <a:pPr marL="342900" indent="-342900" algn="just" eaLnBrk="0" hangingPunct="0">
              <a:spcBef>
                <a:spcPct val="20000"/>
              </a:spcBef>
              <a:buFont typeface="Wingdings" charset="2"/>
              <a:buNone/>
              <a:defRPr/>
            </a:pPr>
            <a:r>
              <a:rPr lang="fr-FR" i="1" kern="0" dirty="0">
                <a:latin typeface="Book Antiqua" charset="0"/>
                <a:cs typeface="+mn-cs"/>
              </a:rPr>
              <a:t>        1 juge</a:t>
            </a:r>
          </a:p>
          <a:p>
            <a:pPr marL="342900" indent="-342900" algn="just" eaLnBrk="0" hangingPunct="0">
              <a:spcBef>
                <a:spcPct val="20000"/>
              </a:spcBef>
              <a:buFont typeface="Wingdings" charset="2"/>
              <a:buNone/>
              <a:defRPr/>
            </a:pPr>
            <a:r>
              <a:rPr lang="fr-FR" i="1" kern="0" dirty="0">
                <a:latin typeface="Book Antiqua" charset="0"/>
                <a:cs typeface="+mn-cs"/>
              </a:rPr>
              <a:t>        Le procureur de la République ou un commissaire de police</a:t>
            </a:r>
          </a:p>
          <a:p>
            <a:pPr marL="342900" indent="-342900" algn="just" eaLnBrk="0" hangingPunct="0">
              <a:spcBef>
                <a:spcPct val="20000"/>
              </a:spcBef>
              <a:buFont typeface="Wingdings" charset="2"/>
              <a:buNone/>
              <a:defRPr/>
            </a:pPr>
            <a:r>
              <a:rPr lang="fr-FR" i="1" kern="0" dirty="0">
                <a:latin typeface="Book Antiqua" charset="0"/>
                <a:cs typeface="+mn-cs"/>
              </a:rPr>
              <a:t>        1 greffier</a:t>
            </a:r>
          </a:p>
          <a:p>
            <a:pPr marL="342900" indent="-342900" algn="just" eaLnBrk="0" hangingPunct="0">
              <a:spcBef>
                <a:spcPct val="20000"/>
              </a:spcBef>
              <a:buFont typeface="Wingdings" charset="2"/>
              <a:buNone/>
              <a:defRPr/>
            </a:pPr>
            <a:endParaRPr lang="fr-FR" i="1" kern="0" dirty="0">
              <a:latin typeface="Book Antiqua" charset="0"/>
              <a:cs typeface="+mn-cs"/>
            </a:endParaRPr>
          </a:p>
          <a:p>
            <a:pPr marL="342900" indent="-342900" eaLnBrk="0" hangingPunct="0">
              <a:spcBef>
                <a:spcPct val="20000"/>
              </a:spcBef>
              <a:buFont typeface="Wingdings" charset="2"/>
              <a:buNone/>
              <a:defRPr/>
            </a:pPr>
            <a:r>
              <a:rPr lang="fr-FR" i="1" kern="0" dirty="0">
                <a:latin typeface="Book Antiqua" charset="0"/>
                <a:cs typeface="+mn-cs"/>
              </a:rPr>
              <a:t>       Le tribunal de police juge les infractions qualifiées contraventions :</a:t>
            </a:r>
          </a:p>
          <a:p>
            <a:pPr marL="342900" indent="-342900" eaLnBrk="0" hangingPunct="0">
              <a:spcBef>
                <a:spcPct val="20000"/>
              </a:spcBef>
              <a:buFont typeface="Wingdings" charset="2"/>
              <a:buNone/>
              <a:defRPr/>
            </a:pPr>
            <a:r>
              <a:rPr lang="fr-FR" i="1" kern="0" dirty="0">
                <a:latin typeface="Book Antiqua" charset="0"/>
                <a:cs typeface="+mn-cs"/>
              </a:rPr>
              <a:t>       De 5</a:t>
            </a:r>
            <a:r>
              <a:rPr lang="fr-FR" i="1" kern="0" baseline="30000" dirty="0">
                <a:latin typeface="Book Antiqua" charset="0"/>
                <a:cs typeface="+mn-cs"/>
              </a:rPr>
              <a:t>ème</a:t>
            </a:r>
            <a:r>
              <a:rPr lang="fr-FR" i="1" kern="0" dirty="0">
                <a:latin typeface="Book Antiqua" charset="0"/>
                <a:cs typeface="+mn-cs"/>
              </a:rPr>
              <a:t> classe : coups et blessures ayant entraîné une ITT inférieur à 8 jours, …</a:t>
            </a:r>
          </a:p>
          <a:p>
            <a:pPr marL="342900" indent="-342900" eaLnBrk="0" hangingPunct="0">
              <a:spcBef>
                <a:spcPct val="20000"/>
              </a:spcBef>
              <a:buFont typeface="Wingdings" charset="2"/>
              <a:buNone/>
              <a:defRPr/>
            </a:pPr>
            <a:r>
              <a:rPr lang="fr-FR" i="1" kern="0" dirty="0">
                <a:latin typeface="Book Antiqua" charset="0"/>
                <a:cs typeface="+mn-cs"/>
              </a:rPr>
              <a:t>       De la 1</a:t>
            </a:r>
            <a:r>
              <a:rPr lang="fr-FR" i="1" kern="0" baseline="30000" dirty="0">
                <a:latin typeface="Book Antiqua" charset="0"/>
                <a:cs typeface="+mn-cs"/>
              </a:rPr>
              <a:t>ère</a:t>
            </a:r>
            <a:r>
              <a:rPr lang="fr-FR" i="1" kern="0" dirty="0">
                <a:latin typeface="Book Antiqua" charset="0"/>
                <a:cs typeface="+mn-cs"/>
              </a:rPr>
              <a:t> à la 4</a:t>
            </a:r>
            <a:r>
              <a:rPr lang="fr-FR" i="1" kern="0" baseline="30000" dirty="0">
                <a:latin typeface="Book Antiqua" charset="0"/>
                <a:cs typeface="+mn-cs"/>
              </a:rPr>
              <a:t>ème</a:t>
            </a:r>
            <a:r>
              <a:rPr lang="fr-FR" i="1" kern="0" dirty="0">
                <a:latin typeface="Book Antiqua" charset="0"/>
                <a:cs typeface="+mn-cs"/>
              </a:rPr>
              <a:t> classe : diffamation, injures publiques, …</a:t>
            </a:r>
          </a:p>
          <a:p>
            <a:pPr marL="342900" indent="-342900" eaLnBrk="0" hangingPunct="0">
              <a:spcBef>
                <a:spcPct val="20000"/>
              </a:spcBef>
              <a:buFont typeface="Wingdings" charset="2"/>
              <a:buNone/>
              <a:defRPr/>
            </a:pPr>
            <a:r>
              <a:rPr lang="fr-FR" i="1" kern="0" dirty="0">
                <a:latin typeface="Book Antiqua" charset="0"/>
                <a:cs typeface="+mn-cs"/>
              </a:rPr>
              <a:t>       Il peut prononcer des peines privatives de liberté : suspension du permis de conduire, interdiction de vote.</a:t>
            </a:r>
          </a:p>
        </p:txBody>
      </p:sp>
      <p:pic>
        <p:nvPicPr>
          <p:cNvPr id="9" name="Image 23" descr="justice-tribunal-8.gif"/>
          <p:cNvPicPr>
            <a:picLocks noChangeAspect="1"/>
          </p:cNvPicPr>
          <p:nvPr/>
        </p:nvPicPr>
        <p:blipFill>
          <a:blip r:embed="rId3" cstate="print"/>
          <a:srcRect/>
          <a:stretch>
            <a:fillRect/>
          </a:stretch>
        </p:blipFill>
        <p:spPr bwMode="auto">
          <a:xfrm>
            <a:off x="6665237" y="1178024"/>
            <a:ext cx="1471613" cy="1393825"/>
          </a:xfrm>
          <a:prstGeom prst="rect">
            <a:avLst/>
          </a:prstGeom>
          <a:noFill/>
          <a:ln w="9525">
            <a:noFill/>
            <a:miter lim="800000"/>
            <a:headEnd/>
            <a:tailEnd/>
          </a:ln>
        </p:spPr>
      </p:pic>
      <p:pic>
        <p:nvPicPr>
          <p:cNvPr id="10" name="Picture 6" descr="http://t0.gstatic.com/images?q=tbn:ANd9GcSaLeQalL9sTuRRSdN-HsJP00UjSSAyCnrSgbwoYHH3mpOrYeMT"/>
          <p:cNvPicPr>
            <a:picLocks noChangeAspect="1" noChangeArrowheads="1"/>
          </p:cNvPicPr>
          <p:nvPr/>
        </p:nvPicPr>
        <p:blipFill>
          <a:blip r:embed="rId4" cstate="print"/>
          <a:srcRect/>
          <a:stretch>
            <a:fillRect/>
          </a:stretch>
        </p:blipFill>
        <p:spPr bwMode="auto">
          <a:xfrm>
            <a:off x="3312318" y="4509120"/>
            <a:ext cx="2519363" cy="1679575"/>
          </a:xfrm>
          <a:prstGeom prst="rect">
            <a:avLst/>
          </a:prstGeom>
          <a:noFill/>
          <a:ln w="9525">
            <a:noFill/>
            <a:miter lim="800000"/>
            <a:headEnd/>
            <a:tailEnd/>
          </a:ln>
        </p:spPr>
      </p:pic>
    </p:spTree>
    <p:extLst>
      <p:ext uri="{BB962C8B-B14F-4D97-AF65-F5344CB8AC3E}">
        <p14:creationId xmlns:p14="http://schemas.microsoft.com/office/powerpoint/2010/main" val="40171932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8</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pPr marL="342900" indent="-342900">
              <a:spcBef>
                <a:spcPct val="20000"/>
              </a:spcBef>
              <a:defRPr/>
            </a:pPr>
            <a:r>
              <a:rPr lang="fr-FR" sz="2400" dirty="0">
                <a:latin typeface="Book Antiqua" charset="0"/>
              </a:rPr>
              <a:t>Organisation judiciaire </a:t>
            </a:r>
            <a:r>
              <a:rPr lang="fr-FR" sz="2400" dirty="0" smtClean="0">
                <a:latin typeface="Book Antiqua" charset="0"/>
              </a:rPr>
              <a:t>nationale et </a:t>
            </a:r>
            <a:r>
              <a:rPr lang="fr-FR" sz="2400" dirty="0">
                <a:latin typeface="Book Antiqua" charset="0"/>
              </a:rPr>
              <a:t>dans le </a:t>
            </a:r>
            <a:r>
              <a:rPr lang="fr-FR" sz="2400" dirty="0" smtClean="0">
                <a:latin typeface="Book Antiqua" charset="0"/>
              </a:rPr>
              <a:t>département</a:t>
            </a:r>
            <a:endParaRPr lang="fr-FR" sz="2400" dirty="0">
              <a:latin typeface="Book Antiqua" charset="0"/>
            </a:endParaRPr>
          </a:p>
        </p:txBody>
      </p:sp>
      <p:pic>
        <p:nvPicPr>
          <p:cNvPr id="7" name="Image 23" descr="justice-tribunal-8.gif"/>
          <p:cNvPicPr>
            <a:picLocks noChangeAspect="1"/>
          </p:cNvPicPr>
          <p:nvPr/>
        </p:nvPicPr>
        <p:blipFill>
          <a:blip r:embed="rId3" cstate="print"/>
          <a:srcRect/>
          <a:stretch>
            <a:fillRect/>
          </a:stretch>
        </p:blipFill>
        <p:spPr bwMode="auto">
          <a:xfrm>
            <a:off x="8172400" y="260648"/>
            <a:ext cx="682625" cy="647700"/>
          </a:xfrm>
          <a:prstGeom prst="rect">
            <a:avLst/>
          </a:prstGeom>
          <a:noFill/>
          <a:ln w="9525">
            <a:noFill/>
            <a:miter lim="800000"/>
            <a:headEnd/>
            <a:tailEnd/>
          </a:ln>
        </p:spPr>
      </p:pic>
      <p:sp>
        <p:nvSpPr>
          <p:cNvPr id="11" name="Espace réservé du texte 3"/>
          <p:cNvSpPr txBox="1">
            <a:spLocks/>
          </p:cNvSpPr>
          <p:nvPr/>
        </p:nvSpPr>
        <p:spPr>
          <a:xfrm>
            <a:off x="323528" y="980728"/>
            <a:ext cx="8437562" cy="4191000"/>
          </a:xfrm>
          <a:prstGeom prst="rect">
            <a:avLst/>
          </a:prstGeom>
        </p:spPr>
        <p:txBody>
          <a:bodyPr/>
          <a:lstStyle/>
          <a:p>
            <a:pPr marL="342900" indent="-342900" algn="ctr" eaLnBrk="0" hangingPunct="0">
              <a:spcBef>
                <a:spcPct val="20000"/>
              </a:spcBef>
              <a:buFont typeface="Wingdings" charset="2"/>
              <a:buNone/>
              <a:defRPr/>
            </a:pPr>
            <a:endParaRPr lang="fr-FR" sz="3600" kern="0" dirty="0">
              <a:latin typeface="Book Antiqua" charset="0"/>
              <a:cs typeface="+mn-cs"/>
            </a:endParaRPr>
          </a:p>
          <a:p>
            <a:pPr marL="342900" indent="-342900" eaLnBrk="0" hangingPunct="0">
              <a:spcBef>
                <a:spcPct val="20000"/>
              </a:spcBef>
              <a:buFont typeface="Wingdings" charset="2"/>
              <a:buNone/>
              <a:defRPr/>
            </a:pPr>
            <a:endParaRPr lang="fr-FR" kern="0" dirty="0">
              <a:latin typeface="Book Antiqua" charset="0"/>
              <a:cs typeface="+mn-cs"/>
            </a:endParaRPr>
          </a:p>
          <a:p>
            <a:pPr marL="342900" indent="-342900" eaLnBrk="0" hangingPunct="0">
              <a:spcBef>
                <a:spcPct val="20000"/>
              </a:spcBef>
              <a:buFont typeface="Wingdings" charset="2"/>
              <a:buNone/>
              <a:defRPr/>
            </a:pPr>
            <a:r>
              <a:rPr lang="fr-FR" kern="0" dirty="0">
                <a:latin typeface="Book Antiqua" charset="0"/>
                <a:cs typeface="+mn-cs"/>
              </a:rPr>
              <a:t>Garde des sceaux                                           Procureur général </a:t>
            </a:r>
            <a:r>
              <a:rPr lang="fr-FR" sz="1200" kern="0" dirty="0">
                <a:latin typeface="Book Antiqua" charset="0"/>
                <a:cs typeface="+mn-cs"/>
              </a:rPr>
              <a:t>près la cour de cassation</a:t>
            </a:r>
          </a:p>
          <a:p>
            <a:pPr marL="342900" indent="-342900" eaLnBrk="0" hangingPunct="0">
              <a:spcBef>
                <a:spcPct val="20000"/>
              </a:spcBef>
              <a:buFont typeface="Wingdings" charset="2"/>
              <a:buNone/>
              <a:defRPr/>
            </a:pPr>
            <a:endParaRPr lang="fr-FR" kern="0" dirty="0">
              <a:latin typeface="Book Antiqua" charset="0"/>
              <a:cs typeface="+mn-cs"/>
            </a:endParaRPr>
          </a:p>
          <a:p>
            <a:pPr marL="342900" indent="-342900" eaLnBrk="0" hangingPunct="0">
              <a:spcBef>
                <a:spcPct val="20000"/>
              </a:spcBef>
              <a:buFont typeface="Wingdings" charset="2"/>
              <a:buNone/>
              <a:defRPr/>
            </a:pPr>
            <a:endParaRPr lang="fr-FR" kern="0" dirty="0">
              <a:latin typeface="Book Antiqua" charset="0"/>
              <a:cs typeface="+mn-cs"/>
            </a:endParaRPr>
          </a:p>
          <a:p>
            <a:pPr marL="342900" indent="-342900" eaLnBrk="0" hangingPunct="0">
              <a:spcBef>
                <a:spcPct val="20000"/>
              </a:spcBef>
              <a:buFont typeface="Wingdings" charset="2"/>
              <a:buNone/>
              <a:defRPr/>
            </a:pPr>
            <a:r>
              <a:rPr lang="fr-FR" kern="0" dirty="0">
                <a:latin typeface="Book Antiqua" charset="0"/>
                <a:cs typeface="+mn-cs"/>
              </a:rPr>
              <a:t>Procureur général  </a:t>
            </a:r>
            <a:r>
              <a:rPr lang="fr-FR" sz="1200" kern="0" dirty="0">
                <a:latin typeface="Book Antiqua" charset="0"/>
                <a:cs typeface="+mn-cs"/>
              </a:rPr>
              <a:t>près la cour d’appel de LYON                            </a:t>
            </a:r>
            <a:r>
              <a:rPr lang="fr-FR" kern="0" dirty="0">
                <a:latin typeface="Book Antiqua" charset="0"/>
                <a:cs typeface="+mn-cs"/>
              </a:rPr>
              <a:t>Avocats et substituts généraux</a:t>
            </a:r>
          </a:p>
          <a:p>
            <a:pPr marL="342900" indent="-342900" eaLnBrk="0" hangingPunct="0">
              <a:spcBef>
                <a:spcPct val="20000"/>
              </a:spcBef>
              <a:buFont typeface="Wingdings" charset="2"/>
              <a:buNone/>
              <a:defRPr/>
            </a:pPr>
            <a:endParaRPr lang="fr-FR" kern="0" dirty="0">
              <a:latin typeface="Book Antiqua" charset="0"/>
              <a:cs typeface="+mn-cs"/>
            </a:endParaRPr>
          </a:p>
          <a:p>
            <a:pPr marL="342900" indent="-342900" eaLnBrk="0" hangingPunct="0">
              <a:spcBef>
                <a:spcPct val="20000"/>
              </a:spcBef>
              <a:buFont typeface="Wingdings" charset="2"/>
              <a:buNone/>
              <a:defRPr/>
            </a:pPr>
            <a:endParaRPr lang="fr-FR" kern="0" dirty="0">
              <a:latin typeface="Book Antiqua" charset="0"/>
              <a:cs typeface="+mn-cs"/>
            </a:endParaRPr>
          </a:p>
          <a:p>
            <a:pPr marL="342900" indent="-342900" eaLnBrk="0" hangingPunct="0">
              <a:spcBef>
                <a:spcPct val="20000"/>
              </a:spcBef>
              <a:buFont typeface="Wingdings" charset="2"/>
              <a:buNone/>
              <a:defRPr/>
            </a:pPr>
            <a:r>
              <a:rPr lang="fr-FR" kern="0" dirty="0">
                <a:latin typeface="Book Antiqua" charset="0"/>
                <a:cs typeface="+mn-cs"/>
              </a:rPr>
              <a:t>Procureur de la République </a:t>
            </a:r>
            <a:r>
              <a:rPr lang="fr-FR" sz="1200" kern="0" dirty="0">
                <a:latin typeface="Book Antiqua" charset="0"/>
                <a:cs typeface="+mn-cs"/>
              </a:rPr>
              <a:t>près le tribunal </a:t>
            </a:r>
            <a:r>
              <a:rPr lang="fr-FR" sz="1200" kern="0" dirty="0" smtClean="0">
                <a:latin typeface="Book Antiqua" charset="0"/>
              </a:rPr>
              <a:t>judiciaire</a:t>
            </a:r>
            <a:r>
              <a:rPr lang="fr-FR" sz="1200" kern="0" dirty="0" smtClean="0">
                <a:latin typeface="Book Antiqua" charset="0"/>
                <a:cs typeface="+mn-cs"/>
              </a:rPr>
              <a:t>                                          </a:t>
            </a:r>
            <a:r>
              <a:rPr lang="fr-FR" kern="0" dirty="0">
                <a:latin typeface="Book Antiqua" charset="0"/>
                <a:cs typeface="+mn-cs"/>
              </a:rPr>
              <a:t>Substituts</a:t>
            </a:r>
          </a:p>
          <a:p>
            <a:pPr marL="342900" indent="-342900" eaLnBrk="0" hangingPunct="0">
              <a:spcBef>
                <a:spcPct val="20000"/>
              </a:spcBef>
              <a:buFont typeface="Wingdings" charset="2"/>
              <a:buNone/>
              <a:defRPr/>
            </a:pPr>
            <a:endParaRPr lang="fr-FR" kern="0" dirty="0">
              <a:latin typeface="Book Antiqua" charset="0"/>
              <a:cs typeface="+mn-cs"/>
            </a:endParaRPr>
          </a:p>
          <a:p>
            <a:pPr marL="342900" indent="-342900" eaLnBrk="0" hangingPunct="0">
              <a:spcBef>
                <a:spcPct val="20000"/>
              </a:spcBef>
              <a:buFont typeface="Wingdings" charset="2"/>
              <a:buNone/>
              <a:defRPr/>
            </a:pPr>
            <a:endParaRPr lang="fr-FR" kern="0" dirty="0">
              <a:latin typeface="Book Antiqua" charset="0"/>
              <a:cs typeface="+mn-cs"/>
            </a:endParaRPr>
          </a:p>
          <a:p>
            <a:pPr marL="342900" indent="-342900" eaLnBrk="0" hangingPunct="0">
              <a:spcBef>
                <a:spcPct val="20000"/>
              </a:spcBef>
              <a:buFont typeface="Wingdings" charset="2"/>
              <a:buNone/>
              <a:defRPr/>
            </a:pPr>
            <a:r>
              <a:rPr lang="fr-FR" kern="0" dirty="0">
                <a:latin typeface="Book Antiqua" charset="0"/>
                <a:cs typeface="+mn-cs"/>
              </a:rPr>
              <a:t>Procureur de la République adjoint                                                      Substituts</a:t>
            </a:r>
          </a:p>
          <a:p>
            <a:pPr marL="342900" indent="-342900" eaLnBrk="0" hangingPunct="0">
              <a:spcBef>
                <a:spcPct val="20000"/>
              </a:spcBef>
              <a:buFont typeface="Wingdings" charset="2"/>
              <a:buNone/>
              <a:defRPr/>
            </a:pPr>
            <a:r>
              <a:rPr lang="fr-FR" kern="0" dirty="0">
                <a:latin typeface="Book Antiqua" charset="0"/>
                <a:cs typeface="+mn-cs"/>
              </a:rPr>
              <a:t>     en charge des fais divers</a:t>
            </a:r>
          </a:p>
          <a:p>
            <a:pPr marL="342900" indent="-342900" eaLnBrk="0" hangingPunct="0">
              <a:spcBef>
                <a:spcPct val="20000"/>
              </a:spcBef>
              <a:buFont typeface="Wingdings" charset="2"/>
              <a:buNone/>
              <a:defRPr/>
            </a:pPr>
            <a:endParaRPr lang="fr-FR" kern="0" dirty="0">
              <a:latin typeface="Book Antiqua" charset="0"/>
              <a:cs typeface="+mn-cs"/>
            </a:endParaRPr>
          </a:p>
          <a:p>
            <a:pPr marL="342900" indent="-342900" eaLnBrk="0" hangingPunct="0">
              <a:spcBef>
                <a:spcPct val="20000"/>
              </a:spcBef>
              <a:buFont typeface="Wingdings" charset="2"/>
              <a:buNone/>
              <a:defRPr/>
            </a:pPr>
            <a:endParaRPr lang="fr-FR" kern="0" dirty="0">
              <a:latin typeface="Book Antiqua" charset="0"/>
              <a:cs typeface="+mn-cs"/>
            </a:endParaRPr>
          </a:p>
          <a:p>
            <a:pPr marL="342900" indent="-342900" eaLnBrk="0" hangingPunct="0">
              <a:spcBef>
                <a:spcPct val="20000"/>
              </a:spcBef>
              <a:buFont typeface="Wingdings" charset="2"/>
              <a:buNone/>
              <a:defRPr/>
            </a:pPr>
            <a:r>
              <a:rPr lang="fr-FR" kern="0" dirty="0">
                <a:latin typeface="Book Antiqua" charset="0"/>
                <a:cs typeface="+mn-cs"/>
              </a:rPr>
              <a:t>Officier du ministère public </a:t>
            </a:r>
            <a:r>
              <a:rPr lang="fr-FR" sz="1200" kern="0" dirty="0">
                <a:latin typeface="Book Antiqua" charset="0"/>
                <a:cs typeface="+mn-cs"/>
              </a:rPr>
              <a:t>près le tribunal de police</a:t>
            </a:r>
          </a:p>
          <a:p>
            <a:pPr marL="342900" indent="-342900" eaLnBrk="0" hangingPunct="0">
              <a:spcBef>
                <a:spcPct val="20000"/>
              </a:spcBef>
              <a:buFont typeface="Wingdings" charset="2"/>
              <a:buNone/>
              <a:defRPr/>
            </a:pPr>
            <a:endParaRPr lang="fr-FR" kern="0" dirty="0">
              <a:latin typeface="Book Antiqua" charset="0"/>
              <a:cs typeface="+mn-cs"/>
            </a:endParaRPr>
          </a:p>
        </p:txBody>
      </p:sp>
      <p:sp>
        <p:nvSpPr>
          <p:cNvPr id="12" name="Flèche vers le bas 11"/>
          <p:cNvSpPr/>
          <p:nvPr/>
        </p:nvSpPr>
        <p:spPr>
          <a:xfrm>
            <a:off x="1114574" y="2199134"/>
            <a:ext cx="485775" cy="619125"/>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3" name="Flèche vers le bas 12"/>
          <p:cNvSpPr/>
          <p:nvPr/>
        </p:nvSpPr>
        <p:spPr>
          <a:xfrm>
            <a:off x="1745062" y="3055858"/>
            <a:ext cx="484188" cy="617537"/>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lèche vers le bas 13"/>
          <p:cNvSpPr/>
          <p:nvPr/>
        </p:nvSpPr>
        <p:spPr>
          <a:xfrm>
            <a:off x="2310008" y="3923716"/>
            <a:ext cx="484187" cy="619125"/>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Flèche vers le bas 14"/>
          <p:cNvSpPr/>
          <p:nvPr/>
        </p:nvSpPr>
        <p:spPr>
          <a:xfrm rot="16200000">
            <a:off x="3560676" y="1308105"/>
            <a:ext cx="360362" cy="1439862"/>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Flèche vers le bas 15"/>
          <p:cNvSpPr/>
          <p:nvPr/>
        </p:nvSpPr>
        <p:spPr>
          <a:xfrm rot="16200000">
            <a:off x="4929824" y="2528713"/>
            <a:ext cx="360363" cy="792162"/>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7" name="Flèche vers le bas 16"/>
          <p:cNvSpPr/>
          <p:nvPr/>
        </p:nvSpPr>
        <p:spPr>
          <a:xfrm rot="16200000">
            <a:off x="5572744" y="3682541"/>
            <a:ext cx="360362" cy="2016125"/>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dirty="0"/>
              <a:t>      </a:t>
            </a:r>
          </a:p>
        </p:txBody>
      </p:sp>
      <p:sp>
        <p:nvSpPr>
          <p:cNvPr id="18" name="Flèche vers le bas 17"/>
          <p:cNvSpPr/>
          <p:nvPr/>
        </p:nvSpPr>
        <p:spPr>
          <a:xfrm>
            <a:off x="2536739" y="4935339"/>
            <a:ext cx="484187" cy="617537"/>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9" name="Flèche vers le bas 18"/>
          <p:cNvSpPr/>
          <p:nvPr/>
        </p:nvSpPr>
        <p:spPr>
          <a:xfrm rot="16200000">
            <a:off x="6444878" y="3372296"/>
            <a:ext cx="358775" cy="792162"/>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Tree>
    <p:extLst>
      <p:ext uri="{BB962C8B-B14F-4D97-AF65-F5344CB8AC3E}">
        <p14:creationId xmlns:p14="http://schemas.microsoft.com/office/powerpoint/2010/main" val="504526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Espace réservé du numéro de diapositive 4"/>
          <p:cNvSpPr>
            <a:spLocks noGrp="1"/>
          </p:cNvSpPr>
          <p:nvPr>
            <p:ph type="sldNum" sz="quarter" idx="10"/>
          </p:nvPr>
        </p:nvSpPr>
        <p:spPr>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6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6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6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600">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1600">
                <a:solidFill>
                  <a:schemeClr val="tx1"/>
                </a:solidFill>
                <a:latin typeface="Arial" panose="020B0604020202020204" pitchFamily="34" charset="0"/>
                <a:ea typeface="ＭＳ Ｐゴシック" panose="020B0600070205080204" pitchFamily="34" charset="-128"/>
              </a:defRPr>
            </a:lvl9pPr>
          </a:lstStyle>
          <a:p>
            <a:fld id="{2900DD61-43EF-4F93-B1CA-4DDA5ABA8233}" type="slidenum">
              <a:rPr lang="fr-FR" altLang="fr-FR" sz="1200">
                <a:solidFill>
                  <a:schemeClr val="bg1"/>
                </a:solidFill>
                <a:latin typeface="Helvetica" panose="020B0604020202020204" pitchFamily="34" charset="0"/>
              </a:rPr>
              <a:pPr/>
              <a:t>9</a:t>
            </a:fld>
            <a:endParaRPr lang="fr-FR" altLang="fr-FR" sz="1200">
              <a:solidFill>
                <a:schemeClr val="bg1"/>
              </a:solidFill>
              <a:latin typeface="Helvetica" panose="020B0604020202020204" pitchFamily="34" charset="0"/>
            </a:endParaRPr>
          </a:p>
        </p:txBody>
      </p:sp>
      <p:sp>
        <p:nvSpPr>
          <p:cNvPr id="680968" name="Rectangle 8"/>
          <p:cNvSpPr>
            <a:spLocks noGrp="1" noChangeArrowheads="1"/>
          </p:cNvSpPr>
          <p:nvPr>
            <p:ph type="title"/>
          </p:nvPr>
        </p:nvSpPr>
        <p:spPr/>
        <p:txBody>
          <a:bodyPr/>
          <a:lstStyle/>
          <a:p>
            <a:r>
              <a:rPr lang="fr-FR" sz="2400" dirty="0"/>
              <a:t>Classification tripartite des infractions</a:t>
            </a:r>
            <a:br>
              <a:rPr lang="fr-FR" sz="2400" dirty="0"/>
            </a:br>
            <a:r>
              <a:rPr lang="fr-FR" sz="2400" dirty="0"/>
              <a:t>Les différentes </a:t>
            </a:r>
            <a:r>
              <a:rPr lang="fr-FR" sz="2400" dirty="0" smtClean="0"/>
              <a:t>enquêtes</a:t>
            </a:r>
            <a:endParaRPr lang="fr-FR" sz="2400" dirty="0">
              <a:latin typeface="Book Antiqua" charset="0"/>
            </a:endParaRPr>
          </a:p>
        </p:txBody>
      </p:sp>
      <p:sp>
        <p:nvSpPr>
          <p:cNvPr id="20" name="Espace réservé du texte 3"/>
          <p:cNvSpPr txBox="1">
            <a:spLocks/>
          </p:cNvSpPr>
          <p:nvPr/>
        </p:nvSpPr>
        <p:spPr>
          <a:xfrm>
            <a:off x="755576" y="2252688"/>
            <a:ext cx="8153400" cy="4191000"/>
          </a:xfrm>
          <a:prstGeom prst="rect">
            <a:avLst/>
          </a:prstGeom>
        </p:spPr>
        <p:txBody>
          <a:bodyPr/>
          <a:lstStyle/>
          <a:p>
            <a:pPr marL="342900" indent="-342900" algn="l" eaLnBrk="0" hangingPunct="0">
              <a:spcBef>
                <a:spcPct val="20000"/>
              </a:spcBef>
              <a:buFont typeface="Wingdings" pitchFamily="2" charset="2"/>
              <a:buChar char="Ø"/>
              <a:defRPr/>
            </a:pPr>
            <a:r>
              <a:rPr lang="fr-FR" sz="3200" kern="0" dirty="0">
                <a:solidFill>
                  <a:srgbClr val="FF0000"/>
                </a:solidFill>
                <a:latin typeface="Book Antiqua" charset="0"/>
                <a:cs typeface="+mn-cs"/>
              </a:rPr>
              <a:t> </a:t>
            </a:r>
            <a:r>
              <a:rPr lang="fr-FR" sz="2400" kern="0" dirty="0">
                <a:solidFill>
                  <a:srgbClr val="FF0000"/>
                </a:solidFill>
                <a:latin typeface="Book Antiqua" charset="0"/>
                <a:cs typeface="+mn-cs"/>
              </a:rPr>
              <a:t>Le crime</a:t>
            </a:r>
          </a:p>
          <a:p>
            <a:pPr marL="342900" indent="-342900" algn="l" eaLnBrk="0" hangingPunct="0">
              <a:spcBef>
                <a:spcPct val="20000"/>
              </a:spcBef>
              <a:buFont typeface="Wingdings" pitchFamily="2" charset="2"/>
              <a:buChar char="Ø"/>
              <a:defRPr/>
            </a:pPr>
            <a:r>
              <a:rPr lang="fr-FR" sz="2400" kern="0" dirty="0">
                <a:solidFill>
                  <a:srgbClr val="FF0000"/>
                </a:solidFill>
                <a:latin typeface="Book Antiqua" charset="0"/>
                <a:cs typeface="+mn-cs"/>
              </a:rPr>
              <a:t> Le délit</a:t>
            </a:r>
          </a:p>
          <a:p>
            <a:pPr marL="342900" indent="-342900" algn="l" eaLnBrk="0" hangingPunct="0">
              <a:spcBef>
                <a:spcPct val="20000"/>
              </a:spcBef>
              <a:buFont typeface="Wingdings" pitchFamily="2" charset="2"/>
              <a:buChar char="Ø"/>
              <a:defRPr/>
            </a:pPr>
            <a:r>
              <a:rPr lang="fr-FR" sz="2400" kern="0" dirty="0">
                <a:solidFill>
                  <a:srgbClr val="FF0000"/>
                </a:solidFill>
                <a:latin typeface="Book Antiqua" charset="0"/>
                <a:cs typeface="+mn-cs"/>
              </a:rPr>
              <a:t> La contravention</a:t>
            </a:r>
          </a:p>
          <a:p>
            <a:pPr marL="342900" indent="-342900" algn="l" eaLnBrk="0" hangingPunct="0">
              <a:spcBef>
                <a:spcPct val="20000"/>
              </a:spcBef>
              <a:buFont typeface="Wingdings" pitchFamily="2" charset="2"/>
              <a:buChar char="Ø"/>
              <a:defRPr/>
            </a:pPr>
            <a:r>
              <a:rPr lang="fr-FR" sz="2400" kern="0" dirty="0">
                <a:solidFill>
                  <a:srgbClr val="3366FF"/>
                </a:solidFill>
                <a:latin typeface="Book Antiqua" charset="0"/>
                <a:cs typeface="+mn-cs"/>
              </a:rPr>
              <a:t> L’enquête sur commission rogatoire</a:t>
            </a:r>
          </a:p>
          <a:p>
            <a:pPr marL="342900" indent="-342900" algn="l" eaLnBrk="0" hangingPunct="0">
              <a:spcBef>
                <a:spcPct val="20000"/>
              </a:spcBef>
              <a:buFont typeface="Wingdings" pitchFamily="2" charset="2"/>
              <a:buChar char="Ø"/>
              <a:defRPr/>
            </a:pPr>
            <a:r>
              <a:rPr lang="fr-FR" sz="2400" kern="0" dirty="0">
                <a:solidFill>
                  <a:srgbClr val="3366FF"/>
                </a:solidFill>
                <a:latin typeface="Book Antiqua" charset="0"/>
                <a:cs typeface="+mn-cs"/>
              </a:rPr>
              <a:t> L’enquête de flagrance</a:t>
            </a:r>
          </a:p>
          <a:p>
            <a:pPr marL="342900" indent="-342900" algn="l" eaLnBrk="0" hangingPunct="0">
              <a:spcBef>
                <a:spcPct val="20000"/>
              </a:spcBef>
              <a:buFont typeface="Wingdings" pitchFamily="2" charset="2"/>
              <a:buChar char="Ø"/>
              <a:defRPr/>
            </a:pPr>
            <a:r>
              <a:rPr lang="fr-FR" sz="2400" kern="0" dirty="0">
                <a:solidFill>
                  <a:srgbClr val="3366FF"/>
                </a:solidFill>
                <a:latin typeface="Book Antiqua" charset="0"/>
                <a:cs typeface="+mn-cs"/>
              </a:rPr>
              <a:t> L’e</a:t>
            </a:r>
            <a:r>
              <a:rPr lang="fr-FR" sz="2400" kern="0" dirty="0" err="1">
                <a:solidFill>
                  <a:srgbClr val="3366FF"/>
                </a:solidFill>
                <a:latin typeface="Book Antiqua" charset="0"/>
                <a:cs typeface="+mn-cs"/>
              </a:rPr>
              <a:t>nquête</a:t>
            </a:r>
            <a:r>
              <a:rPr lang="fr-FR" sz="2400" kern="0" dirty="0">
                <a:solidFill>
                  <a:srgbClr val="3366FF"/>
                </a:solidFill>
                <a:latin typeface="Book Antiqua" charset="0"/>
                <a:cs typeface="+mn-cs"/>
              </a:rPr>
              <a:t> préliminaire</a:t>
            </a:r>
          </a:p>
          <a:p>
            <a:pPr marL="342900" indent="-342900" algn="l" eaLnBrk="0" hangingPunct="0">
              <a:spcBef>
                <a:spcPct val="20000"/>
              </a:spcBef>
              <a:buFont typeface="Wingdings" pitchFamily="2" charset="2"/>
              <a:buChar char="Ø"/>
              <a:defRPr/>
            </a:pPr>
            <a:r>
              <a:rPr lang="fr-FR" sz="2400" kern="0" dirty="0">
                <a:solidFill>
                  <a:srgbClr val="3366FF"/>
                </a:solidFill>
                <a:latin typeface="Book Antiqua" charset="0"/>
                <a:cs typeface="+mn-cs"/>
              </a:rPr>
              <a:t> L’e</a:t>
            </a:r>
            <a:r>
              <a:rPr lang="fr-FR" sz="2400" kern="0" dirty="0" err="1">
                <a:solidFill>
                  <a:srgbClr val="3366FF"/>
                </a:solidFill>
                <a:latin typeface="Book Antiqua" charset="0"/>
                <a:cs typeface="+mn-cs"/>
              </a:rPr>
              <a:t>nquête</a:t>
            </a:r>
            <a:r>
              <a:rPr lang="fr-FR" sz="2400" kern="0" dirty="0">
                <a:solidFill>
                  <a:srgbClr val="3366FF"/>
                </a:solidFill>
                <a:latin typeface="Book Antiqua" charset="0"/>
                <a:cs typeface="+mn-cs"/>
              </a:rPr>
              <a:t> de découverte de cadavre</a:t>
            </a:r>
          </a:p>
          <a:p>
            <a:pPr marL="342900" indent="-342900" algn="l" eaLnBrk="0" hangingPunct="0">
              <a:spcBef>
                <a:spcPct val="20000"/>
              </a:spcBef>
              <a:buFont typeface="Wingdings" charset="2"/>
              <a:buNone/>
              <a:defRPr/>
            </a:pPr>
            <a:endParaRPr lang="fr-FR" sz="3200" kern="0" dirty="0">
              <a:solidFill>
                <a:srgbClr val="3366FF"/>
              </a:solidFill>
              <a:latin typeface="Book Antiqua" charset="0"/>
              <a:cs typeface="+mn-cs"/>
            </a:endParaRPr>
          </a:p>
          <a:p>
            <a:pPr marL="342900" indent="-342900" algn="l" eaLnBrk="0" hangingPunct="0">
              <a:spcBef>
                <a:spcPct val="20000"/>
              </a:spcBef>
              <a:buFont typeface="Wingdings" charset="2"/>
              <a:buNone/>
              <a:defRPr/>
            </a:pPr>
            <a:endParaRPr lang="fr-FR" sz="3200" kern="0" dirty="0">
              <a:solidFill>
                <a:srgbClr val="FF0000"/>
              </a:solidFill>
              <a:latin typeface="Book Antiqua" charset="0"/>
              <a:cs typeface="+mn-cs"/>
            </a:endParaRPr>
          </a:p>
        </p:txBody>
      </p:sp>
      <p:pic>
        <p:nvPicPr>
          <p:cNvPr id="21" name="Picture 4" descr="http://t0.gstatic.com/images?q=tbn:ANd9GcS0aHf1hmxwJQrrJd0shYBtHKBV-0UxJwzt7O_mOpHHhWrKE79T"/>
          <p:cNvPicPr>
            <a:picLocks noChangeAspect="1" noChangeArrowheads="1"/>
          </p:cNvPicPr>
          <p:nvPr/>
        </p:nvPicPr>
        <p:blipFill>
          <a:blip r:embed="rId3" cstate="print"/>
          <a:srcRect/>
          <a:stretch>
            <a:fillRect/>
          </a:stretch>
        </p:blipFill>
        <p:spPr bwMode="auto">
          <a:xfrm>
            <a:off x="5580112" y="1399716"/>
            <a:ext cx="2653183" cy="1334567"/>
          </a:xfrm>
          <a:prstGeom prst="rect">
            <a:avLst/>
          </a:prstGeom>
          <a:noFill/>
          <a:ln w="9525">
            <a:noFill/>
            <a:miter lim="800000"/>
            <a:headEnd/>
            <a:tailEnd/>
          </a:ln>
        </p:spPr>
      </p:pic>
      <p:pic>
        <p:nvPicPr>
          <p:cNvPr id="22" name="Picture 10" descr="http://www.dune-paris.com/images/produits/securite/08-menottes.jpg"/>
          <p:cNvPicPr>
            <a:picLocks noChangeAspect="1" noChangeArrowheads="1"/>
          </p:cNvPicPr>
          <p:nvPr/>
        </p:nvPicPr>
        <p:blipFill>
          <a:blip r:embed="rId4" cstate="print"/>
          <a:srcRect/>
          <a:stretch>
            <a:fillRect/>
          </a:stretch>
        </p:blipFill>
        <p:spPr bwMode="auto">
          <a:xfrm>
            <a:off x="3491880" y="1223913"/>
            <a:ext cx="1595437" cy="1196975"/>
          </a:xfrm>
          <a:prstGeom prst="rect">
            <a:avLst/>
          </a:prstGeom>
          <a:noFill/>
          <a:ln w="9525">
            <a:noFill/>
            <a:miter lim="800000"/>
            <a:headEnd/>
            <a:tailEnd/>
          </a:ln>
        </p:spPr>
      </p:pic>
    </p:spTree>
    <p:extLst>
      <p:ext uri="{BB962C8B-B14F-4D97-AF65-F5344CB8AC3E}">
        <p14:creationId xmlns:p14="http://schemas.microsoft.com/office/powerpoint/2010/main" val="791771704"/>
      </p:ext>
    </p:extLst>
  </p:cSld>
  <p:clrMapOvr>
    <a:masterClrMapping/>
  </p:clrMapOvr>
  <p:timing>
    <p:tnLst>
      <p:par>
        <p:cTn id="1" dur="indefinite" restart="never" nodeType="tmRoot"/>
      </p:par>
    </p:tnLst>
  </p:timing>
</p:sld>
</file>

<file path=ppt/theme/theme1.xml><?xml version="1.0" encoding="utf-8"?>
<a:theme xmlns:a="http://schemas.openxmlformats.org/drawingml/2006/main" name="Réseau">
  <a:themeElements>
    <a:clrScheme name="Personnalisée 2">
      <a:dk1>
        <a:srgbClr val="1A212B"/>
      </a:dk1>
      <a:lt1>
        <a:srgbClr val="FFFFFF"/>
      </a:lt1>
      <a:dk2>
        <a:srgbClr val="1A212B"/>
      </a:dk2>
      <a:lt2>
        <a:srgbClr val="808080"/>
      </a:lt2>
      <a:accent1>
        <a:srgbClr val="CD0920"/>
      </a:accent1>
      <a:accent2>
        <a:srgbClr val="669999"/>
      </a:accent2>
      <a:accent3>
        <a:srgbClr val="FFFFFF"/>
      </a:accent3>
      <a:accent4>
        <a:srgbClr val="1A212B"/>
      </a:accent4>
      <a:accent5>
        <a:srgbClr val="E2E2AA"/>
      </a:accent5>
      <a:accent6>
        <a:srgbClr val="5C8A8A"/>
      </a:accent6>
      <a:hlink>
        <a:srgbClr val="7E9CE8"/>
      </a:hlink>
      <a:folHlink>
        <a:srgbClr val="D8D8EC"/>
      </a:folHlink>
    </a:clrScheme>
    <a:fontScheme name="Réseau">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820738" rtl="0" eaLnBrk="1" fontAlgn="base" latinLnBrk="0" hangingPunct="1">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Réseau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Réseau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Réseau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Réseau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Réseau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Réseau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Réseau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Réseau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Réseau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Réseau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15398</TotalTime>
  <Words>2127</Words>
  <Application>Microsoft Office PowerPoint</Application>
  <PresentationFormat>Affichage à l'écran (4:3)</PresentationFormat>
  <Paragraphs>246</Paragraphs>
  <Slides>24</Slides>
  <Notes>23</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24</vt:i4>
      </vt:variant>
    </vt:vector>
  </HeadingPairs>
  <TitlesOfParts>
    <vt:vector size="35" baseType="lpstr">
      <vt:lpstr>Arial Unicode MS</vt:lpstr>
      <vt:lpstr>ＭＳ Ｐゴシック</vt:lpstr>
      <vt:lpstr>Arial</vt:lpstr>
      <vt:lpstr>Arial Black</vt:lpstr>
      <vt:lpstr>Blackmoor LET</vt:lpstr>
      <vt:lpstr>Book Antiqua</vt:lpstr>
      <vt:lpstr>Helvetica</vt:lpstr>
      <vt:lpstr>Lucida Sans Unicode</vt:lpstr>
      <vt:lpstr>Times New Roman</vt:lpstr>
      <vt:lpstr>Wingdings</vt:lpstr>
      <vt:lpstr>Réseau</vt:lpstr>
      <vt:lpstr>Notions de droits au regard de la RCCI SDIS 42</vt:lpstr>
      <vt:lpstr>La Police Judiciaire au regard du droit pénal</vt:lpstr>
      <vt:lpstr>SOMMAIRE</vt:lpstr>
      <vt:lpstr>Cour d’appel</vt:lpstr>
      <vt:lpstr>Cour d’assises</vt:lpstr>
      <vt:lpstr>Tribunal correctionnel</vt:lpstr>
      <vt:lpstr>Tribunal de police</vt:lpstr>
      <vt:lpstr>Organisation judiciaire nationale et dans le département</vt:lpstr>
      <vt:lpstr>Classification tripartite des infractions Les différentes enquêtes</vt:lpstr>
      <vt:lpstr>Infractions qualifiées crime</vt:lpstr>
      <vt:lpstr>Infractions qualifiées délit</vt:lpstr>
      <vt:lpstr>Infractions qualifiées contravention</vt:lpstr>
      <vt:lpstr>Enquête en commission rogatoire</vt:lpstr>
      <vt:lpstr>Enquête de flagrance</vt:lpstr>
      <vt:lpstr>Article 60 du C.P.P ( enquête de flagrance)</vt:lpstr>
      <vt:lpstr>Enquête préliminaire</vt:lpstr>
      <vt:lpstr>Article 77-1 du C.P.P (enquête préliminaire)</vt:lpstr>
      <vt:lpstr>Enquête de découverte de cadavre</vt:lpstr>
      <vt:lpstr>Article 156 du C.P.P.</vt:lpstr>
      <vt:lpstr>Cadre réquisitoire des Experts œuvrant pour la justice</vt:lpstr>
      <vt:lpstr>Prestation de serment</vt:lpstr>
      <vt:lpstr>Prestation de serment Gendarmerie</vt:lpstr>
      <vt:lpstr>Prestation de serment Police Nationale</vt:lpstr>
      <vt:lpstr>Présentation PowerPoint</vt:lpstr>
    </vt:vector>
  </TitlesOfParts>
  <Company>CG94</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CODIR 080702</dc:title>
  <dc:subject>PROJET PORTAIL  INTRANET</dc:subject>
  <dc:creator>BERLIER Sébastien</dc:creator>
  <cp:lastModifiedBy>FLACHER Laurent</cp:lastModifiedBy>
  <cp:revision>751</cp:revision>
  <cp:lastPrinted>2000-07-04T10:18:08Z</cp:lastPrinted>
  <dcterms:created xsi:type="dcterms:W3CDTF">2000-07-03T06:07:31Z</dcterms:created>
  <dcterms:modified xsi:type="dcterms:W3CDTF">2020-07-09T09:26:07Z</dcterms:modified>
</cp:coreProperties>
</file>