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25"/>
  </p:notesMasterIdLst>
  <p:handoutMasterIdLst>
    <p:handoutMasterId r:id="rId26"/>
  </p:handoutMasterIdLst>
  <p:sldIdLst>
    <p:sldId id="315" r:id="rId2"/>
    <p:sldId id="449" r:id="rId3"/>
    <p:sldId id="450" r:id="rId4"/>
    <p:sldId id="451" r:id="rId5"/>
    <p:sldId id="452" r:id="rId6"/>
    <p:sldId id="453" r:id="rId7"/>
    <p:sldId id="454" r:id="rId8"/>
    <p:sldId id="455" r:id="rId9"/>
    <p:sldId id="456" r:id="rId10"/>
    <p:sldId id="457" r:id="rId11"/>
    <p:sldId id="458" r:id="rId12"/>
    <p:sldId id="459" r:id="rId13"/>
    <p:sldId id="461" r:id="rId14"/>
    <p:sldId id="462" r:id="rId15"/>
    <p:sldId id="463" r:id="rId16"/>
    <p:sldId id="464" r:id="rId17"/>
    <p:sldId id="465" r:id="rId18"/>
    <p:sldId id="466" r:id="rId19"/>
    <p:sldId id="467" r:id="rId20"/>
    <p:sldId id="468" r:id="rId21"/>
    <p:sldId id="469" r:id="rId22"/>
    <p:sldId id="470" r:id="rId23"/>
    <p:sldId id="460" r:id="rId24"/>
  </p:sldIdLst>
  <p:sldSz cx="9144000" cy="6858000" type="screen4x3"/>
  <p:notesSz cx="6797675" cy="9926638"/>
  <p:defaultTextStyle>
    <a:defPPr>
      <a:defRPr lang="fr-FR"/>
    </a:defPPr>
    <a:lvl1pPr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528">
          <p15:clr>
            <a:srgbClr val="A4A3A4"/>
          </p15:clr>
        </p15:guide>
        <p15:guide id="2" pos="24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12B"/>
    <a:srgbClr val="CD0920"/>
    <a:srgbClr val="009999"/>
    <a:srgbClr val="C1FFE0"/>
    <a:srgbClr val="00CC66"/>
    <a:srgbClr val="FF0000"/>
    <a:srgbClr val="00CCFF"/>
    <a:srgbClr val="009EE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6" autoAdjust="0"/>
  </p:normalViewPr>
  <p:slideViewPr>
    <p:cSldViewPr>
      <p:cViewPr varScale="1">
        <p:scale>
          <a:sx n="86" d="100"/>
          <a:sy n="86" d="100"/>
        </p:scale>
        <p:origin x="-1092" y="-78"/>
      </p:cViewPr>
      <p:guideLst>
        <p:guide orient="horz" pos="528"/>
        <p:guide pos="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148"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32113" cy="47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t" anchorCtr="0" compatLnSpc="1">
            <a:prstTxWarp prst="textNoShape">
              <a:avLst/>
            </a:prstTxWarp>
          </a:bodyPr>
          <a:lstStyle>
            <a:lvl1pPr algn="l" defTabSz="930275" eaLnBrk="0" hangingPunct="0">
              <a:defRPr sz="1100">
                <a:latin typeface="Times New Roman" charset="0"/>
                <a:ea typeface="ＭＳ Ｐゴシック" charset="0"/>
                <a:cs typeface="+mn-cs"/>
              </a:defRPr>
            </a:lvl1pPr>
          </a:lstStyle>
          <a:p>
            <a:pPr>
              <a:defRPr/>
            </a:pPr>
            <a:endParaRPr lang="fr-FR"/>
          </a:p>
        </p:txBody>
      </p:sp>
      <p:sp>
        <p:nvSpPr>
          <p:cNvPr id="9219" name="Rectangle 3"/>
          <p:cNvSpPr>
            <a:spLocks noGrp="1" noChangeArrowheads="1"/>
          </p:cNvSpPr>
          <p:nvPr>
            <p:ph type="dt" sz="quarter" idx="1"/>
          </p:nvPr>
        </p:nvSpPr>
        <p:spPr bwMode="auto">
          <a:xfrm>
            <a:off x="3832225" y="0"/>
            <a:ext cx="2936875" cy="47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t" anchorCtr="0" compatLnSpc="1">
            <a:prstTxWarp prst="textNoShape">
              <a:avLst/>
            </a:prstTxWarp>
          </a:bodyPr>
          <a:lstStyle>
            <a:lvl1pPr algn="r" defTabSz="930275" eaLnBrk="0" hangingPunct="0">
              <a:defRPr sz="1100">
                <a:latin typeface="Times New Roman" charset="0"/>
                <a:ea typeface="ＭＳ Ｐゴシック" charset="0"/>
                <a:cs typeface="+mn-cs"/>
              </a:defRPr>
            </a:lvl1pPr>
          </a:lstStyle>
          <a:p>
            <a:pPr>
              <a:defRPr/>
            </a:pPr>
            <a:endParaRPr lang="fr-FR"/>
          </a:p>
        </p:txBody>
      </p:sp>
      <p:sp>
        <p:nvSpPr>
          <p:cNvPr id="9220" name="Rectangle 4"/>
          <p:cNvSpPr>
            <a:spLocks noGrp="1" noChangeArrowheads="1"/>
          </p:cNvSpPr>
          <p:nvPr>
            <p:ph type="ftr" sz="quarter" idx="2"/>
          </p:nvPr>
        </p:nvSpPr>
        <p:spPr bwMode="auto">
          <a:xfrm>
            <a:off x="0" y="9434513"/>
            <a:ext cx="2932113"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b" anchorCtr="0" compatLnSpc="1">
            <a:prstTxWarp prst="textNoShape">
              <a:avLst/>
            </a:prstTxWarp>
          </a:bodyPr>
          <a:lstStyle>
            <a:lvl1pPr algn="l" defTabSz="930275" eaLnBrk="0" hangingPunct="0">
              <a:defRPr sz="1100">
                <a:latin typeface="Times New Roman" charset="0"/>
                <a:ea typeface="ＭＳ Ｐゴシック" charset="0"/>
                <a:cs typeface="+mn-cs"/>
              </a:defRPr>
            </a:lvl1pPr>
          </a:lstStyle>
          <a:p>
            <a:pPr>
              <a:defRPr/>
            </a:pPr>
            <a:endParaRPr lang="fr-FR"/>
          </a:p>
        </p:txBody>
      </p:sp>
      <p:sp>
        <p:nvSpPr>
          <p:cNvPr id="9221" name="Rectangle 5"/>
          <p:cNvSpPr>
            <a:spLocks noGrp="1" noChangeArrowheads="1"/>
          </p:cNvSpPr>
          <p:nvPr>
            <p:ph type="sldNum" sz="quarter" idx="3"/>
          </p:nvPr>
        </p:nvSpPr>
        <p:spPr bwMode="auto">
          <a:xfrm>
            <a:off x="3832225" y="9434513"/>
            <a:ext cx="2936875"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b" anchorCtr="0" compatLnSpc="1">
            <a:prstTxWarp prst="textNoShape">
              <a:avLst/>
            </a:prstTxWarp>
          </a:bodyPr>
          <a:lstStyle>
            <a:lvl1pPr algn="r" defTabSz="930275" eaLnBrk="0" hangingPunct="0">
              <a:defRPr sz="1100">
                <a:latin typeface="Times New Roman" panose="02020603050405020304" pitchFamily="18" charset="0"/>
              </a:defRPr>
            </a:lvl1pPr>
          </a:lstStyle>
          <a:p>
            <a:fld id="{CDB39F69-90F2-4946-A8A4-2E300412CD9C}" type="slidenum">
              <a:rPr lang="fr-FR" altLang="fr-FR"/>
              <a:pPr/>
              <a:t>‹N°›</a:t>
            </a:fld>
            <a:endParaRPr lang="fr-FR" altLang="fr-FR"/>
          </a:p>
        </p:txBody>
      </p:sp>
    </p:spTree>
    <p:extLst>
      <p:ext uri="{BB962C8B-B14F-4D97-AF65-F5344CB8AC3E}">
        <p14:creationId xmlns="" xmlns:p14="http://schemas.microsoft.com/office/powerpoint/2010/main" val="50311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t" anchorCtr="0" compatLnSpc="1">
            <a:prstTxWarp prst="textNoShape">
              <a:avLst/>
            </a:prstTxWarp>
          </a:bodyPr>
          <a:lstStyle>
            <a:lvl1pPr algn="l" defTabSz="958850" eaLnBrk="0" hangingPunct="0">
              <a:defRPr sz="1100">
                <a:latin typeface="Times New Roman" charset="0"/>
                <a:ea typeface="ＭＳ Ｐゴシック" charset="0"/>
                <a:cs typeface="+mn-cs"/>
              </a:defRPr>
            </a:lvl1pPr>
          </a:lstStyle>
          <a:p>
            <a:pPr>
              <a:defRPr/>
            </a:pPr>
            <a:endParaRPr lang="fr-FR"/>
          </a:p>
        </p:txBody>
      </p:sp>
      <p:sp>
        <p:nvSpPr>
          <p:cNvPr id="3075" name="Rectangle 3"/>
          <p:cNvSpPr>
            <a:spLocks noGrp="1" noChangeArrowheads="1"/>
          </p:cNvSpPr>
          <p:nvPr>
            <p:ph type="dt" idx="1"/>
          </p:nvPr>
        </p:nvSpPr>
        <p:spPr bwMode="auto">
          <a:xfrm>
            <a:off x="3854450" y="0"/>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t" anchorCtr="0" compatLnSpc="1">
            <a:prstTxWarp prst="textNoShape">
              <a:avLst/>
            </a:prstTxWarp>
          </a:bodyPr>
          <a:lstStyle>
            <a:lvl1pPr algn="r" defTabSz="958850" eaLnBrk="0" hangingPunct="0">
              <a:defRPr sz="1100">
                <a:latin typeface="Times New Roman" charset="0"/>
                <a:ea typeface="ＭＳ Ｐゴシック" charset="0"/>
                <a:cs typeface="+mn-cs"/>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06463" y="4714875"/>
            <a:ext cx="4984750" cy="446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3078" name="Rectangle 6"/>
          <p:cNvSpPr>
            <a:spLocks noGrp="1" noChangeArrowheads="1"/>
          </p:cNvSpPr>
          <p:nvPr>
            <p:ph type="ftr" sz="quarter" idx="4"/>
          </p:nvPr>
        </p:nvSpPr>
        <p:spPr bwMode="auto">
          <a:xfrm>
            <a:off x="0" y="9431338"/>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b" anchorCtr="0" compatLnSpc="1">
            <a:prstTxWarp prst="textNoShape">
              <a:avLst/>
            </a:prstTxWarp>
          </a:bodyPr>
          <a:lstStyle>
            <a:lvl1pPr algn="l" defTabSz="958850" eaLnBrk="0" hangingPunct="0">
              <a:defRPr sz="1100">
                <a:latin typeface="Times New Roman" charset="0"/>
                <a:ea typeface="ＭＳ Ｐゴシック" charset="0"/>
                <a:cs typeface="+mn-cs"/>
              </a:defRPr>
            </a:lvl1pPr>
          </a:lstStyle>
          <a:p>
            <a:pPr>
              <a:defRPr/>
            </a:pPr>
            <a:endParaRPr lang="fr-FR"/>
          </a:p>
        </p:txBody>
      </p:sp>
      <p:sp>
        <p:nvSpPr>
          <p:cNvPr id="3079" name="Rectangle 7"/>
          <p:cNvSpPr>
            <a:spLocks noGrp="1" noChangeArrowheads="1"/>
          </p:cNvSpPr>
          <p:nvPr>
            <p:ph type="sldNum" sz="quarter" idx="5"/>
          </p:nvPr>
        </p:nvSpPr>
        <p:spPr bwMode="auto">
          <a:xfrm>
            <a:off x="3854450" y="9431338"/>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b" anchorCtr="0" compatLnSpc="1">
            <a:prstTxWarp prst="textNoShape">
              <a:avLst/>
            </a:prstTxWarp>
          </a:bodyPr>
          <a:lstStyle>
            <a:lvl1pPr algn="r" defTabSz="958850" eaLnBrk="0" hangingPunct="0">
              <a:defRPr sz="1100">
                <a:latin typeface="Times New Roman" panose="02020603050405020304" pitchFamily="18" charset="0"/>
              </a:defRPr>
            </a:lvl1pPr>
          </a:lstStyle>
          <a:p>
            <a:fld id="{8F9C8E75-16DE-4E1D-BDD8-F5B7ED798E16}" type="slidenum">
              <a:rPr lang="fr-FR" altLang="fr-FR"/>
              <a:pPr/>
              <a:t>‹N°›</a:t>
            </a:fld>
            <a:endParaRPr lang="fr-FR" altLang="fr-FR"/>
          </a:p>
        </p:txBody>
      </p:sp>
    </p:spTree>
    <p:extLst>
      <p:ext uri="{BB962C8B-B14F-4D97-AF65-F5344CB8AC3E}">
        <p14:creationId xmlns="" xmlns:p14="http://schemas.microsoft.com/office/powerpoint/2010/main" val="829038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2</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dirty="0" smtClean="0">
              <a:cs typeface="+mn-cs"/>
            </a:endParaRPr>
          </a:p>
        </p:txBody>
      </p:sp>
    </p:spTree>
    <p:extLst>
      <p:ext uri="{BB962C8B-B14F-4D97-AF65-F5344CB8AC3E}">
        <p14:creationId xmlns="" xmlns:p14="http://schemas.microsoft.com/office/powerpoint/2010/main" val="191099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11</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 xmlns:p14="http://schemas.microsoft.com/office/powerpoint/2010/main" val="520646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12</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 xmlns:p14="http://schemas.microsoft.com/office/powerpoint/2010/main" val="238226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23</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 xmlns:p14="http://schemas.microsoft.com/office/powerpoint/2010/main" val="334026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3</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 xmlns:p14="http://schemas.microsoft.com/office/powerpoint/2010/main" val="246894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4</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 xmlns:p14="http://schemas.microsoft.com/office/powerpoint/2010/main" val="197281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5</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 xmlns:p14="http://schemas.microsoft.com/office/powerpoint/2010/main" val="82187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6</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 xmlns:p14="http://schemas.microsoft.com/office/powerpoint/2010/main" val="95741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7</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 xmlns:p14="http://schemas.microsoft.com/office/powerpoint/2010/main" val="275310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8</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 xmlns:p14="http://schemas.microsoft.com/office/powerpoint/2010/main" val="23832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9</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 xmlns:p14="http://schemas.microsoft.com/office/powerpoint/2010/main" val="378704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10</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 xmlns:p14="http://schemas.microsoft.com/office/powerpoint/2010/main" val="197244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1795" name="Rectangle 3"/>
          <p:cNvSpPr>
            <a:spLocks noGrp="1" noChangeArrowheads="1"/>
          </p:cNvSpPr>
          <p:nvPr>
            <p:ph type="ctrTitle"/>
          </p:nvPr>
        </p:nvSpPr>
        <p:spPr>
          <a:xfrm>
            <a:off x="323850" y="1268413"/>
            <a:ext cx="8548688" cy="1728787"/>
          </a:xfrm>
          <a:noFill/>
          <a:extLst>
            <a:ext uri="{909E8E84-426E-40dd-AFC4-6F175D3DCCD1}">
              <a14:hiddenFill xmlns:a14="http://schemas.microsoft.com/office/drawing/2010/main" xmlns="">
                <a:solidFill>
                  <a:schemeClr val="accent1"/>
                </a:solidFill>
              </a14:hiddenFill>
            </a:ext>
          </a:extLst>
        </p:spPr>
        <p:txBody>
          <a:bodyPr/>
          <a:lstStyle>
            <a:lvl1pPr algn="ctr">
              <a:defRPr sz="4400"/>
            </a:lvl1pPr>
          </a:lstStyle>
          <a:p>
            <a:pPr lvl="0"/>
            <a:r>
              <a:rPr lang="fr-FR" noProof="0" smtClean="0"/>
              <a:t>Cliquez et modifiez le titre</a:t>
            </a:r>
          </a:p>
        </p:txBody>
      </p:sp>
    </p:spTree>
    <p:extLst>
      <p:ext uri="{BB962C8B-B14F-4D97-AF65-F5344CB8AC3E}">
        <p14:creationId xmlns="" xmlns:p14="http://schemas.microsoft.com/office/powerpoint/2010/main" val="2203649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D4AC1837-0764-4219-ADB0-1EEC0A51ADD6}" type="slidenum">
              <a:rPr lang="fr-FR" altLang="fr-FR"/>
              <a:pPr/>
              <a:t>‹N°›</a:t>
            </a:fld>
            <a:endParaRPr lang="fr-FR" altLang="fr-FR"/>
          </a:p>
        </p:txBody>
      </p:sp>
    </p:spTree>
    <p:extLst>
      <p:ext uri="{BB962C8B-B14F-4D97-AF65-F5344CB8AC3E}">
        <p14:creationId xmlns="" xmlns:p14="http://schemas.microsoft.com/office/powerpoint/2010/main" val="28628540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02138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0" y="0"/>
            <a:ext cx="6705600" cy="60213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38BBCD50-C7F3-46CF-81DE-DF63FB7C7BBA}" type="slidenum">
              <a:rPr lang="fr-FR" altLang="fr-FR"/>
              <a:pPr/>
              <a:t>‹N°›</a:t>
            </a:fld>
            <a:endParaRPr lang="fr-FR" altLang="fr-FR"/>
          </a:p>
        </p:txBody>
      </p:sp>
    </p:spTree>
    <p:extLst>
      <p:ext uri="{BB962C8B-B14F-4D97-AF65-F5344CB8AC3E}">
        <p14:creationId xmlns="" xmlns:p14="http://schemas.microsoft.com/office/powerpoint/2010/main" val="312588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38225"/>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611188" y="1268413"/>
            <a:ext cx="40386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2188" y="1268413"/>
            <a:ext cx="40386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2"/>
          <p:cNvSpPr>
            <a:spLocks noGrp="1" noChangeArrowheads="1"/>
          </p:cNvSpPr>
          <p:nvPr>
            <p:ph type="sldNum" sz="quarter" idx="10"/>
          </p:nvPr>
        </p:nvSpPr>
        <p:spPr>
          <a:ln/>
        </p:spPr>
        <p:txBody>
          <a:bodyPr/>
          <a:lstStyle>
            <a:lvl1pPr>
              <a:defRPr/>
            </a:lvl1pPr>
          </a:lstStyle>
          <a:p>
            <a:fld id="{36D9E42E-1EC0-4C85-8D24-6ABF6807C4CA}" type="slidenum">
              <a:rPr lang="fr-FR" altLang="fr-FR"/>
              <a:pPr/>
              <a:t>‹N°›</a:t>
            </a:fld>
            <a:endParaRPr lang="fr-FR" altLang="fr-FR"/>
          </a:p>
        </p:txBody>
      </p:sp>
    </p:spTree>
    <p:extLst>
      <p:ext uri="{BB962C8B-B14F-4D97-AF65-F5344CB8AC3E}">
        <p14:creationId xmlns="" xmlns:p14="http://schemas.microsoft.com/office/powerpoint/2010/main" val="23083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F392C089-C1C8-4E30-AC40-22C6D2A8E37F}" type="slidenum">
              <a:rPr lang="fr-FR" altLang="fr-FR"/>
              <a:pPr/>
              <a:t>‹N°›</a:t>
            </a:fld>
            <a:endParaRPr lang="fr-FR" altLang="fr-FR"/>
          </a:p>
        </p:txBody>
      </p:sp>
    </p:spTree>
    <p:extLst>
      <p:ext uri="{BB962C8B-B14F-4D97-AF65-F5344CB8AC3E}">
        <p14:creationId xmlns="" xmlns:p14="http://schemas.microsoft.com/office/powerpoint/2010/main" val="2634900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2"/>
          <p:cNvSpPr>
            <a:spLocks noGrp="1" noChangeArrowheads="1"/>
          </p:cNvSpPr>
          <p:nvPr>
            <p:ph type="sldNum" sz="quarter" idx="10"/>
          </p:nvPr>
        </p:nvSpPr>
        <p:spPr>
          <a:ln/>
        </p:spPr>
        <p:txBody>
          <a:bodyPr/>
          <a:lstStyle>
            <a:lvl1pPr>
              <a:defRPr/>
            </a:lvl1pPr>
          </a:lstStyle>
          <a:p>
            <a:fld id="{6458346F-EFA9-4975-A62E-269C33C6D566}" type="slidenum">
              <a:rPr lang="fr-FR" altLang="fr-FR"/>
              <a:pPr/>
              <a:t>‹N°›</a:t>
            </a:fld>
            <a:endParaRPr lang="fr-FR" altLang="fr-FR"/>
          </a:p>
        </p:txBody>
      </p:sp>
    </p:spTree>
    <p:extLst>
      <p:ext uri="{BB962C8B-B14F-4D97-AF65-F5344CB8AC3E}">
        <p14:creationId xmlns="" xmlns:p14="http://schemas.microsoft.com/office/powerpoint/2010/main" val="222881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111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21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2"/>
          <p:cNvSpPr>
            <a:spLocks noGrp="1" noChangeArrowheads="1"/>
          </p:cNvSpPr>
          <p:nvPr>
            <p:ph type="sldNum" sz="quarter" idx="10"/>
          </p:nvPr>
        </p:nvSpPr>
        <p:spPr>
          <a:ln/>
        </p:spPr>
        <p:txBody>
          <a:bodyPr/>
          <a:lstStyle>
            <a:lvl1pPr>
              <a:defRPr/>
            </a:lvl1pPr>
          </a:lstStyle>
          <a:p>
            <a:fld id="{AB0F8B3A-24EF-4473-8ECE-0E1DA61F4694}" type="slidenum">
              <a:rPr lang="fr-FR" altLang="fr-FR"/>
              <a:pPr/>
              <a:t>‹N°›</a:t>
            </a:fld>
            <a:endParaRPr lang="fr-FR" altLang="fr-FR"/>
          </a:p>
        </p:txBody>
      </p:sp>
    </p:spTree>
    <p:extLst>
      <p:ext uri="{BB962C8B-B14F-4D97-AF65-F5344CB8AC3E}">
        <p14:creationId xmlns="" xmlns:p14="http://schemas.microsoft.com/office/powerpoint/2010/main" val="134756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2"/>
          <p:cNvSpPr>
            <a:spLocks noGrp="1" noChangeArrowheads="1"/>
          </p:cNvSpPr>
          <p:nvPr>
            <p:ph type="sldNum" sz="quarter" idx="10"/>
          </p:nvPr>
        </p:nvSpPr>
        <p:spPr>
          <a:ln/>
        </p:spPr>
        <p:txBody>
          <a:bodyPr/>
          <a:lstStyle>
            <a:lvl1pPr>
              <a:defRPr/>
            </a:lvl1pPr>
          </a:lstStyle>
          <a:p>
            <a:fld id="{48A6A307-3008-48B2-B12D-EF5112CF55FC}" type="slidenum">
              <a:rPr lang="fr-FR" altLang="fr-FR"/>
              <a:pPr/>
              <a:t>‹N°›</a:t>
            </a:fld>
            <a:endParaRPr lang="fr-FR" altLang="fr-FR"/>
          </a:p>
        </p:txBody>
      </p:sp>
    </p:spTree>
    <p:extLst>
      <p:ext uri="{BB962C8B-B14F-4D97-AF65-F5344CB8AC3E}">
        <p14:creationId xmlns="" xmlns:p14="http://schemas.microsoft.com/office/powerpoint/2010/main" val="5766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72"/>
          <p:cNvSpPr>
            <a:spLocks noGrp="1" noChangeArrowheads="1"/>
          </p:cNvSpPr>
          <p:nvPr>
            <p:ph type="sldNum" sz="quarter" idx="10"/>
          </p:nvPr>
        </p:nvSpPr>
        <p:spPr>
          <a:ln/>
        </p:spPr>
        <p:txBody>
          <a:bodyPr/>
          <a:lstStyle>
            <a:lvl1pPr>
              <a:defRPr/>
            </a:lvl1pPr>
          </a:lstStyle>
          <a:p>
            <a:fld id="{E3624B3C-8478-4041-83FE-92EF2737DFAC}" type="slidenum">
              <a:rPr lang="fr-FR" altLang="fr-FR"/>
              <a:pPr/>
              <a:t>‹N°›</a:t>
            </a:fld>
            <a:endParaRPr lang="fr-FR" altLang="fr-FR"/>
          </a:p>
        </p:txBody>
      </p:sp>
    </p:spTree>
    <p:extLst>
      <p:ext uri="{BB962C8B-B14F-4D97-AF65-F5344CB8AC3E}">
        <p14:creationId xmlns="" xmlns:p14="http://schemas.microsoft.com/office/powerpoint/2010/main" val="5699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2"/>
          <p:cNvSpPr>
            <a:spLocks noGrp="1" noChangeArrowheads="1"/>
          </p:cNvSpPr>
          <p:nvPr>
            <p:ph type="sldNum" sz="quarter" idx="10"/>
          </p:nvPr>
        </p:nvSpPr>
        <p:spPr>
          <a:ln/>
        </p:spPr>
        <p:txBody>
          <a:bodyPr/>
          <a:lstStyle>
            <a:lvl1pPr>
              <a:defRPr/>
            </a:lvl1pPr>
          </a:lstStyle>
          <a:p>
            <a:fld id="{6BB6BFE3-714C-422B-A254-C14A1262089A}" type="slidenum">
              <a:rPr lang="fr-FR" altLang="fr-FR"/>
              <a:pPr/>
              <a:t>‹N°›</a:t>
            </a:fld>
            <a:endParaRPr lang="fr-FR" altLang="fr-FR"/>
          </a:p>
        </p:txBody>
      </p:sp>
    </p:spTree>
    <p:extLst>
      <p:ext uri="{BB962C8B-B14F-4D97-AF65-F5344CB8AC3E}">
        <p14:creationId xmlns="" xmlns:p14="http://schemas.microsoft.com/office/powerpoint/2010/main" val="183511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2"/>
          <p:cNvSpPr>
            <a:spLocks noGrp="1" noChangeArrowheads="1"/>
          </p:cNvSpPr>
          <p:nvPr>
            <p:ph type="sldNum" sz="quarter" idx="10"/>
          </p:nvPr>
        </p:nvSpPr>
        <p:spPr>
          <a:ln/>
        </p:spPr>
        <p:txBody>
          <a:bodyPr/>
          <a:lstStyle>
            <a:lvl1pPr>
              <a:defRPr/>
            </a:lvl1pPr>
          </a:lstStyle>
          <a:p>
            <a:fld id="{905CFBE6-8F40-4360-B3F3-AA5628F4AAE0}" type="slidenum">
              <a:rPr lang="fr-FR" altLang="fr-FR"/>
              <a:pPr/>
              <a:t>‹N°›</a:t>
            </a:fld>
            <a:endParaRPr lang="fr-FR" altLang="fr-FR"/>
          </a:p>
        </p:txBody>
      </p:sp>
    </p:spTree>
    <p:extLst>
      <p:ext uri="{BB962C8B-B14F-4D97-AF65-F5344CB8AC3E}">
        <p14:creationId xmlns="" xmlns:p14="http://schemas.microsoft.com/office/powerpoint/2010/main" val="353227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2"/>
          <p:cNvSpPr>
            <a:spLocks noGrp="1" noChangeArrowheads="1"/>
          </p:cNvSpPr>
          <p:nvPr>
            <p:ph type="sldNum" sz="quarter" idx="10"/>
          </p:nvPr>
        </p:nvSpPr>
        <p:spPr>
          <a:ln/>
        </p:spPr>
        <p:txBody>
          <a:bodyPr/>
          <a:lstStyle>
            <a:lvl1pPr>
              <a:defRPr/>
            </a:lvl1pPr>
          </a:lstStyle>
          <a:p>
            <a:fld id="{F48473CB-9352-4F74-A707-FA2319FD752D}" type="slidenum">
              <a:rPr lang="fr-FR" altLang="fr-FR"/>
              <a:pPr/>
              <a:t>‹N°›</a:t>
            </a:fld>
            <a:endParaRPr lang="fr-FR" altLang="fr-FR"/>
          </a:p>
        </p:txBody>
      </p:sp>
    </p:spTree>
    <p:extLst>
      <p:ext uri="{BB962C8B-B14F-4D97-AF65-F5344CB8AC3E}">
        <p14:creationId xmlns="" xmlns:p14="http://schemas.microsoft.com/office/powerpoint/2010/main" val="285442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03822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5762" tIns="47881" rIns="95762" bIns="47881" numCol="1" anchor="b" anchorCtr="0" compatLnSpc="1">
            <a:prstTxWarp prst="textNoShape">
              <a:avLst/>
            </a:prstTxWarp>
          </a:bodyPr>
          <a:lstStyle/>
          <a:p>
            <a:pPr lvl="0"/>
            <a:r>
              <a:rPr lang="fr-FR" altLang="fr-FR" smtClean="0"/>
              <a:t>Cliquez et modifiez le titre</a:t>
            </a:r>
          </a:p>
        </p:txBody>
      </p:sp>
      <p:sp>
        <p:nvSpPr>
          <p:cNvPr id="160772" name="Rectangle 4"/>
          <p:cNvSpPr>
            <a:spLocks noGrp="1" noChangeArrowheads="1"/>
          </p:cNvSpPr>
          <p:nvPr>
            <p:ph type="body" idx="1"/>
          </p:nvPr>
        </p:nvSpPr>
        <p:spPr bwMode="auto">
          <a:xfrm>
            <a:off x="611188" y="1268413"/>
            <a:ext cx="8229600" cy="475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62" tIns="47881" rIns="95762" bIns="47881"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60811" name="Text Box 43"/>
          <p:cNvSpPr txBox="1">
            <a:spLocks noChangeArrowheads="1"/>
          </p:cNvSpPr>
          <p:nvPr userDrawn="1"/>
        </p:nvSpPr>
        <p:spPr bwMode="auto">
          <a:xfrm>
            <a:off x="1677988" y="781050"/>
            <a:ext cx="220662" cy="233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78" tIns="41040" rIns="82078" bIns="41040">
            <a:spAutoFit/>
          </a:bodyPr>
          <a:lstStyle>
            <a:lvl1pPr algn="l" defTabSz="820738" eaLnBrk="0" hangingPunct="0">
              <a:defRPr sz="2400">
                <a:solidFill>
                  <a:schemeClr val="tx1"/>
                </a:solidFill>
                <a:latin typeface="Times New Roman" charset="0"/>
                <a:ea typeface="ＭＳ Ｐゴシック" charset="0"/>
              </a:defRPr>
            </a:lvl1pPr>
            <a:lvl2pPr marL="411163" algn="l" defTabSz="820738" eaLnBrk="0" hangingPunct="0">
              <a:defRPr sz="2400">
                <a:solidFill>
                  <a:schemeClr val="tx1"/>
                </a:solidFill>
                <a:latin typeface="Times New Roman" charset="0"/>
                <a:ea typeface="ＭＳ Ｐゴシック" charset="0"/>
              </a:defRPr>
            </a:lvl2pPr>
            <a:lvl3pPr marL="820738" algn="l" defTabSz="820738" eaLnBrk="0" hangingPunct="0">
              <a:defRPr sz="2400">
                <a:solidFill>
                  <a:schemeClr val="tx1"/>
                </a:solidFill>
                <a:latin typeface="Times New Roman" charset="0"/>
                <a:ea typeface="ＭＳ Ｐゴシック" charset="0"/>
              </a:defRPr>
            </a:lvl3pPr>
            <a:lvl4pPr marL="1231900" algn="l" defTabSz="820738" eaLnBrk="0" hangingPunct="0">
              <a:defRPr sz="2400">
                <a:solidFill>
                  <a:schemeClr val="tx1"/>
                </a:solidFill>
                <a:latin typeface="Times New Roman" charset="0"/>
                <a:ea typeface="ＭＳ Ｐゴシック" charset="0"/>
              </a:defRPr>
            </a:lvl4pPr>
            <a:lvl5pPr marL="1639888" algn="l" defTabSz="820738" eaLnBrk="0" hangingPunct="0">
              <a:defRPr sz="2400">
                <a:solidFill>
                  <a:schemeClr val="tx1"/>
                </a:solidFill>
                <a:latin typeface="Times New Roman" charset="0"/>
                <a:ea typeface="ＭＳ Ｐゴシック" charset="0"/>
              </a:defRPr>
            </a:lvl5pPr>
            <a:lvl6pPr marL="2097088" defTabSz="820738" eaLnBrk="0" fontAlgn="base" hangingPunct="0">
              <a:spcBef>
                <a:spcPct val="0"/>
              </a:spcBef>
              <a:spcAft>
                <a:spcPct val="0"/>
              </a:spcAft>
              <a:defRPr sz="2400">
                <a:solidFill>
                  <a:schemeClr val="tx1"/>
                </a:solidFill>
                <a:latin typeface="Times New Roman" charset="0"/>
                <a:ea typeface="ＭＳ Ｐゴシック" charset="0"/>
              </a:defRPr>
            </a:lvl6pPr>
            <a:lvl7pPr marL="2554288" defTabSz="820738" eaLnBrk="0" fontAlgn="base" hangingPunct="0">
              <a:spcBef>
                <a:spcPct val="0"/>
              </a:spcBef>
              <a:spcAft>
                <a:spcPct val="0"/>
              </a:spcAft>
              <a:defRPr sz="2400">
                <a:solidFill>
                  <a:schemeClr val="tx1"/>
                </a:solidFill>
                <a:latin typeface="Times New Roman" charset="0"/>
                <a:ea typeface="ＭＳ Ｐゴシック" charset="0"/>
              </a:defRPr>
            </a:lvl7pPr>
            <a:lvl8pPr marL="3011488" defTabSz="820738" eaLnBrk="0" fontAlgn="base" hangingPunct="0">
              <a:spcBef>
                <a:spcPct val="0"/>
              </a:spcBef>
              <a:spcAft>
                <a:spcPct val="0"/>
              </a:spcAft>
              <a:defRPr sz="2400">
                <a:solidFill>
                  <a:schemeClr val="tx1"/>
                </a:solidFill>
                <a:latin typeface="Times New Roman" charset="0"/>
                <a:ea typeface="ＭＳ Ｐゴシック" charset="0"/>
              </a:defRPr>
            </a:lvl8pPr>
            <a:lvl9pPr marL="3468688" defTabSz="820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fr-FR" sz="1500" smtClean="0">
              <a:latin typeface="Arial" charset="0"/>
              <a:cs typeface="Arial Unicode MS" charset="0"/>
            </a:endParaRPr>
          </a:p>
        </p:txBody>
      </p:sp>
      <p:sp>
        <p:nvSpPr>
          <p:cNvPr id="1029" name="Rectangle 46"/>
          <p:cNvSpPr>
            <a:spLocks noChangeArrowheads="1"/>
          </p:cNvSpPr>
          <p:nvPr userDrawn="1"/>
        </p:nvSpPr>
        <p:spPr bwMode="auto">
          <a:xfrm>
            <a:off x="2700338" y="6453188"/>
            <a:ext cx="3889375" cy="215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82087" tIns="41042" rIns="82087" bIns="41042"/>
          <a:lstStyle>
            <a:lvl1pPr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1pPr>
            <a:lvl2pPr marL="742950" indent="-28575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2pPr>
            <a:lvl3pPr marL="11430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3pPr>
            <a:lvl4pPr marL="16002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4pPr>
            <a:lvl5pPr marL="20574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pPr>
            <a:r>
              <a:rPr lang="fr-FR" altLang="fr-FR" sz="1000" b="1" dirty="0" smtClean="0">
                <a:solidFill>
                  <a:schemeClr val="accent1"/>
                </a:solidFill>
                <a:latin typeface="Helvetica" panose="020B0604020202020204" pitchFamily="34" charset="0"/>
              </a:rPr>
              <a:t>Formation</a:t>
            </a:r>
            <a:r>
              <a:rPr lang="fr-FR" altLang="fr-FR" sz="1000" b="1" baseline="0" dirty="0" smtClean="0">
                <a:solidFill>
                  <a:schemeClr val="accent1"/>
                </a:solidFill>
                <a:latin typeface="Helvetica" panose="020B0604020202020204" pitchFamily="34" charset="0"/>
              </a:rPr>
              <a:t> Opérationnelle Spécialisée RCCI</a:t>
            </a:r>
            <a:endParaRPr lang="fr-FR" altLang="fr-FR" sz="1000" b="1" dirty="0">
              <a:solidFill>
                <a:schemeClr val="accent1"/>
              </a:solidFill>
              <a:latin typeface="Helvetica" panose="020B0604020202020204" pitchFamily="34" charset="0"/>
            </a:endParaRPr>
          </a:p>
        </p:txBody>
      </p:sp>
      <p:sp>
        <p:nvSpPr>
          <p:cNvPr id="160840" name="Rectangle 72"/>
          <p:cNvSpPr>
            <a:spLocks noGrp="1" noChangeArrowheads="1"/>
          </p:cNvSpPr>
          <p:nvPr>
            <p:ph type="sldNum" sz="quarter" idx="4"/>
          </p:nvPr>
        </p:nvSpPr>
        <p:spPr bwMode="auto">
          <a:xfrm>
            <a:off x="179388" y="6453188"/>
            <a:ext cx="444500" cy="268287"/>
          </a:xfrm>
          <a:prstGeom prst="rect">
            <a:avLst/>
          </a:prstGeom>
          <a:solidFill>
            <a:srgbClr val="1A212B"/>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b="1">
                <a:solidFill>
                  <a:schemeClr val="bg1"/>
                </a:solidFill>
                <a:latin typeface="Helvetica" panose="020B0604020202020204" pitchFamily="34" charset="0"/>
              </a:defRPr>
            </a:lvl1pPr>
          </a:lstStyle>
          <a:p>
            <a:fld id="{C7F94870-0A8C-4561-B40E-1910D44F5237}" type="slidenum">
              <a:rPr lang="fr-FR" altLang="fr-FR"/>
              <a:pPr/>
              <a:t>‹N°›</a:t>
            </a:fld>
            <a:endParaRPr lang="fr-FR" altLang="fr-FR"/>
          </a:p>
        </p:txBody>
      </p:sp>
      <p:pic>
        <p:nvPicPr>
          <p:cNvPr id="1031" name="Image 8" descr="LOGO-SDIS-RVB.png"/>
          <p:cNvPicPr>
            <a:picLocks noChangeAspect="1"/>
          </p:cNvPicPr>
          <p:nvPr userDrawn="1"/>
        </p:nvPicPr>
        <p:blipFill>
          <a:blip r:embed="rId14">
            <a:extLst>
              <a:ext uri="{28A0092B-C50C-407E-A947-70E740481C1C}">
                <a14:useLocalDpi xmlns="" xmlns:a14="http://schemas.microsoft.com/office/drawing/2010/main" val="0"/>
              </a:ext>
            </a:extLst>
          </a:blip>
          <a:srcRect/>
          <a:stretch>
            <a:fillRect/>
          </a:stretch>
        </p:blipFill>
        <p:spPr bwMode="auto">
          <a:xfrm>
            <a:off x="6357938" y="5084763"/>
            <a:ext cx="3770312" cy="2665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iming>
    <p:tnLst>
      <p:par>
        <p:cTn id="1" dur="indefinite" restart="never" nodeType="tmRoot"/>
      </p:par>
    </p:tnLst>
  </p:timing>
  <p:hf hdr="0" ftr="0" dt="0"/>
  <p:txStyles>
    <p:titleStyle>
      <a:lvl1pPr algn="l" defTabSz="957263" rtl="0" eaLnBrk="0" fontAlgn="base" hangingPunct="0">
        <a:spcBef>
          <a:spcPct val="0"/>
        </a:spcBef>
        <a:spcAft>
          <a:spcPct val="0"/>
        </a:spcAft>
        <a:defRPr sz="3600" b="1">
          <a:solidFill>
            <a:schemeClr val="bg1"/>
          </a:solidFill>
          <a:latin typeface="Helvetica"/>
          <a:ea typeface="+mj-ea"/>
          <a:cs typeface="Helvetica"/>
        </a:defRPr>
      </a:lvl1pPr>
      <a:lvl2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2pPr>
      <a:lvl3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3pPr>
      <a:lvl4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4pPr>
      <a:lvl5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5pPr>
      <a:lvl6pPr marL="457200" algn="l" defTabSz="957263" rtl="0" fontAlgn="base">
        <a:spcBef>
          <a:spcPct val="0"/>
        </a:spcBef>
        <a:spcAft>
          <a:spcPct val="0"/>
        </a:spcAft>
        <a:defRPr sz="3600" b="1">
          <a:solidFill>
            <a:schemeClr val="bg1"/>
          </a:solidFill>
          <a:latin typeface="Arial" charset="0"/>
          <a:ea typeface="ＭＳ Ｐゴシック" charset="0"/>
        </a:defRPr>
      </a:lvl6pPr>
      <a:lvl7pPr marL="914400" algn="l" defTabSz="957263" rtl="0" fontAlgn="base">
        <a:spcBef>
          <a:spcPct val="0"/>
        </a:spcBef>
        <a:spcAft>
          <a:spcPct val="0"/>
        </a:spcAft>
        <a:defRPr sz="3600" b="1">
          <a:solidFill>
            <a:schemeClr val="bg1"/>
          </a:solidFill>
          <a:latin typeface="Arial" charset="0"/>
          <a:ea typeface="ＭＳ Ｐゴシック" charset="0"/>
        </a:defRPr>
      </a:lvl7pPr>
      <a:lvl8pPr marL="1371600" algn="l" defTabSz="957263" rtl="0" fontAlgn="base">
        <a:spcBef>
          <a:spcPct val="0"/>
        </a:spcBef>
        <a:spcAft>
          <a:spcPct val="0"/>
        </a:spcAft>
        <a:defRPr sz="3600" b="1">
          <a:solidFill>
            <a:schemeClr val="bg1"/>
          </a:solidFill>
          <a:latin typeface="Arial" charset="0"/>
          <a:ea typeface="ＭＳ Ｐゴシック" charset="0"/>
        </a:defRPr>
      </a:lvl8pPr>
      <a:lvl9pPr marL="1828800" algn="l" defTabSz="957263" rtl="0" fontAlgn="base">
        <a:spcBef>
          <a:spcPct val="0"/>
        </a:spcBef>
        <a:spcAft>
          <a:spcPct val="0"/>
        </a:spcAft>
        <a:defRPr sz="3600" b="1">
          <a:solidFill>
            <a:schemeClr val="bg1"/>
          </a:solidFill>
          <a:latin typeface="Arial" charset="0"/>
          <a:ea typeface="ＭＳ Ｐゴシック" charset="0"/>
        </a:defRPr>
      </a:lvl9pPr>
    </p:titleStyle>
    <p:bodyStyle>
      <a:lvl1pPr marL="358775" indent="-358775" algn="l" defTabSz="957263" rtl="0" eaLnBrk="0" fontAlgn="base" hangingPunct="0">
        <a:spcBef>
          <a:spcPct val="20000"/>
        </a:spcBef>
        <a:spcAft>
          <a:spcPct val="0"/>
        </a:spcAft>
        <a:buClr>
          <a:srgbClr val="1212EE"/>
        </a:buClr>
        <a:buSzPct val="70000"/>
        <a:buFont typeface="Wingdings" panose="05000000000000000000" pitchFamily="2" charset="2"/>
        <a:buChar char="l"/>
        <a:defRPr sz="2800" b="1">
          <a:solidFill>
            <a:schemeClr val="accent1"/>
          </a:solidFill>
          <a:latin typeface="Helvetica"/>
          <a:ea typeface="+mn-ea"/>
          <a:cs typeface="Helvetica"/>
        </a:defRPr>
      </a:lvl1pPr>
      <a:lvl2pPr marL="725488" indent="-365125" algn="l" defTabSz="957263" rtl="0" eaLnBrk="0" fontAlgn="base" hangingPunct="0">
        <a:spcBef>
          <a:spcPct val="20000"/>
        </a:spcBef>
        <a:spcAft>
          <a:spcPct val="0"/>
        </a:spcAft>
        <a:buClr>
          <a:srgbClr val="009EE0"/>
        </a:buClr>
        <a:buSzPct val="70000"/>
        <a:buFont typeface="Wingdings" panose="05000000000000000000" pitchFamily="2" charset="2"/>
        <a:buChar char="l"/>
        <a:defRPr sz="2300">
          <a:solidFill>
            <a:schemeClr val="tx1"/>
          </a:solidFill>
          <a:latin typeface="Helvetica"/>
          <a:ea typeface="+mn-ea"/>
          <a:cs typeface="Helvetica"/>
        </a:defRPr>
      </a:lvl2pPr>
      <a:lvl3pPr marL="1035050" indent="-307975" algn="l" defTabSz="957263" rtl="0" eaLnBrk="0" fontAlgn="base" hangingPunct="0">
        <a:spcBef>
          <a:spcPct val="20000"/>
        </a:spcBef>
        <a:spcAft>
          <a:spcPct val="0"/>
        </a:spcAft>
        <a:buClr>
          <a:srgbClr val="00CCFF"/>
        </a:buClr>
        <a:buSzPct val="70000"/>
        <a:buFont typeface="Wingdings" panose="05000000000000000000" pitchFamily="2" charset="2"/>
        <a:buChar char="l"/>
        <a:defRPr sz="2100">
          <a:solidFill>
            <a:schemeClr val="tx1"/>
          </a:solidFill>
          <a:latin typeface="Helvetica"/>
          <a:ea typeface="+mn-ea"/>
          <a:cs typeface="Helvetica"/>
        </a:defRPr>
      </a:lvl3pPr>
      <a:lvl4pPr marL="1341438" indent="-304800" algn="l" defTabSz="957263" rtl="0" eaLnBrk="0" fontAlgn="base" hangingPunct="0">
        <a:spcBef>
          <a:spcPct val="20000"/>
        </a:spcBef>
        <a:spcAft>
          <a:spcPct val="0"/>
        </a:spcAft>
        <a:buClr>
          <a:schemeClr val="tx2"/>
        </a:buClr>
        <a:buSzPct val="75000"/>
        <a:buFont typeface="Wingdings" panose="05000000000000000000" pitchFamily="2" charset="2"/>
        <a:buChar char="§"/>
        <a:defRPr sz="1900">
          <a:solidFill>
            <a:schemeClr val="tx1"/>
          </a:solidFill>
          <a:latin typeface="Helvetica"/>
          <a:ea typeface="+mn-ea"/>
          <a:cs typeface="Helvetica"/>
        </a:defRPr>
      </a:lvl4pPr>
      <a:lvl5pPr marL="1674813" indent="-330200" algn="l" defTabSz="957263" rtl="0" eaLnBrk="0" fontAlgn="base" hangingPunct="0">
        <a:spcBef>
          <a:spcPct val="20000"/>
        </a:spcBef>
        <a:spcAft>
          <a:spcPct val="0"/>
        </a:spcAft>
        <a:buClr>
          <a:schemeClr val="folHlink"/>
        </a:buClr>
        <a:buSzPct val="80000"/>
        <a:buFont typeface="Wingdings" panose="05000000000000000000" pitchFamily="2" charset="2"/>
        <a:buChar char="§"/>
        <a:defRPr sz="1900">
          <a:solidFill>
            <a:schemeClr val="tx1"/>
          </a:solidFill>
          <a:latin typeface="Helvetica"/>
          <a:ea typeface="+mn-ea"/>
          <a:cs typeface="Helvetica"/>
        </a:defRPr>
      </a:lvl5pPr>
      <a:lvl6pPr marL="21320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6pPr>
      <a:lvl7pPr marL="25892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7pPr>
      <a:lvl8pPr marL="30464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8pPr>
      <a:lvl9pPr marL="35036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gi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31.gif"/><Relationship Id="rId4" Type="http://schemas.openxmlformats.org/officeDocument/2006/relationships/image" Target="../media/image30.gif"/></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hyperlink" Target="http://www.icone-gif.com/gif/maisons/horloges/maison_horloge04.gif" TargetMode="External"/><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1.gif"/><Relationship Id="rId5" Type="http://schemas.openxmlformats.org/officeDocument/2006/relationships/image" Target="../media/image35.jpeg"/><Relationship Id="rId4" Type="http://schemas.openxmlformats.org/officeDocument/2006/relationships/image" Target="../media/image34.gif"/></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35.jpeg"/><Relationship Id="rId2" Type="http://schemas.openxmlformats.org/officeDocument/2006/relationships/image" Target="../media/image47.jpeg"/><Relationship Id="rId1" Type="http://schemas.openxmlformats.org/officeDocument/2006/relationships/slideLayout" Target="../slideLayouts/slideLayout4.xml"/><Relationship Id="rId6" Type="http://schemas.openxmlformats.org/officeDocument/2006/relationships/image" Target="../media/image31.gif"/><Relationship Id="rId5" Type="http://schemas.openxmlformats.org/officeDocument/2006/relationships/image" Target="../media/image50.gif"/><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59.gif"/></Relationships>
</file>

<file path=ppt/slides/_rels/slide2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9.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212B"/>
        </a:solidFill>
        <a:effectLst/>
      </p:bgPr>
    </p:bg>
    <p:spTree>
      <p:nvGrpSpPr>
        <p:cNvPr id="1" name=""/>
        <p:cNvGrpSpPr/>
        <p:nvPr/>
      </p:nvGrpSpPr>
      <p:grpSpPr>
        <a:xfrm>
          <a:off x="0" y="0"/>
          <a:ext cx="0" cy="0"/>
          <a:chOff x="0" y="0"/>
          <a:chExt cx="0" cy="0"/>
        </a:xfrm>
      </p:grpSpPr>
      <p:pic>
        <p:nvPicPr>
          <p:cNvPr id="15362" name="Image 8"/>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108519" y="1556792"/>
            <a:ext cx="9399681" cy="306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Titre 1"/>
          <p:cNvSpPr>
            <a:spLocks noGrp="1"/>
          </p:cNvSpPr>
          <p:nvPr>
            <p:ph type="ctrTitle"/>
          </p:nvPr>
        </p:nvSpPr>
        <p:spPr>
          <a:xfrm>
            <a:off x="0" y="26988"/>
            <a:ext cx="9144000" cy="1530350"/>
          </a:xfrm>
          <a:noFill/>
          <a:extLst>
            <a:ext uri="{909E8E84-426E-40DD-AFC4-6F175D3DCCD1}">
              <a14:hiddenFill xmlns="" xmlns:a14="http://schemas.microsoft.com/office/drawing/2010/main">
                <a:solidFill>
                  <a:schemeClr val="accent1"/>
                </a:solidFill>
              </a14:hiddenFill>
            </a:ext>
          </a:extLst>
        </p:spPr>
        <p:txBody>
          <a:bodyPr anchor="ctr" anchorCtr="1"/>
          <a:lstStyle/>
          <a:p>
            <a:pPr lvl="0" algn="l" defTabSz="914400" eaLnBrk="1" hangingPunct="1">
              <a:defRPr/>
            </a:pPr>
            <a:r>
              <a:rPr lang="fr-FR" altLang="fr-FR" dirty="0" smtClean="0">
                <a:latin typeface="Helvetica" panose="020B0604020202020204" pitchFamily="34" charset="0"/>
              </a:rPr>
              <a:t/>
            </a:r>
            <a:br>
              <a:rPr lang="fr-FR" altLang="fr-FR" dirty="0" smtClean="0">
                <a:latin typeface="Helvetica" panose="020B0604020202020204" pitchFamily="34" charset="0"/>
              </a:rPr>
            </a:br>
            <a:r>
              <a:rPr lang="fr-FR" sz="3200" kern="1200" dirty="0" smtClean="0">
                <a:ln w="50800"/>
                <a:latin typeface="Arial" charset="0"/>
                <a:ea typeface="+mn-ea"/>
                <a:cs typeface="Arial" charset="0"/>
              </a:rPr>
              <a:t>Méthodologie </a:t>
            </a:r>
            <a:r>
              <a:rPr lang="fr-FR" sz="3200" kern="1200" dirty="0">
                <a:ln w="50800"/>
                <a:latin typeface="Arial" charset="0"/>
                <a:ea typeface="+mn-ea"/>
                <a:cs typeface="Arial" charset="0"/>
              </a:rPr>
              <a:t>issue de la NFPA 921 et 1033</a:t>
            </a:r>
            <a:r>
              <a:rPr lang="fr-FR" sz="2800" kern="1200" dirty="0">
                <a:ln w="50800"/>
                <a:solidFill>
                  <a:srgbClr val="0070C0"/>
                </a:solidFill>
                <a:latin typeface="Arial" charset="0"/>
                <a:ea typeface="+mn-ea"/>
                <a:cs typeface="Arial" charset="0"/>
              </a:rPr>
              <a:t/>
            </a:r>
            <a:br>
              <a:rPr lang="fr-FR" sz="2800" kern="1200" dirty="0">
                <a:ln w="50800"/>
                <a:solidFill>
                  <a:srgbClr val="0070C0"/>
                </a:solidFill>
                <a:latin typeface="Arial" charset="0"/>
                <a:ea typeface="+mn-ea"/>
                <a:cs typeface="Arial" charset="0"/>
              </a:rPr>
            </a:br>
            <a:endParaRPr lang="fr-FR" altLang="fr-FR" dirty="0" smtClean="0">
              <a:latin typeface="Helvetica" panose="020B0604020202020204" pitchFamily="34" charset="0"/>
            </a:endParaRPr>
          </a:p>
        </p:txBody>
      </p:sp>
      <p:sp>
        <p:nvSpPr>
          <p:cNvPr id="15364" name="ZoneTexte 1"/>
          <p:cNvSpPr txBox="1">
            <a:spLocks noChangeArrowheads="1"/>
          </p:cNvSpPr>
          <p:nvPr/>
        </p:nvSpPr>
        <p:spPr bwMode="auto">
          <a:xfrm>
            <a:off x="6373813" y="923925"/>
            <a:ext cx="1841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sp>
        <p:nvSpPr>
          <p:cNvPr id="15365" name="Titre 1"/>
          <p:cNvSpPr txBox="1">
            <a:spLocks/>
          </p:cNvSpPr>
          <p:nvPr/>
        </p:nvSpPr>
        <p:spPr bwMode="auto">
          <a:xfrm>
            <a:off x="1691680" y="5408269"/>
            <a:ext cx="2303934" cy="431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l" eaLnBrk="1" hangingPunct="1"/>
            <a:r>
              <a:rPr lang="fr-FR" altLang="fr-FR" sz="2400" dirty="0" smtClean="0">
                <a:solidFill>
                  <a:schemeClr val="bg1"/>
                </a:solidFill>
                <a:latin typeface="Helvetica" panose="020B0604020202020204" pitchFamily="34" charset="0"/>
              </a:rPr>
              <a:t>LTN FLACHER </a:t>
            </a:r>
            <a:endParaRPr lang="fr-FR" altLang="fr-FR" sz="2400" dirty="0">
              <a:solidFill>
                <a:schemeClr val="bg1"/>
              </a:solidFill>
              <a:latin typeface="Helvetica" panose="020B0604020202020204" pitchFamily="34" charset="0"/>
            </a:endParaRPr>
          </a:p>
        </p:txBody>
      </p:sp>
      <p:pic>
        <p:nvPicPr>
          <p:cNvPr id="15366" name="Image 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652120" y="5143593"/>
            <a:ext cx="2165901" cy="960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re 1"/>
          <p:cNvSpPr txBox="1">
            <a:spLocks/>
          </p:cNvSpPr>
          <p:nvPr/>
        </p:nvSpPr>
        <p:spPr bwMode="auto">
          <a:xfrm>
            <a:off x="3707904" y="2276872"/>
            <a:ext cx="2448272" cy="93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5400" dirty="0" smtClean="0">
                <a:solidFill>
                  <a:srgbClr val="FFFF00"/>
                </a:solidFill>
                <a:latin typeface="Helvetica" panose="020B0604020202020204" pitchFamily="34" charset="0"/>
              </a:rPr>
              <a:t>R.C.C.I</a:t>
            </a:r>
            <a:endParaRPr lang="fr-FR" altLang="fr-FR" sz="5400" dirty="0">
              <a:solidFill>
                <a:srgbClr val="FFFF00"/>
              </a:solidFill>
              <a:latin typeface="Helvetica" panose="020B0604020202020204" pitchFamily="34" charset="0"/>
            </a:endParaRPr>
          </a:p>
        </p:txBody>
      </p:sp>
      <p:sp>
        <p:nvSpPr>
          <p:cNvPr id="11" name="Titre 1"/>
          <p:cNvSpPr txBox="1">
            <a:spLocks/>
          </p:cNvSpPr>
          <p:nvPr/>
        </p:nvSpPr>
        <p:spPr bwMode="auto">
          <a:xfrm>
            <a:off x="3635896" y="3429000"/>
            <a:ext cx="2715311" cy="590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dirty="0" smtClean="0">
                <a:solidFill>
                  <a:srgbClr val="FFFF00"/>
                </a:solidFill>
                <a:latin typeface="Helvetica" panose="020B0604020202020204" pitchFamily="34" charset="0"/>
              </a:rPr>
              <a:t>R</a:t>
            </a:r>
            <a:r>
              <a:rPr lang="fr-FR" altLang="fr-FR" dirty="0" smtClean="0">
                <a:solidFill>
                  <a:schemeClr val="bg1"/>
                </a:solidFill>
                <a:latin typeface="Helvetica" panose="020B0604020202020204" pitchFamily="34" charset="0"/>
              </a:rPr>
              <a:t>echerche des </a:t>
            </a:r>
            <a:r>
              <a:rPr lang="fr-FR" altLang="fr-FR" dirty="0" smtClean="0">
                <a:solidFill>
                  <a:srgbClr val="FFFF00"/>
                </a:solidFill>
                <a:latin typeface="Helvetica" panose="020B0604020202020204" pitchFamily="34" charset="0"/>
              </a:rPr>
              <a:t>C</a:t>
            </a:r>
            <a:r>
              <a:rPr lang="fr-FR" altLang="fr-FR" dirty="0" smtClean="0">
                <a:solidFill>
                  <a:schemeClr val="bg1"/>
                </a:solidFill>
                <a:latin typeface="Helvetica" panose="020B0604020202020204" pitchFamily="34" charset="0"/>
              </a:rPr>
              <a:t>auses</a:t>
            </a:r>
          </a:p>
          <a:p>
            <a:pPr eaLnBrk="1" hangingPunct="1"/>
            <a:r>
              <a:rPr lang="fr-FR" altLang="fr-FR" dirty="0">
                <a:solidFill>
                  <a:schemeClr val="bg1"/>
                </a:solidFill>
                <a:latin typeface="Helvetica" panose="020B0604020202020204" pitchFamily="34" charset="0"/>
              </a:rPr>
              <a:t>e</a:t>
            </a:r>
            <a:r>
              <a:rPr lang="fr-FR" altLang="fr-FR" dirty="0" smtClean="0">
                <a:solidFill>
                  <a:schemeClr val="bg1"/>
                </a:solidFill>
                <a:latin typeface="Helvetica" panose="020B0604020202020204" pitchFamily="34" charset="0"/>
              </a:rPr>
              <a:t>t </a:t>
            </a:r>
            <a:r>
              <a:rPr lang="fr-FR" altLang="fr-FR" dirty="0" smtClean="0">
                <a:solidFill>
                  <a:srgbClr val="FFFF00"/>
                </a:solidFill>
                <a:latin typeface="Helvetica" panose="020B0604020202020204" pitchFamily="34" charset="0"/>
              </a:rPr>
              <a:t>C</a:t>
            </a:r>
            <a:r>
              <a:rPr lang="fr-FR" altLang="fr-FR" dirty="0" smtClean="0">
                <a:solidFill>
                  <a:schemeClr val="bg1"/>
                </a:solidFill>
                <a:latin typeface="Helvetica" panose="020B0604020202020204" pitchFamily="34" charset="0"/>
              </a:rPr>
              <a:t>irconstances d’</a:t>
            </a:r>
            <a:r>
              <a:rPr lang="fr-FR" altLang="fr-FR" dirty="0" smtClean="0">
                <a:solidFill>
                  <a:srgbClr val="FFFF00"/>
                </a:solidFill>
                <a:latin typeface="Helvetica" panose="020B0604020202020204" pitchFamily="34" charset="0"/>
              </a:rPr>
              <a:t>I</a:t>
            </a:r>
            <a:r>
              <a:rPr lang="fr-FR" altLang="fr-FR" dirty="0" smtClean="0">
                <a:solidFill>
                  <a:schemeClr val="bg1"/>
                </a:solidFill>
                <a:latin typeface="Helvetica" panose="020B0604020202020204" pitchFamily="34" charset="0"/>
              </a:rPr>
              <a:t>ncendie</a:t>
            </a:r>
            <a:endParaRPr lang="fr-FR" altLang="fr-FR" dirty="0">
              <a:solidFill>
                <a:schemeClr val="bg1"/>
              </a:solidFill>
              <a:latin typeface="Helvetica" panose="020B0604020202020204" pitchFamily="34" charset="0"/>
            </a:endParaRPr>
          </a:p>
        </p:txBody>
      </p:sp>
      <p:sp>
        <p:nvSpPr>
          <p:cNvPr id="13" name="Titre 1"/>
          <p:cNvSpPr txBox="1">
            <a:spLocks/>
          </p:cNvSpPr>
          <p:nvPr/>
        </p:nvSpPr>
        <p:spPr bwMode="auto">
          <a:xfrm>
            <a:off x="3635896" y="1844824"/>
            <a:ext cx="2736304"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l" eaLnBrk="1" hangingPunct="1"/>
            <a:r>
              <a:rPr lang="fr-FR" altLang="fr-FR" sz="1100" dirty="0" smtClean="0">
                <a:solidFill>
                  <a:schemeClr val="bg1">
                    <a:lumMod val="50000"/>
                  </a:schemeClr>
                </a:solidFill>
                <a:latin typeface="Helvetica" panose="020B0604020202020204" pitchFamily="34" charset="0"/>
              </a:rPr>
              <a:t>Formation Opérationnelle Spécialisée</a:t>
            </a:r>
            <a:endParaRPr lang="fr-FR" altLang="fr-FR" sz="1100" dirty="0">
              <a:solidFill>
                <a:schemeClr val="bg1">
                  <a:lumMod val="50000"/>
                </a:schemeClr>
              </a:solidFill>
              <a:latin typeface="Helvetica" panose="020B0604020202020204" pitchFamily="34" charset="0"/>
            </a:endParaRPr>
          </a:p>
        </p:txBody>
      </p:sp>
      <p:pic>
        <p:nvPicPr>
          <p:cNvPr id="12" name="Picture 2" descr="http://www.fire-police-ems.com/books/bn2808.jpg"/>
          <p:cNvPicPr>
            <a:picLocks noChangeAspect="1" noChangeArrowheads="1"/>
          </p:cNvPicPr>
          <p:nvPr/>
        </p:nvPicPr>
        <p:blipFill>
          <a:blip r:embed="rId4" cstate="print"/>
          <a:srcRect/>
          <a:stretch>
            <a:fillRect/>
          </a:stretch>
        </p:blipFill>
        <p:spPr bwMode="auto">
          <a:xfrm>
            <a:off x="6444208" y="1772816"/>
            <a:ext cx="1734571" cy="2246430"/>
          </a:xfrm>
          <a:prstGeom prst="rect">
            <a:avLst/>
          </a:prstGeom>
          <a:noFill/>
          <a:ln w="9525">
            <a:noFill/>
            <a:miter lim="800000"/>
            <a:headEnd/>
            <a:tailEnd/>
          </a:ln>
        </p:spPr>
      </p:pic>
      <p:pic>
        <p:nvPicPr>
          <p:cNvPr id="14" name="Picture 5"/>
          <p:cNvPicPr>
            <a:picLocks noChangeAspect="1" noChangeArrowheads="1"/>
          </p:cNvPicPr>
          <p:nvPr/>
        </p:nvPicPr>
        <p:blipFill>
          <a:blip r:embed="rId5" cstate="print"/>
          <a:srcRect/>
          <a:stretch>
            <a:fillRect/>
          </a:stretch>
        </p:blipFill>
        <p:spPr bwMode="auto">
          <a:xfrm>
            <a:off x="1763688" y="1772816"/>
            <a:ext cx="1656184" cy="2258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10</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a:t/>
            </a:r>
            <a:br>
              <a:rPr lang="fr-FR" sz="2800" dirty="0"/>
            </a:br>
            <a:endParaRPr lang="fr-FR" sz="2800" dirty="0"/>
          </a:p>
        </p:txBody>
      </p:sp>
      <p:sp>
        <p:nvSpPr>
          <p:cNvPr id="2" name="Rectangle 1"/>
          <p:cNvSpPr/>
          <p:nvPr/>
        </p:nvSpPr>
        <p:spPr>
          <a:xfrm>
            <a:off x="0" y="1196752"/>
            <a:ext cx="7884368" cy="338554"/>
          </a:xfrm>
          <a:prstGeom prst="rect">
            <a:avLst/>
          </a:prstGeom>
        </p:spPr>
        <p:txBody>
          <a:bodyPr wrap="square">
            <a:spAutoFit/>
          </a:bodyPr>
          <a:lstStyle/>
          <a:p>
            <a:pPr algn="l">
              <a:buFont typeface="Wingdings" pitchFamily="2" charset="2"/>
              <a:buChar char="Ø"/>
            </a:pPr>
            <a:r>
              <a:rPr lang="fr-FR" dirty="0"/>
              <a:t>Présentation des parties et de leur version de la situation.</a:t>
            </a:r>
          </a:p>
        </p:txBody>
      </p:sp>
      <p:pic>
        <p:nvPicPr>
          <p:cNvPr id="6" name="Picture 4" descr="http://t2.gstatic.com/images?q=tbn:ANd9GcQij0SM-8XPeHyvbx9KkxrZ3pKDGGbrMIVlaVKOcK-cciZkEIz6"/>
          <p:cNvPicPr>
            <a:picLocks noChangeAspect="1" noChangeArrowheads="1"/>
          </p:cNvPicPr>
          <p:nvPr/>
        </p:nvPicPr>
        <p:blipFill>
          <a:blip r:embed="rId3" cstate="print"/>
          <a:srcRect/>
          <a:stretch>
            <a:fillRect/>
          </a:stretch>
        </p:blipFill>
        <p:spPr bwMode="auto">
          <a:xfrm>
            <a:off x="179388" y="2060848"/>
            <a:ext cx="2650170" cy="2736304"/>
          </a:xfrm>
          <a:prstGeom prst="rect">
            <a:avLst/>
          </a:prstGeom>
          <a:noFill/>
          <a:ln w="9525">
            <a:noFill/>
            <a:miter lim="800000"/>
            <a:headEnd/>
            <a:tailEnd/>
          </a:ln>
        </p:spPr>
      </p:pic>
      <p:sp>
        <p:nvSpPr>
          <p:cNvPr id="7" name="Bulle ronde 6"/>
          <p:cNvSpPr/>
          <p:nvPr/>
        </p:nvSpPr>
        <p:spPr>
          <a:xfrm>
            <a:off x="468313" y="1773238"/>
            <a:ext cx="3382962" cy="576262"/>
          </a:xfrm>
          <a:prstGeom prst="wedgeEllipseCallout">
            <a:avLst>
              <a:gd name="adj1" fmla="val -7776"/>
              <a:gd name="adj2" fmla="val 8938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1" dirty="0"/>
              <a:t>C’est accidentel,</a:t>
            </a:r>
          </a:p>
          <a:p>
            <a:pPr>
              <a:defRPr/>
            </a:pPr>
            <a:r>
              <a:rPr lang="fr-FR" b="1" dirty="0"/>
              <a:t>     c’est sur!!</a:t>
            </a:r>
          </a:p>
        </p:txBody>
      </p:sp>
      <p:pic>
        <p:nvPicPr>
          <p:cNvPr id="8" name="Picture 6" descr="http://www.icone-gif.com/gif/personnages/ados/ados_022.gif"/>
          <p:cNvPicPr>
            <a:picLocks noChangeAspect="1" noChangeArrowheads="1" noCrop="1"/>
          </p:cNvPicPr>
          <p:nvPr/>
        </p:nvPicPr>
        <p:blipFill>
          <a:blip r:embed="rId4" cstate="print"/>
          <a:srcRect/>
          <a:stretch>
            <a:fillRect/>
          </a:stretch>
        </p:blipFill>
        <p:spPr bwMode="auto">
          <a:xfrm>
            <a:off x="3419872" y="2494954"/>
            <a:ext cx="1574800" cy="2319338"/>
          </a:xfrm>
          <a:prstGeom prst="rect">
            <a:avLst/>
          </a:prstGeom>
          <a:noFill/>
          <a:ln w="9525">
            <a:noFill/>
            <a:miter lim="800000"/>
            <a:headEnd/>
            <a:tailEnd/>
          </a:ln>
        </p:spPr>
      </p:pic>
      <p:sp>
        <p:nvSpPr>
          <p:cNvPr id="9" name="Bulle ronde 8"/>
          <p:cNvSpPr/>
          <p:nvPr/>
        </p:nvSpPr>
        <p:spPr>
          <a:xfrm>
            <a:off x="3942184" y="1772717"/>
            <a:ext cx="3024262" cy="576262"/>
          </a:xfrm>
          <a:prstGeom prst="wedgeEllipseCallout">
            <a:avLst>
              <a:gd name="adj1" fmla="val -17857"/>
              <a:gd name="adj2" fmla="val 1533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1" dirty="0"/>
              <a:t>J’ai rien vu Msieur!!</a:t>
            </a:r>
          </a:p>
        </p:txBody>
      </p:sp>
      <p:pic>
        <p:nvPicPr>
          <p:cNvPr id="10" name="Picture 2" descr="http://t0.gstatic.com/images?q=tbn:ANd9GcRVc4zVXR99i7OAg9lUptyvV4bsewbgbeztBnM_PG04OcC7s-k2"/>
          <p:cNvPicPr>
            <a:picLocks noChangeAspect="1" noChangeArrowheads="1"/>
          </p:cNvPicPr>
          <p:nvPr/>
        </p:nvPicPr>
        <p:blipFill>
          <a:blip r:embed="rId5" cstate="print"/>
          <a:srcRect/>
          <a:stretch>
            <a:fillRect/>
          </a:stretch>
        </p:blipFill>
        <p:spPr bwMode="auto">
          <a:xfrm>
            <a:off x="6732240" y="2819745"/>
            <a:ext cx="2097088" cy="1549400"/>
          </a:xfrm>
          <a:prstGeom prst="rect">
            <a:avLst/>
          </a:prstGeom>
          <a:noFill/>
          <a:ln w="9525">
            <a:noFill/>
            <a:miter lim="800000"/>
            <a:headEnd/>
            <a:tailEnd/>
          </a:ln>
        </p:spPr>
      </p:pic>
      <p:sp>
        <p:nvSpPr>
          <p:cNvPr id="11" name="Bulle ronde 10"/>
          <p:cNvSpPr/>
          <p:nvPr/>
        </p:nvSpPr>
        <p:spPr>
          <a:xfrm>
            <a:off x="5797673" y="2340223"/>
            <a:ext cx="2519363" cy="576262"/>
          </a:xfrm>
          <a:prstGeom prst="wedgeEllipseCallout">
            <a:avLst>
              <a:gd name="adj1" fmla="val 8205"/>
              <a:gd name="adj2" fmla="val 13439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t> Pyromane!!</a:t>
            </a:r>
          </a:p>
        </p:txBody>
      </p:sp>
      <p:pic>
        <p:nvPicPr>
          <p:cNvPr id="12" name="Picture 14" descr="D:\Clipart Pompiers\Clipart 2\Transparent\personnages\perso2.gif"/>
          <p:cNvPicPr>
            <a:picLocks noChangeAspect="1" noChangeArrowheads="1"/>
          </p:cNvPicPr>
          <p:nvPr/>
        </p:nvPicPr>
        <p:blipFill>
          <a:blip r:embed="rId6" cstate="print"/>
          <a:srcRect/>
          <a:stretch>
            <a:fillRect/>
          </a:stretch>
        </p:blipFill>
        <p:spPr bwMode="auto">
          <a:xfrm>
            <a:off x="7780784" y="4581128"/>
            <a:ext cx="668137" cy="1368152"/>
          </a:xfrm>
          <a:prstGeom prst="rect">
            <a:avLst/>
          </a:prstGeom>
          <a:noFill/>
          <a:ln w="9525">
            <a:noFill/>
            <a:miter lim="800000"/>
            <a:headEnd/>
            <a:tailEnd/>
          </a:ln>
        </p:spPr>
      </p:pic>
      <p:sp>
        <p:nvSpPr>
          <p:cNvPr id="14" name="Trapèze 13"/>
          <p:cNvSpPr/>
          <p:nvPr/>
        </p:nvSpPr>
        <p:spPr>
          <a:xfrm>
            <a:off x="7853412" y="5157192"/>
            <a:ext cx="463624" cy="432048"/>
          </a:xfrm>
          <a:prstGeom prst="trapezoid">
            <a:avLst>
              <a:gd name="adj" fmla="val 136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00" b="1" dirty="0"/>
              <a:t>RCCI</a:t>
            </a:r>
          </a:p>
        </p:txBody>
      </p:sp>
      <p:sp>
        <p:nvSpPr>
          <p:cNvPr id="15" name="Bulle ronde 14"/>
          <p:cNvSpPr/>
          <p:nvPr/>
        </p:nvSpPr>
        <p:spPr>
          <a:xfrm>
            <a:off x="755576" y="5214040"/>
            <a:ext cx="6624638" cy="936625"/>
          </a:xfrm>
          <a:prstGeom prst="wedgeEllipseCallout">
            <a:avLst>
              <a:gd name="adj1" fmla="val 56183"/>
              <a:gd name="adj2" fmla="val -5953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t>Et bien que penser??</a:t>
            </a:r>
          </a:p>
          <a:p>
            <a:pPr algn="ctr">
              <a:defRPr/>
            </a:pPr>
            <a:r>
              <a:rPr lang="fr-FR" b="1" dirty="0"/>
              <a:t>Si le doute persiste, je stoppe ma RCCI et rends compte à l’OPJ!</a:t>
            </a:r>
          </a:p>
        </p:txBody>
      </p:sp>
    </p:spTree>
    <p:extLst>
      <p:ext uri="{BB962C8B-B14F-4D97-AF65-F5344CB8AC3E}">
        <p14:creationId xmlns="" xmlns:p14="http://schemas.microsoft.com/office/powerpoint/2010/main" val="262602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11</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lvl="0" defTabSz="914400" eaLnBrk="1" hangingPunct="1"/>
            <a:endParaRPr lang="fr-FR" sz="2000" kern="1200" dirty="0">
              <a:latin typeface="Arial" charset="0"/>
              <a:ea typeface="+mn-ea"/>
              <a:cs typeface="Arial" charset="0"/>
            </a:endParaRPr>
          </a:p>
        </p:txBody>
      </p:sp>
      <p:sp>
        <p:nvSpPr>
          <p:cNvPr id="2" name="Rectangle 1"/>
          <p:cNvSpPr/>
          <p:nvPr/>
        </p:nvSpPr>
        <p:spPr>
          <a:xfrm>
            <a:off x="107504" y="1064518"/>
            <a:ext cx="8496944" cy="338554"/>
          </a:xfrm>
          <a:prstGeom prst="rect">
            <a:avLst/>
          </a:prstGeom>
        </p:spPr>
        <p:txBody>
          <a:bodyPr wrap="square">
            <a:spAutoFit/>
          </a:bodyPr>
          <a:lstStyle/>
          <a:p>
            <a:pPr marL="285750" indent="-285750">
              <a:buFont typeface="Wingdings" panose="05000000000000000000" pitchFamily="2" charset="2"/>
              <a:buChar char="Ø"/>
            </a:pPr>
            <a:r>
              <a:rPr lang="fr-FR" dirty="0"/>
              <a:t>Application de la méthodologie NFPA 921 et début de la procédure d’investigation. </a:t>
            </a:r>
          </a:p>
        </p:txBody>
      </p:sp>
      <p:pic>
        <p:nvPicPr>
          <p:cNvPr id="11" name="Picture 2" descr="http://www.fire-police-ems.com/books/bn2808.jpg"/>
          <p:cNvPicPr>
            <a:picLocks noChangeAspect="1" noChangeArrowheads="1"/>
          </p:cNvPicPr>
          <p:nvPr/>
        </p:nvPicPr>
        <p:blipFill>
          <a:blip r:embed="rId3" cstate="print"/>
          <a:srcRect/>
          <a:stretch>
            <a:fillRect/>
          </a:stretch>
        </p:blipFill>
        <p:spPr bwMode="auto">
          <a:xfrm>
            <a:off x="386433" y="1844824"/>
            <a:ext cx="3024187" cy="3917950"/>
          </a:xfrm>
          <a:prstGeom prst="rect">
            <a:avLst/>
          </a:prstGeom>
          <a:noFill/>
          <a:ln w="9525">
            <a:noFill/>
            <a:miter lim="800000"/>
            <a:headEnd/>
            <a:tailEnd/>
          </a:ln>
        </p:spPr>
      </p:pic>
      <p:pic>
        <p:nvPicPr>
          <p:cNvPr id="12" name="Image 17" descr="ecole-ustensile-6.gif"/>
          <p:cNvPicPr>
            <a:picLocks noChangeAspect="1"/>
          </p:cNvPicPr>
          <p:nvPr/>
        </p:nvPicPr>
        <p:blipFill>
          <a:blip r:embed="rId4" cstate="print"/>
          <a:srcRect/>
          <a:stretch>
            <a:fillRect/>
          </a:stretch>
        </p:blipFill>
        <p:spPr bwMode="auto">
          <a:xfrm>
            <a:off x="3851920" y="1403072"/>
            <a:ext cx="2951163" cy="1812925"/>
          </a:xfrm>
          <a:prstGeom prst="rect">
            <a:avLst/>
          </a:prstGeom>
          <a:noFill/>
          <a:ln w="9525">
            <a:noFill/>
            <a:miter lim="800000"/>
            <a:headEnd/>
            <a:tailEnd/>
          </a:ln>
        </p:spPr>
      </p:pic>
      <p:pic>
        <p:nvPicPr>
          <p:cNvPr id="13" name="Picture 30" descr="http://www.gifs-animes.net/images-image/Appareils/Appareil-photo/Appareil-photo-8.gif"/>
          <p:cNvPicPr>
            <a:picLocks noChangeAspect="1" noChangeArrowheads="1"/>
          </p:cNvPicPr>
          <p:nvPr/>
        </p:nvPicPr>
        <p:blipFill>
          <a:blip r:embed="rId5" cstate="print"/>
          <a:srcRect/>
          <a:stretch>
            <a:fillRect/>
          </a:stretch>
        </p:blipFill>
        <p:spPr bwMode="auto">
          <a:xfrm>
            <a:off x="3995936" y="2852936"/>
            <a:ext cx="1800225" cy="1658938"/>
          </a:xfrm>
          <a:prstGeom prst="rect">
            <a:avLst/>
          </a:prstGeom>
          <a:noFill/>
          <a:ln w="9525">
            <a:noFill/>
            <a:miter lim="800000"/>
            <a:headEnd/>
            <a:tailEnd/>
          </a:ln>
        </p:spPr>
      </p:pic>
      <p:pic>
        <p:nvPicPr>
          <p:cNvPr id="14" name="Picture 14" descr="D:\Clipart Pompiers\Clipart 2\Transparent\personnages\perso2.gif"/>
          <p:cNvPicPr>
            <a:picLocks noChangeAspect="1" noChangeArrowheads="1"/>
          </p:cNvPicPr>
          <p:nvPr/>
        </p:nvPicPr>
        <p:blipFill>
          <a:blip r:embed="rId6" cstate="print"/>
          <a:srcRect/>
          <a:stretch>
            <a:fillRect/>
          </a:stretch>
        </p:blipFill>
        <p:spPr bwMode="auto">
          <a:xfrm>
            <a:off x="7170613" y="2057539"/>
            <a:ext cx="1470025" cy="3011488"/>
          </a:xfrm>
          <a:prstGeom prst="rect">
            <a:avLst/>
          </a:prstGeom>
          <a:noFill/>
          <a:ln w="9525">
            <a:noFill/>
            <a:miter lim="800000"/>
            <a:headEnd/>
            <a:tailEnd/>
          </a:ln>
        </p:spPr>
      </p:pic>
      <p:grpSp>
        <p:nvGrpSpPr>
          <p:cNvPr id="15" name="Group 1047"/>
          <p:cNvGrpSpPr>
            <a:grpSpLocks/>
          </p:cNvGrpSpPr>
          <p:nvPr/>
        </p:nvGrpSpPr>
        <p:grpSpPr bwMode="auto">
          <a:xfrm rot="14831834" flipH="1">
            <a:off x="5447237" y="4741014"/>
            <a:ext cx="1128713" cy="1009650"/>
            <a:chOff x="1749" y="1692"/>
            <a:chExt cx="1713" cy="1480"/>
          </a:xfrm>
        </p:grpSpPr>
        <p:sp>
          <p:nvSpPr>
            <p:cNvPr id="16" name="Freeform 1048"/>
            <p:cNvSpPr>
              <a:spLocks/>
            </p:cNvSpPr>
            <p:nvPr/>
          </p:nvSpPr>
          <p:spPr bwMode="auto">
            <a:xfrm rot="2936934" flipV="1">
              <a:off x="1983" y="1590"/>
              <a:ext cx="436" cy="903"/>
            </a:xfrm>
            <a:custGeom>
              <a:avLst/>
              <a:gdLst>
                <a:gd name="T0" fmla="*/ 18 w 738"/>
                <a:gd name="T1" fmla="*/ 0 h 1530"/>
                <a:gd name="T2" fmla="*/ 16 w 738"/>
                <a:gd name="T3" fmla="*/ 1 h 1530"/>
                <a:gd name="T4" fmla="*/ 13 w 738"/>
                <a:gd name="T5" fmla="*/ 1 h 1530"/>
                <a:gd name="T6" fmla="*/ 11 w 738"/>
                <a:gd name="T7" fmla="*/ 2 h 1530"/>
                <a:gd name="T8" fmla="*/ 9 w 738"/>
                <a:gd name="T9" fmla="*/ 2 h 1530"/>
                <a:gd name="T10" fmla="*/ 8 w 738"/>
                <a:gd name="T11" fmla="*/ 4 h 1530"/>
                <a:gd name="T12" fmla="*/ 6 w 738"/>
                <a:gd name="T13" fmla="*/ 5 h 1530"/>
                <a:gd name="T14" fmla="*/ 5 w 738"/>
                <a:gd name="T15" fmla="*/ 6 h 1530"/>
                <a:gd name="T16" fmla="*/ 4 w 738"/>
                <a:gd name="T17" fmla="*/ 8 h 1530"/>
                <a:gd name="T18" fmla="*/ 2 w 738"/>
                <a:gd name="T19" fmla="*/ 10 h 1530"/>
                <a:gd name="T20" fmla="*/ 1 w 738"/>
                <a:gd name="T21" fmla="*/ 12 h 1530"/>
                <a:gd name="T22" fmla="*/ 1 w 738"/>
                <a:gd name="T23" fmla="*/ 14 h 1530"/>
                <a:gd name="T24" fmla="*/ 1 w 738"/>
                <a:gd name="T25" fmla="*/ 15 h 1530"/>
                <a:gd name="T26" fmla="*/ 1 w 738"/>
                <a:gd name="T27" fmla="*/ 18 h 1530"/>
                <a:gd name="T28" fmla="*/ 0 w 738"/>
                <a:gd name="T29" fmla="*/ 20 h 1530"/>
                <a:gd name="T30" fmla="*/ 1 w 738"/>
                <a:gd name="T31" fmla="*/ 22 h 1530"/>
                <a:gd name="T32" fmla="*/ 1 w 738"/>
                <a:gd name="T33" fmla="*/ 24 h 1530"/>
                <a:gd name="T34" fmla="*/ 1 w 738"/>
                <a:gd name="T35" fmla="*/ 27 h 1530"/>
                <a:gd name="T36" fmla="*/ 2 w 738"/>
                <a:gd name="T37" fmla="*/ 29 h 1530"/>
                <a:gd name="T38" fmla="*/ 4 w 738"/>
                <a:gd name="T39" fmla="*/ 31 h 1530"/>
                <a:gd name="T40" fmla="*/ 6 w 738"/>
                <a:gd name="T41" fmla="*/ 34 h 1530"/>
                <a:gd name="T42" fmla="*/ 8 w 738"/>
                <a:gd name="T43" fmla="*/ 35 h 1530"/>
                <a:gd name="T44" fmla="*/ 10 w 738"/>
                <a:gd name="T45" fmla="*/ 36 h 1530"/>
                <a:gd name="T46" fmla="*/ 12 w 738"/>
                <a:gd name="T47" fmla="*/ 37 h 1530"/>
                <a:gd name="T48" fmla="*/ 14 w 738"/>
                <a:gd name="T49" fmla="*/ 38 h 1530"/>
                <a:gd name="T50" fmla="*/ 11 w 738"/>
                <a:gd name="T51" fmla="*/ 36 h 1530"/>
                <a:gd name="T52" fmla="*/ 9 w 738"/>
                <a:gd name="T53" fmla="*/ 34 h 1530"/>
                <a:gd name="T54" fmla="*/ 7 w 738"/>
                <a:gd name="T55" fmla="*/ 32 h 1530"/>
                <a:gd name="T56" fmla="*/ 6 w 738"/>
                <a:gd name="T57" fmla="*/ 31 h 1530"/>
                <a:gd name="T58" fmla="*/ 5 w 738"/>
                <a:gd name="T59" fmla="*/ 28 h 1530"/>
                <a:gd name="T60" fmla="*/ 4 w 738"/>
                <a:gd name="T61" fmla="*/ 26 h 1530"/>
                <a:gd name="T62" fmla="*/ 4 w 738"/>
                <a:gd name="T63" fmla="*/ 24 h 1530"/>
                <a:gd name="T64" fmla="*/ 3 w 738"/>
                <a:gd name="T65" fmla="*/ 22 h 1530"/>
                <a:gd name="T66" fmla="*/ 3 w 738"/>
                <a:gd name="T67" fmla="*/ 20 h 1530"/>
                <a:gd name="T68" fmla="*/ 3 w 738"/>
                <a:gd name="T69" fmla="*/ 18 h 1530"/>
                <a:gd name="T70" fmla="*/ 4 w 738"/>
                <a:gd name="T71" fmla="*/ 16 h 1530"/>
                <a:gd name="T72" fmla="*/ 4 w 738"/>
                <a:gd name="T73" fmla="*/ 14 h 1530"/>
                <a:gd name="T74" fmla="*/ 5 w 738"/>
                <a:gd name="T75" fmla="*/ 12 h 1530"/>
                <a:gd name="T76" fmla="*/ 5 w 738"/>
                <a:gd name="T77" fmla="*/ 11 h 1530"/>
                <a:gd name="T78" fmla="*/ 6 w 738"/>
                <a:gd name="T79" fmla="*/ 9 h 1530"/>
                <a:gd name="T80" fmla="*/ 8 w 738"/>
                <a:gd name="T81" fmla="*/ 7 h 1530"/>
                <a:gd name="T82" fmla="*/ 9 w 738"/>
                <a:gd name="T83" fmla="*/ 5 h 1530"/>
                <a:gd name="T84" fmla="*/ 11 w 738"/>
                <a:gd name="T85" fmla="*/ 4 h 1530"/>
                <a:gd name="T86" fmla="*/ 13 w 738"/>
                <a:gd name="T87" fmla="*/ 2 h 1530"/>
                <a:gd name="T88" fmla="*/ 15 w 738"/>
                <a:gd name="T89" fmla="*/ 1 h 1530"/>
                <a:gd name="T90" fmla="*/ 18 w 738"/>
                <a:gd name="T91" fmla="*/ 0 h 15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1530"/>
                <a:gd name="T140" fmla="*/ 738 w 738"/>
                <a:gd name="T141" fmla="*/ 1530 h 15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1530">
                  <a:moveTo>
                    <a:pt x="737" y="0"/>
                  </a:moveTo>
                  <a:lnTo>
                    <a:pt x="620" y="18"/>
                  </a:lnTo>
                  <a:lnTo>
                    <a:pt x="508" y="41"/>
                  </a:lnTo>
                  <a:lnTo>
                    <a:pt x="442" y="71"/>
                  </a:lnTo>
                  <a:lnTo>
                    <a:pt x="376" y="103"/>
                  </a:lnTo>
                  <a:lnTo>
                    <a:pt x="310" y="147"/>
                  </a:lnTo>
                  <a:lnTo>
                    <a:pt x="247" y="205"/>
                  </a:lnTo>
                  <a:lnTo>
                    <a:pt x="182" y="270"/>
                  </a:lnTo>
                  <a:lnTo>
                    <a:pt x="135" y="330"/>
                  </a:lnTo>
                  <a:lnTo>
                    <a:pt x="91" y="397"/>
                  </a:lnTo>
                  <a:lnTo>
                    <a:pt x="55" y="474"/>
                  </a:lnTo>
                  <a:lnTo>
                    <a:pt x="29" y="547"/>
                  </a:lnTo>
                  <a:lnTo>
                    <a:pt x="12" y="620"/>
                  </a:lnTo>
                  <a:lnTo>
                    <a:pt x="5" y="700"/>
                  </a:lnTo>
                  <a:lnTo>
                    <a:pt x="0" y="799"/>
                  </a:lnTo>
                  <a:lnTo>
                    <a:pt x="8" y="877"/>
                  </a:lnTo>
                  <a:lnTo>
                    <a:pt x="20" y="968"/>
                  </a:lnTo>
                  <a:lnTo>
                    <a:pt x="59" y="1083"/>
                  </a:lnTo>
                  <a:lnTo>
                    <a:pt x="103" y="1162"/>
                  </a:lnTo>
                  <a:lnTo>
                    <a:pt x="161" y="1257"/>
                  </a:lnTo>
                  <a:lnTo>
                    <a:pt x="237" y="1348"/>
                  </a:lnTo>
                  <a:lnTo>
                    <a:pt x="319" y="1416"/>
                  </a:lnTo>
                  <a:lnTo>
                    <a:pt x="392" y="1458"/>
                  </a:lnTo>
                  <a:lnTo>
                    <a:pt x="474" y="1502"/>
                  </a:lnTo>
                  <a:lnTo>
                    <a:pt x="551" y="1529"/>
                  </a:lnTo>
                  <a:lnTo>
                    <a:pt x="411" y="1432"/>
                  </a:lnTo>
                  <a:lnTo>
                    <a:pt x="348" y="1377"/>
                  </a:lnTo>
                  <a:lnTo>
                    <a:pt x="296" y="1312"/>
                  </a:lnTo>
                  <a:lnTo>
                    <a:pt x="238" y="1229"/>
                  </a:lnTo>
                  <a:lnTo>
                    <a:pt x="196" y="1143"/>
                  </a:lnTo>
                  <a:lnTo>
                    <a:pt x="159" y="1047"/>
                  </a:lnTo>
                  <a:lnTo>
                    <a:pt x="142" y="976"/>
                  </a:lnTo>
                  <a:lnTo>
                    <a:pt x="129" y="892"/>
                  </a:lnTo>
                  <a:lnTo>
                    <a:pt x="123" y="808"/>
                  </a:lnTo>
                  <a:lnTo>
                    <a:pt x="123" y="724"/>
                  </a:lnTo>
                  <a:lnTo>
                    <a:pt x="138" y="629"/>
                  </a:lnTo>
                  <a:lnTo>
                    <a:pt x="153" y="559"/>
                  </a:lnTo>
                  <a:lnTo>
                    <a:pt x="181" y="492"/>
                  </a:lnTo>
                  <a:lnTo>
                    <a:pt x="211" y="410"/>
                  </a:lnTo>
                  <a:lnTo>
                    <a:pt x="248" y="350"/>
                  </a:lnTo>
                  <a:lnTo>
                    <a:pt x="303" y="276"/>
                  </a:lnTo>
                  <a:lnTo>
                    <a:pt x="369" y="205"/>
                  </a:lnTo>
                  <a:lnTo>
                    <a:pt x="434" y="150"/>
                  </a:lnTo>
                  <a:lnTo>
                    <a:pt x="513" y="97"/>
                  </a:lnTo>
                  <a:lnTo>
                    <a:pt x="612" y="50"/>
                  </a:lnTo>
                  <a:lnTo>
                    <a:pt x="737" y="0"/>
                  </a:lnTo>
                </a:path>
              </a:pathLst>
            </a:custGeom>
            <a:solidFill>
              <a:srgbClr val="C0C0C0"/>
            </a:solidFill>
            <a:ln w="9525" cap="rnd">
              <a:noFill/>
              <a:round/>
              <a:headEnd/>
              <a:tailEnd/>
            </a:ln>
          </p:spPr>
          <p:txBody>
            <a:bodyPr/>
            <a:lstStyle/>
            <a:p>
              <a:endParaRPr lang="fr-FR"/>
            </a:p>
          </p:txBody>
        </p:sp>
        <p:sp>
          <p:nvSpPr>
            <p:cNvPr id="17" name="Freeform 1049"/>
            <p:cNvSpPr>
              <a:spLocks/>
            </p:cNvSpPr>
            <p:nvPr/>
          </p:nvSpPr>
          <p:spPr bwMode="auto">
            <a:xfrm rot="2936934" flipV="1">
              <a:off x="2267" y="1919"/>
              <a:ext cx="574" cy="963"/>
            </a:xfrm>
            <a:custGeom>
              <a:avLst/>
              <a:gdLst>
                <a:gd name="T0" fmla="*/ 7 w 971"/>
                <a:gd name="T1" fmla="*/ 0 h 1631"/>
                <a:gd name="T2" fmla="*/ 9 w 971"/>
                <a:gd name="T3" fmla="*/ 1 h 1631"/>
                <a:gd name="T4" fmla="*/ 12 w 971"/>
                <a:gd name="T5" fmla="*/ 3 h 1631"/>
                <a:gd name="T6" fmla="*/ 14 w 971"/>
                <a:gd name="T7" fmla="*/ 5 h 1631"/>
                <a:gd name="T8" fmla="*/ 17 w 971"/>
                <a:gd name="T9" fmla="*/ 7 h 1631"/>
                <a:gd name="T10" fmla="*/ 18 w 971"/>
                <a:gd name="T11" fmla="*/ 10 h 1631"/>
                <a:gd name="T12" fmla="*/ 20 w 971"/>
                <a:gd name="T13" fmla="*/ 12 h 1631"/>
                <a:gd name="T14" fmla="*/ 20 w 971"/>
                <a:gd name="T15" fmla="*/ 14 h 1631"/>
                <a:gd name="T16" fmla="*/ 21 w 971"/>
                <a:gd name="T17" fmla="*/ 17 h 1631"/>
                <a:gd name="T18" fmla="*/ 21 w 971"/>
                <a:gd name="T19" fmla="*/ 19 h 1631"/>
                <a:gd name="T20" fmla="*/ 21 w 971"/>
                <a:gd name="T21" fmla="*/ 21 h 1631"/>
                <a:gd name="T22" fmla="*/ 21 w 971"/>
                <a:gd name="T23" fmla="*/ 24 h 1631"/>
                <a:gd name="T24" fmla="*/ 20 w 971"/>
                <a:gd name="T25" fmla="*/ 26 h 1631"/>
                <a:gd name="T26" fmla="*/ 20 w 971"/>
                <a:gd name="T27" fmla="*/ 28 h 1631"/>
                <a:gd name="T28" fmla="*/ 18 w 971"/>
                <a:gd name="T29" fmla="*/ 30 h 1631"/>
                <a:gd name="T30" fmla="*/ 17 w 971"/>
                <a:gd name="T31" fmla="*/ 32 h 1631"/>
                <a:gd name="T32" fmla="*/ 16 w 971"/>
                <a:gd name="T33" fmla="*/ 34 h 1631"/>
                <a:gd name="T34" fmla="*/ 14 w 971"/>
                <a:gd name="T35" fmla="*/ 35 h 1631"/>
                <a:gd name="T36" fmla="*/ 12 w 971"/>
                <a:gd name="T37" fmla="*/ 37 h 1631"/>
                <a:gd name="T38" fmla="*/ 9 w 971"/>
                <a:gd name="T39" fmla="*/ 39 h 1631"/>
                <a:gd name="T40" fmla="*/ 7 w 971"/>
                <a:gd name="T41" fmla="*/ 40 h 1631"/>
                <a:gd name="T42" fmla="*/ 4 w 971"/>
                <a:gd name="T43" fmla="*/ 40 h 1631"/>
                <a:gd name="T44" fmla="*/ 0 w 971"/>
                <a:gd name="T45" fmla="*/ 40 h 1631"/>
                <a:gd name="T46" fmla="*/ 2 w 971"/>
                <a:gd name="T47" fmla="*/ 40 h 1631"/>
                <a:gd name="T48" fmla="*/ 5 w 971"/>
                <a:gd name="T49" fmla="*/ 41 h 1631"/>
                <a:gd name="T50" fmla="*/ 7 w 971"/>
                <a:gd name="T51" fmla="*/ 40 h 1631"/>
                <a:gd name="T52" fmla="*/ 9 w 971"/>
                <a:gd name="T53" fmla="*/ 40 h 1631"/>
                <a:gd name="T54" fmla="*/ 11 w 971"/>
                <a:gd name="T55" fmla="*/ 40 h 1631"/>
                <a:gd name="T56" fmla="*/ 13 w 971"/>
                <a:gd name="T57" fmla="*/ 39 h 1631"/>
                <a:gd name="T58" fmla="*/ 18 w 971"/>
                <a:gd name="T59" fmla="*/ 36 h 1631"/>
                <a:gd name="T60" fmla="*/ 20 w 971"/>
                <a:gd name="T61" fmla="*/ 34 h 1631"/>
                <a:gd name="T62" fmla="*/ 21 w 971"/>
                <a:gd name="T63" fmla="*/ 32 h 1631"/>
                <a:gd name="T64" fmla="*/ 22 w 971"/>
                <a:gd name="T65" fmla="*/ 30 h 1631"/>
                <a:gd name="T66" fmla="*/ 24 w 971"/>
                <a:gd name="T67" fmla="*/ 28 h 1631"/>
                <a:gd name="T68" fmla="*/ 24 w 971"/>
                <a:gd name="T69" fmla="*/ 25 h 1631"/>
                <a:gd name="T70" fmla="*/ 24 w 971"/>
                <a:gd name="T71" fmla="*/ 22 h 1631"/>
                <a:gd name="T72" fmla="*/ 24 w 971"/>
                <a:gd name="T73" fmla="*/ 20 h 1631"/>
                <a:gd name="T74" fmla="*/ 24 w 971"/>
                <a:gd name="T75" fmla="*/ 17 h 1631"/>
                <a:gd name="T76" fmla="*/ 24 w 971"/>
                <a:gd name="T77" fmla="*/ 15 h 1631"/>
                <a:gd name="T78" fmla="*/ 23 w 971"/>
                <a:gd name="T79" fmla="*/ 13 h 1631"/>
                <a:gd name="T80" fmla="*/ 22 w 971"/>
                <a:gd name="T81" fmla="*/ 11 h 1631"/>
                <a:gd name="T82" fmla="*/ 21 w 971"/>
                <a:gd name="T83" fmla="*/ 8 h 1631"/>
                <a:gd name="T84" fmla="*/ 20 w 971"/>
                <a:gd name="T85" fmla="*/ 7 h 1631"/>
                <a:gd name="T86" fmla="*/ 18 w 971"/>
                <a:gd name="T87" fmla="*/ 5 h 1631"/>
                <a:gd name="T88" fmla="*/ 16 w 971"/>
                <a:gd name="T89" fmla="*/ 4 h 1631"/>
                <a:gd name="T90" fmla="*/ 14 w 971"/>
                <a:gd name="T91" fmla="*/ 2 h 1631"/>
                <a:gd name="T92" fmla="*/ 12 w 971"/>
                <a:gd name="T93" fmla="*/ 1 h 1631"/>
                <a:gd name="T94" fmla="*/ 8 w 971"/>
                <a:gd name="T95" fmla="*/ 1 h 1631"/>
                <a:gd name="T96" fmla="*/ 7 w 971"/>
                <a:gd name="T97" fmla="*/ 0 h 16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1"/>
                <a:gd name="T148" fmla="*/ 0 h 1631"/>
                <a:gd name="T149" fmla="*/ 971 w 971"/>
                <a:gd name="T150" fmla="*/ 1631 h 16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1" h="1631">
                  <a:moveTo>
                    <a:pt x="249" y="0"/>
                  </a:moveTo>
                  <a:lnTo>
                    <a:pt x="374" y="54"/>
                  </a:lnTo>
                  <a:lnTo>
                    <a:pt x="492" y="119"/>
                  </a:lnTo>
                  <a:lnTo>
                    <a:pt x="569" y="189"/>
                  </a:lnTo>
                  <a:lnTo>
                    <a:pt x="658" y="293"/>
                  </a:lnTo>
                  <a:lnTo>
                    <a:pt x="722" y="384"/>
                  </a:lnTo>
                  <a:lnTo>
                    <a:pt x="761" y="471"/>
                  </a:lnTo>
                  <a:lnTo>
                    <a:pt x="794" y="575"/>
                  </a:lnTo>
                  <a:lnTo>
                    <a:pt x="815" y="654"/>
                  </a:lnTo>
                  <a:lnTo>
                    <a:pt x="827" y="753"/>
                  </a:lnTo>
                  <a:lnTo>
                    <a:pt x="829" y="855"/>
                  </a:lnTo>
                  <a:lnTo>
                    <a:pt x="814" y="948"/>
                  </a:lnTo>
                  <a:lnTo>
                    <a:pt x="791" y="1033"/>
                  </a:lnTo>
                  <a:lnTo>
                    <a:pt x="768" y="1114"/>
                  </a:lnTo>
                  <a:lnTo>
                    <a:pt x="726" y="1200"/>
                  </a:lnTo>
                  <a:lnTo>
                    <a:pt x="673" y="1289"/>
                  </a:lnTo>
                  <a:lnTo>
                    <a:pt x="619" y="1362"/>
                  </a:lnTo>
                  <a:lnTo>
                    <a:pt x="561" y="1411"/>
                  </a:lnTo>
                  <a:lnTo>
                    <a:pt x="464" y="1483"/>
                  </a:lnTo>
                  <a:lnTo>
                    <a:pt x="354" y="1547"/>
                  </a:lnTo>
                  <a:lnTo>
                    <a:pt x="253" y="1582"/>
                  </a:lnTo>
                  <a:lnTo>
                    <a:pt x="138" y="1602"/>
                  </a:lnTo>
                  <a:lnTo>
                    <a:pt x="0" y="1605"/>
                  </a:lnTo>
                  <a:lnTo>
                    <a:pt x="80" y="1623"/>
                  </a:lnTo>
                  <a:lnTo>
                    <a:pt x="186" y="1630"/>
                  </a:lnTo>
                  <a:lnTo>
                    <a:pt x="280" y="1624"/>
                  </a:lnTo>
                  <a:lnTo>
                    <a:pt x="367" y="1616"/>
                  </a:lnTo>
                  <a:lnTo>
                    <a:pt x="435" y="1590"/>
                  </a:lnTo>
                  <a:lnTo>
                    <a:pt x="528" y="1558"/>
                  </a:lnTo>
                  <a:lnTo>
                    <a:pt x="692" y="1447"/>
                  </a:lnTo>
                  <a:lnTo>
                    <a:pt x="775" y="1367"/>
                  </a:lnTo>
                  <a:lnTo>
                    <a:pt x="840" y="1280"/>
                  </a:lnTo>
                  <a:lnTo>
                    <a:pt x="889" y="1188"/>
                  </a:lnTo>
                  <a:lnTo>
                    <a:pt x="923" y="1107"/>
                  </a:lnTo>
                  <a:lnTo>
                    <a:pt x="956" y="998"/>
                  </a:lnTo>
                  <a:lnTo>
                    <a:pt x="970" y="898"/>
                  </a:lnTo>
                  <a:lnTo>
                    <a:pt x="969" y="801"/>
                  </a:lnTo>
                  <a:lnTo>
                    <a:pt x="960" y="681"/>
                  </a:lnTo>
                  <a:lnTo>
                    <a:pt x="938" y="599"/>
                  </a:lnTo>
                  <a:lnTo>
                    <a:pt x="907" y="510"/>
                  </a:lnTo>
                  <a:lnTo>
                    <a:pt x="865" y="425"/>
                  </a:lnTo>
                  <a:lnTo>
                    <a:pt x="812" y="337"/>
                  </a:lnTo>
                  <a:lnTo>
                    <a:pt x="766" y="278"/>
                  </a:lnTo>
                  <a:lnTo>
                    <a:pt x="696" y="207"/>
                  </a:lnTo>
                  <a:lnTo>
                    <a:pt x="631" y="145"/>
                  </a:lnTo>
                  <a:lnTo>
                    <a:pt x="549" y="96"/>
                  </a:lnTo>
                  <a:lnTo>
                    <a:pt x="449" y="50"/>
                  </a:lnTo>
                  <a:lnTo>
                    <a:pt x="326" y="11"/>
                  </a:lnTo>
                  <a:lnTo>
                    <a:pt x="249" y="0"/>
                  </a:lnTo>
                </a:path>
              </a:pathLst>
            </a:custGeom>
            <a:solidFill>
              <a:srgbClr val="C0C0C0"/>
            </a:solidFill>
            <a:ln w="9525" cap="rnd">
              <a:noFill/>
              <a:round/>
              <a:headEnd/>
              <a:tailEnd/>
            </a:ln>
          </p:spPr>
          <p:txBody>
            <a:bodyPr/>
            <a:lstStyle/>
            <a:p>
              <a:endParaRPr lang="fr-FR"/>
            </a:p>
          </p:txBody>
        </p:sp>
        <p:sp>
          <p:nvSpPr>
            <p:cNvPr id="18" name="Freeform 1050"/>
            <p:cNvSpPr>
              <a:spLocks/>
            </p:cNvSpPr>
            <p:nvPr/>
          </p:nvSpPr>
          <p:spPr bwMode="auto">
            <a:xfrm rot="2936934" flipV="1">
              <a:off x="2107" y="2596"/>
              <a:ext cx="298" cy="157"/>
            </a:xfrm>
            <a:custGeom>
              <a:avLst/>
              <a:gdLst>
                <a:gd name="T0" fmla="*/ 0 w 505"/>
                <a:gd name="T1" fmla="*/ 0 h 266"/>
                <a:gd name="T2" fmla="*/ 2 w 505"/>
                <a:gd name="T3" fmla="*/ 1 h 266"/>
                <a:gd name="T4" fmla="*/ 4 w 505"/>
                <a:gd name="T5" fmla="*/ 1 h 266"/>
                <a:gd name="T6" fmla="*/ 6 w 505"/>
                <a:gd name="T7" fmla="*/ 2 h 266"/>
                <a:gd name="T8" fmla="*/ 8 w 505"/>
                <a:gd name="T9" fmla="*/ 3 h 266"/>
                <a:gd name="T10" fmla="*/ 9 w 505"/>
                <a:gd name="T11" fmla="*/ 4 h 266"/>
                <a:gd name="T12" fmla="*/ 11 w 505"/>
                <a:gd name="T13" fmla="*/ 5 h 266"/>
                <a:gd name="T14" fmla="*/ 12 w 505"/>
                <a:gd name="T15" fmla="*/ 6 h 266"/>
                <a:gd name="T16" fmla="*/ 8 w 505"/>
                <a:gd name="T17" fmla="*/ 5 h 266"/>
                <a:gd name="T18" fmla="*/ 7 w 505"/>
                <a:gd name="T19" fmla="*/ 4 h 266"/>
                <a:gd name="T20" fmla="*/ 6 w 505"/>
                <a:gd name="T21" fmla="*/ 4 h 266"/>
                <a:gd name="T22" fmla="*/ 4 w 505"/>
                <a:gd name="T23" fmla="*/ 2 h 266"/>
                <a:gd name="T24" fmla="*/ 3 w 505"/>
                <a:gd name="T25" fmla="*/ 1 h 266"/>
                <a:gd name="T26" fmla="*/ 2 w 505"/>
                <a:gd name="T27" fmla="*/ 1 h 266"/>
                <a:gd name="T28" fmla="*/ 0 w 505"/>
                <a:gd name="T29" fmla="*/ 0 h 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5"/>
                <a:gd name="T46" fmla="*/ 0 h 266"/>
                <a:gd name="T47" fmla="*/ 505 w 505"/>
                <a:gd name="T48" fmla="*/ 266 h 2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5" h="266">
                  <a:moveTo>
                    <a:pt x="0" y="0"/>
                  </a:moveTo>
                  <a:lnTo>
                    <a:pt x="87" y="19"/>
                  </a:lnTo>
                  <a:lnTo>
                    <a:pt x="160" y="34"/>
                  </a:lnTo>
                  <a:lnTo>
                    <a:pt x="229" y="62"/>
                  </a:lnTo>
                  <a:lnTo>
                    <a:pt x="311" y="105"/>
                  </a:lnTo>
                  <a:lnTo>
                    <a:pt x="369" y="142"/>
                  </a:lnTo>
                  <a:lnTo>
                    <a:pt x="427" y="190"/>
                  </a:lnTo>
                  <a:lnTo>
                    <a:pt x="504" y="265"/>
                  </a:lnTo>
                  <a:lnTo>
                    <a:pt x="334" y="209"/>
                  </a:lnTo>
                  <a:lnTo>
                    <a:pt x="283" y="163"/>
                  </a:lnTo>
                  <a:lnTo>
                    <a:pt x="237" y="133"/>
                  </a:lnTo>
                  <a:lnTo>
                    <a:pt x="177" y="83"/>
                  </a:lnTo>
                  <a:lnTo>
                    <a:pt x="123" y="54"/>
                  </a:lnTo>
                  <a:lnTo>
                    <a:pt x="72" y="30"/>
                  </a:lnTo>
                  <a:lnTo>
                    <a:pt x="0" y="0"/>
                  </a:lnTo>
                </a:path>
              </a:pathLst>
            </a:custGeom>
            <a:solidFill>
              <a:srgbClr val="808080"/>
            </a:solidFill>
            <a:ln w="9525" cap="rnd">
              <a:noFill/>
              <a:round/>
              <a:headEnd/>
              <a:tailEnd/>
            </a:ln>
          </p:spPr>
          <p:txBody>
            <a:bodyPr/>
            <a:lstStyle/>
            <a:p>
              <a:endParaRPr lang="fr-FR"/>
            </a:p>
          </p:txBody>
        </p:sp>
        <p:sp>
          <p:nvSpPr>
            <p:cNvPr id="19" name="Freeform 1051"/>
            <p:cNvSpPr>
              <a:spLocks/>
            </p:cNvSpPr>
            <p:nvPr/>
          </p:nvSpPr>
          <p:spPr bwMode="auto">
            <a:xfrm rot="2936934" flipV="1">
              <a:off x="2597" y="2010"/>
              <a:ext cx="444" cy="142"/>
            </a:xfrm>
            <a:custGeom>
              <a:avLst/>
              <a:gdLst>
                <a:gd name="T0" fmla="*/ 0 w 751"/>
                <a:gd name="T1" fmla="*/ 5 h 241"/>
                <a:gd name="T2" fmla="*/ 1 w 751"/>
                <a:gd name="T3" fmla="*/ 5 h 241"/>
                <a:gd name="T4" fmla="*/ 3 w 751"/>
                <a:gd name="T5" fmla="*/ 5 h 241"/>
                <a:gd name="T6" fmla="*/ 4 w 751"/>
                <a:gd name="T7" fmla="*/ 6 h 241"/>
                <a:gd name="T8" fmla="*/ 5 w 751"/>
                <a:gd name="T9" fmla="*/ 6 h 241"/>
                <a:gd name="T10" fmla="*/ 7 w 751"/>
                <a:gd name="T11" fmla="*/ 5 h 241"/>
                <a:gd name="T12" fmla="*/ 8 w 751"/>
                <a:gd name="T13" fmla="*/ 5 h 241"/>
                <a:gd name="T14" fmla="*/ 10 w 751"/>
                <a:gd name="T15" fmla="*/ 5 h 241"/>
                <a:gd name="T16" fmla="*/ 13 w 751"/>
                <a:gd name="T17" fmla="*/ 4 h 241"/>
                <a:gd name="T18" fmla="*/ 15 w 751"/>
                <a:gd name="T19" fmla="*/ 4 h 241"/>
                <a:gd name="T20" fmla="*/ 16 w 751"/>
                <a:gd name="T21" fmla="*/ 3 h 241"/>
                <a:gd name="T22" fmla="*/ 18 w 751"/>
                <a:gd name="T23" fmla="*/ 2 h 241"/>
                <a:gd name="T24" fmla="*/ 19 w 751"/>
                <a:gd name="T25" fmla="*/ 1 h 241"/>
                <a:gd name="T26" fmla="*/ 15 w 751"/>
                <a:gd name="T27" fmla="*/ 0 h 241"/>
                <a:gd name="T28" fmla="*/ 14 w 751"/>
                <a:gd name="T29" fmla="*/ 1 h 241"/>
                <a:gd name="T30" fmla="*/ 13 w 751"/>
                <a:gd name="T31" fmla="*/ 2 h 241"/>
                <a:gd name="T32" fmla="*/ 12 w 751"/>
                <a:gd name="T33" fmla="*/ 2 h 241"/>
                <a:gd name="T34" fmla="*/ 11 w 751"/>
                <a:gd name="T35" fmla="*/ 3 h 241"/>
                <a:gd name="T36" fmla="*/ 9 w 751"/>
                <a:gd name="T37" fmla="*/ 4 h 241"/>
                <a:gd name="T38" fmla="*/ 8 w 751"/>
                <a:gd name="T39" fmla="*/ 4 h 241"/>
                <a:gd name="T40" fmla="*/ 6 w 751"/>
                <a:gd name="T41" fmla="*/ 5 h 241"/>
                <a:gd name="T42" fmla="*/ 4 w 751"/>
                <a:gd name="T43" fmla="*/ 5 h 241"/>
                <a:gd name="T44" fmla="*/ 2 w 751"/>
                <a:gd name="T45" fmla="*/ 5 h 241"/>
                <a:gd name="T46" fmla="*/ 1 w 751"/>
                <a:gd name="T47" fmla="*/ 5 h 241"/>
                <a:gd name="T48" fmla="*/ 0 w 751"/>
                <a:gd name="T49" fmla="*/ 5 h 2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1"/>
                <a:gd name="T76" fmla="*/ 0 h 241"/>
                <a:gd name="T77" fmla="*/ 751 w 751"/>
                <a:gd name="T78" fmla="*/ 241 h 2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1" h="241">
                  <a:moveTo>
                    <a:pt x="0" y="221"/>
                  </a:moveTo>
                  <a:lnTo>
                    <a:pt x="59" y="232"/>
                  </a:lnTo>
                  <a:lnTo>
                    <a:pt x="111" y="234"/>
                  </a:lnTo>
                  <a:lnTo>
                    <a:pt x="157" y="240"/>
                  </a:lnTo>
                  <a:lnTo>
                    <a:pt x="205" y="239"/>
                  </a:lnTo>
                  <a:lnTo>
                    <a:pt x="253" y="236"/>
                  </a:lnTo>
                  <a:lnTo>
                    <a:pt x="331" y="232"/>
                  </a:lnTo>
                  <a:lnTo>
                    <a:pt x="401" y="217"/>
                  </a:lnTo>
                  <a:lnTo>
                    <a:pt x="508" y="177"/>
                  </a:lnTo>
                  <a:lnTo>
                    <a:pt x="581" y="143"/>
                  </a:lnTo>
                  <a:lnTo>
                    <a:pt x="633" y="108"/>
                  </a:lnTo>
                  <a:lnTo>
                    <a:pt x="689" y="67"/>
                  </a:lnTo>
                  <a:lnTo>
                    <a:pt x="750" y="10"/>
                  </a:lnTo>
                  <a:lnTo>
                    <a:pt x="592" y="0"/>
                  </a:lnTo>
                  <a:lnTo>
                    <a:pt x="537" y="45"/>
                  </a:lnTo>
                  <a:lnTo>
                    <a:pt x="509" y="67"/>
                  </a:lnTo>
                  <a:lnTo>
                    <a:pt x="475" y="96"/>
                  </a:lnTo>
                  <a:lnTo>
                    <a:pt x="435" y="122"/>
                  </a:lnTo>
                  <a:lnTo>
                    <a:pt x="370" y="147"/>
                  </a:lnTo>
                  <a:lnTo>
                    <a:pt x="317" y="172"/>
                  </a:lnTo>
                  <a:lnTo>
                    <a:pt x="234" y="201"/>
                  </a:lnTo>
                  <a:lnTo>
                    <a:pt x="154" y="209"/>
                  </a:lnTo>
                  <a:lnTo>
                    <a:pt x="89" y="218"/>
                  </a:lnTo>
                  <a:lnTo>
                    <a:pt x="55" y="220"/>
                  </a:lnTo>
                  <a:lnTo>
                    <a:pt x="0" y="221"/>
                  </a:lnTo>
                </a:path>
              </a:pathLst>
            </a:custGeom>
            <a:solidFill>
              <a:srgbClr val="808080"/>
            </a:solidFill>
            <a:ln w="9525" cap="rnd">
              <a:noFill/>
              <a:round/>
              <a:headEnd/>
              <a:tailEnd/>
            </a:ln>
          </p:spPr>
          <p:txBody>
            <a:bodyPr/>
            <a:lstStyle/>
            <a:p>
              <a:endParaRPr lang="fr-FR"/>
            </a:p>
          </p:txBody>
        </p:sp>
        <p:sp>
          <p:nvSpPr>
            <p:cNvPr id="20" name="Freeform 1052"/>
            <p:cNvSpPr>
              <a:spLocks/>
            </p:cNvSpPr>
            <p:nvPr/>
          </p:nvSpPr>
          <p:spPr bwMode="auto">
            <a:xfrm rot="2936934" flipV="1">
              <a:off x="2247" y="1668"/>
              <a:ext cx="238" cy="285"/>
            </a:xfrm>
            <a:custGeom>
              <a:avLst/>
              <a:gdLst>
                <a:gd name="T0" fmla="*/ 0 w 402"/>
                <a:gd name="T1" fmla="*/ 0 h 483"/>
                <a:gd name="T2" fmla="*/ 2 w 402"/>
                <a:gd name="T3" fmla="*/ 1 h 483"/>
                <a:gd name="T4" fmla="*/ 3 w 402"/>
                <a:gd name="T5" fmla="*/ 2 h 483"/>
                <a:gd name="T6" fmla="*/ 4 w 402"/>
                <a:gd name="T7" fmla="*/ 4 h 483"/>
                <a:gd name="T8" fmla="*/ 4 w 402"/>
                <a:gd name="T9" fmla="*/ 5 h 483"/>
                <a:gd name="T10" fmla="*/ 5 w 402"/>
                <a:gd name="T11" fmla="*/ 6 h 483"/>
                <a:gd name="T12" fmla="*/ 5 w 402"/>
                <a:gd name="T13" fmla="*/ 7 h 483"/>
                <a:gd name="T14" fmla="*/ 6 w 402"/>
                <a:gd name="T15" fmla="*/ 8 h 483"/>
                <a:gd name="T16" fmla="*/ 7 w 402"/>
                <a:gd name="T17" fmla="*/ 9 h 483"/>
                <a:gd name="T18" fmla="*/ 8 w 402"/>
                <a:gd name="T19" fmla="*/ 10 h 483"/>
                <a:gd name="T20" fmla="*/ 10 w 402"/>
                <a:gd name="T21" fmla="*/ 12 h 483"/>
                <a:gd name="T22" fmla="*/ 8 w 402"/>
                <a:gd name="T23" fmla="*/ 11 h 483"/>
                <a:gd name="T24" fmla="*/ 7 w 402"/>
                <a:gd name="T25" fmla="*/ 11 h 483"/>
                <a:gd name="T26" fmla="*/ 6 w 402"/>
                <a:gd name="T27" fmla="*/ 9 h 483"/>
                <a:gd name="T28" fmla="*/ 5 w 402"/>
                <a:gd name="T29" fmla="*/ 9 h 483"/>
                <a:gd name="T30" fmla="*/ 4 w 402"/>
                <a:gd name="T31" fmla="*/ 7 h 483"/>
                <a:gd name="T32" fmla="*/ 3 w 402"/>
                <a:gd name="T33" fmla="*/ 6 h 483"/>
                <a:gd name="T34" fmla="*/ 2 w 402"/>
                <a:gd name="T35" fmla="*/ 5 h 483"/>
                <a:gd name="T36" fmla="*/ 2 w 402"/>
                <a:gd name="T37" fmla="*/ 5 h 483"/>
                <a:gd name="T38" fmla="*/ 1 w 402"/>
                <a:gd name="T39" fmla="*/ 4 h 483"/>
                <a:gd name="T40" fmla="*/ 1 w 402"/>
                <a:gd name="T41" fmla="*/ 2 h 483"/>
                <a:gd name="T42" fmla="*/ 1 w 402"/>
                <a:gd name="T43" fmla="*/ 1 h 483"/>
                <a:gd name="T44" fmla="*/ 0 w 402"/>
                <a:gd name="T45" fmla="*/ 0 h 4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2"/>
                <a:gd name="T70" fmla="*/ 0 h 483"/>
                <a:gd name="T71" fmla="*/ 402 w 402"/>
                <a:gd name="T72" fmla="*/ 483 h 4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2" h="483">
                  <a:moveTo>
                    <a:pt x="0" y="0"/>
                  </a:moveTo>
                  <a:lnTo>
                    <a:pt x="94" y="19"/>
                  </a:lnTo>
                  <a:lnTo>
                    <a:pt x="113" y="86"/>
                  </a:lnTo>
                  <a:lnTo>
                    <a:pt x="133" y="143"/>
                  </a:lnTo>
                  <a:lnTo>
                    <a:pt x="162" y="197"/>
                  </a:lnTo>
                  <a:lnTo>
                    <a:pt x="188" y="244"/>
                  </a:lnTo>
                  <a:lnTo>
                    <a:pt x="217" y="292"/>
                  </a:lnTo>
                  <a:lnTo>
                    <a:pt x="237" y="323"/>
                  </a:lnTo>
                  <a:lnTo>
                    <a:pt x="274" y="362"/>
                  </a:lnTo>
                  <a:lnTo>
                    <a:pt x="318" y="405"/>
                  </a:lnTo>
                  <a:lnTo>
                    <a:pt x="401" y="482"/>
                  </a:lnTo>
                  <a:lnTo>
                    <a:pt x="329" y="446"/>
                  </a:lnTo>
                  <a:lnTo>
                    <a:pt x="290" y="418"/>
                  </a:lnTo>
                  <a:lnTo>
                    <a:pt x="237" y="377"/>
                  </a:lnTo>
                  <a:lnTo>
                    <a:pt x="210" y="355"/>
                  </a:lnTo>
                  <a:lnTo>
                    <a:pt x="154" y="294"/>
                  </a:lnTo>
                  <a:lnTo>
                    <a:pt x="124" y="256"/>
                  </a:lnTo>
                  <a:lnTo>
                    <a:pt x="99" y="219"/>
                  </a:lnTo>
                  <a:lnTo>
                    <a:pt x="79" y="191"/>
                  </a:lnTo>
                  <a:lnTo>
                    <a:pt x="52" y="142"/>
                  </a:lnTo>
                  <a:lnTo>
                    <a:pt x="27" y="89"/>
                  </a:lnTo>
                  <a:lnTo>
                    <a:pt x="6" y="27"/>
                  </a:lnTo>
                  <a:lnTo>
                    <a:pt x="0" y="0"/>
                  </a:lnTo>
                </a:path>
              </a:pathLst>
            </a:custGeom>
            <a:solidFill>
              <a:srgbClr val="808080"/>
            </a:solidFill>
            <a:ln w="9525" cap="rnd">
              <a:noFill/>
              <a:round/>
              <a:headEnd/>
              <a:tailEnd/>
            </a:ln>
          </p:spPr>
          <p:txBody>
            <a:bodyPr/>
            <a:lstStyle/>
            <a:p>
              <a:endParaRPr lang="fr-FR"/>
            </a:p>
          </p:txBody>
        </p:sp>
        <p:sp>
          <p:nvSpPr>
            <p:cNvPr id="21" name="Freeform 1053"/>
            <p:cNvSpPr>
              <a:spLocks/>
            </p:cNvSpPr>
            <p:nvPr/>
          </p:nvSpPr>
          <p:spPr bwMode="auto">
            <a:xfrm rot="2936934" flipV="1">
              <a:off x="1814" y="2202"/>
              <a:ext cx="289" cy="185"/>
            </a:xfrm>
            <a:custGeom>
              <a:avLst/>
              <a:gdLst>
                <a:gd name="T0" fmla="*/ 9 w 489"/>
                <a:gd name="T1" fmla="*/ 1 h 314"/>
                <a:gd name="T2" fmla="*/ 8 w 489"/>
                <a:gd name="T3" fmla="*/ 1 h 314"/>
                <a:gd name="T4" fmla="*/ 7 w 489"/>
                <a:gd name="T5" fmla="*/ 2 h 314"/>
                <a:gd name="T6" fmla="*/ 5 w 489"/>
                <a:gd name="T7" fmla="*/ 2 h 314"/>
                <a:gd name="T8" fmla="*/ 4 w 489"/>
                <a:gd name="T9" fmla="*/ 3 h 314"/>
                <a:gd name="T10" fmla="*/ 3 w 489"/>
                <a:gd name="T11" fmla="*/ 4 h 314"/>
                <a:gd name="T12" fmla="*/ 2 w 489"/>
                <a:gd name="T13" fmla="*/ 5 h 314"/>
                <a:gd name="T14" fmla="*/ 1 w 489"/>
                <a:gd name="T15" fmla="*/ 6 h 314"/>
                <a:gd name="T16" fmla="*/ 0 w 489"/>
                <a:gd name="T17" fmla="*/ 7 h 314"/>
                <a:gd name="T18" fmla="*/ 2 w 489"/>
                <a:gd name="T19" fmla="*/ 8 h 314"/>
                <a:gd name="T20" fmla="*/ 3 w 489"/>
                <a:gd name="T21" fmla="*/ 6 h 314"/>
                <a:gd name="T22" fmla="*/ 4 w 489"/>
                <a:gd name="T23" fmla="*/ 5 h 314"/>
                <a:gd name="T24" fmla="*/ 4 w 489"/>
                <a:gd name="T25" fmla="*/ 5 h 314"/>
                <a:gd name="T26" fmla="*/ 5 w 489"/>
                <a:gd name="T27" fmla="*/ 4 h 314"/>
                <a:gd name="T28" fmla="*/ 7 w 489"/>
                <a:gd name="T29" fmla="*/ 3 h 314"/>
                <a:gd name="T30" fmla="*/ 7 w 489"/>
                <a:gd name="T31" fmla="*/ 3 h 314"/>
                <a:gd name="T32" fmla="*/ 8 w 489"/>
                <a:gd name="T33" fmla="*/ 2 h 314"/>
                <a:gd name="T34" fmla="*/ 9 w 489"/>
                <a:gd name="T35" fmla="*/ 2 h 314"/>
                <a:gd name="T36" fmla="*/ 11 w 489"/>
                <a:gd name="T37" fmla="*/ 1 h 314"/>
                <a:gd name="T38" fmla="*/ 12 w 489"/>
                <a:gd name="T39" fmla="*/ 1 h 314"/>
                <a:gd name="T40" fmla="*/ 12 w 489"/>
                <a:gd name="T41" fmla="*/ 0 h 314"/>
                <a:gd name="T42" fmla="*/ 9 w 489"/>
                <a:gd name="T43" fmla="*/ 1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9"/>
                <a:gd name="T67" fmla="*/ 0 h 314"/>
                <a:gd name="T68" fmla="*/ 489 w 489"/>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9" h="314">
                  <a:moveTo>
                    <a:pt x="360" y="28"/>
                  </a:moveTo>
                  <a:lnTo>
                    <a:pt x="320" y="45"/>
                  </a:lnTo>
                  <a:lnTo>
                    <a:pt x="279" y="63"/>
                  </a:lnTo>
                  <a:lnTo>
                    <a:pt x="210" y="96"/>
                  </a:lnTo>
                  <a:lnTo>
                    <a:pt x="158" y="131"/>
                  </a:lnTo>
                  <a:lnTo>
                    <a:pt x="115" y="167"/>
                  </a:lnTo>
                  <a:lnTo>
                    <a:pt x="68" y="206"/>
                  </a:lnTo>
                  <a:lnTo>
                    <a:pt x="35" y="243"/>
                  </a:lnTo>
                  <a:lnTo>
                    <a:pt x="0" y="281"/>
                  </a:lnTo>
                  <a:lnTo>
                    <a:pt x="82" y="313"/>
                  </a:lnTo>
                  <a:lnTo>
                    <a:pt x="116" y="270"/>
                  </a:lnTo>
                  <a:lnTo>
                    <a:pt x="142" y="235"/>
                  </a:lnTo>
                  <a:lnTo>
                    <a:pt x="171" y="206"/>
                  </a:lnTo>
                  <a:lnTo>
                    <a:pt x="210" y="164"/>
                  </a:lnTo>
                  <a:lnTo>
                    <a:pt x="249" y="138"/>
                  </a:lnTo>
                  <a:lnTo>
                    <a:pt x="287" y="115"/>
                  </a:lnTo>
                  <a:lnTo>
                    <a:pt x="322" y="87"/>
                  </a:lnTo>
                  <a:lnTo>
                    <a:pt x="366" y="65"/>
                  </a:lnTo>
                  <a:lnTo>
                    <a:pt x="417" y="45"/>
                  </a:lnTo>
                  <a:lnTo>
                    <a:pt x="468" y="17"/>
                  </a:lnTo>
                  <a:lnTo>
                    <a:pt x="488" y="0"/>
                  </a:lnTo>
                  <a:lnTo>
                    <a:pt x="360" y="28"/>
                  </a:lnTo>
                </a:path>
              </a:pathLst>
            </a:custGeom>
            <a:solidFill>
              <a:srgbClr val="808080"/>
            </a:solidFill>
            <a:ln w="9525" cap="rnd">
              <a:noFill/>
              <a:round/>
              <a:headEnd/>
              <a:tailEnd/>
            </a:ln>
          </p:spPr>
          <p:txBody>
            <a:bodyPr/>
            <a:lstStyle/>
            <a:p>
              <a:endParaRPr lang="fr-FR"/>
            </a:p>
          </p:txBody>
        </p:sp>
        <p:sp>
          <p:nvSpPr>
            <p:cNvPr id="22" name="Freeform 1054"/>
            <p:cNvSpPr>
              <a:spLocks/>
            </p:cNvSpPr>
            <p:nvPr/>
          </p:nvSpPr>
          <p:spPr bwMode="auto">
            <a:xfrm rot="2936934" flipV="1">
              <a:off x="1964" y="1782"/>
              <a:ext cx="941" cy="972"/>
            </a:xfrm>
            <a:custGeom>
              <a:avLst/>
              <a:gdLst>
                <a:gd name="T0" fmla="*/ 15 w 1591"/>
                <a:gd name="T1" fmla="*/ 1 h 1646"/>
                <a:gd name="T2" fmla="*/ 18 w 1591"/>
                <a:gd name="T3" fmla="*/ 1 h 1646"/>
                <a:gd name="T4" fmla="*/ 21 w 1591"/>
                <a:gd name="T5" fmla="*/ 1 h 1646"/>
                <a:gd name="T6" fmla="*/ 23 w 1591"/>
                <a:gd name="T7" fmla="*/ 1 h 1646"/>
                <a:gd name="T8" fmla="*/ 26 w 1591"/>
                <a:gd name="T9" fmla="*/ 1 h 1646"/>
                <a:gd name="T10" fmla="*/ 28 w 1591"/>
                <a:gd name="T11" fmla="*/ 2 h 1646"/>
                <a:gd name="T12" fmla="*/ 31 w 1591"/>
                <a:gd name="T13" fmla="*/ 4 h 1646"/>
                <a:gd name="T14" fmla="*/ 33 w 1591"/>
                <a:gd name="T15" fmla="*/ 5 h 1646"/>
                <a:gd name="T16" fmla="*/ 35 w 1591"/>
                <a:gd name="T17" fmla="*/ 8 h 1646"/>
                <a:gd name="T18" fmla="*/ 37 w 1591"/>
                <a:gd name="T19" fmla="*/ 10 h 1646"/>
                <a:gd name="T20" fmla="*/ 38 w 1591"/>
                <a:gd name="T21" fmla="*/ 12 h 1646"/>
                <a:gd name="T22" fmla="*/ 39 w 1591"/>
                <a:gd name="T23" fmla="*/ 15 h 1646"/>
                <a:gd name="T24" fmla="*/ 40 w 1591"/>
                <a:gd name="T25" fmla="*/ 18 h 1646"/>
                <a:gd name="T26" fmla="*/ 40 w 1591"/>
                <a:gd name="T27" fmla="*/ 21 h 1646"/>
                <a:gd name="T28" fmla="*/ 40 w 1591"/>
                <a:gd name="T29" fmla="*/ 24 h 1646"/>
                <a:gd name="T30" fmla="*/ 40 w 1591"/>
                <a:gd name="T31" fmla="*/ 27 h 1646"/>
                <a:gd name="T32" fmla="*/ 38 w 1591"/>
                <a:gd name="T33" fmla="*/ 30 h 1646"/>
                <a:gd name="T34" fmla="*/ 37 w 1591"/>
                <a:gd name="T35" fmla="*/ 32 h 1646"/>
                <a:gd name="T36" fmla="*/ 35 w 1591"/>
                <a:gd name="T37" fmla="*/ 34 h 1646"/>
                <a:gd name="T38" fmla="*/ 34 w 1591"/>
                <a:gd name="T39" fmla="*/ 36 h 1646"/>
                <a:gd name="T40" fmla="*/ 31 w 1591"/>
                <a:gd name="T41" fmla="*/ 38 h 1646"/>
                <a:gd name="T42" fmla="*/ 29 w 1591"/>
                <a:gd name="T43" fmla="*/ 39 h 1646"/>
                <a:gd name="T44" fmla="*/ 27 w 1591"/>
                <a:gd name="T45" fmla="*/ 40 h 1646"/>
                <a:gd name="T46" fmla="*/ 24 w 1591"/>
                <a:gd name="T47" fmla="*/ 41 h 1646"/>
                <a:gd name="T48" fmla="*/ 21 w 1591"/>
                <a:gd name="T49" fmla="*/ 41 h 1646"/>
                <a:gd name="T50" fmla="*/ 18 w 1591"/>
                <a:gd name="T51" fmla="*/ 41 h 1646"/>
                <a:gd name="T52" fmla="*/ 15 w 1591"/>
                <a:gd name="T53" fmla="*/ 41 h 1646"/>
                <a:gd name="T54" fmla="*/ 13 w 1591"/>
                <a:gd name="T55" fmla="*/ 40 h 1646"/>
                <a:gd name="T56" fmla="*/ 10 w 1591"/>
                <a:gd name="T57" fmla="*/ 38 h 1646"/>
                <a:gd name="T58" fmla="*/ 8 w 1591"/>
                <a:gd name="T59" fmla="*/ 37 h 1646"/>
                <a:gd name="T60" fmla="*/ 6 w 1591"/>
                <a:gd name="T61" fmla="*/ 35 h 1646"/>
                <a:gd name="T62" fmla="*/ 4 w 1591"/>
                <a:gd name="T63" fmla="*/ 32 h 1646"/>
                <a:gd name="T64" fmla="*/ 2 w 1591"/>
                <a:gd name="T65" fmla="*/ 30 h 1646"/>
                <a:gd name="T66" fmla="*/ 1 w 1591"/>
                <a:gd name="T67" fmla="*/ 28 h 1646"/>
                <a:gd name="T68" fmla="*/ 1 w 1591"/>
                <a:gd name="T69" fmla="*/ 25 h 1646"/>
                <a:gd name="T70" fmla="*/ 1 w 1591"/>
                <a:gd name="T71" fmla="*/ 22 h 1646"/>
                <a:gd name="T72" fmla="*/ 1 w 1591"/>
                <a:gd name="T73" fmla="*/ 19 h 1646"/>
                <a:gd name="T74" fmla="*/ 1 w 1591"/>
                <a:gd name="T75" fmla="*/ 16 h 1646"/>
                <a:gd name="T76" fmla="*/ 1 w 1591"/>
                <a:gd name="T77" fmla="*/ 13 h 1646"/>
                <a:gd name="T78" fmla="*/ 2 w 1591"/>
                <a:gd name="T79" fmla="*/ 11 h 1646"/>
                <a:gd name="T80" fmla="*/ 4 w 1591"/>
                <a:gd name="T81" fmla="*/ 8 h 1646"/>
                <a:gd name="T82" fmla="*/ 5 w 1591"/>
                <a:gd name="T83" fmla="*/ 6 h 1646"/>
                <a:gd name="T84" fmla="*/ 8 w 1591"/>
                <a:gd name="T85" fmla="*/ 4 h 1646"/>
                <a:gd name="T86" fmla="*/ 10 w 1591"/>
                <a:gd name="T87" fmla="*/ 3 h 1646"/>
                <a:gd name="T88" fmla="*/ 12 w 1591"/>
                <a:gd name="T89" fmla="*/ 1 h 16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1"/>
                <a:gd name="T136" fmla="*/ 0 h 1646"/>
                <a:gd name="T137" fmla="*/ 1591 w 1591"/>
                <a:gd name="T138" fmla="*/ 1646 h 16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1" h="1646">
                  <a:moveTo>
                    <a:pt x="537" y="38"/>
                  </a:moveTo>
                  <a:lnTo>
                    <a:pt x="594" y="22"/>
                  </a:lnTo>
                  <a:lnTo>
                    <a:pt x="645" y="14"/>
                  </a:lnTo>
                  <a:lnTo>
                    <a:pt x="703" y="5"/>
                  </a:lnTo>
                  <a:lnTo>
                    <a:pt x="759" y="0"/>
                  </a:lnTo>
                  <a:lnTo>
                    <a:pt x="814" y="1"/>
                  </a:lnTo>
                  <a:lnTo>
                    <a:pt x="868" y="8"/>
                  </a:lnTo>
                  <a:lnTo>
                    <a:pt x="922" y="16"/>
                  </a:lnTo>
                  <a:lnTo>
                    <a:pt x="978" y="28"/>
                  </a:lnTo>
                  <a:lnTo>
                    <a:pt x="1031" y="43"/>
                  </a:lnTo>
                  <a:lnTo>
                    <a:pt x="1084" y="66"/>
                  </a:lnTo>
                  <a:lnTo>
                    <a:pt x="1134" y="90"/>
                  </a:lnTo>
                  <a:lnTo>
                    <a:pt x="1185" y="118"/>
                  </a:lnTo>
                  <a:lnTo>
                    <a:pt x="1231" y="148"/>
                  </a:lnTo>
                  <a:lnTo>
                    <a:pt x="1279" y="183"/>
                  </a:lnTo>
                  <a:lnTo>
                    <a:pt x="1318" y="221"/>
                  </a:lnTo>
                  <a:lnTo>
                    <a:pt x="1359" y="258"/>
                  </a:lnTo>
                  <a:lnTo>
                    <a:pt x="1397" y="302"/>
                  </a:lnTo>
                  <a:lnTo>
                    <a:pt x="1429" y="350"/>
                  </a:lnTo>
                  <a:lnTo>
                    <a:pt x="1465" y="398"/>
                  </a:lnTo>
                  <a:lnTo>
                    <a:pt x="1491" y="446"/>
                  </a:lnTo>
                  <a:lnTo>
                    <a:pt x="1517" y="495"/>
                  </a:lnTo>
                  <a:lnTo>
                    <a:pt x="1539" y="549"/>
                  </a:lnTo>
                  <a:lnTo>
                    <a:pt x="1559" y="606"/>
                  </a:lnTo>
                  <a:lnTo>
                    <a:pt x="1570" y="664"/>
                  </a:lnTo>
                  <a:lnTo>
                    <a:pt x="1581" y="718"/>
                  </a:lnTo>
                  <a:lnTo>
                    <a:pt x="1586" y="775"/>
                  </a:lnTo>
                  <a:lnTo>
                    <a:pt x="1590" y="834"/>
                  </a:lnTo>
                  <a:lnTo>
                    <a:pt x="1589" y="889"/>
                  </a:lnTo>
                  <a:lnTo>
                    <a:pt x="1582" y="945"/>
                  </a:lnTo>
                  <a:lnTo>
                    <a:pt x="1574" y="1003"/>
                  </a:lnTo>
                  <a:lnTo>
                    <a:pt x="1564" y="1058"/>
                  </a:lnTo>
                  <a:lnTo>
                    <a:pt x="1544" y="1113"/>
                  </a:lnTo>
                  <a:lnTo>
                    <a:pt x="1524" y="1165"/>
                  </a:lnTo>
                  <a:lnTo>
                    <a:pt x="1500" y="1219"/>
                  </a:lnTo>
                  <a:lnTo>
                    <a:pt x="1472" y="1267"/>
                  </a:lnTo>
                  <a:lnTo>
                    <a:pt x="1443" y="1316"/>
                  </a:lnTo>
                  <a:lnTo>
                    <a:pt x="1411" y="1362"/>
                  </a:lnTo>
                  <a:lnTo>
                    <a:pt x="1376" y="1400"/>
                  </a:lnTo>
                  <a:lnTo>
                    <a:pt x="1335" y="1439"/>
                  </a:lnTo>
                  <a:lnTo>
                    <a:pt x="1290" y="1477"/>
                  </a:lnTo>
                  <a:lnTo>
                    <a:pt x="1248" y="1512"/>
                  </a:lnTo>
                  <a:lnTo>
                    <a:pt x="1203" y="1540"/>
                  </a:lnTo>
                  <a:lnTo>
                    <a:pt x="1153" y="1566"/>
                  </a:lnTo>
                  <a:lnTo>
                    <a:pt x="1103" y="1587"/>
                  </a:lnTo>
                  <a:lnTo>
                    <a:pt x="1052" y="1607"/>
                  </a:lnTo>
                  <a:lnTo>
                    <a:pt x="996" y="1624"/>
                  </a:lnTo>
                  <a:lnTo>
                    <a:pt x="944" y="1631"/>
                  </a:lnTo>
                  <a:lnTo>
                    <a:pt x="887" y="1642"/>
                  </a:lnTo>
                  <a:lnTo>
                    <a:pt x="830" y="1645"/>
                  </a:lnTo>
                  <a:lnTo>
                    <a:pt x="778" y="1644"/>
                  </a:lnTo>
                  <a:lnTo>
                    <a:pt x="722" y="1638"/>
                  </a:lnTo>
                  <a:lnTo>
                    <a:pt x="668" y="1631"/>
                  </a:lnTo>
                  <a:lnTo>
                    <a:pt x="612" y="1617"/>
                  </a:lnTo>
                  <a:lnTo>
                    <a:pt x="558" y="1604"/>
                  </a:lnTo>
                  <a:lnTo>
                    <a:pt x="509" y="1579"/>
                  </a:lnTo>
                  <a:lnTo>
                    <a:pt x="455" y="1555"/>
                  </a:lnTo>
                  <a:lnTo>
                    <a:pt x="404" y="1529"/>
                  </a:lnTo>
                  <a:lnTo>
                    <a:pt x="358" y="1499"/>
                  </a:lnTo>
                  <a:lnTo>
                    <a:pt x="315" y="1466"/>
                  </a:lnTo>
                  <a:lnTo>
                    <a:pt x="272" y="1426"/>
                  </a:lnTo>
                  <a:lnTo>
                    <a:pt x="230" y="1389"/>
                  </a:lnTo>
                  <a:lnTo>
                    <a:pt x="193" y="1344"/>
                  </a:lnTo>
                  <a:lnTo>
                    <a:pt x="160" y="1297"/>
                  </a:lnTo>
                  <a:lnTo>
                    <a:pt x="125" y="1248"/>
                  </a:lnTo>
                  <a:lnTo>
                    <a:pt x="98" y="1199"/>
                  </a:lnTo>
                  <a:lnTo>
                    <a:pt x="72" y="1151"/>
                  </a:lnTo>
                  <a:lnTo>
                    <a:pt x="53" y="1097"/>
                  </a:lnTo>
                  <a:lnTo>
                    <a:pt x="33" y="1038"/>
                  </a:lnTo>
                  <a:lnTo>
                    <a:pt x="20" y="982"/>
                  </a:lnTo>
                  <a:lnTo>
                    <a:pt x="11" y="928"/>
                  </a:lnTo>
                  <a:lnTo>
                    <a:pt x="4" y="871"/>
                  </a:lnTo>
                  <a:lnTo>
                    <a:pt x="0" y="812"/>
                  </a:lnTo>
                  <a:lnTo>
                    <a:pt x="3" y="756"/>
                  </a:lnTo>
                  <a:lnTo>
                    <a:pt x="6" y="700"/>
                  </a:lnTo>
                  <a:lnTo>
                    <a:pt x="16" y="643"/>
                  </a:lnTo>
                  <a:lnTo>
                    <a:pt x="28" y="587"/>
                  </a:lnTo>
                  <a:lnTo>
                    <a:pt x="47" y="536"/>
                  </a:lnTo>
                  <a:lnTo>
                    <a:pt x="66" y="481"/>
                  </a:lnTo>
                  <a:lnTo>
                    <a:pt x="90" y="431"/>
                  </a:lnTo>
                  <a:lnTo>
                    <a:pt x="118" y="379"/>
                  </a:lnTo>
                  <a:lnTo>
                    <a:pt x="146" y="331"/>
                  </a:lnTo>
                  <a:lnTo>
                    <a:pt x="180" y="288"/>
                  </a:lnTo>
                  <a:lnTo>
                    <a:pt x="214" y="247"/>
                  </a:lnTo>
                  <a:lnTo>
                    <a:pt x="257" y="206"/>
                  </a:lnTo>
                  <a:lnTo>
                    <a:pt x="299" y="169"/>
                  </a:lnTo>
                  <a:lnTo>
                    <a:pt x="343" y="138"/>
                  </a:lnTo>
                  <a:lnTo>
                    <a:pt x="387" y="106"/>
                  </a:lnTo>
                  <a:lnTo>
                    <a:pt x="436" y="80"/>
                  </a:lnTo>
                  <a:lnTo>
                    <a:pt x="487" y="59"/>
                  </a:lnTo>
                  <a:lnTo>
                    <a:pt x="537" y="38"/>
                  </a:lnTo>
                </a:path>
              </a:pathLst>
            </a:custGeom>
            <a:noFill/>
            <a:ln w="12700" cap="rnd" cmpd="sng">
              <a:solidFill>
                <a:srgbClr val="000000"/>
              </a:solidFill>
              <a:prstDash val="solid"/>
              <a:round/>
              <a:headEnd/>
              <a:tailEnd/>
            </a:ln>
          </p:spPr>
          <p:txBody>
            <a:bodyPr/>
            <a:lstStyle/>
            <a:p>
              <a:endParaRPr lang="fr-FR"/>
            </a:p>
          </p:txBody>
        </p:sp>
        <p:sp>
          <p:nvSpPr>
            <p:cNvPr id="23" name="Freeform 1055"/>
            <p:cNvSpPr>
              <a:spLocks/>
            </p:cNvSpPr>
            <p:nvPr/>
          </p:nvSpPr>
          <p:spPr bwMode="auto">
            <a:xfrm rot="2936934" flipV="1">
              <a:off x="1932" y="1762"/>
              <a:ext cx="875" cy="906"/>
            </a:xfrm>
            <a:custGeom>
              <a:avLst/>
              <a:gdLst>
                <a:gd name="T0" fmla="*/ 14 w 1480"/>
                <a:gd name="T1" fmla="*/ 1 h 1535"/>
                <a:gd name="T2" fmla="*/ 17 w 1480"/>
                <a:gd name="T3" fmla="*/ 1 h 1535"/>
                <a:gd name="T4" fmla="*/ 19 w 1480"/>
                <a:gd name="T5" fmla="*/ 0 h 1535"/>
                <a:gd name="T6" fmla="*/ 22 w 1480"/>
                <a:gd name="T7" fmla="*/ 1 h 1535"/>
                <a:gd name="T8" fmla="*/ 24 w 1480"/>
                <a:gd name="T9" fmla="*/ 1 h 1535"/>
                <a:gd name="T10" fmla="*/ 27 w 1480"/>
                <a:gd name="T11" fmla="*/ 2 h 1535"/>
                <a:gd name="T12" fmla="*/ 29 w 1480"/>
                <a:gd name="T13" fmla="*/ 4 h 1535"/>
                <a:gd name="T14" fmla="*/ 31 w 1480"/>
                <a:gd name="T15" fmla="*/ 5 h 1535"/>
                <a:gd name="T16" fmla="*/ 33 w 1480"/>
                <a:gd name="T17" fmla="*/ 7 h 1535"/>
                <a:gd name="T18" fmla="*/ 34 w 1480"/>
                <a:gd name="T19" fmla="*/ 9 h 1535"/>
                <a:gd name="T20" fmla="*/ 35 w 1480"/>
                <a:gd name="T21" fmla="*/ 12 h 1535"/>
                <a:gd name="T22" fmla="*/ 37 w 1480"/>
                <a:gd name="T23" fmla="*/ 14 h 1535"/>
                <a:gd name="T24" fmla="*/ 37 w 1480"/>
                <a:gd name="T25" fmla="*/ 17 h 1535"/>
                <a:gd name="T26" fmla="*/ 37 w 1480"/>
                <a:gd name="T27" fmla="*/ 19 h 1535"/>
                <a:gd name="T28" fmla="*/ 37 w 1480"/>
                <a:gd name="T29" fmla="*/ 22 h 1535"/>
                <a:gd name="T30" fmla="*/ 37 w 1480"/>
                <a:gd name="T31" fmla="*/ 25 h 1535"/>
                <a:gd name="T32" fmla="*/ 35 w 1480"/>
                <a:gd name="T33" fmla="*/ 27 h 1535"/>
                <a:gd name="T34" fmla="*/ 35 w 1480"/>
                <a:gd name="T35" fmla="*/ 30 h 1535"/>
                <a:gd name="T36" fmla="*/ 33 w 1480"/>
                <a:gd name="T37" fmla="*/ 32 h 1535"/>
                <a:gd name="T38" fmla="*/ 31 w 1480"/>
                <a:gd name="T39" fmla="*/ 34 h 1535"/>
                <a:gd name="T40" fmla="*/ 30 w 1480"/>
                <a:gd name="T41" fmla="*/ 35 h 1535"/>
                <a:gd name="T42" fmla="*/ 27 w 1480"/>
                <a:gd name="T43" fmla="*/ 36 h 1535"/>
                <a:gd name="T44" fmla="*/ 24 w 1480"/>
                <a:gd name="T45" fmla="*/ 37 h 1535"/>
                <a:gd name="T46" fmla="*/ 22 w 1480"/>
                <a:gd name="T47" fmla="*/ 38 h 1535"/>
                <a:gd name="T48" fmla="*/ 20 w 1480"/>
                <a:gd name="T49" fmla="*/ 38 h 1535"/>
                <a:gd name="T50" fmla="*/ 17 w 1480"/>
                <a:gd name="T51" fmla="*/ 38 h 1535"/>
                <a:gd name="T52" fmla="*/ 14 w 1480"/>
                <a:gd name="T53" fmla="*/ 38 h 1535"/>
                <a:gd name="T54" fmla="*/ 12 w 1480"/>
                <a:gd name="T55" fmla="*/ 37 h 1535"/>
                <a:gd name="T56" fmla="*/ 10 w 1480"/>
                <a:gd name="T57" fmla="*/ 35 h 1535"/>
                <a:gd name="T58" fmla="*/ 7 w 1480"/>
                <a:gd name="T59" fmla="*/ 34 h 1535"/>
                <a:gd name="T60" fmla="*/ 5 w 1480"/>
                <a:gd name="T61" fmla="*/ 32 h 1535"/>
                <a:gd name="T62" fmla="*/ 4 w 1480"/>
                <a:gd name="T63" fmla="*/ 30 h 1535"/>
                <a:gd name="T64" fmla="*/ 2 w 1480"/>
                <a:gd name="T65" fmla="*/ 28 h 1535"/>
                <a:gd name="T66" fmla="*/ 1 w 1480"/>
                <a:gd name="T67" fmla="*/ 25 h 1535"/>
                <a:gd name="T68" fmla="*/ 1 w 1480"/>
                <a:gd name="T69" fmla="*/ 23 h 1535"/>
                <a:gd name="T70" fmla="*/ 1 w 1480"/>
                <a:gd name="T71" fmla="*/ 20 h 1535"/>
                <a:gd name="T72" fmla="*/ 1 w 1480"/>
                <a:gd name="T73" fmla="*/ 18 h 1535"/>
                <a:gd name="T74" fmla="*/ 1 w 1480"/>
                <a:gd name="T75" fmla="*/ 15 h 1535"/>
                <a:gd name="T76" fmla="*/ 1 w 1480"/>
                <a:gd name="T77" fmla="*/ 12 h 1535"/>
                <a:gd name="T78" fmla="*/ 2 w 1480"/>
                <a:gd name="T79" fmla="*/ 10 h 1535"/>
                <a:gd name="T80" fmla="*/ 4 w 1480"/>
                <a:gd name="T81" fmla="*/ 8 h 1535"/>
                <a:gd name="T82" fmla="*/ 5 w 1480"/>
                <a:gd name="T83" fmla="*/ 6 h 1535"/>
                <a:gd name="T84" fmla="*/ 7 w 1480"/>
                <a:gd name="T85" fmla="*/ 4 h 1535"/>
                <a:gd name="T86" fmla="*/ 9 w 1480"/>
                <a:gd name="T87" fmla="*/ 2 h 1535"/>
                <a:gd name="T88" fmla="*/ 12 w 1480"/>
                <a:gd name="T89" fmla="*/ 1 h 15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0"/>
                <a:gd name="T136" fmla="*/ 0 h 1535"/>
                <a:gd name="T137" fmla="*/ 1480 w 1480"/>
                <a:gd name="T138" fmla="*/ 1535 h 15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0" h="1535">
                  <a:moveTo>
                    <a:pt x="502" y="35"/>
                  </a:moveTo>
                  <a:lnTo>
                    <a:pt x="553" y="24"/>
                  </a:lnTo>
                  <a:lnTo>
                    <a:pt x="601" y="14"/>
                  </a:lnTo>
                  <a:lnTo>
                    <a:pt x="653" y="5"/>
                  </a:lnTo>
                  <a:lnTo>
                    <a:pt x="706" y="0"/>
                  </a:lnTo>
                  <a:lnTo>
                    <a:pt x="754" y="0"/>
                  </a:lnTo>
                  <a:lnTo>
                    <a:pt x="805" y="8"/>
                  </a:lnTo>
                  <a:lnTo>
                    <a:pt x="855" y="16"/>
                  </a:lnTo>
                  <a:lnTo>
                    <a:pt x="908" y="26"/>
                  </a:lnTo>
                  <a:lnTo>
                    <a:pt x="958" y="42"/>
                  </a:lnTo>
                  <a:lnTo>
                    <a:pt x="1006" y="60"/>
                  </a:lnTo>
                  <a:lnTo>
                    <a:pt x="1052" y="83"/>
                  </a:lnTo>
                  <a:lnTo>
                    <a:pt x="1097" y="110"/>
                  </a:lnTo>
                  <a:lnTo>
                    <a:pt x="1142" y="136"/>
                  </a:lnTo>
                  <a:lnTo>
                    <a:pt x="1185" y="169"/>
                  </a:lnTo>
                  <a:lnTo>
                    <a:pt x="1227" y="206"/>
                  </a:lnTo>
                  <a:lnTo>
                    <a:pt x="1262" y="242"/>
                  </a:lnTo>
                  <a:lnTo>
                    <a:pt x="1299" y="284"/>
                  </a:lnTo>
                  <a:lnTo>
                    <a:pt x="1329" y="325"/>
                  </a:lnTo>
                  <a:lnTo>
                    <a:pt x="1361" y="373"/>
                  </a:lnTo>
                  <a:lnTo>
                    <a:pt x="1386" y="416"/>
                  </a:lnTo>
                  <a:lnTo>
                    <a:pt x="1410" y="465"/>
                  </a:lnTo>
                  <a:lnTo>
                    <a:pt x="1430" y="513"/>
                  </a:lnTo>
                  <a:lnTo>
                    <a:pt x="1449" y="568"/>
                  </a:lnTo>
                  <a:lnTo>
                    <a:pt x="1459" y="618"/>
                  </a:lnTo>
                  <a:lnTo>
                    <a:pt x="1472" y="672"/>
                  </a:lnTo>
                  <a:lnTo>
                    <a:pt x="1476" y="722"/>
                  </a:lnTo>
                  <a:lnTo>
                    <a:pt x="1479" y="778"/>
                  </a:lnTo>
                  <a:lnTo>
                    <a:pt x="1477" y="832"/>
                  </a:lnTo>
                  <a:lnTo>
                    <a:pt x="1470" y="885"/>
                  </a:lnTo>
                  <a:lnTo>
                    <a:pt x="1463" y="939"/>
                  </a:lnTo>
                  <a:lnTo>
                    <a:pt x="1449" y="989"/>
                  </a:lnTo>
                  <a:lnTo>
                    <a:pt x="1436" y="1038"/>
                  </a:lnTo>
                  <a:lnTo>
                    <a:pt x="1416" y="1090"/>
                  </a:lnTo>
                  <a:lnTo>
                    <a:pt x="1397" y="1138"/>
                  </a:lnTo>
                  <a:lnTo>
                    <a:pt x="1373" y="1182"/>
                  </a:lnTo>
                  <a:lnTo>
                    <a:pt x="1344" y="1228"/>
                  </a:lnTo>
                  <a:lnTo>
                    <a:pt x="1311" y="1271"/>
                  </a:lnTo>
                  <a:lnTo>
                    <a:pt x="1278" y="1308"/>
                  </a:lnTo>
                  <a:lnTo>
                    <a:pt x="1243" y="1346"/>
                  </a:lnTo>
                  <a:lnTo>
                    <a:pt x="1203" y="1379"/>
                  </a:lnTo>
                  <a:lnTo>
                    <a:pt x="1162" y="1409"/>
                  </a:lnTo>
                  <a:lnTo>
                    <a:pt x="1114" y="1438"/>
                  </a:lnTo>
                  <a:lnTo>
                    <a:pt x="1073" y="1459"/>
                  </a:lnTo>
                  <a:lnTo>
                    <a:pt x="1026" y="1482"/>
                  </a:lnTo>
                  <a:lnTo>
                    <a:pt x="977" y="1499"/>
                  </a:lnTo>
                  <a:lnTo>
                    <a:pt x="927" y="1513"/>
                  </a:lnTo>
                  <a:lnTo>
                    <a:pt x="878" y="1523"/>
                  </a:lnTo>
                  <a:lnTo>
                    <a:pt x="827" y="1531"/>
                  </a:lnTo>
                  <a:lnTo>
                    <a:pt x="773" y="1533"/>
                  </a:lnTo>
                  <a:lnTo>
                    <a:pt x="724" y="1534"/>
                  </a:lnTo>
                  <a:lnTo>
                    <a:pt x="675" y="1529"/>
                  </a:lnTo>
                  <a:lnTo>
                    <a:pt x="624" y="1520"/>
                  </a:lnTo>
                  <a:lnTo>
                    <a:pt x="571" y="1507"/>
                  </a:lnTo>
                  <a:lnTo>
                    <a:pt x="522" y="1495"/>
                  </a:lnTo>
                  <a:lnTo>
                    <a:pt x="473" y="1476"/>
                  </a:lnTo>
                  <a:lnTo>
                    <a:pt x="427" y="1454"/>
                  </a:lnTo>
                  <a:lnTo>
                    <a:pt x="383" y="1427"/>
                  </a:lnTo>
                  <a:lnTo>
                    <a:pt x="338" y="1400"/>
                  </a:lnTo>
                  <a:lnTo>
                    <a:pt x="293" y="1364"/>
                  </a:lnTo>
                  <a:lnTo>
                    <a:pt x="252" y="1330"/>
                  </a:lnTo>
                  <a:lnTo>
                    <a:pt x="217" y="1293"/>
                  </a:lnTo>
                  <a:lnTo>
                    <a:pt x="181" y="1252"/>
                  </a:lnTo>
                  <a:lnTo>
                    <a:pt x="149" y="1208"/>
                  </a:lnTo>
                  <a:lnTo>
                    <a:pt x="117" y="1161"/>
                  </a:lnTo>
                  <a:lnTo>
                    <a:pt x="94" y="1121"/>
                  </a:lnTo>
                  <a:lnTo>
                    <a:pt x="69" y="1071"/>
                  </a:lnTo>
                  <a:lnTo>
                    <a:pt x="51" y="1024"/>
                  </a:lnTo>
                  <a:lnTo>
                    <a:pt x="31" y="965"/>
                  </a:lnTo>
                  <a:lnTo>
                    <a:pt x="20" y="917"/>
                  </a:lnTo>
                  <a:lnTo>
                    <a:pt x="9" y="864"/>
                  </a:lnTo>
                  <a:lnTo>
                    <a:pt x="7" y="813"/>
                  </a:lnTo>
                  <a:lnTo>
                    <a:pt x="0" y="757"/>
                  </a:lnTo>
                  <a:lnTo>
                    <a:pt x="1" y="702"/>
                  </a:lnTo>
                  <a:lnTo>
                    <a:pt x="8" y="648"/>
                  </a:lnTo>
                  <a:lnTo>
                    <a:pt x="15" y="594"/>
                  </a:lnTo>
                  <a:lnTo>
                    <a:pt x="31" y="544"/>
                  </a:lnTo>
                  <a:lnTo>
                    <a:pt x="45" y="494"/>
                  </a:lnTo>
                  <a:lnTo>
                    <a:pt x="63" y="443"/>
                  </a:lnTo>
                  <a:lnTo>
                    <a:pt x="83" y="398"/>
                  </a:lnTo>
                  <a:lnTo>
                    <a:pt x="107" y="354"/>
                  </a:lnTo>
                  <a:lnTo>
                    <a:pt x="135" y="309"/>
                  </a:lnTo>
                  <a:lnTo>
                    <a:pt x="170" y="265"/>
                  </a:lnTo>
                  <a:lnTo>
                    <a:pt x="201" y="229"/>
                  </a:lnTo>
                  <a:lnTo>
                    <a:pt x="236" y="191"/>
                  </a:lnTo>
                  <a:lnTo>
                    <a:pt x="276" y="157"/>
                  </a:lnTo>
                  <a:lnTo>
                    <a:pt x="318" y="126"/>
                  </a:lnTo>
                  <a:lnTo>
                    <a:pt x="362" y="98"/>
                  </a:lnTo>
                  <a:lnTo>
                    <a:pt x="405" y="74"/>
                  </a:lnTo>
                  <a:lnTo>
                    <a:pt x="453" y="54"/>
                  </a:lnTo>
                  <a:lnTo>
                    <a:pt x="502" y="35"/>
                  </a:lnTo>
                </a:path>
              </a:pathLst>
            </a:custGeom>
            <a:noFill/>
            <a:ln w="12700" cap="rnd" cmpd="sng">
              <a:solidFill>
                <a:srgbClr val="9F9F9F"/>
              </a:solidFill>
              <a:prstDash val="solid"/>
              <a:round/>
              <a:headEnd/>
              <a:tailEnd/>
            </a:ln>
          </p:spPr>
          <p:txBody>
            <a:bodyPr/>
            <a:lstStyle/>
            <a:p>
              <a:endParaRPr lang="fr-FR"/>
            </a:p>
          </p:txBody>
        </p:sp>
        <p:sp>
          <p:nvSpPr>
            <p:cNvPr id="24" name="Freeform 1056"/>
            <p:cNvSpPr>
              <a:spLocks/>
            </p:cNvSpPr>
            <p:nvPr/>
          </p:nvSpPr>
          <p:spPr bwMode="auto">
            <a:xfrm rot="2936934" flipV="1">
              <a:off x="1896" y="1723"/>
              <a:ext cx="951" cy="982"/>
            </a:xfrm>
            <a:custGeom>
              <a:avLst/>
              <a:gdLst>
                <a:gd name="T0" fmla="*/ 17 w 1609"/>
                <a:gd name="T1" fmla="*/ 1 h 1663"/>
                <a:gd name="T2" fmla="*/ 21 w 1609"/>
                <a:gd name="T3" fmla="*/ 0 h 1663"/>
                <a:gd name="T4" fmla="*/ 25 w 1609"/>
                <a:gd name="T5" fmla="*/ 1 h 1663"/>
                <a:gd name="T6" fmla="*/ 29 w 1609"/>
                <a:gd name="T7" fmla="*/ 2 h 1663"/>
                <a:gd name="T8" fmla="*/ 33 w 1609"/>
                <a:gd name="T9" fmla="*/ 5 h 1663"/>
                <a:gd name="T10" fmla="*/ 35 w 1609"/>
                <a:gd name="T11" fmla="*/ 8 h 1663"/>
                <a:gd name="T12" fmla="*/ 38 w 1609"/>
                <a:gd name="T13" fmla="*/ 11 h 1663"/>
                <a:gd name="T14" fmla="*/ 40 w 1609"/>
                <a:gd name="T15" fmla="*/ 15 h 1663"/>
                <a:gd name="T16" fmla="*/ 41 w 1609"/>
                <a:gd name="T17" fmla="*/ 19 h 1663"/>
                <a:gd name="T18" fmla="*/ 40 w 1609"/>
                <a:gd name="T19" fmla="*/ 24 h 1663"/>
                <a:gd name="T20" fmla="*/ 39 w 1609"/>
                <a:gd name="T21" fmla="*/ 28 h 1663"/>
                <a:gd name="T22" fmla="*/ 37 w 1609"/>
                <a:gd name="T23" fmla="*/ 32 h 1663"/>
                <a:gd name="T24" fmla="*/ 35 w 1609"/>
                <a:gd name="T25" fmla="*/ 35 h 1663"/>
                <a:gd name="T26" fmla="*/ 32 w 1609"/>
                <a:gd name="T27" fmla="*/ 38 h 1663"/>
                <a:gd name="T28" fmla="*/ 28 w 1609"/>
                <a:gd name="T29" fmla="*/ 40 h 1663"/>
                <a:gd name="T30" fmla="*/ 24 w 1609"/>
                <a:gd name="T31" fmla="*/ 41 h 1663"/>
                <a:gd name="T32" fmla="*/ 20 w 1609"/>
                <a:gd name="T33" fmla="*/ 41 h 1663"/>
                <a:gd name="T34" fmla="*/ 16 w 1609"/>
                <a:gd name="T35" fmla="*/ 41 h 1663"/>
                <a:gd name="T36" fmla="*/ 12 w 1609"/>
                <a:gd name="T37" fmla="*/ 40 h 1663"/>
                <a:gd name="T38" fmla="*/ 8 w 1609"/>
                <a:gd name="T39" fmla="*/ 37 h 1663"/>
                <a:gd name="T40" fmla="*/ 5 w 1609"/>
                <a:gd name="T41" fmla="*/ 34 h 1663"/>
                <a:gd name="T42" fmla="*/ 2 w 1609"/>
                <a:gd name="T43" fmla="*/ 30 h 1663"/>
                <a:gd name="T44" fmla="*/ 1 w 1609"/>
                <a:gd name="T45" fmla="*/ 27 h 1663"/>
                <a:gd name="T46" fmla="*/ 1 w 1609"/>
                <a:gd name="T47" fmla="*/ 22 h 1663"/>
                <a:gd name="T48" fmla="*/ 1 w 1609"/>
                <a:gd name="T49" fmla="*/ 18 h 1663"/>
                <a:gd name="T50" fmla="*/ 1 w 1609"/>
                <a:gd name="T51" fmla="*/ 14 h 1663"/>
                <a:gd name="T52" fmla="*/ 3 w 1609"/>
                <a:gd name="T53" fmla="*/ 10 h 1663"/>
                <a:gd name="T54" fmla="*/ 5 w 1609"/>
                <a:gd name="T55" fmla="*/ 6 h 1663"/>
                <a:gd name="T56" fmla="*/ 9 w 1609"/>
                <a:gd name="T57" fmla="*/ 4 h 1663"/>
                <a:gd name="T58" fmla="*/ 12 w 1609"/>
                <a:gd name="T59" fmla="*/ 1 h 1663"/>
                <a:gd name="T60" fmla="*/ 14 w 1609"/>
                <a:gd name="T61" fmla="*/ 2 h 1663"/>
                <a:gd name="T62" fmla="*/ 11 w 1609"/>
                <a:gd name="T63" fmla="*/ 4 h 1663"/>
                <a:gd name="T64" fmla="*/ 8 w 1609"/>
                <a:gd name="T65" fmla="*/ 6 h 1663"/>
                <a:gd name="T66" fmla="*/ 5 w 1609"/>
                <a:gd name="T67" fmla="*/ 9 h 1663"/>
                <a:gd name="T68" fmla="*/ 3 w 1609"/>
                <a:gd name="T69" fmla="*/ 12 h 1663"/>
                <a:gd name="T70" fmla="*/ 2 w 1609"/>
                <a:gd name="T71" fmla="*/ 17 h 1663"/>
                <a:gd name="T72" fmla="*/ 2 w 1609"/>
                <a:gd name="T73" fmla="*/ 21 h 1663"/>
                <a:gd name="T74" fmla="*/ 2 w 1609"/>
                <a:gd name="T75" fmla="*/ 24 h 1663"/>
                <a:gd name="T76" fmla="*/ 4 w 1609"/>
                <a:gd name="T77" fmla="*/ 28 h 1663"/>
                <a:gd name="T78" fmla="*/ 5 w 1609"/>
                <a:gd name="T79" fmla="*/ 32 h 1663"/>
                <a:gd name="T80" fmla="*/ 8 w 1609"/>
                <a:gd name="T81" fmla="*/ 35 h 1663"/>
                <a:gd name="T82" fmla="*/ 11 w 1609"/>
                <a:gd name="T83" fmla="*/ 37 h 1663"/>
                <a:gd name="T84" fmla="*/ 15 w 1609"/>
                <a:gd name="T85" fmla="*/ 39 h 1663"/>
                <a:gd name="T86" fmla="*/ 18 w 1609"/>
                <a:gd name="T87" fmla="*/ 40 h 1663"/>
                <a:gd name="T88" fmla="*/ 22 w 1609"/>
                <a:gd name="T89" fmla="*/ 40 h 1663"/>
                <a:gd name="T90" fmla="*/ 26 w 1609"/>
                <a:gd name="T91" fmla="*/ 39 h 1663"/>
                <a:gd name="T92" fmla="*/ 30 w 1609"/>
                <a:gd name="T93" fmla="*/ 37 h 1663"/>
                <a:gd name="T94" fmla="*/ 33 w 1609"/>
                <a:gd name="T95" fmla="*/ 35 h 1663"/>
                <a:gd name="T96" fmla="*/ 35 w 1609"/>
                <a:gd name="T97" fmla="*/ 32 h 1663"/>
                <a:gd name="T98" fmla="*/ 37 w 1609"/>
                <a:gd name="T99" fmla="*/ 29 h 1663"/>
                <a:gd name="T100" fmla="*/ 39 w 1609"/>
                <a:gd name="T101" fmla="*/ 25 h 1663"/>
                <a:gd name="T102" fmla="*/ 39 w 1609"/>
                <a:gd name="T103" fmla="*/ 21 h 1663"/>
                <a:gd name="T104" fmla="*/ 38 w 1609"/>
                <a:gd name="T105" fmla="*/ 17 h 1663"/>
                <a:gd name="T106" fmla="*/ 37 w 1609"/>
                <a:gd name="T107" fmla="*/ 13 h 1663"/>
                <a:gd name="T108" fmla="*/ 35 w 1609"/>
                <a:gd name="T109" fmla="*/ 10 h 1663"/>
                <a:gd name="T110" fmla="*/ 33 w 1609"/>
                <a:gd name="T111" fmla="*/ 6 h 1663"/>
                <a:gd name="T112" fmla="*/ 30 w 1609"/>
                <a:gd name="T113" fmla="*/ 4 h 1663"/>
                <a:gd name="T114" fmla="*/ 26 w 1609"/>
                <a:gd name="T115" fmla="*/ 2 h 1663"/>
                <a:gd name="T116" fmla="*/ 22 w 1609"/>
                <a:gd name="T117" fmla="*/ 2 h 1663"/>
                <a:gd name="T118" fmla="*/ 18 w 1609"/>
                <a:gd name="T119" fmla="*/ 2 h 1663"/>
                <a:gd name="T120" fmla="*/ 14 w 1609"/>
                <a:gd name="T121" fmla="*/ 2 h 16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09"/>
                <a:gd name="T184" fmla="*/ 0 h 1663"/>
                <a:gd name="T185" fmla="*/ 1609 w 1609"/>
                <a:gd name="T186" fmla="*/ 1663 h 16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09" h="1663">
                  <a:moveTo>
                    <a:pt x="545" y="37"/>
                  </a:moveTo>
                  <a:lnTo>
                    <a:pt x="600" y="25"/>
                  </a:lnTo>
                  <a:lnTo>
                    <a:pt x="656" y="11"/>
                  </a:lnTo>
                  <a:lnTo>
                    <a:pt x="709" y="6"/>
                  </a:lnTo>
                  <a:lnTo>
                    <a:pt x="764" y="0"/>
                  </a:lnTo>
                  <a:lnTo>
                    <a:pt x="822" y="0"/>
                  </a:lnTo>
                  <a:lnTo>
                    <a:pt x="879" y="6"/>
                  </a:lnTo>
                  <a:lnTo>
                    <a:pt x="934" y="15"/>
                  </a:lnTo>
                  <a:lnTo>
                    <a:pt x="987" y="29"/>
                  </a:lnTo>
                  <a:lnTo>
                    <a:pt x="1043" y="42"/>
                  </a:lnTo>
                  <a:lnTo>
                    <a:pt x="1096" y="65"/>
                  </a:lnTo>
                  <a:lnTo>
                    <a:pt x="1147" y="90"/>
                  </a:lnTo>
                  <a:lnTo>
                    <a:pt x="1197" y="117"/>
                  </a:lnTo>
                  <a:lnTo>
                    <a:pt x="1245" y="150"/>
                  </a:lnTo>
                  <a:lnTo>
                    <a:pt x="1288" y="183"/>
                  </a:lnTo>
                  <a:lnTo>
                    <a:pt x="1334" y="222"/>
                  </a:lnTo>
                  <a:lnTo>
                    <a:pt x="1373" y="260"/>
                  </a:lnTo>
                  <a:lnTo>
                    <a:pt x="1413" y="303"/>
                  </a:lnTo>
                  <a:lnTo>
                    <a:pt x="1447" y="354"/>
                  </a:lnTo>
                  <a:lnTo>
                    <a:pt x="1478" y="400"/>
                  </a:lnTo>
                  <a:lnTo>
                    <a:pt x="1508" y="448"/>
                  </a:lnTo>
                  <a:lnTo>
                    <a:pt x="1533" y="501"/>
                  </a:lnTo>
                  <a:lnTo>
                    <a:pt x="1554" y="554"/>
                  </a:lnTo>
                  <a:lnTo>
                    <a:pt x="1574" y="611"/>
                  </a:lnTo>
                  <a:lnTo>
                    <a:pt x="1587" y="669"/>
                  </a:lnTo>
                  <a:lnTo>
                    <a:pt x="1597" y="726"/>
                  </a:lnTo>
                  <a:lnTo>
                    <a:pt x="1603" y="781"/>
                  </a:lnTo>
                  <a:lnTo>
                    <a:pt x="1608" y="841"/>
                  </a:lnTo>
                  <a:lnTo>
                    <a:pt x="1605" y="896"/>
                  </a:lnTo>
                  <a:lnTo>
                    <a:pt x="1600" y="956"/>
                  </a:lnTo>
                  <a:lnTo>
                    <a:pt x="1589" y="1011"/>
                  </a:lnTo>
                  <a:lnTo>
                    <a:pt x="1576" y="1067"/>
                  </a:lnTo>
                  <a:lnTo>
                    <a:pt x="1559" y="1121"/>
                  </a:lnTo>
                  <a:lnTo>
                    <a:pt x="1540" y="1177"/>
                  </a:lnTo>
                  <a:lnTo>
                    <a:pt x="1518" y="1225"/>
                  </a:lnTo>
                  <a:lnTo>
                    <a:pt x="1488" y="1278"/>
                  </a:lnTo>
                  <a:lnTo>
                    <a:pt x="1459" y="1326"/>
                  </a:lnTo>
                  <a:lnTo>
                    <a:pt x="1423" y="1371"/>
                  </a:lnTo>
                  <a:lnTo>
                    <a:pt x="1386" y="1412"/>
                  </a:lnTo>
                  <a:lnTo>
                    <a:pt x="1346" y="1455"/>
                  </a:lnTo>
                  <a:lnTo>
                    <a:pt x="1306" y="1489"/>
                  </a:lnTo>
                  <a:lnTo>
                    <a:pt x="1263" y="1522"/>
                  </a:lnTo>
                  <a:lnTo>
                    <a:pt x="1212" y="1553"/>
                  </a:lnTo>
                  <a:lnTo>
                    <a:pt x="1166" y="1578"/>
                  </a:lnTo>
                  <a:lnTo>
                    <a:pt x="1117" y="1602"/>
                  </a:lnTo>
                  <a:lnTo>
                    <a:pt x="1062" y="1621"/>
                  </a:lnTo>
                  <a:lnTo>
                    <a:pt x="1009" y="1635"/>
                  </a:lnTo>
                  <a:lnTo>
                    <a:pt x="952" y="1649"/>
                  </a:lnTo>
                  <a:lnTo>
                    <a:pt x="899" y="1655"/>
                  </a:lnTo>
                  <a:lnTo>
                    <a:pt x="841" y="1662"/>
                  </a:lnTo>
                  <a:lnTo>
                    <a:pt x="786" y="1661"/>
                  </a:lnTo>
                  <a:lnTo>
                    <a:pt x="730" y="1654"/>
                  </a:lnTo>
                  <a:lnTo>
                    <a:pt x="677" y="1643"/>
                  </a:lnTo>
                  <a:lnTo>
                    <a:pt x="621" y="1631"/>
                  </a:lnTo>
                  <a:lnTo>
                    <a:pt x="564" y="1616"/>
                  </a:lnTo>
                  <a:lnTo>
                    <a:pt x="513" y="1595"/>
                  </a:lnTo>
                  <a:lnTo>
                    <a:pt x="462" y="1570"/>
                  </a:lnTo>
                  <a:lnTo>
                    <a:pt x="410" y="1542"/>
                  </a:lnTo>
                  <a:lnTo>
                    <a:pt x="364" y="1510"/>
                  </a:lnTo>
                  <a:lnTo>
                    <a:pt x="320" y="1478"/>
                  </a:lnTo>
                  <a:lnTo>
                    <a:pt x="275" y="1438"/>
                  </a:lnTo>
                  <a:lnTo>
                    <a:pt x="235" y="1400"/>
                  </a:lnTo>
                  <a:lnTo>
                    <a:pt x="194" y="1354"/>
                  </a:lnTo>
                  <a:lnTo>
                    <a:pt x="162" y="1307"/>
                  </a:lnTo>
                  <a:lnTo>
                    <a:pt x="130" y="1260"/>
                  </a:lnTo>
                  <a:lnTo>
                    <a:pt x="100" y="1212"/>
                  </a:lnTo>
                  <a:lnTo>
                    <a:pt x="74" y="1157"/>
                  </a:lnTo>
                  <a:lnTo>
                    <a:pt x="55" y="1106"/>
                  </a:lnTo>
                  <a:lnTo>
                    <a:pt x="35" y="1048"/>
                  </a:lnTo>
                  <a:lnTo>
                    <a:pt x="21" y="992"/>
                  </a:lnTo>
                  <a:lnTo>
                    <a:pt x="11" y="935"/>
                  </a:lnTo>
                  <a:lnTo>
                    <a:pt x="4" y="878"/>
                  </a:lnTo>
                  <a:lnTo>
                    <a:pt x="0" y="819"/>
                  </a:lnTo>
                  <a:lnTo>
                    <a:pt x="3" y="763"/>
                  </a:lnTo>
                  <a:lnTo>
                    <a:pt x="8" y="704"/>
                  </a:lnTo>
                  <a:lnTo>
                    <a:pt x="19" y="649"/>
                  </a:lnTo>
                  <a:lnTo>
                    <a:pt x="31" y="590"/>
                  </a:lnTo>
                  <a:lnTo>
                    <a:pt x="48" y="538"/>
                  </a:lnTo>
                  <a:lnTo>
                    <a:pt x="68" y="484"/>
                  </a:lnTo>
                  <a:lnTo>
                    <a:pt x="89" y="432"/>
                  </a:lnTo>
                  <a:lnTo>
                    <a:pt x="121" y="382"/>
                  </a:lnTo>
                  <a:lnTo>
                    <a:pt x="149" y="334"/>
                  </a:lnTo>
                  <a:lnTo>
                    <a:pt x="185" y="289"/>
                  </a:lnTo>
                  <a:lnTo>
                    <a:pt x="221" y="245"/>
                  </a:lnTo>
                  <a:lnTo>
                    <a:pt x="262" y="205"/>
                  </a:lnTo>
                  <a:lnTo>
                    <a:pt x="301" y="169"/>
                  </a:lnTo>
                  <a:lnTo>
                    <a:pt x="344" y="135"/>
                  </a:lnTo>
                  <a:lnTo>
                    <a:pt x="395" y="105"/>
                  </a:lnTo>
                  <a:lnTo>
                    <a:pt x="441" y="80"/>
                  </a:lnTo>
                  <a:lnTo>
                    <a:pt x="494" y="58"/>
                  </a:lnTo>
                  <a:lnTo>
                    <a:pt x="545" y="37"/>
                  </a:lnTo>
                  <a:lnTo>
                    <a:pt x="566" y="97"/>
                  </a:lnTo>
                  <a:lnTo>
                    <a:pt x="518" y="117"/>
                  </a:lnTo>
                  <a:lnTo>
                    <a:pt x="470" y="136"/>
                  </a:lnTo>
                  <a:lnTo>
                    <a:pt x="427" y="161"/>
                  </a:lnTo>
                  <a:lnTo>
                    <a:pt x="382" y="190"/>
                  </a:lnTo>
                  <a:lnTo>
                    <a:pt x="341" y="219"/>
                  </a:lnTo>
                  <a:lnTo>
                    <a:pt x="301" y="253"/>
                  </a:lnTo>
                  <a:lnTo>
                    <a:pt x="266" y="291"/>
                  </a:lnTo>
                  <a:lnTo>
                    <a:pt x="233" y="328"/>
                  </a:lnTo>
                  <a:lnTo>
                    <a:pt x="200" y="371"/>
                  </a:lnTo>
                  <a:lnTo>
                    <a:pt x="171" y="417"/>
                  </a:lnTo>
                  <a:lnTo>
                    <a:pt x="148" y="460"/>
                  </a:lnTo>
                  <a:lnTo>
                    <a:pt x="127" y="505"/>
                  </a:lnTo>
                  <a:lnTo>
                    <a:pt x="109" y="556"/>
                  </a:lnTo>
                  <a:lnTo>
                    <a:pt x="94" y="607"/>
                  </a:lnTo>
                  <a:lnTo>
                    <a:pt x="80" y="657"/>
                  </a:lnTo>
                  <a:lnTo>
                    <a:pt x="73" y="711"/>
                  </a:lnTo>
                  <a:lnTo>
                    <a:pt x="66" y="765"/>
                  </a:lnTo>
                  <a:lnTo>
                    <a:pt x="64" y="819"/>
                  </a:lnTo>
                  <a:lnTo>
                    <a:pt x="71" y="875"/>
                  </a:lnTo>
                  <a:lnTo>
                    <a:pt x="72" y="926"/>
                  </a:lnTo>
                  <a:lnTo>
                    <a:pt x="85" y="979"/>
                  </a:lnTo>
                  <a:lnTo>
                    <a:pt x="94" y="1027"/>
                  </a:lnTo>
                  <a:lnTo>
                    <a:pt x="114" y="1086"/>
                  </a:lnTo>
                  <a:lnTo>
                    <a:pt x="134" y="1133"/>
                  </a:lnTo>
                  <a:lnTo>
                    <a:pt x="158" y="1183"/>
                  </a:lnTo>
                  <a:lnTo>
                    <a:pt x="181" y="1223"/>
                  </a:lnTo>
                  <a:lnTo>
                    <a:pt x="214" y="1270"/>
                  </a:lnTo>
                  <a:lnTo>
                    <a:pt x="245" y="1313"/>
                  </a:lnTo>
                  <a:lnTo>
                    <a:pt x="282" y="1355"/>
                  </a:lnTo>
                  <a:lnTo>
                    <a:pt x="316" y="1391"/>
                  </a:lnTo>
                  <a:lnTo>
                    <a:pt x="358" y="1426"/>
                  </a:lnTo>
                  <a:lnTo>
                    <a:pt x="402" y="1462"/>
                  </a:lnTo>
                  <a:lnTo>
                    <a:pt x="447" y="1489"/>
                  </a:lnTo>
                  <a:lnTo>
                    <a:pt x="491" y="1515"/>
                  </a:lnTo>
                  <a:lnTo>
                    <a:pt x="537" y="1537"/>
                  </a:lnTo>
                  <a:lnTo>
                    <a:pt x="586" y="1557"/>
                  </a:lnTo>
                  <a:lnTo>
                    <a:pt x="634" y="1568"/>
                  </a:lnTo>
                  <a:lnTo>
                    <a:pt x="688" y="1582"/>
                  </a:lnTo>
                  <a:lnTo>
                    <a:pt x="739" y="1590"/>
                  </a:lnTo>
                  <a:lnTo>
                    <a:pt x="789" y="1596"/>
                  </a:lnTo>
                  <a:lnTo>
                    <a:pt x="838" y="1595"/>
                  </a:lnTo>
                  <a:lnTo>
                    <a:pt x="892" y="1593"/>
                  </a:lnTo>
                  <a:lnTo>
                    <a:pt x="943" y="1585"/>
                  </a:lnTo>
                  <a:lnTo>
                    <a:pt x="991" y="1574"/>
                  </a:lnTo>
                  <a:lnTo>
                    <a:pt x="1041" y="1560"/>
                  </a:lnTo>
                  <a:lnTo>
                    <a:pt x="1090" y="1543"/>
                  </a:lnTo>
                  <a:lnTo>
                    <a:pt x="1137" y="1521"/>
                  </a:lnTo>
                  <a:lnTo>
                    <a:pt x="1178" y="1500"/>
                  </a:lnTo>
                  <a:lnTo>
                    <a:pt x="1226" y="1471"/>
                  </a:lnTo>
                  <a:lnTo>
                    <a:pt x="1267" y="1440"/>
                  </a:lnTo>
                  <a:lnTo>
                    <a:pt x="1307" y="1408"/>
                  </a:lnTo>
                  <a:lnTo>
                    <a:pt x="1342" y="1370"/>
                  </a:lnTo>
                  <a:lnTo>
                    <a:pt x="1375" y="1333"/>
                  </a:lnTo>
                  <a:lnTo>
                    <a:pt x="1408" y="1289"/>
                  </a:lnTo>
                  <a:lnTo>
                    <a:pt x="1438" y="1244"/>
                  </a:lnTo>
                  <a:lnTo>
                    <a:pt x="1461" y="1200"/>
                  </a:lnTo>
                  <a:lnTo>
                    <a:pt x="1480" y="1152"/>
                  </a:lnTo>
                  <a:lnTo>
                    <a:pt x="1501" y="1100"/>
                  </a:lnTo>
                  <a:lnTo>
                    <a:pt x="1513" y="1051"/>
                  </a:lnTo>
                  <a:lnTo>
                    <a:pt x="1527" y="1000"/>
                  </a:lnTo>
                  <a:lnTo>
                    <a:pt x="1534" y="946"/>
                  </a:lnTo>
                  <a:lnTo>
                    <a:pt x="1541" y="892"/>
                  </a:lnTo>
                  <a:lnTo>
                    <a:pt x="1543" y="840"/>
                  </a:lnTo>
                  <a:lnTo>
                    <a:pt x="1540" y="784"/>
                  </a:lnTo>
                  <a:lnTo>
                    <a:pt x="1536" y="734"/>
                  </a:lnTo>
                  <a:lnTo>
                    <a:pt x="1523" y="680"/>
                  </a:lnTo>
                  <a:lnTo>
                    <a:pt x="1513" y="630"/>
                  </a:lnTo>
                  <a:lnTo>
                    <a:pt x="1494" y="575"/>
                  </a:lnTo>
                  <a:lnTo>
                    <a:pt x="1474" y="527"/>
                  </a:lnTo>
                  <a:lnTo>
                    <a:pt x="1451" y="477"/>
                  </a:lnTo>
                  <a:lnTo>
                    <a:pt x="1426" y="435"/>
                  </a:lnTo>
                  <a:lnTo>
                    <a:pt x="1393" y="387"/>
                  </a:lnTo>
                  <a:lnTo>
                    <a:pt x="1364" y="346"/>
                  </a:lnTo>
                  <a:lnTo>
                    <a:pt x="1326" y="305"/>
                  </a:lnTo>
                  <a:lnTo>
                    <a:pt x="1291" y="268"/>
                  </a:lnTo>
                  <a:lnTo>
                    <a:pt x="1249" y="231"/>
                  </a:lnTo>
                  <a:lnTo>
                    <a:pt x="1206" y="198"/>
                  </a:lnTo>
                  <a:lnTo>
                    <a:pt x="1162" y="171"/>
                  </a:lnTo>
                  <a:lnTo>
                    <a:pt x="1117" y="145"/>
                  </a:lnTo>
                  <a:lnTo>
                    <a:pt x="1070" y="122"/>
                  </a:lnTo>
                  <a:lnTo>
                    <a:pt x="1022" y="104"/>
                  </a:lnTo>
                  <a:lnTo>
                    <a:pt x="973" y="89"/>
                  </a:lnTo>
                  <a:lnTo>
                    <a:pt x="920" y="78"/>
                  </a:lnTo>
                  <a:lnTo>
                    <a:pt x="869" y="70"/>
                  </a:lnTo>
                  <a:lnTo>
                    <a:pt x="818" y="62"/>
                  </a:lnTo>
                  <a:lnTo>
                    <a:pt x="770" y="62"/>
                  </a:lnTo>
                  <a:lnTo>
                    <a:pt x="717" y="67"/>
                  </a:lnTo>
                  <a:lnTo>
                    <a:pt x="665" y="76"/>
                  </a:lnTo>
                  <a:lnTo>
                    <a:pt x="617" y="85"/>
                  </a:lnTo>
                  <a:lnTo>
                    <a:pt x="566" y="97"/>
                  </a:lnTo>
                  <a:lnTo>
                    <a:pt x="545" y="37"/>
                  </a:lnTo>
                </a:path>
              </a:pathLst>
            </a:custGeom>
            <a:solidFill>
              <a:srgbClr val="9F9F9F"/>
            </a:solidFill>
            <a:ln w="9525" cap="rnd">
              <a:noFill/>
              <a:round/>
              <a:headEnd/>
              <a:tailEnd/>
            </a:ln>
          </p:spPr>
          <p:txBody>
            <a:bodyPr/>
            <a:lstStyle/>
            <a:p>
              <a:endParaRPr lang="fr-FR"/>
            </a:p>
          </p:txBody>
        </p:sp>
        <p:sp>
          <p:nvSpPr>
            <p:cNvPr id="25" name="Freeform 1057"/>
            <p:cNvSpPr>
              <a:spLocks/>
            </p:cNvSpPr>
            <p:nvPr/>
          </p:nvSpPr>
          <p:spPr bwMode="auto">
            <a:xfrm rot="2936934" flipV="1">
              <a:off x="1899" y="1727"/>
              <a:ext cx="939" cy="972"/>
            </a:xfrm>
            <a:custGeom>
              <a:avLst/>
              <a:gdLst>
                <a:gd name="T0" fmla="*/ 15 w 1590"/>
                <a:gd name="T1" fmla="*/ 1 h 1645"/>
                <a:gd name="T2" fmla="*/ 18 w 1590"/>
                <a:gd name="T3" fmla="*/ 1 h 1645"/>
                <a:gd name="T4" fmla="*/ 20 w 1590"/>
                <a:gd name="T5" fmla="*/ 1 h 1645"/>
                <a:gd name="T6" fmla="*/ 23 w 1590"/>
                <a:gd name="T7" fmla="*/ 1 h 1645"/>
                <a:gd name="T8" fmla="*/ 26 w 1590"/>
                <a:gd name="T9" fmla="*/ 1 h 1645"/>
                <a:gd name="T10" fmla="*/ 28 w 1590"/>
                <a:gd name="T11" fmla="*/ 2 h 1645"/>
                <a:gd name="T12" fmla="*/ 31 w 1590"/>
                <a:gd name="T13" fmla="*/ 4 h 1645"/>
                <a:gd name="T14" fmla="*/ 33 w 1590"/>
                <a:gd name="T15" fmla="*/ 5 h 1645"/>
                <a:gd name="T16" fmla="*/ 35 w 1590"/>
                <a:gd name="T17" fmla="*/ 8 h 1645"/>
                <a:gd name="T18" fmla="*/ 37 w 1590"/>
                <a:gd name="T19" fmla="*/ 10 h 1645"/>
                <a:gd name="T20" fmla="*/ 38 w 1590"/>
                <a:gd name="T21" fmla="*/ 12 h 1645"/>
                <a:gd name="T22" fmla="*/ 39 w 1590"/>
                <a:gd name="T23" fmla="*/ 15 h 1645"/>
                <a:gd name="T24" fmla="*/ 40 w 1590"/>
                <a:gd name="T25" fmla="*/ 18 h 1645"/>
                <a:gd name="T26" fmla="*/ 40 w 1590"/>
                <a:gd name="T27" fmla="*/ 21 h 1645"/>
                <a:gd name="T28" fmla="*/ 40 w 1590"/>
                <a:gd name="T29" fmla="*/ 24 h 1645"/>
                <a:gd name="T30" fmla="*/ 39 w 1590"/>
                <a:gd name="T31" fmla="*/ 27 h 1645"/>
                <a:gd name="T32" fmla="*/ 38 w 1590"/>
                <a:gd name="T33" fmla="*/ 30 h 1645"/>
                <a:gd name="T34" fmla="*/ 37 w 1590"/>
                <a:gd name="T35" fmla="*/ 32 h 1645"/>
                <a:gd name="T36" fmla="*/ 35 w 1590"/>
                <a:gd name="T37" fmla="*/ 34 h 1645"/>
                <a:gd name="T38" fmla="*/ 34 w 1590"/>
                <a:gd name="T39" fmla="*/ 36 h 1645"/>
                <a:gd name="T40" fmla="*/ 31 w 1590"/>
                <a:gd name="T41" fmla="*/ 38 h 1645"/>
                <a:gd name="T42" fmla="*/ 29 w 1590"/>
                <a:gd name="T43" fmla="*/ 40 h 1645"/>
                <a:gd name="T44" fmla="*/ 27 w 1590"/>
                <a:gd name="T45" fmla="*/ 41 h 1645"/>
                <a:gd name="T46" fmla="*/ 24 w 1590"/>
                <a:gd name="T47" fmla="*/ 41 h 1645"/>
                <a:gd name="T48" fmla="*/ 21 w 1590"/>
                <a:gd name="T49" fmla="*/ 41 h 1645"/>
                <a:gd name="T50" fmla="*/ 18 w 1590"/>
                <a:gd name="T51" fmla="*/ 41 h 1645"/>
                <a:gd name="T52" fmla="*/ 15 w 1590"/>
                <a:gd name="T53" fmla="*/ 41 h 1645"/>
                <a:gd name="T54" fmla="*/ 13 w 1590"/>
                <a:gd name="T55" fmla="*/ 40 h 1645"/>
                <a:gd name="T56" fmla="*/ 10 w 1590"/>
                <a:gd name="T57" fmla="*/ 38 h 1645"/>
                <a:gd name="T58" fmla="*/ 8 w 1590"/>
                <a:gd name="T59" fmla="*/ 37 h 1645"/>
                <a:gd name="T60" fmla="*/ 6 w 1590"/>
                <a:gd name="T61" fmla="*/ 35 h 1645"/>
                <a:gd name="T62" fmla="*/ 4 w 1590"/>
                <a:gd name="T63" fmla="*/ 32 h 1645"/>
                <a:gd name="T64" fmla="*/ 2 w 1590"/>
                <a:gd name="T65" fmla="*/ 30 h 1645"/>
                <a:gd name="T66" fmla="*/ 1 w 1590"/>
                <a:gd name="T67" fmla="*/ 28 h 1645"/>
                <a:gd name="T68" fmla="*/ 1 w 1590"/>
                <a:gd name="T69" fmla="*/ 25 h 1645"/>
                <a:gd name="T70" fmla="*/ 1 w 1590"/>
                <a:gd name="T71" fmla="*/ 22 h 1645"/>
                <a:gd name="T72" fmla="*/ 1 w 1590"/>
                <a:gd name="T73" fmla="*/ 19 h 1645"/>
                <a:gd name="T74" fmla="*/ 1 w 1590"/>
                <a:gd name="T75" fmla="*/ 17 h 1645"/>
                <a:gd name="T76" fmla="*/ 1 w 1590"/>
                <a:gd name="T77" fmla="*/ 13 h 1645"/>
                <a:gd name="T78" fmla="*/ 2 w 1590"/>
                <a:gd name="T79" fmla="*/ 11 h 1645"/>
                <a:gd name="T80" fmla="*/ 4 w 1590"/>
                <a:gd name="T81" fmla="*/ 8 h 1645"/>
                <a:gd name="T82" fmla="*/ 5 w 1590"/>
                <a:gd name="T83" fmla="*/ 6 h 1645"/>
                <a:gd name="T84" fmla="*/ 8 w 1590"/>
                <a:gd name="T85" fmla="*/ 4 h 1645"/>
                <a:gd name="T86" fmla="*/ 10 w 1590"/>
                <a:gd name="T87" fmla="*/ 3 h 1645"/>
                <a:gd name="T88" fmla="*/ 12 w 1590"/>
                <a:gd name="T89" fmla="*/ 1 h 16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0"/>
                <a:gd name="T136" fmla="*/ 0 h 1645"/>
                <a:gd name="T137" fmla="*/ 1590 w 1590"/>
                <a:gd name="T138" fmla="*/ 1645 h 16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0" h="1645">
                  <a:moveTo>
                    <a:pt x="540" y="37"/>
                  </a:moveTo>
                  <a:lnTo>
                    <a:pt x="594" y="25"/>
                  </a:lnTo>
                  <a:lnTo>
                    <a:pt x="647" y="11"/>
                  </a:lnTo>
                  <a:lnTo>
                    <a:pt x="703" y="4"/>
                  </a:lnTo>
                  <a:lnTo>
                    <a:pt x="759" y="0"/>
                  </a:lnTo>
                  <a:lnTo>
                    <a:pt x="814" y="1"/>
                  </a:lnTo>
                  <a:lnTo>
                    <a:pt x="871" y="7"/>
                  </a:lnTo>
                  <a:lnTo>
                    <a:pt x="922" y="15"/>
                  </a:lnTo>
                  <a:lnTo>
                    <a:pt x="977" y="28"/>
                  </a:lnTo>
                  <a:lnTo>
                    <a:pt x="1031" y="45"/>
                  </a:lnTo>
                  <a:lnTo>
                    <a:pt x="1084" y="66"/>
                  </a:lnTo>
                  <a:lnTo>
                    <a:pt x="1133" y="90"/>
                  </a:lnTo>
                  <a:lnTo>
                    <a:pt x="1185" y="117"/>
                  </a:lnTo>
                  <a:lnTo>
                    <a:pt x="1230" y="147"/>
                  </a:lnTo>
                  <a:lnTo>
                    <a:pt x="1278" y="182"/>
                  </a:lnTo>
                  <a:lnTo>
                    <a:pt x="1319" y="219"/>
                  </a:lnTo>
                  <a:lnTo>
                    <a:pt x="1359" y="259"/>
                  </a:lnTo>
                  <a:lnTo>
                    <a:pt x="1397" y="301"/>
                  </a:lnTo>
                  <a:lnTo>
                    <a:pt x="1432" y="350"/>
                  </a:lnTo>
                  <a:lnTo>
                    <a:pt x="1465" y="397"/>
                  </a:lnTo>
                  <a:lnTo>
                    <a:pt x="1491" y="445"/>
                  </a:lnTo>
                  <a:lnTo>
                    <a:pt x="1517" y="495"/>
                  </a:lnTo>
                  <a:lnTo>
                    <a:pt x="1540" y="551"/>
                  </a:lnTo>
                  <a:lnTo>
                    <a:pt x="1559" y="605"/>
                  </a:lnTo>
                  <a:lnTo>
                    <a:pt x="1569" y="664"/>
                  </a:lnTo>
                  <a:lnTo>
                    <a:pt x="1581" y="717"/>
                  </a:lnTo>
                  <a:lnTo>
                    <a:pt x="1586" y="776"/>
                  </a:lnTo>
                  <a:lnTo>
                    <a:pt x="1589" y="833"/>
                  </a:lnTo>
                  <a:lnTo>
                    <a:pt x="1588" y="888"/>
                  </a:lnTo>
                  <a:lnTo>
                    <a:pt x="1583" y="947"/>
                  </a:lnTo>
                  <a:lnTo>
                    <a:pt x="1574" y="1002"/>
                  </a:lnTo>
                  <a:lnTo>
                    <a:pt x="1563" y="1057"/>
                  </a:lnTo>
                  <a:lnTo>
                    <a:pt x="1547" y="1110"/>
                  </a:lnTo>
                  <a:lnTo>
                    <a:pt x="1526" y="1163"/>
                  </a:lnTo>
                  <a:lnTo>
                    <a:pt x="1499" y="1218"/>
                  </a:lnTo>
                  <a:lnTo>
                    <a:pt x="1472" y="1266"/>
                  </a:lnTo>
                  <a:lnTo>
                    <a:pt x="1443" y="1314"/>
                  </a:lnTo>
                  <a:lnTo>
                    <a:pt x="1410" y="1357"/>
                  </a:lnTo>
                  <a:lnTo>
                    <a:pt x="1376" y="1398"/>
                  </a:lnTo>
                  <a:lnTo>
                    <a:pt x="1336" y="1441"/>
                  </a:lnTo>
                  <a:lnTo>
                    <a:pt x="1292" y="1475"/>
                  </a:lnTo>
                  <a:lnTo>
                    <a:pt x="1247" y="1510"/>
                  </a:lnTo>
                  <a:lnTo>
                    <a:pt x="1202" y="1539"/>
                  </a:lnTo>
                  <a:lnTo>
                    <a:pt x="1153" y="1565"/>
                  </a:lnTo>
                  <a:lnTo>
                    <a:pt x="1103" y="1588"/>
                  </a:lnTo>
                  <a:lnTo>
                    <a:pt x="1051" y="1606"/>
                  </a:lnTo>
                  <a:lnTo>
                    <a:pt x="996" y="1622"/>
                  </a:lnTo>
                  <a:lnTo>
                    <a:pt x="945" y="1633"/>
                  </a:lnTo>
                  <a:lnTo>
                    <a:pt x="889" y="1639"/>
                  </a:lnTo>
                  <a:lnTo>
                    <a:pt x="829" y="1644"/>
                  </a:lnTo>
                  <a:lnTo>
                    <a:pt x="777" y="1643"/>
                  </a:lnTo>
                  <a:lnTo>
                    <a:pt x="722" y="1640"/>
                  </a:lnTo>
                  <a:lnTo>
                    <a:pt x="667" y="1629"/>
                  </a:lnTo>
                  <a:lnTo>
                    <a:pt x="611" y="1616"/>
                  </a:lnTo>
                  <a:lnTo>
                    <a:pt x="558" y="1603"/>
                  </a:lnTo>
                  <a:lnTo>
                    <a:pt x="508" y="1578"/>
                  </a:lnTo>
                  <a:lnTo>
                    <a:pt x="454" y="1554"/>
                  </a:lnTo>
                  <a:lnTo>
                    <a:pt x="403" y="1528"/>
                  </a:lnTo>
                  <a:lnTo>
                    <a:pt x="358" y="1498"/>
                  </a:lnTo>
                  <a:lnTo>
                    <a:pt x="314" y="1461"/>
                  </a:lnTo>
                  <a:lnTo>
                    <a:pt x="272" y="1424"/>
                  </a:lnTo>
                  <a:lnTo>
                    <a:pt x="230" y="1387"/>
                  </a:lnTo>
                  <a:lnTo>
                    <a:pt x="192" y="1343"/>
                  </a:lnTo>
                  <a:lnTo>
                    <a:pt x="160" y="1296"/>
                  </a:lnTo>
                  <a:lnTo>
                    <a:pt x="124" y="1247"/>
                  </a:lnTo>
                  <a:lnTo>
                    <a:pt x="97" y="1198"/>
                  </a:lnTo>
                  <a:lnTo>
                    <a:pt x="74" y="1149"/>
                  </a:lnTo>
                  <a:lnTo>
                    <a:pt x="52" y="1096"/>
                  </a:lnTo>
                  <a:lnTo>
                    <a:pt x="32" y="1037"/>
                  </a:lnTo>
                  <a:lnTo>
                    <a:pt x="20" y="981"/>
                  </a:lnTo>
                  <a:lnTo>
                    <a:pt x="10" y="927"/>
                  </a:lnTo>
                  <a:lnTo>
                    <a:pt x="4" y="871"/>
                  </a:lnTo>
                  <a:lnTo>
                    <a:pt x="0" y="811"/>
                  </a:lnTo>
                  <a:lnTo>
                    <a:pt x="3" y="755"/>
                  </a:lnTo>
                  <a:lnTo>
                    <a:pt x="9" y="698"/>
                  </a:lnTo>
                  <a:lnTo>
                    <a:pt x="16" y="645"/>
                  </a:lnTo>
                  <a:lnTo>
                    <a:pt x="28" y="587"/>
                  </a:lnTo>
                  <a:lnTo>
                    <a:pt x="46" y="535"/>
                  </a:lnTo>
                  <a:lnTo>
                    <a:pt x="66" y="480"/>
                  </a:lnTo>
                  <a:lnTo>
                    <a:pt x="89" y="427"/>
                  </a:lnTo>
                  <a:lnTo>
                    <a:pt x="117" y="378"/>
                  </a:lnTo>
                  <a:lnTo>
                    <a:pt x="145" y="330"/>
                  </a:lnTo>
                  <a:lnTo>
                    <a:pt x="179" y="287"/>
                  </a:lnTo>
                  <a:lnTo>
                    <a:pt x="216" y="245"/>
                  </a:lnTo>
                  <a:lnTo>
                    <a:pt x="257" y="206"/>
                  </a:lnTo>
                  <a:lnTo>
                    <a:pt x="300" y="171"/>
                  </a:lnTo>
                  <a:lnTo>
                    <a:pt x="342" y="134"/>
                  </a:lnTo>
                  <a:lnTo>
                    <a:pt x="388" y="109"/>
                  </a:lnTo>
                  <a:lnTo>
                    <a:pt x="435" y="80"/>
                  </a:lnTo>
                  <a:lnTo>
                    <a:pt x="487" y="59"/>
                  </a:lnTo>
                  <a:lnTo>
                    <a:pt x="540" y="37"/>
                  </a:lnTo>
                </a:path>
              </a:pathLst>
            </a:custGeom>
            <a:noFill/>
            <a:ln w="12700" cap="rnd" cmpd="sng">
              <a:solidFill>
                <a:srgbClr val="000000"/>
              </a:solidFill>
              <a:prstDash val="solid"/>
              <a:round/>
              <a:headEnd/>
              <a:tailEnd/>
            </a:ln>
          </p:spPr>
          <p:txBody>
            <a:bodyPr/>
            <a:lstStyle/>
            <a:p>
              <a:endParaRPr lang="fr-FR"/>
            </a:p>
          </p:txBody>
        </p:sp>
        <p:sp>
          <p:nvSpPr>
            <p:cNvPr id="26" name="Freeform 1058"/>
            <p:cNvSpPr>
              <a:spLocks/>
            </p:cNvSpPr>
            <p:nvPr/>
          </p:nvSpPr>
          <p:spPr bwMode="auto">
            <a:xfrm rot="2936934" flipV="1">
              <a:off x="1928" y="1758"/>
              <a:ext cx="882" cy="911"/>
            </a:xfrm>
            <a:custGeom>
              <a:avLst/>
              <a:gdLst>
                <a:gd name="T0" fmla="*/ 14 w 1492"/>
                <a:gd name="T1" fmla="*/ 1 h 1542"/>
                <a:gd name="T2" fmla="*/ 17 w 1492"/>
                <a:gd name="T3" fmla="*/ 1 h 1542"/>
                <a:gd name="T4" fmla="*/ 20 w 1492"/>
                <a:gd name="T5" fmla="*/ 1 h 1542"/>
                <a:gd name="T6" fmla="*/ 22 w 1492"/>
                <a:gd name="T7" fmla="*/ 1 h 1542"/>
                <a:gd name="T8" fmla="*/ 24 w 1492"/>
                <a:gd name="T9" fmla="*/ 1 h 1542"/>
                <a:gd name="T10" fmla="*/ 27 w 1492"/>
                <a:gd name="T11" fmla="*/ 2 h 1542"/>
                <a:gd name="T12" fmla="*/ 29 w 1492"/>
                <a:gd name="T13" fmla="*/ 4 h 1542"/>
                <a:gd name="T14" fmla="*/ 31 w 1492"/>
                <a:gd name="T15" fmla="*/ 5 h 1542"/>
                <a:gd name="T16" fmla="*/ 33 w 1492"/>
                <a:gd name="T17" fmla="*/ 7 h 1542"/>
                <a:gd name="T18" fmla="*/ 35 w 1492"/>
                <a:gd name="T19" fmla="*/ 9 h 1542"/>
                <a:gd name="T20" fmla="*/ 36 w 1492"/>
                <a:gd name="T21" fmla="*/ 12 h 1542"/>
                <a:gd name="T22" fmla="*/ 37 w 1492"/>
                <a:gd name="T23" fmla="*/ 14 h 1542"/>
                <a:gd name="T24" fmla="*/ 37 w 1492"/>
                <a:gd name="T25" fmla="*/ 17 h 1542"/>
                <a:gd name="T26" fmla="*/ 38 w 1492"/>
                <a:gd name="T27" fmla="*/ 19 h 1542"/>
                <a:gd name="T28" fmla="*/ 37 w 1492"/>
                <a:gd name="T29" fmla="*/ 22 h 1542"/>
                <a:gd name="T30" fmla="*/ 37 w 1492"/>
                <a:gd name="T31" fmla="*/ 25 h 1542"/>
                <a:gd name="T32" fmla="*/ 36 w 1492"/>
                <a:gd name="T33" fmla="*/ 28 h 1542"/>
                <a:gd name="T34" fmla="*/ 35 w 1492"/>
                <a:gd name="T35" fmla="*/ 30 h 1542"/>
                <a:gd name="T36" fmla="*/ 33 w 1492"/>
                <a:gd name="T37" fmla="*/ 32 h 1542"/>
                <a:gd name="T38" fmla="*/ 31 w 1492"/>
                <a:gd name="T39" fmla="*/ 34 h 1542"/>
                <a:gd name="T40" fmla="*/ 30 w 1492"/>
                <a:gd name="T41" fmla="*/ 35 h 1542"/>
                <a:gd name="T42" fmla="*/ 27 w 1492"/>
                <a:gd name="T43" fmla="*/ 37 h 1542"/>
                <a:gd name="T44" fmla="*/ 25 w 1492"/>
                <a:gd name="T45" fmla="*/ 38 h 1542"/>
                <a:gd name="T46" fmla="*/ 22 w 1492"/>
                <a:gd name="T47" fmla="*/ 38 h 1542"/>
                <a:gd name="T48" fmla="*/ 20 w 1492"/>
                <a:gd name="T49" fmla="*/ 39 h 1542"/>
                <a:gd name="T50" fmla="*/ 17 w 1492"/>
                <a:gd name="T51" fmla="*/ 38 h 1542"/>
                <a:gd name="T52" fmla="*/ 14 w 1492"/>
                <a:gd name="T53" fmla="*/ 38 h 1542"/>
                <a:gd name="T54" fmla="*/ 12 w 1492"/>
                <a:gd name="T55" fmla="*/ 37 h 1542"/>
                <a:gd name="T56" fmla="*/ 9 w 1492"/>
                <a:gd name="T57" fmla="*/ 36 h 1542"/>
                <a:gd name="T58" fmla="*/ 7 w 1492"/>
                <a:gd name="T59" fmla="*/ 34 h 1542"/>
                <a:gd name="T60" fmla="*/ 5 w 1492"/>
                <a:gd name="T61" fmla="*/ 32 h 1542"/>
                <a:gd name="T62" fmla="*/ 4 w 1492"/>
                <a:gd name="T63" fmla="*/ 30 h 1542"/>
                <a:gd name="T64" fmla="*/ 2 w 1492"/>
                <a:gd name="T65" fmla="*/ 28 h 1542"/>
                <a:gd name="T66" fmla="*/ 1 w 1492"/>
                <a:gd name="T67" fmla="*/ 26 h 1542"/>
                <a:gd name="T68" fmla="*/ 1 w 1492"/>
                <a:gd name="T69" fmla="*/ 23 h 1542"/>
                <a:gd name="T70" fmla="*/ 0 w 1492"/>
                <a:gd name="T71" fmla="*/ 20 h 1542"/>
                <a:gd name="T72" fmla="*/ 1 w 1492"/>
                <a:gd name="T73" fmla="*/ 18 h 1542"/>
                <a:gd name="T74" fmla="*/ 1 w 1492"/>
                <a:gd name="T75" fmla="*/ 15 h 1542"/>
                <a:gd name="T76" fmla="*/ 1 w 1492"/>
                <a:gd name="T77" fmla="*/ 12 h 1542"/>
                <a:gd name="T78" fmla="*/ 2 w 1492"/>
                <a:gd name="T79" fmla="*/ 10 h 1542"/>
                <a:gd name="T80" fmla="*/ 4 w 1492"/>
                <a:gd name="T81" fmla="*/ 8 h 1542"/>
                <a:gd name="T82" fmla="*/ 5 w 1492"/>
                <a:gd name="T83" fmla="*/ 6 h 1542"/>
                <a:gd name="T84" fmla="*/ 7 w 1492"/>
                <a:gd name="T85" fmla="*/ 4 h 1542"/>
                <a:gd name="T86" fmla="*/ 9 w 1492"/>
                <a:gd name="T87" fmla="*/ 2 h 1542"/>
                <a:gd name="T88" fmla="*/ 12 w 1492"/>
                <a:gd name="T89" fmla="*/ 1 h 15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2"/>
                <a:gd name="T136" fmla="*/ 0 h 1542"/>
                <a:gd name="T137" fmla="*/ 1492 w 1492"/>
                <a:gd name="T138" fmla="*/ 1542 h 15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2" h="1542">
                  <a:moveTo>
                    <a:pt x="509" y="33"/>
                  </a:moveTo>
                  <a:lnTo>
                    <a:pt x="557" y="24"/>
                  </a:lnTo>
                  <a:lnTo>
                    <a:pt x="608" y="12"/>
                  </a:lnTo>
                  <a:lnTo>
                    <a:pt x="659" y="5"/>
                  </a:lnTo>
                  <a:lnTo>
                    <a:pt x="712" y="0"/>
                  </a:lnTo>
                  <a:lnTo>
                    <a:pt x="761" y="2"/>
                  </a:lnTo>
                  <a:lnTo>
                    <a:pt x="813" y="6"/>
                  </a:lnTo>
                  <a:lnTo>
                    <a:pt x="865" y="14"/>
                  </a:lnTo>
                  <a:lnTo>
                    <a:pt x="918" y="28"/>
                  </a:lnTo>
                  <a:lnTo>
                    <a:pt x="971" y="41"/>
                  </a:lnTo>
                  <a:lnTo>
                    <a:pt x="1016" y="62"/>
                  </a:lnTo>
                  <a:lnTo>
                    <a:pt x="1066" y="84"/>
                  </a:lnTo>
                  <a:lnTo>
                    <a:pt x="1113" y="108"/>
                  </a:lnTo>
                  <a:lnTo>
                    <a:pt x="1157" y="135"/>
                  </a:lnTo>
                  <a:lnTo>
                    <a:pt x="1198" y="169"/>
                  </a:lnTo>
                  <a:lnTo>
                    <a:pt x="1240" y="206"/>
                  </a:lnTo>
                  <a:lnTo>
                    <a:pt x="1279" y="244"/>
                  </a:lnTo>
                  <a:lnTo>
                    <a:pt x="1311" y="282"/>
                  </a:lnTo>
                  <a:lnTo>
                    <a:pt x="1345" y="324"/>
                  </a:lnTo>
                  <a:lnTo>
                    <a:pt x="1375" y="368"/>
                  </a:lnTo>
                  <a:lnTo>
                    <a:pt x="1400" y="418"/>
                  </a:lnTo>
                  <a:lnTo>
                    <a:pt x="1426" y="467"/>
                  </a:lnTo>
                  <a:lnTo>
                    <a:pt x="1446" y="515"/>
                  </a:lnTo>
                  <a:lnTo>
                    <a:pt x="1464" y="567"/>
                  </a:lnTo>
                  <a:lnTo>
                    <a:pt x="1473" y="621"/>
                  </a:lnTo>
                  <a:lnTo>
                    <a:pt x="1484" y="672"/>
                  </a:lnTo>
                  <a:lnTo>
                    <a:pt x="1489" y="725"/>
                  </a:lnTo>
                  <a:lnTo>
                    <a:pt x="1491" y="779"/>
                  </a:lnTo>
                  <a:lnTo>
                    <a:pt x="1487" y="831"/>
                  </a:lnTo>
                  <a:lnTo>
                    <a:pt x="1487" y="886"/>
                  </a:lnTo>
                  <a:lnTo>
                    <a:pt x="1479" y="937"/>
                  </a:lnTo>
                  <a:lnTo>
                    <a:pt x="1465" y="991"/>
                  </a:lnTo>
                  <a:lnTo>
                    <a:pt x="1450" y="1040"/>
                  </a:lnTo>
                  <a:lnTo>
                    <a:pt x="1430" y="1093"/>
                  </a:lnTo>
                  <a:lnTo>
                    <a:pt x="1410" y="1141"/>
                  </a:lnTo>
                  <a:lnTo>
                    <a:pt x="1385" y="1186"/>
                  </a:lnTo>
                  <a:lnTo>
                    <a:pt x="1355" y="1231"/>
                  </a:lnTo>
                  <a:lnTo>
                    <a:pt x="1321" y="1274"/>
                  </a:lnTo>
                  <a:lnTo>
                    <a:pt x="1289" y="1311"/>
                  </a:lnTo>
                  <a:lnTo>
                    <a:pt x="1250" y="1350"/>
                  </a:lnTo>
                  <a:lnTo>
                    <a:pt x="1214" y="1382"/>
                  </a:lnTo>
                  <a:lnTo>
                    <a:pt x="1170" y="1416"/>
                  </a:lnTo>
                  <a:lnTo>
                    <a:pt x="1128" y="1441"/>
                  </a:lnTo>
                  <a:lnTo>
                    <a:pt x="1082" y="1466"/>
                  </a:lnTo>
                  <a:lnTo>
                    <a:pt x="1031" y="1487"/>
                  </a:lnTo>
                  <a:lnTo>
                    <a:pt x="983" y="1506"/>
                  </a:lnTo>
                  <a:lnTo>
                    <a:pt x="933" y="1521"/>
                  </a:lnTo>
                  <a:lnTo>
                    <a:pt x="883" y="1531"/>
                  </a:lnTo>
                  <a:lnTo>
                    <a:pt x="830" y="1537"/>
                  </a:lnTo>
                  <a:lnTo>
                    <a:pt x="780" y="1541"/>
                  </a:lnTo>
                  <a:lnTo>
                    <a:pt x="728" y="1540"/>
                  </a:lnTo>
                  <a:lnTo>
                    <a:pt x="675" y="1535"/>
                  </a:lnTo>
                  <a:lnTo>
                    <a:pt x="626" y="1526"/>
                  </a:lnTo>
                  <a:lnTo>
                    <a:pt x="575" y="1516"/>
                  </a:lnTo>
                  <a:lnTo>
                    <a:pt x="522" y="1501"/>
                  </a:lnTo>
                  <a:lnTo>
                    <a:pt x="477" y="1482"/>
                  </a:lnTo>
                  <a:lnTo>
                    <a:pt x="424" y="1461"/>
                  </a:lnTo>
                  <a:lnTo>
                    <a:pt x="379" y="1432"/>
                  </a:lnTo>
                  <a:lnTo>
                    <a:pt x="335" y="1408"/>
                  </a:lnTo>
                  <a:lnTo>
                    <a:pt x="291" y="1375"/>
                  </a:lnTo>
                  <a:lnTo>
                    <a:pt x="252" y="1337"/>
                  </a:lnTo>
                  <a:lnTo>
                    <a:pt x="214" y="1299"/>
                  </a:lnTo>
                  <a:lnTo>
                    <a:pt x="181" y="1259"/>
                  </a:lnTo>
                  <a:lnTo>
                    <a:pt x="146" y="1216"/>
                  </a:lnTo>
                  <a:lnTo>
                    <a:pt x="117" y="1174"/>
                  </a:lnTo>
                  <a:lnTo>
                    <a:pt x="89" y="1123"/>
                  </a:lnTo>
                  <a:lnTo>
                    <a:pt x="67" y="1076"/>
                  </a:lnTo>
                  <a:lnTo>
                    <a:pt x="47" y="1029"/>
                  </a:lnTo>
                  <a:lnTo>
                    <a:pt x="28" y="974"/>
                  </a:lnTo>
                  <a:lnTo>
                    <a:pt x="17" y="920"/>
                  </a:lnTo>
                  <a:lnTo>
                    <a:pt x="9" y="872"/>
                  </a:lnTo>
                  <a:lnTo>
                    <a:pt x="0" y="816"/>
                  </a:lnTo>
                  <a:lnTo>
                    <a:pt x="0" y="761"/>
                  </a:lnTo>
                  <a:lnTo>
                    <a:pt x="4" y="708"/>
                  </a:lnTo>
                  <a:lnTo>
                    <a:pt x="5" y="657"/>
                  </a:lnTo>
                  <a:lnTo>
                    <a:pt x="13" y="603"/>
                  </a:lnTo>
                  <a:lnTo>
                    <a:pt x="27" y="550"/>
                  </a:lnTo>
                  <a:lnTo>
                    <a:pt x="39" y="501"/>
                  </a:lnTo>
                  <a:lnTo>
                    <a:pt x="60" y="449"/>
                  </a:lnTo>
                  <a:lnTo>
                    <a:pt x="83" y="402"/>
                  </a:lnTo>
                  <a:lnTo>
                    <a:pt x="107" y="355"/>
                  </a:lnTo>
                  <a:lnTo>
                    <a:pt x="137" y="310"/>
                  </a:lnTo>
                  <a:lnTo>
                    <a:pt x="168" y="270"/>
                  </a:lnTo>
                  <a:lnTo>
                    <a:pt x="203" y="229"/>
                  </a:lnTo>
                  <a:lnTo>
                    <a:pt x="239" y="194"/>
                  </a:lnTo>
                  <a:lnTo>
                    <a:pt x="279" y="162"/>
                  </a:lnTo>
                  <a:lnTo>
                    <a:pt x="322" y="127"/>
                  </a:lnTo>
                  <a:lnTo>
                    <a:pt x="365" y="103"/>
                  </a:lnTo>
                  <a:lnTo>
                    <a:pt x="409" y="75"/>
                  </a:lnTo>
                  <a:lnTo>
                    <a:pt x="461" y="54"/>
                  </a:lnTo>
                  <a:lnTo>
                    <a:pt x="509" y="33"/>
                  </a:lnTo>
                </a:path>
              </a:pathLst>
            </a:custGeom>
            <a:solidFill>
              <a:schemeClr val="folHlink">
                <a:alpha val="50195"/>
              </a:schemeClr>
            </a:solidFill>
            <a:ln w="12700" cap="rnd" cmpd="sng">
              <a:solidFill>
                <a:srgbClr val="000000"/>
              </a:solidFill>
              <a:prstDash val="solid"/>
              <a:round/>
              <a:headEnd/>
              <a:tailEnd/>
            </a:ln>
          </p:spPr>
          <p:txBody>
            <a:bodyPr/>
            <a:lstStyle/>
            <a:p>
              <a:endParaRPr lang="fr-FR"/>
            </a:p>
          </p:txBody>
        </p:sp>
        <p:sp>
          <p:nvSpPr>
            <p:cNvPr id="27" name="Freeform 1059"/>
            <p:cNvSpPr>
              <a:spLocks/>
            </p:cNvSpPr>
            <p:nvPr/>
          </p:nvSpPr>
          <p:spPr bwMode="auto">
            <a:xfrm rot="2936934" flipV="1">
              <a:off x="2742" y="2623"/>
              <a:ext cx="709" cy="277"/>
            </a:xfrm>
            <a:custGeom>
              <a:avLst/>
              <a:gdLst>
                <a:gd name="T0" fmla="*/ 1 w 1201"/>
                <a:gd name="T1" fmla="*/ 0 h 469"/>
                <a:gd name="T2" fmla="*/ 30 w 1201"/>
                <a:gd name="T3" fmla="*/ 5 h 469"/>
                <a:gd name="T4" fmla="*/ 29 w 1201"/>
                <a:gd name="T5" fmla="*/ 12 h 469"/>
                <a:gd name="T6" fmla="*/ 0 w 1201"/>
                <a:gd name="T7" fmla="*/ 6 h 469"/>
                <a:gd name="T8" fmla="*/ 1 w 1201"/>
                <a:gd name="T9" fmla="*/ 0 h 469"/>
                <a:gd name="T10" fmla="*/ 0 60000 65536"/>
                <a:gd name="T11" fmla="*/ 0 60000 65536"/>
                <a:gd name="T12" fmla="*/ 0 60000 65536"/>
                <a:gd name="T13" fmla="*/ 0 60000 65536"/>
                <a:gd name="T14" fmla="*/ 0 60000 65536"/>
                <a:gd name="T15" fmla="*/ 0 w 1201"/>
                <a:gd name="T16" fmla="*/ 0 h 469"/>
                <a:gd name="T17" fmla="*/ 1201 w 1201"/>
                <a:gd name="T18" fmla="*/ 469 h 469"/>
              </a:gdLst>
              <a:ahLst/>
              <a:cxnLst>
                <a:cxn ang="T10">
                  <a:pos x="T0" y="T1"/>
                </a:cxn>
                <a:cxn ang="T11">
                  <a:pos x="T2" y="T3"/>
                </a:cxn>
                <a:cxn ang="T12">
                  <a:pos x="T4" y="T5"/>
                </a:cxn>
                <a:cxn ang="T13">
                  <a:pos x="T6" y="T7"/>
                </a:cxn>
                <a:cxn ang="T14">
                  <a:pos x="T8" y="T9"/>
                </a:cxn>
              </a:cxnLst>
              <a:rect l="T15" t="T16" r="T17" b="T18"/>
              <a:pathLst>
                <a:path w="1201" h="469">
                  <a:moveTo>
                    <a:pt x="11" y="0"/>
                  </a:moveTo>
                  <a:lnTo>
                    <a:pt x="1200" y="207"/>
                  </a:lnTo>
                  <a:lnTo>
                    <a:pt x="1160" y="468"/>
                  </a:lnTo>
                  <a:lnTo>
                    <a:pt x="0" y="244"/>
                  </a:lnTo>
                  <a:lnTo>
                    <a:pt x="11" y="0"/>
                  </a:lnTo>
                </a:path>
              </a:pathLst>
            </a:custGeom>
            <a:solidFill>
              <a:srgbClr val="5F3F1F"/>
            </a:solidFill>
            <a:ln w="9525" cap="rnd">
              <a:noFill/>
              <a:round/>
              <a:headEnd/>
              <a:tailEnd/>
            </a:ln>
          </p:spPr>
          <p:txBody>
            <a:bodyPr/>
            <a:lstStyle/>
            <a:p>
              <a:endParaRPr lang="fr-FR"/>
            </a:p>
          </p:txBody>
        </p:sp>
        <p:sp>
          <p:nvSpPr>
            <p:cNvPr id="28" name="Freeform 1060"/>
            <p:cNvSpPr>
              <a:spLocks/>
            </p:cNvSpPr>
            <p:nvPr/>
          </p:nvSpPr>
          <p:spPr bwMode="auto">
            <a:xfrm rot="2936934" flipV="1">
              <a:off x="2764" y="2447"/>
              <a:ext cx="70" cy="144"/>
            </a:xfrm>
            <a:custGeom>
              <a:avLst/>
              <a:gdLst>
                <a:gd name="T0" fmla="*/ 3 w 118"/>
                <a:gd name="T1" fmla="*/ 7 h 243"/>
                <a:gd name="T2" fmla="*/ 2 w 118"/>
                <a:gd name="T3" fmla="*/ 7 h 243"/>
                <a:gd name="T4" fmla="*/ 2 w 118"/>
                <a:gd name="T5" fmla="*/ 6 h 243"/>
                <a:gd name="T6" fmla="*/ 1 w 118"/>
                <a:gd name="T7" fmla="*/ 6 h 243"/>
                <a:gd name="T8" fmla="*/ 1 w 118"/>
                <a:gd name="T9" fmla="*/ 5 h 243"/>
                <a:gd name="T10" fmla="*/ 1 w 118"/>
                <a:gd name="T11" fmla="*/ 5 h 243"/>
                <a:gd name="T12" fmla="*/ 1 w 118"/>
                <a:gd name="T13" fmla="*/ 5 h 243"/>
                <a:gd name="T14" fmla="*/ 1 w 118"/>
                <a:gd name="T15" fmla="*/ 4 h 243"/>
                <a:gd name="T16" fmla="*/ 1 w 118"/>
                <a:gd name="T17" fmla="*/ 4 h 243"/>
                <a:gd name="T18" fmla="*/ 1 w 118"/>
                <a:gd name="T19" fmla="*/ 3 h 243"/>
                <a:gd name="T20" fmla="*/ 0 w 118"/>
                <a:gd name="T21" fmla="*/ 2 h 243"/>
                <a:gd name="T22" fmla="*/ 1 w 118"/>
                <a:gd name="T23" fmla="*/ 2 h 243"/>
                <a:gd name="T24" fmla="*/ 1 w 118"/>
                <a:gd name="T25" fmla="*/ 1 h 243"/>
                <a:gd name="T26" fmla="*/ 1 w 118"/>
                <a:gd name="T27" fmla="*/ 1 h 243"/>
                <a:gd name="T28" fmla="*/ 1 w 118"/>
                <a:gd name="T29" fmla="*/ 1 h 243"/>
                <a:gd name="T30" fmla="*/ 1 w 118"/>
                <a:gd name="T31" fmla="*/ 1 h 243"/>
                <a:gd name="T32" fmla="*/ 2 w 118"/>
                <a:gd name="T33" fmla="*/ 1 h 243"/>
                <a:gd name="T34" fmla="*/ 2 w 118"/>
                <a:gd name="T35" fmla="*/ 1 h 243"/>
                <a:gd name="T36" fmla="*/ 3 w 118"/>
                <a:gd name="T37" fmla="*/ 0 h 243"/>
                <a:gd name="T38" fmla="*/ 3 w 118"/>
                <a:gd name="T39" fmla="*/ 3 h 243"/>
                <a:gd name="T40" fmla="*/ 3 w 118"/>
                <a:gd name="T41" fmla="*/ 7 h 2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243"/>
                <a:gd name="T65" fmla="*/ 118 w 118"/>
                <a:gd name="T66" fmla="*/ 243 h 2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243">
                  <a:moveTo>
                    <a:pt x="117" y="242"/>
                  </a:moveTo>
                  <a:lnTo>
                    <a:pt x="98" y="240"/>
                  </a:lnTo>
                  <a:lnTo>
                    <a:pt x="79" y="233"/>
                  </a:lnTo>
                  <a:lnTo>
                    <a:pt x="61" y="227"/>
                  </a:lnTo>
                  <a:lnTo>
                    <a:pt x="43" y="209"/>
                  </a:lnTo>
                  <a:lnTo>
                    <a:pt x="28" y="196"/>
                  </a:lnTo>
                  <a:lnTo>
                    <a:pt x="20" y="179"/>
                  </a:lnTo>
                  <a:lnTo>
                    <a:pt x="10" y="160"/>
                  </a:lnTo>
                  <a:lnTo>
                    <a:pt x="6" y="138"/>
                  </a:lnTo>
                  <a:lnTo>
                    <a:pt x="1" y="117"/>
                  </a:lnTo>
                  <a:lnTo>
                    <a:pt x="0" y="94"/>
                  </a:lnTo>
                  <a:lnTo>
                    <a:pt x="7" y="79"/>
                  </a:lnTo>
                  <a:lnTo>
                    <a:pt x="15" y="57"/>
                  </a:lnTo>
                  <a:lnTo>
                    <a:pt x="26" y="41"/>
                  </a:lnTo>
                  <a:lnTo>
                    <a:pt x="39" y="26"/>
                  </a:lnTo>
                  <a:lnTo>
                    <a:pt x="55" y="14"/>
                  </a:lnTo>
                  <a:lnTo>
                    <a:pt x="74" y="4"/>
                  </a:lnTo>
                  <a:lnTo>
                    <a:pt x="95" y="1"/>
                  </a:lnTo>
                  <a:lnTo>
                    <a:pt x="113" y="0"/>
                  </a:lnTo>
                  <a:lnTo>
                    <a:pt x="116" y="120"/>
                  </a:lnTo>
                  <a:lnTo>
                    <a:pt x="117" y="242"/>
                  </a:lnTo>
                </a:path>
              </a:pathLst>
            </a:custGeom>
            <a:solidFill>
              <a:srgbClr val="5F3F1F"/>
            </a:solidFill>
            <a:ln w="12700" cap="rnd" cmpd="sng">
              <a:solidFill>
                <a:srgbClr val="000000"/>
              </a:solidFill>
              <a:prstDash val="solid"/>
              <a:round/>
              <a:headEnd/>
              <a:tailEnd/>
            </a:ln>
          </p:spPr>
          <p:txBody>
            <a:bodyPr/>
            <a:lstStyle/>
            <a:p>
              <a:endParaRPr lang="fr-FR"/>
            </a:p>
          </p:txBody>
        </p:sp>
        <p:sp>
          <p:nvSpPr>
            <p:cNvPr id="29" name="Freeform 1061"/>
            <p:cNvSpPr>
              <a:spLocks/>
            </p:cNvSpPr>
            <p:nvPr/>
          </p:nvSpPr>
          <p:spPr bwMode="auto">
            <a:xfrm rot="2936934" flipV="1">
              <a:off x="2771" y="2460"/>
              <a:ext cx="72" cy="139"/>
            </a:xfrm>
            <a:custGeom>
              <a:avLst/>
              <a:gdLst>
                <a:gd name="T0" fmla="*/ 3 w 122"/>
                <a:gd name="T1" fmla="*/ 5 h 236"/>
                <a:gd name="T2" fmla="*/ 2 w 122"/>
                <a:gd name="T3" fmla="*/ 5 h 236"/>
                <a:gd name="T4" fmla="*/ 2 w 122"/>
                <a:gd name="T5" fmla="*/ 5 h 236"/>
                <a:gd name="T6" fmla="*/ 1 w 122"/>
                <a:gd name="T7" fmla="*/ 5 h 236"/>
                <a:gd name="T8" fmla="*/ 1 w 122"/>
                <a:gd name="T9" fmla="*/ 5 h 236"/>
                <a:gd name="T10" fmla="*/ 1 w 122"/>
                <a:gd name="T11" fmla="*/ 5 h 236"/>
                <a:gd name="T12" fmla="*/ 1 w 122"/>
                <a:gd name="T13" fmla="*/ 4 h 236"/>
                <a:gd name="T14" fmla="*/ 1 w 122"/>
                <a:gd name="T15" fmla="*/ 4 h 236"/>
                <a:gd name="T16" fmla="*/ 1 w 122"/>
                <a:gd name="T17" fmla="*/ 3 h 236"/>
                <a:gd name="T18" fmla="*/ 0 w 122"/>
                <a:gd name="T19" fmla="*/ 3 h 236"/>
                <a:gd name="T20" fmla="*/ 1 w 122"/>
                <a:gd name="T21" fmla="*/ 2 h 236"/>
                <a:gd name="T22" fmla="*/ 1 w 122"/>
                <a:gd name="T23" fmla="*/ 2 h 236"/>
                <a:gd name="T24" fmla="*/ 1 w 122"/>
                <a:gd name="T25" fmla="*/ 1 h 236"/>
                <a:gd name="T26" fmla="*/ 1 w 122"/>
                <a:gd name="T27" fmla="*/ 1 h 236"/>
                <a:gd name="T28" fmla="*/ 1 w 122"/>
                <a:gd name="T29" fmla="*/ 1 h 236"/>
                <a:gd name="T30" fmla="*/ 1 w 122"/>
                <a:gd name="T31" fmla="*/ 1 h 236"/>
                <a:gd name="T32" fmla="*/ 2 w 122"/>
                <a:gd name="T33" fmla="*/ 1 h 236"/>
                <a:gd name="T34" fmla="*/ 2 w 122"/>
                <a:gd name="T35" fmla="*/ 0 h 236"/>
                <a:gd name="T36" fmla="*/ 3 w 122"/>
                <a:gd name="T37" fmla="*/ 3 h 236"/>
                <a:gd name="T38" fmla="*/ 3 w 122"/>
                <a:gd name="T39" fmla="*/ 5 h 2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236"/>
                <a:gd name="T62" fmla="*/ 122 w 122"/>
                <a:gd name="T63" fmla="*/ 236 h 2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236">
                  <a:moveTo>
                    <a:pt x="121" y="235"/>
                  </a:moveTo>
                  <a:lnTo>
                    <a:pt x="100" y="231"/>
                  </a:lnTo>
                  <a:lnTo>
                    <a:pt x="80" y="229"/>
                  </a:lnTo>
                  <a:lnTo>
                    <a:pt x="61" y="219"/>
                  </a:lnTo>
                  <a:lnTo>
                    <a:pt x="41" y="211"/>
                  </a:lnTo>
                  <a:lnTo>
                    <a:pt x="33" y="194"/>
                  </a:lnTo>
                  <a:lnTo>
                    <a:pt x="16" y="174"/>
                  </a:lnTo>
                  <a:lnTo>
                    <a:pt x="8" y="158"/>
                  </a:lnTo>
                  <a:lnTo>
                    <a:pt x="3" y="136"/>
                  </a:lnTo>
                  <a:lnTo>
                    <a:pt x="0" y="118"/>
                  </a:lnTo>
                  <a:lnTo>
                    <a:pt x="3" y="98"/>
                  </a:lnTo>
                  <a:lnTo>
                    <a:pt x="6" y="78"/>
                  </a:lnTo>
                  <a:lnTo>
                    <a:pt x="18" y="57"/>
                  </a:lnTo>
                  <a:lnTo>
                    <a:pt x="29" y="41"/>
                  </a:lnTo>
                  <a:lnTo>
                    <a:pt x="43" y="26"/>
                  </a:lnTo>
                  <a:lnTo>
                    <a:pt x="61" y="13"/>
                  </a:lnTo>
                  <a:lnTo>
                    <a:pt x="77" y="5"/>
                  </a:lnTo>
                  <a:lnTo>
                    <a:pt x="99" y="0"/>
                  </a:lnTo>
                  <a:lnTo>
                    <a:pt x="119" y="116"/>
                  </a:lnTo>
                  <a:lnTo>
                    <a:pt x="121" y="235"/>
                  </a:lnTo>
                </a:path>
              </a:pathLst>
            </a:custGeom>
            <a:solidFill>
              <a:srgbClr val="5F3F1F"/>
            </a:solidFill>
            <a:ln w="9525" cap="rnd">
              <a:noFill/>
              <a:round/>
              <a:headEnd/>
              <a:tailEnd/>
            </a:ln>
          </p:spPr>
          <p:txBody>
            <a:bodyPr/>
            <a:lstStyle/>
            <a:p>
              <a:endParaRPr lang="fr-FR"/>
            </a:p>
          </p:txBody>
        </p:sp>
        <p:sp>
          <p:nvSpPr>
            <p:cNvPr id="30" name="Freeform 1062"/>
            <p:cNvSpPr>
              <a:spLocks/>
            </p:cNvSpPr>
            <p:nvPr/>
          </p:nvSpPr>
          <p:spPr bwMode="auto">
            <a:xfrm rot="2936934" flipV="1">
              <a:off x="2717" y="2541"/>
              <a:ext cx="174" cy="81"/>
            </a:xfrm>
            <a:custGeom>
              <a:avLst/>
              <a:gdLst>
                <a:gd name="T0" fmla="*/ 3 w 294"/>
                <a:gd name="T1" fmla="*/ 0 h 137"/>
                <a:gd name="T2" fmla="*/ 2 w 294"/>
                <a:gd name="T3" fmla="*/ 1 h 137"/>
                <a:gd name="T4" fmla="*/ 2 w 294"/>
                <a:gd name="T5" fmla="*/ 1 h 137"/>
                <a:gd name="T6" fmla="*/ 2 w 294"/>
                <a:gd name="T7" fmla="*/ 1 h 137"/>
                <a:gd name="T8" fmla="*/ 1 w 294"/>
                <a:gd name="T9" fmla="*/ 1 h 137"/>
                <a:gd name="T10" fmla="*/ 1 w 294"/>
                <a:gd name="T11" fmla="*/ 1 h 137"/>
                <a:gd name="T12" fmla="*/ 1 w 294"/>
                <a:gd name="T13" fmla="*/ 1 h 137"/>
                <a:gd name="T14" fmla="*/ 1 w 294"/>
                <a:gd name="T15" fmla="*/ 2 h 137"/>
                <a:gd name="T16" fmla="*/ 0 w 294"/>
                <a:gd name="T17" fmla="*/ 2 h 137"/>
                <a:gd name="T18" fmla="*/ 5 w 294"/>
                <a:gd name="T19" fmla="*/ 4 h 137"/>
                <a:gd name="T20" fmla="*/ 5 w 294"/>
                <a:gd name="T21" fmla="*/ 3 h 137"/>
                <a:gd name="T22" fmla="*/ 5 w 294"/>
                <a:gd name="T23" fmla="*/ 2 h 137"/>
                <a:gd name="T24" fmla="*/ 5 w 294"/>
                <a:gd name="T25" fmla="*/ 2 h 137"/>
                <a:gd name="T26" fmla="*/ 5 w 294"/>
                <a:gd name="T27" fmla="*/ 2 h 137"/>
                <a:gd name="T28" fmla="*/ 6 w 294"/>
                <a:gd name="T29" fmla="*/ 1 h 137"/>
                <a:gd name="T30" fmla="*/ 7 w 294"/>
                <a:gd name="T31" fmla="*/ 1 h 137"/>
                <a:gd name="T32" fmla="*/ 7 w 294"/>
                <a:gd name="T33" fmla="*/ 1 h 137"/>
                <a:gd name="T34" fmla="*/ 3 w 294"/>
                <a:gd name="T35" fmla="*/ 0 h 1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137"/>
                <a:gd name="T56" fmla="*/ 294 w 294"/>
                <a:gd name="T57" fmla="*/ 137 h 1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137">
                  <a:moveTo>
                    <a:pt x="115" y="0"/>
                  </a:moveTo>
                  <a:lnTo>
                    <a:pt x="96" y="3"/>
                  </a:lnTo>
                  <a:lnTo>
                    <a:pt x="79" y="9"/>
                  </a:lnTo>
                  <a:lnTo>
                    <a:pt x="66" y="17"/>
                  </a:lnTo>
                  <a:lnTo>
                    <a:pt x="44" y="30"/>
                  </a:lnTo>
                  <a:lnTo>
                    <a:pt x="29" y="42"/>
                  </a:lnTo>
                  <a:lnTo>
                    <a:pt x="15" y="56"/>
                  </a:lnTo>
                  <a:lnTo>
                    <a:pt x="7" y="79"/>
                  </a:lnTo>
                  <a:lnTo>
                    <a:pt x="0" y="97"/>
                  </a:lnTo>
                  <a:lnTo>
                    <a:pt x="180" y="136"/>
                  </a:lnTo>
                  <a:lnTo>
                    <a:pt x="185" y="114"/>
                  </a:lnTo>
                  <a:lnTo>
                    <a:pt x="194" y="101"/>
                  </a:lnTo>
                  <a:lnTo>
                    <a:pt x="201" y="86"/>
                  </a:lnTo>
                  <a:lnTo>
                    <a:pt x="211" y="77"/>
                  </a:lnTo>
                  <a:lnTo>
                    <a:pt x="234" y="58"/>
                  </a:lnTo>
                  <a:lnTo>
                    <a:pt x="262" y="39"/>
                  </a:lnTo>
                  <a:lnTo>
                    <a:pt x="293" y="32"/>
                  </a:lnTo>
                  <a:lnTo>
                    <a:pt x="115" y="0"/>
                  </a:lnTo>
                </a:path>
              </a:pathLst>
            </a:custGeom>
            <a:solidFill>
              <a:srgbClr val="3F1F00"/>
            </a:solidFill>
            <a:ln w="9525" cap="rnd">
              <a:noFill/>
              <a:round/>
              <a:headEnd/>
              <a:tailEnd/>
            </a:ln>
          </p:spPr>
          <p:txBody>
            <a:bodyPr/>
            <a:lstStyle/>
            <a:p>
              <a:endParaRPr lang="fr-FR"/>
            </a:p>
          </p:txBody>
        </p:sp>
        <p:sp>
          <p:nvSpPr>
            <p:cNvPr id="31" name="Freeform 1063"/>
            <p:cNvSpPr>
              <a:spLocks/>
            </p:cNvSpPr>
            <p:nvPr/>
          </p:nvSpPr>
          <p:spPr bwMode="auto">
            <a:xfrm rot="2936934" flipV="1">
              <a:off x="2735" y="2508"/>
              <a:ext cx="64" cy="68"/>
            </a:xfrm>
            <a:custGeom>
              <a:avLst/>
              <a:gdLst>
                <a:gd name="T0" fmla="*/ 0 w 109"/>
                <a:gd name="T1" fmla="*/ 3 h 116"/>
                <a:gd name="T2" fmla="*/ 1 w 109"/>
                <a:gd name="T3" fmla="*/ 2 h 116"/>
                <a:gd name="T4" fmla="*/ 1 w 109"/>
                <a:gd name="T5" fmla="*/ 2 h 116"/>
                <a:gd name="T6" fmla="*/ 1 w 109"/>
                <a:gd name="T7" fmla="*/ 1 h 116"/>
                <a:gd name="T8" fmla="*/ 1 w 109"/>
                <a:gd name="T9" fmla="*/ 1 h 116"/>
                <a:gd name="T10" fmla="*/ 1 w 109"/>
                <a:gd name="T11" fmla="*/ 1 h 116"/>
                <a:gd name="T12" fmla="*/ 1 w 109"/>
                <a:gd name="T13" fmla="*/ 1 h 116"/>
                <a:gd name="T14" fmla="*/ 2 w 109"/>
                <a:gd name="T15" fmla="*/ 1 h 116"/>
                <a:gd name="T16" fmla="*/ 2 w 109"/>
                <a:gd name="T17" fmla="*/ 1 h 116"/>
                <a:gd name="T18" fmla="*/ 3 w 109"/>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116"/>
                <a:gd name="T32" fmla="*/ 109 w 109"/>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116">
                  <a:moveTo>
                    <a:pt x="0" y="115"/>
                  </a:moveTo>
                  <a:lnTo>
                    <a:pt x="5" y="91"/>
                  </a:lnTo>
                  <a:lnTo>
                    <a:pt x="8" y="73"/>
                  </a:lnTo>
                  <a:lnTo>
                    <a:pt x="19" y="56"/>
                  </a:lnTo>
                  <a:lnTo>
                    <a:pt x="28" y="37"/>
                  </a:lnTo>
                  <a:lnTo>
                    <a:pt x="43" y="25"/>
                  </a:lnTo>
                  <a:lnTo>
                    <a:pt x="57" y="14"/>
                  </a:lnTo>
                  <a:lnTo>
                    <a:pt x="79" y="3"/>
                  </a:lnTo>
                  <a:lnTo>
                    <a:pt x="95" y="1"/>
                  </a:lnTo>
                  <a:lnTo>
                    <a:pt x="108" y="0"/>
                  </a:lnTo>
                </a:path>
              </a:pathLst>
            </a:custGeom>
            <a:noFill/>
            <a:ln w="12700" cap="rnd" cmpd="sng">
              <a:solidFill>
                <a:srgbClr val="000000"/>
              </a:solidFill>
              <a:prstDash val="solid"/>
              <a:round/>
              <a:headEnd type="none" w="sm" len="sm"/>
              <a:tailEnd type="none" w="sm" len="sm"/>
            </a:ln>
          </p:spPr>
          <p:txBody>
            <a:bodyPr/>
            <a:lstStyle/>
            <a:p>
              <a:endParaRPr lang="fr-FR"/>
            </a:p>
          </p:txBody>
        </p:sp>
        <p:sp>
          <p:nvSpPr>
            <p:cNvPr id="32" name="Freeform 1064"/>
            <p:cNvSpPr>
              <a:spLocks/>
            </p:cNvSpPr>
            <p:nvPr/>
          </p:nvSpPr>
          <p:spPr bwMode="auto">
            <a:xfrm rot="2936934" flipV="1">
              <a:off x="2846" y="2515"/>
              <a:ext cx="73" cy="143"/>
            </a:xfrm>
            <a:custGeom>
              <a:avLst/>
              <a:gdLst>
                <a:gd name="T0" fmla="*/ 3 w 123"/>
                <a:gd name="T1" fmla="*/ 7 h 242"/>
                <a:gd name="T2" fmla="*/ 2 w 123"/>
                <a:gd name="T3" fmla="*/ 7 h 242"/>
                <a:gd name="T4" fmla="*/ 2 w 123"/>
                <a:gd name="T5" fmla="*/ 6 h 242"/>
                <a:gd name="T6" fmla="*/ 2 w 123"/>
                <a:gd name="T7" fmla="*/ 6 h 242"/>
                <a:gd name="T8" fmla="*/ 1 w 123"/>
                <a:gd name="T9" fmla="*/ 5 h 242"/>
                <a:gd name="T10" fmla="*/ 1 w 123"/>
                <a:gd name="T11" fmla="*/ 5 h 242"/>
                <a:gd name="T12" fmla="*/ 1 w 123"/>
                <a:gd name="T13" fmla="*/ 5 h 242"/>
                <a:gd name="T14" fmla="*/ 1 w 123"/>
                <a:gd name="T15" fmla="*/ 4 h 242"/>
                <a:gd name="T16" fmla="*/ 1 w 123"/>
                <a:gd name="T17" fmla="*/ 4 h 242"/>
                <a:gd name="T18" fmla="*/ 0 w 123"/>
                <a:gd name="T19" fmla="*/ 3 h 242"/>
                <a:gd name="T20" fmla="*/ 0 w 123"/>
                <a:gd name="T21" fmla="*/ 2 h 242"/>
                <a:gd name="T22" fmla="*/ 1 w 123"/>
                <a:gd name="T23" fmla="*/ 2 h 242"/>
                <a:gd name="T24" fmla="*/ 1 w 123"/>
                <a:gd name="T25" fmla="*/ 1 h 242"/>
                <a:gd name="T26" fmla="*/ 1 w 123"/>
                <a:gd name="T27" fmla="*/ 1 h 242"/>
                <a:gd name="T28" fmla="*/ 1 w 123"/>
                <a:gd name="T29" fmla="*/ 1 h 242"/>
                <a:gd name="T30" fmla="*/ 1 w 123"/>
                <a:gd name="T31" fmla="*/ 1 h 242"/>
                <a:gd name="T32" fmla="*/ 2 w 123"/>
                <a:gd name="T33" fmla="*/ 1 h 242"/>
                <a:gd name="T34" fmla="*/ 2 w 123"/>
                <a:gd name="T35" fmla="*/ 1 h 242"/>
                <a:gd name="T36" fmla="*/ 3 w 123"/>
                <a:gd name="T37" fmla="*/ 0 h 242"/>
                <a:gd name="T38" fmla="*/ 3 w 123"/>
                <a:gd name="T39" fmla="*/ 3 h 242"/>
                <a:gd name="T40" fmla="*/ 3 w 123"/>
                <a:gd name="T41" fmla="*/ 7 h 2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242"/>
                <a:gd name="T65" fmla="*/ 123 w 123"/>
                <a:gd name="T66" fmla="*/ 242 h 2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242">
                  <a:moveTo>
                    <a:pt x="122" y="240"/>
                  </a:moveTo>
                  <a:lnTo>
                    <a:pt x="102" y="241"/>
                  </a:lnTo>
                  <a:lnTo>
                    <a:pt x="84" y="234"/>
                  </a:lnTo>
                  <a:lnTo>
                    <a:pt x="63" y="229"/>
                  </a:lnTo>
                  <a:lnTo>
                    <a:pt x="46" y="215"/>
                  </a:lnTo>
                  <a:lnTo>
                    <a:pt x="33" y="197"/>
                  </a:lnTo>
                  <a:lnTo>
                    <a:pt x="21" y="181"/>
                  </a:lnTo>
                  <a:lnTo>
                    <a:pt x="7" y="160"/>
                  </a:lnTo>
                  <a:lnTo>
                    <a:pt x="1" y="144"/>
                  </a:lnTo>
                  <a:lnTo>
                    <a:pt x="0" y="121"/>
                  </a:lnTo>
                  <a:lnTo>
                    <a:pt x="0" y="102"/>
                  </a:lnTo>
                  <a:lnTo>
                    <a:pt x="8" y="79"/>
                  </a:lnTo>
                  <a:lnTo>
                    <a:pt x="15" y="61"/>
                  </a:lnTo>
                  <a:lnTo>
                    <a:pt x="22" y="45"/>
                  </a:lnTo>
                  <a:lnTo>
                    <a:pt x="38" y="27"/>
                  </a:lnTo>
                  <a:lnTo>
                    <a:pt x="54" y="16"/>
                  </a:lnTo>
                  <a:lnTo>
                    <a:pt x="72" y="2"/>
                  </a:lnTo>
                  <a:lnTo>
                    <a:pt x="92" y="3"/>
                  </a:lnTo>
                  <a:lnTo>
                    <a:pt x="109" y="0"/>
                  </a:lnTo>
                  <a:lnTo>
                    <a:pt x="116" y="120"/>
                  </a:lnTo>
                  <a:lnTo>
                    <a:pt x="122" y="240"/>
                  </a:lnTo>
                </a:path>
              </a:pathLst>
            </a:custGeom>
            <a:solidFill>
              <a:srgbClr val="7F3F00"/>
            </a:solidFill>
            <a:ln w="12700" cap="rnd" cmpd="sng">
              <a:solidFill>
                <a:srgbClr val="000000"/>
              </a:solidFill>
              <a:prstDash val="solid"/>
              <a:round/>
              <a:headEnd/>
              <a:tailEnd/>
            </a:ln>
          </p:spPr>
          <p:txBody>
            <a:bodyPr/>
            <a:lstStyle/>
            <a:p>
              <a:endParaRPr lang="fr-FR"/>
            </a:p>
          </p:txBody>
        </p:sp>
        <p:sp>
          <p:nvSpPr>
            <p:cNvPr id="33" name="Freeform 1065"/>
            <p:cNvSpPr>
              <a:spLocks/>
            </p:cNvSpPr>
            <p:nvPr/>
          </p:nvSpPr>
          <p:spPr bwMode="auto">
            <a:xfrm rot="2936934" flipV="1">
              <a:off x="2860" y="2529"/>
              <a:ext cx="71" cy="138"/>
            </a:xfrm>
            <a:custGeom>
              <a:avLst/>
              <a:gdLst>
                <a:gd name="T0" fmla="*/ 3 w 121"/>
                <a:gd name="T1" fmla="*/ 6 h 234"/>
                <a:gd name="T2" fmla="*/ 2 w 121"/>
                <a:gd name="T3" fmla="*/ 6 h 234"/>
                <a:gd name="T4" fmla="*/ 2 w 121"/>
                <a:gd name="T5" fmla="*/ 5 h 234"/>
                <a:gd name="T6" fmla="*/ 2 w 121"/>
                <a:gd name="T7" fmla="*/ 5 h 234"/>
                <a:gd name="T8" fmla="*/ 1 w 121"/>
                <a:gd name="T9" fmla="*/ 5 h 234"/>
                <a:gd name="T10" fmla="*/ 1 w 121"/>
                <a:gd name="T11" fmla="*/ 5 h 234"/>
                <a:gd name="T12" fmla="*/ 1 w 121"/>
                <a:gd name="T13" fmla="*/ 4 h 234"/>
                <a:gd name="T14" fmla="*/ 1 w 121"/>
                <a:gd name="T15" fmla="*/ 4 h 234"/>
                <a:gd name="T16" fmla="*/ 1 w 121"/>
                <a:gd name="T17" fmla="*/ 4 h 234"/>
                <a:gd name="T18" fmla="*/ 0 w 121"/>
                <a:gd name="T19" fmla="*/ 3 h 234"/>
                <a:gd name="T20" fmla="*/ 0 w 121"/>
                <a:gd name="T21" fmla="*/ 2 h 234"/>
                <a:gd name="T22" fmla="*/ 1 w 121"/>
                <a:gd name="T23" fmla="*/ 2 h 234"/>
                <a:gd name="T24" fmla="*/ 1 w 121"/>
                <a:gd name="T25" fmla="*/ 1 h 234"/>
                <a:gd name="T26" fmla="*/ 1 w 121"/>
                <a:gd name="T27" fmla="*/ 1 h 234"/>
                <a:gd name="T28" fmla="*/ 1 w 121"/>
                <a:gd name="T29" fmla="*/ 1 h 234"/>
                <a:gd name="T30" fmla="*/ 1 w 121"/>
                <a:gd name="T31" fmla="*/ 1 h 234"/>
                <a:gd name="T32" fmla="*/ 2 w 121"/>
                <a:gd name="T33" fmla="*/ 1 h 234"/>
                <a:gd name="T34" fmla="*/ 2 w 121"/>
                <a:gd name="T35" fmla="*/ 0 h 234"/>
                <a:gd name="T36" fmla="*/ 2 w 121"/>
                <a:gd name="T37" fmla="*/ 1 h 234"/>
                <a:gd name="T38" fmla="*/ 3 w 121"/>
                <a:gd name="T39" fmla="*/ 3 h 234"/>
                <a:gd name="T40" fmla="*/ 3 w 121"/>
                <a:gd name="T41" fmla="*/ 6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234"/>
                <a:gd name="T65" fmla="*/ 121 w 121"/>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234">
                  <a:moveTo>
                    <a:pt x="120" y="233"/>
                  </a:moveTo>
                  <a:lnTo>
                    <a:pt x="100" y="231"/>
                  </a:lnTo>
                  <a:lnTo>
                    <a:pt x="82" y="226"/>
                  </a:lnTo>
                  <a:lnTo>
                    <a:pt x="64" y="220"/>
                  </a:lnTo>
                  <a:lnTo>
                    <a:pt x="47" y="210"/>
                  </a:lnTo>
                  <a:lnTo>
                    <a:pt x="33" y="195"/>
                  </a:lnTo>
                  <a:lnTo>
                    <a:pt x="19" y="174"/>
                  </a:lnTo>
                  <a:lnTo>
                    <a:pt x="11" y="157"/>
                  </a:lnTo>
                  <a:lnTo>
                    <a:pt x="5" y="141"/>
                  </a:lnTo>
                  <a:lnTo>
                    <a:pt x="0" y="119"/>
                  </a:lnTo>
                  <a:lnTo>
                    <a:pt x="0" y="100"/>
                  </a:lnTo>
                  <a:lnTo>
                    <a:pt x="7" y="82"/>
                  </a:lnTo>
                  <a:lnTo>
                    <a:pt x="12" y="60"/>
                  </a:lnTo>
                  <a:lnTo>
                    <a:pt x="23" y="43"/>
                  </a:lnTo>
                  <a:lnTo>
                    <a:pt x="34" y="30"/>
                  </a:lnTo>
                  <a:lnTo>
                    <a:pt x="48" y="16"/>
                  </a:lnTo>
                  <a:lnTo>
                    <a:pt x="65" y="7"/>
                  </a:lnTo>
                  <a:lnTo>
                    <a:pt x="85" y="0"/>
                  </a:lnTo>
                  <a:lnTo>
                    <a:pt x="102" y="1"/>
                  </a:lnTo>
                  <a:lnTo>
                    <a:pt x="112" y="117"/>
                  </a:lnTo>
                  <a:lnTo>
                    <a:pt x="120" y="233"/>
                  </a:lnTo>
                </a:path>
              </a:pathLst>
            </a:custGeom>
            <a:solidFill>
              <a:srgbClr val="5F3F1F"/>
            </a:solidFill>
            <a:ln w="9525" cap="rnd">
              <a:noFill/>
              <a:round/>
              <a:headEnd/>
              <a:tailEnd/>
            </a:ln>
          </p:spPr>
          <p:txBody>
            <a:bodyPr/>
            <a:lstStyle/>
            <a:p>
              <a:endParaRPr lang="fr-FR"/>
            </a:p>
          </p:txBody>
        </p:sp>
        <p:sp>
          <p:nvSpPr>
            <p:cNvPr id="34" name="Freeform 1066"/>
            <p:cNvSpPr>
              <a:spLocks/>
            </p:cNvSpPr>
            <p:nvPr/>
          </p:nvSpPr>
          <p:spPr bwMode="auto">
            <a:xfrm rot="2936934" flipV="1">
              <a:off x="2835" y="2585"/>
              <a:ext cx="63" cy="66"/>
            </a:xfrm>
            <a:custGeom>
              <a:avLst/>
              <a:gdLst>
                <a:gd name="T0" fmla="*/ 0 w 109"/>
                <a:gd name="T1" fmla="*/ 2 h 112"/>
                <a:gd name="T2" fmla="*/ 1 w 109"/>
                <a:gd name="T3" fmla="*/ 2 h 112"/>
                <a:gd name="T4" fmla="*/ 1 w 109"/>
                <a:gd name="T5" fmla="*/ 1 h 112"/>
                <a:gd name="T6" fmla="*/ 1 w 109"/>
                <a:gd name="T7" fmla="*/ 1 h 112"/>
                <a:gd name="T8" fmla="*/ 1 w 109"/>
                <a:gd name="T9" fmla="*/ 1 h 112"/>
                <a:gd name="T10" fmla="*/ 1 w 109"/>
                <a:gd name="T11" fmla="*/ 1 h 112"/>
                <a:gd name="T12" fmla="*/ 2 w 109"/>
                <a:gd name="T13" fmla="*/ 1 h 112"/>
                <a:gd name="T14" fmla="*/ 2 w 109"/>
                <a:gd name="T15" fmla="*/ 0 h 112"/>
                <a:gd name="T16" fmla="*/ 2 w 109"/>
                <a:gd name="T17" fmla="*/ 0 h 112"/>
                <a:gd name="T18" fmla="*/ 2 w 109"/>
                <a:gd name="T19" fmla="*/ 3 h 112"/>
                <a:gd name="T20" fmla="*/ 0 w 109"/>
                <a:gd name="T21" fmla="*/ 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112"/>
                <a:gd name="T35" fmla="*/ 109 w 109"/>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112">
                  <a:moveTo>
                    <a:pt x="0" y="88"/>
                  </a:moveTo>
                  <a:lnTo>
                    <a:pt x="4" y="70"/>
                  </a:lnTo>
                  <a:lnTo>
                    <a:pt x="14" y="52"/>
                  </a:lnTo>
                  <a:lnTo>
                    <a:pt x="25" y="35"/>
                  </a:lnTo>
                  <a:lnTo>
                    <a:pt x="37" y="24"/>
                  </a:lnTo>
                  <a:lnTo>
                    <a:pt x="55" y="12"/>
                  </a:lnTo>
                  <a:lnTo>
                    <a:pt x="71" y="3"/>
                  </a:lnTo>
                  <a:lnTo>
                    <a:pt x="90" y="0"/>
                  </a:lnTo>
                  <a:lnTo>
                    <a:pt x="96" y="0"/>
                  </a:lnTo>
                  <a:lnTo>
                    <a:pt x="108" y="111"/>
                  </a:lnTo>
                  <a:lnTo>
                    <a:pt x="0" y="88"/>
                  </a:lnTo>
                </a:path>
              </a:pathLst>
            </a:custGeom>
            <a:solidFill>
              <a:srgbClr val="3F1F00"/>
            </a:solidFill>
            <a:ln w="9525" cap="rnd">
              <a:noFill/>
              <a:round/>
              <a:headEnd/>
              <a:tailEnd/>
            </a:ln>
          </p:spPr>
          <p:txBody>
            <a:bodyPr/>
            <a:lstStyle/>
            <a:p>
              <a:endParaRPr lang="fr-FR"/>
            </a:p>
          </p:txBody>
        </p:sp>
        <p:sp>
          <p:nvSpPr>
            <p:cNvPr id="35" name="Freeform 1067"/>
            <p:cNvSpPr>
              <a:spLocks/>
            </p:cNvSpPr>
            <p:nvPr/>
          </p:nvSpPr>
          <p:spPr bwMode="auto">
            <a:xfrm rot="2936934" flipV="1">
              <a:off x="2859" y="2524"/>
              <a:ext cx="75" cy="143"/>
            </a:xfrm>
            <a:custGeom>
              <a:avLst/>
              <a:gdLst>
                <a:gd name="T0" fmla="*/ 3 w 128"/>
                <a:gd name="T1" fmla="*/ 7 h 242"/>
                <a:gd name="T2" fmla="*/ 3 w 128"/>
                <a:gd name="T3" fmla="*/ 7 h 242"/>
                <a:gd name="T4" fmla="*/ 2 w 128"/>
                <a:gd name="T5" fmla="*/ 6 h 242"/>
                <a:gd name="T6" fmla="*/ 2 w 128"/>
                <a:gd name="T7" fmla="*/ 6 h 242"/>
                <a:gd name="T8" fmla="*/ 1 w 128"/>
                <a:gd name="T9" fmla="*/ 5 h 242"/>
                <a:gd name="T10" fmla="*/ 1 w 128"/>
                <a:gd name="T11" fmla="*/ 5 h 242"/>
                <a:gd name="T12" fmla="*/ 1 w 128"/>
                <a:gd name="T13" fmla="*/ 5 h 242"/>
                <a:gd name="T14" fmla="*/ 1 w 128"/>
                <a:gd name="T15" fmla="*/ 4 h 242"/>
                <a:gd name="T16" fmla="*/ 1 w 128"/>
                <a:gd name="T17" fmla="*/ 4 h 242"/>
                <a:gd name="T18" fmla="*/ 1 w 128"/>
                <a:gd name="T19" fmla="*/ 3 h 242"/>
                <a:gd name="T20" fmla="*/ 0 w 128"/>
                <a:gd name="T21" fmla="*/ 2 h 242"/>
                <a:gd name="T22" fmla="*/ 1 w 128"/>
                <a:gd name="T23" fmla="*/ 2 h 242"/>
                <a:gd name="T24" fmla="*/ 1 w 128"/>
                <a:gd name="T25" fmla="*/ 2 h 242"/>
                <a:gd name="T26" fmla="*/ 1 w 128"/>
                <a:gd name="T27" fmla="*/ 1 h 242"/>
                <a:gd name="T28" fmla="*/ 1 w 128"/>
                <a:gd name="T29" fmla="*/ 1 h 242"/>
                <a:gd name="T30" fmla="*/ 1 w 128"/>
                <a:gd name="T31" fmla="*/ 1 h 242"/>
                <a:gd name="T32" fmla="*/ 2 w 128"/>
                <a:gd name="T33" fmla="*/ 1 h 242"/>
                <a:gd name="T34" fmla="*/ 2 w 128"/>
                <a:gd name="T35" fmla="*/ 1 h 242"/>
                <a:gd name="T36" fmla="*/ 2 w 128"/>
                <a:gd name="T37" fmla="*/ 0 h 242"/>
                <a:gd name="T38" fmla="*/ 2 w 128"/>
                <a:gd name="T39" fmla="*/ 0 h 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242"/>
                <a:gd name="T62" fmla="*/ 128 w 128"/>
                <a:gd name="T63" fmla="*/ 242 h 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242">
                  <a:moveTo>
                    <a:pt x="127" y="240"/>
                  </a:moveTo>
                  <a:lnTo>
                    <a:pt x="108" y="241"/>
                  </a:lnTo>
                  <a:lnTo>
                    <a:pt x="87" y="235"/>
                  </a:lnTo>
                  <a:lnTo>
                    <a:pt x="69" y="228"/>
                  </a:lnTo>
                  <a:lnTo>
                    <a:pt x="52" y="218"/>
                  </a:lnTo>
                  <a:lnTo>
                    <a:pt x="38" y="203"/>
                  </a:lnTo>
                  <a:lnTo>
                    <a:pt x="22" y="186"/>
                  </a:lnTo>
                  <a:lnTo>
                    <a:pt x="13" y="167"/>
                  </a:lnTo>
                  <a:lnTo>
                    <a:pt x="6" y="146"/>
                  </a:lnTo>
                  <a:lnTo>
                    <a:pt x="1" y="126"/>
                  </a:lnTo>
                  <a:lnTo>
                    <a:pt x="0" y="104"/>
                  </a:lnTo>
                  <a:lnTo>
                    <a:pt x="7" y="86"/>
                  </a:lnTo>
                  <a:lnTo>
                    <a:pt x="13" y="67"/>
                  </a:lnTo>
                  <a:lnTo>
                    <a:pt x="23" y="47"/>
                  </a:lnTo>
                  <a:lnTo>
                    <a:pt x="35" y="30"/>
                  </a:lnTo>
                  <a:lnTo>
                    <a:pt x="51" y="19"/>
                  </a:lnTo>
                  <a:lnTo>
                    <a:pt x="67" y="7"/>
                  </a:lnTo>
                  <a:lnTo>
                    <a:pt x="83" y="1"/>
                  </a:lnTo>
                  <a:lnTo>
                    <a:pt x="106" y="0"/>
                  </a:lnTo>
                </a:path>
              </a:pathLst>
            </a:custGeom>
            <a:noFill/>
            <a:ln w="12700" cap="rnd" cmpd="sng">
              <a:solidFill>
                <a:srgbClr val="000000"/>
              </a:solidFill>
              <a:prstDash val="solid"/>
              <a:round/>
              <a:headEnd type="none" w="sm" len="sm"/>
              <a:tailEnd type="none" w="sm" len="sm"/>
            </a:ln>
          </p:spPr>
          <p:txBody>
            <a:bodyPr/>
            <a:lstStyle/>
            <a:p>
              <a:endParaRPr lang="fr-FR"/>
            </a:p>
          </p:txBody>
        </p:sp>
        <p:sp>
          <p:nvSpPr>
            <p:cNvPr id="36" name="Freeform 1068"/>
            <p:cNvSpPr>
              <a:spLocks/>
            </p:cNvSpPr>
            <p:nvPr/>
          </p:nvSpPr>
          <p:spPr bwMode="auto">
            <a:xfrm rot="2936934" flipV="1">
              <a:off x="2870" y="2540"/>
              <a:ext cx="75" cy="143"/>
            </a:xfrm>
            <a:custGeom>
              <a:avLst/>
              <a:gdLst>
                <a:gd name="T0" fmla="*/ 3 w 128"/>
                <a:gd name="T1" fmla="*/ 6 h 242"/>
                <a:gd name="T2" fmla="*/ 2 w 128"/>
                <a:gd name="T3" fmla="*/ 7 h 242"/>
                <a:gd name="T4" fmla="*/ 2 w 128"/>
                <a:gd name="T5" fmla="*/ 6 h 242"/>
                <a:gd name="T6" fmla="*/ 2 w 128"/>
                <a:gd name="T7" fmla="*/ 6 h 242"/>
                <a:gd name="T8" fmla="*/ 1 w 128"/>
                <a:gd name="T9" fmla="*/ 5 h 242"/>
                <a:gd name="T10" fmla="*/ 1 w 128"/>
                <a:gd name="T11" fmla="*/ 5 h 242"/>
                <a:gd name="T12" fmla="*/ 1 w 128"/>
                <a:gd name="T13" fmla="*/ 5 h 242"/>
                <a:gd name="T14" fmla="*/ 1 w 128"/>
                <a:gd name="T15" fmla="*/ 4 h 242"/>
                <a:gd name="T16" fmla="*/ 1 w 128"/>
                <a:gd name="T17" fmla="*/ 4 h 242"/>
                <a:gd name="T18" fmla="*/ 1 w 128"/>
                <a:gd name="T19" fmla="*/ 3 h 242"/>
                <a:gd name="T20" fmla="*/ 0 w 128"/>
                <a:gd name="T21" fmla="*/ 2 h 242"/>
                <a:gd name="T22" fmla="*/ 1 w 128"/>
                <a:gd name="T23" fmla="*/ 2 h 242"/>
                <a:gd name="T24" fmla="*/ 1 w 128"/>
                <a:gd name="T25" fmla="*/ 2 h 242"/>
                <a:gd name="T26" fmla="*/ 1 w 128"/>
                <a:gd name="T27" fmla="*/ 1 h 242"/>
                <a:gd name="T28" fmla="*/ 1 w 128"/>
                <a:gd name="T29" fmla="*/ 1 h 242"/>
                <a:gd name="T30" fmla="*/ 1 w 128"/>
                <a:gd name="T31" fmla="*/ 1 h 242"/>
                <a:gd name="T32" fmla="*/ 2 w 128"/>
                <a:gd name="T33" fmla="*/ 1 h 242"/>
                <a:gd name="T34" fmla="*/ 2 w 128"/>
                <a:gd name="T35" fmla="*/ 1 h 242"/>
                <a:gd name="T36" fmla="*/ 2 w 128"/>
                <a:gd name="T37" fmla="*/ 0 h 242"/>
                <a:gd name="T38" fmla="*/ 2 w 128"/>
                <a:gd name="T39" fmla="*/ 0 h 242"/>
                <a:gd name="T40" fmla="*/ 3 w 128"/>
                <a:gd name="T41" fmla="*/ 3 h 242"/>
                <a:gd name="T42" fmla="*/ 3 w 128"/>
                <a:gd name="T43" fmla="*/ 6 h 2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242"/>
                <a:gd name="T68" fmla="*/ 128 w 128"/>
                <a:gd name="T69" fmla="*/ 242 h 2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242">
                  <a:moveTo>
                    <a:pt x="127" y="239"/>
                  </a:moveTo>
                  <a:lnTo>
                    <a:pt x="105" y="241"/>
                  </a:lnTo>
                  <a:lnTo>
                    <a:pt x="88" y="236"/>
                  </a:lnTo>
                  <a:lnTo>
                    <a:pt x="68" y="228"/>
                  </a:lnTo>
                  <a:lnTo>
                    <a:pt x="50" y="218"/>
                  </a:lnTo>
                  <a:lnTo>
                    <a:pt x="34" y="203"/>
                  </a:lnTo>
                  <a:lnTo>
                    <a:pt x="22" y="185"/>
                  </a:lnTo>
                  <a:lnTo>
                    <a:pt x="10" y="167"/>
                  </a:lnTo>
                  <a:lnTo>
                    <a:pt x="3" y="148"/>
                  </a:lnTo>
                  <a:lnTo>
                    <a:pt x="2" y="126"/>
                  </a:lnTo>
                  <a:lnTo>
                    <a:pt x="0" y="103"/>
                  </a:lnTo>
                  <a:lnTo>
                    <a:pt x="6" y="86"/>
                  </a:lnTo>
                  <a:lnTo>
                    <a:pt x="13" y="67"/>
                  </a:lnTo>
                  <a:lnTo>
                    <a:pt x="23" y="48"/>
                  </a:lnTo>
                  <a:lnTo>
                    <a:pt x="36" y="34"/>
                  </a:lnTo>
                  <a:lnTo>
                    <a:pt x="51" y="19"/>
                  </a:lnTo>
                  <a:lnTo>
                    <a:pt x="67" y="10"/>
                  </a:lnTo>
                  <a:lnTo>
                    <a:pt x="87" y="3"/>
                  </a:lnTo>
                  <a:lnTo>
                    <a:pt x="106" y="0"/>
                  </a:lnTo>
                  <a:lnTo>
                    <a:pt x="117" y="118"/>
                  </a:lnTo>
                  <a:lnTo>
                    <a:pt x="127" y="239"/>
                  </a:lnTo>
                </a:path>
              </a:pathLst>
            </a:custGeom>
            <a:solidFill>
              <a:srgbClr val="7F3F00"/>
            </a:solidFill>
            <a:ln w="12700" cap="rnd" cmpd="sng">
              <a:solidFill>
                <a:srgbClr val="000000"/>
              </a:solidFill>
              <a:prstDash val="solid"/>
              <a:round/>
              <a:headEnd/>
              <a:tailEnd/>
            </a:ln>
          </p:spPr>
          <p:txBody>
            <a:bodyPr/>
            <a:lstStyle/>
            <a:p>
              <a:endParaRPr lang="fr-FR"/>
            </a:p>
          </p:txBody>
        </p:sp>
        <p:sp>
          <p:nvSpPr>
            <p:cNvPr id="37" name="Freeform 1069"/>
            <p:cNvSpPr>
              <a:spLocks/>
            </p:cNvSpPr>
            <p:nvPr/>
          </p:nvSpPr>
          <p:spPr bwMode="auto">
            <a:xfrm rot="2936934" flipV="1">
              <a:off x="2883" y="2552"/>
              <a:ext cx="73" cy="137"/>
            </a:xfrm>
            <a:custGeom>
              <a:avLst/>
              <a:gdLst>
                <a:gd name="T0" fmla="*/ 3 w 123"/>
                <a:gd name="T1" fmla="*/ 5 h 234"/>
                <a:gd name="T2" fmla="*/ 2 w 123"/>
                <a:gd name="T3" fmla="*/ 5 h 234"/>
                <a:gd name="T4" fmla="*/ 2 w 123"/>
                <a:gd name="T5" fmla="*/ 5 h 234"/>
                <a:gd name="T6" fmla="*/ 2 w 123"/>
                <a:gd name="T7" fmla="*/ 5 h 234"/>
                <a:gd name="T8" fmla="*/ 1 w 123"/>
                <a:gd name="T9" fmla="*/ 5 h 234"/>
                <a:gd name="T10" fmla="*/ 1 w 123"/>
                <a:gd name="T11" fmla="*/ 5 h 234"/>
                <a:gd name="T12" fmla="*/ 1 w 123"/>
                <a:gd name="T13" fmla="*/ 4 h 234"/>
                <a:gd name="T14" fmla="*/ 1 w 123"/>
                <a:gd name="T15" fmla="*/ 4 h 234"/>
                <a:gd name="T16" fmla="*/ 1 w 123"/>
                <a:gd name="T17" fmla="*/ 4 h 234"/>
                <a:gd name="T18" fmla="*/ 0 w 123"/>
                <a:gd name="T19" fmla="*/ 3 h 234"/>
                <a:gd name="T20" fmla="*/ 0 w 123"/>
                <a:gd name="T21" fmla="*/ 2 h 234"/>
                <a:gd name="T22" fmla="*/ 1 w 123"/>
                <a:gd name="T23" fmla="*/ 2 h 234"/>
                <a:gd name="T24" fmla="*/ 1 w 123"/>
                <a:gd name="T25" fmla="*/ 2 h 234"/>
                <a:gd name="T26" fmla="*/ 1 w 123"/>
                <a:gd name="T27" fmla="*/ 1 h 234"/>
                <a:gd name="T28" fmla="*/ 1 w 123"/>
                <a:gd name="T29" fmla="*/ 1 h 234"/>
                <a:gd name="T30" fmla="*/ 1 w 123"/>
                <a:gd name="T31" fmla="*/ 1 h 234"/>
                <a:gd name="T32" fmla="*/ 2 w 123"/>
                <a:gd name="T33" fmla="*/ 1 h 234"/>
                <a:gd name="T34" fmla="*/ 2 w 123"/>
                <a:gd name="T35" fmla="*/ 1 h 234"/>
                <a:gd name="T36" fmla="*/ 2 w 123"/>
                <a:gd name="T37" fmla="*/ 0 h 234"/>
                <a:gd name="T38" fmla="*/ 3 w 123"/>
                <a:gd name="T39" fmla="*/ 3 h 234"/>
                <a:gd name="T40" fmla="*/ 3 w 123"/>
                <a:gd name="T41" fmla="*/ 5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234"/>
                <a:gd name="T65" fmla="*/ 123 w 123"/>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234">
                  <a:moveTo>
                    <a:pt x="122" y="233"/>
                  </a:moveTo>
                  <a:lnTo>
                    <a:pt x="102" y="233"/>
                  </a:lnTo>
                  <a:lnTo>
                    <a:pt x="84" y="226"/>
                  </a:lnTo>
                  <a:lnTo>
                    <a:pt x="65" y="220"/>
                  </a:lnTo>
                  <a:lnTo>
                    <a:pt x="46" y="210"/>
                  </a:lnTo>
                  <a:lnTo>
                    <a:pt x="36" y="198"/>
                  </a:lnTo>
                  <a:lnTo>
                    <a:pt x="19" y="180"/>
                  </a:lnTo>
                  <a:lnTo>
                    <a:pt x="9" y="162"/>
                  </a:lnTo>
                  <a:lnTo>
                    <a:pt x="4" y="145"/>
                  </a:lnTo>
                  <a:lnTo>
                    <a:pt x="0" y="123"/>
                  </a:lnTo>
                  <a:lnTo>
                    <a:pt x="0" y="104"/>
                  </a:lnTo>
                  <a:lnTo>
                    <a:pt x="2" y="84"/>
                  </a:lnTo>
                  <a:lnTo>
                    <a:pt x="12" y="65"/>
                  </a:lnTo>
                  <a:lnTo>
                    <a:pt x="19" y="46"/>
                  </a:lnTo>
                  <a:lnTo>
                    <a:pt x="30" y="33"/>
                  </a:lnTo>
                  <a:lnTo>
                    <a:pt x="46" y="21"/>
                  </a:lnTo>
                  <a:lnTo>
                    <a:pt x="62" y="9"/>
                  </a:lnTo>
                  <a:lnTo>
                    <a:pt x="79" y="3"/>
                  </a:lnTo>
                  <a:lnTo>
                    <a:pt x="96" y="0"/>
                  </a:lnTo>
                  <a:lnTo>
                    <a:pt x="110" y="114"/>
                  </a:lnTo>
                  <a:lnTo>
                    <a:pt x="122" y="233"/>
                  </a:lnTo>
                </a:path>
              </a:pathLst>
            </a:custGeom>
            <a:solidFill>
              <a:srgbClr val="5F3F1F"/>
            </a:solidFill>
            <a:ln w="9525" cap="rnd">
              <a:noFill/>
              <a:round/>
              <a:headEnd/>
              <a:tailEnd/>
            </a:ln>
          </p:spPr>
          <p:txBody>
            <a:bodyPr/>
            <a:lstStyle/>
            <a:p>
              <a:endParaRPr lang="fr-FR"/>
            </a:p>
          </p:txBody>
        </p:sp>
        <p:sp>
          <p:nvSpPr>
            <p:cNvPr id="38" name="Freeform 1070"/>
            <p:cNvSpPr>
              <a:spLocks/>
            </p:cNvSpPr>
            <p:nvPr/>
          </p:nvSpPr>
          <p:spPr bwMode="auto">
            <a:xfrm rot="2936934" flipV="1">
              <a:off x="2860" y="2606"/>
              <a:ext cx="65" cy="66"/>
            </a:xfrm>
            <a:custGeom>
              <a:avLst/>
              <a:gdLst>
                <a:gd name="T0" fmla="*/ 0 w 108"/>
                <a:gd name="T1" fmla="*/ 2 h 113"/>
                <a:gd name="T2" fmla="*/ 1 w 108"/>
                <a:gd name="T3" fmla="*/ 2 h 113"/>
                <a:gd name="T4" fmla="*/ 1 w 108"/>
                <a:gd name="T5" fmla="*/ 1 h 113"/>
                <a:gd name="T6" fmla="*/ 1 w 108"/>
                <a:gd name="T7" fmla="*/ 1 h 113"/>
                <a:gd name="T8" fmla="*/ 1 w 108"/>
                <a:gd name="T9" fmla="*/ 1 h 113"/>
                <a:gd name="T10" fmla="*/ 1 w 108"/>
                <a:gd name="T11" fmla="*/ 1 h 113"/>
                <a:gd name="T12" fmla="*/ 2 w 108"/>
                <a:gd name="T13" fmla="*/ 1 h 113"/>
                <a:gd name="T14" fmla="*/ 2 w 108"/>
                <a:gd name="T15" fmla="*/ 0 h 113"/>
                <a:gd name="T16" fmla="*/ 2 w 108"/>
                <a:gd name="T17" fmla="*/ 0 h 113"/>
                <a:gd name="T18" fmla="*/ 3 w 108"/>
                <a:gd name="T19" fmla="*/ 3 h 113"/>
                <a:gd name="T20" fmla="*/ 0 w 108"/>
                <a:gd name="T21" fmla="*/ 2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113"/>
                <a:gd name="T35" fmla="*/ 108 w 108"/>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113">
                  <a:moveTo>
                    <a:pt x="0" y="91"/>
                  </a:moveTo>
                  <a:lnTo>
                    <a:pt x="4" y="73"/>
                  </a:lnTo>
                  <a:lnTo>
                    <a:pt x="10" y="55"/>
                  </a:lnTo>
                  <a:lnTo>
                    <a:pt x="24" y="37"/>
                  </a:lnTo>
                  <a:lnTo>
                    <a:pt x="35" y="24"/>
                  </a:lnTo>
                  <a:lnTo>
                    <a:pt x="54" y="12"/>
                  </a:lnTo>
                  <a:lnTo>
                    <a:pt x="69" y="3"/>
                  </a:lnTo>
                  <a:lnTo>
                    <a:pt x="88" y="0"/>
                  </a:lnTo>
                  <a:lnTo>
                    <a:pt x="95" y="0"/>
                  </a:lnTo>
                  <a:lnTo>
                    <a:pt x="107" y="112"/>
                  </a:lnTo>
                  <a:lnTo>
                    <a:pt x="0" y="91"/>
                  </a:lnTo>
                </a:path>
              </a:pathLst>
            </a:custGeom>
            <a:solidFill>
              <a:srgbClr val="3F1F00"/>
            </a:solidFill>
            <a:ln w="9525" cap="rnd">
              <a:noFill/>
              <a:round/>
              <a:headEnd/>
              <a:tailEnd/>
            </a:ln>
          </p:spPr>
          <p:txBody>
            <a:bodyPr/>
            <a:lstStyle/>
            <a:p>
              <a:endParaRPr lang="fr-FR"/>
            </a:p>
          </p:txBody>
        </p:sp>
        <p:sp>
          <p:nvSpPr>
            <p:cNvPr id="39" name="Freeform 1071"/>
            <p:cNvSpPr>
              <a:spLocks/>
            </p:cNvSpPr>
            <p:nvPr/>
          </p:nvSpPr>
          <p:spPr bwMode="auto">
            <a:xfrm rot="2936934" flipV="1">
              <a:off x="2882" y="2545"/>
              <a:ext cx="76" cy="142"/>
            </a:xfrm>
            <a:custGeom>
              <a:avLst/>
              <a:gdLst>
                <a:gd name="T0" fmla="*/ 4 w 128"/>
                <a:gd name="T1" fmla="*/ 6 h 242"/>
                <a:gd name="T2" fmla="*/ 3 w 128"/>
                <a:gd name="T3" fmla="*/ 6 h 242"/>
                <a:gd name="T4" fmla="*/ 2 w 128"/>
                <a:gd name="T5" fmla="*/ 5 h 242"/>
                <a:gd name="T6" fmla="*/ 2 w 128"/>
                <a:gd name="T7" fmla="*/ 5 h 242"/>
                <a:gd name="T8" fmla="*/ 1 w 128"/>
                <a:gd name="T9" fmla="*/ 5 h 242"/>
                <a:gd name="T10" fmla="*/ 1 w 128"/>
                <a:gd name="T11" fmla="*/ 5 h 242"/>
                <a:gd name="T12" fmla="*/ 1 w 128"/>
                <a:gd name="T13" fmla="*/ 5 h 242"/>
                <a:gd name="T14" fmla="*/ 1 w 128"/>
                <a:gd name="T15" fmla="*/ 4 h 242"/>
                <a:gd name="T16" fmla="*/ 1 w 128"/>
                <a:gd name="T17" fmla="*/ 4 h 242"/>
                <a:gd name="T18" fmla="*/ 1 w 128"/>
                <a:gd name="T19" fmla="*/ 3 h 242"/>
                <a:gd name="T20" fmla="*/ 0 w 128"/>
                <a:gd name="T21" fmla="*/ 2 h 242"/>
                <a:gd name="T22" fmla="*/ 1 w 128"/>
                <a:gd name="T23" fmla="*/ 2 h 242"/>
                <a:gd name="T24" fmla="*/ 1 w 128"/>
                <a:gd name="T25" fmla="*/ 2 h 242"/>
                <a:gd name="T26" fmla="*/ 1 w 128"/>
                <a:gd name="T27" fmla="*/ 1 h 242"/>
                <a:gd name="T28" fmla="*/ 1 w 128"/>
                <a:gd name="T29" fmla="*/ 1 h 242"/>
                <a:gd name="T30" fmla="*/ 1 w 128"/>
                <a:gd name="T31" fmla="*/ 1 h 242"/>
                <a:gd name="T32" fmla="*/ 2 w 128"/>
                <a:gd name="T33" fmla="*/ 1 h 242"/>
                <a:gd name="T34" fmla="*/ 2 w 128"/>
                <a:gd name="T35" fmla="*/ 0 h 242"/>
                <a:gd name="T36" fmla="*/ 3 w 128"/>
                <a:gd name="T37" fmla="*/ 0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242"/>
                <a:gd name="T59" fmla="*/ 128 w 128"/>
                <a:gd name="T60" fmla="*/ 242 h 2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242">
                  <a:moveTo>
                    <a:pt x="127" y="241"/>
                  </a:moveTo>
                  <a:lnTo>
                    <a:pt x="109" y="241"/>
                  </a:lnTo>
                  <a:lnTo>
                    <a:pt x="92" y="238"/>
                  </a:lnTo>
                  <a:lnTo>
                    <a:pt x="69" y="229"/>
                  </a:lnTo>
                  <a:lnTo>
                    <a:pt x="52" y="218"/>
                  </a:lnTo>
                  <a:lnTo>
                    <a:pt x="38" y="204"/>
                  </a:lnTo>
                  <a:lnTo>
                    <a:pt x="22" y="183"/>
                  </a:lnTo>
                  <a:lnTo>
                    <a:pt x="12" y="165"/>
                  </a:lnTo>
                  <a:lnTo>
                    <a:pt x="6" y="147"/>
                  </a:lnTo>
                  <a:lnTo>
                    <a:pt x="1" y="123"/>
                  </a:lnTo>
                  <a:lnTo>
                    <a:pt x="0" y="104"/>
                  </a:lnTo>
                  <a:lnTo>
                    <a:pt x="7" y="86"/>
                  </a:lnTo>
                  <a:lnTo>
                    <a:pt x="12" y="64"/>
                  </a:lnTo>
                  <a:lnTo>
                    <a:pt x="26" y="46"/>
                  </a:lnTo>
                  <a:lnTo>
                    <a:pt x="36" y="30"/>
                  </a:lnTo>
                  <a:lnTo>
                    <a:pt x="50" y="16"/>
                  </a:lnTo>
                  <a:lnTo>
                    <a:pt x="69" y="6"/>
                  </a:lnTo>
                  <a:lnTo>
                    <a:pt x="86" y="0"/>
                  </a:lnTo>
                  <a:lnTo>
                    <a:pt x="105" y="0"/>
                  </a:lnTo>
                </a:path>
              </a:pathLst>
            </a:custGeom>
            <a:noFill/>
            <a:ln w="12700" cap="rnd" cmpd="sng">
              <a:solidFill>
                <a:srgbClr val="000000"/>
              </a:solidFill>
              <a:prstDash val="solid"/>
              <a:round/>
              <a:headEnd type="none" w="sm" len="sm"/>
              <a:tailEnd type="none" w="sm" len="sm"/>
            </a:ln>
          </p:spPr>
          <p:txBody>
            <a:bodyPr/>
            <a:lstStyle/>
            <a:p>
              <a:endParaRPr lang="fr-FR"/>
            </a:p>
          </p:txBody>
        </p:sp>
        <p:sp>
          <p:nvSpPr>
            <p:cNvPr id="40" name="Freeform 1072"/>
            <p:cNvSpPr>
              <a:spLocks/>
            </p:cNvSpPr>
            <p:nvPr/>
          </p:nvSpPr>
          <p:spPr bwMode="auto">
            <a:xfrm rot="2936934" flipV="1">
              <a:off x="2895" y="2559"/>
              <a:ext cx="76" cy="141"/>
            </a:xfrm>
            <a:custGeom>
              <a:avLst/>
              <a:gdLst>
                <a:gd name="T0" fmla="*/ 4 w 128"/>
                <a:gd name="T1" fmla="*/ 5 h 240"/>
                <a:gd name="T2" fmla="*/ 3 w 128"/>
                <a:gd name="T3" fmla="*/ 5 h 240"/>
                <a:gd name="T4" fmla="*/ 2 w 128"/>
                <a:gd name="T5" fmla="*/ 5 h 240"/>
                <a:gd name="T6" fmla="*/ 2 w 128"/>
                <a:gd name="T7" fmla="*/ 5 h 240"/>
                <a:gd name="T8" fmla="*/ 1 w 128"/>
                <a:gd name="T9" fmla="*/ 5 h 240"/>
                <a:gd name="T10" fmla="*/ 1 w 128"/>
                <a:gd name="T11" fmla="*/ 5 h 240"/>
                <a:gd name="T12" fmla="*/ 1 w 128"/>
                <a:gd name="T13" fmla="*/ 5 h 240"/>
                <a:gd name="T14" fmla="*/ 1 w 128"/>
                <a:gd name="T15" fmla="*/ 4 h 240"/>
                <a:gd name="T16" fmla="*/ 1 w 128"/>
                <a:gd name="T17" fmla="*/ 4 h 240"/>
                <a:gd name="T18" fmla="*/ 1 w 128"/>
                <a:gd name="T19" fmla="*/ 3 h 240"/>
                <a:gd name="T20" fmla="*/ 0 w 128"/>
                <a:gd name="T21" fmla="*/ 2 h 240"/>
                <a:gd name="T22" fmla="*/ 1 w 128"/>
                <a:gd name="T23" fmla="*/ 2 h 240"/>
                <a:gd name="T24" fmla="*/ 1 w 128"/>
                <a:gd name="T25" fmla="*/ 2 h 240"/>
                <a:gd name="T26" fmla="*/ 1 w 128"/>
                <a:gd name="T27" fmla="*/ 1 h 240"/>
                <a:gd name="T28" fmla="*/ 1 w 128"/>
                <a:gd name="T29" fmla="*/ 1 h 240"/>
                <a:gd name="T30" fmla="*/ 1 w 128"/>
                <a:gd name="T31" fmla="*/ 1 h 240"/>
                <a:gd name="T32" fmla="*/ 2 w 128"/>
                <a:gd name="T33" fmla="*/ 1 h 240"/>
                <a:gd name="T34" fmla="*/ 2 w 128"/>
                <a:gd name="T35" fmla="*/ 0 h 240"/>
                <a:gd name="T36" fmla="*/ 3 w 128"/>
                <a:gd name="T37" fmla="*/ 0 h 240"/>
                <a:gd name="T38" fmla="*/ 3 w 128"/>
                <a:gd name="T39" fmla="*/ 3 h 240"/>
                <a:gd name="T40" fmla="*/ 4 w 128"/>
                <a:gd name="T41" fmla="*/ 5 h 2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240"/>
                <a:gd name="T65" fmla="*/ 128 w 128"/>
                <a:gd name="T66" fmla="*/ 240 h 2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240">
                  <a:moveTo>
                    <a:pt x="127" y="237"/>
                  </a:moveTo>
                  <a:lnTo>
                    <a:pt x="105" y="239"/>
                  </a:lnTo>
                  <a:lnTo>
                    <a:pt x="87" y="235"/>
                  </a:lnTo>
                  <a:lnTo>
                    <a:pt x="68" y="228"/>
                  </a:lnTo>
                  <a:lnTo>
                    <a:pt x="48" y="216"/>
                  </a:lnTo>
                  <a:lnTo>
                    <a:pt x="37" y="200"/>
                  </a:lnTo>
                  <a:lnTo>
                    <a:pt x="21" y="183"/>
                  </a:lnTo>
                  <a:lnTo>
                    <a:pt x="8" y="166"/>
                  </a:lnTo>
                  <a:lnTo>
                    <a:pt x="3" y="149"/>
                  </a:lnTo>
                  <a:lnTo>
                    <a:pt x="1" y="124"/>
                  </a:lnTo>
                  <a:lnTo>
                    <a:pt x="0" y="104"/>
                  </a:lnTo>
                  <a:lnTo>
                    <a:pt x="6" y="83"/>
                  </a:lnTo>
                  <a:lnTo>
                    <a:pt x="12" y="65"/>
                  </a:lnTo>
                  <a:lnTo>
                    <a:pt x="22" y="45"/>
                  </a:lnTo>
                  <a:lnTo>
                    <a:pt x="35" y="28"/>
                  </a:lnTo>
                  <a:lnTo>
                    <a:pt x="51" y="17"/>
                  </a:lnTo>
                  <a:lnTo>
                    <a:pt x="66" y="8"/>
                  </a:lnTo>
                  <a:lnTo>
                    <a:pt x="87" y="0"/>
                  </a:lnTo>
                  <a:lnTo>
                    <a:pt x="106" y="0"/>
                  </a:lnTo>
                  <a:lnTo>
                    <a:pt x="115" y="120"/>
                  </a:lnTo>
                  <a:lnTo>
                    <a:pt x="127" y="237"/>
                  </a:lnTo>
                </a:path>
              </a:pathLst>
            </a:custGeom>
            <a:solidFill>
              <a:srgbClr val="7F3F00"/>
            </a:solidFill>
            <a:ln w="12700" cap="rnd" cmpd="sng">
              <a:solidFill>
                <a:srgbClr val="000000"/>
              </a:solidFill>
              <a:prstDash val="solid"/>
              <a:round/>
              <a:headEnd/>
              <a:tailEnd/>
            </a:ln>
          </p:spPr>
          <p:txBody>
            <a:bodyPr/>
            <a:lstStyle/>
            <a:p>
              <a:endParaRPr lang="fr-FR"/>
            </a:p>
          </p:txBody>
        </p:sp>
        <p:sp>
          <p:nvSpPr>
            <p:cNvPr id="41" name="Freeform 1073"/>
            <p:cNvSpPr>
              <a:spLocks/>
            </p:cNvSpPr>
            <p:nvPr/>
          </p:nvSpPr>
          <p:spPr bwMode="auto">
            <a:xfrm rot="2936934" flipV="1">
              <a:off x="2907" y="2569"/>
              <a:ext cx="76" cy="140"/>
            </a:xfrm>
            <a:custGeom>
              <a:avLst/>
              <a:gdLst>
                <a:gd name="T0" fmla="*/ 4 w 127"/>
                <a:gd name="T1" fmla="*/ 6 h 237"/>
                <a:gd name="T2" fmla="*/ 3 w 127"/>
                <a:gd name="T3" fmla="*/ 6 h 237"/>
                <a:gd name="T4" fmla="*/ 2 w 127"/>
                <a:gd name="T5" fmla="*/ 6 h 237"/>
                <a:gd name="T6" fmla="*/ 2 w 127"/>
                <a:gd name="T7" fmla="*/ 5 h 237"/>
                <a:gd name="T8" fmla="*/ 1 w 127"/>
                <a:gd name="T9" fmla="*/ 5 h 237"/>
                <a:gd name="T10" fmla="*/ 1 w 127"/>
                <a:gd name="T11" fmla="*/ 5 h 237"/>
                <a:gd name="T12" fmla="*/ 1 w 127"/>
                <a:gd name="T13" fmla="*/ 5 h 237"/>
                <a:gd name="T14" fmla="*/ 1 w 127"/>
                <a:gd name="T15" fmla="*/ 4 h 237"/>
                <a:gd name="T16" fmla="*/ 1 w 127"/>
                <a:gd name="T17" fmla="*/ 4 h 237"/>
                <a:gd name="T18" fmla="*/ 0 w 127"/>
                <a:gd name="T19" fmla="*/ 3 h 237"/>
                <a:gd name="T20" fmla="*/ 0 w 127"/>
                <a:gd name="T21" fmla="*/ 3 h 237"/>
                <a:gd name="T22" fmla="*/ 1 w 127"/>
                <a:gd name="T23" fmla="*/ 2 h 237"/>
                <a:gd name="T24" fmla="*/ 1 w 127"/>
                <a:gd name="T25" fmla="*/ 2 h 237"/>
                <a:gd name="T26" fmla="*/ 1 w 127"/>
                <a:gd name="T27" fmla="*/ 1 h 237"/>
                <a:gd name="T28" fmla="*/ 1 w 127"/>
                <a:gd name="T29" fmla="*/ 1 h 237"/>
                <a:gd name="T30" fmla="*/ 1 w 127"/>
                <a:gd name="T31" fmla="*/ 1 h 237"/>
                <a:gd name="T32" fmla="*/ 2 w 127"/>
                <a:gd name="T33" fmla="*/ 1 h 237"/>
                <a:gd name="T34" fmla="*/ 2 w 127"/>
                <a:gd name="T35" fmla="*/ 1 h 237"/>
                <a:gd name="T36" fmla="*/ 3 w 127"/>
                <a:gd name="T37" fmla="*/ 0 h 237"/>
                <a:gd name="T38" fmla="*/ 3 w 127"/>
                <a:gd name="T39" fmla="*/ 3 h 237"/>
                <a:gd name="T40" fmla="*/ 4 w 127"/>
                <a:gd name="T41" fmla="*/ 6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237"/>
                <a:gd name="T65" fmla="*/ 127 w 127"/>
                <a:gd name="T66" fmla="*/ 237 h 2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237">
                  <a:moveTo>
                    <a:pt x="126" y="236"/>
                  </a:moveTo>
                  <a:lnTo>
                    <a:pt x="105" y="232"/>
                  </a:lnTo>
                  <a:lnTo>
                    <a:pt x="86" y="233"/>
                  </a:lnTo>
                  <a:lnTo>
                    <a:pt x="69" y="223"/>
                  </a:lnTo>
                  <a:lnTo>
                    <a:pt x="50" y="213"/>
                  </a:lnTo>
                  <a:lnTo>
                    <a:pt x="35" y="198"/>
                  </a:lnTo>
                  <a:lnTo>
                    <a:pt x="24" y="183"/>
                  </a:lnTo>
                  <a:lnTo>
                    <a:pt x="13" y="163"/>
                  </a:lnTo>
                  <a:lnTo>
                    <a:pt x="6" y="144"/>
                  </a:lnTo>
                  <a:lnTo>
                    <a:pt x="0" y="126"/>
                  </a:lnTo>
                  <a:lnTo>
                    <a:pt x="0" y="106"/>
                  </a:lnTo>
                  <a:lnTo>
                    <a:pt x="6" y="85"/>
                  </a:lnTo>
                  <a:lnTo>
                    <a:pt x="13" y="67"/>
                  </a:lnTo>
                  <a:lnTo>
                    <a:pt x="22" y="47"/>
                  </a:lnTo>
                  <a:lnTo>
                    <a:pt x="32" y="31"/>
                  </a:lnTo>
                  <a:lnTo>
                    <a:pt x="48" y="18"/>
                  </a:lnTo>
                  <a:lnTo>
                    <a:pt x="65" y="10"/>
                  </a:lnTo>
                  <a:lnTo>
                    <a:pt x="81" y="4"/>
                  </a:lnTo>
                  <a:lnTo>
                    <a:pt x="100" y="0"/>
                  </a:lnTo>
                  <a:lnTo>
                    <a:pt x="114" y="116"/>
                  </a:lnTo>
                  <a:lnTo>
                    <a:pt x="126" y="236"/>
                  </a:lnTo>
                </a:path>
              </a:pathLst>
            </a:custGeom>
            <a:solidFill>
              <a:srgbClr val="5F3F1F"/>
            </a:solidFill>
            <a:ln w="9525" cap="rnd">
              <a:noFill/>
              <a:round/>
              <a:headEnd/>
              <a:tailEnd/>
            </a:ln>
          </p:spPr>
          <p:txBody>
            <a:bodyPr/>
            <a:lstStyle/>
            <a:p>
              <a:endParaRPr lang="fr-FR"/>
            </a:p>
          </p:txBody>
        </p:sp>
        <p:sp>
          <p:nvSpPr>
            <p:cNvPr id="42" name="Freeform 1074"/>
            <p:cNvSpPr>
              <a:spLocks/>
            </p:cNvSpPr>
            <p:nvPr/>
          </p:nvSpPr>
          <p:spPr bwMode="auto">
            <a:xfrm rot="2936934" flipV="1">
              <a:off x="2885" y="2625"/>
              <a:ext cx="65" cy="68"/>
            </a:xfrm>
            <a:custGeom>
              <a:avLst/>
              <a:gdLst>
                <a:gd name="T0" fmla="*/ 0 w 109"/>
                <a:gd name="T1" fmla="*/ 2 h 115"/>
                <a:gd name="T2" fmla="*/ 1 w 109"/>
                <a:gd name="T3" fmla="*/ 2 h 115"/>
                <a:gd name="T4" fmla="*/ 1 w 109"/>
                <a:gd name="T5" fmla="*/ 1 h 115"/>
                <a:gd name="T6" fmla="*/ 1 w 109"/>
                <a:gd name="T7" fmla="*/ 1 h 115"/>
                <a:gd name="T8" fmla="*/ 1 w 109"/>
                <a:gd name="T9" fmla="*/ 1 h 115"/>
                <a:gd name="T10" fmla="*/ 1 w 109"/>
                <a:gd name="T11" fmla="*/ 1 h 115"/>
                <a:gd name="T12" fmla="*/ 2 w 109"/>
                <a:gd name="T13" fmla="*/ 1 h 115"/>
                <a:gd name="T14" fmla="*/ 2 w 109"/>
                <a:gd name="T15" fmla="*/ 1 h 115"/>
                <a:gd name="T16" fmla="*/ 2 w 109"/>
                <a:gd name="T17" fmla="*/ 0 h 115"/>
                <a:gd name="T18" fmla="*/ 3 w 109"/>
                <a:gd name="T19" fmla="*/ 3 h 115"/>
                <a:gd name="T20" fmla="*/ 0 w 109"/>
                <a:gd name="T21" fmla="*/ 2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115"/>
                <a:gd name="T35" fmla="*/ 109 w 109"/>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115">
                  <a:moveTo>
                    <a:pt x="0" y="90"/>
                  </a:moveTo>
                  <a:lnTo>
                    <a:pt x="3" y="71"/>
                  </a:lnTo>
                  <a:lnTo>
                    <a:pt x="12" y="51"/>
                  </a:lnTo>
                  <a:lnTo>
                    <a:pt x="24" y="37"/>
                  </a:lnTo>
                  <a:lnTo>
                    <a:pt x="35" y="23"/>
                  </a:lnTo>
                  <a:lnTo>
                    <a:pt x="54" y="11"/>
                  </a:lnTo>
                  <a:lnTo>
                    <a:pt x="71" y="5"/>
                  </a:lnTo>
                  <a:lnTo>
                    <a:pt x="93" y="1"/>
                  </a:lnTo>
                  <a:lnTo>
                    <a:pt x="96" y="0"/>
                  </a:lnTo>
                  <a:lnTo>
                    <a:pt x="108" y="114"/>
                  </a:lnTo>
                  <a:lnTo>
                    <a:pt x="0" y="90"/>
                  </a:lnTo>
                </a:path>
              </a:pathLst>
            </a:custGeom>
            <a:solidFill>
              <a:srgbClr val="3F1F00"/>
            </a:solidFill>
            <a:ln w="9525" cap="rnd">
              <a:noFill/>
              <a:round/>
              <a:headEnd/>
              <a:tailEnd/>
            </a:ln>
          </p:spPr>
          <p:txBody>
            <a:bodyPr/>
            <a:lstStyle/>
            <a:p>
              <a:endParaRPr lang="fr-FR"/>
            </a:p>
          </p:txBody>
        </p:sp>
        <p:sp>
          <p:nvSpPr>
            <p:cNvPr id="43" name="Freeform 1075"/>
            <p:cNvSpPr>
              <a:spLocks/>
            </p:cNvSpPr>
            <p:nvPr/>
          </p:nvSpPr>
          <p:spPr bwMode="auto">
            <a:xfrm rot="2936934" flipV="1">
              <a:off x="2905" y="2566"/>
              <a:ext cx="77" cy="143"/>
            </a:xfrm>
            <a:custGeom>
              <a:avLst/>
              <a:gdLst>
                <a:gd name="T0" fmla="*/ 4 w 129"/>
                <a:gd name="T1" fmla="*/ 7 h 241"/>
                <a:gd name="T2" fmla="*/ 3 w 129"/>
                <a:gd name="T3" fmla="*/ 7 h 241"/>
                <a:gd name="T4" fmla="*/ 2 w 129"/>
                <a:gd name="T5" fmla="*/ 7 h 241"/>
                <a:gd name="T6" fmla="*/ 2 w 129"/>
                <a:gd name="T7" fmla="*/ 6 h 241"/>
                <a:gd name="T8" fmla="*/ 1 w 129"/>
                <a:gd name="T9" fmla="*/ 5 h 241"/>
                <a:gd name="T10" fmla="*/ 1 w 129"/>
                <a:gd name="T11" fmla="*/ 5 h 241"/>
                <a:gd name="T12" fmla="*/ 1 w 129"/>
                <a:gd name="T13" fmla="*/ 5 h 241"/>
                <a:gd name="T14" fmla="*/ 1 w 129"/>
                <a:gd name="T15" fmla="*/ 4 h 241"/>
                <a:gd name="T16" fmla="*/ 1 w 129"/>
                <a:gd name="T17" fmla="*/ 4 h 241"/>
                <a:gd name="T18" fmla="*/ 1 w 129"/>
                <a:gd name="T19" fmla="*/ 3 h 241"/>
                <a:gd name="T20" fmla="*/ 0 w 129"/>
                <a:gd name="T21" fmla="*/ 3 h 241"/>
                <a:gd name="T22" fmla="*/ 1 w 129"/>
                <a:gd name="T23" fmla="*/ 2 h 241"/>
                <a:gd name="T24" fmla="*/ 1 w 129"/>
                <a:gd name="T25" fmla="*/ 2 h 241"/>
                <a:gd name="T26" fmla="*/ 1 w 129"/>
                <a:gd name="T27" fmla="*/ 1 h 241"/>
                <a:gd name="T28" fmla="*/ 1 w 129"/>
                <a:gd name="T29" fmla="*/ 1 h 241"/>
                <a:gd name="T30" fmla="*/ 1 w 129"/>
                <a:gd name="T31" fmla="*/ 1 h 241"/>
                <a:gd name="T32" fmla="*/ 2 w 129"/>
                <a:gd name="T33" fmla="*/ 1 h 241"/>
                <a:gd name="T34" fmla="*/ 2 w 129"/>
                <a:gd name="T35" fmla="*/ 1 h 241"/>
                <a:gd name="T36" fmla="*/ 3 w 129"/>
                <a:gd name="T37" fmla="*/ 0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41"/>
                <a:gd name="T59" fmla="*/ 129 w 12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41">
                  <a:moveTo>
                    <a:pt x="128" y="240"/>
                  </a:moveTo>
                  <a:lnTo>
                    <a:pt x="111" y="240"/>
                  </a:lnTo>
                  <a:lnTo>
                    <a:pt x="91" y="237"/>
                  </a:lnTo>
                  <a:lnTo>
                    <a:pt x="69" y="229"/>
                  </a:lnTo>
                  <a:lnTo>
                    <a:pt x="51" y="218"/>
                  </a:lnTo>
                  <a:lnTo>
                    <a:pt x="37" y="203"/>
                  </a:lnTo>
                  <a:lnTo>
                    <a:pt x="25" y="185"/>
                  </a:lnTo>
                  <a:lnTo>
                    <a:pt x="13" y="171"/>
                  </a:lnTo>
                  <a:lnTo>
                    <a:pt x="4" y="147"/>
                  </a:lnTo>
                  <a:lnTo>
                    <a:pt x="4" y="125"/>
                  </a:lnTo>
                  <a:lnTo>
                    <a:pt x="0" y="107"/>
                  </a:lnTo>
                  <a:lnTo>
                    <a:pt x="6" y="86"/>
                  </a:lnTo>
                  <a:lnTo>
                    <a:pt x="13" y="67"/>
                  </a:lnTo>
                  <a:lnTo>
                    <a:pt x="26" y="49"/>
                  </a:lnTo>
                  <a:lnTo>
                    <a:pt x="36" y="30"/>
                  </a:lnTo>
                  <a:lnTo>
                    <a:pt x="52" y="18"/>
                  </a:lnTo>
                  <a:lnTo>
                    <a:pt x="69" y="5"/>
                  </a:lnTo>
                  <a:lnTo>
                    <a:pt x="89" y="5"/>
                  </a:lnTo>
                  <a:lnTo>
                    <a:pt x="104" y="0"/>
                  </a:lnTo>
                </a:path>
              </a:pathLst>
            </a:custGeom>
            <a:noFill/>
            <a:ln w="12700" cap="rnd" cmpd="sng">
              <a:solidFill>
                <a:srgbClr val="000000"/>
              </a:solidFill>
              <a:prstDash val="solid"/>
              <a:round/>
              <a:headEnd type="none" w="sm" len="sm"/>
              <a:tailEnd type="none" w="sm" len="sm"/>
            </a:ln>
          </p:spPr>
          <p:txBody>
            <a:bodyPr/>
            <a:lstStyle/>
            <a:p>
              <a:endParaRPr lang="fr-FR"/>
            </a:p>
          </p:txBody>
        </p:sp>
        <p:sp>
          <p:nvSpPr>
            <p:cNvPr id="44" name="Freeform 1076"/>
            <p:cNvSpPr>
              <a:spLocks/>
            </p:cNvSpPr>
            <p:nvPr/>
          </p:nvSpPr>
          <p:spPr bwMode="auto">
            <a:xfrm rot="2936934" flipV="1">
              <a:off x="2920" y="2574"/>
              <a:ext cx="74" cy="143"/>
            </a:xfrm>
            <a:custGeom>
              <a:avLst/>
              <a:gdLst>
                <a:gd name="T0" fmla="*/ 4 w 124"/>
                <a:gd name="T1" fmla="*/ 6 h 242"/>
                <a:gd name="T2" fmla="*/ 3 w 124"/>
                <a:gd name="T3" fmla="*/ 7 h 242"/>
                <a:gd name="T4" fmla="*/ 2 w 124"/>
                <a:gd name="T5" fmla="*/ 6 h 242"/>
                <a:gd name="T6" fmla="*/ 2 w 124"/>
                <a:gd name="T7" fmla="*/ 6 h 242"/>
                <a:gd name="T8" fmla="*/ 1 w 124"/>
                <a:gd name="T9" fmla="*/ 5 h 242"/>
                <a:gd name="T10" fmla="*/ 1 w 124"/>
                <a:gd name="T11" fmla="*/ 5 h 242"/>
                <a:gd name="T12" fmla="*/ 1 w 124"/>
                <a:gd name="T13" fmla="*/ 5 h 242"/>
                <a:gd name="T14" fmla="*/ 1 w 124"/>
                <a:gd name="T15" fmla="*/ 4 h 242"/>
                <a:gd name="T16" fmla="*/ 1 w 124"/>
                <a:gd name="T17" fmla="*/ 4 h 242"/>
                <a:gd name="T18" fmla="*/ 0 w 124"/>
                <a:gd name="T19" fmla="*/ 3 h 242"/>
                <a:gd name="T20" fmla="*/ 0 w 124"/>
                <a:gd name="T21" fmla="*/ 3 h 242"/>
                <a:gd name="T22" fmla="*/ 1 w 124"/>
                <a:gd name="T23" fmla="*/ 2 h 242"/>
                <a:gd name="T24" fmla="*/ 1 w 124"/>
                <a:gd name="T25" fmla="*/ 2 h 242"/>
                <a:gd name="T26" fmla="*/ 1 w 124"/>
                <a:gd name="T27" fmla="*/ 1 h 242"/>
                <a:gd name="T28" fmla="*/ 1 w 124"/>
                <a:gd name="T29" fmla="*/ 1 h 242"/>
                <a:gd name="T30" fmla="*/ 1 w 124"/>
                <a:gd name="T31" fmla="*/ 1 h 242"/>
                <a:gd name="T32" fmla="*/ 2 w 124"/>
                <a:gd name="T33" fmla="*/ 1 h 242"/>
                <a:gd name="T34" fmla="*/ 2 w 124"/>
                <a:gd name="T35" fmla="*/ 1 h 242"/>
                <a:gd name="T36" fmla="*/ 3 w 124"/>
                <a:gd name="T37" fmla="*/ 0 h 242"/>
                <a:gd name="T38" fmla="*/ 3 w 124"/>
                <a:gd name="T39" fmla="*/ 3 h 242"/>
                <a:gd name="T40" fmla="*/ 4 w 124"/>
                <a:gd name="T41" fmla="*/ 6 h 2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242"/>
                <a:gd name="T65" fmla="*/ 124 w 124"/>
                <a:gd name="T66" fmla="*/ 242 h 2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242">
                  <a:moveTo>
                    <a:pt x="123" y="239"/>
                  </a:moveTo>
                  <a:lnTo>
                    <a:pt x="107" y="241"/>
                  </a:lnTo>
                  <a:lnTo>
                    <a:pt x="87" y="235"/>
                  </a:lnTo>
                  <a:lnTo>
                    <a:pt x="64" y="228"/>
                  </a:lnTo>
                  <a:lnTo>
                    <a:pt x="48" y="217"/>
                  </a:lnTo>
                  <a:lnTo>
                    <a:pt x="36" y="201"/>
                  </a:lnTo>
                  <a:lnTo>
                    <a:pt x="20" y="184"/>
                  </a:lnTo>
                  <a:lnTo>
                    <a:pt x="10" y="166"/>
                  </a:lnTo>
                  <a:lnTo>
                    <a:pt x="4" y="146"/>
                  </a:lnTo>
                  <a:lnTo>
                    <a:pt x="0" y="125"/>
                  </a:lnTo>
                  <a:lnTo>
                    <a:pt x="0" y="109"/>
                  </a:lnTo>
                  <a:lnTo>
                    <a:pt x="5" y="87"/>
                  </a:lnTo>
                  <a:lnTo>
                    <a:pt x="12" y="66"/>
                  </a:lnTo>
                  <a:lnTo>
                    <a:pt x="23" y="49"/>
                  </a:lnTo>
                  <a:lnTo>
                    <a:pt x="36" y="32"/>
                  </a:lnTo>
                  <a:lnTo>
                    <a:pt x="47" y="19"/>
                  </a:lnTo>
                  <a:lnTo>
                    <a:pt x="67" y="9"/>
                  </a:lnTo>
                  <a:lnTo>
                    <a:pt x="87" y="2"/>
                  </a:lnTo>
                  <a:lnTo>
                    <a:pt x="103" y="0"/>
                  </a:lnTo>
                  <a:lnTo>
                    <a:pt x="115" y="120"/>
                  </a:lnTo>
                  <a:lnTo>
                    <a:pt x="123" y="239"/>
                  </a:lnTo>
                </a:path>
              </a:pathLst>
            </a:custGeom>
            <a:solidFill>
              <a:srgbClr val="7F3F00"/>
            </a:solidFill>
            <a:ln w="12700" cap="rnd" cmpd="sng">
              <a:solidFill>
                <a:srgbClr val="000000"/>
              </a:solidFill>
              <a:prstDash val="solid"/>
              <a:round/>
              <a:headEnd/>
              <a:tailEnd/>
            </a:ln>
          </p:spPr>
          <p:txBody>
            <a:bodyPr/>
            <a:lstStyle/>
            <a:p>
              <a:endParaRPr lang="fr-FR"/>
            </a:p>
          </p:txBody>
        </p:sp>
        <p:sp>
          <p:nvSpPr>
            <p:cNvPr id="45" name="Line 1077"/>
            <p:cNvSpPr>
              <a:spLocks noChangeShapeType="1"/>
            </p:cNvSpPr>
            <p:nvPr/>
          </p:nvSpPr>
          <p:spPr bwMode="auto">
            <a:xfrm rot="2936934" flipV="1">
              <a:off x="2804" y="2641"/>
              <a:ext cx="683" cy="134"/>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46" name="Line 1078"/>
            <p:cNvSpPr>
              <a:spLocks noChangeShapeType="1"/>
            </p:cNvSpPr>
            <p:nvPr/>
          </p:nvSpPr>
          <p:spPr bwMode="auto">
            <a:xfrm rot="2936934" flipV="1">
              <a:off x="2690" y="2756"/>
              <a:ext cx="708" cy="124"/>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47" name="Freeform 1079"/>
            <p:cNvSpPr>
              <a:spLocks/>
            </p:cNvSpPr>
            <p:nvPr/>
          </p:nvSpPr>
          <p:spPr bwMode="auto">
            <a:xfrm rot="2936934" flipV="1">
              <a:off x="2935" y="2588"/>
              <a:ext cx="74" cy="138"/>
            </a:xfrm>
            <a:custGeom>
              <a:avLst/>
              <a:gdLst>
                <a:gd name="T0" fmla="*/ 3 w 126"/>
                <a:gd name="T1" fmla="*/ 6 h 233"/>
                <a:gd name="T2" fmla="*/ 2 w 126"/>
                <a:gd name="T3" fmla="*/ 6 h 233"/>
                <a:gd name="T4" fmla="*/ 2 w 126"/>
                <a:gd name="T5" fmla="*/ 6 h 233"/>
                <a:gd name="T6" fmla="*/ 2 w 126"/>
                <a:gd name="T7" fmla="*/ 5 h 233"/>
                <a:gd name="T8" fmla="*/ 1 w 126"/>
                <a:gd name="T9" fmla="*/ 5 h 233"/>
                <a:gd name="T10" fmla="*/ 1 w 126"/>
                <a:gd name="T11" fmla="*/ 5 h 233"/>
                <a:gd name="T12" fmla="*/ 1 w 126"/>
                <a:gd name="T13" fmla="*/ 5 h 233"/>
                <a:gd name="T14" fmla="*/ 1 w 126"/>
                <a:gd name="T15" fmla="*/ 4 h 233"/>
                <a:gd name="T16" fmla="*/ 1 w 126"/>
                <a:gd name="T17" fmla="*/ 4 h 233"/>
                <a:gd name="T18" fmla="*/ 0 w 126"/>
                <a:gd name="T19" fmla="*/ 3 h 233"/>
                <a:gd name="T20" fmla="*/ 0 w 126"/>
                <a:gd name="T21" fmla="*/ 3 h 233"/>
                <a:gd name="T22" fmla="*/ 1 w 126"/>
                <a:gd name="T23" fmla="*/ 2 h 233"/>
                <a:gd name="T24" fmla="*/ 1 w 126"/>
                <a:gd name="T25" fmla="*/ 2 h 233"/>
                <a:gd name="T26" fmla="*/ 1 w 126"/>
                <a:gd name="T27" fmla="*/ 1 h 233"/>
                <a:gd name="T28" fmla="*/ 1 w 126"/>
                <a:gd name="T29" fmla="*/ 1 h 233"/>
                <a:gd name="T30" fmla="*/ 1 w 126"/>
                <a:gd name="T31" fmla="*/ 1 h 233"/>
                <a:gd name="T32" fmla="*/ 1 w 126"/>
                <a:gd name="T33" fmla="*/ 1 h 233"/>
                <a:gd name="T34" fmla="*/ 2 w 126"/>
                <a:gd name="T35" fmla="*/ 0 h 233"/>
                <a:gd name="T36" fmla="*/ 2 w 126"/>
                <a:gd name="T37" fmla="*/ 1 h 233"/>
                <a:gd name="T38" fmla="*/ 3 w 126"/>
                <a:gd name="T39" fmla="*/ 3 h 233"/>
                <a:gd name="T40" fmla="*/ 3 w 126"/>
                <a:gd name="T41" fmla="*/ 6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233"/>
                <a:gd name="T65" fmla="*/ 126 w 126"/>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233">
                  <a:moveTo>
                    <a:pt x="125" y="232"/>
                  </a:moveTo>
                  <a:lnTo>
                    <a:pt x="105" y="230"/>
                  </a:lnTo>
                  <a:lnTo>
                    <a:pt x="88" y="230"/>
                  </a:lnTo>
                  <a:lnTo>
                    <a:pt x="66" y="221"/>
                  </a:lnTo>
                  <a:lnTo>
                    <a:pt x="50" y="210"/>
                  </a:lnTo>
                  <a:lnTo>
                    <a:pt x="36" y="196"/>
                  </a:lnTo>
                  <a:lnTo>
                    <a:pt x="24" y="184"/>
                  </a:lnTo>
                  <a:lnTo>
                    <a:pt x="13" y="162"/>
                  </a:lnTo>
                  <a:lnTo>
                    <a:pt x="5" y="145"/>
                  </a:lnTo>
                  <a:lnTo>
                    <a:pt x="0" y="124"/>
                  </a:lnTo>
                  <a:lnTo>
                    <a:pt x="0" y="104"/>
                  </a:lnTo>
                  <a:lnTo>
                    <a:pt x="4" y="88"/>
                  </a:lnTo>
                  <a:lnTo>
                    <a:pt x="10" y="66"/>
                  </a:lnTo>
                  <a:lnTo>
                    <a:pt x="16" y="47"/>
                  </a:lnTo>
                  <a:lnTo>
                    <a:pt x="31" y="33"/>
                  </a:lnTo>
                  <a:lnTo>
                    <a:pt x="45" y="19"/>
                  </a:lnTo>
                  <a:lnTo>
                    <a:pt x="60" y="6"/>
                  </a:lnTo>
                  <a:lnTo>
                    <a:pt x="77" y="0"/>
                  </a:lnTo>
                  <a:lnTo>
                    <a:pt x="97" y="1"/>
                  </a:lnTo>
                  <a:lnTo>
                    <a:pt x="111" y="115"/>
                  </a:lnTo>
                  <a:lnTo>
                    <a:pt x="125" y="232"/>
                  </a:lnTo>
                </a:path>
              </a:pathLst>
            </a:custGeom>
            <a:solidFill>
              <a:srgbClr val="5F3F1F"/>
            </a:solidFill>
            <a:ln w="9525" cap="rnd">
              <a:noFill/>
              <a:round/>
              <a:headEnd/>
              <a:tailEnd/>
            </a:ln>
          </p:spPr>
          <p:txBody>
            <a:bodyPr/>
            <a:lstStyle/>
            <a:p>
              <a:endParaRPr lang="fr-FR"/>
            </a:p>
          </p:txBody>
        </p:sp>
        <p:sp>
          <p:nvSpPr>
            <p:cNvPr id="48" name="Freeform 1080"/>
            <p:cNvSpPr>
              <a:spLocks/>
            </p:cNvSpPr>
            <p:nvPr/>
          </p:nvSpPr>
          <p:spPr bwMode="auto">
            <a:xfrm rot="2936934" flipV="1">
              <a:off x="2909" y="2644"/>
              <a:ext cx="62" cy="68"/>
            </a:xfrm>
            <a:custGeom>
              <a:avLst/>
              <a:gdLst>
                <a:gd name="T0" fmla="*/ 0 w 105"/>
                <a:gd name="T1" fmla="*/ 2 h 115"/>
                <a:gd name="T2" fmla="*/ 1 w 105"/>
                <a:gd name="T3" fmla="*/ 2 h 115"/>
                <a:gd name="T4" fmla="*/ 1 w 105"/>
                <a:gd name="T5" fmla="*/ 1 h 115"/>
                <a:gd name="T6" fmla="*/ 1 w 105"/>
                <a:gd name="T7" fmla="*/ 1 h 115"/>
                <a:gd name="T8" fmla="*/ 1 w 105"/>
                <a:gd name="T9" fmla="*/ 1 h 115"/>
                <a:gd name="T10" fmla="*/ 1 w 105"/>
                <a:gd name="T11" fmla="*/ 1 h 115"/>
                <a:gd name="T12" fmla="*/ 2 w 105"/>
                <a:gd name="T13" fmla="*/ 1 h 115"/>
                <a:gd name="T14" fmla="*/ 2 w 105"/>
                <a:gd name="T15" fmla="*/ 1 h 115"/>
                <a:gd name="T16" fmla="*/ 2 w 105"/>
                <a:gd name="T17" fmla="*/ 0 h 115"/>
                <a:gd name="T18" fmla="*/ 2 w 105"/>
                <a:gd name="T19" fmla="*/ 3 h 115"/>
                <a:gd name="T20" fmla="*/ 0 w 105"/>
                <a:gd name="T21" fmla="*/ 2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115"/>
                <a:gd name="T35" fmla="*/ 105 w 1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115">
                  <a:moveTo>
                    <a:pt x="0" y="92"/>
                  </a:moveTo>
                  <a:lnTo>
                    <a:pt x="2" y="72"/>
                  </a:lnTo>
                  <a:lnTo>
                    <a:pt x="13" y="55"/>
                  </a:lnTo>
                  <a:lnTo>
                    <a:pt x="23" y="39"/>
                  </a:lnTo>
                  <a:lnTo>
                    <a:pt x="35" y="26"/>
                  </a:lnTo>
                  <a:lnTo>
                    <a:pt x="50" y="14"/>
                  </a:lnTo>
                  <a:lnTo>
                    <a:pt x="66" y="5"/>
                  </a:lnTo>
                  <a:lnTo>
                    <a:pt x="88" y="1"/>
                  </a:lnTo>
                  <a:lnTo>
                    <a:pt x="91" y="0"/>
                  </a:lnTo>
                  <a:lnTo>
                    <a:pt x="104" y="114"/>
                  </a:lnTo>
                  <a:lnTo>
                    <a:pt x="0" y="92"/>
                  </a:lnTo>
                </a:path>
              </a:pathLst>
            </a:custGeom>
            <a:solidFill>
              <a:srgbClr val="3F1F00"/>
            </a:solidFill>
            <a:ln w="9525" cap="rnd">
              <a:noFill/>
              <a:round/>
              <a:headEnd/>
              <a:tailEnd/>
            </a:ln>
          </p:spPr>
          <p:txBody>
            <a:bodyPr/>
            <a:lstStyle/>
            <a:p>
              <a:endParaRPr lang="fr-FR"/>
            </a:p>
          </p:txBody>
        </p:sp>
        <p:sp>
          <p:nvSpPr>
            <p:cNvPr id="49" name="Freeform 1081"/>
            <p:cNvSpPr>
              <a:spLocks/>
            </p:cNvSpPr>
            <p:nvPr/>
          </p:nvSpPr>
          <p:spPr bwMode="auto">
            <a:xfrm rot="2936934" flipV="1">
              <a:off x="2931" y="2585"/>
              <a:ext cx="76" cy="144"/>
            </a:xfrm>
            <a:custGeom>
              <a:avLst/>
              <a:gdLst>
                <a:gd name="T0" fmla="*/ 3 w 129"/>
                <a:gd name="T1" fmla="*/ 6 h 244"/>
                <a:gd name="T2" fmla="*/ 3 w 129"/>
                <a:gd name="T3" fmla="*/ 6 h 244"/>
                <a:gd name="T4" fmla="*/ 2 w 129"/>
                <a:gd name="T5" fmla="*/ 6 h 244"/>
                <a:gd name="T6" fmla="*/ 2 w 129"/>
                <a:gd name="T7" fmla="*/ 6 h 244"/>
                <a:gd name="T8" fmla="*/ 1 w 129"/>
                <a:gd name="T9" fmla="*/ 5 h 244"/>
                <a:gd name="T10" fmla="*/ 1 w 129"/>
                <a:gd name="T11" fmla="*/ 5 h 244"/>
                <a:gd name="T12" fmla="*/ 1 w 129"/>
                <a:gd name="T13" fmla="*/ 5 h 244"/>
                <a:gd name="T14" fmla="*/ 1 w 129"/>
                <a:gd name="T15" fmla="*/ 4 h 244"/>
                <a:gd name="T16" fmla="*/ 1 w 129"/>
                <a:gd name="T17" fmla="*/ 4 h 244"/>
                <a:gd name="T18" fmla="*/ 0 w 129"/>
                <a:gd name="T19" fmla="*/ 3 h 244"/>
                <a:gd name="T20" fmla="*/ 0 w 129"/>
                <a:gd name="T21" fmla="*/ 3 h 244"/>
                <a:gd name="T22" fmla="*/ 1 w 129"/>
                <a:gd name="T23" fmla="*/ 2 h 244"/>
                <a:gd name="T24" fmla="*/ 1 w 129"/>
                <a:gd name="T25" fmla="*/ 2 h 244"/>
                <a:gd name="T26" fmla="*/ 1 w 129"/>
                <a:gd name="T27" fmla="*/ 1 h 244"/>
                <a:gd name="T28" fmla="*/ 1 w 129"/>
                <a:gd name="T29" fmla="*/ 1 h 244"/>
                <a:gd name="T30" fmla="*/ 1 w 129"/>
                <a:gd name="T31" fmla="*/ 1 h 244"/>
                <a:gd name="T32" fmla="*/ 2 w 129"/>
                <a:gd name="T33" fmla="*/ 1 h 244"/>
                <a:gd name="T34" fmla="*/ 2 w 129"/>
                <a:gd name="T35" fmla="*/ 1 h 244"/>
                <a:gd name="T36" fmla="*/ 2 w 129"/>
                <a:gd name="T37" fmla="*/ 0 h 2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44"/>
                <a:gd name="T59" fmla="*/ 129 w 129"/>
                <a:gd name="T60" fmla="*/ 244 h 2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44">
                  <a:moveTo>
                    <a:pt x="128" y="243"/>
                  </a:moveTo>
                  <a:lnTo>
                    <a:pt x="108" y="240"/>
                  </a:lnTo>
                  <a:lnTo>
                    <a:pt x="86" y="242"/>
                  </a:lnTo>
                  <a:lnTo>
                    <a:pt x="67" y="232"/>
                  </a:lnTo>
                  <a:lnTo>
                    <a:pt x="53" y="221"/>
                  </a:lnTo>
                  <a:lnTo>
                    <a:pt x="33" y="208"/>
                  </a:lnTo>
                  <a:lnTo>
                    <a:pt x="24" y="189"/>
                  </a:lnTo>
                  <a:lnTo>
                    <a:pt x="11" y="171"/>
                  </a:lnTo>
                  <a:lnTo>
                    <a:pt x="3" y="150"/>
                  </a:lnTo>
                  <a:lnTo>
                    <a:pt x="0" y="129"/>
                  </a:lnTo>
                  <a:lnTo>
                    <a:pt x="0" y="113"/>
                  </a:lnTo>
                  <a:lnTo>
                    <a:pt x="4" y="89"/>
                  </a:lnTo>
                  <a:lnTo>
                    <a:pt x="10" y="67"/>
                  </a:lnTo>
                  <a:lnTo>
                    <a:pt x="20" y="51"/>
                  </a:lnTo>
                  <a:lnTo>
                    <a:pt x="35" y="36"/>
                  </a:lnTo>
                  <a:lnTo>
                    <a:pt x="49" y="22"/>
                  </a:lnTo>
                  <a:lnTo>
                    <a:pt x="64" y="10"/>
                  </a:lnTo>
                  <a:lnTo>
                    <a:pt x="84" y="3"/>
                  </a:lnTo>
                  <a:lnTo>
                    <a:pt x="102" y="0"/>
                  </a:lnTo>
                </a:path>
              </a:pathLst>
            </a:custGeom>
            <a:noFill/>
            <a:ln w="12700" cap="rnd" cmpd="sng">
              <a:solidFill>
                <a:srgbClr val="000000"/>
              </a:solidFill>
              <a:prstDash val="solid"/>
              <a:round/>
              <a:headEnd type="none" w="sm" len="sm"/>
              <a:tailEnd type="none" w="sm" len="sm"/>
            </a:ln>
          </p:spPr>
          <p:txBody>
            <a:bodyPr/>
            <a:lstStyle/>
            <a:p>
              <a:endParaRPr lang="fr-FR"/>
            </a:p>
          </p:txBody>
        </p:sp>
        <p:sp>
          <p:nvSpPr>
            <p:cNvPr id="50" name="Freeform 1082"/>
            <p:cNvSpPr>
              <a:spLocks/>
            </p:cNvSpPr>
            <p:nvPr/>
          </p:nvSpPr>
          <p:spPr bwMode="auto">
            <a:xfrm rot="2936934" flipV="1">
              <a:off x="2944" y="2599"/>
              <a:ext cx="72" cy="137"/>
            </a:xfrm>
            <a:custGeom>
              <a:avLst/>
              <a:gdLst>
                <a:gd name="T0" fmla="*/ 3 w 122"/>
                <a:gd name="T1" fmla="*/ 6 h 232"/>
                <a:gd name="T2" fmla="*/ 2 w 122"/>
                <a:gd name="T3" fmla="*/ 6 h 232"/>
                <a:gd name="T4" fmla="*/ 2 w 122"/>
                <a:gd name="T5" fmla="*/ 6 h 232"/>
                <a:gd name="T6" fmla="*/ 2 w 122"/>
                <a:gd name="T7" fmla="*/ 5 h 232"/>
                <a:gd name="T8" fmla="*/ 1 w 122"/>
                <a:gd name="T9" fmla="*/ 5 h 232"/>
                <a:gd name="T10" fmla="*/ 1 w 122"/>
                <a:gd name="T11" fmla="*/ 5 h 232"/>
                <a:gd name="T12" fmla="*/ 1 w 122"/>
                <a:gd name="T13" fmla="*/ 4 h 232"/>
                <a:gd name="T14" fmla="*/ 1 w 122"/>
                <a:gd name="T15" fmla="*/ 4 h 232"/>
                <a:gd name="T16" fmla="*/ 1 w 122"/>
                <a:gd name="T17" fmla="*/ 4 h 232"/>
                <a:gd name="T18" fmla="*/ 0 w 122"/>
                <a:gd name="T19" fmla="*/ 3 h 232"/>
                <a:gd name="T20" fmla="*/ 1 w 122"/>
                <a:gd name="T21" fmla="*/ 2 h 232"/>
                <a:gd name="T22" fmla="*/ 1 w 122"/>
                <a:gd name="T23" fmla="*/ 2 h 232"/>
                <a:gd name="T24" fmla="*/ 1 w 122"/>
                <a:gd name="T25" fmla="*/ 1 h 232"/>
                <a:gd name="T26" fmla="*/ 1 w 122"/>
                <a:gd name="T27" fmla="*/ 1 h 232"/>
                <a:gd name="T28" fmla="*/ 1 w 122"/>
                <a:gd name="T29" fmla="*/ 1 h 232"/>
                <a:gd name="T30" fmla="*/ 1 w 122"/>
                <a:gd name="T31" fmla="*/ 1 h 232"/>
                <a:gd name="T32" fmla="*/ 2 w 122"/>
                <a:gd name="T33" fmla="*/ 1 h 232"/>
                <a:gd name="T34" fmla="*/ 2 w 122"/>
                <a:gd name="T35" fmla="*/ 0 h 232"/>
                <a:gd name="T36" fmla="*/ 2 w 122"/>
                <a:gd name="T37" fmla="*/ 0 h 232"/>
                <a:gd name="T38" fmla="*/ 3 w 122"/>
                <a:gd name="T39" fmla="*/ 3 h 232"/>
                <a:gd name="T40" fmla="*/ 3 w 122"/>
                <a:gd name="T41" fmla="*/ 6 h 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232"/>
                <a:gd name="T65" fmla="*/ 122 w 122"/>
                <a:gd name="T66" fmla="*/ 232 h 2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232">
                  <a:moveTo>
                    <a:pt x="121" y="231"/>
                  </a:moveTo>
                  <a:lnTo>
                    <a:pt x="103" y="231"/>
                  </a:lnTo>
                  <a:lnTo>
                    <a:pt x="81" y="226"/>
                  </a:lnTo>
                  <a:lnTo>
                    <a:pt x="62" y="220"/>
                  </a:lnTo>
                  <a:lnTo>
                    <a:pt x="46" y="209"/>
                  </a:lnTo>
                  <a:lnTo>
                    <a:pt x="35" y="194"/>
                  </a:lnTo>
                  <a:lnTo>
                    <a:pt x="19" y="176"/>
                  </a:lnTo>
                  <a:lnTo>
                    <a:pt x="10" y="160"/>
                  </a:lnTo>
                  <a:lnTo>
                    <a:pt x="3" y="141"/>
                  </a:lnTo>
                  <a:lnTo>
                    <a:pt x="0" y="120"/>
                  </a:lnTo>
                  <a:lnTo>
                    <a:pt x="3" y="102"/>
                  </a:lnTo>
                  <a:lnTo>
                    <a:pt x="6" y="82"/>
                  </a:lnTo>
                  <a:lnTo>
                    <a:pt x="11" y="61"/>
                  </a:lnTo>
                  <a:lnTo>
                    <a:pt x="22" y="44"/>
                  </a:lnTo>
                  <a:lnTo>
                    <a:pt x="36" y="30"/>
                  </a:lnTo>
                  <a:lnTo>
                    <a:pt x="51" y="18"/>
                  </a:lnTo>
                  <a:lnTo>
                    <a:pt x="66" y="7"/>
                  </a:lnTo>
                  <a:lnTo>
                    <a:pt x="86" y="0"/>
                  </a:lnTo>
                  <a:lnTo>
                    <a:pt x="103" y="0"/>
                  </a:lnTo>
                  <a:lnTo>
                    <a:pt x="111" y="116"/>
                  </a:lnTo>
                  <a:lnTo>
                    <a:pt x="121" y="231"/>
                  </a:lnTo>
                </a:path>
              </a:pathLst>
            </a:custGeom>
            <a:solidFill>
              <a:srgbClr val="5F3F1F"/>
            </a:solidFill>
            <a:ln w="9525" cap="rnd">
              <a:noFill/>
              <a:round/>
              <a:headEnd/>
              <a:tailEnd/>
            </a:ln>
          </p:spPr>
          <p:txBody>
            <a:bodyPr/>
            <a:lstStyle/>
            <a:p>
              <a:endParaRPr lang="fr-FR"/>
            </a:p>
          </p:txBody>
        </p:sp>
        <p:sp>
          <p:nvSpPr>
            <p:cNvPr id="51" name="Freeform 1083"/>
            <p:cNvSpPr>
              <a:spLocks/>
            </p:cNvSpPr>
            <p:nvPr/>
          </p:nvSpPr>
          <p:spPr bwMode="auto">
            <a:xfrm rot="2936934" flipV="1">
              <a:off x="2863" y="2754"/>
              <a:ext cx="538" cy="160"/>
            </a:xfrm>
            <a:custGeom>
              <a:avLst/>
              <a:gdLst>
                <a:gd name="T0" fmla="*/ 0 w 910"/>
                <a:gd name="T1" fmla="*/ 2 h 272"/>
                <a:gd name="T2" fmla="*/ 1 w 910"/>
                <a:gd name="T3" fmla="*/ 2 h 272"/>
                <a:gd name="T4" fmla="*/ 1 w 910"/>
                <a:gd name="T5" fmla="*/ 1 h 272"/>
                <a:gd name="T6" fmla="*/ 1 w 910"/>
                <a:gd name="T7" fmla="*/ 1 h 272"/>
                <a:gd name="T8" fmla="*/ 1 w 910"/>
                <a:gd name="T9" fmla="*/ 1 h 272"/>
                <a:gd name="T10" fmla="*/ 1 w 910"/>
                <a:gd name="T11" fmla="*/ 1 h 272"/>
                <a:gd name="T12" fmla="*/ 1 w 910"/>
                <a:gd name="T13" fmla="*/ 1 h 272"/>
                <a:gd name="T14" fmla="*/ 2 w 910"/>
                <a:gd name="T15" fmla="*/ 1 h 272"/>
                <a:gd name="T16" fmla="*/ 2 w 910"/>
                <a:gd name="T17" fmla="*/ 0 h 272"/>
                <a:gd name="T18" fmla="*/ 23 w 910"/>
                <a:gd name="T19" fmla="*/ 4 h 272"/>
                <a:gd name="T20" fmla="*/ 22 w 910"/>
                <a:gd name="T21" fmla="*/ 6 h 272"/>
                <a:gd name="T22" fmla="*/ 0 w 910"/>
                <a:gd name="T23" fmla="*/ 2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0"/>
                <a:gd name="T37" fmla="*/ 0 h 272"/>
                <a:gd name="T38" fmla="*/ 910 w 910"/>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0" h="272">
                  <a:moveTo>
                    <a:pt x="0" y="101"/>
                  </a:moveTo>
                  <a:lnTo>
                    <a:pt x="5" y="76"/>
                  </a:lnTo>
                  <a:lnTo>
                    <a:pt x="9" y="62"/>
                  </a:lnTo>
                  <a:lnTo>
                    <a:pt x="20" y="45"/>
                  </a:lnTo>
                  <a:lnTo>
                    <a:pt x="32" y="35"/>
                  </a:lnTo>
                  <a:lnTo>
                    <a:pt x="45" y="27"/>
                  </a:lnTo>
                  <a:lnTo>
                    <a:pt x="58" y="17"/>
                  </a:lnTo>
                  <a:lnTo>
                    <a:pt x="74" y="8"/>
                  </a:lnTo>
                  <a:lnTo>
                    <a:pt x="97" y="0"/>
                  </a:lnTo>
                  <a:lnTo>
                    <a:pt x="909" y="141"/>
                  </a:lnTo>
                  <a:lnTo>
                    <a:pt x="866" y="271"/>
                  </a:lnTo>
                  <a:lnTo>
                    <a:pt x="0" y="101"/>
                  </a:lnTo>
                </a:path>
              </a:pathLst>
            </a:custGeom>
            <a:solidFill>
              <a:srgbClr val="3F1F00"/>
            </a:solidFill>
            <a:ln w="9525" cap="rnd">
              <a:noFill/>
              <a:round/>
              <a:headEnd/>
              <a:tailEnd/>
            </a:ln>
          </p:spPr>
          <p:txBody>
            <a:bodyPr/>
            <a:lstStyle/>
            <a:p>
              <a:endParaRPr lang="fr-FR"/>
            </a:p>
          </p:txBody>
        </p:sp>
        <p:sp>
          <p:nvSpPr>
            <p:cNvPr id="52" name="Freeform 1084"/>
            <p:cNvSpPr>
              <a:spLocks/>
            </p:cNvSpPr>
            <p:nvPr/>
          </p:nvSpPr>
          <p:spPr bwMode="auto">
            <a:xfrm rot="2936934" flipV="1">
              <a:off x="3304" y="2912"/>
              <a:ext cx="155" cy="160"/>
            </a:xfrm>
            <a:custGeom>
              <a:avLst/>
              <a:gdLst>
                <a:gd name="T0" fmla="*/ 2 w 262"/>
                <a:gd name="T1" fmla="*/ 1 h 271"/>
                <a:gd name="T2" fmla="*/ 3 w 262"/>
                <a:gd name="T3" fmla="*/ 0 h 271"/>
                <a:gd name="T4" fmla="*/ 4 w 262"/>
                <a:gd name="T5" fmla="*/ 1 h 271"/>
                <a:gd name="T6" fmla="*/ 4 w 262"/>
                <a:gd name="T7" fmla="*/ 1 h 271"/>
                <a:gd name="T8" fmla="*/ 5 w 262"/>
                <a:gd name="T9" fmla="*/ 1 h 271"/>
                <a:gd name="T10" fmla="*/ 5 w 262"/>
                <a:gd name="T11" fmla="*/ 1 h 271"/>
                <a:gd name="T12" fmla="*/ 5 w 262"/>
                <a:gd name="T13" fmla="*/ 1 h 271"/>
                <a:gd name="T14" fmla="*/ 6 w 262"/>
                <a:gd name="T15" fmla="*/ 1 h 271"/>
                <a:gd name="T16" fmla="*/ 7 w 262"/>
                <a:gd name="T17" fmla="*/ 2 h 271"/>
                <a:gd name="T18" fmla="*/ 7 w 262"/>
                <a:gd name="T19" fmla="*/ 2 h 271"/>
                <a:gd name="T20" fmla="*/ 7 w 262"/>
                <a:gd name="T21" fmla="*/ 3 h 271"/>
                <a:gd name="T22" fmla="*/ 7 w 262"/>
                <a:gd name="T23" fmla="*/ 4 h 271"/>
                <a:gd name="T24" fmla="*/ 7 w 262"/>
                <a:gd name="T25" fmla="*/ 4 h 271"/>
                <a:gd name="T26" fmla="*/ 7 w 262"/>
                <a:gd name="T27" fmla="*/ 5 h 271"/>
                <a:gd name="T28" fmla="*/ 7 w 262"/>
                <a:gd name="T29" fmla="*/ 5 h 271"/>
                <a:gd name="T30" fmla="*/ 6 w 262"/>
                <a:gd name="T31" fmla="*/ 6 h 271"/>
                <a:gd name="T32" fmla="*/ 5 w 262"/>
                <a:gd name="T33" fmla="*/ 6 h 271"/>
                <a:gd name="T34" fmla="*/ 5 w 262"/>
                <a:gd name="T35" fmla="*/ 6 h 271"/>
                <a:gd name="T36" fmla="*/ 4 w 262"/>
                <a:gd name="T37" fmla="*/ 6 h 271"/>
                <a:gd name="T38" fmla="*/ 4 w 262"/>
                <a:gd name="T39" fmla="*/ 6 h 271"/>
                <a:gd name="T40" fmla="*/ 3 w 262"/>
                <a:gd name="T41" fmla="*/ 6 h 271"/>
                <a:gd name="T42" fmla="*/ 3 w 262"/>
                <a:gd name="T43" fmla="*/ 6 h 271"/>
                <a:gd name="T44" fmla="*/ 2 w 262"/>
                <a:gd name="T45" fmla="*/ 6 h 271"/>
                <a:gd name="T46" fmla="*/ 2 w 262"/>
                <a:gd name="T47" fmla="*/ 6 h 271"/>
                <a:gd name="T48" fmla="*/ 1 w 262"/>
                <a:gd name="T49" fmla="*/ 6 h 271"/>
                <a:gd name="T50" fmla="*/ 1 w 262"/>
                <a:gd name="T51" fmla="*/ 5 h 271"/>
                <a:gd name="T52" fmla="*/ 1 w 262"/>
                <a:gd name="T53" fmla="*/ 5 h 271"/>
                <a:gd name="T54" fmla="*/ 1 w 262"/>
                <a:gd name="T55" fmla="*/ 4 h 271"/>
                <a:gd name="T56" fmla="*/ 1 w 262"/>
                <a:gd name="T57" fmla="*/ 4 h 271"/>
                <a:gd name="T58" fmla="*/ 0 w 262"/>
                <a:gd name="T59" fmla="*/ 3 h 271"/>
                <a:gd name="T60" fmla="*/ 1 w 262"/>
                <a:gd name="T61" fmla="*/ 3 h 271"/>
                <a:gd name="T62" fmla="*/ 1 w 262"/>
                <a:gd name="T63" fmla="*/ 2 h 271"/>
                <a:gd name="T64" fmla="*/ 1 w 262"/>
                <a:gd name="T65" fmla="*/ 2 h 271"/>
                <a:gd name="T66" fmla="*/ 1 w 262"/>
                <a:gd name="T67" fmla="*/ 1 h 271"/>
                <a:gd name="T68" fmla="*/ 1 w 262"/>
                <a:gd name="T69" fmla="*/ 1 h 271"/>
                <a:gd name="T70" fmla="*/ 2 w 262"/>
                <a:gd name="T71" fmla="*/ 1 h 271"/>
                <a:gd name="T72" fmla="*/ 2 w 262"/>
                <a:gd name="T73" fmla="*/ 1 h 2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271"/>
                <a:gd name="T113" fmla="*/ 262 w 262"/>
                <a:gd name="T114" fmla="*/ 271 h 2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271">
                  <a:moveTo>
                    <a:pt x="87" y="8"/>
                  </a:moveTo>
                  <a:lnTo>
                    <a:pt x="110" y="0"/>
                  </a:lnTo>
                  <a:lnTo>
                    <a:pt x="137" y="2"/>
                  </a:lnTo>
                  <a:lnTo>
                    <a:pt x="155" y="8"/>
                  </a:lnTo>
                  <a:lnTo>
                    <a:pt x="176" y="14"/>
                  </a:lnTo>
                  <a:lnTo>
                    <a:pt x="199" y="23"/>
                  </a:lnTo>
                  <a:lnTo>
                    <a:pt x="217" y="39"/>
                  </a:lnTo>
                  <a:lnTo>
                    <a:pt x="232" y="53"/>
                  </a:lnTo>
                  <a:lnTo>
                    <a:pt x="246" y="74"/>
                  </a:lnTo>
                  <a:lnTo>
                    <a:pt x="254" y="97"/>
                  </a:lnTo>
                  <a:lnTo>
                    <a:pt x="261" y="117"/>
                  </a:lnTo>
                  <a:lnTo>
                    <a:pt x="261" y="139"/>
                  </a:lnTo>
                  <a:lnTo>
                    <a:pt x="257" y="164"/>
                  </a:lnTo>
                  <a:lnTo>
                    <a:pt x="251" y="185"/>
                  </a:lnTo>
                  <a:lnTo>
                    <a:pt x="243" y="208"/>
                  </a:lnTo>
                  <a:lnTo>
                    <a:pt x="227" y="226"/>
                  </a:lnTo>
                  <a:lnTo>
                    <a:pt x="213" y="240"/>
                  </a:lnTo>
                  <a:lnTo>
                    <a:pt x="192" y="254"/>
                  </a:lnTo>
                  <a:lnTo>
                    <a:pt x="172" y="264"/>
                  </a:lnTo>
                  <a:lnTo>
                    <a:pt x="151" y="268"/>
                  </a:lnTo>
                  <a:lnTo>
                    <a:pt x="126" y="270"/>
                  </a:lnTo>
                  <a:lnTo>
                    <a:pt x="104" y="265"/>
                  </a:lnTo>
                  <a:lnTo>
                    <a:pt x="84" y="259"/>
                  </a:lnTo>
                  <a:lnTo>
                    <a:pt x="63" y="247"/>
                  </a:lnTo>
                  <a:lnTo>
                    <a:pt x="41" y="231"/>
                  </a:lnTo>
                  <a:lnTo>
                    <a:pt x="30" y="216"/>
                  </a:lnTo>
                  <a:lnTo>
                    <a:pt x="16" y="196"/>
                  </a:lnTo>
                  <a:lnTo>
                    <a:pt x="7" y="175"/>
                  </a:lnTo>
                  <a:lnTo>
                    <a:pt x="2" y="155"/>
                  </a:lnTo>
                  <a:lnTo>
                    <a:pt x="0" y="130"/>
                  </a:lnTo>
                  <a:lnTo>
                    <a:pt x="2" y="106"/>
                  </a:lnTo>
                  <a:lnTo>
                    <a:pt x="11" y="84"/>
                  </a:lnTo>
                  <a:lnTo>
                    <a:pt x="20" y="64"/>
                  </a:lnTo>
                  <a:lnTo>
                    <a:pt x="32" y="44"/>
                  </a:lnTo>
                  <a:lnTo>
                    <a:pt x="48" y="32"/>
                  </a:lnTo>
                  <a:lnTo>
                    <a:pt x="68" y="15"/>
                  </a:lnTo>
                  <a:lnTo>
                    <a:pt x="87" y="8"/>
                  </a:lnTo>
                </a:path>
              </a:pathLst>
            </a:custGeom>
            <a:solidFill>
              <a:srgbClr val="7F5F3F"/>
            </a:solidFill>
            <a:ln w="12700" cap="rnd" cmpd="sng">
              <a:solidFill>
                <a:srgbClr val="000000"/>
              </a:solidFill>
              <a:prstDash val="solid"/>
              <a:round/>
              <a:headEnd/>
              <a:tailEnd/>
            </a:ln>
          </p:spPr>
          <p:txBody>
            <a:bodyPr/>
            <a:lstStyle/>
            <a:p>
              <a:endParaRPr lang="fr-FR"/>
            </a:p>
          </p:txBody>
        </p:sp>
      </p:grpSp>
      <p:sp>
        <p:nvSpPr>
          <p:cNvPr id="53" name="Trapèze 52"/>
          <p:cNvSpPr/>
          <p:nvPr/>
        </p:nvSpPr>
        <p:spPr>
          <a:xfrm>
            <a:off x="7380312" y="3323875"/>
            <a:ext cx="821184" cy="717059"/>
          </a:xfrm>
          <a:prstGeom prst="trapezoid">
            <a:avLst>
              <a:gd name="adj" fmla="val 136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t>RCCI</a:t>
            </a:r>
          </a:p>
        </p:txBody>
      </p:sp>
    </p:spTree>
    <p:extLst>
      <p:ext uri="{BB962C8B-B14F-4D97-AF65-F5344CB8AC3E}">
        <p14:creationId xmlns="" xmlns:p14="http://schemas.microsoft.com/office/powerpoint/2010/main" val="925411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12</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a:t/>
            </a:r>
            <a:br>
              <a:rPr lang="fr-FR" sz="2800" dirty="0"/>
            </a:br>
            <a:r>
              <a:rPr lang="fr-FR" sz="2800" dirty="0"/>
              <a:t/>
            </a:r>
            <a:br>
              <a:rPr lang="fr-FR" sz="2800" dirty="0"/>
            </a:br>
            <a:r>
              <a:rPr lang="fr-FR" sz="2800" dirty="0"/>
              <a:t/>
            </a:r>
            <a:br>
              <a:rPr lang="fr-FR" sz="2800" dirty="0"/>
            </a:br>
            <a:endParaRPr lang="fr-FR" sz="2800" dirty="0"/>
          </a:p>
        </p:txBody>
      </p:sp>
      <p:sp>
        <p:nvSpPr>
          <p:cNvPr id="4" name="Rectangle 3"/>
          <p:cNvSpPr/>
          <p:nvPr/>
        </p:nvSpPr>
        <p:spPr>
          <a:xfrm>
            <a:off x="-252536" y="1196752"/>
            <a:ext cx="6552728" cy="338554"/>
          </a:xfrm>
          <a:prstGeom prst="rect">
            <a:avLst/>
          </a:prstGeom>
        </p:spPr>
        <p:txBody>
          <a:bodyPr wrap="square">
            <a:spAutoFit/>
          </a:bodyPr>
          <a:lstStyle/>
          <a:p>
            <a:pPr marL="285750" indent="-285750">
              <a:buFont typeface="Wingdings" panose="05000000000000000000" pitchFamily="2" charset="2"/>
              <a:buChar char="Ø"/>
            </a:pPr>
            <a:r>
              <a:rPr lang="fr-FR" dirty="0"/>
              <a:t>Observation générale des lieux et de la périphérie du sinistre. </a:t>
            </a:r>
          </a:p>
        </p:txBody>
      </p:sp>
      <p:pic>
        <p:nvPicPr>
          <p:cNvPr id="8" name="Picture 4" descr="http://medias.lepost.fr/ill/2010/01/02/h-4-1867450-1262445464.jpg"/>
          <p:cNvPicPr>
            <a:picLocks noChangeAspect="1" noChangeArrowheads="1"/>
          </p:cNvPicPr>
          <p:nvPr/>
        </p:nvPicPr>
        <p:blipFill>
          <a:blip r:embed="rId3" cstate="print"/>
          <a:srcRect/>
          <a:stretch>
            <a:fillRect/>
          </a:stretch>
        </p:blipFill>
        <p:spPr bwMode="auto">
          <a:xfrm>
            <a:off x="179388" y="1693833"/>
            <a:ext cx="5602287" cy="3729037"/>
          </a:xfrm>
          <a:prstGeom prst="rect">
            <a:avLst/>
          </a:prstGeom>
          <a:noFill/>
          <a:ln w="19050">
            <a:solidFill>
              <a:srgbClr val="FFFF00"/>
            </a:solidFill>
            <a:miter lim="800000"/>
            <a:headEnd/>
            <a:tailEnd/>
          </a:ln>
        </p:spPr>
      </p:pic>
      <p:pic>
        <p:nvPicPr>
          <p:cNvPr id="9" name="Picture 14" descr="D:\Clipart Pompiers\Clipart 2\Transparent\personnages\perso2.gif"/>
          <p:cNvPicPr>
            <a:picLocks noChangeAspect="1" noChangeArrowheads="1"/>
          </p:cNvPicPr>
          <p:nvPr/>
        </p:nvPicPr>
        <p:blipFill>
          <a:blip r:embed="rId4" cstate="print"/>
          <a:srcRect/>
          <a:stretch>
            <a:fillRect/>
          </a:stretch>
        </p:blipFill>
        <p:spPr bwMode="auto">
          <a:xfrm>
            <a:off x="7524328" y="3212976"/>
            <a:ext cx="1328737" cy="2722563"/>
          </a:xfrm>
          <a:prstGeom prst="rect">
            <a:avLst/>
          </a:prstGeom>
          <a:noFill/>
          <a:ln w="9525">
            <a:noFill/>
            <a:miter lim="800000"/>
            <a:headEnd/>
            <a:tailEnd/>
          </a:ln>
        </p:spPr>
      </p:pic>
      <p:sp>
        <p:nvSpPr>
          <p:cNvPr id="10" name="Bulle ronde 9"/>
          <p:cNvSpPr/>
          <p:nvPr/>
        </p:nvSpPr>
        <p:spPr>
          <a:xfrm>
            <a:off x="5810200" y="1693833"/>
            <a:ext cx="2722240" cy="936625"/>
          </a:xfrm>
          <a:prstGeom prst="wedgeEllipseCallout">
            <a:avLst>
              <a:gd name="adj1" fmla="val 15548"/>
              <a:gd name="adj2" fmla="val 16533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t>Vidéosurveillance, contenants, poubelles…</a:t>
            </a:r>
          </a:p>
        </p:txBody>
      </p:sp>
    </p:spTree>
    <p:extLst>
      <p:ext uri="{BB962C8B-B14F-4D97-AF65-F5344CB8AC3E}">
        <p14:creationId xmlns="" xmlns:p14="http://schemas.microsoft.com/office/powerpoint/2010/main" val="2704585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defTabSz="914400" eaLnBrk="1" hangingPunct="1"/>
            <a:r>
              <a:rPr lang="fr-FR" dirty="0"/>
              <a:t/>
            </a:r>
            <a:br>
              <a:rPr lang="fr-FR" dirty="0"/>
            </a:br>
            <a:r>
              <a:rPr lang="fr-FR" sz="2000" kern="1200" dirty="0">
                <a:solidFill>
                  <a:srgbClr val="FFFF00"/>
                </a:solidFill>
                <a:latin typeface="Arial" charset="0"/>
                <a:ea typeface="+mn-ea"/>
                <a:cs typeface="Arial" charset="0"/>
              </a:rPr>
              <a:t/>
            </a:r>
            <a:br>
              <a:rPr lang="fr-FR" sz="2000" kern="1200" dirty="0">
                <a:solidFill>
                  <a:srgbClr val="FFFF00"/>
                </a:solidFill>
                <a:latin typeface="Arial" charset="0"/>
                <a:ea typeface="+mn-ea"/>
                <a:cs typeface="Arial" charset="0"/>
              </a:rPr>
            </a:br>
            <a:r>
              <a:rPr lang="fr-FR" sz="2000" kern="1200" dirty="0">
                <a:solidFill>
                  <a:srgbClr val="FFFF00"/>
                </a:solidFill>
                <a:latin typeface="Arial" charset="0"/>
                <a:ea typeface="+mn-ea"/>
                <a:cs typeface="Arial" charset="0"/>
              </a:rPr>
              <a:t/>
            </a:r>
            <a:br>
              <a:rPr lang="fr-FR" sz="2000" kern="1200" dirty="0">
                <a:solidFill>
                  <a:srgbClr val="FFFF00"/>
                </a:solidFill>
                <a:latin typeface="Arial" charset="0"/>
                <a:ea typeface="+mn-ea"/>
                <a:cs typeface="Arial" charset="0"/>
              </a:rPr>
            </a:b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13</a:t>
            </a:fld>
            <a:endParaRPr lang="fr-FR" altLang="fr-FR"/>
          </a:p>
        </p:txBody>
      </p:sp>
      <p:sp>
        <p:nvSpPr>
          <p:cNvPr id="3" name="Rectangle 2"/>
          <p:cNvSpPr/>
          <p:nvPr/>
        </p:nvSpPr>
        <p:spPr>
          <a:xfrm>
            <a:off x="53752" y="1047988"/>
            <a:ext cx="9036496" cy="1815882"/>
          </a:xfrm>
          <a:prstGeom prst="rect">
            <a:avLst/>
          </a:prstGeom>
        </p:spPr>
        <p:txBody>
          <a:bodyPr wrap="square">
            <a:spAutoFit/>
          </a:bodyPr>
          <a:lstStyle/>
          <a:p>
            <a:pPr algn="l">
              <a:buFont typeface="Wingdings" pitchFamily="2" charset="2"/>
              <a:buChar char="Ø"/>
            </a:pPr>
            <a:endParaRPr lang="fr-FR" dirty="0"/>
          </a:p>
          <a:p>
            <a:pPr algn="l">
              <a:buFont typeface="Wingdings" pitchFamily="2" charset="2"/>
              <a:buChar char="Ø"/>
            </a:pPr>
            <a:endParaRPr lang="fr-FR" dirty="0" smtClean="0"/>
          </a:p>
          <a:p>
            <a:pPr algn="l">
              <a:buFont typeface="Wingdings" pitchFamily="2" charset="2"/>
              <a:buChar char="Ø"/>
            </a:pPr>
            <a:endParaRPr lang="fr-FR" dirty="0"/>
          </a:p>
          <a:p>
            <a:pPr algn="l">
              <a:buFont typeface="Wingdings" pitchFamily="2" charset="2"/>
              <a:buChar char="Ø"/>
            </a:pPr>
            <a:endParaRPr lang="fr-FR" dirty="0" smtClean="0"/>
          </a:p>
          <a:p>
            <a:pPr algn="l"/>
            <a:endParaRPr lang="fr-FR" dirty="0"/>
          </a:p>
          <a:p>
            <a:pPr algn="l"/>
            <a:endParaRPr lang="fr-FR" dirty="0" smtClean="0"/>
          </a:p>
          <a:p>
            <a:pPr algn="l"/>
            <a:endParaRPr lang="fr-FR" dirty="0"/>
          </a:p>
        </p:txBody>
      </p:sp>
      <p:sp>
        <p:nvSpPr>
          <p:cNvPr id="6" name="Rectangle 5"/>
          <p:cNvSpPr/>
          <p:nvPr/>
        </p:nvSpPr>
        <p:spPr>
          <a:xfrm>
            <a:off x="-108520" y="1196752"/>
            <a:ext cx="5040560" cy="338554"/>
          </a:xfrm>
          <a:prstGeom prst="rect">
            <a:avLst/>
          </a:prstGeom>
        </p:spPr>
        <p:txBody>
          <a:bodyPr wrap="square">
            <a:spAutoFit/>
          </a:bodyPr>
          <a:lstStyle/>
          <a:p>
            <a:pPr>
              <a:buFont typeface="Wingdings" pitchFamily="2" charset="2"/>
              <a:buChar char="Ø"/>
            </a:pPr>
            <a:r>
              <a:rPr lang="fr-FR" dirty="0"/>
              <a:t> Réalisation du 360°, prise de vues et de notes </a:t>
            </a:r>
          </a:p>
        </p:txBody>
      </p:sp>
      <p:pic>
        <p:nvPicPr>
          <p:cNvPr id="8" name="Picture 6" descr="D:\Clipart Pompiers\Clipart 1\Couleur\Interventionsgif\inter037.gif"/>
          <p:cNvPicPr>
            <a:picLocks noChangeAspect="1" noChangeArrowheads="1"/>
          </p:cNvPicPr>
          <p:nvPr/>
        </p:nvPicPr>
        <p:blipFill>
          <a:blip r:embed="rId2" cstate="print"/>
          <a:srcRect/>
          <a:stretch>
            <a:fillRect/>
          </a:stretch>
        </p:blipFill>
        <p:spPr bwMode="auto">
          <a:xfrm>
            <a:off x="2627784" y="2033588"/>
            <a:ext cx="3514725" cy="4419600"/>
          </a:xfrm>
          <a:prstGeom prst="rect">
            <a:avLst/>
          </a:prstGeom>
          <a:noFill/>
          <a:ln w="9525">
            <a:noFill/>
            <a:miter lim="800000"/>
            <a:headEnd/>
            <a:tailEnd/>
          </a:ln>
        </p:spPr>
      </p:pic>
      <p:sp>
        <p:nvSpPr>
          <p:cNvPr id="9" name="Rectangle 8"/>
          <p:cNvSpPr/>
          <p:nvPr/>
        </p:nvSpPr>
        <p:spPr>
          <a:xfrm>
            <a:off x="1925824" y="2810705"/>
            <a:ext cx="647700" cy="62706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800" b="1" dirty="0">
                <a:solidFill>
                  <a:schemeClr val="tx1"/>
                </a:solidFill>
              </a:rPr>
              <a:t>  3</a:t>
            </a:r>
          </a:p>
        </p:txBody>
      </p:sp>
      <p:cxnSp>
        <p:nvCxnSpPr>
          <p:cNvPr id="10" name="Connecteur droit avec flèche 9"/>
          <p:cNvCxnSpPr/>
          <p:nvPr/>
        </p:nvCxnSpPr>
        <p:spPr>
          <a:xfrm>
            <a:off x="2573524" y="3163918"/>
            <a:ext cx="584200" cy="4397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descr="maisons horloges maison horloge 4 gif">
            <a:hlinkClick r:id="rId3"/>
          </p:cNvPr>
          <p:cNvPicPr>
            <a:picLocks noChangeAspect="1" noChangeArrowheads="1" noCrop="1"/>
          </p:cNvPicPr>
          <p:nvPr/>
        </p:nvPicPr>
        <p:blipFill>
          <a:blip r:embed="rId4" cstate="print"/>
          <a:srcRect/>
          <a:stretch>
            <a:fillRect/>
          </a:stretch>
        </p:blipFill>
        <p:spPr bwMode="auto">
          <a:xfrm>
            <a:off x="261330" y="3124236"/>
            <a:ext cx="1325563" cy="1323975"/>
          </a:xfrm>
          <a:prstGeom prst="rect">
            <a:avLst/>
          </a:prstGeom>
          <a:noFill/>
          <a:ln w="9525">
            <a:noFill/>
            <a:miter lim="800000"/>
            <a:headEnd/>
            <a:tailEnd/>
          </a:ln>
        </p:spPr>
      </p:pic>
      <p:sp>
        <p:nvSpPr>
          <p:cNvPr id="13" name="Rectangle 12"/>
          <p:cNvSpPr/>
          <p:nvPr/>
        </p:nvSpPr>
        <p:spPr>
          <a:xfrm>
            <a:off x="1836738" y="4549795"/>
            <a:ext cx="647030" cy="625475"/>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solidFill>
                  <a:schemeClr val="tx1"/>
                </a:solidFill>
              </a:rPr>
              <a:t>2</a:t>
            </a:r>
          </a:p>
        </p:txBody>
      </p:sp>
      <p:cxnSp>
        <p:nvCxnSpPr>
          <p:cNvPr id="14" name="Connecteur droit avec flèche 13"/>
          <p:cNvCxnSpPr/>
          <p:nvPr/>
        </p:nvCxnSpPr>
        <p:spPr>
          <a:xfrm flipV="1">
            <a:off x="2465884" y="4713166"/>
            <a:ext cx="691840" cy="2573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196769" y="2801448"/>
            <a:ext cx="647700" cy="627062"/>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solidFill>
                  <a:schemeClr val="tx1"/>
                </a:solidFill>
              </a:rPr>
              <a:t>4</a:t>
            </a:r>
          </a:p>
        </p:txBody>
      </p:sp>
      <p:cxnSp>
        <p:nvCxnSpPr>
          <p:cNvPr id="16" name="Connecteur droit avec flèche 15"/>
          <p:cNvCxnSpPr/>
          <p:nvPr/>
        </p:nvCxnSpPr>
        <p:spPr>
          <a:xfrm flipH="1">
            <a:off x="5063009" y="3314968"/>
            <a:ext cx="1079500" cy="70961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24300" y="5733256"/>
            <a:ext cx="647700" cy="627063"/>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solidFill>
                  <a:schemeClr val="tx1"/>
                </a:solidFill>
              </a:rPr>
              <a:t>1</a:t>
            </a:r>
          </a:p>
        </p:txBody>
      </p:sp>
      <p:cxnSp>
        <p:nvCxnSpPr>
          <p:cNvPr id="18" name="Connecteur droit avec flèche 17"/>
          <p:cNvCxnSpPr/>
          <p:nvPr/>
        </p:nvCxnSpPr>
        <p:spPr>
          <a:xfrm flipV="1">
            <a:off x="4211960" y="5013325"/>
            <a:ext cx="1265" cy="71993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6" descr="http://t3.gstatic.com/images?q=tbn:ANd9GcReT-MdBYsO9z4LaiTncdrj3AjCg4BI9_UcDCIb9v5SlwWkkzQD"/>
          <p:cNvPicPr>
            <a:picLocks noChangeAspect="1" noChangeArrowheads="1"/>
          </p:cNvPicPr>
          <p:nvPr/>
        </p:nvPicPr>
        <p:blipFill>
          <a:blip r:embed="rId5" cstate="print"/>
          <a:srcRect/>
          <a:stretch>
            <a:fillRect/>
          </a:stretch>
        </p:blipFill>
        <p:spPr bwMode="auto">
          <a:xfrm>
            <a:off x="6493532" y="1144517"/>
            <a:ext cx="2376487" cy="1512887"/>
          </a:xfrm>
          <a:prstGeom prst="rect">
            <a:avLst/>
          </a:prstGeom>
          <a:noFill/>
          <a:ln w="9525">
            <a:noFill/>
            <a:miter lim="800000"/>
            <a:headEnd/>
            <a:tailEnd/>
          </a:ln>
        </p:spPr>
      </p:pic>
      <p:pic>
        <p:nvPicPr>
          <p:cNvPr id="21" name="Picture 30" descr="http://www.gifs-animes.net/images-image/Appareils/Appareil-photo/Appareil-photo-8.gif"/>
          <p:cNvPicPr>
            <a:picLocks noChangeAspect="1" noChangeArrowheads="1"/>
          </p:cNvPicPr>
          <p:nvPr/>
        </p:nvPicPr>
        <p:blipFill>
          <a:blip r:embed="rId6" cstate="print"/>
          <a:srcRect/>
          <a:stretch>
            <a:fillRect/>
          </a:stretch>
        </p:blipFill>
        <p:spPr bwMode="auto">
          <a:xfrm>
            <a:off x="6526075" y="3314968"/>
            <a:ext cx="2311400" cy="2130425"/>
          </a:xfrm>
          <a:prstGeom prst="rect">
            <a:avLst/>
          </a:prstGeom>
          <a:noFill/>
          <a:ln w="9525">
            <a:noFill/>
            <a:miter lim="800000"/>
            <a:headEnd/>
            <a:tailEnd/>
          </a:ln>
        </p:spPr>
      </p:pic>
    </p:spTree>
    <p:extLst>
      <p:ext uri="{BB962C8B-B14F-4D97-AF65-F5344CB8AC3E}">
        <p14:creationId xmlns="" xmlns:p14="http://schemas.microsoft.com/office/powerpoint/2010/main" val="78461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5"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par>
                                <p:cTn id="24" presetID="5" presetClass="entr" presetSubtype="1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5"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down)">
                                      <p:cBhvr>
                                        <p:cTn id="31" dur="500"/>
                                        <p:tgtEl>
                                          <p:spTgt spid="17"/>
                                        </p:tgtEl>
                                      </p:cBhvr>
                                    </p:animEffect>
                                  </p:childTnLst>
                                </p:cTn>
                              </p:par>
                              <p:par>
                                <p:cTn id="32" presetID="5" presetClass="entr" presetSubtype="1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heckerboard(across)">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14</a:t>
            </a:fld>
            <a:endParaRPr lang="fr-FR" altLang="fr-FR"/>
          </a:p>
        </p:txBody>
      </p:sp>
      <p:sp>
        <p:nvSpPr>
          <p:cNvPr id="3" name="Rectangle 2"/>
          <p:cNvSpPr/>
          <p:nvPr/>
        </p:nvSpPr>
        <p:spPr>
          <a:xfrm>
            <a:off x="9922" y="1196752"/>
            <a:ext cx="8954566" cy="584775"/>
          </a:xfrm>
          <a:prstGeom prst="rect">
            <a:avLst/>
          </a:prstGeom>
        </p:spPr>
        <p:txBody>
          <a:bodyPr wrap="square">
            <a:spAutoFit/>
          </a:bodyPr>
          <a:lstStyle/>
          <a:p>
            <a:pPr algn="l">
              <a:buFont typeface="Wingdings" pitchFamily="2" charset="2"/>
              <a:buChar char="Ø"/>
            </a:pPr>
            <a:r>
              <a:rPr lang="fr-FR" dirty="0"/>
              <a:t>Observation des lieux partant de la zone la moins sinistrée vers celle la plus sinistrée, prise de vues et de </a:t>
            </a:r>
            <a:r>
              <a:rPr lang="fr-FR" dirty="0" smtClean="0"/>
              <a:t>notes.</a:t>
            </a:r>
            <a:endParaRPr lang="fr-FR" dirty="0"/>
          </a:p>
        </p:txBody>
      </p:sp>
      <p:pic>
        <p:nvPicPr>
          <p:cNvPr id="8" name="Picture 2" descr="http://www.lalsace.fr/fr/images/0C9BC170-DA58-47B7-A5D3-60EC5A5B7122/ALS_01/debut-d-incendie-dans-une-maison-a-mollau.jpg"/>
          <p:cNvPicPr>
            <a:picLocks noChangeAspect="1" noChangeArrowheads="1"/>
          </p:cNvPicPr>
          <p:nvPr/>
        </p:nvPicPr>
        <p:blipFill>
          <a:blip r:embed="rId2" cstate="print"/>
          <a:srcRect/>
          <a:stretch>
            <a:fillRect/>
          </a:stretch>
        </p:blipFill>
        <p:spPr bwMode="auto">
          <a:xfrm>
            <a:off x="401638" y="2060848"/>
            <a:ext cx="5772150" cy="3744912"/>
          </a:xfrm>
          <a:prstGeom prst="rect">
            <a:avLst/>
          </a:prstGeom>
          <a:noFill/>
          <a:ln w="19050">
            <a:solidFill>
              <a:srgbClr val="FFFF00"/>
            </a:solidFill>
            <a:miter lim="800000"/>
            <a:headEnd/>
            <a:tailEnd/>
          </a:ln>
        </p:spPr>
      </p:pic>
      <p:pic>
        <p:nvPicPr>
          <p:cNvPr id="9" name="Picture 6" descr="http://t3.gstatic.com/images?q=tbn:ANd9GcReT-MdBYsO9z4LaiTncdrj3AjCg4BI9_UcDCIb9v5SlwWkkzQD"/>
          <p:cNvPicPr>
            <a:picLocks noChangeAspect="1" noChangeArrowheads="1"/>
          </p:cNvPicPr>
          <p:nvPr/>
        </p:nvPicPr>
        <p:blipFill>
          <a:blip r:embed="rId3" cstate="print"/>
          <a:srcRect/>
          <a:stretch>
            <a:fillRect/>
          </a:stretch>
        </p:blipFill>
        <p:spPr bwMode="auto">
          <a:xfrm>
            <a:off x="6588224" y="2005630"/>
            <a:ext cx="2151062" cy="1368425"/>
          </a:xfrm>
          <a:prstGeom prst="rect">
            <a:avLst/>
          </a:prstGeom>
          <a:noFill/>
          <a:ln w="9525">
            <a:noFill/>
            <a:miter lim="800000"/>
            <a:headEnd/>
            <a:tailEnd/>
          </a:ln>
        </p:spPr>
      </p:pic>
      <p:pic>
        <p:nvPicPr>
          <p:cNvPr id="10" name="Image 13" descr="ASJCOU4CAZ2YPMMCAD631FNCAW6DSSNCA7XJA6KCA0HTEC4CAFOTZ44CA55I5PACA8PB5LPCANM41Y2CAOOAV1MCANTR1OHCAVEA50YCA6RO10KCA9QB10ZCANOZT2KCACJA4ZJCAT23HA7CA4V4Z0X.jpg"/>
          <p:cNvPicPr>
            <a:picLocks noChangeAspect="1"/>
          </p:cNvPicPr>
          <p:nvPr/>
        </p:nvPicPr>
        <p:blipFill>
          <a:blip r:embed="rId4" cstate="print"/>
          <a:srcRect/>
          <a:stretch>
            <a:fillRect/>
          </a:stretch>
        </p:blipFill>
        <p:spPr bwMode="auto">
          <a:xfrm>
            <a:off x="6876256" y="3933304"/>
            <a:ext cx="1366837" cy="1176338"/>
          </a:xfrm>
          <a:prstGeom prst="rect">
            <a:avLst/>
          </a:prstGeom>
          <a:noFill/>
          <a:ln w="38100">
            <a:noFill/>
            <a:miter lim="800000"/>
            <a:headEnd/>
            <a:tailEnd/>
          </a:ln>
        </p:spPr>
      </p:pic>
    </p:spTree>
    <p:extLst>
      <p:ext uri="{BB962C8B-B14F-4D97-AF65-F5344CB8AC3E}">
        <p14:creationId xmlns="" xmlns:p14="http://schemas.microsoft.com/office/powerpoint/2010/main" val="128597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15</a:t>
            </a:fld>
            <a:endParaRPr lang="fr-FR" altLang="fr-FR"/>
          </a:p>
        </p:txBody>
      </p:sp>
      <p:sp>
        <p:nvSpPr>
          <p:cNvPr id="3" name="Rectangle 2"/>
          <p:cNvSpPr/>
          <p:nvPr/>
        </p:nvSpPr>
        <p:spPr>
          <a:xfrm>
            <a:off x="107504" y="1268760"/>
            <a:ext cx="6264696" cy="338554"/>
          </a:xfrm>
          <a:prstGeom prst="rect">
            <a:avLst/>
          </a:prstGeom>
        </p:spPr>
        <p:txBody>
          <a:bodyPr wrap="square">
            <a:spAutoFit/>
          </a:bodyPr>
          <a:lstStyle/>
          <a:p>
            <a:pPr>
              <a:buFont typeface="Wingdings" pitchFamily="2" charset="2"/>
              <a:buChar char="Ø"/>
            </a:pPr>
            <a:r>
              <a:rPr lang="fr-FR" dirty="0"/>
              <a:t> Identification du ou des lieux d’origine, prise de vues et de </a:t>
            </a:r>
            <a:r>
              <a:rPr lang="fr-FR" dirty="0" smtClean="0"/>
              <a:t>notes.</a:t>
            </a:r>
            <a:endParaRPr lang="fr-FR" dirty="0"/>
          </a:p>
        </p:txBody>
      </p:sp>
      <p:pic>
        <p:nvPicPr>
          <p:cNvPr id="8" name="Picture 2" descr="v pattern"/>
          <p:cNvPicPr>
            <a:picLocks noChangeAspect="1" noChangeArrowheads="1"/>
          </p:cNvPicPr>
          <p:nvPr/>
        </p:nvPicPr>
        <p:blipFill>
          <a:blip r:embed="rId2" cstate="print"/>
          <a:srcRect/>
          <a:stretch>
            <a:fillRect/>
          </a:stretch>
        </p:blipFill>
        <p:spPr bwMode="auto">
          <a:xfrm>
            <a:off x="401638" y="1834387"/>
            <a:ext cx="5400675" cy="4049712"/>
          </a:xfrm>
          <a:prstGeom prst="rect">
            <a:avLst/>
          </a:prstGeom>
          <a:noFill/>
          <a:ln w="19050">
            <a:solidFill>
              <a:srgbClr val="FFFF00"/>
            </a:solidFill>
            <a:miter lim="800000"/>
            <a:headEnd/>
            <a:tailEnd/>
          </a:ln>
        </p:spPr>
      </p:pic>
      <p:pic>
        <p:nvPicPr>
          <p:cNvPr id="9" name="Picture 6" descr="http://t3.gstatic.com/images?q=tbn:ANd9GcReT-MdBYsO9z4LaiTncdrj3AjCg4BI9_UcDCIb9v5SlwWkkzQD"/>
          <p:cNvPicPr>
            <a:picLocks noChangeAspect="1" noChangeArrowheads="1"/>
          </p:cNvPicPr>
          <p:nvPr/>
        </p:nvPicPr>
        <p:blipFill>
          <a:blip r:embed="rId3" cstate="print"/>
          <a:srcRect/>
          <a:stretch>
            <a:fillRect/>
          </a:stretch>
        </p:blipFill>
        <p:spPr bwMode="auto">
          <a:xfrm>
            <a:off x="6516216" y="1940230"/>
            <a:ext cx="1584176" cy="1056673"/>
          </a:xfrm>
          <a:prstGeom prst="rect">
            <a:avLst/>
          </a:prstGeom>
          <a:noFill/>
          <a:ln w="9525">
            <a:noFill/>
            <a:miter lim="800000"/>
            <a:headEnd/>
            <a:tailEnd/>
          </a:ln>
        </p:spPr>
      </p:pic>
      <p:pic>
        <p:nvPicPr>
          <p:cNvPr id="10" name="Image 13" descr="ASJCOU4CAZ2YPMMCAD631FNCAW6DSSNCA7XJA6KCA0HTEC4CAFOTZ44CA55I5PACA8PB5LPCANM41Y2CAOOAV1MCANTR1OHCAVEA50YCA6RO10KCA9QB10ZCANOZT2KCACJA4ZJCAT23HA7CA4V4Z0X.jpg"/>
          <p:cNvPicPr>
            <a:picLocks noChangeAspect="1"/>
          </p:cNvPicPr>
          <p:nvPr/>
        </p:nvPicPr>
        <p:blipFill>
          <a:blip r:embed="rId4" cstate="print"/>
          <a:srcRect/>
          <a:stretch>
            <a:fillRect/>
          </a:stretch>
        </p:blipFill>
        <p:spPr bwMode="auto">
          <a:xfrm>
            <a:off x="6588446" y="3548047"/>
            <a:ext cx="1727969" cy="1487137"/>
          </a:xfrm>
          <a:prstGeom prst="rect">
            <a:avLst/>
          </a:prstGeom>
          <a:noFill/>
          <a:ln w="38100">
            <a:noFill/>
            <a:miter lim="800000"/>
            <a:headEnd/>
            <a:tailEnd/>
          </a:ln>
        </p:spPr>
      </p:pic>
    </p:spTree>
    <p:extLst>
      <p:ext uri="{BB962C8B-B14F-4D97-AF65-F5344CB8AC3E}">
        <p14:creationId xmlns="" xmlns:p14="http://schemas.microsoft.com/office/powerpoint/2010/main" val="1900489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16</a:t>
            </a:fld>
            <a:endParaRPr lang="fr-FR" altLang="fr-FR"/>
          </a:p>
        </p:txBody>
      </p:sp>
      <p:sp>
        <p:nvSpPr>
          <p:cNvPr id="6" name="Rectangle 5"/>
          <p:cNvSpPr/>
          <p:nvPr/>
        </p:nvSpPr>
        <p:spPr>
          <a:xfrm>
            <a:off x="179388" y="1166843"/>
            <a:ext cx="8857108" cy="1323439"/>
          </a:xfrm>
          <a:prstGeom prst="rect">
            <a:avLst/>
          </a:prstGeom>
        </p:spPr>
        <p:txBody>
          <a:bodyPr wrap="square">
            <a:spAutoFit/>
          </a:bodyPr>
          <a:lstStyle/>
          <a:p>
            <a:pPr algn="l">
              <a:buFont typeface="Wingdings" pitchFamily="2" charset="2"/>
              <a:buChar char="Ø"/>
            </a:pPr>
            <a:endParaRPr lang="fr-FR" dirty="0"/>
          </a:p>
          <a:p>
            <a:pPr algn="l">
              <a:buFont typeface="Wingdings" pitchFamily="2" charset="2"/>
              <a:buChar char="Ø"/>
            </a:pPr>
            <a:endParaRPr lang="fr-FR" dirty="0" smtClean="0"/>
          </a:p>
          <a:p>
            <a:pPr algn="l">
              <a:buFont typeface="Wingdings" pitchFamily="2" charset="2"/>
              <a:buChar char="Ø"/>
            </a:pPr>
            <a:endParaRPr lang="fr-FR" dirty="0"/>
          </a:p>
          <a:p>
            <a:pPr algn="l">
              <a:buFont typeface="Wingdings" pitchFamily="2" charset="2"/>
              <a:buChar char="Ø"/>
            </a:pPr>
            <a:endParaRPr lang="fr-FR" dirty="0" smtClean="0"/>
          </a:p>
          <a:p>
            <a:pPr algn="l"/>
            <a:endParaRPr lang="fr-FR" dirty="0"/>
          </a:p>
        </p:txBody>
      </p:sp>
      <p:sp>
        <p:nvSpPr>
          <p:cNvPr id="3" name="Rectangle 2"/>
          <p:cNvSpPr/>
          <p:nvPr/>
        </p:nvSpPr>
        <p:spPr>
          <a:xfrm>
            <a:off x="0" y="1166843"/>
            <a:ext cx="6444208" cy="338554"/>
          </a:xfrm>
          <a:prstGeom prst="rect">
            <a:avLst/>
          </a:prstGeom>
        </p:spPr>
        <p:txBody>
          <a:bodyPr wrap="square">
            <a:spAutoFit/>
          </a:bodyPr>
          <a:lstStyle/>
          <a:p>
            <a:pPr>
              <a:buFont typeface="Wingdings" pitchFamily="2" charset="2"/>
              <a:buChar char="Ø"/>
            </a:pPr>
            <a:r>
              <a:rPr lang="fr-FR" dirty="0"/>
              <a:t>Recherche de la cause la plus probable, prise de vues et de notes.</a:t>
            </a:r>
          </a:p>
        </p:txBody>
      </p:sp>
      <p:pic>
        <p:nvPicPr>
          <p:cNvPr id="8" name="Picture 6" descr="http://t3.gstatic.com/images?q=tbn:ANd9GcReT-MdBYsO9z4LaiTncdrj3AjCg4BI9_UcDCIb9v5SlwWkkzQD"/>
          <p:cNvPicPr>
            <a:picLocks noChangeAspect="1" noChangeArrowheads="1"/>
          </p:cNvPicPr>
          <p:nvPr/>
        </p:nvPicPr>
        <p:blipFill>
          <a:blip r:embed="rId2" cstate="print"/>
          <a:srcRect/>
          <a:stretch>
            <a:fillRect/>
          </a:stretch>
        </p:blipFill>
        <p:spPr bwMode="auto">
          <a:xfrm>
            <a:off x="6623596" y="1038250"/>
            <a:ext cx="1260475" cy="801688"/>
          </a:xfrm>
          <a:prstGeom prst="rect">
            <a:avLst/>
          </a:prstGeom>
          <a:noFill/>
          <a:ln w="9525">
            <a:noFill/>
            <a:miter lim="800000"/>
            <a:headEnd/>
            <a:tailEnd/>
          </a:ln>
        </p:spPr>
      </p:pic>
      <p:pic>
        <p:nvPicPr>
          <p:cNvPr id="9" name="Picture 2" descr="http://idata.over-blog.com/0/22/46/72/divers/allumette.gif"/>
          <p:cNvPicPr>
            <a:picLocks noChangeAspect="1" noChangeArrowheads="1"/>
          </p:cNvPicPr>
          <p:nvPr/>
        </p:nvPicPr>
        <p:blipFill>
          <a:blip r:embed="rId3" cstate="print"/>
          <a:srcRect/>
          <a:stretch>
            <a:fillRect/>
          </a:stretch>
        </p:blipFill>
        <p:spPr bwMode="auto">
          <a:xfrm>
            <a:off x="401638" y="1973435"/>
            <a:ext cx="1900294" cy="1290929"/>
          </a:xfrm>
          <a:prstGeom prst="rect">
            <a:avLst/>
          </a:prstGeom>
          <a:noFill/>
          <a:ln w="9525">
            <a:noFill/>
            <a:miter lim="800000"/>
            <a:headEnd/>
            <a:tailEnd/>
          </a:ln>
        </p:spPr>
      </p:pic>
      <p:pic>
        <p:nvPicPr>
          <p:cNvPr id="10" name="Picture 19" descr="C:\Users\LAURENT\Pictures\RCCI VL\images.jpg"/>
          <p:cNvPicPr>
            <a:picLocks noChangeAspect="1" noChangeArrowheads="1"/>
          </p:cNvPicPr>
          <p:nvPr/>
        </p:nvPicPr>
        <p:blipFill>
          <a:blip r:embed="rId4" cstate="print"/>
          <a:srcRect/>
          <a:stretch>
            <a:fillRect/>
          </a:stretch>
        </p:blipFill>
        <p:spPr bwMode="auto">
          <a:xfrm>
            <a:off x="3222104" y="1906241"/>
            <a:ext cx="979488" cy="1327150"/>
          </a:xfrm>
          <a:prstGeom prst="rect">
            <a:avLst/>
          </a:prstGeom>
          <a:noFill/>
          <a:ln w="28575">
            <a:noFill/>
            <a:miter lim="800000"/>
            <a:headEnd/>
            <a:tailEnd/>
          </a:ln>
        </p:spPr>
      </p:pic>
      <p:pic>
        <p:nvPicPr>
          <p:cNvPr id="11" name="Picture 6" descr="http://t1.gstatic.com/images?q=tbn:ANd9GcRS8_YD_F2Ano0eB1tjfMjm7ZfZ1F-GfwF3HkzO6vwy7hrHA-Hxbg"/>
          <p:cNvPicPr>
            <a:picLocks noChangeAspect="1" noChangeArrowheads="1"/>
          </p:cNvPicPr>
          <p:nvPr/>
        </p:nvPicPr>
        <p:blipFill>
          <a:blip r:embed="rId5" cstate="print"/>
          <a:srcRect/>
          <a:stretch>
            <a:fillRect/>
          </a:stretch>
        </p:blipFill>
        <p:spPr bwMode="auto">
          <a:xfrm>
            <a:off x="5253583" y="2111093"/>
            <a:ext cx="2381250" cy="1924050"/>
          </a:xfrm>
          <a:prstGeom prst="rect">
            <a:avLst/>
          </a:prstGeom>
          <a:noFill/>
          <a:ln w="9525">
            <a:noFill/>
            <a:miter lim="800000"/>
            <a:headEnd/>
            <a:tailEnd/>
          </a:ln>
        </p:spPr>
      </p:pic>
      <p:pic>
        <p:nvPicPr>
          <p:cNvPr id="12" name="Picture 18" descr="http://t2.gstatic.com/images?q=tbn:ANd9GcSPbuN3b_dqVpt89pPI5HrVMAdux6XbZNCeLlShE27237zGGPuh"/>
          <p:cNvPicPr>
            <a:picLocks noChangeAspect="1" noChangeArrowheads="1"/>
          </p:cNvPicPr>
          <p:nvPr/>
        </p:nvPicPr>
        <p:blipFill>
          <a:blip r:embed="rId6" cstate="print"/>
          <a:srcRect/>
          <a:stretch>
            <a:fillRect/>
          </a:stretch>
        </p:blipFill>
        <p:spPr bwMode="auto">
          <a:xfrm>
            <a:off x="1259632" y="3752568"/>
            <a:ext cx="1295400" cy="1685925"/>
          </a:xfrm>
          <a:prstGeom prst="rect">
            <a:avLst/>
          </a:prstGeom>
          <a:noFill/>
          <a:ln w="9525">
            <a:noFill/>
            <a:miter lim="800000"/>
            <a:headEnd/>
            <a:tailEnd/>
          </a:ln>
        </p:spPr>
      </p:pic>
      <p:pic>
        <p:nvPicPr>
          <p:cNvPr id="13" name="Picture 20" descr="http://t0.gstatic.com/images?q=tbn:ANd9GcTrcLBpEKqcv2eL4X-8rdf7Wa5vgB5yByUi6pYWGzUh28oE8lhy"/>
          <p:cNvPicPr>
            <a:picLocks noChangeAspect="1" noChangeArrowheads="1"/>
          </p:cNvPicPr>
          <p:nvPr/>
        </p:nvPicPr>
        <p:blipFill>
          <a:blip r:embed="rId7" cstate="print"/>
          <a:srcRect/>
          <a:stretch>
            <a:fillRect/>
          </a:stretch>
        </p:blipFill>
        <p:spPr bwMode="auto">
          <a:xfrm>
            <a:off x="3364942" y="3964846"/>
            <a:ext cx="2701925" cy="1998663"/>
          </a:xfrm>
          <a:prstGeom prst="rect">
            <a:avLst/>
          </a:prstGeom>
          <a:noFill/>
          <a:ln w="9525">
            <a:noFill/>
            <a:miter lim="800000"/>
            <a:headEnd/>
            <a:tailEnd/>
          </a:ln>
        </p:spPr>
      </p:pic>
      <p:pic>
        <p:nvPicPr>
          <p:cNvPr id="14" name="Picture 6" descr="http://tatepupupa.unblog.fr/files/2008/05/cigarette.gif"/>
          <p:cNvPicPr>
            <a:picLocks noChangeAspect="1" noChangeArrowheads="1"/>
          </p:cNvPicPr>
          <p:nvPr/>
        </p:nvPicPr>
        <p:blipFill>
          <a:blip r:embed="rId8" cstate="print"/>
          <a:srcRect/>
          <a:stretch>
            <a:fillRect/>
          </a:stretch>
        </p:blipFill>
        <p:spPr bwMode="auto">
          <a:xfrm>
            <a:off x="7236296" y="4093434"/>
            <a:ext cx="1400175" cy="1870075"/>
          </a:xfrm>
          <a:prstGeom prst="rect">
            <a:avLst/>
          </a:prstGeom>
          <a:noFill/>
          <a:ln w="9525">
            <a:noFill/>
            <a:miter lim="800000"/>
            <a:headEnd/>
            <a:tailEnd/>
          </a:ln>
        </p:spPr>
      </p:pic>
    </p:spTree>
    <p:extLst>
      <p:ext uri="{BB962C8B-B14F-4D97-AF65-F5344CB8AC3E}">
        <p14:creationId xmlns="" xmlns:p14="http://schemas.microsoft.com/office/powerpoint/2010/main" val="1589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defTabSz="914400" eaLnBrk="1" hangingPunct="1"/>
            <a:r>
              <a:rPr lang="fr-FR" sz="2400" kern="1200" dirty="0">
                <a:solidFill>
                  <a:srgbClr val="FFFF00"/>
                </a:solidFill>
                <a:latin typeface="Arial" charset="0"/>
                <a:ea typeface="+mn-ea"/>
                <a:cs typeface="Arial" charset="0"/>
              </a:rPr>
              <a:t/>
            </a:r>
            <a:br>
              <a:rPr lang="fr-FR" sz="2400" kern="1200" dirty="0">
                <a:solidFill>
                  <a:srgbClr val="FFFF00"/>
                </a:solidFill>
                <a:latin typeface="Arial" charset="0"/>
                <a:ea typeface="+mn-ea"/>
                <a:cs typeface="Arial" charset="0"/>
              </a:rPr>
            </a:b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17</a:t>
            </a:fld>
            <a:endParaRPr lang="fr-FR" altLang="fr-FR"/>
          </a:p>
        </p:txBody>
      </p:sp>
      <p:sp>
        <p:nvSpPr>
          <p:cNvPr id="3" name="Rectangle 2"/>
          <p:cNvSpPr/>
          <p:nvPr/>
        </p:nvSpPr>
        <p:spPr>
          <a:xfrm>
            <a:off x="11832" y="1124744"/>
            <a:ext cx="8376592" cy="338554"/>
          </a:xfrm>
          <a:prstGeom prst="rect">
            <a:avLst/>
          </a:prstGeom>
        </p:spPr>
        <p:txBody>
          <a:bodyPr wrap="square">
            <a:spAutoFit/>
          </a:bodyPr>
          <a:lstStyle/>
          <a:p>
            <a:pPr>
              <a:buFont typeface="Wingdings" pitchFamily="2" charset="2"/>
              <a:buChar char="Ø"/>
            </a:pPr>
            <a:r>
              <a:rPr lang="fr-FR" dirty="0"/>
              <a:t> Repositionnement éventuel des biens dégagés et analysés, prise de vues et de notes.</a:t>
            </a:r>
          </a:p>
        </p:txBody>
      </p:sp>
      <p:pic>
        <p:nvPicPr>
          <p:cNvPr id="9" name="Picture 1" descr="C:\Users\LAURENT\Pictures\Archive clichés RCCI\RCCI 31 ST ETIENNE\DSC02999.JPG"/>
          <p:cNvPicPr>
            <a:picLocks noChangeAspect="1" noChangeArrowheads="1"/>
          </p:cNvPicPr>
          <p:nvPr/>
        </p:nvPicPr>
        <p:blipFill>
          <a:blip r:embed="rId2" cstate="print"/>
          <a:srcRect/>
          <a:stretch>
            <a:fillRect/>
          </a:stretch>
        </p:blipFill>
        <p:spPr bwMode="auto">
          <a:xfrm>
            <a:off x="303494" y="1903789"/>
            <a:ext cx="4357687" cy="2916237"/>
          </a:xfrm>
          <a:prstGeom prst="rect">
            <a:avLst/>
          </a:prstGeom>
          <a:noFill/>
          <a:ln w="19050">
            <a:solidFill>
              <a:srgbClr val="FFFF00"/>
            </a:solidFill>
            <a:miter lim="800000"/>
            <a:headEnd/>
            <a:tailEnd/>
          </a:ln>
        </p:spPr>
      </p:pic>
      <p:sp>
        <p:nvSpPr>
          <p:cNvPr id="10" name="Arc 9"/>
          <p:cNvSpPr/>
          <p:nvPr/>
        </p:nvSpPr>
        <p:spPr>
          <a:xfrm rot="9814627">
            <a:off x="805938" y="2341608"/>
            <a:ext cx="3352800" cy="1771650"/>
          </a:xfrm>
          <a:prstGeom prst="arc">
            <a:avLst>
              <a:gd name="adj1" fmla="val 11955432"/>
              <a:gd name="adj2" fmla="val 2057807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dirty="0"/>
          </a:p>
        </p:txBody>
      </p:sp>
      <p:sp>
        <p:nvSpPr>
          <p:cNvPr id="11" name="Arc 10"/>
          <p:cNvSpPr/>
          <p:nvPr/>
        </p:nvSpPr>
        <p:spPr>
          <a:xfrm rot="20642225">
            <a:off x="800444" y="2865011"/>
            <a:ext cx="3478212" cy="1771650"/>
          </a:xfrm>
          <a:prstGeom prst="arc">
            <a:avLst>
              <a:gd name="adj1" fmla="val 12090692"/>
              <a:gd name="adj2" fmla="val 20494646"/>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dirty="0"/>
          </a:p>
        </p:txBody>
      </p:sp>
      <p:pic>
        <p:nvPicPr>
          <p:cNvPr id="12" name="Picture 2" descr="C:\Users\LAURENT\Pictures\Archive clichés RCCI\RCCI 31 ST ETIENNE\DSC03018.JPG"/>
          <p:cNvPicPr>
            <a:picLocks noChangeAspect="1" noChangeArrowheads="1"/>
          </p:cNvPicPr>
          <p:nvPr/>
        </p:nvPicPr>
        <p:blipFill>
          <a:blip r:embed="rId3" cstate="print"/>
          <a:srcRect/>
          <a:stretch>
            <a:fillRect/>
          </a:stretch>
        </p:blipFill>
        <p:spPr bwMode="auto">
          <a:xfrm>
            <a:off x="4805297" y="3232741"/>
            <a:ext cx="3983037" cy="2665412"/>
          </a:xfrm>
          <a:prstGeom prst="rect">
            <a:avLst/>
          </a:prstGeom>
          <a:noFill/>
          <a:ln w="19050">
            <a:solidFill>
              <a:srgbClr val="FFFF00"/>
            </a:solidFill>
            <a:miter lim="800000"/>
            <a:headEnd/>
            <a:tailEnd/>
          </a:ln>
        </p:spPr>
      </p:pic>
      <p:cxnSp>
        <p:nvCxnSpPr>
          <p:cNvPr id="13" name="Connecteur droit avec flèche 12"/>
          <p:cNvCxnSpPr/>
          <p:nvPr/>
        </p:nvCxnSpPr>
        <p:spPr>
          <a:xfrm>
            <a:off x="3276600" y="3933825"/>
            <a:ext cx="2663552" cy="18714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30" descr="http://www.gifs-animes.net/images-image/Appareils/Appareil-photo/Appareil-photo-8.gif"/>
          <p:cNvPicPr>
            <a:picLocks noChangeAspect="1" noChangeArrowheads="1"/>
          </p:cNvPicPr>
          <p:nvPr/>
        </p:nvPicPr>
        <p:blipFill>
          <a:blip r:embed="rId4" cstate="print"/>
          <a:srcRect/>
          <a:stretch>
            <a:fillRect/>
          </a:stretch>
        </p:blipFill>
        <p:spPr bwMode="auto">
          <a:xfrm>
            <a:off x="4981575" y="1541552"/>
            <a:ext cx="1606021" cy="1480622"/>
          </a:xfrm>
          <a:prstGeom prst="rect">
            <a:avLst/>
          </a:prstGeom>
          <a:noFill/>
          <a:ln w="9525">
            <a:noFill/>
            <a:miter lim="800000"/>
            <a:headEnd/>
            <a:tailEnd/>
          </a:ln>
        </p:spPr>
      </p:pic>
      <p:pic>
        <p:nvPicPr>
          <p:cNvPr id="15" name="Picture 6" descr="http://t3.gstatic.com/images?q=tbn:ANd9GcReT-MdBYsO9z4LaiTncdrj3AjCg4BI9_UcDCIb9v5SlwWkkzQD"/>
          <p:cNvPicPr>
            <a:picLocks noChangeAspect="1" noChangeArrowheads="1"/>
          </p:cNvPicPr>
          <p:nvPr/>
        </p:nvPicPr>
        <p:blipFill>
          <a:blip r:embed="rId5" cstate="print"/>
          <a:srcRect/>
          <a:stretch>
            <a:fillRect/>
          </a:stretch>
        </p:blipFill>
        <p:spPr bwMode="auto">
          <a:xfrm>
            <a:off x="6907990" y="1697225"/>
            <a:ext cx="1836737" cy="1223963"/>
          </a:xfrm>
          <a:prstGeom prst="rect">
            <a:avLst/>
          </a:prstGeom>
          <a:noFill/>
          <a:ln w="9525">
            <a:noFill/>
            <a:miter lim="800000"/>
            <a:headEnd/>
            <a:tailEnd/>
          </a:ln>
        </p:spPr>
      </p:pic>
    </p:spTree>
    <p:extLst>
      <p:ext uri="{BB962C8B-B14F-4D97-AF65-F5344CB8AC3E}">
        <p14:creationId xmlns="" xmlns:p14="http://schemas.microsoft.com/office/powerpoint/2010/main" val="422302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defTabSz="914400" eaLnBrk="1" hangingPunct="1"/>
            <a:r>
              <a:rPr lang="fr-FR" sz="2400" kern="1200" dirty="0">
                <a:solidFill>
                  <a:srgbClr val="FFFF00"/>
                </a:solidFill>
                <a:latin typeface="Arial" charset="0"/>
                <a:ea typeface="+mn-ea"/>
                <a:cs typeface="Arial" charset="0"/>
              </a:rPr>
              <a:t/>
            </a:r>
            <a:br>
              <a:rPr lang="fr-FR" sz="2400" kern="1200" dirty="0">
                <a:solidFill>
                  <a:srgbClr val="FFFF00"/>
                </a:solidFill>
                <a:latin typeface="Arial" charset="0"/>
                <a:ea typeface="+mn-ea"/>
                <a:cs typeface="Arial" charset="0"/>
              </a:rPr>
            </a:b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18</a:t>
            </a:fld>
            <a:endParaRPr lang="fr-FR" altLang="fr-FR"/>
          </a:p>
        </p:txBody>
      </p:sp>
      <p:sp>
        <p:nvSpPr>
          <p:cNvPr id="6" name="Rectangle 5"/>
          <p:cNvSpPr/>
          <p:nvPr/>
        </p:nvSpPr>
        <p:spPr>
          <a:xfrm>
            <a:off x="179388" y="1166843"/>
            <a:ext cx="8857108" cy="1323439"/>
          </a:xfrm>
          <a:prstGeom prst="rect">
            <a:avLst/>
          </a:prstGeom>
        </p:spPr>
        <p:txBody>
          <a:bodyPr wrap="square">
            <a:spAutoFit/>
          </a:bodyPr>
          <a:lstStyle/>
          <a:p>
            <a:pPr algn="l"/>
            <a:endParaRPr lang="fr-FR" b="1" dirty="0"/>
          </a:p>
          <a:p>
            <a:pPr algn="l"/>
            <a:endParaRPr lang="fr-FR" b="1" dirty="0" smtClean="0"/>
          </a:p>
          <a:p>
            <a:pPr algn="l"/>
            <a:endParaRPr lang="fr-FR" b="1" dirty="0"/>
          </a:p>
          <a:p>
            <a:pPr algn="l"/>
            <a:endParaRPr lang="fr-FR" b="1" dirty="0" smtClean="0"/>
          </a:p>
          <a:p>
            <a:pPr algn="l"/>
            <a:endParaRPr lang="fr-FR" b="1" dirty="0"/>
          </a:p>
        </p:txBody>
      </p:sp>
      <p:sp>
        <p:nvSpPr>
          <p:cNvPr id="3" name="Rectangle 2"/>
          <p:cNvSpPr/>
          <p:nvPr/>
        </p:nvSpPr>
        <p:spPr>
          <a:xfrm>
            <a:off x="35942" y="1241505"/>
            <a:ext cx="8352482" cy="338554"/>
          </a:xfrm>
          <a:prstGeom prst="rect">
            <a:avLst/>
          </a:prstGeom>
        </p:spPr>
        <p:txBody>
          <a:bodyPr wrap="square">
            <a:spAutoFit/>
          </a:bodyPr>
          <a:lstStyle/>
          <a:p>
            <a:pPr>
              <a:buFont typeface="Wingdings" pitchFamily="2" charset="2"/>
              <a:buChar char="Ø"/>
            </a:pPr>
            <a:r>
              <a:rPr lang="fr-FR" dirty="0"/>
              <a:t> Etude de la propagation et du développement du feu, prise de vues et de notes.</a:t>
            </a:r>
          </a:p>
        </p:txBody>
      </p:sp>
      <p:pic>
        <p:nvPicPr>
          <p:cNvPr id="11" name="Picture 1" descr="C:\Users\LAURENT\Pictures\Archive clichés RCCI\RCCI 22 RIVAS\DSC02147.JPG"/>
          <p:cNvPicPr>
            <a:picLocks noChangeAspect="1" noChangeArrowheads="1"/>
          </p:cNvPicPr>
          <p:nvPr/>
        </p:nvPicPr>
        <p:blipFill>
          <a:blip r:embed="rId2" cstate="print"/>
          <a:srcRect/>
          <a:stretch>
            <a:fillRect/>
          </a:stretch>
        </p:blipFill>
        <p:spPr bwMode="auto">
          <a:xfrm>
            <a:off x="401638" y="1783339"/>
            <a:ext cx="2825750" cy="4248150"/>
          </a:xfrm>
          <a:prstGeom prst="rect">
            <a:avLst/>
          </a:prstGeom>
          <a:noFill/>
          <a:ln w="19050">
            <a:solidFill>
              <a:srgbClr val="FFFF00"/>
            </a:solidFill>
            <a:miter lim="800000"/>
            <a:headEnd/>
            <a:tailEnd/>
          </a:ln>
        </p:spPr>
      </p:pic>
      <p:pic>
        <p:nvPicPr>
          <p:cNvPr id="12" name="Picture 2" descr="E:\Documents and Settings\FLACHER LAURENT\archives photos\Archive clichés RCCI\RCCI 3 VIART MTB\DSC00378.JPG"/>
          <p:cNvPicPr>
            <a:picLocks noChangeAspect="1" noChangeArrowheads="1"/>
          </p:cNvPicPr>
          <p:nvPr/>
        </p:nvPicPr>
        <p:blipFill>
          <a:blip r:embed="rId3" cstate="print"/>
          <a:srcRect/>
          <a:stretch>
            <a:fillRect/>
          </a:stretch>
        </p:blipFill>
        <p:spPr bwMode="auto">
          <a:xfrm>
            <a:off x="3449638" y="4582102"/>
            <a:ext cx="2163762" cy="1449387"/>
          </a:xfrm>
          <a:prstGeom prst="rect">
            <a:avLst/>
          </a:prstGeom>
          <a:noFill/>
          <a:ln w="19050">
            <a:solidFill>
              <a:srgbClr val="FFFF00"/>
            </a:solidFill>
            <a:miter lim="800000"/>
            <a:headEnd/>
            <a:tailEnd/>
          </a:ln>
        </p:spPr>
      </p:pic>
      <p:pic>
        <p:nvPicPr>
          <p:cNvPr id="13" name="Picture 1" descr="C:\Users\LAURENT\Pictures\Archive clichés RCCI\RCCI 22 RIVAS\DSC02148.JPG"/>
          <p:cNvPicPr>
            <a:picLocks noChangeAspect="1" noChangeArrowheads="1"/>
          </p:cNvPicPr>
          <p:nvPr/>
        </p:nvPicPr>
        <p:blipFill>
          <a:blip r:embed="rId4" cstate="print"/>
          <a:srcRect/>
          <a:stretch>
            <a:fillRect/>
          </a:stretch>
        </p:blipFill>
        <p:spPr bwMode="auto">
          <a:xfrm>
            <a:off x="5835650" y="1654721"/>
            <a:ext cx="2846388" cy="4251325"/>
          </a:xfrm>
          <a:prstGeom prst="rect">
            <a:avLst/>
          </a:prstGeom>
          <a:noFill/>
          <a:ln w="19050">
            <a:solidFill>
              <a:srgbClr val="FFFF00"/>
            </a:solidFill>
            <a:miter lim="800000"/>
            <a:headEnd/>
            <a:tailEnd/>
          </a:ln>
        </p:spPr>
      </p:pic>
      <p:pic>
        <p:nvPicPr>
          <p:cNvPr id="14" name="Image 25" descr="lumiere-feu-44.gif"/>
          <p:cNvPicPr>
            <a:picLocks noChangeAspect="1"/>
          </p:cNvPicPr>
          <p:nvPr/>
        </p:nvPicPr>
        <p:blipFill>
          <a:blip r:embed="rId5" cstate="print"/>
          <a:srcRect/>
          <a:stretch>
            <a:fillRect/>
          </a:stretch>
        </p:blipFill>
        <p:spPr bwMode="auto">
          <a:xfrm rot="1423916" flipH="1">
            <a:off x="6127466" y="2465175"/>
            <a:ext cx="1903412" cy="3611563"/>
          </a:xfrm>
          <a:prstGeom prst="rect">
            <a:avLst/>
          </a:prstGeom>
          <a:noFill/>
          <a:ln w="9525">
            <a:noFill/>
            <a:miter lim="800000"/>
            <a:headEnd/>
            <a:tailEnd/>
          </a:ln>
        </p:spPr>
      </p:pic>
      <p:pic>
        <p:nvPicPr>
          <p:cNvPr id="15" name="Picture 30" descr="http://www.gifs-animes.net/images-image/Appareils/Appareil-photo/Appareil-photo-8.gif"/>
          <p:cNvPicPr>
            <a:picLocks noChangeAspect="1" noChangeArrowheads="1"/>
          </p:cNvPicPr>
          <p:nvPr/>
        </p:nvPicPr>
        <p:blipFill>
          <a:blip r:embed="rId6" cstate="print"/>
          <a:srcRect/>
          <a:stretch>
            <a:fillRect/>
          </a:stretch>
        </p:blipFill>
        <p:spPr bwMode="auto">
          <a:xfrm>
            <a:off x="3158012" y="1575883"/>
            <a:ext cx="1542999" cy="1421070"/>
          </a:xfrm>
          <a:prstGeom prst="rect">
            <a:avLst/>
          </a:prstGeom>
          <a:noFill/>
          <a:ln w="9525">
            <a:noFill/>
            <a:miter lim="800000"/>
            <a:headEnd/>
            <a:tailEnd/>
          </a:ln>
        </p:spPr>
      </p:pic>
      <p:pic>
        <p:nvPicPr>
          <p:cNvPr id="16" name="Picture 6" descr="http://t3.gstatic.com/images?q=tbn:ANd9GcReT-MdBYsO9z4LaiTncdrj3AjCg4BI9_UcDCIb9v5SlwWkkzQD"/>
          <p:cNvPicPr>
            <a:picLocks noChangeAspect="1" noChangeArrowheads="1"/>
          </p:cNvPicPr>
          <p:nvPr/>
        </p:nvPicPr>
        <p:blipFill>
          <a:blip r:embed="rId7" cstate="print"/>
          <a:srcRect/>
          <a:stretch>
            <a:fillRect/>
          </a:stretch>
        </p:blipFill>
        <p:spPr bwMode="auto">
          <a:xfrm>
            <a:off x="4178823" y="3165208"/>
            <a:ext cx="1434577" cy="1079500"/>
          </a:xfrm>
          <a:prstGeom prst="rect">
            <a:avLst/>
          </a:prstGeom>
          <a:noFill/>
          <a:ln w="9525">
            <a:noFill/>
            <a:miter lim="800000"/>
            <a:headEnd/>
            <a:tailEnd/>
          </a:ln>
        </p:spPr>
      </p:pic>
    </p:spTree>
    <p:extLst>
      <p:ext uri="{BB962C8B-B14F-4D97-AF65-F5344CB8AC3E}">
        <p14:creationId xmlns="" xmlns:p14="http://schemas.microsoft.com/office/powerpoint/2010/main" val="946109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19</a:t>
            </a:fld>
            <a:endParaRPr lang="fr-FR" altLang="fr-FR"/>
          </a:p>
        </p:txBody>
      </p:sp>
      <p:sp>
        <p:nvSpPr>
          <p:cNvPr id="6" name="Rectangle 5"/>
          <p:cNvSpPr/>
          <p:nvPr/>
        </p:nvSpPr>
        <p:spPr>
          <a:xfrm>
            <a:off x="152748" y="1196752"/>
            <a:ext cx="6984900" cy="338554"/>
          </a:xfrm>
          <a:prstGeom prst="rect">
            <a:avLst/>
          </a:prstGeom>
        </p:spPr>
        <p:txBody>
          <a:bodyPr wrap="square">
            <a:spAutoFit/>
          </a:bodyPr>
          <a:lstStyle/>
          <a:p>
            <a:pPr>
              <a:buFont typeface="Wingdings" pitchFamily="2" charset="2"/>
              <a:buChar char="Ø"/>
            </a:pPr>
            <a:r>
              <a:rPr lang="fr-FR" dirty="0"/>
              <a:t>Analyse des photos réalisées et de l’ensemble des documents collectés. </a:t>
            </a:r>
          </a:p>
        </p:txBody>
      </p:sp>
      <p:pic>
        <p:nvPicPr>
          <p:cNvPr id="7" name="Picture 3" descr="http://t1.gstatic.com/images?q=tbn:ANd9GcQXcZ8EmpwPdycm3hrmHMrz5UgdsoZmgd4cJNxp1lLaLlcVCjdt"/>
          <p:cNvPicPr>
            <a:picLocks noChangeAspect="1" noChangeArrowheads="1"/>
          </p:cNvPicPr>
          <p:nvPr/>
        </p:nvPicPr>
        <p:blipFill>
          <a:blip r:embed="rId2" cstate="print"/>
          <a:srcRect/>
          <a:stretch>
            <a:fillRect/>
          </a:stretch>
        </p:blipFill>
        <p:spPr bwMode="auto">
          <a:xfrm>
            <a:off x="3491880" y="2132856"/>
            <a:ext cx="1871663" cy="3036888"/>
          </a:xfrm>
          <a:prstGeom prst="rect">
            <a:avLst/>
          </a:prstGeom>
          <a:noFill/>
          <a:ln w="9525">
            <a:noFill/>
            <a:miter lim="800000"/>
            <a:headEnd/>
            <a:tailEnd/>
          </a:ln>
        </p:spPr>
      </p:pic>
      <p:pic>
        <p:nvPicPr>
          <p:cNvPr id="8" name="Picture 2" descr="nf13"/>
          <p:cNvPicPr>
            <a:picLocks noChangeAspect="1" noChangeArrowheads="1"/>
          </p:cNvPicPr>
          <p:nvPr/>
        </p:nvPicPr>
        <p:blipFill>
          <a:blip r:embed="rId3" cstate="print"/>
          <a:srcRect l="656" t="1007" r="656" b="1007"/>
          <a:stretch>
            <a:fillRect/>
          </a:stretch>
        </p:blipFill>
        <p:spPr bwMode="auto">
          <a:xfrm rot="-1567350">
            <a:off x="609014" y="2032007"/>
            <a:ext cx="2173490" cy="1473950"/>
          </a:xfrm>
          <a:prstGeom prst="rect">
            <a:avLst/>
          </a:prstGeom>
          <a:noFill/>
          <a:ln w="19050">
            <a:solidFill>
              <a:srgbClr val="FFFF00"/>
            </a:solidFill>
            <a:miter lim="800000"/>
            <a:headEnd/>
            <a:tailEnd/>
          </a:ln>
        </p:spPr>
      </p:pic>
      <p:pic>
        <p:nvPicPr>
          <p:cNvPr id="9" name="Picture 2" descr="C:\Users\LAURENT\Pictures\RCCI LOIRE\DSC00915_2.JPG"/>
          <p:cNvPicPr>
            <a:picLocks noChangeAspect="1" noChangeArrowheads="1"/>
          </p:cNvPicPr>
          <p:nvPr/>
        </p:nvPicPr>
        <p:blipFill>
          <a:blip r:embed="rId4" cstate="print"/>
          <a:srcRect/>
          <a:stretch>
            <a:fillRect/>
          </a:stretch>
        </p:blipFill>
        <p:spPr bwMode="auto">
          <a:xfrm rot="20439348">
            <a:off x="1007403" y="3392716"/>
            <a:ext cx="2203857" cy="1461331"/>
          </a:xfrm>
          <a:prstGeom prst="rect">
            <a:avLst/>
          </a:prstGeom>
          <a:noFill/>
          <a:ln w="19050">
            <a:solidFill>
              <a:srgbClr val="FFFF00"/>
            </a:solidFill>
            <a:miter lim="800000"/>
            <a:headEnd/>
            <a:tailEnd/>
          </a:ln>
        </p:spPr>
      </p:pic>
      <p:pic>
        <p:nvPicPr>
          <p:cNvPr id="10" name="Picture 3" descr="C:\Users\LAURENT\Pictures\RCCI LOIRE\DSC00956.JPG"/>
          <p:cNvPicPr>
            <a:picLocks noChangeAspect="1" noChangeArrowheads="1"/>
          </p:cNvPicPr>
          <p:nvPr/>
        </p:nvPicPr>
        <p:blipFill>
          <a:blip r:embed="rId5" cstate="print"/>
          <a:srcRect/>
          <a:stretch>
            <a:fillRect/>
          </a:stretch>
        </p:blipFill>
        <p:spPr bwMode="auto">
          <a:xfrm rot="20788916">
            <a:off x="1257398" y="4676188"/>
            <a:ext cx="2220512" cy="1476262"/>
          </a:xfrm>
          <a:prstGeom prst="rect">
            <a:avLst/>
          </a:prstGeom>
          <a:noFill/>
          <a:ln w="19050">
            <a:solidFill>
              <a:srgbClr val="FFFF00"/>
            </a:solidFill>
            <a:miter lim="800000"/>
            <a:headEnd/>
            <a:tailEnd/>
          </a:ln>
        </p:spPr>
      </p:pic>
      <p:pic>
        <p:nvPicPr>
          <p:cNvPr id="11" name="Picture 2" descr="TPS3"/>
          <p:cNvPicPr>
            <a:picLocks noChangeAspect="1" noChangeArrowheads="1"/>
          </p:cNvPicPr>
          <p:nvPr/>
        </p:nvPicPr>
        <p:blipFill>
          <a:blip r:embed="rId6" cstate="print"/>
          <a:srcRect l="1332" t="2058" r="1332" b="2058"/>
          <a:stretch>
            <a:fillRect/>
          </a:stretch>
        </p:blipFill>
        <p:spPr bwMode="auto">
          <a:xfrm rot="21140530">
            <a:off x="6164485" y="1904612"/>
            <a:ext cx="2068010" cy="1343857"/>
          </a:xfrm>
          <a:prstGeom prst="rect">
            <a:avLst/>
          </a:prstGeom>
          <a:noFill/>
          <a:ln w="19050">
            <a:solidFill>
              <a:srgbClr val="FFFF00"/>
            </a:solidFill>
            <a:miter lim="800000"/>
            <a:headEnd/>
            <a:tailEnd/>
          </a:ln>
        </p:spPr>
      </p:pic>
      <p:pic>
        <p:nvPicPr>
          <p:cNvPr id="12" name="Picture 5" descr="http://t3.gstatic.com/images?q=tbn:ANd9GcS2sz1_cLRgPtprP0IoeN2gS8v9vpBUKj-kPA-Gp0GJQ2uCwO_-DA"/>
          <p:cNvPicPr>
            <a:picLocks noChangeAspect="1" noChangeArrowheads="1"/>
          </p:cNvPicPr>
          <p:nvPr/>
        </p:nvPicPr>
        <p:blipFill>
          <a:blip r:embed="rId7" cstate="print"/>
          <a:srcRect/>
          <a:stretch>
            <a:fillRect/>
          </a:stretch>
        </p:blipFill>
        <p:spPr bwMode="auto">
          <a:xfrm rot="981741">
            <a:off x="6086564" y="3322511"/>
            <a:ext cx="1990666" cy="1325648"/>
          </a:xfrm>
          <a:prstGeom prst="rect">
            <a:avLst/>
          </a:prstGeom>
          <a:noFill/>
          <a:ln w="19050">
            <a:solidFill>
              <a:srgbClr val="FFFF00"/>
            </a:solidFill>
            <a:miter lim="800000"/>
            <a:headEnd/>
            <a:tailEnd/>
          </a:ln>
        </p:spPr>
      </p:pic>
      <p:pic>
        <p:nvPicPr>
          <p:cNvPr id="13" name="Picture 7" descr="http://t2.gstatic.com/images?q=tbn:ANd9GcSuniA1hrvVnZJw_Dxh4fvNQqUli2sP8PbqAH3VAMHNcTvxNn4b"/>
          <p:cNvPicPr>
            <a:picLocks noChangeAspect="1" noChangeArrowheads="1"/>
          </p:cNvPicPr>
          <p:nvPr/>
        </p:nvPicPr>
        <p:blipFill>
          <a:blip r:embed="rId8" cstate="print"/>
          <a:srcRect/>
          <a:stretch>
            <a:fillRect/>
          </a:stretch>
        </p:blipFill>
        <p:spPr bwMode="auto">
          <a:xfrm rot="1404188">
            <a:off x="5692462" y="4556188"/>
            <a:ext cx="1963823" cy="1335035"/>
          </a:xfrm>
          <a:prstGeom prst="rect">
            <a:avLst/>
          </a:prstGeom>
          <a:noFill/>
          <a:ln w="19050">
            <a:solidFill>
              <a:srgbClr val="FFFF00"/>
            </a:solidFill>
            <a:miter lim="800000"/>
            <a:headEnd/>
            <a:tailEnd/>
          </a:ln>
        </p:spPr>
      </p:pic>
      <p:grpSp>
        <p:nvGrpSpPr>
          <p:cNvPr id="14" name="Group 1047"/>
          <p:cNvGrpSpPr>
            <a:grpSpLocks/>
          </p:cNvGrpSpPr>
          <p:nvPr/>
        </p:nvGrpSpPr>
        <p:grpSpPr bwMode="auto">
          <a:xfrm rot="14831834" flipH="1">
            <a:off x="4115671" y="5296258"/>
            <a:ext cx="1128712" cy="1009650"/>
            <a:chOff x="1749" y="1692"/>
            <a:chExt cx="1713" cy="1480"/>
          </a:xfrm>
        </p:grpSpPr>
        <p:sp>
          <p:nvSpPr>
            <p:cNvPr id="15" name="Freeform 1048"/>
            <p:cNvSpPr>
              <a:spLocks/>
            </p:cNvSpPr>
            <p:nvPr/>
          </p:nvSpPr>
          <p:spPr bwMode="auto">
            <a:xfrm rot="2936934" flipV="1">
              <a:off x="1983" y="1590"/>
              <a:ext cx="436" cy="903"/>
            </a:xfrm>
            <a:custGeom>
              <a:avLst/>
              <a:gdLst>
                <a:gd name="T0" fmla="*/ 18 w 738"/>
                <a:gd name="T1" fmla="*/ 0 h 1530"/>
                <a:gd name="T2" fmla="*/ 16 w 738"/>
                <a:gd name="T3" fmla="*/ 1 h 1530"/>
                <a:gd name="T4" fmla="*/ 13 w 738"/>
                <a:gd name="T5" fmla="*/ 1 h 1530"/>
                <a:gd name="T6" fmla="*/ 11 w 738"/>
                <a:gd name="T7" fmla="*/ 2 h 1530"/>
                <a:gd name="T8" fmla="*/ 9 w 738"/>
                <a:gd name="T9" fmla="*/ 2 h 1530"/>
                <a:gd name="T10" fmla="*/ 8 w 738"/>
                <a:gd name="T11" fmla="*/ 4 h 1530"/>
                <a:gd name="T12" fmla="*/ 6 w 738"/>
                <a:gd name="T13" fmla="*/ 5 h 1530"/>
                <a:gd name="T14" fmla="*/ 5 w 738"/>
                <a:gd name="T15" fmla="*/ 6 h 1530"/>
                <a:gd name="T16" fmla="*/ 4 w 738"/>
                <a:gd name="T17" fmla="*/ 8 h 1530"/>
                <a:gd name="T18" fmla="*/ 2 w 738"/>
                <a:gd name="T19" fmla="*/ 10 h 1530"/>
                <a:gd name="T20" fmla="*/ 1 w 738"/>
                <a:gd name="T21" fmla="*/ 12 h 1530"/>
                <a:gd name="T22" fmla="*/ 1 w 738"/>
                <a:gd name="T23" fmla="*/ 14 h 1530"/>
                <a:gd name="T24" fmla="*/ 1 w 738"/>
                <a:gd name="T25" fmla="*/ 15 h 1530"/>
                <a:gd name="T26" fmla="*/ 1 w 738"/>
                <a:gd name="T27" fmla="*/ 18 h 1530"/>
                <a:gd name="T28" fmla="*/ 0 w 738"/>
                <a:gd name="T29" fmla="*/ 20 h 1530"/>
                <a:gd name="T30" fmla="*/ 1 w 738"/>
                <a:gd name="T31" fmla="*/ 22 h 1530"/>
                <a:gd name="T32" fmla="*/ 1 w 738"/>
                <a:gd name="T33" fmla="*/ 24 h 1530"/>
                <a:gd name="T34" fmla="*/ 1 w 738"/>
                <a:gd name="T35" fmla="*/ 27 h 1530"/>
                <a:gd name="T36" fmla="*/ 2 w 738"/>
                <a:gd name="T37" fmla="*/ 29 h 1530"/>
                <a:gd name="T38" fmla="*/ 4 w 738"/>
                <a:gd name="T39" fmla="*/ 31 h 1530"/>
                <a:gd name="T40" fmla="*/ 6 w 738"/>
                <a:gd name="T41" fmla="*/ 34 h 1530"/>
                <a:gd name="T42" fmla="*/ 8 w 738"/>
                <a:gd name="T43" fmla="*/ 35 h 1530"/>
                <a:gd name="T44" fmla="*/ 10 w 738"/>
                <a:gd name="T45" fmla="*/ 36 h 1530"/>
                <a:gd name="T46" fmla="*/ 12 w 738"/>
                <a:gd name="T47" fmla="*/ 37 h 1530"/>
                <a:gd name="T48" fmla="*/ 14 w 738"/>
                <a:gd name="T49" fmla="*/ 38 h 1530"/>
                <a:gd name="T50" fmla="*/ 11 w 738"/>
                <a:gd name="T51" fmla="*/ 36 h 1530"/>
                <a:gd name="T52" fmla="*/ 9 w 738"/>
                <a:gd name="T53" fmla="*/ 34 h 1530"/>
                <a:gd name="T54" fmla="*/ 7 w 738"/>
                <a:gd name="T55" fmla="*/ 32 h 1530"/>
                <a:gd name="T56" fmla="*/ 6 w 738"/>
                <a:gd name="T57" fmla="*/ 31 h 1530"/>
                <a:gd name="T58" fmla="*/ 5 w 738"/>
                <a:gd name="T59" fmla="*/ 28 h 1530"/>
                <a:gd name="T60" fmla="*/ 4 w 738"/>
                <a:gd name="T61" fmla="*/ 26 h 1530"/>
                <a:gd name="T62" fmla="*/ 4 w 738"/>
                <a:gd name="T63" fmla="*/ 24 h 1530"/>
                <a:gd name="T64" fmla="*/ 3 w 738"/>
                <a:gd name="T65" fmla="*/ 22 h 1530"/>
                <a:gd name="T66" fmla="*/ 3 w 738"/>
                <a:gd name="T67" fmla="*/ 20 h 1530"/>
                <a:gd name="T68" fmla="*/ 3 w 738"/>
                <a:gd name="T69" fmla="*/ 18 h 1530"/>
                <a:gd name="T70" fmla="*/ 4 w 738"/>
                <a:gd name="T71" fmla="*/ 16 h 1530"/>
                <a:gd name="T72" fmla="*/ 4 w 738"/>
                <a:gd name="T73" fmla="*/ 14 h 1530"/>
                <a:gd name="T74" fmla="*/ 5 w 738"/>
                <a:gd name="T75" fmla="*/ 12 h 1530"/>
                <a:gd name="T76" fmla="*/ 5 w 738"/>
                <a:gd name="T77" fmla="*/ 11 h 1530"/>
                <a:gd name="T78" fmla="*/ 6 w 738"/>
                <a:gd name="T79" fmla="*/ 9 h 1530"/>
                <a:gd name="T80" fmla="*/ 8 w 738"/>
                <a:gd name="T81" fmla="*/ 7 h 1530"/>
                <a:gd name="T82" fmla="*/ 9 w 738"/>
                <a:gd name="T83" fmla="*/ 5 h 1530"/>
                <a:gd name="T84" fmla="*/ 11 w 738"/>
                <a:gd name="T85" fmla="*/ 4 h 1530"/>
                <a:gd name="T86" fmla="*/ 13 w 738"/>
                <a:gd name="T87" fmla="*/ 2 h 1530"/>
                <a:gd name="T88" fmla="*/ 15 w 738"/>
                <a:gd name="T89" fmla="*/ 1 h 1530"/>
                <a:gd name="T90" fmla="*/ 18 w 738"/>
                <a:gd name="T91" fmla="*/ 0 h 15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1530"/>
                <a:gd name="T140" fmla="*/ 738 w 738"/>
                <a:gd name="T141" fmla="*/ 1530 h 15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1530">
                  <a:moveTo>
                    <a:pt x="737" y="0"/>
                  </a:moveTo>
                  <a:lnTo>
                    <a:pt x="620" y="18"/>
                  </a:lnTo>
                  <a:lnTo>
                    <a:pt x="508" y="41"/>
                  </a:lnTo>
                  <a:lnTo>
                    <a:pt x="442" y="71"/>
                  </a:lnTo>
                  <a:lnTo>
                    <a:pt x="376" y="103"/>
                  </a:lnTo>
                  <a:lnTo>
                    <a:pt x="310" y="147"/>
                  </a:lnTo>
                  <a:lnTo>
                    <a:pt x="247" y="205"/>
                  </a:lnTo>
                  <a:lnTo>
                    <a:pt x="182" y="270"/>
                  </a:lnTo>
                  <a:lnTo>
                    <a:pt x="135" y="330"/>
                  </a:lnTo>
                  <a:lnTo>
                    <a:pt x="91" y="397"/>
                  </a:lnTo>
                  <a:lnTo>
                    <a:pt x="55" y="474"/>
                  </a:lnTo>
                  <a:lnTo>
                    <a:pt x="29" y="547"/>
                  </a:lnTo>
                  <a:lnTo>
                    <a:pt x="12" y="620"/>
                  </a:lnTo>
                  <a:lnTo>
                    <a:pt x="5" y="700"/>
                  </a:lnTo>
                  <a:lnTo>
                    <a:pt x="0" y="799"/>
                  </a:lnTo>
                  <a:lnTo>
                    <a:pt x="8" y="877"/>
                  </a:lnTo>
                  <a:lnTo>
                    <a:pt x="20" y="968"/>
                  </a:lnTo>
                  <a:lnTo>
                    <a:pt x="59" y="1083"/>
                  </a:lnTo>
                  <a:lnTo>
                    <a:pt x="103" y="1162"/>
                  </a:lnTo>
                  <a:lnTo>
                    <a:pt x="161" y="1257"/>
                  </a:lnTo>
                  <a:lnTo>
                    <a:pt x="237" y="1348"/>
                  </a:lnTo>
                  <a:lnTo>
                    <a:pt x="319" y="1416"/>
                  </a:lnTo>
                  <a:lnTo>
                    <a:pt x="392" y="1458"/>
                  </a:lnTo>
                  <a:lnTo>
                    <a:pt x="474" y="1502"/>
                  </a:lnTo>
                  <a:lnTo>
                    <a:pt x="551" y="1529"/>
                  </a:lnTo>
                  <a:lnTo>
                    <a:pt x="411" y="1432"/>
                  </a:lnTo>
                  <a:lnTo>
                    <a:pt x="348" y="1377"/>
                  </a:lnTo>
                  <a:lnTo>
                    <a:pt x="296" y="1312"/>
                  </a:lnTo>
                  <a:lnTo>
                    <a:pt x="238" y="1229"/>
                  </a:lnTo>
                  <a:lnTo>
                    <a:pt x="196" y="1143"/>
                  </a:lnTo>
                  <a:lnTo>
                    <a:pt x="159" y="1047"/>
                  </a:lnTo>
                  <a:lnTo>
                    <a:pt x="142" y="976"/>
                  </a:lnTo>
                  <a:lnTo>
                    <a:pt x="129" y="892"/>
                  </a:lnTo>
                  <a:lnTo>
                    <a:pt x="123" y="808"/>
                  </a:lnTo>
                  <a:lnTo>
                    <a:pt x="123" y="724"/>
                  </a:lnTo>
                  <a:lnTo>
                    <a:pt x="138" y="629"/>
                  </a:lnTo>
                  <a:lnTo>
                    <a:pt x="153" y="559"/>
                  </a:lnTo>
                  <a:lnTo>
                    <a:pt x="181" y="492"/>
                  </a:lnTo>
                  <a:lnTo>
                    <a:pt x="211" y="410"/>
                  </a:lnTo>
                  <a:lnTo>
                    <a:pt x="248" y="350"/>
                  </a:lnTo>
                  <a:lnTo>
                    <a:pt x="303" y="276"/>
                  </a:lnTo>
                  <a:lnTo>
                    <a:pt x="369" y="205"/>
                  </a:lnTo>
                  <a:lnTo>
                    <a:pt x="434" y="150"/>
                  </a:lnTo>
                  <a:lnTo>
                    <a:pt x="513" y="97"/>
                  </a:lnTo>
                  <a:lnTo>
                    <a:pt x="612" y="50"/>
                  </a:lnTo>
                  <a:lnTo>
                    <a:pt x="737" y="0"/>
                  </a:lnTo>
                </a:path>
              </a:pathLst>
            </a:custGeom>
            <a:solidFill>
              <a:srgbClr val="C0C0C0"/>
            </a:solidFill>
            <a:ln w="9525" cap="rnd">
              <a:noFill/>
              <a:round/>
              <a:headEnd/>
              <a:tailEnd/>
            </a:ln>
          </p:spPr>
          <p:txBody>
            <a:bodyPr/>
            <a:lstStyle/>
            <a:p>
              <a:endParaRPr lang="fr-FR"/>
            </a:p>
          </p:txBody>
        </p:sp>
        <p:sp>
          <p:nvSpPr>
            <p:cNvPr id="16" name="Freeform 1049"/>
            <p:cNvSpPr>
              <a:spLocks/>
            </p:cNvSpPr>
            <p:nvPr/>
          </p:nvSpPr>
          <p:spPr bwMode="auto">
            <a:xfrm rot="2936934" flipV="1">
              <a:off x="2267" y="1919"/>
              <a:ext cx="574" cy="963"/>
            </a:xfrm>
            <a:custGeom>
              <a:avLst/>
              <a:gdLst>
                <a:gd name="T0" fmla="*/ 7 w 971"/>
                <a:gd name="T1" fmla="*/ 0 h 1631"/>
                <a:gd name="T2" fmla="*/ 9 w 971"/>
                <a:gd name="T3" fmla="*/ 1 h 1631"/>
                <a:gd name="T4" fmla="*/ 12 w 971"/>
                <a:gd name="T5" fmla="*/ 3 h 1631"/>
                <a:gd name="T6" fmla="*/ 14 w 971"/>
                <a:gd name="T7" fmla="*/ 5 h 1631"/>
                <a:gd name="T8" fmla="*/ 17 w 971"/>
                <a:gd name="T9" fmla="*/ 7 h 1631"/>
                <a:gd name="T10" fmla="*/ 18 w 971"/>
                <a:gd name="T11" fmla="*/ 10 h 1631"/>
                <a:gd name="T12" fmla="*/ 20 w 971"/>
                <a:gd name="T13" fmla="*/ 12 h 1631"/>
                <a:gd name="T14" fmla="*/ 20 w 971"/>
                <a:gd name="T15" fmla="*/ 14 h 1631"/>
                <a:gd name="T16" fmla="*/ 21 w 971"/>
                <a:gd name="T17" fmla="*/ 17 h 1631"/>
                <a:gd name="T18" fmla="*/ 21 w 971"/>
                <a:gd name="T19" fmla="*/ 19 h 1631"/>
                <a:gd name="T20" fmla="*/ 21 w 971"/>
                <a:gd name="T21" fmla="*/ 21 h 1631"/>
                <a:gd name="T22" fmla="*/ 21 w 971"/>
                <a:gd name="T23" fmla="*/ 24 h 1631"/>
                <a:gd name="T24" fmla="*/ 20 w 971"/>
                <a:gd name="T25" fmla="*/ 26 h 1631"/>
                <a:gd name="T26" fmla="*/ 20 w 971"/>
                <a:gd name="T27" fmla="*/ 28 h 1631"/>
                <a:gd name="T28" fmla="*/ 18 w 971"/>
                <a:gd name="T29" fmla="*/ 30 h 1631"/>
                <a:gd name="T30" fmla="*/ 17 w 971"/>
                <a:gd name="T31" fmla="*/ 32 h 1631"/>
                <a:gd name="T32" fmla="*/ 16 w 971"/>
                <a:gd name="T33" fmla="*/ 34 h 1631"/>
                <a:gd name="T34" fmla="*/ 14 w 971"/>
                <a:gd name="T35" fmla="*/ 35 h 1631"/>
                <a:gd name="T36" fmla="*/ 12 w 971"/>
                <a:gd name="T37" fmla="*/ 37 h 1631"/>
                <a:gd name="T38" fmla="*/ 9 w 971"/>
                <a:gd name="T39" fmla="*/ 39 h 1631"/>
                <a:gd name="T40" fmla="*/ 7 w 971"/>
                <a:gd name="T41" fmla="*/ 40 h 1631"/>
                <a:gd name="T42" fmla="*/ 4 w 971"/>
                <a:gd name="T43" fmla="*/ 40 h 1631"/>
                <a:gd name="T44" fmla="*/ 0 w 971"/>
                <a:gd name="T45" fmla="*/ 40 h 1631"/>
                <a:gd name="T46" fmla="*/ 2 w 971"/>
                <a:gd name="T47" fmla="*/ 40 h 1631"/>
                <a:gd name="T48" fmla="*/ 5 w 971"/>
                <a:gd name="T49" fmla="*/ 41 h 1631"/>
                <a:gd name="T50" fmla="*/ 7 w 971"/>
                <a:gd name="T51" fmla="*/ 40 h 1631"/>
                <a:gd name="T52" fmla="*/ 9 w 971"/>
                <a:gd name="T53" fmla="*/ 40 h 1631"/>
                <a:gd name="T54" fmla="*/ 11 w 971"/>
                <a:gd name="T55" fmla="*/ 40 h 1631"/>
                <a:gd name="T56" fmla="*/ 13 w 971"/>
                <a:gd name="T57" fmla="*/ 39 h 1631"/>
                <a:gd name="T58" fmla="*/ 18 w 971"/>
                <a:gd name="T59" fmla="*/ 36 h 1631"/>
                <a:gd name="T60" fmla="*/ 20 w 971"/>
                <a:gd name="T61" fmla="*/ 34 h 1631"/>
                <a:gd name="T62" fmla="*/ 21 w 971"/>
                <a:gd name="T63" fmla="*/ 32 h 1631"/>
                <a:gd name="T64" fmla="*/ 22 w 971"/>
                <a:gd name="T65" fmla="*/ 30 h 1631"/>
                <a:gd name="T66" fmla="*/ 24 w 971"/>
                <a:gd name="T67" fmla="*/ 28 h 1631"/>
                <a:gd name="T68" fmla="*/ 24 w 971"/>
                <a:gd name="T69" fmla="*/ 25 h 1631"/>
                <a:gd name="T70" fmla="*/ 24 w 971"/>
                <a:gd name="T71" fmla="*/ 22 h 1631"/>
                <a:gd name="T72" fmla="*/ 24 w 971"/>
                <a:gd name="T73" fmla="*/ 20 h 1631"/>
                <a:gd name="T74" fmla="*/ 24 w 971"/>
                <a:gd name="T75" fmla="*/ 17 h 1631"/>
                <a:gd name="T76" fmla="*/ 24 w 971"/>
                <a:gd name="T77" fmla="*/ 15 h 1631"/>
                <a:gd name="T78" fmla="*/ 23 w 971"/>
                <a:gd name="T79" fmla="*/ 13 h 1631"/>
                <a:gd name="T80" fmla="*/ 22 w 971"/>
                <a:gd name="T81" fmla="*/ 11 h 1631"/>
                <a:gd name="T82" fmla="*/ 21 w 971"/>
                <a:gd name="T83" fmla="*/ 8 h 1631"/>
                <a:gd name="T84" fmla="*/ 20 w 971"/>
                <a:gd name="T85" fmla="*/ 7 h 1631"/>
                <a:gd name="T86" fmla="*/ 18 w 971"/>
                <a:gd name="T87" fmla="*/ 5 h 1631"/>
                <a:gd name="T88" fmla="*/ 16 w 971"/>
                <a:gd name="T89" fmla="*/ 4 h 1631"/>
                <a:gd name="T90" fmla="*/ 14 w 971"/>
                <a:gd name="T91" fmla="*/ 2 h 1631"/>
                <a:gd name="T92" fmla="*/ 12 w 971"/>
                <a:gd name="T93" fmla="*/ 1 h 1631"/>
                <a:gd name="T94" fmla="*/ 8 w 971"/>
                <a:gd name="T95" fmla="*/ 1 h 1631"/>
                <a:gd name="T96" fmla="*/ 7 w 971"/>
                <a:gd name="T97" fmla="*/ 0 h 16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1"/>
                <a:gd name="T148" fmla="*/ 0 h 1631"/>
                <a:gd name="T149" fmla="*/ 971 w 971"/>
                <a:gd name="T150" fmla="*/ 1631 h 16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1" h="1631">
                  <a:moveTo>
                    <a:pt x="249" y="0"/>
                  </a:moveTo>
                  <a:lnTo>
                    <a:pt x="374" y="54"/>
                  </a:lnTo>
                  <a:lnTo>
                    <a:pt x="492" y="119"/>
                  </a:lnTo>
                  <a:lnTo>
                    <a:pt x="569" y="189"/>
                  </a:lnTo>
                  <a:lnTo>
                    <a:pt x="658" y="293"/>
                  </a:lnTo>
                  <a:lnTo>
                    <a:pt x="722" y="384"/>
                  </a:lnTo>
                  <a:lnTo>
                    <a:pt x="761" y="471"/>
                  </a:lnTo>
                  <a:lnTo>
                    <a:pt x="794" y="575"/>
                  </a:lnTo>
                  <a:lnTo>
                    <a:pt x="815" y="654"/>
                  </a:lnTo>
                  <a:lnTo>
                    <a:pt x="827" y="753"/>
                  </a:lnTo>
                  <a:lnTo>
                    <a:pt x="829" y="855"/>
                  </a:lnTo>
                  <a:lnTo>
                    <a:pt x="814" y="948"/>
                  </a:lnTo>
                  <a:lnTo>
                    <a:pt x="791" y="1033"/>
                  </a:lnTo>
                  <a:lnTo>
                    <a:pt x="768" y="1114"/>
                  </a:lnTo>
                  <a:lnTo>
                    <a:pt x="726" y="1200"/>
                  </a:lnTo>
                  <a:lnTo>
                    <a:pt x="673" y="1289"/>
                  </a:lnTo>
                  <a:lnTo>
                    <a:pt x="619" y="1362"/>
                  </a:lnTo>
                  <a:lnTo>
                    <a:pt x="561" y="1411"/>
                  </a:lnTo>
                  <a:lnTo>
                    <a:pt x="464" y="1483"/>
                  </a:lnTo>
                  <a:lnTo>
                    <a:pt x="354" y="1547"/>
                  </a:lnTo>
                  <a:lnTo>
                    <a:pt x="253" y="1582"/>
                  </a:lnTo>
                  <a:lnTo>
                    <a:pt x="138" y="1602"/>
                  </a:lnTo>
                  <a:lnTo>
                    <a:pt x="0" y="1605"/>
                  </a:lnTo>
                  <a:lnTo>
                    <a:pt x="80" y="1623"/>
                  </a:lnTo>
                  <a:lnTo>
                    <a:pt x="186" y="1630"/>
                  </a:lnTo>
                  <a:lnTo>
                    <a:pt x="280" y="1624"/>
                  </a:lnTo>
                  <a:lnTo>
                    <a:pt x="367" y="1616"/>
                  </a:lnTo>
                  <a:lnTo>
                    <a:pt x="435" y="1590"/>
                  </a:lnTo>
                  <a:lnTo>
                    <a:pt x="528" y="1558"/>
                  </a:lnTo>
                  <a:lnTo>
                    <a:pt x="692" y="1447"/>
                  </a:lnTo>
                  <a:lnTo>
                    <a:pt x="775" y="1367"/>
                  </a:lnTo>
                  <a:lnTo>
                    <a:pt x="840" y="1280"/>
                  </a:lnTo>
                  <a:lnTo>
                    <a:pt x="889" y="1188"/>
                  </a:lnTo>
                  <a:lnTo>
                    <a:pt x="923" y="1107"/>
                  </a:lnTo>
                  <a:lnTo>
                    <a:pt x="956" y="998"/>
                  </a:lnTo>
                  <a:lnTo>
                    <a:pt x="970" y="898"/>
                  </a:lnTo>
                  <a:lnTo>
                    <a:pt x="969" y="801"/>
                  </a:lnTo>
                  <a:lnTo>
                    <a:pt x="960" y="681"/>
                  </a:lnTo>
                  <a:lnTo>
                    <a:pt x="938" y="599"/>
                  </a:lnTo>
                  <a:lnTo>
                    <a:pt x="907" y="510"/>
                  </a:lnTo>
                  <a:lnTo>
                    <a:pt x="865" y="425"/>
                  </a:lnTo>
                  <a:lnTo>
                    <a:pt x="812" y="337"/>
                  </a:lnTo>
                  <a:lnTo>
                    <a:pt x="766" y="278"/>
                  </a:lnTo>
                  <a:lnTo>
                    <a:pt x="696" y="207"/>
                  </a:lnTo>
                  <a:lnTo>
                    <a:pt x="631" y="145"/>
                  </a:lnTo>
                  <a:lnTo>
                    <a:pt x="549" y="96"/>
                  </a:lnTo>
                  <a:lnTo>
                    <a:pt x="449" y="50"/>
                  </a:lnTo>
                  <a:lnTo>
                    <a:pt x="326" y="11"/>
                  </a:lnTo>
                  <a:lnTo>
                    <a:pt x="249" y="0"/>
                  </a:lnTo>
                </a:path>
              </a:pathLst>
            </a:custGeom>
            <a:solidFill>
              <a:srgbClr val="C0C0C0"/>
            </a:solidFill>
            <a:ln w="9525" cap="rnd">
              <a:noFill/>
              <a:round/>
              <a:headEnd/>
              <a:tailEnd/>
            </a:ln>
          </p:spPr>
          <p:txBody>
            <a:bodyPr/>
            <a:lstStyle/>
            <a:p>
              <a:endParaRPr lang="fr-FR"/>
            </a:p>
          </p:txBody>
        </p:sp>
        <p:sp>
          <p:nvSpPr>
            <p:cNvPr id="17" name="Freeform 1050"/>
            <p:cNvSpPr>
              <a:spLocks/>
            </p:cNvSpPr>
            <p:nvPr/>
          </p:nvSpPr>
          <p:spPr bwMode="auto">
            <a:xfrm rot="2936934" flipV="1">
              <a:off x="2107" y="2596"/>
              <a:ext cx="298" cy="157"/>
            </a:xfrm>
            <a:custGeom>
              <a:avLst/>
              <a:gdLst>
                <a:gd name="T0" fmla="*/ 0 w 505"/>
                <a:gd name="T1" fmla="*/ 0 h 266"/>
                <a:gd name="T2" fmla="*/ 2 w 505"/>
                <a:gd name="T3" fmla="*/ 1 h 266"/>
                <a:gd name="T4" fmla="*/ 4 w 505"/>
                <a:gd name="T5" fmla="*/ 1 h 266"/>
                <a:gd name="T6" fmla="*/ 6 w 505"/>
                <a:gd name="T7" fmla="*/ 2 h 266"/>
                <a:gd name="T8" fmla="*/ 8 w 505"/>
                <a:gd name="T9" fmla="*/ 3 h 266"/>
                <a:gd name="T10" fmla="*/ 9 w 505"/>
                <a:gd name="T11" fmla="*/ 4 h 266"/>
                <a:gd name="T12" fmla="*/ 11 w 505"/>
                <a:gd name="T13" fmla="*/ 5 h 266"/>
                <a:gd name="T14" fmla="*/ 12 w 505"/>
                <a:gd name="T15" fmla="*/ 6 h 266"/>
                <a:gd name="T16" fmla="*/ 8 w 505"/>
                <a:gd name="T17" fmla="*/ 5 h 266"/>
                <a:gd name="T18" fmla="*/ 7 w 505"/>
                <a:gd name="T19" fmla="*/ 4 h 266"/>
                <a:gd name="T20" fmla="*/ 6 w 505"/>
                <a:gd name="T21" fmla="*/ 4 h 266"/>
                <a:gd name="T22" fmla="*/ 4 w 505"/>
                <a:gd name="T23" fmla="*/ 2 h 266"/>
                <a:gd name="T24" fmla="*/ 3 w 505"/>
                <a:gd name="T25" fmla="*/ 1 h 266"/>
                <a:gd name="T26" fmla="*/ 2 w 505"/>
                <a:gd name="T27" fmla="*/ 1 h 266"/>
                <a:gd name="T28" fmla="*/ 0 w 505"/>
                <a:gd name="T29" fmla="*/ 0 h 2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5"/>
                <a:gd name="T46" fmla="*/ 0 h 266"/>
                <a:gd name="T47" fmla="*/ 505 w 505"/>
                <a:gd name="T48" fmla="*/ 266 h 2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5" h="266">
                  <a:moveTo>
                    <a:pt x="0" y="0"/>
                  </a:moveTo>
                  <a:lnTo>
                    <a:pt x="87" y="19"/>
                  </a:lnTo>
                  <a:lnTo>
                    <a:pt x="160" y="34"/>
                  </a:lnTo>
                  <a:lnTo>
                    <a:pt x="229" y="62"/>
                  </a:lnTo>
                  <a:lnTo>
                    <a:pt x="311" y="105"/>
                  </a:lnTo>
                  <a:lnTo>
                    <a:pt x="369" y="142"/>
                  </a:lnTo>
                  <a:lnTo>
                    <a:pt x="427" y="190"/>
                  </a:lnTo>
                  <a:lnTo>
                    <a:pt x="504" y="265"/>
                  </a:lnTo>
                  <a:lnTo>
                    <a:pt x="334" y="209"/>
                  </a:lnTo>
                  <a:lnTo>
                    <a:pt x="283" y="163"/>
                  </a:lnTo>
                  <a:lnTo>
                    <a:pt x="237" y="133"/>
                  </a:lnTo>
                  <a:lnTo>
                    <a:pt x="177" y="83"/>
                  </a:lnTo>
                  <a:lnTo>
                    <a:pt x="123" y="54"/>
                  </a:lnTo>
                  <a:lnTo>
                    <a:pt x="72" y="30"/>
                  </a:lnTo>
                  <a:lnTo>
                    <a:pt x="0" y="0"/>
                  </a:lnTo>
                </a:path>
              </a:pathLst>
            </a:custGeom>
            <a:solidFill>
              <a:srgbClr val="808080"/>
            </a:solidFill>
            <a:ln w="9525" cap="rnd">
              <a:noFill/>
              <a:round/>
              <a:headEnd/>
              <a:tailEnd/>
            </a:ln>
          </p:spPr>
          <p:txBody>
            <a:bodyPr/>
            <a:lstStyle/>
            <a:p>
              <a:endParaRPr lang="fr-FR"/>
            </a:p>
          </p:txBody>
        </p:sp>
        <p:sp>
          <p:nvSpPr>
            <p:cNvPr id="18" name="Freeform 1051"/>
            <p:cNvSpPr>
              <a:spLocks/>
            </p:cNvSpPr>
            <p:nvPr/>
          </p:nvSpPr>
          <p:spPr bwMode="auto">
            <a:xfrm rot="2936934" flipV="1">
              <a:off x="2597" y="2010"/>
              <a:ext cx="444" cy="142"/>
            </a:xfrm>
            <a:custGeom>
              <a:avLst/>
              <a:gdLst>
                <a:gd name="T0" fmla="*/ 0 w 751"/>
                <a:gd name="T1" fmla="*/ 5 h 241"/>
                <a:gd name="T2" fmla="*/ 1 w 751"/>
                <a:gd name="T3" fmla="*/ 5 h 241"/>
                <a:gd name="T4" fmla="*/ 3 w 751"/>
                <a:gd name="T5" fmla="*/ 5 h 241"/>
                <a:gd name="T6" fmla="*/ 4 w 751"/>
                <a:gd name="T7" fmla="*/ 6 h 241"/>
                <a:gd name="T8" fmla="*/ 5 w 751"/>
                <a:gd name="T9" fmla="*/ 6 h 241"/>
                <a:gd name="T10" fmla="*/ 7 w 751"/>
                <a:gd name="T11" fmla="*/ 5 h 241"/>
                <a:gd name="T12" fmla="*/ 8 w 751"/>
                <a:gd name="T13" fmla="*/ 5 h 241"/>
                <a:gd name="T14" fmla="*/ 10 w 751"/>
                <a:gd name="T15" fmla="*/ 5 h 241"/>
                <a:gd name="T16" fmla="*/ 13 w 751"/>
                <a:gd name="T17" fmla="*/ 4 h 241"/>
                <a:gd name="T18" fmla="*/ 15 w 751"/>
                <a:gd name="T19" fmla="*/ 4 h 241"/>
                <a:gd name="T20" fmla="*/ 16 w 751"/>
                <a:gd name="T21" fmla="*/ 3 h 241"/>
                <a:gd name="T22" fmla="*/ 18 w 751"/>
                <a:gd name="T23" fmla="*/ 2 h 241"/>
                <a:gd name="T24" fmla="*/ 19 w 751"/>
                <a:gd name="T25" fmla="*/ 1 h 241"/>
                <a:gd name="T26" fmla="*/ 15 w 751"/>
                <a:gd name="T27" fmla="*/ 0 h 241"/>
                <a:gd name="T28" fmla="*/ 14 w 751"/>
                <a:gd name="T29" fmla="*/ 1 h 241"/>
                <a:gd name="T30" fmla="*/ 13 w 751"/>
                <a:gd name="T31" fmla="*/ 2 h 241"/>
                <a:gd name="T32" fmla="*/ 12 w 751"/>
                <a:gd name="T33" fmla="*/ 2 h 241"/>
                <a:gd name="T34" fmla="*/ 11 w 751"/>
                <a:gd name="T35" fmla="*/ 3 h 241"/>
                <a:gd name="T36" fmla="*/ 9 w 751"/>
                <a:gd name="T37" fmla="*/ 4 h 241"/>
                <a:gd name="T38" fmla="*/ 8 w 751"/>
                <a:gd name="T39" fmla="*/ 4 h 241"/>
                <a:gd name="T40" fmla="*/ 6 w 751"/>
                <a:gd name="T41" fmla="*/ 5 h 241"/>
                <a:gd name="T42" fmla="*/ 4 w 751"/>
                <a:gd name="T43" fmla="*/ 5 h 241"/>
                <a:gd name="T44" fmla="*/ 2 w 751"/>
                <a:gd name="T45" fmla="*/ 5 h 241"/>
                <a:gd name="T46" fmla="*/ 1 w 751"/>
                <a:gd name="T47" fmla="*/ 5 h 241"/>
                <a:gd name="T48" fmla="*/ 0 w 751"/>
                <a:gd name="T49" fmla="*/ 5 h 2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1"/>
                <a:gd name="T76" fmla="*/ 0 h 241"/>
                <a:gd name="T77" fmla="*/ 751 w 751"/>
                <a:gd name="T78" fmla="*/ 241 h 2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1" h="241">
                  <a:moveTo>
                    <a:pt x="0" y="221"/>
                  </a:moveTo>
                  <a:lnTo>
                    <a:pt x="59" y="232"/>
                  </a:lnTo>
                  <a:lnTo>
                    <a:pt x="111" y="234"/>
                  </a:lnTo>
                  <a:lnTo>
                    <a:pt x="157" y="240"/>
                  </a:lnTo>
                  <a:lnTo>
                    <a:pt x="205" y="239"/>
                  </a:lnTo>
                  <a:lnTo>
                    <a:pt x="253" y="236"/>
                  </a:lnTo>
                  <a:lnTo>
                    <a:pt x="331" y="232"/>
                  </a:lnTo>
                  <a:lnTo>
                    <a:pt x="401" y="217"/>
                  </a:lnTo>
                  <a:lnTo>
                    <a:pt x="508" y="177"/>
                  </a:lnTo>
                  <a:lnTo>
                    <a:pt x="581" y="143"/>
                  </a:lnTo>
                  <a:lnTo>
                    <a:pt x="633" y="108"/>
                  </a:lnTo>
                  <a:lnTo>
                    <a:pt x="689" y="67"/>
                  </a:lnTo>
                  <a:lnTo>
                    <a:pt x="750" y="10"/>
                  </a:lnTo>
                  <a:lnTo>
                    <a:pt x="592" y="0"/>
                  </a:lnTo>
                  <a:lnTo>
                    <a:pt x="537" y="45"/>
                  </a:lnTo>
                  <a:lnTo>
                    <a:pt x="509" y="67"/>
                  </a:lnTo>
                  <a:lnTo>
                    <a:pt x="475" y="96"/>
                  </a:lnTo>
                  <a:lnTo>
                    <a:pt x="435" y="122"/>
                  </a:lnTo>
                  <a:lnTo>
                    <a:pt x="370" y="147"/>
                  </a:lnTo>
                  <a:lnTo>
                    <a:pt x="317" y="172"/>
                  </a:lnTo>
                  <a:lnTo>
                    <a:pt x="234" y="201"/>
                  </a:lnTo>
                  <a:lnTo>
                    <a:pt x="154" y="209"/>
                  </a:lnTo>
                  <a:lnTo>
                    <a:pt x="89" y="218"/>
                  </a:lnTo>
                  <a:lnTo>
                    <a:pt x="55" y="220"/>
                  </a:lnTo>
                  <a:lnTo>
                    <a:pt x="0" y="221"/>
                  </a:lnTo>
                </a:path>
              </a:pathLst>
            </a:custGeom>
            <a:solidFill>
              <a:srgbClr val="808080"/>
            </a:solidFill>
            <a:ln w="9525" cap="rnd">
              <a:noFill/>
              <a:round/>
              <a:headEnd/>
              <a:tailEnd/>
            </a:ln>
          </p:spPr>
          <p:txBody>
            <a:bodyPr/>
            <a:lstStyle/>
            <a:p>
              <a:endParaRPr lang="fr-FR"/>
            </a:p>
          </p:txBody>
        </p:sp>
        <p:sp>
          <p:nvSpPr>
            <p:cNvPr id="19" name="Freeform 1052"/>
            <p:cNvSpPr>
              <a:spLocks/>
            </p:cNvSpPr>
            <p:nvPr/>
          </p:nvSpPr>
          <p:spPr bwMode="auto">
            <a:xfrm rot="2936934" flipV="1">
              <a:off x="2247" y="1668"/>
              <a:ext cx="238" cy="285"/>
            </a:xfrm>
            <a:custGeom>
              <a:avLst/>
              <a:gdLst>
                <a:gd name="T0" fmla="*/ 0 w 402"/>
                <a:gd name="T1" fmla="*/ 0 h 483"/>
                <a:gd name="T2" fmla="*/ 2 w 402"/>
                <a:gd name="T3" fmla="*/ 1 h 483"/>
                <a:gd name="T4" fmla="*/ 3 w 402"/>
                <a:gd name="T5" fmla="*/ 2 h 483"/>
                <a:gd name="T6" fmla="*/ 4 w 402"/>
                <a:gd name="T7" fmla="*/ 4 h 483"/>
                <a:gd name="T8" fmla="*/ 4 w 402"/>
                <a:gd name="T9" fmla="*/ 5 h 483"/>
                <a:gd name="T10" fmla="*/ 5 w 402"/>
                <a:gd name="T11" fmla="*/ 6 h 483"/>
                <a:gd name="T12" fmla="*/ 5 w 402"/>
                <a:gd name="T13" fmla="*/ 7 h 483"/>
                <a:gd name="T14" fmla="*/ 6 w 402"/>
                <a:gd name="T15" fmla="*/ 8 h 483"/>
                <a:gd name="T16" fmla="*/ 7 w 402"/>
                <a:gd name="T17" fmla="*/ 9 h 483"/>
                <a:gd name="T18" fmla="*/ 8 w 402"/>
                <a:gd name="T19" fmla="*/ 10 h 483"/>
                <a:gd name="T20" fmla="*/ 10 w 402"/>
                <a:gd name="T21" fmla="*/ 12 h 483"/>
                <a:gd name="T22" fmla="*/ 8 w 402"/>
                <a:gd name="T23" fmla="*/ 11 h 483"/>
                <a:gd name="T24" fmla="*/ 7 w 402"/>
                <a:gd name="T25" fmla="*/ 11 h 483"/>
                <a:gd name="T26" fmla="*/ 6 w 402"/>
                <a:gd name="T27" fmla="*/ 9 h 483"/>
                <a:gd name="T28" fmla="*/ 5 w 402"/>
                <a:gd name="T29" fmla="*/ 9 h 483"/>
                <a:gd name="T30" fmla="*/ 4 w 402"/>
                <a:gd name="T31" fmla="*/ 7 h 483"/>
                <a:gd name="T32" fmla="*/ 3 w 402"/>
                <a:gd name="T33" fmla="*/ 6 h 483"/>
                <a:gd name="T34" fmla="*/ 2 w 402"/>
                <a:gd name="T35" fmla="*/ 5 h 483"/>
                <a:gd name="T36" fmla="*/ 2 w 402"/>
                <a:gd name="T37" fmla="*/ 5 h 483"/>
                <a:gd name="T38" fmla="*/ 1 w 402"/>
                <a:gd name="T39" fmla="*/ 4 h 483"/>
                <a:gd name="T40" fmla="*/ 1 w 402"/>
                <a:gd name="T41" fmla="*/ 2 h 483"/>
                <a:gd name="T42" fmla="*/ 1 w 402"/>
                <a:gd name="T43" fmla="*/ 1 h 483"/>
                <a:gd name="T44" fmla="*/ 0 w 402"/>
                <a:gd name="T45" fmla="*/ 0 h 4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2"/>
                <a:gd name="T70" fmla="*/ 0 h 483"/>
                <a:gd name="T71" fmla="*/ 402 w 402"/>
                <a:gd name="T72" fmla="*/ 483 h 4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2" h="483">
                  <a:moveTo>
                    <a:pt x="0" y="0"/>
                  </a:moveTo>
                  <a:lnTo>
                    <a:pt x="94" y="19"/>
                  </a:lnTo>
                  <a:lnTo>
                    <a:pt x="113" y="86"/>
                  </a:lnTo>
                  <a:lnTo>
                    <a:pt x="133" y="143"/>
                  </a:lnTo>
                  <a:lnTo>
                    <a:pt x="162" y="197"/>
                  </a:lnTo>
                  <a:lnTo>
                    <a:pt x="188" y="244"/>
                  </a:lnTo>
                  <a:lnTo>
                    <a:pt x="217" y="292"/>
                  </a:lnTo>
                  <a:lnTo>
                    <a:pt x="237" y="323"/>
                  </a:lnTo>
                  <a:lnTo>
                    <a:pt x="274" y="362"/>
                  </a:lnTo>
                  <a:lnTo>
                    <a:pt x="318" y="405"/>
                  </a:lnTo>
                  <a:lnTo>
                    <a:pt x="401" y="482"/>
                  </a:lnTo>
                  <a:lnTo>
                    <a:pt x="329" y="446"/>
                  </a:lnTo>
                  <a:lnTo>
                    <a:pt x="290" y="418"/>
                  </a:lnTo>
                  <a:lnTo>
                    <a:pt x="237" y="377"/>
                  </a:lnTo>
                  <a:lnTo>
                    <a:pt x="210" y="355"/>
                  </a:lnTo>
                  <a:lnTo>
                    <a:pt x="154" y="294"/>
                  </a:lnTo>
                  <a:lnTo>
                    <a:pt x="124" y="256"/>
                  </a:lnTo>
                  <a:lnTo>
                    <a:pt x="99" y="219"/>
                  </a:lnTo>
                  <a:lnTo>
                    <a:pt x="79" y="191"/>
                  </a:lnTo>
                  <a:lnTo>
                    <a:pt x="52" y="142"/>
                  </a:lnTo>
                  <a:lnTo>
                    <a:pt x="27" y="89"/>
                  </a:lnTo>
                  <a:lnTo>
                    <a:pt x="6" y="27"/>
                  </a:lnTo>
                  <a:lnTo>
                    <a:pt x="0" y="0"/>
                  </a:lnTo>
                </a:path>
              </a:pathLst>
            </a:custGeom>
            <a:solidFill>
              <a:srgbClr val="808080"/>
            </a:solidFill>
            <a:ln w="9525" cap="rnd">
              <a:noFill/>
              <a:round/>
              <a:headEnd/>
              <a:tailEnd/>
            </a:ln>
          </p:spPr>
          <p:txBody>
            <a:bodyPr/>
            <a:lstStyle/>
            <a:p>
              <a:endParaRPr lang="fr-FR"/>
            </a:p>
          </p:txBody>
        </p:sp>
        <p:sp>
          <p:nvSpPr>
            <p:cNvPr id="20" name="Freeform 1053"/>
            <p:cNvSpPr>
              <a:spLocks/>
            </p:cNvSpPr>
            <p:nvPr/>
          </p:nvSpPr>
          <p:spPr bwMode="auto">
            <a:xfrm rot="2936934" flipV="1">
              <a:off x="1814" y="2202"/>
              <a:ext cx="289" cy="185"/>
            </a:xfrm>
            <a:custGeom>
              <a:avLst/>
              <a:gdLst>
                <a:gd name="T0" fmla="*/ 9 w 489"/>
                <a:gd name="T1" fmla="*/ 1 h 314"/>
                <a:gd name="T2" fmla="*/ 8 w 489"/>
                <a:gd name="T3" fmla="*/ 1 h 314"/>
                <a:gd name="T4" fmla="*/ 7 w 489"/>
                <a:gd name="T5" fmla="*/ 2 h 314"/>
                <a:gd name="T6" fmla="*/ 5 w 489"/>
                <a:gd name="T7" fmla="*/ 2 h 314"/>
                <a:gd name="T8" fmla="*/ 4 w 489"/>
                <a:gd name="T9" fmla="*/ 3 h 314"/>
                <a:gd name="T10" fmla="*/ 3 w 489"/>
                <a:gd name="T11" fmla="*/ 4 h 314"/>
                <a:gd name="T12" fmla="*/ 2 w 489"/>
                <a:gd name="T13" fmla="*/ 5 h 314"/>
                <a:gd name="T14" fmla="*/ 1 w 489"/>
                <a:gd name="T15" fmla="*/ 6 h 314"/>
                <a:gd name="T16" fmla="*/ 0 w 489"/>
                <a:gd name="T17" fmla="*/ 7 h 314"/>
                <a:gd name="T18" fmla="*/ 2 w 489"/>
                <a:gd name="T19" fmla="*/ 8 h 314"/>
                <a:gd name="T20" fmla="*/ 3 w 489"/>
                <a:gd name="T21" fmla="*/ 6 h 314"/>
                <a:gd name="T22" fmla="*/ 4 w 489"/>
                <a:gd name="T23" fmla="*/ 5 h 314"/>
                <a:gd name="T24" fmla="*/ 4 w 489"/>
                <a:gd name="T25" fmla="*/ 5 h 314"/>
                <a:gd name="T26" fmla="*/ 5 w 489"/>
                <a:gd name="T27" fmla="*/ 4 h 314"/>
                <a:gd name="T28" fmla="*/ 7 w 489"/>
                <a:gd name="T29" fmla="*/ 3 h 314"/>
                <a:gd name="T30" fmla="*/ 7 w 489"/>
                <a:gd name="T31" fmla="*/ 3 h 314"/>
                <a:gd name="T32" fmla="*/ 8 w 489"/>
                <a:gd name="T33" fmla="*/ 2 h 314"/>
                <a:gd name="T34" fmla="*/ 9 w 489"/>
                <a:gd name="T35" fmla="*/ 2 h 314"/>
                <a:gd name="T36" fmla="*/ 11 w 489"/>
                <a:gd name="T37" fmla="*/ 1 h 314"/>
                <a:gd name="T38" fmla="*/ 12 w 489"/>
                <a:gd name="T39" fmla="*/ 1 h 314"/>
                <a:gd name="T40" fmla="*/ 12 w 489"/>
                <a:gd name="T41" fmla="*/ 0 h 314"/>
                <a:gd name="T42" fmla="*/ 9 w 489"/>
                <a:gd name="T43" fmla="*/ 1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9"/>
                <a:gd name="T67" fmla="*/ 0 h 314"/>
                <a:gd name="T68" fmla="*/ 489 w 489"/>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9" h="314">
                  <a:moveTo>
                    <a:pt x="360" y="28"/>
                  </a:moveTo>
                  <a:lnTo>
                    <a:pt x="320" y="45"/>
                  </a:lnTo>
                  <a:lnTo>
                    <a:pt x="279" y="63"/>
                  </a:lnTo>
                  <a:lnTo>
                    <a:pt x="210" y="96"/>
                  </a:lnTo>
                  <a:lnTo>
                    <a:pt x="158" y="131"/>
                  </a:lnTo>
                  <a:lnTo>
                    <a:pt x="115" y="167"/>
                  </a:lnTo>
                  <a:lnTo>
                    <a:pt x="68" y="206"/>
                  </a:lnTo>
                  <a:lnTo>
                    <a:pt x="35" y="243"/>
                  </a:lnTo>
                  <a:lnTo>
                    <a:pt x="0" y="281"/>
                  </a:lnTo>
                  <a:lnTo>
                    <a:pt x="82" y="313"/>
                  </a:lnTo>
                  <a:lnTo>
                    <a:pt x="116" y="270"/>
                  </a:lnTo>
                  <a:lnTo>
                    <a:pt x="142" y="235"/>
                  </a:lnTo>
                  <a:lnTo>
                    <a:pt x="171" y="206"/>
                  </a:lnTo>
                  <a:lnTo>
                    <a:pt x="210" y="164"/>
                  </a:lnTo>
                  <a:lnTo>
                    <a:pt x="249" y="138"/>
                  </a:lnTo>
                  <a:lnTo>
                    <a:pt x="287" y="115"/>
                  </a:lnTo>
                  <a:lnTo>
                    <a:pt x="322" y="87"/>
                  </a:lnTo>
                  <a:lnTo>
                    <a:pt x="366" y="65"/>
                  </a:lnTo>
                  <a:lnTo>
                    <a:pt x="417" y="45"/>
                  </a:lnTo>
                  <a:lnTo>
                    <a:pt x="468" y="17"/>
                  </a:lnTo>
                  <a:lnTo>
                    <a:pt x="488" y="0"/>
                  </a:lnTo>
                  <a:lnTo>
                    <a:pt x="360" y="28"/>
                  </a:lnTo>
                </a:path>
              </a:pathLst>
            </a:custGeom>
            <a:solidFill>
              <a:srgbClr val="808080"/>
            </a:solidFill>
            <a:ln w="9525" cap="rnd">
              <a:noFill/>
              <a:round/>
              <a:headEnd/>
              <a:tailEnd/>
            </a:ln>
          </p:spPr>
          <p:txBody>
            <a:bodyPr/>
            <a:lstStyle/>
            <a:p>
              <a:endParaRPr lang="fr-FR"/>
            </a:p>
          </p:txBody>
        </p:sp>
        <p:sp>
          <p:nvSpPr>
            <p:cNvPr id="21" name="Freeform 1054"/>
            <p:cNvSpPr>
              <a:spLocks/>
            </p:cNvSpPr>
            <p:nvPr/>
          </p:nvSpPr>
          <p:spPr bwMode="auto">
            <a:xfrm rot="2936934" flipV="1">
              <a:off x="1964" y="1782"/>
              <a:ext cx="941" cy="972"/>
            </a:xfrm>
            <a:custGeom>
              <a:avLst/>
              <a:gdLst>
                <a:gd name="T0" fmla="*/ 15 w 1591"/>
                <a:gd name="T1" fmla="*/ 1 h 1646"/>
                <a:gd name="T2" fmla="*/ 18 w 1591"/>
                <a:gd name="T3" fmla="*/ 1 h 1646"/>
                <a:gd name="T4" fmla="*/ 21 w 1591"/>
                <a:gd name="T5" fmla="*/ 1 h 1646"/>
                <a:gd name="T6" fmla="*/ 23 w 1591"/>
                <a:gd name="T7" fmla="*/ 1 h 1646"/>
                <a:gd name="T8" fmla="*/ 26 w 1591"/>
                <a:gd name="T9" fmla="*/ 1 h 1646"/>
                <a:gd name="T10" fmla="*/ 28 w 1591"/>
                <a:gd name="T11" fmla="*/ 2 h 1646"/>
                <a:gd name="T12" fmla="*/ 31 w 1591"/>
                <a:gd name="T13" fmla="*/ 4 h 1646"/>
                <a:gd name="T14" fmla="*/ 33 w 1591"/>
                <a:gd name="T15" fmla="*/ 5 h 1646"/>
                <a:gd name="T16" fmla="*/ 35 w 1591"/>
                <a:gd name="T17" fmla="*/ 8 h 1646"/>
                <a:gd name="T18" fmla="*/ 37 w 1591"/>
                <a:gd name="T19" fmla="*/ 10 h 1646"/>
                <a:gd name="T20" fmla="*/ 38 w 1591"/>
                <a:gd name="T21" fmla="*/ 12 h 1646"/>
                <a:gd name="T22" fmla="*/ 39 w 1591"/>
                <a:gd name="T23" fmla="*/ 15 h 1646"/>
                <a:gd name="T24" fmla="*/ 40 w 1591"/>
                <a:gd name="T25" fmla="*/ 18 h 1646"/>
                <a:gd name="T26" fmla="*/ 40 w 1591"/>
                <a:gd name="T27" fmla="*/ 21 h 1646"/>
                <a:gd name="T28" fmla="*/ 40 w 1591"/>
                <a:gd name="T29" fmla="*/ 24 h 1646"/>
                <a:gd name="T30" fmla="*/ 40 w 1591"/>
                <a:gd name="T31" fmla="*/ 27 h 1646"/>
                <a:gd name="T32" fmla="*/ 38 w 1591"/>
                <a:gd name="T33" fmla="*/ 30 h 1646"/>
                <a:gd name="T34" fmla="*/ 37 w 1591"/>
                <a:gd name="T35" fmla="*/ 32 h 1646"/>
                <a:gd name="T36" fmla="*/ 35 w 1591"/>
                <a:gd name="T37" fmla="*/ 34 h 1646"/>
                <a:gd name="T38" fmla="*/ 34 w 1591"/>
                <a:gd name="T39" fmla="*/ 36 h 1646"/>
                <a:gd name="T40" fmla="*/ 31 w 1591"/>
                <a:gd name="T41" fmla="*/ 38 h 1646"/>
                <a:gd name="T42" fmla="*/ 29 w 1591"/>
                <a:gd name="T43" fmla="*/ 39 h 1646"/>
                <a:gd name="T44" fmla="*/ 27 w 1591"/>
                <a:gd name="T45" fmla="*/ 40 h 1646"/>
                <a:gd name="T46" fmla="*/ 24 w 1591"/>
                <a:gd name="T47" fmla="*/ 41 h 1646"/>
                <a:gd name="T48" fmla="*/ 21 w 1591"/>
                <a:gd name="T49" fmla="*/ 41 h 1646"/>
                <a:gd name="T50" fmla="*/ 18 w 1591"/>
                <a:gd name="T51" fmla="*/ 41 h 1646"/>
                <a:gd name="T52" fmla="*/ 15 w 1591"/>
                <a:gd name="T53" fmla="*/ 41 h 1646"/>
                <a:gd name="T54" fmla="*/ 13 w 1591"/>
                <a:gd name="T55" fmla="*/ 40 h 1646"/>
                <a:gd name="T56" fmla="*/ 10 w 1591"/>
                <a:gd name="T57" fmla="*/ 38 h 1646"/>
                <a:gd name="T58" fmla="*/ 8 w 1591"/>
                <a:gd name="T59" fmla="*/ 37 h 1646"/>
                <a:gd name="T60" fmla="*/ 6 w 1591"/>
                <a:gd name="T61" fmla="*/ 35 h 1646"/>
                <a:gd name="T62" fmla="*/ 4 w 1591"/>
                <a:gd name="T63" fmla="*/ 32 h 1646"/>
                <a:gd name="T64" fmla="*/ 2 w 1591"/>
                <a:gd name="T65" fmla="*/ 30 h 1646"/>
                <a:gd name="T66" fmla="*/ 1 w 1591"/>
                <a:gd name="T67" fmla="*/ 28 h 1646"/>
                <a:gd name="T68" fmla="*/ 1 w 1591"/>
                <a:gd name="T69" fmla="*/ 25 h 1646"/>
                <a:gd name="T70" fmla="*/ 1 w 1591"/>
                <a:gd name="T71" fmla="*/ 22 h 1646"/>
                <a:gd name="T72" fmla="*/ 1 w 1591"/>
                <a:gd name="T73" fmla="*/ 19 h 1646"/>
                <a:gd name="T74" fmla="*/ 1 w 1591"/>
                <a:gd name="T75" fmla="*/ 16 h 1646"/>
                <a:gd name="T76" fmla="*/ 1 w 1591"/>
                <a:gd name="T77" fmla="*/ 13 h 1646"/>
                <a:gd name="T78" fmla="*/ 2 w 1591"/>
                <a:gd name="T79" fmla="*/ 11 h 1646"/>
                <a:gd name="T80" fmla="*/ 4 w 1591"/>
                <a:gd name="T81" fmla="*/ 8 h 1646"/>
                <a:gd name="T82" fmla="*/ 5 w 1591"/>
                <a:gd name="T83" fmla="*/ 6 h 1646"/>
                <a:gd name="T84" fmla="*/ 8 w 1591"/>
                <a:gd name="T85" fmla="*/ 4 h 1646"/>
                <a:gd name="T86" fmla="*/ 10 w 1591"/>
                <a:gd name="T87" fmla="*/ 3 h 1646"/>
                <a:gd name="T88" fmla="*/ 12 w 1591"/>
                <a:gd name="T89" fmla="*/ 1 h 16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1"/>
                <a:gd name="T136" fmla="*/ 0 h 1646"/>
                <a:gd name="T137" fmla="*/ 1591 w 1591"/>
                <a:gd name="T138" fmla="*/ 1646 h 16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1" h="1646">
                  <a:moveTo>
                    <a:pt x="537" y="38"/>
                  </a:moveTo>
                  <a:lnTo>
                    <a:pt x="594" y="22"/>
                  </a:lnTo>
                  <a:lnTo>
                    <a:pt x="645" y="14"/>
                  </a:lnTo>
                  <a:lnTo>
                    <a:pt x="703" y="5"/>
                  </a:lnTo>
                  <a:lnTo>
                    <a:pt x="759" y="0"/>
                  </a:lnTo>
                  <a:lnTo>
                    <a:pt x="814" y="1"/>
                  </a:lnTo>
                  <a:lnTo>
                    <a:pt x="868" y="8"/>
                  </a:lnTo>
                  <a:lnTo>
                    <a:pt x="922" y="16"/>
                  </a:lnTo>
                  <a:lnTo>
                    <a:pt x="978" y="28"/>
                  </a:lnTo>
                  <a:lnTo>
                    <a:pt x="1031" y="43"/>
                  </a:lnTo>
                  <a:lnTo>
                    <a:pt x="1084" y="66"/>
                  </a:lnTo>
                  <a:lnTo>
                    <a:pt x="1134" y="90"/>
                  </a:lnTo>
                  <a:lnTo>
                    <a:pt x="1185" y="118"/>
                  </a:lnTo>
                  <a:lnTo>
                    <a:pt x="1231" y="148"/>
                  </a:lnTo>
                  <a:lnTo>
                    <a:pt x="1279" y="183"/>
                  </a:lnTo>
                  <a:lnTo>
                    <a:pt x="1318" y="221"/>
                  </a:lnTo>
                  <a:lnTo>
                    <a:pt x="1359" y="258"/>
                  </a:lnTo>
                  <a:lnTo>
                    <a:pt x="1397" y="302"/>
                  </a:lnTo>
                  <a:lnTo>
                    <a:pt x="1429" y="350"/>
                  </a:lnTo>
                  <a:lnTo>
                    <a:pt x="1465" y="398"/>
                  </a:lnTo>
                  <a:lnTo>
                    <a:pt x="1491" y="446"/>
                  </a:lnTo>
                  <a:lnTo>
                    <a:pt x="1517" y="495"/>
                  </a:lnTo>
                  <a:lnTo>
                    <a:pt x="1539" y="549"/>
                  </a:lnTo>
                  <a:lnTo>
                    <a:pt x="1559" y="606"/>
                  </a:lnTo>
                  <a:lnTo>
                    <a:pt x="1570" y="664"/>
                  </a:lnTo>
                  <a:lnTo>
                    <a:pt x="1581" y="718"/>
                  </a:lnTo>
                  <a:lnTo>
                    <a:pt x="1586" y="775"/>
                  </a:lnTo>
                  <a:lnTo>
                    <a:pt x="1590" y="834"/>
                  </a:lnTo>
                  <a:lnTo>
                    <a:pt x="1589" y="889"/>
                  </a:lnTo>
                  <a:lnTo>
                    <a:pt x="1582" y="945"/>
                  </a:lnTo>
                  <a:lnTo>
                    <a:pt x="1574" y="1003"/>
                  </a:lnTo>
                  <a:lnTo>
                    <a:pt x="1564" y="1058"/>
                  </a:lnTo>
                  <a:lnTo>
                    <a:pt x="1544" y="1113"/>
                  </a:lnTo>
                  <a:lnTo>
                    <a:pt x="1524" y="1165"/>
                  </a:lnTo>
                  <a:lnTo>
                    <a:pt x="1500" y="1219"/>
                  </a:lnTo>
                  <a:lnTo>
                    <a:pt x="1472" y="1267"/>
                  </a:lnTo>
                  <a:lnTo>
                    <a:pt x="1443" y="1316"/>
                  </a:lnTo>
                  <a:lnTo>
                    <a:pt x="1411" y="1362"/>
                  </a:lnTo>
                  <a:lnTo>
                    <a:pt x="1376" y="1400"/>
                  </a:lnTo>
                  <a:lnTo>
                    <a:pt x="1335" y="1439"/>
                  </a:lnTo>
                  <a:lnTo>
                    <a:pt x="1290" y="1477"/>
                  </a:lnTo>
                  <a:lnTo>
                    <a:pt x="1248" y="1512"/>
                  </a:lnTo>
                  <a:lnTo>
                    <a:pt x="1203" y="1540"/>
                  </a:lnTo>
                  <a:lnTo>
                    <a:pt x="1153" y="1566"/>
                  </a:lnTo>
                  <a:lnTo>
                    <a:pt x="1103" y="1587"/>
                  </a:lnTo>
                  <a:lnTo>
                    <a:pt x="1052" y="1607"/>
                  </a:lnTo>
                  <a:lnTo>
                    <a:pt x="996" y="1624"/>
                  </a:lnTo>
                  <a:lnTo>
                    <a:pt x="944" y="1631"/>
                  </a:lnTo>
                  <a:lnTo>
                    <a:pt x="887" y="1642"/>
                  </a:lnTo>
                  <a:lnTo>
                    <a:pt x="830" y="1645"/>
                  </a:lnTo>
                  <a:lnTo>
                    <a:pt x="778" y="1644"/>
                  </a:lnTo>
                  <a:lnTo>
                    <a:pt x="722" y="1638"/>
                  </a:lnTo>
                  <a:lnTo>
                    <a:pt x="668" y="1631"/>
                  </a:lnTo>
                  <a:lnTo>
                    <a:pt x="612" y="1617"/>
                  </a:lnTo>
                  <a:lnTo>
                    <a:pt x="558" y="1604"/>
                  </a:lnTo>
                  <a:lnTo>
                    <a:pt x="509" y="1579"/>
                  </a:lnTo>
                  <a:lnTo>
                    <a:pt x="455" y="1555"/>
                  </a:lnTo>
                  <a:lnTo>
                    <a:pt x="404" y="1529"/>
                  </a:lnTo>
                  <a:lnTo>
                    <a:pt x="358" y="1499"/>
                  </a:lnTo>
                  <a:lnTo>
                    <a:pt x="315" y="1466"/>
                  </a:lnTo>
                  <a:lnTo>
                    <a:pt x="272" y="1426"/>
                  </a:lnTo>
                  <a:lnTo>
                    <a:pt x="230" y="1389"/>
                  </a:lnTo>
                  <a:lnTo>
                    <a:pt x="193" y="1344"/>
                  </a:lnTo>
                  <a:lnTo>
                    <a:pt x="160" y="1297"/>
                  </a:lnTo>
                  <a:lnTo>
                    <a:pt x="125" y="1248"/>
                  </a:lnTo>
                  <a:lnTo>
                    <a:pt x="98" y="1199"/>
                  </a:lnTo>
                  <a:lnTo>
                    <a:pt x="72" y="1151"/>
                  </a:lnTo>
                  <a:lnTo>
                    <a:pt x="53" y="1097"/>
                  </a:lnTo>
                  <a:lnTo>
                    <a:pt x="33" y="1038"/>
                  </a:lnTo>
                  <a:lnTo>
                    <a:pt x="20" y="982"/>
                  </a:lnTo>
                  <a:lnTo>
                    <a:pt x="11" y="928"/>
                  </a:lnTo>
                  <a:lnTo>
                    <a:pt x="4" y="871"/>
                  </a:lnTo>
                  <a:lnTo>
                    <a:pt x="0" y="812"/>
                  </a:lnTo>
                  <a:lnTo>
                    <a:pt x="3" y="756"/>
                  </a:lnTo>
                  <a:lnTo>
                    <a:pt x="6" y="700"/>
                  </a:lnTo>
                  <a:lnTo>
                    <a:pt x="16" y="643"/>
                  </a:lnTo>
                  <a:lnTo>
                    <a:pt x="28" y="587"/>
                  </a:lnTo>
                  <a:lnTo>
                    <a:pt x="47" y="536"/>
                  </a:lnTo>
                  <a:lnTo>
                    <a:pt x="66" y="481"/>
                  </a:lnTo>
                  <a:lnTo>
                    <a:pt x="90" y="431"/>
                  </a:lnTo>
                  <a:lnTo>
                    <a:pt x="118" y="379"/>
                  </a:lnTo>
                  <a:lnTo>
                    <a:pt x="146" y="331"/>
                  </a:lnTo>
                  <a:lnTo>
                    <a:pt x="180" y="288"/>
                  </a:lnTo>
                  <a:lnTo>
                    <a:pt x="214" y="247"/>
                  </a:lnTo>
                  <a:lnTo>
                    <a:pt x="257" y="206"/>
                  </a:lnTo>
                  <a:lnTo>
                    <a:pt x="299" y="169"/>
                  </a:lnTo>
                  <a:lnTo>
                    <a:pt x="343" y="138"/>
                  </a:lnTo>
                  <a:lnTo>
                    <a:pt x="387" y="106"/>
                  </a:lnTo>
                  <a:lnTo>
                    <a:pt x="436" y="80"/>
                  </a:lnTo>
                  <a:lnTo>
                    <a:pt x="487" y="59"/>
                  </a:lnTo>
                  <a:lnTo>
                    <a:pt x="537" y="38"/>
                  </a:lnTo>
                </a:path>
              </a:pathLst>
            </a:custGeom>
            <a:noFill/>
            <a:ln w="12700" cap="rnd" cmpd="sng">
              <a:solidFill>
                <a:srgbClr val="000000"/>
              </a:solidFill>
              <a:prstDash val="solid"/>
              <a:round/>
              <a:headEnd/>
              <a:tailEnd/>
            </a:ln>
          </p:spPr>
          <p:txBody>
            <a:bodyPr/>
            <a:lstStyle/>
            <a:p>
              <a:endParaRPr lang="fr-FR"/>
            </a:p>
          </p:txBody>
        </p:sp>
        <p:sp>
          <p:nvSpPr>
            <p:cNvPr id="22" name="Freeform 1055"/>
            <p:cNvSpPr>
              <a:spLocks/>
            </p:cNvSpPr>
            <p:nvPr/>
          </p:nvSpPr>
          <p:spPr bwMode="auto">
            <a:xfrm rot="2936934" flipV="1">
              <a:off x="1932" y="1762"/>
              <a:ext cx="875" cy="906"/>
            </a:xfrm>
            <a:custGeom>
              <a:avLst/>
              <a:gdLst>
                <a:gd name="T0" fmla="*/ 14 w 1480"/>
                <a:gd name="T1" fmla="*/ 1 h 1535"/>
                <a:gd name="T2" fmla="*/ 17 w 1480"/>
                <a:gd name="T3" fmla="*/ 1 h 1535"/>
                <a:gd name="T4" fmla="*/ 19 w 1480"/>
                <a:gd name="T5" fmla="*/ 0 h 1535"/>
                <a:gd name="T6" fmla="*/ 22 w 1480"/>
                <a:gd name="T7" fmla="*/ 1 h 1535"/>
                <a:gd name="T8" fmla="*/ 24 w 1480"/>
                <a:gd name="T9" fmla="*/ 1 h 1535"/>
                <a:gd name="T10" fmla="*/ 27 w 1480"/>
                <a:gd name="T11" fmla="*/ 2 h 1535"/>
                <a:gd name="T12" fmla="*/ 29 w 1480"/>
                <a:gd name="T13" fmla="*/ 4 h 1535"/>
                <a:gd name="T14" fmla="*/ 31 w 1480"/>
                <a:gd name="T15" fmla="*/ 5 h 1535"/>
                <a:gd name="T16" fmla="*/ 33 w 1480"/>
                <a:gd name="T17" fmla="*/ 7 h 1535"/>
                <a:gd name="T18" fmla="*/ 34 w 1480"/>
                <a:gd name="T19" fmla="*/ 9 h 1535"/>
                <a:gd name="T20" fmla="*/ 35 w 1480"/>
                <a:gd name="T21" fmla="*/ 12 h 1535"/>
                <a:gd name="T22" fmla="*/ 37 w 1480"/>
                <a:gd name="T23" fmla="*/ 14 h 1535"/>
                <a:gd name="T24" fmla="*/ 37 w 1480"/>
                <a:gd name="T25" fmla="*/ 17 h 1535"/>
                <a:gd name="T26" fmla="*/ 37 w 1480"/>
                <a:gd name="T27" fmla="*/ 19 h 1535"/>
                <a:gd name="T28" fmla="*/ 37 w 1480"/>
                <a:gd name="T29" fmla="*/ 22 h 1535"/>
                <a:gd name="T30" fmla="*/ 37 w 1480"/>
                <a:gd name="T31" fmla="*/ 25 h 1535"/>
                <a:gd name="T32" fmla="*/ 35 w 1480"/>
                <a:gd name="T33" fmla="*/ 27 h 1535"/>
                <a:gd name="T34" fmla="*/ 35 w 1480"/>
                <a:gd name="T35" fmla="*/ 30 h 1535"/>
                <a:gd name="T36" fmla="*/ 33 w 1480"/>
                <a:gd name="T37" fmla="*/ 32 h 1535"/>
                <a:gd name="T38" fmla="*/ 31 w 1480"/>
                <a:gd name="T39" fmla="*/ 34 h 1535"/>
                <a:gd name="T40" fmla="*/ 30 w 1480"/>
                <a:gd name="T41" fmla="*/ 35 h 1535"/>
                <a:gd name="T42" fmla="*/ 27 w 1480"/>
                <a:gd name="T43" fmla="*/ 36 h 1535"/>
                <a:gd name="T44" fmla="*/ 24 w 1480"/>
                <a:gd name="T45" fmla="*/ 37 h 1535"/>
                <a:gd name="T46" fmla="*/ 22 w 1480"/>
                <a:gd name="T47" fmla="*/ 38 h 1535"/>
                <a:gd name="T48" fmla="*/ 20 w 1480"/>
                <a:gd name="T49" fmla="*/ 38 h 1535"/>
                <a:gd name="T50" fmla="*/ 17 w 1480"/>
                <a:gd name="T51" fmla="*/ 38 h 1535"/>
                <a:gd name="T52" fmla="*/ 14 w 1480"/>
                <a:gd name="T53" fmla="*/ 38 h 1535"/>
                <a:gd name="T54" fmla="*/ 12 w 1480"/>
                <a:gd name="T55" fmla="*/ 37 h 1535"/>
                <a:gd name="T56" fmla="*/ 10 w 1480"/>
                <a:gd name="T57" fmla="*/ 35 h 1535"/>
                <a:gd name="T58" fmla="*/ 7 w 1480"/>
                <a:gd name="T59" fmla="*/ 34 h 1535"/>
                <a:gd name="T60" fmla="*/ 5 w 1480"/>
                <a:gd name="T61" fmla="*/ 32 h 1535"/>
                <a:gd name="T62" fmla="*/ 4 w 1480"/>
                <a:gd name="T63" fmla="*/ 30 h 1535"/>
                <a:gd name="T64" fmla="*/ 2 w 1480"/>
                <a:gd name="T65" fmla="*/ 28 h 1535"/>
                <a:gd name="T66" fmla="*/ 1 w 1480"/>
                <a:gd name="T67" fmla="*/ 25 h 1535"/>
                <a:gd name="T68" fmla="*/ 1 w 1480"/>
                <a:gd name="T69" fmla="*/ 23 h 1535"/>
                <a:gd name="T70" fmla="*/ 1 w 1480"/>
                <a:gd name="T71" fmla="*/ 20 h 1535"/>
                <a:gd name="T72" fmla="*/ 1 w 1480"/>
                <a:gd name="T73" fmla="*/ 18 h 1535"/>
                <a:gd name="T74" fmla="*/ 1 w 1480"/>
                <a:gd name="T75" fmla="*/ 15 h 1535"/>
                <a:gd name="T76" fmla="*/ 1 w 1480"/>
                <a:gd name="T77" fmla="*/ 12 h 1535"/>
                <a:gd name="T78" fmla="*/ 2 w 1480"/>
                <a:gd name="T79" fmla="*/ 10 h 1535"/>
                <a:gd name="T80" fmla="*/ 4 w 1480"/>
                <a:gd name="T81" fmla="*/ 8 h 1535"/>
                <a:gd name="T82" fmla="*/ 5 w 1480"/>
                <a:gd name="T83" fmla="*/ 6 h 1535"/>
                <a:gd name="T84" fmla="*/ 7 w 1480"/>
                <a:gd name="T85" fmla="*/ 4 h 1535"/>
                <a:gd name="T86" fmla="*/ 9 w 1480"/>
                <a:gd name="T87" fmla="*/ 2 h 1535"/>
                <a:gd name="T88" fmla="*/ 12 w 1480"/>
                <a:gd name="T89" fmla="*/ 1 h 15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0"/>
                <a:gd name="T136" fmla="*/ 0 h 1535"/>
                <a:gd name="T137" fmla="*/ 1480 w 1480"/>
                <a:gd name="T138" fmla="*/ 1535 h 15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0" h="1535">
                  <a:moveTo>
                    <a:pt x="502" y="35"/>
                  </a:moveTo>
                  <a:lnTo>
                    <a:pt x="553" y="24"/>
                  </a:lnTo>
                  <a:lnTo>
                    <a:pt x="601" y="14"/>
                  </a:lnTo>
                  <a:lnTo>
                    <a:pt x="653" y="5"/>
                  </a:lnTo>
                  <a:lnTo>
                    <a:pt x="706" y="0"/>
                  </a:lnTo>
                  <a:lnTo>
                    <a:pt x="754" y="0"/>
                  </a:lnTo>
                  <a:lnTo>
                    <a:pt x="805" y="8"/>
                  </a:lnTo>
                  <a:lnTo>
                    <a:pt x="855" y="16"/>
                  </a:lnTo>
                  <a:lnTo>
                    <a:pt x="908" y="26"/>
                  </a:lnTo>
                  <a:lnTo>
                    <a:pt x="958" y="42"/>
                  </a:lnTo>
                  <a:lnTo>
                    <a:pt x="1006" y="60"/>
                  </a:lnTo>
                  <a:lnTo>
                    <a:pt x="1052" y="83"/>
                  </a:lnTo>
                  <a:lnTo>
                    <a:pt x="1097" y="110"/>
                  </a:lnTo>
                  <a:lnTo>
                    <a:pt x="1142" y="136"/>
                  </a:lnTo>
                  <a:lnTo>
                    <a:pt x="1185" y="169"/>
                  </a:lnTo>
                  <a:lnTo>
                    <a:pt x="1227" y="206"/>
                  </a:lnTo>
                  <a:lnTo>
                    <a:pt x="1262" y="242"/>
                  </a:lnTo>
                  <a:lnTo>
                    <a:pt x="1299" y="284"/>
                  </a:lnTo>
                  <a:lnTo>
                    <a:pt x="1329" y="325"/>
                  </a:lnTo>
                  <a:lnTo>
                    <a:pt x="1361" y="373"/>
                  </a:lnTo>
                  <a:lnTo>
                    <a:pt x="1386" y="416"/>
                  </a:lnTo>
                  <a:lnTo>
                    <a:pt x="1410" y="465"/>
                  </a:lnTo>
                  <a:lnTo>
                    <a:pt x="1430" y="513"/>
                  </a:lnTo>
                  <a:lnTo>
                    <a:pt x="1449" y="568"/>
                  </a:lnTo>
                  <a:lnTo>
                    <a:pt x="1459" y="618"/>
                  </a:lnTo>
                  <a:lnTo>
                    <a:pt x="1472" y="672"/>
                  </a:lnTo>
                  <a:lnTo>
                    <a:pt x="1476" y="722"/>
                  </a:lnTo>
                  <a:lnTo>
                    <a:pt x="1479" y="778"/>
                  </a:lnTo>
                  <a:lnTo>
                    <a:pt x="1477" y="832"/>
                  </a:lnTo>
                  <a:lnTo>
                    <a:pt x="1470" y="885"/>
                  </a:lnTo>
                  <a:lnTo>
                    <a:pt x="1463" y="939"/>
                  </a:lnTo>
                  <a:lnTo>
                    <a:pt x="1449" y="989"/>
                  </a:lnTo>
                  <a:lnTo>
                    <a:pt x="1436" y="1038"/>
                  </a:lnTo>
                  <a:lnTo>
                    <a:pt x="1416" y="1090"/>
                  </a:lnTo>
                  <a:lnTo>
                    <a:pt x="1397" y="1138"/>
                  </a:lnTo>
                  <a:lnTo>
                    <a:pt x="1373" y="1182"/>
                  </a:lnTo>
                  <a:lnTo>
                    <a:pt x="1344" y="1228"/>
                  </a:lnTo>
                  <a:lnTo>
                    <a:pt x="1311" y="1271"/>
                  </a:lnTo>
                  <a:lnTo>
                    <a:pt x="1278" y="1308"/>
                  </a:lnTo>
                  <a:lnTo>
                    <a:pt x="1243" y="1346"/>
                  </a:lnTo>
                  <a:lnTo>
                    <a:pt x="1203" y="1379"/>
                  </a:lnTo>
                  <a:lnTo>
                    <a:pt x="1162" y="1409"/>
                  </a:lnTo>
                  <a:lnTo>
                    <a:pt x="1114" y="1438"/>
                  </a:lnTo>
                  <a:lnTo>
                    <a:pt x="1073" y="1459"/>
                  </a:lnTo>
                  <a:lnTo>
                    <a:pt x="1026" y="1482"/>
                  </a:lnTo>
                  <a:lnTo>
                    <a:pt x="977" y="1499"/>
                  </a:lnTo>
                  <a:lnTo>
                    <a:pt x="927" y="1513"/>
                  </a:lnTo>
                  <a:lnTo>
                    <a:pt x="878" y="1523"/>
                  </a:lnTo>
                  <a:lnTo>
                    <a:pt x="827" y="1531"/>
                  </a:lnTo>
                  <a:lnTo>
                    <a:pt x="773" y="1533"/>
                  </a:lnTo>
                  <a:lnTo>
                    <a:pt x="724" y="1534"/>
                  </a:lnTo>
                  <a:lnTo>
                    <a:pt x="675" y="1529"/>
                  </a:lnTo>
                  <a:lnTo>
                    <a:pt x="624" y="1520"/>
                  </a:lnTo>
                  <a:lnTo>
                    <a:pt x="571" y="1507"/>
                  </a:lnTo>
                  <a:lnTo>
                    <a:pt x="522" y="1495"/>
                  </a:lnTo>
                  <a:lnTo>
                    <a:pt x="473" y="1476"/>
                  </a:lnTo>
                  <a:lnTo>
                    <a:pt x="427" y="1454"/>
                  </a:lnTo>
                  <a:lnTo>
                    <a:pt x="383" y="1427"/>
                  </a:lnTo>
                  <a:lnTo>
                    <a:pt x="338" y="1400"/>
                  </a:lnTo>
                  <a:lnTo>
                    <a:pt x="293" y="1364"/>
                  </a:lnTo>
                  <a:lnTo>
                    <a:pt x="252" y="1330"/>
                  </a:lnTo>
                  <a:lnTo>
                    <a:pt x="217" y="1293"/>
                  </a:lnTo>
                  <a:lnTo>
                    <a:pt x="181" y="1252"/>
                  </a:lnTo>
                  <a:lnTo>
                    <a:pt x="149" y="1208"/>
                  </a:lnTo>
                  <a:lnTo>
                    <a:pt x="117" y="1161"/>
                  </a:lnTo>
                  <a:lnTo>
                    <a:pt x="94" y="1121"/>
                  </a:lnTo>
                  <a:lnTo>
                    <a:pt x="69" y="1071"/>
                  </a:lnTo>
                  <a:lnTo>
                    <a:pt x="51" y="1024"/>
                  </a:lnTo>
                  <a:lnTo>
                    <a:pt x="31" y="965"/>
                  </a:lnTo>
                  <a:lnTo>
                    <a:pt x="20" y="917"/>
                  </a:lnTo>
                  <a:lnTo>
                    <a:pt x="9" y="864"/>
                  </a:lnTo>
                  <a:lnTo>
                    <a:pt x="7" y="813"/>
                  </a:lnTo>
                  <a:lnTo>
                    <a:pt x="0" y="757"/>
                  </a:lnTo>
                  <a:lnTo>
                    <a:pt x="1" y="702"/>
                  </a:lnTo>
                  <a:lnTo>
                    <a:pt x="8" y="648"/>
                  </a:lnTo>
                  <a:lnTo>
                    <a:pt x="15" y="594"/>
                  </a:lnTo>
                  <a:lnTo>
                    <a:pt x="31" y="544"/>
                  </a:lnTo>
                  <a:lnTo>
                    <a:pt x="45" y="494"/>
                  </a:lnTo>
                  <a:lnTo>
                    <a:pt x="63" y="443"/>
                  </a:lnTo>
                  <a:lnTo>
                    <a:pt x="83" y="398"/>
                  </a:lnTo>
                  <a:lnTo>
                    <a:pt x="107" y="354"/>
                  </a:lnTo>
                  <a:lnTo>
                    <a:pt x="135" y="309"/>
                  </a:lnTo>
                  <a:lnTo>
                    <a:pt x="170" y="265"/>
                  </a:lnTo>
                  <a:lnTo>
                    <a:pt x="201" y="229"/>
                  </a:lnTo>
                  <a:lnTo>
                    <a:pt x="236" y="191"/>
                  </a:lnTo>
                  <a:lnTo>
                    <a:pt x="276" y="157"/>
                  </a:lnTo>
                  <a:lnTo>
                    <a:pt x="318" y="126"/>
                  </a:lnTo>
                  <a:lnTo>
                    <a:pt x="362" y="98"/>
                  </a:lnTo>
                  <a:lnTo>
                    <a:pt x="405" y="74"/>
                  </a:lnTo>
                  <a:lnTo>
                    <a:pt x="453" y="54"/>
                  </a:lnTo>
                  <a:lnTo>
                    <a:pt x="502" y="35"/>
                  </a:lnTo>
                </a:path>
              </a:pathLst>
            </a:custGeom>
            <a:noFill/>
            <a:ln w="12700" cap="rnd" cmpd="sng">
              <a:solidFill>
                <a:srgbClr val="9F9F9F"/>
              </a:solidFill>
              <a:prstDash val="solid"/>
              <a:round/>
              <a:headEnd/>
              <a:tailEnd/>
            </a:ln>
          </p:spPr>
          <p:txBody>
            <a:bodyPr/>
            <a:lstStyle/>
            <a:p>
              <a:endParaRPr lang="fr-FR"/>
            </a:p>
          </p:txBody>
        </p:sp>
        <p:sp>
          <p:nvSpPr>
            <p:cNvPr id="23" name="Freeform 1056"/>
            <p:cNvSpPr>
              <a:spLocks/>
            </p:cNvSpPr>
            <p:nvPr/>
          </p:nvSpPr>
          <p:spPr bwMode="auto">
            <a:xfrm rot="2936934" flipV="1">
              <a:off x="1896" y="1723"/>
              <a:ext cx="951" cy="982"/>
            </a:xfrm>
            <a:custGeom>
              <a:avLst/>
              <a:gdLst>
                <a:gd name="T0" fmla="*/ 17 w 1609"/>
                <a:gd name="T1" fmla="*/ 1 h 1663"/>
                <a:gd name="T2" fmla="*/ 21 w 1609"/>
                <a:gd name="T3" fmla="*/ 0 h 1663"/>
                <a:gd name="T4" fmla="*/ 25 w 1609"/>
                <a:gd name="T5" fmla="*/ 1 h 1663"/>
                <a:gd name="T6" fmla="*/ 29 w 1609"/>
                <a:gd name="T7" fmla="*/ 2 h 1663"/>
                <a:gd name="T8" fmla="*/ 33 w 1609"/>
                <a:gd name="T9" fmla="*/ 5 h 1663"/>
                <a:gd name="T10" fmla="*/ 35 w 1609"/>
                <a:gd name="T11" fmla="*/ 8 h 1663"/>
                <a:gd name="T12" fmla="*/ 38 w 1609"/>
                <a:gd name="T13" fmla="*/ 11 h 1663"/>
                <a:gd name="T14" fmla="*/ 40 w 1609"/>
                <a:gd name="T15" fmla="*/ 15 h 1663"/>
                <a:gd name="T16" fmla="*/ 41 w 1609"/>
                <a:gd name="T17" fmla="*/ 19 h 1663"/>
                <a:gd name="T18" fmla="*/ 40 w 1609"/>
                <a:gd name="T19" fmla="*/ 24 h 1663"/>
                <a:gd name="T20" fmla="*/ 39 w 1609"/>
                <a:gd name="T21" fmla="*/ 28 h 1663"/>
                <a:gd name="T22" fmla="*/ 37 w 1609"/>
                <a:gd name="T23" fmla="*/ 32 h 1663"/>
                <a:gd name="T24" fmla="*/ 35 w 1609"/>
                <a:gd name="T25" fmla="*/ 35 h 1663"/>
                <a:gd name="T26" fmla="*/ 32 w 1609"/>
                <a:gd name="T27" fmla="*/ 38 h 1663"/>
                <a:gd name="T28" fmla="*/ 28 w 1609"/>
                <a:gd name="T29" fmla="*/ 40 h 1663"/>
                <a:gd name="T30" fmla="*/ 24 w 1609"/>
                <a:gd name="T31" fmla="*/ 41 h 1663"/>
                <a:gd name="T32" fmla="*/ 20 w 1609"/>
                <a:gd name="T33" fmla="*/ 41 h 1663"/>
                <a:gd name="T34" fmla="*/ 16 w 1609"/>
                <a:gd name="T35" fmla="*/ 41 h 1663"/>
                <a:gd name="T36" fmla="*/ 12 w 1609"/>
                <a:gd name="T37" fmla="*/ 40 h 1663"/>
                <a:gd name="T38" fmla="*/ 8 w 1609"/>
                <a:gd name="T39" fmla="*/ 37 h 1663"/>
                <a:gd name="T40" fmla="*/ 5 w 1609"/>
                <a:gd name="T41" fmla="*/ 34 h 1663"/>
                <a:gd name="T42" fmla="*/ 2 w 1609"/>
                <a:gd name="T43" fmla="*/ 30 h 1663"/>
                <a:gd name="T44" fmla="*/ 1 w 1609"/>
                <a:gd name="T45" fmla="*/ 27 h 1663"/>
                <a:gd name="T46" fmla="*/ 1 w 1609"/>
                <a:gd name="T47" fmla="*/ 22 h 1663"/>
                <a:gd name="T48" fmla="*/ 1 w 1609"/>
                <a:gd name="T49" fmla="*/ 18 h 1663"/>
                <a:gd name="T50" fmla="*/ 1 w 1609"/>
                <a:gd name="T51" fmla="*/ 14 h 1663"/>
                <a:gd name="T52" fmla="*/ 3 w 1609"/>
                <a:gd name="T53" fmla="*/ 10 h 1663"/>
                <a:gd name="T54" fmla="*/ 5 w 1609"/>
                <a:gd name="T55" fmla="*/ 6 h 1663"/>
                <a:gd name="T56" fmla="*/ 9 w 1609"/>
                <a:gd name="T57" fmla="*/ 4 h 1663"/>
                <a:gd name="T58" fmla="*/ 12 w 1609"/>
                <a:gd name="T59" fmla="*/ 1 h 1663"/>
                <a:gd name="T60" fmla="*/ 14 w 1609"/>
                <a:gd name="T61" fmla="*/ 2 h 1663"/>
                <a:gd name="T62" fmla="*/ 11 w 1609"/>
                <a:gd name="T63" fmla="*/ 4 h 1663"/>
                <a:gd name="T64" fmla="*/ 8 w 1609"/>
                <a:gd name="T65" fmla="*/ 6 h 1663"/>
                <a:gd name="T66" fmla="*/ 5 w 1609"/>
                <a:gd name="T67" fmla="*/ 9 h 1663"/>
                <a:gd name="T68" fmla="*/ 3 w 1609"/>
                <a:gd name="T69" fmla="*/ 12 h 1663"/>
                <a:gd name="T70" fmla="*/ 2 w 1609"/>
                <a:gd name="T71" fmla="*/ 17 h 1663"/>
                <a:gd name="T72" fmla="*/ 2 w 1609"/>
                <a:gd name="T73" fmla="*/ 21 h 1663"/>
                <a:gd name="T74" fmla="*/ 2 w 1609"/>
                <a:gd name="T75" fmla="*/ 24 h 1663"/>
                <a:gd name="T76" fmla="*/ 4 w 1609"/>
                <a:gd name="T77" fmla="*/ 28 h 1663"/>
                <a:gd name="T78" fmla="*/ 5 w 1609"/>
                <a:gd name="T79" fmla="*/ 32 h 1663"/>
                <a:gd name="T80" fmla="*/ 8 w 1609"/>
                <a:gd name="T81" fmla="*/ 35 h 1663"/>
                <a:gd name="T82" fmla="*/ 11 w 1609"/>
                <a:gd name="T83" fmla="*/ 37 h 1663"/>
                <a:gd name="T84" fmla="*/ 15 w 1609"/>
                <a:gd name="T85" fmla="*/ 39 h 1663"/>
                <a:gd name="T86" fmla="*/ 18 w 1609"/>
                <a:gd name="T87" fmla="*/ 40 h 1663"/>
                <a:gd name="T88" fmla="*/ 22 w 1609"/>
                <a:gd name="T89" fmla="*/ 40 h 1663"/>
                <a:gd name="T90" fmla="*/ 26 w 1609"/>
                <a:gd name="T91" fmla="*/ 39 h 1663"/>
                <a:gd name="T92" fmla="*/ 30 w 1609"/>
                <a:gd name="T93" fmla="*/ 37 h 1663"/>
                <a:gd name="T94" fmla="*/ 33 w 1609"/>
                <a:gd name="T95" fmla="*/ 35 h 1663"/>
                <a:gd name="T96" fmla="*/ 35 w 1609"/>
                <a:gd name="T97" fmla="*/ 32 h 1663"/>
                <a:gd name="T98" fmla="*/ 37 w 1609"/>
                <a:gd name="T99" fmla="*/ 29 h 1663"/>
                <a:gd name="T100" fmla="*/ 39 w 1609"/>
                <a:gd name="T101" fmla="*/ 25 h 1663"/>
                <a:gd name="T102" fmla="*/ 39 w 1609"/>
                <a:gd name="T103" fmla="*/ 21 h 1663"/>
                <a:gd name="T104" fmla="*/ 38 w 1609"/>
                <a:gd name="T105" fmla="*/ 17 h 1663"/>
                <a:gd name="T106" fmla="*/ 37 w 1609"/>
                <a:gd name="T107" fmla="*/ 13 h 1663"/>
                <a:gd name="T108" fmla="*/ 35 w 1609"/>
                <a:gd name="T109" fmla="*/ 10 h 1663"/>
                <a:gd name="T110" fmla="*/ 33 w 1609"/>
                <a:gd name="T111" fmla="*/ 6 h 1663"/>
                <a:gd name="T112" fmla="*/ 30 w 1609"/>
                <a:gd name="T113" fmla="*/ 4 h 1663"/>
                <a:gd name="T114" fmla="*/ 26 w 1609"/>
                <a:gd name="T115" fmla="*/ 2 h 1663"/>
                <a:gd name="T116" fmla="*/ 22 w 1609"/>
                <a:gd name="T117" fmla="*/ 2 h 1663"/>
                <a:gd name="T118" fmla="*/ 18 w 1609"/>
                <a:gd name="T119" fmla="*/ 2 h 1663"/>
                <a:gd name="T120" fmla="*/ 14 w 1609"/>
                <a:gd name="T121" fmla="*/ 2 h 16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09"/>
                <a:gd name="T184" fmla="*/ 0 h 1663"/>
                <a:gd name="T185" fmla="*/ 1609 w 1609"/>
                <a:gd name="T186" fmla="*/ 1663 h 16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09" h="1663">
                  <a:moveTo>
                    <a:pt x="545" y="37"/>
                  </a:moveTo>
                  <a:lnTo>
                    <a:pt x="600" y="25"/>
                  </a:lnTo>
                  <a:lnTo>
                    <a:pt x="656" y="11"/>
                  </a:lnTo>
                  <a:lnTo>
                    <a:pt x="709" y="6"/>
                  </a:lnTo>
                  <a:lnTo>
                    <a:pt x="764" y="0"/>
                  </a:lnTo>
                  <a:lnTo>
                    <a:pt x="822" y="0"/>
                  </a:lnTo>
                  <a:lnTo>
                    <a:pt x="879" y="6"/>
                  </a:lnTo>
                  <a:lnTo>
                    <a:pt x="934" y="15"/>
                  </a:lnTo>
                  <a:lnTo>
                    <a:pt x="987" y="29"/>
                  </a:lnTo>
                  <a:lnTo>
                    <a:pt x="1043" y="42"/>
                  </a:lnTo>
                  <a:lnTo>
                    <a:pt x="1096" y="65"/>
                  </a:lnTo>
                  <a:lnTo>
                    <a:pt x="1147" y="90"/>
                  </a:lnTo>
                  <a:lnTo>
                    <a:pt x="1197" y="117"/>
                  </a:lnTo>
                  <a:lnTo>
                    <a:pt x="1245" y="150"/>
                  </a:lnTo>
                  <a:lnTo>
                    <a:pt x="1288" y="183"/>
                  </a:lnTo>
                  <a:lnTo>
                    <a:pt x="1334" y="222"/>
                  </a:lnTo>
                  <a:lnTo>
                    <a:pt x="1373" y="260"/>
                  </a:lnTo>
                  <a:lnTo>
                    <a:pt x="1413" y="303"/>
                  </a:lnTo>
                  <a:lnTo>
                    <a:pt x="1447" y="354"/>
                  </a:lnTo>
                  <a:lnTo>
                    <a:pt x="1478" y="400"/>
                  </a:lnTo>
                  <a:lnTo>
                    <a:pt x="1508" y="448"/>
                  </a:lnTo>
                  <a:lnTo>
                    <a:pt x="1533" y="501"/>
                  </a:lnTo>
                  <a:lnTo>
                    <a:pt x="1554" y="554"/>
                  </a:lnTo>
                  <a:lnTo>
                    <a:pt x="1574" y="611"/>
                  </a:lnTo>
                  <a:lnTo>
                    <a:pt x="1587" y="669"/>
                  </a:lnTo>
                  <a:lnTo>
                    <a:pt x="1597" y="726"/>
                  </a:lnTo>
                  <a:lnTo>
                    <a:pt x="1603" y="781"/>
                  </a:lnTo>
                  <a:lnTo>
                    <a:pt x="1608" y="841"/>
                  </a:lnTo>
                  <a:lnTo>
                    <a:pt x="1605" y="896"/>
                  </a:lnTo>
                  <a:lnTo>
                    <a:pt x="1600" y="956"/>
                  </a:lnTo>
                  <a:lnTo>
                    <a:pt x="1589" y="1011"/>
                  </a:lnTo>
                  <a:lnTo>
                    <a:pt x="1576" y="1067"/>
                  </a:lnTo>
                  <a:lnTo>
                    <a:pt x="1559" y="1121"/>
                  </a:lnTo>
                  <a:lnTo>
                    <a:pt x="1540" y="1177"/>
                  </a:lnTo>
                  <a:lnTo>
                    <a:pt x="1518" y="1225"/>
                  </a:lnTo>
                  <a:lnTo>
                    <a:pt x="1488" y="1278"/>
                  </a:lnTo>
                  <a:lnTo>
                    <a:pt x="1459" y="1326"/>
                  </a:lnTo>
                  <a:lnTo>
                    <a:pt x="1423" y="1371"/>
                  </a:lnTo>
                  <a:lnTo>
                    <a:pt x="1386" y="1412"/>
                  </a:lnTo>
                  <a:lnTo>
                    <a:pt x="1346" y="1455"/>
                  </a:lnTo>
                  <a:lnTo>
                    <a:pt x="1306" y="1489"/>
                  </a:lnTo>
                  <a:lnTo>
                    <a:pt x="1263" y="1522"/>
                  </a:lnTo>
                  <a:lnTo>
                    <a:pt x="1212" y="1553"/>
                  </a:lnTo>
                  <a:lnTo>
                    <a:pt x="1166" y="1578"/>
                  </a:lnTo>
                  <a:lnTo>
                    <a:pt x="1117" y="1602"/>
                  </a:lnTo>
                  <a:lnTo>
                    <a:pt x="1062" y="1621"/>
                  </a:lnTo>
                  <a:lnTo>
                    <a:pt x="1009" y="1635"/>
                  </a:lnTo>
                  <a:lnTo>
                    <a:pt x="952" y="1649"/>
                  </a:lnTo>
                  <a:lnTo>
                    <a:pt x="899" y="1655"/>
                  </a:lnTo>
                  <a:lnTo>
                    <a:pt x="841" y="1662"/>
                  </a:lnTo>
                  <a:lnTo>
                    <a:pt x="786" y="1661"/>
                  </a:lnTo>
                  <a:lnTo>
                    <a:pt x="730" y="1654"/>
                  </a:lnTo>
                  <a:lnTo>
                    <a:pt x="677" y="1643"/>
                  </a:lnTo>
                  <a:lnTo>
                    <a:pt x="621" y="1631"/>
                  </a:lnTo>
                  <a:lnTo>
                    <a:pt x="564" y="1616"/>
                  </a:lnTo>
                  <a:lnTo>
                    <a:pt x="513" y="1595"/>
                  </a:lnTo>
                  <a:lnTo>
                    <a:pt x="462" y="1570"/>
                  </a:lnTo>
                  <a:lnTo>
                    <a:pt x="410" y="1542"/>
                  </a:lnTo>
                  <a:lnTo>
                    <a:pt x="364" y="1510"/>
                  </a:lnTo>
                  <a:lnTo>
                    <a:pt x="320" y="1478"/>
                  </a:lnTo>
                  <a:lnTo>
                    <a:pt x="275" y="1438"/>
                  </a:lnTo>
                  <a:lnTo>
                    <a:pt x="235" y="1400"/>
                  </a:lnTo>
                  <a:lnTo>
                    <a:pt x="194" y="1354"/>
                  </a:lnTo>
                  <a:lnTo>
                    <a:pt x="162" y="1307"/>
                  </a:lnTo>
                  <a:lnTo>
                    <a:pt x="130" y="1260"/>
                  </a:lnTo>
                  <a:lnTo>
                    <a:pt x="100" y="1212"/>
                  </a:lnTo>
                  <a:lnTo>
                    <a:pt x="74" y="1157"/>
                  </a:lnTo>
                  <a:lnTo>
                    <a:pt x="55" y="1106"/>
                  </a:lnTo>
                  <a:lnTo>
                    <a:pt x="35" y="1048"/>
                  </a:lnTo>
                  <a:lnTo>
                    <a:pt x="21" y="992"/>
                  </a:lnTo>
                  <a:lnTo>
                    <a:pt x="11" y="935"/>
                  </a:lnTo>
                  <a:lnTo>
                    <a:pt x="4" y="878"/>
                  </a:lnTo>
                  <a:lnTo>
                    <a:pt x="0" y="819"/>
                  </a:lnTo>
                  <a:lnTo>
                    <a:pt x="3" y="763"/>
                  </a:lnTo>
                  <a:lnTo>
                    <a:pt x="8" y="704"/>
                  </a:lnTo>
                  <a:lnTo>
                    <a:pt x="19" y="649"/>
                  </a:lnTo>
                  <a:lnTo>
                    <a:pt x="31" y="590"/>
                  </a:lnTo>
                  <a:lnTo>
                    <a:pt x="48" y="538"/>
                  </a:lnTo>
                  <a:lnTo>
                    <a:pt x="68" y="484"/>
                  </a:lnTo>
                  <a:lnTo>
                    <a:pt x="89" y="432"/>
                  </a:lnTo>
                  <a:lnTo>
                    <a:pt x="121" y="382"/>
                  </a:lnTo>
                  <a:lnTo>
                    <a:pt x="149" y="334"/>
                  </a:lnTo>
                  <a:lnTo>
                    <a:pt x="185" y="289"/>
                  </a:lnTo>
                  <a:lnTo>
                    <a:pt x="221" y="245"/>
                  </a:lnTo>
                  <a:lnTo>
                    <a:pt x="262" y="205"/>
                  </a:lnTo>
                  <a:lnTo>
                    <a:pt x="301" y="169"/>
                  </a:lnTo>
                  <a:lnTo>
                    <a:pt x="344" y="135"/>
                  </a:lnTo>
                  <a:lnTo>
                    <a:pt x="395" y="105"/>
                  </a:lnTo>
                  <a:lnTo>
                    <a:pt x="441" y="80"/>
                  </a:lnTo>
                  <a:lnTo>
                    <a:pt x="494" y="58"/>
                  </a:lnTo>
                  <a:lnTo>
                    <a:pt x="545" y="37"/>
                  </a:lnTo>
                  <a:lnTo>
                    <a:pt x="566" y="97"/>
                  </a:lnTo>
                  <a:lnTo>
                    <a:pt x="518" y="117"/>
                  </a:lnTo>
                  <a:lnTo>
                    <a:pt x="470" y="136"/>
                  </a:lnTo>
                  <a:lnTo>
                    <a:pt x="427" y="161"/>
                  </a:lnTo>
                  <a:lnTo>
                    <a:pt x="382" y="190"/>
                  </a:lnTo>
                  <a:lnTo>
                    <a:pt x="341" y="219"/>
                  </a:lnTo>
                  <a:lnTo>
                    <a:pt x="301" y="253"/>
                  </a:lnTo>
                  <a:lnTo>
                    <a:pt x="266" y="291"/>
                  </a:lnTo>
                  <a:lnTo>
                    <a:pt x="233" y="328"/>
                  </a:lnTo>
                  <a:lnTo>
                    <a:pt x="200" y="371"/>
                  </a:lnTo>
                  <a:lnTo>
                    <a:pt x="171" y="417"/>
                  </a:lnTo>
                  <a:lnTo>
                    <a:pt x="148" y="460"/>
                  </a:lnTo>
                  <a:lnTo>
                    <a:pt x="127" y="505"/>
                  </a:lnTo>
                  <a:lnTo>
                    <a:pt x="109" y="556"/>
                  </a:lnTo>
                  <a:lnTo>
                    <a:pt x="94" y="607"/>
                  </a:lnTo>
                  <a:lnTo>
                    <a:pt x="80" y="657"/>
                  </a:lnTo>
                  <a:lnTo>
                    <a:pt x="73" y="711"/>
                  </a:lnTo>
                  <a:lnTo>
                    <a:pt x="66" y="765"/>
                  </a:lnTo>
                  <a:lnTo>
                    <a:pt x="64" y="819"/>
                  </a:lnTo>
                  <a:lnTo>
                    <a:pt x="71" y="875"/>
                  </a:lnTo>
                  <a:lnTo>
                    <a:pt x="72" y="926"/>
                  </a:lnTo>
                  <a:lnTo>
                    <a:pt x="85" y="979"/>
                  </a:lnTo>
                  <a:lnTo>
                    <a:pt x="94" y="1027"/>
                  </a:lnTo>
                  <a:lnTo>
                    <a:pt x="114" y="1086"/>
                  </a:lnTo>
                  <a:lnTo>
                    <a:pt x="134" y="1133"/>
                  </a:lnTo>
                  <a:lnTo>
                    <a:pt x="158" y="1183"/>
                  </a:lnTo>
                  <a:lnTo>
                    <a:pt x="181" y="1223"/>
                  </a:lnTo>
                  <a:lnTo>
                    <a:pt x="214" y="1270"/>
                  </a:lnTo>
                  <a:lnTo>
                    <a:pt x="245" y="1313"/>
                  </a:lnTo>
                  <a:lnTo>
                    <a:pt x="282" y="1355"/>
                  </a:lnTo>
                  <a:lnTo>
                    <a:pt x="316" y="1391"/>
                  </a:lnTo>
                  <a:lnTo>
                    <a:pt x="358" y="1426"/>
                  </a:lnTo>
                  <a:lnTo>
                    <a:pt x="402" y="1462"/>
                  </a:lnTo>
                  <a:lnTo>
                    <a:pt x="447" y="1489"/>
                  </a:lnTo>
                  <a:lnTo>
                    <a:pt x="491" y="1515"/>
                  </a:lnTo>
                  <a:lnTo>
                    <a:pt x="537" y="1537"/>
                  </a:lnTo>
                  <a:lnTo>
                    <a:pt x="586" y="1557"/>
                  </a:lnTo>
                  <a:lnTo>
                    <a:pt x="634" y="1568"/>
                  </a:lnTo>
                  <a:lnTo>
                    <a:pt x="688" y="1582"/>
                  </a:lnTo>
                  <a:lnTo>
                    <a:pt x="739" y="1590"/>
                  </a:lnTo>
                  <a:lnTo>
                    <a:pt x="789" y="1596"/>
                  </a:lnTo>
                  <a:lnTo>
                    <a:pt x="838" y="1595"/>
                  </a:lnTo>
                  <a:lnTo>
                    <a:pt x="892" y="1593"/>
                  </a:lnTo>
                  <a:lnTo>
                    <a:pt x="943" y="1585"/>
                  </a:lnTo>
                  <a:lnTo>
                    <a:pt x="991" y="1574"/>
                  </a:lnTo>
                  <a:lnTo>
                    <a:pt x="1041" y="1560"/>
                  </a:lnTo>
                  <a:lnTo>
                    <a:pt x="1090" y="1543"/>
                  </a:lnTo>
                  <a:lnTo>
                    <a:pt x="1137" y="1521"/>
                  </a:lnTo>
                  <a:lnTo>
                    <a:pt x="1178" y="1500"/>
                  </a:lnTo>
                  <a:lnTo>
                    <a:pt x="1226" y="1471"/>
                  </a:lnTo>
                  <a:lnTo>
                    <a:pt x="1267" y="1440"/>
                  </a:lnTo>
                  <a:lnTo>
                    <a:pt x="1307" y="1408"/>
                  </a:lnTo>
                  <a:lnTo>
                    <a:pt x="1342" y="1370"/>
                  </a:lnTo>
                  <a:lnTo>
                    <a:pt x="1375" y="1333"/>
                  </a:lnTo>
                  <a:lnTo>
                    <a:pt x="1408" y="1289"/>
                  </a:lnTo>
                  <a:lnTo>
                    <a:pt x="1438" y="1244"/>
                  </a:lnTo>
                  <a:lnTo>
                    <a:pt x="1461" y="1200"/>
                  </a:lnTo>
                  <a:lnTo>
                    <a:pt x="1480" y="1152"/>
                  </a:lnTo>
                  <a:lnTo>
                    <a:pt x="1501" y="1100"/>
                  </a:lnTo>
                  <a:lnTo>
                    <a:pt x="1513" y="1051"/>
                  </a:lnTo>
                  <a:lnTo>
                    <a:pt x="1527" y="1000"/>
                  </a:lnTo>
                  <a:lnTo>
                    <a:pt x="1534" y="946"/>
                  </a:lnTo>
                  <a:lnTo>
                    <a:pt x="1541" y="892"/>
                  </a:lnTo>
                  <a:lnTo>
                    <a:pt x="1543" y="840"/>
                  </a:lnTo>
                  <a:lnTo>
                    <a:pt x="1540" y="784"/>
                  </a:lnTo>
                  <a:lnTo>
                    <a:pt x="1536" y="734"/>
                  </a:lnTo>
                  <a:lnTo>
                    <a:pt x="1523" y="680"/>
                  </a:lnTo>
                  <a:lnTo>
                    <a:pt x="1513" y="630"/>
                  </a:lnTo>
                  <a:lnTo>
                    <a:pt x="1494" y="575"/>
                  </a:lnTo>
                  <a:lnTo>
                    <a:pt x="1474" y="527"/>
                  </a:lnTo>
                  <a:lnTo>
                    <a:pt x="1451" y="477"/>
                  </a:lnTo>
                  <a:lnTo>
                    <a:pt x="1426" y="435"/>
                  </a:lnTo>
                  <a:lnTo>
                    <a:pt x="1393" y="387"/>
                  </a:lnTo>
                  <a:lnTo>
                    <a:pt x="1364" y="346"/>
                  </a:lnTo>
                  <a:lnTo>
                    <a:pt x="1326" y="305"/>
                  </a:lnTo>
                  <a:lnTo>
                    <a:pt x="1291" y="268"/>
                  </a:lnTo>
                  <a:lnTo>
                    <a:pt x="1249" y="231"/>
                  </a:lnTo>
                  <a:lnTo>
                    <a:pt x="1206" y="198"/>
                  </a:lnTo>
                  <a:lnTo>
                    <a:pt x="1162" y="171"/>
                  </a:lnTo>
                  <a:lnTo>
                    <a:pt x="1117" y="145"/>
                  </a:lnTo>
                  <a:lnTo>
                    <a:pt x="1070" y="122"/>
                  </a:lnTo>
                  <a:lnTo>
                    <a:pt x="1022" y="104"/>
                  </a:lnTo>
                  <a:lnTo>
                    <a:pt x="973" y="89"/>
                  </a:lnTo>
                  <a:lnTo>
                    <a:pt x="920" y="78"/>
                  </a:lnTo>
                  <a:lnTo>
                    <a:pt x="869" y="70"/>
                  </a:lnTo>
                  <a:lnTo>
                    <a:pt x="818" y="62"/>
                  </a:lnTo>
                  <a:lnTo>
                    <a:pt x="770" y="62"/>
                  </a:lnTo>
                  <a:lnTo>
                    <a:pt x="717" y="67"/>
                  </a:lnTo>
                  <a:lnTo>
                    <a:pt x="665" y="76"/>
                  </a:lnTo>
                  <a:lnTo>
                    <a:pt x="617" y="85"/>
                  </a:lnTo>
                  <a:lnTo>
                    <a:pt x="566" y="97"/>
                  </a:lnTo>
                  <a:lnTo>
                    <a:pt x="545" y="37"/>
                  </a:lnTo>
                </a:path>
              </a:pathLst>
            </a:custGeom>
            <a:solidFill>
              <a:srgbClr val="9F9F9F"/>
            </a:solidFill>
            <a:ln w="9525" cap="rnd">
              <a:noFill/>
              <a:round/>
              <a:headEnd/>
              <a:tailEnd/>
            </a:ln>
          </p:spPr>
          <p:txBody>
            <a:bodyPr/>
            <a:lstStyle/>
            <a:p>
              <a:endParaRPr lang="fr-FR"/>
            </a:p>
          </p:txBody>
        </p:sp>
        <p:sp>
          <p:nvSpPr>
            <p:cNvPr id="24" name="Freeform 1057"/>
            <p:cNvSpPr>
              <a:spLocks/>
            </p:cNvSpPr>
            <p:nvPr/>
          </p:nvSpPr>
          <p:spPr bwMode="auto">
            <a:xfrm rot="2936934" flipV="1">
              <a:off x="1899" y="1727"/>
              <a:ext cx="939" cy="972"/>
            </a:xfrm>
            <a:custGeom>
              <a:avLst/>
              <a:gdLst>
                <a:gd name="T0" fmla="*/ 15 w 1590"/>
                <a:gd name="T1" fmla="*/ 1 h 1645"/>
                <a:gd name="T2" fmla="*/ 18 w 1590"/>
                <a:gd name="T3" fmla="*/ 1 h 1645"/>
                <a:gd name="T4" fmla="*/ 20 w 1590"/>
                <a:gd name="T5" fmla="*/ 1 h 1645"/>
                <a:gd name="T6" fmla="*/ 23 w 1590"/>
                <a:gd name="T7" fmla="*/ 1 h 1645"/>
                <a:gd name="T8" fmla="*/ 26 w 1590"/>
                <a:gd name="T9" fmla="*/ 1 h 1645"/>
                <a:gd name="T10" fmla="*/ 28 w 1590"/>
                <a:gd name="T11" fmla="*/ 2 h 1645"/>
                <a:gd name="T12" fmla="*/ 31 w 1590"/>
                <a:gd name="T13" fmla="*/ 4 h 1645"/>
                <a:gd name="T14" fmla="*/ 33 w 1590"/>
                <a:gd name="T15" fmla="*/ 5 h 1645"/>
                <a:gd name="T16" fmla="*/ 35 w 1590"/>
                <a:gd name="T17" fmla="*/ 8 h 1645"/>
                <a:gd name="T18" fmla="*/ 37 w 1590"/>
                <a:gd name="T19" fmla="*/ 10 h 1645"/>
                <a:gd name="T20" fmla="*/ 38 w 1590"/>
                <a:gd name="T21" fmla="*/ 12 h 1645"/>
                <a:gd name="T22" fmla="*/ 39 w 1590"/>
                <a:gd name="T23" fmla="*/ 15 h 1645"/>
                <a:gd name="T24" fmla="*/ 40 w 1590"/>
                <a:gd name="T25" fmla="*/ 18 h 1645"/>
                <a:gd name="T26" fmla="*/ 40 w 1590"/>
                <a:gd name="T27" fmla="*/ 21 h 1645"/>
                <a:gd name="T28" fmla="*/ 40 w 1590"/>
                <a:gd name="T29" fmla="*/ 24 h 1645"/>
                <a:gd name="T30" fmla="*/ 39 w 1590"/>
                <a:gd name="T31" fmla="*/ 27 h 1645"/>
                <a:gd name="T32" fmla="*/ 38 w 1590"/>
                <a:gd name="T33" fmla="*/ 30 h 1645"/>
                <a:gd name="T34" fmla="*/ 37 w 1590"/>
                <a:gd name="T35" fmla="*/ 32 h 1645"/>
                <a:gd name="T36" fmla="*/ 35 w 1590"/>
                <a:gd name="T37" fmla="*/ 34 h 1645"/>
                <a:gd name="T38" fmla="*/ 34 w 1590"/>
                <a:gd name="T39" fmla="*/ 36 h 1645"/>
                <a:gd name="T40" fmla="*/ 31 w 1590"/>
                <a:gd name="T41" fmla="*/ 38 h 1645"/>
                <a:gd name="T42" fmla="*/ 29 w 1590"/>
                <a:gd name="T43" fmla="*/ 40 h 1645"/>
                <a:gd name="T44" fmla="*/ 27 w 1590"/>
                <a:gd name="T45" fmla="*/ 41 h 1645"/>
                <a:gd name="T46" fmla="*/ 24 w 1590"/>
                <a:gd name="T47" fmla="*/ 41 h 1645"/>
                <a:gd name="T48" fmla="*/ 21 w 1590"/>
                <a:gd name="T49" fmla="*/ 41 h 1645"/>
                <a:gd name="T50" fmla="*/ 18 w 1590"/>
                <a:gd name="T51" fmla="*/ 41 h 1645"/>
                <a:gd name="T52" fmla="*/ 15 w 1590"/>
                <a:gd name="T53" fmla="*/ 41 h 1645"/>
                <a:gd name="T54" fmla="*/ 13 w 1590"/>
                <a:gd name="T55" fmla="*/ 40 h 1645"/>
                <a:gd name="T56" fmla="*/ 10 w 1590"/>
                <a:gd name="T57" fmla="*/ 38 h 1645"/>
                <a:gd name="T58" fmla="*/ 8 w 1590"/>
                <a:gd name="T59" fmla="*/ 37 h 1645"/>
                <a:gd name="T60" fmla="*/ 6 w 1590"/>
                <a:gd name="T61" fmla="*/ 35 h 1645"/>
                <a:gd name="T62" fmla="*/ 4 w 1590"/>
                <a:gd name="T63" fmla="*/ 32 h 1645"/>
                <a:gd name="T64" fmla="*/ 2 w 1590"/>
                <a:gd name="T65" fmla="*/ 30 h 1645"/>
                <a:gd name="T66" fmla="*/ 1 w 1590"/>
                <a:gd name="T67" fmla="*/ 28 h 1645"/>
                <a:gd name="T68" fmla="*/ 1 w 1590"/>
                <a:gd name="T69" fmla="*/ 25 h 1645"/>
                <a:gd name="T70" fmla="*/ 1 w 1590"/>
                <a:gd name="T71" fmla="*/ 22 h 1645"/>
                <a:gd name="T72" fmla="*/ 1 w 1590"/>
                <a:gd name="T73" fmla="*/ 19 h 1645"/>
                <a:gd name="T74" fmla="*/ 1 w 1590"/>
                <a:gd name="T75" fmla="*/ 17 h 1645"/>
                <a:gd name="T76" fmla="*/ 1 w 1590"/>
                <a:gd name="T77" fmla="*/ 13 h 1645"/>
                <a:gd name="T78" fmla="*/ 2 w 1590"/>
                <a:gd name="T79" fmla="*/ 11 h 1645"/>
                <a:gd name="T80" fmla="*/ 4 w 1590"/>
                <a:gd name="T81" fmla="*/ 8 h 1645"/>
                <a:gd name="T82" fmla="*/ 5 w 1590"/>
                <a:gd name="T83" fmla="*/ 6 h 1645"/>
                <a:gd name="T84" fmla="*/ 8 w 1590"/>
                <a:gd name="T85" fmla="*/ 4 h 1645"/>
                <a:gd name="T86" fmla="*/ 10 w 1590"/>
                <a:gd name="T87" fmla="*/ 3 h 1645"/>
                <a:gd name="T88" fmla="*/ 12 w 1590"/>
                <a:gd name="T89" fmla="*/ 1 h 16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0"/>
                <a:gd name="T136" fmla="*/ 0 h 1645"/>
                <a:gd name="T137" fmla="*/ 1590 w 1590"/>
                <a:gd name="T138" fmla="*/ 1645 h 16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0" h="1645">
                  <a:moveTo>
                    <a:pt x="540" y="37"/>
                  </a:moveTo>
                  <a:lnTo>
                    <a:pt x="594" y="25"/>
                  </a:lnTo>
                  <a:lnTo>
                    <a:pt x="647" y="11"/>
                  </a:lnTo>
                  <a:lnTo>
                    <a:pt x="703" y="4"/>
                  </a:lnTo>
                  <a:lnTo>
                    <a:pt x="759" y="0"/>
                  </a:lnTo>
                  <a:lnTo>
                    <a:pt x="814" y="1"/>
                  </a:lnTo>
                  <a:lnTo>
                    <a:pt x="871" y="7"/>
                  </a:lnTo>
                  <a:lnTo>
                    <a:pt x="922" y="15"/>
                  </a:lnTo>
                  <a:lnTo>
                    <a:pt x="977" y="28"/>
                  </a:lnTo>
                  <a:lnTo>
                    <a:pt x="1031" y="45"/>
                  </a:lnTo>
                  <a:lnTo>
                    <a:pt x="1084" y="66"/>
                  </a:lnTo>
                  <a:lnTo>
                    <a:pt x="1133" y="90"/>
                  </a:lnTo>
                  <a:lnTo>
                    <a:pt x="1185" y="117"/>
                  </a:lnTo>
                  <a:lnTo>
                    <a:pt x="1230" y="147"/>
                  </a:lnTo>
                  <a:lnTo>
                    <a:pt x="1278" y="182"/>
                  </a:lnTo>
                  <a:lnTo>
                    <a:pt x="1319" y="219"/>
                  </a:lnTo>
                  <a:lnTo>
                    <a:pt x="1359" y="259"/>
                  </a:lnTo>
                  <a:lnTo>
                    <a:pt x="1397" y="301"/>
                  </a:lnTo>
                  <a:lnTo>
                    <a:pt x="1432" y="350"/>
                  </a:lnTo>
                  <a:lnTo>
                    <a:pt x="1465" y="397"/>
                  </a:lnTo>
                  <a:lnTo>
                    <a:pt x="1491" y="445"/>
                  </a:lnTo>
                  <a:lnTo>
                    <a:pt x="1517" y="495"/>
                  </a:lnTo>
                  <a:lnTo>
                    <a:pt x="1540" y="551"/>
                  </a:lnTo>
                  <a:lnTo>
                    <a:pt x="1559" y="605"/>
                  </a:lnTo>
                  <a:lnTo>
                    <a:pt x="1569" y="664"/>
                  </a:lnTo>
                  <a:lnTo>
                    <a:pt x="1581" y="717"/>
                  </a:lnTo>
                  <a:lnTo>
                    <a:pt x="1586" y="776"/>
                  </a:lnTo>
                  <a:lnTo>
                    <a:pt x="1589" y="833"/>
                  </a:lnTo>
                  <a:lnTo>
                    <a:pt x="1588" y="888"/>
                  </a:lnTo>
                  <a:lnTo>
                    <a:pt x="1583" y="947"/>
                  </a:lnTo>
                  <a:lnTo>
                    <a:pt x="1574" y="1002"/>
                  </a:lnTo>
                  <a:lnTo>
                    <a:pt x="1563" y="1057"/>
                  </a:lnTo>
                  <a:lnTo>
                    <a:pt x="1547" y="1110"/>
                  </a:lnTo>
                  <a:lnTo>
                    <a:pt x="1526" y="1163"/>
                  </a:lnTo>
                  <a:lnTo>
                    <a:pt x="1499" y="1218"/>
                  </a:lnTo>
                  <a:lnTo>
                    <a:pt x="1472" y="1266"/>
                  </a:lnTo>
                  <a:lnTo>
                    <a:pt x="1443" y="1314"/>
                  </a:lnTo>
                  <a:lnTo>
                    <a:pt x="1410" y="1357"/>
                  </a:lnTo>
                  <a:lnTo>
                    <a:pt x="1376" y="1398"/>
                  </a:lnTo>
                  <a:lnTo>
                    <a:pt x="1336" y="1441"/>
                  </a:lnTo>
                  <a:lnTo>
                    <a:pt x="1292" y="1475"/>
                  </a:lnTo>
                  <a:lnTo>
                    <a:pt x="1247" y="1510"/>
                  </a:lnTo>
                  <a:lnTo>
                    <a:pt x="1202" y="1539"/>
                  </a:lnTo>
                  <a:lnTo>
                    <a:pt x="1153" y="1565"/>
                  </a:lnTo>
                  <a:lnTo>
                    <a:pt x="1103" y="1588"/>
                  </a:lnTo>
                  <a:lnTo>
                    <a:pt x="1051" y="1606"/>
                  </a:lnTo>
                  <a:lnTo>
                    <a:pt x="996" y="1622"/>
                  </a:lnTo>
                  <a:lnTo>
                    <a:pt x="945" y="1633"/>
                  </a:lnTo>
                  <a:lnTo>
                    <a:pt x="889" y="1639"/>
                  </a:lnTo>
                  <a:lnTo>
                    <a:pt x="829" y="1644"/>
                  </a:lnTo>
                  <a:lnTo>
                    <a:pt x="777" y="1643"/>
                  </a:lnTo>
                  <a:lnTo>
                    <a:pt x="722" y="1640"/>
                  </a:lnTo>
                  <a:lnTo>
                    <a:pt x="667" y="1629"/>
                  </a:lnTo>
                  <a:lnTo>
                    <a:pt x="611" y="1616"/>
                  </a:lnTo>
                  <a:lnTo>
                    <a:pt x="558" y="1603"/>
                  </a:lnTo>
                  <a:lnTo>
                    <a:pt x="508" y="1578"/>
                  </a:lnTo>
                  <a:lnTo>
                    <a:pt x="454" y="1554"/>
                  </a:lnTo>
                  <a:lnTo>
                    <a:pt x="403" y="1528"/>
                  </a:lnTo>
                  <a:lnTo>
                    <a:pt x="358" y="1498"/>
                  </a:lnTo>
                  <a:lnTo>
                    <a:pt x="314" y="1461"/>
                  </a:lnTo>
                  <a:lnTo>
                    <a:pt x="272" y="1424"/>
                  </a:lnTo>
                  <a:lnTo>
                    <a:pt x="230" y="1387"/>
                  </a:lnTo>
                  <a:lnTo>
                    <a:pt x="192" y="1343"/>
                  </a:lnTo>
                  <a:lnTo>
                    <a:pt x="160" y="1296"/>
                  </a:lnTo>
                  <a:lnTo>
                    <a:pt x="124" y="1247"/>
                  </a:lnTo>
                  <a:lnTo>
                    <a:pt x="97" y="1198"/>
                  </a:lnTo>
                  <a:lnTo>
                    <a:pt x="74" y="1149"/>
                  </a:lnTo>
                  <a:lnTo>
                    <a:pt x="52" y="1096"/>
                  </a:lnTo>
                  <a:lnTo>
                    <a:pt x="32" y="1037"/>
                  </a:lnTo>
                  <a:lnTo>
                    <a:pt x="20" y="981"/>
                  </a:lnTo>
                  <a:lnTo>
                    <a:pt x="10" y="927"/>
                  </a:lnTo>
                  <a:lnTo>
                    <a:pt x="4" y="871"/>
                  </a:lnTo>
                  <a:lnTo>
                    <a:pt x="0" y="811"/>
                  </a:lnTo>
                  <a:lnTo>
                    <a:pt x="3" y="755"/>
                  </a:lnTo>
                  <a:lnTo>
                    <a:pt x="9" y="698"/>
                  </a:lnTo>
                  <a:lnTo>
                    <a:pt x="16" y="645"/>
                  </a:lnTo>
                  <a:lnTo>
                    <a:pt x="28" y="587"/>
                  </a:lnTo>
                  <a:lnTo>
                    <a:pt x="46" y="535"/>
                  </a:lnTo>
                  <a:lnTo>
                    <a:pt x="66" y="480"/>
                  </a:lnTo>
                  <a:lnTo>
                    <a:pt x="89" y="427"/>
                  </a:lnTo>
                  <a:lnTo>
                    <a:pt x="117" y="378"/>
                  </a:lnTo>
                  <a:lnTo>
                    <a:pt x="145" y="330"/>
                  </a:lnTo>
                  <a:lnTo>
                    <a:pt x="179" y="287"/>
                  </a:lnTo>
                  <a:lnTo>
                    <a:pt x="216" y="245"/>
                  </a:lnTo>
                  <a:lnTo>
                    <a:pt x="257" y="206"/>
                  </a:lnTo>
                  <a:lnTo>
                    <a:pt x="300" y="171"/>
                  </a:lnTo>
                  <a:lnTo>
                    <a:pt x="342" y="134"/>
                  </a:lnTo>
                  <a:lnTo>
                    <a:pt x="388" y="109"/>
                  </a:lnTo>
                  <a:lnTo>
                    <a:pt x="435" y="80"/>
                  </a:lnTo>
                  <a:lnTo>
                    <a:pt x="487" y="59"/>
                  </a:lnTo>
                  <a:lnTo>
                    <a:pt x="540" y="37"/>
                  </a:lnTo>
                </a:path>
              </a:pathLst>
            </a:custGeom>
            <a:noFill/>
            <a:ln w="12700" cap="rnd" cmpd="sng">
              <a:solidFill>
                <a:srgbClr val="000000"/>
              </a:solidFill>
              <a:prstDash val="solid"/>
              <a:round/>
              <a:headEnd/>
              <a:tailEnd/>
            </a:ln>
          </p:spPr>
          <p:txBody>
            <a:bodyPr/>
            <a:lstStyle/>
            <a:p>
              <a:endParaRPr lang="fr-FR"/>
            </a:p>
          </p:txBody>
        </p:sp>
        <p:sp>
          <p:nvSpPr>
            <p:cNvPr id="25" name="Freeform 1058"/>
            <p:cNvSpPr>
              <a:spLocks/>
            </p:cNvSpPr>
            <p:nvPr/>
          </p:nvSpPr>
          <p:spPr bwMode="auto">
            <a:xfrm rot="2936934" flipV="1">
              <a:off x="1928" y="1758"/>
              <a:ext cx="882" cy="911"/>
            </a:xfrm>
            <a:custGeom>
              <a:avLst/>
              <a:gdLst>
                <a:gd name="T0" fmla="*/ 14 w 1492"/>
                <a:gd name="T1" fmla="*/ 1 h 1542"/>
                <a:gd name="T2" fmla="*/ 17 w 1492"/>
                <a:gd name="T3" fmla="*/ 1 h 1542"/>
                <a:gd name="T4" fmla="*/ 20 w 1492"/>
                <a:gd name="T5" fmla="*/ 1 h 1542"/>
                <a:gd name="T6" fmla="*/ 22 w 1492"/>
                <a:gd name="T7" fmla="*/ 1 h 1542"/>
                <a:gd name="T8" fmla="*/ 24 w 1492"/>
                <a:gd name="T9" fmla="*/ 1 h 1542"/>
                <a:gd name="T10" fmla="*/ 27 w 1492"/>
                <a:gd name="T11" fmla="*/ 2 h 1542"/>
                <a:gd name="T12" fmla="*/ 29 w 1492"/>
                <a:gd name="T13" fmla="*/ 4 h 1542"/>
                <a:gd name="T14" fmla="*/ 31 w 1492"/>
                <a:gd name="T15" fmla="*/ 5 h 1542"/>
                <a:gd name="T16" fmla="*/ 33 w 1492"/>
                <a:gd name="T17" fmla="*/ 7 h 1542"/>
                <a:gd name="T18" fmla="*/ 35 w 1492"/>
                <a:gd name="T19" fmla="*/ 9 h 1542"/>
                <a:gd name="T20" fmla="*/ 36 w 1492"/>
                <a:gd name="T21" fmla="*/ 12 h 1542"/>
                <a:gd name="T22" fmla="*/ 37 w 1492"/>
                <a:gd name="T23" fmla="*/ 14 h 1542"/>
                <a:gd name="T24" fmla="*/ 37 w 1492"/>
                <a:gd name="T25" fmla="*/ 17 h 1542"/>
                <a:gd name="T26" fmla="*/ 38 w 1492"/>
                <a:gd name="T27" fmla="*/ 19 h 1542"/>
                <a:gd name="T28" fmla="*/ 37 w 1492"/>
                <a:gd name="T29" fmla="*/ 22 h 1542"/>
                <a:gd name="T30" fmla="*/ 37 w 1492"/>
                <a:gd name="T31" fmla="*/ 25 h 1542"/>
                <a:gd name="T32" fmla="*/ 36 w 1492"/>
                <a:gd name="T33" fmla="*/ 28 h 1542"/>
                <a:gd name="T34" fmla="*/ 35 w 1492"/>
                <a:gd name="T35" fmla="*/ 30 h 1542"/>
                <a:gd name="T36" fmla="*/ 33 w 1492"/>
                <a:gd name="T37" fmla="*/ 32 h 1542"/>
                <a:gd name="T38" fmla="*/ 31 w 1492"/>
                <a:gd name="T39" fmla="*/ 34 h 1542"/>
                <a:gd name="T40" fmla="*/ 30 w 1492"/>
                <a:gd name="T41" fmla="*/ 35 h 1542"/>
                <a:gd name="T42" fmla="*/ 27 w 1492"/>
                <a:gd name="T43" fmla="*/ 37 h 1542"/>
                <a:gd name="T44" fmla="*/ 25 w 1492"/>
                <a:gd name="T45" fmla="*/ 38 h 1542"/>
                <a:gd name="T46" fmla="*/ 22 w 1492"/>
                <a:gd name="T47" fmla="*/ 38 h 1542"/>
                <a:gd name="T48" fmla="*/ 20 w 1492"/>
                <a:gd name="T49" fmla="*/ 39 h 1542"/>
                <a:gd name="T50" fmla="*/ 17 w 1492"/>
                <a:gd name="T51" fmla="*/ 38 h 1542"/>
                <a:gd name="T52" fmla="*/ 14 w 1492"/>
                <a:gd name="T53" fmla="*/ 38 h 1542"/>
                <a:gd name="T54" fmla="*/ 12 w 1492"/>
                <a:gd name="T55" fmla="*/ 37 h 1542"/>
                <a:gd name="T56" fmla="*/ 9 w 1492"/>
                <a:gd name="T57" fmla="*/ 36 h 1542"/>
                <a:gd name="T58" fmla="*/ 7 w 1492"/>
                <a:gd name="T59" fmla="*/ 34 h 1542"/>
                <a:gd name="T60" fmla="*/ 5 w 1492"/>
                <a:gd name="T61" fmla="*/ 32 h 1542"/>
                <a:gd name="T62" fmla="*/ 4 w 1492"/>
                <a:gd name="T63" fmla="*/ 30 h 1542"/>
                <a:gd name="T64" fmla="*/ 2 w 1492"/>
                <a:gd name="T65" fmla="*/ 28 h 1542"/>
                <a:gd name="T66" fmla="*/ 1 w 1492"/>
                <a:gd name="T67" fmla="*/ 26 h 1542"/>
                <a:gd name="T68" fmla="*/ 1 w 1492"/>
                <a:gd name="T69" fmla="*/ 23 h 1542"/>
                <a:gd name="T70" fmla="*/ 0 w 1492"/>
                <a:gd name="T71" fmla="*/ 20 h 1542"/>
                <a:gd name="T72" fmla="*/ 1 w 1492"/>
                <a:gd name="T73" fmla="*/ 18 h 1542"/>
                <a:gd name="T74" fmla="*/ 1 w 1492"/>
                <a:gd name="T75" fmla="*/ 15 h 1542"/>
                <a:gd name="T76" fmla="*/ 1 w 1492"/>
                <a:gd name="T77" fmla="*/ 12 h 1542"/>
                <a:gd name="T78" fmla="*/ 2 w 1492"/>
                <a:gd name="T79" fmla="*/ 10 h 1542"/>
                <a:gd name="T80" fmla="*/ 4 w 1492"/>
                <a:gd name="T81" fmla="*/ 8 h 1542"/>
                <a:gd name="T82" fmla="*/ 5 w 1492"/>
                <a:gd name="T83" fmla="*/ 6 h 1542"/>
                <a:gd name="T84" fmla="*/ 7 w 1492"/>
                <a:gd name="T85" fmla="*/ 4 h 1542"/>
                <a:gd name="T86" fmla="*/ 9 w 1492"/>
                <a:gd name="T87" fmla="*/ 2 h 1542"/>
                <a:gd name="T88" fmla="*/ 12 w 1492"/>
                <a:gd name="T89" fmla="*/ 1 h 15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92"/>
                <a:gd name="T136" fmla="*/ 0 h 1542"/>
                <a:gd name="T137" fmla="*/ 1492 w 1492"/>
                <a:gd name="T138" fmla="*/ 1542 h 15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92" h="1542">
                  <a:moveTo>
                    <a:pt x="509" y="33"/>
                  </a:moveTo>
                  <a:lnTo>
                    <a:pt x="557" y="24"/>
                  </a:lnTo>
                  <a:lnTo>
                    <a:pt x="608" y="12"/>
                  </a:lnTo>
                  <a:lnTo>
                    <a:pt x="659" y="5"/>
                  </a:lnTo>
                  <a:lnTo>
                    <a:pt x="712" y="0"/>
                  </a:lnTo>
                  <a:lnTo>
                    <a:pt x="761" y="2"/>
                  </a:lnTo>
                  <a:lnTo>
                    <a:pt x="813" y="6"/>
                  </a:lnTo>
                  <a:lnTo>
                    <a:pt x="865" y="14"/>
                  </a:lnTo>
                  <a:lnTo>
                    <a:pt x="918" y="28"/>
                  </a:lnTo>
                  <a:lnTo>
                    <a:pt x="971" y="41"/>
                  </a:lnTo>
                  <a:lnTo>
                    <a:pt x="1016" y="62"/>
                  </a:lnTo>
                  <a:lnTo>
                    <a:pt x="1066" y="84"/>
                  </a:lnTo>
                  <a:lnTo>
                    <a:pt x="1113" y="108"/>
                  </a:lnTo>
                  <a:lnTo>
                    <a:pt x="1157" y="135"/>
                  </a:lnTo>
                  <a:lnTo>
                    <a:pt x="1198" y="169"/>
                  </a:lnTo>
                  <a:lnTo>
                    <a:pt x="1240" y="206"/>
                  </a:lnTo>
                  <a:lnTo>
                    <a:pt x="1279" y="244"/>
                  </a:lnTo>
                  <a:lnTo>
                    <a:pt x="1311" y="282"/>
                  </a:lnTo>
                  <a:lnTo>
                    <a:pt x="1345" y="324"/>
                  </a:lnTo>
                  <a:lnTo>
                    <a:pt x="1375" y="368"/>
                  </a:lnTo>
                  <a:lnTo>
                    <a:pt x="1400" y="418"/>
                  </a:lnTo>
                  <a:lnTo>
                    <a:pt x="1426" y="467"/>
                  </a:lnTo>
                  <a:lnTo>
                    <a:pt x="1446" y="515"/>
                  </a:lnTo>
                  <a:lnTo>
                    <a:pt x="1464" y="567"/>
                  </a:lnTo>
                  <a:lnTo>
                    <a:pt x="1473" y="621"/>
                  </a:lnTo>
                  <a:lnTo>
                    <a:pt x="1484" y="672"/>
                  </a:lnTo>
                  <a:lnTo>
                    <a:pt x="1489" y="725"/>
                  </a:lnTo>
                  <a:lnTo>
                    <a:pt x="1491" y="779"/>
                  </a:lnTo>
                  <a:lnTo>
                    <a:pt x="1487" y="831"/>
                  </a:lnTo>
                  <a:lnTo>
                    <a:pt x="1487" y="886"/>
                  </a:lnTo>
                  <a:lnTo>
                    <a:pt x="1479" y="937"/>
                  </a:lnTo>
                  <a:lnTo>
                    <a:pt x="1465" y="991"/>
                  </a:lnTo>
                  <a:lnTo>
                    <a:pt x="1450" y="1040"/>
                  </a:lnTo>
                  <a:lnTo>
                    <a:pt x="1430" y="1093"/>
                  </a:lnTo>
                  <a:lnTo>
                    <a:pt x="1410" y="1141"/>
                  </a:lnTo>
                  <a:lnTo>
                    <a:pt x="1385" y="1186"/>
                  </a:lnTo>
                  <a:lnTo>
                    <a:pt x="1355" y="1231"/>
                  </a:lnTo>
                  <a:lnTo>
                    <a:pt x="1321" y="1274"/>
                  </a:lnTo>
                  <a:lnTo>
                    <a:pt x="1289" y="1311"/>
                  </a:lnTo>
                  <a:lnTo>
                    <a:pt x="1250" y="1350"/>
                  </a:lnTo>
                  <a:lnTo>
                    <a:pt x="1214" y="1382"/>
                  </a:lnTo>
                  <a:lnTo>
                    <a:pt x="1170" y="1416"/>
                  </a:lnTo>
                  <a:lnTo>
                    <a:pt x="1128" y="1441"/>
                  </a:lnTo>
                  <a:lnTo>
                    <a:pt x="1082" y="1466"/>
                  </a:lnTo>
                  <a:lnTo>
                    <a:pt x="1031" y="1487"/>
                  </a:lnTo>
                  <a:lnTo>
                    <a:pt x="983" y="1506"/>
                  </a:lnTo>
                  <a:lnTo>
                    <a:pt x="933" y="1521"/>
                  </a:lnTo>
                  <a:lnTo>
                    <a:pt x="883" y="1531"/>
                  </a:lnTo>
                  <a:lnTo>
                    <a:pt x="830" y="1537"/>
                  </a:lnTo>
                  <a:lnTo>
                    <a:pt x="780" y="1541"/>
                  </a:lnTo>
                  <a:lnTo>
                    <a:pt x="728" y="1540"/>
                  </a:lnTo>
                  <a:lnTo>
                    <a:pt x="675" y="1535"/>
                  </a:lnTo>
                  <a:lnTo>
                    <a:pt x="626" y="1526"/>
                  </a:lnTo>
                  <a:lnTo>
                    <a:pt x="575" y="1516"/>
                  </a:lnTo>
                  <a:lnTo>
                    <a:pt x="522" y="1501"/>
                  </a:lnTo>
                  <a:lnTo>
                    <a:pt x="477" y="1482"/>
                  </a:lnTo>
                  <a:lnTo>
                    <a:pt x="424" y="1461"/>
                  </a:lnTo>
                  <a:lnTo>
                    <a:pt x="379" y="1432"/>
                  </a:lnTo>
                  <a:lnTo>
                    <a:pt x="335" y="1408"/>
                  </a:lnTo>
                  <a:lnTo>
                    <a:pt x="291" y="1375"/>
                  </a:lnTo>
                  <a:lnTo>
                    <a:pt x="252" y="1337"/>
                  </a:lnTo>
                  <a:lnTo>
                    <a:pt x="214" y="1299"/>
                  </a:lnTo>
                  <a:lnTo>
                    <a:pt x="181" y="1259"/>
                  </a:lnTo>
                  <a:lnTo>
                    <a:pt x="146" y="1216"/>
                  </a:lnTo>
                  <a:lnTo>
                    <a:pt x="117" y="1174"/>
                  </a:lnTo>
                  <a:lnTo>
                    <a:pt x="89" y="1123"/>
                  </a:lnTo>
                  <a:lnTo>
                    <a:pt x="67" y="1076"/>
                  </a:lnTo>
                  <a:lnTo>
                    <a:pt x="47" y="1029"/>
                  </a:lnTo>
                  <a:lnTo>
                    <a:pt x="28" y="974"/>
                  </a:lnTo>
                  <a:lnTo>
                    <a:pt x="17" y="920"/>
                  </a:lnTo>
                  <a:lnTo>
                    <a:pt x="9" y="872"/>
                  </a:lnTo>
                  <a:lnTo>
                    <a:pt x="0" y="816"/>
                  </a:lnTo>
                  <a:lnTo>
                    <a:pt x="0" y="761"/>
                  </a:lnTo>
                  <a:lnTo>
                    <a:pt x="4" y="708"/>
                  </a:lnTo>
                  <a:lnTo>
                    <a:pt x="5" y="657"/>
                  </a:lnTo>
                  <a:lnTo>
                    <a:pt x="13" y="603"/>
                  </a:lnTo>
                  <a:lnTo>
                    <a:pt x="27" y="550"/>
                  </a:lnTo>
                  <a:lnTo>
                    <a:pt x="39" y="501"/>
                  </a:lnTo>
                  <a:lnTo>
                    <a:pt x="60" y="449"/>
                  </a:lnTo>
                  <a:lnTo>
                    <a:pt x="83" y="402"/>
                  </a:lnTo>
                  <a:lnTo>
                    <a:pt x="107" y="355"/>
                  </a:lnTo>
                  <a:lnTo>
                    <a:pt x="137" y="310"/>
                  </a:lnTo>
                  <a:lnTo>
                    <a:pt x="168" y="270"/>
                  </a:lnTo>
                  <a:lnTo>
                    <a:pt x="203" y="229"/>
                  </a:lnTo>
                  <a:lnTo>
                    <a:pt x="239" y="194"/>
                  </a:lnTo>
                  <a:lnTo>
                    <a:pt x="279" y="162"/>
                  </a:lnTo>
                  <a:lnTo>
                    <a:pt x="322" y="127"/>
                  </a:lnTo>
                  <a:lnTo>
                    <a:pt x="365" y="103"/>
                  </a:lnTo>
                  <a:lnTo>
                    <a:pt x="409" y="75"/>
                  </a:lnTo>
                  <a:lnTo>
                    <a:pt x="461" y="54"/>
                  </a:lnTo>
                  <a:lnTo>
                    <a:pt x="509" y="33"/>
                  </a:lnTo>
                </a:path>
              </a:pathLst>
            </a:custGeom>
            <a:solidFill>
              <a:schemeClr val="folHlink">
                <a:alpha val="50195"/>
              </a:schemeClr>
            </a:solidFill>
            <a:ln w="12700" cap="rnd" cmpd="sng">
              <a:solidFill>
                <a:srgbClr val="000000"/>
              </a:solidFill>
              <a:prstDash val="solid"/>
              <a:round/>
              <a:headEnd/>
              <a:tailEnd/>
            </a:ln>
          </p:spPr>
          <p:txBody>
            <a:bodyPr/>
            <a:lstStyle/>
            <a:p>
              <a:endParaRPr lang="fr-FR"/>
            </a:p>
          </p:txBody>
        </p:sp>
        <p:sp>
          <p:nvSpPr>
            <p:cNvPr id="26" name="Freeform 1059"/>
            <p:cNvSpPr>
              <a:spLocks/>
            </p:cNvSpPr>
            <p:nvPr/>
          </p:nvSpPr>
          <p:spPr bwMode="auto">
            <a:xfrm rot="2936934" flipV="1">
              <a:off x="2742" y="2623"/>
              <a:ext cx="709" cy="277"/>
            </a:xfrm>
            <a:custGeom>
              <a:avLst/>
              <a:gdLst>
                <a:gd name="T0" fmla="*/ 1 w 1201"/>
                <a:gd name="T1" fmla="*/ 0 h 469"/>
                <a:gd name="T2" fmla="*/ 30 w 1201"/>
                <a:gd name="T3" fmla="*/ 5 h 469"/>
                <a:gd name="T4" fmla="*/ 29 w 1201"/>
                <a:gd name="T5" fmla="*/ 12 h 469"/>
                <a:gd name="T6" fmla="*/ 0 w 1201"/>
                <a:gd name="T7" fmla="*/ 6 h 469"/>
                <a:gd name="T8" fmla="*/ 1 w 1201"/>
                <a:gd name="T9" fmla="*/ 0 h 469"/>
                <a:gd name="T10" fmla="*/ 0 60000 65536"/>
                <a:gd name="T11" fmla="*/ 0 60000 65536"/>
                <a:gd name="T12" fmla="*/ 0 60000 65536"/>
                <a:gd name="T13" fmla="*/ 0 60000 65536"/>
                <a:gd name="T14" fmla="*/ 0 60000 65536"/>
                <a:gd name="T15" fmla="*/ 0 w 1201"/>
                <a:gd name="T16" fmla="*/ 0 h 469"/>
                <a:gd name="T17" fmla="*/ 1201 w 1201"/>
                <a:gd name="T18" fmla="*/ 469 h 469"/>
              </a:gdLst>
              <a:ahLst/>
              <a:cxnLst>
                <a:cxn ang="T10">
                  <a:pos x="T0" y="T1"/>
                </a:cxn>
                <a:cxn ang="T11">
                  <a:pos x="T2" y="T3"/>
                </a:cxn>
                <a:cxn ang="T12">
                  <a:pos x="T4" y="T5"/>
                </a:cxn>
                <a:cxn ang="T13">
                  <a:pos x="T6" y="T7"/>
                </a:cxn>
                <a:cxn ang="T14">
                  <a:pos x="T8" y="T9"/>
                </a:cxn>
              </a:cxnLst>
              <a:rect l="T15" t="T16" r="T17" b="T18"/>
              <a:pathLst>
                <a:path w="1201" h="469">
                  <a:moveTo>
                    <a:pt x="11" y="0"/>
                  </a:moveTo>
                  <a:lnTo>
                    <a:pt x="1200" y="207"/>
                  </a:lnTo>
                  <a:lnTo>
                    <a:pt x="1160" y="468"/>
                  </a:lnTo>
                  <a:lnTo>
                    <a:pt x="0" y="244"/>
                  </a:lnTo>
                  <a:lnTo>
                    <a:pt x="11" y="0"/>
                  </a:lnTo>
                </a:path>
              </a:pathLst>
            </a:custGeom>
            <a:solidFill>
              <a:srgbClr val="5F3F1F"/>
            </a:solidFill>
            <a:ln w="9525" cap="rnd">
              <a:noFill/>
              <a:round/>
              <a:headEnd/>
              <a:tailEnd/>
            </a:ln>
          </p:spPr>
          <p:txBody>
            <a:bodyPr/>
            <a:lstStyle/>
            <a:p>
              <a:endParaRPr lang="fr-FR"/>
            </a:p>
          </p:txBody>
        </p:sp>
        <p:sp>
          <p:nvSpPr>
            <p:cNvPr id="27" name="Freeform 1060"/>
            <p:cNvSpPr>
              <a:spLocks/>
            </p:cNvSpPr>
            <p:nvPr/>
          </p:nvSpPr>
          <p:spPr bwMode="auto">
            <a:xfrm rot="2936934" flipV="1">
              <a:off x="2764" y="2447"/>
              <a:ext cx="70" cy="144"/>
            </a:xfrm>
            <a:custGeom>
              <a:avLst/>
              <a:gdLst>
                <a:gd name="T0" fmla="*/ 3 w 118"/>
                <a:gd name="T1" fmla="*/ 7 h 243"/>
                <a:gd name="T2" fmla="*/ 2 w 118"/>
                <a:gd name="T3" fmla="*/ 7 h 243"/>
                <a:gd name="T4" fmla="*/ 2 w 118"/>
                <a:gd name="T5" fmla="*/ 6 h 243"/>
                <a:gd name="T6" fmla="*/ 1 w 118"/>
                <a:gd name="T7" fmla="*/ 6 h 243"/>
                <a:gd name="T8" fmla="*/ 1 w 118"/>
                <a:gd name="T9" fmla="*/ 5 h 243"/>
                <a:gd name="T10" fmla="*/ 1 w 118"/>
                <a:gd name="T11" fmla="*/ 5 h 243"/>
                <a:gd name="T12" fmla="*/ 1 w 118"/>
                <a:gd name="T13" fmla="*/ 5 h 243"/>
                <a:gd name="T14" fmla="*/ 1 w 118"/>
                <a:gd name="T15" fmla="*/ 4 h 243"/>
                <a:gd name="T16" fmla="*/ 1 w 118"/>
                <a:gd name="T17" fmla="*/ 4 h 243"/>
                <a:gd name="T18" fmla="*/ 1 w 118"/>
                <a:gd name="T19" fmla="*/ 3 h 243"/>
                <a:gd name="T20" fmla="*/ 0 w 118"/>
                <a:gd name="T21" fmla="*/ 2 h 243"/>
                <a:gd name="T22" fmla="*/ 1 w 118"/>
                <a:gd name="T23" fmla="*/ 2 h 243"/>
                <a:gd name="T24" fmla="*/ 1 w 118"/>
                <a:gd name="T25" fmla="*/ 1 h 243"/>
                <a:gd name="T26" fmla="*/ 1 w 118"/>
                <a:gd name="T27" fmla="*/ 1 h 243"/>
                <a:gd name="T28" fmla="*/ 1 w 118"/>
                <a:gd name="T29" fmla="*/ 1 h 243"/>
                <a:gd name="T30" fmla="*/ 1 w 118"/>
                <a:gd name="T31" fmla="*/ 1 h 243"/>
                <a:gd name="T32" fmla="*/ 2 w 118"/>
                <a:gd name="T33" fmla="*/ 1 h 243"/>
                <a:gd name="T34" fmla="*/ 2 w 118"/>
                <a:gd name="T35" fmla="*/ 1 h 243"/>
                <a:gd name="T36" fmla="*/ 3 w 118"/>
                <a:gd name="T37" fmla="*/ 0 h 243"/>
                <a:gd name="T38" fmla="*/ 3 w 118"/>
                <a:gd name="T39" fmla="*/ 3 h 243"/>
                <a:gd name="T40" fmla="*/ 3 w 118"/>
                <a:gd name="T41" fmla="*/ 7 h 2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243"/>
                <a:gd name="T65" fmla="*/ 118 w 118"/>
                <a:gd name="T66" fmla="*/ 243 h 2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243">
                  <a:moveTo>
                    <a:pt x="117" y="242"/>
                  </a:moveTo>
                  <a:lnTo>
                    <a:pt x="98" y="240"/>
                  </a:lnTo>
                  <a:lnTo>
                    <a:pt x="79" y="233"/>
                  </a:lnTo>
                  <a:lnTo>
                    <a:pt x="61" y="227"/>
                  </a:lnTo>
                  <a:lnTo>
                    <a:pt x="43" y="209"/>
                  </a:lnTo>
                  <a:lnTo>
                    <a:pt x="28" y="196"/>
                  </a:lnTo>
                  <a:lnTo>
                    <a:pt x="20" y="179"/>
                  </a:lnTo>
                  <a:lnTo>
                    <a:pt x="10" y="160"/>
                  </a:lnTo>
                  <a:lnTo>
                    <a:pt x="6" y="138"/>
                  </a:lnTo>
                  <a:lnTo>
                    <a:pt x="1" y="117"/>
                  </a:lnTo>
                  <a:lnTo>
                    <a:pt x="0" y="94"/>
                  </a:lnTo>
                  <a:lnTo>
                    <a:pt x="7" y="79"/>
                  </a:lnTo>
                  <a:lnTo>
                    <a:pt x="15" y="57"/>
                  </a:lnTo>
                  <a:lnTo>
                    <a:pt x="26" y="41"/>
                  </a:lnTo>
                  <a:lnTo>
                    <a:pt x="39" y="26"/>
                  </a:lnTo>
                  <a:lnTo>
                    <a:pt x="55" y="14"/>
                  </a:lnTo>
                  <a:lnTo>
                    <a:pt x="74" y="4"/>
                  </a:lnTo>
                  <a:lnTo>
                    <a:pt x="95" y="1"/>
                  </a:lnTo>
                  <a:lnTo>
                    <a:pt x="113" y="0"/>
                  </a:lnTo>
                  <a:lnTo>
                    <a:pt x="116" y="120"/>
                  </a:lnTo>
                  <a:lnTo>
                    <a:pt x="117" y="242"/>
                  </a:lnTo>
                </a:path>
              </a:pathLst>
            </a:custGeom>
            <a:solidFill>
              <a:srgbClr val="5F3F1F"/>
            </a:solidFill>
            <a:ln w="12700" cap="rnd" cmpd="sng">
              <a:solidFill>
                <a:srgbClr val="000000"/>
              </a:solidFill>
              <a:prstDash val="solid"/>
              <a:round/>
              <a:headEnd/>
              <a:tailEnd/>
            </a:ln>
          </p:spPr>
          <p:txBody>
            <a:bodyPr/>
            <a:lstStyle/>
            <a:p>
              <a:endParaRPr lang="fr-FR"/>
            </a:p>
          </p:txBody>
        </p:sp>
        <p:sp>
          <p:nvSpPr>
            <p:cNvPr id="28" name="Freeform 1061"/>
            <p:cNvSpPr>
              <a:spLocks/>
            </p:cNvSpPr>
            <p:nvPr/>
          </p:nvSpPr>
          <p:spPr bwMode="auto">
            <a:xfrm rot="2936934" flipV="1">
              <a:off x="2771" y="2460"/>
              <a:ext cx="72" cy="139"/>
            </a:xfrm>
            <a:custGeom>
              <a:avLst/>
              <a:gdLst>
                <a:gd name="T0" fmla="*/ 3 w 122"/>
                <a:gd name="T1" fmla="*/ 5 h 236"/>
                <a:gd name="T2" fmla="*/ 2 w 122"/>
                <a:gd name="T3" fmla="*/ 5 h 236"/>
                <a:gd name="T4" fmla="*/ 2 w 122"/>
                <a:gd name="T5" fmla="*/ 5 h 236"/>
                <a:gd name="T6" fmla="*/ 1 w 122"/>
                <a:gd name="T7" fmla="*/ 5 h 236"/>
                <a:gd name="T8" fmla="*/ 1 w 122"/>
                <a:gd name="T9" fmla="*/ 5 h 236"/>
                <a:gd name="T10" fmla="*/ 1 w 122"/>
                <a:gd name="T11" fmla="*/ 5 h 236"/>
                <a:gd name="T12" fmla="*/ 1 w 122"/>
                <a:gd name="T13" fmla="*/ 4 h 236"/>
                <a:gd name="T14" fmla="*/ 1 w 122"/>
                <a:gd name="T15" fmla="*/ 4 h 236"/>
                <a:gd name="T16" fmla="*/ 1 w 122"/>
                <a:gd name="T17" fmla="*/ 3 h 236"/>
                <a:gd name="T18" fmla="*/ 0 w 122"/>
                <a:gd name="T19" fmla="*/ 3 h 236"/>
                <a:gd name="T20" fmla="*/ 1 w 122"/>
                <a:gd name="T21" fmla="*/ 2 h 236"/>
                <a:gd name="T22" fmla="*/ 1 w 122"/>
                <a:gd name="T23" fmla="*/ 2 h 236"/>
                <a:gd name="T24" fmla="*/ 1 w 122"/>
                <a:gd name="T25" fmla="*/ 1 h 236"/>
                <a:gd name="T26" fmla="*/ 1 w 122"/>
                <a:gd name="T27" fmla="*/ 1 h 236"/>
                <a:gd name="T28" fmla="*/ 1 w 122"/>
                <a:gd name="T29" fmla="*/ 1 h 236"/>
                <a:gd name="T30" fmla="*/ 1 w 122"/>
                <a:gd name="T31" fmla="*/ 1 h 236"/>
                <a:gd name="T32" fmla="*/ 2 w 122"/>
                <a:gd name="T33" fmla="*/ 1 h 236"/>
                <a:gd name="T34" fmla="*/ 2 w 122"/>
                <a:gd name="T35" fmla="*/ 0 h 236"/>
                <a:gd name="T36" fmla="*/ 3 w 122"/>
                <a:gd name="T37" fmla="*/ 3 h 236"/>
                <a:gd name="T38" fmla="*/ 3 w 122"/>
                <a:gd name="T39" fmla="*/ 5 h 2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236"/>
                <a:gd name="T62" fmla="*/ 122 w 122"/>
                <a:gd name="T63" fmla="*/ 236 h 2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236">
                  <a:moveTo>
                    <a:pt x="121" y="235"/>
                  </a:moveTo>
                  <a:lnTo>
                    <a:pt x="100" y="231"/>
                  </a:lnTo>
                  <a:lnTo>
                    <a:pt x="80" y="229"/>
                  </a:lnTo>
                  <a:lnTo>
                    <a:pt x="61" y="219"/>
                  </a:lnTo>
                  <a:lnTo>
                    <a:pt x="41" y="211"/>
                  </a:lnTo>
                  <a:lnTo>
                    <a:pt x="33" y="194"/>
                  </a:lnTo>
                  <a:lnTo>
                    <a:pt x="16" y="174"/>
                  </a:lnTo>
                  <a:lnTo>
                    <a:pt x="8" y="158"/>
                  </a:lnTo>
                  <a:lnTo>
                    <a:pt x="3" y="136"/>
                  </a:lnTo>
                  <a:lnTo>
                    <a:pt x="0" y="118"/>
                  </a:lnTo>
                  <a:lnTo>
                    <a:pt x="3" y="98"/>
                  </a:lnTo>
                  <a:lnTo>
                    <a:pt x="6" y="78"/>
                  </a:lnTo>
                  <a:lnTo>
                    <a:pt x="18" y="57"/>
                  </a:lnTo>
                  <a:lnTo>
                    <a:pt x="29" y="41"/>
                  </a:lnTo>
                  <a:lnTo>
                    <a:pt x="43" y="26"/>
                  </a:lnTo>
                  <a:lnTo>
                    <a:pt x="61" y="13"/>
                  </a:lnTo>
                  <a:lnTo>
                    <a:pt x="77" y="5"/>
                  </a:lnTo>
                  <a:lnTo>
                    <a:pt x="99" y="0"/>
                  </a:lnTo>
                  <a:lnTo>
                    <a:pt x="119" y="116"/>
                  </a:lnTo>
                  <a:lnTo>
                    <a:pt x="121" y="235"/>
                  </a:lnTo>
                </a:path>
              </a:pathLst>
            </a:custGeom>
            <a:solidFill>
              <a:srgbClr val="5F3F1F"/>
            </a:solidFill>
            <a:ln w="9525" cap="rnd">
              <a:noFill/>
              <a:round/>
              <a:headEnd/>
              <a:tailEnd/>
            </a:ln>
          </p:spPr>
          <p:txBody>
            <a:bodyPr/>
            <a:lstStyle/>
            <a:p>
              <a:endParaRPr lang="fr-FR"/>
            </a:p>
          </p:txBody>
        </p:sp>
        <p:sp>
          <p:nvSpPr>
            <p:cNvPr id="29" name="Freeform 1062"/>
            <p:cNvSpPr>
              <a:spLocks/>
            </p:cNvSpPr>
            <p:nvPr/>
          </p:nvSpPr>
          <p:spPr bwMode="auto">
            <a:xfrm rot="2936934" flipV="1">
              <a:off x="2717" y="2541"/>
              <a:ext cx="174" cy="81"/>
            </a:xfrm>
            <a:custGeom>
              <a:avLst/>
              <a:gdLst>
                <a:gd name="T0" fmla="*/ 3 w 294"/>
                <a:gd name="T1" fmla="*/ 0 h 137"/>
                <a:gd name="T2" fmla="*/ 2 w 294"/>
                <a:gd name="T3" fmla="*/ 1 h 137"/>
                <a:gd name="T4" fmla="*/ 2 w 294"/>
                <a:gd name="T5" fmla="*/ 1 h 137"/>
                <a:gd name="T6" fmla="*/ 2 w 294"/>
                <a:gd name="T7" fmla="*/ 1 h 137"/>
                <a:gd name="T8" fmla="*/ 1 w 294"/>
                <a:gd name="T9" fmla="*/ 1 h 137"/>
                <a:gd name="T10" fmla="*/ 1 w 294"/>
                <a:gd name="T11" fmla="*/ 1 h 137"/>
                <a:gd name="T12" fmla="*/ 1 w 294"/>
                <a:gd name="T13" fmla="*/ 1 h 137"/>
                <a:gd name="T14" fmla="*/ 1 w 294"/>
                <a:gd name="T15" fmla="*/ 2 h 137"/>
                <a:gd name="T16" fmla="*/ 0 w 294"/>
                <a:gd name="T17" fmla="*/ 2 h 137"/>
                <a:gd name="T18" fmla="*/ 5 w 294"/>
                <a:gd name="T19" fmla="*/ 4 h 137"/>
                <a:gd name="T20" fmla="*/ 5 w 294"/>
                <a:gd name="T21" fmla="*/ 3 h 137"/>
                <a:gd name="T22" fmla="*/ 5 w 294"/>
                <a:gd name="T23" fmla="*/ 2 h 137"/>
                <a:gd name="T24" fmla="*/ 5 w 294"/>
                <a:gd name="T25" fmla="*/ 2 h 137"/>
                <a:gd name="T26" fmla="*/ 5 w 294"/>
                <a:gd name="T27" fmla="*/ 2 h 137"/>
                <a:gd name="T28" fmla="*/ 6 w 294"/>
                <a:gd name="T29" fmla="*/ 1 h 137"/>
                <a:gd name="T30" fmla="*/ 7 w 294"/>
                <a:gd name="T31" fmla="*/ 1 h 137"/>
                <a:gd name="T32" fmla="*/ 7 w 294"/>
                <a:gd name="T33" fmla="*/ 1 h 137"/>
                <a:gd name="T34" fmla="*/ 3 w 294"/>
                <a:gd name="T35" fmla="*/ 0 h 1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137"/>
                <a:gd name="T56" fmla="*/ 294 w 294"/>
                <a:gd name="T57" fmla="*/ 137 h 1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137">
                  <a:moveTo>
                    <a:pt x="115" y="0"/>
                  </a:moveTo>
                  <a:lnTo>
                    <a:pt x="96" y="3"/>
                  </a:lnTo>
                  <a:lnTo>
                    <a:pt x="79" y="9"/>
                  </a:lnTo>
                  <a:lnTo>
                    <a:pt x="66" y="17"/>
                  </a:lnTo>
                  <a:lnTo>
                    <a:pt x="44" y="30"/>
                  </a:lnTo>
                  <a:lnTo>
                    <a:pt x="29" y="42"/>
                  </a:lnTo>
                  <a:lnTo>
                    <a:pt x="15" y="56"/>
                  </a:lnTo>
                  <a:lnTo>
                    <a:pt x="7" y="79"/>
                  </a:lnTo>
                  <a:lnTo>
                    <a:pt x="0" y="97"/>
                  </a:lnTo>
                  <a:lnTo>
                    <a:pt x="180" y="136"/>
                  </a:lnTo>
                  <a:lnTo>
                    <a:pt x="185" y="114"/>
                  </a:lnTo>
                  <a:lnTo>
                    <a:pt x="194" y="101"/>
                  </a:lnTo>
                  <a:lnTo>
                    <a:pt x="201" y="86"/>
                  </a:lnTo>
                  <a:lnTo>
                    <a:pt x="211" y="77"/>
                  </a:lnTo>
                  <a:lnTo>
                    <a:pt x="234" y="58"/>
                  </a:lnTo>
                  <a:lnTo>
                    <a:pt x="262" y="39"/>
                  </a:lnTo>
                  <a:lnTo>
                    <a:pt x="293" y="32"/>
                  </a:lnTo>
                  <a:lnTo>
                    <a:pt x="115" y="0"/>
                  </a:lnTo>
                </a:path>
              </a:pathLst>
            </a:custGeom>
            <a:solidFill>
              <a:srgbClr val="3F1F00"/>
            </a:solidFill>
            <a:ln w="9525" cap="rnd">
              <a:noFill/>
              <a:round/>
              <a:headEnd/>
              <a:tailEnd/>
            </a:ln>
          </p:spPr>
          <p:txBody>
            <a:bodyPr/>
            <a:lstStyle/>
            <a:p>
              <a:endParaRPr lang="fr-FR"/>
            </a:p>
          </p:txBody>
        </p:sp>
        <p:sp>
          <p:nvSpPr>
            <p:cNvPr id="30" name="Freeform 1063"/>
            <p:cNvSpPr>
              <a:spLocks/>
            </p:cNvSpPr>
            <p:nvPr/>
          </p:nvSpPr>
          <p:spPr bwMode="auto">
            <a:xfrm rot="2936934" flipV="1">
              <a:off x="2735" y="2508"/>
              <a:ext cx="64" cy="68"/>
            </a:xfrm>
            <a:custGeom>
              <a:avLst/>
              <a:gdLst>
                <a:gd name="T0" fmla="*/ 0 w 109"/>
                <a:gd name="T1" fmla="*/ 3 h 116"/>
                <a:gd name="T2" fmla="*/ 1 w 109"/>
                <a:gd name="T3" fmla="*/ 2 h 116"/>
                <a:gd name="T4" fmla="*/ 1 w 109"/>
                <a:gd name="T5" fmla="*/ 2 h 116"/>
                <a:gd name="T6" fmla="*/ 1 w 109"/>
                <a:gd name="T7" fmla="*/ 1 h 116"/>
                <a:gd name="T8" fmla="*/ 1 w 109"/>
                <a:gd name="T9" fmla="*/ 1 h 116"/>
                <a:gd name="T10" fmla="*/ 1 w 109"/>
                <a:gd name="T11" fmla="*/ 1 h 116"/>
                <a:gd name="T12" fmla="*/ 1 w 109"/>
                <a:gd name="T13" fmla="*/ 1 h 116"/>
                <a:gd name="T14" fmla="*/ 2 w 109"/>
                <a:gd name="T15" fmla="*/ 1 h 116"/>
                <a:gd name="T16" fmla="*/ 2 w 109"/>
                <a:gd name="T17" fmla="*/ 1 h 116"/>
                <a:gd name="T18" fmla="*/ 3 w 109"/>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116"/>
                <a:gd name="T32" fmla="*/ 109 w 109"/>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116">
                  <a:moveTo>
                    <a:pt x="0" y="115"/>
                  </a:moveTo>
                  <a:lnTo>
                    <a:pt x="5" y="91"/>
                  </a:lnTo>
                  <a:lnTo>
                    <a:pt x="8" y="73"/>
                  </a:lnTo>
                  <a:lnTo>
                    <a:pt x="19" y="56"/>
                  </a:lnTo>
                  <a:lnTo>
                    <a:pt x="28" y="37"/>
                  </a:lnTo>
                  <a:lnTo>
                    <a:pt x="43" y="25"/>
                  </a:lnTo>
                  <a:lnTo>
                    <a:pt x="57" y="14"/>
                  </a:lnTo>
                  <a:lnTo>
                    <a:pt x="79" y="3"/>
                  </a:lnTo>
                  <a:lnTo>
                    <a:pt x="95" y="1"/>
                  </a:lnTo>
                  <a:lnTo>
                    <a:pt x="108" y="0"/>
                  </a:lnTo>
                </a:path>
              </a:pathLst>
            </a:custGeom>
            <a:noFill/>
            <a:ln w="12700" cap="rnd" cmpd="sng">
              <a:solidFill>
                <a:srgbClr val="000000"/>
              </a:solidFill>
              <a:prstDash val="solid"/>
              <a:round/>
              <a:headEnd type="none" w="sm" len="sm"/>
              <a:tailEnd type="none" w="sm" len="sm"/>
            </a:ln>
          </p:spPr>
          <p:txBody>
            <a:bodyPr/>
            <a:lstStyle/>
            <a:p>
              <a:endParaRPr lang="fr-FR"/>
            </a:p>
          </p:txBody>
        </p:sp>
        <p:sp>
          <p:nvSpPr>
            <p:cNvPr id="31" name="Freeform 1064"/>
            <p:cNvSpPr>
              <a:spLocks/>
            </p:cNvSpPr>
            <p:nvPr/>
          </p:nvSpPr>
          <p:spPr bwMode="auto">
            <a:xfrm rot="2936934" flipV="1">
              <a:off x="2846" y="2515"/>
              <a:ext cx="73" cy="143"/>
            </a:xfrm>
            <a:custGeom>
              <a:avLst/>
              <a:gdLst>
                <a:gd name="T0" fmla="*/ 3 w 123"/>
                <a:gd name="T1" fmla="*/ 7 h 242"/>
                <a:gd name="T2" fmla="*/ 2 w 123"/>
                <a:gd name="T3" fmla="*/ 7 h 242"/>
                <a:gd name="T4" fmla="*/ 2 w 123"/>
                <a:gd name="T5" fmla="*/ 6 h 242"/>
                <a:gd name="T6" fmla="*/ 2 w 123"/>
                <a:gd name="T7" fmla="*/ 6 h 242"/>
                <a:gd name="T8" fmla="*/ 1 w 123"/>
                <a:gd name="T9" fmla="*/ 5 h 242"/>
                <a:gd name="T10" fmla="*/ 1 w 123"/>
                <a:gd name="T11" fmla="*/ 5 h 242"/>
                <a:gd name="T12" fmla="*/ 1 w 123"/>
                <a:gd name="T13" fmla="*/ 5 h 242"/>
                <a:gd name="T14" fmla="*/ 1 w 123"/>
                <a:gd name="T15" fmla="*/ 4 h 242"/>
                <a:gd name="T16" fmla="*/ 1 w 123"/>
                <a:gd name="T17" fmla="*/ 4 h 242"/>
                <a:gd name="T18" fmla="*/ 0 w 123"/>
                <a:gd name="T19" fmla="*/ 3 h 242"/>
                <a:gd name="T20" fmla="*/ 0 w 123"/>
                <a:gd name="T21" fmla="*/ 2 h 242"/>
                <a:gd name="T22" fmla="*/ 1 w 123"/>
                <a:gd name="T23" fmla="*/ 2 h 242"/>
                <a:gd name="T24" fmla="*/ 1 w 123"/>
                <a:gd name="T25" fmla="*/ 1 h 242"/>
                <a:gd name="T26" fmla="*/ 1 w 123"/>
                <a:gd name="T27" fmla="*/ 1 h 242"/>
                <a:gd name="T28" fmla="*/ 1 w 123"/>
                <a:gd name="T29" fmla="*/ 1 h 242"/>
                <a:gd name="T30" fmla="*/ 1 w 123"/>
                <a:gd name="T31" fmla="*/ 1 h 242"/>
                <a:gd name="T32" fmla="*/ 2 w 123"/>
                <a:gd name="T33" fmla="*/ 1 h 242"/>
                <a:gd name="T34" fmla="*/ 2 w 123"/>
                <a:gd name="T35" fmla="*/ 1 h 242"/>
                <a:gd name="T36" fmla="*/ 3 w 123"/>
                <a:gd name="T37" fmla="*/ 0 h 242"/>
                <a:gd name="T38" fmla="*/ 3 w 123"/>
                <a:gd name="T39" fmla="*/ 3 h 242"/>
                <a:gd name="T40" fmla="*/ 3 w 123"/>
                <a:gd name="T41" fmla="*/ 7 h 2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242"/>
                <a:gd name="T65" fmla="*/ 123 w 123"/>
                <a:gd name="T66" fmla="*/ 242 h 2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242">
                  <a:moveTo>
                    <a:pt x="122" y="240"/>
                  </a:moveTo>
                  <a:lnTo>
                    <a:pt x="102" y="241"/>
                  </a:lnTo>
                  <a:lnTo>
                    <a:pt x="84" y="234"/>
                  </a:lnTo>
                  <a:lnTo>
                    <a:pt x="63" y="229"/>
                  </a:lnTo>
                  <a:lnTo>
                    <a:pt x="46" y="215"/>
                  </a:lnTo>
                  <a:lnTo>
                    <a:pt x="33" y="197"/>
                  </a:lnTo>
                  <a:lnTo>
                    <a:pt x="21" y="181"/>
                  </a:lnTo>
                  <a:lnTo>
                    <a:pt x="7" y="160"/>
                  </a:lnTo>
                  <a:lnTo>
                    <a:pt x="1" y="144"/>
                  </a:lnTo>
                  <a:lnTo>
                    <a:pt x="0" y="121"/>
                  </a:lnTo>
                  <a:lnTo>
                    <a:pt x="0" y="102"/>
                  </a:lnTo>
                  <a:lnTo>
                    <a:pt x="8" y="79"/>
                  </a:lnTo>
                  <a:lnTo>
                    <a:pt x="15" y="61"/>
                  </a:lnTo>
                  <a:lnTo>
                    <a:pt x="22" y="45"/>
                  </a:lnTo>
                  <a:lnTo>
                    <a:pt x="38" y="27"/>
                  </a:lnTo>
                  <a:lnTo>
                    <a:pt x="54" y="16"/>
                  </a:lnTo>
                  <a:lnTo>
                    <a:pt x="72" y="2"/>
                  </a:lnTo>
                  <a:lnTo>
                    <a:pt x="92" y="3"/>
                  </a:lnTo>
                  <a:lnTo>
                    <a:pt x="109" y="0"/>
                  </a:lnTo>
                  <a:lnTo>
                    <a:pt x="116" y="120"/>
                  </a:lnTo>
                  <a:lnTo>
                    <a:pt x="122" y="240"/>
                  </a:lnTo>
                </a:path>
              </a:pathLst>
            </a:custGeom>
            <a:solidFill>
              <a:srgbClr val="7F3F00"/>
            </a:solidFill>
            <a:ln w="12700" cap="rnd" cmpd="sng">
              <a:solidFill>
                <a:srgbClr val="000000"/>
              </a:solidFill>
              <a:prstDash val="solid"/>
              <a:round/>
              <a:headEnd/>
              <a:tailEnd/>
            </a:ln>
          </p:spPr>
          <p:txBody>
            <a:bodyPr/>
            <a:lstStyle/>
            <a:p>
              <a:endParaRPr lang="fr-FR"/>
            </a:p>
          </p:txBody>
        </p:sp>
        <p:sp>
          <p:nvSpPr>
            <p:cNvPr id="32" name="Freeform 1065"/>
            <p:cNvSpPr>
              <a:spLocks/>
            </p:cNvSpPr>
            <p:nvPr/>
          </p:nvSpPr>
          <p:spPr bwMode="auto">
            <a:xfrm rot="2936934" flipV="1">
              <a:off x="2860" y="2529"/>
              <a:ext cx="71" cy="138"/>
            </a:xfrm>
            <a:custGeom>
              <a:avLst/>
              <a:gdLst>
                <a:gd name="T0" fmla="*/ 3 w 121"/>
                <a:gd name="T1" fmla="*/ 6 h 234"/>
                <a:gd name="T2" fmla="*/ 2 w 121"/>
                <a:gd name="T3" fmla="*/ 6 h 234"/>
                <a:gd name="T4" fmla="*/ 2 w 121"/>
                <a:gd name="T5" fmla="*/ 5 h 234"/>
                <a:gd name="T6" fmla="*/ 2 w 121"/>
                <a:gd name="T7" fmla="*/ 5 h 234"/>
                <a:gd name="T8" fmla="*/ 1 w 121"/>
                <a:gd name="T9" fmla="*/ 5 h 234"/>
                <a:gd name="T10" fmla="*/ 1 w 121"/>
                <a:gd name="T11" fmla="*/ 5 h 234"/>
                <a:gd name="T12" fmla="*/ 1 w 121"/>
                <a:gd name="T13" fmla="*/ 4 h 234"/>
                <a:gd name="T14" fmla="*/ 1 w 121"/>
                <a:gd name="T15" fmla="*/ 4 h 234"/>
                <a:gd name="T16" fmla="*/ 1 w 121"/>
                <a:gd name="T17" fmla="*/ 4 h 234"/>
                <a:gd name="T18" fmla="*/ 0 w 121"/>
                <a:gd name="T19" fmla="*/ 3 h 234"/>
                <a:gd name="T20" fmla="*/ 0 w 121"/>
                <a:gd name="T21" fmla="*/ 2 h 234"/>
                <a:gd name="T22" fmla="*/ 1 w 121"/>
                <a:gd name="T23" fmla="*/ 2 h 234"/>
                <a:gd name="T24" fmla="*/ 1 w 121"/>
                <a:gd name="T25" fmla="*/ 1 h 234"/>
                <a:gd name="T26" fmla="*/ 1 w 121"/>
                <a:gd name="T27" fmla="*/ 1 h 234"/>
                <a:gd name="T28" fmla="*/ 1 w 121"/>
                <a:gd name="T29" fmla="*/ 1 h 234"/>
                <a:gd name="T30" fmla="*/ 1 w 121"/>
                <a:gd name="T31" fmla="*/ 1 h 234"/>
                <a:gd name="T32" fmla="*/ 2 w 121"/>
                <a:gd name="T33" fmla="*/ 1 h 234"/>
                <a:gd name="T34" fmla="*/ 2 w 121"/>
                <a:gd name="T35" fmla="*/ 0 h 234"/>
                <a:gd name="T36" fmla="*/ 2 w 121"/>
                <a:gd name="T37" fmla="*/ 1 h 234"/>
                <a:gd name="T38" fmla="*/ 3 w 121"/>
                <a:gd name="T39" fmla="*/ 3 h 234"/>
                <a:gd name="T40" fmla="*/ 3 w 121"/>
                <a:gd name="T41" fmla="*/ 6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234"/>
                <a:gd name="T65" fmla="*/ 121 w 121"/>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234">
                  <a:moveTo>
                    <a:pt x="120" y="233"/>
                  </a:moveTo>
                  <a:lnTo>
                    <a:pt x="100" y="231"/>
                  </a:lnTo>
                  <a:lnTo>
                    <a:pt x="82" y="226"/>
                  </a:lnTo>
                  <a:lnTo>
                    <a:pt x="64" y="220"/>
                  </a:lnTo>
                  <a:lnTo>
                    <a:pt x="47" y="210"/>
                  </a:lnTo>
                  <a:lnTo>
                    <a:pt x="33" y="195"/>
                  </a:lnTo>
                  <a:lnTo>
                    <a:pt x="19" y="174"/>
                  </a:lnTo>
                  <a:lnTo>
                    <a:pt x="11" y="157"/>
                  </a:lnTo>
                  <a:lnTo>
                    <a:pt x="5" y="141"/>
                  </a:lnTo>
                  <a:lnTo>
                    <a:pt x="0" y="119"/>
                  </a:lnTo>
                  <a:lnTo>
                    <a:pt x="0" y="100"/>
                  </a:lnTo>
                  <a:lnTo>
                    <a:pt x="7" y="82"/>
                  </a:lnTo>
                  <a:lnTo>
                    <a:pt x="12" y="60"/>
                  </a:lnTo>
                  <a:lnTo>
                    <a:pt x="23" y="43"/>
                  </a:lnTo>
                  <a:lnTo>
                    <a:pt x="34" y="30"/>
                  </a:lnTo>
                  <a:lnTo>
                    <a:pt x="48" y="16"/>
                  </a:lnTo>
                  <a:lnTo>
                    <a:pt x="65" y="7"/>
                  </a:lnTo>
                  <a:lnTo>
                    <a:pt x="85" y="0"/>
                  </a:lnTo>
                  <a:lnTo>
                    <a:pt x="102" y="1"/>
                  </a:lnTo>
                  <a:lnTo>
                    <a:pt x="112" y="117"/>
                  </a:lnTo>
                  <a:lnTo>
                    <a:pt x="120" y="233"/>
                  </a:lnTo>
                </a:path>
              </a:pathLst>
            </a:custGeom>
            <a:solidFill>
              <a:srgbClr val="5F3F1F"/>
            </a:solidFill>
            <a:ln w="9525" cap="rnd">
              <a:noFill/>
              <a:round/>
              <a:headEnd/>
              <a:tailEnd/>
            </a:ln>
          </p:spPr>
          <p:txBody>
            <a:bodyPr/>
            <a:lstStyle/>
            <a:p>
              <a:endParaRPr lang="fr-FR"/>
            </a:p>
          </p:txBody>
        </p:sp>
        <p:sp>
          <p:nvSpPr>
            <p:cNvPr id="33" name="Freeform 1066"/>
            <p:cNvSpPr>
              <a:spLocks/>
            </p:cNvSpPr>
            <p:nvPr/>
          </p:nvSpPr>
          <p:spPr bwMode="auto">
            <a:xfrm rot="2936934" flipV="1">
              <a:off x="2835" y="2585"/>
              <a:ext cx="63" cy="66"/>
            </a:xfrm>
            <a:custGeom>
              <a:avLst/>
              <a:gdLst>
                <a:gd name="T0" fmla="*/ 0 w 109"/>
                <a:gd name="T1" fmla="*/ 2 h 112"/>
                <a:gd name="T2" fmla="*/ 1 w 109"/>
                <a:gd name="T3" fmla="*/ 2 h 112"/>
                <a:gd name="T4" fmla="*/ 1 w 109"/>
                <a:gd name="T5" fmla="*/ 1 h 112"/>
                <a:gd name="T6" fmla="*/ 1 w 109"/>
                <a:gd name="T7" fmla="*/ 1 h 112"/>
                <a:gd name="T8" fmla="*/ 1 w 109"/>
                <a:gd name="T9" fmla="*/ 1 h 112"/>
                <a:gd name="T10" fmla="*/ 1 w 109"/>
                <a:gd name="T11" fmla="*/ 1 h 112"/>
                <a:gd name="T12" fmla="*/ 2 w 109"/>
                <a:gd name="T13" fmla="*/ 1 h 112"/>
                <a:gd name="T14" fmla="*/ 2 w 109"/>
                <a:gd name="T15" fmla="*/ 0 h 112"/>
                <a:gd name="T16" fmla="*/ 2 w 109"/>
                <a:gd name="T17" fmla="*/ 0 h 112"/>
                <a:gd name="T18" fmla="*/ 2 w 109"/>
                <a:gd name="T19" fmla="*/ 3 h 112"/>
                <a:gd name="T20" fmla="*/ 0 w 109"/>
                <a:gd name="T21" fmla="*/ 2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112"/>
                <a:gd name="T35" fmla="*/ 109 w 109"/>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112">
                  <a:moveTo>
                    <a:pt x="0" y="88"/>
                  </a:moveTo>
                  <a:lnTo>
                    <a:pt x="4" y="70"/>
                  </a:lnTo>
                  <a:lnTo>
                    <a:pt x="14" y="52"/>
                  </a:lnTo>
                  <a:lnTo>
                    <a:pt x="25" y="35"/>
                  </a:lnTo>
                  <a:lnTo>
                    <a:pt x="37" y="24"/>
                  </a:lnTo>
                  <a:lnTo>
                    <a:pt x="55" y="12"/>
                  </a:lnTo>
                  <a:lnTo>
                    <a:pt x="71" y="3"/>
                  </a:lnTo>
                  <a:lnTo>
                    <a:pt x="90" y="0"/>
                  </a:lnTo>
                  <a:lnTo>
                    <a:pt x="96" y="0"/>
                  </a:lnTo>
                  <a:lnTo>
                    <a:pt x="108" y="111"/>
                  </a:lnTo>
                  <a:lnTo>
                    <a:pt x="0" y="88"/>
                  </a:lnTo>
                </a:path>
              </a:pathLst>
            </a:custGeom>
            <a:solidFill>
              <a:srgbClr val="3F1F00"/>
            </a:solidFill>
            <a:ln w="9525" cap="rnd">
              <a:noFill/>
              <a:round/>
              <a:headEnd/>
              <a:tailEnd/>
            </a:ln>
          </p:spPr>
          <p:txBody>
            <a:bodyPr/>
            <a:lstStyle/>
            <a:p>
              <a:endParaRPr lang="fr-FR"/>
            </a:p>
          </p:txBody>
        </p:sp>
        <p:sp>
          <p:nvSpPr>
            <p:cNvPr id="34" name="Freeform 1067"/>
            <p:cNvSpPr>
              <a:spLocks/>
            </p:cNvSpPr>
            <p:nvPr/>
          </p:nvSpPr>
          <p:spPr bwMode="auto">
            <a:xfrm rot="2936934" flipV="1">
              <a:off x="2859" y="2524"/>
              <a:ext cx="75" cy="143"/>
            </a:xfrm>
            <a:custGeom>
              <a:avLst/>
              <a:gdLst>
                <a:gd name="T0" fmla="*/ 3 w 128"/>
                <a:gd name="T1" fmla="*/ 7 h 242"/>
                <a:gd name="T2" fmla="*/ 3 w 128"/>
                <a:gd name="T3" fmla="*/ 7 h 242"/>
                <a:gd name="T4" fmla="*/ 2 w 128"/>
                <a:gd name="T5" fmla="*/ 6 h 242"/>
                <a:gd name="T6" fmla="*/ 2 w 128"/>
                <a:gd name="T7" fmla="*/ 6 h 242"/>
                <a:gd name="T8" fmla="*/ 1 w 128"/>
                <a:gd name="T9" fmla="*/ 5 h 242"/>
                <a:gd name="T10" fmla="*/ 1 w 128"/>
                <a:gd name="T11" fmla="*/ 5 h 242"/>
                <a:gd name="T12" fmla="*/ 1 w 128"/>
                <a:gd name="T13" fmla="*/ 5 h 242"/>
                <a:gd name="T14" fmla="*/ 1 w 128"/>
                <a:gd name="T15" fmla="*/ 4 h 242"/>
                <a:gd name="T16" fmla="*/ 1 w 128"/>
                <a:gd name="T17" fmla="*/ 4 h 242"/>
                <a:gd name="T18" fmla="*/ 1 w 128"/>
                <a:gd name="T19" fmla="*/ 3 h 242"/>
                <a:gd name="T20" fmla="*/ 0 w 128"/>
                <a:gd name="T21" fmla="*/ 2 h 242"/>
                <a:gd name="T22" fmla="*/ 1 w 128"/>
                <a:gd name="T23" fmla="*/ 2 h 242"/>
                <a:gd name="T24" fmla="*/ 1 w 128"/>
                <a:gd name="T25" fmla="*/ 2 h 242"/>
                <a:gd name="T26" fmla="*/ 1 w 128"/>
                <a:gd name="T27" fmla="*/ 1 h 242"/>
                <a:gd name="T28" fmla="*/ 1 w 128"/>
                <a:gd name="T29" fmla="*/ 1 h 242"/>
                <a:gd name="T30" fmla="*/ 1 w 128"/>
                <a:gd name="T31" fmla="*/ 1 h 242"/>
                <a:gd name="T32" fmla="*/ 2 w 128"/>
                <a:gd name="T33" fmla="*/ 1 h 242"/>
                <a:gd name="T34" fmla="*/ 2 w 128"/>
                <a:gd name="T35" fmla="*/ 1 h 242"/>
                <a:gd name="T36" fmla="*/ 2 w 128"/>
                <a:gd name="T37" fmla="*/ 0 h 242"/>
                <a:gd name="T38" fmla="*/ 2 w 128"/>
                <a:gd name="T39" fmla="*/ 0 h 2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8"/>
                <a:gd name="T61" fmla="*/ 0 h 242"/>
                <a:gd name="T62" fmla="*/ 128 w 128"/>
                <a:gd name="T63" fmla="*/ 242 h 2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8" h="242">
                  <a:moveTo>
                    <a:pt x="127" y="240"/>
                  </a:moveTo>
                  <a:lnTo>
                    <a:pt x="108" y="241"/>
                  </a:lnTo>
                  <a:lnTo>
                    <a:pt x="87" y="235"/>
                  </a:lnTo>
                  <a:lnTo>
                    <a:pt x="69" y="228"/>
                  </a:lnTo>
                  <a:lnTo>
                    <a:pt x="52" y="218"/>
                  </a:lnTo>
                  <a:lnTo>
                    <a:pt x="38" y="203"/>
                  </a:lnTo>
                  <a:lnTo>
                    <a:pt x="22" y="186"/>
                  </a:lnTo>
                  <a:lnTo>
                    <a:pt x="13" y="167"/>
                  </a:lnTo>
                  <a:lnTo>
                    <a:pt x="6" y="146"/>
                  </a:lnTo>
                  <a:lnTo>
                    <a:pt x="1" y="126"/>
                  </a:lnTo>
                  <a:lnTo>
                    <a:pt x="0" y="104"/>
                  </a:lnTo>
                  <a:lnTo>
                    <a:pt x="7" y="86"/>
                  </a:lnTo>
                  <a:lnTo>
                    <a:pt x="13" y="67"/>
                  </a:lnTo>
                  <a:lnTo>
                    <a:pt x="23" y="47"/>
                  </a:lnTo>
                  <a:lnTo>
                    <a:pt x="35" y="30"/>
                  </a:lnTo>
                  <a:lnTo>
                    <a:pt x="51" y="19"/>
                  </a:lnTo>
                  <a:lnTo>
                    <a:pt x="67" y="7"/>
                  </a:lnTo>
                  <a:lnTo>
                    <a:pt x="83" y="1"/>
                  </a:lnTo>
                  <a:lnTo>
                    <a:pt x="106" y="0"/>
                  </a:lnTo>
                </a:path>
              </a:pathLst>
            </a:custGeom>
            <a:noFill/>
            <a:ln w="12700" cap="rnd" cmpd="sng">
              <a:solidFill>
                <a:srgbClr val="000000"/>
              </a:solidFill>
              <a:prstDash val="solid"/>
              <a:round/>
              <a:headEnd type="none" w="sm" len="sm"/>
              <a:tailEnd type="none" w="sm" len="sm"/>
            </a:ln>
          </p:spPr>
          <p:txBody>
            <a:bodyPr/>
            <a:lstStyle/>
            <a:p>
              <a:endParaRPr lang="fr-FR"/>
            </a:p>
          </p:txBody>
        </p:sp>
        <p:sp>
          <p:nvSpPr>
            <p:cNvPr id="35" name="Freeform 1068"/>
            <p:cNvSpPr>
              <a:spLocks/>
            </p:cNvSpPr>
            <p:nvPr/>
          </p:nvSpPr>
          <p:spPr bwMode="auto">
            <a:xfrm rot="2936934" flipV="1">
              <a:off x="2870" y="2540"/>
              <a:ext cx="75" cy="143"/>
            </a:xfrm>
            <a:custGeom>
              <a:avLst/>
              <a:gdLst>
                <a:gd name="T0" fmla="*/ 3 w 128"/>
                <a:gd name="T1" fmla="*/ 6 h 242"/>
                <a:gd name="T2" fmla="*/ 2 w 128"/>
                <a:gd name="T3" fmla="*/ 7 h 242"/>
                <a:gd name="T4" fmla="*/ 2 w 128"/>
                <a:gd name="T5" fmla="*/ 6 h 242"/>
                <a:gd name="T6" fmla="*/ 2 w 128"/>
                <a:gd name="T7" fmla="*/ 6 h 242"/>
                <a:gd name="T8" fmla="*/ 1 w 128"/>
                <a:gd name="T9" fmla="*/ 5 h 242"/>
                <a:gd name="T10" fmla="*/ 1 w 128"/>
                <a:gd name="T11" fmla="*/ 5 h 242"/>
                <a:gd name="T12" fmla="*/ 1 w 128"/>
                <a:gd name="T13" fmla="*/ 5 h 242"/>
                <a:gd name="T14" fmla="*/ 1 w 128"/>
                <a:gd name="T15" fmla="*/ 4 h 242"/>
                <a:gd name="T16" fmla="*/ 1 w 128"/>
                <a:gd name="T17" fmla="*/ 4 h 242"/>
                <a:gd name="T18" fmla="*/ 1 w 128"/>
                <a:gd name="T19" fmla="*/ 3 h 242"/>
                <a:gd name="T20" fmla="*/ 0 w 128"/>
                <a:gd name="T21" fmla="*/ 2 h 242"/>
                <a:gd name="T22" fmla="*/ 1 w 128"/>
                <a:gd name="T23" fmla="*/ 2 h 242"/>
                <a:gd name="T24" fmla="*/ 1 w 128"/>
                <a:gd name="T25" fmla="*/ 2 h 242"/>
                <a:gd name="T26" fmla="*/ 1 w 128"/>
                <a:gd name="T27" fmla="*/ 1 h 242"/>
                <a:gd name="T28" fmla="*/ 1 w 128"/>
                <a:gd name="T29" fmla="*/ 1 h 242"/>
                <a:gd name="T30" fmla="*/ 1 w 128"/>
                <a:gd name="T31" fmla="*/ 1 h 242"/>
                <a:gd name="T32" fmla="*/ 2 w 128"/>
                <a:gd name="T33" fmla="*/ 1 h 242"/>
                <a:gd name="T34" fmla="*/ 2 w 128"/>
                <a:gd name="T35" fmla="*/ 1 h 242"/>
                <a:gd name="T36" fmla="*/ 2 w 128"/>
                <a:gd name="T37" fmla="*/ 0 h 242"/>
                <a:gd name="T38" fmla="*/ 2 w 128"/>
                <a:gd name="T39" fmla="*/ 0 h 242"/>
                <a:gd name="T40" fmla="*/ 3 w 128"/>
                <a:gd name="T41" fmla="*/ 3 h 242"/>
                <a:gd name="T42" fmla="*/ 3 w 128"/>
                <a:gd name="T43" fmla="*/ 6 h 2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242"/>
                <a:gd name="T68" fmla="*/ 128 w 128"/>
                <a:gd name="T69" fmla="*/ 242 h 2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242">
                  <a:moveTo>
                    <a:pt x="127" y="239"/>
                  </a:moveTo>
                  <a:lnTo>
                    <a:pt x="105" y="241"/>
                  </a:lnTo>
                  <a:lnTo>
                    <a:pt x="88" y="236"/>
                  </a:lnTo>
                  <a:lnTo>
                    <a:pt x="68" y="228"/>
                  </a:lnTo>
                  <a:lnTo>
                    <a:pt x="50" y="218"/>
                  </a:lnTo>
                  <a:lnTo>
                    <a:pt x="34" y="203"/>
                  </a:lnTo>
                  <a:lnTo>
                    <a:pt x="22" y="185"/>
                  </a:lnTo>
                  <a:lnTo>
                    <a:pt x="10" y="167"/>
                  </a:lnTo>
                  <a:lnTo>
                    <a:pt x="3" y="148"/>
                  </a:lnTo>
                  <a:lnTo>
                    <a:pt x="2" y="126"/>
                  </a:lnTo>
                  <a:lnTo>
                    <a:pt x="0" y="103"/>
                  </a:lnTo>
                  <a:lnTo>
                    <a:pt x="6" y="86"/>
                  </a:lnTo>
                  <a:lnTo>
                    <a:pt x="13" y="67"/>
                  </a:lnTo>
                  <a:lnTo>
                    <a:pt x="23" y="48"/>
                  </a:lnTo>
                  <a:lnTo>
                    <a:pt x="36" y="34"/>
                  </a:lnTo>
                  <a:lnTo>
                    <a:pt x="51" y="19"/>
                  </a:lnTo>
                  <a:lnTo>
                    <a:pt x="67" y="10"/>
                  </a:lnTo>
                  <a:lnTo>
                    <a:pt x="87" y="3"/>
                  </a:lnTo>
                  <a:lnTo>
                    <a:pt x="106" y="0"/>
                  </a:lnTo>
                  <a:lnTo>
                    <a:pt x="117" y="118"/>
                  </a:lnTo>
                  <a:lnTo>
                    <a:pt x="127" y="239"/>
                  </a:lnTo>
                </a:path>
              </a:pathLst>
            </a:custGeom>
            <a:solidFill>
              <a:srgbClr val="7F3F00"/>
            </a:solidFill>
            <a:ln w="12700" cap="rnd" cmpd="sng">
              <a:solidFill>
                <a:srgbClr val="000000"/>
              </a:solidFill>
              <a:prstDash val="solid"/>
              <a:round/>
              <a:headEnd/>
              <a:tailEnd/>
            </a:ln>
          </p:spPr>
          <p:txBody>
            <a:bodyPr/>
            <a:lstStyle/>
            <a:p>
              <a:endParaRPr lang="fr-FR"/>
            </a:p>
          </p:txBody>
        </p:sp>
        <p:sp>
          <p:nvSpPr>
            <p:cNvPr id="36" name="Freeform 1069"/>
            <p:cNvSpPr>
              <a:spLocks/>
            </p:cNvSpPr>
            <p:nvPr/>
          </p:nvSpPr>
          <p:spPr bwMode="auto">
            <a:xfrm rot="2936934" flipV="1">
              <a:off x="2883" y="2552"/>
              <a:ext cx="73" cy="137"/>
            </a:xfrm>
            <a:custGeom>
              <a:avLst/>
              <a:gdLst>
                <a:gd name="T0" fmla="*/ 3 w 123"/>
                <a:gd name="T1" fmla="*/ 5 h 234"/>
                <a:gd name="T2" fmla="*/ 2 w 123"/>
                <a:gd name="T3" fmla="*/ 5 h 234"/>
                <a:gd name="T4" fmla="*/ 2 w 123"/>
                <a:gd name="T5" fmla="*/ 5 h 234"/>
                <a:gd name="T6" fmla="*/ 2 w 123"/>
                <a:gd name="T7" fmla="*/ 5 h 234"/>
                <a:gd name="T8" fmla="*/ 1 w 123"/>
                <a:gd name="T9" fmla="*/ 5 h 234"/>
                <a:gd name="T10" fmla="*/ 1 w 123"/>
                <a:gd name="T11" fmla="*/ 5 h 234"/>
                <a:gd name="T12" fmla="*/ 1 w 123"/>
                <a:gd name="T13" fmla="*/ 4 h 234"/>
                <a:gd name="T14" fmla="*/ 1 w 123"/>
                <a:gd name="T15" fmla="*/ 4 h 234"/>
                <a:gd name="T16" fmla="*/ 1 w 123"/>
                <a:gd name="T17" fmla="*/ 4 h 234"/>
                <a:gd name="T18" fmla="*/ 0 w 123"/>
                <a:gd name="T19" fmla="*/ 3 h 234"/>
                <a:gd name="T20" fmla="*/ 0 w 123"/>
                <a:gd name="T21" fmla="*/ 2 h 234"/>
                <a:gd name="T22" fmla="*/ 1 w 123"/>
                <a:gd name="T23" fmla="*/ 2 h 234"/>
                <a:gd name="T24" fmla="*/ 1 w 123"/>
                <a:gd name="T25" fmla="*/ 2 h 234"/>
                <a:gd name="T26" fmla="*/ 1 w 123"/>
                <a:gd name="T27" fmla="*/ 1 h 234"/>
                <a:gd name="T28" fmla="*/ 1 w 123"/>
                <a:gd name="T29" fmla="*/ 1 h 234"/>
                <a:gd name="T30" fmla="*/ 1 w 123"/>
                <a:gd name="T31" fmla="*/ 1 h 234"/>
                <a:gd name="T32" fmla="*/ 2 w 123"/>
                <a:gd name="T33" fmla="*/ 1 h 234"/>
                <a:gd name="T34" fmla="*/ 2 w 123"/>
                <a:gd name="T35" fmla="*/ 1 h 234"/>
                <a:gd name="T36" fmla="*/ 2 w 123"/>
                <a:gd name="T37" fmla="*/ 0 h 234"/>
                <a:gd name="T38" fmla="*/ 3 w 123"/>
                <a:gd name="T39" fmla="*/ 3 h 234"/>
                <a:gd name="T40" fmla="*/ 3 w 123"/>
                <a:gd name="T41" fmla="*/ 5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3"/>
                <a:gd name="T64" fmla="*/ 0 h 234"/>
                <a:gd name="T65" fmla="*/ 123 w 123"/>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3" h="234">
                  <a:moveTo>
                    <a:pt x="122" y="233"/>
                  </a:moveTo>
                  <a:lnTo>
                    <a:pt x="102" y="233"/>
                  </a:lnTo>
                  <a:lnTo>
                    <a:pt x="84" y="226"/>
                  </a:lnTo>
                  <a:lnTo>
                    <a:pt x="65" y="220"/>
                  </a:lnTo>
                  <a:lnTo>
                    <a:pt x="46" y="210"/>
                  </a:lnTo>
                  <a:lnTo>
                    <a:pt x="36" y="198"/>
                  </a:lnTo>
                  <a:lnTo>
                    <a:pt x="19" y="180"/>
                  </a:lnTo>
                  <a:lnTo>
                    <a:pt x="9" y="162"/>
                  </a:lnTo>
                  <a:lnTo>
                    <a:pt x="4" y="145"/>
                  </a:lnTo>
                  <a:lnTo>
                    <a:pt x="0" y="123"/>
                  </a:lnTo>
                  <a:lnTo>
                    <a:pt x="0" y="104"/>
                  </a:lnTo>
                  <a:lnTo>
                    <a:pt x="2" y="84"/>
                  </a:lnTo>
                  <a:lnTo>
                    <a:pt x="12" y="65"/>
                  </a:lnTo>
                  <a:lnTo>
                    <a:pt x="19" y="46"/>
                  </a:lnTo>
                  <a:lnTo>
                    <a:pt x="30" y="33"/>
                  </a:lnTo>
                  <a:lnTo>
                    <a:pt x="46" y="21"/>
                  </a:lnTo>
                  <a:lnTo>
                    <a:pt x="62" y="9"/>
                  </a:lnTo>
                  <a:lnTo>
                    <a:pt x="79" y="3"/>
                  </a:lnTo>
                  <a:lnTo>
                    <a:pt x="96" y="0"/>
                  </a:lnTo>
                  <a:lnTo>
                    <a:pt x="110" y="114"/>
                  </a:lnTo>
                  <a:lnTo>
                    <a:pt x="122" y="233"/>
                  </a:lnTo>
                </a:path>
              </a:pathLst>
            </a:custGeom>
            <a:solidFill>
              <a:srgbClr val="5F3F1F"/>
            </a:solidFill>
            <a:ln w="9525" cap="rnd">
              <a:noFill/>
              <a:round/>
              <a:headEnd/>
              <a:tailEnd/>
            </a:ln>
          </p:spPr>
          <p:txBody>
            <a:bodyPr/>
            <a:lstStyle/>
            <a:p>
              <a:endParaRPr lang="fr-FR"/>
            </a:p>
          </p:txBody>
        </p:sp>
        <p:sp>
          <p:nvSpPr>
            <p:cNvPr id="37" name="Freeform 1070"/>
            <p:cNvSpPr>
              <a:spLocks/>
            </p:cNvSpPr>
            <p:nvPr/>
          </p:nvSpPr>
          <p:spPr bwMode="auto">
            <a:xfrm rot="2936934" flipV="1">
              <a:off x="2860" y="2606"/>
              <a:ext cx="65" cy="66"/>
            </a:xfrm>
            <a:custGeom>
              <a:avLst/>
              <a:gdLst>
                <a:gd name="T0" fmla="*/ 0 w 108"/>
                <a:gd name="T1" fmla="*/ 2 h 113"/>
                <a:gd name="T2" fmla="*/ 1 w 108"/>
                <a:gd name="T3" fmla="*/ 2 h 113"/>
                <a:gd name="T4" fmla="*/ 1 w 108"/>
                <a:gd name="T5" fmla="*/ 1 h 113"/>
                <a:gd name="T6" fmla="*/ 1 w 108"/>
                <a:gd name="T7" fmla="*/ 1 h 113"/>
                <a:gd name="T8" fmla="*/ 1 w 108"/>
                <a:gd name="T9" fmla="*/ 1 h 113"/>
                <a:gd name="T10" fmla="*/ 1 w 108"/>
                <a:gd name="T11" fmla="*/ 1 h 113"/>
                <a:gd name="T12" fmla="*/ 2 w 108"/>
                <a:gd name="T13" fmla="*/ 1 h 113"/>
                <a:gd name="T14" fmla="*/ 2 w 108"/>
                <a:gd name="T15" fmla="*/ 0 h 113"/>
                <a:gd name="T16" fmla="*/ 2 w 108"/>
                <a:gd name="T17" fmla="*/ 0 h 113"/>
                <a:gd name="T18" fmla="*/ 3 w 108"/>
                <a:gd name="T19" fmla="*/ 3 h 113"/>
                <a:gd name="T20" fmla="*/ 0 w 108"/>
                <a:gd name="T21" fmla="*/ 2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113"/>
                <a:gd name="T35" fmla="*/ 108 w 108"/>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113">
                  <a:moveTo>
                    <a:pt x="0" y="91"/>
                  </a:moveTo>
                  <a:lnTo>
                    <a:pt x="4" y="73"/>
                  </a:lnTo>
                  <a:lnTo>
                    <a:pt x="10" y="55"/>
                  </a:lnTo>
                  <a:lnTo>
                    <a:pt x="24" y="37"/>
                  </a:lnTo>
                  <a:lnTo>
                    <a:pt x="35" y="24"/>
                  </a:lnTo>
                  <a:lnTo>
                    <a:pt x="54" y="12"/>
                  </a:lnTo>
                  <a:lnTo>
                    <a:pt x="69" y="3"/>
                  </a:lnTo>
                  <a:lnTo>
                    <a:pt x="88" y="0"/>
                  </a:lnTo>
                  <a:lnTo>
                    <a:pt x="95" y="0"/>
                  </a:lnTo>
                  <a:lnTo>
                    <a:pt x="107" y="112"/>
                  </a:lnTo>
                  <a:lnTo>
                    <a:pt x="0" y="91"/>
                  </a:lnTo>
                </a:path>
              </a:pathLst>
            </a:custGeom>
            <a:solidFill>
              <a:srgbClr val="3F1F00"/>
            </a:solidFill>
            <a:ln w="9525" cap="rnd">
              <a:noFill/>
              <a:round/>
              <a:headEnd/>
              <a:tailEnd/>
            </a:ln>
          </p:spPr>
          <p:txBody>
            <a:bodyPr/>
            <a:lstStyle/>
            <a:p>
              <a:endParaRPr lang="fr-FR"/>
            </a:p>
          </p:txBody>
        </p:sp>
        <p:sp>
          <p:nvSpPr>
            <p:cNvPr id="38" name="Freeform 1071"/>
            <p:cNvSpPr>
              <a:spLocks/>
            </p:cNvSpPr>
            <p:nvPr/>
          </p:nvSpPr>
          <p:spPr bwMode="auto">
            <a:xfrm rot="2936934" flipV="1">
              <a:off x="2882" y="2545"/>
              <a:ext cx="76" cy="142"/>
            </a:xfrm>
            <a:custGeom>
              <a:avLst/>
              <a:gdLst>
                <a:gd name="T0" fmla="*/ 4 w 128"/>
                <a:gd name="T1" fmla="*/ 6 h 242"/>
                <a:gd name="T2" fmla="*/ 3 w 128"/>
                <a:gd name="T3" fmla="*/ 6 h 242"/>
                <a:gd name="T4" fmla="*/ 2 w 128"/>
                <a:gd name="T5" fmla="*/ 5 h 242"/>
                <a:gd name="T6" fmla="*/ 2 w 128"/>
                <a:gd name="T7" fmla="*/ 5 h 242"/>
                <a:gd name="T8" fmla="*/ 1 w 128"/>
                <a:gd name="T9" fmla="*/ 5 h 242"/>
                <a:gd name="T10" fmla="*/ 1 w 128"/>
                <a:gd name="T11" fmla="*/ 5 h 242"/>
                <a:gd name="T12" fmla="*/ 1 w 128"/>
                <a:gd name="T13" fmla="*/ 5 h 242"/>
                <a:gd name="T14" fmla="*/ 1 w 128"/>
                <a:gd name="T15" fmla="*/ 4 h 242"/>
                <a:gd name="T16" fmla="*/ 1 w 128"/>
                <a:gd name="T17" fmla="*/ 4 h 242"/>
                <a:gd name="T18" fmla="*/ 1 w 128"/>
                <a:gd name="T19" fmla="*/ 3 h 242"/>
                <a:gd name="T20" fmla="*/ 0 w 128"/>
                <a:gd name="T21" fmla="*/ 2 h 242"/>
                <a:gd name="T22" fmla="*/ 1 w 128"/>
                <a:gd name="T23" fmla="*/ 2 h 242"/>
                <a:gd name="T24" fmla="*/ 1 w 128"/>
                <a:gd name="T25" fmla="*/ 2 h 242"/>
                <a:gd name="T26" fmla="*/ 1 w 128"/>
                <a:gd name="T27" fmla="*/ 1 h 242"/>
                <a:gd name="T28" fmla="*/ 1 w 128"/>
                <a:gd name="T29" fmla="*/ 1 h 242"/>
                <a:gd name="T30" fmla="*/ 1 w 128"/>
                <a:gd name="T31" fmla="*/ 1 h 242"/>
                <a:gd name="T32" fmla="*/ 2 w 128"/>
                <a:gd name="T33" fmla="*/ 1 h 242"/>
                <a:gd name="T34" fmla="*/ 2 w 128"/>
                <a:gd name="T35" fmla="*/ 0 h 242"/>
                <a:gd name="T36" fmla="*/ 3 w 128"/>
                <a:gd name="T37" fmla="*/ 0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242"/>
                <a:gd name="T59" fmla="*/ 128 w 128"/>
                <a:gd name="T60" fmla="*/ 242 h 2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242">
                  <a:moveTo>
                    <a:pt x="127" y="241"/>
                  </a:moveTo>
                  <a:lnTo>
                    <a:pt x="109" y="241"/>
                  </a:lnTo>
                  <a:lnTo>
                    <a:pt x="92" y="238"/>
                  </a:lnTo>
                  <a:lnTo>
                    <a:pt x="69" y="229"/>
                  </a:lnTo>
                  <a:lnTo>
                    <a:pt x="52" y="218"/>
                  </a:lnTo>
                  <a:lnTo>
                    <a:pt x="38" y="204"/>
                  </a:lnTo>
                  <a:lnTo>
                    <a:pt x="22" y="183"/>
                  </a:lnTo>
                  <a:lnTo>
                    <a:pt x="12" y="165"/>
                  </a:lnTo>
                  <a:lnTo>
                    <a:pt x="6" y="147"/>
                  </a:lnTo>
                  <a:lnTo>
                    <a:pt x="1" y="123"/>
                  </a:lnTo>
                  <a:lnTo>
                    <a:pt x="0" y="104"/>
                  </a:lnTo>
                  <a:lnTo>
                    <a:pt x="7" y="86"/>
                  </a:lnTo>
                  <a:lnTo>
                    <a:pt x="12" y="64"/>
                  </a:lnTo>
                  <a:lnTo>
                    <a:pt x="26" y="46"/>
                  </a:lnTo>
                  <a:lnTo>
                    <a:pt x="36" y="30"/>
                  </a:lnTo>
                  <a:lnTo>
                    <a:pt x="50" y="16"/>
                  </a:lnTo>
                  <a:lnTo>
                    <a:pt x="69" y="6"/>
                  </a:lnTo>
                  <a:lnTo>
                    <a:pt x="86" y="0"/>
                  </a:lnTo>
                  <a:lnTo>
                    <a:pt x="105" y="0"/>
                  </a:lnTo>
                </a:path>
              </a:pathLst>
            </a:custGeom>
            <a:noFill/>
            <a:ln w="12700" cap="rnd" cmpd="sng">
              <a:solidFill>
                <a:srgbClr val="000000"/>
              </a:solidFill>
              <a:prstDash val="solid"/>
              <a:round/>
              <a:headEnd type="none" w="sm" len="sm"/>
              <a:tailEnd type="none" w="sm" len="sm"/>
            </a:ln>
          </p:spPr>
          <p:txBody>
            <a:bodyPr/>
            <a:lstStyle/>
            <a:p>
              <a:endParaRPr lang="fr-FR"/>
            </a:p>
          </p:txBody>
        </p:sp>
        <p:sp>
          <p:nvSpPr>
            <p:cNvPr id="39" name="Freeform 1072"/>
            <p:cNvSpPr>
              <a:spLocks/>
            </p:cNvSpPr>
            <p:nvPr/>
          </p:nvSpPr>
          <p:spPr bwMode="auto">
            <a:xfrm rot="2936934" flipV="1">
              <a:off x="2895" y="2559"/>
              <a:ext cx="76" cy="141"/>
            </a:xfrm>
            <a:custGeom>
              <a:avLst/>
              <a:gdLst>
                <a:gd name="T0" fmla="*/ 4 w 128"/>
                <a:gd name="T1" fmla="*/ 5 h 240"/>
                <a:gd name="T2" fmla="*/ 3 w 128"/>
                <a:gd name="T3" fmla="*/ 5 h 240"/>
                <a:gd name="T4" fmla="*/ 2 w 128"/>
                <a:gd name="T5" fmla="*/ 5 h 240"/>
                <a:gd name="T6" fmla="*/ 2 w 128"/>
                <a:gd name="T7" fmla="*/ 5 h 240"/>
                <a:gd name="T8" fmla="*/ 1 w 128"/>
                <a:gd name="T9" fmla="*/ 5 h 240"/>
                <a:gd name="T10" fmla="*/ 1 w 128"/>
                <a:gd name="T11" fmla="*/ 5 h 240"/>
                <a:gd name="T12" fmla="*/ 1 w 128"/>
                <a:gd name="T13" fmla="*/ 5 h 240"/>
                <a:gd name="T14" fmla="*/ 1 w 128"/>
                <a:gd name="T15" fmla="*/ 4 h 240"/>
                <a:gd name="T16" fmla="*/ 1 w 128"/>
                <a:gd name="T17" fmla="*/ 4 h 240"/>
                <a:gd name="T18" fmla="*/ 1 w 128"/>
                <a:gd name="T19" fmla="*/ 3 h 240"/>
                <a:gd name="T20" fmla="*/ 0 w 128"/>
                <a:gd name="T21" fmla="*/ 2 h 240"/>
                <a:gd name="T22" fmla="*/ 1 w 128"/>
                <a:gd name="T23" fmla="*/ 2 h 240"/>
                <a:gd name="T24" fmla="*/ 1 w 128"/>
                <a:gd name="T25" fmla="*/ 2 h 240"/>
                <a:gd name="T26" fmla="*/ 1 w 128"/>
                <a:gd name="T27" fmla="*/ 1 h 240"/>
                <a:gd name="T28" fmla="*/ 1 w 128"/>
                <a:gd name="T29" fmla="*/ 1 h 240"/>
                <a:gd name="T30" fmla="*/ 1 w 128"/>
                <a:gd name="T31" fmla="*/ 1 h 240"/>
                <a:gd name="T32" fmla="*/ 2 w 128"/>
                <a:gd name="T33" fmla="*/ 1 h 240"/>
                <a:gd name="T34" fmla="*/ 2 w 128"/>
                <a:gd name="T35" fmla="*/ 0 h 240"/>
                <a:gd name="T36" fmla="*/ 3 w 128"/>
                <a:gd name="T37" fmla="*/ 0 h 240"/>
                <a:gd name="T38" fmla="*/ 3 w 128"/>
                <a:gd name="T39" fmla="*/ 3 h 240"/>
                <a:gd name="T40" fmla="*/ 4 w 128"/>
                <a:gd name="T41" fmla="*/ 5 h 2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240"/>
                <a:gd name="T65" fmla="*/ 128 w 128"/>
                <a:gd name="T66" fmla="*/ 240 h 2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240">
                  <a:moveTo>
                    <a:pt x="127" y="237"/>
                  </a:moveTo>
                  <a:lnTo>
                    <a:pt x="105" y="239"/>
                  </a:lnTo>
                  <a:lnTo>
                    <a:pt x="87" y="235"/>
                  </a:lnTo>
                  <a:lnTo>
                    <a:pt x="68" y="228"/>
                  </a:lnTo>
                  <a:lnTo>
                    <a:pt x="48" y="216"/>
                  </a:lnTo>
                  <a:lnTo>
                    <a:pt x="37" y="200"/>
                  </a:lnTo>
                  <a:lnTo>
                    <a:pt x="21" y="183"/>
                  </a:lnTo>
                  <a:lnTo>
                    <a:pt x="8" y="166"/>
                  </a:lnTo>
                  <a:lnTo>
                    <a:pt x="3" y="149"/>
                  </a:lnTo>
                  <a:lnTo>
                    <a:pt x="1" y="124"/>
                  </a:lnTo>
                  <a:lnTo>
                    <a:pt x="0" y="104"/>
                  </a:lnTo>
                  <a:lnTo>
                    <a:pt x="6" y="83"/>
                  </a:lnTo>
                  <a:lnTo>
                    <a:pt x="12" y="65"/>
                  </a:lnTo>
                  <a:lnTo>
                    <a:pt x="22" y="45"/>
                  </a:lnTo>
                  <a:lnTo>
                    <a:pt x="35" y="28"/>
                  </a:lnTo>
                  <a:lnTo>
                    <a:pt x="51" y="17"/>
                  </a:lnTo>
                  <a:lnTo>
                    <a:pt x="66" y="8"/>
                  </a:lnTo>
                  <a:lnTo>
                    <a:pt x="87" y="0"/>
                  </a:lnTo>
                  <a:lnTo>
                    <a:pt x="106" y="0"/>
                  </a:lnTo>
                  <a:lnTo>
                    <a:pt x="115" y="120"/>
                  </a:lnTo>
                  <a:lnTo>
                    <a:pt x="127" y="237"/>
                  </a:lnTo>
                </a:path>
              </a:pathLst>
            </a:custGeom>
            <a:solidFill>
              <a:srgbClr val="7F3F00"/>
            </a:solidFill>
            <a:ln w="12700" cap="rnd" cmpd="sng">
              <a:solidFill>
                <a:srgbClr val="000000"/>
              </a:solidFill>
              <a:prstDash val="solid"/>
              <a:round/>
              <a:headEnd/>
              <a:tailEnd/>
            </a:ln>
          </p:spPr>
          <p:txBody>
            <a:bodyPr/>
            <a:lstStyle/>
            <a:p>
              <a:endParaRPr lang="fr-FR"/>
            </a:p>
          </p:txBody>
        </p:sp>
        <p:sp>
          <p:nvSpPr>
            <p:cNvPr id="40" name="Freeform 1073"/>
            <p:cNvSpPr>
              <a:spLocks/>
            </p:cNvSpPr>
            <p:nvPr/>
          </p:nvSpPr>
          <p:spPr bwMode="auto">
            <a:xfrm rot="2936934" flipV="1">
              <a:off x="2907" y="2569"/>
              <a:ext cx="76" cy="140"/>
            </a:xfrm>
            <a:custGeom>
              <a:avLst/>
              <a:gdLst>
                <a:gd name="T0" fmla="*/ 4 w 127"/>
                <a:gd name="T1" fmla="*/ 6 h 237"/>
                <a:gd name="T2" fmla="*/ 3 w 127"/>
                <a:gd name="T3" fmla="*/ 6 h 237"/>
                <a:gd name="T4" fmla="*/ 2 w 127"/>
                <a:gd name="T5" fmla="*/ 6 h 237"/>
                <a:gd name="T6" fmla="*/ 2 w 127"/>
                <a:gd name="T7" fmla="*/ 5 h 237"/>
                <a:gd name="T8" fmla="*/ 1 w 127"/>
                <a:gd name="T9" fmla="*/ 5 h 237"/>
                <a:gd name="T10" fmla="*/ 1 w 127"/>
                <a:gd name="T11" fmla="*/ 5 h 237"/>
                <a:gd name="T12" fmla="*/ 1 w 127"/>
                <a:gd name="T13" fmla="*/ 5 h 237"/>
                <a:gd name="T14" fmla="*/ 1 w 127"/>
                <a:gd name="T15" fmla="*/ 4 h 237"/>
                <a:gd name="T16" fmla="*/ 1 w 127"/>
                <a:gd name="T17" fmla="*/ 4 h 237"/>
                <a:gd name="T18" fmla="*/ 0 w 127"/>
                <a:gd name="T19" fmla="*/ 3 h 237"/>
                <a:gd name="T20" fmla="*/ 0 w 127"/>
                <a:gd name="T21" fmla="*/ 3 h 237"/>
                <a:gd name="T22" fmla="*/ 1 w 127"/>
                <a:gd name="T23" fmla="*/ 2 h 237"/>
                <a:gd name="T24" fmla="*/ 1 w 127"/>
                <a:gd name="T25" fmla="*/ 2 h 237"/>
                <a:gd name="T26" fmla="*/ 1 w 127"/>
                <a:gd name="T27" fmla="*/ 1 h 237"/>
                <a:gd name="T28" fmla="*/ 1 w 127"/>
                <a:gd name="T29" fmla="*/ 1 h 237"/>
                <a:gd name="T30" fmla="*/ 1 w 127"/>
                <a:gd name="T31" fmla="*/ 1 h 237"/>
                <a:gd name="T32" fmla="*/ 2 w 127"/>
                <a:gd name="T33" fmla="*/ 1 h 237"/>
                <a:gd name="T34" fmla="*/ 2 w 127"/>
                <a:gd name="T35" fmla="*/ 1 h 237"/>
                <a:gd name="T36" fmla="*/ 3 w 127"/>
                <a:gd name="T37" fmla="*/ 0 h 237"/>
                <a:gd name="T38" fmla="*/ 3 w 127"/>
                <a:gd name="T39" fmla="*/ 3 h 237"/>
                <a:gd name="T40" fmla="*/ 4 w 127"/>
                <a:gd name="T41" fmla="*/ 6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7"/>
                <a:gd name="T64" fmla="*/ 0 h 237"/>
                <a:gd name="T65" fmla="*/ 127 w 127"/>
                <a:gd name="T66" fmla="*/ 237 h 2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7" h="237">
                  <a:moveTo>
                    <a:pt x="126" y="236"/>
                  </a:moveTo>
                  <a:lnTo>
                    <a:pt x="105" y="232"/>
                  </a:lnTo>
                  <a:lnTo>
                    <a:pt x="86" y="233"/>
                  </a:lnTo>
                  <a:lnTo>
                    <a:pt x="69" y="223"/>
                  </a:lnTo>
                  <a:lnTo>
                    <a:pt x="50" y="213"/>
                  </a:lnTo>
                  <a:lnTo>
                    <a:pt x="35" y="198"/>
                  </a:lnTo>
                  <a:lnTo>
                    <a:pt x="24" y="183"/>
                  </a:lnTo>
                  <a:lnTo>
                    <a:pt x="13" y="163"/>
                  </a:lnTo>
                  <a:lnTo>
                    <a:pt x="6" y="144"/>
                  </a:lnTo>
                  <a:lnTo>
                    <a:pt x="0" y="126"/>
                  </a:lnTo>
                  <a:lnTo>
                    <a:pt x="0" y="106"/>
                  </a:lnTo>
                  <a:lnTo>
                    <a:pt x="6" y="85"/>
                  </a:lnTo>
                  <a:lnTo>
                    <a:pt x="13" y="67"/>
                  </a:lnTo>
                  <a:lnTo>
                    <a:pt x="22" y="47"/>
                  </a:lnTo>
                  <a:lnTo>
                    <a:pt x="32" y="31"/>
                  </a:lnTo>
                  <a:lnTo>
                    <a:pt x="48" y="18"/>
                  </a:lnTo>
                  <a:lnTo>
                    <a:pt x="65" y="10"/>
                  </a:lnTo>
                  <a:lnTo>
                    <a:pt x="81" y="4"/>
                  </a:lnTo>
                  <a:lnTo>
                    <a:pt x="100" y="0"/>
                  </a:lnTo>
                  <a:lnTo>
                    <a:pt x="114" y="116"/>
                  </a:lnTo>
                  <a:lnTo>
                    <a:pt x="126" y="236"/>
                  </a:lnTo>
                </a:path>
              </a:pathLst>
            </a:custGeom>
            <a:solidFill>
              <a:srgbClr val="5F3F1F"/>
            </a:solidFill>
            <a:ln w="9525" cap="rnd">
              <a:noFill/>
              <a:round/>
              <a:headEnd/>
              <a:tailEnd/>
            </a:ln>
          </p:spPr>
          <p:txBody>
            <a:bodyPr/>
            <a:lstStyle/>
            <a:p>
              <a:endParaRPr lang="fr-FR"/>
            </a:p>
          </p:txBody>
        </p:sp>
        <p:sp>
          <p:nvSpPr>
            <p:cNvPr id="41" name="Freeform 1074"/>
            <p:cNvSpPr>
              <a:spLocks/>
            </p:cNvSpPr>
            <p:nvPr/>
          </p:nvSpPr>
          <p:spPr bwMode="auto">
            <a:xfrm rot="2936934" flipV="1">
              <a:off x="2885" y="2625"/>
              <a:ext cx="65" cy="68"/>
            </a:xfrm>
            <a:custGeom>
              <a:avLst/>
              <a:gdLst>
                <a:gd name="T0" fmla="*/ 0 w 109"/>
                <a:gd name="T1" fmla="*/ 2 h 115"/>
                <a:gd name="T2" fmla="*/ 1 w 109"/>
                <a:gd name="T3" fmla="*/ 2 h 115"/>
                <a:gd name="T4" fmla="*/ 1 w 109"/>
                <a:gd name="T5" fmla="*/ 1 h 115"/>
                <a:gd name="T6" fmla="*/ 1 w 109"/>
                <a:gd name="T7" fmla="*/ 1 h 115"/>
                <a:gd name="T8" fmla="*/ 1 w 109"/>
                <a:gd name="T9" fmla="*/ 1 h 115"/>
                <a:gd name="T10" fmla="*/ 1 w 109"/>
                <a:gd name="T11" fmla="*/ 1 h 115"/>
                <a:gd name="T12" fmla="*/ 2 w 109"/>
                <a:gd name="T13" fmla="*/ 1 h 115"/>
                <a:gd name="T14" fmla="*/ 2 w 109"/>
                <a:gd name="T15" fmla="*/ 1 h 115"/>
                <a:gd name="T16" fmla="*/ 2 w 109"/>
                <a:gd name="T17" fmla="*/ 0 h 115"/>
                <a:gd name="T18" fmla="*/ 3 w 109"/>
                <a:gd name="T19" fmla="*/ 3 h 115"/>
                <a:gd name="T20" fmla="*/ 0 w 109"/>
                <a:gd name="T21" fmla="*/ 2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115"/>
                <a:gd name="T35" fmla="*/ 109 w 109"/>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115">
                  <a:moveTo>
                    <a:pt x="0" y="90"/>
                  </a:moveTo>
                  <a:lnTo>
                    <a:pt x="3" y="71"/>
                  </a:lnTo>
                  <a:lnTo>
                    <a:pt x="12" y="51"/>
                  </a:lnTo>
                  <a:lnTo>
                    <a:pt x="24" y="37"/>
                  </a:lnTo>
                  <a:lnTo>
                    <a:pt x="35" y="23"/>
                  </a:lnTo>
                  <a:lnTo>
                    <a:pt x="54" y="11"/>
                  </a:lnTo>
                  <a:lnTo>
                    <a:pt x="71" y="5"/>
                  </a:lnTo>
                  <a:lnTo>
                    <a:pt x="93" y="1"/>
                  </a:lnTo>
                  <a:lnTo>
                    <a:pt x="96" y="0"/>
                  </a:lnTo>
                  <a:lnTo>
                    <a:pt x="108" y="114"/>
                  </a:lnTo>
                  <a:lnTo>
                    <a:pt x="0" y="90"/>
                  </a:lnTo>
                </a:path>
              </a:pathLst>
            </a:custGeom>
            <a:solidFill>
              <a:srgbClr val="3F1F00"/>
            </a:solidFill>
            <a:ln w="9525" cap="rnd">
              <a:noFill/>
              <a:round/>
              <a:headEnd/>
              <a:tailEnd/>
            </a:ln>
          </p:spPr>
          <p:txBody>
            <a:bodyPr/>
            <a:lstStyle/>
            <a:p>
              <a:endParaRPr lang="fr-FR"/>
            </a:p>
          </p:txBody>
        </p:sp>
        <p:sp>
          <p:nvSpPr>
            <p:cNvPr id="42" name="Freeform 1075"/>
            <p:cNvSpPr>
              <a:spLocks/>
            </p:cNvSpPr>
            <p:nvPr/>
          </p:nvSpPr>
          <p:spPr bwMode="auto">
            <a:xfrm rot="2936934" flipV="1">
              <a:off x="2905" y="2566"/>
              <a:ext cx="77" cy="143"/>
            </a:xfrm>
            <a:custGeom>
              <a:avLst/>
              <a:gdLst>
                <a:gd name="T0" fmla="*/ 4 w 129"/>
                <a:gd name="T1" fmla="*/ 7 h 241"/>
                <a:gd name="T2" fmla="*/ 3 w 129"/>
                <a:gd name="T3" fmla="*/ 7 h 241"/>
                <a:gd name="T4" fmla="*/ 2 w 129"/>
                <a:gd name="T5" fmla="*/ 7 h 241"/>
                <a:gd name="T6" fmla="*/ 2 w 129"/>
                <a:gd name="T7" fmla="*/ 6 h 241"/>
                <a:gd name="T8" fmla="*/ 1 w 129"/>
                <a:gd name="T9" fmla="*/ 5 h 241"/>
                <a:gd name="T10" fmla="*/ 1 w 129"/>
                <a:gd name="T11" fmla="*/ 5 h 241"/>
                <a:gd name="T12" fmla="*/ 1 w 129"/>
                <a:gd name="T13" fmla="*/ 5 h 241"/>
                <a:gd name="T14" fmla="*/ 1 w 129"/>
                <a:gd name="T15" fmla="*/ 4 h 241"/>
                <a:gd name="T16" fmla="*/ 1 w 129"/>
                <a:gd name="T17" fmla="*/ 4 h 241"/>
                <a:gd name="T18" fmla="*/ 1 w 129"/>
                <a:gd name="T19" fmla="*/ 3 h 241"/>
                <a:gd name="T20" fmla="*/ 0 w 129"/>
                <a:gd name="T21" fmla="*/ 3 h 241"/>
                <a:gd name="T22" fmla="*/ 1 w 129"/>
                <a:gd name="T23" fmla="*/ 2 h 241"/>
                <a:gd name="T24" fmla="*/ 1 w 129"/>
                <a:gd name="T25" fmla="*/ 2 h 241"/>
                <a:gd name="T26" fmla="*/ 1 w 129"/>
                <a:gd name="T27" fmla="*/ 1 h 241"/>
                <a:gd name="T28" fmla="*/ 1 w 129"/>
                <a:gd name="T29" fmla="*/ 1 h 241"/>
                <a:gd name="T30" fmla="*/ 1 w 129"/>
                <a:gd name="T31" fmla="*/ 1 h 241"/>
                <a:gd name="T32" fmla="*/ 2 w 129"/>
                <a:gd name="T33" fmla="*/ 1 h 241"/>
                <a:gd name="T34" fmla="*/ 2 w 129"/>
                <a:gd name="T35" fmla="*/ 1 h 241"/>
                <a:gd name="T36" fmla="*/ 3 w 129"/>
                <a:gd name="T37" fmla="*/ 0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41"/>
                <a:gd name="T59" fmla="*/ 129 w 12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41">
                  <a:moveTo>
                    <a:pt x="128" y="240"/>
                  </a:moveTo>
                  <a:lnTo>
                    <a:pt x="111" y="240"/>
                  </a:lnTo>
                  <a:lnTo>
                    <a:pt x="91" y="237"/>
                  </a:lnTo>
                  <a:lnTo>
                    <a:pt x="69" y="229"/>
                  </a:lnTo>
                  <a:lnTo>
                    <a:pt x="51" y="218"/>
                  </a:lnTo>
                  <a:lnTo>
                    <a:pt x="37" y="203"/>
                  </a:lnTo>
                  <a:lnTo>
                    <a:pt x="25" y="185"/>
                  </a:lnTo>
                  <a:lnTo>
                    <a:pt x="13" y="171"/>
                  </a:lnTo>
                  <a:lnTo>
                    <a:pt x="4" y="147"/>
                  </a:lnTo>
                  <a:lnTo>
                    <a:pt x="4" y="125"/>
                  </a:lnTo>
                  <a:lnTo>
                    <a:pt x="0" y="107"/>
                  </a:lnTo>
                  <a:lnTo>
                    <a:pt x="6" y="86"/>
                  </a:lnTo>
                  <a:lnTo>
                    <a:pt x="13" y="67"/>
                  </a:lnTo>
                  <a:lnTo>
                    <a:pt x="26" y="49"/>
                  </a:lnTo>
                  <a:lnTo>
                    <a:pt x="36" y="30"/>
                  </a:lnTo>
                  <a:lnTo>
                    <a:pt x="52" y="18"/>
                  </a:lnTo>
                  <a:lnTo>
                    <a:pt x="69" y="5"/>
                  </a:lnTo>
                  <a:lnTo>
                    <a:pt x="89" y="5"/>
                  </a:lnTo>
                  <a:lnTo>
                    <a:pt x="104" y="0"/>
                  </a:lnTo>
                </a:path>
              </a:pathLst>
            </a:custGeom>
            <a:noFill/>
            <a:ln w="12700" cap="rnd" cmpd="sng">
              <a:solidFill>
                <a:srgbClr val="000000"/>
              </a:solidFill>
              <a:prstDash val="solid"/>
              <a:round/>
              <a:headEnd type="none" w="sm" len="sm"/>
              <a:tailEnd type="none" w="sm" len="sm"/>
            </a:ln>
          </p:spPr>
          <p:txBody>
            <a:bodyPr/>
            <a:lstStyle/>
            <a:p>
              <a:endParaRPr lang="fr-FR"/>
            </a:p>
          </p:txBody>
        </p:sp>
        <p:sp>
          <p:nvSpPr>
            <p:cNvPr id="43" name="Freeform 1076"/>
            <p:cNvSpPr>
              <a:spLocks/>
            </p:cNvSpPr>
            <p:nvPr/>
          </p:nvSpPr>
          <p:spPr bwMode="auto">
            <a:xfrm rot="2936934" flipV="1">
              <a:off x="2920" y="2574"/>
              <a:ext cx="74" cy="143"/>
            </a:xfrm>
            <a:custGeom>
              <a:avLst/>
              <a:gdLst>
                <a:gd name="T0" fmla="*/ 4 w 124"/>
                <a:gd name="T1" fmla="*/ 6 h 242"/>
                <a:gd name="T2" fmla="*/ 3 w 124"/>
                <a:gd name="T3" fmla="*/ 7 h 242"/>
                <a:gd name="T4" fmla="*/ 2 w 124"/>
                <a:gd name="T5" fmla="*/ 6 h 242"/>
                <a:gd name="T6" fmla="*/ 2 w 124"/>
                <a:gd name="T7" fmla="*/ 6 h 242"/>
                <a:gd name="T8" fmla="*/ 1 w 124"/>
                <a:gd name="T9" fmla="*/ 5 h 242"/>
                <a:gd name="T10" fmla="*/ 1 w 124"/>
                <a:gd name="T11" fmla="*/ 5 h 242"/>
                <a:gd name="T12" fmla="*/ 1 w 124"/>
                <a:gd name="T13" fmla="*/ 5 h 242"/>
                <a:gd name="T14" fmla="*/ 1 w 124"/>
                <a:gd name="T15" fmla="*/ 4 h 242"/>
                <a:gd name="T16" fmla="*/ 1 w 124"/>
                <a:gd name="T17" fmla="*/ 4 h 242"/>
                <a:gd name="T18" fmla="*/ 0 w 124"/>
                <a:gd name="T19" fmla="*/ 3 h 242"/>
                <a:gd name="T20" fmla="*/ 0 w 124"/>
                <a:gd name="T21" fmla="*/ 3 h 242"/>
                <a:gd name="T22" fmla="*/ 1 w 124"/>
                <a:gd name="T23" fmla="*/ 2 h 242"/>
                <a:gd name="T24" fmla="*/ 1 w 124"/>
                <a:gd name="T25" fmla="*/ 2 h 242"/>
                <a:gd name="T26" fmla="*/ 1 w 124"/>
                <a:gd name="T27" fmla="*/ 1 h 242"/>
                <a:gd name="T28" fmla="*/ 1 w 124"/>
                <a:gd name="T29" fmla="*/ 1 h 242"/>
                <a:gd name="T30" fmla="*/ 1 w 124"/>
                <a:gd name="T31" fmla="*/ 1 h 242"/>
                <a:gd name="T32" fmla="*/ 2 w 124"/>
                <a:gd name="T33" fmla="*/ 1 h 242"/>
                <a:gd name="T34" fmla="*/ 2 w 124"/>
                <a:gd name="T35" fmla="*/ 1 h 242"/>
                <a:gd name="T36" fmla="*/ 3 w 124"/>
                <a:gd name="T37" fmla="*/ 0 h 242"/>
                <a:gd name="T38" fmla="*/ 3 w 124"/>
                <a:gd name="T39" fmla="*/ 3 h 242"/>
                <a:gd name="T40" fmla="*/ 4 w 124"/>
                <a:gd name="T41" fmla="*/ 6 h 2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4"/>
                <a:gd name="T64" fmla="*/ 0 h 242"/>
                <a:gd name="T65" fmla="*/ 124 w 124"/>
                <a:gd name="T66" fmla="*/ 242 h 2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4" h="242">
                  <a:moveTo>
                    <a:pt x="123" y="239"/>
                  </a:moveTo>
                  <a:lnTo>
                    <a:pt x="107" y="241"/>
                  </a:lnTo>
                  <a:lnTo>
                    <a:pt x="87" y="235"/>
                  </a:lnTo>
                  <a:lnTo>
                    <a:pt x="64" y="228"/>
                  </a:lnTo>
                  <a:lnTo>
                    <a:pt x="48" y="217"/>
                  </a:lnTo>
                  <a:lnTo>
                    <a:pt x="36" y="201"/>
                  </a:lnTo>
                  <a:lnTo>
                    <a:pt x="20" y="184"/>
                  </a:lnTo>
                  <a:lnTo>
                    <a:pt x="10" y="166"/>
                  </a:lnTo>
                  <a:lnTo>
                    <a:pt x="4" y="146"/>
                  </a:lnTo>
                  <a:lnTo>
                    <a:pt x="0" y="125"/>
                  </a:lnTo>
                  <a:lnTo>
                    <a:pt x="0" y="109"/>
                  </a:lnTo>
                  <a:lnTo>
                    <a:pt x="5" y="87"/>
                  </a:lnTo>
                  <a:lnTo>
                    <a:pt x="12" y="66"/>
                  </a:lnTo>
                  <a:lnTo>
                    <a:pt x="23" y="49"/>
                  </a:lnTo>
                  <a:lnTo>
                    <a:pt x="36" y="32"/>
                  </a:lnTo>
                  <a:lnTo>
                    <a:pt x="47" y="19"/>
                  </a:lnTo>
                  <a:lnTo>
                    <a:pt x="67" y="9"/>
                  </a:lnTo>
                  <a:lnTo>
                    <a:pt x="87" y="2"/>
                  </a:lnTo>
                  <a:lnTo>
                    <a:pt x="103" y="0"/>
                  </a:lnTo>
                  <a:lnTo>
                    <a:pt x="115" y="120"/>
                  </a:lnTo>
                  <a:lnTo>
                    <a:pt x="123" y="239"/>
                  </a:lnTo>
                </a:path>
              </a:pathLst>
            </a:custGeom>
            <a:solidFill>
              <a:srgbClr val="7F3F00"/>
            </a:solidFill>
            <a:ln w="12700" cap="rnd" cmpd="sng">
              <a:solidFill>
                <a:srgbClr val="000000"/>
              </a:solidFill>
              <a:prstDash val="solid"/>
              <a:round/>
              <a:headEnd/>
              <a:tailEnd/>
            </a:ln>
          </p:spPr>
          <p:txBody>
            <a:bodyPr/>
            <a:lstStyle/>
            <a:p>
              <a:endParaRPr lang="fr-FR"/>
            </a:p>
          </p:txBody>
        </p:sp>
        <p:sp>
          <p:nvSpPr>
            <p:cNvPr id="44" name="Line 1077"/>
            <p:cNvSpPr>
              <a:spLocks noChangeShapeType="1"/>
            </p:cNvSpPr>
            <p:nvPr/>
          </p:nvSpPr>
          <p:spPr bwMode="auto">
            <a:xfrm rot="2936934" flipV="1">
              <a:off x="2804" y="2641"/>
              <a:ext cx="683" cy="134"/>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45" name="Line 1078"/>
            <p:cNvSpPr>
              <a:spLocks noChangeShapeType="1"/>
            </p:cNvSpPr>
            <p:nvPr/>
          </p:nvSpPr>
          <p:spPr bwMode="auto">
            <a:xfrm rot="2936934" flipV="1">
              <a:off x="2690" y="2756"/>
              <a:ext cx="708" cy="124"/>
            </a:xfrm>
            <a:prstGeom prst="line">
              <a:avLst/>
            </a:prstGeom>
            <a:noFill/>
            <a:ln w="12700">
              <a:solidFill>
                <a:srgbClr val="000000"/>
              </a:solidFill>
              <a:round/>
              <a:headEnd type="none" w="sm" len="sm"/>
              <a:tailEnd type="none" w="sm" len="sm"/>
            </a:ln>
          </p:spPr>
          <p:txBody>
            <a:bodyPr wrap="none" anchor="ctr"/>
            <a:lstStyle/>
            <a:p>
              <a:endParaRPr lang="fr-FR"/>
            </a:p>
          </p:txBody>
        </p:sp>
        <p:sp>
          <p:nvSpPr>
            <p:cNvPr id="46" name="Freeform 1079"/>
            <p:cNvSpPr>
              <a:spLocks/>
            </p:cNvSpPr>
            <p:nvPr/>
          </p:nvSpPr>
          <p:spPr bwMode="auto">
            <a:xfrm rot="2936934" flipV="1">
              <a:off x="2935" y="2588"/>
              <a:ext cx="74" cy="138"/>
            </a:xfrm>
            <a:custGeom>
              <a:avLst/>
              <a:gdLst>
                <a:gd name="T0" fmla="*/ 3 w 126"/>
                <a:gd name="T1" fmla="*/ 6 h 233"/>
                <a:gd name="T2" fmla="*/ 2 w 126"/>
                <a:gd name="T3" fmla="*/ 6 h 233"/>
                <a:gd name="T4" fmla="*/ 2 w 126"/>
                <a:gd name="T5" fmla="*/ 6 h 233"/>
                <a:gd name="T6" fmla="*/ 2 w 126"/>
                <a:gd name="T7" fmla="*/ 5 h 233"/>
                <a:gd name="T8" fmla="*/ 1 w 126"/>
                <a:gd name="T9" fmla="*/ 5 h 233"/>
                <a:gd name="T10" fmla="*/ 1 w 126"/>
                <a:gd name="T11" fmla="*/ 5 h 233"/>
                <a:gd name="T12" fmla="*/ 1 w 126"/>
                <a:gd name="T13" fmla="*/ 5 h 233"/>
                <a:gd name="T14" fmla="*/ 1 w 126"/>
                <a:gd name="T15" fmla="*/ 4 h 233"/>
                <a:gd name="T16" fmla="*/ 1 w 126"/>
                <a:gd name="T17" fmla="*/ 4 h 233"/>
                <a:gd name="T18" fmla="*/ 0 w 126"/>
                <a:gd name="T19" fmla="*/ 3 h 233"/>
                <a:gd name="T20" fmla="*/ 0 w 126"/>
                <a:gd name="T21" fmla="*/ 3 h 233"/>
                <a:gd name="T22" fmla="*/ 1 w 126"/>
                <a:gd name="T23" fmla="*/ 2 h 233"/>
                <a:gd name="T24" fmla="*/ 1 w 126"/>
                <a:gd name="T25" fmla="*/ 2 h 233"/>
                <a:gd name="T26" fmla="*/ 1 w 126"/>
                <a:gd name="T27" fmla="*/ 1 h 233"/>
                <a:gd name="T28" fmla="*/ 1 w 126"/>
                <a:gd name="T29" fmla="*/ 1 h 233"/>
                <a:gd name="T30" fmla="*/ 1 w 126"/>
                <a:gd name="T31" fmla="*/ 1 h 233"/>
                <a:gd name="T32" fmla="*/ 1 w 126"/>
                <a:gd name="T33" fmla="*/ 1 h 233"/>
                <a:gd name="T34" fmla="*/ 2 w 126"/>
                <a:gd name="T35" fmla="*/ 0 h 233"/>
                <a:gd name="T36" fmla="*/ 2 w 126"/>
                <a:gd name="T37" fmla="*/ 1 h 233"/>
                <a:gd name="T38" fmla="*/ 3 w 126"/>
                <a:gd name="T39" fmla="*/ 3 h 233"/>
                <a:gd name="T40" fmla="*/ 3 w 126"/>
                <a:gd name="T41" fmla="*/ 6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233"/>
                <a:gd name="T65" fmla="*/ 126 w 126"/>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233">
                  <a:moveTo>
                    <a:pt x="125" y="232"/>
                  </a:moveTo>
                  <a:lnTo>
                    <a:pt x="105" y="230"/>
                  </a:lnTo>
                  <a:lnTo>
                    <a:pt x="88" y="230"/>
                  </a:lnTo>
                  <a:lnTo>
                    <a:pt x="66" y="221"/>
                  </a:lnTo>
                  <a:lnTo>
                    <a:pt x="50" y="210"/>
                  </a:lnTo>
                  <a:lnTo>
                    <a:pt x="36" y="196"/>
                  </a:lnTo>
                  <a:lnTo>
                    <a:pt x="24" y="184"/>
                  </a:lnTo>
                  <a:lnTo>
                    <a:pt x="13" y="162"/>
                  </a:lnTo>
                  <a:lnTo>
                    <a:pt x="5" y="145"/>
                  </a:lnTo>
                  <a:lnTo>
                    <a:pt x="0" y="124"/>
                  </a:lnTo>
                  <a:lnTo>
                    <a:pt x="0" y="104"/>
                  </a:lnTo>
                  <a:lnTo>
                    <a:pt x="4" y="88"/>
                  </a:lnTo>
                  <a:lnTo>
                    <a:pt x="10" y="66"/>
                  </a:lnTo>
                  <a:lnTo>
                    <a:pt x="16" y="47"/>
                  </a:lnTo>
                  <a:lnTo>
                    <a:pt x="31" y="33"/>
                  </a:lnTo>
                  <a:lnTo>
                    <a:pt x="45" y="19"/>
                  </a:lnTo>
                  <a:lnTo>
                    <a:pt x="60" y="6"/>
                  </a:lnTo>
                  <a:lnTo>
                    <a:pt x="77" y="0"/>
                  </a:lnTo>
                  <a:lnTo>
                    <a:pt x="97" y="1"/>
                  </a:lnTo>
                  <a:lnTo>
                    <a:pt x="111" y="115"/>
                  </a:lnTo>
                  <a:lnTo>
                    <a:pt x="125" y="232"/>
                  </a:lnTo>
                </a:path>
              </a:pathLst>
            </a:custGeom>
            <a:solidFill>
              <a:srgbClr val="5F3F1F"/>
            </a:solidFill>
            <a:ln w="9525" cap="rnd">
              <a:noFill/>
              <a:round/>
              <a:headEnd/>
              <a:tailEnd/>
            </a:ln>
          </p:spPr>
          <p:txBody>
            <a:bodyPr/>
            <a:lstStyle/>
            <a:p>
              <a:endParaRPr lang="fr-FR"/>
            </a:p>
          </p:txBody>
        </p:sp>
        <p:sp>
          <p:nvSpPr>
            <p:cNvPr id="47" name="Freeform 1080"/>
            <p:cNvSpPr>
              <a:spLocks/>
            </p:cNvSpPr>
            <p:nvPr/>
          </p:nvSpPr>
          <p:spPr bwMode="auto">
            <a:xfrm rot="2936934" flipV="1">
              <a:off x="2909" y="2644"/>
              <a:ext cx="62" cy="68"/>
            </a:xfrm>
            <a:custGeom>
              <a:avLst/>
              <a:gdLst>
                <a:gd name="T0" fmla="*/ 0 w 105"/>
                <a:gd name="T1" fmla="*/ 2 h 115"/>
                <a:gd name="T2" fmla="*/ 1 w 105"/>
                <a:gd name="T3" fmla="*/ 2 h 115"/>
                <a:gd name="T4" fmla="*/ 1 w 105"/>
                <a:gd name="T5" fmla="*/ 1 h 115"/>
                <a:gd name="T6" fmla="*/ 1 w 105"/>
                <a:gd name="T7" fmla="*/ 1 h 115"/>
                <a:gd name="T8" fmla="*/ 1 w 105"/>
                <a:gd name="T9" fmla="*/ 1 h 115"/>
                <a:gd name="T10" fmla="*/ 1 w 105"/>
                <a:gd name="T11" fmla="*/ 1 h 115"/>
                <a:gd name="T12" fmla="*/ 2 w 105"/>
                <a:gd name="T13" fmla="*/ 1 h 115"/>
                <a:gd name="T14" fmla="*/ 2 w 105"/>
                <a:gd name="T15" fmla="*/ 1 h 115"/>
                <a:gd name="T16" fmla="*/ 2 w 105"/>
                <a:gd name="T17" fmla="*/ 0 h 115"/>
                <a:gd name="T18" fmla="*/ 2 w 105"/>
                <a:gd name="T19" fmla="*/ 3 h 115"/>
                <a:gd name="T20" fmla="*/ 0 w 105"/>
                <a:gd name="T21" fmla="*/ 2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115"/>
                <a:gd name="T35" fmla="*/ 105 w 1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115">
                  <a:moveTo>
                    <a:pt x="0" y="92"/>
                  </a:moveTo>
                  <a:lnTo>
                    <a:pt x="2" y="72"/>
                  </a:lnTo>
                  <a:lnTo>
                    <a:pt x="13" y="55"/>
                  </a:lnTo>
                  <a:lnTo>
                    <a:pt x="23" y="39"/>
                  </a:lnTo>
                  <a:lnTo>
                    <a:pt x="35" y="26"/>
                  </a:lnTo>
                  <a:lnTo>
                    <a:pt x="50" y="14"/>
                  </a:lnTo>
                  <a:lnTo>
                    <a:pt x="66" y="5"/>
                  </a:lnTo>
                  <a:lnTo>
                    <a:pt x="88" y="1"/>
                  </a:lnTo>
                  <a:lnTo>
                    <a:pt x="91" y="0"/>
                  </a:lnTo>
                  <a:lnTo>
                    <a:pt x="104" y="114"/>
                  </a:lnTo>
                  <a:lnTo>
                    <a:pt x="0" y="92"/>
                  </a:lnTo>
                </a:path>
              </a:pathLst>
            </a:custGeom>
            <a:solidFill>
              <a:srgbClr val="3F1F00"/>
            </a:solidFill>
            <a:ln w="9525" cap="rnd">
              <a:noFill/>
              <a:round/>
              <a:headEnd/>
              <a:tailEnd/>
            </a:ln>
          </p:spPr>
          <p:txBody>
            <a:bodyPr/>
            <a:lstStyle/>
            <a:p>
              <a:endParaRPr lang="fr-FR"/>
            </a:p>
          </p:txBody>
        </p:sp>
        <p:sp>
          <p:nvSpPr>
            <p:cNvPr id="48" name="Freeform 1081"/>
            <p:cNvSpPr>
              <a:spLocks/>
            </p:cNvSpPr>
            <p:nvPr/>
          </p:nvSpPr>
          <p:spPr bwMode="auto">
            <a:xfrm rot="2936934" flipV="1">
              <a:off x="2931" y="2585"/>
              <a:ext cx="76" cy="144"/>
            </a:xfrm>
            <a:custGeom>
              <a:avLst/>
              <a:gdLst>
                <a:gd name="T0" fmla="*/ 3 w 129"/>
                <a:gd name="T1" fmla="*/ 6 h 244"/>
                <a:gd name="T2" fmla="*/ 3 w 129"/>
                <a:gd name="T3" fmla="*/ 6 h 244"/>
                <a:gd name="T4" fmla="*/ 2 w 129"/>
                <a:gd name="T5" fmla="*/ 6 h 244"/>
                <a:gd name="T6" fmla="*/ 2 w 129"/>
                <a:gd name="T7" fmla="*/ 6 h 244"/>
                <a:gd name="T8" fmla="*/ 1 w 129"/>
                <a:gd name="T9" fmla="*/ 5 h 244"/>
                <a:gd name="T10" fmla="*/ 1 w 129"/>
                <a:gd name="T11" fmla="*/ 5 h 244"/>
                <a:gd name="T12" fmla="*/ 1 w 129"/>
                <a:gd name="T13" fmla="*/ 5 h 244"/>
                <a:gd name="T14" fmla="*/ 1 w 129"/>
                <a:gd name="T15" fmla="*/ 4 h 244"/>
                <a:gd name="T16" fmla="*/ 1 w 129"/>
                <a:gd name="T17" fmla="*/ 4 h 244"/>
                <a:gd name="T18" fmla="*/ 0 w 129"/>
                <a:gd name="T19" fmla="*/ 3 h 244"/>
                <a:gd name="T20" fmla="*/ 0 w 129"/>
                <a:gd name="T21" fmla="*/ 3 h 244"/>
                <a:gd name="T22" fmla="*/ 1 w 129"/>
                <a:gd name="T23" fmla="*/ 2 h 244"/>
                <a:gd name="T24" fmla="*/ 1 w 129"/>
                <a:gd name="T25" fmla="*/ 2 h 244"/>
                <a:gd name="T26" fmla="*/ 1 w 129"/>
                <a:gd name="T27" fmla="*/ 1 h 244"/>
                <a:gd name="T28" fmla="*/ 1 w 129"/>
                <a:gd name="T29" fmla="*/ 1 h 244"/>
                <a:gd name="T30" fmla="*/ 1 w 129"/>
                <a:gd name="T31" fmla="*/ 1 h 244"/>
                <a:gd name="T32" fmla="*/ 2 w 129"/>
                <a:gd name="T33" fmla="*/ 1 h 244"/>
                <a:gd name="T34" fmla="*/ 2 w 129"/>
                <a:gd name="T35" fmla="*/ 1 h 244"/>
                <a:gd name="T36" fmla="*/ 2 w 129"/>
                <a:gd name="T37" fmla="*/ 0 h 2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44"/>
                <a:gd name="T59" fmla="*/ 129 w 129"/>
                <a:gd name="T60" fmla="*/ 244 h 2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44">
                  <a:moveTo>
                    <a:pt x="128" y="243"/>
                  </a:moveTo>
                  <a:lnTo>
                    <a:pt x="108" y="240"/>
                  </a:lnTo>
                  <a:lnTo>
                    <a:pt x="86" y="242"/>
                  </a:lnTo>
                  <a:lnTo>
                    <a:pt x="67" y="232"/>
                  </a:lnTo>
                  <a:lnTo>
                    <a:pt x="53" y="221"/>
                  </a:lnTo>
                  <a:lnTo>
                    <a:pt x="33" y="208"/>
                  </a:lnTo>
                  <a:lnTo>
                    <a:pt x="24" y="189"/>
                  </a:lnTo>
                  <a:lnTo>
                    <a:pt x="11" y="171"/>
                  </a:lnTo>
                  <a:lnTo>
                    <a:pt x="3" y="150"/>
                  </a:lnTo>
                  <a:lnTo>
                    <a:pt x="0" y="129"/>
                  </a:lnTo>
                  <a:lnTo>
                    <a:pt x="0" y="113"/>
                  </a:lnTo>
                  <a:lnTo>
                    <a:pt x="4" y="89"/>
                  </a:lnTo>
                  <a:lnTo>
                    <a:pt x="10" y="67"/>
                  </a:lnTo>
                  <a:lnTo>
                    <a:pt x="20" y="51"/>
                  </a:lnTo>
                  <a:lnTo>
                    <a:pt x="35" y="36"/>
                  </a:lnTo>
                  <a:lnTo>
                    <a:pt x="49" y="22"/>
                  </a:lnTo>
                  <a:lnTo>
                    <a:pt x="64" y="10"/>
                  </a:lnTo>
                  <a:lnTo>
                    <a:pt x="84" y="3"/>
                  </a:lnTo>
                  <a:lnTo>
                    <a:pt x="102" y="0"/>
                  </a:lnTo>
                </a:path>
              </a:pathLst>
            </a:custGeom>
            <a:noFill/>
            <a:ln w="12700" cap="rnd" cmpd="sng">
              <a:solidFill>
                <a:srgbClr val="000000"/>
              </a:solidFill>
              <a:prstDash val="solid"/>
              <a:round/>
              <a:headEnd type="none" w="sm" len="sm"/>
              <a:tailEnd type="none" w="sm" len="sm"/>
            </a:ln>
          </p:spPr>
          <p:txBody>
            <a:bodyPr/>
            <a:lstStyle/>
            <a:p>
              <a:endParaRPr lang="fr-FR"/>
            </a:p>
          </p:txBody>
        </p:sp>
        <p:sp>
          <p:nvSpPr>
            <p:cNvPr id="49" name="Freeform 1082"/>
            <p:cNvSpPr>
              <a:spLocks/>
            </p:cNvSpPr>
            <p:nvPr/>
          </p:nvSpPr>
          <p:spPr bwMode="auto">
            <a:xfrm rot="2936934" flipV="1">
              <a:off x="2944" y="2599"/>
              <a:ext cx="72" cy="137"/>
            </a:xfrm>
            <a:custGeom>
              <a:avLst/>
              <a:gdLst>
                <a:gd name="T0" fmla="*/ 3 w 122"/>
                <a:gd name="T1" fmla="*/ 6 h 232"/>
                <a:gd name="T2" fmla="*/ 2 w 122"/>
                <a:gd name="T3" fmla="*/ 6 h 232"/>
                <a:gd name="T4" fmla="*/ 2 w 122"/>
                <a:gd name="T5" fmla="*/ 6 h 232"/>
                <a:gd name="T6" fmla="*/ 2 w 122"/>
                <a:gd name="T7" fmla="*/ 5 h 232"/>
                <a:gd name="T8" fmla="*/ 1 w 122"/>
                <a:gd name="T9" fmla="*/ 5 h 232"/>
                <a:gd name="T10" fmla="*/ 1 w 122"/>
                <a:gd name="T11" fmla="*/ 5 h 232"/>
                <a:gd name="T12" fmla="*/ 1 w 122"/>
                <a:gd name="T13" fmla="*/ 4 h 232"/>
                <a:gd name="T14" fmla="*/ 1 w 122"/>
                <a:gd name="T15" fmla="*/ 4 h 232"/>
                <a:gd name="T16" fmla="*/ 1 w 122"/>
                <a:gd name="T17" fmla="*/ 4 h 232"/>
                <a:gd name="T18" fmla="*/ 0 w 122"/>
                <a:gd name="T19" fmla="*/ 3 h 232"/>
                <a:gd name="T20" fmla="*/ 1 w 122"/>
                <a:gd name="T21" fmla="*/ 2 h 232"/>
                <a:gd name="T22" fmla="*/ 1 w 122"/>
                <a:gd name="T23" fmla="*/ 2 h 232"/>
                <a:gd name="T24" fmla="*/ 1 w 122"/>
                <a:gd name="T25" fmla="*/ 1 h 232"/>
                <a:gd name="T26" fmla="*/ 1 w 122"/>
                <a:gd name="T27" fmla="*/ 1 h 232"/>
                <a:gd name="T28" fmla="*/ 1 w 122"/>
                <a:gd name="T29" fmla="*/ 1 h 232"/>
                <a:gd name="T30" fmla="*/ 1 w 122"/>
                <a:gd name="T31" fmla="*/ 1 h 232"/>
                <a:gd name="T32" fmla="*/ 2 w 122"/>
                <a:gd name="T33" fmla="*/ 1 h 232"/>
                <a:gd name="T34" fmla="*/ 2 w 122"/>
                <a:gd name="T35" fmla="*/ 0 h 232"/>
                <a:gd name="T36" fmla="*/ 2 w 122"/>
                <a:gd name="T37" fmla="*/ 0 h 232"/>
                <a:gd name="T38" fmla="*/ 3 w 122"/>
                <a:gd name="T39" fmla="*/ 3 h 232"/>
                <a:gd name="T40" fmla="*/ 3 w 122"/>
                <a:gd name="T41" fmla="*/ 6 h 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232"/>
                <a:gd name="T65" fmla="*/ 122 w 122"/>
                <a:gd name="T66" fmla="*/ 232 h 2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232">
                  <a:moveTo>
                    <a:pt x="121" y="231"/>
                  </a:moveTo>
                  <a:lnTo>
                    <a:pt x="103" y="231"/>
                  </a:lnTo>
                  <a:lnTo>
                    <a:pt x="81" y="226"/>
                  </a:lnTo>
                  <a:lnTo>
                    <a:pt x="62" y="220"/>
                  </a:lnTo>
                  <a:lnTo>
                    <a:pt x="46" y="209"/>
                  </a:lnTo>
                  <a:lnTo>
                    <a:pt x="35" y="194"/>
                  </a:lnTo>
                  <a:lnTo>
                    <a:pt x="19" y="176"/>
                  </a:lnTo>
                  <a:lnTo>
                    <a:pt x="10" y="160"/>
                  </a:lnTo>
                  <a:lnTo>
                    <a:pt x="3" y="141"/>
                  </a:lnTo>
                  <a:lnTo>
                    <a:pt x="0" y="120"/>
                  </a:lnTo>
                  <a:lnTo>
                    <a:pt x="3" y="102"/>
                  </a:lnTo>
                  <a:lnTo>
                    <a:pt x="6" y="82"/>
                  </a:lnTo>
                  <a:lnTo>
                    <a:pt x="11" y="61"/>
                  </a:lnTo>
                  <a:lnTo>
                    <a:pt x="22" y="44"/>
                  </a:lnTo>
                  <a:lnTo>
                    <a:pt x="36" y="30"/>
                  </a:lnTo>
                  <a:lnTo>
                    <a:pt x="51" y="18"/>
                  </a:lnTo>
                  <a:lnTo>
                    <a:pt x="66" y="7"/>
                  </a:lnTo>
                  <a:lnTo>
                    <a:pt x="86" y="0"/>
                  </a:lnTo>
                  <a:lnTo>
                    <a:pt x="103" y="0"/>
                  </a:lnTo>
                  <a:lnTo>
                    <a:pt x="111" y="116"/>
                  </a:lnTo>
                  <a:lnTo>
                    <a:pt x="121" y="231"/>
                  </a:lnTo>
                </a:path>
              </a:pathLst>
            </a:custGeom>
            <a:solidFill>
              <a:srgbClr val="5F3F1F"/>
            </a:solidFill>
            <a:ln w="9525" cap="rnd">
              <a:noFill/>
              <a:round/>
              <a:headEnd/>
              <a:tailEnd/>
            </a:ln>
          </p:spPr>
          <p:txBody>
            <a:bodyPr/>
            <a:lstStyle/>
            <a:p>
              <a:endParaRPr lang="fr-FR"/>
            </a:p>
          </p:txBody>
        </p:sp>
        <p:sp>
          <p:nvSpPr>
            <p:cNvPr id="50" name="Freeform 1083"/>
            <p:cNvSpPr>
              <a:spLocks/>
            </p:cNvSpPr>
            <p:nvPr/>
          </p:nvSpPr>
          <p:spPr bwMode="auto">
            <a:xfrm rot="2936934" flipV="1">
              <a:off x="2863" y="2754"/>
              <a:ext cx="538" cy="160"/>
            </a:xfrm>
            <a:custGeom>
              <a:avLst/>
              <a:gdLst>
                <a:gd name="T0" fmla="*/ 0 w 910"/>
                <a:gd name="T1" fmla="*/ 2 h 272"/>
                <a:gd name="T2" fmla="*/ 1 w 910"/>
                <a:gd name="T3" fmla="*/ 2 h 272"/>
                <a:gd name="T4" fmla="*/ 1 w 910"/>
                <a:gd name="T5" fmla="*/ 1 h 272"/>
                <a:gd name="T6" fmla="*/ 1 w 910"/>
                <a:gd name="T7" fmla="*/ 1 h 272"/>
                <a:gd name="T8" fmla="*/ 1 w 910"/>
                <a:gd name="T9" fmla="*/ 1 h 272"/>
                <a:gd name="T10" fmla="*/ 1 w 910"/>
                <a:gd name="T11" fmla="*/ 1 h 272"/>
                <a:gd name="T12" fmla="*/ 1 w 910"/>
                <a:gd name="T13" fmla="*/ 1 h 272"/>
                <a:gd name="T14" fmla="*/ 2 w 910"/>
                <a:gd name="T15" fmla="*/ 1 h 272"/>
                <a:gd name="T16" fmla="*/ 2 w 910"/>
                <a:gd name="T17" fmla="*/ 0 h 272"/>
                <a:gd name="T18" fmla="*/ 23 w 910"/>
                <a:gd name="T19" fmla="*/ 4 h 272"/>
                <a:gd name="T20" fmla="*/ 22 w 910"/>
                <a:gd name="T21" fmla="*/ 6 h 272"/>
                <a:gd name="T22" fmla="*/ 0 w 910"/>
                <a:gd name="T23" fmla="*/ 2 h 2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0"/>
                <a:gd name="T37" fmla="*/ 0 h 272"/>
                <a:gd name="T38" fmla="*/ 910 w 910"/>
                <a:gd name="T39" fmla="*/ 272 h 2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0" h="272">
                  <a:moveTo>
                    <a:pt x="0" y="101"/>
                  </a:moveTo>
                  <a:lnTo>
                    <a:pt x="5" y="76"/>
                  </a:lnTo>
                  <a:lnTo>
                    <a:pt x="9" y="62"/>
                  </a:lnTo>
                  <a:lnTo>
                    <a:pt x="20" y="45"/>
                  </a:lnTo>
                  <a:lnTo>
                    <a:pt x="32" y="35"/>
                  </a:lnTo>
                  <a:lnTo>
                    <a:pt x="45" y="27"/>
                  </a:lnTo>
                  <a:lnTo>
                    <a:pt x="58" y="17"/>
                  </a:lnTo>
                  <a:lnTo>
                    <a:pt x="74" y="8"/>
                  </a:lnTo>
                  <a:lnTo>
                    <a:pt x="97" y="0"/>
                  </a:lnTo>
                  <a:lnTo>
                    <a:pt x="909" y="141"/>
                  </a:lnTo>
                  <a:lnTo>
                    <a:pt x="866" y="271"/>
                  </a:lnTo>
                  <a:lnTo>
                    <a:pt x="0" y="101"/>
                  </a:lnTo>
                </a:path>
              </a:pathLst>
            </a:custGeom>
            <a:solidFill>
              <a:srgbClr val="3F1F00"/>
            </a:solidFill>
            <a:ln w="9525" cap="rnd">
              <a:noFill/>
              <a:round/>
              <a:headEnd/>
              <a:tailEnd/>
            </a:ln>
          </p:spPr>
          <p:txBody>
            <a:bodyPr/>
            <a:lstStyle/>
            <a:p>
              <a:endParaRPr lang="fr-FR"/>
            </a:p>
          </p:txBody>
        </p:sp>
        <p:sp>
          <p:nvSpPr>
            <p:cNvPr id="51" name="Freeform 1084"/>
            <p:cNvSpPr>
              <a:spLocks/>
            </p:cNvSpPr>
            <p:nvPr/>
          </p:nvSpPr>
          <p:spPr bwMode="auto">
            <a:xfrm rot="2936934" flipV="1">
              <a:off x="3304" y="2912"/>
              <a:ext cx="155" cy="160"/>
            </a:xfrm>
            <a:custGeom>
              <a:avLst/>
              <a:gdLst>
                <a:gd name="T0" fmla="*/ 2 w 262"/>
                <a:gd name="T1" fmla="*/ 1 h 271"/>
                <a:gd name="T2" fmla="*/ 3 w 262"/>
                <a:gd name="T3" fmla="*/ 0 h 271"/>
                <a:gd name="T4" fmla="*/ 4 w 262"/>
                <a:gd name="T5" fmla="*/ 1 h 271"/>
                <a:gd name="T6" fmla="*/ 4 w 262"/>
                <a:gd name="T7" fmla="*/ 1 h 271"/>
                <a:gd name="T8" fmla="*/ 5 w 262"/>
                <a:gd name="T9" fmla="*/ 1 h 271"/>
                <a:gd name="T10" fmla="*/ 5 w 262"/>
                <a:gd name="T11" fmla="*/ 1 h 271"/>
                <a:gd name="T12" fmla="*/ 5 w 262"/>
                <a:gd name="T13" fmla="*/ 1 h 271"/>
                <a:gd name="T14" fmla="*/ 6 w 262"/>
                <a:gd name="T15" fmla="*/ 1 h 271"/>
                <a:gd name="T16" fmla="*/ 7 w 262"/>
                <a:gd name="T17" fmla="*/ 2 h 271"/>
                <a:gd name="T18" fmla="*/ 7 w 262"/>
                <a:gd name="T19" fmla="*/ 2 h 271"/>
                <a:gd name="T20" fmla="*/ 7 w 262"/>
                <a:gd name="T21" fmla="*/ 3 h 271"/>
                <a:gd name="T22" fmla="*/ 7 w 262"/>
                <a:gd name="T23" fmla="*/ 4 h 271"/>
                <a:gd name="T24" fmla="*/ 7 w 262"/>
                <a:gd name="T25" fmla="*/ 4 h 271"/>
                <a:gd name="T26" fmla="*/ 7 w 262"/>
                <a:gd name="T27" fmla="*/ 5 h 271"/>
                <a:gd name="T28" fmla="*/ 7 w 262"/>
                <a:gd name="T29" fmla="*/ 5 h 271"/>
                <a:gd name="T30" fmla="*/ 6 w 262"/>
                <a:gd name="T31" fmla="*/ 6 h 271"/>
                <a:gd name="T32" fmla="*/ 5 w 262"/>
                <a:gd name="T33" fmla="*/ 6 h 271"/>
                <a:gd name="T34" fmla="*/ 5 w 262"/>
                <a:gd name="T35" fmla="*/ 6 h 271"/>
                <a:gd name="T36" fmla="*/ 4 w 262"/>
                <a:gd name="T37" fmla="*/ 6 h 271"/>
                <a:gd name="T38" fmla="*/ 4 w 262"/>
                <a:gd name="T39" fmla="*/ 6 h 271"/>
                <a:gd name="T40" fmla="*/ 3 w 262"/>
                <a:gd name="T41" fmla="*/ 6 h 271"/>
                <a:gd name="T42" fmla="*/ 3 w 262"/>
                <a:gd name="T43" fmla="*/ 6 h 271"/>
                <a:gd name="T44" fmla="*/ 2 w 262"/>
                <a:gd name="T45" fmla="*/ 6 h 271"/>
                <a:gd name="T46" fmla="*/ 2 w 262"/>
                <a:gd name="T47" fmla="*/ 6 h 271"/>
                <a:gd name="T48" fmla="*/ 1 w 262"/>
                <a:gd name="T49" fmla="*/ 6 h 271"/>
                <a:gd name="T50" fmla="*/ 1 w 262"/>
                <a:gd name="T51" fmla="*/ 5 h 271"/>
                <a:gd name="T52" fmla="*/ 1 w 262"/>
                <a:gd name="T53" fmla="*/ 5 h 271"/>
                <a:gd name="T54" fmla="*/ 1 w 262"/>
                <a:gd name="T55" fmla="*/ 4 h 271"/>
                <a:gd name="T56" fmla="*/ 1 w 262"/>
                <a:gd name="T57" fmla="*/ 4 h 271"/>
                <a:gd name="T58" fmla="*/ 0 w 262"/>
                <a:gd name="T59" fmla="*/ 3 h 271"/>
                <a:gd name="T60" fmla="*/ 1 w 262"/>
                <a:gd name="T61" fmla="*/ 3 h 271"/>
                <a:gd name="T62" fmla="*/ 1 w 262"/>
                <a:gd name="T63" fmla="*/ 2 h 271"/>
                <a:gd name="T64" fmla="*/ 1 w 262"/>
                <a:gd name="T65" fmla="*/ 2 h 271"/>
                <a:gd name="T66" fmla="*/ 1 w 262"/>
                <a:gd name="T67" fmla="*/ 1 h 271"/>
                <a:gd name="T68" fmla="*/ 1 w 262"/>
                <a:gd name="T69" fmla="*/ 1 h 271"/>
                <a:gd name="T70" fmla="*/ 2 w 262"/>
                <a:gd name="T71" fmla="*/ 1 h 271"/>
                <a:gd name="T72" fmla="*/ 2 w 262"/>
                <a:gd name="T73" fmla="*/ 1 h 2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271"/>
                <a:gd name="T113" fmla="*/ 262 w 262"/>
                <a:gd name="T114" fmla="*/ 271 h 2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271">
                  <a:moveTo>
                    <a:pt x="87" y="8"/>
                  </a:moveTo>
                  <a:lnTo>
                    <a:pt x="110" y="0"/>
                  </a:lnTo>
                  <a:lnTo>
                    <a:pt x="137" y="2"/>
                  </a:lnTo>
                  <a:lnTo>
                    <a:pt x="155" y="8"/>
                  </a:lnTo>
                  <a:lnTo>
                    <a:pt x="176" y="14"/>
                  </a:lnTo>
                  <a:lnTo>
                    <a:pt x="199" y="23"/>
                  </a:lnTo>
                  <a:lnTo>
                    <a:pt x="217" y="39"/>
                  </a:lnTo>
                  <a:lnTo>
                    <a:pt x="232" y="53"/>
                  </a:lnTo>
                  <a:lnTo>
                    <a:pt x="246" y="74"/>
                  </a:lnTo>
                  <a:lnTo>
                    <a:pt x="254" y="97"/>
                  </a:lnTo>
                  <a:lnTo>
                    <a:pt x="261" y="117"/>
                  </a:lnTo>
                  <a:lnTo>
                    <a:pt x="261" y="139"/>
                  </a:lnTo>
                  <a:lnTo>
                    <a:pt x="257" y="164"/>
                  </a:lnTo>
                  <a:lnTo>
                    <a:pt x="251" y="185"/>
                  </a:lnTo>
                  <a:lnTo>
                    <a:pt x="243" y="208"/>
                  </a:lnTo>
                  <a:lnTo>
                    <a:pt x="227" y="226"/>
                  </a:lnTo>
                  <a:lnTo>
                    <a:pt x="213" y="240"/>
                  </a:lnTo>
                  <a:lnTo>
                    <a:pt x="192" y="254"/>
                  </a:lnTo>
                  <a:lnTo>
                    <a:pt x="172" y="264"/>
                  </a:lnTo>
                  <a:lnTo>
                    <a:pt x="151" y="268"/>
                  </a:lnTo>
                  <a:lnTo>
                    <a:pt x="126" y="270"/>
                  </a:lnTo>
                  <a:lnTo>
                    <a:pt x="104" y="265"/>
                  </a:lnTo>
                  <a:lnTo>
                    <a:pt x="84" y="259"/>
                  </a:lnTo>
                  <a:lnTo>
                    <a:pt x="63" y="247"/>
                  </a:lnTo>
                  <a:lnTo>
                    <a:pt x="41" y="231"/>
                  </a:lnTo>
                  <a:lnTo>
                    <a:pt x="30" y="216"/>
                  </a:lnTo>
                  <a:lnTo>
                    <a:pt x="16" y="196"/>
                  </a:lnTo>
                  <a:lnTo>
                    <a:pt x="7" y="175"/>
                  </a:lnTo>
                  <a:lnTo>
                    <a:pt x="2" y="155"/>
                  </a:lnTo>
                  <a:lnTo>
                    <a:pt x="0" y="130"/>
                  </a:lnTo>
                  <a:lnTo>
                    <a:pt x="2" y="106"/>
                  </a:lnTo>
                  <a:lnTo>
                    <a:pt x="11" y="84"/>
                  </a:lnTo>
                  <a:lnTo>
                    <a:pt x="20" y="64"/>
                  </a:lnTo>
                  <a:lnTo>
                    <a:pt x="32" y="44"/>
                  </a:lnTo>
                  <a:lnTo>
                    <a:pt x="48" y="32"/>
                  </a:lnTo>
                  <a:lnTo>
                    <a:pt x="68" y="15"/>
                  </a:lnTo>
                  <a:lnTo>
                    <a:pt x="87" y="8"/>
                  </a:lnTo>
                </a:path>
              </a:pathLst>
            </a:custGeom>
            <a:solidFill>
              <a:srgbClr val="7F5F3F"/>
            </a:solidFill>
            <a:ln w="12700" cap="rnd" cmpd="sng">
              <a:solidFill>
                <a:srgbClr val="000000"/>
              </a:solidFill>
              <a:prstDash val="solid"/>
              <a:round/>
              <a:headEnd/>
              <a:tailEnd/>
            </a:ln>
          </p:spPr>
          <p:txBody>
            <a:bodyPr/>
            <a:lstStyle/>
            <a:p>
              <a:endParaRPr lang="fr-FR"/>
            </a:p>
          </p:txBody>
        </p:sp>
      </p:grpSp>
    </p:spTree>
    <p:extLst>
      <p:ext uri="{BB962C8B-B14F-4D97-AF65-F5344CB8AC3E}">
        <p14:creationId xmlns="" xmlns:p14="http://schemas.microsoft.com/office/powerpoint/2010/main" val="30061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2</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t/>
            </a:r>
            <a:br>
              <a:rPr lang="fr-FR" sz="3200" dirty="0"/>
            </a:br>
            <a:r>
              <a:rPr kumimoji="1" lang="fr-FR" sz="3200" dirty="0">
                <a:effectLst>
                  <a:outerShdw blurRad="38100" dist="38100" dir="2700000" algn="tl">
                    <a:srgbClr val="000000"/>
                  </a:outerShdw>
                </a:effectLst>
              </a:rPr>
              <a:t>NFPA 921 et 1033</a:t>
            </a:r>
            <a:r>
              <a:rPr kumimoji="1" lang="fr-FR" sz="3200" dirty="0">
                <a:solidFill>
                  <a:srgbClr val="FFFF00"/>
                </a:solidFill>
                <a:effectLst>
                  <a:outerShdw blurRad="38100" dist="38100" dir="2700000" algn="tl">
                    <a:srgbClr val="000000"/>
                  </a:outerShdw>
                </a:effectLst>
              </a:rPr>
              <a:t/>
            </a:r>
            <a:br>
              <a:rPr kumimoji="1" lang="fr-FR" sz="3200" dirty="0">
                <a:solidFill>
                  <a:srgbClr val="FFFF00"/>
                </a:solidFill>
                <a:effectLst>
                  <a:outerShdw blurRad="38100" dist="38100" dir="2700000" algn="tl">
                    <a:srgbClr val="000000"/>
                  </a:outerShdw>
                </a:effectLst>
              </a:rPr>
            </a:br>
            <a:endParaRPr lang="fr-FR" sz="3200" dirty="0"/>
          </a:p>
        </p:txBody>
      </p:sp>
      <p:sp>
        <p:nvSpPr>
          <p:cNvPr id="2" name="Rectangle 1"/>
          <p:cNvSpPr/>
          <p:nvPr/>
        </p:nvSpPr>
        <p:spPr>
          <a:xfrm>
            <a:off x="323528" y="1268409"/>
            <a:ext cx="8496944" cy="4038029"/>
          </a:xfrm>
          <a:prstGeom prst="rect">
            <a:avLst/>
          </a:prstGeom>
        </p:spPr>
        <p:txBody>
          <a:bodyPr wrap="square">
            <a:spAutoFit/>
          </a:bodyPr>
          <a:lstStyle/>
          <a:p>
            <a:pPr marL="342900" indent="-342900" eaLnBrk="0" hangingPunct="0">
              <a:spcBef>
                <a:spcPct val="20000"/>
              </a:spcBef>
              <a:buFont typeface="Wingdings" pitchFamily="2" charset="2"/>
              <a:buNone/>
              <a:defRPr/>
            </a:pPr>
            <a:r>
              <a:rPr lang="fr-FR" sz="2400" kern="0" dirty="0" smtClean="0"/>
              <a:t>Le NFPA </a:t>
            </a:r>
            <a:r>
              <a:rPr lang="fr-FR" sz="2400" kern="0" dirty="0"/>
              <a:t>c’est quoi?</a:t>
            </a:r>
          </a:p>
          <a:p>
            <a:pPr eaLnBrk="0" hangingPunct="0">
              <a:spcBef>
                <a:spcPct val="20000"/>
              </a:spcBef>
              <a:defRPr/>
            </a:pPr>
            <a:endParaRPr lang="fr-FR" sz="2400" kern="0" dirty="0"/>
          </a:p>
          <a:p>
            <a:pPr marL="342900" indent="-342900" eaLnBrk="0" hangingPunct="0">
              <a:spcBef>
                <a:spcPct val="20000"/>
              </a:spcBef>
              <a:buFontTx/>
              <a:buChar char="•"/>
              <a:defRPr/>
            </a:pPr>
            <a:r>
              <a:rPr lang="fr-FR" sz="2400" kern="0" dirty="0" smtClean="0">
                <a:solidFill>
                  <a:srgbClr val="FF0000"/>
                </a:solidFill>
              </a:rPr>
              <a:t>National </a:t>
            </a:r>
            <a:r>
              <a:rPr lang="fr-FR" sz="2400" kern="0" dirty="0" err="1" smtClean="0">
                <a:solidFill>
                  <a:srgbClr val="FF0000"/>
                </a:solidFill>
              </a:rPr>
              <a:t>Fire</a:t>
            </a:r>
            <a:r>
              <a:rPr lang="fr-FR" sz="2400" kern="0" dirty="0" smtClean="0">
                <a:solidFill>
                  <a:srgbClr val="FF0000"/>
                </a:solidFill>
              </a:rPr>
              <a:t> </a:t>
            </a:r>
            <a:r>
              <a:rPr lang="fr-FR" sz="2400" kern="0" dirty="0">
                <a:solidFill>
                  <a:srgbClr val="FF0000"/>
                </a:solidFill>
              </a:rPr>
              <a:t>Protection </a:t>
            </a:r>
            <a:r>
              <a:rPr lang="fr-FR" sz="2400" kern="0" dirty="0" smtClean="0">
                <a:solidFill>
                  <a:srgbClr val="FF0000"/>
                </a:solidFill>
              </a:rPr>
              <a:t>Associatio</a:t>
            </a:r>
            <a:r>
              <a:rPr lang="fr-FR" sz="2400" kern="0" dirty="0">
                <a:solidFill>
                  <a:srgbClr val="FF0000"/>
                </a:solidFill>
              </a:rPr>
              <a:t>n</a:t>
            </a:r>
            <a:endParaRPr lang="fr-FR" sz="2400" kern="0" dirty="0" smtClean="0">
              <a:solidFill>
                <a:srgbClr val="FF0000"/>
              </a:solidFill>
            </a:endParaRPr>
          </a:p>
          <a:p>
            <a:pPr marL="342900" indent="-342900" eaLnBrk="0" hangingPunct="0">
              <a:spcBef>
                <a:spcPct val="20000"/>
              </a:spcBef>
              <a:buFontTx/>
              <a:buChar char="•"/>
              <a:defRPr/>
            </a:pPr>
            <a:endParaRPr lang="fr-FR" sz="2400" kern="0" dirty="0">
              <a:solidFill>
                <a:srgbClr val="FF0000"/>
              </a:solidFill>
            </a:endParaRPr>
          </a:p>
          <a:p>
            <a:pPr eaLnBrk="0" hangingPunct="0">
              <a:spcBef>
                <a:spcPct val="20000"/>
              </a:spcBef>
              <a:defRPr/>
            </a:pPr>
            <a:endParaRPr lang="fr-FR" sz="2400" kern="0" dirty="0">
              <a:solidFill>
                <a:srgbClr val="FF0000"/>
              </a:solidFill>
            </a:endParaRPr>
          </a:p>
          <a:p>
            <a:pPr marL="342900" indent="-342900" eaLnBrk="0" hangingPunct="0">
              <a:spcBef>
                <a:spcPct val="20000"/>
              </a:spcBef>
              <a:buFontTx/>
              <a:buChar char="•"/>
              <a:defRPr/>
            </a:pPr>
            <a:r>
              <a:rPr lang="fr-FR" sz="2400" kern="0" dirty="0">
                <a:solidFill>
                  <a:srgbClr val="FF0000"/>
                </a:solidFill>
              </a:rPr>
              <a:t>Production de guide et standard</a:t>
            </a:r>
          </a:p>
          <a:p>
            <a:pPr marL="342900" indent="-342900" eaLnBrk="0" hangingPunct="0">
              <a:spcBef>
                <a:spcPct val="20000"/>
              </a:spcBef>
              <a:buFontTx/>
              <a:buChar char="•"/>
              <a:defRPr/>
            </a:pPr>
            <a:endParaRPr lang="fr-FR" sz="2400" kern="0" dirty="0" smtClean="0"/>
          </a:p>
          <a:p>
            <a:pPr eaLnBrk="0" hangingPunct="0">
              <a:spcBef>
                <a:spcPct val="20000"/>
              </a:spcBef>
              <a:defRPr/>
            </a:pPr>
            <a:endParaRPr lang="fr-FR" sz="2400" kern="0" dirty="0"/>
          </a:p>
          <a:p>
            <a:pPr marL="342900" indent="-342900" algn="l" eaLnBrk="0" hangingPunct="0">
              <a:spcBef>
                <a:spcPct val="20000"/>
              </a:spcBef>
              <a:defRPr/>
            </a:pPr>
            <a:r>
              <a:rPr lang="fr-FR" sz="1400" kern="0" dirty="0">
                <a:solidFill>
                  <a:srgbClr val="0070C0"/>
                </a:solidFill>
              </a:rPr>
              <a:t>      Bien que le titre du document contienne le mot « guide », ce document est en faite bien plus </a:t>
            </a:r>
            <a:r>
              <a:rPr lang="fr-FR" sz="1400" kern="0" dirty="0" smtClean="0">
                <a:solidFill>
                  <a:srgbClr val="0070C0"/>
                </a:solidFill>
              </a:rPr>
              <a:t>qu’un «</a:t>
            </a:r>
            <a:r>
              <a:rPr lang="fr-FR" sz="1400" kern="0" dirty="0">
                <a:solidFill>
                  <a:srgbClr val="0070C0"/>
                </a:solidFill>
              </a:rPr>
              <a:t> simple » guide, c’est le document de référence pour les enquêtes en incendies et explosions.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20</a:t>
            </a:fld>
            <a:endParaRPr lang="fr-FR" altLang="fr-FR"/>
          </a:p>
        </p:txBody>
      </p:sp>
      <p:sp>
        <p:nvSpPr>
          <p:cNvPr id="6" name="Rectangle 5"/>
          <p:cNvSpPr/>
          <p:nvPr/>
        </p:nvSpPr>
        <p:spPr>
          <a:xfrm>
            <a:off x="-18654" y="1196752"/>
            <a:ext cx="8911133" cy="584775"/>
          </a:xfrm>
          <a:prstGeom prst="rect">
            <a:avLst/>
          </a:prstGeom>
        </p:spPr>
        <p:txBody>
          <a:bodyPr wrap="square">
            <a:spAutoFit/>
          </a:bodyPr>
          <a:lstStyle/>
          <a:p>
            <a:pPr>
              <a:buFont typeface="Wingdings" pitchFamily="2" charset="2"/>
              <a:buChar char="Ø"/>
            </a:pPr>
            <a:r>
              <a:rPr lang="fr-FR" dirty="0"/>
              <a:t> Appréciation de la cause ou des hypothèses les plus probables à l’origine du sinistre et de ses conséquences. </a:t>
            </a:r>
          </a:p>
        </p:txBody>
      </p:sp>
      <p:pic>
        <p:nvPicPr>
          <p:cNvPr id="7" name="Picture 14" descr="D:\Clipart Pompiers\Clipart 2\Transparent\personnages\perso2.gif"/>
          <p:cNvPicPr>
            <a:picLocks noChangeAspect="1" noChangeArrowheads="1"/>
          </p:cNvPicPr>
          <p:nvPr/>
        </p:nvPicPr>
        <p:blipFill>
          <a:blip r:embed="rId2" cstate="print"/>
          <a:srcRect/>
          <a:stretch>
            <a:fillRect/>
          </a:stretch>
        </p:blipFill>
        <p:spPr bwMode="auto">
          <a:xfrm>
            <a:off x="7508132" y="1916832"/>
            <a:ext cx="1635868" cy="3456384"/>
          </a:xfrm>
          <a:prstGeom prst="rect">
            <a:avLst/>
          </a:prstGeom>
          <a:noFill/>
          <a:ln w="9525">
            <a:noFill/>
            <a:miter lim="800000"/>
            <a:headEnd/>
            <a:tailEnd/>
          </a:ln>
        </p:spPr>
      </p:pic>
      <p:sp>
        <p:nvSpPr>
          <p:cNvPr id="8" name="Bulle ronde 7"/>
          <p:cNvSpPr/>
          <p:nvPr/>
        </p:nvSpPr>
        <p:spPr>
          <a:xfrm>
            <a:off x="539552" y="1844824"/>
            <a:ext cx="5976938" cy="936625"/>
          </a:xfrm>
          <a:prstGeom prst="wedgeEllipseCallout">
            <a:avLst>
              <a:gd name="adj1" fmla="val 68676"/>
              <a:gd name="adj2" fmla="val 8752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latin typeface="Times New Roman" pitchFamily="18" charset="0"/>
                <a:cs typeface="Times New Roman" pitchFamily="18" charset="0"/>
              </a:rPr>
              <a:t>Les conséquences, intéressant pour nous en terme de prévention!</a:t>
            </a:r>
            <a:endParaRPr lang="fr-FR" sz="2000" dirty="0"/>
          </a:p>
        </p:txBody>
      </p:sp>
      <p:pic>
        <p:nvPicPr>
          <p:cNvPr id="1026" name="Picture 2" descr="H:\EXPERTISE JUDICIAIRE\Archive clichés RCCI\RCCI 73\DSC07192.JPG"/>
          <p:cNvPicPr>
            <a:picLocks noChangeAspect="1" noChangeArrowheads="1"/>
          </p:cNvPicPr>
          <p:nvPr/>
        </p:nvPicPr>
        <p:blipFill>
          <a:blip r:embed="rId3"/>
          <a:srcRect/>
          <a:stretch>
            <a:fillRect/>
          </a:stretch>
        </p:blipFill>
        <p:spPr bwMode="auto">
          <a:xfrm>
            <a:off x="899592" y="3068960"/>
            <a:ext cx="4769743" cy="3193303"/>
          </a:xfrm>
          <a:prstGeom prst="rect">
            <a:avLst/>
          </a:prstGeom>
          <a:noFill/>
        </p:spPr>
      </p:pic>
      <p:pic>
        <p:nvPicPr>
          <p:cNvPr id="9" name="Picture 4" descr="question_float_from_box_hg_clr"/>
          <p:cNvPicPr>
            <a:picLocks noChangeAspect="1" noChangeArrowheads="1" noCrop="1"/>
          </p:cNvPicPr>
          <p:nvPr/>
        </p:nvPicPr>
        <p:blipFill>
          <a:blip r:embed="rId4" cstate="print"/>
          <a:srcRect/>
          <a:stretch>
            <a:fillRect/>
          </a:stretch>
        </p:blipFill>
        <p:spPr bwMode="auto">
          <a:xfrm>
            <a:off x="5868144" y="3789040"/>
            <a:ext cx="1368425" cy="1878012"/>
          </a:xfrm>
          <a:prstGeom prst="rect">
            <a:avLst/>
          </a:prstGeom>
          <a:noFill/>
          <a:ln w="9525">
            <a:noFill/>
            <a:miter lim="800000"/>
            <a:headEnd/>
            <a:tailEnd/>
          </a:ln>
        </p:spPr>
      </p:pic>
    </p:spTree>
    <p:extLst>
      <p:ext uri="{BB962C8B-B14F-4D97-AF65-F5344CB8AC3E}">
        <p14:creationId xmlns="" xmlns:p14="http://schemas.microsoft.com/office/powerpoint/2010/main" val="1992547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21</a:t>
            </a:fld>
            <a:endParaRPr lang="fr-FR" altLang="fr-FR"/>
          </a:p>
        </p:txBody>
      </p:sp>
      <p:sp>
        <p:nvSpPr>
          <p:cNvPr id="6" name="Rectangle 5"/>
          <p:cNvSpPr/>
          <p:nvPr/>
        </p:nvSpPr>
        <p:spPr>
          <a:xfrm>
            <a:off x="395105" y="1196752"/>
            <a:ext cx="2012089" cy="338554"/>
          </a:xfrm>
          <a:prstGeom prst="rect">
            <a:avLst/>
          </a:prstGeom>
        </p:spPr>
        <p:txBody>
          <a:bodyPr wrap="none">
            <a:spAutoFit/>
          </a:bodyPr>
          <a:lstStyle/>
          <a:p>
            <a:pPr>
              <a:buFont typeface="Wingdings" pitchFamily="2" charset="2"/>
              <a:buChar char="Ø"/>
            </a:pPr>
            <a:r>
              <a:rPr lang="fr-FR" dirty="0"/>
              <a:t> Rédaction du </a:t>
            </a:r>
            <a:r>
              <a:rPr lang="fr-FR" dirty="0" smtClean="0"/>
              <a:t>RSI</a:t>
            </a:r>
            <a:endParaRPr lang="fr-FR" dirty="0"/>
          </a:p>
        </p:txBody>
      </p:sp>
      <p:graphicFrame>
        <p:nvGraphicFramePr>
          <p:cNvPr id="11" name="Tableau 10"/>
          <p:cNvGraphicFramePr>
            <a:graphicFrameLocks noGrp="1"/>
          </p:cNvGraphicFramePr>
          <p:nvPr/>
        </p:nvGraphicFramePr>
        <p:xfrm>
          <a:off x="395536" y="1772816"/>
          <a:ext cx="8352927" cy="3467477"/>
        </p:xfrm>
        <a:graphic>
          <a:graphicData uri="http://schemas.openxmlformats.org/drawingml/2006/table">
            <a:tbl>
              <a:tblPr/>
              <a:tblGrid>
                <a:gridCol w="2455868"/>
                <a:gridCol w="142702"/>
                <a:gridCol w="142702"/>
                <a:gridCol w="142702"/>
                <a:gridCol w="2241814"/>
                <a:gridCol w="142702"/>
                <a:gridCol w="1339302"/>
                <a:gridCol w="1745135"/>
              </a:tblGrid>
              <a:tr h="941613">
                <a:tc>
                  <a:txBody>
                    <a:bodyPr/>
                    <a:lstStyle/>
                    <a:p>
                      <a:pPr>
                        <a:lnSpc>
                          <a:spcPct val="107000"/>
                        </a:lnSpc>
                        <a:spcAft>
                          <a:spcPts val="0"/>
                        </a:spcAft>
                      </a:pPr>
                      <a:endParaRPr lang="fr-FR" sz="1000" dirty="0">
                        <a:latin typeface="Tw Cen MT"/>
                        <a:ea typeface="Tw Cen MT"/>
                        <a:cs typeface="Times New Roman"/>
                      </a:endParaRPr>
                    </a:p>
                  </a:txBody>
                  <a:tcPr marL="59554" marR="59554" marT="0" marB="0" anchor="ctr">
                    <a:lnL w="57150" cap="flat" cmpd="dbl"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206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7">
                  <a:txBody>
                    <a:bodyPr/>
                    <a:lstStyle/>
                    <a:p>
                      <a:pPr algn="ctr">
                        <a:lnSpc>
                          <a:spcPct val="107000"/>
                        </a:lnSpc>
                        <a:spcAft>
                          <a:spcPts val="0"/>
                        </a:spcAft>
                      </a:pPr>
                      <a:r>
                        <a:rPr lang="fr-FR" sz="1800" b="1" kern="1200" dirty="0" smtClean="0">
                          <a:solidFill>
                            <a:schemeClr val="tx1"/>
                          </a:solidFill>
                          <a:latin typeface="+mn-lt"/>
                          <a:ea typeface="+mn-ea"/>
                          <a:cs typeface="+mn-cs"/>
                        </a:rPr>
                        <a:t>RAPPORT SUCCINCT D'INVESTIGATION FOS RCCI</a:t>
                      </a:r>
                      <a:endParaRPr lang="fr-FR" sz="1900" b="1" dirty="0">
                        <a:solidFill>
                          <a:srgbClr val="C00000"/>
                        </a:solidFill>
                        <a:highlight>
                          <a:srgbClr val="FFFF00"/>
                        </a:highlight>
                        <a:latin typeface="Arial"/>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57150" cap="flat" cmpd="dbl" algn="ctr">
                      <a:solidFill>
                        <a:srgbClr val="002060"/>
                      </a:solidFill>
                      <a:prstDash val="solid"/>
                      <a:round/>
                      <a:headEnd type="none" w="med" len="med"/>
                      <a:tailEnd type="none" w="med" len="med"/>
                    </a:lnR>
                    <a:lnT w="57150" cap="flat" cmpd="dbl" algn="ctr">
                      <a:solidFill>
                        <a:srgbClr val="00206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68257">
                <a:tc gridSpan="2">
                  <a:txBody>
                    <a:bodyPr/>
                    <a:lstStyle/>
                    <a:p>
                      <a:pPr>
                        <a:lnSpc>
                          <a:spcPct val="107000"/>
                        </a:lnSpc>
                        <a:spcAft>
                          <a:spcPts val="0"/>
                        </a:spcAft>
                      </a:pPr>
                      <a:r>
                        <a:rPr lang="fr-FR" sz="1000" b="1">
                          <a:solidFill>
                            <a:srgbClr val="FFFFFF"/>
                          </a:solidFill>
                          <a:latin typeface="Arial"/>
                          <a:ea typeface="Tw Cen MT"/>
                          <a:cs typeface="Times New Roman"/>
                        </a:rPr>
                        <a:t>Motif de l’intervention</a:t>
                      </a:r>
                      <a:endParaRPr lang="fr-FR" sz="1000">
                        <a:latin typeface="Tw Cen MT"/>
                        <a:ea typeface="Tw Cen MT"/>
                        <a:cs typeface="Times New Roman"/>
                      </a:endParaRPr>
                    </a:p>
                  </a:txBody>
                  <a:tcPr marL="59554" marR="59554" marT="0" marB="0" anchor="ctr">
                    <a:lnL w="57150" cap="flat" cmpd="dbl"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hMerge="1">
                  <a:txBody>
                    <a:bodyPr/>
                    <a:lstStyle/>
                    <a:p>
                      <a:endParaRPr lang="fr-FR"/>
                    </a:p>
                  </a:txBody>
                  <a:tcPr/>
                </a:tc>
                <a:tc gridSpan="2">
                  <a:txBody>
                    <a:bodyPr/>
                    <a:lstStyle/>
                    <a:p>
                      <a:pPr>
                        <a:lnSpc>
                          <a:spcPct val="107000"/>
                        </a:lnSpc>
                        <a:spcAft>
                          <a:spcPts val="0"/>
                        </a:spcAft>
                      </a:pPr>
                      <a:endParaRPr lang="fr-FR" sz="1000" b="1">
                        <a:solidFill>
                          <a:srgbClr val="000000"/>
                        </a:solidFill>
                        <a:highlight>
                          <a:srgbClr val="FFFF00"/>
                        </a:highlight>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nSpc>
                          <a:spcPct val="107000"/>
                        </a:lnSpc>
                        <a:spcAft>
                          <a:spcPts val="0"/>
                        </a:spcAft>
                      </a:pPr>
                      <a:r>
                        <a:rPr lang="fr-FR" sz="1000" b="1">
                          <a:solidFill>
                            <a:srgbClr val="FFFFFF"/>
                          </a:solidFill>
                          <a:latin typeface="Arial"/>
                          <a:ea typeface="Tw Cen MT"/>
                          <a:cs typeface="Times New Roman"/>
                        </a:rPr>
                        <a:t>Date</a:t>
                      </a:r>
                      <a:endParaRPr lang="fr-FR" sz="1000">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gridSpan="3">
                  <a:txBody>
                    <a:bodyPr/>
                    <a:lstStyle/>
                    <a:p>
                      <a:pPr>
                        <a:lnSpc>
                          <a:spcPct val="107000"/>
                        </a:lnSpc>
                        <a:spcAft>
                          <a:spcPts val="0"/>
                        </a:spcAft>
                      </a:pPr>
                      <a:endParaRPr lang="fr-FR" sz="1000" b="1">
                        <a:solidFill>
                          <a:srgbClr val="000000"/>
                        </a:solidFill>
                        <a:highlight>
                          <a:srgbClr val="FFFF00"/>
                        </a:highlight>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57150" cap="flat" cmpd="dbl"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r>
              <a:tr h="190419">
                <a:tc gridSpan="2">
                  <a:txBody>
                    <a:bodyPr/>
                    <a:lstStyle/>
                    <a:p>
                      <a:pPr>
                        <a:lnSpc>
                          <a:spcPct val="107000"/>
                        </a:lnSpc>
                        <a:spcAft>
                          <a:spcPts val="0"/>
                        </a:spcAft>
                      </a:pPr>
                      <a:r>
                        <a:rPr lang="fr-FR" sz="1000" b="1">
                          <a:solidFill>
                            <a:srgbClr val="FFFFFF"/>
                          </a:solidFill>
                          <a:latin typeface="Arial"/>
                          <a:ea typeface="Tw Cen MT"/>
                          <a:cs typeface="Times New Roman"/>
                        </a:rPr>
                        <a:t>Heure du sinistre</a:t>
                      </a:r>
                      <a:endParaRPr lang="fr-FR" sz="1000">
                        <a:latin typeface="Tw Cen MT"/>
                        <a:ea typeface="Tw Cen MT"/>
                        <a:cs typeface="Times New Roman"/>
                      </a:endParaRPr>
                    </a:p>
                  </a:txBody>
                  <a:tcPr marL="59554" marR="59554" marT="0" marB="0" anchor="ctr">
                    <a:lnL w="57150" cap="flat" cmpd="dbl"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hMerge="1">
                  <a:txBody>
                    <a:bodyPr/>
                    <a:lstStyle/>
                    <a:p>
                      <a:endParaRPr lang="fr-FR"/>
                    </a:p>
                  </a:txBody>
                  <a:tcPr/>
                </a:tc>
                <a:tc gridSpan="2">
                  <a:txBody>
                    <a:bodyPr/>
                    <a:lstStyle/>
                    <a:p>
                      <a:pPr>
                        <a:lnSpc>
                          <a:spcPct val="107000"/>
                        </a:lnSpc>
                        <a:spcAft>
                          <a:spcPts val="0"/>
                        </a:spcAft>
                      </a:pPr>
                      <a:endParaRPr lang="fr-FR" sz="1000" b="1">
                        <a:solidFill>
                          <a:srgbClr val="000000"/>
                        </a:solidFill>
                        <a:highlight>
                          <a:srgbClr val="FFFF00"/>
                        </a:highlight>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nSpc>
                          <a:spcPct val="107000"/>
                        </a:lnSpc>
                        <a:spcAft>
                          <a:spcPts val="0"/>
                        </a:spcAft>
                      </a:pPr>
                      <a:r>
                        <a:rPr lang="fr-FR" sz="1000" b="1">
                          <a:solidFill>
                            <a:srgbClr val="FFFFFF"/>
                          </a:solidFill>
                          <a:latin typeface="Arial"/>
                          <a:ea typeface="Tw Cen MT"/>
                          <a:cs typeface="Times New Roman"/>
                        </a:rPr>
                        <a:t>Adresse</a:t>
                      </a:r>
                      <a:endParaRPr lang="fr-FR" sz="1000">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gridSpan="3">
                  <a:txBody>
                    <a:bodyPr/>
                    <a:lstStyle/>
                    <a:p>
                      <a:pPr>
                        <a:lnSpc>
                          <a:spcPct val="107000"/>
                        </a:lnSpc>
                        <a:spcAft>
                          <a:spcPts val="0"/>
                        </a:spcAft>
                      </a:pPr>
                      <a:endParaRPr lang="fr-FR" sz="1000" b="1">
                        <a:solidFill>
                          <a:srgbClr val="000000"/>
                        </a:solidFill>
                        <a:highlight>
                          <a:srgbClr val="FFFF00"/>
                        </a:highlight>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57150" cap="flat" cmpd="dbl"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r>
              <a:tr h="156542">
                <a:tc gridSpan="2">
                  <a:txBody>
                    <a:bodyPr/>
                    <a:lstStyle/>
                    <a:p>
                      <a:pPr>
                        <a:lnSpc>
                          <a:spcPct val="107000"/>
                        </a:lnSpc>
                        <a:spcAft>
                          <a:spcPts val="0"/>
                        </a:spcAft>
                      </a:pPr>
                      <a:r>
                        <a:rPr lang="fr-FR" sz="1000" b="1">
                          <a:solidFill>
                            <a:srgbClr val="FFFFFF"/>
                          </a:solidFill>
                          <a:latin typeface="Arial"/>
                          <a:ea typeface="Tw Cen MT"/>
                          <a:cs typeface="Times New Roman"/>
                        </a:rPr>
                        <a:t>G.H. engagement RCCI</a:t>
                      </a:r>
                      <a:endParaRPr lang="fr-FR" sz="1000">
                        <a:latin typeface="Tw Cen MT"/>
                        <a:ea typeface="Tw Cen MT"/>
                        <a:cs typeface="Times New Roman"/>
                      </a:endParaRPr>
                    </a:p>
                  </a:txBody>
                  <a:tcPr marL="59554" marR="59554" marT="0" marB="0" anchor="ctr">
                    <a:lnL w="57150" cap="flat" cmpd="dbl"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hMerge="1">
                  <a:txBody>
                    <a:bodyPr/>
                    <a:lstStyle/>
                    <a:p>
                      <a:endParaRPr lang="fr-FR"/>
                    </a:p>
                  </a:txBody>
                  <a:tcPr/>
                </a:tc>
                <a:tc gridSpan="2">
                  <a:txBody>
                    <a:bodyPr/>
                    <a:lstStyle/>
                    <a:p>
                      <a:pPr>
                        <a:lnSpc>
                          <a:spcPct val="107000"/>
                        </a:lnSpc>
                        <a:spcAft>
                          <a:spcPts val="0"/>
                        </a:spcAft>
                      </a:pPr>
                      <a:endParaRPr lang="fr-FR" sz="1000" b="1">
                        <a:solidFill>
                          <a:srgbClr val="000000"/>
                        </a:solidFill>
                        <a:highlight>
                          <a:srgbClr val="FFFF00"/>
                        </a:highlight>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nSpc>
                          <a:spcPct val="107000"/>
                        </a:lnSpc>
                        <a:spcAft>
                          <a:spcPts val="0"/>
                        </a:spcAft>
                      </a:pPr>
                      <a:r>
                        <a:rPr lang="fr-FR" sz="1000" b="1">
                          <a:solidFill>
                            <a:srgbClr val="FFFFFF"/>
                          </a:solidFill>
                          <a:latin typeface="Arial"/>
                          <a:ea typeface="Tw Cen MT"/>
                          <a:cs typeface="Times New Roman"/>
                        </a:rPr>
                        <a:t>N° Intervention</a:t>
                      </a:r>
                      <a:endParaRPr lang="fr-FR" sz="1000">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gridSpan="3">
                  <a:txBody>
                    <a:bodyPr/>
                    <a:lstStyle/>
                    <a:p>
                      <a:pPr>
                        <a:lnSpc>
                          <a:spcPct val="107000"/>
                        </a:lnSpc>
                        <a:spcAft>
                          <a:spcPts val="0"/>
                        </a:spcAft>
                      </a:pPr>
                      <a:endParaRPr lang="fr-FR" sz="1000" b="1">
                        <a:solidFill>
                          <a:srgbClr val="000000"/>
                        </a:solidFill>
                        <a:highlight>
                          <a:srgbClr val="FFFF00"/>
                        </a:highlight>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57150" cap="flat" cmpd="dbl"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r>
              <a:tr h="156542">
                <a:tc gridSpan="2">
                  <a:txBody>
                    <a:bodyPr/>
                    <a:lstStyle/>
                    <a:p>
                      <a:pPr>
                        <a:lnSpc>
                          <a:spcPct val="107000"/>
                        </a:lnSpc>
                        <a:spcAft>
                          <a:spcPts val="0"/>
                        </a:spcAft>
                      </a:pPr>
                      <a:r>
                        <a:rPr lang="fr-FR" sz="1000" b="1">
                          <a:solidFill>
                            <a:srgbClr val="FFFFFF"/>
                          </a:solidFill>
                          <a:latin typeface="Arial"/>
                          <a:ea typeface="Tw Cen MT"/>
                          <a:cs typeface="Times New Roman"/>
                        </a:rPr>
                        <a:t>Investigateurs</a:t>
                      </a:r>
                      <a:endParaRPr lang="fr-FR" sz="1000">
                        <a:latin typeface="Tw Cen MT"/>
                        <a:ea typeface="Tw Cen MT"/>
                        <a:cs typeface="Times New Roman"/>
                      </a:endParaRPr>
                    </a:p>
                  </a:txBody>
                  <a:tcPr marL="59554" marR="59554" marT="0" marB="0" anchor="ctr">
                    <a:lnL w="57150" cap="flat" cmpd="dbl"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hMerge="1">
                  <a:txBody>
                    <a:bodyPr/>
                    <a:lstStyle/>
                    <a:p>
                      <a:endParaRPr lang="fr-FR"/>
                    </a:p>
                  </a:txBody>
                  <a:tcPr/>
                </a:tc>
                <a:tc gridSpan="2">
                  <a:txBody>
                    <a:bodyPr/>
                    <a:lstStyle/>
                    <a:p>
                      <a:pPr>
                        <a:lnSpc>
                          <a:spcPct val="107000"/>
                        </a:lnSpc>
                        <a:spcAft>
                          <a:spcPts val="0"/>
                        </a:spcAft>
                      </a:pPr>
                      <a:endParaRPr lang="fr-FR" sz="1000" b="1">
                        <a:solidFill>
                          <a:srgbClr val="000000"/>
                        </a:solidFill>
                        <a:highlight>
                          <a:srgbClr val="FFFF00"/>
                        </a:highlight>
                        <a:latin typeface="Arial"/>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rowSpan="2">
                  <a:txBody>
                    <a:bodyPr/>
                    <a:lstStyle/>
                    <a:p>
                      <a:pPr>
                        <a:lnSpc>
                          <a:spcPct val="107000"/>
                        </a:lnSpc>
                        <a:spcAft>
                          <a:spcPts val="0"/>
                        </a:spcAft>
                      </a:pPr>
                      <a:r>
                        <a:rPr lang="fr-FR" sz="1000" b="1" dirty="0">
                          <a:solidFill>
                            <a:srgbClr val="FFFFFF"/>
                          </a:solidFill>
                          <a:latin typeface="Arial"/>
                          <a:ea typeface="Tw Cen MT"/>
                          <a:cs typeface="Times New Roman"/>
                        </a:rPr>
                        <a:t>Nom et grade du COS</a:t>
                      </a:r>
                      <a:endParaRPr lang="fr-FR" sz="1000" dirty="0">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rowSpan="2" gridSpan="3">
                  <a:txBody>
                    <a:bodyPr/>
                    <a:lstStyle/>
                    <a:p>
                      <a:pPr>
                        <a:lnSpc>
                          <a:spcPct val="107000"/>
                        </a:lnSpc>
                        <a:spcAft>
                          <a:spcPts val="0"/>
                        </a:spcAft>
                      </a:pPr>
                      <a:endParaRPr lang="fr-FR" sz="1000" b="1">
                        <a:solidFill>
                          <a:srgbClr val="000000"/>
                        </a:solidFill>
                        <a:highlight>
                          <a:srgbClr val="FFFF00"/>
                        </a:highlight>
                        <a:latin typeface="Arial"/>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57150" cap="flat" cmpd="dbl"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fr-FR"/>
                    </a:p>
                  </a:txBody>
                  <a:tcPr/>
                </a:tc>
                <a:tc rowSpan="2" hMerge="1">
                  <a:txBody>
                    <a:bodyPr/>
                    <a:lstStyle/>
                    <a:p>
                      <a:endParaRPr lang="fr-FR"/>
                    </a:p>
                  </a:txBody>
                  <a:tcPr/>
                </a:tc>
              </a:tr>
              <a:tr h="836398">
                <a:tc gridSpan="2">
                  <a:txBody>
                    <a:bodyPr/>
                    <a:lstStyle/>
                    <a:p>
                      <a:pPr>
                        <a:lnSpc>
                          <a:spcPct val="107000"/>
                        </a:lnSpc>
                        <a:spcAft>
                          <a:spcPts val="0"/>
                        </a:spcAft>
                      </a:pPr>
                      <a:r>
                        <a:rPr lang="fr-FR" sz="1000" b="1">
                          <a:solidFill>
                            <a:srgbClr val="FFFFFF"/>
                          </a:solidFill>
                          <a:latin typeface="Arial"/>
                          <a:ea typeface="Tw Cen MT"/>
                          <a:cs typeface="Times New Roman"/>
                        </a:rPr>
                        <a:t>Validé chef de FOS</a:t>
                      </a:r>
                      <a:endParaRPr lang="fr-FR" sz="1000">
                        <a:latin typeface="Tw Cen MT"/>
                        <a:ea typeface="Tw Cen MT"/>
                        <a:cs typeface="Times New Roman"/>
                      </a:endParaRPr>
                    </a:p>
                  </a:txBody>
                  <a:tcPr marL="59554" marR="59554" marT="0" marB="0" anchor="ctr">
                    <a:lnL w="57150" cap="flat" cmpd="dbl"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hMerge="1">
                  <a:txBody>
                    <a:bodyPr/>
                    <a:lstStyle/>
                    <a:p>
                      <a:endParaRPr lang="fr-FR"/>
                    </a:p>
                  </a:txBody>
                  <a:tcPr/>
                </a:tc>
                <a:tc gridSpan="2">
                  <a:txBody>
                    <a:bodyPr/>
                    <a:lstStyle/>
                    <a:p>
                      <a:pPr algn="ctr">
                        <a:lnSpc>
                          <a:spcPct val="107000"/>
                        </a:lnSpc>
                        <a:spcAft>
                          <a:spcPts val="0"/>
                        </a:spcAft>
                      </a:pPr>
                      <a:r>
                        <a:rPr lang="fr-FR" sz="1000" b="1">
                          <a:latin typeface="Arial"/>
                          <a:ea typeface="Tw Cen MT"/>
                          <a:cs typeface="Times New Roman"/>
                        </a:rPr>
                        <a:t>Oui</a:t>
                      </a:r>
                      <a:r>
                        <a:rPr lang="fr-FR" sz="1000" b="1">
                          <a:latin typeface="MS Gothic"/>
                          <a:ea typeface="Tw Cen MT"/>
                          <a:cs typeface="Times New Roman"/>
                        </a:rPr>
                        <a:t> </a:t>
                      </a:r>
                      <a:r>
                        <a:rPr lang="fr-FR" sz="1000" b="1">
                          <a:latin typeface="Arial"/>
                          <a:ea typeface="Tw Cen MT"/>
                          <a:cs typeface="Times New Roman"/>
                        </a:rPr>
                        <a:t>     Non</a:t>
                      </a:r>
                      <a:r>
                        <a:rPr lang="fr-FR" sz="1000" b="1">
                          <a:latin typeface="MS Gothic"/>
                          <a:ea typeface="Tw Cen MT"/>
                          <a:cs typeface="Times New Roman"/>
                        </a:rPr>
                        <a:t> </a:t>
                      </a:r>
                      <a:endParaRPr lang="fr-FR" sz="1000">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r>
              <a:tr h="278799">
                <a:tc gridSpan="2">
                  <a:txBody>
                    <a:bodyPr/>
                    <a:lstStyle/>
                    <a:p>
                      <a:pPr>
                        <a:lnSpc>
                          <a:spcPct val="107000"/>
                        </a:lnSpc>
                        <a:spcAft>
                          <a:spcPts val="0"/>
                        </a:spcAft>
                      </a:pPr>
                      <a:r>
                        <a:rPr lang="fr-FR" sz="1000" b="1">
                          <a:solidFill>
                            <a:srgbClr val="FFFFFF"/>
                          </a:solidFill>
                          <a:latin typeface="Arial"/>
                          <a:ea typeface="Tw Cen MT"/>
                          <a:cs typeface="Times New Roman"/>
                        </a:rPr>
                        <a:t>Engagement RCCI demandé par :</a:t>
                      </a:r>
                      <a:endParaRPr lang="fr-FR" sz="1000">
                        <a:latin typeface="Tw Cen MT"/>
                        <a:ea typeface="Tw Cen MT"/>
                        <a:cs typeface="Times New Roman"/>
                      </a:endParaRPr>
                    </a:p>
                  </a:txBody>
                  <a:tcPr marL="59554" marR="59554" marT="0" marB="0" anchor="ctr">
                    <a:lnL w="57150" cap="flat" cmpd="dbl"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hMerge="1">
                  <a:txBody>
                    <a:bodyPr/>
                    <a:lstStyle/>
                    <a:p>
                      <a:endParaRPr lang="fr-FR"/>
                    </a:p>
                  </a:txBody>
                  <a:tcPr/>
                </a:tc>
                <a:tc gridSpan="6">
                  <a:txBody>
                    <a:bodyPr/>
                    <a:lstStyle/>
                    <a:p>
                      <a:pPr algn="ctr">
                        <a:lnSpc>
                          <a:spcPct val="107000"/>
                        </a:lnSpc>
                        <a:spcAft>
                          <a:spcPts val="0"/>
                        </a:spcAft>
                      </a:pPr>
                      <a:r>
                        <a:rPr lang="fr-FR" sz="1000">
                          <a:latin typeface="Arial"/>
                          <a:ea typeface="Tw Cen MT"/>
                          <a:cs typeface="Times New Roman"/>
                        </a:rPr>
                        <a:t>CODIS</a:t>
                      </a:r>
                      <a:r>
                        <a:rPr lang="fr-FR" sz="1000">
                          <a:latin typeface="MS Gothic"/>
                          <a:ea typeface="Tw Cen MT"/>
                          <a:cs typeface="Arial"/>
                        </a:rPr>
                        <a:t> </a:t>
                      </a:r>
                      <a:r>
                        <a:rPr lang="fr-FR" sz="1000">
                          <a:latin typeface="Arial"/>
                          <a:ea typeface="Tw Cen MT"/>
                          <a:cs typeface="Times New Roman"/>
                        </a:rPr>
                        <a:t>     COS</a:t>
                      </a:r>
                      <a:r>
                        <a:rPr lang="fr-FR" sz="1000">
                          <a:latin typeface="MS Gothic"/>
                          <a:ea typeface="Tw Cen MT"/>
                          <a:cs typeface="Arial"/>
                        </a:rPr>
                        <a:t> </a:t>
                      </a:r>
                      <a:r>
                        <a:rPr lang="fr-FR" sz="1000">
                          <a:latin typeface="Arial"/>
                          <a:ea typeface="Tw Cen MT"/>
                          <a:cs typeface="Times New Roman"/>
                        </a:rPr>
                        <a:t>    OGD</a:t>
                      </a:r>
                      <a:r>
                        <a:rPr lang="fr-FR" sz="1000">
                          <a:latin typeface="MS Gothic"/>
                          <a:ea typeface="Tw Cen MT"/>
                          <a:cs typeface="Arial"/>
                        </a:rPr>
                        <a:t> </a:t>
                      </a:r>
                      <a:r>
                        <a:rPr lang="fr-FR" sz="1000">
                          <a:latin typeface="Arial"/>
                          <a:ea typeface="Tw Cen MT"/>
                          <a:cs typeface="Times New Roman"/>
                        </a:rPr>
                        <a:t>    DDA</a:t>
                      </a:r>
                      <a:r>
                        <a:rPr lang="fr-FR" sz="1000">
                          <a:latin typeface="MS Gothic"/>
                          <a:ea typeface="Tw Cen MT"/>
                          <a:cs typeface="Arial"/>
                        </a:rPr>
                        <a:t> </a:t>
                      </a:r>
                      <a:r>
                        <a:rPr lang="fr-FR" sz="1000">
                          <a:latin typeface="Arial"/>
                          <a:ea typeface="Tw Cen MT"/>
                          <a:cs typeface="Times New Roman"/>
                        </a:rPr>
                        <a:t>    DDSIS</a:t>
                      </a:r>
                      <a:r>
                        <a:rPr lang="fr-FR" sz="1000">
                          <a:latin typeface="MS Gothic"/>
                          <a:ea typeface="Tw Cen MT"/>
                          <a:cs typeface="Arial"/>
                        </a:rPr>
                        <a:t> </a:t>
                      </a:r>
                      <a:r>
                        <a:rPr lang="fr-FR" sz="1000">
                          <a:latin typeface="Arial"/>
                          <a:ea typeface="Tw Cen MT"/>
                          <a:cs typeface="Times New Roman"/>
                        </a:rPr>
                        <a:t>    Chef de FOS</a:t>
                      </a:r>
                      <a:r>
                        <a:rPr lang="fr-FR" sz="1000">
                          <a:latin typeface="MS Gothic"/>
                          <a:ea typeface="Tw Cen MT"/>
                          <a:cs typeface="Arial"/>
                        </a:rPr>
                        <a:t> </a:t>
                      </a:r>
                      <a:endParaRPr lang="fr-FR" sz="1000">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57150" cap="flat" cmpd="dbl"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78799">
                <a:tc gridSpan="3">
                  <a:txBody>
                    <a:bodyPr/>
                    <a:lstStyle/>
                    <a:p>
                      <a:pPr>
                        <a:lnSpc>
                          <a:spcPct val="107000"/>
                        </a:lnSpc>
                        <a:spcAft>
                          <a:spcPts val="0"/>
                        </a:spcAft>
                      </a:pPr>
                      <a:r>
                        <a:rPr lang="fr-FR" sz="1000" b="1" dirty="0">
                          <a:solidFill>
                            <a:srgbClr val="FFFFFF"/>
                          </a:solidFill>
                          <a:latin typeface="Arial"/>
                          <a:ea typeface="Tw Cen MT"/>
                          <a:cs typeface="Times New Roman"/>
                        </a:rPr>
                        <a:t>Cause(s) de l’incendie (hypothèse)</a:t>
                      </a:r>
                      <a:endParaRPr lang="fr-FR" sz="1000" dirty="0">
                        <a:latin typeface="Tw Cen MT"/>
                        <a:ea typeface="Tw Cen MT"/>
                        <a:cs typeface="Times New Roman"/>
                      </a:endParaRPr>
                    </a:p>
                  </a:txBody>
                  <a:tcPr marL="59554" marR="59554" marT="0" marB="0" anchor="ctr">
                    <a:lnL w="57150" cap="flat" cmpd="dbl"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hMerge="1">
                  <a:txBody>
                    <a:bodyPr/>
                    <a:lstStyle/>
                    <a:p>
                      <a:endParaRPr lang="fr-FR"/>
                    </a:p>
                  </a:txBody>
                  <a:tcPr/>
                </a:tc>
                <a:tc hMerge="1">
                  <a:txBody>
                    <a:bodyPr/>
                    <a:lstStyle/>
                    <a:p>
                      <a:endParaRPr lang="fr-FR"/>
                    </a:p>
                  </a:txBody>
                  <a:tcPr/>
                </a:tc>
                <a:tc gridSpan="5">
                  <a:txBody>
                    <a:bodyPr/>
                    <a:lstStyle/>
                    <a:p>
                      <a:pPr algn="ctr">
                        <a:lnSpc>
                          <a:spcPct val="107000"/>
                        </a:lnSpc>
                        <a:spcAft>
                          <a:spcPts val="0"/>
                        </a:spcAft>
                      </a:pPr>
                      <a:r>
                        <a:rPr lang="fr-FR" sz="1000">
                          <a:latin typeface="Segoe UI Symbol"/>
                          <a:ea typeface="MS Gothic"/>
                          <a:cs typeface="Segoe UI Symbol"/>
                        </a:rPr>
                        <a:t>Accidentelle</a:t>
                      </a:r>
                      <a:r>
                        <a:rPr lang="fr-FR" sz="1000">
                          <a:latin typeface="MS Gothic"/>
                          <a:ea typeface="Tw Cen MT"/>
                          <a:cs typeface="Segoe UI Symbol"/>
                        </a:rPr>
                        <a:t> </a:t>
                      </a:r>
                      <a:r>
                        <a:rPr lang="fr-FR" sz="1000">
                          <a:latin typeface="Segoe UI Symbol"/>
                          <a:ea typeface="MS Gothic"/>
                          <a:cs typeface="Segoe UI Symbol"/>
                        </a:rPr>
                        <a:t>   Naturelle</a:t>
                      </a:r>
                      <a:r>
                        <a:rPr lang="fr-FR" sz="1000">
                          <a:latin typeface="MS Gothic"/>
                          <a:ea typeface="Tw Cen MT"/>
                          <a:cs typeface="Segoe UI Symbol"/>
                        </a:rPr>
                        <a:t> </a:t>
                      </a:r>
                      <a:r>
                        <a:rPr lang="fr-FR" sz="1000">
                          <a:latin typeface="Segoe UI Symbol"/>
                          <a:ea typeface="MS Gothic"/>
                          <a:cs typeface="Segoe UI Symbol"/>
                        </a:rPr>
                        <a:t>      Indéterminée</a:t>
                      </a:r>
                      <a:r>
                        <a:rPr lang="fr-FR" sz="1000">
                          <a:latin typeface="MS Gothic"/>
                          <a:ea typeface="Tw Cen MT"/>
                          <a:cs typeface="Segoe UI Symbol"/>
                        </a:rPr>
                        <a:t> </a:t>
                      </a:r>
                      <a:endParaRPr lang="fr-FR" sz="1000">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57150" cap="flat" cmpd="dbl"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68257">
                <a:tc gridSpan="3">
                  <a:txBody>
                    <a:bodyPr/>
                    <a:lstStyle/>
                    <a:p>
                      <a:pPr>
                        <a:lnSpc>
                          <a:spcPct val="107000"/>
                        </a:lnSpc>
                        <a:spcAft>
                          <a:spcPts val="0"/>
                        </a:spcAft>
                      </a:pPr>
                      <a:r>
                        <a:rPr lang="fr-FR" sz="1000" b="1">
                          <a:solidFill>
                            <a:srgbClr val="FFFFFF"/>
                          </a:solidFill>
                          <a:latin typeface="Arial"/>
                          <a:ea typeface="Tw Cen MT"/>
                          <a:cs typeface="Times New Roman"/>
                        </a:rPr>
                        <a:t>Suivi dossier FOS RCCI</a:t>
                      </a:r>
                      <a:endParaRPr lang="fr-FR" sz="1000">
                        <a:latin typeface="Tw Cen MT"/>
                        <a:ea typeface="Tw Cen MT"/>
                        <a:cs typeface="Times New Roman"/>
                      </a:endParaRPr>
                    </a:p>
                  </a:txBody>
                  <a:tcPr marL="59554" marR="59554" marT="0" marB="0" anchor="ctr">
                    <a:lnL w="57150" cap="flat" cmpd="dbl"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313C"/>
                    </a:solidFill>
                  </a:tcPr>
                </a:tc>
                <a:tc hMerge="1">
                  <a:txBody>
                    <a:bodyPr/>
                    <a:lstStyle/>
                    <a:p>
                      <a:endParaRPr lang="fr-FR"/>
                    </a:p>
                  </a:txBody>
                  <a:tcPr/>
                </a:tc>
                <a:tc hMerge="1">
                  <a:txBody>
                    <a:bodyPr/>
                    <a:lstStyle/>
                    <a:p>
                      <a:endParaRPr lang="fr-FR"/>
                    </a:p>
                  </a:txBody>
                  <a:tcPr/>
                </a:tc>
                <a:tc gridSpan="5">
                  <a:txBody>
                    <a:bodyPr/>
                    <a:lstStyle/>
                    <a:p>
                      <a:pPr algn="ctr">
                        <a:lnSpc>
                          <a:spcPct val="107000"/>
                        </a:lnSpc>
                        <a:spcAft>
                          <a:spcPts val="0"/>
                        </a:spcAft>
                      </a:pPr>
                      <a:r>
                        <a:rPr lang="fr-FR" sz="1000">
                          <a:latin typeface="Segoe UI Symbol"/>
                          <a:ea typeface="MS Gothic"/>
                          <a:cs typeface="Segoe UI Symbol"/>
                        </a:rPr>
                        <a:t>RSI Seul        Rapport simple (formation CIS</a:t>
                      </a:r>
                      <a:r>
                        <a:rPr lang="fr-FR" sz="1000">
                          <a:latin typeface="MS Gothic"/>
                          <a:ea typeface="Tw Cen MT"/>
                          <a:cs typeface="Segoe UI Symbol"/>
                        </a:rPr>
                        <a:t>) </a:t>
                      </a:r>
                      <a:r>
                        <a:rPr lang="fr-FR" sz="1000">
                          <a:latin typeface="Segoe UI Symbol"/>
                          <a:ea typeface="MS Gothic"/>
                          <a:cs typeface="Segoe UI Symbol"/>
                        </a:rPr>
                        <a:t>   Rapport complet</a:t>
                      </a:r>
                      <a:r>
                        <a:rPr lang="fr-FR" sz="1000">
                          <a:latin typeface="MS Gothic"/>
                          <a:ea typeface="Tw Cen MT"/>
                          <a:cs typeface="Segoe UI Symbol"/>
                        </a:rPr>
                        <a:t> </a:t>
                      </a:r>
                      <a:endParaRPr lang="fr-FR" sz="1000">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57150" cap="flat" cmpd="dbl"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78799">
                <a:tc gridSpan="6">
                  <a:txBody>
                    <a:bodyPr/>
                    <a:lstStyle/>
                    <a:p>
                      <a:pPr>
                        <a:lnSpc>
                          <a:spcPct val="107000"/>
                        </a:lnSpc>
                        <a:spcAft>
                          <a:spcPts val="0"/>
                        </a:spcAft>
                      </a:pPr>
                      <a:r>
                        <a:rPr lang="fr-FR" sz="1000" b="1">
                          <a:solidFill>
                            <a:srgbClr val="FFFFFF"/>
                          </a:solidFill>
                          <a:latin typeface="Arial"/>
                          <a:ea typeface="Tw Cen MT"/>
                          <a:cs typeface="Times New Roman"/>
                        </a:rPr>
                        <a:t>Protection des Traces et Indices assurée en concertation avec le COS</a:t>
                      </a:r>
                      <a:endParaRPr lang="fr-FR" sz="1000">
                        <a:latin typeface="Tw Cen MT"/>
                        <a:ea typeface="Tw Cen MT"/>
                        <a:cs typeface="Times New Roman"/>
                      </a:endParaRPr>
                    </a:p>
                  </a:txBody>
                  <a:tcPr marL="59554" marR="59554" marT="0" marB="0" anchor="ctr">
                    <a:lnL w="57150" cap="flat" cmpd="dbl" algn="ctr">
                      <a:solidFill>
                        <a:srgbClr val="00206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2060"/>
                      </a:solidFill>
                      <a:prstDash val="solid"/>
                      <a:round/>
                      <a:headEnd type="none" w="med" len="med"/>
                      <a:tailEnd type="none" w="med" len="med"/>
                    </a:lnB>
                    <a:solidFill>
                      <a:srgbClr val="08313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nSpc>
                          <a:spcPct val="107000"/>
                        </a:lnSpc>
                        <a:spcAft>
                          <a:spcPts val="0"/>
                        </a:spcAft>
                      </a:pPr>
                      <a:r>
                        <a:rPr lang="fr-FR" sz="1000">
                          <a:latin typeface="Arial"/>
                          <a:ea typeface="Tw Cen MT"/>
                          <a:cs typeface="Times New Roman"/>
                        </a:rPr>
                        <a:t>Oui </a:t>
                      </a:r>
                      <a:endParaRPr lang="fr-FR" sz="1000">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2060"/>
                      </a:solidFill>
                      <a:prstDash val="solid"/>
                      <a:round/>
                      <a:headEnd type="none" w="med" len="med"/>
                      <a:tailEnd type="none" w="med" len="med"/>
                    </a:lnB>
                    <a:solidFill>
                      <a:srgbClr val="FFFFFF"/>
                    </a:solidFill>
                  </a:tcPr>
                </a:tc>
                <a:tc>
                  <a:txBody>
                    <a:bodyPr/>
                    <a:lstStyle/>
                    <a:p>
                      <a:pPr algn="ctr">
                        <a:lnSpc>
                          <a:spcPct val="107000"/>
                        </a:lnSpc>
                        <a:spcAft>
                          <a:spcPts val="0"/>
                        </a:spcAft>
                      </a:pPr>
                      <a:r>
                        <a:rPr lang="fr-FR" sz="1000" dirty="0">
                          <a:latin typeface="Arial"/>
                          <a:ea typeface="Tw Cen MT"/>
                          <a:cs typeface="Times New Roman"/>
                        </a:rPr>
                        <a:t>Non </a:t>
                      </a:r>
                      <a:endParaRPr lang="fr-FR" sz="1000" dirty="0">
                        <a:latin typeface="Tw Cen MT"/>
                        <a:ea typeface="Tw Cen MT"/>
                        <a:cs typeface="Times New Roman"/>
                      </a:endParaRPr>
                    </a:p>
                  </a:txBody>
                  <a:tcPr marL="59554" marR="59554" marT="0" marB="0" anchor="ctr">
                    <a:lnL w="12700" cap="flat" cmpd="sng" algn="ctr">
                      <a:solidFill>
                        <a:srgbClr val="000000"/>
                      </a:solidFill>
                      <a:prstDash val="solid"/>
                      <a:round/>
                      <a:headEnd type="none" w="med" len="med"/>
                      <a:tailEnd type="none" w="med" len="med"/>
                    </a:lnL>
                    <a:lnR w="57150" cap="flat" cmpd="dbl" algn="ctr">
                      <a:solidFill>
                        <a:srgbClr val="00206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2060"/>
                      </a:solidFill>
                      <a:prstDash val="solid"/>
                      <a:round/>
                      <a:headEnd type="none" w="med" len="med"/>
                      <a:tailEnd type="none" w="med" len="med"/>
                    </a:lnB>
                    <a:solidFill>
                      <a:srgbClr val="FFFFFF"/>
                    </a:solidFill>
                  </a:tcPr>
                </a:tc>
              </a:tr>
            </a:tbl>
          </a:graphicData>
        </a:graphic>
      </p:graphicFrame>
      <p:pic>
        <p:nvPicPr>
          <p:cNvPr id="12" name="Image 11"/>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71600" y="1916832"/>
            <a:ext cx="1296144" cy="733425"/>
          </a:xfrm>
          <a:prstGeom prst="rect">
            <a:avLst/>
          </a:prstGeom>
        </p:spPr>
      </p:pic>
    </p:spTree>
    <p:extLst>
      <p:ext uri="{BB962C8B-B14F-4D97-AF65-F5344CB8AC3E}">
        <p14:creationId xmlns="" xmlns:p14="http://schemas.microsoft.com/office/powerpoint/2010/main" val="1231417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defTabSz="914400" eaLnBrk="1" hangingPunct="1">
              <a:defRPr/>
            </a:pPr>
            <a:r>
              <a:rPr lang="en-US" sz="3200" dirty="0">
                <a:latin typeface="Arial"/>
                <a:ea typeface="+mn-ea"/>
                <a:cs typeface="Arial" charset="0"/>
              </a:rPr>
              <a:t>D</a:t>
            </a:r>
            <a:r>
              <a:rPr lang="en-CA" sz="3200" dirty="0">
                <a:latin typeface="Arial"/>
                <a:ea typeface="+mn-ea"/>
                <a:cs typeface="Arial" pitchFamily="34" charset="0"/>
              </a:rPr>
              <a:t>é</a:t>
            </a:r>
            <a:r>
              <a:rPr lang="en-US" sz="3200" dirty="0" err="1">
                <a:latin typeface="Arial"/>
                <a:ea typeface="+mn-ea"/>
                <a:cs typeface="Arial" charset="0"/>
              </a:rPr>
              <a:t>finition</a:t>
            </a:r>
            <a:r>
              <a:rPr lang="en-US" sz="3200" dirty="0">
                <a:latin typeface="Arial"/>
                <a:ea typeface="+mn-ea"/>
                <a:cs typeface="Arial" charset="0"/>
              </a:rPr>
              <a:t> des «causes» </a:t>
            </a:r>
            <a:r>
              <a:rPr lang="en-CA" sz="3200" dirty="0">
                <a:solidFill>
                  <a:srgbClr val="FFFF00"/>
                </a:solidFill>
                <a:latin typeface="Arial"/>
                <a:ea typeface="+mn-ea"/>
                <a:cs typeface="Arial" charset="0"/>
              </a:rPr>
              <a:t/>
            </a:r>
            <a:br>
              <a:rPr lang="en-CA" sz="3200" dirty="0">
                <a:solidFill>
                  <a:srgbClr val="FFFF00"/>
                </a:solidFill>
                <a:latin typeface="Arial"/>
                <a:ea typeface="+mn-ea"/>
                <a:cs typeface="Arial" charset="0"/>
              </a:rPr>
            </a:br>
            <a:endParaRPr lang="fr-FR" dirty="0"/>
          </a:p>
        </p:txBody>
      </p:sp>
      <p:sp>
        <p:nvSpPr>
          <p:cNvPr id="5" name="Espace réservé du numéro de diapositive 4"/>
          <p:cNvSpPr>
            <a:spLocks noGrp="1"/>
          </p:cNvSpPr>
          <p:nvPr>
            <p:ph type="sldNum" sz="quarter" idx="10"/>
          </p:nvPr>
        </p:nvSpPr>
        <p:spPr/>
        <p:txBody>
          <a:bodyPr/>
          <a:lstStyle/>
          <a:p>
            <a:fld id="{AB0F8B3A-24EF-4473-8ECE-0E1DA61F4694}" type="slidenum">
              <a:rPr lang="fr-FR" altLang="fr-FR" smtClean="0"/>
              <a:pPr/>
              <a:t>22</a:t>
            </a:fld>
            <a:endParaRPr lang="fr-FR" altLang="fr-FR"/>
          </a:p>
        </p:txBody>
      </p:sp>
      <p:sp>
        <p:nvSpPr>
          <p:cNvPr id="6" name="Rectangle 5"/>
          <p:cNvSpPr/>
          <p:nvPr/>
        </p:nvSpPr>
        <p:spPr>
          <a:xfrm>
            <a:off x="107504" y="1142220"/>
            <a:ext cx="8784976" cy="4573560"/>
          </a:xfrm>
          <a:prstGeom prst="rect">
            <a:avLst/>
          </a:prstGeom>
        </p:spPr>
        <p:txBody>
          <a:bodyPr wrap="square">
            <a:spAutoFit/>
          </a:bodyPr>
          <a:lstStyle/>
          <a:p>
            <a:pPr marL="342900" indent="-342900" algn="l" eaLnBrk="0" hangingPunct="0">
              <a:spcBef>
                <a:spcPct val="20000"/>
              </a:spcBef>
              <a:buFont typeface="Wingdings" pitchFamily="2" charset="2"/>
              <a:buChar char="Ø"/>
              <a:defRPr/>
            </a:pPr>
            <a:r>
              <a:rPr lang="fr-FR" sz="1400" b="1" kern="0" dirty="0">
                <a:solidFill>
                  <a:srgbClr val="0070C0"/>
                </a:solidFill>
              </a:rPr>
              <a:t>Incendie de cause accidentelle:</a:t>
            </a:r>
            <a:endParaRPr lang="fr-FR" sz="1400" kern="0" dirty="0">
              <a:solidFill>
                <a:srgbClr val="0070C0"/>
              </a:solidFill>
            </a:endParaRPr>
          </a:p>
          <a:p>
            <a:pPr marL="342900" indent="-342900" algn="l" eaLnBrk="0" hangingPunct="0">
              <a:spcBef>
                <a:spcPct val="20000"/>
              </a:spcBef>
              <a:defRPr/>
            </a:pPr>
            <a:r>
              <a:rPr lang="fr-FR" sz="1400" kern="0" dirty="0">
                <a:solidFill>
                  <a:srgbClr val="0070C0"/>
                </a:solidFill>
              </a:rPr>
              <a:t>	</a:t>
            </a:r>
            <a:r>
              <a:rPr lang="fr-FR" sz="1400" kern="0" dirty="0"/>
              <a:t>Tout incendie dont la cause est fortuite</a:t>
            </a:r>
            <a:r>
              <a:rPr lang="fr-FR" sz="1400" kern="0" dirty="0" smtClean="0"/>
              <a:t>.</a:t>
            </a:r>
          </a:p>
          <a:p>
            <a:pPr marL="342900" indent="-342900" algn="l" eaLnBrk="0" hangingPunct="0">
              <a:spcBef>
                <a:spcPct val="20000"/>
              </a:spcBef>
              <a:defRPr/>
            </a:pPr>
            <a:endParaRPr lang="fr-FR" sz="1400" kern="0" dirty="0"/>
          </a:p>
          <a:p>
            <a:pPr marL="342900" indent="-342900" algn="l" eaLnBrk="0" hangingPunct="0">
              <a:spcBef>
                <a:spcPct val="20000"/>
              </a:spcBef>
              <a:buFont typeface="Wingdings" pitchFamily="2" charset="2"/>
              <a:buChar char="Ø"/>
              <a:defRPr/>
            </a:pPr>
            <a:r>
              <a:rPr lang="fr-FR" sz="1400" kern="0" dirty="0">
                <a:solidFill>
                  <a:srgbClr val="0070C0"/>
                </a:solidFill>
              </a:rPr>
              <a:t> </a:t>
            </a:r>
            <a:r>
              <a:rPr lang="fr-FR" sz="1400" b="1" kern="0" dirty="0">
                <a:solidFill>
                  <a:srgbClr val="0070C0"/>
                </a:solidFill>
              </a:rPr>
              <a:t>Incendie de cause indéterminée:</a:t>
            </a:r>
          </a:p>
          <a:p>
            <a:pPr marL="342900" indent="-342900" algn="l" eaLnBrk="0" hangingPunct="0">
              <a:spcBef>
                <a:spcPct val="20000"/>
              </a:spcBef>
              <a:buFont typeface="Wingdings" pitchFamily="2" charset="2"/>
              <a:buNone/>
              <a:defRPr/>
            </a:pPr>
            <a:r>
              <a:rPr lang="fr-FR" sz="1400" kern="0" dirty="0"/>
              <a:t>     Tout incendie dont les signes objectifs ou subjectifs ne permettent pas d ’en déterminer la cause exacte</a:t>
            </a:r>
            <a:r>
              <a:rPr lang="fr-FR" sz="1400" kern="0" dirty="0" smtClean="0"/>
              <a:t>.</a:t>
            </a:r>
          </a:p>
          <a:p>
            <a:pPr marL="342900" indent="-342900" algn="l" eaLnBrk="0" hangingPunct="0">
              <a:spcBef>
                <a:spcPct val="20000"/>
              </a:spcBef>
              <a:buFont typeface="Wingdings" pitchFamily="2" charset="2"/>
              <a:buNone/>
              <a:defRPr/>
            </a:pPr>
            <a:endParaRPr lang="fr-FR" sz="1400" kern="0" dirty="0"/>
          </a:p>
          <a:p>
            <a:pPr marL="342900" indent="-342900" algn="l" eaLnBrk="0" hangingPunct="0">
              <a:spcBef>
                <a:spcPct val="20000"/>
              </a:spcBef>
              <a:buFont typeface="Wingdings" pitchFamily="2" charset="2"/>
              <a:buChar char="Ø"/>
              <a:defRPr/>
            </a:pPr>
            <a:r>
              <a:rPr lang="fr-FR" sz="1400" b="1" kern="0" dirty="0">
                <a:solidFill>
                  <a:srgbClr val="0070C0"/>
                </a:solidFill>
              </a:rPr>
              <a:t>Incendie de cause naturelle:</a:t>
            </a:r>
          </a:p>
          <a:p>
            <a:pPr marL="342900" indent="-342900" algn="l" eaLnBrk="0" hangingPunct="0">
              <a:spcBef>
                <a:spcPct val="20000"/>
              </a:spcBef>
              <a:defRPr/>
            </a:pPr>
            <a:r>
              <a:rPr lang="fr-FR" sz="1400" kern="0" dirty="0"/>
              <a:t>     Tout incendie causé sans intervention humaine et impliquant des éléments naturels tels que la foudre, les rayons du soleil, tremblement de terre</a:t>
            </a:r>
            <a:r>
              <a:rPr lang="fr-FR" sz="1400" kern="0" dirty="0" smtClean="0"/>
              <a:t>…</a:t>
            </a:r>
          </a:p>
          <a:p>
            <a:pPr marL="342900" indent="-342900" algn="l" eaLnBrk="0" hangingPunct="0">
              <a:spcBef>
                <a:spcPct val="20000"/>
              </a:spcBef>
              <a:defRPr/>
            </a:pPr>
            <a:endParaRPr lang="fr-FR" sz="1400" kern="0" dirty="0"/>
          </a:p>
          <a:p>
            <a:pPr marL="342900" indent="-342900" algn="l" eaLnBrk="0" hangingPunct="0">
              <a:spcBef>
                <a:spcPct val="20000"/>
              </a:spcBef>
              <a:buFont typeface="Wingdings" pitchFamily="2" charset="2"/>
              <a:buChar char="Ø"/>
              <a:defRPr/>
            </a:pPr>
            <a:r>
              <a:rPr lang="fr-FR" sz="1400" kern="0" dirty="0">
                <a:solidFill>
                  <a:srgbClr val="0070C0"/>
                </a:solidFill>
              </a:rPr>
              <a:t> </a:t>
            </a:r>
            <a:r>
              <a:rPr lang="fr-FR" sz="1400" b="1" kern="0" dirty="0">
                <a:solidFill>
                  <a:srgbClr val="0070C0"/>
                </a:solidFill>
              </a:rPr>
              <a:t>Incendie de cause criminelle:</a:t>
            </a:r>
          </a:p>
          <a:p>
            <a:pPr marL="342900" indent="-342900" algn="l" eaLnBrk="0" hangingPunct="0">
              <a:spcBef>
                <a:spcPct val="20000"/>
              </a:spcBef>
              <a:defRPr/>
            </a:pPr>
            <a:r>
              <a:rPr lang="fr-FR" sz="1400" kern="0" dirty="0"/>
              <a:t>     Tout incendie allumé par une tierce personne et pour laquelle il est possible d’y rattacher des facteurs et des motifs variés</a:t>
            </a:r>
            <a:r>
              <a:rPr lang="fr-FR" sz="1400" kern="0" dirty="0" smtClean="0"/>
              <a:t>.</a:t>
            </a:r>
          </a:p>
          <a:p>
            <a:pPr marL="342900" indent="-342900" algn="l" eaLnBrk="0" hangingPunct="0">
              <a:spcBef>
                <a:spcPct val="20000"/>
              </a:spcBef>
              <a:defRPr/>
            </a:pPr>
            <a:endParaRPr lang="fr-FR" sz="1400" kern="0" dirty="0"/>
          </a:p>
          <a:p>
            <a:pPr marL="342900" indent="-342900" algn="l" eaLnBrk="0" hangingPunct="0">
              <a:spcBef>
                <a:spcPct val="20000"/>
              </a:spcBef>
              <a:buFont typeface="Wingdings" pitchFamily="2" charset="2"/>
              <a:buChar char="Ø"/>
              <a:defRPr/>
            </a:pPr>
            <a:r>
              <a:rPr lang="fr-FR" sz="1400" b="1" kern="0" dirty="0">
                <a:solidFill>
                  <a:srgbClr val="0070C0"/>
                </a:solidFill>
              </a:rPr>
              <a:t>Incendie de cause volontaire</a:t>
            </a:r>
            <a:r>
              <a:rPr lang="fr-FR" sz="1400" b="1" kern="0" dirty="0" smtClean="0">
                <a:solidFill>
                  <a:srgbClr val="0070C0"/>
                </a:solidFill>
              </a:rPr>
              <a:t>:</a:t>
            </a:r>
            <a:endParaRPr lang="fr-FR" sz="1400" b="1" kern="0" dirty="0">
              <a:solidFill>
                <a:srgbClr val="0070C0"/>
              </a:solidFill>
            </a:endParaRPr>
          </a:p>
          <a:p>
            <a:pPr marL="342900" indent="-342900" algn="l" eaLnBrk="0" hangingPunct="0">
              <a:spcBef>
                <a:spcPct val="20000"/>
              </a:spcBef>
              <a:defRPr/>
            </a:pPr>
            <a:r>
              <a:rPr lang="fr-FR" sz="1400" kern="0" dirty="0"/>
              <a:t>	Tout incendie délibérément allumé par la personne demeurant dans le lieu d’origine de l’incendie et pour laquelle il est possible de rattacher des motifs et des facteurs variés</a:t>
            </a:r>
            <a:r>
              <a:rPr lang="fr-FR" sz="1400" kern="0" dirty="0" smtClean="0"/>
              <a:t>.</a:t>
            </a:r>
          </a:p>
          <a:p>
            <a:pPr marL="342900" indent="-342900" eaLnBrk="0" hangingPunct="0">
              <a:spcBef>
                <a:spcPct val="20000"/>
              </a:spcBef>
              <a:defRPr/>
            </a:pPr>
            <a:endParaRPr lang="fr-FR" sz="1400" kern="0" dirty="0"/>
          </a:p>
        </p:txBody>
      </p:sp>
    </p:spTree>
    <p:extLst>
      <p:ext uri="{BB962C8B-B14F-4D97-AF65-F5344CB8AC3E}">
        <p14:creationId xmlns="" xmlns:p14="http://schemas.microsoft.com/office/powerpoint/2010/main" val="225944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23</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endParaRPr lang="fr-FR" sz="2800" dirty="0"/>
          </a:p>
        </p:txBody>
      </p:sp>
      <p:pic>
        <p:nvPicPr>
          <p:cNvPr id="5" name="Picture 8" descr="DSC05056"/>
          <p:cNvPicPr>
            <a:picLocks noChangeAspect="1" noChangeArrowheads="1"/>
          </p:cNvPicPr>
          <p:nvPr/>
        </p:nvPicPr>
        <p:blipFill>
          <a:blip r:embed="rId3" cstate="print"/>
          <a:srcRect/>
          <a:stretch>
            <a:fillRect/>
          </a:stretch>
        </p:blipFill>
        <p:spPr bwMode="auto">
          <a:xfrm>
            <a:off x="936073" y="1124744"/>
            <a:ext cx="7271854" cy="4866681"/>
          </a:xfrm>
          <a:prstGeom prst="rect">
            <a:avLst/>
          </a:prstGeom>
          <a:noFill/>
          <a:ln w="38100">
            <a:solidFill>
              <a:srgbClr val="FFFF00"/>
            </a:solidFill>
            <a:miter lim="800000"/>
            <a:headEnd/>
            <a:tailEnd/>
          </a:ln>
        </p:spPr>
      </p:pic>
      <p:sp>
        <p:nvSpPr>
          <p:cNvPr id="7" name="WordArt 2"/>
          <p:cNvSpPr>
            <a:spLocks noChangeArrowheads="1" noChangeShapeType="1" noTextEdit="1"/>
          </p:cNvSpPr>
          <p:nvPr/>
        </p:nvSpPr>
        <p:spPr bwMode="auto">
          <a:xfrm>
            <a:off x="1763711" y="1570050"/>
            <a:ext cx="5616575" cy="191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fr-FR" sz="3600" kern="10" dirty="0">
                <a:ln w="9525">
                  <a:round/>
                  <a:headEnd/>
                  <a:tailEnd/>
                </a:ln>
                <a:gradFill rotWithShape="1">
                  <a:gsLst>
                    <a:gs pos="0">
                      <a:srgbClr val="FFFF00"/>
                    </a:gs>
                    <a:gs pos="100000">
                      <a:srgbClr val="FF3300"/>
                    </a:gs>
                  </a:gsLst>
                  <a:lin ang="5400000" scaled="1"/>
                </a:gradFill>
                <a:latin typeface="Arial Black"/>
              </a:rPr>
              <a:t>FIN</a:t>
            </a:r>
          </a:p>
          <a:p>
            <a:pPr algn="ctr"/>
            <a:r>
              <a:rPr lang="fr-FR" sz="3600" kern="10" dirty="0">
                <a:ln w="9525">
                  <a:round/>
                  <a:headEnd/>
                  <a:tailEnd/>
                </a:ln>
                <a:gradFill rotWithShape="1">
                  <a:gsLst>
                    <a:gs pos="0">
                      <a:srgbClr val="FFFF00"/>
                    </a:gs>
                    <a:gs pos="100000">
                      <a:srgbClr val="FF3300"/>
                    </a:gs>
                  </a:gsLst>
                  <a:lin ang="5400000" scaled="1"/>
                </a:gradFill>
                <a:latin typeface="Arial Black"/>
              </a:rPr>
              <a:t>merci de votre attention</a:t>
            </a:r>
          </a:p>
        </p:txBody>
      </p:sp>
      <p:pic>
        <p:nvPicPr>
          <p:cNvPr id="8" name="Picture 4" descr="question_float_from_box_hg_clr"/>
          <p:cNvPicPr>
            <a:picLocks noChangeAspect="1" noChangeArrowheads="1" noCrop="1"/>
          </p:cNvPicPr>
          <p:nvPr/>
        </p:nvPicPr>
        <p:blipFill>
          <a:blip r:embed="rId4" cstate="print"/>
          <a:srcRect/>
          <a:stretch>
            <a:fillRect/>
          </a:stretch>
        </p:blipFill>
        <p:spPr bwMode="auto">
          <a:xfrm>
            <a:off x="3887787" y="3933056"/>
            <a:ext cx="1368425" cy="1878012"/>
          </a:xfrm>
          <a:prstGeom prst="rect">
            <a:avLst/>
          </a:prstGeom>
          <a:noFill/>
          <a:ln w="9525">
            <a:noFill/>
            <a:miter lim="800000"/>
            <a:headEnd/>
            <a:tailEnd/>
          </a:ln>
        </p:spPr>
      </p:pic>
    </p:spTree>
    <p:extLst>
      <p:ext uri="{BB962C8B-B14F-4D97-AF65-F5344CB8AC3E}">
        <p14:creationId xmlns="" xmlns:p14="http://schemas.microsoft.com/office/powerpoint/2010/main" val="1288774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3</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lvl="0" defTabSz="914400" eaLnBrk="1" hangingPunct="1">
              <a:defRPr/>
            </a:pPr>
            <a:r>
              <a:rPr lang="fr-FR" b="0" dirty="0">
                <a:latin typeface="Arial"/>
                <a:ea typeface="+mn-ea"/>
                <a:cs typeface="Arial" charset="0"/>
              </a:rPr>
              <a:t>NFPA 921 et 1033</a:t>
            </a:r>
          </a:p>
        </p:txBody>
      </p:sp>
      <p:sp>
        <p:nvSpPr>
          <p:cNvPr id="3" name="Rectangle 2"/>
          <p:cNvSpPr/>
          <p:nvPr/>
        </p:nvSpPr>
        <p:spPr>
          <a:xfrm>
            <a:off x="0" y="1124744"/>
            <a:ext cx="8928992" cy="1815882"/>
          </a:xfrm>
          <a:prstGeom prst="rect">
            <a:avLst/>
          </a:prstGeom>
        </p:spPr>
        <p:txBody>
          <a:bodyPr wrap="square">
            <a:spAutoFit/>
          </a:bodyPr>
          <a:lstStyle/>
          <a:p>
            <a:pPr marL="342900" indent="-342900" algn="l">
              <a:spcBef>
                <a:spcPct val="20000"/>
              </a:spcBef>
              <a:buFontTx/>
              <a:buChar char="•"/>
              <a:defRPr/>
            </a:pPr>
            <a:r>
              <a:rPr lang="fr-FR" sz="2400" kern="0" dirty="0"/>
              <a:t>Ce document est conçu pour aider:</a:t>
            </a:r>
          </a:p>
          <a:p>
            <a:pPr marL="742950" lvl="1" indent="-285750" algn="l">
              <a:spcBef>
                <a:spcPct val="20000"/>
              </a:spcBef>
              <a:buFont typeface="Wingdings" pitchFamily="2" charset="2"/>
              <a:buChar char="Ø"/>
              <a:defRPr/>
            </a:pPr>
            <a:r>
              <a:rPr lang="fr-FR" sz="2000" kern="0" dirty="0"/>
              <a:t>Les personnes investies de la responsabilité </a:t>
            </a:r>
            <a:r>
              <a:rPr lang="fr-FR" sz="2000" kern="0" dirty="0" smtClean="0"/>
              <a:t>d’enquêter.</a:t>
            </a:r>
            <a:endParaRPr lang="fr-FR" sz="2000" kern="0" dirty="0"/>
          </a:p>
          <a:p>
            <a:pPr marL="742950" lvl="1" indent="-285750" algn="l">
              <a:spcBef>
                <a:spcPct val="20000"/>
              </a:spcBef>
              <a:buFont typeface="Wingdings" pitchFamily="2" charset="2"/>
              <a:buChar char="Ø"/>
              <a:defRPr/>
            </a:pPr>
            <a:r>
              <a:rPr lang="fr-FR" sz="2000" kern="0" dirty="0"/>
              <a:t>D’en analyser les circonstances et de formuler une opinion quant à  l’origine, la cause, la responsabilité, ou la prévention de ce genre </a:t>
            </a:r>
            <a:r>
              <a:rPr lang="fr-FR" sz="2000" kern="0" dirty="0" smtClean="0"/>
              <a:t>d’incidents.</a:t>
            </a:r>
            <a:endParaRPr lang="fr-FR" dirty="0"/>
          </a:p>
        </p:txBody>
      </p:sp>
      <p:pic>
        <p:nvPicPr>
          <p:cNvPr id="11" name="Picture 2" descr="http://www.fire-police-ems.com/books/bn2808.jpg"/>
          <p:cNvPicPr>
            <a:picLocks noChangeAspect="1" noChangeArrowheads="1"/>
          </p:cNvPicPr>
          <p:nvPr/>
        </p:nvPicPr>
        <p:blipFill>
          <a:blip r:embed="rId3" cstate="print"/>
          <a:srcRect/>
          <a:stretch>
            <a:fillRect/>
          </a:stretch>
        </p:blipFill>
        <p:spPr bwMode="auto">
          <a:xfrm>
            <a:off x="623888" y="3000593"/>
            <a:ext cx="2393950" cy="3100387"/>
          </a:xfrm>
          <a:prstGeom prst="rect">
            <a:avLst/>
          </a:prstGeom>
          <a:noFill/>
          <a:ln w="9525">
            <a:noFill/>
            <a:miter lim="800000"/>
            <a:headEnd/>
            <a:tailEnd/>
          </a:ln>
        </p:spPr>
      </p:pic>
      <p:pic>
        <p:nvPicPr>
          <p:cNvPr id="12" name="Picture 14" descr="8promo_03"/>
          <p:cNvPicPr>
            <a:picLocks noChangeAspect="1" noChangeArrowheads="1"/>
          </p:cNvPicPr>
          <p:nvPr/>
        </p:nvPicPr>
        <p:blipFill>
          <a:blip r:embed="rId4" cstate="print"/>
          <a:srcRect/>
          <a:stretch>
            <a:fillRect/>
          </a:stretch>
        </p:blipFill>
        <p:spPr bwMode="auto">
          <a:xfrm>
            <a:off x="3398825" y="3471679"/>
            <a:ext cx="2592387" cy="1946275"/>
          </a:xfrm>
          <a:prstGeom prst="rect">
            <a:avLst/>
          </a:prstGeom>
          <a:noFill/>
          <a:ln w="19050">
            <a:solidFill>
              <a:srgbClr val="FFFF00"/>
            </a:solidFill>
            <a:miter lim="800000"/>
            <a:headEnd/>
            <a:tailEnd/>
          </a:ln>
        </p:spPr>
      </p:pic>
      <p:pic>
        <p:nvPicPr>
          <p:cNvPr id="13" name="Picture 5"/>
          <p:cNvPicPr>
            <a:picLocks noChangeAspect="1" noChangeArrowheads="1"/>
          </p:cNvPicPr>
          <p:nvPr/>
        </p:nvPicPr>
        <p:blipFill>
          <a:blip r:embed="rId5" cstate="print"/>
          <a:srcRect/>
          <a:stretch>
            <a:fillRect/>
          </a:stretch>
        </p:blipFill>
        <p:spPr bwMode="auto">
          <a:xfrm>
            <a:off x="6372200" y="2708920"/>
            <a:ext cx="2376488" cy="3240087"/>
          </a:xfrm>
          <a:prstGeom prst="rect">
            <a:avLst/>
          </a:prstGeom>
          <a:noFill/>
          <a:ln w="9525">
            <a:noFill/>
            <a:miter lim="800000"/>
            <a:headEnd/>
            <a:tailEnd/>
          </a:ln>
        </p:spPr>
      </p:pic>
    </p:spTree>
    <p:extLst>
      <p:ext uri="{BB962C8B-B14F-4D97-AF65-F5344CB8AC3E}">
        <p14:creationId xmlns="" xmlns:p14="http://schemas.microsoft.com/office/powerpoint/2010/main" val="1464254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4</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lvl="0" defTabSz="914400" eaLnBrk="1" hangingPunct="1"/>
            <a:r>
              <a:rPr lang="fr-FR" sz="2000" kern="1200" dirty="0">
                <a:solidFill>
                  <a:srgbClr val="FFFF00"/>
                </a:solidFill>
                <a:latin typeface="Arial" charset="0"/>
                <a:ea typeface="+mn-ea"/>
                <a:cs typeface="Arial" charset="0"/>
              </a:rPr>
              <a:t/>
            </a:r>
            <a:br>
              <a:rPr lang="fr-FR" sz="2000" kern="1200" dirty="0">
                <a:solidFill>
                  <a:srgbClr val="FFFF00"/>
                </a:solidFill>
                <a:latin typeface="Arial" charset="0"/>
                <a:ea typeface="+mn-ea"/>
                <a:cs typeface="Arial" charset="0"/>
              </a:rPr>
            </a:br>
            <a:r>
              <a:rPr lang="fr-FR" sz="2000" kern="1200" dirty="0">
                <a:solidFill>
                  <a:srgbClr val="FFFF00"/>
                </a:solidFill>
                <a:latin typeface="Arial" charset="0"/>
                <a:ea typeface="+mn-ea"/>
                <a:cs typeface="Arial" charset="0"/>
              </a:rPr>
              <a:t/>
            </a:r>
            <a:br>
              <a:rPr lang="fr-FR" sz="2000" kern="1200" dirty="0">
                <a:solidFill>
                  <a:srgbClr val="FFFF00"/>
                </a:solidFill>
                <a:latin typeface="Arial" charset="0"/>
                <a:ea typeface="+mn-ea"/>
                <a:cs typeface="Arial" charset="0"/>
              </a:rPr>
            </a:br>
            <a:r>
              <a:rPr lang="fr-FR" sz="2000" kern="1200" dirty="0" smtClean="0">
                <a:latin typeface="Arial" charset="0"/>
                <a:ea typeface="+mn-ea"/>
                <a:cs typeface="Arial" charset="0"/>
              </a:rPr>
              <a:t>Objet :</a:t>
            </a:r>
            <a:endParaRPr lang="fr-FR" sz="3200" dirty="0"/>
          </a:p>
        </p:txBody>
      </p:sp>
      <p:sp>
        <p:nvSpPr>
          <p:cNvPr id="2" name="Rectangle 1"/>
          <p:cNvSpPr/>
          <p:nvPr/>
        </p:nvSpPr>
        <p:spPr>
          <a:xfrm>
            <a:off x="179388" y="1268760"/>
            <a:ext cx="8713092" cy="584775"/>
          </a:xfrm>
          <a:prstGeom prst="rect">
            <a:avLst/>
          </a:prstGeom>
        </p:spPr>
        <p:txBody>
          <a:bodyPr wrap="square">
            <a:spAutoFit/>
          </a:bodyPr>
          <a:lstStyle/>
          <a:p>
            <a:endParaRPr lang="fr-FR" dirty="0">
              <a:solidFill>
                <a:srgbClr val="0070C0"/>
              </a:solidFill>
            </a:endParaRPr>
          </a:p>
          <a:p>
            <a:endParaRPr lang="fr-FR" dirty="0"/>
          </a:p>
        </p:txBody>
      </p:sp>
      <p:sp>
        <p:nvSpPr>
          <p:cNvPr id="3" name="Rectangle 2"/>
          <p:cNvSpPr/>
          <p:nvPr/>
        </p:nvSpPr>
        <p:spPr>
          <a:xfrm>
            <a:off x="-18033" y="1065287"/>
            <a:ext cx="9180066" cy="3046988"/>
          </a:xfrm>
          <a:prstGeom prst="rect">
            <a:avLst/>
          </a:prstGeom>
        </p:spPr>
        <p:txBody>
          <a:bodyPr wrap="square">
            <a:spAutoFit/>
          </a:bodyPr>
          <a:lstStyle/>
          <a:p>
            <a:pPr algn="l"/>
            <a:endParaRPr lang="fr-FR" dirty="0"/>
          </a:p>
          <a:p>
            <a:pPr algn="l"/>
            <a:endParaRPr lang="fr-FR" dirty="0" smtClean="0"/>
          </a:p>
          <a:p>
            <a:pPr algn="l"/>
            <a:endParaRPr lang="fr-FR" dirty="0"/>
          </a:p>
          <a:p>
            <a:pPr algn="l"/>
            <a:endParaRPr lang="fr-FR" dirty="0" smtClean="0"/>
          </a:p>
          <a:p>
            <a:pPr algn="l"/>
            <a:endParaRPr lang="fr-FR" dirty="0"/>
          </a:p>
          <a:p>
            <a:pPr algn="l"/>
            <a:endParaRPr lang="fr-FR" dirty="0" smtClean="0"/>
          </a:p>
          <a:p>
            <a:pPr algn="l"/>
            <a:endParaRPr lang="fr-FR" dirty="0"/>
          </a:p>
          <a:p>
            <a:pPr algn="l"/>
            <a:endParaRPr lang="fr-FR" dirty="0" smtClean="0"/>
          </a:p>
          <a:p>
            <a:pPr algn="l"/>
            <a:endParaRPr lang="fr-FR" dirty="0"/>
          </a:p>
          <a:p>
            <a:pPr algn="l"/>
            <a:endParaRPr lang="fr-FR" dirty="0" smtClean="0"/>
          </a:p>
          <a:p>
            <a:pPr algn="l"/>
            <a:endParaRPr lang="fr-FR" dirty="0" smtClean="0"/>
          </a:p>
          <a:p>
            <a:pPr algn="l"/>
            <a:endParaRPr lang="fr-FR" dirty="0"/>
          </a:p>
        </p:txBody>
      </p:sp>
      <p:sp>
        <p:nvSpPr>
          <p:cNvPr id="5" name="Rectangle 4"/>
          <p:cNvSpPr/>
          <p:nvPr/>
        </p:nvSpPr>
        <p:spPr>
          <a:xfrm>
            <a:off x="179388" y="1141602"/>
            <a:ext cx="8575178" cy="3490186"/>
          </a:xfrm>
          <a:prstGeom prst="rect">
            <a:avLst/>
          </a:prstGeom>
        </p:spPr>
        <p:txBody>
          <a:bodyPr wrap="square">
            <a:spAutoFit/>
          </a:bodyPr>
          <a:lstStyle/>
          <a:p>
            <a:pPr marL="342900" indent="-342900" algn="l">
              <a:spcBef>
                <a:spcPct val="20000"/>
              </a:spcBef>
              <a:buFont typeface="Wingdings" pitchFamily="2" charset="2"/>
              <a:buNone/>
              <a:defRPr/>
            </a:pPr>
            <a:r>
              <a:rPr lang="fr-FR" sz="2400" kern="0" dirty="0">
                <a:solidFill>
                  <a:srgbClr val="0070C0"/>
                </a:solidFill>
              </a:rPr>
              <a:t>Ce document a pour objet</a:t>
            </a:r>
            <a:r>
              <a:rPr lang="fr-FR" sz="2400" kern="0" dirty="0" smtClean="0">
                <a:solidFill>
                  <a:srgbClr val="0070C0"/>
                </a:solidFill>
              </a:rPr>
              <a:t>:</a:t>
            </a:r>
          </a:p>
          <a:p>
            <a:pPr marL="342900" indent="-342900" algn="l">
              <a:spcBef>
                <a:spcPct val="20000"/>
              </a:spcBef>
              <a:buFont typeface="Wingdings" pitchFamily="2" charset="2"/>
              <a:buNone/>
              <a:defRPr/>
            </a:pPr>
            <a:endParaRPr lang="fr-FR" sz="2000" kern="0" dirty="0"/>
          </a:p>
          <a:p>
            <a:pPr marL="742950" lvl="1" indent="-285750" algn="l">
              <a:spcBef>
                <a:spcPct val="20000"/>
              </a:spcBef>
              <a:buFont typeface="Wingdings" pitchFamily="2" charset="2"/>
              <a:buChar char="Ø"/>
              <a:defRPr/>
            </a:pPr>
            <a:r>
              <a:rPr lang="fr-FR" kern="0" dirty="0"/>
              <a:t>D’énoncer des lignes directrices et des recommandations pour la conduite d’enquêtes sur les incendies et explosions.</a:t>
            </a:r>
          </a:p>
          <a:p>
            <a:pPr marL="742950" lvl="1" indent="-285750" algn="l">
              <a:spcBef>
                <a:spcPct val="20000"/>
              </a:spcBef>
              <a:buFont typeface="Wingdings" pitchFamily="2" charset="2"/>
              <a:buChar char="Ø"/>
              <a:defRPr/>
            </a:pPr>
            <a:r>
              <a:rPr lang="fr-FR" kern="0" dirty="0"/>
              <a:t>La conduite d’enquêtes ou analyses sur des incendies et l’énumération précise de leurs causes sont des éléments essentiels pour la protection des personnes et des biens.</a:t>
            </a:r>
            <a:r>
              <a:rPr lang="fr-FR" dirty="0"/>
              <a:t> </a:t>
            </a:r>
          </a:p>
          <a:p>
            <a:pPr marL="742950" lvl="1" indent="-285750" algn="l">
              <a:spcBef>
                <a:spcPct val="20000"/>
              </a:spcBef>
              <a:buFont typeface="Wingdings" pitchFamily="2" charset="2"/>
              <a:buChar char="Ø"/>
              <a:defRPr/>
            </a:pPr>
            <a:r>
              <a:rPr lang="fr-FR" dirty="0"/>
              <a:t>La détermination précise et exacte des causes et des responsabilités contribue a la prévention d’autres incendies.</a:t>
            </a:r>
          </a:p>
          <a:p>
            <a:pPr marL="742950" lvl="1" indent="-285750" algn="l">
              <a:spcBef>
                <a:spcPct val="20000"/>
              </a:spcBef>
              <a:buFont typeface="Wingdings" pitchFamily="2" charset="2"/>
              <a:buChar char="Ø"/>
              <a:defRPr/>
            </a:pPr>
            <a:r>
              <a:rPr lang="fr-FR" dirty="0"/>
              <a:t>Ce document a été rédigé afin de servir de modèle pour la promotion et l’exécution des enquêtes sur les incendies et explosions ainsi que pour l’avancement de la science, de la technologie et de la méthodologie relatives au incendies.</a:t>
            </a:r>
          </a:p>
        </p:txBody>
      </p:sp>
    </p:spTree>
    <p:extLst>
      <p:ext uri="{BB962C8B-B14F-4D97-AF65-F5344CB8AC3E}">
        <p14:creationId xmlns="" xmlns:p14="http://schemas.microsoft.com/office/powerpoint/2010/main" val="2002368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5</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solidFill>
                  <a:srgbClr val="FFFF00"/>
                </a:solidFill>
              </a:rPr>
              <a:t/>
            </a:r>
            <a:br>
              <a:rPr lang="fr-FR" sz="3200" dirty="0">
                <a:solidFill>
                  <a:srgbClr val="FFFF00"/>
                </a:solidFill>
              </a:rPr>
            </a:br>
            <a:r>
              <a:rPr lang="fr-FR" sz="3200" dirty="0"/>
              <a:t>La méthode scientifique</a:t>
            </a:r>
            <a:r>
              <a:rPr lang="fr-FR" sz="3200" dirty="0">
                <a:solidFill>
                  <a:srgbClr val="FFFF00"/>
                </a:solidFill>
              </a:rPr>
              <a:t/>
            </a:r>
            <a:br>
              <a:rPr lang="fr-FR" sz="3200" dirty="0">
                <a:solidFill>
                  <a:srgbClr val="FFFF00"/>
                </a:solidFill>
              </a:rPr>
            </a:br>
            <a:endParaRPr lang="fr-FR" sz="3200" dirty="0"/>
          </a:p>
        </p:txBody>
      </p:sp>
      <p:pic>
        <p:nvPicPr>
          <p:cNvPr id="5" name="Picture 33" descr="8promo_07"/>
          <p:cNvPicPr>
            <a:picLocks noChangeAspect="1" noChangeArrowheads="1"/>
          </p:cNvPicPr>
          <p:nvPr/>
        </p:nvPicPr>
        <p:blipFill>
          <a:blip r:embed="rId3" cstate="print"/>
          <a:srcRect/>
          <a:stretch>
            <a:fillRect/>
          </a:stretch>
        </p:blipFill>
        <p:spPr bwMode="auto">
          <a:xfrm>
            <a:off x="251520" y="1959447"/>
            <a:ext cx="4125912" cy="3097213"/>
          </a:xfrm>
          <a:prstGeom prst="rect">
            <a:avLst/>
          </a:prstGeom>
          <a:noFill/>
          <a:ln w="19050">
            <a:solidFill>
              <a:srgbClr val="FFFF00"/>
            </a:solidFill>
            <a:miter lim="800000"/>
            <a:headEnd/>
            <a:tailEnd/>
          </a:ln>
        </p:spPr>
      </p:pic>
      <p:grpSp>
        <p:nvGrpSpPr>
          <p:cNvPr id="6" name="Group 32"/>
          <p:cNvGrpSpPr>
            <a:grpSpLocks/>
          </p:cNvGrpSpPr>
          <p:nvPr/>
        </p:nvGrpSpPr>
        <p:grpSpPr bwMode="auto">
          <a:xfrm>
            <a:off x="3851920" y="1484784"/>
            <a:ext cx="5046663" cy="4429125"/>
            <a:chOff x="1259" y="1305"/>
            <a:chExt cx="3089" cy="2790"/>
          </a:xfrm>
        </p:grpSpPr>
        <p:sp>
          <p:nvSpPr>
            <p:cNvPr id="7" name="Rectangle 4"/>
            <p:cNvSpPr>
              <a:spLocks noChangeArrowheads="1"/>
            </p:cNvSpPr>
            <p:nvPr/>
          </p:nvSpPr>
          <p:spPr bwMode="auto">
            <a:xfrm>
              <a:off x="2121" y="1305"/>
              <a:ext cx="1996" cy="360"/>
            </a:xfrm>
            <a:prstGeom prst="rect">
              <a:avLst/>
            </a:prstGeom>
            <a:gradFill rotWithShape="0">
              <a:gsLst>
                <a:gs pos="0">
                  <a:srgbClr val="8488C4"/>
                </a:gs>
                <a:gs pos="53000">
                  <a:srgbClr val="D4DEFF"/>
                </a:gs>
                <a:gs pos="83000">
                  <a:srgbClr val="D4DEFF"/>
                </a:gs>
                <a:gs pos="100000">
                  <a:srgbClr val="96AB94"/>
                </a:gs>
              </a:gsLst>
              <a:lin ang="5400000"/>
            </a:gradFill>
            <a:ln w="12700" cap="sq" algn="ctr">
              <a:solidFill>
                <a:srgbClr val="000000"/>
              </a:solidFill>
              <a:round/>
              <a:headEnd type="none" w="sm" len="sm"/>
              <a:tailEnd type="none" w="sm" len="sm"/>
            </a:ln>
          </p:spPr>
          <p:txBody>
            <a:bodyPr wrap="none"/>
            <a:lstStyle/>
            <a:p>
              <a:pPr algn="ctr"/>
              <a:r>
                <a:rPr lang="fr-FR" sz="1600"/>
                <a:t>Reconnaître le besoin</a:t>
              </a:r>
            </a:p>
            <a:p>
              <a:pPr algn="ctr"/>
              <a:r>
                <a:rPr lang="fr-FR" sz="1400"/>
                <a:t>(identifier le problème)</a:t>
              </a:r>
            </a:p>
          </p:txBody>
        </p:sp>
        <p:sp>
          <p:nvSpPr>
            <p:cNvPr id="8" name="Rectangle 5"/>
            <p:cNvSpPr>
              <a:spLocks noChangeArrowheads="1"/>
            </p:cNvSpPr>
            <p:nvPr/>
          </p:nvSpPr>
          <p:spPr bwMode="auto">
            <a:xfrm>
              <a:off x="2121" y="1845"/>
              <a:ext cx="1996" cy="225"/>
            </a:xfrm>
            <a:prstGeom prst="rect">
              <a:avLst/>
            </a:prstGeom>
            <a:gradFill rotWithShape="0">
              <a:gsLst>
                <a:gs pos="0">
                  <a:srgbClr val="8488C4"/>
                </a:gs>
                <a:gs pos="53000">
                  <a:srgbClr val="D4DEFF"/>
                </a:gs>
                <a:gs pos="83000">
                  <a:srgbClr val="D4DEFF"/>
                </a:gs>
                <a:gs pos="100000">
                  <a:srgbClr val="96AB94"/>
                </a:gs>
              </a:gsLst>
              <a:lin ang="5400000"/>
            </a:gradFill>
            <a:ln w="12700" cap="sq" algn="ctr">
              <a:solidFill>
                <a:srgbClr val="000000"/>
              </a:solidFill>
              <a:round/>
              <a:headEnd type="none" w="sm" len="sm"/>
              <a:tailEnd type="none" w="sm" len="sm"/>
            </a:ln>
          </p:spPr>
          <p:txBody>
            <a:bodyPr wrap="none"/>
            <a:lstStyle/>
            <a:p>
              <a:pPr algn="ctr"/>
              <a:r>
                <a:rPr lang="fr-FR" sz="1600"/>
                <a:t>Définir le problème</a:t>
              </a:r>
            </a:p>
          </p:txBody>
        </p:sp>
        <p:sp>
          <p:nvSpPr>
            <p:cNvPr id="9" name="Rectangle 6"/>
            <p:cNvSpPr>
              <a:spLocks noChangeArrowheads="1"/>
            </p:cNvSpPr>
            <p:nvPr/>
          </p:nvSpPr>
          <p:spPr bwMode="auto">
            <a:xfrm>
              <a:off x="2121" y="2205"/>
              <a:ext cx="1996" cy="225"/>
            </a:xfrm>
            <a:prstGeom prst="rect">
              <a:avLst/>
            </a:prstGeom>
            <a:gradFill rotWithShape="0">
              <a:gsLst>
                <a:gs pos="0">
                  <a:srgbClr val="8488C4"/>
                </a:gs>
                <a:gs pos="53000">
                  <a:srgbClr val="D4DEFF"/>
                </a:gs>
                <a:gs pos="83000">
                  <a:srgbClr val="D4DEFF"/>
                </a:gs>
                <a:gs pos="100000">
                  <a:srgbClr val="96AB94"/>
                </a:gs>
              </a:gsLst>
              <a:lin ang="5400000"/>
            </a:gradFill>
            <a:ln w="12700" cap="sq" algn="ctr">
              <a:solidFill>
                <a:srgbClr val="000000"/>
              </a:solidFill>
              <a:round/>
              <a:headEnd type="none" w="sm" len="sm"/>
              <a:tailEnd type="none" w="sm" len="sm"/>
            </a:ln>
          </p:spPr>
          <p:txBody>
            <a:bodyPr wrap="none"/>
            <a:lstStyle/>
            <a:p>
              <a:pPr algn="ctr"/>
              <a:r>
                <a:rPr lang="fr-FR" sz="1600"/>
                <a:t>Recueillir des données</a:t>
              </a:r>
            </a:p>
          </p:txBody>
        </p:sp>
        <p:sp>
          <p:nvSpPr>
            <p:cNvPr id="10" name="Rectangle 7"/>
            <p:cNvSpPr>
              <a:spLocks noChangeArrowheads="1"/>
            </p:cNvSpPr>
            <p:nvPr/>
          </p:nvSpPr>
          <p:spPr bwMode="auto">
            <a:xfrm>
              <a:off x="2121" y="2970"/>
              <a:ext cx="1996" cy="225"/>
            </a:xfrm>
            <a:prstGeom prst="rect">
              <a:avLst/>
            </a:prstGeom>
            <a:gradFill rotWithShape="0">
              <a:gsLst>
                <a:gs pos="0">
                  <a:srgbClr val="8488C4"/>
                </a:gs>
                <a:gs pos="53000">
                  <a:srgbClr val="D4DEFF"/>
                </a:gs>
                <a:gs pos="83000">
                  <a:srgbClr val="D4DEFF"/>
                </a:gs>
                <a:gs pos="100000">
                  <a:srgbClr val="96AB94"/>
                </a:gs>
              </a:gsLst>
              <a:lin ang="5400000"/>
            </a:gradFill>
            <a:ln w="12700" cap="sq" algn="ctr">
              <a:solidFill>
                <a:srgbClr val="000000"/>
              </a:solidFill>
              <a:round/>
              <a:headEnd type="none" w="sm" len="sm"/>
              <a:tailEnd type="none" w="sm" len="sm"/>
            </a:ln>
          </p:spPr>
          <p:txBody>
            <a:bodyPr wrap="none"/>
            <a:lstStyle/>
            <a:p>
              <a:pPr algn="ctr"/>
              <a:r>
                <a:rPr lang="fr-FR"/>
                <a:t>Formuler une hypothèse</a:t>
              </a:r>
            </a:p>
          </p:txBody>
        </p:sp>
        <p:sp>
          <p:nvSpPr>
            <p:cNvPr id="11" name="Rectangle 8"/>
            <p:cNvSpPr>
              <a:spLocks noChangeArrowheads="1"/>
            </p:cNvSpPr>
            <p:nvPr/>
          </p:nvSpPr>
          <p:spPr bwMode="auto">
            <a:xfrm>
              <a:off x="2121" y="3285"/>
              <a:ext cx="1996" cy="360"/>
            </a:xfrm>
            <a:prstGeom prst="rect">
              <a:avLst/>
            </a:prstGeom>
            <a:gradFill rotWithShape="0">
              <a:gsLst>
                <a:gs pos="0">
                  <a:srgbClr val="8488C4"/>
                </a:gs>
                <a:gs pos="53000">
                  <a:srgbClr val="D4DEFF"/>
                </a:gs>
                <a:gs pos="83000">
                  <a:srgbClr val="D4DEFF"/>
                </a:gs>
                <a:gs pos="100000">
                  <a:srgbClr val="96AB94"/>
                </a:gs>
              </a:gsLst>
              <a:lin ang="5400000"/>
            </a:gradFill>
            <a:ln w="12700" cap="sq" algn="ctr">
              <a:solidFill>
                <a:srgbClr val="000000"/>
              </a:solidFill>
              <a:round/>
              <a:headEnd type="none" w="sm" len="sm"/>
              <a:tailEnd type="none" w="sm" len="sm"/>
            </a:ln>
          </p:spPr>
          <p:txBody>
            <a:bodyPr wrap="none"/>
            <a:lstStyle/>
            <a:p>
              <a:pPr algn="ctr"/>
              <a:r>
                <a:rPr lang="fr-FR"/>
                <a:t>Tester une hypothèse</a:t>
              </a:r>
            </a:p>
            <a:p>
              <a:pPr algn="ctr"/>
              <a:r>
                <a:rPr lang="fr-FR" sz="1400"/>
                <a:t>(Raisonnement déductif)</a:t>
              </a:r>
            </a:p>
          </p:txBody>
        </p:sp>
        <p:sp>
          <p:nvSpPr>
            <p:cNvPr id="12" name="Rectangle 9"/>
            <p:cNvSpPr>
              <a:spLocks noChangeArrowheads="1"/>
            </p:cNvSpPr>
            <p:nvPr/>
          </p:nvSpPr>
          <p:spPr bwMode="auto">
            <a:xfrm>
              <a:off x="2121" y="3735"/>
              <a:ext cx="2019" cy="360"/>
            </a:xfrm>
            <a:prstGeom prst="rect">
              <a:avLst/>
            </a:prstGeom>
            <a:gradFill rotWithShape="0">
              <a:gsLst>
                <a:gs pos="0">
                  <a:srgbClr val="8488C4"/>
                </a:gs>
                <a:gs pos="53000">
                  <a:srgbClr val="D4DEFF"/>
                </a:gs>
                <a:gs pos="83000">
                  <a:srgbClr val="D4DEFF"/>
                </a:gs>
                <a:gs pos="100000">
                  <a:srgbClr val="96AB94"/>
                </a:gs>
              </a:gsLst>
              <a:lin ang="5400000"/>
            </a:gradFill>
            <a:ln w="12700" cap="sq" algn="ctr">
              <a:solidFill>
                <a:srgbClr val="000000"/>
              </a:solidFill>
              <a:round/>
              <a:headEnd type="none" w="sm" len="sm"/>
              <a:tailEnd type="none" w="sm" len="sm"/>
            </a:ln>
          </p:spPr>
          <p:txBody>
            <a:bodyPr wrap="none"/>
            <a:lstStyle/>
            <a:p>
              <a:pPr algn="ctr"/>
              <a:r>
                <a:rPr lang="fr-FR"/>
                <a:t>Sélectionner </a:t>
              </a:r>
              <a:r>
                <a:rPr lang="fr-FR" b="1"/>
                <a:t>l’hypothèse</a:t>
              </a:r>
              <a:r>
                <a:rPr lang="fr-FR"/>
                <a:t> finale</a:t>
              </a:r>
            </a:p>
            <a:p>
              <a:pPr algn="ctr"/>
              <a:r>
                <a:rPr lang="fr-FR" sz="1400"/>
                <a:t>(Déterminer la cause)</a:t>
              </a:r>
            </a:p>
          </p:txBody>
        </p:sp>
        <p:sp>
          <p:nvSpPr>
            <p:cNvPr id="13" name="Flèche courbée vers la gauche 11"/>
            <p:cNvSpPr>
              <a:spLocks noChangeArrowheads="1"/>
            </p:cNvSpPr>
            <p:nvPr/>
          </p:nvSpPr>
          <p:spPr bwMode="auto">
            <a:xfrm>
              <a:off x="4140" y="1395"/>
              <a:ext cx="180" cy="540"/>
            </a:xfrm>
            <a:prstGeom prst="curvedLeftArrow">
              <a:avLst>
                <a:gd name="adj1" fmla="val 25000"/>
                <a:gd name="adj2" fmla="val 50000"/>
                <a:gd name="adj3" fmla="val 25000"/>
              </a:avLst>
            </a:prstGeom>
            <a:solidFill>
              <a:srgbClr val="800000"/>
            </a:solidFill>
            <a:ln w="12700" cap="sq" algn="ctr">
              <a:solidFill>
                <a:srgbClr val="000000"/>
              </a:solidFill>
              <a:round/>
              <a:headEnd type="none" w="sm" len="sm"/>
              <a:tailEnd type="none" w="sm" len="sm"/>
            </a:ln>
          </p:spPr>
          <p:txBody>
            <a:bodyPr wrap="none"/>
            <a:lstStyle/>
            <a:p>
              <a:endParaRPr lang="fr-FR"/>
            </a:p>
          </p:txBody>
        </p:sp>
        <p:sp>
          <p:nvSpPr>
            <p:cNvPr id="14" name="Flèche courbée vers la gauche 12"/>
            <p:cNvSpPr>
              <a:spLocks noChangeArrowheads="1"/>
            </p:cNvSpPr>
            <p:nvPr/>
          </p:nvSpPr>
          <p:spPr bwMode="auto">
            <a:xfrm>
              <a:off x="4140" y="1935"/>
              <a:ext cx="180" cy="405"/>
            </a:xfrm>
            <a:prstGeom prst="curvedLeftArrow">
              <a:avLst>
                <a:gd name="adj1" fmla="val 25000"/>
                <a:gd name="adj2" fmla="val 50000"/>
                <a:gd name="adj3" fmla="val 25000"/>
              </a:avLst>
            </a:prstGeom>
            <a:solidFill>
              <a:srgbClr val="800000"/>
            </a:solidFill>
            <a:ln w="12700" cap="sq" algn="ctr">
              <a:solidFill>
                <a:srgbClr val="000000"/>
              </a:solidFill>
              <a:round/>
              <a:headEnd type="none" w="sm" len="sm"/>
              <a:tailEnd type="none" w="sm" len="sm"/>
            </a:ln>
          </p:spPr>
          <p:txBody>
            <a:bodyPr wrap="none"/>
            <a:lstStyle/>
            <a:p>
              <a:endParaRPr lang="fr-FR"/>
            </a:p>
          </p:txBody>
        </p:sp>
        <p:sp>
          <p:nvSpPr>
            <p:cNvPr id="15" name="Flèche courbée vers la gauche 13"/>
            <p:cNvSpPr>
              <a:spLocks noChangeArrowheads="1"/>
            </p:cNvSpPr>
            <p:nvPr/>
          </p:nvSpPr>
          <p:spPr bwMode="auto">
            <a:xfrm>
              <a:off x="4140" y="2385"/>
              <a:ext cx="180" cy="360"/>
            </a:xfrm>
            <a:prstGeom prst="curvedLeftArrow">
              <a:avLst>
                <a:gd name="adj1" fmla="val 25000"/>
                <a:gd name="adj2" fmla="val 50000"/>
                <a:gd name="adj3" fmla="val 25000"/>
              </a:avLst>
            </a:prstGeom>
            <a:solidFill>
              <a:srgbClr val="800000"/>
            </a:solidFill>
            <a:ln w="12700" cap="sq" algn="ctr">
              <a:solidFill>
                <a:srgbClr val="000000"/>
              </a:solidFill>
              <a:round/>
              <a:headEnd type="none" w="sm" len="sm"/>
              <a:tailEnd type="none" w="sm" len="sm"/>
            </a:ln>
          </p:spPr>
          <p:txBody>
            <a:bodyPr wrap="none"/>
            <a:lstStyle/>
            <a:p>
              <a:endParaRPr lang="fr-FR"/>
            </a:p>
          </p:txBody>
        </p:sp>
        <p:sp>
          <p:nvSpPr>
            <p:cNvPr id="16" name="Flèche courbée vers la gauche 14"/>
            <p:cNvSpPr>
              <a:spLocks noChangeArrowheads="1"/>
            </p:cNvSpPr>
            <p:nvPr/>
          </p:nvSpPr>
          <p:spPr bwMode="auto">
            <a:xfrm>
              <a:off x="4140" y="2790"/>
              <a:ext cx="180" cy="360"/>
            </a:xfrm>
            <a:prstGeom prst="curvedLeftArrow">
              <a:avLst>
                <a:gd name="adj1" fmla="val 25000"/>
                <a:gd name="adj2" fmla="val 50000"/>
                <a:gd name="adj3" fmla="val 25000"/>
              </a:avLst>
            </a:prstGeom>
            <a:solidFill>
              <a:srgbClr val="800000"/>
            </a:solidFill>
            <a:ln w="12700" cap="sq" algn="ctr">
              <a:solidFill>
                <a:srgbClr val="000000"/>
              </a:solidFill>
              <a:round/>
              <a:headEnd type="none" w="sm" len="sm"/>
              <a:tailEnd type="none" w="sm" len="sm"/>
            </a:ln>
          </p:spPr>
          <p:txBody>
            <a:bodyPr wrap="none"/>
            <a:lstStyle/>
            <a:p>
              <a:endParaRPr lang="fr-FR"/>
            </a:p>
          </p:txBody>
        </p:sp>
        <p:sp>
          <p:nvSpPr>
            <p:cNvPr id="17" name="Flèche courbée vers la gauche 15"/>
            <p:cNvSpPr>
              <a:spLocks noChangeArrowheads="1"/>
            </p:cNvSpPr>
            <p:nvPr/>
          </p:nvSpPr>
          <p:spPr bwMode="auto">
            <a:xfrm>
              <a:off x="4140" y="3150"/>
              <a:ext cx="180" cy="405"/>
            </a:xfrm>
            <a:prstGeom prst="curvedLeftArrow">
              <a:avLst>
                <a:gd name="adj1" fmla="val 25000"/>
                <a:gd name="adj2" fmla="val 50000"/>
                <a:gd name="adj3" fmla="val 25000"/>
              </a:avLst>
            </a:prstGeom>
            <a:solidFill>
              <a:srgbClr val="800000"/>
            </a:solidFill>
            <a:ln w="12700" cap="sq" algn="ctr">
              <a:solidFill>
                <a:srgbClr val="000000"/>
              </a:solidFill>
              <a:round/>
              <a:headEnd type="none" w="sm" len="sm"/>
              <a:tailEnd type="none" w="sm" len="sm"/>
            </a:ln>
          </p:spPr>
          <p:txBody>
            <a:bodyPr wrap="none"/>
            <a:lstStyle/>
            <a:p>
              <a:endParaRPr lang="fr-FR"/>
            </a:p>
          </p:txBody>
        </p:sp>
        <p:cxnSp>
          <p:nvCxnSpPr>
            <p:cNvPr id="18" name="Connecteur droit 17"/>
            <p:cNvCxnSpPr>
              <a:cxnSpLocks noChangeShapeType="1"/>
            </p:cNvCxnSpPr>
            <p:nvPr/>
          </p:nvCxnSpPr>
          <p:spPr bwMode="auto">
            <a:xfrm rot="5400000">
              <a:off x="675" y="2880"/>
              <a:ext cx="1170" cy="1"/>
            </a:xfrm>
            <a:prstGeom prst="line">
              <a:avLst/>
            </a:prstGeom>
            <a:noFill/>
            <a:ln w="12700" cap="sq" algn="ctr">
              <a:solidFill>
                <a:srgbClr val="000000"/>
              </a:solidFill>
              <a:round/>
              <a:headEnd type="none" w="sm" len="sm"/>
              <a:tailEnd type="none" w="sm" len="sm"/>
            </a:ln>
          </p:spPr>
        </p:cxnSp>
        <p:sp>
          <p:nvSpPr>
            <p:cNvPr id="19" name="Rectangle 24"/>
            <p:cNvSpPr>
              <a:spLocks noChangeArrowheads="1"/>
            </p:cNvSpPr>
            <p:nvPr/>
          </p:nvSpPr>
          <p:spPr bwMode="auto">
            <a:xfrm>
              <a:off x="2121" y="2565"/>
              <a:ext cx="1996" cy="315"/>
            </a:xfrm>
            <a:prstGeom prst="rect">
              <a:avLst/>
            </a:prstGeom>
            <a:gradFill rotWithShape="0">
              <a:gsLst>
                <a:gs pos="0">
                  <a:srgbClr val="8488C4"/>
                </a:gs>
                <a:gs pos="53000">
                  <a:srgbClr val="D4DEFF"/>
                </a:gs>
                <a:gs pos="83000">
                  <a:srgbClr val="D4DEFF"/>
                </a:gs>
                <a:gs pos="100000">
                  <a:srgbClr val="96AB94"/>
                </a:gs>
              </a:gsLst>
              <a:lin ang="5400000"/>
            </a:gradFill>
            <a:ln w="12700" cap="sq" algn="ctr">
              <a:solidFill>
                <a:srgbClr val="000000"/>
              </a:solidFill>
              <a:round/>
              <a:headEnd type="none" w="sm" len="sm"/>
              <a:tailEnd type="none" w="sm" len="sm"/>
            </a:ln>
          </p:spPr>
          <p:txBody>
            <a:bodyPr wrap="none"/>
            <a:lstStyle/>
            <a:p>
              <a:pPr algn="ctr"/>
              <a:r>
                <a:rPr lang="fr-FR" sz="1600" dirty="0"/>
                <a:t>Analyser les données</a:t>
              </a:r>
            </a:p>
            <a:p>
              <a:pPr algn="ctr"/>
              <a:r>
                <a:rPr lang="fr-FR" sz="1400" dirty="0"/>
                <a:t>(Raisonnement inductif)</a:t>
              </a:r>
            </a:p>
          </p:txBody>
        </p:sp>
        <p:sp>
          <p:nvSpPr>
            <p:cNvPr id="20" name="Flèche courbée vers la gauche 25"/>
            <p:cNvSpPr>
              <a:spLocks noChangeArrowheads="1"/>
            </p:cNvSpPr>
            <p:nvPr/>
          </p:nvSpPr>
          <p:spPr bwMode="auto">
            <a:xfrm>
              <a:off x="4168" y="3573"/>
              <a:ext cx="180" cy="405"/>
            </a:xfrm>
            <a:prstGeom prst="curvedLeftArrow">
              <a:avLst>
                <a:gd name="adj1" fmla="val 25000"/>
                <a:gd name="adj2" fmla="val 50000"/>
                <a:gd name="adj3" fmla="val 25000"/>
              </a:avLst>
            </a:prstGeom>
            <a:solidFill>
              <a:srgbClr val="800000"/>
            </a:solidFill>
            <a:ln w="12700" cap="sq" algn="ctr">
              <a:solidFill>
                <a:srgbClr val="000000"/>
              </a:solidFill>
              <a:round/>
              <a:headEnd type="none" w="sm" len="sm"/>
              <a:tailEnd type="none" w="sm" len="sm"/>
            </a:ln>
          </p:spPr>
          <p:txBody>
            <a:bodyPr wrap="none"/>
            <a:lstStyle/>
            <a:p>
              <a:endParaRPr lang="fr-FR"/>
            </a:p>
          </p:txBody>
        </p:sp>
      </p:grpSp>
    </p:spTree>
    <p:extLst>
      <p:ext uri="{BB962C8B-B14F-4D97-AF65-F5344CB8AC3E}">
        <p14:creationId xmlns="" xmlns:p14="http://schemas.microsoft.com/office/powerpoint/2010/main" val="895444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6</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marL="342900" indent="-342900">
              <a:spcBef>
                <a:spcPct val="20000"/>
              </a:spcBef>
              <a:defRPr/>
            </a:pPr>
            <a:r>
              <a:rPr lang="fr-FR" sz="2800"/>
              <a:t>Identifier le besoin</a:t>
            </a:r>
            <a:endParaRPr lang="fr-FR" sz="2800" dirty="0"/>
          </a:p>
        </p:txBody>
      </p:sp>
      <p:sp>
        <p:nvSpPr>
          <p:cNvPr id="9" name="Rectangle 8"/>
          <p:cNvSpPr>
            <a:spLocks noChangeArrowheads="1"/>
          </p:cNvSpPr>
          <p:nvPr/>
        </p:nvSpPr>
        <p:spPr bwMode="auto">
          <a:xfrm>
            <a:off x="1403350" y="1484313"/>
            <a:ext cx="6715125" cy="1071562"/>
          </a:xfrm>
          <a:prstGeom prst="rect">
            <a:avLst/>
          </a:prstGeom>
          <a:solidFill>
            <a:schemeClr val="bg1">
              <a:lumMod val="75000"/>
            </a:schemeClr>
          </a:solidFill>
          <a:ln w="12700" cap="sq" algn="ctr">
            <a:solidFill>
              <a:srgbClr val="000000"/>
            </a:solidFill>
            <a:round/>
            <a:headEnd type="none" w="sm" len="sm"/>
            <a:tailEnd type="none" w="sm" len="sm"/>
          </a:ln>
        </p:spPr>
        <p:txBody>
          <a:bodyPr wrap="none"/>
          <a:lstStyle/>
          <a:p>
            <a:pPr>
              <a:buFont typeface="Arial" charset="0"/>
              <a:buChar char="•"/>
              <a:defRPr/>
            </a:pPr>
            <a:r>
              <a:rPr lang="fr-FR" sz="1600" dirty="0">
                <a:effectLst>
                  <a:outerShdw blurRad="38100" dist="38100" dir="2700000" algn="tl">
                    <a:srgbClr val="000000"/>
                  </a:outerShdw>
                </a:effectLst>
                <a:latin typeface="Verdana" pitchFamily="34" charset="0"/>
              </a:rPr>
              <a:t> Confirmer qu’un incendie ou une explosion à eu lieu</a:t>
            </a:r>
          </a:p>
          <a:p>
            <a:pPr>
              <a:buFont typeface="Arial" charset="0"/>
              <a:buChar char="•"/>
              <a:defRPr/>
            </a:pPr>
            <a:r>
              <a:rPr lang="fr-FR" sz="1600" dirty="0">
                <a:effectLst>
                  <a:outerShdw blurRad="38100" dist="38100" dir="2700000" algn="tl">
                    <a:srgbClr val="000000"/>
                  </a:outerShdw>
                </a:effectLst>
                <a:latin typeface="Verdana" pitchFamily="34" charset="0"/>
              </a:rPr>
              <a:t> confirmer que vous êtes chargé d’enquêter</a:t>
            </a:r>
          </a:p>
          <a:p>
            <a:pPr>
              <a:buFont typeface="Arial" charset="0"/>
              <a:buChar char="•"/>
              <a:defRPr/>
            </a:pPr>
            <a:r>
              <a:rPr lang="fr-FR" sz="1600" dirty="0">
                <a:effectLst>
                  <a:outerShdw blurRad="38100" dist="38100" dir="2700000" algn="tl">
                    <a:srgbClr val="000000"/>
                  </a:outerShdw>
                </a:effectLst>
                <a:latin typeface="Verdana" pitchFamily="34" charset="0"/>
              </a:rPr>
              <a:t> Confirmer votre rôle et vos responsabilités</a:t>
            </a:r>
          </a:p>
          <a:p>
            <a:pPr>
              <a:buFont typeface="Arial" charset="0"/>
              <a:buChar char="•"/>
              <a:defRPr/>
            </a:pPr>
            <a:r>
              <a:rPr lang="fr-FR" sz="1600" dirty="0">
                <a:effectLst>
                  <a:outerShdw blurRad="38100" dist="38100" dir="2700000" algn="tl">
                    <a:srgbClr val="000000"/>
                  </a:outerShdw>
                </a:effectLst>
                <a:latin typeface="Verdana" pitchFamily="34" charset="0"/>
              </a:rPr>
              <a:t> déterminer l’emplacement</a:t>
            </a:r>
          </a:p>
        </p:txBody>
      </p:sp>
      <p:cxnSp>
        <p:nvCxnSpPr>
          <p:cNvPr id="10" name="Connecteur droit avec flèche 7"/>
          <p:cNvCxnSpPr>
            <a:cxnSpLocks noChangeShapeType="1"/>
          </p:cNvCxnSpPr>
          <p:nvPr/>
        </p:nvCxnSpPr>
        <p:spPr bwMode="auto">
          <a:xfrm rot="5400000">
            <a:off x="4545012" y="2770188"/>
            <a:ext cx="430213" cy="1588"/>
          </a:xfrm>
          <a:prstGeom prst="straightConnector1">
            <a:avLst/>
          </a:prstGeom>
          <a:noFill/>
          <a:ln w="12700" cap="sq" algn="ctr">
            <a:solidFill>
              <a:srgbClr val="000000"/>
            </a:solidFill>
            <a:round/>
            <a:headEnd type="none" w="sm" len="sm"/>
            <a:tailEnd type="arrow" w="med" len="med"/>
          </a:ln>
        </p:spPr>
      </p:cxnSp>
      <p:sp>
        <p:nvSpPr>
          <p:cNvPr id="11" name="Rectangle 10"/>
          <p:cNvSpPr>
            <a:spLocks noChangeArrowheads="1"/>
          </p:cNvSpPr>
          <p:nvPr/>
        </p:nvSpPr>
        <p:spPr bwMode="auto">
          <a:xfrm>
            <a:off x="3151980" y="3001963"/>
            <a:ext cx="3214688" cy="360362"/>
          </a:xfrm>
          <a:prstGeom prst="rect">
            <a:avLst/>
          </a:prstGeom>
          <a:solidFill>
            <a:srgbClr val="3366FF"/>
          </a:solidFill>
          <a:ln w="12700" cap="sq" algn="ctr">
            <a:solidFill>
              <a:srgbClr val="000000"/>
            </a:solidFill>
            <a:round/>
            <a:headEnd type="none" w="sm" len="sm"/>
            <a:tailEnd type="none" w="sm" len="sm"/>
          </a:ln>
        </p:spPr>
        <p:txBody>
          <a:bodyPr wrap="none"/>
          <a:lstStyle/>
          <a:p>
            <a:pPr algn="ctr">
              <a:defRPr/>
            </a:pPr>
            <a:r>
              <a:rPr lang="fr-FR" dirty="0">
                <a:effectLst>
                  <a:outerShdw blurRad="38100" dist="38100" dir="2700000" algn="tl">
                    <a:srgbClr val="000000">
                      <a:alpha val="43137"/>
                    </a:srgbClr>
                  </a:outerShdw>
                </a:effectLst>
                <a:latin typeface="+mj-lt"/>
              </a:rPr>
              <a:t>Définir le problème</a:t>
            </a:r>
          </a:p>
        </p:txBody>
      </p:sp>
      <p:sp>
        <p:nvSpPr>
          <p:cNvPr id="12" name="Rectangle 11"/>
          <p:cNvSpPr>
            <a:spLocks noChangeArrowheads="1"/>
          </p:cNvSpPr>
          <p:nvPr/>
        </p:nvSpPr>
        <p:spPr bwMode="auto">
          <a:xfrm>
            <a:off x="1401761" y="3933056"/>
            <a:ext cx="6715125" cy="1928813"/>
          </a:xfrm>
          <a:prstGeom prst="rect">
            <a:avLst/>
          </a:prstGeom>
          <a:solidFill>
            <a:srgbClr val="FFFF00"/>
          </a:solidFill>
          <a:ln w="12700" cap="sq" algn="ctr">
            <a:solidFill>
              <a:srgbClr val="000000"/>
            </a:solidFill>
            <a:round/>
            <a:headEnd type="none" w="sm" len="sm"/>
            <a:tailEnd type="none" w="sm" len="sm"/>
          </a:ln>
        </p:spPr>
        <p:txBody>
          <a:bodyPr/>
          <a:lstStyle/>
          <a:p>
            <a:pPr>
              <a:buFont typeface="Arial" charset="0"/>
              <a:buChar char="•"/>
              <a:defRPr/>
            </a:pPr>
            <a:r>
              <a:rPr lang="fr-FR" sz="1600" dirty="0">
                <a:effectLst>
                  <a:outerShdw blurRad="38100" dist="38100" dir="2700000" algn="tl">
                    <a:srgbClr val="000000"/>
                  </a:outerShdw>
                </a:effectLst>
                <a:latin typeface="Verdana" pitchFamily="34" charset="0"/>
              </a:rPr>
              <a:t> évaluer l’incident et se préparer</a:t>
            </a:r>
          </a:p>
          <a:p>
            <a:pPr>
              <a:buFont typeface="Arial" charset="0"/>
              <a:buChar char="•"/>
              <a:defRPr/>
            </a:pPr>
            <a:r>
              <a:rPr lang="fr-FR" sz="1600" dirty="0">
                <a:effectLst>
                  <a:outerShdw blurRad="38100" dist="38100" dir="2700000" algn="tl">
                    <a:srgbClr val="000000"/>
                  </a:outerShdw>
                </a:effectLst>
                <a:latin typeface="Verdana" pitchFamily="34" charset="0"/>
              </a:rPr>
              <a:t> déterminer les outils, l’équipement et le personnel dons vous avez besoin</a:t>
            </a:r>
          </a:p>
          <a:p>
            <a:pPr>
              <a:buFont typeface="Arial" charset="0"/>
              <a:buChar char="•"/>
              <a:defRPr/>
            </a:pPr>
            <a:r>
              <a:rPr lang="fr-FR" sz="1600" dirty="0">
                <a:effectLst>
                  <a:outerShdw blurRad="38100" dist="38100" dir="2700000" algn="tl">
                    <a:srgbClr val="000000"/>
                  </a:outerShdw>
                </a:effectLst>
                <a:latin typeface="Verdana" pitchFamily="34" charset="0"/>
              </a:rPr>
              <a:t> comprendre l’intervention et les actions des pompiers</a:t>
            </a:r>
          </a:p>
          <a:p>
            <a:pPr>
              <a:buFont typeface="Arial" charset="0"/>
              <a:buChar char="•"/>
              <a:defRPr/>
            </a:pPr>
            <a:r>
              <a:rPr lang="fr-FR" sz="1600" dirty="0">
                <a:effectLst>
                  <a:outerShdw blurRad="38100" dist="38100" dir="2700000" algn="tl">
                    <a:srgbClr val="000000"/>
                  </a:outerShdw>
                </a:effectLst>
                <a:latin typeface="Verdana" pitchFamily="34" charset="0"/>
              </a:rPr>
              <a:t> confirmer votre droit d’entrée ou obtenir l’autorisation de pénétrer sur les lieux</a:t>
            </a:r>
          </a:p>
          <a:p>
            <a:pPr>
              <a:buFont typeface="Arial" charset="0"/>
              <a:buChar char="•"/>
              <a:defRPr/>
            </a:pPr>
            <a:r>
              <a:rPr lang="fr-FR" sz="1600" dirty="0">
                <a:effectLst>
                  <a:outerShdw blurRad="38100" dist="38100" dir="2700000" algn="tl">
                    <a:srgbClr val="000000"/>
                  </a:outerShdw>
                </a:effectLst>
                <a:latin typeface="Verdana" pitchFamily="34" charset="0"/>
              </a:rPr>
              <a:t> Procéder à une inspection relative à la sécurité des lieux</a:t>
            </a:r>
          </a:p>
        </p:txBody>
      </p:sp>
    </p:spTree>
    <p:extLst>
      <p:ext uri="{BB962C8B-B14F-4D97-AF65-F5344CB8AC3E}">
        <p14:creationId xmlns="" xmlns:p14="http://schemas.microsoft.com/office/powerpoint/2010/main" val="3002519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7</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a:t>Méthodologie générale</a:t>
            </a:r>
          </a:p>
        </p:txBody>
      </p:sp>
      <p:sp>
        <p:nvSpPr>
          <p:cNvPr id="3" name="Rectangle 2"/>
          <p:cNvSpPr/>
          <p:nvPr/>
        </p:nvSpPr>
        <p:spPr>
          <a:xfrm>
            <a:off x="-317549" y="1153622"/>
            <a:ext cx="9058572" cy="1323439"/>
          </a:xfrm>
          <a:prstGeom prst="rect">
            <a:avLst/>
          </a:prstGeom>
        </p:spPr>
        <p:txBody>
          <a:bodyPr wrap="square">
            <a:spAutoFit/>
          </a:bodyPr>
          <a:lstStyle/>
          <a:p>
            <a:pPr algn="l"/>
            <a:endParaRPr lang="fr-FR" dirty="0"/>
          </a:p>
          <a:p>
            <a:pPr algn="l"/>
            <a:endParaRPr lang="fr-FR" dirty="0" smtClean="0"/>
          </a:p>
          <a:p>
            <a:pPr algn="l"/>
            <a:endParaRPr lang="fr-FR" dirty="0"/>
          </a:p>
          <a:p>
            <a:pPr algn="l"/>
            <a:endParaRPr lang="fr-FR" dirty="0" smtClean="0"/>
          </a:p>
          <a:p>
            <a:pPr algn="l"/>
            <a:endParaRPr lang="fr-FR" dirty="0"/>
          </a:p>
        </p:txBody>
      </p:sp>
      <p:sp>
        <p:nvSpPr>
          <p:cNvPr id="2" name="Rectangle 1"/>
          <p:cNvSpPr/>
          <p:nvPr/>
        </p:nvSpPr>
        <p:spPr>
          <a:xfrm>
            <a:off x="428353" y="1293151"/>
            <a:ext cx="6566048" cy="338554"/>
          </a:xfrm>
          <a:prstGeom prst="rect">
            <a:avLst/>
          </a:prstGeom>
        </p:spPr>
        <p:txBody>
          <a:bodyPr wrap="square">
            <a:spAutoFit/>
          </a:bodyPr>
          <a:lstStyle/>
          <a:p>
            <a:pPr algn="l">
              <a:defRPr/>
            </a:pPr>
            <a:r>
              <a:rPr lang="fr-FR" b="1" i="1" dirty="0">
                <a:solidFill>
                  <a:srgbClr val="0000FF"/>
                </a:solidFill>
                <a:effectLst>
                  <a:outerShdw blurRad="38100" dist="38100" dir="2700000" algn="tl">
                    <a:srgbClr val="C0C0C0"/>
                  </a:outerShdw>
                </a:effectLst>
              </a:rPr>
              <a:t>Processus d’élimination en partant du moins brûlé au plus brûlé</a:t>
            </a:r>
          </a:p>
        </p:txBody>
      </p:sp>
      <p:sp>
        <p:nvSpPr>
          <p:cNvPr id="11" name="Text Box 16"/>
          <p:cNvSpPr txBox="1">
            <a:spLocks noChangeArrowheads="1"/>
          </p:cNvSpPr>
          <p:nvPr/>
        </p:nvSpPr>
        <p:spPr bwMode="auto">
          <a:xfrm>
            <a:off x="1187624" y="2082335"/>
            <a:ext cx="4464050" cy="404812"/>
          </a:xfrm>
          <a:prstGeom prst="rect">
            <a:avLst/>
          </a:prstGeom>
          <a:solidFill>
            <a:srgbClr val="FFFF00"/>
          </a:solidFill>
          <a:ln w="38100">
            <a:solidFill>
              <a:srgbClr val="FFFF00"/>
            </a:solidFill>
            <a:miter lim="800000"/>
            <a:headEnd/>
            <a:tailEnd/>
          </a:ln>
        </p:spPr>
        <p:txBody>
          <a:bodyPr>
            <a:spAutoFit/>
          </a:bodyPr>
          <a:lstStyle/>
          <a:p>
            <a:pPr algn="ctr"/>
            <a:r>
              <a:rPr lang="fr-FR" b="1" i="1">
                <a:solidFill>
                  <a:srgbClr val="0000FF"/>
                </a:solidFill>
              </a:rPr>
              <a:t>Recherche du lieu d’origine (la pièce)</a:t>
            </a:r>
          </a:p>
        </p:txBody>
      </p:sp>
      <p:sp>
        <p:nvSpPr>
          <p:cNvPr id="12" name="Flèche courbée vers la droite 36"/>
          <p:cNvSpPr>
            <a:spLocks noChangeArrowheads="1"/>
          </p:cNvSpPr>
          <p:nvPr/>
        </p:nvSpPr>
        <p:spPr bwMode="auto">
          <a:xfrm>
            <a:off x="818866" y="1747102"/>
            <a:ext cx="386717" cy="709764"/>
          </a:xfrm>
          <a:prstGeom prst="curvedRightArrow">
            <a:avLst>
              <a:gd name="adj1" fmla="val 24993"/>
              <a:gd name="adj2" fmla="val 49996"/>
              <a:gd name="adj3" fmla="val 25000"/>
            </a:avLst>
          </a:prstGeom>
          <a:solidFill>
            <a:srgbClr val="FF0000"/>
          </a:solidFill>
          <a:ln w="9525" algn="ctr">
            <a:solidFill>
              <a:schemeClr val="tx1"/>
            </a:solidFill>
            <a:round/>
            <a:headEnd/>
            <a:tailEnd/>
          </a:ln>
        </p:spPr>
        <p:txBody>
          <a:bodyPr/>
          <a:lstStyle/>
          <a:p>
            <a:pPr algn="ctr"/>
            <a:endParaRPr lang="fr-FR"/>
          </a:p>
        </p:txBody>
      </p:sp>
      <p:sp>
        <p:nvSpPr>
          <p:cNvPr id="15" name="Flèche courbée vers la gauche 37"/>
          <p:cNvSpPr>
            <a:spLocks noChangeArrowheads="1"/>
          </p:cNvSpPr>
          <p:nvPr/>
        </p:nvSpPr>
        <p:spPr bwMode="auto">
          <a:xfrm>
            <a:off x="5651675" y="1747102"/>
            <a:ext cx="368758" cy="709764"/>
          </a:xfrm>
          <a:prstGeom prst="curvedLeftArrow">
            <a:avLst>
              <a:gd name="adj1" fmla="val 24983"/>
              <a:gd name="adj2" fmla="val 49965"/>
              <a:gd name="adj3" fmla="val 25000"/>
            </a:avLst>
          </a:prstGeom>
          <a:solidFill>
            <a:srgbClr val="FF0000"/>
          </a:solidFill>
          <a:ln w="9525" algn="ctr">
            <a:solidFill>
              <a:schemeClr val="tx1"/>
            </a:solidFill>
            <a:round/>
            <a:headEnd/>
            <a:tailEnd/>
          </a:ln>
        </p:spPr>
        <p:txBody>
          <a:bodyPr/>
          <a:lstStyle/>
          <a:p>
            <a:pPr algn="ctr"/>
            <a:endParaRPr lang="fr-FR"/>
          </a:p>
        </p:txBody>
      </p:sp>
      <p:sp>
        <p:nvSpPr>
          <p:cNvPr id="16" name="Flèche droite 12"/>
          <p:cNvSpPr>
            <a:spLocks noChangeArrowheads="1"/>
          </p:cNvSpPr>
          <p:nvPr/>
        </p:nvSpPr>
        <p:spPr bwMode="auto">
          <a:xfrm rot="5400000">
            <a:off x="2479375" y="2686552"/>
            <a:ext cx="576000" cy="288000"/>
          </a:xfrm>
          <a:prstGeom prst="rightArrow">
            <a:avLst>
              <a:gd name="adj1" fmla="val 50000"/>
              <a:gd name="adj2" fmla="val 63923"/>
            </a:avLst>
          </a:prstGeom>
          <a:solidFill>
            <a:srgbClr val="FF0000"/>
          </a:solidFill>
          <a:ln w="9525" algn="ctr">
            <a:solidFill>
              <a:schemeClr val="tx1"/>
            </a:solidFill>
            <a:round/>
            <a:headEnd/>
            <a:tailEnd/>
          </a:ln>
        </p:spPr>
        <p:txBody>
          <a:bodyPr rot="10800000" vert="eaVert"/>
          <a:lstStyle/>
          <a:p>
            <a:pPr algn="ctr"/>
            <a:endParaRPr lang="fr-FR"/>
          </a:p>
        </p:txBody>
      </p:sp>
      <p:sp>
        <p:nvSpPr>
          <p:cNvPr id="17" name="Flèche droite 12"/>
          <p:cNvSpPr>
            <a:spLocks noChangeArrowheads="1"/>
          </p:cNvSpPr>
          <p:nvPr/>
        </p:nvSpPr>
        <p:spPr bwMode="auto">
          <a:xfrm rot="5400000">
            <a:off x="2834975" y="2686553"/>
            <a:ext cx="576000" cy="288000"/>
          </a:xfrm>
          <a:prstGeom prst="rightArrow">
            <a:avLst>
              <a:gd name="adj1" fmla="val 50000"/>
              <a:gd name="adj2" fmla="val 63923"/>
            </a:avLst>
          </a:prstGeom>
          <a:solidFill>
            <a:srgbClr val="FF0000"/>
          </a:solidFill>
          <a:ln w="9525" algn="ctr">
            <a:solidFill>
              <a:schemeClr val="tx1"/>
            </a:solidFill>
            <a:round/>
            <a:headEnd/>
            <a:tailEnd/>
          </a:ln>
        </p:spPr>
        <p:txBody>
          <a:bodyPr rot="10800000" vert="eaVert"/>
          <a:lstStyle/>
          <a:p>
            <a:pPr algn="ctr"/>
            <a:endParaRPr lang="fr-FR"/>
          </a:p>
        </p:txBody>
      </p:sp>
      <p:sp>
        <p:nvSpPr>
          <p:cNvPr id="18" name="Flèche droite 12"/>
          <p:cNvSpPr>
            <a:spLocks noChangeArrowheads="1"/>
          </p:cNvSpPr>
          <p:nvPr/>
        </p:nvSpPr>
        <p:spPr bwMode="auto">
          <a:xfrm rot="5400000">
            <a:off x="3190575" y="2686553"/>
            <a:ext cx="576000" cy="288000"/>
          </a:xfrm>
          <a:prstGeom prst="rightArrow">
            <a:avLst>
              <a:gd name="adj1" fmla="val 50000"/>
              <a:gd name="adj2" fmla="val 63923"/>
            </a:avLst>
          </a:prstGeom>
          <a:solidFill>
            <a:srgbClr val="FF0000"/>
          </a:solidFill>
          <a:ln w="9525" algn="ctr">
            <a:solidFill>
              <a:schemeClr val="tx1"/>
            </a:solidFill>
            <a:round/>
            <a:headEnd/>
            <a:tailEnd/>
          </a:ln>
        </p:spPr>
        <p:txBody>
          <a:bodyPr rot="10800000" vert="eaVert"/>
          <a:lstStyle/>
          <a:p>
            <a:pPr algn="ctr"/>
            <a:endParaRPr lang="fr-FR"/>
          </a:p>
        </p:txBody>
      </p:sp>
      <p:sp>
        <p:nvSpPr>
          <p:cNvPr id="19" name="Text Box 19"/>
          <p:cNvSpPr txBox="1">
            <a:spLocks noChangeArrowheads="1"/>
          </p:cNvSpPr>
          <p:nvPr/>
        </p:nvSpPr>
        <p:spPr bwMode="auto">
          <a:xfrm>
            <a:off x="1187624" y="3202532"/>
            <a:ext cx="4311650" cy="404812"/>
          </a:xfrm>
          <a:prstGeom prst="rect">
            <a:avLst/>
          </a:prstGeom>
          <a:solidFill>
            <a:srgbClr val="FFFF00"/>
          </a:solidFill>
          <a:ln w="38100">
            <a:solidFill>
              <a:srgbClr val="FFFF00"/>
            </a:solidFill>
            <a:miter lim="800000"/>
            <a:headEnd/>
            <a:tailEnd/>
          </a:ln>
        </p:spPr>
        <p:txBody>
          <a:bodyPr>
            <a:spAutoFit/>
          </a:bodyPr>
          <a:lstStyle/>
          <a:p>
            <a:pPr algn="ctr"/>
            <a:r>
              <a:rPr lang="fr-FR" b="1" i="1" dirty="0">
                <a:solidFill>
                  <a:srgbClr val="0000FF"/>
                </a:solidFill>
              </a:rPr>
              <a:t>du point d’origine ( point d’éclosion)</a:t>
            </a:r>
          </a:p>
        </p:txBody>
      </p:sp>
      <p:sp>
        <p:nvSpPr>
          <p:cNvPr id="20" name="Flèche droite 12"/>
          <p:cNvSpPr>
            <a:spLocks noChangeArrowheads="1"/>
          </p:cNvSpPr>
          <p:nvPr/>
        </p:nvSpPr>
        <p:spPr bwMode="auto">
          <a:xfrm rot="5400000">
            <a:off x="2726975" y="3784837"/>
            <a:ext cx="504000" cy="288000"/>
          </a:xfrm>
          <a:prstGeom prst="rightArrow">
            <a:avLst>
              <a:gd name="adj1" fmla="val 50000"/>
              <a:gd name="adj2" fmla="val 63926"/>
            </a:avLst>
          </a:prstGeom>
          <a:solidFill>
            <a:srgbClr val="FF0000"/>
          </a:solidFill>
          <a:ln w="9525" algn="ctr">
            <a:solidFill>
              <a:schemeClr val="tx1"/>
            </a:solidFill>
            <a:round/>
            <a:headEnd/>
            <a:tailEnd/>
          </a:ln>
        </p:spPr>
        <p:txBody>
          <a:bodyPr/>
          <a:lstStyle/>
          <a:p>
            <a:pPr algn="ctr"/>
            <a:endParaRPr lang="fr-FR"/>
          </a:p>
        </p:txBody>
      </p:sp>
      <p:sp>
        <p:nvSpPr>
          <p:cNvPr id="21" name="Flèche droite 12"/>
          <p:cNvSpPr>
            <a:spLocks noChangeArrowheads="1"/>
          </p:cNvSpPr>
          <p:nvPr/>
        </p:nvSpPr>
        <p:spPr bwMode="auto">
          <a:xfrm rot="5400000">
            <a:off x="3039973" y="3799323"/>
            <a:ext cx="504000" cy="288000"/>
          </a:xfrm>
          <a:prstGeom prst="rightArrow">
            <a:avLst>
              <a:gd name="adj1" fmla="val 50000"/>
              <a:gd name="adj2" fmla="val 63926"/>
            </a:avLst>
          </a:prstGeom>
          <a:solidFill>
            <a:srgbClr val="FF0000"/>
          </a:solidFill>
          <a:ln w="9525" algn="ctr">
            <a:solidFill>
              <a:schemeClr val="tx1"/>
            </a:solidFill>
            <a:round/>
            <a:headEnd/>
            <a:tailEnd/>
          </a:ln>
        </p:spPr>
        <p:txBody>
          <a:bodyPr/>
          <a:lstStyle/>
          <a:p>
            <a:pPr algn="ctr"/>
            <a:endParaRPr lang="fr-FR"/>
          </a:p>
        </p:txBody>
      </p:sp>
      <p:sp>
        <p:nvSpPr>
          <p:cNvPr id="22" name="Text Box 21"/>
          <p:cNvSpPr txBox="1">
            <a:spLocks noChangeArrowheads="1"/>
          </p:cNvSpPr>
          <p:nvPr/>
        </p:nvSpPr>
        <p:spPr bwMode="auto">
          <a:xfrm>
            <a:off x="1383466" y="4248791"/>
            <a:ext cx="3529013" cy="404813"/>
          </a:xfrm>
          <a:prstGeom prst="rect">
            <a:avLst/>
          </a:prstGeom>
          <a:solidFill>
            <a:srgbClr val="FFFF00"/>
          </a:solidFill>
          <a:ln w="38100">
            <a:solidFill>
              <a:srgbClr val="FFFF00"/>
            </a:solidFill>
            <a:miter lim="800000"/>
            <a:headEnd/>
            <a:tailEnd/>
          </a:ln>
        </p:spPr>
        <p:txBody>
          <a:bodyPr>
            <a:spAutoFit/>
          </a:bodyPr>
          <a:lstStyle/>
          <a:p>
            <a:pPr algn="ctr"/>
            <a:r>
              <a:rPr lang="fr-FR" b="1" i="1" dirty="0">
                <a:solidFill>
                  <a:srgbClr val="0000FF"/>
                </a:solidFill>
              </a:rPr>
              <a:t>le premier aliment du feu</a:t>
            </a:r>
          </a:p>
        </p:txBody>
      </p:sp>
      <p:sp>
        <p:nvSpPr>
          <p:cNvPr id="23" name="Flèche droite 12"/>
          <p:cNvSpPr>
            <a:spLocks noChangeArrowheads="1"/>
          </p:cNvSpPr>
          <p:nvPr/>
        </p:nvSpPr>
        <p:spPr bwMode="auto">
          <a:xfrm rot="5400000">
            <a:off x="2867719" y="4778509"/>
            <a:ext cx="442912" cy="355600"/>
          </a:xfrm>
          <a:prstGeom prst="rightArrow">
            <a:avLst>
              <a:gd name="adj1" fmla="val 60083"/>
              <a:gd name="adj2" fmla="val 63868"/>
            </a:avLst>
          </a:prstGeom>
          <a:solidFill>
            <a:srgbClr val="FF0000"/>
          </a:solidFill>
          <a:ln w="9525" algn="ctr">
            <a:solidFill>
              <a:schemeClr val="tx1"/>
            </a:solidFill>
            <a:round/>
            <a:headEnd/>
            <a:tailEnd/>
          </a:ln>
        </p:spPr>
        <p:txBody>
          <a:bodyPr/>
          <a:lstStyle/>
          <a:p>
            <a:pPr algn="ctr"/>
            <a:endParaRPr lang="fr-FR"/>
          </a:p>
        </p:txBody>
      </p:sp>
      <p:sp>
        <p:nvSpPr>
          <p:cNvPr id="24" name="Text Box 26"/>
          <p:cNvSpPr txBox="1">
            <a:spLocks noChangeArrowheads="1"/>
          </p:cNvSpPr>
          <p:nvPr/>
        </p:nvSpPr>
        <p:spPr bwMode="auto">
          <a:xfrm>
            <a:off x="1609254" y="5295051"/>
            <a:ext cx="3295650" cy="404813"/>
          </a:xfrm>
          <a:prstGeom prst="rect">
            <a:avLst/>
          </a:prstGeom>
          <a:solidFill>
            <a:srgbClr val="FFFF00"/>
          </a:solidFill>
          <a:ln w="38100">
            <a:solidFill>
              <a:srgbClr val="FFFF00"/>
            </a:solidFill>
            <a:miter lim="800000"/>
            <a:headEnd/>
            <a:tailEnd/>
          </a:ln>
        </p:spPr>
        <p:txBody>
          <a:bodyPr wrap="none">
            <a:spAutoFit/>
          </a:bodyPr>
          <a:lstStyle/>
          <a:p>
            <a:pPr algn="ctr"/>
            <a:r>
              <a:rPr lang="fr-FR" b="1" i="1" dirty="0">
                <a:solidFill>
                  <a:srgbClr val="0000FF"/>
                </a:solidFill>
              </a:rPr>
              <a:t>la cause (source de chaleur)</a:t>
            </a:r>
          </a:p>
        </p:txBody>
      </p:sp>
      <p:sp>
        <p:nvSpPr>
          <p:cNvPr id="25" name="Flèche droite 12"/>
          <p:cNvSpPr>
            <a:spLocks noChangeArrowheads="1"/>
          </p:cNvSpPr>
          <p:nvPr/>
        </p:nvSpPr>
        <p:spPr bwMode="auto">
          <a:xfrm>
            <a:off x="5076056" y="4206336"/>
            <a:ext cx="936000" cy="432000"/>
          </a:xfrm>
          <a:prstGeom prst="rightArrow">
            <a:avLst>
              <a:gd name="adj1" fmla="val 42324"/>
              <a:gd name="adj2" fmla="val 63920"/>
            </a:avLst>
          </a:prstGeom>
          <a:solidFill>
            <a:srgbClr val="FF0000"/>
          </a:solidFill>
          <a:ln w="9525" algn="ctr">
            <a:solidFill>
              <a:schemeClr val="tx1"/>
            </a:solidFill>
            <a:round/>
            <a:headEnd/>
            <a:tailEnd/>
          </a:ln>
        </p:spPr>
        <p:txBody>
          <a:bodyPr/>
          <a:lstStyle/>
          <a:p>
            <a:pPr algn="ctr"/>
            <a:endParaRPr lang="fr-FR"/>
          </a:p>
        </p:txBody>
      </p:sp>
      <p:pic>
        <p:nvPicPr>
          <p:cNvPr id="26" name="Picture 13"/>
          <p:cNvPicPr>
            <a:picLocks noChangeAspect="1" noChangeArrowheads="1"/>
          </p:cNvPicPr>
          <p:nvPr/>
        </p:nvPicPr>
        <p:blipFill>
          <a:blip r:embed="rId3" cstate="print"/>
          <a:srcRect/>
          <a:stretch>
            <a:fillRect/>
          </a:stretch>
        </p:blipFill>
        <p:spPr bwMode="auto">
          <a:xfrm>
            <a:off x="6300192" y="3965681"/>
            <a:ext cx="1993900" cy="1628775"/>
          </a:xfrm>
          <a:prstGeom prst="rect">
            <a:avLst/>
          </a:prstGeom>
          <a:noFill/>
          <a:ln w="381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
        <p:nvSpPr>
          <p:cNvPr id="27" name="Flèche droite 12"/>
          <p:cNvSpPr>
            <a:spLocks noChangeArrowheads="1"/>
          </p:cNvSpPr>
          <p:nvPr/>
        </p:nvSpPr>
        <p:spPr bwMode="auto">
          <a:xfrm>
            <a:off x="4981945" y="5368547"/>
            <a:ext cx="468000" cy="216000"/>
          </a:xfrm>
          <a:prstGeom prst="rightArrow">
            <a:avLst>
              <a:gd name="adj1" fmla="val 50000"/>
              <a:gd name="adj2" fmla="val 63923"/>
            </a:avLst>
          </a:prstGeom>
          <a:solidFill>
            <a:srgbClr val="FF0000"/>
          </a:solidFill>
          <a:ln w="9525" algn="ctr">
            <a:solidFill>
              <a:schemeClr val="tx1"/>
            </a:solidFill>
            <a:round/>
            <a:headEnd/>
            <a:tailEnd/>
          </a:ln>
        </p:spPr>
        <p:txBody>
          <a:bodyPr/>
          <a:lstStyle/>
          <a:p>
            <a:pPr algn="ctr"/>
            <a:endParaRPr lang="fr-FR"/>
          </a:p>
        </p:txBody>
      </p:sp>
      <p:sp>
        <p:nvSpPr>
          <p:cNvPr id="28" name="Flèche droite 12"/>
          <p:cNvSpPr>
            <a:spLocks noChangeArrowheads="1"/>
          </p:cNvSpPr>
          <p:nvPr/>
        </p:nvSpPr>
        <p:spPr bwMode="auto">
          <a:xfrm rot="-1146415">
            <a:off x="5677311" y="5307505"/>
            <a:ext cx="504000" cy="216000"/>
          </a:xfrm>
          <a:prstGeom prst="rightArrow">
            <a:avLst>
              <a:gd name="adj1" fmla="val 50000"/>
              <a:gd name="adj2" fmla="val 63923"/>
            </a:avLst>
          </a:prstGeom>
          <a:solidFill>
            <a:srgbClr val="FF0000"/>
          </a:solidFill>
          <a:ln w="9525" algn="ctr">
            <a:solidFill>
              <a:schemeClr val="tx1"/>
            </a:solidFill>
            <a:round/>
            <a:headEnd/>
            <a:tailEnd/>
          </a:ln>
        </p:spPr>
        <p:txBody>
          <a:bodyPr/>
          <a:lstStyle/>
          <a:p>
            <a:pPr algn="ctr"/>
            <a:endParaRPr lang="fr-FR"/>
          </a:p>
        </p:txBody>
      </p:sp>
      <p:sp>
        <p:nvSpPr>
          <p:cNvPr id="29" name="Flèche droite 12"/>
          <p:cNvSpPr>
            <a:spLocks noChangeArrowheads="1"/>
          </p:cNvSpPr>
          <p:nvPr/>
        </p:nvSpPr>
        <p:spPr bwMode="auto">
          <a:xfrm rot="-5400000">
            <a:off x="6977261" y="3406662"/>
            <a:ext cx="639763" cy="355600"/>
          </a:xfrm>
          <a:prstGeom prst="rightArrow">
            <a:avLst>
              <a:gd name="adj1" fmla="val 50000"/>
              <a:gd name="adj2" fmla="val 63918"/>
            </a:avLst>
          </a:prstGeom>
          <a:solidFill>
            <a:srgbClr val="FF0000"/>
          </a:solidFill>
          <a:ln w="9525" algn="ctr">
            <a:solidFill>
              <a:schemeClr val="tx1"/>
            </a:solidFill>
            <a:round/>
            <a:headEnd/>
            <a:tailEnd/>
          </a:ln>
        </p:spPr>
        <p:txBody>
          <a:bodyPr vert="eaVert"/>
          <a:lstStyle/>
          <a:p>
            <a:pPr algn="ctr"/>
            <a:endParaRPr lang="fr-FR"/>
          </a:p>
        </p:txBody>
      </p:sp>
      <p:sp>
        <p:nvSpPr>
          <p:cNvPr id="30" name="Text Box 36"/>
          <p:cNvSpPr txBox="1">
            <a:spLocks noChangeArrowheads="1"/>
          </p:cNvSpPr>
          <p:nvPr/>
        </p:nvSpPr>
        <p:spPr bwMode="auto">
          <a:xfrm>
            <a:off x="6412904" y="2864024"/>
            <a:ext cx="1768475" cy="369888"/>
          </a:xfrm>
          <a:prstGeom prst="rect">
            <a:avLst/>
          </a:prstGeom>
          <a:solidFill>
            <a:srgbClr val="00B0F0"/>
          </a:solidFill>
          <a:ln w="38100">
            <a:noFill/>
            <a:miter lim="800000"/>
            <a:headEnd/>
            <a:tailEnd/>
          </a:ln>
        </p:spPr>
        <p:txBody>
          <a:bodyPr wrap="none">
            <a:spAutoFit/>
          </a:bodyPr>
          <a:lstStyle/>
          <a:p>
            <a:pPr algn="ctr"/>
            <a:r>
              <a:rPr lang="fr-FR" b="1" i="1" dirty="0"/>
              <a:t>du + au - brûlé</a:t>
            </a:r>
          </a:p>
        </p:txBody>
      </p:sp>
      <p:sp>
        <p:nvSpPr>
          <p:cNvPr id="31" name="Flèche droite 12"/>
          <p:cNvSpPr>
            <a:spLocks noChangeArrowheads="1"/>
          </p:cNvSpPr>
          <p:nvPr/>
        </p:nvSpPr>
        <p:spPr bwMode="auto">
          <a:xfrm rot="-5400000">
            <a:off x="6905314" y="2299261"/>
            <a:ext cx="642938" cy="355600"/>
          </a:xfrm>
          <a:prstGeom prst="rightArrow">
            <a:avLst>
              <a:gd name="adj1" fmla="val 50000"/>
              <a:gd name="adj2" fmla="val 63926"/>
            </a:avLst>
          </a:prstGeom>
          <a:solidFill>
            <a:srgbClr val="FF0000"/>
          </a:solidFill>
          <a:ln w="9525" algn="ctr">
            <a:solidFill>
              <a:schemeClr val="tx1"/>
            </a:solidFill>
            <a:round/>
            <a:headEnd/>
            <a:tailEnd/>
          </a:ln>
        </p:spPr>
        <p:txBody>
          <a:bodyPr rot="10800000"/>
          <a:lstStyle/>
          <a:p>
            <a:pPr algn="ctr"/>
            <a:endParaRPr lang="fr-FR"/>
          </a:p>
        </p:txBody>
      </p:sp>
      <p:sp>
        <p:nvSpPr>
          <p:cNvPr id="32" name="Rectangle 34"/>
          <p:cNvSpPr>
            <a:spLocks noChangeArrowheads="1"/>
          </p:cNvSpPr>
          <p:nvPr/>
        </p:nvSpPr>
        <p:spPr bwMode="auto">
          <a:xfrm>
            <a:off x="6939025" y="1480716"/>
            <a:ext cx="1857375" cy="646112"/>
          </a:xfrm>
          <a:prstGeom prst="rect">
            <a:avLst/>
          </a:prstGeom>
          <a:solidFill>
            <a:srgbClr val="00B0F0"/>
          </a:solidFill>
          <a:ln w="38100">
            <a:noFill/>
            <a:miter lim="800000"/>
            <a:headEnd/>
            <a:tailEnd/>
          </a:ln>
        </p:spPr>
        <p:txBody>
          <a:bodyPr>
            <a:spAutoFit/>
          </a:bodyPr>
          <a:lstStyle/>
          <a:p>
            <a:pPr algn="ctr"/>
            <a:r>
              <a:rPr lang="fr-FR" b="1" i="1" dirty="0"/>
              <a:t>marche </a:t>
            </a:r>
          </a:p>
          <a:p>
            <a:pPr algn="ctr"/>
            <a:r>
              <a:rPr lang="fr-FR" b="1" i="1" dirty="0"/>
              <a:t>des flammes</a:t>
            </a:r>
          </a:p>
        </p:txBody>
      </p:sp>
    </p:spTree>
    <p:extLst>
      <p:ext uri="{BB962C8B-B14F-4D97-AF65-F5344CB8AC3E}">
        <p14:creationId xmlns="" xmlns:p14="http://schemas.microsoft.com/office/powerpoint/2010/main" val="11473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0-#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ppt_x"/>
                                          </p:val>
                                        </p:tav>
                                        <p:tav tm="100000">
                                          <p:val>
                                            <p:strVal val="#ppt_x"/>
                                          </p:val>
                                        </p:tav>
                                      </p:tavLst>
                                    </p:anim>
                                    <p:anim calcmode="lin" valueType="num">
                                      <p:cBhvr additive="base">
                                        <p:cTn id="90" dur="500" fill="hold"/>
                                        <p:tgtEl>
                                          <p:spTgt spid="29"/>
                                        </p:tgtEl>
                                        <p:attrNameLst>
                                          <p:attrName>ppt_y</p:attrName>
                                        </p:attrNameLst>
                                      </p:cBhvr>
                                      <p:tavLst>
                                        <p:tav tm="0">
                                          <p:val>
                                            <p:strVal val="1+#ppt_h/2"/>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1+#ppt_w/2"/>
                                          </p:val>
                                        </p:tav>
                                        <p:tav tm="100000">
                                          <p:val>
                                            <p:strVal val="#ppt_x"/>
                                          </p:val>
                                        </p:tav>
                                      </p:tavLst>
                                    </p:anim>
                                    <p:anim calcmode="lin" valueType="num">
                                      <p:cBhvr additive="base">
                                        <p:cTn id="9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1+#ppt_w/2"/>
                                          </p:val>
                                        </p:tav>
                                        <p:tav tm="100000">
                                          <p:val>
                                            <p:strVal val="#ppt_x"/>
                                          </p:val>
                                        </p:tav>
                                      </p:tavLst>
                                    </p:anim>
                                    <p:anim calcmode="lin" valueType="num">
                                      <p:cBhvr additive="base">
                                        <p:cTn id="10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8</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a:xfrm>
            <a:off x="0" y="-6821"/>
            <a:ext cx="9144000" cy="1038225"/>
          </a:xfrm>
        </p:spPr>
        <p:txBody>
          <a:bodyPr/>
          <a:lstStyle/>
          <a:p>
            <a:r>
              <a:rPr lang="fr-FR" sz="2800" dirty="0"/>
              <a:t>Méthodologie</a:t>
            </a:r>
          </a:p>
        </p:txBody>
      </p:sp>
      <p:sp>
        <p:nvSpPr>
          <p:cNvPr id="2" name="Rectangle 1"/>
          <p:cNvSpPr/>
          <p:nvPr/>
        </p:nvSpPr>
        <p:spPr>
          <a:xfrm>
            <a:off x="0" y="1124744"/>
            <a:ext cx="9036496" cy="338554"/>
          </a:xfrm>
          <a:prstGeom prst="rect">
            <a:avLst/>
          </a:prstGeom>
        </p:spPr>
        <p:txBody>
          <a:bodyPr wrap="square">
            <a:spAutoFit/>
          </a:bodyPr>
          <a:lstStyle/>
          <a:p>
            <a:pPr>
              <a:buFont typeface="Wingdings" pitchFamily="2" charset="2"/>
              <a:buChar char="Ø"/>
            </a:pPr>
            <a:r>
              <a:rPr lang="fr-FR" dirty="0"/>
              <a:t> Prise de connaissance de la nature du sinistre et du contexte dans lequel celui-  ci est survenu.</a:t>
            </a:r>
          </a:p>
        </p:txBody>
      </p:sp>
      <p:pic>
        <p:nvPicPr>
          <p:cNvPr id="9" name="Picture 22" descr="http://t3.gstatic.com/images?q=tbn:ANd9GcRehrWGpB5sjQ_xU3PONWdMLKlShCPKdPWrcUhKEB5Qxc8CV4F9RQ"/>
          <p:cNvPicPr>
            <a:picLocks noChangeAspect="1" noChangeArrowheads="1"/>
          </p:cNvPicPr>
          <p:nvPr/>
        </p:nvPicPr>
        <p:blipFill>
          <a:blip r:embed="rId3" cstate="print"/>
          <a:srcRect/>
          <a:stretch>
            <a:fillRect/>
          </a:stretch>
        </p:blipFill>
        <p:spPr bwMode="auto">
          <a:xfrm>
            <a:off x="251520" y="1741497"/>
            <a:ext cx="1228725" cy="1487488"/>
          </a:xfrm>
          <a:prstGeom prst="rect">
            <a:avLst/>
          </a:prstGeom>
          <a:noFill/>
          <a:ln w="9525">
            <a:noFill/>
            <a:miter lim="800000"/>
            <a:headEnd/>
            <a:tailEnd/>
          </a:ln>
        </p:spPr>
      </p:pic>
      <p:pic>
        <p:nvPicPr>
          <p:cNvPr id="10" name="Picture 26" descr="http://t2.gstatic.com/images?q=tbn:ANd9GcTHAJ6pNTZ5j-Y8BNGOs6SZIGZe1_qLWfKO7vaZI35EzvI2Y430NQ"/>
          <p:cNvPicPr>
            <a:picLocks noChangeAspect="1" noChangeArrowheads="1"/>
          </p:cNvPicPr>
          <p:nvPr/>
        </p:nvPicPr>
        <p:blipFill>
          <a:blip r:embed="rId4" cstate="print"/>
          <a:srcRect/>
          <a:stretch>
            <a:fillRect/>
          </a:stretch>
        </p:blipFill>
        <p:spPr bwMode="auto">
          <a:xfrm>
            <a:off x="433288" y="3933056"/>
            <a:ext cx="865187" cy="1263650"/>
          </a:xfrm>
          <a:prstGeom prst="rect">
            <a:avLst/>
          </a:prstGeom>
          <a:noFill/>
          <a:ln w="9525">
            <a:noFill/>
            <a:miter lim="800000"/>
            <a:headEnd/>
            <a:tailEnd/>
          </a:ln>
        </p:spPr>
      </p:pic>
      <p:pic>
        <p:nvPicPr>
          <p:cNvPr id="14" name="Picture 4" descr="http://t3.gstatic.com/images?q=tbn:ANd9GcTMdeC9tdPx459AX8P-KNzf6wR6C0CKXHTd4B4W1AYb7i-lZni_RA"/>
          <p:cNvPicPr>
            <a:picLocks noChangeAspect="1" noChangeArrowheads="1"/>
          </p:cNvPicPr>
          <p:nvPr/>
        </p:nvPicPr>
        <p:blipFill>
          <a:blip r:embed="rId5" cstate="print"/>
          <a:srcRect/>
          <a:stretch>
            <a:fillRect/>
          </a:stretch>
        </p:blipFill>
        <p:spPr bwMode="auto">
          <a:xfrm>
            <a:off x="1907704" y="2477229"/>
            <a:ext cx="2219325" cy="1828800"/>
          </a:xfrm>
          <a:prstGeom prst="rect">
            <a:avLst/>
          </a:prstGeom>
          <a:noFill/>
          <a:ln w="9525">
            <a:noFill/>
            <a:miter lim="800000"/>
            <a:headEnd/>
            <a:tailEnd/>
          </a:ln>
        </p:spPr>
      </p:pic>
      <p:pic>
        <p:nvPicPr>
          <p:cNvPr id="15" name="Picture 8" descr="http://t3.gstatic.com/images?q=tbn:ANd9GcStkb5s0YBgfARKE9B4vTZfrGuEeco8nMtPnkYIAqTCNhMhF9AP"/>
          <p:cNvPicPr>
            <a:picLocks noChangeAspect="1" noChangeArrowheads="1"/>
          </p:cNvPicPr>
          <p:nvPr/>
        </p:nvPicPr>
        <p:blipFill>
          <a:blip r:embed="rId6" cstate="print"/>
          <a:srcRect/>
          <a:stretch>
            <a:fillRect/>
          </a:stretch>
        </p:blipFill>
        <p:spPr bwMode="auto">
          <a:xfrm>
            <a:off x="1835696" y="4797152"/>
            <a:ext cx="1511300" cy="1138238"/>
          </a:xfrm>
          <a:prstGeom prst="rect">
            <a:avLst/>
          </a:prstGeom>
          <a:noFill/>
          <a:ln w="9525">
            <a:noFill/>
            <a:miter lim="800000"/>
            <a:headEnd/>
            <a:tailEnd/>
          </a:ln>
        </p:spPr>
      </p:pic>
      <p:pic>
        <p:nvPicPr>
          <p:cNvPr id="16" name="Picture 20" descr="http://equilibreprecaire.files.wordpress.com/2007/11/bagarre.gif?w=500"/>
          <p:cNvPicPr>
            <a:picLocks noChangeAspect="1" noChangeArrowheads="1"/>
          </p:cNvPicPr>
          <p:nvPr/>
        </p:nvPicPr>
        <p:blipFill>
          <a:blip r:embed="rId7" cstate="print"/>
          <a:srcRect/>
          <a:stretch>
            <a:fillRect/>
          </a:stretch>
        </p:blipFill>
        <p:spPr bwMode="auto">
          <a:xfrm>
            <a:off x="3852230" y="1551702"/>
            <a:ext cx="1404516" cy="1389777"/>
          </a:xfrm>
          <a:prstGeom prst="rect">
            <a:avLst/>
          </a:prstGeom>
          <a:noFill/>
          <a:ln w="9525">
            <a:noFill/>
            <a:miter lim="800000"/>
            <a:headEnd/>
            <a:tailEnd/>
          </a:ln>
        </p:spPr>
      </p:pic>
      <p:pic>
        <p:nvPicPr>
          <p:cNvPr id="17" name="Picture 6" descr="http://t1.gstatic.com/images?q=tbn:ANd9GcRKj7nrnsjIjfkEx3a7x5iMKcQ2I9rxcraRyKyXxa2JssaECyv66w"/>
          <p:cNvPicPr>
            <a:picLocks noChangeAspect="1" noChangeArrowheads="1"/>
          </p:cNvPicPr>
          <p:nvPr/>
        </p:nvPicPr>
        <p:blipFill>
          <a:blip r:embed="rId8" cstate="print"/>
          <a:srcRect/>
          <a:stretch>
            <a:fillRect/>
          </a:stretch>
        </p:blipFill>
        <p:spPr bwMode="auto">
          <a:xfrm>
            <a:off x="5861422" y="1751032"/>
            <a:ext cx="2679700" cy="2303463"/>
          </a:xfrm>
          <a:prstGeom prst="rect">
            <a:avLst/>
          </a:prstGeom>
          <a:noFill/>
          <a:ln w="9525">
            <a:noFill/>
            <a:miter lim="800000"/>
            <a:headEnd/>
            <a:tailEnd/>
          </a:ln>
        </p:spPr>
      </p:pic>
      <p:pic>
        <p:nvPicPr>
          <p:cNvPr id="18" name="Picture 10" descr="http://t3.gstatic.com/images?q=tbn:ANd9GcQskgVspOwuLuRz4_k4mzQuYrrNl_cG15vNirj6kFw8yZPnOUPNgw"/>
          <p:cNvPicPr>
            <a:picLocks noChangeAspect="1" noChangeArrowheads="1"/>
          </p:cNvPicPr>
          <p:nvPr/>
        </p:nvPicPr>
        <p:blipFill>
          <a:blip r:embed="rId9" cstate="print"/>
          <a:srcRect/>
          <a:stretch>
            <a:fillRect/>
          </a:stretch>
        </p:blipFill>
        <p:spPr bwMode="auto">
          <a:xfrm>
            <a:off x="4424102" y="3772629"/>
            <a:ext cx="1665288" cy="1066800"/>
          </a:xfrm>
          <a:prstGeom prst="rect">
            <a:avLst/>
          </a:prstGeom>
          <a:noFill/>
          <a:ln w="9525">
            <a:noFill/>
            <a:miter lim="800000"/>
            <a:headEnd/>
            <a:tailEnd/>
          </a:ln>
        </p:spPr>
      </p:pic>
      <p:pic>
        <p:nvPicPr>
          <p:cNvPr id="19" name="Picture 2" descr="http://t0.gstatic.com/images?q=tbn:ANd9GcQfA0pmp46xdRZE6clBB7GxDzfaQt8uOxgVtb1ar1OmBYej9KdK"/>
          <p:cNvPicPr>
            <a:picLocks noChangeAspect="1" noChangeArrowheads="1"/>
          </p:cNvPicPr>
          <p:nvPr/>
        </p:nvPicPr>
        <p:blipFill>
          <a:blip r:embed="rId10" cstate="print"/>
          <a:srcRect/>
          <a:stretch>
            <a:fillRect/>
          </a:stretch>
        </p:blipFill>
        <p:spPr bwMode="auto">
          <a:xfrm>
            <a:off x="4283968" y="4990242"/>
            <a:ext cx="1652588" cy="1085850"/>
          </a:xfrm>
          <a:prstGeom prst="rect">
            <a:avLst/>
          </a:prstGeom>
          <a:noFill/>
          <a:ln w="9525">
            <a:noFill/>
            <a:miter lim="800000"/>
            <a:headEnd/>
            <a:tailEnd/>
          </a:ln>
        </p:spPr>
      </p:pic>
      <p:pic>
        <p:nvPicPr>
          <p:cNvPr id="20" name="Picture 24" descr="http://t3.gstatic.com/images?q=tbn:ANd9GcTIu9cPaI28YNrzswPa3ehsUWvLlVX2hgR_d2qLBEVFkCLMZmlp"/>
          <p:cNvPicPr>
            <a:picLocks noChangeAspect="1" noChangeArrowheads="1"/>
          </p:cNvPicPr>
          <p:nvPr/>
        </p:nvPicPr>
        <p:blipFill>
          <a:blip r:embed="rId11" cstate="print"/>
          <a:srcRect/>
          <a:stretch>
            <a:fillRect/>
          </a:stretch>
        </p:blipFill>
        <p:spPr bwMode="auto">
          <a:xfrm>
            <a:off x="6732240" y="4262100"/>
            <a:ext cx="1655762" cy="1657350"/>
          </a:xfrm>
          <a:prstGeom prst="rect">
            <a:avLst/>
          </a:prstGeom>
          <a:noFill/>
          <a:ln w="9525">
            <a:noFill/>
            <a:miter lim="800000"/>
            <a:headEnd/>
            <a:tailEnd/>
          </a:ln>
        </p:spPr>
      </p:pic>
    </p:spTree>
    <p:extLst>
      <p:ext uri="{BB962C8B-B14F-4D97-AF65-F5344CB8AC3E}">
        <p14:creationId xmlns="" xmlns:p14="http://schemas.microsoft.com/office/powerpoint/2010/main" val="3923488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9</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a:t/>
            </a:r>
            <a:br>
              <a:rPr lang="fr-FR" sz="2800" dirty="0"/>
            </a:br>
            <a:endParaRPr lang="fr-FR" sz="2800" dirty="0"/>
          </a:p>
        </p:txBody>
      </p:sp>
      <p:sp>
        <p:nvSpPr>
          <p:cNvPr id="2" name="Rectangle 1"/>
          <p:cNvSpPr/>
          <p:nvPr/>
        </p:nvSpPr>
        <p:spPr>
          <a:xfrm>
            <a:off x="0" y="1196752"/>
            <a:ext cx="9036496" cy="584775"/>
          </a:xfrm>
          <a:prstGeom prst="rect">
            <a:avLst/>
          </a:prstGeom>
        </p:spPr>
        <p:txBody>
          <a:bodyPr wrap="square">
            <a:spAutoFit/>
          </a:bodyPr>
          <a:lstStyle/>
          <a:p>
            <a:pPr>
              <a:buFont typeface="Wingdings" pitchFamily="2" charset="2"/>
              <a:buChar char="Ø"/>
            </a:pPr>
            <a:r>
              <a:rPr lang="fr-FR" dirty="0"/>
              <a:t>Analyse des éventuels documents techniques relatifs à la sécurité incendie du bâtiment selon la réglementation à laquelle il est soumis.</a:t>
            </a:r>
          </a:p>
        </p:txBody>
      </p:sp>
      <p:pic>
        <p:nvPicPr>
          <p:cNvPr id="10" name="Picture 2" descr="http://t3.gstatic.com/images?q=tbn:ANd9GcSrjK5HJkfxLp75SR5jlfv4ncgq31qAJUOZdbivjEf2fqTiBzG2"/>
          <p:cNvPicPr>
            <a:picLocks noChangeAspect="1" noChangeArrowheads="1"/>
          </p:cNvPicPr>
          <p:nvPr/>
        </p:nvPicPr>
        <p:blipFill>
          <a:blip r:embed="rId3" cstate="print"/>
          <a:srcRect/>
          <a:stretch>
            <a:fillRect/>
          </a:stretch>
        </p:blipFill>
        <p:spPr bwMode="auto">
          <a:xfrm>
            <a:off x="323379" y="1889264"/>
            <a:ext cx="1656184" cy="2414254"/>
          </a:xfrm>
          <a:prstGeom prst="rect">
            <a:avLst/>
          </a:prstGeom>
          <a:noFill/>
          <a:ln w="9525">
            <a:noFill/>
            <a:miter lim="800000"/>
            <a:headEnd/>
            <a:tailEnd/>
          </a:ln>
        </p:spPr>
      </p:pic>
      <p:pic>
        <p:nvPicPr>
          <p:cNvPr id="11" name="Picture 2" descr="http://t1.gstatic.com/images?q=tbn:ANd9GcS_dHYHtDmKT2OV4CYyUmVA802vEs982rpRqXuffj6o32GYajNx"/>
          <p:cNvPicPr>
            <a:picLocks noChangeAspect="1" noChangeArrowheads="1"/>
          </p:cNvPicPr>
          <p:nvPr/>
        </p:nvPicPr>
        <p:blipFill>
          <a:blip r:embed="rId4" cstate="print"/>
          <a:srcRect/>
          <a:stretch>
            <a:fillRect/>
          </a:stretch>
        </p:blipFill>
        <p:spPr bwMode="auto">
          <a:xfrm>
            <a:off x="323379" y="4869160"/>
            <a:ext cx="1584325" cy="1054100"/>
          </a:xfrm>
          <a:prstGeom prst="rect">
            <a:avLst/>
          </a:prstGeom>
          <a:noFill/>
          <a:ln w="9525">
            <a:noFill/>
            <a:miter lim="800000"/>
            <a:headEnd/>
            <a:tailEnd/>
          </a:ln>
        </p:spPr>
      </p:pic>
      <p:pic>
        <p:nvPicPr>
          <p:cNvPr id="12" name="Picture 2" descr="http://ecx.images-amazon.com/images/I/51WDFB13BGL._SL500_AA300_.jpg"/>
          <p:cNvPicPr>
            <a:picLocks noChangeAspect="1" noChangeArrowheads="1"/>
          </p:cNvPicPr>
          <p:nvPr/>
        </p:nvPicPr>
        <p:blipFill>
          <a:blip r:embed="rId5" cstate="print"/>
          <a:srcRect/>
          <a:stretch>
            <a:fillRect/>
          </a:stretch>
        </p:blipFill>
        <p:spPr bwMode="auto">
          <a:xfrm>
            <a:off x="1942592" y="1889264"/>
            <a:ext cx="2374900" cy="2374900"/>
          </a:xfrm>
          <a:prstGeom prst="rect">
            <a:avLst/>
          </a:prstGeom>
          <a:noFill/>
          <a:ln w="9525">
            <a:noFill/>
            <a:miter lim="800000"/>
            <a:headEnd/>
            <a:tailEnd/>
          </a:ln>
        </p:spPr>
      </p:pic>
      <p:pic>
        <p:nvPicPr>
          <p:cNvPr id="13" name="Picture 6" descr="http://t1.gstatic.com/images?q=tbn:ANd9GcTcUS6h6rJH4i3ZMJ4a21GOHGGMxNoEe7b8s4acZduzCjP91U9K"/>
          <p:cNvPicPr>
            <a:picLocks noChangeAspect="1" noChangeArrowheads="1"/>
          </p:cNvPicPr>
          <p:nvPr/>
        </p:nvPicPr>
        <p:blipFill>
          <a:blip r:embed="rId6" cstate="print"/>
          <a:srcRect/>
          <a:stretch>
            <a:fillRect/>
          </a:stretch>
        </p:blipFill>
        <p:spPr bwMode="auto">
          <a:xfrm>
            <a:off x="2564997" y="4005064"/>
            <a:ext cx="1535113" cy="2236788"/>
          </a:xfrm>
          <a:prstGeom prst="rect">
            <a:avLst/>
          </a:prstGeom>
          <a:noFill/>
          <a:ln w="9525">
            <a:noFill/>
            <a:miter lim="800000"/>
            <a:headEnd/>
            <a:tailEnd/>
          </a:ln>
        </p:spPr>
      </p:pic>
      <p:pic>
        <p:nvPicPr>
          <p:cNvPr id="14" name="Picture 4" descr="http://t2.gstatic.com/images?q=tbn:ANd9GcTKRVeB7ajPq1Vr-LxhEPzagvZUIf4p3GL31OcuwjtaIz05CebM5w"/>
          <p:cNvPicPr>
            <a:picLocks noChangeAspect="1" noChangeArrowheads="1"/>
          </p:cNvPicPr>
          <p:nvPr/>
        </p:nvPicPr>
        <p:blipFill>
          <a:blip r:embed="rId7" cstate="print"/>
          <a:srcRect/>
          <a:stretch>
            <a:fillRect/>
          </a:stretch>
        </p:blipFill>
        <p:spPr bwMode="auto">
          <a:xfrm>
            <a:off x="4055989" y="1889264"/>
            <a:ext cx="2344738" cy="2344738"/>
          </a:xfrm>
          <a:prstGeom prst="rect">
            <a:avLst/>
          </a:prstGeom>
          <a:noFill/>
          <a:ln w="9525">
            <a:noFill/>
            <a:miter lim="800000"/>
            <a:headEnd/>
            <a:tailEnd/>
          </a:ln>
        </p:spPr>
      </p:pic>
      <p:pic>
        <p:nvPicPr>
          <p:cNvPr id="15" name="Picture 12" descr="http://t1.gstatic.com/images?q=tbn:ANd9GcTlqnpxHHT4IvJmdwVMkyoSPktEng6OI0-7C8z0nkGRSSl5KQ1EGw"/>
          <p:cNvPicPr>
            <a:picLocks noChangeAspect="1" noChangeArrowheads="1"/>
          </p:cNvPicPr>
          <p:nvPr/>
        </p:nvPicPr>
        <p:blipFill>
          <a:blip r:embed="rId8" cstate="print"/>
          <a:srcRect/>
          <a:stretch>
            <a:fillRect/>
          </a:stretch>
        </p:blipFill>
        <p:spPr bwMode="auto">
          <a:xfrm>
            <a:off x="4436526" y="4043164"/>
            <a:ext cx="1677987" cy="2160588"/>
          </a:xfrm>
          <a:prstGeom prst="rect">
            <a:avLst/>
          </a:prstGeom>
          <a:noFill/>
          <a:ln w="9525">
            <a:noFill/>
            <a:miter lim="800000"/>
            <a:headEnd/>
            <a:tailEnd/>
          </a:ln>
        </p:spPr>
      </p:pic>
      <p:pic>
        <p:nvPicPr>
          <p:cNvPr id="16" name="Picture 8" descr="http://t2.gstatic.com/images?q=tbn:ANd9GcRKiA_t6WzYMfPPyJ_07-uN59ldD9ks5LZdeZA6-0NB4fQ-vZsh"/>
          <p:cNvPicPr>
            <a:picLocks noChangeAspect="1" noChangeArrowheads="1"/>
          </p:cNvPicPr>
          <p:nvPr/>
        </p:nvPicPr>
        <p:blipFill>
          <a:blip r:embed="rId9" cstate="print"/>
          <a:srcRect/>
          <a:stretch>
            <a:fillRect/>
          </a:stretch>
        </p:blipFill>
        <p:spPr bwMode="auto">
          <a:xfrm>
            <a:off x="6432700" y="1878152"/>
            <a:ext cx="1820862" cy="2355850"/>
          </a:xfrm>
          <a:prstGeom prst="rect">
            <a:avLst/>
          </a:prstGeom>
          <a:noFill/>
          <a:ln w="9525">
            <a:noFill/>
            <a:miter lim="800000"/>
            <a:headEnd/>
            <a:tailEnd/>
          </a:ln>
        </p:spPr>
      </p:pic>
      <p:pic>
        <p:nvPicPr>
          <p:cNvPr id="17" name="Picture 10" descr="http://t3.gstatic.com/images?q=tbn:ANd9GcTvYCXh4XJWmB3BAJbst5LA6AdZreUvUa_mR29kG9y1K8quyUN-"/>
          <p:cNvPicPr>
            <a:picLocks noChangeAspect="1" noChangeArrowheads="1"/>
          </p:cNvPicPr>
          <p:nvPr/>
        </p:nvPicPr>
        <p:blipFill>
          <a:blip r:embed="rId10" cstate="print"/>
          <a:srcRect/>
          <a:stretch>
            <a:fillRect/>
          </a:stretch>
        </p:blipFill>
        <p:spPr bwMode="auto">
          <a:xfrm>
            <a:off x="6450929" y="4005064"/>
            <a:ext cx="1693862" cy="2182813"/>
          </a:xfrm>
          <a:prstGeom prst="rect">
            <a:avLst/>
          </a:prstGeom>
          <a:noFill/>
          <a:ln w="9525">
            <a:noFill/>
            <a:miter lim="800000"/>
            <a:headEnd/>
            <a:tailEnd/>
          </a:ln>
        </p:spPr>
      </p:pic>
    </p:spTree>
    <p:extLst>
      <p:ext uri="{BB962C8B-B14F-4D97-AF65-F5344CB8AC3E}">
        <p14:creationId xmlns="" xmlns:p14="http://schemas.microsoft.com/office/powerpoint/2010/main" val="3394791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seau">
  <a:themeElements>
    <a:clrScheme name="Personnalisée 2">
      <a:dk1>
        <a:srgbClr val="1A212B"/>
      </a:dk1>
      <a:lt1>
        <a:srgbClr val="FFFFFF"/>
      </a:lt1>
      <a:dk2>
        <a:srgbClr val="1A212B"/>
      </a:dk2>
      <a:lt2>
        <a:srgbClr val="808080"/>
      </a:lt2>
      <a:accent1>
        <a:srgbClr val="CD0920"/>
      </a:accent1>
      <a:accent2>
        <a:srgbClr val="669999"/>
      </a:accent2>
      <a:accent3>
        <a:srgbClr val="FFFFFF"/>
      </a:accent3>
      <a:accent4>
        <a:srgbClr val="1A212B"/>
      </a:accent4>
      <a:accent5>
        <a:srgbClr val="E2E2AA"/>
      </a:accent5>
      <a:accent6>
        <a:srgbClr val="5C8A8A"/>
      </a:accent6>
      <a:hlink>
        <a:srgbClr val="7E9CE8"/>
      </a:hlink>
      <a:folHlink>
        <a:srgbClr val="D8D8EC"/>
      </a:folHlink>
    </a:clrScheme>
    <a:fontScheme name="Réseau">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Réseau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Réseau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Réseau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Réseau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Réseau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Réseau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Réseau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Réseau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Réseau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Réseau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15414</TotalTime>
  <Words>761</Words>
  <Application>Microsoft Office PowerPoint</Application>
  <PresentationFormat>Affichage à l'écran (4:3)</PresentationFormat>
  <Paragraphs>189</Paragraphs>
  <Slides>23</Slides>
  <Notes>12</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Réseau</vt:lpstr>
      <vt:lpstr> Méthodologie issue de la NFPA 921 et 1033 </vt:lpstr>
      <vt:lpstr> NFPA 921 et 1033 </vt:lpstr>
      <vt:lpstr>NFPA 921 et 1033</vt:lpstr>
      <vt:lpstr>  Objet :</vt:lpstr>
      <vt:lpstr> La méthode scientifique </vt:lpstr>
      <vt:lpstr>Identifier le besoin</vt:lpstr>
      <vt:lpstr>Méthodologie générale</vt:lpstr>
      <vt:lpstr>Méthodologie</vt:lpstr>
      <vt:lpstr> </vt:lpstr>
      <vt:lpstr> </vt:lpstr>
      <vt:lpstr>Diapositive 11</vt:lpstr>
      <vt:lpstr>      </vt:lpstr>
      <vt:lpstr>   </vt:lpstr>
      <vt:lpstr>Diapositive 14</vt:lpstr>
      <vt:lpstr>Diapositive 15</vt:lpstr>
      <vt:lpstr>Diapositive 16</vt:lpstr>
      <vt:lpstr> </vt:lpstr>
      <vt:lpstr> </vt:lpstr>
      <vt:lpstr>Diapositive 19</vt:lpstr>
      <vt:lpstr>Diapositive 20</vt:lpstr>
      <vt:lpstr>Diapositive 21</vt:lpstr>
      <vt:lpstr>Définition des «causes»  </vt:lpstr>
      <vt:lpstr>Diapositive 23</vt:lpstr>
    </vt:vector>
  </TitlesOfParts>
  <Company>CG94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CODIR 080702</dc:title>
  <dc:subject>PROJET PORTAIL  INTRANET</dc:subject>
  <dc:creator>BERLIER Sébastien</dc:creator>
  <cp:lastModifiedBy>laurent FLACHER</cp:lastModifiedBy>
  <cp:revision>760</cp:revision>
  <cp:lastPrinted>2000-07-04T10:18:08Z</cp:lastPrinted>
  <dcterms:created xsi:type="dcterms:W3CDTF">2000-07-03T06:07:31Z</dcterms:created>
  <dcterms:modified xsi:type="dcterms:W3CDTF">2020-04-01T15:42:32Z</dcterms:modified>
</cp:coreProperties>
</file>