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Lst>
  <p:notesMasterIdLst>
    <p:notesMasterId r:id="rId21"/>
  </p:notesMasterIdLst>
  <p:handoutMasterIdLst>
    <p:handoutMasterId r:id="rId22"/>
  </p:handoutMasterIdLst>
  <p:sldIdLst>
    <p:sldId id="315" r:id="rId2"/>
    <p:sldId id="449" r:id="rId3"/>
    <p:sldId id="450" r:id="rId4"/>
    <p:sldId id="451" r:id="rId5"/>
    <p:sldId id="452" r:id="rId6"/>
    <p:sldId id="453" r:id="rId7"/>
    <p:sldId id="454" r:id="rId8"/>
    <p:sldId id="455" r:id="rId9"/>
    <p:sldId id="456" r:id="rId10"/>
    <p:sldId id="457" r:id="rId11"/>
    <p:sldId id="458" r:id="rId12"/>
    <p:sldId id="459" r:id="rId13"/>
    <p:sldId id="461" r:id="rId14"/>
    <p:sldId id="462" r:id="rId15"/>
    <p:sldId id="463" r:id="rId16"/>
    <p:sldId id="464" r:id="rId17"/>
    <p:sldId id="465" r:id="rId18"/>
    <p:sldId id="466" r:id="rId19"/>
    <p:sldId id="460" r:id="rId20"/>
  </p:sldIdLst>
  <p:sldSz cx="9144000" cy="6858000" type="screen4x3"/>
  <p:notesSz cx="6797675" cy="9926638"/>
  <p:defaultTextStyle>
    <a:defPPr>
      <a:defRPr lang="fr-FR"/>
    </a:defPPr>
    <a:lvl1pPr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528">
          <p15:clr>
            <a:srgbClr val="A4A3A4"/>
          </p15:clr>
        </p15:guide>
        <p15:guide id="2" pos="2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12B"/>
    <a:srgbClr val="CD0920"/>
    <a:srgbClr val="009999"/>
    <a:srgbClr val="C1FFE0"/>
    <a:srgbClr val="00CC66"/>
    <a:srgbClr val="FF0000"/>
    <a:srgbClr val="00CCFF"/>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6" autoAdjust="0"/>
  </p:normalViewPr>
  <p:slideViewPr>
    <p:cSldViewPr>
      <p:cViewPr varScale="1">
        <p:scale>
          <a:sx n="109" d="100"/>
          <a:sy n="109" d="100"/>
        </p:scale>
        <p:origin x="1674" y="-456"/>
      </p:cViewPr>
      <p:guideLst>
        <p:guide orient="horz" pos="528"/>
        <p:guide pos="2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14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32113" cy="471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025" tIns="46515" rIns="93025" bIns="46515" numCol="1" anchor="t" anchorCtr="0" compatLnSpc="1">
            <a:prstTxWarp prst="textNoShape">
              <a:avLst/>
            </a:prstTxWarp>
          </a:bodyPr>
          <a:lstStyle>
            <a:lvl1pPr algn="l" defTabSz="930275" eaLnBrk="0" hangingPunct="0">
              <a:defRPr sz="1100">
                <a:latin typeface="Times New Roman" charset="0"/>
                <a:ea typeface="ＭＳ Ｐゴシック" charset="0"/>
                <a:cs typeface="+mn-cs"/>
              </a:defRPr>
            </a:lvl1pPr>
          </a:lstStyle>
          <a:p>
            <a:pPr>
              <a:defRPr/>
            </a:pPr>
            <a:endParaRPr lang="fr-FR"/>
          </a:p>
        </p:txBody>
      </p:sp>
      <p:sp>
        <p:nvSpPr>
          <p:cNvPr id="9219" name="Rectangle 3"/>
          <p:cNvSpPr>
            <a:spLocks noGrp="1" noChangeArrowheads="1"/>
          </p:cNvSpPr>
          <p:nvPr>
            <p:ph type="dt" sz="quarter" idx="1"/>
          </p:nvPr>
        </p:nvSpPr>
        <p:spPr bwMode="auto">
          <a:xfrm>
            <a:off x="3832225" y="0"/>
            <a:ext cx="2936875" cy="471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025" tIns="46515" rIns="93025" bIns="46515" numCol="1" anchor="t" anchorCtr="0" compatLnSpc="1">
            <a:prstTxWarp prst="textNoShape">
              <a:avLst/>
            </a:prstTxWarp>
          </a:bodyPr>
          <a:lstStyle>
            <a:lvl1pPr algn="r" defTabSz="930275" eaLnBrk="0" hangingPunct="0">
              <a:defRPr sz="1100">
                <a:latin typeface="Times New Roman" charset="0"/>
                <a:ea typeface="ＭＳ Ｐゴシック" charset="0"/>
                <a:cs typeface="+mn-cs"/>
              </a:defRPr>
            </a:lvl1pPr>
          </a:lstStyle>
          <a:p>
            <a:pPr>
              <a:defRPr/>
            </a:pPr>
            <a:endParaRPr lang="fr-FR"/>
          </a:p>
        </p:txBody>
      </p:sp>
      <p:sp>
        <p:nvSpPr>
          <p:cNvPr id="9220" name="Rectangle 4"/>
          <p:cNvSpPr>
            <a:spLocks noGrp="1" noChangeArrowheads="1"/>
          </p:cNvSpPr>
          <p:nvPr>
            <p:ph type="ftr" sz="quarter" idx="2"/>
          </p:nvPr>
        </p:nvSpPr>
        <p:spPr bwMode="auto">
          <a:xfrm>
            <a:off x="0" y="9434513"/>
            <a:ext cx="2932113"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025" tIns="46515" rIns="93025" bIns="46515" numCol="1" anchor="b" anchorCtr="0" compatLnSpc="1">
            <a:prstTxWarp prst="textNoShape">
              <a:avLst/>
            </a:prstTxWarp>
          </a:bodyPr>
          <a:lstStyle>
            <a:lvl1pPr algn="l" defTabSz="930275" eaLnBrk="0" hangingPunct="0">
              <a:defRPr sz="1100">
                <a:latin typeface="Times New Roman" charset="0"/>
                <a:ea typeface="ＭＳ Ｐゴシック" charset="0"/>
                <a:cs typeface="+mn-cs"/>
              </a:defRPr>
            </a:lvl1pPr>
          </a:lstStyle>
          <a:p>
            <a:pPr>
              <a:defRPr/>
            </a:pPr>
            <a:endParaRPr lang="fr-FR"/>
          </a:p>
        </p:txBody>
      </p:sp>
      <p:sp>
        <p:nvSpPr>
          <p:cNvPr id="9221" name="Rectangle 5"/>
          <p:cNvSpPr>
            <a:spLocks noGrp="1" noChangeArrowheads="1"/>
          </p:cNvSpPr>
          <p:nvPr>
            <p:ph type="sldNum" sz="quarter" idx="3"/>
          </p:nvPr>
        </p:nvSpPr>
        <p:spPr bwMode="auto">
          <a:xfrm>
            <a:off x="3832225" y="9434513"/>
            <a:ext cx="2936875"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025" tIns="46515" rIns="93025" bIns="46515" numCol="1" anchor="b" anchorCtr="0" compatLnSpc="1">
            <a:prstTxWarp prst="textNoShape">
              <a:avLst/>
            </a:prstTxWarp>
          </a:bodyPr>
          <a:lstStyle>
            <a:lvl1pPr algn="r" defTabSz="930275" eaLnBrk="0" hangingPunct="0">
              <a:defRPr sz="1100">
                <a:latin typeface="Times New Roman" panose="02020603050405020304" pitchFamily="18" charset="0"/>
              </a:defRPr>
            </a:lvl1pPr>
          </a:lstStyle>
          <a:p>
            <a:fld id="{CDB39F69-90F2-4946-A8A4-2E300412CD9C}" type="slidenum">
              <a:rPr lang="fr-FR" altLang="fr-FR"/>
              <a:pPr/>
              <a:t>‹N°›</a:t>
            </a:fld>
            <a:endParaRPr lang="fr-FR" altLang="fr-FR"/>
          </a:p>
        </p:txBody>
      </p:sp>
    </p:spTree>
    <p:extLst>
      <p:ext uri="{BB962C8B-B14F-4D97-AF65-F5344CB8AC3E}">
        <p14:creationId xmlns:p14="http://schemas.microsoft.com/office/powerpoint/2010/main" val="50311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3225"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5985" tIns="47992" rIns="95985" bIns="47992" numCol="1" anchor="t" anchorCtr="0" compatLnSpc="1">
            <a:prstTxWarp prst="textNoShape">
              <a:avLst/>
            </a:prstTxWarp>
          </a:bodyPr>
          <a:lstStyle>
            <a:lvl1pPr algn="l" defTabSz="958850" eaLnBrk="0" hangingPunct="0">
              <a:defRPr sz="1100">
                <a:latin typeface="Times New Roman" charset="0"/>
                <a:ea typeface="ＭＳ Ｐゴシック" charset="0"/>
                <a:cs typeface="+mn-cs"/>
              </a:defRPr>
            </a:lvl1pPr>
          </a:lstStyle>
          <a:p>
            <a:pPr>
              <a:defRPr/>
            </a:pPr>
            <a:endParaRPr lang="fr-FR"/>
          </a:p>
        </p:txBody>
      </p:sp>
      <p:sp>
        <p:nvSpPr>
          <p:cNvPr id="3075" name="Rectangle 3"/>
          <p:cNvSpPr>
            <a:spLocks noGrp="1" noChangeArrowheads="1"/>
          </p:cNvSpPr>
          <p:nvPr>
            <p:ph type="dt" idx="1"/>
          </p:nvPr>
        </p:nvSpPr>
        <p:spPr bwMode="auto">
          <a:xfrm>
            <a:off x="3854450" y="0"/>
            <a:ext cx="2943225"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5985" tIns="47992" rIns="95985" bIns="47992" numCol="1" anchor="t" anchorCtr="0" compatLnSpc="1">
            <a:prstTxWarp prst="textNoShape">
              <a:avLst/>
            </a:prstTxWarp>
          </a:bodyPr>
          <a:lstStyle>
            <a:lvl1pPr algn="r" defTabSz="958850" eaLnBrk="0" hangingPunct="0">
              <a:defRPr sz="1100">
                <a:latin typeface="Times New Roman" charset="0"/>
                <a:ea typeface="ＭＳ Ｐゴシック" charset="0"/>
                <a:cs typeface="+mn-cs"/>
              </a:defRPr>
            </a:lvl1pPr>
          </a:lstStyle>
          <a:p>
            <a:pPr>
              <a:defRPr/>
            </a:pPr>
            <a:endParaRPr lang="fr-FR"/>
          </a:p>
        </p:txBody>
      </p:sp>
      <p:sp>
        <p:nvSpPr>
          <p:cNvPr id="3076" name="Rectangle 4"/>
          <p:cNvSpPr>
            <a:spLocks noGrp="1" noRot="1" noChangeAspect="1" noChangeArrowheads="1" noTextEdit="1"/>
          </p:cNvSpPr>
          <p:nvPr>
            <p:ph type="sldImg" idx="2"/>
          </p:nvPr>
        </p:nvSpPr>
        <p:spPr bwMode="auto">
          <a:xfrm>
            <a:off x="919163" y="746125"/>
            <a:ext cx="4959350" cy="3719513"/>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906463" y="4714875"/>
            <a:ext cx="4984750" cy="4465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5985" tIns="47992" rIns="95985" bIns="47992"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3078" name="Rectangle 6"/>
          <p:cNvSpPr>
            <a:spLocks noGrp="1" noChangeArrowheads="1"/>
          </p:cNvSpPr>
          <p:nvPr>
            <p:ph type="ftr" sz="quarter" idx="4"/>
          </p:nvPr>
        </p:nvSpPr>
        <p:spPr bwMode="auto">
          <a:xfrm>
            <a:off x="0" y="9431338"/>
            <a:ext cx="2943225"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5985" tIns="47992" rIns="95985" bIns="47992" numCol="1" anchor="b" anchorCtr="0" compatLnSpc="1">
            <a:prstTxWarp prst="textNoShape">
              <a:avLst/>
            </a:prstTxWarp>
          </a:bodyPr>
          <a:lstStyle>
            <a:lvl1pPr algn="l" defTabSz="958850" eaLnBrk="0" hangingPunct="0">
              <a:defRPr sz="1100">
                <a:latin typeface="Times New Roman" charset="0"/>
                <a:ea typeface="ＭＳ Ｐゴシック" charset="0"/>
                <a:cs typeface="+mn-cs"/>
              </a:defRPr>
            </a:lvl1pPr>
          </a:lstStyle>
          <a:p>
            <a:pPr>
              <a:defRPr/>
            </a:pPr>
            <a:endParaRPr lang="fr-FR"/>
          </a:p>
        </p:txBody>
      </p:sp>
      <p:sp>
        <p:nvSpPr>
          <p:cNvPr id="3079" name="Rectangle 7"/>
          <p:cNvSpPr>
            <a:spLocks noGrp="1" noChangeArrowheads="1"/>
          </p:cNvSpPr>
          <p:nvPr>
            <p:ph type="sldNum" sz="quarter" idx="5"/>
          </p:nvPr>
        </p:nvSpPr>
        <p:spPr bwMode="auto">
          <a:xfrm>
            <a:off x="3854450" y="9431338"/>
            <a:ext cx="2943225"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5985" tIns="47992" rIns="95985" bIns="47992" numCol="1" anchor="b" anchorCtr="0" compatLnSpc="1">
            <a:prstTxWarp prst="textNoShape">
              <a:avLst/>
            </a:prstTxWarp>
          </a:bodyPr>
          <a:lstStyle>
            <a:lvl1pPr algn="r" defTabSz="958850" eaLnBrk="0" hangingPunct="0">
              <a:defRPr sz="1100">
                <a:latin typeface="Times New Roman" panose="02020603050405020304" pitchFamily="18" charset="0"/>
              </a:defRPr>
            </a:lvl1pPr>
          </a:lstStyle>
          <a:p>
            <a:fld id="{8F9C8E75-16DE-4E1D-BDD8-F5B7ED798E16}" type="slidenum">
              <a:rPr lang="fr-FR" altLang="fr-FR"/>
              <a:pPr/>
              <a:t>‹N°›</a:t>
            </a:fld>
            <a:endParaRPr lang="fr-FR" altLang="fr-FR"/>
          </a:p>
        </p:txBody>
      </p:sp>
    </p:spTree>
    <p:extLst>
      <p:ext uri="{BB962C8B-B14F-4D97-AF65-F5344CB8AC3E}">
        <p14:creationId xmlns:p14="http://schemas.microsoft.com/office/powerpoint/2010/main" val="829038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2</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1987" name="Rectangle 3"/>
          <p:cNvSpPr>
            <a:spLocks noGrp="1" noChangeArrowheads="1"/>
          </p:cNvSpPr>
          <p:nvPr>
            <p:ph type="body" idx="1"/>
          </p:nvPr>
        </p:nvSpPr>
        <p:spPr/>
        <p:txBody>
          <a:bodyPr/>
          <a:lstStyle/>
          <a:p>
            <a:pPr eaLnBrk="1" hangingPunct="1">
              <a:defRPr/>
            </a:pPr>
            <a:endParaRPr lang="fr-FR" dirty="0" smtClean="0">
              <a:cs typeface="+mn-cs"/>
            </a:endParaRPr>
          </a:p>
        </p:txBody>
      </p:sp>
    </p:spTree>
    <p:extLst>
      <p:ext uri="{BB962C8B-B14F-4D97-AF65-F5344CB8AC3E}">
        <p14:creationId xmlns:p14="http://schemas.microsoft.com/office/powerpoint/2010/main" val="191099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11</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520646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12</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2382269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19</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334026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3</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246894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4</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1972814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5</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82187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6</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95741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7</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275310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8</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23832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9</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378704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10</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197244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1795" name="Rectangle 3"/>
          <p:cNvSpPr>
            <a:spLocks noGrp="1" noChangeArrowheads="1"/>
          </p:cNvSpPr>
          <p:nvPr>
            <p:ph type="ctrTitle"/>
          </p:nvPr>
        </p:nvSpPr>
        <p:spPr>
          <a:xfrm>
            <a:off x="323850" y="1268413"/>
            <a:ext cx="8548688" cy="1728787"/>
          </a:xfrm>
          <a:noFill/>
          <a:extLst>
            <a:ext uri="{909E8E84-426E-40dd-AFC4-6F175D3DCCD1}">
              <a14:hiddenFill xmlns="" xmlns:a14="http://schemas.microsoft.com/office/drawing/2010/main">
                <a:solidFill>
                  <a:schemeClr val="accent1"/>
                </a:solidFill>
              </a14:hiddenFill>
            </a:ext>
          </a:extLst>
        </p:spPr>
        <p:txBody>
          <a:bodyPr/>
          <a:lstStyle>
            <a:lvl1pPr algn="ctr">
              <a:defRPr sz="4400"/>
            </a:lvl1pPr>
          </a:lstStyle>
          <a:p>
            <a:pPr lvl="0"/>
            <a:r>
              <a:rPr lang="fr-FR" noProof="0" smtClean="0"/>
              <a:t>Cliquez et modifiez le titre</a:t>
            </a:r>
          </a:p>
        </p:txBody>
      </p:sp>
    </p:spTree>
    <p:extLst>
      <p:ext uri="{BB962C8B-B14F-4D97-AF65-F5344CB8AC3E}">
        <p14:creationId xmlns:p14="http://schemas.microsoft.com/office/powerpoint/2010/main" val="2203649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2"/>
          <p:cNvSpPr>
            <a:spLocks noGrp="1" noChangeArrowheads="1"/>
          </p:cNvSpPr>
          <p:nvPr>
            <p:ph type="sldNum" sz="quarter" idx="10"/>
          </p:nvPr>
        </p:nvSpPr>
        <p:spPr>
          <a:ln/>
        </p:spPr>
        <p:txBody>
          <a:bodyPr/>
          <a:lstStyle>
            <a:lvl1pPr>
              <a:defRPr/>
            </a:lvl1pPr>
          </a:lstStyle>
          <a:p>
            <a:fld id="{D4AC1837-0764-4219-ADB0-1EEC0A51ADD6}" type="slidenum">
              <a:rPr lang="fr-FR" altLang="fr-FR"/>
              <a:pPr/>
              <a:t>‹N°›</a:t>
            </a:fld>
            <a:endParaRPr lang="fr-FR" altLang="fr-FR"/>
          </a:p>
        </p:txBody>
      </p:sp>
    </p:spTree>
    <p:extLst>
      <p:ext uri="{BB962C8B-B14F-4D97-AF65-F5344CB8AC3E}">
        <p14:creationId xmlns:p14="http://schemas.microsoft.com/office/powerpoint/2010/main" val="28628540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602138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0" y="0"/>
            <a:ext cx="6705600" cy="60213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2"/>
          <p:cNvSpPr>
            <a:spLocks noGrp="1" noChangeArrowheads="1"/>
          </p:cNvSpPr>
          <p:nvPr>
            <p:ph type="sldNum" sz="quarter" idx="10"/>
          </p:nvPr>
        </p:nvSpPr>
        <p:spPr>
          <a:ln/>
        </p:spPr>
        <p:txBody>
          <a:bodyPr/>
          <a:lstStyle>
            <a:lvl1pPr>
              <a:defRPr/>
            </a:lvl1pPr>
          </a:lstStyle>
          <a:p>
            <a:fld id="{38BBCD50-C7F3-46CF-81DE-DF63FB7C7BBA}" type="slidenum">
              <a:rPr lang="fr-FR" altLang="fr-FR"/>
              <a:pPr/>
              <a:t>‹N°›</a:t>
            </a:fld>
            <a:endParaRPr lang="fr-FR" altLang="fr-FR"/>
          </a:p>
        </p:txBody>
      </p:sp>
    </p:spTree>
    <p:extLst>
      <p:ext uri="{BB962C8B-B14F-4D97-AF65-F5344CB8AC3E}">
        <p14:creationId xmlns:p14="http://schemas.microsoft.com/office/powerpoint/2010/main" val="3125887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38225"/>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611188" y="1268413"/>
            <a:ext cx="4038600" cy="4752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02188" y="1268413"/>
            <a:ext cx="4038600" cy="4752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2"/>
          <p:cNvSpPr>
            <a:spLocks noGrp="1" noChangeArrowheads="1"/>
          </p:cNvSpPr>
          <p:nvPr>
            <p:ph type="sldNum" sz="quarter" idx="10"/>
          </p:nvPr>
        </p:nvSpPr>
        <p:spPr>
          <a:ln/>
        </p:spPr>
        <p:txBody>
          <a:bodyPr/>
          <a:lstStyle>
            <a:lvl1pPr>
              <a:defRPr/>
            </a:lvl1pPr>
          </a:lstStyle>
          <a:p>
            <a:fld id="{36D9E42E-1EC0-4C85-8D24-6ABF6807C4CA}" type="slidenum">
              <a:rPr lang="fr-FR" altLang="fr-FR"/>
              <a:pPr/>
              <a:t>‹N°›</a:t>
            </a:fld>
            <a:endParaRPr lang="fr-FR" altLang="fr-FR"/>
          </a:p>
        </p:txBody>
      </p:sp>
    </p:spTree>
    <p:extLst>
      <p:ext uri="{BB962C8B-B14F-4D97-AF65-F5344CB8AC3E}">
        <p14:creationId xmlns:p14="http://schemas.microsoft.com/office/powerpoint/2010/main" val="23083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2"/>
          <p:cNvSpPr>
            <a:spLocks noGrp="1" noChangeArrowheads="1"/>
          </p:cNvSpPr>
          <p:nvPr>
            <p:ph type="sldNum" sz="quarter" idx="10"/>
          </p:nvPr>
        </p:nvSpPr>
        <p:spPr>
          <a:ln/>
        </p:spPr>
        <p:txBody>
          <a:bodyPr/>
          <a:lstStyle>
            <a:lvl1pPr>
              <a:defRPr/>
            </a:lvl1pPr>
          </a:lstStyle>
          <a:p>
            <a:fld id="{F392C089-C1C8-4E30-AC40-22C6D2A8E37F}" type="slidenum">
              <a:rPr lang="fr-FR" altLang="fr-FR"/>
              <a:pPr/>
              <a:t>‹N°›</a:t>
            </a:fld>
            <a:endParaRPr lang="fr-FR" altLang="fr-FR"/>
          </a:p>
        </p:txBody>
      </p:sp>
    </p:spTree>
    <p:extLst>
      <p:ext uri="{BB962C8B-B14F-4D97-AF65-F5344CB8AC3E}">
        <p14:creationId xmlns:p14="http://schemas.microsoft.com/office/powerpoint/2010/main" val="26349007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2"/>
          <p:cNvSpPr>
            <a:spLocks noGrp="1" noChangeArrowheads="1"/>
          </p:cNvSpPr>
          <p:nvPr>
            <p:ph type="sldNum" sz="quarter" idx="10"/>
          </p:nvPr>
        </p:nvSpPr>
        <p:spPr>
          <a:ln/>
        </p:spPr>
        <p:txBody>
          <a:bodyPr/>
          <a:lstStyle>
            <a:lvl1pPr>
              <a:defRPr/>
            </a:lvl1pPr>
          </a:lstStyle>
          <a:p>
            <a:fld id="{6458346F-EFA9-4975-A62E-269C33C6D566}" type="slidenum">
              <a:rPr lang="fr-FR" altLang="fr-FR"/>
              <a:pPr/>
              <a:t>‹N°›</a:t>
            </a:fld>
            <a:endParaRPr lang="fr-FR" altLang="fr-FR"/>
          </a:p>
        </p:txBody>
      </p:sp>
    </p:spTree>
    <p:extLst>
      <p:ext uri="{BB962C8B-B14F-4D97-AF65-F5344CB8AC3E}">
        <p14:creationId xmlns:p14="http://schemas.microsoft.com/office/powerpoint/2010/main" val="222881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11188" y="12684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02188" y="12684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2"/>
          <p:cNvSpPr>
            <a:spLocks noGrp="1" noChangeArrowheads="1"/>
          </p:cNvSpPr>
          <p:nvPr>
            <p:ph type="sldNum" sz="quarter" idx="10"/>
          </p:nvPr>
        </p:nvSpPr>
        <p:spPr>
          <a:ln/>
        </p:spPr>
        <p:txBody>
          <a:bodyPr/>
          <a:lstStyle>
            <a:lvl1pPr>
              <a:defRPr/>
            </a:lvl1pPr>
          </a:lstStyle>
          <a:p>
            <a:fld id="{AB0F8B3A-24EF-4473-8ECE-0E1DA61F4694}" type="slidenum">
              <a:rPr lang="fr-FR" altLang="fr-FR"/>
              <a:pPr/>
              <a:t>‹N°›</a:t>
            </a:fld>
            <a:endParaRPr lang="fr-FR" altLang="fr-FR"/>
          </a:p>
        </p:txBody>
      </p:sp>
    </p:spTree>
    <p:extLst>
      <p:ext uri="{BB962C8B-B14F-4D97-AF65-F5344CB8AC3E}">
        <p14:creationId xmlns:p14="http://schemas.microsoft.com/office/powerpoint/2010/main" val="134756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2"/>
          <p:cNvSpPr>
            <a:spLocks noGrp="1" noChangeArrowheads="1"/>
          </p:cNvSpPr>
          <p:nvPr>
            <p:ph type="sldNum" sz="quarter" idx="10"/>
          </p:nvPr>
        </p:nvSpPr>
        <p:spPr>
          <a:ln/>
        </p:spPr>
        <p:txBody>
          <a:bodyPr/>
          <a:lstStyle>
            <a:lvl1pPr>
              <a:defRPr/>
            </a:lvl1pPr>
          </a:lstStyle>
          <a:p>
            <a:fld id="{48A6A307-3008-48B2-B12D-EF5112CF55FC}" type="slidenum">
              <a:rPr lang="fr-FR" altLang="fr-FR"/>
              <a:pPr/>
              <a:t>‹N°›</a:t>
            </a:fld>
            <a:endParaRPr lang="fr-FR" altLang="fr-FR"/>
          </a:p>
        </p:txBody>
      </p:sp>
    </p:spTree>
    <p:extLst>
      <p:ext uri="{BB962C8B-B14F-4D97-AF65-F5344CB8AC3E}">
        <p14:creationId xmlns:p14="http://schemas.microsoft.com/office/powerpoint/2010/main" val="57662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72"/>
          <p:cNvSpPr>
            <a:spLocks noGrp="1" noChangeArrowheads="1"/>
          </p:cNvSpPr>
          <p:nvPr>
            <p:ph type="sldNum" sz="quarter" idx="10"/>
          </p:nvPr>
        </p:nvSpPr>
        <p:spPr>
          <a:ln/>
        </p:spPr>
        <p:txBody>
          <a:bodyPr/>
          <a:lstStyle>
            <a:lvl1pPr>
              <a:defRPr/>
            </a:lvl1pPr>
          </a:lstStyle>
          <a:p>
            <a:fld id="{E3624B3C-8478-4041-83FE-92EF2737DFAC}" type="slidenum">
              <a:rPr lang="fr-FR" altLang="fr-FR"/>
              <a:pPr/>
              <a:t>‹N°›</a:t>
            </a:fld>
            <a:endParaRPr lang="fr-FR" altLang="fr-FR"/>
          </a:p>
        </p:txBody>
      </p:sp>
    </p:spTree>
    <p:extLst>
      <p:ext uri="{BB962C8B-B14F-4D97-AF65-F5344CB8AC3E}">
        <p14:creationId xmlns:p14="http://schemas.microsoft.com/office/powerpoint/2010/main" val="5699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2"/>
          <p:cNvSpPr>
            <a:spLocks noGrp="1" noChangeArrowheads="1"/>
          </p:cNvSpPr>
          <p:nvPr>
            <p:ph type="sldNum" sz="quarter" idx="10"/>
          </p:nvPr>
        </p:nvSpPr>
        <p:spPr>
          <a:ln/>
        </p:spPr>
        <p:txBody>
          <a:bodyPr/>
          <a:lstStyle>
            <a:lvl1pPr>
              <a:defRPr/>
            </a:lvl1pPr>
          </a:lstStyle>
          <a:p>
            <a:fld id="{6BB6BFE3-714C-422B-A254-C14A1262089A}" type="slidenum">
              <a:rPr lang="fr-FR" altLang="fr-FR"/>
              <a:pPr/>
              <a:t>‹N°›</a:t>
            </a:fld>
            <a:endParaRPr lang="fr-FR" altLang="fr-FR"/>
          </a:p>
        </p:txBody>
      </p:sp>
    </p:spTree>
    <p:extLst>
      <p:ext uri="{BB962C8B-B14F-4D97-AF65-F5344CB8AC3E}">
        <p14:creationId xmlns:p14="http://schemas.microsoft.com/office/powerpoint/2010/main" val="183511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2"/>
          <p:cNvSpPr>
            <a:spLocks noGrp="1" noChangeArrowheads="1"/>
          </p:cNvSpPr>
          <p:nvPr>
            <p:ph type="sldNum" sz="quarter" idx="10"/>
          </p:nvPr>
        </p:nvSpPr>
        <p:spPr>
          <a:ln/>
        </p:spPr>
        <p:txBody>
          <a:bodyPr/>
          <a:lstStyle>
            <a:lvl1pPr>
              <a:defRPr/>
            </a:lvl1pPr>
          </a:lstStyle>
          <a:p>
            <a:fld id="{905CFBE6-8F40-4360-B3F3-AA5628F4AAE0}" type="slidenum">
              <a:rPr lang="fr-FR" altLang="fr-FR"/>
              <a:pPr/>
              <a:t>‹N°›</a:t>
            </a:fld>
            <a:endParaRPr lang="fr-FR" altLang="fr-FR"/>
          </a:p>
        </p:txBody>
      </p:sp>
    </p:spTree>
    <p:extLst>
      <p:ext uri="{BB962C8B-B14F-4D97-AF65-F5344CB8AC3E}">
        <p14:creationId xmlns:p14="http://schemas.microsoft.com/office/powerpoint/2010/main" val="353227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2"/>
          <p:cNvSpPr>
            <a:spLocks noGrp="1" noChangeArrowheads="1"/>
          </p:cNvSpPr>
          <p:nvPr>
            <p:ph type="sldNum" sz="quarter" idx="10"/>
          </p:nvPr>
        </p:nvSpPr>
        <p:spPr>
          <a:ln/>
        </p:spPr>
        <p:txBody>
          <a:bodyPr/>
          <a:lstStyle>
            <a:lvl1pPr>
              <a:defRPr/>
            </a:lvl1pPr>
          </a:lstStyle>
          <a:p>
            <a:fld id="{F48473CB-9352-4F74-A707-FA2319FD752D}" type="slidenum">
              <a:rPr lang="fr-FR" altLang="fr-FR"/>
              <a:pPr/>
              <a:t>‹N°›</a:t>
            </a:fld>
            <a:endParaRPr lang="fr-FR" altLang="fr-FR"/>
          </a:p>
        </p:txBody>
      </p:sp>
    </p:spTree>
    <p:extLst>
      <p:ext uri="{BB962C8B-B14F-4D97-AF65-F5344CB8AC3E}">
        <p14:creationId xmlns:p14="http://schemas.microsoft.com/office/powerpoint/2010/main" val="285442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0382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762" tIns="47881" rIns="95762" bIns="47881" numCol="1" anchor="b" anchorCtr="0" compatLnSpc="1">
            <a:prstTxWarp prst="textNoShape">
              <a:avLst/>
            </a:prstTxWarp>
          </a:bodyPr>
          <a:lstStyle/>
          <a:p>
            <a:pPr lvl="0"/>
            <a:r>
              <a:rPr lang="fr-FR" altLang="fr-FR" smtClean="0"/>
              <a:t>Cliquez et modifiez le titre</a:t>
            </a:r>
          </a:p>
        </p:txBody>
      </p:sp>
      <p:sp>
        <p:nvSpPr>
          <p:cNvPr id="160772" name="Rectangle 4"/>
          <p:cNvSpPr>
            <a:spLocks noGrp="1" noChangeArrowheads="1"/>
          </p:cNvSpPr>
          <p:nvPr>
            <p:ph type="body" idx="1"/>
          </p:nvPr>
        </p:nvSpPr>
        <p:spPr bwMode="auto">
          <a:xfrm>
            <a:off x="611188" y="1268413"/>
            <a:ext cx="8229600" cy="475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5762" tIns="47881" rIns="95762" bIns="47881"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60811" name="Text Box 43"/>
          <p:cNvSpPr txBox="1">
            <a:spLocks noChangeArrowheads="1"/>
          </p:cNvSpPr>
          <p:nvPr userDrawn="1"/>
        </p:nvSpPr>
        <p:spPr bwMode="auto">
          <a:xfrm>
            <a:off x="1677988" y="781050"/>
            <a:ext cx="220662" cy="233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78" tIns="41040" rIns="82078" bIns="41040">
            <a:spAutoFit/>
          </a:bodyPr>
          <a:lstStyle>
            <a:lvl1pPr algn="l" defTabSz="820738" eaLnBrk="0" hangingPunct="0">
              <a:defRPr sz="2400">
                <a:solidFill>
                  <a:schemeClr val="tx1"/>
                </a:solidFill>
                <a:latin typeface="Times New Roman" charset="0"/>
                <a:ea typeface="ＭＳ Ｐゴシック" charset="0"/>
              </a:defRPr>
            </a:lvl1pPr>
            <a:lvl2pPr marL="411163" algn="l" defTabSz="820738" eaLnBrk="0" hangingPunct="0">
              <a:defRPr sz="2400">
                <a:solidFill>
                  <a:schemeClr val="tx1"/>
                </a:solidFill>
                <a:latin typeface="Times New Roman" charset="0"/>
                <a:ea typeface="ＭＳ Ｐゴシック" charset="0"/>
              </a:defRPr>
            </a:lvl2pPr>
            <a:lvl3pPr marL="820738" algn="l" defTabSz="820738" eaLnBrk="0" hangingPunct="0">
              <a:defRPr sz="2400">
                <a:solidFill>
                  <a:schemeClr val="tx1"/>
                </a:solidFill>
                <a:latin typeface="Times New Roman" charset="0"/>
                <a:ea typeface="ＭＳ Ｐゴシック" charset="0"/>
              </a:defRPr>
            </a:lvl3pPr>
            <a:lvl4pPr marL="1231900" algn="l" defTabSz="820738" eaLnBrk="0" hangingPunct="0">
              <a:defRPr sz="2400">
                <a:solidFill>
                  <a:schemeClr val="tx1"/>
                </a:solidFill>
                <a:latin typeface="Times New Roman" charset="0"/>
                <a:ea typeface="ＭＳ Ｐゴシック" charset="0"/>
              </a:defRPr>
            </a:lvl4pPr>
            <a:lvl5pPr marL="1639888" algn="l" defTabSz="820738" eaLnBrk="0" hangingPunct="0">
              <a:defRPr sz="2400">
                <a:solidFill>
                  <a:schemeClr val="tx1"/>
                </a:solidFill>
                <a:latin typeface="Times New Roman" charset="0"/>
                <a:ea typeface="ＭＳ Ｐゴシック" charset="0"/>
              </a:defRPr>
            </a:lvl5pPr>
            <a:lvl6pPr marL="2097088" defTabSz="820738" eaLnBrk="0" fontAlgn="base" hangingPunct="0">
              <a:spcBef>
                <a:spcPct val="0"/>
              </a:spcBef>
              <a:spcAft>
                <a:spcPct val="0"/>
              </a:spcAft>
              <a:defRPr sz="2400">
                <a:solidFill>
                  <a:schemeClr val="tx1"/>
                </a:solidFill>
                <a:latin typeface="Times New Roman" charset="0"/>
                <a:ea typeface="ＭＳ Ｐゴシック" charset="0"/>
              </a:defRPr>
            </a:lvl6pPr>
            <a:lvl7pPr marL="2554288" defTabSz="820738" eaLnBrk="0" fontAlgn="base" hangingPunct="0">
              <a:spcBef>
                <a:spcPct val="0"/>
              </a:spcBef>
              <a:spcAft>
                <a:spcPct val="0"/>
              </a:spcAft>
              <a:defRPr sz="2400">
                <a:solidFill>
                  <a:schemeClr val="tx1"/>
                </a:solidFill>
                <a:latin typeface="Times New Roman" charset="0"/>
                <a:ea typeface="ＭＳ Ｐゴシック" charset="0"/>
              </a:defRPr>
            </a:lvl7pPr>
            <a:lvl8pPr marL="3011488" defTabSz="820738" eaLnBrk="0" fontAlgn="base" hangingPunct="0">
              <a:spcBef>
                <a:spcPct val="0"/>
              </a:spcBef>
              <a:spcAft>
                <a:spcPct val="0"/>
              </a:spcAft>
              <a:defRPr sz="2400">
                <a:solidFill>
                  <a:schemeClr val="tx1"/>
                </a:solidFill>
                <a:latin typeface="Times New Roman" charset="0"/>
                <a:ea typeface="ＭＳ Ｐゴシック" charset="0"/>
              </a:defRPr>
            </a:lvl8pPr>
            <a:lvl9pPr marL="3468688" defTabSz="820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fr-FR" sz="1500" smtClean="0">
              <a:latin typeface="Arial" charset="0"/>
              <a:cs typeface="Arial Unicode MS" charset="0"/>
            </a:endParaRPr>
          </a:p>
        </p:txBody>
      </p:sp>
      <p:sp>
        <p:nvSpPr>
          <p:cNvPr id="1029" name="Rectangle 46"/>
          <p:cNvSpPr>
            <a:spLocks noChangeArrowheads="1"/>
          </p:cNvSpPr>
          <p:nvPr userDrawn="1"/>
        </p:nvSpPr>
        <p:spPr bwMode="auto">
          <a:xfrm>
            <a:off x="2700338" y="6453188"/>
            <a:ext cx="388937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2087" tIns="41042" rIns="82087" bIns="41042"/>
          <a:lstStyle>
            <a:lvl1pPr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1pPr>
            <a:lvl2pPr marL="742950" indent="-28575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2pPr>
            <a:lvl3pPr marL="1143000" indent="-22860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3pPr>
            <a:lvl4pPr marL="1600200" indent="-22860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4pPr>
            <a:lvl5pPr marL="2057400" indent="-22860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pPr>
            <a:r>
              <a:rPr lang="fr-FR" altLang="fr-FR" sz="1000" b="1" dirty="0" smtClean="0">
                <a:solidFill>
                  <a:schemeClr val="accent1"/>
                </a:solidFill>
                <a:latin typeface="Helvetica" panose="020B0604020202020204" pitchFamily="34" charset="0"/>
              </a:rPr>
              <a:t>Formation</a:t>
            </a:r>
            <a:r>
              <a:rPr lang="fr-FR" altLang="fr-FR" sz="1000" b="1" baseline="0" dirty="0" smtClean="0">
                <a:solidFill>
                  <a:schemeClr val="accent1"/>
                </a:solidFill>
                <a:latin typeface="Helvetica" panose="020B0604020202020204" pitchFamily="34" charset="0"/>
              </a:rPr>
              <a:t> Opérationnelle Spécialisée RCCI</a:t>
            </a:r>
            <a:endParaRPr lang="fr-FR" altLang="fr-FR" sz="1000" b="1" dirty="0">
              <a:solidFill>
                <a:schemeClr val="accent1"/>
              </a:solidFill>
              <a:latin typeface="Helvetica" panose="020B0604020202020204" pitchFamily="34" charset="0"/>
            </a:endParaRPr>
          </a:p>
        </p:txBody>
      </p:sp>
      <p:sp>
        <p:nvSpPr>
          <p:cNvPr id="160840" name="Rectangle 72"/>
          <p:cNvSpPr>
            <a:spLocks noGrp="1" noChangeArrowheads="1"/>
          </p:cNvSpPr>
          <p:nvPr>
            <p:ph type="sldNum" sz="quarter" idx="4"/>
          </p:nvPr>
        </p:nvSpPr>
        <p:spPr bwMode="auto">
          <a:xfrm>
            <a:off x="179388" y="6453188"/>
            <a:ext cx="444500" cy="268287"/>
          </a:xfrm>
          <a:prstGeom prst="rect">
            <a:avLst/>
          </a:prstGeom>
          <a:solidFill>
            <a:srgbClr val="1A212B"/>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b="1">
                <a:solidFill>
                  <a:schemeClr val="bg1"/>
                </a:solidFill>
                <a:latin typeface="Helvetica" panose="020B0604020202020204" pitchFamily="34" charset="0"/>
              </a:defRPr>
            </a:lvl1pPr>
          </a:lstStyle>
          <a:p>
            <a:fld id="{C7F94870-0A8C-4561-B40E-1910D44F5237}" type="slidenum">
              <a:rPr lang="fr-FR" altLang="fr-FR"/>
              <a:pPr/>
              <a:t>‹N°›</a:t>
            </a:fld>
            <a:endParaRPr lang="fr-FR" altLang="fr-FR"/>
          </a:p>
        </p:txBody>
      </p:sp>
      <p:pic>
        <p:nvPicPr>
          <p:cNvPr id="1031" name="Image 8" descr="LOGO-SDIS-RVB.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7938" y="5084763"/>
            <a:ext cx="377031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9"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iming>
    <p:tnLst>
      <p:par>
        <p:cTn id="1" dur="indefinite" restart="never" nodeType="tmRoot"/>
      </p:par>
    </p:tnLst>
  </p:timing>
  <p:hf hdr="0" ftr="0" dt="0"/>
  <p:txStyles>
    <p:titleStyle>
      <a:lvl1pPr algn="l" defTabSz="957263" rtl="0" eaLnBrk="0" fontAlgn="base" hangingPunct="0">
        <a:spcBef>
          <a:spcPct val="0"/>
        </a:spcBef>
        <a:spcAft>
          <a:spcPct val="0"/>
        </a:spcAft>
        <a:defRPr sz="3600" b="1">
          <a:solidFill>
            <a:schemeClr val="bg1"/>
          </a:solidFill>
          <a:latin typeface="Helvetica"/>
          <a:ea typeface="+mj-ea"/>
          <a:cs typeface="Helvetica"/>
        </a:defRPr>
      </a:lvl1pPr>
      <a:lvl2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2pPr>
      <a:lvl3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3pPr>
      <a:lvl4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4pPr>
      <a:lvl5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5pPr>
      <a:lvl6pPr marL="457200" algn="l" defTabSz="957263" rtl="0" fontAlgn="base">
        <a:spcBef>
          <a:spcPct val="0"/>
        </a:spcBef>
        <a:spcAft>
          <a:spcPct val="0"/>
        </a:spcAft>
        <a:defRPr sz="3600" b="1">
          <a:solidFill>
            <a:schemeClr val="bg1"/>
          </a:solidFill>
          <a:latin typeface="Arial" charset="0"/>
          <a:ea typeface="ＭＳ Ｐゴシック" charset="0"/>
        </a:defRPr>
      </a:lvl6pPr>
      <a:lvl7pPr marL="914400" algn="l" defTabSz="957263" rtl="0" fontAlgn="base">
        <a:spcBef>
          <a:spcPct val="0"/>
        </a:spcBef>
        <a:spcAft>
          <a:spcPct val="0"/>
        </a:spcAft>
        <a:defRPr sz="3600" b="1">
          <a:solidFill>
            <a:schemeClr val="bg1"/>
          </a:solidFill>
          <a:latin typeface="Arial" charset="0"/>
          <a:ea typeface="ＭＳ Ｐゴシック" charset="0"/>
        </a:defRPr>
      </a:lvl7pPr>
      <a:lvl8pPr marL="1371600" algn="l" defTabSz="957263" rtl="0" fontAlgn="base">
        <a:spcBef>
          <a:spcPct val="0"/>
        </a:spcBef>
        <a:spcAft>
          <a:spcPct val="0"/>
        </a:spcAft>
        <a:defRPr sz="3600" b="1">
          <a:solidFill>
            <a:schemeClr val="bg1"/>
          </a:solidFill>
          <a:latin typeface="Arial" charset="0"/>
          <a:ea typeface="ＭＳ Ｐゴシック" charset="0"/>
        </a:defRPr>
      </a:lvl8pPr>
      <a:lvl9pPr marL="1828800" algn="l" defTabSz="957263" rtl="0" fontAlgn="base">
        <a:spcBef>
          <a:spcPct val="0"/>
        </a:spcBef>
        <a:spcAft>
          <a:spcPct val="0"/>
        </a:spcAft>
        <a:defRPr sz="3600" b="1">
          <a:solidFill>
            <a:schemeClr val="bg1"/>
          </a:solidFill>
          <a:latin typeface="Arial" charset="0"/>
          <a:ea typeface="ＭＳ Ｐゴシック" charset="0"/>
        </a:defRPr>
      </a:lvl9pPr>
    </p:titleStyle>
    <p:bodyStyle>
      <a:lvl1pPr marL="358775" indent="-358775" algn="l" defTabSz="957263" rtl="0" eaLnBrk="0" fontAlgn="base" hangingPunct="0">
        <a:spcBef>
          <a:spcPct val="20000"/>
        </a:spcBef>
        <a:spcAft>
          <a:spcPct val="0"/>
        </a:spcAft>
        <a:buClr>
          <a:srgbClr val="1212EE"/>
        </a:buClr>
        <a:buSzPct val="70000"/>
        <a:buFont typeface="Wingdings" panose="05000000000000000000" pitchFamily="2" charset="2"/>
        <a:buChar char="l"/>
        <a:defRPr sz="2800" b="1">
          <a:solidFill>
            <a:schemeClr val="accent1"/>
          </a:solidFill>
          <a:latin typeface="Helvetica"/>
          <a:ea typeface="+mn-ea"/>
          <a:cs typeface="Helvetica"/>
        </a:defRPr>
      </a:lvl1pPr>
      <a:lvl2pPr marL="725488" indent="-365125" algn="l" defTabSz="957263" rtl="0" eaLnBrk="0" fontAlgn="base" hangingPunct="0">
        <a:spcBef>
          <a:spcPct val="20000"/>
        </a:spcBef>
        <a:spcAft>
          <a:spcPct val="0"/>
        </a:spcAft>
        <a:buClr>
          <a:srgbClr val="009EE0"/>
        </a:buClr>
        <a:buSzPct val="70000"/>
        <a:buFont typeface="Wingdings" panose="05000000000000000000" pitchFamily="2" charset="2"/>
        <a:buChar char="l"/>
        <a:defRPr sz="2300">
          <a:solidFill>
            <a:schemeClr val="tx1"/>
          </a:solidFill>
          <a:latin typeface="Helvetica"/>
          <a:ea typeface="+mn-ea"/>
          <a:cs typeface="Helvetica"/>
        </a:defRPr>
      </a:lvl2pPr>
      <a:lvl3pPr marL="1035050" indent="-307975" algn="l" defTabSz="957263" rtl="0" eaLnBrk="0" fontAlgn="base" hangingPunct="0">
        <a:spcBef>
          <a:spcPct val="20000"/>
        </a:spcBef>
        <a:spcAft>
          <a:spcPct val="0"/>
        </a:spcAft>
        <a:buClr>
          <a:srgbClr val="00CCFF"/>
        </a:buClr>
        <a:buSzPct val="70000"/>
        <a:buFont typeface="Wingdings" panose="05000000000000000000" pitchFamily="2" charset="2"/>
        <a:buChar char="l"/>
        <a:defRPr sz="2100">
          <a:solidFill>
            <a:schemeClr val="tx1"/>
          </a:solidFill>
          <a:latin typeface="Helvetica"/>
          <a:ea typeface="+mn-ea"/>
          <a:cs typeface="Helvetica"/>
        </a:defRPr>
      </a:lvl3pPr>
      <a:lvl4pPr marL="1341438" indent="-304800" algn="l" defTabSz="957263" rtl="0" eaLnBrk="0" fontAlgn="base" hangingPunct="0">
        <a:spcBef>
          <a:spcPct val="20000"/>
        </a:spcBef>
        <a:spcAft>
          <a:spcPct val="0"/>
        </a:spcAft>
        <a:buClr>
          <a:schemeClr val="tx2"/>
        </a:buClr>
        <a:buSzPct val="75000"/>
        <a:buFont typeface="Wingdings" panose="05000000000000000000" pitchFamily="2" charset="2"/>
        <a:buChar char="§"/>
        <a:defRPr sz="1900">
          <a:solidFill>
            <a:schemeClr val="tx1"/>
          </a:solidFill>
          <a:latin typeface="Helvetica"/>
          <a:ea typeface="+mn-ea"/>
          <a:cs typeface="Helvetica"/>
        </a:defRPr>
      </a:lvl4pPr>
      <a:lvl5pPr marL="1674813" indent="-330200" algn="l" defTabSz="957263" rtl="0" eaLnBrk="0" fontAlgn="base" hangingPunct="0">
        <a:spcBef>
          <a:spcPct val="20000"/>
        </a:spcBef>
        <a:spcAft>
          <a:spcPct val="0"/>
        </a:spcAft>
        <a:buClr>
          <a:schemeClr val="folHlink"/>
        </a:buClr>
        <a:buSzPct val="80000"/>
        <a:buFont typeface="Wingdings" panose="05000000000000000000" pitchFamily="2" charset="2"/>
        <a:buChar char="§"/>
        <a:defRPr sz="1900">
          <a:solidFill>
            <a:schemeClr val="tx1"/>
          </a:solidFill>
          <a:latin typeface="Helvetica"/>
          <a:ea typeface="+mn-ea"/>
          <a:cs typeface="Helvetica"/>
        </a:defRPr>
      </a:lvl5pPr>
      <a:lvl6pPr marL="21320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6pPr>
      <a:lvl7pPr marL="25892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7pPr>
      <a:lvl8pPr marL="30464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8pPr>
      <a:lvl9pPr marL="35036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4.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hyperlink" Target="//upload.wikimedia.org/wikipedia/commons/b/be/Charpente_eglise_Saint-Girons_Monein.jp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7.jpeg"/><Relationship Id="rId3" Type="http://schemas.openxmlformats.org/officeDocument/2006/relationships/image" Target="../media/image10.png"/><Relationship Id="rId7" Type="http://schemas.openxmlformats.org/officeDocument/2006/relationships/hyperlink" Target="http://www.google.fr/imgres?imgurl=http://www.piscine-hors-sol.com/images-piscines/bois-piscine.jpg&amp;imgrefurl=http://www.piscine-hors-sol.com/piscine-bois-douglas.php&amp;usg=__WTx_zkxR0Fpr25Pi7ZX9XNlmeZE=&amp;h=189&amp;w=240&amp;sz=12&amp;hl=fr&amp;start=22&amp;zoom=1&amp;tbnid=Q-_e6pY_8475tM:&amp;tbnh=87&amp;tbnw=110&amp;ei=cfZIT5XSOsyb8gPP8pGzDg&amp;prev=/images?q=bois+de+douglas&amp;start=21&amp;um=1&amp;hl=fr&amp;sa=N&amp;gbv=2&amp;tbm=isch&amp;um=1&amp;itbs=1" TargetMode="External"/><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hyperlink" Target="http://www.google.fr/imgres?imgurl=http://domenicus.malleotus.free.fr/v/img/ormes_004_(tronc_infecte_par_graphiose).jpg&amp;imgrefurl=http://domenicus.malleotus.free.fr/v/ormes.htm&amp;usg=__AXfNdhDGLLpRuxnQkHZ04MBmq-E=&amp;h=243&amp;w=303&amp;sz=59&amp;hl=fr&amp;start=19&amp;zoom=1&amp;tbnid=urWlzF1HZGonVM:&amp;tbnh=93&amp;tbnw=116&amp;ei=2fZIT97dMNDG8QPzstCIDg&amp;prev=/images?q=tronc+d'orme&amp;um=1&amp;hl=fr&amp;sa=N&amp;gbv=2&amp;tbm=isch&amp;um=1&amp;itbs=1" TargetMode="External"/><Relationship Id="rId5" Type="http://schemas.openxmlformats.org/officeDocument/2006/relationships/image" Target="../media/image12.jpeg"/><Relationship Id="rId10" Type="http://schemas.openxmlformats.org/officeDocument/2006/relationships/image" Target="../media/image15.jpeg"/><Relationship Id="rId4" Type="http://schemas.openxmlformats.org/officeDocument/2006/relationships/image" Target="../media/image11.jpeg"/><Relationship Id="rId9" Type="http://schemas.openxmlformats.org/officeDocument/2006/relationships/hyperlink" Target="http://www.google.fr/imgres?imgurl=http://www.mrn.gouv.qc.ca/forets/comprendre/images/tronc.jpg&amp;imgrefurl=http://www.mrn.gouv.qc.ca/forets/comprendre/comprendre-monde.jsp&amp;usg=__tnNiAF-ySoQsPrNbRwmP6ZiPKEg=&amp;h=408&amp;w=300&amp;sz=32&amp;hl=fr&amp;start=8&amp;zoom=1&amp;tbnid=YJckaJGV8MYkrM:&amp;tbnh=125&amp;tbnw=92&amp;ei=tfZIT43RD8PS8QPZocW8Dg&amp;prev=/images?q=tronc+de+peuplier+,tremble&amp;um=1&amp;hl=fr&amp;sa=N&amp;gbv=2&amp;tbm=isch&amp;um=1&amp;itbs=1" TargetMode="External"/><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212B"/>
        </a:solidFill>
        <a:effectLst/>
      </p:bgPr>
    </p:bg>
    <p:spTree>
      <p:nvGrpSpPr>
        <p:cNvPr id="1" name=""/>
        <p:cNvGrpSpPr/>
        <p:nvPr/>
      </p:nvGrpSpPr>
      <p:grpSpPr>
        <a:xfrm>
          <a:off x="0" y="0"/>
          <a:ext cx="0" cy="0"/>
          <a:chOff x="0" y="0"/>
          <a:chExt cx="0" cy="0"/>
        </a:xfrm>
      </p:grpSpPr>
      <p:pic>
        <p:nvPicPr>
          <p:cNvPr id="15362"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6" y="1543925"/>
            <a:ext cx="939482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re 1"/>
          <p:cNvSpPr>
            <a:spLocks noGrp="1"/>
          </p:cNvSpPr>
          <p:nvPr>
            <p:ph type="ctrTitle"/>
          </p:nvPr>
        </p:nvSpPr>
        <p:spPr>
          <a:xfrm>
            <a:off x="1587" y="396782"/>
            <a:ext cx="9144000" cy="1530350"/>
          </a:xfrm>
          <a:noFill/>
          <a:extLst>
            <a:ext uri="{909E8E84-426E-40DD-AFC4-6F175D3DCCD1}">
              <a14:hiddenFill xmlns:a14="http://schemas.microsoft.com/office/drawing/2010/main">
                <a:solidFill>
                  <a:schemeClr val="accent1"/>
                </a:solidFill>
              </a14:hiddenFill>
            </a:ext>
          </a:extLst>
        </p:spPr>
        <p:txBody>
          <a:bodyPr anchor="ctr" anchorCtr="1"/>
          <a:lstStyle/>
          <a:p>
            <a:pPr eaLnBrk="1" hangingPunct="1"/>
            <a:r>
              <a:rPr lang="fr-FR" altLang="fr-FR" dirty="0">
                <a:latin typeface="Helvetica" panose="020B0604020202020204" pitchFamily="34" charset="0"/>
              </a:rPr>
              <a:t>Les charpentes bois</a:t>
            </a:r>
            <a:br>
              <a:rPr lang="fr-FR" altLang="fr-FR" dirty="0">
                <a:latin typeface="Helvetica" panose="020B0604020202020204" pitchFamily="34" charset="0"/>
              </a:rPr>
            </a:br>
            <a:endParaRPr lang="fr-FR" altLang="fr-FR" dirty="0" smtClean="0">
              <a:latin typeface="Helvetica" panose="020B0604020202020204" pitchFamily="34" charset="0"/>
            </a:endParaRPr>
          </a:p>
        </p:txBody>
      </p:sp>
      <p:sp>
        <p:nvSpPr>
          <p:cNvPr id="15364" name="ZoneTexte 1"/>
          <p:cNvSpPr txBox="1">
            <a:spLocks noChangeArrowheads="1"/>
          </p:cNvSpPr>
          <p:nvPr/>
        </p:nvSpPr>
        <p:spPr bwMode="auto">
          <a:xfrm>
            <a:off x="6373813" y="9239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pic>
        <p:nvPicPr>
          <p:cNvPr id="15366"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5143593"/>
            <a:ext cx="2165901" cy="96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txBox="1">
            <a:spLocks/>
          </p:cNvSpPr>
          <p:nvPr/>
        </p:nvSpPr>
        <p:spPr bwMode="auto">
          <a:xfrm>
            <a:off x="3832770" y="2446241"/>
            <a:ext cx="244827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5400" dirty="0" smtClean="0">
                <a:solidFill>
                  <a:srgbClr val="FFFF00"/>
                </a:solidFill>
                <a:latin typeface="Helvetica" panose="020B0604020202020204" pitchFamily="34" charset="0"/>
              </a:rPr>
              <a:t>R.C.C.I</a:t>
            </a:r>
            <a:endParaRPr lang="fr-FR" altLang="fr-FR" sz="5400" dirty="0">
              <a:solidFill>
                <a:srgbClr val="FFFF00"/>
              </a:solidFill>
              <a:latin typeface="Helvetica" panose="020B0604020202020204" pitchFamily="34" charset="0"/>
            </a:endParaRPr>
          </a:p>
        </p:txBody>
      </p:sp>
      <p:sp>
        <p:nvSpPr>
          <p:cNvPr id="11" name="Titre 1"/>
          <p:cNvSpPr txBox="1">
            <a:spLocks/>
          </p:cNvSpPr>
          <p:nvPr/>
        </p:nvSpPr>
        <p:spPr bwMode="auto">
          <a:xfrm>
            <a:off x="3709132" y="3406346"/>
            <a:ext cx="2715311" cy="59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dirty="0" smtClean="0">
                <a:solidFill>
                  <a:srgbClr val="FFFF00"/>
                </a:solidFill>
                <a:latin typeface="Helvetica" panose="020B0604020202020204" pitchFamily="34" charset="0"/>
              </a:rPr>
              <a:t>R</a:t>
            </a:r>
            <a:r>
              <a:rPr lang="fr-FR" altLang="fr-FR" dirty="0" smtClean="0">
                <a:solidFill>
                  <a:schemeClr val="bg1"/>
                </a:solidFill>
                <a:latin typeface="Helvetica" panose="020B0604020202020204" pitchFamily="34" charset="0"/>
              </a:rPr>
              <a:t>echerche des </a:t>
            </a:r>
            <a:r>
              <a:rPr lang="fr-FR" altLang="fr-FR" dirty="0" smtClean="0">
                <a:solidFill>
                  <a:srgbClr val="FFFF00"/>
                </a:solidFill>
                <a:latin typeface="Helvetica" panose="020B0604020202020204" pitchFamily="34" charset="0"/>
              </a:rPr>
              <a:t>C</a:t>
            </a:r>
            <a:r>
              <a:rPr lang="fr-FR" altLang="fr-FR" dirty="0" smtClean="0">
                <a:solidFill>
                  <a:schemeClr val="bg1"/>
                </a:solidFill>
                <a:latin typeface="Helvetica" panose="020B0604020202020204" pitchFamily="34" charset="0"/>
              </a:rPr>
              <a:t>auses</a:t>
            </a:r>
          </a:p>
          <a:p>
            <a:pPr eaLnBrk="1" hangingPunct="1"/>
            <a:r>
              <a:rPr lang="fr-FR" altLang="fr-FR" dirty="0">
                <a:solidFill>
                  <a:schemeClr val="bg1"/>
                </a:solidFill>
                <a:latin typeface="Helvetica" panose="020B0604020202020204" pitchFamily="34" charset="0"/>
              </a:rPr>
              <a:t>e</a:t>
            </a:r>
            <a:r>
              <a:rPr lang="fr-FR" altLang="fr-FR" dirty="0" smtClean="0">
                <a:solidFill>
                  <a:schemeClr val="bg1"/>
                </a:solidFill>
                <a:latin typeface="Helvetica" panose="020B0604020202020204" pitchFamily="34" charset="0"/>
              </a:rPr>
              <a:t>t </a:t>
            </a:r>
            <a:r>
              <a:rPr lang="fr-FR" altLang="fr-FR" dirty="0" smtClean="0">
                <a:solidFill>
                  <a:srgbClr val="FFFF00"/>
                </a:solidFill>
                <a:latin typeface="Helvetica" panose="020B0604020202020204" pitchFamily="34" charset="0"/>
              </a:rPr>
              <a:t>C</a:t>
            </a:r>
            <a:r>
              <a:rPr lang="fr-FR" altLang="fr-FR" dirty="0" smtClean="0">
                <a:solidFill>
                  <a:schemeClr val="bg1"/>
                </a:solidFill>
                <a:latin typeface="Helvetica" panose="020B0604020202020204" pitchFamily="34" charset="0"/>
              </a:rPr>
              <a:t>irconstances d’</a:t>
            </a:r>
            <a:r>
              <a:rPr lang="fr-FR" altLang="fr-FR" dirty="0" smtClean="0">
                <a:solidFill>
                  <a:srgbClr val="FFFF00"/>
                </a:solidFill>
                <a:latin typeface="Helvetica" panose="020B0604020202020204" pitchFamily="34" charset="0"/>
              </a:rPr>
              <a:t>I</a:t>
            </a:r>
            <a:r>
              <a:rPr lang="fr-FR" altLang="fr-FR" dirty="0" smtClean="0">
                <a:solidFill>
                  <a:schemeClr val="bg1"/>
                </a:solidFill>
                <a:latin typeface="Helvetica" panose="020B0604020202020204" pitchFamily="34" charset="0"/>
              </a:rPr>
              <a:t>ncendie</a:t>
            </a:r>
            <a:endParaRPr lang="fr-FR" altLang="fr-FR" dirty="0">
              <a:solidFill>
                <a:schemeClr val="bg1"/>
              </a:solidFill>
              <a:latin typeface="Helvetica" panose="020B0604020202020204" pitchFamily="34" charset="0"/>
            </a:endParaRPr>
          </a:p>
        </p:txBody>
      </p:sp>
      <p:sp>
        <p:nvSpPr>
          <p:cNvPr id="13" name="Titre 1"/>
          <p:cNvSpPr txBox="1">
            <a:spLocks/>
          </p:cNvSpPr>
          <p:nvPr/>
        </p:nvSpPr>
        <p:spPr bwMode="auto">
          <a:xfrm>
            <a:off x="3779912" y="2159027"/>
            <a:ext cx="2736304"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l" eaLnBrk="1" hangingPunct="1"/>
            <a:r>
              <a:rPr lang="fr-FR" altLang="fr-FR" sz="1100" dirty="0" smtClean="0">
                <a:solidFill>
                  <a:schemeClr val="bg1">
                    <a:lumMod val="50000"/>
                  </a:schemeClr>
                </a:solidFill>
                <a:latin typeface="Helvetica" panose="020B0604020202020204" pitchFamily="34" charset="0"/>
              </a:rPr>
              <a:t>Formation Opérationnelle Spécialisée</a:t>
            </a:r>
            <a:endParaRPr lang="fr-FR" altLang="fr-FR" sz="1100" dirty="0">
              <a:solidFill>
                <a:schemeClr val="bg1">
                  <a:lumMod val="50000"/>
                </a:schemeClr>
              </a:solidFill>
              <a:latin typeface="Helvetica" panose="020B0604020202020204" pitchFamily="34" charset="0"/>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2276872"/>
            <a:ext cx="2876837" cy="1584176"/>
          </a:xfrm>
          <a:prstGeom prst="rect">
            <a:avLst/>
          </a:prstGeom>
        </p:spPr>
      </p:pic>
      <p:pic>
        <p:nvPicPr>
          <p:cNvPr id="1026" name="Picture 2" descr="H:\EXPERTISE JUDICIAIRE\Archive clichés RCCI\RCCI 147\Clichés témoin\IMG_7560.JPG"/>
          <p:cNvPicPr>
            <a:picLocks noChangeAspect="1" noChangeArrowheads="1"/>
          </p:cNvPicPr>
          <p:nvPr/>
        </p:nvPicPr>
        <p:blipFill>
          <a:blip r:embed="rId5"/>
          <a:srcRect/>
          <a:stretch>
            <a:fillRect/>
          </a:stretch>
        </p:blipFill>
        <p:spPr bwMode="auto">
          <a:xfrm>
            <a:off x="6444208" y="2204864"/>
            <a:ext cx="2592288" cy="17683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10</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2800" dirty="0"/>
              <a:t>Terminologie d’une charpente traditionnelle</a:t>
            </a:r>
            <a:br>
              <a:rPr lang="fr-FR" sz="2800" dirty="0"/>
            </a:br>
            <a:endParaRPr lang="fr-FR" sz="2800" dirty="0"/>
          </a:p>
        </p:txBody>
      </p:sp>
      <p:pic>
        <p:nvPicPr>
          <p:cNvPr id="13" name="Picture 2" descr="http://www.girouette.fr/images/charpente.jpg"/>
          <p:cNvPicPr>
            <a:picLocks noChangeAspect="1" noChangeArrowheads="1"/>
          </p:cNvPicPr>
          <p:nvPr/>
        </p:nvPicPr>
        <p:blipFill>
          <a:blip r:embed="rId3" cstate="print"/>
          <a:srcRect/>
          <a:stretch>
            <a:fillRect/>
          </a:stretch>
        </p:blipFill>
        <p:spPr bwMode="auto">
          <a:xfrm>
            <a:off x="900114" y="1196975"/>
            <a:ext cx="7256218" cy="4896321"/>
          </a:xfrm>
          <a:prstGeom prst="rect">
            <a:avLst/>
          </a:prstGeom>
          <a:noFill/>
          <a:ln w="9525">
            <a:noFill/>
            <a:miter lim="800000"/>
            <a:headEnd/>
            <a:tailEnd/>
          </a:ln>
        </p:spPr>
      </p:pic>
    </p:spTree>
    <p:extLst>
      <p:ext uri="{BB962C8B-B14F-4D97-AF65-F5344CB8AC3E}">
        <p14:creationId xmlns:p14="http://schemas.microsoft.com/office/powerpoint/2010/main" val="2626020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11</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lvl="0" defTabSz="914400" eaLnBrk="1" hangingPunct="1"/>
            <a:r>
              <a:rPr lang="fr-FR" sz="2000" kern="1200" dirty="0">
                <a:latin typeface="Arial" charset="0"/>
                <a:ea typeface="+mn-ea"/>
                <a:cs typeface="Arial" charset="0"/>
              </a:rPr>
              <a:t>Terminologie d’une charpente à fermette</a:t>
            </a:r>
          </a:p>
        </p:txBody>
      </p:sp>
      <p:sp>
        <p:nvSpPr>
          <p:cNvPr id="5" name="ZoneTexte 2"/>
          <p:cNvSpPr txBox="1">
            <a:spLocks noChangeArrowheads="1"/>
          </p:cNvSpPr>
          <p:nvPr/>
        </p:nvSpPr>
        <p:spPr bwMode="auto">
          <a:xfrm>
            <a:off x="287337" y="980728"/>
            <a:ext cx="8569325" cy="4524315"/>
          </a:xfrm>
          <a:prstGeom prst="rect">
            <a:avLst/>
          </a:prstGeom>
          <a:noFill/>
          <a:ln w="9525">
            <a:noFill/>
            <a:miter lim="800000"/>
            <a:headEnd/>
            <a:tailEnd/>
          </a:ln>
        </p:spPr>
        <p:txBody>
          <a:bodyPr>
            <a:spAutoFit/>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pic>
        <p:nvPicPr>
          <p:cNvPr id="7" name="Picture 16" descr="http://www.orval-patrimoine.infoperform.eu/Images/Charpentes/charpente2.jpg"/>
          <p:cNvPicPr>
            <a:picLocks noChangeAspect="1" noChangeArrowheads="1"/>
          </p:cNvPicPr>
          <p:nvPr/>
        </p:nvPicPr>
        <p:blipFill>
          <a:blip r:embed="rId3" cstate="print"/>
          <a:srcRect/>
          <a:stretch>
            <a:fillRect/>
          </a:stretch>
        </p:blipFill>
        <p:spPr bwMode="auto">
          <a:xfrm>
            <a:off x="179388" y="1268760"/>
            <a:ext cx="4626188" cy="3672408"/>
          </a:xfrm>
          <a:prstGeom prst="rect">
            <a:avLst/>
          </a:prstGeom>
          <a:noFill/>
          <a:ln w="9525">
            <a:noFill/>
            <a:miter lim="800000"/>
            <a:headEnd/>
            <a:tailEnd/>
          </a:ln>
        </p:spPr>
      </p:pic>
      <p:pic>
        <p:nvPicPr>
          <p:cNvPr id="8" name="Picture 14" descr="http://2.bp.blogspot.com/_-Tq7gbD8oZg/SzQbC0TQEjI/AAAAAAAAAmw/xyQ915icXMc/s400/Image24.jpg"/>
          <p:cNvPicPr>
            <a:picLocks noChangeAspect="1" noChangeArrowheads="1"/>
          </p:cNvPicPr>
          <p:nvPr/>
        </p:nvPicPr>
        <p:blipFill>
          <a:blip r:embed="rId4" cstate="print"/>
          <a:srcRect/>
          <a:stretch>
            <a:fillRect/>
          </a:stretch>
        </p:blipFill>
        <p:spPr bwMode="auto">
          <a:xfrm>
            <a:off x="5092913" y="1124744"/>
            <a:ext cx="3095625" cy="2911475"/>
          </a:xfrm>
          <a:prstGeom prst="rect">
            <a:avLst/>
          </a:prstGeom>
          <a:noFill/>
          <a:ln w="9525">
            <a:noFill/>
            <a:miter lim="800000"/>
            <a:headEnd/>
            <a:tailEnd/>
          </a:ln>
        </p:spPr>
      </p:pic>
      <p:sp>
        <p:nvSpPr>
          <p:cNvPr id="9" name="Bulle ronde 8"/>
          <p:cNvSpPr/>
          <p:nvPr/>
        </p:nvSpPr>
        <p:spPr>
          <a:xfrm>
            <a:off x="4211960" y="4266754"/>
            <a:ext cx="4321175" cy="793750"/>
          </a:xfrm>
          <a:prstGeom prst="wedgeEllipseCallout">
            <a:avLst>
              <a:gd name="adj1" fmla="val -42770"/>
              <a:gd name="adj2" fmla="val 531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On retrouve plusieurs formes de ferme: W, E, M… </a:t>
            </a:r>
          </a:p>
        </p:txBody>
      </p:sp>
      <p:pic>
        <p:nvPicPr>
          <p:cNvPr id="10" name="Picture 14" descr="D:\Clipart Pompiers\Clipart 2\Transparent\personnages\perso2.gif"/>
          <p:cNvPicPr>
            <a:picLocks noChangeAspect="1" noChangeArrowheads="1"/>
          </p:cNvPicPr>
          <p:nvPr/>
        </p:nvPicPr>
        <p:blipFill>
          <a:blip r:embed="rId5" cstate="print"/>
          <a:srcRect/>
          <a:stretch>
            <a:fillRect/>
          </a:stretch>
        </p:blipFill>
        <p:spPr bwMode="auto">
          <a:xfrm>
            <a:off x="3704754" y="4971231"/>
            <a:ext cx="727075" cy="1314450"/>
          </a:xfrm>
          <a:prstGeom prst="rect">
            <a:avLst/>
          </a:prstGeom>
          <a:noFill/>
          <a:ln w="9525">
            <a:noFill/>
            <a:miter lim="800000"/>
            <a:headEnd/>
            <a:tailEnd/>
          </a:ln>
        </p:spPr>
      </p:pic>
    </p:spTree>
    <p:extLst>
      <p:ext uri="{BB962C8B-B14F-4D97-AF65-F5344CB8AC3E}">
        <p14:creationId xmlns:p14="http://schemas.microsoft.com/office/powerpoint/2010/main" val="92541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12</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2800" dirty="0" smtClean="0"/>
              <a:t/>
            </a:r>
            <a:br>
              <a:rPr lang="fr-FR" sz="2800" dirty="0" smtClean="0"/>
            </a:br>
            <a:r>
              <a:rPr lang="fr-FR" sz="2800" dirty="0"/>
              <a:t/>
            </a:r>
            <a:br>
              <a:rPr lang="fr-FR" sz="2800" dirty="0"/>
            </a:br>
            <a:r>
              <a:rPr lang="fr-FR" sz="2800" dirty="0" smtClean="0"/>
              <a:t/>
            </a:r>
            <a:br>
              <a:rPr lang="fr-FR" sz="2800" dirty="0" smtClean="0"/>
            </a:br>
            <a:r>
              <a:rPr lang="fr-FR" sz="2800" dirty="0"/>
              <a:t/>
            </a:r>
            <a:br>
              <a:rPr lang="fr-FR" sz="2800" dirty="0"/>
            </a:br>
            <a:r>
              <a:rPr lang="fr-FR" sz="2800" dirty="0"/>
              <a:t/>
            </a:r>
            <a:br>
              <a:rPr lang="fr-FR" sz="2800" dirty="0"/>
            </a:br>
            <a:r>
              <a:rPr lang="fr-FR" sz="2800" dirty="0"/>
              <a:t>Les écrans de sous- toiture</a:t>
            </a:r>
            <a:br>
              <a:rPr lang="fr-FR" sz="2800" dirty="0"/>
            </a:br>
            <a:endParaRPr lang="fr-FR" sz="2800" dirty="0"/>
          </a:p>
        </p:txBody>
      </p:sp>
      <p:sp>
        <p:nvSpPr>
          <p:cNvPr id="2" name="Rectangle 1"/>
          <p:cNvSpPr/>
          <p:nvPr/>
        </p:nvSpPr>
        <p:spPr>
          <a:xfrm>
            <a:off x="-108520" y="1124744"/>
            <a:ext cx="9217024" cy="830997"/>
          </a:xfrm>
          <a:prstGeom prst="rect">
            <a:avLst/>
          </a:prstGeom>
        </p:spPr>
        <p:txBody>
          <a:bodyPr wrap="square">
            <a:spAutoFit/>
          </a:bodyPr>
          <a:lstStyle/>
          <a:p>
            <a:r>
              <a:rPr lang="fr-FR" dirty="0"/>
              <a:t>Les écrans souples de sous- toiture delta Fol PVE sont destinés à contribuer à la</a:t>
            </a:r>
          </a:p>
          <a:p>
            <a:r>
              <a:rPr lang="fr-FR" dirty="0"/>
              <a:t>protection des toitures contre les risques de pénétration de neige, de suie, </a:t>
            </a:r>
          </a:p>
          <a:p>
            <a:r>
              <a:rPr lang="fr-FR" dirty="0"/>
              <a:t>d</a:t>
            </a:r>
            <a:r>
              <a:rPr lang="fr-FR" dirty="0" smtClean="0"/>
              <a:t>e </a:t>
            </a:r>
            <a:r>
              <a:rPr lang="fr-FR" dirty="0"/>
              <a:t>poussière et d’éventuelles eaux de ruissellement.</a:t>
            </a:r>
          </a:p>
        </p:txBody>
      </p:sp>
      <p:pic>
        <p:nvPicPr>
          <p:cNvPr id="7" name="Picture 2" descr="DSC01266"/>
          <p:cNvPicPr>
            <a:picLocks noChangeAspect="1" noChangeArrowheads="1"/>
          </p:cNvPicPr>
          <p:nvPr/>
        </p:nvPicPr>
        <p:blipFill>
          <a:blip r:embed="rId3" cstate="print"/>
          <a:srcRect/>
          <a:stretch>
            <a:fillRect/>
          </a:stretch>
        </p:blipFill>
        <p:spPr bwMode="auto">
          <a:xfrm>
            <a:off x="1979712" y="2042260"/>
            <a:ext cx="4932362" cy="3302642"/>
          </a:xfrm>
          <a:prstGeom prst="rect">
            <a:avLst/>
          </a:prstGeom>
          <a:noFill/>
          <a:ln w="19050">
            <a:solidFill>
              <a:srgbClr val="FFFF00"/>
            </a:solidFill>
            <a:miter lim="800000"/>
            <a:headEnd/>
            <a:tailEnd/>
          </a:ln>
        </p:spPr>
      </p:pic>
      <p:sp>
        <p:nvSpPr>
          <p:cNvPr id="3" name="Rectangle 2"/>
          <p:cNvSpPr/>
          <p:nvPr/>
        </p:nvSpPr>
        <p:spPr>
          <a:xfrm>
            <a:off x="2286000" y="5589240"/>
            <a:ext cx="4572000" cy="584775"/>
          </a:xfrm>
          <a:prstGeom prst="rect">
            <a:avLst/>
          </a:prstGeom>
        </p:spPr>
        <p:txBody>
          <a:bodyPr>
            <a:spAutoFit/>
          </a:bodyPr>
          <a:lstStyle/>
          <a:p>
            <a:r>
              <a:rPr lang="fr-FR" b="1" dirty="0">
                <a:solidFill>
                  <a:srgbClr val="FF0000"/>
                </a:solidFill>
              </a:rPr>
              <a:t>Réaction au feu: M1</a:t>
            </a:r>
          </a:p>
          <a:p>
            <a:r>
              <a:rPr lang="fr-FR" b="1" dirty="0">
                <a:solidFill>
                  <a:srgbClr val="FF0000"/>
                </a:solidFill>
              </a:rPr>
              <a:t> </a:t>
            </a:r>
            <a:r>
              <a:rPr lang="fr-FR" b="1" dirty="0" err="1">
                <a:solidFill>
                  <a:srgbClr val="FF0000"/>
                </a:solidFill>
              </a:rPr>
              <a:t>Euroclasses</a:t>
            </a:r>
            <a:r>
              <a:rPr lang="fr-FR" b="1" dirty="0">
                <a:solidFill>
                  <a:srgbClr val="FF0000"/>
                </a:solidFill>
              </a:rPr>
              <a:t>: B1 </a:t>
            </a:r>
          </a:p>
        </p:txBody>
      </p:sp>
    </p:spTree>
    <p:extLst>
      <p:ext uri="{BB962C8B-B14F-4D97-AF65-F5344CB8AC3E}">
        <p14:creationId xmlns:p14="http://schemas.microsoft.com/office/powerpoint/2010/main" val="2704585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defTabSz="914400" eaLnBrk="1" hangingPunct="1"/>
            <a:r>
              <a:rPr lang="fr-FR" dirty="0"/>
              <a:t/>
            </a:r>
            <a:br>
              <a:rPr lang="fr-FR" dirty="0"/>
            </a:br>
            <a:r>
              <a:rPr lang="fr-FR" sz="2000" kern="1200" dirty="0">
                <a:solidFill>
                  <a:srgbClr val="FFFF00"/>
                </a:solidFill>
                <a:latin typeface="Arial" charset="0"/>
                <a:ea typeface="+mn-ea"/>
                <a:cs typeface="Arial" charset="0"/>
              </a:rPr>
              <a:t/>
            </a:r>
            <a:br>
              <a:rPr lang="fr-FR" sz="2000" kern="1200" dirty="0">
                <a:solidFill>
                  <a:srgbClr val="FFFF00"/>
                </a:solidFill>
                <a:latin typeface="Arial" charset="0"/>
                <a:ea typeface="+mn-ea"/>
                <a:cs typeface="Arial" charset="0"/>
              </a:rPr>
            </a:br>
            <a:r>
              <a:rPr lang="fr-FR" sz="2000" kern="1200" dirty="0">
                <a:latin typeface="Arial" charset="0"/>
                <a:ea typeface="+mn-ea"/>
                <a:cs typeface="Arial" charset="0"/>
              </a:rPr>
              <a:t>L’isolant </a:t>
            </a:r>
            <a:r>
              <a:rPr lang="fr-FR" sz="2000" kern="1200" dirty="0" err="1">
                <a:latin typeface="Arial" charset="0"/>
                <a:ea typeface="+mn-ea"/>
                <a:cs typeface="Arial" charset="0"/>
              </a:rPr>
              <a:t>Roofmate</a:t>
            </a:r>
            <a:r>
              <a:rPr lang="fr-FR" sz="2000" kern="1200" dirty="0">
                <a:solidFill>
                  <a:srgbClr val="FFFF00"/>
                </a:solidFill>
                <a:latin typeface="Arial" charset="0"/>
                <a:ea typeface="+mn-ea"/>
                <a:cs typeface="Arial" charset="0"/>
              </a:rPr>
              <a:t/>
            </a:r>
            <a:br>
              <a:rPr lang="fr-FR" sz="2000" kern="1200" dirty="0">
                <a:solidFill>
                  <a:srgbClr val="FFFF00"/>
                </a:solidFill>
                <a:latin typeface="Arial" charset="0"/>
                <a:ea typeface="+mn-ea"/>
                <a:cs typeface="Arial" charset="0"/>
              </a:rPr>
            </a:b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13</a:t>
            </a:fld>
            <a:endParaRPr lang="fr-FR" altLang="fr-FR"/>
          </a:p>
        </p:txBody>
      </p:sp>
      <p:sp>
        <p:nvSpPr>
          <p:cNvPr id="3" name="Rectangle 2"/>
          <p:cNvSpPr/>
          <p:nvPr/>
        </p:nvSpPr>
        <p:spPr>
          <a:xfrm>
            <a:off x="0" y="1196752"/>
            <a:ext cx="9036496" cy="3293209"/>
          </a:xfrm>
          <a:prstGeom prst="rect">
            <a:avLst/>
          </a:prstGeom>
        </p:spPr>
        <p:txBody>
          <a:bodyPr wrap="square">
            <a:spAutoFit/>
          </a:bodyPr>
          <a:lstStyle/>
          <a:p>
            <a:pPr algn="l"/>
            <a:r>
              <a:rPr lang="fr-FR" dirty="0"/>
              <a:t>Système d’isolation appliquée sur des charpentes bois traditionnelles du type pannes et chevrons qui comporte la mise en œuvre successivement :</a:t>
            </a:r>
          </a:p>
          <a:p>
            <a:pPr algn="l">
              <a:buFont typeface="Wingdings" pitchFamily="2" charset="2"/>
              <a:buChar char="Ø"/>
            </a:pPr>
            <a:r>
              <a:rPr lang="fr-FR" dirty="0"/>
              <a:t> d’un plafond</a:t>
            </a:r>
          </a:p>
          <a:p>
            <a:pPr algn="l">
              <a:buFont typeface="Wingdings" pitchFamily="2" charset="2"/>
              <a:buChar char="Ø"/>
            </a:pPr>
            <a:r>
              <a:rPr lang="fr-FR" dirty="0"/>
              <a:t> d’un écran d’interposition éventuel (Delta- Fol PVE)</a:t>
            </a:r>
          </a:p>
          <a:p>
            <a:pPr algn="l">
              <a:buFont typeface="Wingdings" pitchFamily="2" charset="2"/>
              <a:buChar char="Ø"/>
            </a:pPr>
            <a:r>
              <a:rPr lang="fr-FR" dirty="0"/>
              <a:t> d’une isolation en panneaux rainurés bouvetés de polystyrène </a:t>
            </a:r>
            <a:r>
              <a:rPr lang="fr-FR" dirty="0" err="1"/>
              <a:t>Roofmate</a:t>
            </a:r>
            <a:r>
              <a:rPr lang="fr-FR" dirty="0"/>
              <a:t> TGX  ou TGA disposés en un lit ou deux lits d’égale épaisseur. </a:t>
            </a:r>
            <a:endParaRPr lang="fr-FR" dirty="0" smtClean="0"/>
          </a:p>
          <a:p>
            <a:pPr algn="l">
              <a:buFont typeface="Wingdings" pitchFamily="2" charset="2"/>
              <a:buChar char="Ø"/>
            </a:pPr>
            <a:endParaRPr lang="fr-FR" dirty="0"/>
          </a:p>
          <a:p>
            <a:pPr algn="l">
              <a:buFont typeface="Wingdings" pitchFamily="2" charset="2"/>
              <a:buChar char="Ø"/>
            </a:pPr>
            <a:endParaRPr lang="fr-FR" dirty="0" smtClean="0"/>
          </a:p>
          <a:p>
            <a:pPr algn="l">
              <a:buFont typeface="Wingdings" pitchFamily="2" charset="2"/>
              <a:buChar char="Ø"/>
            </a:pPr>
            <a:endParaRPr lang="fr-FR" dirty="0"/>
          </a:p>
          <a:p>
            <a:pPr algn="l">
              <a:buFont typeface="Wingdings" pitchFamily="2" charset="2"/>
              <a:buChar char="Ø"/>
            </a:pPr>
            <a:endParaRPr lang="fr-FR" dirty="0" smtClean="0"/>
          </a:p>
          <a:p>
            <a:pPr algn="l"/>
            <a:endParaRPr lang="fr-FR" dirty="0"/>
          </a:p>
          <a:p>
            <a:pPr algn="l"/>
            <a:endParaRPr lang="fr-FR" dirty="0" smtClean="0"/>
          </a:p>
          <a:p>
            <a:pPr algn="l"/>
            <a:endParaRPr lang="fr-FR" dirty="0"/>
          </a:p>
        </p:txBody>
      </p:sp>
      <p:pic>
        <p:nvPicPr>
          <p:cNvPr id="12" name="Picture 3" descr="DSC01267"/>
          <p:cNvPicPr>
            <a:picLocks noChangeAspect="1" noChangeArrowheads="1"/>
          </p:cNvPicPr>
          <p:nvPr/>
        </p:nvPicPr>
        <p:blipFill>
          <a:blip r:embed="rId2" cstate="print"/>
          <a:srcRect/>
          <a:stretch>
            <a:fillRect/>
          </a:stretch>
        </p:blipFill>
        <p:spPr bwMode="auto">
          <a:xfrm>
            <a:off x="2483768" y="3002568"/>
            <a:ext cx="3672408" cy="2461245"/>
          </a:xfrm>
          <a:prstGeom prst="rect">
            <a:avLst/>
          </a:prstGeom>
          <a:noFill/>
          <a:ln w="19050">
            <a:solidFill>
              <a:srgbClr val="FFFF00"/>
            </a:solidFill>
            <a:miter lim="800000"/>
            <a:headEnd/>
            <a:tailEnd/>
          </a:ln>
        </p:spPr>
      </p:pic>
      <p:sp>
        <p:nvSpPr>
          <p:cNvPr id="4" name="Rectangle 3"/>
          <p:cNvSpPr/>
          <p:nvPr/>
        </p:nvSpPr>
        <p:spPr>
          <a:xfrm>
            <a:off x="2033972" y="5711002"/>
            <a:ext cx="4572000" cy="584775"/>
          </a:xfrm>
          <a:prstGeom prst="rect">
            <a:avLst/>
          </a:prstGeom>
        </p:spPr>
        <p:txBody>
          <a:bodyPr>
            <a:spAutoFit/>
          </a:bodyPr>
          <a:lstStyle/>
          <a:p>
            <a:r>
              <a:rPr lang="fr-FR" b="1" dirty="0">
                <a:solidFill>
                  <a:srgbClr val="FF0000"/>
                </a:solidFill>
              </a:rPr>
              <a:t>Réaction au feu: M1</a:t>
            </a:r>
          </a:p>
          <a:p>
            <a:r>
              <a:rPr lang="fr-FR" b="1" dirty="0">
                <a:solidFill>
                  <a:srgbClr val="FF0000"/>
                </a:solidFill>
              </a:rPr>
              <a:t>   </a:t>
            </a:r>
            <a:r>
              <a:rPr lang="fr-FR" b="1" dirty="0" err="1">
                <a:solidFill>
                  <a:srgbClr val="FF0000"/>
                </a:solidFill>
              </a:rPr>
              <a:t>Euroclasses</a:t>
            </a:r>
            <a:r>
              <a:rPr lang="fr-FR" b="1" dirty="0">
                <a:solidFill>
                  <a:srgbClr val="FF0000"/>
                </a:solidFill>
              </a:rPr>
              <a:t>: E </a:t>
            </a:r>
          </a:p>
        </p:txBody>
      </p:sp>
    </p:spTree>
    <p:extLst>
      <p:ext uri="{BB962C8B-B14F-4D97-AF65-F5344CB8AC3E}">
        <p14:creationId xmlns:p14="http://schemas.microsoft.com/office/powerpoint/2010/main" val="78461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résistance au feu des </a:t>
            </a:r>
            <a:r>
              <a:rPr lang="fr-FR" dirty="0" smtClean="0"/>
              <a:t>charpentes</a:t>
            </a: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14</a:t>
            </a:fld>
            <a:endParaRPr lang="fr-FR" altLang="fr-FR"/>
          </a:p>
        </p:txBody>
      </p:sp>
      <p:sp>
        <p:nvSpPr>
          <p:cNvPr id="6" name="Rectangle 5"/>
          <p:cNvSpPr/>
          <p:nvPr/>
        </p:nvSpPr>
        <p:spPr>
          <a:xfrm>
            <a:off x="0" y="1103600"/>
            <a:ext cx="9074596" cy="1569660"/>
          </a:xfrm>
          <a:prstGeom prst="rect">
            <a:avLst/>
          </a:prstGeom>
        </p:spPr>
        <p:txBody>
          <a:bodyPr wrap="square">
            <a:spAutoFit/>
          </a:bodyPr>
          <a:lstStyle/>
          <a:p>
            <a:pPr algn="l"/>
            <a:r>
              <a:rPr lang="fr-FR" dirty="0"/>
              <a:t>Une charpente doit être conçue de manière à rester stable sous les contraintes et les effets de charge qu'elle peut subir. </a:t>
            </a:r>
          </a:p>
          <a:p>
            <a:pPr algn="l"/>
            <a:r>
              <a:rPr lang="fr-FR" dirty="0"/>
              <a:t>Elle doit également résister au vent. Structure porteuse, elle doit aussi pouvoir</a:t>
            </a:r>
          </a:p>
          <a:p>
            <a:pPr algn="l"/>
            <a:r>
              <a:rPr lang="fr-FR" dirty="0"/>
              <a:t>tenir son rôle face à un incendie le plus longtemps possible afin de permettre l'évacuation des occupants.</a:t>
            </a:r>
          </a:p>
          <a:p>
            <a:pPr algn="l"/>
            <a:r>
              <a:rPr lang="fr-FR" dirty="0"/>
              <a:t>L'épaisseur minimale autorisée des charpentes en bois est déterminée dans le DTU bois-feu 88.</a:t>
            </a:r>
          </a:p>
        </p:txBody>
      </p:sp>
      <p:pic>
        <p:nvPicPr>
          <p:cNvPr id="7" name="Picture 3" descr="E:\Documents and Settings\FLACHER LAURENT\archives photos\Archive clichés RCCI\RCCI  4 MTRD\DSC00625.JPG"/>
          <p:cNvPicPr>
            <a:picLocks noChangeAspect="1" noChangeArrowheads="1"/>
          </p:cNvPicPr>
          <p:nvPr/>
        </p:nvPicPr>
        <p:blipFill>
          <a:blip r:embed="rId2" cstate="print"/>
          <a:srcRect/>
          <a:stretch>
            <a:fillRect/>
          </a:stretch>
        </p:blipFill>
        <p:spPr bwMode="auto">
          <a:xfrm>
            <a:off x="2266379" y="2852936"/>
            <a:ext cx="4465637" cy="2989262"/>
          </a:xfrm>
          <a:prstGeom prst="rect">
            <a:avLst/>
          </a:prstGeom>
          <a:noFill/>
          <a:ln w="19050">
            <a:solidFill>
              <a:srgbClr val="FFFF00"/>
            </a:solidFill>
            <a:miter lim="800000"/>
            <a:headEnd/>
            <a:tailEnd/>
          </a:ln>
        </p:spPr>
      </p:pic>
    </p:spTree>
    <p:extLst>
      <p:ext uri="{BB962C8B-B14F-4D97-AF65-F5344CB8AC3E}">
        <p14:creationId xmlns:p14="http://schemas.microsoft.com/office/powerpoint/2010/main" val="128597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15</a:t>
            </a:fld>
            <a:endParaRPr lang="fr-FR" altLang="fr-FR"/>
          </a:p>
        </p:txBody>
      </p:sp>
      <p:sp>
        <p:nvSpPr>
          <p:cNvPr id="6" name="Rectangle 5"/>
          <p:cNvSpPr/>
          <p:nvPr/>
        </p:nvSpPr>
        <p:spPr>
          <a:xfrm>
            <a:off x="9525" y="1061839"/>
            <a:ext cx="8857108" cy="3293209"/>
          </a:xfrm>
          <a:prstGeom prst="rect">
            <a:avLst/>
          </a:prstGeom>
        </p:spPr>
        <p:txBody>
          <a:bodyPr wrap="square">
            <a:spAutoFit/>
          </a:bodyPr>
          <a:lstStyle/>
          <a:p>
            <a:pPr algn="l"/>
            <a:r>
              <a:rPr lang="fr-FR" dirty="0"/>
              <a:t>Le bois, matériau d'une bonne résistance au feu</a:t>
            </a:r>
          </a:p>
          <a:p>
            <a:pPr algn="l"/>
            <a:endParaRPr lang="fr-FR" dirty="0"/>
          </a:p>
          <a:p>
            <a:pPr algn="l"/>
            <a:r>
              <a:rPr lang="fr-FR" dirty="0"/>
              <a:t>Comparé aux autres matériaux, le bois résiste particulièrement bien au feu. En cas d'incendie, le bois :</a:t>
            </a:r>
          </a:p>
          <a:p>
            <a:pPr algn="l"/>
            <a:r>
              <a:rPr lang="fr-FR" dirty="0"/>
              <a:t>transmet 10 fois moins vite la chaleur que le béton, 250 fois moins vite que l'acier, n'explose pas mais brûle en se consumant lentement, conserve plus longtemps que les autres matériaux, ses capacités mécaniques et de portance. </a:t>
            </a:r>
          </a:p>
          <a:p>
            <a:pPr algn="l"/>
            <a:r>
              <a:rPr lang="fr-FR" dirty="0"/>
              <a:t>Grâce à ses caractéristiques, le bois est considéré comme un matériau fiable. </a:t>
            </a:r>
          </a:p>
          <a:p>
            <a:pPr algn="l"/>
            <a:endParaRPr lang="fr-FR" dirty="0"/>
          </a:p>
          <a:p>
            <a:pPr algn="l"/>
            <a:r>
              <a:rPr lang="fr-FR" dirty="0"/>
              <a:t>Contrairement aux idées reçues, le bois est un matériau de construction d'une excellente tenue au feu. La preuve : il n'effraye ni les pompiers, ni les assureurs !</a:t>
            </a:r>
          </a:p>
          <a:p>
            <a:pPr algn="l"/>
            <a:r>
              <a:rPr lang="fr-FR" dirty="0"/>
              <a:t>Les collectivités locales choisissent d’avantage le bois pour la construction de bâtiments</a:t>
            </a:r>
            <a:r>
              <a:rPr lang="fr-FR" b="1" dirty="0"/>
              <a:t> </a:t>
            </a:r>
            <a:r>
              <a:rPr lang="fr-FR" dirty="0"/>
              <a:t>collectifs (maisons de retraite, écoles, crèches, gymnases...). </a:t>
            </a:r>
          </a:p>
        </p:txBody>
      </p:sp>
      <p:pic>
        <p:nvPicPr>
          <p:cNvPr id="7" name="Picture 2" descr="http://t0.gstatic.com/images?q=tbn:ANd9GcQA67v3qlA8Fi0lgqZuqlQ677fDCD8LApsgFS1SxKoqgylb_Kwp"/>
          <p:cNvPicPr>
            <a:picLocks noChangeAspect="1" noChangeArrowheads="1"/>
          </p:cNvPicPr>
          <p:nvPr/>
        </p:nvPicPr>
        <p:blipFill>
          <a:blip r:embed="rId2" cstate="print"/>
          <a:srcRect/>
          <a:stretch>
            <a:fillRect/>
          </a:stretch>
        </p:blipFill>
        <p:spPr bwMode="auto">
          <a:xfrm>
            <a:off x="3419872" y="4497819"/>
            <a:ext cx="2618433" cy="1812597"/>
          </a:xfrm>
          <a:prstGeom prst="rect">
            <a:avLst/>
          </a:prstGeom>
          <a:noFill/>
          <a:ln w="9525">
            <a:noFill/>
            <a:miter lim="800000"/>
            <a:headEnd/>
            <a:tailEnd/>
          </a:ln>
        </p:spPr>
      </p:pic>
    </p:spTree>
    <p:extLst>
      <p:ext uri="{BB962C8B-B14F-4D97-AF65-F5344CB8AC3E}">
        <p14:creationId xmlns:p14="http://schemas.microsoft.com/office/powerpoint/2010/main" val="190048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16</a:t>
            </a:fld>
            <a:endParaRPr lang="fr-FR" altLang="fr-FR"/>
          </a:p>
        </p:txBody>
      </p:sp>
      <p:sp>
        <p:nvSpPr>
          <p:cNvPr id="6" name="Rectangle 5"/>
          <p:cNvSpPr/>
          <p:nvPr/>
        </p:nvSpPr>
        <p:spPr>
          <a:xfrm>
            <a:off x="179388" y="1166843"/>
            <a:ext cx="8857108" cy="4278094"/>
          </a:xfrm>
          <a:prstGeom prst="rect">
            <a:avLst/>
          </a:prstGeom>
        </p:spPr>
        <p:txBody>
          <a:bodyPr wrap="square">
            <a:spAutoFit/>
          </a:bodyPr>
          <a:lstStyle/>
          <a:p>
            <a:pPr algn="l"/>
            <a:r>
              <a:rPr lang="fr-FR" dirty="0"/>
              <a:t>Deux types de protection des bois contre le feu sont employés à l'échelle industrielle ; ce sont :</a:t>
            </a:r>
          </a:p>
          <a:p>
            <a:pPr algn="l"/>
            <a:endParaRPr lang="fr-FR" dirty="0"/>
          </a:p>
          <a:p>
            <a:pPr algn="l">
              <a:buFont typeface="Wingdings" pitchFamily="2" charset="2"/>
              <a:buChar char="Ø"/>
            </a:pPr>
            <a:r>
              <a:rPr lang="fr-FR" dirty="0"/>
              <a:t> Les techniques d'isolation thermique des structures en bois ; elles consistent essentiellement à interposer entre le bois et l'extérieur, un revêtement susceptible de retarder, voir même d'empêcher l'échauffement du bois et ainsi, de diminuer le risque d'incendie</a:t>
            </a:r>
            <a:r>
              <a:rPr lang="fr-FR" dirty="0" smtClean="0"/>
              <a:t>.</a:t>
            </a:r>
          </a:p>
          <a:p>
            <a:pPr algn="l"/>
            <a:endParaRPr lang="fr-FR" dirty="0"/>
          </a:p>
          <a:p>
            <a:pPr algn="l">
              <a:buFont typeface="Wingdings" pitchFamily="2" charset="2"/>
              <a:buChar char="Ø"/>
            </a:pPr>
            <a:r>
              <a:rPr lang="fr-FR" dirty="0"/>
              <a:t> Les techniques d'ignifugation qui consistent à traiter le bois de façon à le rendre moins combustible et retarder par conséquent la naissance et la propagation du feu. </a:t>
            </a:r>
            <a:endParaRPr lang="fr-FR" dirty="0" smtClean="0"/>
          </a:p>
          <a:p>
            <a:pPr algn="l"/>
            <a:endParaRPr lang="fr-FR" dirty="0"/>
          </a:p>
          <a:p>
            <a:pPr algn="l">
              <a:buFont typeface="Wingdings" pitchFamily="2" charset="2"/>
              <a:buChar char="Ø"/>
            </a:pPr>
            <a:r>
              <a:rPr lang="fr-FR" dirty="0"/>
              <a:t> Le vernis intumescent permettant d'obtenir un classement au feu M1 par application sur une seule face du bois. Il assure la protection contre le feu du support en développant une meringue intumescente. </a:t>
            </a:r>
            <a:endParaRPr lang="fr-FR" dirty="0" smtClean="0"/>
          </a:p>
          <a:p>
            <a:pPr algn="l">
              <a:buFont typeface="Wingdings" pitchFamily="2" charset="2"/>
              <a:buChar char="Ø"/>
            </a:pPr>
            <a:endParaRPr lang="fr-FR" dirty="0"/>
          </a:p>
          <a:p>
            <a:pPr algn="l">
              <a:buFont typeface="Wingdings" pitchFamily="2" charset="2"/>
              <a:buChar char="Ø"/>
            </a:pPr>
            <a:endParaRPr lang="fr-FR" dirty="0" smtClean="0"/>
          </a:p>
          <a:p>
            <a:pPr algn="l">
              <a:buFont typeface="Wingdings" pitchFamily="2" charset="2"/>
              <a:buChar char="Ø"/>
            </a:pPr>
            <a:endParaRPr lang="fr-FR" dirty="0"/>
          </a:p>
          <a:p>
            <a:pPr algn="l">
              <a:buFont typeface="Wingdings" pitchFamily="2" charset="2"/>
              <a:buChar char="Ø"/>
            </a:pPr>
            <a:endParaRPr lang="fr-FR" dirty="0" smtClean="0"/>
          </a:p>
          <a:p>
            <a:pPr algn="l"/>
            <a:endParaRPr lang="fr-FR" dirty="0"/>
          </a:p>
        </p:txBody>
      </p:sp>
      <p:pic>
        <p:nvPicPr>
          <p:cNvPr id="7" name="Picture 6" descr="vernis-ignifuge-decorflam"/>
          <p:cNvPicPr>
            <a:picLocks noChangeAspect="1" noChangeArrowheads="1"/>
          </p:cNvPicPr>
          <p:nvPr/>
        </p:nvPicPr>
        <p:blipFill>
          <a:blip r:embed="rId2" cstate="print"/>
          <a:srcRect/>
          <a:stretch>
            <a:fillRect/>
          </a:stretch>
        </p:blipFill>
        <p:spPr bwMode="auto">
          <a:xfrm>
            <a:off x="6876256" y="4221088"/>
            <a:ext cx="1597440" cy="1684508"/>
          </a:xfrm>
          <a:prstGeom prst="rect">
            <a:avLst/>
          </a:prstGeom>
          <a:noFill/>
          <a:ln w="9525">
            <a:noFill/>
            <a:miter lim="800000"/>
            <a:headEnd/>
            <a:tailEnd/>
          </a:ln>
        </p:spPr>
      </p:pic>
    </p:spTree>
    <p:extLst>
      <p:ext uri="{BB962C8B-B14F-4D97-AF65-F5344CB8AC3E}">
        <p14:creationId xmlns:p14="http://schemas.microsoft.com/office/powerpoint/2010/main" val="1589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defTabSz="914400" eaLnBrk="1" hangingPunct="1"/>
            <a:r>
              <a:rPr lang="fr-FR" sz="2400" kern="1200" dirty="0">
                <a:latin typeface="Arial" charset="0"/>
                <a:ea typeface="+mn-ea"/>
                <a:cs typeface="Arial" charset="0"/>
              </a:rPr>
              <a:t>La vitesse de combustion</a:t>
            </a:r>
            <a:r>
              <a:rPr lang="fr-FR" sz="2400" kern="1200" dirty="0">
                <a:solidFill>
                  <a:srgbClr val="FFFF00"/>
                </a:solidFill>
                <a:latin typeface="Arial" charset="0"/>
                <a:ea typeface="+mn-ea"/>
                <a:cs typeface="Arial" charset="0"/>
              </a:rPr>
              <a:t/>
            </a:r>
            <a:br>
              <a:rPr lang="fr-FR" sz="2400" kern="1200" dirty="0">
                <a:solidFill>
                  <a:srgbClr val="FFFF00"/>
                </a:solidFill>
                <a:latin typeface="Arial" charset="0"/>
                <a:ea typeface="+mn-ea"/>
                <a:cs typeface="Arial" charset="0"/>
              </a:rPr>
            </a:b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17</a:t>
            </a:fld>
            <a:endParaRPr lang="fr-FR" altLang="fr-FR"/>
          </a:p>
        </p:txBody>
      </p:sp>
      <p:sp>
        <p:nvSpPr>
          <p:cNvPr id="6" name="Rectangle 5"/>
          <p:cNvSpPr/>
          <p:nvPr/>
        </p:nvSpPr>
        <p:spPr>
          <a:xfrm>
            <a:off x="174477" y="1124744"/>
            <a:ext cx="8785100" cy="2062103"/>
          </a:xfrm>
          <a:prstGeom prst="rect">
            <a:avLst/>
          </a:prstGeom>
        </p:spPr>
        <p:txBody>
          <a:bodyPr wrap="square">
            <a:spAutoFit/>
          </a:bodyPr>
          <a:lstStyle/>
          <a:p>
            <a:pPr algn="l"/>
            <a:r>
              <a:rPr lang="fr-FR" dirty="0"/>
              <a:t>La vitesse de combustion des éléments en bois dépend de l’essence employée (résineux, feuillus), de l’épaisseur des pièces, de leur taux d’humidité et de l’exposition au feu. La vitesse de combustion est inversement proportionnelle à la masse volumique et la massivité (section/périmètre) de l’élément en bois. Les pièces de forte section (épaisseur supérieure à 6 cm) brûlent lentement, la couche externe de charbon de bois ralentissant encore la combustion (la conductibilité thermique du charbon est égale à 1/8e de celle du bois massif). Le bois massif ou lamellé-collé brûle à raison de 1 cm par face et par quart d’heure et les panneaux bois à raison de 1,5 cm par face et par quart d’heure.</a:t>
            </a:r>
          </a:p>
        </p:txBody>
      </p:sp>
      <p:pic>
        <p:nvPicPr>
          <p:cNvPr id="7" name="Picture 2" descr="http://www.cndb.org/pbce/pages/contenu/rubrique_2/v223.gif"/>
          <p:cNvPicPr>
            <a:picLocks noChangeAspect="1" noChangeArrowheads="1"/>
          </p:cNvPicPr>
          <p:nvPr/>
        </p:nvPicPr>
        <p:blipFill>
          <a:blip r:embed="rId2" cstate="print"/>
          <a:srcRect/>
          <a:stretch>
            <a:fillRect/>
          </a:stretch>
        </p:blipFill>
        <p:spPr bwMode="auto">
          <a:xfrm>
            <a:off x="683568" y="3356992"/>
            <a:ext cx="3044825" cy="2374900"/>
          </a:xfrm>
          <a:prstGeom prst="rect">
            <a:avLst/>
          </a:prstGeom>
          <a:noFill/>
          <a:ln w="19050">
            <a:solidFill>
              <a:srgbClr val="FFFF00"/>
            </a:solidFill>
            <a:miter lim="800000"/>
            <a:headEnd/>
            <a:tailEnd/>
          </a:ln>
        </p:spPr>
      </p:pic>
      <p:pic>
        <p:nvPicPr>
          <p:cNvPr id="8" name="Picture 1" descr="E:\Documents and Settings\FLACHER LAURENT\archives photos\Archive clichés RCCI\RCCI  4 MTRD\DSC00570.JPG"/>
          <p:cNvPicPr>
            <a:picLocks noChangeAspect="1" noChangeArrowheads="1"/>
          </p:cNvPicPr>
          <p:nvPr/>
        </p:nvPicPr>
        <p:blipFill>
          <a:blip r:embed="rId3" cstate="print"/>
          <a:srcRect/>
          <a:stretch>
            <a:fillRect/>
          </a:stretch>
        </p:blipFill>
        <p:spPr bwMode="auto">
          <a:xfrm>
            <a:off x="4427984" y="3356992"/>
            <a:ext cx="3602037" cy="2409825"/>
          </a:xfrm>
          <a:prstGeom prst="rect">
            <a:avLst/>
          </a:prstGeom>
          <a:noFill/>
          <a:ln w="19050">
            <a:solidFill>
              <a:srgbClr val="FFFF00"/>
            </a:solidFill>
            <a:miter lim="800000"/>
            <a:headEnd/>
            <a:tailEnd/>
          </a:ln>
        </p:spPr>
      </p:pic>
    </p:spTree>
    <p:extLst>
      <p:ext uri="{BB962C8B-B14F-4D97-AF65-F5344CB8AC3E}">
        <p14:creationId xmlns:p14="http://schemas.microsoft.com/office/powerpoint/2010/main" val="422302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defTabSz="914400" eaLnBrk="1" hangingPunct="1"/>
            <a:r>
              <a:rPr lang="fr-FR" sz="2400" kern="1200" dirty="0">
                <a:latin typeface="Arial" charset="0"/>
                <a:ea typeface="+mn-ea"/>
                <a:cs typeface="Arial" charset="0"/>
              </a:rPr>
              <a:t>La carbonisation du bois</a:t>
            </a:r>
            <a:r>
              <a:rPr lang="fr-FR" sz="2400" kern="1200" dirty="0">
                <a:solidFill>
                  <a:srgbClr val="FFFF00"/>
                </a:solidFill>
                <a:latin typeface="Arial" charset="0"/>
                <a:ea typeface="+mn-ea"/>
                <a:cs typeface="Arial" charset="0"/>
              </a:rPr>
              <a:t/>
            </a:r>
            <a:br>
              <a:rPr lang="fr-FR" sz="2400" kern="1200" dirty="0">
                <a:solidFill>
                  <a:srgbClr val="FFFF00"/>
                </a:solidFill>
                <a:latin typeface="Arial" charset="0"/>
                <a:ea typeface="+mn-ea"/>
                <a:cs typeface="Arial" charset="0"/>
              </a:rPr>
            </a:b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18</a:t>
            </a:fld>
            <a:endParaRPr lang="fr-FR" altLang="fr-FR"/>
          </a:p>
        </p:txBody>
      </p:sp>
      <p:sp>
        <p:nvSpPr>
          <p:cNvPr id="6" name="Rectangle 5"/>
          <p:cNvSpPr/>
          <p:nvPr/>
        </p:nvSpPr>
        <p:spPr>
          <a:xfrm>
            <a:off x="179388" y="1166843"/>
            <a:ext cx="8857108" cy="3785652"/>
          </a:xfrm>
          <a:prstGeom prst="rect">
            <a:avLst/>
          </a:prstGeom>
        </p:spPr>
        <p:txBody>
          <a:bodyPr wrap="square">
            <a:spAutoFit/>
          </a:bodyPr>
          <a:lstStyle/>
          <a:p>
            <a:pPr algn="l"/>
            <a:r>
              <a:rPr lang="fr-FR" b="1" dirty="0"/>
              <a:t>La température du Bois augmente jusqu’à </a:t>
            </a:r>
            <a:r>
              <a:rPr lang="fr-FR" b="1" dirty="0" smtClean="0"/>
              <a:t>100°C</a:t>
            </a:r>
            <a:endParaRPr lang="fr-FR" b="1" dirty="0"/>
          </a:p>
          <a:p>
            <a:pPr algn="l"/>
            <a:r>
              <a:rPr lang="fr-FR" b="1" dirty="0"/>
              <a:t>L’eau est expulsée sous forme de vapeur.</a:t>
            </a:r>
          </a:p>
          <a:p>
            <a:pPr algn="l"/>
            <a:r>
              <a:rPr lang="fr-FR" b="1" dirty="0"/>
              <a:t>Au fur et à mesure que la température augmente, les effets de la pyrolyse fait</a:t>
            </a:r>
          </a:p>
          <a:p>
            <a:pPr algn="l"/>
            <a:r>
              <a:rPr lang="fr-FR" b="1" dirty="0" smtClean="0"/>
              <a:t>émettre </a:t>
            </a:r>
            <a:r>
              <a:rPr lang="fr-FR" b="1" dirty="0"/>
              <a:t>des vapeurs chaudes inflammables et former une couche de carbone.</a:t>
            </a:r>
          </a:p>
          <a:p>
            <a:pPr algn="l"/>
            <a:r>
              <a:rPr lang="fr-FR" b="1" dirty="0" smtClean="0"/>
              <a:t>Vers </a:t>
            </a:r>
            <a:r>
              <a:rPr lang="fr-FR" b="1" dirty="0"/>
              <a:t>300°C, mélange de gaz, vapeur et chaleur déclenche production de flammes.</a:t>
            </a:r>
          </a:p>
          <a:p>
            <a:pPr algn="l"/>
            <a:r>
              <a:rPr lang="fr-FR" b="1" dirty="0"/>
              <a:t>Une partie de la chaleur produite par la flamme s’échappe avec les gaz chauds, </a:t>
            </a:r>
          </a:p>
          <a:p>
            <a:pPr algn="l"/>
            <a:r>
              <a:rPr lang="fr-FR" b="1" dirty="0"/>
              <a:t>une autre partie retourne à l’élément combustible par transfert de chaleur </a:t>
            </a:r>
          </a:p>
          <a:p>
            <a:pPr algn="l"/>
            <a:r>
              <a:rPr lang="fr-FR" b="1" dirty="0"/>
              <a:t>(conduction, convection, rayonnement) et accélère le processus de pyrolyse.</a:t>
            </a:r>
          </a:p>
          <a:p>
            <a:pPr algn="l"/>
            <a:r>
              <a:rPr lang="fr-FR" b="1" dirty="0"/>
              <a:t>Le cercle du feu se poursuit et la source de chaleur originelle n’est plus nécessaire</a:t>
            </a:r>
          </a:p>
          <a:p>
            <a:pPr algn="l"/>
            <a:r>
              <a:rPr lang="fr-FR" b="1" dirty="0" smtClean="0"/>
              <a:t>pour </a:t>
            </a:r>
            <a:r>
              <a:rPr lang="fr-FR" b="1" dirty="0"/>
              <a:t>alimenter la flamme vive</a:t>
            </a:r>
            <a:r>
              <a:rPr lang="fr-FR" b="1" dirty="0" smtClean="0"/>
              <a:t>.</a:t>
            </a:r>
          </a:p>
          <a:p>
            <a:pPr algn="l"/>
            <a:endParaRPr lang="fr-FR" b="1" dirty="0"/>
          </a:p>
          <a:p>
            <a:pPr algn="l"/>
            <a:endParaRPr lang="fr-FR" b="1" dirty="0" smtClean="0"/>
          </a:p>
          <a:p>
            <a:pPr algn="l"/>
            <a:endParaRPr lang="fr-FR" b="1" dirty="0"/>
          </a:p>
          <a:p>
            <a:pPr algn="l"/>
            <a:endParaRPr lang="fr-FR" b="1" dirty="0" smtClean="0"/>
          </a:p>
          <a:p>
            <a:pPr algn="l"/>
            <a:endParaRPr lang="fr-FR" b="1" dirty="0"/>
          </a:p>
        </p:txBody>
      </p:sp>
      <p:pic>
        <p:nvPicPr>
          <p:cNvPr id="7" name="Picture 2" descr="E:\Documents and Settings\FLACHER LAURENT\archives photos\Archive clichés RCCI\RCCI 3 VIART MTB\DSC00378.JPG"/>
          <p:cNvPicPr>
            <a:picLocks noChangeAspect="1" noChangeArrowheads="1"/>
          </p:cNvPicPr>
          <p:nvPr/>
        </p:nvPicPr>
        <p:blipFill>
          <a:blip r:embed="rId2" cstate="print"/>
          <a:srcRect/>
          <a:stretch>
            <a:fillRect/>
          </a:stretch>
        </p:blipFill>
        <p:spPr bwMode="auto">
          <a:xfrm>
            <a:off x="467544" y="3861048"/>
            <a:ext cx="3024187" cy="2027238"/>
          </a:xfrm>
          <a:prstGeom prst="rect">
            <a:avLst/>
          </a:prstGeom>
          <a:noFill/>
          <a:ln w="19050">
            <a:solidFill>
              <a:srgbClr val="FFFF00"/>
            </a:solidFill>
            <a:miter lim="800000"/>
            <a:headEnd/>
            <a:tailEnd/>
          </a:ln>
        </p:spPr>
      </p:pic>
      <p:pic>
        <p:nvPicPr>
          <p:cNvPr id="8" name="Image 20" descr="A33Z2A2CAEIMXKWCAWUCKNTCAPCC6ZTCAJP3MGECAB06Y0SCAH1OJG9CA79NBB6CA42K3RFCAINSLDZCAPSNASCCAD2YSZ0CAP9PE22CARY6S3ZCAOA0TUKCAYQIASACAB2Q7AUCA9G8KM3CADVIGO8.jpg"/>
          <p:cNvPicPr>
            <a:picLocks noChangeAspect="1"/>
          </p:cNvPicPr>
          <p:nvPr/>
        </p:nvPicPr>
        <p:blipFill>
          <a:blip r:embed="rId3" cstate="print"/>
          <a:srcRect/>
          <a:stretch>
            <a:fillRect/>
          </a:stretch>
        </p:blipFill>
        <p:spPr bwMode="auto">
          <a:xfrm>
            <a:off x="6012160" y="4531531"/>
            <a:ext cx="1085850" cy="1357312"/>
          </a:xfrm>
          <a:prstGeom prst="rect">
            <a:avLst/>
          </a:prstGeom>
          <a:noFill/>
          <a:ln w="57150">
            <a:noFill/>
            <a:miter lim="800000"/>
            <a:headEnd/>
            <a:tailEnd/>
          </a:ln>
        </p:spPr>
      </p:pic>
      <p:sp>
        <p:nvSpPr>
          <p:cNvPr id="9" name="Bulle ronde 8"/>
          <p:cNvSpPr/>
          <p:nvPr/>
        </p:nvSpPr>
        <p:spPr>
          <a:xfrm>
            <a:off x="3851920" y="3591735"/>
            <a:ext cx="3960440" cy="845377"/>
          </a:xfrm>
          <a:prstGeom prst="wedgeEllipseCallout">
            <a:avLst>
              <a:gd name="adj1" fmla="val 54551"/>
              <a:gd name="adj2" fmla="val 632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latin typeface="Times New Roman" pitchFamily="18" charset="0"/>
                <a:cs typeface="Times New Roman" pitchFamily="18" charset="0"/>
              </a:rPr>
              <a:t>La peau de crocodile se manifeste par les effets de le pyrolyse</a:t>
            </a:r>
            <a:endParaRPr lang="fr-FR" dirty="0"/>
          </a:p>
        </p:txBody>
      </p:sp>
      <p:pic>
        <p:nvPicPr>
          <p:cNvPr id="10" name="Picture 14" descr="D:\Clipart Pompiers\Clipart 2\Transparent\personnages\perso2.gif"/>
          <p:cNvPicPr>
            <a:picLocks noChangeAspect="1" noChangeArrowheads="1"/>
          </p:cNvPicPr>
          <p:nvPr/>
        </p:nvPicPr>
        <p:blipFill>
          <a:blip r:embed="rId4" cstate="print"/>
          <a:srcRect/>
          <a:stretch>
            <a:fillRect/>
          </a:stretch>
        </p:blipFill>
        <p:spPr bwMode="auto">
          <a:xfrm>
            <a:off x="8020517" y="4012692"/>
            <a:ext cx="872112" cy="1841782"/>
          </a:xfrm>
          <a:prstGeom prst="rect">
            <a:avLst/>
          </a:prstGeom>
          <a:noFill/>
          <a:ln w="9525">
            <a:noFill/>
            <a:miter lim="800000"/>
            <a:headEnd/>
            <a:tailEnd/>
          </a:ln>
        </p:spPr>
      </p:pic>
    </p:spTree>
    <p:extLst>
      <p:ext uri="{BB962C8B-B14F-4D97-AF65-F5344CB8AC3E}">
        <p14:creationId xmlns:p14="http://schemas.microsoft.com/office/powerpoint/2010/main" val="94610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19</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endParaRPr lang="fr-FR" sz="2800" dirty="0"/>
          </a:p>
        </p:txBody>
      </p:sp>
      <p:pic>
        <p:nvPicPr>
          <p:cNvPr id="5" name="Picture 8" descr="DSC05056"/>
          <p:cNvPicPr>
            <a:picLocks noChangeAspect="1" noChangeArrowheads="1"/>
          </p:cNvPicPr>
          <p:nvPr/>
        </p:nvPicPr>
        <p:blipFill>
          <a:blip r:embed="rId3" cstate="print"/>
          <a:srcRect/>
          <a:stretch>
            <a:fillRect/>
          </a:stretch>
        </p:blipFill>
        <p:spPr bwMode="auto">
          <a:xfrm>
            <a:off x="936073" y="1124744"/>
            <a:ext cx="7271854" cy="4866681"/>
          </a:xfrm>
          <a:prstGeom prst="rect">
            <a:avLst/>
          </a:prstGeom>
          <a:noFill/>
          <a:ln w="38100">
            <a:solidFill>
              <a:srgbClr val="FFFF00"/>
            </a:solidFill>
            <a:miter lim="800000"/>
            <a:headEnd/>
            <a:tailEnd/>
          </a:ln>
        </p:spPr>
      </p:pic>
      <p:sp>
        <p:nvSpPr>
          <p:cNvPr id="7" name="WordArt 2"/>
          <p:cNvSpPr>
            <a:spLocks noChangeArrowheads="1" noChangeShapeType="1" noTextEdit="1"/>
          </p:cNvSpPr>
          <p:nvPr/>
        </p:nvSpPr>
        <p:spPr bwMode="auto">
          <a:xfrm>
            <a:off x="1763711" y="1570050"/>
            <a:ext cx="5616575" cy="191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fr-FR" sz="3600" kern="10" dirty="0">
                <a:ln w="9525">
                  <a:round/>
                  <a:headEnd/>
                  <a:tailEnd/>
                </a:ln>
                <a:gradFill rotWithShape="1">
                  <a:gsLst>
                    <a:gs pos="0">
                      <a:srgbClr val="FFFF00"/>
                    </a:gs>
                    <a:gs pos="100000">
                      <a:srgbClr val="FF3300"/>
                    </a:gs>
                  </a:gsLst>
                  <a:lin ang="5400000" scaled="1"/>
                </a:gradFill>
                <a:latin typeface="Arial Black"/>
              </a:rPr>
              <a:t>FIN</a:t>
            </a:r>
          </a:p>
          <a:p>
            <a:pPr algn="ctr"/>
            <a:r>
              <a:rPr lang="fr-FR" sz="3600" kern="10" dirty="0">
                <a:ln w="9525">
                  <a:round/>
                  <a:headEnd/>
                  <a:tailEnd/>
                </a:ln>
                <a:gradFill rotWithShape="1">
                  <a:gsLst>
                    <a:gs pos="0">
                      <a:srgbClr val="FFFF00"/>
                    </a:gs>
                    <a:gs pos="100000">
                      <a:srgbClr val="FF3300"/>
                    </a:gs>
                  </a:gsLst>
                  <a:lin ang="5400000" scaled="1"/>
                </a:gradFill>
                <a:latin typeface="Arial Black"/>
              </a:rPr>
              <a:t>merci de votre attention</a:t>
            </a:r>
          </a:p>
        </p:txBody>
      </p:sp>
      <p:pic>
        <p:nvPicPr>
          <p:cNvPr id="8" name="Picture 4" descr="question_float_from_box_hg_clr"/>
          <p:cNvPicPr>
            <a:picLocks noChangeAspect="1" noChangeArrowheads="1" noCrop="1"/>
          </p:cNvPicPr>
          <p:nvPr/>
        </p:nvPicPr>
        <p:blipFill>
          <a:blip r:embed="rId4" cstate="print"/>
          <a:srcRect/>
          <a:stretch>
            <a:fillRect/>
          </a:stretch>
        </p:blipFill>
        <p:spPr bwMode="auto">
          <a:xfrm>
            <a:off x="3887787" y="3933056"/>
            <a:ext cx="1368425" cy="1878012"/>
          </a:xfrm>
          <a:prstGeom prst="rect">
            <a:avLst/>
          </a:prstGeom>
          <a:noFill/>
          <a:ln w="9525">
            <a:noFill/>
            <a:miter lim="800000"/>
            <a:headEnd/>
            <a:tailEnd/>
          </a:ln>
        </p:spPr>
      </p:pic>
    </p:spTree>
    <p:extLst>
      <p:ext uri="{BB962C8B-B14F-4D97-AF65-F5344CB8AC3E}">
        <p14:creationId xmlns:p14="http://schemas.microsoft.com/office/powerpoint/2010/main" val="1288774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2</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t>Le vocabulaire d’une toiture</a:t>
            </a:r>
            <a:br>
              <a:rPr lang="fr-FR" sz="3200" dirty="0"/>
            </a:br>
            <a:endParaRPr lang="fr-FR" sz="3200" dirty="0"/>
          </a:p>
        </p:txBody>
      </p:sp>
      <p:sp>
        <p:nvSpPr>
          <p:cNvPr id="5" name="ZoneTexte 1"/>
          <p:cNvSpPr txBox="1">
            <a:spLocks noChangeArrowheads="1"/>
          </p:cNvSpPr>
          <p:nvPr/>
        </p:nvSpPr>
        <p:spPr bwMode="auto">
          <a:xfrm>
            <a:off x="179846" y="1038225"/>
            <a:ext cx="8784307" cy="2554545"/>
          </a:xfrm>
          <a:prstGeom prst="rect">
            <a:avLst/>
          </a:prstGeom>
          <a:noFill/>
          <a:ln w="9525">
            <a:noFill/>
            <a:miter lim="800000"/>
            <a:headEnd/>
            <a:tailEnd/>
          </a:ln>
        </p:spPr>
        <p:txBody>
          <a:bodyPr wrap="square">
            <a:spAutoFit/>
          </a:bodyPr>
          <a:lstStyle/>
          <a:p>
            <a:pPr algn="ctr"/>
            <a:endParaRPr lang="fr-FR" dirty="0"/>
          </a:p>
          <a:p>
            <a:r>
              <a:rPr lang="fr-FR" dirty="0" smtClean="0"/>
              <a:t> </a:t>
            </a:r>
          </a:p>
          <a:p>
            <a:r>
              <a:rPr lang="fr-FR" dirty="0"/>
              <a:t>	</a:t>
            </a:r>
            <a:r>
              <a:rPr lang="fr-FR" dirty="0" smtClean="0"/>
              <a:t>			</a:t>
            </a:r>
            <a:endParaRPr lang="fr-FR" b="1" i="1" dirty="0" smtClean="0">
              <a:solidFill>
                <a:srgbClr val="0070C0"/>
              </a:solidFill>
            </a:endParaRPr>
          </a:p>
          <a:p>
            <a:pPr algn="l"/>
            <a:r>
              <a:rPr lang="fr-FR" dirty="0" smtClean="0"/>
              <a:t>					</a:t>
            </a:r>
            <a:endParaRPr lang="fr-FR" b="1" i="1" dirty="0" smtClean="0">
              <a:solidFill>
                <a:srgbClr val="0070C0"/>
              </a:solidFill>
            </a:endParaRPr>
          </a:p>
          <a:p>
            <a:endParaRPr lang="fr-FR" b="1" i="1" dirty="0">
              <a:solidFill>
                <a:srgbClr val="0070C0"/>
              </a:solidFill>
            </a:endParaRPr>
          </a:p>
          <a:p>
            <a:r>
              <a:rPr lang="fr-FR" dirty="0" smtClean="0"/>
              <a:t>		</a:t>
            </a:r>
            <a:r>
              <a:rPr lang="fr-FR" dirty="0"/>
              <a:t/>
            </a:r>
            <a:br>
              <a:rPr lang="fr-FR" dirty="0"/>
            </a:br>
            <a:r>
              <a:rPr lang="fr-FR" dirty="0" smtClean="0"/>
              <a:t>		</a:t>
            </a:r>
            <a:r>
              <a:rPr lang="fr-FR" dirty="0"/>
              <a:t/>
            </a:r>
            <a:br>
              <a:rPr lang="fr-FR" dirty="0"/>
            </a:br>
            <a:r>
              <a:rPr lang="fr-FR" dirty="0" smtClean="0"/>
              <a:t>		</a:t>
            </a:r>
            <a:endParaRPr lang="fr-FR" b="1" i="1" dirty="0">
              <a:solidFill>
                <a:srgbClr val="0070C0"/>
              </a:solidFill>
            </a:endParaRPr>
          </a:p>
          <a:p>
            <a:endParaRPr lang="fr-FR" b="1" i="1" dirty="0">
              <a:solidFill>
                <a:srgbClr val="0070C0"/>
              </a:solidFill>
            </a:endParaRPr>
          </a:p>
          <a:p>
            <a:endParaRPr lang="fr-FR" b="1" i="1" dirty="0" smtClean="0">
              <a:solidFill>
                <a:srgbClr val="0070C0"/>
              </a:solidFill>
            </a:endParaRPr>
          </a:p>
        </p:txBody>
      </p:sp>
      <p:pic>
        <p:nvPicPr>
          <p:cNvPr id="6" name="Picture 3"/>
          <p:cNvPicPr>
            <a:picLocks noChangeAspect="1" noChangeArrowheads="1"/>
          </p:cNvPicPr>
          <p:nvPr/>
        </p:nvPicPr>
        <p:blipFill>
          <a:blip r:embed="rId3" cstate="print"/>
          <a:srcRect/>
          <a:stretch>
            <a:fillRect/>
          </a:stretch>
        </p:blipFill>
        <p:spPr bwMode="auto">
          <a:xfrm>
            <a:off x="323528" y="1236663"/>
            <a:ext cx="6214831" cy="4856633"/>
          </a:xfrm>
          <a:prstGeom prst="rect">
            <a:avLst/>
          </a:prstGeom>
          <a:noFill/>
          <a:ln w="9525">
            <a:solidFill>
              <a:srgbClr val="FFFF00"/>
            </a:solidFill>
            <a:miter lim="800000"/>
            <a:headEnd/>
            <a:tailEnd/>
          </a:ln>
        </p:spPr>
      </p:pic>
      <p:sp>
        <p:nvSpPr>
          <p:cNvPr id="7" name="Bulle ronde 6"/>
          <p:cNvSpPr/>
          <p:nvPr/>
        </p:nvSpPr>
        <p:spPr>
          <a:xfrm>
            <a:off x="5868144" y="1403858"/>
            <a:ext cx="3096009" cy="793750"/>
          </a:xfrm>
          <a:prstGeom prst="wedgeEllipseCallout">
            <a:avLst>
              <a:gd name="adj1" fmla="val 14211"/>
              <a:gd name="adj2" fmla="val 1581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Compliqué mais intéressant !</a:t>
            </a:r>
          </a:p>
        </p:txBody>
      </p:sp>
      <p:pic>
        <p:nvPicPr>
          <p:cNvPr id="8" name="Picture 14" descr="D:\Clipart Pompiers\Clipart 2\Transparent\personnages\perso2.gif"/>
          <p:cNvPicPr>
            <a:picLocks noChangeAspect="1" noChangeArrowheads="1"/>
          </p:cNvPicPr>
          <p:nvPr/>
        </p:nvPicPr>
        <p:blipFill>
          <a:blip r:embed="rId4" cstate="print"/>
          <a:srcRect/>
          <a:stretch>
            <a:fillRect/>
          </a:stretch>
        </p:blipFill>
        <p:spPr bwMode="auto">
          <a:xfrm>
            <a:off x="7740352" y="3356992"/>
            <a:ext cx="1098550" cy="2252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3</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lvl="0" defTabSz="914400" eaLnBrk="1" hangingPunct="1"/>
            <a:r>
              <a:rPr lang="fr-FR" sz="2000" kern="1200" dirty="0">
                <a:solidFill>
                  <a:srgbClr val="FFFF00"/>
                </a:solidFill>
                <a:latin typeface="Arial" charset="0"/>
                <a:ea typeface="+mn-ea"/>
                <a:cs typeface="Arial" charset="0"/>
              </a:rPr>
              <a:t/>
            </a:r>
            <a:br>
              <a:rPr lang="fr-FR" sz="2000" kern="1200" dirty="0">
                <a:solidFill>
                  <a:srgbClr val="FFFF00"/>
                </a:solidFill>
                <a:latin typeface="Arial" charset="0"/>
                <a:ea typeface="+mn-ea"/>
                <a:cs typeface="Arial" charset="0"/>
              </a:rPr>
            </a:br>
            <a:r>
              <a:rPr lang="fr-FR" sz="2000" kern="1200" dirty="0">
                <a:latin typeface="Arial" charset="0"/>
                <a:ea typeface="+mn-ea"/>
                <a:cs typeface="Arial" charset="0"/>
              </a:rPr>
              <a:t>Charpentes: définition</a:t>
            </a:r>
            <a:r>
              <a:rPr lang="fr-FR" sz="2000" kern="1200" dirty="0">
                <a:solidFill>
                  <a:srgbClr val="FFFF00"/>
                </a:solidFill>
                <a:latin typeface="Arial" charset="0"/>
                <a:ea typeface="+mn-ea"/>
                <a:cs typeface="Arial" charset="0"/>
              </a:rPr>
              <a:t/>
            </a:r>
            <a:br>
              <a:rPr lang="fr-FR" sz="2000" kern="1200" dirty="0">
                <a:solidFill>
                  <a:srgbClr val="FFFF00"/>
                </a:solidFill>
                <a:latin typeface="Arial" charset="0"/>
                <a:ea typeface="+mn-ea"/>
                <a:cs typeface="Arial" charset="0"/>
              </a:rPr>
            </a:br>
            <a:endParaRPr lang="fr-FR" sz="3200" dirty="0"/>
          </a:p>
        </p:txBody>
      </p:sp>
      <p:sp>
        <p:nvSpPr>
          <p:cNvPr id="5" name="ZoneTexte 1"/>
          <p:cNvSpPr txBox="1">
            <a:spLocks noChangeArrowheads="1"/>
          </p:cNvSpPr>
          <p:nvPr/>
        </p:nvSpPr>
        <p:spPr bwMode="auto">
          <a:xfrm>
            <a:off x="179388" y="1412776"/>
            <a:ext cx="8783637" cy="2677656"/>
          </a:xfrm>
          <a:prstGeom prst="rect">
            <a:avLst/>
          </a:prstGeom>
          <a:noFill/>
          <a:ln w="9525">
            <a:noFill/>
            <a:miter lim="800000"/>
            <a:headEnd/>
            <a:tailEnd/>
          </a:ln>
        </p:spPr>
        <p:txBody>
          <a:bodyPr>
            <a:spAutoFit/>
          </a:bodyPr>
          <a:lstStyle/>
          <a:p>
            <a:pPr lvl="0" algn="l"/>
            <a:r>
              <a:rPr lang="fr-FR" sz="1200" dirty="0">
                <a:solidFill>
                  <a:srgbClr val="000000"/>
                </a:solidFill>
                <a:latin typeface="Arial" charset="0"/>
                <a:ea typeface="+mn-ea"/>
                <a:cs typeface="Arial" charset="0"/>
              </a:rPr>
              <a:t>Une charpente est un assemblage de pièces de bois ou de métal, servant à soutenir ou couvrir des constructions et faisant partie de la </a:t>
            </a:r>
            <a:r>
              <a:rPr lang="fr-FR" sz="1200" i="1" dirty="0">
                <a:solidFill>
                  <a:srgbClr val="000000"/>
                </a:solidFill>
                <a:latin typeface="Arial" charset="0"/>
                <a:ea typeface="+mn-ea"/>
                <a:cs typeface="Arial" charset="0"/>
              </a:rPr>
              <a:t>toiture</a:t>
            </a:r>
            <a:r>
              <a:rPr lang="fr-FR" sz="1200" dirty="0">
                <a:solidFill>
                  <a:srgbClr val="000000"/>
                </a:solidFill>
                <a:latin typeface="Arial" charset="0"/>
                <a:ea typeface="+mn-ea"/>
                <a:cs typeface="Arial" charset="0"/>
              </a:rPr>
              <a:t>.</a:t>
            </a:r>
          </a:p>
          <a:p>
            <a:pPr lvl="0" algn="l"/>
            <a:r>
              <a:rPr lang="fr-FR" sz="1200" dirty="0">
                <a:solidFill>
                  <a:srgbClr val="000000"/>
                </a:solidFill>
                <a:latin typeface="Arial" charset="0"/>
                <a:ea typeface="+mn-ea"/>
                <a:cs typeface="Arial" charset="0"/>
              </a:rPr>
              <a:t>On désigne souvent par charpente l'ossature de poteaux et poutres qui reprend le poids de la </a:t>
            </a:r>
            <a:r>
              <a:rPr lang="fr-FR" sz="1200" i="1" dirty="0">
                <a:solidFill>
                  <a:srgbClr val="000000"/>
                </a:solidFill>
                <a:latin typeface="Arial" charset="0"/>
                <a:ea typeface="+mn-ea"/>
                <a:cs typeface="Arial" charset="0"/>
              </a:rPr>
              <a:t>couverture</a:t>
            </a:r>
            <a:r>
              <a:rPr lang="fr-FR" sz="1200" b="1" i="1" dirty="0">
                <a:solidFill>
                  <a:srgbClr val="000000"/>
                </a:solidFill>
                <a:latin typeface="Arial" charset="0"/>
                <a:ea typeface="+mn-ea"/>
                <a:cs typeface="Arial" charset="0"/>
              </a:rPr>
              <a:t> </a:t>
            </a:r>
            <a:r>
              <a:rPr lang="fr-FR" sz="1200" dirty="0">
                <a:solidFill>
                  <a:srgbClr val="000000"/>
                </a:solidFill>
                <a:latin typeface="Arial" charset="0"/>
                <a:ea typeface="+mn-ea"/>
                <a:cs typeface="Arial" charset="0"/>
              </a:rPr>
              <a:t>ainsi que les charges verticales (c’est-à-dire les forces verticales s'exerçant sur la charpente) telles que les surcharges climatiques (neige</a:t>
            </a:r>
            <a:r>
              <a:rPr lang="fr-FR" sz="1200" dirty="0" smtClean="0">
                <a:solidFill>
                  <a:srgbClr val="000000"/>
                </a:solidFill>
                <a:latin typeface="Arial" charset="0"/>
                <a:ea typeface="+mn-ea"/>
                <a:cs typeface="Arial" charset="0"/>
              </a:rPr>
              <a:t>).</a:t>
            </a:r>
          </a:p>
          <a:p>
            <a:pPr lvl="0" algn="l"/>
            <a:endParaRPr lang="fr-FR" sz="1200" dirty="0">
              <a:solidFill>
                <a:srgbClr val="000000"/>
              </a:solidFill>
              <a:latin typeface="Arial" charset="0"/>
              <a:ea typeface="+mn-ea"/>
              <a:cs typeface="Arial" charset="0"/>
            </a:endParaRPr>
          </a:p>
          <a:p>
            <a:pPr lvl="0" algn="l"/>
            <a:endParaRPr lang="fr-FR" sz="1200" dirty="0" smtClean="0">
              <a:solidFill>
                <a:srgbClr val="000000"/>
              </a:solidFill>
              <a:latin typeface="Arial" charset="0"/>
              <a:ea typeface="+mn-ea"/>
              <a:cs typeface="Arial" charset="0"/>
            </a:endParaRPr>
          </a:p>
          <a:p>
            <a:pPr lvl="0" algn="l"/>
            <a:endParaRPr lang="fr-FR" sz="1200" dirty="0">
              <a:solidFill>
                <a:srgbClr val="000000"/>
              </a:solidFill>
              <a:latin typeface="Arial" charset="0"/>
              <a:ea typeface="+mn-ea"/>
              <a:cs typeface="Arial" charset="0"/>
            </a:endParaRPr>
          </a:p>
          <a:p>
            <a:pPr lvl="0" algn="l"/>
            <a:endParaRPr lang="fr-FR" sz="1200" dirty="0" smtClean="0">
              <a:solidFill>
                <a:srgbClr val="000000"/>
              </a:solidFill>
              <a:latin typeface="Arial" charset="0"/>
              <a:ea typeface="+mn-ea"/>
              <a:cs typeface="Arial" charset="0"/>
            </a:endParaRPr>
          </a:p>
          <a:p>
            <a:pPr lvl="0" algn="l"/>
            <a:endParaRPr lang="fr-FR" sz="1200" dirty="0">
              <a:solidFill>
                <a:srgbClr val="000000"/>
              </a:solidFill>
              <a:latin typeface="Arial" charset="0"/>
              <a:ea typeface="+mn-ea"/>
              <a:cs typeface="Arial" charset="0"/>
            </a:endParaRPr>
          </a:p>
          <a:p>
            <a:pPr lvl="0" algn="l"/>
            <a:endParaRPr lang="fr-FR" sz="1200" dirty="0" smtClean="0">
              <a:solidFill>
                <a:srgbClr val="000000"/>
              </a:solidFill>
              <a:latin typeface="Arial" charset="0"/>
              <a:ea typeface="+mn-ea"/>
              <a:cs typeface="Arial" charset="0"/>
            </a:endParaRPr>
          </a:p>
          <a:p>
            <a:pPr lvl="0" algn="l"/>
            <a:endParaRPr lang="fr-FR" sz="1200" dirty="0">
              <a:solidFill>
                <a:srgbClr val="000000"/>
              </a:solidFill>
              <a:latin typeface="Arial" charset="0"/>
              <a:ea typeface="+mn-ea"/>
              <a:cs typeface="Arial" charset="0"/>
            </a:endParaRPr>
          </a:p>
          <a:p>
            <a:pPr lvl="0" algn="l"/>
            <a:endParaRPr lang="fr-FR" sz="1200" dirty="0" smtClean="0">
              <a:solidFill>
                <a:srgbClr val="000000"/>
              </a:solidFill>
              <a:latin typeface="Arial" charset="0"/>
              <a:ea typeface="+mn-ea"/>
              <a:cs typeface="Arial" charset="0"/>
            </a:endParaRPr>
          </a:p>
          <a:p>
            <a:pPr lvl="0" algn="l"/>
            <a:endParaRPr lang="fr-FR" sz="1200" dirty="0">
              <a:solidFill>
                <a:srgbClr val="000000"/>
              </a:solidFill>
              <a:latin typeface="Arial" charset="0"/>
              <a:ea typeface="+mn-ea"/>
              <a:cs typeface="Arial" charset="0"/>
            </a:endParaRPr>
          </a:p>
          <a:p>
            <a:pPr lvl="0" algn="l"/>
            <a:r>
              <a:rPr lang="fr-FR" sz="1200" dirty="0" smtClean="0">
                <a:solidFill>
                  <a:srgbClr val="000000"/>
                </a:solidFill>
                <a:latin typeface="Arial" charset="0"/>
                <a:ea typeface="+mn-ea"/>
                <a:cs typeface="Arial" charset="0"/>
              </a:rPr>
              <a:t> </a:t>
            </a:r>
            <a:endParaRPr lang="fr-FR" sz="1200" dirty="0">
              <a:solidFill>
                <a:srgbClr val="000000"/>
              </a:solidFill>
              <a:latin typeface="Arial" charset="0"/>
              <a:ea typeface="+mn-ea"/>
              <a:cs typeface="Arial" charset="0"/>
            </a:endParaRPr>
          </a:p>
        </p:txBody>
      </p:sp>
      <p:pic>
        <p:nvPicPr>
          <p:cNvPr id="6" name="Picture 2" descr="http://www.af-toiture.com/images/schema-toiture.jpg"/>
          <p:cNvPicPr>
            <a:picLocks noChangeAspect="1" noChangeArrowheads="1"/>
          </p:cNvPicPr>
          <p:nvPr/>
        </p:nvPicPr>
        <p:blipFill>
          <a:blip r:embed="rId3" cstate="print"/>
          <a:srcRect/>
          <a:stretch>
            <a:fillRect/>
          </a:stretch>
        </p:blipFill>
        <p:spPr bwMode="auto">
          <a:xfrm>
            <a:off x="404858" y="2299770"/>
            <a:ext cx="4680768" cy="3278359"/>
          </a:xfrm>
          <a:prstGeom prst="rect">
            <a:avLst/>
          </a:prstGeom>
          <a:noFill/>
          <a:ln w="9525">
            <a:noFill/>
            <a:miter lim="800000"/>
            <a:headEnd/>
            <a:tailEnd/>
          </a:ln>
        </p:spPr>
      </p:pic>
      <p:pic>
        <p:nvPicPr>
          <p:cNvPr id="7" name="Picture 5" descr="Fichier:Charpente eglise Saint-Girons Monein.jpg">
            <a:hlinkClick r:id="rId4"/>
          </p:cNvPr>
          <p:cNvPicPr>
            <a:picLocks noChangeAspect="1" noChangeArrowheads="1"/>
          </p:cNvPicPr>
          <p:nvPr/>
        </p:nvPicPr>
        <p:blipFill>
          <a:blip r:embed="rId5" cstate="print"/>
          <a:srcRect/>
          <a:stretch>
            <a:fillRect/>
          </a:stretch>
        </p:blipFill>
        <p:spPr bwMode="auto">
          <a:xfrm>
            <a:off x="5441057" y="2250660"/>
            <a:ext cx="2339320" cy="3376580"/>
          </a:xfrm>
          <a:prstGeom prst="rect">
            <a:avLst/>
          </a:prstGeom>
          <a:noFill/>
          <a:ln w="19050">
            <a:solidFill>
              <a:srgbClr val="FFFF00"/>
            </a:solidFill>
            <a:miter lim="800000"/>
            <a:headEnd/>
            <a:tailEnd/>
          </a:ln>
        </p:spPr>
      </p:pic>
      <p:sp>
        <p:nvSpPr>
          <p:cNvPr id="8" name="Bulle ronde 7"/>
          <p:cNvSpPr/>
          <p:nvPr/>
        </p:nvSpPr>
        <p:spPr>
          <a:xfrm>
            <a:off x="5580111" y="4212570"/>
            <a:ext cx="1527349" cy="504825"/>
          </a:xfrm>
          <a:prstGeom prst="wedgeEllipseCallout">
            <a:avLst>
              <a:gd name="adj1" fmla="val 30336"/>
              <a:gd name="adj2" fmla="val 743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Superbe!</a:t>
            </a:r>
          </a:p>
        </p:txBody>
      </p:sp>
      <p:pic>
        <p:nvPicPr>
          <p:cNvPr id="9" name="Picture 14" descr="D:\Clipart Pompiers\Clipart 2\Transparent\personnages\perso2.gif"/>
          <p:cNvPicPr>
            <a:picLocks noChangeAspect="1" noChangeArrowheads="1"/>
          </p:cNvPicPr>
          <p:nvPr/>
        </p:nvPicPr>
        <p:blipFill>
          <a:blip r:embed="rId6" cstate="print"/>
          <a:srcRect/>
          <a:stretch>
            <a:fillRect/>
          </a:stretch>
        </p:blipFill>
        <p:spPr bwMode="auto">
          <a:xfrm>
            <a:off x="6997492" y="4567458"/>
            <a:ext cx="504825" cy="1033463"/>
          </a:xfrm>
          <a:prstGeom prst="rect">
            <a:avLst/>
          </a:prstGeom>
          <a:noFill/>
          <a:ln w="9525">
            <a:noFill/>
            <a:miter lim="800000"/>
            <a:headEnd/>
            <a:tailEnd/>
          </a:ln>
        </p:spPr>
      </p:pic>
      <p:sp>
        <p:nvSpPr>
          <p:cNvPr id="2" name="Rectangle 1"/>
          <p:cNvSpPr/>
          <p:nvPr/>
        </p:nvSpPr>
        <p:spPr>
          <a:xfrm>
            <a:off x="2123728" y="5778156"/>
            <a:ext cx="6839297" cy="276999"/>
          </a:xfrm>
          <a:prstGeom prst="rect">
            <a:avLst/>
          </a:prstGeom>
        </p:spPr>
        <p:txBody>
          <a:bodyPr wrap="square">
            <a:spAutoFit/>
          </a:bodyPr>
          <a:lstStyle/>
          <a:p>
            <a:r>
              <a:rPr lang="fr-FR" sz="1200" dirty="0"/>
              <a:t>La charpente en bois de cœur de chêne de l'église Saint-Girons à Monein (Pyrénées-Atlantiques)</a:t>
            </a:r>
          </a:p>
        </p:txBody>
      </p:sp>
    </p:spTree>
    <p:extLst>
      <p:ext uri="{BB962C8B-B14F-4D97-AF65-F5344CB8AC3E}">
        <p14:creationId xmlns:p14="http://schemas.microsoft.com/office/powerpoint/2010/main" val="146425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4</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lvl="0" defTabSz="914400" eaLnBrk="1" hangingPunct="1"/>
            <a:r>
              <a:rPr lang="fr-FR" sz="2000" kern="1200" dirty="0">
                <a:solidFill>
                  <a:srgbClr val="FFFF00"/>
                </a:solidFill>
                <a:latin typeface="Arial" charset="0"/>
                <a:ea typeface="+mn-ea"/>
                <a:cs typeface="Arial" charset="0"/>
              </a:rPr>
              <a:t/>
            </a:r>
            <a:br>
              <a:rPr lang="fr-FR" sz="2000" kern="1200" dirty="0">
                <a:solidFill>
                  <a:srgbClr val="FFFF00"/>
                </a:solidFill>
                <a:latin typeface="Arial" charset="0"/>
                <a:ea typeface="+mn-ea"/>
                <a:cs typeface="Arial" charset="0"/>
              </a:rPr>
            </a:br>
            <a:r>
              <a:rPr lang="fr-FR" sz="2000" kern="1200" dirty="0">
                <a:solidFill>
                  <a:srgbClr val="FFFF00"/>
                </a:solidFill>
                <a:latin typeface="Arial" charset="0"/>
                <a:ea typeface="+mn-ea"/>
                <a:cs typeface="Arial" charset="0"/>
              </a:rPr>
              <a:t/>
            </a:r>
            <a:br>
              <a:rPr lang="fr-FR" sz="2000" kern="1200" dirty="0">
                <a:solidFill>
                  <a:srgbClr val="FFFF00"/>
                </a:solidFill>
                <a:latin typeface="Arial" charset="0"/>
                <a:ea typeface="+mn-ea"/>
                <a:cs typeface="Arial" charset="0"/>
              </a:rPr>
            </a:br>
            <a:r>
              <a:rPr lang="fr-FR" sz="3200" kern="1200" dirty="0">
                <a:latin typeface="Arial" charset="0"/>
                <a:ea typeface="+mn-ea"/>
                <a:cs typeface="Arial" charset="0"/>
              </a:rPr>
              <a:t>La matière première</a:t>
            </a:r>
            <a:endParaRPr lang="fr-FR" sz="3200" dirty="0"/>
          </a:p>
        </p:txBody>
      </p:sp>
      <p:sp>
        <p:nvSpPr>
          <p:cNvPr id="2" name="Rectangle 1"/>
          <p:cNvSpPr/>
          <p:nvPr/>
        </p:nvSpPr>
        <p:spPr>
          <a:xfrm>
            <a:off x="179388" y="1268760"/>
            <a:ext cx="8713092" cy="584775"/>
          </a:xfrm>
          <a:prstGeom prst="rect">
            <a:avLst/>
          </a:prstGeom>
        </p:spPr>
        <p:txBody>
          <a:bodyPr wrap="square">
            <a:spAutoFit/>
          </a:bodyPr>
          <a:lstStyle/>
          <a:p>
            <a:endParaRPr lang="fr-FR" dirty="0">
              <a:solidFill>
                <a:srgbClr val="0070C0"/>
              </a:solidFill>
            </a:endParaRPr>
          </a:p>
          <a:p>
            <a:endParaRPr lang="fr-FR" dirty="0"/>
          </a:p>
        </p:txBody>
      </p:sp>
      <p:sp>
        <p:nvSpPr>
          <p:cNvPr id="3" name="Rectangle 2"/>
          <p:cNvSpPr/>
          <p:nvPr/>
        </p:nvSpPr>
        <p:spPr>
          <a:xfrm>
            <a:off x="-18033" y="1065287"/>
            <a:ext cx="9180066" cy="4524315"/>
          </a:xfrm>
          <a:prstGeom prst="rect">
            <a:avLst/>
          </a:prstGeom>
        </p:spPr>
        <p:txBody>
          <a:bodyPr wrap="square">
            <a:spAutoFit/>
          </a:bodyPr>
          <a:lstStyle/>
          <a:p>
            <a:pPr algn="l"/>
            <a:r>
              <a:rPr lang="fr-FR" dirty="0"/>
              <a:t>Les essences de bois utilisées pour la fabrication des charpentes traditionnelles sont nombreuses, de plus elles varient considérablement d’une région à une autre et même d’une époque à l’autre : elles dépendent en partie des possibilités momentanées d’exploitation et d’approvisionnement. Dans ces conditions, il est difficile de donner une liste exhaustive des essences de bois utilisées, celle qui suit reste donc ouverte. Ainsi, les essences de bois principalement utilisées en charpenterie sont</a:t>
            </a:r>
            <a:r>
              <a:rPr lang="fr-FR" dirty="0" smtClean="0"/>
              <a:t>:</a:t>
            </a:r>
          </a:p>
          <a:p>
            <a:pPr algn="l"/>
            <a:endParaRPr lang="fr-FR" dirty="0"/>
          </a:p>
          <a:p>
            <a:pPr algn="l"/>
            <a:endParaRPr lang="fr-FR" dirty="0" smtClean="0"/>
          </a:p>
          <a:p>
            <a:pPr algn="l"/>
            <a:endParaRPr lang="fr-FR" dirty="0"/>
          </a:p>
          <a:p>
            <a:pPr algn="l"/>
            <a:endParaRPr lang="fr-FR" dirty="0" smtClean="0"/>
          </a:p>
          <a:p>
            <a:pPr algn="l"/>
            <a:endParaRPr lang="fr-FR" dirty="0"/>
          </a:p>
          <a:p>
            <a:pPr algn="l"/>
            <a:endParaRPr lang="fr-FR" dirty="0" smtClean="0"/>
          </a:p>
          <a:p>
            <a:pPr algn="l"/>
            <a:endParaRPr lang="fr-FR" dirty="0"/>
          </a:p>
          <a:p>
            <a:pPr algn="l"/>
            <a:endParaRPr lang="fr-FR" dirty="0" smtClean="0"/>
          </a:p>
          <a:p>
            <a:pPr algn="l"/>
            <a:endParaRPr lang="fr-FR" dirty="0"/>
          </a:p>
          <a:p>
            <a:pPr algn="l"/>
            <a:endParaRPr lang="fr-FR" dirty="0" smtClean="0"/>
          </a:p>
          <a:p>
            <a:pPr algn="l"/>
            <a:endParaRPr lang="fr-FR" dirty="0" smtClean="0"/>
          </a:p>
          <a:p>
            <a:pPr algn="l"/>
            <a:endParaRPr lang="fr-FR" dirty="0"/>
          </a:p>
        </p:txBody>
      </p:sp>
      <p:pic>
        <p:nvPicPr>
          <p:cNvPr id="4" name="Image 3"/>
          <p:cNvPicPr>
            <a:picLocks noChangeAspect="1"/>
          </p:cNvPicPr>
          <p:nvPr/>
        </p:nvPicPr>
        <p:blipFill>
          <a:blip r:embed="rId3"/>
          <a:stretch>
            <a:fillRect/>
          </a:stretch>
        </p:blipFill>
        <p:spPr>
          <a:xfrm>
            <a:off x="2" y="2636912"/>
            <a:ext cx="2018267" cy="1440000"/>
          </a:xfrm>
          <a:prstGeom prst="rect">
            <a:avLst/>
          </a:prstGeom>
        </p:spPr>
      </p:pic>
      <p:sp>
        <p:nvSpPr>
          <p:cNvPr id="8" name="ZoneTexte 7"/>
          <p:cNvSpPr txBox="1">
            <a:spLocks noChangeArrowheads="1"/>
          </p:cNvSpPr>
          <p:nvPr/>
        </p:nvSpPr>
        <p:spPr bwMode="auto">
          <a:xfrm>
            <a:off x="915529" y="3798489"/>
            <a:ext cx="1120775" cy="369887"/>
          </a:xfrm>
          <a:prstGeom prst="rect">
            <a:avLst/>
          </a:prstGeom>
          <a:solidFill>
            <a:srgbClr val="FFFF00"/>
          </a:solidFill>
          <a:ln w="9525">
            <a:noFill/>
            <a:miter lim="800000"/>
            <a:headEnd/>
            <a:tailEnd/>
          </a:ln>
        </p:spPr>
        <p:txBody>
          <a:bodyPr wrap="none">
            <a:spAutoFit/>
          </a:bodyPr>
          <a:lstStyle/>
          <a:p>
            <a:r>
              <a:rPr lang="fr-FR" b="1" dirty="0"/>
              <a:t>Le sapin</a:t>
            </a:r>
          </a:p>
        </p:txBody>
      </p:sp>
      <p:pic>
        <p:nvPicPr>
          <p:cNvPr id="9" name="Picture 5" descr="49281229"/>
          <p:cNvPicPr>
            <a:picLocks noChangeAspect="1" noChangeArrowheads="1"/>
          </p:cNvPicPr>
          <p:nvPr/>
        </p:nvPicPr>
        <p:blipFill>
          <a:blip r:embed="rId4" cstate="print"/>
          <a:srcRect/>
          <a:stretch>
            <a:fillRect/>
          </a:stretch>
        </p:blipFill>
        <p:spPr bwMode="auto">
          <a:xfrm>
            <a:off x="2401024" y="2664112"/>
            <a:ext cx="1439862" cy="1439862"/>
          </a:xfrm>
          <a:prstGeom prst="rect">
            <a:avLst/>
          </a:prstGeom>
          <a:noFill/>
          <a:ln w="9525">
            <a:noFill/>
            <a:miter lim="800000"/>
            <a:headEnd/>
            <a:tailEnd/>
          </a:ln>
        </p:spPr>
      </p:pic>
      <p:sp>
        <p:nvSpPr>
          <p:cNvPr id="10" name="ZoneTexte 9"/>
          <p:cNvSpPr txBox="1">
            <a:spLocks noChangeArrowheads="1"/>
          </p:cNvSpPr>
          <p:nvPr/>
        </p:nvSpPr>
        <p:spPr bwMode="auto">
          <a:xfrm>
            <a:off x="2760128" y="3798489"/>
            <a:ext cx="1185862" cy="368300"/>
          </a:xfrm>
          <a:prstGeom prst="rect">
            <a:avLst/>
          </a:prstGeom>
          <a:solidFill>
            <a:srgbClr val="FFFF00"/>
          </a:solidFill>
          <a:ln w="9525">
            <a:noFill/>
            <a:miter lim="800000"/>
            <a:headEnd/>
            <a:tailEnd/>
          </a:ln>
        </p:spPr>
        <p:txBody>
          <a:bodyPr wrap="none">
            <a:spAutoFit/>
          </a:bodyPr>
          <a:lstStyle/>
          <a:p>
            <a:r>
              <a:rPr lang="fr-FR" b="1" dirty="0"/>
              <a:t>Le chêne</a:t>
            </a:r>
          </a:p>
        </p:txBody>
      </p:sp>
      <p:pic>
        <p:nvPicPr>
          <p:cNvPr id="11" name="Picture 7" descr="tn-chataigner"/>
          <p:cNvPicPr>
            <a:picLocks noChangeAspect="1" noChangeArrowheads="1"/>
          </p:cNvPicPr>
          <p:nvPr/>
        </p:nvPicPr>
        <p:blipFill>
          <a:blip r:embed="rId5" cstate="print"/>
          <a:srcRect/>
          <a:stretch>
            <a:fillRect/>
          </a:stretch>
        </p:blipFill>
        <p:spPr bwMode="auto">
          <a:xfrm>
            <a:off x="4223641" y="2664112"/>
            <a:ext cx="1800225" cy="1439862"/>
          </a:xfrm>
          <a:prstGeom prst="rect">
            <a:avLst/>
          </a:prstGeom>
          <a:noFill/>
          <a:ln w="9525">
            <a:noFill/>
            <a:miter lim="800000"/>
            <a:headEnd/>
            <a:tailEnd/>
          </a:ln>
        </p:spPr>
      </p:pic>
      <p:sp>
        <p:nvSpPr>
          <p:cNvPr id="12" name="ZoneTexte 11"/>
          <p:cNvSpPr txBox="1">
            <a:spLocks noChangeArrowheads="1"/>
          </p:cNvSpPr>
          <p:nvPr/>
        </p:nvSpPr>
        <p:spPr bwMode="auto">
          <a:xfrm>
            <a:off x="4473214" y="3798489"/>
            <a:ext cx="1800225" cy="368300"/>
          </a:xfrm>
          <a:prstGeom prst="rect">
            <a:avLst/>
          </a:prstGeom>
          <a:solidFill>
            <a:srgbClr val="FFFF00"/>
          </a:solidFill>
          <a:ln w="9525">
            <a:noFill/>
            <a:miter lim="800000"/>
            <a:headEnd/>
            <a:tailEnd/>
          </a:ln>
        </p:spPr>
        <p:txBody>
          <a:bodyPr>
            <a:spAutoFit/>
          </a:bodyPr>
          <a:lstStyle/>
          <a:p>
            <a:r>
              <a:rPr lang="fr-FR" b="1" dirty="0"/>
              <a:t>Le châtaignier</a:t>
            </a:r>
          </a:p>
        </p:txBody>
      </p:sp>
      <p:pic>
        <p:nvPicPr>
          <p:cNvPr id="13" name="Picture 9" descr="acd6341c57"/>
          <p:cNvPicPr>
            <a:picLocks noChangeAspect="1" noChangeArrowheads="1"/>
          </p:cNvPicPr>
          <p:nvPr/>
        </p:nvPicPr>
        <p:blipFill>
          <a:blip r:embed="rId6" cstate="print"/>
          <a:srcRect/>
          <a:stretch>
            <a:fillRect/>
          </a:stretch>
        </p:blipFill>
        <p:spPr bwMode="auto">
          <a:xfrm>
            <a:off x="6379703" y="2618616"/>
            <a:ext cx="1944688" cy="1455737"/>
          </a:xfrm>
          <a:prstGeom prst="rect">
            <a:avLst/>
          </a:prstGeom>
          <a:noFill/>
          <a:ln w="9525">
            <a:noFill/>
            <a:miter lim="800000"/>
            <a:headEnd/>
            <a:tailEnd/>
          </a:ln>
        </p:spPr>
      </p:pic>
      <p:sp>
        <p:nvSpPr>
          <p:cNvPr id="14" name="ZoneTexte 13"/>
          <p:cNvSpPr txBox="1">
            <a:spLocks noChangeArrowheads="1"/>
          </p:cNvSpPr>
          <p:nvPr/>
        </p:nvSpPr>
        <p:spPr bwMode="auto">
          <a:xfrm>
            <a:off x="7271752" y="3798489"/>
            <a:ext cx="1152525" cy="368300"/>
          </a:xfrm>
          <a:prstGeom prst="rect">
            <a:avLst/>
          </a:prstGeom>
          <a:solidFill>
            <a:srgbClr val="FFFF00"/>
          </a:solidFill>
          <a:ln w="9525">
            <a:noFill/>
            <a:miter lim="800000"/>
            <a:headEnd/>
            <a:tailEnd/>
          </a:ln>
        </p:spPr>
        <p:txBody>
          <a:bodyPr>
            <a:spAutoFit/>
          </a:bodyPr>
          <a:lstStyle/>
          <a:p>
            <a:r>
              <a:rPr lang="fr-FR" b="1" dirty="0"/>
              <a:t>L’épicéa</a:t>
            </a:r>
          </a:p>
        </p:txBody>
      </p:sp>
      <p:pic>
        <p:nvPicPr>
          <p:cNvPr id="15" name="Picture 11" descr="ANd9GcT8JsiCHhKRhKGkuusJJm9DL7BuPYfx4l-Mi0hgTaDjujEkvUaYG_q7Yg">
            <a:hlinkClick r:id="rId7"/>
          </p:cNvPr>
          <p:cNvPicPr>
            <a:picLocks noChangeAspect="1" noChangeArrowheads="1"/>
          </p:cNvPicPr>
          <p:nvPr/>
        </p:nvPicPr>
        <p:blipFill>
          <a:blip r:embed="rId8" cstate="print"/>
          <a:srcRect/>
          <a:stretch>
            <a:fillRect/>
          </a:stretch>
        </p:blipFill>
        <p:spPr bwMode="auto">
          <a:xfrm>
            <a:off x="179388" y="4464139"/>
            <a:ext cx="1595437" cy="1152525"/>
          </a:xfrm>
          <a:prstGeom prst="rect">
            <a:avLst/>
          </a:prstGeom>
          <a:noFill/>
          <a:ln w="9525">
            <a:noFill/>
            <a:miter lim="800000"/>
            <a:headEnd/>
            <a:tailEnd/>
          </a:ln>
        </p:spPr>
      </p:pic>
      <p:sp>
        <p:nvSpPr>
          <p:cNvPr id="16" name="ZoneTexte 15"/>
          <p:cNvSpPr txBox="1">
            <a:spLocks noChangeArrowheads="1"/>
          </p:cNvSpPr>
          <p:nvPr/>
        </p:nvSpPr>
        <p:spPr bwMode="auto">
          <a:xfrm>
            <a:off x="456292" y="5426237"/>
            <a:ext cx="1439862" cy="368300"/>
          </a:xfrm>
          <a:prstGeom prst="rect">
            <a:avLst/>
          </a:prstGeom>
          <a:solidFill>
            <a:srgbClr val="FFFF00"/>
          </a:solidFill>
          <a:ln w="9525">
            <a:noFill/>
            <a:miter lim="800000"/>
            <a:headEnd/>
            <a:tailEnd/>
          </a:ln>
        </p:spPr>
        <p:txBody>
          <a:bodyPr>
            <a:spAutoFit/>
          </a:bodyPr>
          <a:lstStyle/>
          <a:p>
            <a:pPr algn="ctr"/>
            <a:r>
              <a:rPr lang="fr-FR" b="1" dirty="0"/>
              <a:t>Le douglas</a:t>
            </a:r>
          </a:p>
        </p:txBody>
      </p:sp>
      <p:pic>
        <p:nvPicPr>
          <p:cNvPr id="17" name="Picture 13" descr="ANd9GcTFdioOocY5gMPNFM1Pb--q_144nlwgNlhQP3ualR_agKXbUG6HSN221KA">
            <a:hlinkClick r:id="rId9"/>
          </p:cNvPr>
          <p:cNvPicPr>
            <a:picLocks noChangeAspect="1" noChangeArrowheads="1"/>
          </p:cNvPicPr>
          <p:nvPr/>
        </p:nvPicPr>
        <p:blipFill>
          <a:blip r:embed="rId10" cstate="print"/>
          <a:srcRect/>
          <a:stretch>
            <a:fillRect/>
          </a:stretch>
        </p:blipFill>
        <p:spPr bwMode="auto">
          <a:xfrm>
            <a:off x="2039782" y="4459302"/>
            <a:ext cx="1535112" cy="1130300"/>
          </a:xfrm>
          <a:prstGeom prst="rect">
            <a:avLst/>
          </a:prstGeom>
          <a:noFill/>
          <a:ln w="9525">
            <a:noFill/>
            <a:miter lim="800000"/>
            <a:headEnd/>
            <a:tailEnd/>
          </a:ln>
        </p:spPr>
      </p:pic>
      <p:sp>
        <p:nvSpPr>
          <p:cNvPr id="18" name="ZoneTexte 17"/>
          <p:cNvSpPr txBox="1">
            <a:spLocks noChangeArrowheads="1"/>
          </p:cNvSpPr>
          <p:nvPr/>
        </p:nvSpPr>
        <p:spPr bwMode="auto">
          <a:xfrm>
            <a:off x="2728308" y="5436860"/>
            <a:ext cx="863600" cy="368300"/>
          </a:xfrm>
          <a:prstGeom prst="rect">
            <a:avLst/>
          </a:prstGeom>
          <a:solidFill>
            <a:srgbClr val="FFFF00"/>
          </a:solidFill>
          <a:ln w="9525">
            <a:noFill/>
            <a:miter lim="800000"/>
            <a:headEnd/>
            <a:tailEnd/>
          </a:ln>
        </p:spPr>
        <p:txBody>
          <a:bodyPr wrap="none">
            <a:spAutoFit/>
          </a:bodyPr>
          <a:lstStyle/>
          <a:p>
            <a:pPr algn="ctr"/>
            <a:r>
              <a:rPr lang="fr-FR" b="1" dirty="0"/>
              <a:t>Le pin</a:t>
            </a:r>
          </a:p>
        </p:txBody>
      </p:sp>
      <p:pic>
        <p:nvPicPr>
          <p:cNvPr id="19" name="Picture 15" descr="ANd9GcSi09Jzy0y3OV2NUxbxMUhT0XVTot56twuBsOJYtZhPyaOT1GJqbSN_ow">
            <a:hlinkClick r:id="rId11"/>
          </p:cNvPr>
          <p:cNvPicPr>
            <a:picLocks noChangeAspect="1" noChangeArrowheads="1"/>
          </p:cNvPicPr>
          <p:nvPr/>
        </p:nvPicPr>
        <p:blipFill>
          <a:blip r:embed="rId12" cstate="print"/>
          <a:srcRect/>
          <a:stretch>
            <a:fillRect/>
          </a:stretch>
        </p:blipFill>
        <p:spPr bwMode="auto">
          <a:xfrm>
            <a:off x="3696223" y="4463722"/>
            <a:ext cx="1512888" cy="1157287"/>
          </a:xfrm>
          <a:prstGeom prst="rect">
            <a:avLst/>
          </a:prstGeom>
          <a:noFill/>
          <a:ln w="9525">
            <a:noFill/>
            <a:miter lim="800000"/>
            <a:headEnd/>
            <a:tailEnd/>
          </a:ln>
        </p:spPr>
      </p:pic>
      <p:sp>
        <p:nvSpPr>
          <p:cNvPr id="20" name="ZoneTexte 19"/>
          <p:cNvSpPr txBox="1">
            <a:spLocks noChangeArrowheads="1"/>
          </p:cNvSpPr>
          <p:nvPr/>
        </p:nvSpPr>
        <p:spPr bwMode="auto">
          <a:xfrm>
            <a:off x="3811950" y="5436860"/>
            <a:ext cx="1512888" cy="368300"/>
          </a:xfrm>
          <a:prstGeom prst="rect">
            <a:avLst/>
          </a:prstGeom>
          <a:solidFill>
            <a:srgbClr val="FFFF00"/>
          </a:solidFill>
          <a:ln w="9525">
            <a:noFill/>
            <a:miter lim="800000"/>
            <a:headEnd/>
            <a:tailEnd/>
          </a:ln>
        </p:spPr>
        <p:txBody>
          <a:bodyPr>
            <a:spAutoFit/>
          </a:bodyPr>
          <a:lstStyle/>
          <a:p>
            <a:pPr algn="ctr"/>
            <a:r>
              <a:rPr lang="fr-FR" b="1" dirty="0"/>
              <a:t>Le peuplier</a:t>
            </a:r>
          </a:p>
        </p:txBody>
      </p:sp>
      <p:pic>
        <p:nvPicPr>
          <p:cNvPr id="21" name="Picture 6" descr="http://t2.gstatic.com/images?q=tbn:ANd9GcRw-wgYCDydi12dxZIuFU5y2R7WmQLm4L9y21a50YvoyLq-Vpaf"/>
          <p:cNvPicPr>
            <a:picLocks noChangeAspect="1" noChangeArrowheads="1"/>
          </p:cNvPicPr>
          <p:nvPr/>
        </p:nvPicPr>
        <p:blipFill>
          <a:blip r:embed="rId13" cstate="print"/>
          <a:srcRect/>
          <a:stretch>
            <a:fillRect/>
          </a:stretch>
        </p:blipFill>
        <p:spPr bwMode="auto">
          <a:xfrm>
            <a:off x="5370617" y="4503933"/>
            <a:ext cx="1804988" cy="1131887"/>
          </a:xfrm>
          <a:prstGeom prst="rect">
            <a:avLst/>
          </a:prstGeom>
          <a:noFill/>
          <a:ln w="9525">
            <a:noFill/>
            <a:miter lim="800000"/>
            <a:headEnd/>
            <a:tailEnd/>
          </a:ln>
        </p:spPr>
      </p:pic>
      <p:sp>
        <p:nvSpPr>
          <p:cNvPr id="22" name="ZoneTexte 21"/>
          <p:cNvSpPr txBox="1">
            <a:spLocks noChangeArrowheads="1"/>
          </p:cNvSpPr>
          <p:nvPr/>
        </p:nvSpPr>
        <p:spPr bwMode="auto">
          <a:xfrm>
            <a:off x="5745708" y="5436092"/>
            <a:ext cx="1439863" cy="368300"/>
          </a:xfrm>
          <a:prstGeom prst="rect">
            <a:avLst/>
          </a:prstGeom>
          <a:solidFill>
            <a:srgbClr val="FFFF00"/>
          </a:solidFill>
          <a:ln w="9525">
            <a:noFill/>
            <a:miter lim="800000"/>
            <a:headEnd/>
            <a:tailEnd/>
          </a:ln>
        </p:spPr>
        <p:txBody>
          <a:bodyPr>
            <a:spAutoFit/>
          </a:bodyPr>
          <a:lstStyle/>
          <a:p>
            <a:pPr algn="ctr"/>
            <a:r>
              <a:rPr lang="fr-FR" b="1" dirty="0"/>
              <a:t>Le mélèze</a:t>
            </a:r>
          </a:p>
        </p:txBody>
      </p:sp>
      <p:pic>
        <p:nvPicPr>
          <p:cNvPr id="23" name="Picture 10" descr="http://arbresvenerables1.free.fr/orme/images/120-2049_IMG.jpg"/>
          <p:cNvPicPr>
            <a:picLocks noChangeAspect="1" noChangeArrowheads="1"/>
          </p:cNvPicPr>
          <p:nvPr/>
        </p:nvPicPr>
        <p:blipFill>
          <a:blip r:embed="rId14" cstate="print"/>
          <a:srcRect/>
          <a:stretch>
            <a:fillRect/>
          </a:stretch>
        </p:blipFill>
        <p:spPr bwMode="auto">
          <a:xfrm>
            <a:off x="7271702" y="4499178"/>
            <a:ext cx="1512887" cy="1133475"/>
          </a:xfrm>
          <a:prstGeom prst="rect">
            <a:avLst/>
          </a:prstGeom>
          <a:noFill/>
          <a:ln w="9525">
            <a:noFill/>
            <a:miter lim="800000"/>
            <a:headEnd/>
            <a:tailEnd/>
          </a:ln>
        </p:spPr>
      </p:pic>
      <p:sp>
        <p:nvSpPr>
          <p:cNvPr id="24" name="ZoneTexte 23"/>
          <p:cNvSpPr txBox="1">
            <a:spLocks noChangeArrowheads="1"/>
          </p:cNvSpPr>
          <p:nvPr/>
        </p:nvSpPr>
        <p:spPr bwMode="auto">
          <a:xfrm>
            <a:off x="7860540" y="5436092"/>
            <a:ext cx="1079500" cy="368300"/>
          </a:xfrm>
          <a:prstGeom prst="rect">
            <a:avLst/>
          </a:prstGeom>
          <a:solidFill>
            <a:srgbClr val="FFFF00"/>
          </a:solidFill>
          <a:ln w="9525">
            <a:noFill/>
            <a:miter lim="800000"/>
            <a:headEnd/>
            <a:tailEnd/>
          </a:ln>
        </p:spPr>
        <p:txBody>
          <a:bodyPr>
            <a:spAutoFit/>
          </a:bodyPr>
          <a:lstStyle/>
          <a:p>
            <a:pPr algn="ctr"/>
            <a:r>
              <a:rPr lang="fr-FR" b="1"/>
              <a:t>L’orme</a:t>
            </a:r>
          </a:p>
        </p:txBody>
      </p:sp>
    </p:spTree>
    <p:extLst>
      <p:ext uri="{BB962C8B-B14F-4D97-AF65-F5344CB8AC3E}">
        <p14:creationId xmlns:p14="http://schemas.microsoft.com/office/powerpoint/2010/main" val="200236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heckerboard(across)">
                                      <p:cBhvr>
                                        <p:cTn id="36" dur="500"/>
                                        <p:tgtEl>
                                          <p:spTgt spid="15"/>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heckerboard(across)">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heckerboard(across)">
                                      <p:cBhvr>
                                        <p:cTn id="44" dur="500"/>
                                        <p:tgtEl>
                                          <p:spTgt spid="17"/>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heckerboard(across)">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heckerboard(across)">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heckerboard(across)">
                                      <p:cBhvr>
                                        <p:cTn id="57" dur="500"/>
                                        <p:tgtEl>
                                          <p:spTgt spid="19"/>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checkerboard(across)">
                                      <p:cBhvr>
                                        <p:cTn id="60" dur="500"/>
                                        <p:tgtEl>
                                          <p:spTgt spid="20"/>
                                        </p:tgtEl>
                                      </p:cBhvr>
                                    </p:animEffect>
                                  </p:childTnLst>
                                </p:cTn>
                              </p:par>
                              <p:par>
                                <p:cTn id="61" presetID="5" presetClass="entr" presetSubtype="1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checkerboard(across)">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checkerboard(across)">
                                      <p:cBhvr>
                                        <p:cTn id="68" dur="500"/>
                                        <p:tgtEl>
                                          <p:spTgt spid="21"/>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checkerboard(across)">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checkerboard(across)">
                                      <p:cBhvr>
                                        <p:cTn id="76" dur="500"/>
                                        <p:tgtEl>
                                          <p:spTgt spid="23"/>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checkerboard(across)">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P spid="18" grpId="0" animBg="1"/>
      <p:bldP spid="20" grpId="0" animBg="1"/>
      <p:bldP spid="20" grpId="1" animBg="1"/>
      <p:bldP spid="2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5</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solidFill>
                  <a:srgbClr val="FFFF00"/>
                </a:solidFill>
              </a:rPr>
              <a:t/>
            </a:r>
            <a:br>
              <a:rPr lang="fr-FR" sz="3200" dirty="0">
                <a:solidFill>
                  <a:srgbClr val="FFFF00"/>
                </a:solidFill>
              </a:rPr>
            </a:br>
            <a:endParaRPr lang="fr-FR" sz="3200" dirty="0"/>
          </a:p>
        </p:txBody>
      </p:sp>
      <p:sp>
        <p:nvSpPr>
          <p:cNvPr id="2" name="Rectangle 1"/>
          <p:cNvSpPr/>
          <p:nvPr/>
        </p:nvSpPr>
        <p:spPr>
          <a:xfrm>
            <a:off x="53752" y="1340768"/>
            <a:ext cx="9036496" cy="4031873"/>
          </a:xfrm>
          <a:prstGeom prst="rect">
            <a:avLst/>
          </a:prstGeom>
        </p:spPr>
        <p:txBody>
          <a:bodyPr wrap="square">
            <a:spAutoFit/>
          </a:bodyPr>
          <a:lstStyle/>
          <a:p>
            <a:r>
              <a:rPr lang="fr-FR" i="1" dirty="0">
                <a:solidFill>
                  <a:srgbClr val="FF0000"/>
                </a:solidFill>
              </a:rPr>
              <a:t>La charpente de toiture est constituée de différentes pièces en bois</a:t>
            </a:r>
            <a:r>
              <a:rPr lang="fr-FR" dirty="0">
                <a:solidFill>
                  <a:srgbClr val="FF0000"/>
                </a:solidFill>
              </a:rPr>
              <a:t>:</a:t>
            </a:r>
          </a:p>
          <a:p>
            <a:endParaRPr lang="fr-FR" dirty="0"/>
          </a:p>
          <a:p>
            <a:pPr algn="l"/>
            <a:r>
              <a:rPr lang="fr-FR" i="1" dirty="0"/>
              <a:t>la ferme</a:t>
            </a:r>
            <a:r>
              <a:rPr lang="fr-FR" dirty="0"/>
              <a:t> constitue l'élément essentiel d'un comble d'une toiture. C'est elle qui transmet le poids général de la couverture aux porteurs verticaux (murs, poteaux…). Elle peut reposer sur des poteaux, sur les murs porteurs, parfois sur la panne sablière ; </a:t>
            </a:r>
          </a:p>
          <a:p>
            <a:pPr algn="l"/>
            <a:r>
              <a:rPr lang="fr-FR" i="1" dirty="0"/>
              <a:t>les pannes </a:t>
            </a:r>
            <a:r>
              <a:rPr lang="fr-FR" dirty="0"/>
              <a:t>sont les éléments de liaison entre les fermes. Il existe 3 types de pannes : la sablière, posée sur les murs ; les pannes ventrières positionnées en milieu de pan de toit et la panne faîtière, en haut de toit appelé le faîtage. C'est par elles que transitent les charges des chevrons vers les fermes. L'entraxe de panne dépend du type de conception de l'ouvrage, des charges de toiture et de la section de bois (ainsi que l'essence de celui-ci) ; </a:t>
            </a:r>
          </a:p>
          <a:p>
            <a:pPr algn="l"/>
            <a:r>
              <a:rPr lang="fr-FR" i="1" dirty="0"/>
              <a:t>un chevron</a:t>
            </a:r>
            <a:r>
              <a:rPr lang="fr-FR" dirty="0"/>
              <a:t> répartit le poids de la toiture sur les pannes. Il est disposé dans le sens de la pente avec un entraxe (distance d'axe en axe) de 50 à 60 cm maximum, suivant le type de couverture. Les sections classiques sont de 11 x 8 cm, 9 x 6 cm et 5 x 4,5 cm (hauteur x largeur) ; </a:t>
            </a:r>
          </a:p>
          <a:p>
            <a:pPr algn="l"/>
            <a:r>
              <a:rPr lang="fr-FR" dirty="0"/>
              <a:t>les liteaux sont posés sur les chevrons pour recevoir le ou les matériaux de couverture (Exemple: couverture en ardoises non clouées sur volige mais accrochée par des crochets métalliques ou tuiles). </a:t>
            </a:r>
          </a:p>
        </p:txBody>
      </p:sp>
    </p:spTree>
    <p:extLst>
      <p:ext uri="{BB962C8B-B14F-4D97-AF65-F5344CB8AC3E}">
        <p14:creationId xmlns:p14="http://schemas.microsoft.com/office/powerpoint/2010/main" val="895444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6</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2800" dirty="0"/>
              <a:t/>
            </a:r>
            <a:br>
              <a:rPr lang="fr-FR" sz="2800" dirty="0"/>
            </a:br>
            <a:r>
              <a:rPr lang="fr-FR" sz="2800" dirty="0"/>
              <a:t/>
            </a:r>
            <a:br>
              <a:rPr lang="fr-FR" sz="2800" dirty="0"/>
            </a:br>
            <a:r>
              <a:rPr lang="fr-FR" sz="2800" dirty="0"/>
              <a:t>Les types de charpente</a:t>
            </a:r>
            <a:br>
              <a:rPr lang="fr-FR" sz="2800" dirty="0"/>
            </a:br>
            <a:endParaRPr lang="fr-FR" sz="2800" dirty="0"/>
          </a:p>
        </p:txBody>
      </p:sp>
      <p:sp>
        <p:nvSpPr>
          <p:cNvPr id="3" name="Rectangle 2"/>
          <p:cNvSpPr/>
          <p:nvPr/>
        </p:nvSpPr>
        <p:spPr>
          <a:xfrm>
            <a:off x="0" y="1124744"/>
            <a:ext cx="9036496" cy="2554545"/>
          </a:xfrm>
          <a:prstGeom prst="rect">
            <a:avLst/>
          </a:prstGeom>
        </p:spPr>
        <p:txBody>
          <a:bodyPr wrap="square">
            <a:spAutoFit/>
          </a:bodyPr>
          <a:lstStyle/>
          <a:p>
            <a:pPr algn="l"/>
            <a:r>
              <a:rPr lang="fr-FR" dirty="0"/>
              <a:t>Il existe deux types de charpente</a:t>
            </a:r>
          </a:p>
          <a:p>
            <a:pPr algn="l"/>
            <a:endParaRPr lang="fr-FR" dirty="0"/>
          </a:p>
          <a:p>
            <a:pPr algn="l">
              <a:buFont typeface="Wingdings" pitchFamily="2" charset="2"/>
              <a:buChar char="Ø"/>
            </a:pPr>
            <a:r>
              <a:rPr lang="fr-FR" dirty="0">
                <a:solidFill>
                  <a:srgbClr val="0070C0"/>
                </a:solidFill>
              </a:rPr>
              <a:t> La charpente traditionnelle:</a:t>
            </a:r>
          </a:p>
          <a:p>
            <a:pPr algn="l">
              <a:buFontTx/>
              <a:buChar char="-"/>
            </a:pPr>
            <a:endParaRPr lang="fr-FR" dirty="0">
              <a:solidFill>
                <a:srgbClr val="0070C0"/>
              </a:solidFill>
            </a:endParaRPr>
          </a:p>
          <a:p>
            <a:pPr algn="l"/>
            <a:r>
              <a:rPr lang="fr-FR" dirty="0" smtClean="0"/>
              <a:t>La </a:t>
            </a:r>
            <a:r>
              <a:rPr lang="fr-FR" dirty="0"/>
              <a:t>charpente traditionnelle est celle que l'on rencontre principalement dans les maisons anciennes.</a:t>
            </a:r>
          </a:p>
          <a:p>
            <a:pPr algn="l"/>
            <a:r>
              <a:rPr lang="fr-FR" dirty="0"/>
              <a:t>Elles sont formées de fermes, c'est-à-dire de pièces qui supportent le faîtage, les pannes et les chevrons des combles. Leur principal intérêt est d'offrir un volume utilisable tel quel au milieu. Idéal donc, lorsque l'on souhaite aménager ses combles.</a:t>
            </a:r>
            <a:br>
              <a:rPr lang="fr-FR" dirty="0"/>
            </a:br>
            <a:endParaRPr lang="fr-FR" dirty="0"/>
          </a:p>
        </p:txBody>
      </p:sp>
      <p:pic>
        <p:nvPicPr>
          <p:cNvPr id="7" name="Picture 6" descr="http://www.charpente-aix-les-bains.com/easy-photo/20110503142641.jpg"/>
          <p:cNvPicPr>
            <a:picLocks noChangeAspect="1" noChangeArrowheads="1"/>
          </p:cNvPicPr>
          <p:nvPr/>
        </p:nvPicPr>
        <p:blipFill>
          <a:blip r:embed="rId3" cstate="print"/>
          <a:srcRect/>
          <a:stretch>
            <a:fillRect/>
          </a:stretch>
        </p:blipFill>
        <p:spPr bwMode="auto">
          <a:xfrm>
            <a:off x="401638" y="3554145"/>
            <a:ext cx="3384550" cy="2536825"/>
          </a:xfrm>
          <a:prstGeom prst="rect">
            <a:avLst/>
          </a:prstGeom>
          <a:noFill/>
          <a:ln w="19050">
            <a:solidFill>
              <a:srgbClr val="FFFF00"/>
            </a:solidFill>
            <a:miter lim="800000"/>
            <a:headEnd/>
            <a:tailEnd/>
          </a:ln>
        </p:spPr>
      </p:pic>
      <p:pic>
        <p:nvPicPr>
          <p:cNvPr id="8" name="Picture 8" descr="http://www.fibois-alsace.com/UserFiles/Image/construction-bois/systemes-constructifs-en-bois/charpente-traditionnelle.jpg"/>
          <p:cNvPicPr>
            <a:picLocks noChangeAspect="1" noChangeArrowheads="1"/>
          </p:cNvPicPr>
          <p:nvPr/>
        </p:nvPicPr>
        <p:blipFill>
          <a:blip r:embed="rId4" cstate="print"/>
          <a:srcRect/>
          <a:stretch>
            <a:fillRect/>
          </a:stretch>
        </p:blipFill>
        <p:spPr bwMode="auto">
          <a:xfrm>
            <a:off x="3995936" y="3554144"/>
            <a:ext cx="3966268" cy="2536825"/>
          </a:xfrm>
          <a:prstGeom prst="rect">
            <a:avLst/>
          </a:prstGeom>
          <a:noFill/>
          <a:ln w="19050">
            <a:solidFill>
              <a:srgbClr val="FFFF00"/>
            </a:solidFill>
            <a:miter lim="800000"/>
            <a:headEnd/>
            <a:tailEnd/>
          </a:ln>
        </p:spPr>
      </p:pic>
    </p:spTree>
    <p:extLst>
      <p:ext uri="{BB962C8B-B14F-4D97-AF65-F5344CB8AC3E}">
        <p14:creationId xmlns:p14="http://schemas.microsoft.com/office/powerpoint/2010/main" val="3002519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7</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2800" dirty="0"/>
              <a:t/>
            </a:r>
            <a:br>
              <a:rPr lang="fr-FR" sz="2800" dirty="0"/>
            </a:br>
            <a:endParaRPr lang="fr-FR" sz="2800" dirty="0"/>
          </a:p>
        </p:txBody>
      </p:sp>
      <p:sp>
        <p:nvSpPr>
          <p:cNvPr id="3" name="Rectangle 2"/>
          <p:cNvSpPr/>
          <p:nvPr/>
        </p:nvSpPr>
        <p:spPr>
          <a:xfrm>
            <a:off x="-22076" y="1191161"/>
            <a:ext cx="9058572" cy="3046988"/>
          </a:xfrm>
          <a:prstGeom prst="rect">
            <a:avLst/>
          </a:prstGeom>
        </p:spPr>
        <p:txBody>
          <a:bodyPr wrap="square">
            <a:spAutoFit/>
          </a:bodyPr>
          <a:lstStyle/>
          <a:p>
            <a:pPr algn="l">
              <a:buFont typeface="Wingdings" pitchFamily="2" charset="2"/>
              <a:buChar char="Ø"/>
            </a:pPr>
            <a:r>
              <a:rPr lang="fr-FR" dirty="0">
                <a:solidFill>
                  <a:srgbClr val="0070C0"/>
                </a:solidFill>
              </a:rPr>
              <a:t> La charpente fermette:</a:t>
            </a:r>
          </a:p>
          <a:p>
            <a:pPr algn="l">
              <a:buFontTx/>
              <a:buChar char="-"/>
            </a:pPr>
            <a:endParaRPr lang="fr-FR" dirty="0">
              <a:solidFill>
                <a:srgbClr val="0070C0"/>
              </a:solidFill>
            </a:endParaRPr>
          </a:p>
          <a:p>
            <a:pPr algn="l"/>
            <a:r>
              <a:rPr lang="fr-FR" dirty="0"/>
              <a:t>Elles sont issues d'un procédé américain des années 50 permettant de </a:t>
            </a:r>
            <a:r>
              <a:rPr lang="fr-FR" dirty="0" err="1"/>
              <a:t>préfabriquer</a:t>
            </a:r>
            <a:r>
              <a:rPr lang="fr-FR" dirty="0"/>
              <a:t> des charpentes bon marché avec des bois de faible section. Un procédé de triangulation permet d'obtenir une grande solidité de l'ensemble.</a:t>
            </a:r>
          </a:p>
          <a:p>
            <a:pPr algn="l"/>
            <a:r>
              <a:rPr lang="fr-FR" dirty="0"/>
              <a:t>Les fermettes sont de manière standard étudiées pour supporter 150 Kg/m2 soit à la fois la couverture et un plafond en plaques de plâtre</a:t>
            </a:r>
            <a:r>
              <a:rPr lang="fr-FR" dirty="0" smtClean="0"/>
              <a:t>.</a:t>
            </a:r>
          </a:p>
          <a:p>
            <a:pPr algn="l"/>
            <a:endParaRPr lang="fr-FR" dirty="0"/>
          </a:p>
          <a:p>
            <a:pPr algn="l"/>
            <a:endParaRPr lang="fr-FR" dirty="0" smtClean="0"/>
          </a:p>
          <a:p>
            <a:pPr algn="l"/>
            <a:endParaRPr lang="fr-FR" dirty="0"/>
          </a:p>
          <a:p>
            <a:pPr algn="l"/>
            <a:endParaRPr lang="fr-FR" dirty="0" smtClean="0"/>
          </a:p>
          <a:p>
            <a:pPr algn="l"/>
            <a:endParaRPr lang="fr-FR" dirty="0"/>
          </a:p>
        </p:txBody>
      </p:sp>
      <p:pic>
        <p:nvPicPr>
          <p:cNvPr id="8" name="Picture 4" descr="http://t3.gstatic.com/images?q=tbn:ANd9GcQRCscLMSx9oYVFPbUWf5eqrbRWi9fPkAmXfOioHNRwCECieDZI"/>
          <p:cNvPicPr>
            <a:picLocks noChangeAspect="1" noChangeArrowheads="1"/>
          </p:cNvPicPr>
          <p:nvPr/>
        </p:nvPicPr>
        <p:blipFill>
          <a:blip r:embed="rId3" cstate="print"/>
          <a:srcRect/>
          <a:stretch>
            <a:fillRect/>
          </a:stretch>
        </p:blipFill>
        <p:spPr bwMode="auto">
          <a:xfrm>
            <a:off x="323528" y="3288745"/>
            <a:ext cx="3671888" cy="2749550"/>
          </a:xfrm>
          <a:prstGeom prst="rect">
            <a:avLst/>
          </a:prstGeom>
          <a:noFill/>
          <a:ln w="19050">
            <a:solidFill>
              <a:srgbClr val="FFFF00"/>
            </a:solidFill>
            <a:miter lim="800000"/>
            <a:headEnd/>
            <a:tailEnd/>
          </a:ln>
        </p:spPr>
      </p:pic>
      <p:pic>
        <p:nvPicPr>
          <p:cNvPr id="9" name="Picture 2" descr="http://t1.gstatic.com/images?q=tbn:ANd9GcTPVAjIkiKufvkKQcuRDwdolpT8KOoF-vT_0gux5A6avSL9FFxdvg"/>
          <p:cNvPicPr>
            <a:picLocks noChangeAspect="1" noChangeArrowheads="1"/>
          </p:cNvPicPr>
          <p:nvPr/>
        </p:nvPicPr>
        <p:blipFill>
          <a:blip r:embed="rId4" cstate="print"/>
          <a:srcRect/>
          <a:stretch>
            <a:fillRect/>
          </a:stretch>
        </p:blipFill>
        <p:spPr bwMode="auto">
          <a:xfrm>
            <a:off x="5364088" y="2741057"/>
            <a:ext cx="3275013" cy="1922463"/>
          </a:xfrm>
          <a:prstGeom prst="rect">
            <a:avLst/>
          </a:prstGeom>
          <a:noFill/>
          <a:ln w="9525">
            <a:noFill/>
            <a:miter lim="800000"/>
            <a:headEnd/>
            <a:tailEnd/>
          </a:ln>
        </p:spPr>
      </p:pic>
      <p:pic>
        <p:nvPicPr>
          <p:cNvPr id="10" name="Picture 6" descr="http://www.blog-maison.com/images/charpente-fermette.jpg"/>
          <p:cNvPicPr>
            <a:picLocks noChangeAspect="1" noChangeArrowheads="1"/>
          </p:cNvPicPr>
          <p:nvPr/>
        </p:nvPicPr>
        <p:blipFill>
          <a:blip r:embed="rId5" cstate="print"/>
          <a:srcRect/>
          <a:stretch>
            <a:fillRect/>
          </a:stretch>
        </p:blipFill>
        <p:spPr bwMode="auto">
          <a:xfrm>
            <a:off x="4644008" y="4191040"/>
            <a:ext cx="2520950" cy="1622425"/>
          </a:xfrm>
          <a:prstGeom prst="rect">
            <a:avLst/>
          </a:prstGeom>
          <a:noFill/>
          <a:ln w="9525">
            <a:noFill/>
            <a:miter lim="800000"/>
            <a:headEnd/>
            <a:tailEnd/>
          </a:ln>
        </p:spPr>
      </p:pic>
    </p:spTree>
    <p:extLst>
      <p:ext uri="{BB962C8B-B14F-4D97-AF65-F5344CB8AC3E}">
        <p14:creationId xmlns:p14="http://schemas.microsoft.com/office/powerpoint/2010/main" val="114734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8</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2800" dirty="0"/>
              <a:t/>
            </a:r>
            <a:br>
              <a:rPr lang="fr-FR" sz="2800" dirty="0"/>
            </a:br>
            <a:endParaRPr lang="fr-FR" sz="2800" dirty="0"/>
          </a:p>
        </p:txBody>
      </p:sp>
      <p:sp>
        <p:nvSpPr>
          <p:cNvPr id="4" name="Rectangle 3"/>
          <p:cNvSpPr/>
          <p:nvPr/>
        </p:nvSpPr>
        <p:spPr>
          <a:xfrm>
            <a:off x="0" y="1060852"/>
            <a:ext cx="9144000" cy="2760115"/>
          </a:xfrm>
          <a:prstGeom prst="rect">
            <a:avLst/>
          </a:prstGeom>
        </p:spPr>
        <p:txBody>
          <a:bodyPr wrap="square">
            <a:spAutoFit/>
          </a:bodyPr>
          <a:lstStyle/>
          <a:p>
            <a:pPr marL="171450" lvl="0" indent="-171450" algn="l">
              <a:lnSpc>
                <a:spcPct val="107000"/>
              </a:lnSpc>
              <a:spcAft>
                <a:spcPts val="0"/>
              </a:spcAft>
              <a:buFont typeface="Wingdings" panose="05000000000000000000" pitchFamily="2" charset="2"/>
              <a:buChar char="Ø"/>
            </a:pPr>
            <a:r>
              <a:rPr lang="fr-FR" sz="1800" dirty="0">
                <a:solidFill>
                  <a:srgbClr val="0070C0"/>
                </a:solidFill>
                <a:latin typeface="Arial" charset="0"/>
                <a:ea typeface="+mn-ea"/>
                <a:cs typeface="Arial" charset="0"/>
              </a:rPr>
              <a:t> La toiture Mansardé:</a:t>
            </a:r>
          </a:p>
          <a:p>
            <a:pPr lvl="0" algn="l">
              <a:lnSpc>
                <a:spcPct val="107000"/>
              </a:lnSpc>
              <a:spcAft>
                <a:spcPts val="0"/>
              </a:spcAft>
            </a:pPr>
            <a:r>
              <a:rPr lang="fr-CA"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François Mansart est un architecte français (1598-1666) à qui on a attribué l'invention du toit à pente brisée, une attribution qui semble toutefois contestable. Il n'en demeure pas moins que le mot mansardé est directement lié au nom du personnage et que les pièces habitables dans le comble des toits à pente brisée ont conservé le nom de mansardes. Notons aussi que les mansardes ont longtemps été associées aux chambres des bonnes ou des étudiants qui vivaient sous les combles dans les grandes villes</a:t>
            </a:r>
            <a:endParaRPr lang="fr-FR"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l">
              <a:lnSpc>
                <a:spcPct val="107000"/>
              </a:lnSpc>
              <a:spcAft>
                <a:spcPts val="0"/>
              </a:spcAft>
            </a:pPr>
            <a:r>
              <a:rPr lang="fr-FR"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BRISIS  :</a:t>
            </a:r>
            <a:br>
              <a:rPr lang="fr-FR"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fr-FR"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 dit d'un toit dont les pans sont brisés par un angle délimitant ainsi, sur chaque pan, deux parties : le </a:t>
            </a:r>
            <a:r>
              <a:rPr lang="fr-FR" sz="12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terrasson</a:t>
            </a:r>
            <a:r>
              <a:rPr lang="fr-FR"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et le brisis. </a:t>
            </a:r>
            <a:endParaRPr lang="fr-FR"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l">
              <a:lnSpc>
                <a:spcPct val="107000"/>
              </a:lnSpc>
              <a:spcAft>
                <a:spcPts val="0"/>
              </a:spcAft>
            </a:pPr>
            <a:r>
              <a:rPr lang="fr-FR"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L'époque de construction peut se déterminer à partir du degré de pente du </a:t>
            </a:r>
            <a:r>
              <a:rPr lang="fr-FR" sz="12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terrasson</a:t>
            </a:r>
            <a:r>
              <a:rPr lang="fr-FR"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et du brisis.</a:t>
            </a:r>
            <a:endParaRPr lang="fr-FR"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l">
              <a:lnSpc>
                <a:spcPct val="107000"/>
              </a:lnSpc>
              <a:spcAft>
                <a:spcPts val="0"/>
              </a:spcAft>
            </a:pPr>
            <a:r>
              <a:rPr lang="fr-FR"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 appelle encore ce type de toit " Toit à la Mansart " du nom de l'architecte qui en fut le créateur.</a:t>
            </a:r>
            <a:endParaRPr lang="fr-FR"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l">
              <a:lnSpc>
                <a:spcPct val="107000"/>
              </a:lnSpc>
              <a:spcAft>
                <a:spcPts val="0"/>
              </a:spcAft>
            </a:pPr>
            <a:r>
              <a:rPr lang="fr-FR"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Les pièces situées dans les combles sous ce type de toit sont appelées des " mansardes ".</a:t>
            </a:r>
            <a:endParaRPr lang="fr-FR"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l">
              <a:lnSpc>
                <a:spcPct val="107000"/>
              </a:lnSpc>
              <a:spcAft>
                <a:spcPts val="0"/>
              </a:spcAft>
            </a:pPr>
            <a:r>
              <a:rPr lang="fr-FR"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TERRASSON  :</a:t>
            </a:r>
            <a:br>
              <a:rPr lang="fr-FR"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fr-FR"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Terme employé dans le cas d'un toit à 4 pans pour désigner la partie supérieure par opposition à la partie inférieure nommée brisis.</a:t>
            </a:r>
            <a:endParaRPr lang="fr-FR"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l">
              <a:lnSpc>
                <a:spcPct val="107000"/>
              </a:lnSpc>
              <a:spcAft>
                <a:spcPts val="0"/>
              </a:spcAft>
            </a:pPr>
            <a:r>
              <a:rPr lang="fr-FR" sz="12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Terrasson</a:t>
            </a:r>
            <a:r>
              <a:rPr lang="fr-FR"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et brisis sont deux éléments indissociables caractéristiques des toits dits " à la Mansart ".</a:t>
            </a:r>
            <a:endParaRPr lang="fr-FR"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l_fi" descr="http://maisonpaillebambou.m.a.pic.centerblog.net/365c767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95" y="4002131"/>
            <a:ext cx="3047280" cy="2081328"/>
          </a:xfrm>
          <a:prstGeom prst="rect">
            <a:avLst/>
          </a:prstGeom>
          <a:noFill/>
          <a:ln>
            <a:noFill/>
          </a:ln>
        </p:spPr>
      </p:pic>
      <p:pic>
        <p:nvPicPr>
          <p:cNvPr id="12" name="il_fi" descr="http://www.boisenergie.guidenr.fr/images/charpente-bois-ferme-mansar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4002131"/>
            <a:ext cx="3384376" cy="1912289"/>
          </a:xfrm>
          <a:prstGeom prst="rect">
            <a:avLst/>
          </a:prstGeom>
          <a:noFill/>
          <a:ln>
            <a:noFill/>
          </a:ln>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4100576"/>
            <a:ext cx="2151108" cy="1616079"/>
          </a:xfrm>
          <a:prstGeom prst="rect">
            <a:avLst/>
          </a:prstGeom>
        </p:spPr>
      </p:pic>
    </p:spTree>
    <p:extLst>
      <p:ext uri="{BB962C8B-B14F-4D97-AF65-F5344CB8AC3E}">
        <p14:creationId xmlns:p14="http://schemas.microsoft.com/office/powerpoint/2010/main" val="3923488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9</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2800" dirty="0"/>
              <a:t/>
            </a:r>
            <a:br>
              <a:rPr lang="fr-FR" sz="2800" dirty="0"/>
            </a:br>
            <a:endParaRPr lang="fr-FR" sz="2800" dirty="0"/>
          </a:p>
        </p:txBody>
      </p:sp>
      <p:sp>
        <p:nvSpPr>
          <p:cNvPr id="3" name="Rectangle 2"/>
          <p:cNvSpPr/>
          <p:nvPr/>
        </p:nvSpPr>
        <p:spPr>
          <a:xfrm>
            <a:off x="107504" y="1124744"/>
            <a:ext cx="8928992" cy="1323439"/>
          </a:xfrm>
          <a:prstGeom prst="rect">
            <a:avLst/>
          </a:prstGeom>
        </p:spPr>
        <p:txBody>
          <a:bodyPr wrap="square">
            <a:spAutoFit/>
          </a:bodyPr>
          <a:lstStyle/>
          <a:p>
            <a:pPr algn="l"/>
            <a:r>
              <a:rPr lang="fr-FR" dirty="0"/>
              <a:t>Les charpentes à fermette sont réalisées industriellement et présentent comme inconvénient d'utiliser la totalité de l'espace situé sous la toiture, rendant impossible, en théorie, l'aménagement des combles. On parle alors de combles perdus. Seule solution : adapter la charpente en la restructurant par l'intérieur. L'entreprise renforce alors la charpente, puis retire les fermettes pour libérer l'espace.</a:t>
            </a:r>
          </a:p>
        </p:txBody>
      </p:sp>
      <p:pic>
        <p:nvPicPr>
          <p:cNvPr id="7" name="Picture 2" descr="Comble amenagement etape 1"/>
          <p:cNvPicPr>
            <a:picLocks noChangeAspect="1" noChangeArrowheads="1"/>
          </p:cNvPicPr>
          <p:nvPr/>
        </p:nvPicPr>
        <p:blipFill>
          <a:blip r:embed="rId3" cstate="print"/>
          <a:srcRect/>
          <a:stretch>
            <a:fillRect/>
          </a:stretch>
        </p:blipFill>
        <p:spPr bwMode="auto">
          <a:xfrm>
            <a:off x="628105" y="2924944"/>
            <a:ext cx="2673350" cy="2671762"/>
          </a:xfrm>
          <a:prstGeom prst="rect">
            <a:avLst/>
          </a:prstGeom>
          <a:noFill/>
          <a:ln w="9525">
            <a:noFill/>
            <a:miter lim="800000"/>
            <a:headEnd/>
            <a:tailEnd/>
          </a:ln>
        </p:spPr>
      </p:pic>
      <p:sp>
        <p:nvSpPr>
          <p:cNvPr id="8" name="Double flèche horizontale 7"/>
          <p:cNvSpPr/>
          <p:nvPr/>
        </p:nvSpPr>
        <p:spPr>
          <a:xfrm>
            <a:off x="3563888" y="3573016"/>
            <a:ext cx="1216025" cy="485775"/>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9" name="Picture 4" descr="Comble amenagement etape 4"/>
          <p:cNvPicPr>
            <a:picLocks noChangeAspect="1" noChangeArrowheads="1"/>
          </p:cNvPicPr>
          <p:nvPr/>
        </p:nvPicPr>
        <p:blipFill>
          <a:blip r:embed="rId4" cstate="print"/>
          <a:srcRect/>
          <a:stretch>
            <a:fillRect/>
          </a:stretch>
        </p:blipFill>
        <p:spPr bwMode="auto">
          <a:xfrm>
            <a:off x="5292080" y="2924944"/>
            <a:ext cx="2744788" cy="2744787"/>
          </a:xfrm>
          <a:prstGeom prst="rect">
            <a:avLst/>
          </a:prstGeom>
          <a:noFill/>
          <a:ln w="9525">
            <a:noFill/>
            <a:miter lim="800000"/>
            <a:headEnd/>
            <a:tailEnd/>
          </a:ln>
        </p:spPr>
      </p:pic>
    </p:spTree>
    <p:extLst>
      <p:ext uri="{BB962C8B-B14F-4D97-AF65-F5344CB8AC3E}">
        <p14:creationId xmlns:p14="http://schemas.microsoft.com/office/powerpoint/2010/main" val="3394791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seau">
  <a:themeElements>
    <a:clrScheme name="Personnalisée 2">
      <a:dk1>
        <a:srgbClr val="1A212B"/>
      </a:dk1>
      <a:lt1>
        <a:srgbClr val="FFFFFF"/>
      </a:lt1>
      <a:dk2>
        <a:srgbClr val="1A212B"/>
      </a:dk2>
      <a:lt2>
        <a:srgbClr val="808080"/>
      </a:lt2>
      <a:accent1>
        <a:srgbClr val="CD0920"/>
      </a:accent1>
      <a:accent2>
        <a:srgbClr val="669999"/>
      </a:accent2>
      <a:accent3>
        <a:srgbClr val="FFFFFF"/>
      </a:accent3>
      <a:accent4>
        <a:srgbClr val="1A212B"/>
      </a:accent4>
      <a:accent5>
        <a:srgbClr val="E2E2AA"/>
      </a:accent5>
      <a:accent6>
        <a:srgbClr val="5C8A8A"/>
      </a:accent6>
      <a:hlink>
        <a:srgbClr val="7E9CE8"/>
      </a:hlink>
      <a:folHlink>
        <a:srgbClr val="D8D8EC"/>
      </a:folHlink>
    </a:clrScheme>
    <a:fontScheme name="Réseau">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Réseau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Réseau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Réseau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Réseau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Réseau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Réseau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Réseau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Réseau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Réseau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Réseau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15365</TotalTime>
  <Words>1282</Words>
  <Application>Microsoft Office PowerPoint</Application>
  <PresentationFormat>Affichage à l'écran (4:3)</PresentationFormat>
  <Paragraphs>191</Paragraphs>
  <Slides>19</Slides>
  <Notes>12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19</vt:i4>
      </vt:variant>
    </vt:vector>
  </HeadingPairs>
  <TitlesOfParts>
    <vt:vector size="28" baseType="lpstr">
      <vt:lpstr>Arial Unicode MS</vt:lpstr>
      <vt:lpstr>ＭＳ Ｐゴシック</vt:lpstr>
      <vt:lpstr>Arial</vt:lpstr>
      <vt:lpstr>Arial Black</vt:lpstr>
      <vt:lpstr>Calibri</vt:lpstr>
      <vt:lpstr>Helvetica</vt:lpstr>
      <vt:lpstr>Times New Roman</vt:lpstr>
      <vt:lpstr>Wingdings</vt:lpstr>
      <vt:lpstr>Réseau</vt:lpstr>
      <vt:lpstr>Les charpentes bois </vt:lpstr>
      <vt:lpstr>Le vocabulaire d’une toiture </vt:lpstr>
      <vt:lpstr> Charpentes: définition </vt:lpstr>
      <vt:lpstr>  La matière première</vt:lpstr>
      <vt:lpstr> </vt:lpstr>
      <vt:lpstr>  Les types de charpente </vt:lpstr>
      <vt:lpstr> </vt:lpstr>
      <vt:lpstr> </vt:lpstr>
      <vt:lpstr> </vt:lpstr>
      <vt:lpstr>Terminologie d’une charpente traditionnelle </vt:lpstr>
      <vt:lpstr>Terminologie d’une charpente à fermette</vt:lpstr>
      <vt:lpstr>     Les écrans de sous- toiture </vt:lpstr>
      <vt:lpstr>  L’isolant Roofmate </vt:lpstr>
      <vt:lpstr>La résistance au feu des charpentes</vt:lpstr>
      <vt:lpstr>Présentation PowerPoint</vt:lpstr>
      <vt:lpstr>Présentation PowerPoint</vt:lpstr>
      <vt:lpstr>La vitesse de combustion </vt:lpstr>
      <vt:lpstr>La carbonisation du bois </vt:lpstr>
      <vt:lpstr>Présentation PowerPoint</vt:lpstr>
    </vt:vector>
  </TitlesOfParts>
  <Company>CG94</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CODIR 080702</dc:title>
  <dc:subject>PROJET PORTAIL  INTRANET</dc:subject>
  <dc:creator>BERLIER Sébastien</dc:creator>
  <cp:lastModifiedBy>FLACHER Laurent</cp:lastModifiedBy>
  <cp:revision>752</cp:revision>
  <cp:lastPrinted>2000-07-04T10:18:08Z</cp:lastPrinted>
  <dcterms:created xsi:type="dcterms:W3CDTF">2000-07-03T06:07:31Z</dcterms:created>
  <dcterms:modified xsi:type="dcterms:W3CDTF">2020-07-09T09:22:53Z</dcterms:modified>
</cp:coreProperties>
</file>