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315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6" r:id="rId19"/>
    <p:sldId id="467" r:id="rId20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12B"/>
    <a:srgbClr val="CD0920"/>
    <a:srgbClr val="009999"/>
    <a:srgbClr val="C1FFE0"/>
    <a:srgbClr val="00CC66"/>
    <a:srgbClr val="FF0000"/>
    <a:srgbClr val="00CCF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528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25" tIns="46515" rIns="93025" bIns="46515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368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25" tIns="46515" rIns="93025" bIns="46515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2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25" tIns="46515" rIns="93025" bIns="46515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434513"/>
            <a:ext cx="2936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25" tIns="46515" rIns="93025" bIns="46515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100">
                <a:latin typeface="Times New Roman" panose="02020603050405020304" pitchFamily="18" charset="0"/>
              </a:defRPr>
            </a:lvl1pPr>
          </a:lstStyle>
          <a:p>
            <a:fld id="{CDB39F69-90F2-4946-A8A4-2E300412CD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311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85" tIns="47992" rIns="95985" bIns="47992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1338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85" tIns="47992" rIns="95985" bIns="47992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100">
                <a:latin typeface="Times New Roman" panose="02020603050405020304" pitchFamily="18" charset="0"/>
              </a:defRPr>
            </a:lvl1pPr>
          </a:lstStyle>
          <a:p>
            <a:fld id="{8F9C8E75-16DE-4E1D-BDD8-F5B7ED798E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0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2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9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11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3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12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5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13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6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14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15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4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16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8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17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2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18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5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19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7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3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4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1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5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1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6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4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7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7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8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4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9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0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10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5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548688" cy="17287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0364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1837-0764-4219-ADB0-1EEC0A51AD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8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BCD50-C7F3-46CF-81DE-DF63FB7C7B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588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40386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9E42E-1EC0-4C85-8D24-6ABF6807C4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8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2C089-C1C8-4E30-AC40-22C6D2A8E3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9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346F-EFA9-4975-A62E-269C33C6D5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881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F8B3A-24EF-4473-8ECE-0E1DA61F46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5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6A307-3008-48B2-B12D-EF5112CF55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66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4B3C-8478-4041-83FE-92EF2737DF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9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6BFE3-714C-422B-A254-C14A126208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51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CFBE6-8F40-4360-B3F3-AA5628F4AA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22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473CB-9352-4F74-A707-FA2319FD75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44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1677988" y="781050"/>
            <a:ext cx="2206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500" smtClean="0"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2700338" y="6453188"/>
            <a:ext cx="3889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 smtClean="0">
                <a:solidFill>
                  <a:schemeClr val="accent1"/>
                </a:solidFill>
                <a:latin typeface="Helvetica" panose="020B0604020202020204" pitchFamily="34" charset="0"/>
              </a:rPr>
              <a:t>Formation</a:t>
            </a:r>
            <a:r>
              <a:rPr lang="fr-FR" altLang="fr-FR" sz="1000" b="1" baseline="0" dirty="0" smtClean="0">
                <a:solidFill>
                  <a:schemeClr val="accent1"/>
                </a:solidFill>
                <a:latin typeface="Helvetica" panose="020B0604020202020204" pitchFamily="34" charset="0"/>
              </a:rPr>
              <a:t> opérationnelle Spécialisée RCCI</a:t>
            </a:r>
            <a:endParaRPr lang="fr-FR" altLang="fr-FR" sz="1000" b="1" dirty="0">
              <a:solidFill>
                <a:schemeClr val="accent1"/>
              </a:solidFill>
              <a:latin typeface="Helvetica" panose="020B0604020202020204" pitchFamily="34" charset="0"/>
            </a:endParaRP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453188"/>
            <a:ext cx="444500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fld id="{C7F94870-0A8C-4561-B40E-1910D44F523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84763"/>
            <a:ext cx="37703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+mn-ea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+mn-ea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+mn-ea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+mn-ea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+mn-ea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93948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3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</a:rPr>
              <a:t>L’approche du corps humain en RCCI</a:t>
            </a: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6373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36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43593"/>
            <a:ext cx="2165901" cy="9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832770" y="2446241"/>
            <a:ext cx="244827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5400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R.C.C.I</a:t>
            </a:r>
            <a:endParaRPr lang="fr-FR" altLang="fr-FR" sz="5400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709132" y="3406346"/>
            <a:ext cx="2715311" cy="5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R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echerche des 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C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auses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Helvetica" panose="020B0604020202020204" pitchFamily="34" charset="0"/>
              </a:rPr>
              <a:t>e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 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C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irconstances d’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I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ncendie</a:t>
            </a:r>
            <a:endParaRPr lang="fr-FR" altLang="fr-FR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3779912" y="2159027"/>
            <a:ext cx="2736304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fr-FR" altLang="fr-FR" sz="11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Formation Opérationnelle Spécialisée</a:t>
            </a:r>
            <a:endParaRPr lang="fr-FR" altLang="fr-FR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581620" cy="1728192"/>
          </a:xfrm>
          <a:prstGeom prst="rect">
            <a:avLst/>
          </a:prstGeom>
        </p:spPr>
      </p:pic>
      <p:pic>
        <p:nvPicPr>
          <p:cNvPr id="14" name="Image 11" descr="DSC050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85690" cy="17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10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 REFROIDISSEMENT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CADAVERIQUE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39775" y="1268760"/>
            <a:ext cx="1274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Définition: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19163" y="1846610"/>
            <a:ext cx="5837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Phénomène chimique dans tout les muscles striés et lisses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71550" y="2206972"/>
            <a:ext cx="67833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( entre autre développement d</a:t>
            </a:r>
            <a:r>
              <a:rPr lang="fr-FR" altLang="fr-FR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acide lactique anarchique dans le corps)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19163" y="2854672"/>
            <a:ext cx="6261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ＭＳ Ｐゴシック"/>
                <a:cs typeface="ＭＳ Ｐゴシック"/>
              </a:rPr>
              <a:t> Se constitue de haut en bas ( de la mâchoire vers les chevilles)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19163" y="3575397"/>
            <a:ext cx="55387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ＭＳ Ｐゴシック"/>
                <a:cs typeface="ＭＳ Ｐゴシック"/>
              </a:rPr>
              <a:t> Variable selon le climat , corpulence, cause de la mort </a:t>
            </a:r>
          </a:p>
        </p:txBody>
      </p:sp>
      <p:pic>
        <p:nvPicPr>
          <p:cNvPr id="20" name="Picture 8" descr="sfu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3097"/>
            <a:ext cx="34925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0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11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LA RIGIDITE CADAVERIQUE 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71600" y="1484784"/>
            <a:ext cx="20970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dirty="0">
                <a:latin typeface="Times New Roman" pitchFamily="18" charset="0"/>
              </a:rPr>
              <a:t>Délais d</a:t>
            </a:r>
            <a:r>
              <a:rPr lang="fr-FR" altLang="fr-FR" dirty="0">
                <a:latin typeface="Times New Roman" pitchFamily="18" charset="0"/>
              </a:rPr>
              <a:t>’</a:t>
            </a:r>
            <a:r>
              <a:rPr lang="fr-FR" dirty="0">
                <a:latin typeface="Times New Roman" pitchFamily="18" charset="0"/>
              </a:rPr>
              <a:t>évolution 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60588" y="2153121"/>
            <a:ext cx="39211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Apparition entre 2éme et 6éme heure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60091" y="2719858"/>
            <a:ext cx="52022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</a:rPr>
              <a:t> Se constitue de haut en bas jusqu</a:t>
            </a:r>
            <a:r>
              <a:rPr lang="fr-FR" altLang="fr-FR" dirty="0">
                <a:latin typeface="Times New Roman" pitchFamily="18" charset="0"/>
              </a:rPr>
              <a:t>’</a:t>
            </a:r>
            <a:r>
              <a:rPr lang="fr-FR" dirty="0">
                <a:latin typeface="Times New Roman" pitchFamily="18" charset="0"/>
              </a:rPr>
              <a:t>à la 12éme heure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9130" y="3297708"/>
            <a:ext cx="7466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Maximale vers la 12éme heure , elle se rompt ensuite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60588" y="3875558"/>
            <a:ext cx="42354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Disparaît progressivement en 1 à 3 jours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75860" y="4451821"/>
            <a:ext cx="58880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Disparaît d</a:t>
            </a:r>
            <a:r>
              <a:rPr lang="fr-FR" altLang="fr-FR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autant plus vite que la putréfaction est précoce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760588" y="4980929"/>
            <a:ext cx="45815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Lors de sidération elle peut être imminente  </a:t>
            </a:r>
          </a:p>
        </p:txBody>
      </p:sp>
    </p:spTree>
    <p:extLst>
      <p:ext uri="{BB962C8B-B14F-4D97-AF65-F5344CB8AC3E}">
        <p14:creationId xmlns:p14="http://schemas.microsoft.com/office/powerpoint/2010/main" val="3161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12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Times New Roman" pitchFamily="18" charset="0"/>
                <a:cs typeface="ＭＳ Ｐゴシック"/>
              </a:rPr>
              <a:t>LA RIGIDITE CADAVERIQUE </a:t>
            </a:r>
            <a:r>
              <a:rPr lang="fr-FR" sz="2400" dirty="0" smtClean="0">
                <a:latin typeface="Times New Roman" pitchFamily="18" charset="0"/>
                <a:cs typeface="ＭＳ Ｐゴシック"/>
              </a:rPr>
              <a:t>3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95513" y="1124744"/>
            <a:ext cx="5527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Tx/>
              <a:buChar char="-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Elle peut être rompu , en travaillant sur les articulations </a:t>
            </a:r>
          </a:p>
          <a:p>
            <a:pPr algn="ctr" defTabSz="1300163"/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dans leurs sens d</a:t>
            </a:r>
            <a:r>
              <a:rPr lang="fr-FR" altLang="fr-FR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origines </a:t>
            </a:r>
          </a:p>
        </p:txBody>
      </p:sp>
      <p:pic>
        <p:nvPicPr>
          <p:cNvPr id="16" name="Picture 4" descr="image_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44824"/>
            <a:ext cx="6861175" cy="41116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3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13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Times New Roman" pitchFamily="18" charset="0"/>
                <a:cs typeface="ＭＳ Ｐゴシック"/>
              </a:rPr>
              <a:t>LES LIVIDITES </a:t>
            </a:r>
            <a:r>
              <a:rPr lang="fr-FR" sz="2400" dirty="0" smtClean="0">
                <a:latin typeface="Times New Roman" pitchFamily="18" charset="0"/>
                <a:cs typeface="ＭＳ Ｐゴシック"/>
              </a:rPr>
              <a:t>CADAVERIQUE ( </a:t>
            </a:r>
            <a:r>
              <a:rPr lang="fr-FR" sz="2400" dirty="0">
                <a:latin typeface="Times New Roman" pitchFamily="18" charset="0"/>
                <a:cs typeface="ＭＳ Ｐゴシック"/>
              </a:rPr>
              <a:t>Ou Hypostase</a:t>
            </a:r>
            <a:r>
              <a:rPr lang="fr-FR" sz="2400" dirty="0" smtClean="0">
                <a:latin typeface="Times New Roman" pitchFamily="18" charset="0"/>
                <a:cs typeface="ＭＳ Ｐゴシック"/>
              </a:rPr>
              <a:t>)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4438" y="1226914"/>
            <a:ext cx="37020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Extravasation de plasma hémolysé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06500" y="1725389"/>
            <a:ext cx="39909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Accumulation dans les zones déclives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6500" y="2228627"/>
            <a:ext cx="3324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Aspect rose - bleuté de la peau</a:t>
            </a:r>
          </a:p>
        </p:txBody>
      </p:sp>
      <p:pic>
        <p:nvPicPr>
          <p:cNvPr id="9" name="Picture 7" descr="lividit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944"/>
            <a:ext cx="2627312" cy="1970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 descr="lividité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24944"/>
            <a:ext cx="2547938" cy="199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9" descr="lividité 3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924944"/>
            <a:ext cx="2692400" cy="2000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8175" y="5253261"/>
            <a:ext cx="57054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Disparition des lividités au cour d</a:t>
            </a:r>
            <a:r>
              <a:rPr lang="fr-FR" altLang="fr-FR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un soin de conservation </a:t>
            </a:r>
          </a:p>
        </p:txBody>
      </p:sp>
    </p:spTree>
    <p:extLst>
      <p:ext uri="{BB962C8B-B14F-4D97-AF65-F5344CB8AC3E}">
        <p14:creationId xmlns:p14="http://schemas.microsoft.com/office/powerpoint/2010/main" val="1350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14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LES LIVIDITES CADAVERIQUE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13" y="1525588"/>
            <a:ext cx="19621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Délais dévolution: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87675" y="2204864"/>
            <a:ext cx="3959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 Apparition vers la 2éme, 3éme heure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5503" y="2816138"/>
            <a:ext cx="37417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Mobile jusque vers la 12ème heure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987675" y="3429000"/>
            <a:ext cx="41068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Immuables à partir de la 12éme heure 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987675" y="4040275"/>
            <a:ext cx="45497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</a:rPr>
              <a:t> Peuvent apparaître jusqu</a:t>
            </a:r>
            <a:r>
              <a:rPr lang="fr-FR" altLang="fr-FR" dirty="0">
                <a:latin typeface="Times New Roman" pitchFamily="18" charset="0"/>
              </a:rPr>
              <a:t>’</a:t>
            </a:r>
            <a:r>
              <a:rPr lang="fr-FR" dirty="0">
                <a:latin typeface="Times New Roman" pitchFamily="18" charset="0"/>
              </a:rPr>
              <a:t>à la  30ème heure 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049281" y="4651550"/>
            <a:ext cx="30686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Maximale à la 72émé heure</a:t>
            </a:r>
          </a:p>
        </p:txBody>
      </p:sp>
    </p:spTree>
    <p:extLst>
      <p:ext uri="{BB962C8B-B14F-4D97-AF65-F5344CB8AC3E}">
        <p14:creationId xmlns:p14="http://schemas.microsoft.com/office/powerpoint/2010/main" val="3761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15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DESHYDRATATION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1560" y="1611146"/>
            <a:ext cx="28717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- Perte d</a:t>
            </a:r>
            <a:r>
              <a:rPr lang="fr-FR" altLang="fr-FR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eau dans les tissus: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88694" y="2327274"/>
            <a:ext cx="52689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Opacification des cornées ++( 4éme et 5éme heure)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55576" y="3043403"/>
            <a:ext cx="2414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ＭＳ Ｐゴシック"/>
                <a:cs typeface="ＭＳ Ｐゴシック"/>
              </a:rPr>
              <a:t> Excavation des yeux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27584" y="3759532"/>
            <a:ext cx="3313147" cy="3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Déformation </a:t>
            </a:r>
            <a:r>
              <a:rPr lang="fr-FR" dirty="0" smtClean="0">
                <a:latin typeface="Times New Roman" pitchFamily="18" charset="0"/>
                <a:ea typeface="ヒラギノ角ゴ ProN W3"/>
                <a:cs typeface="ヒラギノ角ゴ ProN W3"/>
              </a:rPr>
              <a:t>ovalaire de 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la pupille</a:t>
            </a:r>
          </a:p>
        </p:txBody>
      </p:sp>
      <p:pic>
        <p:nvPicPr>
          <p:cNvPr id="21" name="Picture 7" descr="blond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43403"/>
            <a:ext cx="3521075" cy="27797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16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PUTREFACTION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6210" y="1268760"/>
            <a:ext cx="13319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Définition 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8622" y="1767235"/>
            <a:ext cx="6197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Multiplication des bactéries de la flore intestinale  anarchique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96614" y="2272060"/>
            <a:ext cx="70437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Elle débute au niveau du </a:t>
            </a:r>
            <a:r>
              <a:rPr lang="fr-FR" dirty="0" err="1">
                <a:latin typeface="Times New Roman" pitchFamily="18" charset="0"/>
                <a:ea typeface="ヒラギノ角ゴ ProN W3"/>
                <a:cs typeface="ヒラギノ角ゴ ProN W3"/>
              </a:rPr>
              <a:t>caecum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( aspect verdâtre de la fosse iliaque )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35037" y="2775297"/>
            <a:ext cx="6645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Favorise le développement de gaz et ainsi la circulation posthume 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99592" y="3280122"/>
            <a:ext cx="45751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Elle se généralise rapidement à tout le corps</a:t>
            </a:r>
          </a:p>
        </p:txBody>
      </p:sp>
      <p:pic>
        <p:nvPicPr>
          <p:cNvPr id="16" name="Picture 8" descr="blond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746103" cy="246744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6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17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TABLEAU DE </a:t>
            </a:r>
            <a:r>
              <a:rPr lang="fr-F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VIBERT :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DATATION DE LA MORT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47813" y="5660926"/>
            <a:ext cx="61928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Grande importance médico-légale car permet de dater la mort </a:t>
            </a:r>
          </a:p>
        </p:txBody>
      </p:sp>
      <p:graphicFrame>
        <p:nvGraphicFramePr>
          <p:cNvPr id="1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67002"/>
              </p:ext>
            </p:extLst>
          </p:nvPr>
        </p:nvGraphicFramePr>
        <p:xfrm>
          <a:off x="611188" y="1412776"/>
          <a:ext cx="8064897" cy="3980504"/>
        </p:xfrm>
        <a:graphic>
          <a:graphicData uri="http://schemas.openxmlformats.org/drawingml/2006/table">
            <a:tbl>
              <a:tblPr/>
              <a:tblGrid>
                <a:gridCol w="1034143"/>
                <a:gridCol w="1654156"/>
                <a:gridCol w="1861221"/>
                <a:gridCol w="1377280"/>
                <a:gridCol w="1274000"/>
                <a:gridCol w="864097"/>
              </a:tblGrid>
              <a:tr h="1105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TEMPERATURE</a:t>
                      </a:r>
                      <a:endParaRPr kumimoji="0" lang="fr-FR" sz="1400" b="1" i="1" u="sng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DESYDRATATION</a:t>
                      </a:r>
                      <a:endParaRPr kumimoji="0" lang="fr-FR" sz="1400" b="1" i="1" u="sng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RIGIDITE</a:t>
                      </a:r>
                      <a:endParaRPr kumimoji="0" lang="fr-FR" sz="1400" b="1" i="1" u="sng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LIVIDITE</a:t>
                      </a:r>
                      <a:endParaRPr kumimoji="0" lang="fr-FR" sz="14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TACHE VERTE</a:t>
                      </a:r>
                      <a:endParaRPr kumimoji="0" lang="fr-FR" sz="14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674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&lt; 6H</a:t>
                      </a:r>
                      <a:endParaRPr kumimoji="0" lang="fr-FR" sz="21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CHAUD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+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DEBUT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73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06-12H</a:t>
                      </a:r>
                      <a:endParaRPr kumimoji="0" lang="fr-FR" sz="21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CHAUD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++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DEBUT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MOBILES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73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12H-24H</a:t>
                      </a:r>
                      <a:endParaRPr kumimoji="0" lang="fr-FR" sz="21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FROID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+++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CONSTITUEE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IMMUABLES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73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24H-48h</a:t>
                      </a:r>
                      <a:endParaRPr kumimoji="0" lang="fr-FR" sz="2100" b="1" i="1" u="sng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FROID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++++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IMMUABLES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62B0FF"/>
                        </a:solidFill>
                        <a:effectLst/>
                        <a:latin typeface="Helvetica Neue Light" charset="0"/>
                        <a:ea typeface="ＭＳ Ｐゴシック" charset="0"/>
                        <a:sym typeface="Helvetica Neue Light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ＭＳ Ｐゴシック" charset="0"/>
                          <a:sym typeface="Helvetica Neue Light" charset="0"/>
                        </a:rPr>
                        <a:t>+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18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Le travail en </a:t>
            </a:r>
            <a:r>
              <a:rPr lang="fr-F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RCCI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-900113" y="1074445"/>
            <a:ext cx="1145222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/>
              <a:t>Pour toutes les victimes d</a:t>
            </a:r>
            <a:r>
              <a:rPr lang="fr-FR" altLang="fr-FR" sz="1600" dirty="0"/>
              <a:t>’</a:t>
            </a:r>
            <a:r>
              <a:rPr lang="fr-FR" sz="1600" dirty="0"/>
              <a:t>incendies et pour nos collègues morts au feu……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27088" y="1434808"/>
            <a:ext cx="79200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fr-FR" sz="1600" b="1" i="1" dirty="0">
                <a:solidFill>
                  <a:srgbClr val="FF8000"/>
                </a:solidFill>
                <a:latin typeface="Times New Roman" pitchFamily="18" charset="0"/>
              </a:rPr>
              <a:t>La RCCI leur est dédiée</a:t>
            </a:r>
            <a:endParaRPr lang="fr-FR" sz="1600" b="1" i="1" dirty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5733256"/>
            <a:ext cx="32138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MERCI  DE VOTRE ATTENTION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35150" y="1866608"/>
            <a:ext cx="61928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fr-FR" b="1" i="1" dirty="0">
                <a:solidFill>
                  <a:srgbClr val="0070C0"/>
                </a:solidFill>
                <a:latin typeface="Times New Roman" pitchFamily="18" charset="0"/>
                <a:ea typeface="ＭＳ Ｐゴシック"/>
                <a:cs typeface="ＭＳ Ｐゴシック"/>
                <a:sym typeface="Helvetica Neue Light"/>
              </a:rPr>
              <a:t>Document réalisé par l’ADC GOUVERNET Eric (SDIS 34)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908175" y="4365104"/>
            <a:ext cx="61928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  <a:buFontTx/>
              <a:buChar char="-"/>
            </a:pPr>
            <a:r>
              <a:rPr 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 Expert judiciaire Près la cour d</a:t>
            </a:r>
            <a:r>
              <a:rPr lang="fr-FR" alt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Appel de  Montpellier.</a:t>
            </a:r>
          </a:p>
          <a:p>
            <a:pPr defTabSz="1300163">
              <a:spcBef>
                <a:spcPct val="50000"/>
              </a:spcBef>
              <a:buFontTx/>
              <a:buChar char="-"/>
            </a:pPr>
            <a:r>
              <a:rPr 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 Diplôme universitaire de Thanatologie Faculté de Médecine d</a:t>
            </a:r>
            <a:r>
              <a:rPr lang="fr-FR" alt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Angers</a:t>
            </a:r>
          </a:p>
          <a:p>
            <a:pPr defTabSz="1300163">
              <a:spcBef>
                <a:spcPct val="50000"/>
              </a:spcBef>
              <a:buFontTx/>
              <a:buChar char="-"/>
            </a:pPr>
            <a:r>
              <a:rPr lang="fr-FR" sz="1400" dirty="0">
                <a:latin typeface="Times New Roman" pitchFamily="18" charset="0"/>
              </a:rPr>
              <a:t> Diplôme d</a:t>
            </a:r>
            <a:r>
              <a:rPr lang="fr-FR" altLang="fr-FR" sz="1400" dirty="0">
                <a:latin typeface="Times New Roman" pitchFamily="18" charset="0"/>
              </a:rPr>
              <a:t>’</a:t>
            </a:r>
            <a:r>
              <a:rPr lang="fr-FR" sz="1400" dirty="0">
                <a:latin typeface="Times New Roman" pitchFamily="18" charset="0"/>
              </a:rPr>
              <a:t>état de Thanatopraxie Ministère de la Santé.</a:t>
            </a:r>
          </a:p>
          <a:p>
            <a:pPr defTabSz="1300163">
              <a:spcBef>
                <a:spcPct val="50000"/>
              </a:spcBef>
              <a:buFontTx/>
              <a:buChar char="-"/>
            </a:pPr>
            <a:r>
              <a:rPr lang="fr-FR" sz="1400" dirty="0">
                <a:latin typeface="Times New Roman" pitchFamily="18" charset="0"/>
                <a:ea typeface="ヒラギノ角ゴ ProN W3"/>
                <a:cs typeface="ヒラギノ角ゴ ProN W3"/>
              </a:rPr>
              <a:t> Instructeur  RCCI au Fort de Domont</a:t>
            </a:r>
          </a:p>
          <a:p>
            <a:pPr algn="ctr" defTabSz="1300163">
              <a:spcBef>
                <a:spcPct val="50000"/>
              </a:spcBef>
            </a:pPr>
            <a:endParaRPr lang="fr-FR" sz="1400" dirty="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  <p:pic>
        <p:nvPicPr>
          <p:cNvPr id="18" name="Image 12" descr="DSC013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244204"/>
            <a:ext cx="31686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3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19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8" descr="DSC05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73" y="1124744"/>
            <a:ext cx="7237053" cy="484339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691680" y="1570050"/>
            <a:ext cx="5616575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fr-F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FIN</a:t>
            </a:r>
          </a:p>
          <a:p>
            <a:pPr algn="ctr"/>
            <a:r>
              <a:rPr lang="fr-F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merci de votre attention</a:t>
            </a:r>
          </a:p>
        </p:txBody>
      </p:sp>
      <p:pic>
        <p:nvPicPr>
          <p:cNvPr id="14" name="Picture 4" descr="question_float_from_box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86" y="3933056"/>
            <a:ext cx="13684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3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2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Helvetica" panose="020B0604020202020204" pitchFamily="34" charset="0"/>
                <a:ea typeface="ヒラギノ角ゴ ProN W3"/>
                <a:cs typeface="Helvetica" panose="020B0604020202020204" pitchFamily="34" charset="0"/>
              </a:rPr>
              <a:t>Approche médicolégale de la </a:t>
            </a:r>
            <a:r>
              <a:rPr lang="fr-FR" sz="3200" dirty="0" smtClean="0">
                <a:latin typeface="Helvetica" panose="020B0604020202020204" pitchFamily="34" charset="0"/>
                <a:ea typeface="ヒラギノ角ゴ ProN W3"/>
                <a:cs typeface="Helvetica" panose="020B0604020202020204" pitchFamily="34" charset="0"/>
              </a:rPr>
              <a:t>MORT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3" descr="warnerbro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368" y="1283151"/>
            <a:ext cx="3960440" cy="226853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2601" y="3867457"/>
            <a:ext cx="47275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ＭＳ Ｐゴシック"/>
                <a:cs typeface="ＭＳ Ｐゴシック"/>
                <a:sym typeface="Helvetica Neue Light"/>
              </a:rPr>
              <a:t>1- LES CAUSES DE LA MORT: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8863" y="4586595"/>
            <a:ext cx="29606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 La Mort naturelle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8863" y="5594657"/>
            <a:ext cx="30067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 La Mort suspecte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8863" y="5091420"/>
            <a:ext cx="2952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 La Mort violente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3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Purement Juridique </a:t>
            </a:r>
            <a:r>
              <a:rPr lang="fr-F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5592" y="1494818"/>
            <a:ext cx="765968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1300163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ea typeface="ヒラギノ角ゴ ProN W3"/>
                <a:cs typeface="ヒラギノ角ゴ ProN W3"/>
              </a:rPr>
              <a:t> </a:t>
            </a:r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La Mort naturelle :</a:t>
            </a:r>
          </a:p>
          <a:p>
            <a:pPr algn="l" defTabSz="1300163"/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Mort attendue ou pouvant être expliquée par un processus pathologique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2747938"/>
            <a:ext cx="5495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1300163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ea typeface="ヒラギノ角ゴ ProN W3"/>
                <a:cs typeface="ヒラギノ角ゴ ProN W3"/>
              </a:rPr>
              <a:t> </a:t>
            </a:r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La Mort </a:t>
            </a:r>
            <a:r>
              <a:rPr lang="fr-FR" sz="2000" dirty="0" smtClean="0">
                <a:latin typeface="Times New Roman" pitchFamily="18" charset="0"/>
                <a:ea typeface="ヒラギノ角ゴ ProN W3"/>
                <a:cs typeface="ヒラギノ角ゴ ProN W3"/>
              </a:rPr>
              <a:t>violente :</a:t>
            </a:r>
            <a:endParaRPr lang="fr-FR" sz="2000" dirty="0">
              <a:latin typeface="Times New Roman" pitchFamily="18" charset="0"/>
              <a:ea typeface="ヒラギノ角ゴ ProN W3"/>
              <a:cs typeface="ヒラギノ角ゴ ProN W3"/>
            </a:endParaRPr>
          </a:p>
          <a:p>
            <a:pPr algn="l" defTabSz="1300163"/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Mort non naturelle</a:t>
            </a:r>
          </a:p>
          <a:p>
            <a:pPr algn="l" defTabSz="1300163"/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Mort provoquée par une cause extérieure identifiée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7544" y="4221088"/>
            <a:ext cx="8191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1300163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ea typeface="ヒラギノ角ゴ ProN W3"/>
                <a:cs typeface="ヒラギノ角ゴ ProN W3"/>
              </a:rPr>
              <a:t> </a:t>
            </a:r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La Mort suspecte:</a:t>
            </a:r>
          </a:p>
          <a:p>
            <a:pPr algn="l" defTabSz="1300163"/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Mort dont on ne peut initialement, déterminer si elle est naturelle ou violente </a:t>
            </a:r>
          </a:p>
          <a:p>
            <a:pPr algn="l" defTabSz="1300163"/>
            <a:r>
              <a:rPr lang="fr-FR" sz="2000" dirty="0">
                <a:latin typeface="Times New Roman" pitchFamily="18" charset="0"/>
                <a:ea typeface="ヒラギノ角ゴ ProN W3"/>
                <a:cs typeface="ヒラギノ角ゴ ProN W3"/>
              </a:rPr>
              <a:t>suspecte car la mort  a pu </a:t>
            </a:r>
            <a:r>
              <a:rPr lang="fr-FR" altLang="ja-JP" sz="2000" dirty="0">
                <a:latin typeface="Times New Roman" pitchFamily="18" charset="0"/>
                <a:ea typeface="ＭＳ Ｐゴシック"/>
                <a:cs typeface="ＭＳ Ｐゴシック"/>
              </a:rPr>
              <a:t>être provoquée par un tiers</a:t>
            </a:r>
            <a:endParaRPr lang="fr-FR" sz="2000" dirty="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340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4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Les causes de la mort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( chiffres globaux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2" descr="sfu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920" y="1400052"/>
            <a:ext cx="25320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1979" y="980728"/>
            <a:ext cx="52879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ea typeface="ＭＳ Ｐゴシック"/>
                <a:cs typeface="ＭＳ Ｐゴシック"/>
              </a:rPr>
              <a:t> Causes cardio-vasculaires : 38%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60166" y="1483966"/>
            <a:ext cx="3048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 dirty="0">
                <a:latin typeface="Times New Roman" pitchFamily="18" charset="0"/>
                <a:ea typeface="ヒラギノ角ゴ ProN W3"/>
                <a:cs typeface="ヒラギノ角ゴ ProN W3"/>
              </a:rPr>
              <a:t>-Cœur et HTA : 53%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0166" y="1917353"/>
            <a:ext cx="19288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-AVC : 36%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9441" y="2565053"/>
            <a:ext cx="2833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ea typeface="ＭＳ Ｐゴシック"/>
                <a:cs typeface="ＭＳ Ｐゴシック"/>
              </a:rPr>
              <a:t> Tumeurs : 21%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88729" y="3141316"/>
            <a:ext cx="25796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- Digestive : 35%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288729" y="3573116"/>
            <a:ext cx="28368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ＭＳ Ｐゴシック"/>
                <a:cs typeface="ＭＳ Ｐゴシック"/>
              </a:rPr>
              <a:t>- Pulmonaire : 16%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5479" y="4076353"/>
            <a:ext cx="6394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800">
                <a:latin typeface="Times New Roman" pitchFamily="18" charset="0"/>
                <a:ea typeface="ＭＳ Ｐゴシック"/>
                <a:cs typeface="ＭＳ Ｐゴシック"/>
              </a:rPr>
              <a:t> Accidents et autres morts violentes : 7%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231579" y="4581178"/>
            <a:ext cx="20875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 dirty="0">
                <a:latin typeface="Times New Roman" pitchFamily="18" charset="0"/>
                <a:ea typeface="ＭＳ Ｐゴシック"/>
                <a:cs typeface="ＭＳ Ｐゴシック"/>
              </a:rPr>
              <a:t>  - AVP : 24%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360166" y="5084416"/>
            <a:ext cx="2305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 dirty="0">
                <a:latin typeface="Times New Roman" pitchFamily="18" charset="0"/>
                <a:ea typeface="ＭＳ Ｐゴシック"/>
                <a:cs typeface="ＭＳ Ｐゴシック"/>
              </a:rPr>
              <a:t>- Suicide : 16%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66557" y="5564981"/>
            <a:ext cx="84153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En incendie environ 800 morts par an en France</a:t>
            </a:r>
            <a:r>
              <a:rPr lang="fr-FR" sz="3200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5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5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DIAGNOSTIC DE LA MORT </a:t>
            </a:r>
          </a:p>
        </p:txBody>
      </p:sp>
      <p:pic>
        <p:nvPicPr>
          <p:cNvPr id="21" name="Picture 3" descr="1195053527_sfu_frag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8" y="1214338"/>
            <a:ext cx="5572125" cy="2751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42913" y="4149080"/>
            <a:ext cx="47053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800" dirty="0">
                <a:latin typeface="Times New Roman" pitchFamily="18" charset="0"/>
                <a:ea typeface="ＭＳ Ｐゴシック"/>
                <a:cs typeface="ＭＳ Ｐゴシック"/>
              </a:rPr>
              <a:t>DEFINITION DE LA MORT 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971550" y="4819005"/>
            <a:ext cx="4900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ヒラギノ角ゴ ProN W3"/>
                <a:cs typeface="ヒラギノ角ゴ ProN W3"/>
              </a:rPr>
              <a:t>- Juridiquement : Pas de définition 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971550" y="5395267"/>
            <a:ext cx="74025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600">
                <a:latin typeface="Times New Roman" pitchFamily="18" charset="0"/>
                <a:ea typeface="ヒラギノ角ゴ ProN W3"/>
                <a:cs typeface="ヒラギノ角ゴ ProN W3"/>
              </a:rPr>
              <a:t>- Médicalement : Arrêt de la circulation et respiration </a:t>
            </a:r>
          </a:p>
        </p:txBody>
      </p:sp>
    </p:spTree>
    <p:extLst>
      <p:ext uri="{BB962C8B-B14F-4D97-AF65-F5344CB8AC3E}">
        <p14:creationId xmlns:p14="http://schemas.microsoft.com/office/powerpoint/2010/main" val="3710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6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DEFINITION DE LA MORT MEDICO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LEGALE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39913" y="1600746"/>
            <a:ext cx="558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400" dirty="0">
                <a:latin typeface="Times New Roman" pitchFamily="18" charset="0"/>
                <a:ea typeface="ＭＳ Ｐゴシック"/>
                <a:cs typeface="ＭＳ Ｐゴシック"/>
              </a:rPr>
              <a:t>ACTUELLEMENT : Ensemble des signes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8175" y="2711996"/>
            <a:ext cx="5526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40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1 - LES SIGNES NEGATIFS DE LA VIE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188" y="3432721"/>
            <a:ext cx="73723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400">
                <a:latin typeface="Times New Roman" pitchFamily="18" charset="0"/>
                <a:ea typeface="ヒラギノ角ゴ ProN W3"/>
                <a:cs typeface="ヒラギノ角ゴ ProN W3"/>
              </a:rPr>
              <a:t>- Signes survenant immédiatement au moment de la mort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8175" y="4151858"/>
            <a:ext cx="56594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40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2 - LES SIGNES POSITIFS DE LA MORT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5288" y="4799558"/>
            <a:ext cx="8443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400">
                <a:latin typeface="Times New Roman" pitchFamily="18" charset="0"/>
                <a:ea typeface="ヒラギノ角ゴ ProN W3"/>
                <a:cs typeface="ヒラギノ角ゴ ProN W3"/>
              </a:rPr>
              <a:t>- Signes correspondent à la survenue de phénomènes cadavériques</a:t>
            </a:r>
          </a:p>
        </p:txBody>
      </p:sp>
    </p:spTree>
    <p:extLst>
      <p:ext uri="{BB962C8B-B14F-4D97-AF65-F5344CB8AC3E}">
        <p14:creationId xmlns:p14="http://schemas.microsoft.com/office/powerpoint/2010/main" val="24177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7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LES SIGNES NEGATIFS DE VIE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2113" y="1468090"/>
            <a:ext cx="3173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000" dirty="0">
                <a:latin typeface="Times New Roman" pitchFamily="18" charset="0"/>
                <a:ea typeface="ＭＳ Ｐゴシック"/>
                <a:cs typeface="ＭＳ Ｐゴシック"/>
              </a:rPr>
              <a:t>LES SIGNES CLINIQUES: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4213" y="1980852"/>
            <a:ext cx="2892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Absence de conscience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4213" y="2341215"/>
            <a:ext cx="4432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Relâchement musculaire ( Hypotonie)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4213" y="2701577"/>
            <a:ext cx="4000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Affaissement des globes oculaires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4213" y="3061940"/>
            <a:ext cx="41608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Dilatation des pupilles ( Mydriase )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4213" y="3420715"/>
            <a:ext cx="35417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ヒラギノ角ゴ ProN W3"/>
                <a:cs typeface="ヒラギノ角ゴ ProN W3"/>
              </a:rPr>
              <a:t> Abolition de toute sensibilité 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84213" y="3781077"/>
            <a:ext cx="29257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Absence de respiration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11188" y="4141440"/>
            <a:ext cx="71199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sz="2000">
                <a:latin typeface="Times New Roman" pitchFamily="18" charset="0"/>
                <a:ea typeface="ＭＳ Ｐゴシック"/>
                <a:cs typeface="ＭＳ Ｐゴシック"/>
              </a:rPr>
              <a:t> Absence de circulation ( pas de pouls , pas de bruit cardiaque) 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87450" y="5149502"/>
            <a:ext cx="68373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 sz="2000" i="1">
                <a:solidFill>
                  <a:srgbClr val="0070C0"/>
                </a:solidFill>
                <a:latin typeface="Times New Roman" pitchFamily="18" charset="0"/>
                <a:ea typeface="ヒラギノ角ゴ ProN W3"/>
                <a:cs typeface="ヒラギノ角ゴ ProN W3"/>
              </a:rPr>
              <a:t>L</a:t>
            </a:r>
            <a:r>
              <a:rPr lang="fr-FR" altLang="fr-FR" sz="2000" i="1">
                <a:solidFill>
                  <a:srgbClr val="0070C0"/>
                </a:solidFill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sz="2000" i="1">
                <a:solidFill>
                  <a:srgbClr val="0070C0"/>
                </a:solidFill>
                <a:latin typeface="Times New Roman" pitchFamily="18" charset="0"/>
                <a:ea typeface="ヒラギノ角ゴ ProN W3"/>
                <a:cs typeface="ヒラギノ角ゴ ProN W3"/>
              </a:rPr>
              <a:t>ensemble de ces signes permet de poser un diagnostic de mort</a:t>
            </a:r>
          </a:p>
        </p:txBody>
      </p:sp>
    </p:spTree>
    <p:extLst>
      <p:ext uri="{BB962C8B-B14F-4D97-AF65-F5344CB8AC3E}">
        <p14:creationId xmlns:p14="http://schemas.microsoft.com/office/powerpoint/2010/main" val="388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8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LES SIGNES POSITIFS DE LA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MORT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3" descr="sfu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268413"/>
            <a:ext cx="42402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51720" y="3740944"/>
            <a:ext cx="47291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Correspondent aux phénomènes cadavériques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195736" y="4324031"/>
            <a:ext cx="25352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ＭＳ Ｐゴシック"/>
                <a:cs typeface="ＭＳ Ｐゴシック"/>
              </a:rPr>
              <a:t> Surviennent plus tard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195736" y="4907119"/>
            <a:ext cx="31956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 S</a:t>
            </a:r>
            <a:r>
              <a:rPr lang="fr-FR" altLang="fr-FR" dirty="0">
                <a:latin typeface="Times New Roman" pitchFamily="18" charset="0"/>
                <a:ea typeface="ヒラギノ角ゴ ProN W3"/>
                <a:cs typeface="ヒラギノ角ゴ ProN W3"/>
              </a:rPr>
              <a:t>’</a:t>
            </a:r>
            <a:r>
              <a:rPr lang="fr-FR" dirty="0">
                <a:latin typeface="Times New Roman" pitchFamily="18" charset="0"/>
                <a:ea typeface="ヒラギノ角ゴ ProN W3"/>
                <a:cs typeface="ヒラギノ角ゴ ProN W3"/>
              </a:rPr>
              <a:t>installent progressivement </a:t>
            </a:r>
          </a:p>
        </p:txBody>
      </p:sp>
    </p:spTree>
    <p:extLst>
      <p:ext uri="{BB962C8B-B14F-4D97-AF65-F5344CB8AC3E}">
        <p14:creationId xmlns:p14="http://schemas.microsoft.com/office/powerpoint/2010/main" val="3767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9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 REFROIDISSEMENT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CADAVERIQUE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650" y="1484313"/>
            <a:ext cx="14398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ea typeface="ＭＳ Ｐゴシック"/>
                <a:cs typeface="ＭＳ Ｐゴシック"/>
              </a:rPr>
              <a:t> Progressif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650" y="2205038"/>
            <a:ext cx="1273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Linéaire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55650" y="2924175"/>
            <a:ext cx="605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 Perte de + ou - 1° par heure après un palier de 1 à 2 heures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42988" y="3573463"/>
            <a:ext cx="37258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ＭＳ Ｐゴシック"/>
                <a:cs typeface="ＭＳ Ｐゴシック"/>
              </a:rPr>
              <a:t>- Il varie selon de nombreux facteurs: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1050" y="4149725"/>
            <a:ext cx="36607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-Température du corps avant la mort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51050" y="4652963"/>
            <a:ext cx="25193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ヒラギノ角ゴ ProN W3"/>
                <a:cs typeface="ヒラギノ角ゴ ProN W3"/>
              </a:rPr>
              <a:t>- Température ambiante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051050" y="5157788"/>
            <a:ext cx="40528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defTabSz="1300163"/>
            <a:r>
              <a:rPr lang="fr-FR">
                <a:latin typeface="Times New Roman" pitchFamily="18" charset="0"/>
                <a:ea typeface="ＭＳ Ｐゴシック"/>
                <a:cs typeface="ＭＳ Ｐゴシック"/>
              </a:rPr>
              <a:t>- Cause de la mort ( Noyade , incendie ..)</a:t>
            </a:r>
          </a:p>
        </p:txBody>
      </p:sp>
    </p:spTree>
    <p:extLst>
      <p:ext uri="{BB962C8B-B14F-4D97-AF65-F5344CB8AC3E}">
        <p14:creationId xmlns:p14="http://schemas.microsoft.com/office/powerpoint/2010/main" val="9015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15337</TotalTime>
  <Words>828</Words>
  <Application>Microsoft Office PowerPoint</Application>
  <PresentationFormat>Affichage à l'écran (4:3)</PresentationFormat>
  <Paragraphs>180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 Unicode MS</vt:lpstr>
      <vt:lpstr>ＭＳ Ｐゴシック</vt:lpstr>
      <vt:lpstr>Arial</vt:lpstr>
      <vt:lpstr>Arial Black</vt:lpstr>
      <vt:lpstr>Helvetica</vt:lpstr>
      <vt:lpstr>Helvetica Neue Light</vt:lpstr>
      <vt:lpstr>Times New Roman</vt:lpstr>
      <vt:lpstr>Wingdings</vt:lpstr>
      <vt:lpstr>ヒラギノ角ゴ ProN W3</vt:lpstr>
      <vt:lpstr>Réseau</vt:lpstr>
      <vt:lpstr>L’approche du corps humain en RCCI</vt:lpstr>
      <vt:lpstr>Approche médicolégale de la MORT</vt:lpstr>
      <vt:lpstr>Purement Juridique :</vt:lpstr>
      <vt:lpstr>Les causes de la mort ( chiffres globaux)</vt:lpstr>
      <vt:lpstr>DIAGNOSTIC DE LA MORT </vt:lpstr>
      <vt:lpstr>DEFINITION DE LA MORT MEDICO LEGALE</vt:lpstr>
      <vt:lpstr>LES SIGNES NEGATIFS DE VIE </vt:lpstr>
      <vt:lpstr>LES SIGNES POSITIFS DE LA MORT</vt:lpstr>
      <vt:lpstr>LE REFROIDISSEMENT CADAVERIQUE</vt:lpstr>
      <vt:lpstr>LE REFROIDISSEMENT CADAVERIQUE</vt:lpstr>
      <vt:lpstr>LA RIGIDITE CADAVERIQUE  2</vt:lpstr>
      <vt:lpstr>LA RIGIDITE CADAVERIQUE 3</vt:lpstr>
      <vt:lpstr>LES LIVIDITES CADAVERIQUE ( Ou Hypostase)</vt:lpstr>
      <vt:lpstr>LES LIVIDITES CADAVERIQUE 2</vt:lpstr>
      <vt:lpstr>LA DESHYDRATATION</vt:lpstr>
      <vt:lpstr>LA PUTREFACTION</vt:lpstr>
      <vt:lpstr>TABLEAU DE VIBERT : DATATION DE LA MORT </vt:lpstr>
      <vt:lpstr>Le travail en RCCI</vt:lpstr>
      <vt:lpstr>Présentation PowerPoint</vt:lpstr>
    </vt:vector>
  </TitlesOfParts>
  <Company>CG94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CODIR 080702</dc:title>
  <dc:subject>PROJET PORTAIL  INTRANET</dc:subject>
  <dc:creator>BERLIER Sébastien</dc:creator>
  <cp:lastModifiedBy>FLACHER Laurent</cp:lastModifiedBy>
  <cp:revision>749</cp:revision>
  <cp:lastPrinted>2000-07-04T10:18:08Z</cp:lastPrinted>
  <dcterms:created xsi:type="dcterms:W3CDTF">2000-07-03T06:07:31Z</dcterms:created>
  <dcterms:modified xsi:type="dcterms:W3CDTF">2020-07-09T09:22:32Z</dcterms:modified>
</cp:coreProperties>
</file>