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315" r:id="rId2"/>
    <p:sldId id="449" r:id="rId3"/>
    <p:sldId id="451" r:id="rId4"/>
    <p:sldId id="454" r:id="rId5"/>
    <p:sldId id="452" r:id="rId6"/>
    <p:sldId id="453" r:id="rId7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12B"/>
    <a:srgbClr val="CD0920"/>
    <a:srgbClr val="009999"/>
    <a:srgbClr val="C1FFE0"/>
    <a:srgbClr val="00CC66"/>
    <a:srgbClr val="FF0000"/>
    <a:srgbClr val="00CCF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210"/>
      </p:cViewPr>
      <p:guideLst>
        <p:guide orient="horz" pos="528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25" tIns="46515" rIns="93025" bIns="46515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368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25" tIns="46515" rIns="93025" bIns="46515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2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25" tIns="46515" rIns="93025" bIns="46515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434513"/>
            <a:ext cx="2936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25" tIns="46515" rIns="93025" bIns="46515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100">
                <a:latin typeface="Times New Roman" panose="02020603050405020304" pitchFamily="18" charset="0"/>
              </a:defRPr>
            </a:lvl1pPr>
          </a:lstStyle>
          <a:p>
            <a:fld id="{CDB39F69-90F2-4946-A8A4-2E300412CD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311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985" tIns="47992" rIns="95985" bIns="47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985" tIns="47992" rIns="95985" bIns="47992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1338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985" tIns="47992" rIns="95985" bIns="47992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100">
                <a:latin typeface="Times New Roman" panose="02020603050405020304" pitchFamily="18" charset="0"/>
              </a:defRPr>
            </a:lvl1pPr>
          </a:lstStyle>
          <a:p>
            <a:fld id="{8F9C8E75-16DE-4E1D-BDD8-F5B7ED798E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0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2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9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3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1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4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1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5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545EAB-9AA6-46CF-BA85-3523C7E1CA41}" type="slidenum">
              <a:rPr lang="fr-FR" altLang="fr-FR" sz="1100">
                <a:latin typeface="Times New Roman" panose="02020603050405020304" pitchFamily="18" charset="0"/>
              </a:rPr>
              <a:pPr/>
              <a:t>6</a:t>
            </a:fld>
            <a:endParaRPr lang="fr-FR" altLang="fr-FR" sz="1100">
              <a:latin typeface="Times New Roman" panose="02020603050405020304" pitchFamily="18" charset="0"/>
            </a:endParaRPr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9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548688" cy="1728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0364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1837-0764-4219-ADB0-1EEC0A51AD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8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BCD50-C7F3-46CF-81DE-DF63FB7C7B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588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40386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9E42E-1EC0-4C85-8D24-6ABF6807C4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8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2C089-C1C8-4E30-AC40-22C6D2A8E3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9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346F-EFA9-4975-A62E-269C33C6D5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881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F8B3A-24EF-4473-8ECE-0E1DA61F46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5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6A307-3008-48B2-B12D-EF5112CF55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66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4B3C-8478-4041-83FE-92EF2737DF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9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6BFE3-714C-422B-A254-C14A126208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51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CFBE6-8F40-4360-B3F3-AA5628F4AA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22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473CB-9352-4F74-A707-FA2319FD75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44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1677988" y="781050"/>
            <a:ext cx="2206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500" smtClean="0"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2700338" y="6453188"/>
            <a:ext cx="3889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 smtClean="0">
                <a:solidFill>
                  <a:schemeClr val="accent1"/>
                </a:solidFill>
                <a:latin typeface="Helvetica" panose="020B0604020202020204" pitchFamily="34" charset="0"/>
              </a:rPr>
              <a:t>Formation</a:t>
            </a:r>
            <a:r>
              <a:rPr lang="fr-FR" altLang="fr-FR" sz="1000" b="1" baseline="0" dirty="0" smtClean="0">
                <a:solidFill>
                  <a:schemeClr val="accent1"/>
                </a:solidFill>
                <a:latin typeface="Helvetica" panose="020B0604020202020204" pitchFamily="34" charset="0"/>
              </a:rPr>
              <a:t> Opérationnelle Spécialisée RCCI</a:t>
            </a:r>
            <a:endParaRPr lang="fr-FR" altLang="fr-FR" sz="1000" b="1" dirty="0">
              <a:solidFill>
                <a:schemeClr val="accent1"/>
              </a:solidFill>
              <a:latin typeface="Helvetica" panose="020B0604020202020204" pitchFamily="34" charset="0"/>
            </a:endParaRP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453188"/>
            <a:ext cx="444500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fld id="{C7F94870-0A8C-4561-B40E-1910D44F523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84763"/>
            <a:ext cx="37703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+mj-ea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ＭＳ Ｐゴシック" charset="0"/>
          <a:cs typeface="ＭＳ Ｐゴシック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+mn-ea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+mn-ea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+mn-ea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+mn-ea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+mn-ea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93948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0" y="26988"/>
            <a:ext cx="9144000" cy="153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</a:rPr>
              <a:t>Historique SDIS 42</a:t>
            </a: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6373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36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43593"/>
            <a:ext cx="2165901" cy="9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743746" y="2454277"/>
            <a:ext cx="244827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5400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R.C.C.I</a:t>
            </a:r>
            <a:endParaRPr lang="fr-FR" altLang="fr-FR" sz="5400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610227" y="3351248"/>
            <a:ext cx="2715311" cy="5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R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echerche des 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C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auses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Helvetica" panose="020B0604020202020204" pitchFamily="34" charset="0"/>
              </a:rPr>
              <a:t>e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t 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C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irconstances d’</a:t>
            </a:r>
            <a:r>
              <a:rPr lang="fr-FR" altLang="fr-FR" dirty="0" smtClean="0">
                <a:solidFill>
                  <a:srgbClr val="FFFF00"/>
                </a:solidFill>
                <a:latin typeface="Helvetica" panose="020B0604020202020204" pitchFamily="34" charset="0"/>
              </a:rPr>
              <a:t>I</a:t>
            </a:r>
            <a:r>
              <a:rPr lang="fr-FR" altLang="fr-FR" dirty="0" smtClean="0">
                <a:solidFill>
                  <a:schemeClr val="bg1"/>
                </a:solidFill>
                <a:latin typeface="Helvetica" panose="020B0604020202020204" pitchFamily="34" charset="0"/>
              </a:rPr>
              <a:t>ncendie</a:t>
            </a:r>
            <a:endParaRPr lang="fr-FR" altLang="fr-FR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3729584" y="2234012"/>
            <a:ext cx="2736304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fr-FR" altLang="fr-FR" sz="11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Formation Opérationnelle Spécialisée</a:t>
            </a:r>
            <a:endParaRPr lang="fr-FR" altLang="fr-FR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Image 11" descr="DSC050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32" y="2159000"/>
            <a:ext cx="2585690" cy="17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8" y="2175140"/>
            <a:ext cx="2561451" cy="171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2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Historique au sein du SDIS </a:t>
            </a:r>
            <a:r>
              <a:rPr lang="fr-F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50825" y="404664"/>
            <a:ext cx="86106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600" b="1" u="sng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fr-FR" sz="1600" dirty="0">
              <a:latin typeface="Book Antiqua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2009 : </a:t>
            </a:r>
            <a:r>
              <a:rPr lang="fr-FR" sz="1600" dirty="0">
                <a:latin typeface="Book Antiqua" pitchFamily="18" charset="0"/>
              </a:rPr>
              <a:t>Formation du </a:t>
            </a:r>
            <a:r>
              <a:rPr lang="fr-FR" dirty="0" smtClean="0">
                <a:latin typeface="Book Antiqua" pitchFamily="18" charset="0"/>
              </a:rPr>
              <a:t>COL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BUSSIERE en RCCI 3 au Fort de Domont dans le Val d’Oise.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2009 : </a:t>
            </a:r>
            <a:r>
              <a:rPr lang="fr-FR" sz="1600" dirty="0">
                <a:latin typeface="Book Antiqua" pitchFamily="18" charset="0"/>
              </a:rPr>
              <a:t>Formation </a:t>
            </a:r>
            <a:r>
              <a:rPr lang="fr-FR" sz="1600" dirty="0" smtClean="0">
                <a:latin typeface="Book Antiqua" pitchFamily="18" charset="0"/>
              </a:rPr>
              <a:t>du LTN </a:t>
            </a:r>
            <a:r>
              <a:rPr lang="fr-FR" sz="1600" dirty="0">
                <a:latin typeface="Book Antiqua" pitchFamily="18" charset="0"/>
              </a:rPr>
              <a:t>FLACHER au Fort en RCCI 3 dans un cadre professionnel.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2010 : </a:t>
            </a:r>
            <a:r>
              <a:rPr lang="fr-FR" sz="1600" dirty="0">
                <a:latin typeface="Book Antiqua" pitchFamily="18" charset="0"/>
              </a:rPr>
              <a:t>Rencontre entre le </a:t>
            </a:r>
            <a:r>
              <a:rPr lang="fr-FR" dirty="0" smtClean="0">
                <a:latin typeface="Book Antiqua" pitchFamily="18" charset="0"/>
              </a:rPr>
              <a:t>COL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BUSSIERE et </a:t>
            </a:r>
            <a:r>
              <a:rPr lang="fr-FR" sz="1600" dirty="0" smtClean="0">
                <a:latin typeface="Book Antiqua" pitchFamily="18" charset="0"/>
              </a:rPr>
              <a:t>le LTN </a:t>
            </a:r>
            <a:r>
              <a:rPr lang="fr-FR" sz="1600" dirty="0">
                <a:latin typeface="Book Antiqua" pitchFamily="18" charset="0"/>
              </a:rPr>
              <a:t>FLACHER: création et développement de la RCCI </a:t>
            </a:r>
            <a:r>
              <a:rPr lang="fr-FR" sz="1600" dirty="0" smtClean="0">
                <a:latin typeface="Book Antiqua" pitchFamily="18" charset="0"/>
              </a:rPr>
              <a:t>judiciaire (hors SDIS) </a:t>
            </a:r>
            <a:r>
              <a:rPr lang="fr-FR" sz="1600" dirty="0">
                <a:latin typeface="Book Antiqua" pitchFamily="18" charset="0"/>
              </a:rPr>
              <a:t>en partenariat avec le tribunal de Montbrison ensuite Saint- Etienne.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2010 : </a:t>
            </a:r>
            <a:r>
              <a:rPr lang="fr-FR" sz="1600" dirty="0">
                <a:latin typeface="Book Antiqua" pitchFamily="18" charset="0"/>
              </a:rPr>
              <a:t>Formation de l’ ADJ MASSEI en RCCI 3 au Fort dans un cadre hors SDIS.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2010 : </a:t>
            </a:r>
            <a:r>
              <a:rPr lang="fr-FR" sz="1600" dirty="0">
                <a:latin typeface="Book Antiqua" pitchFamily="18" charset="0"/>
              </a:rPr>
              <a:t>Il est évoqué entre le </a:t>
            </a:r>
            <a:r>
              <a:rPr lang="fr-FR" dirty="0" smtClean="0">
                <a:latin typeface="Book Antiqua" pitchFamily="18" charset="0"/>
              </a:rPr>
              <a:t>COL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BUSSIERE, </a:t>
            </a:r>
            <a:r>
              <a:rPr lang="fr-FR" sz="1600" dirty="0" smtClean="0">
                <a:latin typeface="Book Antiqua" pitchFamily="18" charset="0"/>
              </a:rPr>
              <a:t>le LTN </a:t>
            </a:r>
            <a:r>
              <a:rPr lang="fr-FR" sz="1600" dirty="0">
                <a:latin typeface="Book Antiqua" pitchFamily="18" charset="0"/>
              </a:rPr>
              <a:t>FLACHER et l’ADC MASSEI la     possibilité de développer le concept RCCI au sein du SDIS 42.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2010 : </a:t>
            </a:r>
            <a:r>
              <a:rPr lang="fr-FR" sz="1600" dirty="0">
                <a:latin typeface="Book Antiqua" pitchFamily="18" charset="0"/>
              </a:rPr>
              <a:t>Présentation de la RCCI en réunion d’état major: les intérêts de la RCCI pour le service ( </a:t>
            </a:r>
            <a:r>
              <a:rPr lang="fr-FR" dirty="0" smtClean="0">
                <a:latin typeface="Book Antiqua" pitchFamily="18" charset="0"/>
              </a:rPr>
              <a:t>COL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BUSSIERE, </a:t>
            </a:r>
            <a:r>
              <a:rPr lang="fr-FR" dirty="0" smtClean="0">
                <a:latin typeface="Book Antiqua" pitchFamily="18" charset="0"/>
              </a:rPr>
              <a:t>LTN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FLACHER).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2010 </a:t>
            </a:r>
            <a:r>
              <a:rPr lang="fr-FR" sz="1600" dirty="0">
                <a:solidFill>
                  <a:srgbClr val="FFFF00"/>
                </a:solidFill>
                <a:latin typeface="Book Antiqua" pitchFamily="18" charset="0"/>
              </a:rPr>
              <a:t>: </a:t>
            </a:r>
            <a:r>
              <a:rPr lang="fr-FR" sz="1600" dirty="0">
                <a:latin typeface="Book Antiqua" pitchFamily="18" charset="0"/>
              </a:rPr>
              <a:t>Formation </a:t>
            </a:r>
            <a:r>
              <a:rPr lang="fr-FR" sz="1600" dirty="0" smtClean="0">
                <a:latin typeface="Book Antiqua" pitchFamily="18" charset="0"/>
              </a:rPr>
              <a:t>du LTN </a:t>
            </a:r>
            <a:r>
              <a:rPr lang="fr-FR" sz="1600" dirty="0">
                <a:latin typeface="Book Antiqua" pitchFamily="18" charset="0"/>
              </a:rPr>
              <a:t>FLACHER en RCCI 4 et 5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2011 : </a:t>
            </a:r>
            <a:r>
              <a:rPr lang="fr-FR" sz="1600" dirty="0">
                <a:latin typeface="Book Antiqua" pitchFamily="18" charset="0"/>
              </a:rPr>
              <a:t>Formation du CDT BOURET en RCCI 3.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2011 : </a:t>
            </a:r>
            <a:r>
              <a:rPr lang="fr-FR" sz="1600" dirty="0" smtClean="0">
                <a:latin typeface="Book Antiqua" pitchFamily="18" charset="0"/>
              </a:rPr>
              <a:t>L</a:t>
            </a:r>
            <a:r>
              <a:rPr lang="fr-FR" dirty="0" smtClean="0">
                <a:latin typeface="Book Antiqua" pitchFamily="18" charset="0"/>
              </a:rPr>
              <a:t>e LTN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FLACHER participe à l’encadrement de stages RCCI 3, 4 et 5 à Domont.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2011 : </a:t>
            </a:r>
            <a:r>
              <a:rPr lang="fr-FR" sz="1600" dirty="0">
                <a:latin typeface="Book Antiqua" pitchFamily="18" charset="0"/>
              </a:rPr>
              <a:t>Le projet de création d’une FOS RCCI conduite par le </a:t>
            </a:r>
            <a:r>
              <a:rPr lang="fr-FR" dirty="0" smtClean="0">
                <a:latin typeface="Book Antiqua" pitchFamily="18" charset="0"/>
              </a:rPr>
              <a:t>COL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>
                <a:latin typeface="Book Antiqua" pitchFamily="18" charset="0"/>
              </a:rPr>
              <a:t>BUSSIERE est validé en CASDIS le 15 Septembre 2011. </a:t>
            </a:r>
          </a:p>
          <a:p>
            <a:pPr algn="ctr">
              <a:spcBef>
                <a:spcPct val="50000"/>
              </a:spcBef>
            </a:pPr>
            <a:endParaRPr lang="fr-FR" sz="16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fr-FR" sz="16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fr-FR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3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196752"/>
            <a:ext cx="842486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2012 : </a:t>
            </a:r>
            <a:r>
              <a:rPr lang="fr-FR" sz="1600" dirty="0">
                <a:latin typeface="Book Antiqua" pitchFamily="18" charset="0"/>
              </a:rPr>
              <a:t>Formation du </a:t>
            </a:r>
            <a:r>
              <a:rPr lang="fr-FR" sz="1600" dirty="0" smtClean="0">
                <a:latin typeface="Book Antiqua" pitchFamily="18" charset="0"/>
              </a:rPr>
              <a:t>CDT </a:t>
            </a:r>
            <a:r>
              <a:rPr lang="fr-FR" sz="1600" dirty="0">
                <a:latin typeface="Book Antiqua" pitchFamily="18" charset="0"/>
              </a:rPr>
              <a:t>CIZERON  au module RCCI de l’ENSOSP</a:t>
            </a:r>
            <a:r>
              <a:rPr lang="fr-FR" dirty="0">
                <a:latin typeface="Book Antiqua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2012: </a:t>
            </a:r>
            <a:r>
              <a:rPr lang="fr-FR" sz="1600" dirty="0">
                <a:latin typeface="Book Antiqua" pitchFamily="18" charset="0"/>
              </a:rPr>
              <a:t>Lancement des actions de sensibilisation au personnel.</a:t>
            </a: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2012: </a:t>
            </a:r>
            <a:r>
              <a:rPr lang="fr-FR" sz="1600" dirty="0">
                <a:latin typeface="Book Antiqua" pitchFamily="18" charset="0"/>
              </a:rPr>
              <a:t>formation de l’ADC MASSEI en RCCI 4 et 5 à titre personnel.</a:t>
            </a: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2012: </a:t>
            </a:r>
            <a:r>
              <a:rPr lang="fr-FR" sz="1600" dirty="0">
                <a:latin typeface="Book Antiqua" pitchFamily="18" charset="0"/>
              </a:rPr>
              <a:t>formation de l’ADC PICQ au Fort de Domont.</a:t>
            </a: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2013: </a:t>
            </a:r>
            <a:r>
              <a:rPr lang="fr-FR" sz="1600" dirty="0">
                <a:latin typeface="Book Antiqua" pitchFamily="18" charset="0"/>
              </a:rPr>
              <a:t>formation de l’ADC DUMAS au Fort de Domont.</a:t>
            </a: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2013: </a:t>
            </a:r>
            <a:r>
              <a:rPr lang="fr-FR" sz="1600" dirty="0">
                <a:latin typeface="Book Antiqua" pitchFamily="18" charset="0"/>
              </a:rPr>
              <a:t>formation du CNE RICHARD au module RCCI de </a:t>
            </a:r>
            <a:r>
              <a:rPr lang="fr-FR" sz="1600" dirty="0" smtClean="0">
                <a:latin typeface="Book Antiqua" pitchFamily="18" charset="0"/>
              </a:rPr>
              <a:t>l’ENSOSP.</a:t>
            </a: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2013:</a:t>
            </a:r>
            <a:r>
              <a:rPr lang="fr-FR" sz="1600" dirty="0">
                <a:latin typeface="Book Antiqua" pitchFamily="18" charset="0"/>
              </a:rPr>
              <a:t> </a:t>
            </a:r>
            <a:r>
              <a:rPr lang="fr-FR" sz="1600" dirty="0" smtClean="0">
                <a:latin typeface="Book Antiqua" pitchFamily="18" charset="0"/>
              </a:rPr>
              <a:t>L’ADJ </a:t>
            </a:r>
            <a:r>
              <a:rPr lang="fr-FR" sz="1600" dirty="0">
                <a:latin typeface="Book Antiqua" pitchFamily="18" charset="0"/>
              </a:rPr>
              <a:t>HUET David rejoint également la </a:t>
            </a:r>
            <a:r>
              <a:rPr lang="fr-FR" sz="1600" dirty="0" smtClean="0">
                <a:latin typeface="Book Antiqua" pitchFamily="18" charset="0"/>
              </a:rPr>
              <a:t>FOS.</a:t>
            </a:r>
            <a:endParaRPr lang="fr-FR" sz="1600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FF0000"/>
                </a:solidFill>
                <a:latin typeface="Book Antiqua" pitchFamily="18" charset="0"/>
              </a:rPr>
              <a:t>2014: </a:t>
            </a:r>
            <a:r>
              <a:rPr lang="fr-FR" sz="1600" dirty="0" smtClean="0">
                <a:latin typeface="Book Antiqua" pitchFamily="18" charset="0"/>
              </a:rPr>
              <a:t>Les </a:t>
            </a:r>
            <a:r>
              <a:rPr lang="fr-FR" dirty="0" smtClean="0">
                <a:latin typeface="Book Antiqua" pitchFamily="18" charset="0"/>
              </a:rPr>
              <a:t>CNE</a:t>
            </a:r>
            <a:r>
              <a:rPr lang="fr-FR" sz="1600" dirty="0" smtClean="0">
                <a:latin typeface="Book Antiqua" pitchFamily="18" charset="0"/>
              </a:rPr>
              <a:t> VIGOUROUX ET REYMOND rejoignent la </a:t>
            </a:r>
            <a:r>
              <a:rPr lang="fr-FR" sz="1600" dirty="0" smtClean="0">
                <a:latin typeface="Book Antiqua" pitchFamily="18" charset="0"/>
              </a:rPr>
              <a:t>FOS.</a:t>
            </a:r>
            <a:endParaRPr lang="fr-FR" sz="1600" dirty="0" smtClean="0">
              <a:latin typeface="Book Antiqua" pitchFamily="18" charset="0"/>
            </a:endParaRPr>
          </a:p>
          <a:p>
            <a:pPr algn="l"/>
            <a:endParaRPr lang="fr-FR" sz="1600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2014</a:t>
            </a:r>
            <a:r>
              <a:rPr lang="fr-FR" sz="1600" dirty="0" smtClean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fr-FR" sz="1600" dirty="0" smtClean="0">
                <a:latin typeface="Book Antiqua" pitchFamily="18" charset="0"/>
              </a:rPr>
              <a:t>L’ADC ASENCIO Fabrice RCCI 3 rejoint la FOS le 1</a:t>
            </a:r>
            <a:r>
              <a:rPr lang="fr-FR" sz="1600" baseline="30000" dirty="0" smtClean="0">
                <a:latin typeface="Book Antiqua" pitchFamily="18" charset="0"/>
              </a:rPr>
              <a:t>er</a:t>
            </a:r>
            <a:r>
              <a:rPr lang="fr-FR" sz="1600" dirty="0" smtClean="0">
                <a:latin typeface="Book Antiqua" pitchFamily="18" charset="0"/>
              </a:rPr>
              <a:t> </a:t>
            </a:r>
            <a:r>
              <a:rPr lang="fr-FR" sz="1600" dirty="0" smtClean="0">
                <a:latin typeface="Book Antiqua" pitchFamily="18" charset="0"/>
              </a:rPr>
              <a:t>Septembre.</a:t>
            </a:r>
            <a:endParaRPr lang="fr-FR" sz="1600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FF0000"/>
                </a:solidFill>
                <a:latin typeface="Book Antiqua" pitchFamily="18" charset="0"/>
              </a:rPr>
              <a:t>2016: </a:t>
            </a:r>
            <a:r>
              <a:rPr lang="fr-FR" sz="1600" dirty="0" smtClean="0">
                <a:latin typeface="Book Antiqua" pitchFamily="18" charset="0"/>
              </a:rPr>
              <a:t>formation des CNE CHARRETIER, LARGERON et du LTN DURAND à </a:t>
            </a:r>
            <a:r>
              <a:rPr lang="fr-FR" sz="1600" dirty="0" smtClean="0">
                <a:latin typeface="Book Antiqua" pitchFamily="18" charset="0"/>
              </a:rPr>
              <a:t>l’ENSOSP.</a:t>
            </a:r>
            <a:endParaRPr lang="fr-FR" sz="1600" dirty="0" smtClean="0">
              <a:latin typeface="Book Antiqua" pitchFamily="18" charset="0"/>
            </a:endParaRPr>
          </a:p>
          <a:p>
            <a:pPr algn="l"/>
            <a:endParaRPr lang="fr-FR" sz="16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2017: </a:t>
            </a:r>
            <a:r>
              <a:rPr lang="fr-FR" dirty="0" smtClean="0">
                <a:latin typeface="Book Antiqua" pitchFamily="18" charset="0"/>
              </a:rPr>
              <a:t>formation du LTN MARION à </a:t>
            </a:r>
            <a:r>
              <a:rPr lang="fr-FR" dirty="0" smtClean="0">
                <a:latin typeface="Book Antiqua" pitchFamily="18" charset="0"/>
              </a:rPr>
              <a:t>l’ENSOSP.</a:t>
            </a: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endParaRPr lang="fr-FR" dirty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4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196752"/>
            <a:ext cx="84248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Book Antiqua" pitchFamily="18" charset="0"/>
              </a:rPr>
              <a:t>2017: </a:t>
            </a:r>
            <a:r>
              <a:rPr lang="fr-FR" sz="1600" dirty="0" smtClean="0">
                <a:latin typeface="Book Antiqua" pitchFamily="18" charset="0"/>
              </a:rPr>
              <a:t>Le CDT CIZERON est nommé chef de FOS.</a:t>
            </a:r>
          </a:p>
          <a:p>
            <a:pPr algn="l">
              <a:buFont typeface="Wingdings" pitchFamily="2" charset="2"/>
              <a:buChar char="Ø"/>
            </a:pPr>
            <a:endParaRPr lang="fr-FR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FF0000"/>
                </a:solidFill>
                <a:latin typeface="Book Antiqua" pitchFamily="18" charset="0"/>
              </a:rPr>
              <a:t>2018 </a:t>
            </a:r>
            <a:r>
              <a:rPr lang="fr-FR" sz="1600" dirty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fr-FR" sz="1600" dirty="0">
                <a:latin typeface="Book Antiqua" pitchFamily="18" charset="0"/>
              </a:rPr>
              <a:t>Formation du </a:t>
            </a:r>
            <a:r>
              <a:rPr lang="fr-FR" sz="1600" dirty="0" smtClean="0">
                <a:latin typeface="Book Antiqua" pitchFamily="18" charset="0"/>
              </a:rPr>
              <a:t>CNE DUCROS au </a:t>
            </a:r>
            <a:r>
              <a:rPr lang="fr-FR" sz="1600" dirty="0">
                <a:latin typeface="Book Antiqua" pitchFamily="18" charset="0"/>
              </a:rPr>
              <a:t>module RCCI de l’ENSOSP</a:t>
            </a:r>
            <a:r>
              <a:rPr lang="fr-FR" dirty="0" smtClean="0">
                <a:latin typeface="Book Antiqua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2019 : </a:t>
            </a:r>
            <a:r>
              <a:rPr lang="fr-FR" dirty="0" smtClean="0">
                <a:latin typeface="Book Antiqua" pitchFamily="18" charset="0"/>
              </a:rPr>
              <a:t>Le CNE REYMOND, l’ADC ASENCIO et le CNE LARGERON (Suspension d’engagement) quittent la FOS RCCI.</a:t>
            </a:r>
          </a:p>
          <a:p>
            <a:pPr algn="l">
              <a:buFont typeface="Wingdings" pitchFamily="2" charset="2"/>
              <a:buChar char="Ø"/>
            </a:pP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2019: </a:t>
            </a:r>
            <a:r>
              <a:rPr lang="fr-FR" dirty="0" smtClean="0">
                <a:latin typeface="Book Antiqua" pitchFamily="18" charset="0"/>
              </a:rPr>
              <a:t>Formation du CNE DUCROS à l’ENSOSP.</a:t>
            </a:r>
          </a:p>
          <a:p>
            <a:pPr algn="l">
              <a:buFont typeface="Wingdings" pitchFamily="2" charset="2"/>
              <a:buChar char="Ø"/>
            </a:pP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2020:</a:t>
            </a:r>
            <a:r>
              <a:rPr lang="fr-FR" dirty="0" smtClean="0">
                <a:latin typeface="Book Antiqua" pitchFamily="18" charset="0"/>
              </a:rPr>
              <a:t> Formation du CDT DELOUCHE- MEYER Muriel à l’ENSOSP</a:t>
            </a:r>
            <a:r>
              <a:rPr lang="fr-FR" dirty="0" smtClean="0">
                <a:latin typeface="Book Antiqua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2020: </a:t>
            </a:r>
            <a:r>
              <a:rPr lang="fr-FR" dirty="0" smtClean="0">
                <a:latin typeface="Book Antiqua" pitchFamily="18" charset="0"/>
              </a:rPr>
              <a:t>Le CNE DUCROS quitte le SDIS 42 et la FOS.</a:t>
            </a: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dirty="0" smtClean="0">
              <a:latin typeface="Book Antiqua" pitchFamily="18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L’effectif opérationnel de la FOS est constitué de 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14 </a:t>
            </a:r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agents.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 smtClean="0">
              <a:latin typeface="Book Antiqua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fr-FR" sz="1600" dirty="0">
              <a:latin typeface="Book Antiqua" pitchFamily="18" charset="0"/>
            </a:endParaRPr>
          </a:p>
          <a:p>
            <a:endParaRPr lang="fr-FR" dirty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00DD61-43EF-4F93-B1CA-4DDA5ABA8233}" type="slidenum">
              <a:rPr lang="fr-FR" altLang="fr-FR" sz="1200">
                <a:solidFill>
                  <a:schemeClr val="bg1"/>
                </a:solidFill>
                <a:latin typeface="Helvetica" panose="020B0604020202020204" pitchFamily="34" charset="0"/>
              </a:rPr>
              <a:pPr/>
              <a:t>5</a:t>
            </a:fld>
            <a:endParaRPr lang="fr-FR" altLang="fr-FR" sz="12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Composition de la FOS</a:t>
            </a: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3006312" y="1070412"/>
            <a:ext cx="3171061" cy="338554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1 Chef de FOS : </a:t>
            </a:r>
            <a:r>
              <a:rPr lang="fr-FR" b="1" dirty="0" smtClean="0"/>
              <a:t>CDT CIZERON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56020" y="2019398"/>
            <a:ext cx="4292600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/>
              <a:t>1 Adjoint chef de FOS : CDT BOURET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35163" y="3032270"/>
            <a:ext cx="6092245" cy="369332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1 Conseiller technique départemental : </a:t>
            </a:r>
            <a:r>
              <a:rPr lang="fr-FR" b="1" dirty="0" smtClean="0"/>
              <a:t>LTN </a:t>
            </a:r>
            <a:r>
              <a:rPr lang="fr-FR" b="1" dirty="0"/>
              <a:t>FLACHER</a:t>
            </a: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2620042" y="3978302"/>
            <a:ext cx="4092787" cy="33855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+ 12 </a:t>
            </a:r>
            <a:r>
              <a:rPr lang="fr-FR" b="1" dirty="0"/>
              <a:t>Sapeurs- Pompiers investigateurs: </a:t>
            </a:r>
          </a:p>
        </p:txBody>
      </p:sp>
      <p:sp>
        <p:nvSpPr>
          <p:cNvPr id="11" name="Flèche droite rayée 10"/>
          <p:cNvSpPr/>
          <p:nvPr/>
        </p:nvSpPr>
        <p:spPr>
          <a:xfrm rot="5400000">
            <a:off x="4333874" y="1528650"/>
            <a:ext cx="515938" cy="36036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rot="5400000">
            <a:off x="4344353" y="2519567"/>
            <a:ext cx="515937" cy="36036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353" y="3505025"/>
            <a:ext cx="515938" cy="36036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courbée vers la droite 13"/>
          <p:cNvSpPr/>
          <p:nvPr/>
        </p:nvSpPr>
        <p:spPr>
          <a:xfrm>
            <a:off x="656343" y="3978302"/>
            <a:ext cx="731837" cy="12160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 flipH="1">
            <a:off x="7812360" y="3933056"/>
            <a:ext cx="636587" cy="12160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3255722" y="6093296"/>
            <a:ext cx="265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Effectif de la FOS fixé à 16 SP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97381"/>
              </p:ext>
            </p:extLst>
          </p:nvPr>
        </p:nvGraphicFramePr>
        <p:xfrm>
          <a:off x="1475656" y="4581128"/>
          <a:ext cx="6222999" cy="128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50">
                  <a:extLst>
                    <a:ext uri="{9D8B030D-6E8A-4147-A177-3AD203B41FA5}"/>
                  </a:extLst>
                </a:gridCol>
                <a:gridCol w="1703917">
                  <a:extLst>
                    <a:ext uri="{9D8B030D-6E8A-4147-A177-3AD203B41FA5}"/>
                  </a:extLst>
                </a:gridCol>
                <a:gridCol w="1481666">
                  <a:extLst>
                    <a:ext uri="{9D8B030D-6E8A-4147-A177-3AD203B41FA5}"/>
                  </a:extLst>
                </a:gridCol>
                <a:gridCol w="1481666">
                  <a:extLst>
                    <a:ext uri="{9D8B030D-6E8A-4147-A177-3AD203B41FA5}"/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>
                          <a:solidFill>
                            <a:schemeClr val="tx1"/>
                          </a:solidFill>
                        </a:rPr>
                        <a:t>ADC MASSEI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>
                          <a:solidFill>
                            <a:schemeClr val="tx1"/>
                          </a:solidFill>
                        </a:rPr>
                        <a:t>ADC</a:t>
                      </a:r>
                      <a:r>
                        <a:rPr lang="fr-FR" alt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altLang="fr-FR" sz="1200" b="1" dirty="0" smtClean="0">
                          <a:solidFill>
                            <a:schemeClr val="tx1"/>
                          </a:solidFill>
                        </a:rPr>
                        <a:t>HUET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ADC PICQ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>
                          <a:solidFill>
                            <a:schemeClr val="tx1"/>
                          </a:solidFill>
                        </a:rPr>
                        <a:t>CNE RICHARD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CNE VIGOUROUX 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ADJ PERRIER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1" dirty="0" smtClean="0"/>
                        <a:t>LTN PASCALE</a:t>
                      </a:r>
                      <a:endParaRPr lang="fr-FR" sz="1200" dirty="0" smtClean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LTN DURAND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LTN MARION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CNE CHARRETIER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 smtClean="0"/>
                        <a:t>CDT</a:t>
                      </a:r>
                      <a:r>
                        <a:rPr lang="fr-FR" altLang="fr-FR" sz="1200" b="1" baseline="0" dirty="0" smtClean="0"/>
                        <a:t> DELOUCHE- MEYER </a:t>
                      </a:r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91433" marR="91433" marT="45749" marB="4574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8" descr="DSC05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5539"/>
            <a:ext cx="7416055" cy="49631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051547" y="1341438"/>
            <a:ext cx="5212158" cy="17796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FIN</a:t>
            </a:r>
          </a:p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/>
              </a:rPr>
              <a:t>merci de votre attention</a:t>
            </a:r>
          </a:p>
        </p:txBody>
      </p:sp>
      <p:pic>
        <p:nvPicPr>
          <p:cNvPr id="19" name="Picture 4" descr="question_float_from_box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446" y="4221163"/>
            <a:ext cx="1269893" cy="174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15307</TotalTime>
  <Words>395</Words>
  <Application>Microsoft Office PowerPoint</Application>
  <PresentationFormat>Affichage à l'écran (4:3)</PresentationFormat>
  <Paragraphs>87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 Unicode MS</vt:lpstr>
      <vt:lpstr>ＭＳ Ｐゴシック</vt:lpstr>
      <vt:lpstr>Arial</vt:lpstr>
      <vt:lpstr>Arial Black</vt:lpstr>
      <vt:lpstr>Book Antiqua</vt:lpstr>
      <vt:lpstr>Helvetica</vt:lpstr>
      <vt:lpstr>Times New Roman</vt:lpstr>
      <vt:lpstr>Wingdings</vt:lpstr>
      <vt:lpstr>Réseau</vt:lpstr>
      <vt:lpstr>Historique SDIS 42</vt:lpstr>
      <vt:lpstr>Historique au sein du SDIS 42</vt:lpstr>
      <vt:lpstr>Présentation PowerPoint</vt:lpstr>
      <vt:lpstr>Présentation PowerPoint</vt:lpstr>
      <vt:lpstr>Composition de la FOS</vt:lpstr>
      <vt:lpstr>Présentation PowerPoint</vt:lpstr>
    </vt:vector>
  </TitlesOfParts>
  <Company>CG94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CODIR 080702</dc:title>
  <dc:subject>PROJET PORTAIL  INTRANET</dc:subject>
  <dc:creator>BERLIER Sébastien</dc:creator>
  <cp:lastModifiedBy>FLACHER Laurent</cp:lastModifiedBy>
  <cp:revision>746</cp:revision>
  <cp:lastPrinted>2000-07-04T10:18:08Z</cp:lastPrinted>
  <dcterms:created xsi:type="dcterms:W3CDTF">2000-07-03T06:07:31Z</dcterms:created>
  <dcterms:modified xsi:type="dcterms:W3CDTF">2020-07-09T09:21:54Z</dcterms:modified>
</cp:coreProperties>
</file>