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1"/>
  </p:sldMasterIdLst>
  <p:notesMasterIdLst>
    <p:notesMasterId r:id="rId34"/>
  </p:notesMasterIdLst>
  <p:handoutMasterIdLst>
    <p:handoutMasterId r:id="rId35"/>
  </p:handoutMasterIdLst>
  <p:sldIdLst>
    <p:sldId id="315" r:id="rId2"/>
    <p:sldId id="449" r:id="rId3"/>
    <p:sldId id="450" r:id="rId4"/>
    <p:sldId id="451" r:id="rId5"/>
    <p:sldId id="453" r:id="rId6"/>
    <p:sldId id="454" r:id="rId7"/>
    <p:sldId id="455" r:id="rId8"/>
    <p:sldId id="456" r:id="rId9"/>
    <p:sldId id="457" r:id="rId10"/>
    <p:sldId id="458" r:id="rId11"/>
    <p:sldId id="459" r:id="rId12"/>
    <p:sldId id="477" r:id="rId13"/>
    <p:sldId id="478" r:id="rId14"/>
    <p:sldId id="460" r:id="rId15"/>
    <p:sldId id="462" r:id="rId16"/>
    <p:sldId id="463" r:id="rId17"/>
    <p:sldId id="479" r:id="rId18"/>
    <p:sldId id="464" r:id="rId19"/>
    <p:sldId id="465" r:id="rId20"/>
    <p:sldId id="466" r:id="rId21"/>
    <p:sldId id="467" r:id="rId22"/>
    <p:sldId id="468" r:id="rId23"/>
    <p:sldId id="469" r:id="rId24"/>
    <p:sldId id="470" r:id="rId25"/>
    <p:sldId id="481" r:id="rId26"/>
    <p:sldId id="471" r:id="rId27"/>
    <p:sldId id="472" r:id="rId28"/>
    <p:sldId id="480" r:id="rId29"/>
    <p:sldId id="473" r:id="rId30"/>
    <p:sldId id="474" r:id="rId31"/>
    <p:sldId id="475" r:id="rId32"/>
    <p:sldId id="476" r:id="rId33"/>
  </p:sldIdLst>
  <p:sldSz cx="9144000" cy="6858000" type="screen4x3"/>
  <p:notesSz cx="6797675" cy="9926638"/>
  <p:defaultTextStyle>
    <a:defPPr>
      <a:defRPr lang="fr-FR"/>
    </a:defPPr>
    <a:lvl1pPr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528">
          <p15:clr>
            <a:srgbClr val="A4A3A4"/>
          </p15:clr>
        </p15:guide>
        <p15:guide id="2" pos="2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0920"/>
    <a:srgbClr val="1A212B"/>
    <a:srgbClr val="009999"/>
    <a:srgbClr val="C1FFE0"/>
    <a:srgbClr val="00CC66"/>
    <a:srgbClr val="FF0000"/>
    <a:srgbClr val="00CCFF"/>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480"/>
      </p:cViewPr>
      <p:guideLst>
        <p:guide orient="horz" pos="528"/>
        <p:guide pos="2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214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32113"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t" anchorCtr="0" compatLnSpc="1">
            <a:prstTxWarp prst="textNoShape">
              <a:avLst/>
            </a:prstTxWarp>
          </a:bodyPr>
          <a:lstStyle>
            <a:lvl1pPr algn="l" defTabSz="930275" eaLnBrk="0" hangingPunct="0">
              <a:defRPr sz="1100">
                <a:latin typeface="Times New Roman" charset="0"/>
                <a:ea typeface="ＭＳ Ｐゴシック" charset="0"/>
                <a:cs typeface="+mn-cs"/>
              </a:defRPr>
            </a:lvl1pPr>
          </a:lstStyle>
          <a:p>
            <a:pPr>
              <a:defRPr/>
            </a:pPr>
            <a:endParaRPr lang="fr-FR"/>
          </a:p>
        </p:txBody>
      </p:sp>
      <p:sp>
        <p:nvSpPr>
          <p:cNvPr id="9219" name="Rectangle 3"/>
          <p:cNvSpPr>
            <a:spLocks noGrp="1" noChangeArrowheads="1"/>
          </p:cNvSpPr>
          <p:nvPr>
            <p:ph type="dt" sz="quarter" idx="1"/>
          </p:nvPr>
        </p:nvSpPr>
        <p:spPr bwMode="auto">
          <a:xfrm>
            <a:off x="3832225" y="0"/>
            <a:ext cx="2936875"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t" anchorCtr="0" compatLnSpc="1">
            <a:prstTxWarp prst="textNoShape">
              <a:avLst/>
            </a:prstTxWarp>
          </a:bodyPr>
          <a:lstStyle>
            <a:lvl1pPr algn="r" defTabSz="930275" eaLnBrk="0" hangingPunct="0">
              <a:defRPr sz="1100">
                <a:latin typeface="Times New Roman" charset="0"/>
                <a:ea typeface="ＭＳ Ｐゴシック" charset="0"/>
                <a:cs typeface="+mn-cs"/>
              </a:defRPr>
            </a:lvl1pPr>
          </a:lstStyle>
          <a:p>
            <a:pPr>
              <a:defRPr/>
            </a:pPr>
            <a:endParaRPr lang="fr-FR"/>
          </a:p>
        </p:txBody>
      </p:sp>
      <p:sp>
        <p:nvSpPr>
          <p:cNvPr id="9220" name="Rectangle 4"/>
          <p:cNvSpPr>
            <a:spLocks noGrp="1" noChangeArrowheads="1"/>
          </p:cNvSpPr>
          <p:nvPr>
            <p:ph type="ftr" sz="quarter" idx="2"/>
          </p:nvPr>
        </p:nvSpPr>
        <p:spPr bwMode="auto">
          <a:xfrm>
            <a:off x="0" y="9434513"/>
            <a:ext cx="2932113" cy="46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b" anchorCtr="0" compatLnSpc="1">
            <a:prstTxWarp prst="textNoShape">
              <a:avLst/>
            </a:prstTxWarp>
          </a:bodyPr>
          <a:lstStyle>
            <a:lvl1pPr algn="l" defTabSz="930275" eaLnBrk="0" hangingPunct="0">
              <a:defRPr sz="1100">
                <a:latin typeface="Times New Roman" charset="0"/>
                <a:ea typeface="ＭＳ Ｐゴシック" charset="0"/>
                <a:cs typeface="+mn-cs"/>
              </a:defRPr>
            </a:lvl1pPr>
          </a:lstStyle>
          <a:p>
            <a:pPr>
              <a:defRPr/>
            </a:pPr>
            <a:endParaRPr lang="fr-FR"/>
          </a:p>
        </p:txBody>
      </p:sp>
      <p:sp>
        <p:nvSpPr>
          <p:cNvPr id="9221" name="Rectangle 5"/>
          <p:cNvSpPr>
            <a:spLocks noGrp="1" noChangeArrowheads="1"/>
          </p:cNvSpPr>
          <p:nvPr>
            <p:ph type="sldNum" sz="quarter" idx="3"/>
          </p:nvPr>
        </p:nvSpPr>
        <p:spPr bwMode="auto">
          <a:xfrm>
            <a:off x="3832225" y="9434513"/>
            <a:ext cx="2936875" cy="46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b" anchorCtr="0" compatLnSpc="1">
            <a:prstTxWarp prst="textNoShape">
              <a:avLst/>
            </a:prstTxWarp>
          </a:bodyPr>
          <a:lstStyle>
            <a:lvl1pPr algn="r" defTabSz="930275" eaLnBrk="0" hangingPunct="0">
              <a:defRPr sz="1100">
                <a:latin typeface="Times New Roman" panose="02020603050405020304" pitchFamily="18" charset="0"/>
              </a:defRPr>
            </a:lvl1pPr>
          </a:lstStyle>
          <a:p>
            <a:fld id="{CDB39F69-90F2-4946-A8A4-2E300412CD9C}" type="slidenum">
              <a:rPr lang="fr-FR" altLang="fr-FR"/>
              <a:pPr/>
              <a:t>‹N°›</a:t>
            </a:fld>
            <a:endParaRPr lang="fr-FR" altLang="fr-FR"/>
          </a:p>
        </p:txBody>
      </p:sp>
    </p:spTree>
    <p:extLst>
      <p:ext uri="{BB962C8B-B14F-4D97-AF65-F5344CB8AC3E}">
        <p14:creationId xmlns:p14="http://schemas.microsoft.com/office/powerpoint/2010/main" val="503115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t" anchorCtr="0" compatLnSpc="1">
            <a:prstTxWarp prst="textNoShape">
              <a:avLst/>
            </a:prstTxWarp>
          </a:bodyPr>
          <a:lstStyle>
            <a:lvl1pPr algn="l" defTabSz="958850" eaLnBrk="0" hangingPunct="0">
              <a:defRPr sz="1100">
                <a:latin typeface="Times New Roman" charset="0"/>
                <a:ea typeface="ＭＳ Ｐゴシック" charset="0"/>
                <a:cs typeface="+mn-cs"/>
              </a:defRPr>
            </a:lvl1pPr>
          </a:lstStyle>
          <a:p>
            <a:pPr>
              <a:defRPr/>
            </a:pPr>
            <a:endParaRPr lang="fr-FR"/>
          </a:p>
        </p:txBody>
      </p:sp>
      <p:sp>
        <p:nvSpPr>
          <p:cNvPr id="3075" name="Rectangle 3"/>
          <p:cNvSpPr>
            <a:spLocks noGrp="1" noChangeArrowheads="1"/>
          </p:cNvSpPr>
          <p:nvPr>
            <p:ph type="dt" idx="1"/>
          </p:nvPr>
        </p:nvSpPr>
        <p:spPr bwMode="auto">
          <a:xfrm>
            <a:off x="3854450" y="0"/>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t" anchorCtr="0" compatLnSpc="1">
            <a:prstTxWarp prst="textNoShape">
              <a:avLst/>
            </a:prstTxWarp>
          </a:bodyPr>
          <a:lstStyle>
            <a:lvl1pPr algn="r" defTabSz="958850" eaLnBrk="0" hangingPunct="0">
              <a:defRPr sz="1100">
                <a:latin typeface="Times New Roman" charset="0"/>
                <a:ea typeface="ＭＳ Ｐゴシック" charset="0"/>
                <a:cs typeface="+mn-cs"/>
              </a:defRPr>
            </a:lvl1pPr>
          </a:lstStyle>
          <a:p>
            <a:pPr>
              <a:defRPr/>
            </a:pPr>
            <a:endParaRPr lang="fr-FR"/>
          </a:p>
        </p:txBody>
      </p:sp>
      <p:sp>
        <p:nvSpPr>
          <p:cNvPr id="3076" name="Rectangle 4"/>
          <p:cNvSpPr>
            <a:spLocks noGrp="1" noRot="1" noChangeAspect="1" noChangeArrowheads="1" noTextEdit="1"/>
          </p:cNvSpPr>
          <p:nvPr>
            <p:ph type="sldImg" idx="2"/>
          </p:nvPr>
        </p:nvSpPr>
        <p:spPr bwMode="auto">
          <a:xfrm>
            <a:off x="919163" y="746125"/>
            <a:ext cx="4959350" cy="3719513"/>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077" name="Rectangle 5"/>
          <p:cNvSpPr>
            <a:spLocks noGrp="1" noChangeArrowheads="1"/>
          </p:cNvSpPr>
          <p:nvPr>
            <p:ph type="body" sz="quarter" idx="3"/>
          </p:nvPr>
        </p:nvSpPr>
        <p:spPr bwMode="auto">
          <a:xfrm>
            <a:off x="906463" y="4714875"/>
            <a:ext cx="4984750" cy="4465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3078" name="Rectangle 6"/>
          <p:cNvSpPr>
            <a:spLocks noGrp="1" noChangeArrowheads="1"/>
          </p:cNvSpPr>
          <p:nvPr>
            <p:ph type="ftr" sz="quarter" idx="4"/>
          </p:nvPr>
        </p:nvSpPr>
        <p:spPr bwMode="auto">
          <a:xfrm>
            <a:off x="0" y="9431338"/>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b" anchorCtr="0" compatLnSpc="1">
            <a:prstTxWarp prst="textNoShape">
              <a:avLst/>
            </a:prstTxWarp>
          </a:bodyPr>
          <a:lstStyle>
            <a:lvl1pPr algn="l" defTabSz="958850" eaLnBrk="0" hangingPunct="0">
              <a:defRPr sz="1100">
                <a:latin typeface="Times New Roman" charset="0"/>
                <a:ea typeface="ＭＳ Ｐゴシック" charset="0"/>
                <a:cs typeface="+mn-cs"/>
              </a:defRPr>
            </a:lvl1pPr>
          </a:lstStyle>
          <a:p>
            <a:pPr>
              <a:defRPr/>
            </a:pPr>
            <a:endParaRPr lang="fr-FR"/>
          </a:p>
        </p:txBody>
      </p:sp>
      <p:sp>
        <p:nvSpPr>
          <p:cNvPr id="3079" name="Rectangle 7"/>
          <p:cNvSpPr>
            <a:spLocks noGrp="1" noChangeArrowheads="1"/>
          </p:cNvSpPr>
          <p:nvPr>
            <p:ph type="sldNum" sz="quarter" idx="5"/>
          </p:nvPr>
        </p:nvSpPr>
        <p:spPr bwMode="auto">
          <a:xfrm>
            <a:off x="3854450" y="9431338"/>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b" anchorCtr="0" compatLnSpc="1">
            <a:prstTxWarp prst="textNoShape">
              <a:avLst/>
            </a:prstTxWarp>
          </a:bodyPr>
          <a:lstStyle>
            <a:lvl1pPr algn="r" defTabSz="958850" eaLnBrk="0" hangingPunct="0">
              <a:defRPr sz="1100">
                <a:latin typeface="Times New Roman" panose="02020603050405020304" pitchFamily="18" charset="0"/>
              </a:defRPr>
            </a:lvl1pPr>
          </a:lstStyle>
          <a:p>
            <a:fld id="{8F9C8E75-16DE-4E1D-BDD8-F5B7ED798E16}" type="slidenum">
              <a:rPr lang="fr-FR" altLang="fr-FR"/>
              <a:pPr/>
              <a:t>‹N°›</a:t>
            </a:fld>
            <a:endParaRPr lang="fr-FR" altLang="fr-FR"/>
          </a:p>
        </p:txBody>
      </p:sp>
    </p:spTree>
    <p:extLst>
      <p:ext uri="{BB962C8B-B14F-4D97-AF65-F5344CB8AC3E}">
        <p14:creationId xmlns:p14="http://schemas.microsoft.com/office/powerpoint/2010/main" val="8290387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910991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11</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675536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675536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13</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675536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14</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946083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15</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4235649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16</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899789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17</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899789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18</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3334604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19</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3277106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20</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4293883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632639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21</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120979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966211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23</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228713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24</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3589686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25</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3589686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26</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3352347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27</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750548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28</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750548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29</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3582017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30</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456197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4</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189457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31</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440862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524819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5</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852310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6</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331679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7</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675267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8</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4262774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9</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262617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10</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774744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61795" name="Rectangle 3"/>
          <p:cNvSpPr>
            <a:spLocks noGrp="1" noChangeArrowheads="1"/>
          </p:cNvSpPr>
          <p:nvPr>
            <p:ph type="ctrTitle"/>
          </p:nvPr>
        </p:nvSpPr>
        <p:spPr>
          <a:xfrm>
            <a:off x="323850" y="1268413"/>
            <a:ext cx="8548688" cy="1728787"/>
          </a:xfrm>
          <a:noFill/>
          <a:extLst>
            <a:ext uri="{909E8E84-426E-40dd-AFC4-6F175D3DCCD1}">
              <a14:hiddenFill xmlns:a14="http://schemas.microsoft.com/office/drawing/2010/main" xmlns="">
                <a:solidFill>
                  <a:schemeClr val="accent1"/>
                </a:solidFill>
              </a14:hiddenFill>
            </a:ext>
          </a:extLst>
        </p:spPr>
        <p:txBody>
          <a:bodyPr/>
          <a:lstStyle>
            <a:lvl1pPr algn="ctr">
              <a:defRPr sz="4400"/>
            </a:lvl1pPr>
          </a:lstStyle>
          <a:p>
            <a:pPr lvl="0"/>
            <a:r>
              <a:rPr lang="fr-FR" noProof="0" smtClean="0"/>
              <a:t>Cliquez et modifiez le titre</a:t>
            </a:r>
          </a:p>
        </p:txBody>
      </p:sp>
    </p:spTree>
    <p:extLst>
      <p:ext uri="{BB962C8B-B14F-4D97-AF65-F5344CB8AC3E}">
        <p14:creationId xmlns:p14="http://schemas.microsoft.com/office/powerpoint/2010/main" val="22036491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D4AC1837-0764-4219-ADB0-1EEC0A51ADD6}" type="slidenum">
              <a:rPr lang="fr-FR" altLang="fr-FR"/>
              <a:pPr/>
              <a:t>‹N°›</a:t>
            </a:fld>
            <a:endParaRPr lang="fr-FR" altLang="fr-FR"/>
          </a:p>
        </p:txBody>
      </p:sp>
    </p:spTree>
    <p:extLst>
      <p:ext uri="{BB962C8B-B14F-4D97-AF65-F5344CB8AC3E}">
        <p14:creationId xmlns:p14="http://schemas.microsoft.com/office/powerpoint/2010/main" val="28628540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0"/>
            <a:ext cx="2286000" cy="602138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0" y="0"/>
            <a:ext cx="6705600" cy="602138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38BBCD50-C7F3-46CF-81DE-DF63FB7C7BBA}" type="slidenum">
              <a:rPr lang="fr-FR" altLang="fr-FR"/>
              <a:pPr/>
              <a:t>‹N°›</a:t>
            </a:fld>
            <a:endParaRPr lang="fr-FR" altLang="fr-FR"/>
          </a:p>
        </p:txBody>
      </p:sp>
    </p:spTree>
    <p:extLst>
      <p:ext uri="{BB962C8B-B14F-4D97-AF65-F5344CB8AC3E}">
        <p14:creationId xmlns:p14="http://schemas.microsoft.com/office/powerpoint/2010/main" val="3125887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038225"/>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611188" y="1268413"/>
            <a:ext cx="4038600"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02188" y="1268413"/>
            <a:ext cx="4038600"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72"/>
          <p:cNvSpPr>
            <a:spLocks noGrp="1" noChangeArrowheads="1"/>
          </p:cNvSpPr>
          <p:nvPr>
            <p:ph type="sldNum" sz="quarter" idx="10"/>
          </p:nvPr>
        </p:nvSpPr>
        <p:spPr>
          <a:ln/>
        </p:spPr>
        <p:txBody>
          <a:bodyPr/>
          <a:lstStyle>
            <a:lvl1pPr>
              <a:defRPr/>
            </a:lvl1pPr>
          </a:lstStyle>
          <a:p>
            <a:fld id="{36D9E42E-1EC0-4C85-8D24-6ABF6807C4CA}" type="slidenum">
              <a:rPr lang="fr-FR" altLang="fr-FR"/>
              <a:pPr/>
              <a:t>‹N°›</a:t>
            </a:fld>
            <a:endParaRPr lang="fr-FR" altLang="fr-FR"/>
          </a:p>
        </p:txBody>
      </p:sp>
    </p:spTree>
    <p:extLst>
      <p:ext uri="{BB962C8B-B14F-4D97-AF65-F5344CB8AC3E}">
        <p14:creationId xmlns:p14="http://schemas.microsoft.com/office/powerpoint/2010/main" val="230838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F392C089-C1C8-4E30-AC40-22C6D2A8E37F}" type="slidenum">
              <a:rPr lang="fr-FR" altLang="fr-FR"/>
              <a:pPr/>
              <a:t>‹N°›</a:t>
            </a:fld>
            <a:endParaRPr lang="fr-FR" altLang="fr-FR"/>
          </a:p>
        </p:txBody>
      </p:sp>
    </p:spTree>
    <p:extLst>
      <p:ext uri="{BB962C8B-B14F-4D97-AF65-F5344CB8AC3E}">
        <p14:creationId xmlns:p14="http://schemas.microsoft.com/office/powerpoint/2010/main" val="26349007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72"/>
          <p:cNvSpPr>
            <a:spLocks noGrp="1" noChangeArrowheads="1"/>
          </p:cNvSpPr>
          <p:nvPr>
            <p:ph type="sldNum" sz="quarter" idx="10"/>
          </p:nvPr>
        </p:nvSpPr>
        <p:spPr>
          <a:ln/>
        </p:spPr>
        <p:txBody>
          <a:bodyPr/>
          <a:lstStyle>
            <a:lvl1pPr>
              <a:defRPr/>
            </a:lvl1pPr>
          </a:lstStyle>
          <a:p>
            <a:fld id="{6458346F-EFA9-4975-A62E-269C33C6D566}" type="slidenum">
              <a:rPr lang="fr-FR" altLang="fr-FR"/>
              <a:pPr/>
              <a:t>‹N°›</a:t>
            </a:fld>
            <a:endParaRPr lang="fr-FR" altLang="fr-FR"/>
          </a:p>
        </p:txBody>
      </p:sp>
    </p:spTree>
    <p:extLst>
      <p:ext uri="{BB962C8B-B14F-4D97-AF65-F5344CB8AC3E}">
        <p14:creationId xmlns:p14="http://schemas.microsoft.com/office/powerpoint/2010/main" val="222881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11188"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02188"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72"/>
          <p:cNvSpPr>
            <a:spLocks noGrp="1" noChangeArrowheads="1"/>
          </p:cNvSpPr>
          <p:nvPr>
            <p:ph type="sldNum" sz="quarter" idx="10"/>
          </p:nvPr>
        </p:nvSpPr>
        <p:spPr>
          <a:ln/>
        </p:spPr>
        <p:txBody>
          <a:bodyPr/>
          <a:lstStyle>
            <a:lvl1pPr>
              <a:defRPr/>
            </a:lvl1pPr>
          </a:lstStyle>
          <a:p>
            <a:fld id="{AB0F8B3A-24EF-4473-8ECE-0E1DA61F4694}" type="slidenum">
              <a:rPr lang="fr-FR" altLang="fr-FR"/>
              <a:pPr/>
              <a:t>‹N°›</a:t>
            </a:fld>
            <a:endParaRPr lang="fr-FR" altLang="fr-FR"/>
          </a:p>
        </p:txBody>
      </p:sp>
    </p:spTree>
    <p:extLst>
      <p:ext uri="{BB962C8B-B14F-4D97-AF65-F5344CB8AC3E}">
        <p14:creationId xmlns:p14="http://schemas.microsoft.com/office/powerpoint/2010/main" val="1347560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72"/>
          <p:cNvSpPr>
            <a:spLocks noGrp="1" noChangeArrowheads="1"/>
          </p:cNvSpPr>
          <p:nvPr>
            <p:ph type="sldNum" sz="quarter" idx="10"/>
          </p:nvPr>
        </p:nvSpPr>
        <p:spPr>
          <a:ln/>
        </p:spPr>
        <p:txBody>
          <a:bodyPr/>
          <a:lstStyle>
            <a:lvl1pPr>
              <a:defRPr/>
            </a:lvl1pPr>
          </a:lstStyle>
          <a:p>
            <a:fld id="{48A6A307-3008-48B2-B12D-EF5112CF55FC}" type="slidenum">
              <a:rPr lang="fr-FR" altLang="fr-FR"/>
              <a:pPr/>
              <a:t>‹N°›</a:t>
            </a:fld>
            <a:endParaRPr lang="fr-FR" altLang="fr-FR"/>
          </a:p>
        </p:txBody>
      </p:sp>
    </p:spTree>
    <p:extLst>
      <p:ext uri="{BB962C8B-B14F-4D97-AF65-F5344CB8AC3E}">
        <p14:creationId xmlns:p14="http://schemas.microsoft.com/office/powerpoint/2010/main" val="57662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72"/>
          <p:cNvSpPr>
            <a:spLocks noGrp="1" noChangeArrowheads="1"/>
          </p:cNvSpPr>
          <p:nvPr>
            <p:ph type="sldNum" sz="quarter" idx="10"/>
          </p:nvPr>
        </p:nvSpPr>
        <p:spPr>
          <a:ln/>
        </p:spPr>
        <p:txBody>
          <a:bodyPr/>
          <a:lstStyle>
            <a:lvl1pPr>
              <a:defRPr/>
            </a:lvl1pPr>
          </a:lstStyle>
          <a:p>
            <a:fld id="{E3624B3C-8478-4041-83FE-92EF2737DFAC}" type="slidenum">
              <a:rPr lang="fr-FR" altLang="fr-FR"/>
              <a:pPr/>
              <a:t>‹N°›</a:t>
            </a:fld>
            <a:endParaRPr lang="fr-FR" altLang="fr-FR"/>
          </a:p>
        </p:txBody>
      </p:sp>
    </p:spTree>
    <p:extLst>
      <p:ext uri="{BB962C8B-B14F-4D97-AF65-F5344CB8AC3E}">
        <p14:creationId xmlns:p14="http://schemas.microsoft.com/office/powerpoint/2010/main" val="56993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72"/>
          <p:cNvSpPr>
            <a:spLocks noGrp="1" noChangeArrowheads="1"/>
          </p:cNvSpPr>
          <p:nvPr>
            <p:ph type="sldNum" sz="quarter" idx="10"/>
          </p:nvPr>
        </p:nvSpPr>
        <p:spPr>
          <a:ln/>
        </p:spPr>
        <p:txBody>
          <a:bodyPr/>
          <a:lstStyle>
            <a:lvl1pPr>
              <a:defRPr/>
            </a:lvl1pPr>
          </a:lstStyle>
          <a:p>
            <a:fld id="{6BB6BFE3-714C-422B-A254-C14A1262089A}" type="slidenum">
              <a:rPr lang="fr-FR" altLang="fr-FR"/>
              <a:pPr/>
              <a:t>‹N°›</a:t>
            </a:fld>
            <a:endParaRPr lang="fr-FR" altLang="fr-FR"/>
          </a:p>
        </p:txBody>
      </p:sp>
    </p:spTree>
    <p:extLst>
      <p:ext uri="{BB962C8B-B14F-4D97-AF65-F5344CB8AC3E}">
        <p14:creationId xmlns:p14="http://schemas.microsoft.com/office/powerpoint/2010/main" val="1835117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72"/>
          <p:cNvSpPr>
            <a:spLocks noGrp="1" noChangeArrowheads="1"/>
          </p:cNvSpPr>
          <p:nvPr>
            <p:ph type="sldNum" sz="quarter" idx="10"/>
          </p:nvPr>
        </p:nvSpPr>
        <p:spPr>
          <a:ln/>
        </p:spPr>
        <p:txBody>
          <a:bodyPr/>
          <a:lstStyle>
            <a:lvl1pPr>
              <a:defRPr/>
            </a:lvl1pPr>
          </a:lstStyle>
          <a:p>
            <a:fld id="{905CFBE6-8F40-4360-B3F3-AA5628F4AAE0}" type="slidenum">
              <a:rPr lang="fr-FR" altLang="fr-FR"/>
              <a:pPr/>
              <a:t>‹N°›</a:t>
            </a:fld>
            <a:endParaRPr lang="fr-FR" altLang="fr-FR"/>
          </a:p>
        </p:txBody>
      </p:sp>
    </p:spTree>
    <p:extLst>
      <p:ext uri="{BB962C8B-B14F-4D97-AF65-F5344CB8AC3E}">
        <p14:creationId xmlns:p14="http://schemas.microsoft.com/office/powerpoint/2010/main" val="3532274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72"/>
          <p:cNvSpPr>
            <a:spLocks noGrp="1" noChangeArrowheads="1"/>
          </p:cNvSpPr>
          <p:nvPr>
            <p:ph type="sldNum" sz="quarter" idx="10"/>
          </p:nvPr>
        </p:nvSpPr>
        <p:spPr>
          <a:ln/>
        </p:spPr>
        <p:txBody>
          <a:bodyPr/>
          <a:lstStyle>
            <a:lvl1pPr>
              <a:defRPr/>
            </a:lvl1pPr>
          </a:lstStyle>
          <a:p>
            <a:fld id="{F48473CB-9352-4F74-A707-FA2319FD752D}" type="slidenum">
              <a:rPr lang="fr-FR" altLang="fr-FR"/>
              <a:pPr/>
              <a:t>‹N°›</a:t>
            </a:fld>
            <a:endParaRPr lang="fr-FR" altLang="fr-FR"/>
          </a:p>
        </p:txBody>
      </p:sp>
    </p:spTree>
    <p:extLst>
      <p:ext uri="{BB962C8B-B14F-4D97-AF65-F5344CB8AC3E}">
        <p14:creationId xmlns:p14="http://schemas.microsoft.com/office/powerpoint/2010/main" val="2854421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0" y="0"/>
            <a:ext cx="9144000" cy="10382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762" tIns="47881" rIns="95762" bIns="47881" numCol="1" anchor="b" anchorCtr="0" compatLnSpc="1">
            <a:prstTxWarp prst="textNoShape">
              <a:avLst/>
            </a:prstTxWarp>
          </a:bodyPr>
          <a:lstStyle/>
          <a:p>
            <a:pPr lvl="0"/>
            <a:r>
              <a:rPr lang="fr-FR" altLang="fr-FR" smtClean="0"/>
              <a:t>Cliquez et modifiez le titre</a:t>
            </a:r>
          </a:p>
        </p:txBody>
      </p:sp>
      <p:sp>
        <p:nvSpPr>
          <p:cNvPr id="160772" name="Rectangle 4"/>
          <p:cNvSpPr>
            <a:spLocks noGrp="1" noChangeArrowheads="1"/>
          </p:cNvSpPr>
          <p:nvPr>
            <p:ph type="body" idx="1"/>
          </p:nvPr>
        </p:nvSpPr>
        <p:spPr bwMode="auto">
          <a:xfrm>
            <a:off x="611188" y="1268413"/>
            <a:ext cx="8229600" cy="4752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762" tIns="47881" rIns="95762" bIns="47881"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60811" name="Text Box 43"/>
          <p:cNvSpPr txBox="1">
            <a:spLocks noChangeArrowheads="1"/>
          </p:cNvSpPr>
          <p:nvPr userDrawn="1"/>
        </p:nvSpPr>
        <p:spPr bwMode="auto">
          <a:xfrm>
            <a:off x="1677988" y="781050"/>
            <a:ext cx="220662" cy="233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78" tIns="41040" rIns="82078" bIns="41040">
            <a:spAutoFit/>
          </a:bodyPr>
          <a:lstStyle>
            <a:lvl1pPr algn="l" defTabSz="820738" eaLnBrk="0" hangingPunct="0">
              <a:defRPr sz="2400">
                <a:solidFill>
                  <a:schemeClr val="tx1"/>
                </a:solidFill>
                <a:latin typeface="Times New Roman" charset="0"/>
                <a:ea typeface="ＭＳ Ｐゴシック" charset="0"/>
              </a:defRPr>
            </a:lvl1pPr>
            <a:lvl2pPr marL="411163" algn="l" defTabSz="820738" eaLnBrk="0" hangingPunct="0">
              <a:defRPr sz="2400">
                <a:solidFill>
                  <a:schemeClr val="tx1"/>
                </a:solidFill>
                <a:latin typeface="Times New Roman" charset="0"/>
                <a:ea typeface="ＭＳ Ｐゴシック" charset="0"/>
              </a:defRPr>
            </a:lvl2pPr>
            <a:lvl3pPr marL="820738" algn="l" defTabSz="820738" eaLnBrk="0" hangingPunct="0">
              <a:defRPr sz="2400">
                <a:solidFill>
                  <a:schemeClr val="tx1"/>
                </a:solidFill>
                <a:latin typeface="Times New Roman" charset="0"/>
                <a:ea typeface="ＭＳ Ｐゴシック" charset="0"/>
              </a:defRPr>
            </a:lvl3pPr>
            <a:lvl4pPr marL="1231900" algn="l" defTabSz="820738" eaLnBrk="0" hangingPunct="0">
              <a:defRPr sz="2400">
                <a:solidFill>
                  <a:schemeClr val="tx1"/>
                </a:solidFill>
                <a:latin typeface="Times New Roman" charset="0"/>
                <a:ea typeface="ＭＳ Ｐゴシック" charset="0"/>
              </a:defRPr>
            </a:lvl4pPr>
            <a:lvl5pPr marL="1639888" algn="l" defTabSz="820738" eaLnBrk="0" hangingPunct="0">
              <a:defRPr sz="2400">
                <a:solidFill>
                  <a:schemeClr val="tx1"/>
                </a:solidFill>
                <a:latin typeface="Times New Roman" charset="0"/>
                <a:ea typeface="ＭＳ Ｐゴシック" charset="0"/>
              </a:defRPr>
            </a:lvl5pPr>
            <a:lvl6pPr marL="2097088" defTabSz="820738" eaLnBrk="0" fontAlgn="base" hangingPunct="0">
              <a:spcBef>
                <a:spcPct val="0"/>
              </a:spcBef>
              <a:spcAft>
                <a:spcPct val="0"/>
              </a:spcAft>
              <a:defRPr sz="2400">
                <a:solidFill>
                  <a:schemeClr val="tx1"/>
                </a:solidFill>
                <a:latin typeface="Times New Roman" charset="0"/>
                <a:ea typeface="ＭＳ Ｐゴシック" charset="0"/>
              </a:defRPr>
            </a:lvl6pPr>
            <a:lvl7pPr marL="2554288" defTabSz="820738" eaLnBrk="0" fontAlgn="base" hangingPunct="0">
              <a:spcBef>
                <a:spcPct val="0"/>
              </a:spcBef>
              <a:spcAft>
                <a:spcPct val="0"/>
              </a:spcAft>
              <a:defRPr sz="2400">
                <a:solidFill>
                  <a:schemeClr val="tx1"/>
                </a:solidFill>
                <a:latin typeface="Times New Roman" charset="0"/>
                <a:ea typeface="ＭＳ Ｐゴシック" charset="0"/>
              </a:defRPr>
            </a:lvl7pPr>
            <a:lvl8pPr marL="3011488" defTabSz="820738" eaLnBrk="0" fontAlgn="base" hangingPunct="0">
              <a:spcBef>
                <a:spcPct val="0"/>
              </a:spcBef>
              <a:spcAft>
                <a:spcPct val="0"/>
              </a:spcAft>
              <a:defRPr sz="2400">
                <a:solidFill>
                  <a:schemeClr val="tx1"/>
                </a:solidFill>
                <a:latin typeface="Times New Roman" charset="0"/>
                <a:ea typeface="ＭＳ Ｐゴシック" charset="0"/>
              </a:defRPr>
            </a:lvl8pPr>
            <a:lvl9pPr marL="3468688" defTabSz="82073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fr-FR" sz="1500" smtClean="0">
              <a:latin typeface="Arial" charset="0"/>
              <a:cs typeface="Arial Unicode MS" charset="0"/>
            </a:endParaRPr>
          </a:p>
        </p:txBody>
      </p:sp>
      <p:sp>
        <p:nvSpPr>
          <p:cNvPr id="1029" name="Rectangle 46"/>
          <p:cNvSpPr>
            <a:spLocks noChangeArrowheads="1"/>
          </p:cNvSpPr>
          <p:nvPr userDrawn="1"/>
        </p:nvSpPr>
        <p:spPr bwMode="auto">
          <a:xfrm>
            <a:off x="2700338" y="6453188"/>
            <a:ext cx="3889375" cy="21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2087" tIns="41042" rIns="82087" bIns="41042"/>
          <a:lstStyle>
            <a:lvl1pPr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1pPr>
            <a:lvl2pPr marL="742950" indent="-28575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2pPr>
            <a:lvl3pPr marL="11430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3pPr>
            <a:lvl4pPr marL="16002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4pPr>
            <a:lvl5pPr marL="20574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ct val="50000"/>
              </a:spcBef>
            </a:pPr>
            <a:r>
              <a:rPr lang="fr-FR" altLang="fr-FR" sz="1000" b="1" dirty="0" smtClean="0">
                <a:solidFill>
                  <a:schemeClr val="accent1"/>
                </a:solidFill>
                <a:latin typeface="Helvetica" panose="020B0604020202020204" pitchFamily="34" charset="0"/>
              </a:rPr>
              <a:t>Formation</a:t>
            </a:r>
            <a:r>
              <a:rPr lang="fr-FR" altLang="fr-FR" sz="1000" b="1" baseline="0" dirty="0" smtClean="0">
                <a:solidFill>
                  <a:schemeClr val="accent1"/>
                </a:solidFill>
                <a:latin typeface="Helvetica" panose="020B0604020202020204" pitchFamily="34" charset="0"/>
              </a:rPr>
              <a:t> Opérationnelle Spécialisée RCCI</a:t>
            </a:r>
            <a:endParaRPr lang="fr-FR" altLang="fr-FR" sz="1000" b="1" dirty="0">
              <a:solidFill>
                <a:schemeClr val="accent1"/>
              </a:solidFill>
              <a:latin typeface="Helvetica" panose="020B0604020202020204" pitchFamily="34" charset="0"/>
            </a:endParaRPr>
          </a:p>
        </p:txBody>
      </p:sp>
      <p:sp>
        <p:nvSpPr>
          <p:cNvPr id="160840" name="Rectangle 72"/>
          <p:cNvSpPr>
            <a:spLocks noGrp="1" noChangeArrowheads="1"/>
          </p:cNvSpPr>
          <p:nvPr>
            <p:ph type="sldNum" sz="quarter" idx="4"/>
          </p:nvPr>
        </p:nvSpPr>
        <p:spPr bwMode="auto">
          <a:xfrm>
            <a:off x="179388" y="6453188"/>
            <a:ext cx="444500" cy="268287"/>
          </a:xfrm>
          <a:prstGeom prst="rect">
            <a:avLst/>
          </a:prstGeom>
          <a:solidFill>
            <a:srgbClr val="1A212B"/>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200" b="1">
                <a:solidFill>
                  <a:schemeClr val="bg1"/>
                </a:solidFill>
                <a:latin typeface="Helvetica" panose="020B0604020202020204" pitchFamily="34" charset="0"/>
              </a:defRPr>
            </a:lvl1pPr>
          </a:lstStyle>
          <a:p>
            <a:fld id="{C7F94870-0A8C-4561-B40E-1910D44F5237}" type="slidenum">
              <a:rPr lang="fr-FR" altLang="fr-FR"/>
              <a:pPr/>
              <a:t>‹N°›</a:t>
            </a:fld>
            <a:endParaRPr lang="fr-FR" altLang="fr-FR"/>
          </a:p>
        </p:txBody>
      </p:sp>
      <p:pic>
        <p:nvPicPr>
          <p:cNvPr id="1031" name="Image 8" descr="LOGO-SDIS-RVB.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357938" y="5084763"/>
            <a:ext cx="3770312"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9"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iming>
    <p:tnLst>
      <p:par>
        <p:cTn id="1" dur="indefinite" restart="never" nodeType="tmRoot"/>
      </p:par>
    </p:tnLst>
  </p:timing>
  <p:hf hdr="0" ftr="0" dt="0"/>
  <p:txStyles>
    <p:titleStyle>
      <a:lvl1pPr algn="l" defTabSz="957263" rtl="0" eaLnBrk="0" fontAlgn="base" hangingPunct="0">
        <a:spcBef>
          <a:spcPct val="0"/>
        </a:spcBef>
        <a:spcAft>
          <a:spcPct val="0"/>
        </a:spcAft>
        <a:defRPr sz="3600" b="1">
          <a:solidFill>
            <a:schemeClr val="bg1"/>
          </a:solidFill>
          <a:latin typeface="Helvetica"/>
          <a:ea typeface="+mj-ea"/>
          <a:cs typeface="Helvetica"/>
        </a:defRPr>
      </a:lvl1pPr>
      <a:lvl2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2pPr>
      <a:lvl3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3pPr>
      <a:lvl4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4pPr>
      <a:lvl5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5pPr>
      <a:lvl6pPr marL="457200" algn="l" defTabSz="957263" rtl="0" fontAlgn="base">
        <a:spcBef>
          <a:spcPct val="0"/>
        </a:spcBef>
        <a:spcAft>
          <a:spcPct val="0"/>
        </a:spcAft>
        <a:defRPr sz="3600" b="1">
          <a:solidFill>
            <a:schemeClr val="bg1"/>
          </a:solidFill>
          <a:latin typeface="Arial" charset="0"/>
          <a:ea typeface="ＭＳ Ｐゴシック" charset="0"/>
        </a:defRPr>
      </a:lvl6pPr>
      <a:lvl7pPr marL="914400" algn="l" defTabSz="957263" rtl="0" fontAlgn="base">
        <a:spcBef>
          <a:spcPct val="0"/>
        </a:spcBef>
        <a:spcAft>
          <a:spcPct val="0"/>
        </a:spcAft>
        <a:defRPr sz="3600" b="1">
          <a:solidFill>
            <a:schemeClr val="bg1"/>
          </a:solidFill>
          <a:latin typeface="Arial" charset="0"/>
          <a:ea typeface="ＭＳ Ｐゴシック" charset="0"/>
        </a:defRPr>
      </a:lvl7pPr>
      <a:lvl8pPr marL="1371600" algn="l" defTabSz="957263" rtl="0" fontAlgn="base">
        <a:spcBef>
          <a:spcPct val="0"/>
        </a:spcBef>
        <a:spcAft>
          <a:spcPct val="0"/>
        </a:spcAft>
        <a:defRPr sz="3600" b="1">
          <a:solidFill>
            <a:schemeClr val="bg1"/>
          </a:solidFill>
          <a:latin typeface="Arial" charset="0"/>
          <a:ea typeface="ＭＳ Ｐゴシック" charset="0"/>
        </a:defRPr>
      </a:lvl8pPr>
      <a:lvl9pPr marL="1828800" algn="l" defTabSz="957263" rtl="0" fontAlgn="base">
        <a:spcBef>
          <a:spcPct val="0"/>
        </a:spcBef>
        <a:spcAft>
          <a:spcPct val="0"/>
        </a:spcAft>
        <a:defRPr sz="3600" b="1">
          <a:solidFill>
            <a:schemeClr val="bg1"/>
          </a:solidFill>
          <a:latin typeface="Arial" charset="0"/>
          <a:ea typeface="ＭＳ Ｐゴシック" charset="0"/>
        </a:defRPr>
      </a:lvl9pPr>
    </p:titleStyle>
    <p:bodyStyle>
      <a:lvl1pPr marL="358775" indent="-358775" algn="l" defTabSz="957263" rtl="0" eaLnBrk="0" fontAlgn="base" hangingPunct="0">
        <a:spcBef>
          <a:spcPct val="20000"/>
        </a:spcBef>
        <a:spcAft>
          <a:spcPct val="0"/>
        </a:spcAft>
        <a:buClr>
          <a:srgbClr val="1212EE"/>
        </a:buClr>
        <a:buSzPct val="70000"/>
        <a:buFont typeface="Wingdings" panose="05000000000000000000" pitchFamily="2" charset="2"/>
        <a:buChar char="l"/>
        <a:defRPr sz="2800" b="1">
          <a:solidFill>
            <a:schemeClr val="accent1"/>
          </a:solidFill>
          <a:latin typeface="Helvetica"/>
          <a:ea typeface="+mn-ea"/>
          <a:cs typeface="Helvetica"/>
        </a:defRPr>
      </a:lvl1pPr>
      <a:lvl2pPr marL="725488" indent="-365125" algn="l" defTabSz="957263" rtl="0" eaLnBrk="0" fontAlgn="base" hangingPunct="0">
        <a:spcBef>
          <a:spcPct val="20000"/>
        </a:spcBef>
        <a:spcAft>
          <a:spcPct val="0"/>
        </a:spcAft>
        <a:buClr>
          <a:srgbClr val="009EE0"/>
        </a:buClr>
        <a:buSzPct val="70000"/>
        <a:buFont typeface="Wingdings" panose="05000000000000000000" pitchFamily="2" charset="2"/>
        <a:buChar char="l"/>
        <a:defRPr sz="2300">
          <a:solidFill>
            <a:schemeClr val="tx1"/>
          </a:solidFill>
          <a:latin typeface="Helvetica"/>
          <a:ea typeface="+mn-ea"/>
          <a:cs typeface="Helvetica"/>
        </a:defRPr>
      </a:lvl2pPr>
      <a:lvl3pPr marL="1035050" indent="-307975" algn="l" defTabSz="957263" rtl="0" eaLnBrk="0" fontAlgn="base" hangingPunct="0">
        <a:spcBef>
          <a:spcPct val="20000"/>
        </a:spcBef>
        <a:spcAft>
          <a:spcPct val="0"/>
        </a:spcAft>
        <a:buClr>
          <a:srgbClr val="00CCFF"/>
        </a:buClr>
        <a:buSzPct val="70000"/>
        <a:buFont typeface="Wingdings" panose="05000000000000000000" pitchFamily="2" charset="2"/>
        <a:buChar char="l"/>
        <a:defRPr sz="2100">
          <a:solidFill>
            <a:schemeClr val="tx1"/>
          </a:solidFill>
          <a:latin typeface="Helvetica"/>
          <a:ea typeface="+mn-ea"/>
          <a:cs typeface="Helvetica"/>
        </a:defRPr>
      </a:lvl3pPr>
      <a:lvl4pPr marL="1341438" indent="-304800" algn="l" defTabSz="957263" rtl="0" eaLnBrk="0" fontAlgn="base" hangingPunct="0">
        <a:spcBef>
          <a:spcPct val="20000"/>
        </a:spcBef>
        <a:spcAft>
          <a:spcPct val="0"/>
        </a:spcAft>
        <a:buClr>
          <a:schemeClr val="tx2"/>
        </a:buClr>
        <a:buSzPct val="75000"/>
        <a:buFont typeface="Wingdings" panose="05000000000000000000" pitchFamily="2" charset="2"/>
        <a:buChar char="§"/>
        <a:defRPr sz="1900">
          <a:solidFill>
            <a:schemeClr val="tx1"/>
          </a:solidFill>
          <a:latin typeface="Helvetica"/>
          <a:ea typeface="+mn-ea"/>
          <a:cs typeface="Helvetica"/>
        </a:defRPr>
      </a:lvl4pPr>
      <a:lvl5pPr marL="1674813" indent="-330200" algn="l" defTabSz="957263" rtl="0" eaLnBrk="0" fontAlgn="base" hangingPunct="0">
        <a:spcBef>
          <a:spcPct val="20000"/>
        </a:spcBef>
        <a:spcAft>
          <a:spcPct val="0"/>
        </a:spcAft>
        <a:buClr>
          <a:schemeClr val="folHlink"/>
        </a:buClr>
        <a:buSzPct val="80000"/>
        <a:buFont typeface="Wingdings" panose="05000000000000000000" pitchFamily="2" charset="2"/>
        <a:buChar char="§"/>
        <a:defRPr sz="1900">
          <a:solidFill>
            <a:schemeClr val="tx1"/>
          </a:solidFill>
          <a:latin typeface="Helvetica"/>
          <a:ea typeface="+mn-ea"/>
          <a:cs typeface="Helvetica"/>
        </a:defRPr>
      </a:lvl5pPr>
      <a:lvl6pPr marL="21320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6pPr>
      <a:lvl7pPr marL="25892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7pPr>
      <a:lvl8pPr marL="30464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8pPr>
      <a:lvl9pPr marL="35036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4.e-monsite.com/2011/08/07/06/resize_550_550/100_0062.jpg" TargetMode="External"/><Relationship Id="rId5" Type="http://schemas.openxmlformats.org/officeDocument/2006/relationships/image" Target="../media/image20.jpeg"/><Relationship Id="rId4" Type="http://schemas.openxmlformats.org/officeDocument/2006/relationships/hyperlink" Target="http://s4.e-monsite.com/2011/08/07/07/resize_550_550/IMG_0687.jpg" TargetMode="External"/><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hyperlink" Target="http://s4.e-monsite.com/2011/08/07/06/resize_550_550/100_0058.jpg"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2.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2.JP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6.gif"/></Relationships>
</file>

<file path=ppt/slides/_rels/slide4.xml.rels><?xml version="1.0" encoding="UTF-8" standalone="yes"?>
<Relationships xmlns="http://schemas.openxmlformats.org/package/2006/relationships"><Relationship Id="rId3" Type="http://schemas.openxmlformats.org/officeDocument/2006/relationships/hyperlink" Target="//upload.wikimedia.org/wikipedia/commons/7/73/Kurzschluss_12V20A.jpg"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gif"/><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212B"/>
        </a:solidFill>
        <a:effectLst/>
      </p:bgPr>
    </p:bg>
    <p:spTree>
      <p:nvGrpSpPr>
        <p:cNvPr id="1" name=""/>
        <p:cNvGrpSpPr/>
        <p:nvPr/>
      </p:nvGrpSpPr>
      <p:grpSpPr>
        <a:xfrm>
          <a:off x="0" y="0"/>
          <a:ext cx="0" cy="0"/>
          <a:chOff x="0" y="0"/>
          <a:chExt cx="0" cy="0"/>
        </a:xfrm>
      </p:grpSpPr>
      <p:pic>
        <p:nvPicPr>
          <p:cNvPr id="15362" name="Imag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825" y="1622425"/>
            <a:ext cx="939482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re 1"/>
          <p:cNvSpPr>
            <a:spLocks noGrp="1"/>
          </p:cNvSpPr>
          <p:nvPr>
            <p:ph type="ctrTitle"/>
          </p:nvPr>
        </p:nvSpPr>
        <p:spPr>
          <a:xfrm>
            <a:off x="0" y="26988"/>
            <a:ext cx="9144000" cy="1530350"/>
          </a:xfrm>
          <a:noFill/>
          <a:extLst>
            <a:ext uri="{909E8E84-426E-40DD-AFC4-6F175D3DCCD1}">
              <a14:hiddenFill xmlns:a14="http://schemas.microsoft.com/office/drawing/2010/main">
                <a:solidFill>
                  <a:schemeClr val="accent1"/>
                </a:solidFill>
              </a14:hiddenFill>
            </a:ext>
          </a:extLst>
        </p:spPr>
        <p:txBody>
          <a:bodyPr anchor="ctr" anchorCtr="1"/>
          <a:lstStyle/>
          <a:p>
            <a:pPr eaLnBrk="1" hangingPunct="1"/>
            <a:r>
              <a:rPr lang="fr-FR" altLang="fr-FR" dirty="0" smtClean="0">
                <a:latin typeface="Helvetica" panose="020B0604020202020204" pitchFamily="34" charset="0"/>
              </a:rPr>
              <a:t>Feux d’origine électrique</a:t>
            </a:r>
          </a:p>
        </p:txBody>
      </p:sp>
      <p:sp>
        <p:nvSpPr>
          <p:cNvPr id="15364" name="ZoneTexte 1"/>
          <p:cNvSpPr txBox="1">
            <a:spLocks noChangeArrowheads="1"/>
          </p:cNvSpPr>
          <p:nvPr/>
        </p:nvSpPr>
        <p:spPr bwMode="auto">
          <a:xfrm>
            <a:off x="6373813" y="923925"/>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endParaRPr lang="fr-FR" altLang="fr-FR"/>
          </a:p>
        </p:txBody>
      </p:sp>
      <p:pic>
        <p:nvPicPr>
          <p:cNvPr id="15366"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5143593"/>
            <a:ext cx="2165901" cy="96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1"/>
          <p:cNvSpPr txBox="1">
            <a:spLocks/>
          </p:cNvSpPr>
          <p:nvPr/>
        </p:nvSpPr>
        <p:spPr bwMode="auto">
          <a:xfrm>
            <a:off x="3832770" y="2446241"/>
            <a:ext cx="2448272"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5400" dirty="0" smtClean="0">
                <a:solidFill>
                  <a:srgbClr val="FFFF00"/>
                </a:solidFill>
                <a:latin typeface="Helvetica" panose="020B0604020202020204" pitchFamily="34" charset="0"/>
              </a:rPr>
              <a:t>R.C.C.I</a:t>
            </a:r>
            <a:endParaRPr lang="fr-FR" altLang="fr-FR" sz="5400" dirty="0">
              <a:solidFill>
                <a:srgbClr val="FFFF00"/>
              </a:solidFill>
              <a:latin typeface="Helvetica" panose="020B0604020202020204" pitchFamily="34" charset="0"/>
            </a:endParaRPr>
          </a:p>
        </p:txBody>
      </p:sp>
      <p:sp>
        <p:nvSpPr>
          <p:cNvPr id="11" name="Titre 1"/>
          <p:cNvSpPr txBox="1">
            <a:spLocks/>
          </p:cNvSpPr>
          <p:nvPr/>
        </p:nvSpPr>
        <p:spPr bwMode="auto">
          <a:xfrm>
            <a:off x="3709132" y="3406346"/>
            <a:ext cx="2715311" cy="59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dirty="0" smtClean="0">
                <a:solidFill>
                  <a:srgbClr val="FFFF00"/>
                </a:solidFill>
                <a:latin typeface="Helvetica" panose="020B0604020202020204" pitchFamily="34" charset="0"/>
              </a:rPr>
              <a:t>R</a:t>
            </a:r>
            <a:r>
              <a:rPr lang="fr-FR" altLang="fr-FR" dirty="0" smtClean="0">
                <a:solidFill>
                  <a:schemeClr val="bg1"/>
                </a:solidFill>
                <a:latin typeface="Helvetica" panose="020B0604020202020204" pitchFamily="34" charset="0"/>
              </a:rPr>
              <a:t>echerche des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auses</a:t>
            </a:r>
          </a:p>
          <a:p>
            <a:pPr eaLnBrk="1" hangingPunct="1"/>
            <a:r>
              <a:rPr lang="fr-FR" altLang="fr-FR" dirty="0">
                <a:solidFill>
                  <a:schemeClr val="bg1"/>
                </a:solidFill>
                <a:latin typeface="Helvetica" panose="020B0604020202020204" pitchFamily="34" charset="0"/>
              </a:rPr>
              <a:t>e</a:t>
            </a:r>
            <a:r>
              <a:rPr lang="fr-FR" altLang="fr-FR" dirty="0" smtClean="0">
                <a:solidFill>
                  <a:schemeClr val="bg1"/>
                </a:solidFill>
                <a:latin typeface="Helvetica" panose="020B0604020202020204" pitchFamily="34" charset="0"/>
              </a:rPr>
              <a:t>t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irconstances d’</a:t>
            </a:r>
            <a:r>
              <a:rPr lang="fr-FR" altLang="fr-FR" dirty="0" smtClean="0">
                <a:solidFill>
                  <a:srgbClr val="FFFF00"/>
                </a:solidFill>
                <a:latin typeface="Helvetica" panose="020B0604020202020204" pitchFamily="34" charset="0"/>
              </a:rPr>
              <a:t>I</a:t>
            </a:r>
            <a:r>
              <a:rPr lang="fr-FR" altLang="fr-FR" dirty="0" smtClean="0">
                <a:solidFill>
                  <a:schemeClr val="bg1"/>
                </a:solidFill>
                <a:latin typeface="Helvetica" panose="020B0604020202020204" pitchFamily="34" charset="0"/>
              </a:rPr>
              <a:t>ncendie</a:t>
            </a:r>
            <a:endParaRPr lang="fr-FR" altLang="fr-FR" dirty="0">
              <a:solidFill>
                <a:schemeClr val="bg1"/>
              </a:solidFill>
              <a:latin typeface="Helvetica" panose="020B0604020202020204" pitchFamily="34" charset="0"/>
            </a:endParaRPr>
          </a:p>
        </p:txBody>
      </p:sp>
      <p:sp>
        <p:nvSpPr>
          <p:cNvPr id="13" name="Titre 1"/>
          <p:cNvSpPr txBox="1">
            <a:spLocks/>
          </p:cNvSpPr>
          <p:nvPr/>
        </p:nvSpPr>
        <p:spPr bwMode="auto">
          <a:xfrm>
            <a:off x="3779912" y="2159027"/>
            <a:ext cx="2736304"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eaLnBrk="1" hangingPunct="1"/>
            <a:r>
              <a:rPr lang="fr-FR" altLang="fr-FR" sz="1100" dirty="0" smtClean="0">
                <a:solidFill>
                  <a:schemeClr val="bg1">
                    <a:lumMod val="50000"/>
                  </a:schemeClr>
                </a:solidFill>
                <a:latin typeface="Helvetica" panose="020B0604020202020204" pitchFamily="34" charset="0"/>
              </a:rPr>
              <a:t>Formation Opérationnelle Spécialisée</a:t>
            </a:r>
            <a:endParaRPr lang="fr-FR" altLang="fr-FR" sz="1100" dirty="0">
              <a:solidFill>
                <a:schemeClr val="bg1">
                  <a:lumMod val="50000"/>
                </a:schemeClr>
              </a:solidFill>
              <a:latin typeface="Helvetica" panose="020B0604020202020204" pitchFamily="34" charset="0"/>
            </a:endParaRPr>
          </a:p>
        </p:txBody>
      </p:sp>
      <p:pic>
        <p:nvPicPr>
          <p:cNvPr id="12" name="Image 11" descr="DSC0505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3428" y="2179282"/>
            <a:ext cx="2651414"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785" y="2179282"/>
            <a:ext cx="2873126" cy="177482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4221088"/>
            <a:ext cx="2784310" cy="2088232"/>
          </a:xfrm>
          <a:prstGeom prst="rect">
            <a:avLst/>
          </a:prstGeom>
          <a:ln w="25400">
            <a:solidFill>
              <a:srgbClr val="FFFF00"/>
            </a:solidFill>
          </a:ln>
        </p:spPr>
      </p:pic>
      <p:pic>
        <p:nvPicPr>
          <p:cNvPr id="6" name="Picture 2" descr="IMG_0687">
            <a:hlinkClick r:id="rId4"/>
          </p:cNvPr>
          <p:cNvPicPr>
            <a:picLocks noChangeAspect="1" noChangeArrowheads="1"/>
          </p:cNvPicPr>
          <p:nvPr/>
        </p:nvPicPr>
        <p:blipFill>
          <a:blip r:embed="rId5" cstate="print"/>
          <a:srcRect/>
          <a:stretch>
            <a:fillRect/>
          </a:stretch>
        </p:blipFill>
        <p:spPr bwMode="auto">
          <a:xfrm>
            <a:off x="4211960" y="4221088"/>
            <a:ext cx="2761147" cy="2068498"/>
          </a:xfrm>
          <a:prstGeom prst="rect">
            <a:avLst/>
          </a:prstGeom>
          <a:noFill/>
          <a:ln w="19050">
            <a:solidFill>
              <a:srgbClr val="FFFF00"/>
            </a:solidFill>
            <a:miter lim="800000"/>
            <a:headEnd/>
            <a:tailEnd/>
          </a:ln>
        </p:spPr>
      </p:pic>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10</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r>
              <a:rPr lang="fr-FR" sz="3200" dirty="0">
                <a:solidFill>
                  <a:srgbClr val="FFFF00"/>
                </a:solidFill>
              </a:rPr>
              <a:t>Quelques signes </a:t>
            </a:r>
            <a:r>
              <a:rPr lang="fr-FR" sz="3200" dirty="0" smtClean="0">
                <a:solidFill>
                  <a:srgbClr val="FFFF00"/>
                </a:solidFill>
              </a:rPr>
              <a:t>de résistances de contact:</a:t>
            </a:r>
            <a:endParaRPr lang="fr-FR" sz="3200" dirty="0">
              <a:solidFill>
                <a:srgbClr val="FFFF00"/>
              </a:solidFill>
            </a:endParaRPr>
          </a:p>
        </p:txBody>
      </p:sp>
      <p:pic>
        <p:nvPicPr>
          <p:cNvPr id="5" name="Picture 2" descr="100_0062">
            <a:hlinkClick r:id="rId6"/>
          </p:cNvPr>
          <p:cNvPicPr>
            <a:picLocks noChangeAspect="1" noChangeArrowheads="1"/>
          </p:cNvPicPr>
          <p:nvPr/>
        </p:nvPicPr>
        <p:blipFill>
          <a:blip r:embed="rId7" cstate="print"/>
          <a:srcRect/>
          <a:stretch>
            <a:fillRect/>
          </a:stretch>
        </p:blipFill>
        <p:spPr bwMode="auto">
          <a:xfrm>
            <a:off x="899592" y="1340768"/>
            <a:ext cx="3698875" cy="2771775"/>
          </a:xfrm>
          <a:prstGeom prst="rect">
            <a:avLst/>
          </a:prstGeom>
          <a:noFill/>
          <a:ln w="19050">
            <a:solidFill>
              <a:srgbClr val="FFFF00"/>
            </a:solidFill>
            <a:miter lim="800000"/>
            <a:headEnd/>
            <a:tailEnd/>
          </a:ln>
        </p:spPr>
      </p:pic>
      <p:pic>
        <p:nvPicPr>
          <p:cNvPr id="7" name="Picture 16" descr="danger"/>
          <p:cNvPicPr>
            <a:picLocks noChangeAspect="1" noChangeArrowheads="1"/>
          </p:cNvPicPr>
          <p:nvPr/>
        </p:nvPicPr>
        <p:blipFill>
          <a:blip r:embed="rId8" cstate="print"/>
          <a:srcRect/>
          <a:stretch>
            <a:fillRect/>
          </a:stretch>
        </p:blipFill>
        <p:spPr bwMode="auto">
          <a:xfrm>
            <a:off x="7323423" y="4391907"/>
            <a:ext cx="1414463" cy="1524000"/>
          </a:xfrm>
          <a:prstGeom prst="rect">
            <a:avLst/>
          </a:prstGeom>
          <a:noFill/>
          <a:ln w="9525">
            <a:noFill/>
            <a:miter lim="800000"/>
            <a:headEnd/>
            <a:tailEnd/>
          </a:ln>
        </p:spPr>
      </p:pic>
      <p:sp>
        <p:nvSpPr>
          <p:cNvPr id="8" name="Text Box 7"/>
          <p:cNvSpPr txBox="1">
            <a:spLocks noChangeArrowheads="1"/>
          </p:cNvSpPr>
          <p:nvPr/>
        </p:nvSpPr>
        <p:spPr bwMode="auto">
          <a:xfrm>
            <a:off x="2513184" y="6395704"/>
            <a:ext cx="3804174" cy="338554"/>
          </a:xfrm>
          <a:prstGeom prst="rect">
            <a:avLst/>
          </a:prstGeom>
          <a:solidFill>
            <a:schemeClr val="bg1"/>
          </a:solidFill>
          <a:ln w="19050">
            <a:solidFill>
              <a:srgbClr val="FF0000"/>
            </a:solidFill>
            <a:miter lim="800000"/>
            <a:headEnd/>
            <a:tailEnd/>
          </a:ln>
        </p:spPr>
        <p:txBody>
          <a:bodyPr wrap="square">
            <a:spAutoFit/>
          </a:bodyPr>
          <a:lstStyle/>
          <a:p>
            <a:pPr algn="ctr"/>
            <a:r>
              <a:rPr lang="fr-FR" b="1" dirty="0"/>
              <a:t>D</a:t>
            </a:r>
            <a:r>
              <a:rPr lang="fr-FR" b="1" dirty="0" smtClean="0"/>
              <a:t>éfaut de serrage (trop ou mal serré)</a:t>
            </a:r>
            <a:endParaRPr lang="fr-FR" b="1" dirty="0"/>
          </a:p>
        </p:txBody>
      </p:sp>
      <p:cxnSp>
        <p:nvCxnSpPr>
          <p:cNvPr id="11" name="Connecteur droit avec flèche 10"/>
          <p:cNvCxnSpPr/>
          <p:nvPr/>
        </p:nvCxnSpPr>
        <p:spPr bwMode="auto">
          <a:xfrm flipH="1" flipV="1">
            <a:off x="2771800" y="5517232"/>
            <a:ext cx="576066" cy="865690"/>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2" name="Imag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0032" y="1340768"/>
            <a:ext cx="2806860" cy="2771775"/>
          </a:xfrm>
          <a:prstGeom prst="rect">
            <a:avLst/>
          </a:prstGeom>
          <a:ln w="25400">
            <a:solidFill>
              <a:srgbClr val="FFFF00"/>
            </a:solidFill>
          </a:ln>
        </p:spPr>
      </p:pic>
      <p:cxnSp>
        <p:nvCxnSpPr>
          <p:cNvPr id="4" name="Connecteur droit avec flèche 3"/>
          <p:cNvCxnSpPr/>
          <p:nvPr/>
        </p:nvCxnSpPr>
        <p:spPr bwMode="auto">
          <a:xfrm flipV="1">
            <a:off x="4891140" y="3053566"/>
            <a:ext cx="1533429" cy="3329355"/>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Connecteur droit avec flèche 19"/>
          <p:cNvCxnSpPr/>
          <p:nvPr/>
        </p:nvCxnSpPr>
        <p:spPr bwMode="auto">
          <a:xfrm flipH="1" flipV="1">
            <a:off x="2339752" y="2132856"/>
            <a:ext cx="1008112" cy="4250065"/>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9796054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11</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Le risque d’incendie d’origine </a:t>
            </a:r>
            <a:r>
              <a:rPr lang="fr-FR" sz="3200" dirty="0" smtClean="0">
                <a:solidFill>
                  <a:srgbClr val="FFFF00"/>
                </a:solidFill>
              </a:rPr>
              <a:t>électrique:</a:t>
            </a:r>
            <a:endParaRPr lang="fr-FR" sz="3200" dirty="0">
              <a:solidFill>
                <a:srgbClr val="FFFF00"/>
              </a:solidFill>
            </a:endParaRPr>
          </a:p>
        </p:txBody>
      </p:sp>
      <p:pic>
        <p:nvPicPr>
          <p:cNvPr id="8" name="Picture 2" descr="100_0058">
            <a:hlinkClick r:id="rId3"/>
          </p:cNvPr>
          <p:cNvPicPr>
            <a:picLocks noChangeAspect="1" noChangeArrowheads="1"/>
          </p:cNvPicPr>
          <p:nvPr/>
        </p:nvPicPr>
        <p:blipFill>
          <a:blip r:embed="rId4" cstate="print"/>
          <a:srcRect/>
          <a:stretch>
            <a:fillRect/>
          </a:stretch>
        </p:blipFill>
        <p:spPr bwMode="auto">
          <a:xfrm>
            <a:off x="1619250" y="3010942"/>
            <a:ext cx="2305050" cy="2773362"/>
          </a:xfrm>
          <a:prstGeom prst="rect">
            <a:avLst/>
          </a:prstGeom>
          <a:noFill/>
          <a:ln w="19050">
            <a:solidFill>
              <a:srgbClr val="FFFF00"/>
            </a:solidFill>
            <a:miter lim="800000"/>
            <a:headEnd/>
            <a:tailEnd/>
          </a:ln>
        </p:spPr>
      </p:pic>
      <p:sp>
        <p:nvSpPr>
          <p:cNvPr id="9" name="Rectangle 3"/>
          <p:cNvSpPr>
            <a:spLocks noChangeArrowheads="1"/>
          </p:cNvSpPr>
          <p:nvPr/>
        </p:nvSpPr>
        <p:spPr bwMode="auto">
          <a:xfrm>
            <a:off x="250825" y="5780048"/>
            <a:ext cx="8640763" cy="584775"/>
          </a:xfrm>
          <a:prstGeom prst="rect">
            <a:avLst/>
          </a:prstGeom>
          <a:noFill/>
          <a:ln w="9525">
            <a:noFill/>
            <a:miter lim="800000"/>
            <a:headEnd/>
            <a:tailEnd/>
          </a:ln>
        </p:spPr>
        <p:txBody>
          <a:bodyPr anchor="ctr">
            <a:spAutoFit/>
          </a:bodyPr>
          <a:lstStyle/>
          <a:p>
            <a:r>
              <a:rPr lang="fr-FR" b="1" dirty="0">
                <a:solidFill>
                  <a:srgbClr val="FF0000"/>
                </a:solidFill>
              </a:rPr>
              <a:t>A savoir </a:t>
            </a:r>
            <a:r>
              <a:rPr lang="fr-FR" b="1" dirty="0" smtClean="0">
                <a:solidFill>
                  <a:srgbClr val="FF0000"/>
                </a:solidFill>
              </a:rPr>
              <a:t>qu’ un </a:t>
            </a:r>
            <a:r>
              <a:rPr lang="fr-FR" b="1" dirty="0">
                <a:solidFill>
                  <a:srgbClr val="FF0000"/>
                </a:solidFill>
              </a:rPr>
              <a:t>entretien périodique est conseillé pour éviter</a:t>
            </a:r>
            <a:r>
              <a:rPr lang="fr-FR" dirty="0">
                <a:solidFill>
                  <a:srgbClr val="FF0000"/>
                </a:solidFill>
              </a:rPr>
              <a:t> </a:t>
            </a:r>
            <a:r>
              <a:rPr lang="fr-FR" b="1" dirty="0">
                <a:solidFill>
                  <a:srgbClr val="FF0000"/>
                </a:solidFill>
              </a:rPr>
              <a:t>ce genre de dégâts sur votre installation électrique !!</a:t>
            </a:r>
          </a:p>
        </p:txBody>
      </p:sp>
      <p:sp>
        <p:nvSpPr>
          <p:cNvPr id="10" name="ZoneTexte 5"/>
          <p:cNvSpPr txBox="1">
            <a:spLocks noChangeArrowheads="1"/>
          </p:cNvSpPr>
          <p:nvPr/>
        </p:nvSpPr>
        <p:spPr bwMode="auto">
          <a:xfrm>
            <a:off x="250825" y="1066254"/>
            <a:ext cx="8856663" cy="1816100"/>
          </a:xfrm>
          <a:prstGeom prst="rect">
            <a:avLst/>
          </a:prstGeom>
          <a:noFill/>
          <a:ln w="9525">
            <a:noFill/>
            <a:miter lim="800000"/>
            <a:headEnd/>
            <a:tailEnd/>
          </a:ln>
        </p:spPr>
        <p:txBody>
          <a:bodyPr wrap="none">
            <a:spAutoFit/>
          </a:bodyPr>
          <a:lstStyle/>
          <a:p>
            <a:pPr algn="l"/>
            <a:r>
              <a:rPr lang="fr-FR" sz="1600" dirty="0"/>
              <a:t>Les feux d’origine électrique surviennent souvent dans la phase de jeunesse de l’installation</a:t>
            </a:r>
          </a:p>
          <a:p>
            <a:pPr algn="l"/>
            <a:r>
              <a:rPr lang="fr-FR" sz="1600" dirty="0"/>
              <a:t>ou dans sa phase de vieillesse.</a:t>
            </a:r>
          </a:p>
          <a:p>
            <a:pPr algn="l"/>
            <a:r>
              <a:rPr lang="fr-FR" sz="1600" dirty="0"/>
              <a:t>Il n’est pas rare de voir des maisons d’habitations récentes détruites par un incendie.</a:t>
            </a:r>
          </a:p>
          <a:p>
            <a:pPr algn="l"/>
            <a:r>
              <a:rPr lang="fr-FR" sz="1600" dirty="0"/>
              <a:t>Les défauts de la phase initiale résultent souvent d’erreurs de conception ou d’erreurs </a:t>
            </a:r>
          </a:p>
          <a:p>
            <a:pPr algn="l"/>
            <a:r>
              <a:rPr lang="fr-FR" sz="1600" dirty="0"/>
              <a:t>d’installation.</a:t>
            </a:r>
          </a:p>
          <a:p>
            <a:pPr algn="l"/>
            <a:r>
              <a:rPr lang="fr-FR" sz="1600" dirty="0">
                <a:solidFill>
                  <a:srgbClr val="FF0000"/>
                </a:solidFill>
              </a:rPr>
              <a:t>Le vieillissement des installations en l’absence de maintenance est également de nature à</a:t>
            </a:r>
          </a:p>
          <a:p>
            <a:pPr algn="l"/>
            <a:r>
              <a:rPr lang="fr-FR" sz="1600" dirty="0" smtClean="0">
                <a:solidFill>
                  <a:srgbClr val="FF0000"/>
                </a:solidFill>
              </a:rPr>
              <a:t>créer </a:t>
            </a:r>
            <a:r>
              <a:rPr lang="fr-FR" sz="1600" dirty="0">
                <a:solidFill>
                  <a:srgbClr val="FF0000"/>
                </a:solidFill>
              </a:rPr>
              <a:t>des défauts qui sont bien souvent la cause d’incendies dans les habitations.</a:t>
            </a:r>
          </a:p>
        </p:txBody>
      </p:sp>
      <p:pic>
        <p:nvPicPr>
          <p:cNvPr id="11" name="Picture 16" descr="danger"/>
          <p:cNvPicPr>
            <a:picLocks noChangeAspect="1" noChangeArrowheads="1"/>
          </p:cNvPicPr>
          <p:nvPr/>
        </p:nvPicPr>
        <p:blipFill>
          <a:blip r:embed="rId5" cstate="print"/>
          <a:srcRect/>
          <a:stretch>
            <a:fillRect/>
          </a:stretch>
        </p:blipFill>
        <p:spPr bwMode="auto">
          <a:xfrm>
            <a:off x="6516688" y="3514179"/>
            <a:ext cx="1511300" cy="1630363"/>
          </a:xfrm>
          <a:prstGeom prst="rect">
            <a:avLst/>
          </a:prstGeom>
          <a:noFill/>
          <a:ln w="9525">
            <a:noFill/>
            <a:miter lim="800000"/>
            <a:headEnd/>
            <a:tailEnd/>
          </a:ln>
        </p:spPr>
      </p:pic>
      <p:pic>
        <p:nvPicPr>
          <p:cNvPr id="12" name="Picture 2" descr="E:\Documents and Settings\FLACHER LAURENT\archives photos\RCCI SDIS 42\RCCI SDIS 1\DSC02731.JPG"/>
          <p:cNvPicPr>
            <a:picLocks noChangeAspect="1" noChangeArrowheads="1"/>
          </p:cNvPicPr>
          <p:nvPr/>
        </p:nvPicPr>
        <p:blipFill>
          <a:blip r:embed="rId6" cstate="print"/>
          <a:srcRect/>
          <a:stretch>
            <a:fillRect/>
          </a:stretch>
        </p:blipFill>
        <p:spPr bwMode="auto">
          <a:xfrm>
            <a:off x="4140200" y="3010942"/>
            <a:ext cx="1871663" cy="2795587"/>
          </a:xfrm>
          <a:prstGeom prst="rect">
            <a:avLst/>
          </a:prstGeom>
          <a:noFill/>
          <a:ln w="19050">
            <a:solidFill>
              <a:srgbClr val="FFFF00"/>
            </a:solidFill>
            <a:miter lim="800000"/>
            <a:headEnd/>
            <a:tailEnd/>
          </a:ln>
        </p:spPr>
      </p:pic>
    </p:spTree>
    <p:extLst>
      <p:ext uri="{BB962C8B-B14F-4D97-AF65-F5344CB8AC3E}">
        <p14:creationId xmlns:p14="http://schemas.microsoft.com/office/powerpoint/2010/main" val="3347040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12</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Le risque d’incendie d’origine </a:t>
            </a:r>
            <a:r>
              <a:rPr lang="fr-FR" sz="3200" dirty="0" smtClean="0">
                <a:solidFill>
                  <a:srgbClr val="FFFF00"/>
                </a:solidFill>
              </a:rPr>
              <a:t>électrique:</a:t>
            </a:r>
            <a:endParaRPr lang="fr-FR" sz="3200" dirty="0">
              <a:solidFill>
                <a:srgbClr val="FFFF00"/>
              </a:solidFill>
            </a:endParaRPr>
          </a:p>
        </p:txBody>
      </p:sp>
      <p:sp>
        <p:nvSpPr>
          <p:cNvPr id="9" name="Rectangle 3"/>
          <p:cNvSpPr>
            <a:spLocks noChangeArrowheads="1"/>
          </p:cNvSpPr>
          <p:nvPr/>
        </p:nvSpPr>
        <p:spPr bwMode="auto">
          <a:xfrm>
            <a:off x="0" y="5733256"/>
            <a:ext cx="8892283" cy="338554"/>
          </a:xfrm>
          <a:prstGeom prst="rect">
            <a:avLst/>
          </a:prstGeom>
          <a:noFill/>
          <a:ln w="9525">
            <a:noFill/>
            <a:miter lim="800000"/>
            <a:headEnd/>
            <a:tailEnd/>
          </a:ln>
        </p:spPr>
        <p:txBody>
          <a:bodyPr wrap="square" anchor="ctr">
            <a:spAutoFit/>
          </a:bodyPr>
          <a:lstStyle/>
          <a:p>
            <a:r>
              <a:rPr lang="fr-FR" b="1" dirty="0" smtClean="0">
                <a:solidFill>
                  <a:srgbClr val="FF0000"/>
                </a:solidFill>
              </a:rPr>
              <a:t>Echauffement d’un contacteur « jour- nuit » décelé par un bruit anormal dans un tableau.</a:t>
            </a:r>
            <a:endParaRPr lang="fr-FR" b="1" dirty="0">
              <a:solidFill>
                <a:srgbClr val="FF0000"/>
              </a:solidFill>
            </a:endParaRPr>
          </a:p>
        </p:txBody>
      </p:sp>
      <p:sp>
        <p:nvSpPr>
          <p:cNvPr id="10" name="ZoneTexte 5"/>
          <p:cNvSpPr txBox="1">
            <a:spLocks noChangeArrowheads="1"/>
          </p:cNvSpPr>
          <p:nvPr/>
        </p:nvSpPr>
        <p:spPr bwMode="auto">
          <a:xfrm>
            <a:off x="250825" y="1066254"/>
            <a:ext cx="8367996" cy="584775"/>
          </a:xfrm>
          <a:prstGeom prst="rect">
            <a:avLst/>
          </a:prstGeom>
          <a:noFill/>
          <a:ln w="9525">
            <a:noFill/>
            <a:miter lim="800000"/>
            <a:headEnd/>
            <a:tailEnd/>
          </a:ln>
        </p:spPr>
        <p:txBody>
          <a:bodyPr wrap="none">
            <a:spAutoFit/>
          </a:bodyPr>
          <a:lstStyle/>
          <a:p>
            <a:pPr algn="l"/>
            <a:r>
              <a:rPr lang="fr-FR" sz="1600" dirty="0" smtClean="0">
                <a:solidFill>
                  <a:srgbClr val="FF0000"/>
                </a:solidFill>
              </a:rPr>
              <a:t>Le </a:t>
            </a:r>
            <a:r>
              <a:rPr lang="fr-FR" sz="1600" dirty="0">
                <a:solidFill>
                  <a:srgbClr val="FF0000"/>
                </a:solidFill>
              </a:rPr>
              <a:t>vieillissement des installations en l’absence de maintenance est également de nature à</a:t>
            </a:r>
          </a:p>
          <a:p>
            <a:pPr algn="l"/>
            <a:r>
              <a:rPr lang="fr-FR" sz="1600" dirty="0" smtClean="0">
                <a:solidFill>
                  <a:srgbClr val="FF0000"/>
                </a:solidFill>
              </a:rPr>
              <a:t>créer </a:t>
            </a:r>
            <a:r>
              <a:rPr lang="fr-FR" sz="1600" dirty="0">
                <a:solidFill>
                  <a:srgbClr val="FF0000"/>
                </a:solidFill>
              </a:rPr>
              <a:t>des défauts qui sont bien souvent la cause d’incendies dans les habitations.</a:t>
            </a:r>
          </a:p>
        </p:txBody>
      </p:sp>
      <p:pic>
        <p:nvPicPr>
          <p:cNvPr id="11" name="Picture 16" descr="danger"/>
          <p:cNvPicPr>
            <a:picLocks noChangeAspect="1" noChangeArrowheads="1"/>
          </p:cNvPicPr>
          <p:nvPr/>
        </p:nvPicPr>
        <p:blipFill>
          <a:blip r:embed="rId3" cstate="print"/>
          <a:srcRect/>
          <a:stretch>
            <a:fillRect/>
          </a:stretch>
        </p:blipFill>
        <p:spPr bwMode="auto">
          <a:xfrm>
            <a:off x="7956376" y="3212976"/>
            <a:ext cx="1067990" cy="1152128"/>
          </a:xfrm>
          <a:prstGeom prst="rect">
            <a:avLst/>
          </a:prstGeom>
          <a:noFill/>
          <a:ln w="9525">
            <a:noFill/>
            <a:miter lim="800000"/>
            <a:headEnd/>
            <a:tailEnd/>
          </a:ln>
        </p:spPr>
      </p:pic>
      <p:pic>
        <p:nvPicPr>
          <p:cNvPr id="13" name="Image 12" descr="FLIR0160.jpg"/>
          <p:cNvPicPr>
            <a:picLocks noChangeAspect="1"/>
          </p:cNvPicPr>
          <p:nvPr/>
        </p:nvPicPr>
        <p:blipFill>
          <a:blip r:embed="rId4"/>
          <a:stretch>
            <a:fillRect/>
          </a:stretch>
        </p:blipFill>
        <p:spPr>
          <a:xfrm>
            <a:off x="251520" y="2132856"/>
            <a:ext cx="4440493" cy="3330370"/>
          </a:xfrm>
          <a:prstGeom prst="rect">
            <a:avLst/>
          </a:prstGeom>
        </p:spPr>
      </p:pic>
      <p:pic>
        <p:nvPicPr>
          <p:cNvPr id="14" name="Image 13" descr="FLIR0161.jpg"/>
          <p:cNvPicPr>
            <a:picLocks noChangeAspect="1"/>
          </p:cNvPicPr>
          <p:nvPr/>
        </p:nvPicPr>
        <p:blipFill>
          <a:blip r:embed="rId5"/>
          <a:stretch>
            <a:fillRect/>
          </a:stretch>
        </p:blipFill>
        <p:spPr>
          <a:xfrm rot="5400000">
            <a:off x="4367977" y="2248417"/>
            <a:ext cx="3936437" cy="2952328"/>
          </a:xfrm>
          <a:prstGeom prst="rect">
            <a:avLst/>
          </a:prstGeom>
        </p:spPr>
      </p:pic>
      <p:sp>
        <p:nvSpPr>
          <p:cNvPr id="17" name="Ellipse 16"/>
          <p:cNvSpPr/>
          <p:nvPr/>
        </p:nvSpPr>
        <p:spPr bwMode="auto">
          <a:xfrm>
            <a:off x="2339752" y="3140968"/>
            <a:ext cx="504056" cy="914400"/>
          </a:xfrm>
          <a:prstGeom prst="ellipse">
            <a:avLst/>
          </a:prstGeom>
          <a:no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820738"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endParaRPr>
          </a:p>
        </p:txBody>
      </p:sp>
      <p:cxnSp>
        <p:nvCxnSpPr>
          <p:cNvPr id="18" name="Connecteur droit avec flèche 17"/>
          <p:cNvCxnSpPr>
            <a:stCxn id="17" idx="6"/>
          </p:cNvCxnSpPr>
          <p:nvPr/>
        </p:nvCxnSpPr>
        <p:spPr bwMode="auto">
          <a:xfrm>
            <a:off x="2843808" y="3598168"/>
            <a:ext cx="4269733" cy="46857"/>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3470404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13</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Le risque d’incendie d’origine </a:t>
            </a:r>
            <a:r>
              <a:rPr lang="fr-FR" sz="3200" dirty="0" smtClean="0">
                <a:solidFill>
                  <a:srgbClr val="FFFF00"/>
                </a:solidFill>
              </a:rPr>
              <a:t>électrique:</a:t>
            </a:r>
            <a:endParaRPr lang="fr-FR" sz="3200" dirty="0">
              <a:solidFill>
                <a:srgbClr val="FFFF00"/>
              </a:solidFill>
            </a:endParaRPr>
          </a:p>
        </p:txBody>
      </p:sp>
      <p:sp>
        <p:nvSpPr>
          <p:cNvPr id="9" name="Rectangle 3"/>
          <p:cNvSpPr>
            <a:spLocks noChangeArrowheads="1"/>
          </p:cNvSpPr>
          <p:nvPr/>
        </p:nvSpPr>
        <p:spPr bwMode="auto">
          <a:xfrm>
            <a:off x="323528" y="5445224"/>
            <a:ext cx="8640763" cy="584775"/>
          </a:xfrm>
          <a:prstGeom prst="rect">
            <a:avLst/>
          </a:prstGeom>
          <a:noFill/>
          <a:ln w="9525">
            <a:noFill/>
            <a:miter lim="800000"/>
            <a:headEnd/>
            <a:tailEnd/>
          </a:ln>
        </p:spPr>
        <p:txBody>
          <a:bodyPr anchor="ctr">
            <a:spAutoFit/>
          </a:bodyPr>
          <a:lstStyle/>
          <a:p>
            <a:r>
              <a:rPr lang="fr-FR" b="1" dirty="0">
                <a:solidFill>
                  <a:srgbClr val="FF0000"/>
                </a:solidFill>
              </a:rPr>
              <a:t>A savoir </a:t>
            </a:r>
            <a:r>
              <a:rPr lang="fr-FR" b="1" dirty="0" smtClean="0">
                <a:solidFill>
                  <a:srgbClr val="FF0000"/>
                </a:solidFill>
              </a:rPr>
              <a:t>qu’ un </a:t>
            </a:r>
            <a:r>
              <a:rPr lang="fr-FR" b="1" dirty="0">
                <a:solidFill>
                  <a:srgbClr val="FF0000"/>
                </a:solidFill>
              </a:rPr>
              <a:t>entretien périodique est conseillé pour éviter</a:t>
            </a:r>
            <a:r>
              <a:rPr lang="fr-FR" dirty="0">
                <a:solidFill>
                  <a:srgbClr val="FF0000"/>
                </a:solidFill>
              </a:rPr>
              <a:t> </a:t>
            </a:r>
            <a:r>
              <a:rPr lang="fr-FR" b="1" dirty="0">
                <a:solidFill>
                  <a:srgbClr val="FF0000"/>
                </a:solidFill>
              </a:rPr>
              <a:t>ce genre de dégâts sur votre installation électrique !!</a:t>
            </a:r>
          </a:p>
        </p:txBody>
      </p:sp>
      <p:sp>
        <p:nvSpPr>
          <p:cNvPr id="10" name="ZoneTexte 5"/>
          <p:cNvSpPr txBox="1">
            <a:spLocks noChangeArrowheads="1"/>
          </p:cNvSpPr>
          <p:nvPr/>
        </p:nvSpPr>
        <p:spPr bwMode="auto">
          <a:xfrm>
            <a:off x="107504" y="1196752"/>
            <a:ext cx="8844088" cy="584775"/>
          </a:xfrm>
          <a:prstGeom prst="rect">
            <a:avLst/>
          </a:prstGeom>
          <a:noFill/>
          <a:ln w="9525">
            <a:noFill/>
            <a:miter lim="800000"/>
            <a:headEnd/>
            <a:tailEnd/>
          </a:ln>
        </p:spPr>
        <p:txBody>
          <a:bodyPr wrap="none">
            <a:spAutoFit/>
          </a:bodyPr>
          <a:lstStyle/>
          <a:p>
            <a:pPr algn="l"/>
            <a:r>
              <a:rPr lang="fr-FR" sz="1600" dirty="0" smtClean="0"/>
              <a:t>Le démontage du contacteur permet d’observer le contact défectueux. Il s’agit bien dans ce cas</a:t>
            </a:r>
          </a:p>
          <a:p>
            <a:pPr algn="l"/>
            <a:r>
              <a:rPr lang="fr-FR" sz="1600" dirty="0" smtClean="0"/>
              <a:t>d’un défaut intrinsèque à l’équipement lié à une installation vieillissante.</a:t>
            </a:r>
            <a:endParaRPr lang="fr-FR" sz="1600" dirty="0"/>
          </a:p>
        </p:txBody>
      </p:sp>
      <p:pic>
        <p:nvPicPr>
          <p:cNvPr id="11" name="Picture 16" descr="danger"/>
          <p:cNvPicPr>
            <a:picLocks noChangeAspect="1" noChangeArrowheads="1"/>
          </p:cNvPicPr>
          <p:nvPr/>
        </p:nvPicPr>
        <p:blipFill>
          <a:blip r:embed="rId3" cstate="print"/>
          <a:srcRect/>
          <a:stretch>
            <a:fillRect/>
          </a:stretch>
        </p:blipFill>
        <p:spPr bwMode="auto">
          <a:xfrm>
            <a:off x="1619672" y="5805264"/>
            <a:ext cx="859582" cy="927302"/>
          </a:xfrm>
          <a:prstGeom prst="rect">
            <a:avLst/>
          </a:prstGeom>
          <a:noFill/>
          <a:ln w="9525">
            <a:noFill/>
            <a:miter lim="800000"/>
            <a:headEnd/>
            <a:tailEnd/>
          </a:ln>
        </p:spPr>
      </p:pic>
      <p:pic>
        <p:nvPicPr>
          <p:cNvPr id="15" name="Image 14" descr="IMG_E9199.JPG"/>
          <p:cNvPicPr>
            <a:picLocks noChangeAspect="1"/>
          </p:cNvPicPr>
          <p:nvPr/>
        </p:nvPicPr>
        <p:blipFill>
          <a:blip r:embed="rId4"/>
          <a:stretch>
            <a:fillRect/>
          </a:stretch>
        </p:blipFill>
        <p:spPr>
          <a:xfrm>
            <a:off x="4572000" y="1988840"/>
            <a:ext cx="4320480" cy="3240360"/>
          </a:xfrm>
          <a:prstGeom prst="rect">
            <a:avLst/>
          </a:prstGeom>
        </p:spPr>
      </p:pic>
      <p:pic>
        <p:nvPicPr>
          <p:cNvPr id="16" name="Image 15" descr="IMG_9188.JPG"/>
          <p:cNvPicPr>
            <a:picLocks noChangeAspect="1"/>
          </p:cNvPicPr>
          <p:nvPr/>
        </p:nvPicPr>
        <p:blipFill>
          <a:blip r:embed="rId5"/>
          <a:stretch>
            <a:fillRect/>
          </a:stretch>
        </p:blipFill>
        <p:spPr>
          <a:xfrm>
            <a:off x="179512" y="1988840"/>
            <a:ext cx="4320480" cy="3240360"/>
          </a:xfrm>
          <a:prstGeom prst="rect">
            <a:avLst/>
          </a:prstGeom>
        </p:spPr>
      </p:pic>
      <p:sp>
        <p:nvSpPr>
          <p:cNvPr id="12" name="Ellipse 11"/>
          <p:cNvSpPr/>
          <p:nvPr/>
        </p:nvSpPr>
        <p:spPr bwMode="auto">
          <a:xfrm rot="5400000">
            <a:off x="6505364" y="4375956"/>
            <a:ext cx="504056" cy="914400"/>
          </a:xfrm>
          <a:prstGeom prst="ellipse">
            <a:avLst/>
          </a:prstGeom>
          <a:no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820738"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endParaRPr>
          </a:p>
        </p:txBody>
      </p:sp>
      <p:cxnSp>
        <p:nvCxnSpPr>
          <p:cNvPr id="17" name="Connecteur droit avec flèche 16"/>
          <p:cNvCxnSpPr/>
          <p:nvPr/>
        </p:nvCxnSpPr>
        <p:spPr bwMode="auto">
          <a:xfrm flipV="1">
            <a:off x="6732240" y="4005064"/>
            <a:ext cx="288032" cy="576064"/>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3470404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14</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A ne pas faire</a:t>
            </a:r>
            <a:r>
              <a:rPr lang="fr-FR" sz="3200" dirty="0" smtClean="0">
                <a:solidFill>
                  <a:srgbClr val="FFFF00"/>
                </a:solidFill>
              </a:rPr>
              <a:t>!!</a:t>
            </a:r>
            <a:endParaRPr lang="fr-FR" sz="3200" dirty="0">
              <a:solidFill>
                <a:srgbClr val="FFFF00"/>
              </a:solidFill>
            </a:endParaRPr>
          </a:p>
        </p:txBody>
      </p:sp>
      <p:sp>
        <p:nvSpPr>
          <p:cNvPr id="13" name="Rectangle 1"/>
          <p:cNvSpPr>
            <a:spLocks noChangeArrowheads="1"/>
          </p:cNvSpPr>
          <p:nvPr/>
        </p:nvSpPr>
        <p:spPr bwMode="auto">
          <a:xfrm>
            <a:off x="179512" y="1279301"/>
            <a:ext cx="8820150" cy="1816100"/>
          </a:xfrm>
          <a:prstGeom prst="rect">
            <a:avLst/>
          </a:prstGeom>
          <a:noFill/>
          <a:ln w="9525">
            <a:noFill/>
            <a:miter lim="800000"/>
            <a:headEnd/>
            <a:tailEnd/>
          </a:ln>
        </p:spPr>
        <p:txBody>
          <a:bodyPr anchor="ctr">
            <a:spAutoFit/>
          </a:bodyPr>
          <a:lstStyle/>
          <a:p>
            <a:pPr algn="l"/>
            <a:r>
              <a:rPr lang="fr-FR" sz="1600" dirty="0"/>
              <a:t>Dans la plupart des habitations les appareils électriques se sont multipliés(Lave-vaisselle,</a:t>
            </a:r>
          </a:p>
          <a:p>
            <a:pPr algn="l"/>
            <a:r>
              <a:rPr lang="fr-FR" sz="1600" dirty="0"/>
              <a:t>micro-ondes, réfrigérateur, grille pain, informatique, vidéo…). </a:t>
            </a:r>
          </a:p>
          <a:p>
            <a:pPr algn="l"/>
            <a:r>
              <a:rPr lang="fr-FR" sz="1600" dirty="0"/>
              <a:t>La puissance électrique du foyer a donc augmenté et parfois les vieilles installations "surcharge" et n’alimentent plus correctement les appareils. </a:t>
            </a:r>
          </a:p>
          <a:p>
            <a:pPr algn="l"/>
            <a:r>
              <a:rPr lang="fr-FR" sz="1600" dirty="0"/>
              <a:t>Le nombre de prises est généralement insuffisant d’où une usage intensif des multiprises et rallonges qui sont susceptibles de surchauffer ou provoquer une incendie.</a:t>
            </a:r>
          </a:p>
          <a:p>
            <a:r>
              <a:rPr lang="fr-FR" sz="1600" b="1" dirty="0"/>
              <a:t> </a:t>
            </a:r>
            <a:r>
              <a:rPr lang="fr-FR" sz="1600" dirty="0"/>
              <a:t> </a:t>
            </a:r>
          </a:p>
        </p:txBody>
      </p:sp>
      <p:pic>
        <p:nvPicPr>
          <p:cNvPr id="14" name="Picture 3" descr="diagnostic-electrique-surcharge"/>
          <p:cNvPicPr>
            <a:picLocks noChangeAspect="1" noChangeArrowheads="1"/>
          </p:cNvPicPr>
          <p:nvPr/>
        </p:nvPicPr>
        <p:blipFill>
          <a:blip r:embed="rId3" cstate="print"/>
          <a:srcRect/>
          <a:stretch>
            <a:fillRect/>
          </a:stretch>
        </p:blipFill>
        <p:spPr bwMode="auto">
          <a:xfrm>
            <a:off x="6804248" y="116632"/>
            <a:ext cx="1152128" cy="848779"/>
          </a:xfrm>
          <a:prstGeom prst="rect">
            <a:avLst/>
          </a:prstGeom>
          <a:noFill/>
          <a:ln w="19050">
            <a:solidFill>
              <a:srgbClr val="FFFF00"/>
            </a:solidFill>
            <a:miter lim="800000"/>
            <a:headEnd/>
            <a:tailEnd/>
          </a:ln>
        </p:spPr>
      </p:pic>
      <p:pic>
        <p:nvPicPr>
          <p:cNvPr id="15" name="Picture 5" descr="fotolia_18502085_xs"/>
          <p:cNvPicPr>
            <a:picLocks noChangeAspect="1" noChangeArrowheads="1"/>
          </p:cNvPicPr>
          <p:nvPr/>
        </p:nvPicPr>
        <p:blipFill>
          <a:blip r:embed="rId4" cstate="print"/>
          <a:srcRect/>
          <a:stretch>
            <a:fillRect/>
          </a:stretch>
        </p:blipFill>
        <p:spPr bwMode="auto">
          <a:xfrm>
            <a:off x="4535816" y="3093873"/>
            <a:ext cx="4030663" cy="2689225"/>
          </a:xfrm>
          <a:prstGeom prst="rect">
            <a:avLst/>
          </a:prstGeom>
          <a:noFill/>
          <a:ln w="19050">
            <a:solidFill>
              <a:srgbClr val="FFFF00"/>
            </a:solidFill>
            <a:miter lim="800000"/>
            <a:headEnd/>
            <a:tailEnd/>
          </a:ln>
        </p:spPr>
      </p:pic>
      <p:pic>
        <p:nvPicPr>
          <p:cNvPr id="2" name="Image 1"/>
          <p:cNvPicPr>
            <a:picLocks noChangeAspect="1"/>
          </p:cNvPicPr>
          <p:nvPr/>
        </p:nvPicPr>
        <p:blipFill rotWithShape="1">
          <a:blip r:embed="rId5">
            <a:extLst>
              <a:ext uri="{28A0092B-C50C-407E-A947-70E740481C1C}">
                <a14:useLocalDpi xmlns:a14="http://schemas.microsoft.com/office/drawing/2010/main" val="0"/>
              </a:ext>
            </a:extLst>
          </a:blip>
          <a:srcRect l="26061" t="13365" r="5779" b="22485"/>
          <a:stretch/>
        </p:blipFill>
        <p:spPr>
          <a:xfrm>
            <a:off x="623888" y="3092256"/>
            <a:ext cx="3816483" cy="2693988"/>
          </a:xfrm>
          <a:prstGeom prst="rect">
            <a:avLst/>
          </a:prstGeom>
          <a:ln w="25400">
            <a:solidFill>
              <a:srgbClr val="FFFF00"/>
            </a:solidFill>
          </a:ln>
        </p:spPr>
      </p:pic>
    </p:spTree>
    <p:extLst>
      <p:ext uri="{BB962C8B-B14F-4D97-AF65-F5344CB8AC3E}">
        <p14:creationId xmlns:p14="http://schemas.microsoft.com/office/powerpoint/2010/main" val="940385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15</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Les traces </a:t>
            </a:r>
            <a:r>
              <a:rPr lang="fr-FR" sz="3200" dirty="0" smtClean="0">
                <a:solidFill>
                  <a:srgbClr val="FFFF00"/>
                </a:solidFill>
              </a:rPr>
              <a:t>de court- circuits électriques:</a:t>
            </a:r>
            <a:endParaRPr lang="fr-FR" sz="3200" dirty="0">
              <a:solidFill>
                <a:srgbClr val="FFFF00"/>
              </a:solidFill>
            </a:endParaRPr>
          </a:p>
        </p:txBody>
      </p:sp>
      <p:pic>
        <p:nvPicPr>
          <p:cNvPr id="7" name="Picture 2" descr="G:\DCIM\100MSDCF\DSC03063.JPG"/>
          <p:cNvPicPr>
            <a:picLocks noChangeAspect="1" noChangeArrowheads="1"/>
          </p:cNvPicPr>
          <p:nvPr/>
        </p:nvPicPr>
        <p:blipFill>
          <a:blip r:embed="rId3" cstate="print"/>
          <a:srcRect/>
          <a:stretch>
            <a:fillRect/>
          </a:stretch>
        </p:blipFill>
        <p:spPr bwMode="auto">
          <a:xfrm>
            <a:off x="4788024" y="3189560"/>
            <a:ext cx="3784600" cy="2833687"/>
          </a:xfrm>
          <a:prstGeom prst="rect">
            <a:avLst/>
          </a:prstGeom>
          <a:noFill/>
          <a:ln w="19050">
            <a:solidFill>
              <a:srgbClr val="FFFF00"/>
            </a:solidFill>
            <a:miter lim="800000"/>
            <a:headEnd/>
            <a:tailEnd/>
          </a:ln>
        </p:spPr>
      </p:pic>
      <p:pic>
        <p:nvPicPr>
          <p:cNvPr id="8" name="Picture 3" descr="C:\Users\LAURENT\Pictures\Archive clichés RCCI\RCCI 29\DSC02902.JPG"/>
          <p:cNvPicPr>
            <a:picLocks noChangeAspect="1" noChangeArrowheads="1"/>
          </p:cNvPicPr>
          <p:nvPr/>
        </p:nvPicPr>
        <p:blipFill>
          <a:blip r:embed="rId4" cstate="print"/>
          <a:srcRect/>
          <a:stretch>
            <a:fillRect/>
          </a:stretch>
        </p:blipFill>
        <p:spPr bwMode="auto">
          <a:xfrm>
            <a:off x="401638" y="3186906"/>
            <a:ext cx="4249737" cy="2844800"/>
          </a:xfrm>
          <a:prstGeom prst="rect">
            <a:avLst/>
          </a:prstGeom>
          <a:noFill/>
          <a:ln w="19050">
            <a:solidFill>
              <a:srgbClr val="FFFF00"/>
            </a:solidFill>
            <a:miter lim="800000"/>
            <a:headEnd/>
            <a:tailEnd/>
          </a:ln>
        </p:spPr>
      </p:pic>
      <p:sp>
        <p:nvSpPr>
          <p:cNvPr id="9" name="ZoneTexte 5"/>
          <p:cNvSpPr txBox="1">
            <a:spLocks noChangeArrowheads="1"/>
          </p:cNvSpPr>
          <p:nvPr/>
        </p:nvSpPr>
        <p:spPr bwMode="auto">
          <a:xfrm>
            <a:off x="323850" y="1124744"/>
            <a:ext cx="8496300" cy="2062162"/>
          </a:xfrm>
          <a:prstGeom prst="rect">
            <a:avLst/>
          </a:prstGeom>
          <a:noFill/>
          <a:ln w="9525">
            <a:noFill/>
            <a:miter lim="800000"/>
            <a:headEnd/>
            <a:tailEnd/>
          </a:ln>
        </p:spPr>
        <p:txBody>
          <a:bodyPr>
            <a:spAutoFit/>
          </a:bodyPr>
          <a:lstStyle/>
          <a:p>
            <a:pPr algn="l"/>
            <a:r>
              <a:rPr lang="fr-FR" sz="1600" dirty="0"/>
              <a:t>L’observation d’un </a:t>
            </a:r>
            <a:r>
              <a:rPr lang="fr-FR" sz="1600" dirty="0" err="1"/>
              <a:t>perlage</a:t>
            </a:r>
            <a:r>
              <a:rPr lang="fr-FR" sz="1600" dirty="0"/>
              <a:t> doit retenir l’attention de l’investigateur.</a:t>
            </a:r>
          </a:p>
          <a:p>
            <a:pPr algn="l"/>
            <a:r>
              <a:rPr lang="fr-FR" sz="1600" dirty="0"/>
              <a:t>Il peut être consécutif à la perte d’isolation locale d’un câble sous tension au cours de l’incendie (conséquence).</a:t>
            </a:r>
          </a:p>
          <a:p>
            <a:pPr algn="l"/>
            <a:r>
              <a:rPr lang="fr-FR" sz="1600" dirty="0"/>
              <a:t>L’éventualité d’un court- circuit électrique comme source d’ignition ne doit pas être pour autant écartée (cause).</a:t>
            </a:r>
          </a:p>
          <a:p>
            <a:pPr algn="l"/>
            <a:r>
              <a:rPr lang="fr-FR" sz="1600" dirty="0"/>
              <a:t>L’investigateur doit examiner l’état des câbles encore intacts (blessures, âges), la configuration des conducteurs (proximité) et des combustibles (inflammabilité) autour du lieu du court- circuit.</a:t>
            </a:r>
          </a:p>
        </p:txBody>
      </p:sp>
    </p:spTree>
    <p:extLst>
      <p:ext uri="{BB962C8B-B14F-4D97-AF65-F5344CB8AC3E}">
        <p14:creationId xmlns:p14="http://schemas.microsoft.com/office/powerpoint/2010/main" val="15531949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16</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Les effets </a:t>
            </a:r>
            <a:r>
              <a:rPr lang="fr-FR" sz="3200" dirty="0" smtClean="0">
                <a:solidFill>
                  <a:srgbClr val="FFFF00"/>
                </a:solidFill>
              </a:rPr>
              <a:t>du court-circuit électrique:</a:t>
            </a:r>
            <a:endParaRPr lang="fr-FR" sz="3200" dirty="0">
              <a:solidFill>
                <a:srgbClr val="FFFF00"/>
              </a:solidFill>
            </a:endParaRPr>
          </a:p>
        </p:txBody>
      </p:sp>
      <p:pic>
        <p:nvPicPr>
          <p:cNvPr id="10" name="Picture 2"/>
          <p:cNvPicPr>
            <a:picLocks noChangeAspect="1" noChangeArrowheads="1"/>
          </p:cNvPicPr>
          <p:nvPr/>
        </p:nvPicPr>
        <p:blipFill>
          <a:blip r:embed="rId3" cstate="print"/>
          <a:srcRect/>
          <a:stretch>
            <a:fillRect/>
          </a:stretch>
        </p:blipFill>
        <p:spPr bwMode="auto">
          <a:xfrm>
            <a:off x="395114" y="2488208"/>
            <a:ext cx="2952750" cy="3790950"/>
          </a:xfrm>
          <a:prstGeom prst="rect">
            <a:avLst/>
          </a:prstGeom>
          <a:noFill/>
          <a:ln w="19050">
            <a:solidFill>
              <a:srgbClr val="FFFF00"/>
            </a:solidFill>
            <a:miter lim="800000"/>
            <a:headEnd/>
            <a:tailEnd/>
          </a:ln>
        </p:spPr>
      </p:pic>
      <p:pic>
        <p:nvPicPr>
          <p:cNvPr id="11" name="Picture 24"/>
          <p:cNvPicPr>
            <a:picLocks noChangeAspect="1" noChangeArrowheads="1"/>
          </p:cNvPicPr>
          <p:nvPr/>
        </p:nvPicPr>
        <p:blipFill>
          <a:blip r:embed="rId4" cstate="print"/>
          <a:srcRect/>
          <a:stretch>
            <a:fillRect/>
          </a:stretch>
        </p:blipFill>
        <p:spPr bwMode="auto">
          <a:xfrm>
            <a:off x="3875261" y="2457450"/>
            <a:ext cx="4032250" cy="971550"/>
          </a:xfrm>
          <a:prstGeom prst="rect">
            <a:avLst/>
          </a:prstGeom>
          <a:noFill/>
          <a:ln w="19050">
            <a:solidFill>
              <a:srgbClr val="FFFF00"/>
            </a:solidFill>
            <a:miter lim="800000"/>
            <a:headEnd/>
            <a:tailEnd/>
          </a:ln>
        </p:spPr>
      </p:pic>
      <p:pic>
        <p:nvPicPr>
          <p:cNvPr id="12" name="Picture 3"/>
          <p:cNvPicPr>
            <a:picLocks noChangeAspect="1" noChangeArrowheads="1"/>
          </p:cNvPicPr>
          <p:nvPr/>
        </p:nvPicPr>
        <p:blipFill>
          <a:blip r:embed="rId5" cstate="print"/>
          <a:srcRect/>
          <a:stretch>
            <a:fillRect/>
          </a:stretch>
        </p:blipFill>
        <p:spPr bwMode="auto">
          <a:xfrm>
            <a:off x="3875261" y="3496717"/>
            <a:ext cx="4057650" cy="2668587"/>
          </a:xfrm>
          <a:prstGeom prst="rect">
            <a:avLst/>
          </a:prstGeom>
          <a:noFill/>
          <a:ln w="19050">
            <a:solidFill>
              <a:srgbClr val="FFFF00"/>
            </a:solidFill>
            <a:miter lim="800000"/>
            <a:headEnd/>
            <a:tailEnd/>
          </a:ln>
        </p:spPr>
      </p:pic>
      <p:sp>
        <p:nvSpPr>
          <p:cNvPr id="13" name="ZoneTexte 4"/>
          <p:cNvSpPr txBox="1">
            <a:spLocks noChangeArrowheads="1"/>
          </p:cNvSpPr>
          <p:nvPr/>
        </p:nvSpPr>
        <p:spPr bwMode="auto">
          <a:xfrm>
            <a:off x="539750" y="1048345"/>
            <a:ext cx="8216900" cy="1816100"/>
          </a:xfrm>
          <a:prstGeom prst="rect">
            <a:avLst/>
          </a:prstGeom>
          <a:noFill/>
          <a:ln w="9525">
            <a:noFill/>
            <a:miter lim="800000"/>
            <a:headEnd/>
            <a:tailEnd/>
          </a:ln>
        </p:spPr>
        <p:txBody>
          <a:bodyPr wrap="none">
            <a:spAutoFit/>
          </a:bodyPr>
          <a:lstStyle/>
          <a:p>
            <a:pPr algn="l"/>
            <a:r>
              <a:rPr lang="fr-FR" sz="1600" dirty="0"/>
              <a:t>Selon la tension et l’intensité véhiculée, le court- circuit peut être explosif avec:</a:t>
            </a:r>
          </a:p>
          <a:p>
            <a:pPr algn="l">
              <a:buFont typeface="Wingdings" pitchFamily="2" charset="2"/>
              <a:buChar char="Ø"/>
            </a:pPr>
            <a:r>
              <a:rPr lang="fr-FR" sz="1600" dirty="0"/>
              <a:t> La combustion des gaines et isolants au voisinage</a:t>
            </a:r>
          </a:p>
          <a:p>
            <a:pPr algn="l">
              <a:buFont typeface="Wingdings" pitchFamily="2" charset="2"/>
              <a:buChar char="Ø"/>
            </a:pPr>
            <a:r>
              <a:rPr lang="fr-FR" sz="1600" dirty="0"/>
              <a:t> Une perte de matière des conducteurs au point de contact (fusion)</a:t>
            </a:r>
          </a:p>
          <a:p>
            <a:pPr algn="l">
              <a:buFont typeface="Wingdings" pitchFamily="2" charset="2"/>
              <a:buChar char="Ø"/>
            </a:pPr>
            <a:r>
              <a:rPr lang="fr-FR" sz="1600" dirty="0"/>
              <a:t> Des effets de surpression susceptibles d’ouvrir la porte d’un coffret ou d’une armoire</a:t>
            </a:r>
          </a:p>
          <a:p>
            <a:pPr algn="l">
              <a:buFont typeface="Wingdings" pitchFamily="2" charset="2"/>
              <a:buChar char="Ø"/>
            </a:pPr>
            <a:r>
              <a:rPr lang="fr-FR" sz="1600" dirty="0"/>
              <a:t> Des projections de métal en fusion pouvant initier le feu sur des combustibles proches</a:t>
            </a:r>
          </a:p>
          <a:p>
            <a:pPr>
              <a:buFontTx/>
              <a:buChar char="-"/>
            </a:pPr>
            <a:endParaRPr lang="fr-FR" sz="1600" dirty="0"/>
          </a:p>
          <a:p>
            <a:endParaRPr lang="fr-FR" sz="1600" dirty="0"/>
          </a:p>
        </p:txBody>
      </p:sp>
      <p:sp>
        <p:nvSpPr>
          <p:cNvPr id="14" name="Text Box 7"/>
          <p:cNvSpPr txBox="1">
            <a:spLocks noChangeArrowheads="1"/>
          </p:cNvSpPr>
          <p:nvPr/>
        </p:nvSpPr>
        <p:spPr bwMode="auto">
          <a:xfrm>
            <a:off x="971376" y="5872758"/>
            <a:ext cx="1944067" cy="338554"/>
          </a:xfrm>
          <a:prstGeom prst="rect">
            <a:avLst/>
          </a:prstGeom>
          <a:solidFill>
            <a:schemeClr val="bg1"/>
          </a:solidFill>
          <a:ln w="19050">
            <a:solidFill>
              <a:srgbClr val="FF0000"/>
            </a:solidFill>
            <a:miter lim="800000"/>
            <a:headEnd/>
            <a:tailEnd/>
          </a:ln>
        </p:spPr>
        <p:txBody>
          <a:bodyPr wrap="square">
            <a:spAutoFit/>
          </a:bodyPr>
          <a:lstStyle/>
          <a:p>
            <a:pPr algn="ctr"/>
            <a:r>
              <a:rPr lang="fr-FR" b="1" dirty="0"/>
              <a:t>Cause d’incendie</a:t>
            </a:r>
          </a:p>
        </p:txBody>
      </p:sp>
      <p:sp>
        <p:nvSpPr>
          <p:cNvPr id="15" name="Text Box 7"/>
          <p:cNvSpPr txBox="1">
            <a:spLocks noChangeArrowheads="1"/>
          </p:cNvSpPr>
          <p:nvPr/>
        </p:nvSpPr>
        <p:spPr bwMode="auto">
          <a:xfrm>
            <a:off x="3851796" y="3573016"/>
            <a:ext cx="4104580" cy="338554"/>
          </a:xfrm>
          <a:prstGeom prst="rect">
            <a:avLst/>
          </a:prstGeom>
          <a:solidFill>
            <a:schemeClr val="bg1"/>
          </a:solidFill>
          <a:ln w="19050">
            <a:solidFill>
              <a:srgbClr val="FF0000"/>
            </a:solidFill>
            <a:miter lim="800000"/>
            <a:headEnd/>
            <a:tailEnd/>
          </a:ln>
        </p:spPr>
        <p:txBody>
          <a:bodyPr wrap="square">
            <a:spAutoFit/>
          </a:bodyPr>
          <a:lstStyle/>
          <a:p>
            <a:pPr algn="ctr"/>
            <a:r>
              <a:rPr lang="fr-FR" b="1" dirty="0"/>
              <a:t>Fusion de conducteurs: conséquence</a:t>
            </a:r>
          </a:p>
        </p:txBody>
      </p:sp>
    </p:spTree>
    <p:extLst>
      <p:ext uri="{BB962C8B-B14F-4D97-AF65-F5344CB8AC3E}">
        <p14:creationId xmlns:p14="http://schemas.microsoft.com/office/powerpoint/2010/main" val="661046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17</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Les effets </a:t>
            </a:r>
            <a:r>
              <a:rPr lang="fr-FR" sz="3200" dirty="0" smtClean="0">
                <a:solidFill>
                  <a:srgbClr val="FFFF00"/>
                </a:solidFill>
              </a:rPr>
              <a:t>du court-circuit électrique:</a:t>
            </a:r>
            <a:endParaRPr lang="fr-FR" sz="3200" dirty="0">
              <a:solidFill>
                <a:srgbClr val="FFFF00"/>
              </a:solidFill>
            </a:endParaRPr>
          </a:p>
        </p:txBody>
      </p:sp>
      <p:sp>
        <p:nvSpPr>
          <p:cNvPr id="13" name="ZoneTexte 4"/>
          <p:cNvSpPr txBox="1">
            <a:spLocks noChangeArrowheads="1"/>
          </p:cNvSpPr>
          <p:nvPr/>
        </p:nvSpPr>
        <p:spPr bwMode="auto">
          <a:xfrm>
            <a:off x="323528" y="1052736"/>
            <a:ext cx="8216900" cy="1816100"/>
          </a:xfrm>
          <a:prstGeom prst="rect">
            <a:avLst/>
          </a:prstGeom>
          <a:noFill/>
          <a:ln w="9525">
            <a:noFill/>
            <a:miter lim="800000"/>
            <a:headEnd/>
            <a:tailEnd/>
          </a:ln>
        </p:spPr>
        <p:txBody>
          <a:bodyPr wrap="none">
            <a:spAutoFit/>
          </a:bodyPr>
          <a:lstStyle/>
          <a:p>
            <a:pPr algn="l"/>
            <a:r>
              <a:rPr lang="fr-FR" sz="1600" dirty="0"/>
              <a:t>Selon la tension et l’intensité véhiculée, le court- circuit peut être explosif avec:</a:t>
            </a:r>
          </a:p>
          <a:p>
            <a:pPr algn="l">
              <a:buFont typeface="Wingdings" pitchFamily="2" charset="2"/>
              <a:buChar char="Ø"/>
            </a:pPr>
            <a:r>
              <a:rPr lang="fr-FR" sz="1600" dirty="0"/>
              <a:t> La combustion des gaines et isolants au voisinage</a:t>
            </a:r>
          </a:p>
          <a:p>
            <a:pPr algn="l">
              <a:buFont typeface="Wingdings" pitchFamily="2" charset="2"/>
              <a:buChar char="Ø"/>
            </a:pPr>
            <a:r>
              <a:rPr lang="fr-FR" sz="1600" dirty="0"/>
              <a:t> Une perte de matière des conducteurs au point de contact (fusion)</a:t>
            </a:r>
          </a:p>
          <a:p>
            <a:pPr algn="l">
              <a:buFont typeface="Wingdings" pitchFamily="2" charset="2"/>
              <a:buChar char="Ø"/>
            </a:pPr>
            <a:r>
              <a:rPr lang="fr-FR" sz="1600" dirty="0"/>
              <a:t> Des effets de surpression susceptibles d’ouvrir la porte d’un coffret ou d’une armoire</a:t>
            </a:r>
          </a:p>
          <a:p>
            <a:pPr algn="l">
              <a:buFont typeface="Wingdings" pitchFamily="2" charset="2"/>
              <a:buChar char="Ø"/>
            </a:pPr>
            <a:r>
              <a:rPr lang="fr-FR" sz="1600" dirty="0"/>
              <a:t> Des projections de métal en fusion pouvant initier le feu sur des combustibles proches</a:t>
            </a:r>
          </a:p>
          <a:p>
            <a:pPr>
              <a:buFontTx/>
              <a:buChar char="-"/>
            </a:pPr>
            <a:endParaRPr lang="fr-FR" sz="1600" dirty="0"/>
          </a:p>
          <a:p>
            <a:endParaRPr lang="fr-FR" sz="1600" dirty="0"/>
          </a:p>
        </p:txBody>
      </p:sp>
      <p:pic>
        <p:nvPicPr>
          <p:cNvPr id="16" name="Image 15" descr="DSC07636.JPG"/>
          <p:cNvPicPr>
            <a:picLocks noChangeAspect="1"/>
          </p:cNvPicPr>
          <p:nvPr/>
        </p:nvPicPr>
        <p:blipFill>
          <a:blip r:embed="rId3"/>
          <a:srcRect r="10345" b="12644"/>
          <a:stretch>
            <a:fillRect/>
          </a:stretch>
        </p:blipFill>
        <p:spPr>
          <a:xfrm>
            <a:off x="179512" y="2420888"/>
            <a:ext cx="4237102" cy="3096344"/>
          </a:xfrm>
          <a:prstGeom prst="rect">
            <a:avLst/>
          </a:prstGeom>
        </p:spPr>
      </p:pic>
      <p:pic>
        <p:nvPicPr>
          <p:cNvPr id="17" name="Image 16" descr="DSC01283.JPG"/>
          <p:cNvPicPr>
            <a:picLocks noChangeAspect="1"/>
          </p:cNvPicPr>
          <p:nvPr/>
        </p:nvPicPr>
        <p:blipFill>
          <a:blip r:embed="rId4"/>
          <a:srcRect r="6780" b="12700"/>
          <a:stretch>
            <a:fillRect/>
          </a:stretch>
        </p:blipFill>
        <p:spPr>
          <a:xfrm>
            <a:off x="4545077" y="2420888"/>
            <a:ext cx="4408429" cy="3096344"/>
          </a:xfrm>
          <a:prstGeom prst="rect">
            <a:avLst/>
          </a:prstGeom>
        </p:spPr>
      </p:pic>
      <p:sp>
        <p:nvSpPr>
          <p:cNvPr id="14" name="Text Box 7"/>
          <p:cNvSpPr txBox="1">
            <a:spLocks noChangeArrowheads="1"/>
          </p:cNvSpPr>
          <p:nvPr/>
        </p:nvSpPr>
        <p:spPr bwMode="auto">
          <a:xfrm>
            <a:off x="1547664" y="5661248"/>
            <a:ext cx="1944067" cy="338554"/>
          </a:xfrm>
          <a:prstGeom prst="rect">
            <a:avLst/>
          </a:prstGeom>
          <a:solidFill>
            <a:schemeClr val="bg1"/>
          </a:solidFill>
          <a:ln w="19050">
            <a:solidFill>
              <a:srgbClr val="FF0000"/>
            </a:solidFill>
            <a:miter lim="800000"/>
            <a:headEnd/>
            <a:tailEnd/>
          </a:ln>
        </p:spPr>
        <p:txBody>
          <a:bodyPr wrap="square">
            <a:spAutoFit/>
          </a:bodyPr>
          <a:lstStyle/>
          <a:p>
            <a:pPr algn="ctr"/>
            <a:r>
              <a:rPr lang="fr-FR" b="1" dirty="0"/>
              <a:t>Cause d’incendie</a:t>
            </a:r>
          </a:p>
        </p:txBody>
      </p:sp>
      <p:sp>
        <p:nvSpPr>
          <p:cNvPr id="18" name="Text Box 7"/>
          <p:cNvSpPr txBox="1">
            <a:spLocks noChangeArrowheads="1"/>
          </p:cNvSpPr>
          <p:nvPr/>
        </p:nvSpPr>
        <p:spPr bwMode="auto">
          <a:xfrm>
            <a:off x="4788024" y="5373216"/>
            <a:ext cx="4032448" cy="584775"/>
          </a:xfrm>
          <a:prstGeom prst="rect">
            <a:avLst/>
          </a:prstGeom>
          <a:solidFill>
            <a:schemeClr val="bg1"/>
          </a:solidFill>
          <a:ln w="19050">
            <a:solidFill>
              <a:srgbClr val="FF0000"/>
            </a:solidFill>
            <a:miter lim="800000"/>
            <a:headEnd/>
            <a:tailEnd/>
          </a:ln>
        </p:spPr>
        <p:txBody>
          <a:bodyPr wrap="square">
            <a:spAutoFit/>
          </a:bodyPr>
          <a:lstStyle/>
          <a:p>
            <a:pPr algn="ctr"/>
            <a:r>
              <a:rPr lang="fr-FR" b="1" dirty="0"/>
              <a:t>Cause </a:t>
            </a:r>
            <a:r>
              <a:rPr lang="fr-FR" b="1" dirty="0" smtClean="0"/>
              <a:t>d’incendie: compteur électro- mécanique d’ancienne génération</a:t>
            </a:r>
            <a:endParaRPr lang="fr-FR" b="1" dirty="0"/>
          </a:p>
        </p:txBody>
      </p:sp>
      <p:sp>
        <p:nvSpPr>
          <p:cNvPr id="19" name="Ellipse 18"/>
          <p:cNvSpPr/>
          <p:nvPr/>
        </p:nvSpPr>
        <p:spPr bwMode="auto">
          <a:xfrm>
            <a:off x="7308304" y="4365104"/>
            <a:ext cx="1008112" cy="914400"/>
          </a:xfrm>
          <a:prstGeom prst="ellipse">
            <a:avLst/>
          </a:prstGeom>
          <a:no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820738"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661046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18</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2800" dirty="0" smtClean="0">
                <a:solidFill>
                  <a:srgbClr val="FFFF00"/>
                </a:solidFill>
              </a:rPr>
              <a:t>Perlages </a:t>
            </a:r>
            <a:r>
              <a:rPr lang="fr-FR" sz="2800" dirty="0">
                <a:solidFill>
                  <a:srgbClr val="FFFF00"/>
                </a:solidFill>
              </a:rPr>
              <a:t>multiples </a:t>
            </a:r>
            <a:r>
              <a:rPr lang="fr-FR" sz="2800" dirty="0" smtClean="0">
                <a:solidFill>
                  <a:srgbClr val="FFFF00"/>
                </a:solidFill>
              </a:rPr>
              <a:t>observés </a:t>
            </a:r>
            <a:r>
              <a:rPr lang="fr-FR" sz="2800" dirty="0">
                <a:solidFill>
                  <a:srgbClr val="FFFF00"/>
                </a:solidFill>
              </a:rPr>
              <a:t>dans une </a:t>
            </a:r>
            <a:r>
              <a:rPr lang="fr-FR" sz="2800" dirty="0" smtClean="0">
                <a:solidFill>
                  <a:srgbClr val="FFFF00"/>
                </a:solidFill>
              </a:rPr>
              <a:t>armoire: </a:t>
            </a:r>
            <a:endParaRPr lang="fr-FR" sz="2800" dirty="0">
              <a:solidFill>
                <a:srgbClr val="FFFF00"/>
              </a:solidFill>
            </a:endParaRPr>
          </a:p>
        </p:txBody>
      </p:sp>
      <p:pic>
        <p:nvPicPr>
          <p:cNvPr id="16" name="Picture 2" descr="C:\Users\LAURENT\Pictures\Archive clichés RCCI\RCCI 30 BBA\DSC02981.JPG"/>
          <p:cNvPicPr>
            <a:picLocks noChangeAspect="1" noChangeArrowheads="1"/>
          </p:cNvPicPr>
          <p:nvPr/>
        </p:nvPicPr>
        <p:blipFill>
          <a:blip r:embed="rId3" cstate="print"/>
          <a:srcRect/>
          <a:stretch>
            <a:fillRect/>
          </a:stretch>
        </p:blipFill>
        <p:spPr bwMode="auto">
          <a:xfrm>
            <a:off x="1115616" y="1627212"/>
            <a:ext cx="6337300" cy="4610100"/>
          </a:xfrm>
          <a:prstGeom prst="rect">
            <a:avLst/>
          </a:prstGeom>
          <a:noFill/>
          <a:ln w="25400">
            <a:solidFill>
              <a:srgbClr val="FFFF00"/>
            </a:solidFill>
            <a:miter lim="800000"/>
            <a:headEnd/>
            <a:tailEnd/>
          </a:ln>
        </p:spPr>
      </p:pic>
      <p:pic>
        <p:nvPicPr>
          <p:cNvPr id="17" name="Picture 14" descr="D:\Clipart Pompiers\Clipart 2\Transparent\personnages\perso2.gif"/>
          <p:cNvPicPr>
            <a:picLocks noChangeAspect="1" noChangeArrowheads="1"/>
          </p:cNvPicPr>
          <p:nvPr/>
        </p:nvPicPr>
        <p:blipFill>
          <a:blip r:embed="rId4" cstate="print"/>
          <a:srcRect/>
          <a:stretch>
            <a:fillRect/>
          </a:stretch>
        </p:blipFill>
        <p:spPr bwMode="auto">
          <a:xfrm>
            <a:off x="7451328" y="2274912"/>
            <a:ext cx="1135063" cy="2320925"/>
          </a:xfrm>
          <a:prstGeom prst="rect">
            <a:avLst/>
          </a:prstGeom>
          <a:noFill/>
          <a:ln w="9525">
            <a:noFill/>
            <a:miter lim="800000"/>
            <a:headEnd/>
            <a:tailEnd/>
          </a:ln>
        </p:spPr>
      </p:pic>
      <p:sp>
        <p:nvSpPr>
          <p:cNvPr id="18" name="Bulle ronde 17"/>
          <p:cNvSpPr/>
          <p:nvPr/>
        </p:nvSpPr>
        <p:spPr>
          <a:xfrm>
            <a:off x="3203178" y="1050949"/>
            <a:ext cx="4681538" cy="790575"/>
          </a:xfrm>
          <a:prstGeom prst="wedgeEllipseCallout">
            <a:avLst>
              <a:gd name="adj1" fmla="val 42818"/>
              <a:gd name="adj2" fmla="val 16461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1" dirty="0"/>
              <a:t>Cause ou conséquence de l’incendie??</a:t>
            </a:r>
          </a:p>
        </p:txBody>
      </p:sp>
    </p:spTree>
    <p:extLst>
      <p:ext uri="{BB962C8B-B14F-4D97-AF65-F5344CB8AC3E}">
        <p14:creationId xmlns:p14="http://schemas.microsoft.com/office/powerpoint/2010/main" val="312808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19</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Perlage observé sur un </a:t>
            </a:r>
            <a:r>
              <a:rPr lang="fr-FR" sz="3200" dirty="0" smtClean="0">
                <a:solidFill>
                  <a:srgbClr val="FFFF00"/>
                </a:solidFill>
              </a:rPr>
              <a:t>réfrigérateur: </a:t>
            </a:r>
            <a:endParaRPr lang="fr-FR" sz="3200" dirty="0">
              <a:solidFill>
                <a:srgbClr val="FFFF00"/>
              </a:solidFill>
            </a:endParaRPr>
          </a:p>
        </p:txBody>
      </p:sp>
      <p:pic>
        <p:nvPicPr>
          <p:cNvPr id="7" name="Picture 2"/>
          <p:cNvPicPr>
            <a:picLocks noChangeAspect="1" noChangeArrowheads="1"/>
          </p:cNvPicPr>
          <p:nvPr/>
        </p:nvPicPr>
        <p:blipFill>
          <a:blip r:embed="rId3" cstate="print"/>
          <a:srcRect/>
          <a:stretch>
            <a:fillRect/>
          </a:stretch>
        </p:blipFill>
        <p:spPr bwMode="auto">
          <a:xfrm>
            <a:off x="395288" y="1124174"/>
            <a:ext cx="3917950" cy="2652712"/>
          </a:xfrm>
          <a:prstGeom prst="rect">
            <a:avLst/>
          </a:prstGeom>
          <a:noFill/>
          <a:ln w="19050">
            <a:solidFill>
              <a:srgbClr val="FFFF00"/>
            </a:solidFill>
            <a:miter lim="800000"/>
            <a:headEnd/>
            <a:tailEnd/>
          </a:ln>
        </p:spPr>
      </p:pic>
      <p:pic>
        <p:nvPicPr>
          <p:cNvPr id="8" name="Picture 22" descr="E:\Documents and Settings\FLACHER LAURENT\archives photos\Archive clichés RCCI\RCCI 29\DSC02898.JPG"/>
          <p:cNvPicPr>
            <a:picLocks noChangeAspect="1" noChangeArrowheads="1"/>
          </p:cNvPicPr>
          <p:nvPr/>
        </p:nvPicPr>
        <p:blipFill>
          <a:blip r:embed="rId4" cstate="print"/>
          <a:srcRect/>
          <a:stretch>
            <a:fillRect/>
          </a:stretch>
        </p:blipFill>
        <p:spPr bwMode="auto">
          <a:xfrm>
            <a:off x="4427538" y="3068861"/>
            <a:ext cx="4424362" cy="2960688"/>
          </a:xfrm>
          <a:prstGeom prst="rect">
            <a:avLst/>
          </a:prstGeom>
          <a:noFill/>
          <a:ln w="19050">
            <a:solidFill>
              <a:srgbClr val="FFFF00"/>
            </a:solidFill>
            <a:miter lim="800000"/>
            <a:headEnd/>
            <a:tailEnd/>
          </a:ln>
        </p:spPr>
      </p:pic>
      <p:pic>
        <p:nvPicPr>
          <p:cNvPr id="9" name="Picture 2" descr="http://t3.gstatic.com/images?q=tbn:ANd9GcQA1DEqdAkukXPiLRvZlg1XY6OkP6XcsC0pKtA_IkZp3OEldaCz"/>
          <p:cNvPicPr>
            <a:picLocks noChangeAspect="1" noChangeArrowheads="1"/>
          </p:cNvPicPr>
          <p:nvPr/>
        </p:nvPicPr>
        <p:blipFill>
          <a:blip r:embed="rId5" cstate="print"/>
          <a:srcRect/>
          <a:stretch>
            <a:fillRect/>
          </a:stretch>
        </p:blipFill>
        <p:spPr bwMode="auto">
          <a:xfrm>
            <a:off x="5364163" y="1172344"/>
            <a:ext cx="2600325" cy="1752600"/>
          </a:xfrm>
          <a:prstGeom prst="rect">
            <a:avLst/>
          </a:prstGeom>
          <a:noFill/>
          <a:ln w="9525">
            <a:noFill/>
            <a:miter lim="800000"/>
            <a:headEnd/>
            <a:tailEnd/>
          </a:ln>
        </p:spPr>
      </p:pic>
      <p:pic>
        <p:nvPicPr>
          <p:cNvPr id="10" name="Picture 14" descr="D:\Clipart Pompiers\Clipart 2\Transparent\personnages\perso2.gif"/>
          <p:cNvPicPr>
            <a:picLocks noChangeAspect="1" noChangeArrowheads="1"/>
          </p:cNvPicPr>
          <p:nvPr/>
        </p:nvPicPr>
        <p:blipFill>
          <a:blip r:embed="rId6" cstate="print"/>
          <a:srcRect/>
          <a:stretch>
            <a:fillRect/>
          </a:stretch>
        </p:blipFill>
        <p:spPr bwMode="auto">
          <a:xfrm>
            <a:off x="323850" y="4221386"/>
            <a:ext cx="1008063" cy="1889125"/>
          </a:xfrm>
          <a:prstGeom prst="rect">
            <a:avLst/>
          </a:prstGeom>
          <a:noFill/>
          <a:ln w="9525">
            <a:noFill/>
            <a:miter lim="800000"/>
            <a:headEnd/>
            <a:tailEnd/>
          </a:ln>
        </p:spPr>
      </p:pic>
      <p:sp>
        <p:nvSpPr>
          <p:cNvPr id="11" name="Bulle ronde 10"/>
          <p:cNvSpPr>
            <a:spLocks noChangeArrowheads="1"/>
          </p:cNvSpPr>
          <p:nvPr/>
        </p:nvSpPr>
        <p:spPr bwMode="auto">
          <a:xfrm>
            <a:off x="1187450" y="3861024"/>
            <a:ext cx="4681538" cy="790575"/>
          </a:xfrm>
          <a:prstGeom prst="wedgeEllipseCallout">
            <a:avLst>
              <a:gd name="adj1" fmla="val -46912"/>
              <a:gd name="adj2" fmla="val 51806"/>
            </a:avLst>
          </a:prstGeom>
          <a:solidFill>
            <a:srgbClr val="FF0000"/>
          </a:solidFill>
          <a:ln w="25400" algn="ctr">
            <a:solidFill>
              <a:srgbClr val="FF0000"/>
            </a:solidFill>
            <a:miter lim="800000"/>
            <a:headEnd/>
            <a:tailEnd/>
          </a:ln>
        </p:spPr>
        <p:txBody>
          <a:bodyPr anchor="ctr"/>
          <a:lstStyle/>
          <a:p>
            <a:pPr algn="ctr"/>
            <a:r>
              <a:rPr lang="fr-FR" sz="1600" b="1" dirty="0">
                <a:solidFill>
                  <a:srgbClr val="FFFFFF"/>
                </a:solidFill>
              </a:rPr>
              <a:t>En règle générale, je trouve du </a:t>
            </a:r>
            <a:r>
              <a:rPr lang="fr-FR" sz="1600" b="1" dirty="0" err="1">
                <a:solidFill>
                  <a:srgbClr val="FFFFFF"/>
                </a:solidFill>
              </a:rPr>
              <a:t>perlage</a:t>
            </a:r>
            <a:r>
              <a:rPr lang="fr-FR" sz="1600" b="1" dirty="0">
                <a:solidFill>
                  <a:srgbClr val="FFFFFF"/>
                </a:solidFill>
              </a:rPr>
              <a:t> sur les connections</a:t>
            </a:r>
          </a:p>
        </p:txBody>
      </p:sp>
    </p:spTree>
    <p:extLst>
      <p:ext uri="{BB962C8B-B14F-4D97-AF65-F5344CB8AC3E}">
        <p14:creationId xmlns:p14="http://schemas.microsoft.com/office/powerpoint/2010/main" val="207373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2</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Le circuit </a:t>
            </a:r>
            <a:r>
              <a:rPr lang="fr-FR" sz="3200" dirty="0" smtClean="0">
                <a:solidFill>
                  <a:srgbClr val="FFFF00"/>
                </a:solidFill>
              </a:rPr>
              <a:t>électrique:</a:t>
            </a:r>
            <a:endParaRPr lang="fr-FR" sz="3200" dirty="0">
              <a:solidFill>
                <a:srgbClr val="FFFF00"/>
              </a:solidFill>
            </a:endParaRPr>
          </a:p>
        </p:txBody>
      </p:sp>
      <p:sp>
        <p:nvSpPr>
          <p:cNvPr id="8" name="ZoneTexte 5"/>
          <p:cNvSpPr txBox="1">
            <a:spLocks noChangeArrowheads="1"/>
          </p:cNvSpPr>
          <p:nvPr/>
        </p:nvSpPr>
        <p:spPr bwMode="auto">
          <a:xfrm>
            <a:off x="250825" y="1124744"/>
            <a:ext cx="8645525" cy="2030412"/>
          </a:xfrm>
          <a:prstGeom prst="rect">
            <a:avLst/>
          </a:prstGeom>
          <a:noFill/>
          <a:ln w="9525">
            <a:noFill/>
            <a:miter lim="800000"/>
            <a:headEnd/>
            <a:tailEnd/>
          </a:ln>
        </p:spPr>
        <p:txBody>
          <a:bodyPr>
            <a:spAutoFit/>
          </a:bodyPr>
          <a:lstStyle/>
          <a:p>
            <a:pPr algn="l"/>
            <a:r>
              <a:rPr lang="fr-FR" sz="1800" dirty="0"/>
              <a:t>Un circuit électrique est constitué d’un circuit fermé qui relie la source et la charge. Dans un circuit électrique ce sont des électrons qui circulent dans des conducteurs.</a:t>
            </a:r>
          </a:p>
          <a:p>
            <a:pPr algn="l"/>
            <a:r>
              <a:rPr lang="fr-FR" sz="1800" dirty="0"/>
              <a:t>La fonction du circuit électrique est de transporter la puissance générée par la source jusqu’à la charge, par la voie d’un intermédiaire (liquide ou électrons). Dans un circuit fermé, la boucle aller et retour de la source à la charge est fermée et le courant peut donc circuler. Par opposition dans un circuit ouvert, la boucle est ouverte ou bloquée, et le courant ne peut donc pas circuler.</a:t>
            </a:r>
          </a:p>
        </p:txBody>
      </p:sp>
      <p:pic>
        <p:nvPicPr>
          <p:cNvPr id="9" name="Picture 3"/>
          <p:cNvPicPr>
            <a:picLocks noChangeAspect="1" noChangeArrowheads="1"/>
          </p:cNvPicPr>
          <p:nvPr/>
        </p:nvPicPr>
        <p:blipFill>
          <a:blip r:embed="rId3" cstate="print"/>
          <a:srcRect/>
          <a:stretch>
            <a:fillRect/>
          </a:stretch>
        </p:blipFill>
        <p:spPr bwMode="auto">
          <a:xfrm>
            <a:off x="1979613" y="3428206"/>
            <a:ext cx="1481137" cy="2806700"/>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srcRect/>
          <a:stretch>
            <a:fillRect/>
          </a:stretch>
        </p:blipFill>
        <p:spPr bwMode="auto">
          <a:xfrm>
            <a:off x="5508625" y="3212306"/>
            <a:ext cx="1490663" cy="307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20</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Différence de </a:t>
            </a:r>
            <a:r>
              <a:rPr lang="fr-FR" sz="3200" dirty="0" smtClean="0">
                <a:solidFill>
                  <a:srgbClr val="FFFF00"/>
                </a:solidFill>
              </a:rPr>
              <a:t>destruction: </a:t>
            </a:r>
            <a:endParaRPr lang="fr-FR" sz="3200" dirty="0">
              <a:solidFill>
                <a:srgbClr val="FFFF00"/>
              </a:solidFill>
            </a:endParaRPr>
          </a:p>
        </p:txBody>
      </p:sp>
      <p:pic>
        <p:nvPicPr>
          <p:cNvPr id="12" name="Picture 3" descr="E:\Documents and Settings\FLACHER LAURENT\archives photos\Archive clichés RCCI\RCCI 9 PERIGNEUX\DSC01013.JPG"/>
          <p:cNvPicPr>
            <a:picLocks noChangeAspect="1" noChangeArrowheads="1"/>
          </p:cNvPicPr>
          <p:nvPr/>
        </p:nvPicPr>
        <p:blipFill>
          <a:blip r:embed="rId3" cstate="print"/>
          <a:srcRect/>
          <a:stretch>
            <a:fillRect/>
          </a:stretch>
        </p:blipFill>
        <p:spPr bwMode="auto">
          <a:xfrm>
            <a:off x="684213" y="1302668"/>
            <a:ext cx="3109912" cy="4646612"/>
          </a:xfrm>
          <a:prstGeom prst="rect">
            <a:avLst/>
          </a:prstGeom>
          <a:noFill/>
          <a:ln w="19050">
            <a:solidFill>
              <a:srgbClr val="FFFF00"/>
            </a:solidFill>
            <a:miter lim="800000"/>
            <a:headEnd/>
            <a:tailEnd/>
          </a:ln>
        </p:spPr>
      </p:pic>
      <p:pic>
        <p:nvPicPr>
          <p:cNvPr id="13" name="Picture 4" descr="E:\Documents and Settings\FLACHER LAURENT\archives photos\Archive clichés RCCI\RCCI 15 ST RAMBERT\DSC01738.JPG"/>
          <p:cNvPicPr>
            <a:picLocks noChangeAspect="1" noChangeArrowheads="1"/>
          </p:cNvPicPr>
          <p:nvPr/>
        </p:nvPicPr>
        <p:blipFill>
          <a:blip r:embed="rId4" cstate="print"/>
          <a:srcRect/>
          <a:stretch>
            <a:fillRect/>
          </a:stretch>
        </p:blipFill>
        <p:spPr bwMode="auto">
          <a:xfrm>
            <a:off x="3995738" y="2742530"/>
            <a:ext cx="4787900" cy="3203575"/>
          </a:xfrm>
          <a:prstGeom prst="rect">
            <a:avLst/>
          </a:prstGeom>
          <a:noFill/>
          <a:ln w="19050">
            <a:solidFill>
              <a:srgbClr val="FFFF00"/>
            </a:solidFill>
            <a:miter lim="800000"/>
            <a:headEnd/>
            <a:tailEnd/>
          </a:ln>
        </p:spPr>
      </p:pic>
      <p:pic>
        <p:nvPicPr>
          <p:cNvPr id="14" name="Picture 14" descr="D:\Clipart Pompiers\Clipart 2\Transparent\personnages\perso2.gif"/>
          <p:cNvPicPr>
            <a:picLocks noChangeAspect="1" noChangeArrowheads="1"/>
          </p:cNvPicPr>
          <p:nvPr/>
        </p:nvPicPr>
        <p:blipFill>
          <a:blip r:embed="rId5" cstate="print"/>
          <a:srcRect/>
          <a:stretch>
            <a:fillRect/>
          </a:stretch>
        </p:blipFill>
        <p:spPr bwMode="auto">
          <a:xfrm>
            <a:off x="7735269" y="1595447"/>
            <a:ext cx="1135062" cy="2320925"/>
          </a:xfrm>
          <a:prstGeom prst="rect">
            <a:avLst/>
          </a:prstGeom>
          <a:noFill/>
          <a:ln w="9525">
            <a:noFill/>
            <a:miter lim="800000"/>
            <a:headEnd/>
            <a:tailEnd/>
          </a:ln>
        </p:spPr>
      </p:pic>
      <p:sp>
        <p:nvSpPr>
          <p:cNvPr id="15" name="Bulle ronde 14"/>
          <p:cNvSpPr>
            <a:spLocks noChangeArrowheads="1"/>
          </p:cNvSpPr>
          <p:nvPr/>
        </p:nvSpPr>
        <p:spPr bwMode="auto">
          <a:xfrm>
            <a:off x="1187624" y="1128367"/>
            <a:ext cx="6913563" cy="862012"/>
          </a:xfrm>
          <a:prstGeom prst="wedgeEllipseCallout">
            <a:avLst>
              <a:gd name="adj1" fmla="val 43940"/>
              <a:gd name="adj2" fmla="val 96778"/>
            </a:avLst>
          </a:prstGeom>
          <a:solidFill>
            <a:srgbClr val="FF0000"/>
          </a:solidFill>
          <a:ln w="25400" algn="ctr">
            <a:solidFill>
              <a:srgbClr val="FF0000"/>
            </a:solidFill>
            <a:miter lim="800000"/>
            <a:headEnd/>
            <a:tailEnd/>
          </a:ln>
        </p:spPr>
        <p:txBody>
          <a:bodyPr anchor="ctr"/>
          <a:lstStyle/>
          <a:p>
            <a:pPr algn="ctr"/>
            <a:r>
              <a:rPr lang="fr-FR" sz="1600" b="1" dirty="0">
                <a:solidFill>
                  <a:srgbClr val="FFFFFF"/>
                </a:solidFill>
              </a:rPr>
              <a:t>La méthodologie issue de la NFPA 921 s’applique sur un tableau: du – brûlé au + brûlé</a:t>
            </a:r>
          </a:p>
        </p:txBody>
      </p:sp>
      <p:sp>
        <p:nvSpPr>
          <p:cNvPr id="16" name="Text Box 7"/>
          <p:cNvSpPr txBox="1">
            <a:spLocks noChangeArrowheads="1"/>
          </p:cNvSpPr>
          <p:nvPr/>
        </p:nvSpPr>
        <p:spPr bwMode="auto">
          <a:xfrm>
            <a:off x="339912" y="5380631"/>
            <a:ext cx="3602037" cy="830997"/>
          </a:xfrm>
          <a:prstGeom prst="rect">
            <a:avLst/>
          </a:prstGeom>
          <a:solidFill>
            <a:schemeClr val="bg1"/>
          </a:solidFill>
          <a:ln w="19050">
            <a:solidFill>
              <a:srgbClr val="FF0000"/>
            </a:solidFill>
            <a:miter lim="800000"/>
            <a:headEnd/>
            <a:tailEnd/>
          </a:ln>
        </p:spPr>
        <p:txBody>
          <a:bodyPr wrap="square">
            <a:spAutoFit/>
          </a:bodyPr>
          <a:lstStyle/>
          <a:p>
            <a:pPr algn="ctr"/>
            <a:r>
              <a:rPr lang="fr-FR" b="1" dirty="0"/>
              <a:t>Tableau situé dans la stratification des fumées: conséquence de l’incendie</a:t>
            </a:r>
          </a:p>
        </p:txBody>
      </p:sp>
      <p:sp>
        <p:nvSpPr>
          <p:cNvPr id="17" name="Text Box 8"/>
          <p:cNvSpPr txBox="1">
            <a:spLocks noChangeArrowheads="1"/>
          </p:cNvSpPr>
          <p:nvPr/>
        </p:nvSpPr>
        <p:spPr bwMode="auto">
          <a:xfrm>
            <a:off x="4049527" y="5380631"/>
            <a:ext cx="4680322" cy="584775"/>
          </a:xfrm>
          <a:prstGeom prst="rect">
            <a:avLst/>
          </a:prstGeom>
          <a:solidFill>
            <a:schemeClr val="bg1"/>
          </a:solidFill>
          <a:ln w="19050">
            <a:solidFill>
              <a:srgbClr val="FF0000"/>
            </a:solidFill>
            <a:miter lim="800000"/>
            <a:headEnd/>
            <a:tailEnd/>
          </a:ln>
        </p:spPr>
        <p:txBody>
          <a:bodyPr wrap="square">
            <a:spAutoFit/>
          </a:bodyPr>
          <a:lstStyle/>
          <a:p>
            <a:pPr algn="ctr"/>
            <a:r>
              <a:rPr lang="fr-FR" b="1" dirty="0"/>
              <a:t>Tableau situé dans la marche des </a:t>
            </a:r>
            <a:r>
              <a:rPr lang="fr-FR" b="1" dirty="0" smtClean="0"/>
              <a:t>flammes: conséquence </a:t>
            </a:r>
            <a:r>
              <a:rPr lang="fr-FR" b="1" dirty="0"/>
              <a:t>de l’incendie</a:t>
            </a:r>
          </a:p>
        </p:txBody>
      </p:sp>
    </p:spTree>
    <p:extLst>
      <p:ext uri="{BB962C8B-B14F-4D97-AF65-F5344CB8AC3E}">
        <p14:creationId xmlns:p14="http://schemas.microsoft.com/office/powerpoint/2010/main" val="181067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21</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smtClean="0">
                <a:solidFill>
                  <a:srgbClr val="FFFF00"/>
                </a:solidFill>
              </a:rPr>
              <a:t>Les tableaux électriques:</a:t>
            </a:r>
            <a:endParaRPr lang="fr-FR" sz="3200" dirty="0">
              <a:solidFill>
                <a:srgbClr val="FFFF00"/>
              </a:solidFill>
            </a:endParaRPr>
          </a:p>
        </p:txBody>
      </p:sp>
      <p:pic>
        <p:nvPicPr>
          <p:cNvPr id="10" name="Picture 2" descr="E:\Documents and Settings\FLACHER LAURENT\archives photos\Archive clichés RCCI\RCCI 22 RIVAS\DSC02140.JPG"/>
          <p:cNvPicPr>
            <a:picLocks noChangeAspect="1" noChangeArrowheads="1"/>
          </p:cNvPicPr>
          <p:nvPr/>
        </p:nvPicPr>
        <p:blipFill>
          <a:blip r:embed="rId3" cstate="print"/>
          <a:srcRect/>
          <a:stretch>
            <a:fillRect/>
          </a:stretch>
        </p:blipFill>
        <p:spPr bwMode="auto">
          <a:xfrm>
            <a:off x="1042988" y="1196752"/>
            <a:ext cx="6499225" cy="4438650"/>
          </a:xfrm>
          <a:prstGeom prst="rect">
            <a:avLst/>
          </a:prstGeom>
          <a:noFill/>
          <a:ln w="19050">
            <a:solidFill>
              <a:srgbClr val="FFFF00"/>
            </a:solidFill>
            <a:miter lim="800000"/>
            <a:headEnd/>
            <a:tailEnd/>
          </a:ln>
        </p:spPr>
      </p:pic>
      <p:pic>
        <p:nvPicPr>
          <p:cNvPr id="11" name="Picture 14" descr="D:\Clipart Pompiers\Clipart 2\Transparent\personnages\perso2.gif"/>
          <p:cNvPicPr>
            <a:picLocks noChangeAspect="1" noChangeArrowheads="1"/>
          </p:cNvPicPr>
          <p:nvPr/>
        </p:nvPicPr>
        <p:blipFill>
          <a:blip r:embed="rId4" cstate="print"/>
          <a:srcRect/>
          <a:stretch>
            <a:fillRect/>
          </a:stretch>
        </p:blipFill>
        <p:spPr bwMode="auto">
          <a:xfrm>
            <a:off x="7740650" y="2348136"/>
            <a:ext cx="1133475" cy="2320925"/>
          </a:xfrm>
          <a:prstGeom prst="rect">
            <a:avLst/>
          </a:prstGeom>
          <a:noFill/>
          <a:ln w="9525">
            <a:noFill/>
            <a:miter lim="800000"/>
            <a:headEnd/>
            <a:tailEnd/>
          </a:ln>
        </p:spPr>
      </p:pic>
      <p:sp>
        <p:nvSpPr>
          <p:cNvPr id="18" name="Bulle ronde 17"/>
          <p:cNvSpPr/>
          <p:nvPr/>
        </p:nvSpPr>
        <p:spPr>
          <a:xfrm>
            <a:off x="3419475" y="1052736"/>
            <a:ext cx="4681538" cy="790575"/>
          </a:xfrm>
          <a:prstGeom prst="wedgeEllipseCallout">
            <a:avLst>
              <a:gd name="adj1" fmla="val 42818"/>
              <a:gd name="adj2" fmla="val 16461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1" dirty="0"/>
              <a:t>Ce tableau est la conséquence de l’incendie!</a:t>
            </a:r>
          </a:p>
        </p:txBody>
      </p:sp>
      <p:sp>
        <p:nvSpPr>
          <p:cNvPr id="19" name="ZoneTexte 4"/>
          <p:cNvSpPr txBox="1">
            <a:spLocks noChangeArrowheads="1"/>
          </p:cNvSpPr>
          <p:nvPr/>
        </p:nvSpPr>
        <p:spPr bwMode="auto">
          <a:xfrm>
            <a:off x="395288" y="5661248"/>
            <a:ext cx="8324850" cy="581025"/>
          </a:xfrm>
          <a:prstGeom prst="rect">
            <a:avLst/>
          </a:prstGeom>
          <a:noFill/>
          <a:ln w="9525">
            <a:noFill/>
            <a:miter lim="800000"/>
            <a:headEnd/>
            <a:tailEnd/>
          </a:ln>
        </p:spPr>
        <p:txBody>
          <a:bodyPr wrap="none">
            <a:spAutoFit/>
          </a:bodyPr>
          <a:lstStyle/>
          <a:p>
            <a:r>
              <a:rPr lang="fr-FR" sz="1600" dirty="0"/>
              <a:t>Fonte de l’enveloppe PVC, des contacteurs, les fils sont encore isolés et il existe une peau</a:t>
            </a:r>
          </a:p>
          <a:p>
            <a:r>
              <a:rPr lang="fr-FR" sz="1600" dirty="0"/>
              <a:t>de crocodile sur la face avant de l’étagère situé à droite du tableau</a:t>
            </a:r>
          </a:p>
        </p:txBody>
      </p:sp>
    </p:spTree>
    <p:extLst>
      <p:ext uri="{BB962C8B-B14F-4D97-AF65-F5344CB8AC3E}">
        <p14:creationId xmlns:p14="http://schemas.microsoft.com/office/powerpoint/2010/main" val="302056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1+#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22</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smtClean="0">
                <a:solidFill>
                  <a:srgbClr val="FFFF00"/>
                </a:solidFill>
              </a:rPr>
              <a:t>Les tableaux électriques:</a:t>
            </a:r>
            <a:endParaRPr lang="fr-FR" sz="3200" dirty="0"/>
          </a:p>
        </p:txBody>
      </p:sp>
      <p:pic>
        <p:nvPicPr>
          <p:cNvPr id="8" name="Picture 2" descr="E:\Documents and Settings\FLACHER LAURENT\archives photos\Archive clichés RCCI\RCCI 19 St Etienne\DSC02073.JPG"/>
          <p:cNvPicPr>
            <a:picLocks noChangeAspect="1" noChangeArrowheads="1"/>
          </p:cNvPicPr>
          <p:nvPr/>
        </p:nvPicPr>
        <p:blipFill>
          <a:blip r:embed="rId3" cstate="print"/>
          <a:srcRect/>
          <a:stretch>
            <a:fillRect/>
          </a:stretch>
        </p:blipFill>
        <p:spPr bwMode="auto">
          <a:xfrm>
            <a:off x="468313" y="2205832"/>
            <a:ext cx="4722812" cy="3162300"/>
          </a:xfrm>
          <a:prstGeom prst="rect">
            <a:avLst/>
          </a:prstGeom>
          <a:noFill/>
          <a:ln w="19050">
            <a:solidFill>
              <a:srgbClr val="FFFF00"/>
            </a:solidFill>
            <a:miter lim="800000"/>
            <a:headEnd/>
            <a:tailEnd/>
          </a:ln>
        </p:spPr>
      </p:pic>
      <p:pic>
        <p:nvPicPr>
          <p:cNvPr id="9" name="Picture 3" descr="E:\Documents and Settings\FLACHER LAURENT\archives photos\Archive clichés RCCI\RCCI 19 St Etienne\DSC02076.JPG"/>
          <p:cNvPicPr>
            <a:picLocks noChangeAspect="1" noChangeArrowheads="1"/>
          </p:cNvPicPr>
          <p:nvPr/>
        </p:nvPicPr>
        <p:blipFill>
          <a:blip r:embed="rId4" cstate="print"/>
          <a:srcRect/>
          <a:stretch>
            <a:fillRect/>
          </a:stretch>
        </p:blipFill>
        <p:spPr bwMode="auto">
          <a:xfrm>
            <a:off x="5435798" y="3789040"/>
            <a:ext cx="3168650" cy="2120900"/>
          </a:xfrm>
          <a:prstGeom prst="rect">
            <a:avLst/>
          </a:prstGeom>
          <a:noFill/>
          <a:ln w="19050">
            <a:solidFill>
              <a:srgbClr val="FFFF00"/>
            </a:solidFill>
            <a:miter lim="800000"/>
            <a:headEnd/>
            <a:tailEnd/>
          </a:ln>
        </p:spPr>
      </p:pic>
      <p:pic>
        <p:nvPicPr>
          <p:cNvPr id="12" name="Picture 14" descr="D:\Clipart Pompiers\Clipart 2\Transparent\personnages\perso2.gif"/>
          <p:cNvPicPr>
            <a:picLocks noChangeAspect="1" noChangeArrowheads="1"/>
          </p:cNvPicPr>
          <p:nvPr/>
        </p:nvPicPr>
        <p:blipFill>
          <a:blip r:embed="rId5" cstate="print"/>
          <a:srcRect/>
          <a:stretch>
            <a:fillRect/>
          </a:stretch>
        </p:blipFill>
        <p:spPr bwMode="auto">
          <a:xfrm>
            <a:off x="7667625" y="1916907"/>
            <a:ext cx="1135063" cy="2320925"/>
          </a:xfrm>
          <a:prstGeom prst="rect">
            <a:avLst/>
          </a:prstGeom>
          <a:noFill/>
          <a:ln w="9525">
            <a:noFill/>
            <a:miter lim="800000"/>
            <a:headEnd/>
            <a:tailEnd/>
          </a:ln>
        </p:spPr>
      </p:pic>
      <p:sp>
        <p:nvSpPr>
          <p:cNvPr id="13" name="Bulle ronde 12"/>
          <p:cNvSpPr/>
          <p:nvPr/>
        </p:nvSpPr>
        <p:spPr>
          <a:xfrm>
            <a:off x="755650" y="1124744"/>
            <a:ext cx="8137525" cy="936625"/>
          </a:xfrm>
          <a:prstGeom prst="wedgeEllipseCallout">
            <a:avLst>
              <a:gd name="adj1" fmla="val 34230"/>
              <a:gd name="adj2" fmla="val 10385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sz="1600" b="1" dirty="0"/>
          </a:p>
          <a:p>
            <a:pPr algn="ctr">
              <a:defRPr/>
            </a:pPr>
            <a:r>
              <a:rPr lang="fr-FR" sz="1600" b="1" dirty="0"/>
              <a:t>Pas de doute, ce tableau est la conséquence de l’incendie: dégradation occasionnée par la stratification des fumées</a:t>
            </a:r>
          </a:p>
          <a:p>
            <a:pPr>
              <a:defRPr/>
            </a:pPr>
            <a:endParaRPr lang="fr-FR" sz="1600" b="1" dirty="0"/>
          </a:p>
        </p:txBody>
      </p:sp>
      <p:sp>
        <p:nvSpPr>
          <p:cNvPr id="14" name="Text Box 6"/>
          <p:cNvSpPr txBox="1">
            <a:spLocks noChangeArrowheads="1"/>
          </p:cNvSpPr>
          <p:nvPr/>
        </p:nvSpPr>
        <p:spPr bwMode="auto">
          <a:xfrm>
            <a:off x="323850" y="5445919"/>
            <a:ext cx="5019675" cy="307975"/>
          </a:xfrm>
          <a:prstGeom prst="rect">
            <a:avLst/>
          </a:prstGeom>
          <a:noFill/>
          <a:ln w="9525">
            <a:noFill/>
            <a:miter lim="800000"/>
            <a:headEnd/>
            <a:tailEnd/>
          </a:ln>
        </p:spPr>
        <p:txBody>
          <a:bodyPr wrap="none">
            <a:spAutoFit/>
          </a:bodyPr>
          <a:lstStyle/>
          <a:p>
            <a:r>
              <a:rPr lang="fr-FR" sz="1400" b="1"/>
              <a:t>Température de ramollissement du PVC: entre 75 et 80°C</a:t>
            </a:r>
          </a:p>
        </p:txBody>
      </p:sp>
    </p:spTree>
    <p:extLst>
      <p:ext uri="{BB962C8B-B14F-4D97-AF65-F5344CB8AC3E}">
        <p14:creationId xmlns:p14="http://schemas.microsoft.com/office/powerpoint/2010/main" val="88481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1+#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23</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smtClean="0">
                <a:solidFill>
                  <a:srgbClr val="FFFF00"/>
                </a:solidFill>
              </a:rPr>
              <a:t>Les multi- prises:</a:t>
            </a:r>
            <a:endParaRPr lang="fr-FR" sz="3200" dirty="0">
              <a:solidFill>
                <a:srgbClr val="FFFF00"/>
              </a:solidFill>
            </a:endParaRPr>
          </a:p>
        </p:txBody>
      </p:sp>
      <p:pic>
        <p:nvPicPr>
          <p:cNvPr id="10" name="Picture 2" descr="E:\Documents and Settings\FLACHER LAURENT\archives photos\Archive clichés RCCI\RCCI 19 St Etienne\DSC02080.JPG"/>
          <p:cNvPicPr>
            <a:picLocks noChangeAspect="1" noChangeArrowheads="1"/>
          </p:cNvPicPr>
          <p:nvPr/>
        </p:nvPicPr>
        <p:blipFill>
          <a:blip r:embed="rId3" cstate="print"/>
          <a:srcRect/>
          <a:stretch>
            <a:fillRect/>
          </a:stretch>
        </p:blipFill>
        <p:spPr bwMode="auto">
          <a:xfrm>
            <a:off x="1186235" y="2236365"/>
            <a:ext cx="6192837" cy="4144963"/>
          </a:xfrm>
          <a:prstGeom prst="rect">
            <a:avLst/>
          </a:prstGeom>
          <a:noFill/>
          <a:ln w="19050">
            <a:solidFill>
              <a:srgbClr val="FFFF00"/>
            </a:solidFill>
            <a:miter lim="800000"/>
            <a:headEnd/>
            <a:tailEnd/>
          </a:ln>
        </p:spPr>
      </p:pic>
      <p:pic>
        <p:nvPicPr>
          <p:cNvPr id="11" name="Picture 14" descr="D:\Clipart Pompiers\Clipart 2\Transparent\personnages\perso2.gif"/>
          <p:cNvPicPr>
            <a:picLocks noChangeAspect="1" noChangeArrowheads="1"/>
          </p:cNvPicPr>
          <p:nvPr/>
        </p:nvPicPr>
        <p:blipFill>
          <a:blip r:embed="rId4" cstate="print"/>
          <a:srcRect/>
          <a:stretch>
            <a:fillRect/>
          </a:stretch>
        </p:blipFill>
        <p:spPr bwMode="auto">
          <a:xfrm>
            <a:off x="7523535" y="2884065"/>
            <a:ext cx="1135062" cy="2320925"/>
          </a:xfrm>
          <a:prstGeom prst="rect">
            <a:avLst/>
          </a:prstGeom>
          <a:noFill/>
          <a:ln w="9525">
            <a:noFill/>
            <a:miter lim="800000"/>
            <a:headEnd/>
            <a:tailEnd/>
          </a:ln>
        </p:spPr>
      </p:pic>
      <p:sp>
        <p:nvSpPr>
          <p:cNvPr id="15" name="Bulle ronde 14"/>
          <p:cNvSpPr>
            <a:spLocks noChangeArrowheads="1"/>
          </p:cNvSpPr>
          <p:nvPr/>
        </p:nvSpPr>
        <p:spPr bwMode="auto">
          <a:xfrm>
            <a:off x="611560" y="1228303"/>
            <a:ext cx="8137525" cy="936625"/>
          </a:xfrm>
          <a:prstGeom prst="wedgeEllipseCallout">
            <a:avLst>
              <a:gd name="adj1" fmla="val 35583"/>
              <a:gd name="adj2" fmla="val 184236"/>
            </a:avLst>
          </a:prstGeom>
          <a:solidFill>
            <a:srgbClr val="FF0000"/>
          </a:solidFill>
          <a:ln w="25400" algn="ctr">
            <a:solidFill>
              <a:srgbClr val="FF0000"/>
            </a:solidFill>
            <a:miter lim="800000"/>
            <a:headEnd/>
            <a:tailEnd/>
          </a:ln>
        </p:spPr>
        <p:txBody>
          <a:bodyPr anchor="ctr"/>
          <a:lstStyle/>
          <a:p>
            <a:endParaRPr lang="fr-FR" sz="1600" b="1" dirty="0">
              <a:solidFill>
                <a:srgbClr val="FFFFFF"/>
              </a:solidFill>
            </a:endParaRPr>
          </a:p>
          <a:p>
            <a:pPr algn="ctr"/>
            <a:r>
              <a:rPr lang="fr-FR" sz="1600" b="1" dirty="0">
                <a:solidFill>
                  <a:srgbClr val="FFFFFF"/>
                </a:solidFill>
              </a:rPr>
              <a:t>Multi- prises </a:t>
            </a:r>
            <a:r>
              <a:rPr lang="fr-FR" sz="1600" b="1" dirty="0" smtClean="0">
                <a:solidFill>
                  <a:srgbClr val="FFFFFF"/>
                </a:solidFill>
              </a:rPr>
              <a:t>retrouvée </a:t>
            </a:r>
            <a:r>
              <a:rPr lang="fr-FR" sz="1600" b="1" dirty="0">
                <a:solidFill>
                  <a:srgbClr val="FFFFFF"/>
                </a:solidFill>
              </a:rPr>
              <a:t>intactes, fils encore isolés, boitier peu déformé, seulement deux appareils branchés: la surcharge </a:t>
            </a:r>
            <a:r>
              <a:rPr lang="fr-FR" sz="1600" b="1" dirty="0" smtClean="0">
                <a:solidFill>
                  <a:srgbClr val="FFFFFF"/>
                </a:solidFill>
              </a:rPr>
              <a:t>peut </a:t>
            </a:r>
            <a:r>
              <a:rPr lang="fr-FR" sz="1600" b="1" dirty="0">
                <a:solidFill>
                  <a:srgbClr val="FFFFFF"/>
                </a:solidFill>
              </a:rPr>
              <a:t>être </a:t>
            </a:r>
            <a:r>
              <a:rPr lang="fr-FR" sz="1600" b="1" dirty="0" smtClean="0">
                <a:solidFill>
                  <a:srgbClr val="FFFFFF"/>
                </a:solidFill>
              </a:rPr>
              <a:t>écartée</a:t>
            </a:r>
            <a:endParaRPr lang="fr-FR" sz="1600" b="1" dirty="0">
              <a:solidFill>
                <a:srgbClr val="FFFFFF"/>
              </a:solidFill>
            </a:endParaRPr>
          </a:p>
          <a:p>
            <a:endParaRPr lang="fr-FR" sz="1600" b="1" dirty="0">
              <a:solidFill>
                <a:srgbClr val="FFFFFF"/>
              </a:solidFill>
            </a:endParaRPr>
          </a:p>
        </p:txBody>
      </p:sp>
    </p:spTree>
    <p:extLst>
      <p:ext uri="{BB962C8B-B14F-4D97-AF65-F5344CB8AC3E}">
        <p14:creationId xmlns:p14="http://schemas.microsoft.com/office/powerpoint/2010/main" val="420969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24</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smtClean="0">
                <a:solidFill>
                  <a:srgbClr val="FFFF00"/>
                </a:solidFill>
              </a:rPr>
              <a:t>Les prises électriques:</a:t>
            </a:r>
            <a:endParaRPr lang="fr-FR" sz="3200" dirty="0"/>
          </a:p>
        </p:txBody>
      </p:sp>
      <p:pic>
        <p:nvPicPr>
          <p:cNvPr id="7" name="Picture 2" descr="E:\Documents and Settings\FLACHER LAURENT\archives photos\Archive clichés RCCI\RCCI  24 Andrez\DSC02384.JPG"/>
          <p:cNvPicPr>
            <a:picLocks noChangeAspect="1" noChangeArrowheads="1"/>
          </p:cNvPicPr>
          <p:nvPr/>
        </p:nvPicPr>
        <p:blipFill>
          <a:blip r:embed="rId3" cstate="print"/>
          <a:srcRect/>
          <a:stretch>
            <a:fillRect/>
          </a:stretch>
        </p:blipFill>
        <p:spPr bwMode="auto">
          <a:xfrm>
            <a:off x="4211960" y="3356992"/>
            <a:ext cx="3888432" cy="2602647"/>
          </a:xfrm>
          <a:prstGeom prst="rect">
            <a:avLst/>
          </a:prstGeom>
          <a:noFill/>
          <a:ln w="19050">
            <a:solidFill>
              <a:srgbClr val="FFFF00"/>
            </a:solidFill>
            <a:miter lim="800000"/>
            <a:headEnd/>
            <a:tailEnd/>
          </a:ln>
        </p:spPr>
      </p:pic>
      <p:pic>
        <p:nvPicPr>
          <p:cNvPr id="8" name="Picture 14" descr="D:\Clipart Pompiers\Clipart 2\Transparent\personnages\perso2.gif"/>
          <p:cNvPicPr>
            <a:picLocks noChangeAspect="1" noChangeArrowheads="1"/>
          </p:cNvPicPr>
          <p:nvPr/>
        </p:nvPicPr>
        <p:blipFill>
          <a:blip r:embed="rId4" cstate="print"/>
          <a:srcRect/>
          <a:stretch>
            <a:fillRect/>
          </a:stretch>
        </p:blipFill>
        <p:spPr bwMode="auto">
          <a:xfrm>
            <a:off x="8100392" y="1916832"/>
            <a:ext cx="704319" cy="1440160"/>
          </a:xfrm>
          <a:prstGeom prst="rect">
            <a:avLst/>
          </a:prstGeom>
          <a:noFill/>
          <a:ln w="9525">
            <a:noFill/>
            <a:miter lim="800000"/>
            <a:headEnd/>
            <a:tailEnd/>
          </a:ln>
        </p:spPr>
      </p:pic>
      <p:sp>
        <p:nvSpPr>
          <p:cNvPr id="9" name="Bulle ronde 8"/>
          <p:cNvSpPr>
            <a:spLocks noChangeArrowheads="1"/>
          </p:cNvSpPr>
          <p:nvPr/>
        </p:nvSpPr>
        <p:spPr bwMode="auto">
          <a:xfrm>
            <a:off x="395536" y="1124744"/>
            <a:ext cx="8426450" cy="936625"/>
          </a:xfrm>
          <a:prstGeom prst="wedgeEllipseCallout">
            <a:avLst>
              <a:gd name="adj1" fmla="val 41557"/>
              <a:gd name="adj2" fmla="val 78759"/>
            </a:avLst>
          </a:prstGeom>
          <a:solidFill>
            <a:srgbClr val="FF0000"/>
          </a:solidFill>
          <a:ln w="25400" algn="ctr">
            <a:solidFill>
              <a:srgbClr val="FF0000"/>
            </a:solidFill>
            <a:miter lim="800000"/>
            <a:headEnd/>
            <a:tailEnd/>
          </a:ln>
        </p:spPr>
        <p:txBody>
          <a:bodyPr anchor="ctr"/>
          <a:lstStyle/>
          <a:p>
            <a:endParaRPr lang="fr-FR" sz="1600" b="1" dirty="0">
              <a:solidFill>
                <a:srgbClr val="FFFFFF"/>
              </a:solidFill>
            </a:endParaRPr>
          </a:p>
          <a:p>
            <a:pPr algn="ctr"/>
            <a:r>
              <a:rPr lang="fr-FR" sz="1600" b="1" dirty="0" smtClean="0">
                <a:solidFill>
                  <a:srgbClr val="FFFFFF"/>
                </a:solidFill>
              </a:rPr>
              <a:t>Prises </a:t>
            </a:r>
            <a:r>
              <a:rPr lang="fr-FR" sz="1600" b="1" dirty="0">
                <a:solidFill>
                  <a:srgbClr val="FFFFFF"/>
                </a:solidFill>
              </a:rPr>
              <a:t>230 Volts: les fils sont encore isolés (absence de </a:t>
            </a:r>
            <a:r>
              <a:rPr lang="fr-FR" sz="1600" b="1" dirty="0" err="1">
                <a:solidFill>
                  <a:srgbClr val="FFFFFF"/>
                </a:solidFill>
              </a:rPr>
              <a:t>perlage</a:t>
            </a:r>
            <a:r>
              <a:rPr lang="fr-FR" sz="1600" b="1" dirty="0">
                <a:solidFill>
                  <a:srgbClr val="FFFFFF"/>
                </a:solidFill>
              </a:rPr>
              <a:t>), il reste des </a:t>
            </a:r>
            <a:r>
              <a:rPr lang="fr-FR" sz="1600" b="1" dirty="0" smtClean="0">
                <a:solidFill>
                  <a:srgbClr val="FFFFFF"/>
                </a:solidFill>
              </a:rPr>
              <a:t>éléments de l’équipement, </a:t>
            </a:r>
            <a:r>
              <a:rPr lang="fr-FR" sz="1600" b="1" dirty="0">
                <a:solidFill>
                  <a:srgbClr val="FFFFFF"/>
                </a:solidFill>
              </a:rPr>
              <a:t>le court- circuit peut facilement être écarté</a:t>
            </a:r>
          </a:p>
          <a:p>
            <a:endParaRPr lang="fr-FR" sz="1600" b="1" dirty="0">
              <a:solidFill>
                <a:srgbClr val="FFFFFF"/>
              </a:solidFill>
            </a:endParaRPr>
          </a:p>
        </p:txBody>
      </p:sp>
      <p:pic>
        <p:nvPicPr>
          <p:cNvPr id="10" name="Image 9" descr="DSC06654.JPG"/>
          <p:cNvPicPr>
            <a:picLocks noChangeAspect="1"/>
          </p:cNvPicPr>
          <p:nvPr/>
        </p:nvPicPr>
        <p:blipFill>
          <a:blip r:embed="rId5"/>
          <a:stretch>
            <a:fillRect/>
          </a:stretch>
        </p:blipFill>
        <p:spPr>
          <a:xfrm>
            <a:off x="179512" y="2204864"/>
            <a:ext cx="3926595" cy="2628547"/>
          </a:xfrm>
          <a:prstGeom prst="rect">
            <a:avLst/>
          </a:prstGeom>
          <a:ln w="25400">
            <a:solidFill>
              <a:srgbClr val="FFFF00"/>
            </a:solidFill>
          </a:ln>
        </p:spPr>
      </p:pic>
    </p:spTree>
    <p:extLst>
      <p:ext uri="{BB962C8B-B14F-4D97-AF65-F5344CB8AC3E}">
        <p14:creationId xmlns:p14="http://schemas.microsoft.com/office/powerpoint/2010/main" val="109535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25</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smtClean="0">
                <a:solidFill>
                  <a:srgbClr val="FFFF00"/>
                </a:solidFill>
              </a:rPr>
              <a:t>Les prises électriques:</a:t>
            </a:r>
            <a:endParaRPr lang="fr-FR" sz="3200" dirty="0"/>
          </a:p>
        </p:txBody>
      </p:sp>
      <p:pic>
        <p:nvPicPr>
          <p:cNvPr id="8" name="Picture 14" descr="D:\Clipart Pompiers\Clipart 2\Transparent\personnages\perso2.gif"/>
          <p:cNvPicPr>
            <a:picLocks noChangeAspect="1" noChangeArrowheads="1"/>
          </p:cNvPicPr>
          <p:nvPr/>
        </p:nvPicPr>
        <p:blipFill>
          <a:blip r:embed="rId3" cstate="print"/>
          <a:srcRect/>
          <a:stretch>
            <a:fillRect/>
          </a:stretch>
        </p:blipFill>
        <p:spPr bwMode="auto">
          <a:xfrm>
            <a:off x="8316416" y="1916832"/>
            <a:ext cx="704319" cy="1440160"/>
          </a:xfrm>
          <a:prstGeom prst="rect">
            <a:avLst/>
          </a:prstGeom>
          <a:noFill/>
          <a:ln w="9525">
            <a:noFill/>
            <a:miter lim="800000"/>
            <a:headEnd/>
            <a:tailEnd/>
          </a:ln>
        </p:spPr>
      </p:pic>
      <p:sp>
        <p:nvSpPr>
          <p:cNvPr id="9" name="Bulle ronde 8"/>
          <p:cNvSpPr>
            <a:spLocks noChangeArrowheads="1"/>
          </p:cNvSpPr>
          <p:nvPr/>
        </p:nvSpPr>
        <p:spPr bwMode="auto">
          <a:xfrm>
            <a:off x="395536" y="1124744"/>
            <a:ext cx="8426450" cy="936625"/>
          </a:xfrm>
          <a:prstGeom prst="wedgeEllipseCallout">
            <a:avLst>
              <a:gd name="adj1" fmla="val 41557"/>
              <a:gd name="adj2" fmla="val 78759"/>
            </a:avLst>
          </a:prstGeom>
          <a:solidFill>
            <a:srgbClr val="FF0000"/>
          </a:solidFill>
          <a:ln w="25400" algn="ctr">
            <a:solidFill>
              <a:srgbClr val="FF0000"/>
            </a:solidFill>
            <a:miter lim="800000"/>
            <a:headEnd/>
            <a:tailEnd/>
          </a:ln>
        </p:spPr>
        <p:txBody>
          <a:bodyPr anchor="ctr"/>
          <a:lstStyle/>
          <a:p>
            <a:endParaRPr lang="fr-FR" sz="1600" b="1" dirty="0">
              <a:solidFill>
                <a:srgbClr val="FFFFFF"/>
              </a:solidFill>
            </a:endParaRPr>
          </a:p>
          <a:p>
            <a:pPr algn="ctr"/>
            <a:r>
              <a:rPr lang="fr-FR" sz="1600" b="1" dirty="0" smtClean="0">
                <a:solidFill>
                  <a:srgbClr val="FFFFFF"/>
                </a:solidFill>
              </a:rPr>
              <a:t>Prise </a:t>
            </a:r>
            <a:r>
              <a:rPr lang="fr-FR" sz="1600" b="1" dirty="0">
                <a:solidFill>
                  <a:srgbClr val="FFFFFF"/>
                </a:solidFill>
              </a:rPr>
              <a:t>230 Volts</a:t>
            </a:r>
            <a:r>
              <a:rPr lang="fr-FR" sz="1600" b="1" dirty="0" smtClean="0">
                <a:solidFill>
                  <a:srgbClr val="FFFFFF"/>
                </a:solidFill>
              </a:rPr>
              <a:t>: Pensez- vous que cette prise est la cause de l’incendie?</a:t>
            </a:r>
            <a:endParaRPr lang="fr-FR" sz="1600" b="1" dirty="0">
              <a:solidFill>
                <a:srgbClr val="FFFFFF"/>
              </a:solidFill>
            </a:endParaRPr>
          </a:p>
          <a:p>
            <a:endParaRPr lang="fr-FR" sz="1600" b="1" dirty="0">
              <a:solidFill>
                <a:srgbClr val="FFFFFF"/>
              </a:solidFill>
            </a:endParaRPr>
          </a:p>
        </p:txBody>
      </p:sp>
      <p:pic>
        <p:nvPicPr>
          <p:cNvPr id="11" name="Image 10" descr="IMG_2473.JPG"/>
          <p:cNvPicPr>
            <a:picLocks noChangeAspect="1"/>
          </p:cNvPicPr>
          <p:nvPr/>
        </p:nvPicPr>
        <p:blipFill>
          <a:blip r:embed="rId4"/>
          <a:stretch>
            <a:fillRect/>
          </a:stretch>
        </p:blipFill>
        <p:spPr>
          <a:xfrm>
            <a:off x="251520" y="2276872"/>
            <a:ext cx="3803915" cy="2852936"/>
          </a:xfrm>
          <a:prstGeom prst="rect">
            <a:avLst/>
          </a:prstGeom>
          <a:ln w="25400">
            <a:solidFill>
              <a:srgbClr val="FFFF00"/>
            </a:solidFill>
          </a:ln>
        </p:spPr>
      </p:pic>
      <p:pic>
        <p:nvPicPr>
          <p:cNvPr id="12" name="Image 11" descr="IMG_2472.JPG"/>
          <p:cNvPicPr>
            <a:picLocks noChangeAspect="1"/>
          </p:cNvPicPr>
          <p:nvPr/>
        </p:nvPicPr>
        <p:blipFill>
          <a:blip r:embed="rId5"/>
          <a:stretch>
            <a:fillRect/>
          </a:stretch>
        </p:blipFill>
        <p:spPr>
          <a:xfrm>
            <a:off x="4211960" y="3176972"/>
            <a:ext cx="3888432" cy="2916324"/>
          </a:xfrm>
          <a:prstGeom prst="rect">
            <a:avLst/>
          </a:prstGeom>
          <a:ln w="25400">
            <a:solidFill>
              <a:srgbClr val="FFFF00"/>
            </a:solidFill>
          </a:ln>
        </p:spPr>
      </p:pic>
      <p:sp>
        <p:nvSpPr>
          <p:cNvPr id="13" name="Oval 6"/>
          <p:cNvSpPr>
            <a:spLocks noChangeArrowheads="1"/>
          </p:cNvSpPr>
          <p:nvPr/>
        </p:nvSpPr>
        <p:spPr bwMode="auto">
          <a:xfrm>
            <a:off x="4788024" y="4869160"/>
            <a:ext cx="504056" cy="503709"/>
          </a:xfrm>
          <a:prstGeom prst="ellipse">
            <a:avLst/>
          </a:prstGeom>
          <a:noFill/>
          <a:ln w="25400">
            <a:solidFill>
              <a:srgbClr val="FF0000"/>
            </a:solidFill>
            <a:round/>
            <a:headEnd/>
            <a:tailEnd/>
          </a:ln>
        </p:spPr>
        <p:txBody>
          <a:bodyPr wrap="none" anchor="ctr"/>
          <a:lstStyle/>
          <a:p>
            <a:endParaRPr lang="fr-FR"/>
          </a:p>
        </p:txBody>
      </p:sp>
      <p:cxnSp>
        <p:nvCxnSpPr>
          <p:cNvPr id="14" name="Connecteur droit avec flèche 13"/>
          <p:cNvCxnSpPr/>
          <p:nvPr/>
        </p:nvCxnSpPr>
        <p:spPr bwMode="auto">
          <a:xfrm flipH="1" flipV="1">
            <a:off x="3203848" y="3717033"/>
            <a:ext cx="1584176" cy="1296143"/>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09535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26</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smtClean="0">
                <a:solidFill>
                  <a:srgbClr val="FFFF00"/>
                </a:solidFill>
              </a:rPr>
              <a:t>Les armoires électriques industrielles:</a:t>
            </a:r>
            <a:endParaRPr lang="fr-FR" sz="3200" dirty="0">
              <a:solidFill>
                <a:srgbClr val="FFFF00"/>
              </a:solidFill>
            </a:endParaRPr>
          </a:p>
        </p:txBody>
      </p:sp>
      <p:pic>
        <p:nvPicPr>
          <p:cNvPr id="10" name="Picture 2" descr="E:\Documents and Settings\FLACHER LAURENT\archives photos\Archive clichés RCCI\RCCI 25 Roanne\DSC02585.JPG"/>
          <p:cNvPicPr>
            <a:picLocks noChangeAspect="1" noChangeArrowheads="1"/>
          </p:cNvPicPr>
          <p:nvPr/>
        </p:nvPicPr>
        <p:blipFill>
          <a:blip r:embed="rId3" cstate="print"/>
          <a:srcRect/>
          <a:stretch>
            <a:fillRect/>
          </a:stretch>
        </p:blipFill>
        <p:spPr bwMode="auto">
          <a:xfrm>
            <a:off x="1617538" y="1412404"/>
            <a:ext cx="5616575" cy="3759200"/>
          </a:xfrm>
          <a:prstGeom prst="rect">
            <a:avLst/>
          </a:prstGeom>
          <a:noFill/>
          <a:ln w="19050">
            <a:solidFill>
              <a:srgbClr val="FFFF00"/>
            </a:solidFill>
            <a:miter lim="800000"/>
            <a:headEnd/>
            <a:tailEnd/>
          </a:ln>
        </p:spPr>
      </p:pic>
      <p:pic>
        <p:nvPicPr>
          <p:cNvPr id="11" name="Picture 14" descr="D:\Clipart Pompiers\Clipart 2\Transparent\personnages\perso2.gif"/>
          <p:cNvPicPr>
            <a:picLocks noChangeAspect="1" noChangeArrowheads="1"/>
          </p:cNvPicPr>
          <p:nvPr/>
        </p:nvPicPr>
        <p:blipFill>
          <a:blip r:embed="rId4" cstate="print"/>
          <a:srcRect/>
          <a:stretch>
            <a:fillRect/>
          </a:stretch>
        </p:blipFill>
        <p:spPr bwMode="auto">
          <a:xfrm>
            <a:off x="7541393" y="2116187"/>
            <a:ext cx="1135063" cy="2320925"/>
          </a:xfrm>
          <a:prstGeom prst="rect">
            <a:avLst/>
          </a:prstGeom>
          <a:noFill/>
          <a:ln w="9525">
            <a:noFill/>
            <a:miter lim="800000"/>
            <a:headEnd/>
            <a:tailEnd/>
          </a:ln>
        </p:spPr>
      </p:pic>
      <p:sp>
        <p:nvSpPr>
          <p:cNvPr id="12" name="Bulle ronde 11"/>
          <p:cNvSpPr>
            <a:spLocks noChangeArrowheads="1"/>
          </p:cNvSpPr>
          <p:nvPr/>
        </p:nvSpPr>
        <p:spPr bwMode="auto">
          <a:xfrm>
            <a:off x="5452243" y="1108125"/>
            <a:ext cx="2736850" cy="647700"/>
          </a:xfrm>
          <a:prstGeom prst="wedgeEllipseCallout">
            <a:avLst>
              <a:gd name="adj1" fmla="val 27792"/>
              <a:gd name="adj2" fmla="val 188815"/>
            </a:avLst>
          </a:prstGeom>
          <a:solidFill>
            <a:srgbClr val="FF0000"/>
          </a:solidFill>
          <a:ln w="25400" algn="ctr">
            <a:solidFill>
              <a:srgbClr val="FF0000"/>
            </a:solidFill>
            <a:miter lim="800000"/>
            <a:headEnd/>
            <a:tailEnd/>
          </a:ln>
        </p:spPr>
        <p:txBody>
          <a:bodyPr anchor="ctr"/>
          <a:lstStyle/>
          <a:p>
            <a:endParaRPr lang="fr-FR" sz="1600" b="1" dirty="0">
              <a:solidFill>
                <a:srgbClr val="FFFFFF"/>
              </a:solidFill>
            </a:endParaRPr>
          </a:p>
          <a:p>
            <a:pPr algn="ctr"/>
            <a:r>
              <a:rPr lang="fr-FR" sz="1600" b="1" dirty="0">
                <a:solidFill>
                  <a:srgbClr val="FFFFFF"/>
                </a:solidFill>
              </a:rPr>
              <a:t>Conséquence!</a:t>
            </a:r>
          </a:p>
          <a:p>
            <a:endParaRPr lang="fr-FR" sz="1600" b="1" dirty="0">
              <a:solidFill>
                <a:srgbClr val="FFFFFF"/>
              </a:solidFill>
            </a:endParaRPr>
          </a:p>
        </p:txBody>
      </p:sp>
      <p:sp>
        <p:nvSpPr>
          <p:cNvPr id="13" name="ZoneTexte 4"/>
          <p:cNvSpPr txBox="1">
            <a:spLocks noChangeArrowheads="1"/>
          </p:cNvSpPr>
          <p:nvPr/>
        </p:nvSpPr>
        <p:spPr bwMode="auto">
          <a:xfrm>
            <a:off x="177676" y="5301779"/>
            <a:ext cx="8786812" cy="825500"/>
          </a:xfrm>
          <a:prstGeom prst="rect">
            <a:avLst/>
          </a:prstGeom>
          <a:noFill/>
          <a:ln w="9525">
            <a:noFill/>
            <a:miter lim="800000"/>
            <a:headEnd/>
            <a:tailEnd/>
          </a:ln>
        </p:spPr>
        <p:txBody>
          <a:bodyPr wrap="none">
            <a:spAutoFit/>
          </a:bodyPr>
          <a:lstStyle/>
          <a:p>
            <a:pPr algn="l"/>
            <a:r>
              <a:rPr lang="fr-FR" sz="1600" dirty="0"/>
              <a:t> L’armoire métallique est très oxydée (absence de </a:t>
            </a:r>
            <a:r>
              <a:rPr lang="fr-FR" sz="1600" dirty="0" err="1"/>
              <a:t>Bluing</a:t>
            </a:r>
            <a:r>
              <a:rPr lang="fr-FR" sz="1600" dirty="0"/>
              <a:t>), celle- ci est restée sur son support </a:t>
            </a:r>
          </a:p>
          <a:p>
            <a:pPr algn="l"/>
            <a:r>
              <a:rPr lang="fr-FR" sz="1600" dirty="0"/>
              <a:t> et est peu déformée (support bois), l’isolant des fils est entièrement détruit, il reste quelques</a:t>
            </a:r>
          </a:p>
          <a:p>
            <a:pPr algn="l"/>
            <a:r>
              <a:rPr lang="fr-FR" sz="1600" dirty="0"/>
              <a:t> </a:t>
            </a:r>
            <a:r>
              <a:rPr lang="fr-FR" dirty="0" smtClean="0"/>
              <a:t>quelques vestiges des équipements</a:t>
            </a:r>
            <a:r>
              <a:rPr lang="fr-FR" sz="1600" dirty="0" smtClean="0"/>
              <a:t> </a:t>
            </a:r>
            <a:r>
              <a:rPr lang="fr-FR" sz="1600" dirty="0"/>
              <a:t>à </a:t>
            </a:r>
            <a:r>
              <a:rPr lang="fr-FR" sz="1600" dirty="0" smtClean="0"/>
              <a:t>l’intérieur.</a:t>
            </a:r>
            <a:endParaRPr lang="fr-FR" sz="1600" dirty="0"/>
          </a:p>
        </p:txBody>
      </p:sp>
    </p:spTree>
    <p:extLst>
      <p:ext uri="{BB962C8B-B14F-4D97-AF65-F5344CB8AC3E}">
        <p14:creationId xmlns:p14="http://schemas.microsoft.com/office/powerpoint/2010/main" val="21934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1+#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27</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smtClean="0">
                <a:solidFill>
                  <a:srgbClr val="FFFF00"/>
                </a:solidFill>
              </a:rPr>
              <a:t>Les armoires électriques industrielles:</a:t>
            </a:r>
            <a:endParaRPr lang="fr-FR" sz="3200" dirty="0"/>
          </a:p>
        </p:txBody>
      </p:sp>
      <p:pic>
        <p:nvPicPr>
          <p:cNvPr id="8" name="Picture 2" descr="E:\Documents and Settings\FLACHER LAURENT\archives photos\Archive clichés RCCI\RCCI 25 Roanne\DSC02587.JPG"/>
          <p:cNvPicPr>
            <a:picLocks noChangeAspect="1" noChangeArrowheads="1"/>
          </p:cNvPicPr>
          <p:nvPr/>
        </p:nvPicPr>
        <p:blipFill>
          <a:blip r:embed="rId3" cstate="print"/>
          <a:srcRect/>
          <a:stretch>
            <a:fillRect/>
          </a:stretch>
        </p:blipFill>
        <p:spPr bwMode="auto">
          <a:xfrm>
            <a:off x="1547813" y="1340768"/>
            <a:ext cx="5903912" cy="3952875"/>
          </a:xfrm>
          <a:prstGeom prst="rect">
            <a:avLst/>
          </a:prstGeom>
          <a:noFill/>
          <a:ln w="19050">
            <a:solidFill>
              <a:srgbClr val="FFFF00"/>
            </a:solidFill>
            <a:miter lim="800000"/>
            <a:headEnd/>
            <a:tailEnd/>
          </a:ln>
        </p:spPr>
      </p:pic>
      <p:pic>
        <p:nvPicPr>
          <p:cNvPr id="9" name="Picture 14" descr="D:\Clipart Pompiers\Clipart 2\Transparent\personnages\perso2.gif"/>
          <p:cNvPicPr>
            <a:picLocks noChangeAspect="1" noChangeArrowheads="1"/>
          </p:cNvPicPr>
          <p:nvPr/>
        </p:nvPicPr>
        <p:blipFill>
          <a:blip r:embed="rId4" cstate="print"/>
          <a:srcRect/>
          <a:stretch>
            <a:fillRect/>
          </a:stretch>
        </p:blipFill>
        <p:spPr bwMode="auto">
          <a:xfrm>
            <a:off x="7596188" y="2349500"/>
            <a:ext cx="1135062" cy="2320925"/>
          </a:xfrm>
          <a:prstGeom prst="rect">
            <a:avLst/>
          </a:prstGeom>
          <a:noFill/>
          <a:ln w="9525">
            <a:noFill/>
            <a:miter lim="800000"/>
            <a:headEnd/>
            <a:tailEnd/>
          </a:ln>
        </p:spPr>
      </p:pic>
      <p:sp>
        <p:nvSpPr>
          <p:cNvPr id="14" name="Bulle ronde 13"/>
          <p:cNvSpPr>
            <a:spLocks noChangeArrowheads="1"/>
          </p:cNvSpPr>
          <p:nvPr/>
        </p:nvSpPr>
        <p:spPr bwMode="auto">
          <a:xfrm>
            <a:off x="5867400" y="1125538"/>
            <a:ext cx="2160588" cy="647700"/>
          </a:xfrm>
          <a:prstGeom prst="wedgeEllipseCallout">
            <a:avLst>
              <a:gd name="adj1" fmla="val 29440"/>
              <a:gd name="adj2" fmla="val 219116"/>
            </a:avLst>
          </a:prstGeom>
          <a:solidFill>
            <a:srgbClr val="FF0000"/>
          </a:solidFill>
          <a:ln w="25400" algn="ctr">
            <a:solidFill>
              <a:srgbClr val="FF0000"/>
            </a:solidFill>
            <a:miter lim="800000"/>
            <a:headEnd/>
            <a:tailEnd/>
          </a:ln>
        </p:spPr>
        <p:txBody>
          <a:bodyPr anchor="ctr"/>
          <a:lstStyle/>
          <a:p>
            <a:endParaRPr lang="fr-FR" sz="1600" b="1">
              <a:solidFill>
                <a:srgbClr val="FFFFFF"/>
              </a:solidFill>
            </a:endParaRPr>
          </a:p>
          <a:p>
            <a:pPr algn="ctr"/>
            <a:r>
              <a:rPr lang="fr-FR" sz="1800" b="1">
                <a:solidFill>
                  <a:srgbClr val="FFFFFF"/>
                </a:solidFill>
              </a:rPr>
              <a:t>Cause !!</a:t>
            </a:r>
          </a:p>
          <a:p>
            <a:endParaRPr lang="fr-FR" sz="1600" b="1">
              <a:solidFill>
                <a:srgbClr val="FFFFFF"/>
              </a:solidFill>
            </a:endParaRPr>
          </a:p>
        </p:txBody>
      </p:sp>
      <p:sp>
        <p:nvSpPr>
          <p:cNvPr id="15" name="ZoneTexte 4"/>
          <p:cNvSpPr txBox="1">
            <a:spLocks noChangeArrowheads="1"/>
          </p:cNvSpPr>
          <p:nvPr/>
        </p:nvSpPr>
        <p:spPr bwMode="auto">
          <a:xfrm>
            <a:off x="250825" y="5373216"/>
            <a:ext cx="8713788" cy="825500"/>
          </a:xfrm>
          <a:prstGeom prst="rect">
            <a:avLst/>
          </a:prstGeom>
          <a:noFill/>
          <a:ln w="9525">
            <a:noFill/>
            <a:miter lim="800000"/>
            <a:headEnd/>
            <a:tailEnd/>
          </a:ln>
        </p:spPr>
        <p:txBody>
          <a:bodyPr>
            <a:spAutoFit/>
          </a:bodyPr>
          <a:lstStyle/>
          <a:p>
            <a:pPr algn="l"/>
            <a:r>
              <a:rPr lang="fr-FR" sz="1600" dirty="0" smtClean="0"/>
              <a:t>L’armoire </a:t>
            </a:r>
            <a:r>
              <a:rPr lang="fr-FR" sz="1600" dirty="0"/>
              <a:t>métallique est moins oxydée (présence de léger Bluing), celle- ci a chuté de son </a:t>
            </a:r>
          </a:p>
          <a:p>
            <a:pPr algn="l"/>
            <a:r>
              <a:rPr lang="fr-FR" sz="1600" dirty="0" smtClean="0"/>
              <a:t>support</a:t>
            </a:r>
            <a:r>
              <a:rPr lang="fr-FR" sz="1600" dirty="0"/>
              <a:t>, il reste une tresse de fils uniquement à </a:t>
            </a:r>
            <a:r>
              <a:rPr lang="fr-FR" sz="1600" dirty="0" smtClean="0"/>
              <a:t>l’intérieur, les </a:t>
            </a:r>
            <a:r>
              <a:rPr lang="fr-FR" sz="1600" dirty="0"/>
              <a:t>fils </a:t>
            </a:r>
            <a:r>
              <a:rPr lang="fr-FR" sz="1600" dirty="0" smtClean="0"/>
              <a:t>se </a:t>
            </a:r>
            <a:r>
              <a:rPr lang="fr-FR" sz="1600" dirty="0"/>
              <a:t>désintègrent au toucher: seule source de chaleur au point d’origine.</a:t>
            </a:r>
          </a:p>
        </p:txBody>
      </p:sp>
      <p:sp>
        <p:nvSpPr>
          <p:cNvPr id="16" name="Text Box 6"/>
          <p:cNvSpPr txBox="1">
            <a:spLocks noChangeArrowheads="1"/>
          </p:cNvSpPr>
          <p:nvPr/>
        </p:nvSpPr>
        <p:spPr bwMode="auto">
          <a:xfrm>
            <a:off x="6156176" y="2852936"/>
            <a:ext cx="1079649" cy="338554"/>
          </a:xfrm>
          <a:prstGeom prst="rect">
            <a:avLst/>
          </a:prstGeom>
          <a:solidFill>
            <a:schemeClr val="bg1"/>
          </a:solidFill>
          <a:ln w="19050">
            <a:solidFill>
              <a:srgbClr val="FF0000"/>
            </a:solidFill>
            <a:miter lim="800000"/>
            <a:headEnd/>
            <a:tailEnd/>
          </a:ln>
        </p:spPr>
        <p:txBody>
          <a:bodyPr wrap="square">
            <a:spAutoFit/>
          </a:bodyPr>
          <a:lstStyle/>
          <a:p>
            <a:pPr algn="ctr"/>
            <a:r>
              <a:rPr lang="fr-FR" b="1" dirty="0"/>
              <a:t>- brûlé</a:t>
            </a:r>
          </a:p>
        </p:txBody>
      </p:sp>
      <p:sp>
        <p:nvSpPr>
          <p:cNvPr id="17" name="Text Box 7"/>
          <p:cNvSpPr txBox="1">
            <a:spLocks noChangeArrowheads="1"/>
          </p:cNvSpPr>
          <p:nvPr/>
        </p:nvSpPr>
        <p:spPr bwMode="auto">
          <a:xfrm>
            <a:off x="3851920" y="2780928"/>
            <a:ext cx="1151880" cy="338554"/>
          </a:xfrm>
          <a:prstGeom prst="rect">
            <a:avLst/>
          </a:prstGeom>
          <a:solidFill>
            <a:schemeClr val="bg1"/>
          </a:solidFill>
          <a:ln w="19050">
            <a:solidFill>
              <a:srgbClr val="FF0000"/>
            </a:solidFill>
            <a:miter lim="800000"/>
            <a:headEnd/>
            <a:tailEnd/>
          </a:ln>
        </p:spPr>
        <p:txBody>
          <a:bodyPr wrap="square">
            <a:spAutoFit/>
          </a:bodyPr>
          <a:lstStyle/>
          <a:p>
            <a:pPr algn="ctr"/>
            <a:r>
              <a:rPr lang="fr-FR" b="1" dirty="0"/>
              <a:t>+ brûlé</a:t>
            </a:r>
          </a:p>
        </p:txBody>
      </p:sp>
    </p:spTree>
    <p:extLst>
      <p:ext uri="{BB962C8B-B14F-4D97-AF65-F5344CB8AC3E}">
        <p14:creationId xmlns:p14="http://schemas.microsoft.com/office/powerpoint/2010/main" val="222905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1+#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 name="Image 20" descr="DSC00362.JPG"/>
          <p:cNvPicPr>
            <a:picLocks noChangeAspect="1"/>
          </p:cNvPicPr>
          <p:nvPr/>
        </p:nvPicPr>
        <p:blipFill>
          <a:blip r:embed="rId3"/>
          <a:stretch>
            <a:fillRect/>
          </a:stretch>
        </p:blipFill>
        <p:spPr>
          <a:xfrm>
            <a:off x="5292080" y="1124744"/>
            <a:ext cx="2448272" cy="1836204"/>
          </a:xfrm>
          <a:prstGeom prst="rect">
            <a:avLst/>
          </a:prstGeom>
        </p:spPr>
      </p:pic>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28</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smtClean="0">
                <a:solidFill>
                  <a:srgbClr val="FFFF00"/>
                </a:solidFill>
              </a:rPr>
              <a:t>Les armoires électriques industrielles:</a:t>
            </a:r>
            <a:endParaRPr lang="fr-FR" sz="3200" dirty="0"/>
          </a:p>
        </p:txBody>
      </p:sp>
      <p:pic>
        <p:nvPicPr>
          <p:cNvPr id="9" name="Picture 14" descr="D:\Clipart Pompiers\Clipart 2\Transparent\personnages\perso2.gif"/>
          <p:cNvPicPr>
            <a:picLocks noChangeAspect="1" noChangeArrowheads="1"/>
          </p:cNvPicPr>
          <p:nvPr/>
        </p:nvPicPr>
        <p:blipFill>
          <a:blip r:embed="rId4" cstate="print"/>
          <a:srcRect/>
          <a:stretch>
            <a:fillRect/>
          </a:stretch>
        </p:blipFill>
        <p:spPr bwMode="auto">
          <a:xfrm>
            <a:off x="8008938" y="1916832"/>
            <a:ext cx="1135062" cy="2320925"/>
          </a:xfrm>
          <a:prstGeom prst="rect">
            <a:avLst/>
          </a:prstGeom>
          <a:noFill/>
          <a:ln w="9525">
            <a:noFill/>
            <a:miter lim="800000"/>
            <a:headEnd/>
            <a:tailEnd/>
          </a:ln>
        </p:spPr>
      </p:pic>
      <p:sp>
        <p:nvSpPr>
          <p:cNvPr id="14" name="Bulle ronde 13"/>
          <p:cNvSpPr>
            <a:spLocks noChangeArrowheads="1"/>
          </p:cNvSpPr>
          <p:nvPr/>
        </p:nvSpPr>
        <p:spPr bwMode="auto">
          <a:xfrm>
            <a:off x="6804248" y="1052736"/>
            <a:ext cx="2160588" cy="647700"/>
          </a:xfrm>
          <a:prstGeom prst="wedgeEllipseCallout">
            <a:avLst>
              <a:gd name="adj1" fmla="val 11084"/>
              <a:gd name="adj2" fmla="val 186799"/>
            </a:avLst>
          </a:prstGeom>
          <a:solidFill>
            <a:srgbClr val="FF0000"/>
          </a:solidFill>
          <a:ln w="25400" algn="ctr">
            <a:solidFill>
              <a:srgbClr val="FF0000"/>
            </a:solidFill>
            <a:miter lim="800000"/>
            <a:headEnd/>
            <a:tailEnd/>
          </a:ln>
        </p:spPr>
        <p:txBody>
          <a:bodyPr anchor="ctr"/>
          <a:lstStyle/>
          <a:p>
            <a:endParaRPr lang="fr-FR" sz="1600" b="1">
              <a:solidFill>
                <a:srgbClr val="FFFFFF"/>
              </a:solidFill>
            </a:endParaRPr>
          </a:p>
          <a:p>
            <a:pPr algn="ctr"/>
            <a:r>
              <a:rPr lang="fr-FR" sz="1800" b="1">
                <a:solidFill>
                  <a:srgbClr val="FFFFFF"/>
                </a:solidFill>
              </a:rPr>
              <a:t>Cause !!</a:t>
            </a:r>
          </a:p>
          <a:p>
            <a:endParaRPr lang="fr-FR" sz="1600" b="1">
              <a:solidFill>
                <a:srgbClr val="FFFFFF"/>
              </a:solidFill>
            </a:endParaRPr>
          </a:p>
        </p:txBody>
      </p:sp>
      <p:sp>
        <p:nvSpPr>
          <p:cNvPr id="15" name="ZoneTexte 4"/>
          <p:cNvSpPr txBox="1">
            <a:spLocks noChangeArrowheads="1"/>
          </p:cNvSpPr>
          <p:nvPr/>
        </p:nvSpPr>
        <p:spPr bwMode="auto">
          <a:xfrm>
            <a:off x="323528" y="5301208"/>
            <a:ext cx="8713788" cy="830997"/>
          </a:xfrm>
          <a:prstGeom prst="rect">
            <a:avLst/>
          </a:prstGeom>
          <a:noFill/>
          <a:ln w="9525">
            <a:noFill/>
            <a:miter lim="800000"/>
            <a:headEnd/>
            <a:tailEnd/>
          </a:ln>
        </p:spPr>
        <p:txBody>
          <a:bodyPr>
            <a:spAutoFit/>
          </a:bodyPr>
          <a:lstStyle/>
          <a:p>
            <a:pPr algn="l"/>
            <a:r>
              <a:rPr lang="fr-FR" sz="1600" dirty="0" smtClean="0"/>
              <a:t>L’armoire </a:t>
            </a:r>
            <a:r>
              <a:rPr lang="fr-FR" sz="1600" dirty="0"/>
              <a:t>métallique </a:t>
            </a:r>
            <a:r>
              <a:rPr lang="fr-FR" dirty="0" smtClean="0"/>
              <a:t>présente un </a:t>
            </a:r>
            <a:r>
              <a:rPr lang="fr-FR" sz="1600" dirty="0" smtClean="0"/>
              <a:t>Bluing prononcé</a:t>
            </a:r>
            <a:r>
              <a:rPr lang="fr-FR" dirty="0" smtClean="0"/>
              <a:t> en forme de « V » </a:t>
            </a:r>
            <a:r>
              <a:rPr lang="fr-FR" sz="1600" dirty="0" smtClean="0"/>
              <a:t>, </a:t>
            </a:r>
            <a:r>
              <a:rPr lang="fr-FR" sz="1600" dirty="0"/>
              <a:t>celle- ci a chuté de son </a:t>
            </a:r>
            <a:r>
              <a:rPr lang="fr-FR" sz="1600" dirty="0" smtClean="0"/>
              <a:t>support. La méthodologie permet de déterminer que cette armoire </a:t>
            </a:r>
            <a:r>
              <a:rPr lang="fr-FR" dirty="0" smtClean="0"/>
              <a:t>représente le</a:t>
            </a:r>
            <a:r>
              <a:rPr lang="fr-FR" sz="1600" dirty="0" smtClean="0"/>
              <a:t> </a:t>
            </a:r>
            <a:r>
              <a:rPr lang="fr-FR" sz="1600" dirty="0"/>
              <a:t>point </a:t>
            </a:r>
            <a:r>
              <a:rPr lang="fr-FR" sz="1600" dirty="0" smtClean="0"/>
              <a:t>d’origine de l’incendie.</a:t>
            </a:r>
            <a:endParaRPr lang="fr-FR" sz="1600" dirty="0"/>
          </a:p>
        </p:txBody>
      </p:sp>
      <p:pic>
        <p:nvPicPr>
          <p:cNvPr id="10" name="Image 9" descr="DSC00367.JPG"/>
          <p:cNvPicPr>
            <a:picLocks noChangeAspect="1"/>
          </p:cNvPicPr>
          <p:nvPr/>
        </p:nvPicPr>
        <p:blipFill>
          <a:blip r:embed="rId5"/>
          <a:stretch>
            <a:fillRect/>
          </a:stretch>
        </p:blipFill>
        <p:spPr>
          <a:xfrm>
            <a:off x="251520" y="1124744"/>
            <a:ext cx="4956043" cy="3717032"/>
          </a:xfrm>
          <a:prstGeom prst="rect">
            <a:avLst/>
          </a:prstGeom>
        </p:spPr>
      </p:pic>
      <p:sp>
        <p:nvSpPr>
          <p:cNvPr id="16" name="Text Box 6"/>
          <p:cNvSpPr txBox="1">
            <a:spLocks noChangeArrowheads="1"/>
          </p:cNvSpPr>
          <p:nvPr/>
        </p:nvSpPr>
        <p:spPr bwMode="auto">
          <a:xfrm>
            <a:off x="755577" y="3284984"/>
            <a:ext cx="936104" cy="338554"/>
          </a:xfrm>
          <a:prstGeom prst="rect">
            <a:avLst/>
          </a:prstGeom>
          <a:solidFill>
            <a:schemeClr val="bg1"/>
          </a:solidFill>
          <a:ln w="19050">
            <a:solidFill>
              <a:srgbClr val="FF0000"/>
            </a:solidFill>
            <a:miter lim="800000"/>
            <a:headEnd/>
            <a:tailEnd/>
          </a:ln>
        </p:spPr>
        <p:txBody>
          <a:bodyPr wrap="square">
            <a:spAutoFit/>
          </a:bodyPr>
          <a:lstStyle/>
          <a:p>
            <a:pPr algn="ctr"/>
            <a:r>
              <a:rPr lang="fr-FR" b="1" dirty="0" smtClean="0"/>
              <a:t>Bluing</a:t>
            </a:r>
            <a:endParaRPr lang="fr-FR" b="1" dirty="0"/>
          </a:p>
        </p:txBody>
      </p:sp>
      <p:cxnSp>
        <p:nvCxnSpPr>
          <p:cNvPr id="12" name="Connecteur droit 11"/>
          <p:cNvCxnSpPr/>
          <p:nvPr/>
        </p:nvCxnSpPr>
        <p:spPr bwMode="auto">
          <a:xfrm flipH="1" flipV="1">
            <a:off x="1691680" y="2132856"/>
            <a:ext cx="432048" cy="1584176"/>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Connecteur droit 12"/>
          <p:cNvCxnSpPr/>
          <p:nvPr/>
        </p:nvCxnSpPr>
        <p:spPr bwMode="auto">
          <a:xfrm flipV="1">
            <a:off x="3275856" y="2204864"/>
            <a:ext cx="720080" cy="1512168"/>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0" name="Text Box 6"/>
          <p:cNvSpPr txBox="1">
            <a:spLocks noChangeArrowheads="1"/>
          </p:cNvSpPr>
          <p:nvPr/>
        </p:nvSpPr>
        <p:spPr bwMode="auto">
          <a:xfrm>
            <a:off x="2411760" y="3501008"/>
            <a:ext cx="720080" cy="338554"/>
          </a:xfrm>
          <a:prstGeom prst="rect">
            <a:avLst/>
          </a:prstGeom>
          <a:solidFill>
            <a:schemeClr val="bg1"/>
          </a:solidFill>
          <a:ln w="19050">
            <a:solidFill>
              <a:srgbClr val="FF0000"/>
            </a:solidFill>
            <a:miter lim="800000"/>
            <a:headEnd/>
            <a:tailEnd/>
          </a:ln>
        </p:spPr>
        <p:txBody>
          <a:bodyPr wrap="square">
            <a:spAutoFit/>
          </a:bodyPr>
          <a:lstStyle/>
          <a:p>
            <a:pPr algn="ctr"/>
            <a:r>
              <a:rPr lang="fr-FR" b="1" dirty="0" smtClean="0"/>
              <a:t>« V »</a:t>
            </a:r>
            <a:endParaRPr lang="fr-FR" b="1" dirty="0"/>
          </a:p>
        </p:txBody>
      </p:sp>
      <p:pic>
        <p:nvPicPr>
          <p:cNvPr id="22" name="Image 21" descr="DSC00378.JPG"/>
          <p:cNvPicPr>
            <a:picLocks noChangeAspect="1"/>
          </p:cNvPicPr>
          <p:nvPr/>
        </p:nvPicPr>
        <p:blipFill>
          <a:blip r:embed="rId6"/>
          <a:stretch>
            <a:fillRect/>
          </a:stretch>
        </p:blipFill>
        <p:spPr>
          <a:xfrm>
            <a:off x="5292080" y="2996952"/>
            <a:ext cx="2448272" cy="1836204"/>
          </a:xfrm>
          <a:prstGeom prst="rect">
            <a:avLst/>
          </a:prstGeom>
        </p:spPr>
      </p:pic>
    </p:spTree>
    <p:extLst>
      <p:ext uri="{BB962C8B-B14F-4D97-AF65-F5344CB8AC3E}">
        <p14:creationId xmlns:p14="http://schemas.microsoft.com/office/powerpoint/2010/main" val="222905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1+#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29</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smtClean="0">
                <a:solidFill>
                  <a:srgbClr val="FFFF00"/>
                </a:solidFill>
              </a:rPr>
              <a:t>Quelques retours d’expérience:</a:t>
            </a:r>
            <a:endParaRPr lang="fr-FR" sz="3200" dirty="0">
              <a:solidFill>
                <a:srgbClr val="FFFF00"/>
              </a:solidFill>
            </a:endParaRPr>
          </a:p>
        </p:txBody>
      </p:sp>
      <p:pic>
        <p:nvPicPr>
          <p:cNvPr id="10" name="Picture 2" descr="E:\Documents and Settings\FLACHER LAURENT\archives photos\Archive clichés RCCI\RCCI 26 VEAUCHE\DSC02669.JPG"/>
          <p:cNvPicPr>
            <a:picLocks noChangeAspect="1" noChangeArrowheads="1"/>
          </p:cNvPicPr>
          <p:nvPr/>
        </p:nvPicPr>
        <p:blipFill>
          <a:blip r:embed="rId3" cstate="print"/>
          <a:srcRect/>
          <a:stretch>
            <a:fillRect/>
          </a:stretch>
        </p:blipFill>
        <p:spPr bwMode="auto">
          <a:xfrm>
            <a:off x="4427538" y="2132856"/>
            <a:ext cx="3817937" cy="2555875"/>
          </a:xfrm>
          <a:prstGeom prst="rect">
            <a:avLst/>
          </a:prstGeom>
          <a:noFill/>
          <a:ln w="19050">
            <a:solidFill>
              <a:srgbClr val="FFFF00"/>
            </a:solidFill>
            <a:miter lim="800000"/>
            <a:headEnd/>
            <a:tailEnd/>
          </a:ln>
        </p:spPr>
      </p:pic>
      <p:pic>
        <p:nvPicPr>
          <p:cNvPr id="11" name="Picture 14" descr="D:\Clipart Pompiers\Clipart 2\Transparent\personnages\perso2.gif"/>
          <p:cNvPicPr>
            <a:picLocks noChangeAspect="1" noChangeArrowheads="1"/>
          </p:cNvPicPr>
          <p:nvPr/>
        </p:nvPicPr>
        <p:blipFill>
          <a:blip r:embed="rId4" cstate="print"/>
          <a:srcRect/>
          <a:stretch>
            <a:fillRect/>
          </a:stretch>
        </p:blipFill>
        <p:spPr bwMode="auto">
          <a:xfrm>
            <a:off x="7812088" y="1483643"/>
            <a:ext cx="993775" cy="2032000"/>
          </a:xfrm>
          <a:prstGeom prst="rect">
            <a:avLst/>
          </a:prstGeom>
          <a:noFill/>
          <a:ln w="9525">
            <a:noFill/>
            <a:miter lim="800000"/>
            <a:headEnd/>
            <a:tailEnd/>
          </a:ln>
        </p:spPr>
      </p:pic>
      <p:sp>
        <p:nvSpPr>
          <p:cNvPr id="12" name="Bulle ronde 4"/>
          <p:cNvSpPr>
            <a:spLocks noChangeArrowheads="1"/>
          </p:cNvSpPr>
          <p:nvPr/>
        </p:nvSpPr>
        <p:spPr bwMode="auto">
          <a:xfrm>
            <a:off x="3059113" y="1340768"/>
            <a:ext cx="3744912" cy="647700"/>
          </a:xfrm>
          <a:prstGeom prst="wedgeEllipseCallout">
            <a:avLst>
              <a:gd name="adj1" fmla="val 74958"/>
              <a:gd name="adj2" fmla="val 67398"/>
            </a:avLst>
          </a:prstGeom>
          <a:solidFill>
            <a:srgbClr val="FF0000"/>
          </a:solidFill>
          <a:ln w="25400" algn="ctr">
            <a:solidFill>
              <a:srgbClr val="FF0000"/>
            </a:solidFill>
            <a:miter lim="800000"/>
            <a:headEnd/>
            <a:tailEnd/>
          </a:ln>
        </p:spPr>
        <p:txBody>
          <a:bodyPr anchor="ctr"/>
          <a:lstStyle/>
          <a:p>
            <a:endParaRPr lang="fr-FR" sz="1600" b="1">
              <a:solidFill>
                <a:srgbClr val="FFFFFF"/>
              </a:solidFill>
            </a:endParaRPr>
          </a:p>
          <a:p>
            <a:r>
              <a:rPr lang="fr-FR" sz="1600" b="1">
                <a:solidFill>
                  <a:srgbClr val="FFFFFF"/>
                </a:solidFill>
              </a:rPr>
              <a:t>Cause ou conséquence?</a:t>
            </a:r>
          </a:p>
          <a:p>
            <a:endParaRPr lang="fr-FR" sz="1600" b="1">
              <a:solidFill>
                <a:srgbClr val="FFFFFF"/>
              </a:solidFill>
            </a:endParaRPr>
          </a:p>
        </p:txBody>
      </p:sp>
      <p:sp>
        <p:nvSpPr>
          <p:cNvPr id="13" name="ZoneTexte 4"/>
          <p:cNvSpPr txBox="1">
            <a:spLocks noChangeArrowheads="1"/>
          </p:cNvSpPr>
          <p:nvPr/>
        </p:nvSpPr>
        <p:spPr bwMode="auto">
          <a:xfrm>
            <a:off x="250825" y="4758977"/>
            <a:ext cx="8713788" cy="830263"/>
          </a:xfrm>
          <a:prstGeom prst="rect">
            <a:avLst/>
          </a:prstGeom>
          <a:noFill/>
          <a:ln w="9525">
            <a:noFill/>
            <a:miter lim="800000"/>
            <a:headEnd/>
            <a:tailEnd/>
          </a:ln>
        </p:spPr>
        <p:txBody>
          <a:bodyPr>
            <a:spAutoFit/>
          </a:bodyPr>
          <a:lstStyle/>
          <a:p>
            <a:pPr algn="l"/>
            <a:r>
              <a:rPr lang="fr-FR" sz="1600" dirty="0"/>
              <a:t>Examen d’un radiateur électrique à bain d’huile, ne présentant aucunes traces de court- circuit.    L’effet </a:t>
            </a:r>
            <a:r>
              <a:rPr lang="fr-FR" sz="1600" dirty="0" err="1"/>
              <a:t>bluing</a:t>
            </a:r>
            <a:r>
              <a:rPr lang="fr-FR" sz="1600" dirty="0"/>
              <a:t> et la déformation importante de celui-ci démontre des températures élevées: conséquence du feu d’huile. </a:t>
            </a:r>
          </a:p>
        </p:txBody>
      </p:sp>
      <p:pic>
        <p:nvPicPr>
          <p:cNvPr id="18" name="Picture 6" descr="DSC02650"/>
          <p:cNvPicPr>
            <a:picLocks noChangeAspect="1" noChangeArrowheads="1"/>
          </p:cNvPicPr>
          <p:nvPr/>
        </p:nvPicPr>
        <p:blipFill>
          <a:blip r:embed="rId5" cstate="print"/>
          <a:srcRect/>
          <a:stretch>
            <a:fillRect/>
          </a:stretch>
        </p:blipFill>
        <p:spPr bwMode="auto">
          <a:xfrm>
            <a:off x="539750" y="2132856"/>
            <a:ext cx="3816350" cy="2554287"/>
          </a:xfrm>
          <a:prstGeom prst="rect">
            <a:avLst/>
          </a:prstGeom>
          <a:noFill/>
          <a:ln w="19050">
            <a:solidFill>
              <a:srgbClr val="FFFF00"/>
            </a:solidFill>
            <a:miter lim="800000"/>
            <a:headEnd/>
            <a:tailEnd/>
          </a:ln>
        </p:spPr>
      </p:pic>
      <p:sp>
        <p:nvSpPr>
          <p:cNvPr id="19" name="ZoneTexte 18"/>
          <p:cNvSpPr txBox="1">
            <a:spLocks noChangeArrowheads="1"/>
          </p:cNvSpPr>
          <p:nvPr/>
        </p:nvSpPr>
        <p:spPr bwMode="auto">
          <a:xfrm>
            <a:off x="250825" y="5733132"/>
            <a:ext cx="8629650" cy="338138"/>
          </a:xfrm>
          <a:prstGeom prst="rect">
            <a:avLst/>
          </a:prstGeom>
          <a:noFill/>
          <a:ln w="9525">
            <a:noFill/>
            <a:miter lim="800000"/>
            <a:headEnd/>
            <a:tailEnd/>
          </a:ln>
        </p:spPr>
        <p:txBody>
          <a:bodyPr wrap="none">
            <a:spAutoFit/>
          </a:bodyPr>
          <a:lstStyle/>
          <a:p>
            <a:r>
              <a:rPr lang="fr-FR" sz="1600" dirty="0">
                <a:solidFill>
                  <a:srgbClr val="FF0000"/>
                </a:solidFill>
              </a:rPr>
              <a:t>Ce radiateur est la conséquence de l’incendie, il n’était d’ailleurs pas branché lors du sinistre.</a:t>
            </a:r>
          </a:p>
        </p:txBody>
      </p:sp>
    </p:spTree>
    <p:extLst>
      <p:ext uri="{BB962C8B-B14F-4D97-AF65-F5344CB8AC3E}">
        <p14:creationId xmlns:p14="http://schemas.microsoft.com/office/powerpoint/2010/main" val="264928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3</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Protection du circuit </a:t>
            </a:r>
            <a:r>
              <a:rPr lang="fr-FR" sz="3200" dirty="0" smtClean="0">
                <a:solidFill>
                  <a:srgbClr val="FFFF00"/>
                </a:solidFill>
              </a:rPr>
              <a:t>électrique:</a:t>
            </a:r>
            <a:endParaRPr lang="fr-FR" sz="3200" dirty="0">
              <a:solidFill>
                <a:srgbClr val="FFFF00"/>
              </a:solidFill>
            </a:endParaRPr>
          </a:p>
        </p:txBody>
      </p:sp>
      <p:sp>
        <p:nvSpPr>
          <p:cNvPr id="7" name="Rectangle 1"/>
          <p:cNvSpPr>
            <a:spLocks noChangeArrowheads="1"/>
          </p:cNvSpPr>
          <p:nvPr/>
        </p:nvSpPr>
        <p:spPr bwMode="auto">
          <a:xfrm>
            <a:off x="250825" y="1196752"/>
            <a:ext cx="8893175" cy="3139321"/>
          </a:xfrm>
          <a:prstGeom prst="rect">
            <a:avLst/>
          </a:prstGeom>
          <a:noFill/>
          <a:ln w="9525">
            <a:noFill/>
            <a:miter lim="800000"/>
            <a:headEnd/>
            <a:tailEnd/>
          </a:ln>
        </p:spPr>
        <p:txBody>
          <a:bodyPr>
            <a:spAutoFit/>
          </a:bodyPr>
          <a:lstStyle/>
          <a:p>
            <a:pPr algn="l"/>
            <a:r>
              <a:rPr lang="fr-FR" sz="1800" dirty="0"/>
              <a:t>Pour éviter que le courant de court-circuit ne détruise le circuit d'alimentation, une protection est nécessaire : disjoncteur, fusible (fusible signifie « qui peut fondre » : voir fusion (physique), limiteur de courant). Un court circuit peut provoquer un </a:t>
            </a:r>
            <a:r>
              <a:rPr lang="fr-FR" sz="1800" b="1" dirty="0"/>
              <a:t>incendie</a:t>
            </a:r>
            <a:r>
              <a:rPr lang="fr-FR" sz="1800" dirty="0"/>
              <a:t> ! Toutefois il est important de savoir que les incendies sont souvent provoqués par des mauvais contacts entre conducteurs, généralement une borne de raccordement mal serrée. En effet un court-circuit provoque une sur- intensité généralement suffisante pour déclencher la protection du compteur installé par EDF (disjoncteur principal). Par contre un mauvais </a:t>
            </a:r>
            <a:r>
              <a:rPr lang="fr-FR" sz="1800" dirty="0" smtClean="0"/>
              <a:t>contact (résistance de contact) </a:t>
            </a:r>
            <a:r>
              <a:rPr lang="fr-FR" sz="1800" dirty="0"/>
              <a:t>provoque des arcs électriques et un échauffement susceptible de provoquer un incendie. Il n'y a pas actuellement </a:t>
            </a:r>
            <a:r>
              <a:rPr lang="fr-FR" sz="1800" dirty="0" smtClean="0"/>
              <a:t>de </a:t>
            </a:r>
            <a:r>
              <a:rPr lang="fr-FR" sz="1800" dirty="0"/>
              <a:t>protection contre ce genre de défaut. Il faut donc veiller à la qualité des raccordements. Avis aux bricoleurs du dimanche...</a:t>
            </a:r>
          </a:p>
        </p:txBody>
      </p:sp>
      <p:sp>
        <p:nvSpPr>
          <p:cNvPr id="11" name="Rectangle 3"/>
          <p:cNvSpPr>
            <a:spLocks noChangeArrowheads="1"/>
          </p:cNvSpPr>
          <p:nvPr/>
        </p:nvSpPr>
        <p:spPr bwMode="auto">
          <a:xfrm>
            <a:off x="395288" y="4581302"/>
            <a:ext cx="8497887" cy="1200150"/>
          </a:xfrm>
          <a:prstGeom prst="rect">
            <a:avLst/>
          </a:prstGeom>
          <a:noFill/>
          <a:ln w="9525">
            <a:noFill/>
            <a:miter lim="800000"/>
            <a:headEnd/>
            <a:tailEnd/>
          </a:ln>
        </p:spPr>
        <p:txBody>
          <a:bodyPr>
            <a:spAutoFit/>
          </a:bodyPr>
          <a:lstStyle/>
          <a:p>
            <a:pPr algn="ctr"/>
            <a:r>
              <a:rPr lang="fr-FR" sz="1800" dirty="0">
                <a:solidFill>
                  <a:srgbClr val="FF0000"/>
                </a:solidFill>
              </a:rPr>
              <a:t>Le court-circuit, risque d'incendie ! </a:t>
            </a:r>
            <a:r>
              <a:rPr lang="fr-FR" sz="1800" dirty="0"/>
              <a:t/>
            </a:r>
            <a:br>
              <a:rPr lang="fr-FR" sz="1800" dirty="0"/>
            </a:br>
            <a:r>
              <a:rPr lang="fr-FR" sz="1800" dirty="0"/>
              <a:t/>
            </a:r>
            <a:br>
              <a:rPr lang="fr-FR" sz="1800" dirty="0"/>
            </a:br>
            <a:r>
              <a:rPr lang="fr-FR" sz="1800" b="1" dirty="0"/>
              <a:t>En France, 1 incendie sur 3 est d'origine électrique !</a:t>
            </a:r>
            <a:r>
              <a:rPr lang="fr-FR" sz="1800" dirty="0"/>
              <a:t> </a:t>
            </a:r>
            <a:br>
              <a:rPr lang="fr-FR" sz="1800" dirty="0"/>
            </a:br>
            <a:r>
              <a:rPr lang="fr-FR" sz="1800" dirty="0"/>
              <a:t>Il peut provenir suite à une surcharge (fréquent) ou à un court-circuit électrique </a:t>
            </a:r>
          </a:p>
        </p:txBody>
      </p:sp>
      <p:pic>
        <p:nvPicPr>
          <p:cNvPr id="12" name="Picture 5" descr="séparation"/>
          <p:cNvPicPr>
            <a:picLocks noChangeAspect="1" noChangeArrowheads="1"/>
          </p:cNvPicPr>
          <p:nvPr/>
        </p:nvPicPr>
        <p:blipFill>
          <a:blip r:embed="rId3" cstate="print"/>
          <a:srcRect/>
          <a:stretch>
            <a:fillRect/>
          </a:stretch>
        </p:blipFill>
        <p:spPr bwMode="auto">
          <a:xfrm>
            <a:off x="755650" y="4292377"/>
            <a:ext cx="863600" cy="1117600"/>
          </a:xfrm>
          <a:prstGeom prst="rect">
            <a:avLst/>
          </a:prstGeom>
          <a:noFill/>
          <a:ln w="9525">
            <a:noFill/>
            <a:miter lim="800000"/>
            <a:headEnd/>
            <a:tailEnd/>
          </a:ln>
        </p:spPr>
      </p:pic>
    </p:spTree>
    <p:extLst>
      <p:ext uri="{BB962C8B-B14F-4D97-AF65-F5344CB8AC3E}">
        <p14:creationId xmlns:p14="http://schemas.microsoft.com/office/powerpoint/2010/main" val="17375774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30</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smtClean="0">
                <a:solidFill>
                  <a:srgbClr val="FFFF00"/>
                </a:solidFill>
              </a:rPr>
              <a:t>Quelques retours d’expérience:</a:t>
            </a:r>
            <a:endParaRPr lang="fr-FR" sz="3200" dirty="0"/>
          </a:p>
        </p:txBody>
      </p:sp>
      <p:pic>
        <p:nvPicPr>
          <p:cNvPr id="14" name="Picture 2" descr="E:\Documents and Settings\FLACHER LAURENT\archives photos\Archive clichés RCCI\RCCI 31 ST ETIENNE\DSC02996.JPG"/>
          <p:cNvPicPr>
            <a:picLocks noChangeAspect="1" noChangeArrowheads="1"/>
          </p:cNvPicPr>
          <p:nvPr/>
        </p:nvPicPr>
        <p:blipFill>
          <a:blip r:embed="rId3" cstate="print"/>
          <a:srcRect/>
          <a:stretch>
            <a:fillRect/>
          </a:stretch>
        </p:blipFill>
        <p:spPr bwMode="auto">
          <a:xfrm>
            <a:off x="1116013" y="1557338"/>
            <a:ext cx="6875462" cy="4602162"/>
          </a:xfrm>
          <a:prstGeom prst="rect">
            <a:avLst/>
          </a:prstGeom>
          <a:noFill/>
          <a:ln w="19050">
            <a:solidFill>
              <a:srgbClr val="FFFF00"/>
            </a:solidFill>
            <a:miter lim="800000"/>
            <a:headEnd/>
            <a:tailEnd/>
          </a:ln>
        </p:spPr>
      </p:pic>
      <p:pic>
        <p:nvPicPr>
          <p:cNvPr id="15" name="Picture 14" descr="D:\Clipart Pompiers\Clipart 2\Transparent\personnages\perso2.gif"/>
          <p:cNvPicPr>
            <a:picLocks noChangeAspect="1" noChangeArrowheads="1"/>
          </p:cNvPicPr>
          <p:nvPr/>
        </p:nvPicPr>
        <p:blipFill>
          <a:blip r:embed="rId4" cstate="print"/>
          <a:srcRect/>
          <a:stretch>
            <a:fillRect/>
          </a:stretch>
        </p:blipFill>
        <p:spPr bwMode="auto">
          <a:xfrm>
            <a:off x="7740650" y="2781300"/>
            <a:ext cx="1135063" cy="2320925"/>
          </a:xfrm>
          <a:prstGeom prst="rect">
            <a:avLst/>
          </a:prstGeom>
          <a:noFill/>
          <a:ln w="9525">
            <a:noFill/>
            <a:miter lim="800000"/>
            <a:headEnd/>
            <a:tailEnd/>
          </a:ln>
        </p:spPr>
      </p:pic>
      <p:sp>
        <p:nvSpPr>
          <p:cNvPr id="16" name="Bulle ronde 15"/>
          <p:cNvSpPr>
            <a:spLocks noChangeArrowheads="1"/>
          </p:cNvSpPr>
          <p:nvPr/>
        </p:nvSpPr>
        <p:spPr bwMode="auto">
          <a:xfrm>
            <a:off x="3924300" y="1125538"/>
            <a:ext cx="4826000" cy="792162"/>
          </a:xfrm>
          <a:prstGeom prst="wedgeEllipseCallout">
            <a:avLst>
              <a:gd name="adj1" fmla="val 27106"/>
              <a:gd name="adj2" fmla="val 195292"/>
            </a:avLst>
          </a:prstGeom>
          <a:solidFill>
            <a:srgbClr val="FF0000"/>
          </a:solidFill>
          <a:ln w="25400" algn="ctr">
            <a:solidFill>
              <a:srgbClr val="FF0000"/>
            </a:solidFill>
            <a:miter lim="800000"/>
            <a:headEnd/>
            <a:tailEnd/>
          </a:ln>
        </p:spPr>
        <p:txBody>
          <a:bodyPr anchor="ctr"/>
          <a:lstStyle/>
          <a:p>
            <a:pPr algn="ctr"/>
            <a:endParaRPr lang="fr-FR" sz="1600" b="1">
              <a:solidFill>
                <a:srgbClr val="FFFFFF"/>
              </a:solidFill>
            </a:endParaRPr>
          </a:p>
          <a:p>
            <a:pPr algn="ctr"/>
            <a:r>
              <a:rPr lang="fr-FR" sz="1600" b="1">
                <a:solidFill>
                  <a:srgbClr val="FFFFFF"/>
                </a:solidFill>
              </a:rPr>
              <a:t>Effet du rayonnement thermique observé sur une multi- prises</a:t>
            </a:r>
          </a:p>
          <a:p>
            <a:pPr algn="ctr"/>
            <a:endParaRPr lang="fr-FR" sz="1600" b="1">
              <a:solidFill>
                <a:srgbClr val="FFFFFF"/>
              </a:solidFill>
            </a:endParaRPr>
          </a:p>
        </p:txBody>
      </p:sp>
    </p:spTree>
    <p:extLst>
      <p:ext uri="{BB962C8B-B14F-4D97-AF65-F5344CB8AC3E}">
        <p14:creationId xmlns:p14="http://schemas.microsoft.com/office/powerpoint/2010/main" val="191124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1+#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31</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endParaRPr lang="fr-FR" sz="3200" dirty="0"/>
          </a:p>
        </p:txBody>
      </p:sp>
      <p:pic>
        <p:nvPicPr>
          <p:cNvPr id="7" name="Picture 4" descr="P1080159"/>
          <p:cNvPicPr>
            <a:picLocks noChangeAspect="1" noChangeArrowheads="1"/>
          </p:cNvPicPr>
          <p:nvPr/>
        </p:nvPicPr>
        <p:blipFill>
          <a:blip r:embed="rId3" cstate="print"/>
          <a:srcRect/>
          <a:stretch>
            <a:fillRect/>
          </a:stretch>
        </p:blipFill>
        <p:spPr bwMode="auto">
          <a:xfrm>
            <a:off x="1812304" y="1479772"/>
            <a:ext cx="4968875" cy="3740150"/>
          </a:xfrm>
          <a:prstGeom prst="rect">
            <a:avLst/>
          </a:prstGeom>
          <a:noFill/>
          <a:ln w="19050">
            <a:solidFill>
              <a:srgbClr val="FFFF00"/>
            </a:solidFill>
            <a:miter lim="800000"/>
            <a:headEnd/>
            <a:tailEnd/>
          </a:ln>
        </p:spPr>
      </p:pic>
      <p:sp>
        <p:nvSpPr>
          <p:cNvPr id="9" name="Oval 6"/>
          <p:cNvSpPr>
            <a:spLocks noChangeArrowheads="1"/>
          </p:cNvSpPr>
          <p:nvPr/>
        </p:nvSpPr>
        <p:spPr bwMode="auto">
          <a:xfrm>
            <a:off x="3491880" y="2420888"/>
            <a:ext cx="863600" cy="2447925"/>
          </a:xfrm>
          <a:prstGeom prst="ellipse">
            <a:avLst/>
          </a:prstGeom>
          <a:noFill/>
          <a:ln w="25400">
            <a:solidFill>
              <a:srgbClr val="FF0000"/>
            </a:solidFill>
            <a:round/>
            <a:headEnd/>
            <a:tailEnd/>
          </a:ln>
        </p:spPr>
        <p:txBody>
          <a:bodyPr wrap="none" anchor="ctr"/>
          <a:lstStyle/>
          <a:p>
            <a:endParaRPr lang="fr-FR"/>
          </a:p>
        </p:txBody>
      </p:sp>
      <p:sp>
        <p:nvSpPr>
          <p:cNvPr id="11" name="Rectangle 8"/>
          <p:cNvSpPr>
            <a:spLocks noChangeArrowheads="1"/>
          </p:cNvSpPr>
          <p:nvPr/>
        </p:nvSpPr>
        <p:spPr bwMode="auto">
          <a:xfrm>
            <a:off x="1218614" y="5219922"/>
            <a:ext cx="6706772" cy="1077218"/>
          </a:xfrm>
          <a:prstGeom prst="rect">
            <a:avLst/>
          </a:prstGeom>
          <a:noFill/>
          <a:ln w="9525">
            <a:noFill/>
            <a:miter lim="800000"/>
            <a:headEnd/>
            <a:tailEnd/>
          </a:ln>
        </p:spPr>
        <p:txBody>
          <a:bodyPr wrap="none" anchor="ctr">
            <a:spAutoFit/>
          </a:bodyPr>
          <a:lstStyle/>
          <a:p>
            <a:pPr algn="l">
              <a:tabLst>
                <a:tab pos="609600" algn="l"/>
              </a:tabLst>
            </a:pPr>
            <a:r>
              <a:rPr lang="fr-FR" dirty="0"/>
              <a:t>Le retrait de ce fusible entraîne une surchauffe à l’intérieur de la maison</a:t>
            </a:r>
          </a:p>
          <a:p>
            <a:pPr algn="l">
              <a:tabLst>
                <a:tab pos="609600" algn="l"/>
              </a:tabLst>
            </a:pPr>
            <a:r>
              <a:rPr lang="fr-FR" dirty="0"/>
              <a:t>et met les appareils </a:t>
            </a:r>
            <a:r>
              <a:rPr lang="fr-FR" dirty="0" smtClean="0"/>
              <a:t>les plus contraignants en </a:t>
            </a:r>
            <a:r>
              <a:rPr lang="fr-FR" dirty="0"/>
              <a:t>surtension avec de gros </a:t>
            </a:r>
            <a:endParaRPr lang="fr-FR" dirty="0" smtClean="0"/>
          </a:p>
          <a:p>
            <a:pPr algn="l">
              <a:tabLst>
                <a:tab pos="609600" algn="l"/>
              </a:tabLst>
            </a:pPr>
            <a:r>
              <a:rPr lang="fr-FR" dirty="0" smtClean="0"/>
              <a:t>risques d’incendie. Une rupture de phase sur une installation triphasée </a:t>
            </a:r>
          </a:p>
          <a:p>
            <a:pPr algn="l">
              <a:tabLst>
                <a:tab pos="609600" algn="l"/>
              </a:tabLst>
            </a:pPr>
            <a:r>
              <a:rPr lang="fr-FR" dirty="0" smtClean="0"/>
              <a:t>peut créer aussi le même défaut.  </a:t>
            </a:r>
            <a:endParaRPr lang="fr-FR" dirty="0"/>
          </a:p>
        </p:txBody>
      </p:sp>
      <p:sp>
        <p:nvSpPr>
          <p:cNvPr id="12" name="Text Box 10"/>
          <p:cNvSpPr txBox="1">
            <a:spLocks noChangeArrowheads="1"/>
          </p:cNvSpPr>
          <p:nvPr/>
        </p:nvSpPr>
        <p:spPr bwMode="auto">
          <a:xfrm>
            <a:off x="1949623" y="1163540"/>
            <a:ext cx="4694238" cy="336550"/>
          </a:xfrm>
          <a:prstGeom prst="rect">
            <a:avLst/>
          </a:prstGeom>
          <a:noFill/>
          <a:ln w="9525">
            <a:noFill/>
            <a:miter lim="800000"/>
            <a:headEnd/>
            <a:tailEnd/>
          </a:ln>
        </p:spPr>
        <p:txBody>
          <a:bodyPr wrap="none">
            <a:spAutoFit/>
          </a:bodyPr>
          <a:lstStyle/>
          <a:p>
            <a:r>
              <a:rPr lang="fr-FR" sz="1600" b="1" dirty="0">
                <a:solidFill>
                  <a:srgbClr val="0000FF"/>
                </a:solidFill>
              </a:rPr>
              <a:t>Retrait du neutre sur une installation triphasée</a:t>
            </a:r>
          </a:p>
        </p:txBody>
      </p:sp>
    </p:spTree>
    <p:extLst>
      <p:ext uri="{BB962C8B-B14F-4D97-AF65-F5344CB8AC3E}">
        <p14:creationId xmlns:p14="http://schemas.microsoft.com/office/powerpoint/2010/main" val="138859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32</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endParaRPr lang="fr-FR" sz="3200" dirty="0"/>
          </a:p>
        </p:txBody>
      </p:sp>
      <p:pic>
        <p:nvPicPr>
          <p:cNvPr id="14" name="Picture 8" descr="DSC05056"/>
          <p:cNvPicPr>
            <a:picLocks noChangeAspect="1" noChangeArrowheads="1"/>
          </p:cNvPicPr>
          <p:nvPr/>
        </p:nvPicPr>
        <p:blipFill>
          <a:blip r:embed="rId3" cstate="print"/>
          <a:srcRect/>
          <a:stretch>
            <a:fillRect/>
          </a:stretch>
        </p:blipFill>
        <p:spPr bwMode="auto">
          <a:xfrm>
            <a:off x="971600" y="1038225"/>
            <a:ext cx="7344047" cy="4914996"/>
          </a:xfrm>
          <a:prstGeom prst="rect">
            <a:avLst/>
          </a:prstGeom>
          <a:noFill/>
          <a:ln w="38100">
            <a:solidFill>
              <a:srgbClr val="FFFF00"/>
            </a:solidFill>
            <a:miter lim="800000"/>
            <a:headEnd/>
            <a:tailEnd/>
          </a:ln>
        </p:spPr>
      </p:pic>
      <p:sp>
        <p:nvSpPr>
          <p:cNvPr id="15" name="WordArt 2"/>
          <p:cNvSpPr>
            <a:spLocks noChangeArrowheads="1" noChangeShapeType="1" noTextEdit="1"/>
          </p:cNvSpPr>
          <p:nvPr/>
        </p:nvSpPr>
        <p:spPr bwMode="auto">
          <a:xfrm>
            <a:off x="1763712" y="1424236"/>
            <a:ext cx="5616575" cy="1917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fr-FR" sz="3600" kern="10" dirty="0">
                <a:ln w="9525">
                  <a:round/>
                  <a:headEnd/>
                  <a:tailEnd/>
                </a:ln>
                <a:gradFill rotWithShape="1">
                  <a:gsLst>
                    <a:gs pos="0">
                      <a:srgbClr val="FFFF00"/>
                    </a:gs>
                    <a:gs pos="100000">
                      <a:srgbClr val="FF3300"/>
                    </a:gs>
                  </a:gsLst>
                  <a:lin ang="5400000" scaled="1"/>
                </a:gradFill>
                <a:latin typeface="Arial Black"/>
              </a:rPr>
              <a:t>FIN</a:t>
            </a:r>
          </a:p>
          <a:p>
            <a:pPr algn="ctr"/>
            <a:r>
              <a:rPr lang="fr-FR" sz="3600" kern="10" dirty="0">
                <a:ln w="9525">
                  <a:round/>
                  <a:headEnd/>
                  <a:tailEnd/>
                </a:ln>
                <a:gradFill rotWithShape="1">
                  <a:gsLst>
                    <a:gs pos="0">
                      <a:srgbClr val="FFFF00"/>
                    </a:gs>
                    <a:gs pos="100000">
                      <a:srgbClr val="FF3300"/>
                    </a:gs>
                  </a:gsLst>
                  <a:lin ang="5400000" scaled="1"/>
                </a:gradFill>
                <a:latin typeface="Arial Black"/>
              </a:rPr>
              <a:t>merci de votre attention</a:t>
            </a:r>
          </a:p>
        </p:txBody>
      </p:sp>
      <p:pic>
        <p:nvPicPr>
          <p:cNvPr id="16" name="Picture 4" descr="question_float_from_box_hg_clr"/>
          <p:cNvPicPr>
            <a:picLocks noChangeAspect="1" noChangeArrowheads="1" noCrop="1"/>
          </p:cNvPicPr>
          <p:nvPr/>
        </p:nvPicPr>
        <p:blipFill>
          <a:blip r:embed="rId4" cstate="print"/>
          <a:srcRect/>
          <a:stretch>
            <a:fillRect/>
          </a:stretch>
        </p:blipFill>
        <p:spPr bwMode="auto">
          <a:xfrm>
            <a:off x="4067175" y="3861048"/>
            <a:ext cx="1368425" cy="1878012"/>
          </a:xfrm>
          <a:prstGeom prst="rect">
            <a:avLst/>
          </a:prstGeom>
          <a:noFill/>
          <a:ln w="9525">
            <a:noFill/>
            <a:miter lim="800000"/>
            <a:headEnd/>
            <a:tailEnd/>
          </a:ln>
        </p:spPr>
      </p:pic>
    </p:spTree>
    <p:extLst>
      <p:ext uri="{BB962C8B-B14F-4D97-AF65-F5344CB8AC3E}">
        <p14:creationId xmlns:p14="http://schemas.microsoft.com/office/powerpoint/2010/main" val="19788256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4</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Le court- circuit </a:t>
            </a:r>
            <a:r>
              <a:rPr lang="fr-FR" sz="3200" dirty="0" smtClean="0">
                <a:solidFill>
                  <a:srgbClr val="FFFF00"/>
                </a:solidFill>
              </a:rPr>
              <a:t>électrique : définition</a:t>
            </a:r>
            <a:endParaRPr lang="fr-FR" sz="3200" dirty="0">
              <a:solidFill>
                <a:srgbClr val="FFFF00"/>
              </a:solidFill>
            </a:endParaRPr>
          </a:p>
        </p:txBody>
      </p:sp>
      <p:sp>
        <p:nvSpPr>
          <p:cNvPr id="8" name="Rectangle 1"/>
          <p:cNvSpPr>
            <a:spLocks noChangeArrowheads="1"/>
          </p:cNvSpPr>
          <p:nvPr/>
        </p:nvSpPr>
        <p:spPr bwMode="auto">
          <a:xfrm>
            <a:off x="251520" y="1124744"/>
            <a:ext cx="8569325" cy="2584450"/>
          </a:xfrm>
          <a:prstGeom prst="rect">
            <a:avLst/>
          </a:prstGeom>
          <a:noFill/>
          <a:ln w="9525">
            <a:noFill/>
            <a:miter lim="800000"/>
            <a:headEnd/>
            <a:tailEnd/>
          </a:ln>
        </p:spPr>
        <p:txBody>
          <a:bodyPr>
            <a:spAutoFit/>
          </a:bodyPr>
          <a:lstStyle/>
          <a:p>
            <a:pPr algn="l"/>
            <a:r>
              <a:rPr lang="fr-FR" sz="1800" dirty="0"/>
              <a:t>Un court-circuit (appelé familièrement « court-jus ») est la mise en connexion volontaire ou accidentelle de deux points (ou plus) d’un circuit électrique entre lesquels existe une différence de potentiel, par un conducteur de faible résistance. Il donne naissance à un courant de court-circuit. Les électrotechniciens utilisent fréquemment le mot défaut comme synonyme de court-circuit, car </a:t>
            </a:r>
            <a:r>
              <a:rPr lang="fr-FR" sz="1800" dirty="0">
                <a:solidFill>
                  <a:srgbClr val="FF0000"/>
                </a:solidFill>
              </a:rPr>
              <a:t>c'est un défaut de l'isolement électrique </a:t>
            </a:r>
            <a:r>
              <a:rPr lang="fr-FR" sz="1800" dirty="0"/>
              <a:t>qui provoque l'apparition d'un arc électrique. On parle aussi de claquage diélectrique de l'air, ou d'un matériau isolant. De même, l'électrotechnicien appellera courant de défaut le courant en un point donné résultant d'un défaut apparu à un autre point du système électrique.</a:t>
            </a:r>
          </a:p>
        </p:txBody>
      </p:sp>
      <p:pic>
        <p:nvPicPr>
          <p:cNvPr id="9" name="Picture 2" descr="Fichier:Kurzschluss 12V20A.jpg">
            <a:hlinkClick r:id="rId3"/>
          </p:cNvPr>
          <p:cNvPicPr>
            <a:picLocks noChangeAspect="1" noChangeArrowheads="1"/>
          </p:cNvPicPr>
          <p:nvPr/>
        </p:nvPicPr>
        <p:blipFill>
          <a:blip r:embed="rId4" cstate="print"/>
          <a:srcRect/>
          <a:stretch>
            <a:fillRect/>
          </a:stretch>
        </p:blipFill>
        <p:spPr bwMode="auto">
          <a:xfrm>
            <a:off x="4283770" y="3861594"/>
            <a:ext cx="2881312" cy="2159000"/>
          </a:xfrm>
          <a:prstGeom prst="rect">
            <a:avLst/>
          </a:prstGeom>
          <a:noFill/>
          <a:ln w="19050">
            <a:solidFill>
              <a:srgbClr val="FFFF00"/>
            </a:solidFill>
            <a:miter lim="800000"/>
            <a:headEnd/>
            <a:tailEnd/>
          </a:ln>
        </p:spPr>
      </p:pic>
      <p:pic>
        <p:nvPicPr>
          <p:cNvPr id="10" name="Picture 8" descr="http://t3.gstatic.com/images?q=tbn:ANd9GcRM-s5FvxBTQIFi-nKpZy3pUhjB3b79nCefIq_qTYYGMhEyCddvLCBqn00H"/>
          <p:cNvPicPr>
            <a:picLocks noChangeAspect="1" noChangeArrowheads="1"/>
          </p:cNvPicPr>
          <p:nvPr/>
        </p:nvPicPr>
        <p:blipFill>
          <a:blip r:embed="rId5" cstate="print"/>
          <a:srcRect/>
          <a:stretch>
            <a:fillRect/>
          </a:stretch>
        </p:blipFill>
        <p:spPr bwMode="auto">
          <a:xfrm>
            <a:off x="1188145" y="3861594"/>
            <a:ext cx="2881843" cy="2159000"/>
          </a:xfrm>
          <a:prstGeom prst="rect">
            <a:avLst/>
          </a:prstGeom>
          <a:noFill/>
          <a:ln w="19050">
            <a:solidFill>
              <a:srgbClr val="FFFF00"/>
            </a:solidFill>
            <a:miter lim="800000"/>
            <a:headEnd/>
            <a:tailEnd/>
          </a:ln>
        </p:spPr>
      </p:pic>
      <p:pic>
        <p:nvPicPr>
          <p:cNvPr id="13" name="Picture 6" descr="89704383ela-2-gif"/>
          <p:cNvPicPr>
            <a:picLocks noChangeAspect="1" noChangeArrowheads="1" noCrop="1"/>
          </p:cNvPicPr>
          <p:nvPr/>
        </p:nvPicPr>
        <p:blipFill>
          <a:blip r:embed="rId6" cstate="print"/>
          <a:srcRect/>
          <a:stretch>
            <a:fillRect/>
          </a:stretch>
        </p:blipFill>
        <p:spPr bwMode="auto">
          <a:xfrm>
            <a:off x="7380982" y="4364832"/>
            <a:ext cx="1223963" cy="1087437"/>
          </a:xfrm>
          <a:prstGeom prst="rect">
            <a:avLst/>
          </a:prstGeom>
          <a:noFill/>
          <a:ln w="9525">
            <a:noFill/>
            <a:miter lim="800000"/>
            <a:headEnd/>
            <a:tailEnd/>
          </a:ln>
        </p:spPr>
      </p:pic>
    </p:spTree>
    <p:extLst>
      <p:ext uri="{BB962C8B-B14F-4D97-AF65-F5344CB8AC3E}">
        <p14:creationId xmlns:p14="http://schemas.microsoft.com/office/powerpoint/2010/main" val="31190183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5</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La </a:t>
            </a:r>
            <a:r>
              <a:rPr lang="fr-FR" sz="3200" dirty="0" smtClean="0">
                <a:solidFill>
                  <a:srgbClr val="FFFF00"/>
                </a:solidFill>
              </a:rPr>
              <a:t>surcharge:</a:t>
            </a:r>
            <a:endParaRPr lang="fr-FR" sz="3200" dirty="0">
              <a:solidFill>
                <a:srgbClr val="FFFF00"/>
              </a:solidFill>
            </a:endParaRPr>
          </a:p>
        </p:txBody>
      </p:sp>
      <p:sp>
        <p:nvSpPr>
          <p:cNvPr id="4" name="ZoneTexte 2"/>
          <p:cNvSpPr txBox="1">
            <a:spLocks noChangeArrowheads="1"/>
          </p:cNvSpPr>
          <p:nvPr/>
        </p:nvSpPr>
        <p:spPr bwMode="auto">
          <a:xfrm>
            <a:off x="330200" y="1150962"/>
            <a:ext cx="8672513" cy="3046413"/>
          </a:xfrm>
          <a:prstGeom prst="rect">
            <a:avLst/>
          </a:prstGeom>
          <a:noFill/>
          <a:ln w="9525">
            <a:noFill/>
            <a:miter lim="800000"/>
            <a:headEnd/>
            <a:tailEnd/>
          </a:ln>
        </p:spPr>
        <p:txBody>
          <a:bodyPr wrap="none">
            <a:spAutoFit/>
          </a:bodyPr>
          <a:lstStyle/>
          <a:p>
            <a:pPr algn="l"/>
            <a:r>
              <a:rPr lang="fr-FR" sz="1600" dirty="0"/>
              <a:t>La surcharge correspond à une intensité passante supérieure à l’intensité maximale </a:t>
            </a:r>
          </a:p>
          <a:p>
            <a:pPr algn="l"/>
            <a:r>
              <a:rPr lang="fr-FR" sz="1600" dirty="0"/>
              <a:t>admissible définie par le constructeur de câbles pour une section donnée et dans des </a:t>
            </a:r>
          </a:p>
          <a:p>
            <a:pPr algn="l"/>
            <a:r>
              <a:rPr lang="fr-FR" sz="1600" dirty="0"/>
              <a:t>conditions de pose et de température spécifiées.</a:t>
            </a:r>
          </a:p>
          <a:p>
            <a:pPr algn="l"/>
            <a:r>
              <a:rPr lang="fr-FR" sz="1600" dirty="0"/>
              <a:t>Il peut y avoir surcharge lorsque l’équipement connecté consomme plus que prévu (exemple:</a:t>
            </a:r>
          </a:p>
          <a:p>
            <a:pPr algn="l"/>
            <a:r>
              <a:rPr lang="fr-FR" sz="1600" dirty="0"/>
              <a:t>un moteur tournant plus vite que prévu par le fabricant).</a:t>
            </a:r>
          </a:p>
          <a:p>
            <a:pPr algn="l"/>
            <a:r>
              <a:rPr lang="fr-FR" sz="1600" dirty="0"/>
              <a:t>L’équipement sera en surcharge et les conducteurs d’alimentation associés aussi entrainant</a:t>
            </a:r>
          </a:p>
          <a:p>
            <a:pPr algn="l"/>
            <a:r>
              <a:rPr lang="fr-FR" sz="1600" dirty="0"/>
              <a:t>une augmentation de la température par </a:t>
            </a:r>
            <a:r>
              <a:rPr lang="fr-FR" sz="1600" dirty="0">
                <a:solidFill>
                  <a:srgbClr val="FF0000"/>
                </a:solidFill>
              </a:rPr>
              <a:t>effet Joule.</a:t>
            </a:r>
          </a:p>
          <a:p>
            <a:pPr algn="l"/>
            <a:r>
              <a:rPr lang="fr-FR" sz="1600" dirty="0"/>
              <a:t>Il faut retenir qu’un câble surchargé pourra se trouver amplifié s’il chemine sous un matériau </a:t>
            </a:r>
          </a:p>
          <a:p>
            <a:pPr algn="l"/>
            <a:r>
              <a:rPr lang="fr-FR" sz="1600" dirty="0"/>
              <a:t>d’isolation thermique.</a:t>
            </a:r>
          </a:p>
          <a:p>
            <a:pPr algn="l"/>
            <a:r>
              <a:rPr lang="fr-FR" sz="1600" dirty="0"/>
              <a:t>Le risque de départ de feu sera lui augmenté si le matériau d’isolation est combustible.</a:t>
            </a:r>
          </a:p>
          <a:p>
            <a:pPr algn="l"/>
            <a:r>
              <a:rPr lang="fr-FR" sz="1600" dirty="0"/>
              <a:t>Les câbles sont toutefois capables de supporter une surcharge de 10 à 20% sous réserve qu’</a:t>
            </a:r>
          </a:p>
          <a:p>
            <a:pPr algn="l"/>
            <a:r>
              <a:rPr lang="fr-FR" sz="1600" dirty="0"/>
              <a:t>elle soit de courte durée.</a:t>
            </a:r>
          </a:p>
        </p:txBody>
      </p:sp>
      <p:pic>
        <p:nvPicPr>
          <p:cNvPr id="5" name="Picture 2" descr="http://www3.letelegramme.com/ar/imgproxy.php/PhotoIntuitions/2010/11/10/1110608_8534159-cda500-20101110-b129a.jpg?article=20101110-1001110608&amp;aaaammjj=20101110"/>
          <p:cNvPicPr>
            <a:picLocks noChangeAspect="1" noChangeArrowheads="1"/>
          </p:cNvPicPr>
          <p:nvPr/>
        </p:nvPicPr>
        <p:blipFill>
          <a:blip r:embed="rId3" cstate="print"/>
          <a:srcRect/>
          <a:stretch>
            <a:fillRect/>
          </a:stretch>
        </p:blipFill>
        <p:spPr bwMode="auto">
          <a:xfrm>
            <a:off x="4283968" y="4293096"/>
            <a:ext cx="3063341" cy="2016224"/>
          </a:xfrm>
          <a:prstGeom prst="rect">
            <a:avLst/>
          </a:prstGeom>
          <a:noFill/>
          <a:ln w="19050">
            <a:solidFill>
              <a:srgbClr val="FFFF00"/>
            </a:solidFill>
            <a:miter lim="800000"/>
            <a:headEnd/>
            <a:tailEnd/>
          </a:ln>
        </p:spPr>
      </p:pic>
      <p:pic>
        <p:nvPicPr>
          <p:cNvPr id="6" name="Image 5" descr="IMG_2568.JPG"/>
          <p:cNvPicPr>
            <a:picLocks noChangeAspect="1"/>
          </p:cNvPicPr>
          <p:nvPr/>
        </p:nvPicPr>
        <p:blipFill>
          <a:blip r:embed="rId4"/>
          <a:stretch>
            <a:fillRect/>
          </a:stretch>
        </p:blipFill>
        <p:spPr>
          <a:xfrm>
            <a:off x="1475656" y="4293096"/>
            <a:ext cx="2688298" cy="2016223"/>
          </a:xfrm>
          <a:prstGeom prst="rect">
            <a:avLst/>
          </a:prstGeom>
          <a:ln w="25400">
            <a:solidFill>
              <a:srgbClr val="FFFF00"/>
            </a:solidFill>
          </a:ln>
        </p:spPr>
      </p:pic>
    </p:spTree>
    <p:extLst>
      <p:ext uri="{BB962C8B-B14F-4D97-AF65-F5344CB8AC3E}">
        <p14:creationId xmlns:p14="http://schemas.microsoft.com/office/powerpoint/2010/main" val="1235421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6</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L’arc </a:t>
            </a:r>
            <a:r>
              <a:rPr lang="fr-FR" sz="3200" dirty="0" smtClean="0">
                <a:solidFill>
                  <a:srgbClr val="FFFF00"/>
                </a:solidFill>
              </a:rPr>
              <a:t>électrique:</a:t>
            </a:r>
            <a:endParaRPr lang="fr-FR" sz="3200" dirty="0">
              <a:solidFill>
                <a:srgbClr val="FFFF00"/>
              </a:solidFill>
            </a:endParaRPr>
          </a:p>
        </p:txBody>
      </p:sp>
      <p:sp>
        <p:nvSpPr>
          <p:cNvPr id="7" name="ZoneTexte 2"/>
          <p:cNvSpPr txBox="1">
            <a:spLocks noChangeArrowheads="1"/>
          </p:cNvSpPr>
          <p:nvPr/>
        </p:nvSpPr>
        <p:spPr bwMode="auto">
          <a:xfrm>
            <a:off x="123155" y="1139428"/>
            <a:ext cx="8886825" cy="1323975"/>
          </a:xfrm>
          <a:prstGeom prst="rect">
            <a:avLst/>
          </a:prstGeom>
          <a:noFill/>
          <a:ln w="9525">
            <a:noFill/>
            <a:miter lim="800000"/>
            <a:headEnd/>
            <a:tailEnd/>
          </a:ln>
        </p:spPr>
        <p:txBody>
          <a:bodyPr wrap="none">
            <a:spAutoFit/>
          </a:bodyPr>
          <a:lstStyle/>
          <a:p>
            <a:pPr algn="l"/>
            <a:r>
              <a:rPr lang="fr-FR" sz="1600" dirty="0"/>
              <a:t>C’est la passage du courant d’un conducteur à un autre à travers un gaz ionisé (en général l’air)</a:t>
            </a:r>
          </a:p>
          <a:p>
            <a:pPr algn="l"/>
            <a:r>
              <a:rPr lang="fr-FR" sz="1600" dirty="0"/>
              <a:t>Ses principales caractéristiques sont sa température et sa tension.</a:t>
            </a:r>
          </a:p>
          <a:p>
            <a:pPr algn="l"/>
            <a:r>
              <a:rPr lang="fr-FR" sz="1600" dirty="0"/>
              <a:t>La température peut atteindre 10 000°C dans l’arc et 6000°C dans les bords.</a:t>
            </a:r>
          </a:p>
          <a:p>
            <a:pPr algn="l"/>
            <a:r>
              <a:rPr lang="fr-FR" sz="1600" dirty="0"/>
              <a:t>Sa tension peut varié entre quelques dizaines et une centaine de volts.</a:t>
            </a:r>
          </a:p>
          <a:p>
            <a:pPr algn="l"/>
            <a:r>
              <a:rPr lang="fr-FR" sz="1600" dirty="0"/>
              <a:t>Un éclair est considéré comme un arc électrique naturel </a:t>
            </a:r>
          </a:p>
        </p:txBody>
      </p:sp>
      <p:pic>
        <p:nvPicPr>
          <p:cNvPr id="8" name="Picture 2" descr="http://eden-saga.com/img/images/arc-electric-en-ciel543px.gif"/>
          <p:cNvPicPr>
            <a:picLocks noChangeAspect="1" noChangeArrowheads="1"/>
          </p:cNvPicPr>
          <p:nvPr/>
        </p:nvPicPr>
        <p:blipFill>
          <a:blip r:embed="rId3" cstate="print"/>
          <a:srcRect/>
          <a:stretch>
            <a:fillRect/>
          </a:stretch>
        </p:blipFill>
        <p:spPr bwMode="auto">
          <a:xfrm>
            <a:off x="2190875" y="2564607"/>
            <a:ext cx="4391025" cy="2944812"/>
          </a:xfrm>
          <a:prstGeom prst="rect">
            <a:avLst/>
          </a:prstGeom>
          <a:noFill/>
          <a:ln w="19050">
            <a:solidFill>
              <a:srgbClr val="FFFF00"/>
            </a:solidFill>
            <a:miter lim="800000"/>
            <a:headEnd/>
            <a:tailEnd/>
          </a:ln>
        </p:spPr>
      </p:pic>
      <p:sp>
        <p:nvSpPr>
          <p:cNvPr id="9" name="ZoneTexte 4"/>
          <p:cNvSpPr txBox="1">
            <a:spLocks noChangeArrowheads="1"/>
          </p:cNvSpPr>
          <p:nvPr/>
        </p:nvSpPr>
        <p:spPr bwMode="auto">
          <a:xfrm flipH="1">
            <a:off x="390650" y="5733257"/>
            <a:ext cx="8351837" cy="307975"/>
          </a:xfrm>
          <a:prstGeom prst="rect">
            <a:avLst/>
          </a:prstGeom>
          <a:noFill/>
          <a:ln w="9525">
            <a:noFill/>
            <a:miter lim="800000"/>
            <a:headEnd/>
            <a:tailEnd/>
          </a:ln>
        </p:spPr>
        <p:txBody>
          <a:bodyPr>
            <a:spAutoFit/>
          </a:bodyPr>
          <a:lstStyle/>
          <a:p>
            <a:r>
              <a:rPr lang="fr-FR" sz="1400" b="1"/>
              <a:t>Arc électrique lors d’un orage à PARIS, durée de l’éclair ¼ de seconde, température 30 000°C</a:t>
            </a:r>
          </a:p>
        </p:txBody>
      </p:sp>
    </p:spTree>
    <p:extLst>
      <p:ext uri="{BB962C8B-B14F-4D97-AF65-F5344CB8AC3E}">
        <p14:creationId xmlns:p14="http://schemas.microsoft.com/office/powerpoint/2010/main" val="5390914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7</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smtClean="0">
                <a:solidFill>
                  <a:srgbClr val="FFFF00"/>
                </a:solidFill>
              </a:rPr>
              <a:t>Exemple:</a:t>
            </a:r>
            <a:endParaRPr lang="fr-FR" sz="3200" dirty="0">
              <a:solidFill>
                <a:srgbClr val="FFFF00"/>
              </a:solidFill>
            </a:endParaRPr>
          </a:p>
        </p:txBody>
      </p:sp>
      <p:pic>
        <p:nvPicPr>
          <p:cNvPr id="10" name="Picture 2" descr="courtcircuit1"/>
          <p:cNvPicPr>
            <a:picLocks noChangeAspect="1" noChangeArrowheads="1"/>
          </p:cNvPicPr>
          <p:nvPr/>
        </p:nvPicPr>
        <p:blipFill>
          <a:blip r:embed="rId3" cstate="print"/>
          <a:srcRect/>
          <a:stretch>
            <a:fillRect/>
          </a:stretch>
        </p:blipFill>
        <p:spPr bwMode="auto">
          <a:xfrm>
            <a:off x="684213" y="3358356"/>
            <a:ext cx="3167062" cy="2779713"/>
          </a:xfrm>
          <a:prstGeom prst="rect">
            <a:avLst/>
          </a:prstGeom>
          <a:noFill/>
          <a:ln w="19050">
            <a:solidFill>
              <a:srgbClr val="FFFF00"/>
            </a:solidFill>
            <a:miter lim="800000"/>
            <a:headEnd/>
            <a:tailEnd/>
          </a:ln>
        </p:spPr>
      </p:pic>
      <p:sp>
        <p:nvSpPr>
          <p:cNvPr id="11" name="Rectangle 3"/>
          <p:cNvSpPr>
            <a:spLocks noChangeArrowheads="1"/>
          </p:cNvSpPr>
          <p:nvPr/>
        </p:nvSpPr>
        <p:spPr bwMode="auto">
          <a:xfrm>
            <a:off x="468313" y="1124744"/>
            <a:ext cx="8351837" cy="2047875"/>
          </a:xfrm>
          <a:prstGeom prst="rect">
            <a:avLst/>
          </a:prstGeom>
          <a:noFill/>
          <a:ln w="9525">
            <a:noFill/>
            <a:miter lim="800000"/>
            <a:headEnd/>
            <a:tailEnd/>
          </a:ln>
        </p:spPr>
        <p:txBody>
          <a:bodyPr anchor="ctr">
            <a:spAutoFit/>
          </a:bodyPr>
          <a:lstStyle/>
          <a:p>
            <a:pPr algn="l"/>
            <a:r>
              <a:rPr lang="fr-FR" sz="1600" dirty="0"/>
              <a:t>Sur un schéma électrique, chaque dipôle est représenté par un symbole normalisé. </a:t>
            </a:r>
          </a:p>
          <a:p>
            <a:pPr algn="l"/>
            <a:r>
              <a:rPr lang="fr-FR" sz="1600" dirty="0"/>
              <a:t> </a:t>
            </a:r>
          </a:p>
          <a:p>
            <a:pPr algn="l"/>
            <a:r>
              <a:rPr lang="fr-FR" sz="1600" dirty="0"/>
              <a:t>Si les bornes d'un dipôle sont reliées par un fil de connexion ou par du métal, ce dipôle est en court-circuit.</a:t>
            </a:r>
          </a:p>
          <a:p>
            <a:pPr algn="l"/>
            <a:endParaRPr lang="fr-FR" sz="1600" dirty="0"/>
          </a:p>
          <a:p>
            <a:pPr algn="l"/>
            <a:r>
              <a:rPr lang="fr-FR" sz="1600" dirty="0"/>
              <a:t>En cas de court-circuit : </a:t>
            </a:r>
          </a:p>
          <a:p>
            <a:pPr algn="l"/>
            <a:r>
              <a:rPr lang="fr-FR" sz="1600" dirty="0"/>
              <a:t>- d'une pile, il y a un échauffement du circuit et une usure rapide de la pile  </a:t>
            </a:r>
          </a:p>
          <a:p>
            <a:pPr algn="l"/>
            <a:r>
              <a:rPr lang="fr-FR" sz="1600" dirty="0"/>
              <a:t>- du secteur, il y a un risque d'incendie</a:t>
            </a:r>
          </a:p>
        </p:txBody>
      </p:sp>
      <p:pic>
        <p:nvPicPr>
          <p:cNvPr id="12" name="Picture 10" descr="diagnostic-electrique-court-circuit"/>
          <p:cNvPicPr>
            <a:picLocks noChangeAspect="1" noChangeArrowheads="1"/>
          </p:cNvPicPr>
          <p:nvPr/>
        </p:nvPicPr>
        <p:blipFill>
          <a:blip r:embed="rId4" cstate="print"/>
          <a:srcRect/>
          <a:stretch>
            <a:fillRect/>
          </a:stretch>
        </p:blipFill>
        <p:spPr bwMode="auto">
          <a:xfrm rot="3896909">
            <a:off x="5385940" y="2294711"/>
            <a:ext cx="2130425" cy="4284663"/>
          </a:xfrm>
          <a:prstGeom prst="rect">
            <a:avLst/>
          </a:prstGeom>
          <a:noFill/>
          <a:ln w="9525">
            <a:noFill/>
            <a:miter lim="800000"/>
            <a:headEnd/>
            <a:tailEnd/>
          </a:ln>
        </p:spPr>
      </p:pic>
    </p:spTree>
    <p:extLst>
      <p:ext uri="{BB962C8B-B14F-4D97-AF65-F5344CB8AC3E}">
        <p14:creationId xmlns:p14="http://schemas.microsoft.com/office/powerpoint/2010/main" val="34883103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8</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Exemple </a:t>
            </a:r>
            <a:r>
              <a:rPr lang="fr-FR" sz="3200" dirty="0" smtClean="0">
                <a:solidFill>
                  <a:srgbClr val="FFFF00"/>
                </a:solidFill>
              </a:rPr>
              <a:t>2:</a:t>
            </a:r>
            <a:endParaRPr lang="fr-FR" sz="3200" dirty="0">
              <a:solidFill>
                <a:srgbClr val="FFFF00"/>
              </a:solidFill>
            </a:endParaRPr>
          </a:p>
        </p:txBody>
      </p:sp>
      <p:pic>
        <p:nvPicPr>
          <p:cNvPr id="7" name="Picture 2" descr="Le circuit électrique : image 5"/>
          <p:cNvPicPr>
            <a:picLocks noChangeAspect="1" noChangeArrowheads="1"/>
          </p:cNvPicPr>
          <p:nvPr/>
        </p:nvPicPr>
        <p:blipFill>
          <a:blip r:embed="rId3" cstate="print"/>
          <a:srcRect/>
          <a:stretch>
            <a:fillRect/>
          </a:stretch>
        </p:blipFill>
        <p:spPr bwMode="auto">
          <a:xfrm>
            <a:off x="1908175" y="4109045"/>
            <a:ext cx="4641850" cy="1368425"/>
          </a:xfrm>
          <a:prstGeom prst="rect">
            <a:avLst/>
          </a:prstGeom>
          <a:noFill/>
          <a:ln w="9525">
            <a:noFill/>
            <a:miter lim="800000"/>
            <a:headEnd/>
            <a:tailEnd/>
          </a:ln>
        </p:spPr>
      </p:pic>
      <p:pic>
        <p:nvPicPr>
          <p:cNvPr id="8" name="Picture 4" descr="Le circuit électrique : image 4"/>
          <p:cNvPicPr>
            <a:picLocks noChangeAspect="1" noChangeArrowheads="1"/>
          </p:cNvPicPr>
          <p:nvPr/>
        </p:nvPicPr>
        <p:blipFill>
          <a:blip r:embed="rId4" cstate="print"/>
          <a:srcRect/>
          <a:stretch>
            <a:fillRect/>
          </a:stretch>
        </p:blipFill>
        <p:spPr bwMode="auto">
          <a:xfrm>
            <a:off x="2195513" y="1084858"/>
            <a:ext cx="4308475" cy="1395412"/>
          </a:xfrm>
          <a:prstGeom prst="rect">
            <a:avLst/>
          </a:prstGeom>
          <a:noFill/>
          <a:ln w="9525">
            <a:noFill/>
            <a:miter lim="800000"/>
            <a:headEnd/>
            <a:tailEnd/>
          </a:ln>
        </p:spPr>
      </p:pic>
      <p:sp>
        <p:nvSpPr>
          <p:cNvPr id="9" name="Rectangle 5"/>
          <p:cNvSpPr>
            <a:spLocks noChangeArrowheads="1"/>
          </p:cNvSpPr>
          <p:nvPr/>
        </p:nvSpPr>
        <p:spPr bwMode="auto">
          <a:xfrm>
            <a:off x="323850" y="2247811"/>
            <a:ext cx="8351838" cy="1815882"/>
          </a:xfrm>
          <a:prstGeom prst="rect">
            <a:avLst/>
          </a:prstGeom>
          <a:noFill/>
          <a:ln w="9525">
            <a:noFill/>
            <a:miter lim="800000"/>
            <a:headEnd/>
            <a:tailEnd/>
          </a:ln>
        </p:spPr>
        <p:txBody>
          <a:bodyPr anchor="ctr">
            <a:spAutoFit/>
          </a:bodyPr>
          <a:lstStyle/>
          <a:p>
            <a:pPr algn="l"/>
            <a:r>
              <a:rPr lang="fr-FR" sz="1600" dirty="0"/>
              <a:t>On constate que la lampe ne s'allume plus. Le courant électrique, s'il a le choix, prend le chemin le plus facile, c'est à dire sans aucun obstacle. </a:t>
            </a:r>
            <a:br>
              <a:rPr lang="fr-FR" sz="1600" dirty="0"/>
            </a:br>
            <a:r>
              <a:rPr lang="fr-FR" sz="1600" dirty="0"/>
              <a:t>Sur le montage, le courant, prenant la voie la plus facile, ne passe pas par la lampe et donc cette dernière ne s'allume pas. </a:t>
            </a:r>
            <a:br>
              <a:rPr lang="fr-FR" sz="1600" dirty="0"/>
            </a:br>
            <a:r>
              <a:rPr lang="fr-FR" sz="1600" dirty="0"/>
              <a:t>On dit que la lampe est court-circuitée</a:t>
            </a:r>
            <a:r>
              <a:rPr lang="fr-FR" sz="1600" b="1" dirty="0"/>
              <a:t>. </a:t>
            </a:r>
            <a:br>
              <a:rPr lang="fr-FR" sz="1600" b="1" dirty="0"/>
            </a:br>
            <a:r>
              <a:rPr lang="fr-FR" dirty="0"/>
              <a:t/>
            </a:r>
            <a:br>
              <a:rPr lang="fr-FR" dirty="0"/>
            </a:br>
            <a:endParaRPr lang="fr-FR" dirty="0"/>
          </a:p>
        </p:txBody>
      </p:sp>
      <p:sp>
        <p:nvSpPr>
          <p:cNvPr id="13" name="Rectangle 7"/>
          <p:cNvSpPr>
            <a:spLocks noChangeArrowheads="1"/>
          </p:cNvSpPr>
          <p:nvPr/>
        </p:nvSpPr>
        <p:spPr bwMode="auto">
          <a:xfrm>
            <a:off x="395288" y="5477470"/>
            <a:ext cx="8497887" cy="831850"/>
          </a:xfrm>
          <a:prstGeom prst="rect">
            <a:avLst/>
          </a:prstGeom>
          <a:noFill/>
          <a:ln w="9525">
            <a:noFill/>
            <a:miter lim="800000"/>
            <a:headEnd/>
            <a:tailEnd/>
          </a:ln>
        </p:spPr>
        <p:txBody>
          <a:bodyPr anchor="ctr">
            <a:spAutoFit/>
          </a:bodyPr>
          <a:lstStyle/>
          <a:p>
            <a:pPr algn="l"/>
            <a:r>
              <a:rPr lang="fr-FR" sz="1600" dirty="0"/>
              <a:t>La lampe qui est court-circuitée ne s'allume plus. L'énergie électrique qui n'est plus utilisée par la première lampe va être utilisée par la deuxième : elle va donc briller plus fort. </a:t>
            </a:r>
            <a:br>
              <a:rPr lang="fr-FR" sz="1600" dirty="0"/>
            </a:br>
            <a:endParaRPr lang="fr-FR" sz="1600" dirty="0"/>
          </a:p>
        </p:txBody>
      </p:sp>
    </p:spTree>
    <p:extLst>
      <p:ext uri="{BB962C8B-B14F-4D97-AF65-F5344CB8AC3E}">
        <p14:creationId xmlns:p14="http://schemas.microsoft.com/office/powerpoint/2010/main" val="1686151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9</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Catégories des court- </a:t>
            </a:r>
            <a:r>
              <a:rPr lang="fr-FR" sz="3200" dirty="0" smtClean="0">
                <a:solidFill>
                  <a:srgbClr val="FFFF00"/>
                </a:solidFill>
              </a:rPr>
              <a:t>circuits:</a:t>
            </a:r>
            <a:endParaRPr lang="fr-FR" sz="3200" dirty="0">
              <a:solidFill>
                <a:srgbClr val="FFFF00"/>
              </a:solidFill>
            </a:endParaRPr>
          </a:p>
        </p:txBody>
      </p:sp>
      <p:sp>
        <p:nvSpPr>
          <p:cNvPr id="10" name="Rectangle 1"/>
          <p:cNvSpPr>
            <a:spLocks noChangeArrowheads="1"/>
          </p:cNvSpPr>
          <p:nvPr/>
        </p:nvSpPr>
        <p:spPr bwMode="auto">
          <a:xfrm>
            <a:off x="0" y="1268760"/>
            <a:ext cx="8893175" cy="4862512"/>
          </a:xfrm>
          <a:prstGeom prst="rect">
            <a:avLst/>
          </a:prstGeom>
          <a:noFill/>
          <a:ln w="9525">
            <a:noFill/>
            <a:miter lim="800000"/>
            <a:headEnd/>
            <a:tailEnd/>
          </a:ln>
        </p:spPr>
        <p:txBody>
          <a:bodyPr>
            <a:spAutoFit/>
          </a:bodyPr>
          <a:lstStyle/>
          <a:p>
            <a:r>
              <a:rPr lang="fr-FR" sz="1400" dirty="0"/>
              <a:t>          </a:t>
            </a:r>
            <a:r>
              <a:rPr lang="fr-FR" sz="1600" dirty="0">
                <a:solidFill>
                  <a:srgbClr val="0070C0"/>
                </a:solidFill>
              </a:rPr>
              <a:t>Sur un réseau de distribution électrique, les </a:t>
            </a:r>
            <a:r>
              <a:rPr lang="fr-FR" sz="1600" dirty="0" smtClean="0">
                <a:solidFill>
                  <a:srgbClr val="0070C0"/>
                </a:solidFill>
              </a:rPr>
              <a:t>courts- circuits </a:t>
            </a:r>
            <a:r>
              <a:rPr lang="fr-FR" sz="1600" dirty="0">
                <a:solidFill>
                  <a:srgbClr val="0070C0"/>
                </a:solidFill>
              </a:rPr>
              <a:t>peuvent être catégorisés :</a:t>
            </a:r>
          </a:p>
          <a:p>
            <a:r>
              <a:rPr lang="fr-FR" sz="1400" dirty="0">
                <a:solidFill>
                  <a:srgbClr val="FF0000"/>
                </a:solidFill>
              </a:rPr>
              <a:t>         </a:t>
            </a:r>
          </a:p>
          <a:p>
            <a:pPr algn="l"/>
            <a:r>
              <a:rPr lang="fr-FR" sz="1400" dirty="0">
                <a:solidFill>
                  <a:srgbClr val="FF0000"/>
                </a:solidFill>
              </a:rPr>
              <a:t>         par leur durée :</a:t>
            </a:r>
          </a:p>
          <a:p>
            <a:pPr lvl="1" algn="l"/>
            <a:r>
              <a:rPr lang="fr-FR" sz="1400" dirty="0"/>
              <a:t>- auto-extincteur, si le défaut disparaît de lui-même en un temps très court, sans provoquer de déclenchement des organes de protection (fusible ou disjoncteur).</a:t>
            </a:r>
          </a:p>
          <a:p>
            <a:pPr lvl="1" algn="l"/>
            <a:r>
              <a:rPr lang="fr-FR" sz="1400" dirty="0"/>
              <a:t>- fugitif, si le défaut disparaît après une ou plusieurs coupures brèves du réseau d'alimentation sans nécessiter d'intervention.</a:t>
            </a:r>
          </a:p>
          <a:p>
            <a:pPr lvl="1" algn="l"/>
            <a:r>
              <a:rPr lang="fr-FR" sz="1400" dirty="0"/>
              <a:t>- semi-permanent, si le défaut disparaît après une ou plusieurs coupures longues du réseau d'alimentation (quelques dizaines de secondes) sans nécessiter d'intervention.</a:t>
            </a:r>
          </a:p>
          <a:p>
            <a:pPr lvl="1" algn="l"/>
            <a:r>
              <a:rPr lang="fr-FR" sz="1400" dirty="0"/>
              <a:t>- permanent, si le défaut provoque un déclenchement définitif et nécessite l'intervention du personnel pour la reprise du service.</a:t>
            </a:r>
          </a:p>
          <a:p>
            <a:pPr algn="l"/>
            <a:r>
              <a:rPr lang="fr-FR" sz="1400" dirty="0"/>
              <a:t>         </a:t>
            </a:r>
            <a:r>
              <a:rPr lang="fr-FR" sz="1400" dirty="0">
                <a:solidFill>
                  <a:srgbClr val="FF0000"/>
                </a:solidFill>
              </a:rPr>
              <a:t>par leur origine :</a:t>
            </a:r>
          </a:p>
          <a:p>
            <a:pPr lvl="1" algn="l"/>
            <a:r>
              <a:rPr lang="fr-FR" sz="1400" dirty="0"/>
              <a:t>- mécanique (rupture de conducteurs, liaison électrique établie entre deux conducteurs par un mauvais câblage, un outil oublié, une branche ou par un animal).</a:t>
            </a:r>
          </a:p>
          <a:p>
            <a:pPr lvl="1" algn="l"/>
            <a:r>
              <a:rPr lang="fr-FR" sz="1400" dirty="0"/>
              <a:t>- surtension électrique d'origine interne (surtension de manœuvre) ou atmosphérique (foudre).</a:t>
            </a:r>
          </a:p>
          <a:p>
            <a:pPr lvl="1" algn="l"/>
            <a:r>
              <a:rPr lang="fr-FR" sz="1400" dirty="0"/>
              <a:t>- dégradation de l'isolement consécutive à la chaleur, à l'humidité, au vieillissement ou à une atmosphère corrosive.</a:t>
            </a:r>
          </a:p>
          <a:p>
            <a:pPr algn="l"/>
            <a:r>
              <a:rPr lang="fr-FR" sz="1400" dirty="0"/>
              <a:t>         </a:t>
            </a:r>
            <a:r>
              <a:rPr lang="fr-FR" sz="1400" dirty="0">
                <a:solidFill>
                  <a:srgbClr val="FF0000"/>
                </a:solidFill>
              </a:rPr>
              <a:t>par leur localisation :</a:t>
            </a:r>
            <a:r>
              <a:rPr lang="fr-FR" sz="1400" dirty="0"/>
              <a:t> interne ou externe à une machine, sur une ligne aérienne ou souterraine ;</a:t>
            </a:r>
          </a:p>
          <a:p>
            <a:pPr algn="l"/>
            <a:r>
              <a:rPr lang="fr-FR" sz="1400" dirty="0"/>
              <a:t>         </a:t>
            </a:r>
            <a:r>
              <a:rPr lang="fr-FR" sz="1400" dirty="0">
                <a:solidFill>
                  <a:srgbClr val="FF0000"/>
                </a:solidFill>
              </a:rPr>
              <a:t>par la nature de la connexion :</a:t>
            </a:r>
          </a:p>
          <a:p>
            <a:pPr lvl="1" algn="l"/>
            <a:r>
              <a:rPr lang="fr-FR" sz="1400" dirty="0"/>
              <a:t>- court circuit franc lorsque deux points mis en court-circuit se touchent directement.</a:t>
            </a:r>
          </a:p>
          <a:p>
            <a:pPr lvl="1" algn="l"/>
            <a:r>
              <a:rPr lang="fr-FR" sz="1400" dirty="0"/>
              <a:t>- court circuit </a:t>
            </a:r>
            <a:r>
              <a:rPr lang="fr-FR" sz="1400" dirty="0" err="1"/>
              <a:t>impédant</a:t>
            </a:r>
            <a:r>
              <a:rPr lang="fr-FR" sz="1400" dirty="0"/>
              <a:t> lorsque les deux points mis en court-circuit sont reliés par un milieu </a:t>
            </a:r>
            <a:r>
              <a:rPr lang="fr-FR" sz="1400" dirty="0" err="1"/>
              <a:t>impédant</a:t>
            </a:r>
            <a:r>
              <a:rPr lang="fr-FR" sz="1400" dirty="0"/>
              <a:t> (un arbre par exemple).</a:t>
            </a:r>
          </a:p>
        </p:txBody>
      </p:sp>
    </p:spTree>
    <p:extLst>
      <p:ext uri="{BB962C8B-B14F-4D97-AF65-F5344CB8AC3E}">
        <p14:creationId xmlns:p14="http://schemas.microsoft.com/office/powerpoint/2010/main" val="2108977690"/>
      </p:ext>
    </p:extLst>
  </p:cSld>
  <p:clrMapOvr>
    <a:masterClrMapping/>
  </p:clrMapOvr>
  <p:timing>
    <p:tnLst>
      <p:par>
        <p:cTn id="1" dur="indefinite" restart="never" nodeType="tmRoot"/>
      </p:par>
    </p:tnLst>
  </p:timing>
</p:sld>
</file>

<file path=ppt/theme/theme1.xml><?xml version="1.0" encoding="utf-8"?>
<a:theme xmlns:a="http://schemas.openxmlformats.org/drawingml/2006/main" name="Réseau">
  <a:themeElements>
    <a:clrScheme name="Personnalisée 2">
      <a:dk1>
        <a:srgbClr val="1A212B"/>
      </a:dk1>
      <a:lt1>
        <a:srgbClr val="FFFFFF"/>
      </a:lt1>
      <a:dk2>
        <a:srgbClr val="1A212B"/>
      </a:dk2>
      <a:lt2>
        <a:srgbClr val="808080"/>
      </a:lt2>
      <a:accent1>
        <a:srgbClr val="CD0920"/>
      </a:accent1>
      <a:accent2>
        <a:srgbClr val="669999"/>
      </a:accent2>
      <a:accent3>
        <a:srgbClr val="FFFFFF"/>
      </a:accent3>
      <a:accent4>
        <a:srgbClr val="1A212B"/>
      </a:accent4>
      <a:accent5>
        <a:srgbClr val="E2E2AA"/>
      </a:accent5>
      <a:accent6>
        <a:srgbClr val="5C8A8A"/>
      </a:accent6>
      <a:hlink>
        <a:srgbClr val="7E9CE8"/>
      </a:hlink>
      <a:folHlink>
        <a:srgbClr val="D8D8EC"/>
      </a:folHlink>
    </a:clrScheme>
    <a:fontScheme name="Réseau">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Réseau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Réseau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Réseau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Réseau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Réseau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Réseau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Réseau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Réseau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Réseau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Réseau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15496</TotalTime>
  <Words>1982</Words>
  <Application>Microsoft Office PowerPoint</Application>
  <PresentationFormat>Affichage à l'écran (4:3)</PresentationFormat>
  <Paragraphs>227</Paragraphs>
  <Slides>32</Slides>
  <Notes>31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32</vt:i4>
      </vt:variant>
    </vt:vector>
  </HeadingPairs>
  <TitlesOfParts>
    <vt:vector size="40" baseType="lpstr">
      <vt:lpstr>Arial Unicode MS</vt:lpstr>
      <vt:lpstr>ＭＳ Ｐゴシック</vt:lpstr>
      <vt:lpstr>Arial</vt:lpstr>
      <vt:lpstr>Arial Black</vt:lpstr>
      <vt:lpstr>Helvetica</vt:lpstr>
      <vt:lpstr>Times New Roman</vt:lpstr>
      <vt:lpstr>Wingdings</vt:lpstr>
      <vt:lpstr>Réseau</vt:lpstr>
      <vt:lpstr>Feux d’origine électrique</vt:lpstr>
      <vt:lpstr>Le circuit électrique:</vt:lpstr>
      <vt:lpstr>Protection du circuit électrique:</vt:lpstr>
      <vt:lpstr>Le court- circuit électrique : définition</vt:lpstr>
      <vt:lpstr>La surcharge:</vt:lpstr>
      <vt:lpstr>L’arc électrique:</vt:lpstr>
      <vt:lpstr>Exemple:</vt:lpstr>
      <vt:lpstr>Exemple 2:</vt:lpstr>
      <vt:lpstr>Catégories des court- circuits:</vt:lpstr>
      <vt:lpstr>Quelques signes de résistances de contact:</vt:lpstr>
      <vt:lpstr>Le risque d’incendie d’origine électrique:</vt:lpstr>
      <vt:lpstr>Le risque d’incendie d’origine électrique:</vt:lpstr>
      <vt:lpstr>Le risque d’incendie d’origine électrique:</vt:lpstr>
      <vt:lpstr>A ne pas faire!!</vt:lpstr>
      <vt:lpstr>Les traces de court- circuits électriques:</vt:lpstr>
      <vt:lpstr>Les effets du court-circuit électrique:</vt:lpstr>
      <vt:lpstr>Les effets du court-circuit électrique:</vt:lpstr>
      <vt:lpstr>Perlages multiples observés dans une armoire: </vt:lpstr>
      <vt:lpstr>Perlage observé sur un réfrigérateur: </vt:lpstr>
      <vt:lpstr>Différence de destruction: </vt:lpstr>
      <vt:lpstr>Les tableaux électriques:</vt:lpstr>
      <vt:lpstr>Les tableaux électriques:</vt:lpstr>
      <vt:lpstr>Les multi- prises:</vt:lpstr>
      <vt:lpstr>Les prises électriques:</vt:lpstr>
      <vt:lpstr>Les prises électriques:</vt:lpstr>
      <vt:lpstr>Les armoires électriques industrielles:</vt:lpstr>
      <vt:lpstr>Les armoires électriques industrielles:</vt:lpstr>
      <vt:lpstr>Les armoires électriques industrielles:</vt:lpstr>
      <vt:lpstr>Quelques retours d’expérience:</vt:lpstr>
      <vt:lpstr>Quelques retours d’expérience:</vt:lpstr>
      <vt:lpstr>Présentation PowerPoint</vt:lpstr>
      <vt:lpstr>Présentation PowerPoint</vt:lpstr>
    </vt:vector>
  </TitlesOfParts>
  <Company>CG94</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CODIR 080702</dc:title>
  <dc:subject>PROJET PORTAIL  INTRANET</dc:subject>
  <dc:creator>BERLIER Sébastien</dc:creator>
  <cp:lastModifiedBy>FLACHER Laurent</cp:lastModifiedBy>
  <cp:revision>762</cp:revision>
  <cp:lastPrinted>2000-07-04T10:18:08Z</cp:lastPrinted>
  <dcterms:created xsi:type="dcterms:W3CDTF">2000-07-03T06:07:31Z</dcterms:created>
  <dcterms:modified xsi:type="dcterms:W3CDTF">2020-07-09T09:09:03Z</dcterms:modified>
</cp:coreProperties>
</file>