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1" r:id="rId1"/>
  </p:sldMasterIdLst>
  <p:notesMasterIdLst>
    <p:notesMasterId r:id="rId19"/>
  </p:notesMasterIdLst>
  <p:handoutMasterIdLst>
    <p:handoutMasterId r:id="rId20"/>
  </p:handoutMasterIdLst>
  <p:sldIdLst>
    <p:sldId id="315" r:id="rId2"/>
    <p:sldId id="449" r:id="rId3"/>
    <p:sldId id="451" r:id="rId4"/>
    <p:sldId id="452" r:id="rId5"/>
    <p:sldId id="453" r:id="rId6"/>
    <p:sldId id="454" r:id="rId7"/>
    <p:sldId id="455" r:id="rId8"/>
    <p:sldId id="456" r:id="rId9"/>
    <p:sldId id="457" r:id="rId10"/>
    <p:sldId id="459" r:id="rId11"/>
    <p:sldId id="460" r:id="rId12"/>
    <p:sldId id="461" r:id="rId13"/>
    <p:sldId id="462" r:id="rId14"/>
    <p:sldId id="463" r:id="rId15"/>
    <p:sldId id="464" r:id="rId16"/>
    <p:sldId id="465" r:id="rId17"/>
    <p:sldId id="466" r:id="rId18"/>
  </p:sldIdLst>
  <p:sldSz cx="9144000" cy="6858000" type="screen4x3"/>
  <p:notesSz cx="6797675" cy="9926638"/>
  <p:defaultTextStyle>
    <a:defPPr>
      <a:defRPr lang="fr-FR"/>
    </a:defPPr>
    <a:lvl1pPr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ctr" rtl="0" fontAlgn="base">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xmlns="">
        <p15:guide id="1" orient="horz" pos="528">
          <p15:clr>
            <a:srgbClr val="A4A3A4"/>
          </p15:clr>
        </p15:guide>
        <p15:guide id="2" pos="24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212B"/>
    <a:srgbClr val="CD0920"/>
    <a:srgbClr val="009999"/>
    <a:srgbClr val="C1FFE0"/>
    <a:srgbClr val="00CC66"/>
    <a:srgbClr val="FF0000"/>
    <a:srgbClr val="00CCFF"/>
    <a:srgbClr val="009EE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092" y="-90"/>
      </p:cViewPr>
      <p:guideLst>
        <p:guide orient="horz" pos="528"/>
        <p:guide pos="2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2964" y="-102"/>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32113" cy="471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t" anchorCtr="0" compatLnSpc="1">
            <a:prstTxWarp prst="textNoShape">
              <a:avLst/>
            </a:prstTxWarp>
          </a:bodyPr>
          <a:lstStyle>
            <a:lvl1pPr algn="l" defTabSz="930275" eaLnBrk="0" hangingPunct="0">
              <a:defRPr sz="1100">
                <a:latin typeface="Times New Roman" charset="0"/>
                <a:ea typeface="ＭＳ Ｐゴシック" charset="0"/>
                <a:cs typeface="+mn-cs"/>
              </a:defRPr>
            </a:lvl1pPr>
          </a:lstStyle>
          <a:p>
            <a:pPr>
              <a:defRPr/>
            </a:pPr>
            <a:endParaRPr lang="fr-FR"/>
          </a:p>
        </p:txBody>
      </p:sp>
      <p:sp>
        <p:nvSpPr>
          <p:cNvPr id="9219" name="Rectangle 3"/>
          <p:cNvSpPr>
            <a:spLocks noGrp="1" noChangeArrowheads="1"/>
          </p:cNvSpPr>
          <p:nvPr>
            <p:ph type="dt" sz="quarter" idx="1"/>
          </p:nvPr>
        </p:nvSpPr>
        <p:spPr bwMode="auto">
          <a:xfrm>
            <a:off x="3832225" y="0"/>
            <a:ext cx="2936875" cy="471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t" anchorCtr="0" compatLnSpc="1">
            <a:prstTxWarp prst="textNoShape">
              <a:avLst/>
            </a:prstTxWarp>
          </a:bodyPr>
          <a:lstStyle>
            <a:lvl1pPr algn="r" defTabSz="930275" eaLnBrk="0" hangingPunct="0">
              <a:defRPr sz="1100">
                <a:latin typeface="Times New Roman" charset="0"/>
                <a:ea typeface="ＭＳ Ｐゴシック" charset="0"/>
                <a:cs typeface="+mn-cs"/>
              </a:defRPr>
            </a:lvl1pPr>
          </a:lstStyle>
          <a:p>
            <a:pPr>
              <a:defRPr/>
            </a:pPr>
            <a:endParaRPr lang="fr-FR"/>
          </a:p>
        </p:txBody>
      </p:sp>
      <p:sp>
        <p:nvSpPr>
          <p:cNvPr id="9220" name="Rectangle 4"/>
          <p:cNvSpPr>
            <a:spLocks noGrp="1" noChangeArrowheads="1"/>
          </p:cNvSpPr>
          <p:nvPr>
            <p:ph type="ftr" sz="quarter" idx="2"/>
          </p:nvPr>
        </p:nvSpPr>
        <p:spPr bwMode="auto">
          <a:xfrm>
            <a:off x="0" y="9434513"/>
            <a:ext cx="2932113" cy="469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b" anchorCtr="0" compatLnSpc="1">
            <a:prstTxWarp prst="textNoShape">
              <a:avLst/>
            </a:prstTxWarp>
          </a:bodyPr>
          <a:lstStyle>
            <a:lvl1pPr algn="l" defTabSz="930275" eaLnBrk="0" hangingPunct="0">
              <a:defRPr sz="1100">
                <a:latin typeface="Times New Roman" charset="0"/>
                <a:ea typeface="ＭＳ Ｐゴシック" charset="0"/>
                <a:cs typeface="+mn-cs"/>
              </a:defRPr>
            </a:lvl1pPr>
          </a:lstStyle>
          <a:p>
            <a:pPr>
              <a:defRPr/>
            </a:pPr>
            <a:endParaRPr lang="fr-FR"/>
          </a:p>
        </p:txBody>
      </p:sp>
      <p:sp>
        <p:nvSpPr>
          <p:cNvPr id="9221" name="Rectangle 5"/>
          <p:cNvSpPr>
            <a:spLocks noGrp="1" noChangeArrowheads="1"/>
          </p:cNvSpPr>
          <p:nvPr>
            <p:ph type="sldNum" sz="quarter" idx="3"/>
          </p:nvPr>
        </p:nvSpPr>
        <p:spPr bwMode="auto">
          <a:xfrm>
            <a:off x="3832225" y="9434513"/>
            <a:ext cx="2936875" cy="469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3025" tIns="46515" rIns="93025" bIns="46515" numCol="1" anchor="b" anchorCtr="0" compatLnSpc="1">
            <a:prstTxWarp prst="textNoShape">
              <a:avLst/>
            </a:prstTxWarp>
          </a:bodyPr>
          <a:lstStyle>
            <a:lvl1pPr algn="r" defTabSz="930275" eaLnBrk="0" hangingPunct="0">
              <a:defRPr sz="1100">
                <a:latin typeface="Times New Roman" panose="02020603050405020304" pitchFamily="18" charset="0"/>
              </a:defRPr>
            </a:lvl1pPr>
          </a:lstStyle>
          <a:p>
            <a:fld id="{CDB39F69-90F2-4946-A8A4-2E300412CD9C}" type="slidenum">
              <a:rPr lang="fr-FR" altLang="fr-FR"/>
              <a:pPr/>
              <a:t>‹N°›</a:t>
            </a:fld>
            <a:endParaRPr lang="fr-FR" altLang="fr-FR"/>
          </a:p>
        </p:txBody>
      </p:sp>
    </p:spTree>
    <p:extLst>
      <p:ext uri="{BB962C8B-B14F-4D97-AF65-F5344CB8AC3E}">
        <p14:creationId xmlns="" xmlns:p14="http://schemas.microsoft.com/office/powerpoint/2010/main" val="503115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32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t" anchorCtr="0" compatLnSpc="1">
            <a:prstTxWarp prst="textNoShape">
              <a:avLst/>
            </a:prstTxWarp>
          </a:bodyPr>
          <a:lstStyle>
            <a:lvl1pPr algn="l" defTabSz="958850" eaLnBrk="0" hangingPunct="0">
              <a:defRPr sz="1100">
                <a:latin typeface="Times New Roman" charset="0"/>
                <a:ea typeface="ＭＳ Ｐゴシック" charset="0"/>
                <a:cs typeface="+mn-cs"/>
              </a:defRPr>
            </a:lvl1pPr>
          </a:lstStyle>
          <a:p>
            <a:pPr>
              <a:defRPr/>
            </a:pPr>
            <a:endParaRPr lang="fr-FR"/>
          </a:p>
        </p:txBody>
      </p:sp>
      <p:sp>
        <p:nvSpPr>
          <p:cNvPr id="3075" name="Rectangle 3"/>
          <p:cNvSpPr>
            <a:spLocks noGrp="1" noChangeArrowheads="1"/>
          </p:cNvSpPr>
          <p:nvPr>
            <p:ph type="dt" idx="1"/>
          </p:nvPr>
        </p:nvSpPr>
        <p:spPr bwMode="auto">
          <a:xfrm>
            <a:off x="3854450" y="0"/>
            <a:ext cx="29432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t" anchorCtr="0" compatLnSpc="1">
            <a:prstTxWarp prst="textNoShape">
              <a:avLst/>
            </a:prstTxWarp>
          </a:bodyPr>
          <a:lstStyle>
            <a:lvl1pPr algn="r" defTabSz="958850" eaLnBrk="0" hangingPunct="0">
              <a:defRPr sz="1100">
                <a:latin typeface="Times New Roman" charset="0"/>
                <a:ea typeface="ＭＳ Ｐゴシック" charset="0"/>
                <a:cs typeface="+mn-cs"/>
              </a:defRPr>
            </a:lvl1pPr>
          </a:lstStyle>
          <a:p>
            <a:pPr>
              <a:defRPr/>
            </a:pPr>
            <a:endParaRPr lang="fr-FR"/>
          </a:p>
        </p:txBody>
      </p:sp>
      <p:sp>
        <p:nvSpPr>
          <p:cNvPr id="3076" name="Rectangle 4"/>
          <p:cNvSpPr>
            <a:spLocks noGrp="1" noRot="1" noChangeAspect="1" noChangeArrowheads="1" noTextEdit="1"/>
          </p:cNvSpPr>
          <p:nvPr>
            <p:ph type="sldImg" idx="2"/>
          </p:nvPr>
        </p:nvSpPr>
        <p:spPr bwMode="auto">
          <a:xfrm>
            <a:off x="919163" y="746125"/>
            <a:ext cx="4959350" cy="3719513"/>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3077" name="Rectangle 5"/>
          <p:cNvSpPr>
            <a:spLocks noGrp="1" noChangeArrowheads="1"/>
          </p:cNvSpPr>
          <p:nvPr>
            <p:ph type="body" sz="quarter" idx="3"/>
          </p:nvPr>
        </p:nvSpPr>
        <p:spPr bwMode="auto">
          <a:xfrm>
            <a:off x="906463" y="4714875"/>
            <a:ext cx="4984750" cy="4465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3078" name="Rectangle 6"/>
          <p:cNvSpPr>
            <a:spLocks noGrp="1" noChangeArrowheads="1"/>
          </p:cNvSpPr>
          <p:nvPr>
            <p:ph type="ftr" sz="quarter" idx="4"/>
          </p:nvPr>
        </p:nvSpPr>
        <p:spPr bwMode="auto">
          <a:xfrm>
            <a:off x="0" y="9431338"/>
            <a:ext cx="29432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b" anchorCtr="0" compatLnSpc="1">
            <a:prstTxWarp prst="textNoShape">
              <a:avLst/>
            </a:prstTxWarp>
          </a:bodyPr>
          <a:lstStyle>
            <a:lvl1pPr algn="l" defTabSz="958850" eaLnBrk="0" hangingPunct="0">
              <a:defRPr sz="1100">
                <a:latin typeface="Times New Roman" charset="0"/>
                <a:ea typeface="ＭＳ Ｐゴシック" charset="0"/>
                <a:cs typeface="+mn-cs"/>
              </a:defRPr>
            </a:lvl1pPr>
          </a:lstStyle>
          <a:p>
            <a:pPr>
              <a:defRPr/>
            </a:pPr>
            <a:endParaRPr lang="fr-FR"/>
          </a:p>
        </p:txBody>
      </p:sp>
      <p:sp>
        <p:nvSpPr>
          <p:cNvPr id="3079" name="Rectangle 7"/>
          <p:cNvSpPr>
            <a:spLocks noGrp="1" noChangeArrowheads="1"/>
          </p:cNvSpPr>
          <p:nvPr>
            <p:ph type="sldNum" sz="quarter" idx="5"/>
          </p:nvPr>
        </p:nvSpPr>
        <p:spPr bwMode="auto">
          <a:xfrm>
            <a:off x="3854450" y="9431338"/>
            <a:ext cx="2943225" cy="495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985" tIns="47992" rIns="95985" bIns="47992" numCol="1" anchor="b" anchorCtr="0" compatLnSpc="1">
            <a:prstTxWarp prst="textNoShape">
              <a:avLst/>
            </a:prstTxWarp>
          </a:bodyPr>
          <a:lstStyle>
            <a:lvl1pPr algn="r" defTabSz="958850" eaLnBrk="0" hangingPunct="0">
              <a:defRPr sz="1100">
                <a:latin typeface="Times New Roman" panose="02020603050405020304" pitchFamily="18" charset="0"/>
              </a:defRPr>
            </a:lvl1pPr>
          </a:lstStyle>
          <a:p>
            <a:fld id="{8F9C8E75-16DE-4E1D-BDD8-F5B7ED798E16}" type="slidenum">
              <a:rPr lang="fr-FR" altLang="fr-FR"/>
              <a:pPr/>
              <a:t>‹N°›</a:t>
            </a:fld>
            <a:endParaRPr lang="fr-FR" altLang="fr-FR"/>
          </a:p>
        </p:txBody>
      </p:sp>
    </p:spTree>
    <p:extLst>
      <p:ext uri="{BB962C8B-B14F-4D97-AF65-F5344CB8AC3E}">
        <p14:creationId xmlns="" xmlns:p14="http://schemas.microsoft.com/office/powerpoint/2010/main" val="8290387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910991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11</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801529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12</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583715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13</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372715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14</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333435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15</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6023864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16</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4180325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17</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217962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3</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520921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4</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211070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5</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28988571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6</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685125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7</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3165143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8</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3323971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9</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136922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defTabSz="95885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9588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95885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95885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95885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95885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B3545EAB-9AA6-46CF-BA85-3523C7E1CA41}" type="slidenum">
              <a:rPr lang="fr-FR" altLang="fr-FR" sz="1100">
                <a:latin typeface="Times New Roman" panose="02020603050405020304" pitchFamily="18" charset="0"/>
              </a:rPr>
              <a:pPr/>
              <a:t>10</a:t>
            </a:fld>
            <a:endParaRPr lang="fr-FR" altLang="fr-FR" sz="1100">
              <a:latin typeface="Times New Roman" panose="02020603050405020304" pitchFamily="18" charset="0"/>
            </a:endParaRPr>
          </a:p>
        </p:txBody>
      </p:sp>
      <p:sp>
        <p:nvSpPr>
          <p:cNvPr id="68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81987" name="Rectangle 3"/>
          <p:cNvSpPr>
            <a:spLocks noGrp="1" noChangeArrowheads="1"/>
          </p:cNvSpPr>
          <p:nvPr>
            <p:ph type="body" idx="1"/>
          </p:nvPr>
        </p:nvSpPr>
        <p:spPr/>
        <p:txBody>
          <a:bodyPr/>
          <a:lstStyle/>
          <a:p>
            <a:pPr eaLnBrk="1" hangingPunct="1">
              <a:defRPr/>
            </a:pPr>
            <a:endParaRPr lang="fr-FR" smtClean="0">
              <a:cs typeface="+mn-cs"/>
            </a:endParaRPr>
          </a:p>
        </p:txBody>
      </p:sp>
    </p:spTree>
    <p:extLst>
      <p:ext uri="{BB962C8B-B14F-4D97-AF65-F5344CB8AC3E}">
        <p14:creationId xmlns="" xmlns:p14="http://schemas.microsoft.com/office/powerpoint/2010/main" val="2179405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1795" name="Rectangle 3"/>
          <p:cNvSpPr>
            <a:spLocks noGrp="1" noChangeArrowheads="1"/>
          </p:cNvSpPr>
          <p:nvPr>
            <p:ph type="ctrTitle"/>
          </p:nvPr>
        </p:nvSpPr>
        <p:spPr>
          <a:xfrm>
            <a:off x="323850" y="1268413"/>
            <a:ext cx="8548688" cy="1728787"/>
          </a:xfrm>
          <a:noFill/>
          <a:extLst>
            <a:ext uri="{909E8E84-426E-40DD-AFC4-6F175D3DCCD1}">
              <a14:hiddenFill xmlns="" xmlns:a14="http://schemas.microsoft.com/office/drawing/2010/main">
                <a:solidFill>
                  <a:schemeClr val="accent1"/>
                </a:solidFill>
              </a14:hiddenFill>
            </a:ext>
          </a:extLst>
        </p:spPr>
        <p:txBody>
          <a:bodyPr/>
          <a:lstStyle>
            <a:lvl1pPr algn="ctr">
              <a:defRPr sz="4400"/>
            </a:lvl1pPr>
          </a:lstStyle>
          <a:p>
            <a:pPr lvl="0"/>
            <a:r>
              <a:rPr lang="fr-FR" noProof="0" smtClean="0"/>
              <a:t>Cliquez et modifiez le titre</a:t>
            </a:r>
          </a:p>
        </p:txBody>
      </p:sp>
    </p:spTree>
    <p:extLst>
      <p:ext uri="{BB962C8B-B14F-4D97-AF65-F5344CB8AC3E}">
        <p14:creationId xmlns="" xmlns:p14="http://schemas.microsoft.com/office/powerpoint/2010/main" val="22036491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D4AC1837-0764-4219-ADB0-1EEC0A51ADD6}" type="slidenum">
              <a:rPr lang="fr-FR" altLang="fr-FR"/>
              <a:pPr/>
              <a:t>‹N°›</a:t>
            </a:fld>
            <a:endParaRPr lang="fr-FR" altLang="fr-FR"/>
          </a:p>
        </p:txBody>
      </p:sp>
    </p:spTree>
    <p:extLst>
      <p:ext uri="{BB962C8B-B14F-4D97-AF65-F5344CB8AC3E}">
        <p14:creationId xmlns="" xmlns:p14="http://schemas.microsoft.com/office/powerpoint/2010/main" val="286285403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0"/>
            <a:ext cx="2286000" cy="6021388"/>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0" y="0"/>
            <a:ext cx="6705600" cy="6021388"/>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38BBCD50-C7F3-46CF-81DE-DF63FB7C7BBA}" type="slidenum">
              <a:rPr lang="fr-FR" altLang="fr-FR"/>
              <a:pPr/>
              <a:t>‹N°›</a:t>
            </a:fld>
            <a:endParaRPr lang="fr-FR" altLang="fr-FR"/>
          </a:p>
        </p:txBody>
      </p:sp>
    </p:spTree>
    <p:extLst>
      <p:ext uri="{BB962C8B-B14F-4D97-AF65-F5344CB8AC3E}">
        <p14:creationId xmlns="" xmlns:p14="http://schemas.microsoft.com/office/powerpoint/2010/main" val="31258879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038225"/>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611188" y="1268413"/>
            <a:ext cx="4038600"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02188" y="1268413"/>
            <a:ext cx="4038600" cy="47529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72"/>
          <p:cNvSpPr>
            <a:spLocks noGrp="1" noChangeArrowheads="1"/>
          </p:cNvSpPr>
          <p:nvPr>
            <p:ph type="sldNum" sz="quarter" idx="10"/>
          </p:nvPr>
        </p:nvSpPr>
        <p:spPr>
          <a:ln/>
        </p:spPr>
        <p:txBody>
          <a:bodyPr/>
          <a:lstStyle>
            <a:lvl1pPr>
              <a:defRPr/>
            </a:lvl1pPr>
          </a:lstStyle>
          <a:p>
            <a:fld id="{36D9E42E-1EC0-4C85-8D24-6ABF6807C4CA}" type="slidenum">
              <a:rPr lang="fr-FR" altLang="fr-FR"/>
              <a:pPr/>
              <a:t>‹N°›</a:t>
            </a:fld>
            <a:endParaRPr lang="fr-FR" altLang="fr-FR"/>
          </a:p>
        </p:txBody>
      </p:sp>
    </p:spTree>
    <p:extLst>
      <p:ext uri="{BB962C8B-B14F-4D97-AF65-F5344CB8AC3E}">
        <p14:creationId xmlns="" xmlns:p14="http://schemas.microsoft.com/office/powerpoint/2010/main" val="230838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72"/>
          <p:cNvSpPr>
            <a:spLocks noGrp="1" noChangeArrowheads="1"/>
          </p:cNvSpPr>
          <p:nvPr>
            <p:ph type="sldNum" sz="quarter" idx="10"/>
          </p:nvPr>
        </p:nvSpPr>
        <p:spPr>
          <a:ln/>
        </p:spPr>
        <p:txBody>
          <a:bodyPr/>
          <a:lstStyle>
            <a:lvl1pPr>
              <a:defRPr/>
            </a:lvl1pPr>
          </a:lstStyle>
          <a:p>
            <a:fld id="{F392C089-C1C8-4E30-AC40-22C6D2A8E37F}" type="slidenum">
              <a:rPr lang="fr-FR" altLang="fr-FR"/>
              <a:pPr/>
              <a:t>‹N°›</a:t>
            </a:fld>
            <a:endParaRPr lang="fr-FR" altLang="fr-FR"/>
          </a:p>
        </p:txBody>
      </p:sp>
    </p:spTree>
    <p:extLst>
      <p:ext uri="{BB962C8B-B14F-4D97-AF65-F5344CB8AC3E}">
        <p14:creationId xmlns="" xmlns:p14="http://schemas.microsoft.com/office/powerpoint/2010/main" val="26349007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72"/>
          <p:cNvSpPr>
            <a:spLocks noGrp="1" noChangeArrowheads="1"/>
          </p:cNvSpPr>
          <p:nvPr>
            <p:ph type="sldNum" sz="quarter" idx="10"/>
          </p:nvPr>
        </p:nvSpPr>
        <p:spPr>
          <a:ln/>
        </p:spPr>
        <p:txBody>
          <a:bodyPr/>
          <a:lstStyle>
            <a:lvl1pPr>
              <a:defRPr/>
            </a:lvl1pPr>
          </a:lstStyle>
          <a:p>
            <a:fld id="{6458346F-EFA9-4975-A62E-269C33C6D566}" type="slidenum">
              <a:rPr lang="fr-FR" altLang="fr-FR"/>
              <a:pPr/>
              <a:t>‹N°›</a:t>
            </a:fld>
            <a:endParaRPr lang="fr-FR" altLang="fr-FR"/>
          </a:p>
        </p:txBody>
      </p:sp>
    </p:spTree>
    <p:extLst>
      <p:ext uri="{BB962C8B-B14F-4D97-AF65-F5344CB8AC3E}">
        <p14:creationId xmlns="" xmlns:p14="http://schemas.microsoft.com/office/powerpoint/2010/main" val="2228810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11188"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02188" y="1268413"/>
            <a:ext cx="40386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72"/>
          <p:cNvSpPr>
            <a:spLocks noGrp="1" noChangeArrowheads="1"/>
          </p:cNvSpPr>
          <p:nvPr>
            <p:ph type="sldNum" sz="quarter" idx="10"/>
          </p:nvPr>
        </p:nvSpPr>
        <p:spPr>
          <a:ln/>
        </p:spPr>
        <p:txBody>
          <a:bodyPr/>
          <a:lstStyle>
            <a:lvl1pPr>
              <a:defRPr/>
            </a:lvl1pPr>
          </a:lstStyle>
          <a:p>
            <a:fld id="{AB0F8B3A-24EF-4473-8ECE-0E1DA61F4694}" type="slidenum">
              <a:rPr lang="fr-FR" altLang="fr-FR"/>
              <a:pPr/>
              <a:t>‹N°›</a:t>
            </a:fld>
            <a:endParaRPr lang="fr-FR" altLang="fr-FR"/>
          </a:p>
        </p:txBody>
      </p:sp>
    </p:spTree>
    <p:extLst>
      <p:ext uri="{BB962C8B-B14F-4D97-AF65-F5344CB8AC3E}">
        <p14:creationId xmlns="" xmlns:p14="http://schemas.microsoft.com/office/powerpoint/2010/main" val="1347560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72"/>
          <p:cNvSpPr>
            <a:spLocks noGrp="1" noChangeArrowheads="1"/>
          </p:cNvSpPr>
          <p:nvPr>
            <p:ph type="sldNum" sz="quarter" idx="10"/>
          </p:nvPr>
        </p:nvSpPr>
        <p:spPr>
          <a:ln/>
        </p:spPr>
        <p:txBody>
          <a:bodyPr/>
          <a:lstStyle>
            <a:lvl1pPr>
              <a:defRPr/>
            </a:lvl1pPr>
          </a:lstStyle>
          <a:p>
            <a:fld id="{48A6A307-3008-48B2-B12D-EF5112CF55FC}" type="slidenum">
              <a:rPr lang="fr-FR" altLang="fr-FR"/>
              <a:pPr/>
              <a:t>‹N°›</a:t>
            </a:fld>
            <a:endParaRPr lang="fr-FR" altLang="fr-FR"/>
          </a:p>
        </p:txBody>
      </p:sp>
    </p:spTree>
    <p:extLst>
      <p:ext uri="{BB962C8B-B14F-4D97-AF65-F5344CB8AC3E}">
        <p14:creationId xmlns="" xmlns:p14="http://schemas.microsoft.com/office/powerpoint/2010/main" val="576620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72"/>
          <p:cNvSpPr>
            <a:spLocks noGrp="1" noChangeArrowheads="1"/>
          </p:cNvSpPr>
          <p:nvPr>
            <p:ph type="sldNum" sz="quarter" idx="10"/>
          </p:nvPr>
        </p:nvSpPr>
        <p:spPr>
          <a:ln/>
        </p:spPr>
        <p:txBody>
          <a:bodyPr/>
          <a:lstStyle>
            <a:lvl1pPr>
              <a:defRPr/>
            </a:lvl1pPr>
          </a:lstStyle>
          <a:p>
            <a:fld id="{E3624B3C-8478-4041-83FE-92EF2737DFAC}" type="slidenum">
              <a:rPr lang="fr-FR" altLang="fr-FR"/>
              <a:pPr/>
              <a:t>‹N°›</a:t>
            </a:fld>
            <a:endParaRPr lang="fr-FR" altLang="fr-FR"/>
          </a:p>
        </p:txBody>
      </p:sp>
    </p:spTree>
    <p:extLst>
      <p:ext uri="{BB962C8B-B14F-4D97-AF65-F5344CB8AC3E}">
        <p14:creationId xmlns="" xmlns:p14="http://schemas.microsoft.com/office/powerpoint/2010/main" val="56993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72"/>
          <p:cNvSpPr>
            <a:spLocks noGrp="1" noChangeArrowheads="1"/>
          </p:cNvSpPr>
          <p:nvPr>
            <p:ph type="sldNum" sz="quarter" idx="10"/>
          </p:nvPr>
        </p:nvSpPr>
        <p:spPr>
          <a:ln/>
        </p:spPr>
        <p:txBody>
          <a:bodyPr/>
          <a:lstStyle>
            <a:lvl1pPr>
              <a:defRPr/>
            </a:lvl1pPr>
          </a:lstStyle>
          <a:p>
            <a:fld id="{6BB6BFE3-714C-422B-A254-C14A1262089A}" type="slidenum">
              <a:rPr lang="fr-FR" altLang="fr-FR"/>
              <a:pPr/>
              <a:t>‹N°›</a:t>
            </a:fld>
            <a:endParaRPr lang="fr-FR" altLang="fr-FR"/>
          </a:p>
        </p:txBody>
      </p:sp>
    </p:spTree>
    <p:extLst>
      <p:ext uri="{BB962C8B-B14F-4D97-AF65-F5344CB8AC3E}">
        <p14:creationId xmlns="" xmlns:p14="http://schemas.microsoft.com/office/powerpoint/2010/main" val="1835117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72"/>
          <p:cNvSpPr>
            <a:spLocks noGrp="1" noChangeArrowheads="1"/>
          </p:cNvSpPr>
          <p:nvPr>
            <p:ph type="sldNum" sz="quarter" idx="10"/>
          </p:nvPr>
        </p:nvSpPr>
        <p:spPr>
          <a:ln/>
        </p:spPr>
        <p:txBody>
          <a:bodyPr/>
          <a:lstStyle>
            <a:lvl1pPr>
              <a:defRPr/>
            </a:lvl1pPr>
          </a:lstStyle>
          <a:p>
            <a:fld id="{905CFBE6-8F40-4360-B3F3-AA5628F4AAE0}" type="slidenum">
              <a:rPr lang="fr-FR" altLang="fr-FR"/>
              <a:pPr/>
              <a:t>‹N°›</a:t>
            </a:fld>
            <a:endParaRPr lang="fr-FR" altLang="fr-FR"/>
          </a:p>
        </p:txBody>
      </p:sp>
    </p:spTree>
    <p:extLst>
      <p:ext uri="{BB962C8B-B14F-4D97-AF65-F5344CB8AC3E}">
        <p14:creationId xmlns="" xmlns:p14="http://schemas.microsoft.com/office/powerpoint/2010/main" val="3532274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72"/>
          <p:cNvSpPr>
            <a:spLocks noGrp="1" noChangeArrowheads="1"/>
          </p:cNvSpPr>
          <p:nvPr>
            <p:ph type="sldNum" sz="quarter" idx="10"/>
          </p:nvPr>
        </p:nvSpPr>
        <p:spPr>
          <a:ln/>
        </p:spPr>
        <p:txBody>
          <a:bodyPr/>
          <a:lstStyle>
            <a:lvl1pPr>
              <a:defRPr/>
            </a:lvl1pPr>
          </a:lstStyle>
          <a:p>
            <a:fld id="{F48473CB-9352-4F74-A707-FA2319FD752D}" type="slidenum">
              <a:rPr lang="fr-FR" altLang="fr-FR"/>
              <a:pPr/>
              <a:t>‹N°›</a:t>
            </a:fld>
            <a:endParaRPr lang="fr-FR" altLang="fr-FR"/>
          </a:p>
        </p:txBody>
      </p:sp>
    </p:spTree>
    <p:extLst>
      <p:ext uri="{BB962C8B-B14F-4D97-AF65-F5344CB8AC3E}">
        <p14:creationId xmlns="" xmlns:p14="http://schemas.microsoft.com/office/powerpoint/2010/main" val="2854421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0" y="0"/>
            <a:ext cx="9144000" cy="103822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5762" tIns="47881" rIns="95762" bIns="47881" numCol="1" anchor="b" anchorCtr="0" compatLnSpc="1">
            <a:prstTxWarp prst="textNoShape">
              <a:avLst/>
            </a:prstTxWarp>
          </a:bodyPr>
          <a:lstStyle/>
          <a:p>
            <a:pPr lvl="0"/>
            <a:r>
              <a:rPr lang="fr-FR" altLang="fr-FR" smtClean="0"/>
              <a:t>Cliquez et modifiez le titre</a:t>
            </a:r>
          </a:p>
        </p:txBody>
      </p:sp>
      <p:sp>
        <p:nvSpPr>
          <p:cNvPr id="160772" name="Rectangle 4"/>
          <p:cNvSpPr>
            <a:spLocks noGrp="1" noChangeArrowheads="1"/>
          </p:cNvSpPr>
          <p:nvPr>
            <p:ph type="body" idx="1"/>
          </p:nvPr>
        </p:nvSpPr>
        <p:spPr bwMode="auto">
          <a:xfrm>
            <a:off x="611188" y="1268413"/>
            <a:ext cx="8229600" cy="4752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5762" tIns="47881" rIns="95762" bIns="47881" numCol="1" anchor="t" anchorCtr="0" compatLnSpc="1">
            <a:prstTxWarp prst="textNoShape">
              <a:avLst/>
            </a:prstTxWarp>
          </a:bodyPr>
          <a:lstStyle/>
          <a:p>
            <a:pPr lvl="0"/>
            <a:r>
              <a:rPr lang="fr-FR" altLang="fr-FR" dirty="0" smtClean="0"/>
              <a:t>Cliquez pour modifier les styles du texte du masque</a:t>
            </a:r>
          </a:p>
          <a:p>
            <a:pPr lvl="1"/>
            <a:r>
              <a:rPr lang="fr-FR" altLang="fr-FR" dirty="0" smtClean="0"/>
              <a:t>Deuxième niveau</a:t>
            </a:r>
          </a:p>
          <a:p>
            <a:pPr lvl="2"/>
            <a:r>
              <a:rPr lang="fr-FR" altLang="fr-FR" dirty="0" smtClean="0"/>
              <a:t>Troisième niveau</a:t>
            </a:r>
          </a:p>
          <a:p>
            <a:pPr lvl="3"/>
            <a:r>
              <a:rPr lang="fr-FR" altLang="fr-FR" dirty="0" smtClean="0"/>
              <a:t>Quatrième niveau</a:t>
            </a:r>
          </a:p>
          <a:p>
            <a:pPr lvl="4"/>
            <a:r>
              <a:rPr lang="fr-FR" altLang="fr-FR" dirty="0" smtClean="0"/>
              <a:t>Cinquième niveau</a:t>
            </a:r>
          </a:p>
        </p:txBody>
      </p:sp>
      <p:sp>
        <p:nvSpPr>
          <p:cNvPr id="160811" name="Text Box 43"/>
          <p:cNvSpPr txBox="1">
            <a:spLocks noChangeArrowheads="1"/>
          </p:cNvSpPr>
          <p:nvPr userDrawn="1"/>
        </p:nvSpPr>
        <p:spPr bwMode="auto">
          <a:xfrm>
            <a:off x="1677988" y="781050"/>
            <a:ext cx="220662" cy="233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078" tIns="41040" rIns="82078" bIns="41040">
            <a:spAutoFit/>
          </a:bodyPr>
          <a:lstStyle>
            <a:lvl1pPr algn="l" defTabSz="820738" eaLnBrk="0" hangingPunct="0">
              <a:defRPr sz="2400">
                <a:solidFill>
                  <a:schemeClr val="tx1"/>
                </a:solidFill>
                <a:latin typeface="Times New Roman" charset="0"/>
                <a:ea typeface="ＭＳ Ｐゴシック" charset="0"/>
              </a:defRPr>
            </a:lvl1pPr>
            <a:lvl2pPr marL="411163" algn="l" defTabSz="820738" eaLnBrk="0" hangingPunct="0">
              <a:defRPr sz="2400">
                <a:solidFill>
                  <a:schemeClr val="tx1"/>
                </a:solidFill>
                <a:latin typeface="Times New Roman" charset="0"/>
                <a:ea typeface="ＭＳ Ｐゴシック" charset="0"/>
              </a:defRPr>
            </a:lvl2pPr>
            <a:lvl3pPr marL="820738" algn="l" defTabSz="820738" eaLnBrk="0" hangingPunct="0">
              <a:defRPr sz="2400">
                <a:solidFill>
                  <a:schemeClr val="tx1"/>
                </a:solidFill>
                <a:latin typeface="Times New Roman" charset="0"/>
                <a:ea typeface="ＭＳ Ｐゴシック" charset="0"/>
              </a:defRPr>
            </a:lvl3pPr>
            <a:lvl4pPr marL="1231900" algn="l" defTabSz="820738" eaLnBrk="0" hangingPunct="0">
              <a:defRPr sz="2400">
                <a:solidFill>
                  <a:schemeClr val="tx1"/>
                </a:solidFill>
                <a:latin typeface="Times New Roman" charset="0"/>
                <a:ea typeface="ＭＳ Ｐゴシック" charset="0"/>
              </a:defRPr>
            </a:lvl4pPr>
            <a:lvl5pPr marL="1639888" algn="l" defTabSz="820738" eaLnBrk="0" hangingPunct="0">
              <a:defRPr sz="2400">
                <a:solidFill>
                  <a:schemeClr val="tx1"/>
                </a:solidFill>
                <a:latin typeface="Times New Roman" charset="0"/>
                <a:ea typeface="ＭＳ Ｐゴシック" charset="0"/>
              </a:defRPr>
            </a:lvl5pPr>
            <a:lvl6pPr marL="2097088" defTabSz="820738" eaLnBrk="0" fontAlgn="base" hangingPunct="0">
              <a:spcBef>
                <a:spcPct val="0"/>
              </a:spcBef>
              <a:spcAft>
                <a:spcPct val="0"/>
              </a:spcAft>
              <a:defRPr sz="2400">
                <a:solidFill>
                  <a:schemeClr val="tx1"/>
                </a:solidFill>
                <a:latin typeface="Times New Roman" charset="0"/>
                <a:ea typeface="ＭＳ Ｐゴシック" charset="0"/>
              </a:defRPr>
            </a:lvl6pPr>
            <a:lvl7pPr marL="2554288" defTabSz="820738" eaLnBrk="0" fontAlgn="base" hangingPunct="0">
              <a:spcBef>
                <a:spcPct val="0"/>
              </a:spcBef>
              <a:spcAft>
                <a:spcPct val="0"/>
              </a:spcAft>
              <a:defRPr sz="2400">
                <a:solidFill>
                  <a:schemeClr val="tx1"/>
                </a:solidFill>
                <a:latin typeface="Times New Roman" charset="0"/>
                <a:ea typeface="ＭＳ Ｐゴシック" charset="0"/>
              </a:defRPr>
            </a:lvl7pPr>
            <a:lvl8pPr marL="3011488" defTabSz="820738" eaLnBrk="0" fontAlgn="base" hangingPunct="0">
              <a:spcBef>
                <a:spcPct val="0"/>
              </a:spcBef>
              <a:spcAft>
                <a:spcPct val="0"/>
              </a:spcAft>
              <a:defRPr sz="2400">
                <a:solidFill>
                  <a:schemeClr val="tx1"/>
                </a:solidFill>
                <a:latin typeface="Times New Roman" charset="0"/>
                <a:ea typeface="ＭＳ Ｐゴシック" charset="0"/>
              </a:defRPr>
            </a:lvl8pPr>
            <a:lvl9pPr marL="3468688" defTabSz="820738"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endParaRPr lang="fr-FR" sz="1500" smtClean="0">
              <a:latin typeface="Arial" charset="0"/>
              <a:cs typeface="Arial Unicode MS" charset="0"/>
            </a:endParaRPr>
          </a:p>
        </p:txBody>
      </p:sp>
      <p:sp>
        <p:nvSpPr>
          <p:cNvPr id="1029" name="Rectangle 46"/>
          <p:cNvSpPr>
            <a:spLocks noChangeArrowheads="1"/>
          </p:cNvSpPr>
          <p:nvPr userDrawn="1"/>
        </p:nvSpPr>
        <p:spPr bwMode="auto">
          <a:xfrm>
            <a:off x="2700338" y="6453188"/>
            <a:ext cx="3889375" cy="215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82087" tIns="41042" rIns="82087" bIns="41042"/>
          <a:lstStyle>
            <a:lvl1pPr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1pPr>
            <a:lvl2pPr marL="742950" indent="-28575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2pPr>
            <a:lvl3pPr marL="11430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3pPr>
            <a:lvl4pPr marL="16002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4pPr>
            <a:lvl5pPr marL="2057400" indent="-228600" defTabSz="820738" eaLnBrk="0" hangingPunct="0">
              <a:tabLst>
                <a:tab pos="7489825" algn="r"/>
              </a:tabLst>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820738" eaLnBrk="0" fontAlgn="base" hangingPunct="0">
              <a:spcBef>
                <a:spcPct val="0"/>
              </a:spcBef>
              <a:spcAft>
                <a:spcPct val="0"/>
              </a:spcAft>
              <a:tabLst>
                <a:tab pos="7489825" algn="r"/>
              </a:tabLst>
              <a:defRPr sz="1600">
                <a:solidFill>
                  <a:schemeClr val="tx1"/>
                </a:solidFill>
                <a:latin typeface="Arial" panose="020B0604020202020204" pitchFamily="34" charset="0"/>
                <a:ea typeface="ＭＳ Ｐゴシック" panose="020B0600070205080204" pitchFamily="34" charset="-128"/>
              </a:defRPr>
            </a:lvl9pPr>
          </a:lstStyle>
          <a:p>
            <a:pPr eaLnBrk="1" hangingPunct="1">
              <a:lnSpc>
                <a:spcPct val="80000"/>
              </a:lnSpc>
              <a:spcBef>
                <a:spcPct val="50000"/>
              </a:spcBef>
            </a:pPr>
            <a:r>
              <a:rPr lang="fr-FR" altLang="fr-FR" sz="1000" b="1" dirty="0" smtClean="0">
                <a:solidFill>
                  <a:schemeClr val="accent1"/>
                </a:solidFill>
                <a:latin typeface="Helvetica" panose="020B0604020202020204" pitchFamily="34" charset="0"/>
              </a:rPr>
              <a:t>Formation</a:t>
            </a:r>
            <a:r>
              <a:rPr lang="fr-FR" altLang="fr-FR" sz="1000" b="1" baseline="0" dirty="0" smtClean="0">
                <a:solidFill>
                  <a:schemeClr val="accent1"/>
                </a:solidFill>
                <a:latin typeface="Helvetica" panose="020B0604020202020204" pitchFamily="34" charset="0"/>
              </a:rPr>
              <a:t> </a:t>
            </a:r>
            <a:r>
              <a:rPr lang="fr-FR" altLang="fr-FR" sz="1000" b="1" baseline="0" dirty="0" smtClean="0">
                <a:solidFill>
                  <a:schemeClr val="accent1"/>
                </a:solidFill>
                <a:latin typeface="Helvetica" panose="020B0604020202020204" pitchFamily="34" charset="0"/>
              </a:rPr>
              <a:t>Opérationnelle Spécialisée RCCI</a:t>
            </a:r>
            <a:endParaRPr lang="fr-FR" altLang="fr-FR" sz="1000" b="1" dirty="0">
              <a:solidFill>
                <a:schemeClr val="accent1"/>
              </a:solidFill>
              <a:latin typeface="Helvetica" panose="020B0604020202020204" pitchFamily="34" charset="0"/>
            </a:endParaRPr>
          </a:p>
        </p:txBody>
      </p:sp>
      <p:sp>
        <p:nvSpPr>
          <p:cNvPr id="160840" name="Rectangle 72"/>
          <p:cNvSpPr>
            <a:spLocks noGrp="1" noChangeArrowheads="1"/>
          </p:cNvSpPr>
          <p:nvPr>
            <p:ph type="sldNum" sz="quarter" idx="4"/>
          </p:nvPr>
        </p:nvSpPr>
        <p:spPr bwMode="auto">
          <a:xfrm>
            <a:off x="179388" y="6453188"/>
            <a:ext cx="444500" cy="268287"/>
          </a:xfrm>
          <a:prstGeom prst="rect">
            <a:avLst/>
          </a:prstGeom>
          <a:solidFill>
            <a:srgbClr val="1A212B"/>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200" b="1">
                <a:solidFill>
                  <a:schemeClr val="bg1"/>
                </a:solidFill>
                <a:latin typeface="Helvetica" panose="020B0604020202020204" pitchFamily="34" charset="0"/>
              </a:defRPr>
            </a:lvl1pPr>
          </a:lstStyle>
          <a:p>
            <a:fld id="{C7F94870-0A8C-4561-B40E-1910D44F5237}" type="slidenum">
              <a:rPr lang="fr-FR" altLang="fr-FR"/>
              <a:pPr/>
              <a:t>‹N°›</a:t>
            </a:fld>
            <a:endParaRPr lang="fr-FR" altLang="fr-FR"/>
          </a:p>
        </p:txBody>
      </p:sp>
      <p:pic>
        <p:nvPicPr>
          <p:cNvPr id="1031" name="Image 8" descr="LOGO-SDIS-RVB.png"/>
          <p:cNvPicPr>
            <a:picLocks noChangeAspect="1"/>
          </p:cNvPicPr>
          <p:nvPr userDrawn="1"/>
        </p:nvPicPr>
        <p:blipFill>
          <a:blip r:embed="rId14">
            <a:extLst>
              <a:ext uri="{28A0092B-C50C-407E-A947-70E740481C1C}">
                <a14:useLocalDpi xmlns="" xmlns:a14="http://schemas.microsoft.com/office/drawing/2010/main" val="0"/>
              </a:ext>
            </a:extLst>
          </a:blip>
          <a:srcRect/>
          <a:stretch>
            <a:fillRect/>
          </a:stretch>
        </p:blipFill>
        <p:spPr bwMode="auto">
          <a:xfrm>
            <a:off x="6357938" y="5084763"/>
            <a:ext cx="3770312" cy="2665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9"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iming>
    <p:tnLst>
      <p:par>
        <p:cTn id="1" dur="indefinite" restart="never" nodeType="tmRoot"/>
      </p:par>
    </p:tnLst>
  </p:timing>
  <p:hf hdr="0" ftr="0" dt="0"/>
  <p:txStyles>
    <p:titleStyle>
      <a:lvl1pPr algn="l" defTabSz="957263" rtl="0" eaLnBrk="0" fontAlgn="base" hangingPunct="0">
        <a:spcBef>
          <a:spcPct val="0"/>
        </a:spcBef>
        <a:spcAft>
          <a:spcPct val="0"/>
        </a:spcAft>
        <a:defRPr sz="3600" b="1">
          <a:solidFill>
            <a:schemeClr val="bg1"/>
          </a:solidFill>
          <a:latin typeface="Helvetica"/>
          <a:ea typeface="+mj-ea"/>
          <a:cs typeface="Helvetica"/>
        </a:defRPr>
      </a:lvl1pPr>
      <a:lvl2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2pPr>
      <a:lvl3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3pPr>
      <a:lvl4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4pPr>
      <a:lvl5pPr algn="l" defTabSz="957263" rtl="0" eaLnBrk="0" fontAlgn="base" hangingPunct="0">
        <a:spcBef>
          <a:spcPct val="0"/>
        </a:spcBef>
        <a:spcAft>
          <a:spcPct val="0"/>
        </a:spcAft>
        <a:defRPr sz="3600" b="1">
          <a:solidFill>
            <a:schemeClr val="bg1"/>
          </a:solidFill>
          <a:latin typeface="Helvetica" panose="020B0604020202020204" pitchFamily="34" charset="0"/>
          <a:ea typeface="ＭＳ Ｐゴシック" charset="0"/>
          <a:cs typeface="ＭＳ Ｐゴシック" charset="0"/>
        </a:defRPr>
      </a:lvl5pPr>
      <a:lvl6pPr marL="457200" algn="l" defTabSz="957263" rtl="0" fontAlgn="base">
        <a:spcBef>
          <a:spcPct val="0"/>
        </a:spcBef>
        <a:spcAft>
          <a:spcPct val="0"/>
        </a:spcAft>
        <a:defRPr sz="3600" b="1">
          <a:solidFill>
            <a:schemeClr val="bg1"/>
          </a:solidFill>
          <a:latin typeface="Arial" charset="0"/>
          <a:ea typeface="ＭＳ Ｐゴシック" charset="0"/>
        </a:defRPr>
      </a:lvl6pPr>
      <a:lvl7pPr marL="914400" algn="l" defTabSz="957263" rtl="0" fontAlgn="base">
        <a:spcBef>
          <a:spcPct val="0"/>
        </a:spcBef>
        <a:spcAft>
          <a:spcPct val="0"/>
        </a:spcAft>
        <a:defRPr sz="3600" b="1">
          <a:solidFill>
            <a:schemeClr val="bg1"/>
          </a:solidFill>
          <a:latin typeface="Arial" charset="0"/>
          <a:ea typeface="ＭＳ Ｐゴシック" charset="0"/>
        </a:defRPr>
      </a:lvl7pPr>
      <a:lvl8pPr marL="1371600" algn="l" defTabSz="957263" rtl="0" fontAlgn="base">
        <a:spcBef>
          <a:spcPct val="0"/>
        </a:spcBef>
        <a:spcAft>
          <a:spcPct val="0"/>
        </a:spcAft>
        <a:defRPr sz="3600" b="1">
          <a:solidFill>
            <a:schemeClr val="bg1"/>
          </a:solidFill>
          <a:latin typeface="Arial" charset="0"/>
          <a:ea typeface="ＭＳ Ｐゴシック" charset="0"/>
        </a:defRPr>
      </a:lvl8pPr>
      <a:lvl9pPr marL="1828800" algn="l" defTabSz="957263" rtl="0" fontAlgn="base">
        <a:spcBef>
          <a:spcPct val="0"/>
        </a:spcBef>
        <a:spcAft>
          <a:spcPct val="0"/>
        </a:spcAft>
        <a:defRPr sz="3600" b="1">
          <a:solidFill>
            <a:schemeClr val="bg1"/>
          </a:solidFill>
          <a:latin typeface="Arial" charset="0"/>
          <a:ea typeface="ＭＳ Ｐゴシック" charset="0"/>
        </a:defRPr>
      </a:lvl9pPr>
    </p:titleStyle>
    <p:bodyStyle>
      <a:lvl1pPr marL="358775" indent="-358775" algn="l" defTabSz="957263" rtl="0" eaLnBrk="0" fontAlgn="base" hangingPunct="0">
        <a:spcBef>
          <a:spcPct val="20000"/>
        </a:spcBef>
        <a:spcAft>
          <a:spcPct val="0"/>
        </a:spcAft>
        <a:buClr>
          <a:srgbClr val="1212EE"/>
        </a:buClr>
        <a:buSzPct val="70000"/>
        <a:buFont typeface="Wingdings" panose="05000000000000000000" pitchFamily="2" charset="2"/>
        <a:buChar char="l"/>
        <a:defRPr sz="2800" b="1">
          <a:solidFill>
            <a:schemeClr val="accent1"/>
          </a:solidFill>
          <a:latin typeface="Helvetica"/>
          <a:ea typeface="+mn-ea"/>
          <a:cs typeface="Helvetica"/>
        </a:defRPr>
      </a:lvl1pPr>
      <a:lvl2pPr marL="725488" indent="-365125" algn="l" defTabSz="957263" rtl="0" eaLnBrk="0" fontAlgn="base" hangingPunct="0">
        <a:spcBef>
          <a:spcPct val="20000"/>
        </a:spcBef>
        <a:spcAft>
          <a:spcPct val="0"/>
        </a:spcAft>
        <a:buClr>
          <a:srgbClr val="009EE0"/>
        </a:buClr>
        <a:buSzPct val="70000"/>
        <a:buFont typeface="Wingdings" panose="05000000000000000000" pitchFamily="2" charset="2"/>
        <a:buChar char="l"/>
        <a:defRPr sz="2300">
          <a:solidFill>
            <a:schemeClr val="tx1"/>
          </a:solidFill>
          <a:latin typeface="Helvetica"/>
          <a:ea typeface="+mn-ea"/>
          <a:cs typeface="Helvetica"/>
        </a:defRPr>
      </a:lvl2pPr>
      <a:lvl3pPr marL="1035050" indent="-307975" algn="l" defTabSz="957263" rtl="0" eaLnBrk="0" fontAlgn="base" hangingPunct="0">
        <a:spcBef>
          <a:spcPct val="20000"/>
        </a:spcBef>
        <a:spcAft>
          <a:spcPct val="0"/>
        </a:spcAft>
        <a:buClr>
          <a:srgbClr val="00CCFF"/>
        </a:buClr>
        <a:buSzPct val="70000"/>
        <a:buFont typeface="Wingdings" panose="05000000000000000000" pitchFamily="2" charset="2"/>
        <a:buChar char="l"/>
        <a:defRPr sz="2100">
          <a:solidFill>
            <a:schemeClr val="tx1"/>
          </a:solidFill>
          <a:latin typeface="Helvetica"/>
          <a:ea typeface="+mn-ea"/>
          <a:cs typeface="Helvetica"/>
        </a:defRPr>
      </a:lvl3pPr>
      <a:lvl4pPr marL="1341438" indent="-304800" algn="l" defTabSz="957263" rtl="0" eaLnBrk="0" fontAlgn="base" hangingPunct="0">
        <a:spcBef>
          <a:spcPct val="20000"/>
        </a:spcBef>
        <a:spcAft>
          <a:spcPct val="0"/>
        </a:spcAft>
        <a:buClr>
          <a:schemeClr val="tx2"/>
        </a:buClr>
        <a:buSzPct val="75000"/>
        <a:buFont typeface="Wingdings" panose="05000000000000000000" pitchFamily="2" charset="2"/>
        <a:buChar char="§"/>
        <a:defRPr sz="1900">
          <a:solidFill>
            <a:schemeClr val="tx1"/>
          </a:solidFill>
          <a:latin typeface="Helvetica"/>
          <a:ea typeface="+mn-ea"/>
          <a:cs typeface="Helvetica"/>
        </a:defRPr>
      </a:lvl4pPr>
      <a:lvl5pPr marL="1674813" indent="-330200" algn="l" defTabSz="957263" rtl="0" eaLnBrk="0" fontAlgn="base" hangingPunct="0">
        <a:spcBef>
          <a:spcPct val="20000"/>
        </a:spcBef>
        <a:spcAft>
          <a:spcPct val="0"/>
        </a:spcAft>
        <a:buClr>
          <a:schemeClr val="folHlink"/>
        </a:buClr>
        <a:buSzPct val="80000"/>
        <a:buFont typeface="Wingdings" panose="05000000000000000000" pitchFamily="2" charset="2"/>
        <a:buChar char="§"/>
        <a:defRPr sz="1900">
          <a:solidFill>
            <a:schemeClr val="tx1"/>
          </a:solidFill>
          <a:latin typeface="Helvetica"/>
          <a:ea typeface="+mn-ea"/>
          <a:cs typeface="Helvetica"/>
        </a:defRPr>
      </a:lvl5pPr>
      <a:lvl6pPr marL="21320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6pPr>
      <a:lvl7pPr marL="25892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7pPr>
      <a:lvl8pPr marL="30464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8pPr>
      <a:lvl9pPr marL="3503613" indent="-330200" algn="l" defTabSz="957263" rtl="0" fontAlgn="base">
        <a:spcBef>
          <a:spcPct val="20000"/>
        </a:spcBef>
        <a:spcAft>
          <a:spcPct val="0"/>
        </a:spcAft>
        <a:buClr>
          <a:schemeClr val="folHlink"/>
        </a:buClr>
        <a:buSzPct val="80000"/>
        <a:buFont typeface="Wingdings" charset="0"/>
        <a:buChar char="§"/>
        <a:defRPr sz="1900">
          <a:solidFill>
            <a:schemeClr val="tx1"/>
          </a:solidFill>
          <a:latin typeface="+mn-lt"/>
          <a:ea typeface="+mn-ea"/>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14.gif"/></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8.gif"/><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0.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openxmlformats.org/officeDocument/2006/relationships/hyperlink" Target="https://www.google.fr/url?url=https://fr.wikipedia.org/wiki/Panneau_de_signalisation_de_danger_en_France&amp;rct=j&amp;frm=1&amp;q=&amp;esrc=s&amp;sa=U&amp;ved=0ahUKEwjbqv_Y3P7UAhUCHxoKHZLRAmkQwW4IGjAC&amp;usg=AFQjCNHVQ6Oe4C82An5162_2PnFcRv7Hdg" TargetMode="External"/><Relationship Id="rId12"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jpeg"/><Relationship Id="rId11" Type="http://schemas.openxmlformats.org/officeDocument/2006/relationships/hyperlink" Target="https://www.google.fr/url?url=https://fr.123rf.com/photo_5232176_bouton-vert-brillant-avec-un-pouce-dresse.html&amp;rct=j&amp;frm=1&amp;q=&amp;esrc=s&amp;sa=U&amp;ved=0ahUKEwj83Z_R3f7UAhXMfRoKHQaKCmQ4FBDBbgg0MA8&amp;usg=AFQjCNE6alfYkpWwEulpV3D-SMRx_HWJag" TargetMode="External"/><Relationship Id="rId5" Type="http://schemas.openxmlformats.org/officeDocument/2006/relationships/image" Target="../media/image8.png"/><Relationship Id="rId10" Type="http://schemas.openxmlformats.org/officeDocument/2006/relationships/image" Target="../media/image17.jpeg"/><Relationship Id="rId4" Type="http://schemas.openxmlformats.org/officeDocument/2006/relationships/image" Target="../media/image14.gif"/><Relationship Id="rId9" Type="http://schemas.openxmlformats.org/officeDocument/2006/relationships/hyperlink" Target="https://www.google.fr/url?url=https://www.cachem.fr/qnap-hs-251-nas-salon/&amp;rct=j&amp;frm=1&amp;q=&amp;esrc=s&amp;sa=U&amp;ved=0ahUKEwjeu7-b3f7UAhUBWBoKHfrDDVoQwW4IIDAF&amp;usg=AFQjCNH-8MzGgdoGobE708bFjbu8Us8Yy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0.gif"/></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gif"/><Relationship Id="rId5" Type="http://schemas.openxmlformats.org/officeDocument/2006/relationships/image" Target="../media/image14.gif"/><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12B"/>
        </a:solidFill>
        <a:effectLst/>
      </p:bgPr>
    </p:bg>
    <p:spTree>
      <p:nvGrpSpPr>
        <p:cNvPr id="1" name=""/>
        <p:cNvGrpSpPr/>
        <p:nvPr/>
      </p:nvGrpSpPr>
      <p:grpSpPr>
        <a:xfrm>
          <a:off x="0" y="0"/>
          <a:ext cx="0" cy="0"/>
          <a:chOff x="0" y="0"/>
          <a:chExt cx="0" cy="0"/>
        </a:xfrm>
      </p:grpSpPr>
      <p:pic>
        <p:nvPicPr>
          <p:cNvPr id="3075" name="Picture 3" descr="G:\RCCI JUSTICE\Archive clichés RCCI\RCCI 77\incendie bâtiment agricole (photo F. Perrot)-0560.JPE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71188" y="125030"/>
            <a:ext cx="2944039" cy="1962693"/>
          </a:xfrm>
          <a:prstGeom prst="rect">
            <a:avLst/>
          </a:prstGeom>
          <a:noFill/>
          <a:extLst>
            <a:ext uri="{909E8E84-426E-40DD-AFC4-6F175D3DCCD1}">
              <a14:hiddenFill xmlns="" xmlns:a14="http://schemas.microsoft.com/office/drawing/2010/main">
                <a:solidFill>
                  <a:srgbClr val="FFFFFF"/>
                </a:solidFill>
              </a14:hiddenFill>
            </a:ext>
          </a:extLst>
        </p:spPr>
      </p:pic>
      <p:pic>
        <p:nvPicPr>
          <p:cNvPr id="3074" name="Picture 2" descr="G:\RCCI JUSTICE\Archive clichés RCCI\RCCI 77\incendie bâtiment agricole (photo F. Perrot)-0559.JPE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922162" y="112996"/>
            <a:ext cx="2951820" cy="1967880"/>
          </a:xfrm>
          <a:prstGeom prst="rect">
            <a:avLst/>
          </a:prstGeom>
          <a:noFill/>
          <a:extLst>
            <a:ext uri="{909E8E84-426E-40DD-AFC4-6F175D3DCCD1}">
              <a14:hiddenFill xmlns="" xmlns:a14="http://schemas.microsoft.com/office/drawing/2010/main">
                <a:solidFill>
                  <a:srgbClr val="FFFFFF"/>
                </a:solidFill>
              </a14:hiddenFill>
            </a:ext>
          </a:extLst>
        </p:spPr>
      </p:pic>
      <p:pic>
        <p:nvPicPr>
          <p:cNvPr id="15362" name="Image 8"/>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108521" y="1597499"/>
            <a:ext cx="9394825" cy="306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3" name="Titre 1"/>
          <p:cNvSpPr>
            <a:spLocks noGrp="1"/>
          </p:cNvSpPr>
          <p:nvPr>
            <p:ph type="ctrTitle"/>
          </p:nvPr>
        </p:nvSpPr>
        <p:spPr>
          <a:xfrm>
            <a:off x="0" y="26988"/>
            <a:ext cx="9144000" cy="1530350"/>
          </a:xfrm>
          <a:noFill/>
          <a:extLst>
            <a:ext uri="{909E8E84-426E-40DD-AFC4-6F175D3DCCD1}">
              <a14:hiddenFill xmlns="" xmlns:a14="http://schemas.microsoft.com/office/drawing/2010/main">
                <a:solidFill>
                  <a:schemeClr val="accent1"/>
                </a:solidFill>
              </a14:hiddenFill>
            </a:ext>
          </a:extLst>
        </p:spPr>
        <p:txBody>
          <a:bodyPr anchor="ctr" anchorCtr="1"/>
          <a:lstStyle/>
          <a:p>
            <a:pPr eaLnBrk="1" hangingPunct="1"/>
            <a:r>
              <a:rPr lang="fr-FR" altLang="fr-FR" dirty="0" smtClean="0">
                <a:latin typeface="Helvetica" panose="020B0604020202020204" pitchFamily="34" charset="0"/>
              </a:rPr>
              <a:t>Les feux de ferme</a:t>
            </a:r>
          </a:p>
        </p:txBody>
      </p:sp>
      <p:sp>
        <p:nvSpPr>
          <p:cNvPr id="15364" name="ZoneTexte 1"/>
          <p:cNvSpPr txBox="1">
            <a:spLocks noChangeArrowheads="1"/>
          </p:cNvSpPr>
          <p:nvPr/>
        </p:nvSpPr>
        <p:spPr bwMode="auto">
          <a:xfrm>
            <a:off x="6373813" y="923925"/>
            <a:ext cx="1841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endParaRPr lang="fr-FR" altLang="fr-FR"/>
          </a:p>
        </p:txBody>
      </p:sp>
      <p:sp>
        <p:nvSpPr>
          <p:cNvPr id="15365" name="Titre 1"/>
          <p:cNvSpPr txBox="1">
            <a:spLocks/>
          </p:cNvSpPr>
          <p:nvPr/>
        </p:nvSpPr>
        <p:spPr bwMode="auto">
          <a:xfrm>
            <a:off x="1691680" y="5408269"/>
            <a:ext cx="2303934" cy="431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eaLnBrk="1" hangingPunct="1"/>
            <a:r>
              <a:rPr lang="fr-FR" altLang="fr-FR" sz="2400" dirty="0" smtClean="0">
                <a:solidFill>
                  <a:schemeClr val="bg1"/>
                </a:solidFill>
                <a:latin typeface="Helvetica" panose="020B0604020202020204" pitchFamily="34" charset="0"/>
              </a:rPr>
              <a:t>LTN FLACHER </a:t>
            </a:r>
            <a:endParaRPr lang="fr-FR" altLang="fr-FR" sz="2400" dirty="0">
              <a:solidFill>
                <a:schemeClr val="bg1"/>
              </a:solidFill>
              <a:latin typeface="Helvetica" panose="020B0604020202020204" pitchFamily="34" charset="0"/>
            </a:endParaRPr>
          </a:p>
        </p:txBody>
      </p:sp>
      <p:pic>
        <p:nvPicPr>
          <p:cNvPr id="15366" name="Image 2"/>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5652120" y="5143593"/>
            <a:ext cx="2165901" cy="9609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itre 1"/>
          <p:cNvSpPr txBox="1">
            <a:spLocks/>
          </p:cNvSpPr>
          <p:nvPr/>
        </p:nvSpPr>
        <p:spPr bwMode="auto">
          <a:xfrm>
            <a:off x="3699300" y="2708920"/>
            <a:ext cx="2448272"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sz="5400" dirty="0" smtClean="0">
                <a:solidFill>
                  <a:srgbClr val="FFFF00"/>
                </a:solidFill>
                <a:latin typeface="Helvetica" panose="020B0604020202020204" pitchFamily="34" charset="0"/>
              </a:rPr>
              <a:t>R.C.C.I</a:t>
            </a:r>
            <a:endParaRPr lang="fr-FR" altLang="fr-FR" sz="5400" dirty="0">
              <a:solidFill>
                <a:srgbClr val="FFFF00"/>
              </a:solidFill>
              <a:latin typeface="Helvetica" panose="020B0604020202020204" pitchFamily="34" charset="0"/>
            </a:endParaRPr>
          </a:p>
        </p:txBody>
      </p:sp>
      <p:sp>
        <p:nvSpPr>
          <p:cNvPr id="11" name="Titre 1"/>
          <p:cNvSpPr txBox="1">
            <a:spLocks/>
          </p:cNvSpPr>
          <p:nvPr/>
        </p:nvSpPr>
        <p:spPr bwMode="auto">
          <a:xfrm>
            <a:off x="3633877" y="3589528"/>
            <a:ext cx="2715311" cy="590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eaLnBrk="1" hangingPunct="1"/>
            <a:r>
              <a:rPr lang="fr-FR" altLang="fr-FR" dirty="0" smtClean="0">
                <a:solidFill>
                  <a:srgbClr val="FFFF00"/>
                </a:solidFill>
                <a:latin typeface="Helvetica" panose="020B0604020202020204" pitchFamily="34" charset="0"/>
              </a:rPr>
              <a:t>R</a:t>
            </a:r>
            <a:r>
              <a:rPr lang="fr-FR" altLang="fr-FR" dirty="0" smtClean="0">
                <a:solidFill>
                  <a:schemeClr val="bg1"/>
                </a:solidFill>
                <a:latin typeface="Helvetica" panose="020B0604020202020204" pitchFamily="34" charset="0"/>
              </a:rPr>
              <a:t>echerche des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auses</a:t>
            </a:r>
          </a:p>
          <a:p>
            <a:pPr eaLnBrk="1" hangingPunct="1"/>
            <a:r>
              <a:rPr lang="fr-FR" altLang="fr-FR" dirty="0">
                <a:solidFill>
                  <a:schemeClr val="bg1"/>
                </a:solidFill>
                <a:latin typeface="Helvetica" panose="020B0604020202020204" pitchFamily="34" charset="0"/>
              </a:rPr>
              <a:t>e</a:t>
            </a:r>
            <a:r>
              <a:rPr lang="fr-FR" altLang="fr-FR" dirty="0" smtClean="0">
                <a:solidFill>
                  <a:schemeClr val="bg1"/>
                </a:solidFill>
                <a:latin typeface="Helvetica" panose="020B0604020202020204" pitchFamily="34" charset="0"/>
              </a:rPr>
              <a:t>t </a:t>
            </a:r>
            <a:r>
              <a:rPr lang="fr-FR" altLang="fr-FR" dirty="0" smtClean="0">
                <a:solidFill>
                  <a:srgbClr val="FFFF00"/>
                </a:solidFill>
                <a:latin typeface="Helvetica" panose="020B0604020202020204" pitchFamily="34" charset="0"/>
              </a:rPr>
              <a:t>C</a:t>
            </a:r>
            <a:r>
              <a:rPr lang="fr-FR" altLang="fr-FR" dirty="0" smtClean="0">
                <a:solidFill>
                  <a:schemeClr val="bg1"/>
                </a:solidFill>
                <a:latin typeface="Helvetica" panose="020B0604020202020204" pitchFamily="34" charset="0"/>
              </a:rPr>
              <a:t>irconstances d’</a:t>
            </a:r>
            <a:r>
              <a:rPr lang="fr-FR" altLang="fr-FR" dirty="0" smtClean="0">
                <a:solidFill>
                  <a:srgbClr val="FFFF00"/>
                </a:solidFill>
                <a:latin typeface="Helvetica" panose="020B0604020202020204" pitchFamily="34" charset="0"/>
              </a:rPr>
              <a:t>I</a:t>
            </a:r>
            <a:r>
              <a:rPr lang="fr-FR" altLang="fr-FR" dirty="0" smtClean="0">
                <a:solidFill>
                  <a:schemeClr val="bg1"/>
                </a:solidFill>
                <a:latin typeface="Helvetica" panose="020B0604020202020204" pitchFamily="34" charset="0"/>
              </a:rPr>
              <a:t>ncendie</a:t>
            </a:r>
            <a:endParaRPr lang="fr-FR" altLang="fr-FR" dirty="0">
              <a:solidFill>
                <a:schemeClr val="bg1"/>
              </a:solidFill>
              <a:latin typeface="Helvetica" panose="020B0604020202020204" pitchFamily="34" charset="0"/>
            </a:endParaRPr>
          </a:p>
        </p:txBody>
      </p:sp>
      <p:sp>
        <p:nvSpPr>
          <p:cNvPr id="13" name="Titre 1"/>
          <p:cNvSpPr txBox="1">
            <a:spLocks/>
          </p:cNvSpPr>
          <p:nvPr/>
        </p:nvSpPr>
        <p:spPr bwMode="auto">
          <a:xfrm>
            <a:off x="3623380" y="2504295"/>
            <a:ext cx="2736304" cy="306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defTabSz="4572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pPr algn="l" eaLnBrk="1" hangingPunct="1"/>
            <a:r>
              <a:rPr lang="fr-FR" altLang="fr-FR" sz="1100" dirty="0" smtClean="0">
                <a:solidFill>
                  <a:schemeClr val="bg1">
                    <a:lumMod val="50000"/>
                  </a:schemeClr>
                </a:solidFill>
                <a:latin typeface="Helvetica" panose="020B0604020202020204" pitchFamily="34" charset="0"/>
              </a:rPr>
              <a:t>Formation Opérationnelle Spécialisée</a:t>
            </a:r>
            <a:endParaRPr lang="fr-FR" altLang="fr-FR" sz="1100" dirty="0">
              <a:solidFill>
                <a:schemeClr val="bg1">
                  <a:lumMod val="50000"/>
                </a:schemeClr>
              </a:solidFill>
              <a:latin typeface="Helvetica" panose="020B0604020202020204" pitchFamily="34" charset="0"/>
            </a:endParaRPr>
          </a:p>
        </p:txBody>
      </p:sp>
      <p:pic>
        <p:nvPicPr>
          <p:cNvPr id="2" name="Image 1"/>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971600" y="2470758"/>
            <a:ext cx="2561451" cy="1714690"/>
          </a:xfrm>
          <a:prstGeom prst="rect">
            <a:avLst/>
          </a:prstGeom>
        </p:spPr>
      </p:pic>
      <p:pic>
        <p:nvPicPr>
          <p:cNvPr id="14" name="Image 11" descr="DSC05056.JPG"/>
          <p:cNvPicPr>
            <a:picLocks noChangeAspect="1"/>
          </p:cNvPicPr>
          <p:nvPr/>
        </p:nvPicPr>
        <p:blipFill>
          <a:blip r:embed="rId7">
            <a:extLst>
              <a:ext uri="{28A0092B-C50C-407E-A947-70E740481C1C}">
                <a14:useLocalDpi xmlns="" xmlns:a14="http://schemas.microsoft.com/office/drawing/2010/main" val="0"/>
              </a:ext>
            </a:extLst>
          </a:blip>
          <a:srcRect/>
          <a:stretch>
            <a:fillRect/>
          </a:stretch>
        </p:blipFill>
        <p:spPr bwMode="auto">
          <a:xfrm>
            <a:off x="6373813" y="2454618"/>
            <a:ext cx="2585690" cy="1730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10</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marL="342900" indent="-342900">
              <a:spcBef>
                <a:spcPct val="20000"/>
              </a:spcBef>
              <a:defRPr/>
            </a:pPr>
            <a:r>
              <a:rPr lang="fr-FR" sz="3200" smtClean="0"/>
              <a:t>Les incendies d’exploitations agricoles</a:t>
            </a:r>
            <a:endParaRPr lang="fr-FR" sz="3200" dirty="0"/>
          </a:p>
        </p:txBody>
      </p:sp>
      <p:sp>
        <p:nvSpPr>
          <p:cNvPr id="32" name="ZoneTexte 14"/>
          <p:cNvSpPr txBox="1">
            <a:spLocks noChangeArrowheads="1"/>
          </p:cNvSpPr>
          <p:nvPr/>
        </p:nvSpPr>
        <p:spPr bwMode="auto">
          <a:xfrm>
            <a:off x="1237505" y="1269231"/>
            <a:ext cx="6702425" cy="1014412"/>
          </a:xfrm>
          <a:prstGeom prst="rect">
            <a:avLst/>
          </a:prstGeom>
          <a:noFill/>
          <a:ln w="9525">
            <a:noFill/>
            <a:miter lim="800000"/>
            <a:headEnd/>
            <a:tailEnd/>
          </a:ln>
        </p:spPr>
        <p:txBody>
          <a:bodyPr wrap="none">
            <a:spAutoFit/>
          </a:bodyPr>
          <a:lstStyle/>
          <a:p>
            <a:pPr algn="ctr"/>
            <a:r>
              <a:rPr lang="fr-FR" sz="2000" b="1" i="1" dirty="0">
                <a:solidFill>
                  <a:schemeClr val="bg1"/>
                </a:solidFill>
              </a:rPr>
              <a:t>En règle générale , les sinistres se produiraient entre </a:t>
            </a:r>
          </a:p>
          <a:p>
            <a:pPr algn="ctr"/>
            <a:r>
              <a:rPr lang="fr-FR" sz="2000" b="1" i="1" dirty="0">
                <a:solidFill>
                  <a:schemeClr val="bg1"/>
                </a:solidFill>
              </a:rPr>
              <a:t>deux et six semaines après le stockage entre </a:t>
            </a:r>
          </a:p>
          <a:p>
            <a:pPr algn="ctr"/>
            <a:r>
              <a:rPr lang="fr-FR" sz="2000" b="1" i="1" dirty="0">
                <a:solidFill>
                  <a:schemeClr val="bg1"/>
                </a:solidFill>
              </a:rPr>
              <a:t>fin Mai et début  Novembre</a:t>
            </a:r>
          </a:p>
        </p:txBody>
      </p:sp>
      <p:pic>
        <p:nvPicPr>
          <p:cNvPr id="10" name="Picture 16" descr="http://www.chezmaya.com/cartesvirtuelles/epicerie/foin.gif"/>
          <p:cNvPicPr>
            <a:picLocks noChangeAspect="1" noChangeArrowheads="1"/>
          </p:cNvPicPr>
          <p:nvPr/>
        </p:nvPicPr>
        <p:blipFill>
          <a:blip r:embed="rId3" cstate="print"/>
          <a:srcRect/>
          <a:stretch>
            <a:fillRect/>
          </a:stretch>
        </p:blipFill>
        <p:spPr bwMode="auto">
          <a:xfrm>
            <a:off x="2915816" y="5301208"/>
            <a:ext cx="3096344" cy="1338036"/>
          </a:xfrm>
          <a:prstGeom prst="rect">
            <a:avLst/>
          </a:prstGeom>
          <a:noFill/>
          <a:ln w="9525">
            <a:noFill/>
            <a:miter lim="800000"/>
            <a:headEnd/>
            <a:tailEnd/>
          </a:ln>
        </p:spPr>
      </p:pic>
      <p:sp>
        <p:nvSpPr>
          <p:cNvPr id="11" name="Rectangle 3"/>
          <p:cNvSpPr txBox="1">
            <a:spLocks/>
          </p:cNvSpPr>
          <p:nvPr/>
        </p:nvSpPr>
        <p:spPr>
          <a:xfrm>
            <a:off x="306102" y="1124744"/>
            <a:ext cx="8459788" cy="4895850"/>
          </a:xfrm>
          <a:prstGeom prst="rect">
            <a:avLst/>
          </a:prstGeom>
        </p:spPr>
        <p:txBody>
          <a:bodyPr/>
          <a:lstStyle/>
          <a:p>
            <a:pPr marL="342900" indent="-342900" algn="l" eaLnBrk="0" hangingPunct="0">
              <a:spcBef>
                <a:spcPct val="20000"/>
              </a:spcBef>
              <a:defRPr/>
            </a:pPr>
            <a:r>
              <a:rPr lang="fr-FR" sz="2400" b="1" kern="0" dirty="0">
                <a:solidFill>
                  <a:srgbClr val="FF0000"/>
                </a:solidFill>
                <a:latin typeface="+mn-lt"/>
                <a:cs typeface="+mn-cs"/>
              </a:rPr>
              <a:t>    Les causes d'incendie naturelles liées aux </a:t>
            </a:r>
            <a:r>
              <a:rPr lang="fr-FR" sz="2400" b="1" kern="0" dirty="0" smtClean="0">
                <a:solidFill>
                  <a:srgbClr val="FF0000"/>
                </a:solidFill>
                <a:latin typeface="+mn-lt"/>
                <a:cs typeface="+mn-cs"/>
              </a:rPr>
              <a:t>stockages:</a:t>
            </a:r>
          </a:p>
          <a:p>
            <a:pPr marL="342900" indent="-342900" algn="l" eaLnBrk="0" hangingPunct="0">
              <a:spcBef>
                <a:spcPct val="20000"/>
              </a:spcBef>
              <a:defRPr/>
            </a:pPr>
            <a:endParaRPr lang="fr-FR" sz="2400" b="1" kern="0" dirty="0">
              <a:latin typeface="+mn-lt"/>
              <a:cs typeface="+mn-cs"/>
            </a:endParaRPr>
          </a:p>
          <a:p>
            <a:pPr marL="342900" indent="-342900" algn="l" eaLnBrk="0" hangingPunct="0">
              <a:spcBef>
                <a:spcPct val="20000"/>
              </a:spcBef>
              <a:buFont typeface="Wingdings" pitchFamily="2" charset="2"/>
              <a:buChar char="Ø"/>
              <a:defRPr/>
            </a:pPr>
            <a:r>
              <a:rPr lang="fr-FR" sz="2000" kern="0" dirty="0">
                <a:latin typeface="+mn-lt"/>
                <a:cs typeface="+mn-cs"/>
              </a:rPr>
              <a:t>Foin trop mouillé : Il s'échauffe (teneur en eau dépassant 25 %) et entre ensuite dans le cycle de combustion spontanée. </a:t>
            </a:r>
          </a:p>
          <a:p>
            <a:pPr marL="342900" indent="-342900" algn="l" eaLnBrk="0" hangingPunct="0">
              <a:spcBef>
                <a:spcPct val="20000"/>
              </a:spcBef>
              <a:buFont typeface="Wingdings" pitchFamily="2" charset="2"/>
              <a:buChar char="Ø"/>
              <a:defRPr/>
            </a:pPr>
            <a:r>
              <a:rPr lang="fr-FR" sz="2000" kern="0" dirty="0">
                <a:latin typeface="+mn-lt"/>
                <a:cs typeface="+mn-cs"/>
              </a:rPr>
              <a:t>Ensilage trop sec : Il s'échauffe (teneur en eau inférieure à 40 %) et entre ensuite dans le cycle de combustion spontanée. </a:t>
            </a:r>
          </a:p>
          <a:p>
            <a:pPr marL="342900" indent="-342900" algn="l" eaLnBrk="0" hangingPunct="0">
              <a:spcBef>
                <a:spcPct val="20000"/>
              </a:spcBef>
              <a:buFont typeface="Wingdings" pitchFamily="2" charset="2"/>
              <a:buChar char="Ø"/>
              <a:defRPr/>
            </a:pPr>
            <a:r>
              <a:rPr lang="fr-FR" sz="2000" kern="0" dirty="0">
                <a:latin typeface="+mn-lt"/>
                <a:cs typeface="+mn-cs"/>
              </a:rPr>
              <a:t>Fourrage accumulé en une grosse masse : Il emprisonne tout dégagement de chaleur. </a:t>
            </a:r>
          </a:p>
          <a:p>
            <a:pPr marL="342900" indent="-342900" algn="l" eaLnBrk="0" hangingPunct="0">
              <a:spcBef>
                <a:spcPct val="20000"/>
              </a:spcBef>
              <a:buFont typeface="Wingdings" pitchFamily="2" charset="2"/>
              <a:buChar char="Ø"/>
              <a:defRPr/>
            </a:pPr>
            <a:r>
              <a:rPr lang="fr-FR" sz="2000" kern="0" dirty="0">
                <a:latin typeface="+mn-lt"/>
                <a:cs typeface="+mn-cs"/>
              </a:rPr>
              <a:t>Lente infiltration d'air : Elle amène le dessèchement graduel du fourrage. </a:t>
            </a:r>
          </a:p>
          <a:p>
            <a:pPr marL="342900" indent="-342900" algn="l" eaLnBrk="0" hangingPunct="0">
              <a:spcBef>
                <a:spcPct val="20000"/>
              </a:spcBef>
              <a:buFont typeface="Wingdings" pitchFamily="2" charset="2"/>
              <a:buChar char="Ø"/>
              <a:defRPr/>
            </a:pPr>
            <a:r>
              <a:rPr lang="fr-FR" sz="2000" kern="0" dirty="0">
                <a:latin typeface="+mn-lt"/>
                <a:cs typeface="+mn-cs"/>
              </a:rPr>
              <a:t>Ensilage conservé trop longtemps (2 ans) : Il s'assèche progressivement dans le silo jusqu'à un niveau critique. </a:t>
            </a:r>
          </a:p>
        </p:txBody>
      </p:sp>
    </p:spTree>
    <p:extLst>
      <p:ext uri="{BB962C8B-B14F-4D97-AF65-F5344CB8AC3E}">
        <p14:creationId xmlns="" xmlns:p14="http://schemas.microsoft.com/office/powerpoint/2010/main" val="25186885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11</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marL="342900" indent="-342900">
              <a:spcBef>
                <a:spcPct val="20000"/>
              </a:spcBef>
              <a:defRPr/>
            </a:pPr>
            <a:r>
              <a:rPr lang="fr-FR" sz="3200" smtClean="0"/>
              <a:t>Les incendies d’exploitations agricoles</a:t>
            </a:r>
            <a:endParaRPr lang="fr-FR" sz="3200" dirty="0"/>
          </a:p>
        </p:txBody>
      </p:sp>
      <p:sp>
        <p:nvSpPr>
          <p:cNvPr id="32" name="ZoneTexte 14"/>
          <p:cNvSpPr txBox="1">
            <a:spLocks noChangeArrowheads="1"/>
          </p:cNvSpPr>
          <p:nvPr/>
        </p:nvSpPr>
        <p:spPr bwMode="auto">
          <a:xfrm>
            <a:off x="1237505" y="1269231"/>
            <a:ext cx="6702425" cy="1014412"/>
          </a:xfrm>
          <a:prstGeom prst="rect">
            <a:avLst/>
          </a:prstGeom>
          <a:noFill/>
          <a:ln w="9525">
            <a:noFill/>
            <a:miter lim="800000"/>
            <a:headEnd/>
            <a:tailEnd/>
          </a:ln>
        </p:spPr>
        <p:txBody>
          <a:bodyPr wrap="none">
            <a:spAutoFit/>
          </a:bodyPr>
          <a:lstStyle/>
          <a:p>
            <a:pPr algn="ctr"/>
            <a:r>
              <a:rPr lang="fr-FR" sz="2000" b="1" i="1" dirty="0">
                <a:solidFill>
                  <a:schemeClr val="bg1"/>
                </a:solidFill>
              </a:rPr>
              <a:t>En règle générale , les sinistres se produiraient entre </a:t>
            </a:r>
          </a:p>
          <a:p>
            <a:pPr algn="ctr"/>
            <a:r>
              <a:rPr lang="fr-FR" sz="2000" b="1" i="1" dirty="0">
                <a:solidFill>
                  <a:schemeClr val="bg1"/>
                </a:solidFill>
              </a:rPr>
              <a:t>deux et six semaines après le stockage entre </a:t>
            </a:r>
          </a:p>
          <a:p>
            <a:pPr algn="ctr"/>
            <a:r>
              <a:rPr lang="fr-FR" sz="2000" b="1" i="1" dirty="0">
                <a:solidFill>
                  <a:schemeClr val="bg1"/>
                </a:solidFill>
              </a:rPr>
              <a:t>fin Mai et début  Novembre</a:t>
            </a:r>
          </a:p>
        </p:txBody>
      </p:sp>
      <p:sp>
        <p:nvSpPr>
          <p:cNvPr id="7" name="Rectangle 3"/>
          <p:cNvSpPr txBox="1">
            <a:spLocks/>
          </p:cNvSpPr>
          <p:nvPr/>
        </p:nvSpPr>
        <p:spPr>
          <a:xfrm>
            <a:off x="107504" y="1196752"/>
            <a:ext cx="8640762" cy="4852988"/>
          </a:xfrm>
          <a:prstGeom prst="rect">
            <a:avLst/>
          </a:prstGeom>
        </p:spPr>
        <p:txBody>
          <a:bodyPr/>
          <a:lstStyle/>
          <a:p>
            <a:pPr marL="342900" indent="-342900" eaLnBrk="0" hangingPunct="0">
              <a:spcBef>
                <a:spcPct val="20000"/>
              </a:spcBef>
              <a:buFont typeface="Wingdings 2" pitchFamily="18" charset="2"/>
              <a:buNone/>
              <a:defRPr/>
            </a:pPr>
            <a:r>
              <a:rPr lang="fr-FR" sz="2000" b="1" kern="0" dirty="0" smtClean="0">
                <a:solidFill>
                  <a:srgbClr val="FF0000"/>
                </a:solidFill>
                <a:latin typeface="+mn-lt"/>
                <a:cs typeface="+mn-cs"/>
              </a:rPr>
              <a:t>Tableau </a:t>
            </a:r>
            <a:r>
              <a:rPr lang="fr-FR" sz="2000" b="1" kern="0" dirty="0">
                <a:solidFill>
                  <a:srgbClr val="FF0000"/>
                </a:solidFill>
                <a:latin typeface="+mn-lt"/>
                <a:cs typeface="+mn-cs"/>
              </a:rPr>
              <a:t>de teneurs en eau du </a:t>
            </a:r>
            <a:r>
              <a:rPr lang="fr-FR" sz="2000" b="1" kern="0" dirty="0" smtClean="0">
                <a:solidFill>
                  <a:srgbClr val="FF0000"/>
                </a:solidFill>
                <a:latin typeface="+mn-lt"/>
                <a:cs typeface="+mn-cs"/>
              </a:rPr>
              <a:t>foin :</a:t>
            </a:r>
            <a:endParaRPr lang="fr-FR" sz="2000" b="1" kern="0" dirty="0">
              <a:solidFill>
                <a:srgbClr val="FF0000"/>
              </a:solidFill>
              <a:latin typeface="+mn-lt"/>
              <a:cs typeface="+mn-cs"/>
            </a:endParaRPr>
          </a:p>
          <a:p>
            <a:pPr marL="342900" indent="-342900" eaLnBrk="0" hangingPunct="0">
              <a:spcBef>
                <a:spcPct val="20000"/>
              </a:spcBef>
              <a:buFont typeface="Wingdings 2" pitchFamily="18" charset="2"/>
              <a:buNone/>
              <a:defRPr/>
            </a:pPr>
            <a:endParaRPr lang="fr-FR" sz="2000" b="1" kern="0" dirty="0">
              <a:solidFill>
                <a:srgbClr val="FF0000"/>
              </a:solidFill>
              <a:latin typeface="+mn-lt"/>
              <a:cs typeface="+mn-cs"/>
            </a:endParaRPr>
          </a:p>
          <a:p>
            <a:pPr marL="342900" indent="-342900" eaLnBrk="0" hangingPunct="0">
              <a:spcBef>
                <a:spcPct val="20000"/>
              </a:spcBef>
              <a:buFont typeface="Wingdings 2" pitchFamily="18" charset="2"/>
              <a:buNone/>
              <a:defRPr/>
            </a:pPr>
            <a:r>
              <a:rPr lang="fr-FR" sz="3200" b="1" kern="0" dirty="0">
                <a:solidFill>
                  <a:srgbClr val="FF0000"/>
                </a:solidFill>
                <a:latin typeface="+mn-lt"/>
                <a:cs typeface="+mn-cs"/>
              </a:rPr>
              <a:t> </a:t>
            </a:r>
          </a:p>
        </p:txBody>
      </p:sp>
      <p:pic>
        <p:nvPicPr>
          <p:cNvPr id="8" name="Picture 4" descr="Figure 2. Teneurs en eau du foin "/>
          <p:cNvPicPr>
            <a:picLocks noChangeAspect="1" noChangeArrowheads="1"/>
          </p:cNvPicPr>
          <p:nvPr/>
        </p:nvPicPr>
        <p:blipFill>
          <a:blip r:embed="rId3" cstate="print"/>
          <a:srcRect/>
          <a:stretch>
            <a:fillRect/>
          </a:stretch>
        </p:blipFill>
        <p:spPr bwMode="auto">
          <a:xfrm>
            <a:off x="2412554" y="1988915"/>
            <a:ext cx="4105275" cy="3206750"/>
          </a:xfrm>
          <a:prstGeom prst="rect">
            <a:avLst/>
          </a:prstGeom>
          <a:noFill/>
          <a:ln w="38100">
            <a:solidFill>
              <a:srgbClr val="990000"/>
            </a:solidFill>
            <a:miter lim="800000"/>
            <a:headEnd/>
            <a:tailEnd/>
          </a:ln>
        </p:spPr>
      </p:pic>
      <p:sp>
        <p:nvSpPr>
          <p:cNvPr id="9" name="Rectangle 5"/>
          <p:cNvSpPr>
            <a:spLocks noChangeArrowheads="1"/>
          </p:cNvSpPr>
          <p:nvPr/>
        </p:nvSpPr>
        <p:spPr bwMode="auto">
          <a:xfrm>
            <a:off x="271016" y="5660802"/>
            <a:ext cx="8615363" cy="369888"/>
          </a:xfrm>
          <a:prstGeom prst="rect">
            <a:avLst/>
          </a:prstGeom>
          <a:noFill/>
          <a:ln w="9525">
            <a:noFill/>
            <a:miter lim="800000"/>
            <a:headEnd/>
            <a:tailEnd/>
          </a:ln>
        </p:spPr>
        <p:txBody>
          <a:bodyPr wrap="none" anchor="ctr">
            <a:spAutoFit/>
          </a:bodyPr>
          <a:lstStyle/>
          <a:p>
            <a:pPr algn="ctr" eaLnBrk="0" hangingPunct="0"/>
            <a:r>
              <a:rPr lang="fr-FR" b="1">
                <a:solidFill>
                  <a:srgbClr val="0070C0"/>
                </a:solidFill>
              </a:rPr>
              <a:t>La teneur en eau du foin ou de l'ensilage est la principale cause d'incendies. </a:t>
            </a:r>
          </a:p>
        </p:txBody>
      </p:sp>
      <p:sp>
        <p:nvSpPr>
          <p:cNvPr id="12" name="Rectangle 11"/>
          <p:cNvSpPr/>
          <p:nvPr/>
        </p:nvSpPr>
        <p:spPr>
          <a:xfrm>
            <a:off x="3347591" y="2276252"/>
            <a:ext cx="288925" cy="1130300"/>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3" name="Rectangle 12"/>
          <p:cNvSpPr/>
          <p:nvPr/>
        </p:nvSpPr>
        <p:spPr>
          <a:xfrm>
            <a:off x="3347591" y="4436840"/>
            <a:ext cx="288925" cy="554037"/>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4" name="Rectangle 13"/>
          <p:cNvSpPr/>
          <p:nvPr/>
        </p:nvSpPr>
        <p:spPr>
          <a:xfrm>
            <a:off x="3347591" y="3860577"/>
            <a:ext cx="288925" cy="554038"/>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5" name="Rectangle 14"/>
          <p:cNvSpPr/>
          <p:nvPr/>
        </p:nvSpPr>
        <p:spPr>
          <a:xfrm>
            <a:off x="3347591" y="3284315"/>
            <a:ext cx="288925" cy="555625"/>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cxnSp>
        <p:nvCxnSpPr>
          <p:cNvPr id="16" name="Connecteur droit 15"/>
          <p:cNvCxnSpPr/>
          <p:nvPr/>
        </p:nvCxnSpPr>
        <p:spPr>
          <a:xfrm>
            <a:off x="3347591" y="2781077"/>
            <a:ext cx="2889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Image 30" descr="lumiere-feu-32.gif"/>
          <p:cNvPicPr>
            <a:picLocks noChangeAspect="1"/>
          </p:cNvPicPr>
          <p:nvPr/>
        </p:nvPicPr>
        <p:blipFill>
          <a:blip r:embed="rId4" cstate="print"/>
          <a:srcRect/>
          <a:stretch>
            <a:fillRect/>
          </a:stretch>
        </p:blipFill>
        <p:spPr bwMode="auto">
          <a:xfrm>
            <a:off x="3204716" y="1844452"/>
            <a:ext cx="504825" cy="685800"/>
          </a:xfrm>
          <a:prstGeom prst="rect">
            <a:avLst/>
          </a:prstGeom>
          <a:noFill/>
          <a:ln w="9525">
            <a:noFill/>
            <a:miter lim="800000"/>
            <a:headEnd/>
            <a:tailEnd/>
          </a:ln>
        </p:spPr>
      </p:pic>
      <p:pic>
        <p:nvPicPr>
          <p:cNvPr id="18" name="Picture 16" descr="http://www.chezmaya.com/cartesvirtuelles/epicerie/foin.gif"/>
          <p:cNvPicPr>
            <a:picLocks noChangeAspect="1" noChangeArrowheads="1"/>
          </p:cNvPicPr>
          <p:nvPr/>
        </p:nvPicPr>
        <p:blipFill>
          <a:blip r:embed="rId5" cstate="print"/>
          <a:srcRect/>
          <a:stretch>
            <a:fillRect/>
          </a:stretch>
        </p:blipFill>
        <p:spPr bwMode="auto">
          <a:xfrm>
            <a:off x="2412554" y="4652740"/>
            <a:ext cx="1943100" cy="1184275"/>
          </a:xfrm>
          <a:prstGeom prst="rect">
            <a:avLst/>
          </a:prstGeom>
          <a:noFill/>
          <a:ln w="9525">
            <a:noFill/>
            <a:miter lim="800000"/>
            <a:headEnd/>
            <a:tailEnd/>
          </a:ln>
        </p:spPr>
      </p:pic>
    </p:spTree>
    <p:extLst>
      <p:ext uri="{BB962C8B-B14F-4D97-AF65-F5344CB8AC3E}">
        <p14:creationId xmlns="" xmlns:p14="http://schemas.microsoft.com/office/powerpoint/2010/main" val="17689982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12</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marL="342900" indent="-342900">
              <a:spcBef>
                <a:spcPct val="20000"/>
              </a:spcBef>
              <a:defRPr/>
            </a:pPr>
            <a:r>
              <a:rPr lang="fr-FR" sz="3200" dirty="0" smtClean="0"/>
              <a:t>Les incendies d’exploitations avicoles</a:t>
            </a:r>
            <a:endParaRPr lang="fr-FR" sz="3200" dirty="0"/>
          </a:p>
        </p:txBody>
      </p:sp>
      <p:sp>
        <p:nvSpPr>
          <p:cNvPr id="19" name="Rectangle 11"/>
          <p:cNvSpPr>
            <a:spLocks noChangeArrowheads="1"/>
          </p:cNvSpPr>
          <p:nvPr/>
        </p:nvSpPr>
        <p:spPr bwMode="auto">
          <a:xfrm>
            <a:off x="395288" y="2060848"/>
            <a:ext cx="8424862" cy="830997"/>
          </a:xfrm>
          <a:prstGeom prst="rect">
            <a:avLst/>
          </a:prstGeom>
          <a:noFill/>
          <a:ln w="9525">
            <a:noFill/>
            <a:miter lim="800000"/>
            <a:headEnd/>
            <a:tailEnd/>
          </a:ln>
        </p:spPr>
        <p:txBody>
          <a:bodyPr>
            <a:spAutoFit/>
          </a:bodyPr>
          <a:lstStyle/>
          <a:p>
            <a:pPr algn="l">
              <a:buFont typeface="Wingdings" pitchFamily="2" charset="2"/>
              <a:buChar char="Ø"/>
            </a:pPr>
            <a:r>
              <a:rPr lang="fr-FR" b="1" dirty="0"/>
              <a:t> </a:t>
            </a:r>
            <a:r>
              <a:rPr lang="fr-FR" dirty="0"/>
              <a:t>Les élevages de volailles sont soumis à des risques d’incendie spécifiques liés au mode de chauffage et de ventilation, à certains procédés de désinfection ou à d’autres installations techniques (électriques).</a:t>
            </a:r>
          </a:p>
        </p:txBody>
      </p:sp>
      <p:sp>
        <p:nvSpPr>
          <p:cNvPr id="20" name="ZoneTexte 12"/>
          <p:cNvSpPr txBox="1">
            <a:spLocks noChangeArrowheads="1"/>
          </p:cNvSpPr>
          <p:nvPr/>
        </p:nvSpPr>
        <p:spPr bwMode="auto">
          <a:xfrm>
            <a:off x="1835150" y="1332632"/>
            <a:ext cx="5473700" cy="584200"/>
          </a:xfrm>
          <a:prstGeom prst="rect">
            <a:avLst/>
          </a:prstGeom>
          <a:gradFill rotWithShape="0">
            <a:gsLst>
              <a:gs pos="0">
                <a:srgbClr val="8488C4"/>
              </a:gs>
              <a:gs pos="53000">
                <a:srgbClr val="D4DEFF"/>
              </a:gs>
              <a:gs pos="83000">
                <a:srgbClr val="D4DEFF"/>
              </a:gs>
              <a:gs pos="100000">
                <a:srgbClr val="96AB94"/>
              </a:gs>
            </a:gsLst>
            <a:lin ang="5400000"/>
          </a:gradFill>
          <a:ln w="9525">
            <a:noFill/>
            <a:miter lim="800000"/>
            <a:headEnd/>
            <a:tailEnd/>
          </a:ln>
        </p:spPr>
        <p:txBody>
          <a:bodyPr>
            <a:spAutoFit/>
          </a:bodyPr>
          <a:lstStyle/>
          <a:p>
            <a:pPr algn="ctr"/>
            <a:r>
              <a:rPr lang="fr-FR" sz="3200" i="1" dirty="0">
                <a:solidFill>
                  <a:srgbClr val="FF0000"/>
                </a:solidFill>
              </a:rPr>
              <a:t>Les incendies de Poulaillers</a:t>
            </a:r>
          </a:p>
        </p:txBody>
      </p:sp>
      <p:sp>
        <p:nvSpPr>
          <p:cNvPr id="21" name="Rectangle 13"/>
          <p:cNvSpPr>
            <a:spLocks noChangeArrowheads="1"/>
          </p:cNvSpPr>
          <p:nvPr/>
        </p:nvSpPr>
        <p:spPr bwMode="auto">
          <a:xfrm>
            <a:off x="395288" y="2958043"/>
            <a:ext cx="8351837" cy="830997"/>
          </a:xfrm>
          <a:prstGeom prst="rect">
            <a:avLst/>
          </a:prstGeom>
          <a:noFill/>
          <a:ln w="9525">
            <a:noFill/>
            <a:miter lim="800000"/>
            <a:headEnd/>
            <a:tailEnd/>
          </a:ln>
        </p:spPr>
        <p:txBody>
          <a:bodyPr>
            <a:spAutoFit/>
          </a:bodyPr>
          <a:lstStyle/>
          <a:p>
            <a:pPr algn="l">
              <a:buFont typeface="Wingdings" pitchFamily="2" charset="2"/>
              <a:buChar char="Ø"/>
            </a:pPr>
            <a:r>
              <a:rPr lang="fr-FR" dirty="0"/>
              <a:t> L’isolation thermique des murs et de la couverture est le plus souvent réalisée avec du polystyrène expansé ou de la mousse rigide de polyuréthanne, matériaux qui peuvent favoriser une propagation très rapide de l’incendie, ou bien avec de la laine de verre</a:t>
            </a:r>
            <a:r>
              <a:rPr lang="fr-FR" dirty="0" smtClean="0"/>
              <a:t>.</a:t>
            </a:r>
            <a:endParaRPr lang="fr-FR" dirty="0"/>
          </a:p>
        </p:txBody>
      </p:sp>
      <p:pic>
        <p:nvPicPr>
          <p:cNvPr id="22" name="Picture 3"/>
          <p:cNvPicPr>
            <a:picLocks noChangeAspect="1" noChangeArrowheads="1"/>
          </p:cNvPicPr>
          <p:nvPr/>
        </p:nvPicPr>
        <p:blipFill>
          <a:blip r:embed="rId3" cstate="print"/>
          <a:srcRect/>
          <a:stretch>
            <a:fillRect/>
          </a:stretch>
        </p:blipFill>
        <p:spPr bwMode="auto">
          <a:xfrm>
            <a:off x="1547664" y="3869253"/>
            <a:ext cx="2951311" cy="2133457"/>
          </a:xfrm>
          <a:prstGeom prst="rect">
            <a:avLst/>
          </a:prstGeom>
          <a:noFill/>
          <a:ln w="38100">
            <a:solidFill>
              <a:srgbClr val="990000"/>
            </a:solidFill>
            <a:miter lim="800000"/>
            <a:headEnd/>
            <a:tailEnd/>
          </a:ln>
        </p:spPr>
      </p:pic>
      <p:pic>
        <p:nvPicPr>
          <p:cNvPr id="23" name="Picture 16" descr="http://t1.gstatic.com/images?q=tbn:ANd9GcTz8GHKBPQlw1gPwulUNrxsV8_lLoUuuQG9K7bHVuBRML_IqR3Q"/>
          <p:cNvPicPr>
            <a:picLocks noChangeAspect="1" noChangeArrowheads="1"/>
          </p:cNvPicPr>
          <p:nvPr/>
        </p:nvPicPr>
        <p:blipFill>
          <a:blip r:embed="rId4" cstate="print"/>
          <a:srcRect/>
          <a:stretch>
            <a:fillRect/>
          </a:stretch>
        </p:blipFill>
        <p:spPr bwMode="auto">
          <a:xfrm>
            <a:off x="323528" y="4488967"/>
            <a:ext cx="1007344" cy="1067026"/>
          </a:xfrm>
          <a:prstGeom prst="rect">
            <a:avLst/>
          </a:prstGeom>
          <a:noFill/>
          <a:ln w="9525">
            <a:noFill/>
            <a:miter lim="800000"/>
            <a:headEnd/>
            <a:tailEnd/>
          </a:ln>
        </p:spPr>
      </p:pic>
      <p:pic>
        <p:nvPicPr>
          <p:cNvPr id="24" name="Picture 7" descr="DSC06173"/>
          <p:cNvPicPr>
            <a:picLocks noChangeAspect="1" noChangeArrowheads="1"/>
          </p:cNvPicPr>
          <p:nvPr/>
        </p:nvPicPr>
        <p:blipFill>
          <a:blip r:embed="rId5" cstate="print"/>
          <a:srcRect/>
          <a:stretch>
            <a:fillRect/>
          </a:stretch>
        </p:blipFill>
        <p:spPr bwMode="auto">
          <a:xfrm>
            <a:off x="4644007" y="3881747"/>
            <a:ext cx="3168353" cy="2120963"/>
          </a:xfrm>
          <a:prstGeom prst="rect">
            <a:avLst/>
          </a:prstGeom>
          <a:noFill/>
          <a:ln w="38100">
            <a:solidFill>
              <a:srgbClr val="990000"/>
            </a:solidFill>
            <a:miter lim="800000"/>
            <a:headEnd/>
            <a:tailEnd/>
          </a:ln>
        </p:spPr>
      </p:pic>
    </p:spTree>
    <p:extLst>
      <p:ext uri="{BB962C8B-B14F-4D97-AF65-F5344CB8AC3E}">
        <p14:creationId xmlns="" xmlns:p14="http://schemas.microsoft.com/office/powerpoint/2010/main" val="3972396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13</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marL="342900" indent="-342900">
              <a:spcBef>
                <a:spcPct val="20000"/>
              </a:spcBef>
              <a:defRPr/>
            </a:pPr>
            <a:r>
              <a:rPr lang="fr-FR" sz="3200" dirty="0" smtClean="0"/>
              <a:t>Les incendies d’exploitations avicoles</a:t>
            </a:r>
            <a:endParaRPr lang="fr-FR" sz="3200" dirty="0"/>
          </a:p>
        </p:txBody>
      </p:sp>
      <p:sp>
        <p:nvSpPr>
          <p:cNvPr id="10" name="Rectangle 1"/>
          <p:cNvSpPr>
            <a:spLocks noChangeArrowheads="1"/>
          </p:cNvSpPr>
          <p:nvPr/>
        </p:nvSpPr>
        <p:spPr bwMode="auto">
          <a:xfrm>
            <a:off x="181545" y="1124744"/>
            <a:ext cx="8820150" cy="1077218"/>
          </a:xfrm>
          <a:prstGeom prst="rect">
            <a:avLst/>
          </a:prstGeom>
          <a:noFill/>
          <a:ln w="9525">
            <a:noFill/>
            <a:miter lim="800000"/>
            <a:headEnd/>
            <a:tailEnd/>
          </a:ln>
        </p:spPr>
        <p:txBody>
          <a:bodyPr>
            <a:spAutoFit/>
          </a:bodyPr>
          <a:lstStyle/>
          <a:p>
            <a:r>
              <a:rPr lang="fr-FR" dirty="0"/>
              <a:t> </a:t>
            </a:r>
            <a:r>
              <a:rPr lang="fr-FR" b="1" dirty="0">
                <a:solidFill>
                  <a:srgbClr val="0000FF"/>
                </a:solidFill>
              </a:rPr>
              <a:t>Il existe plusieurs modes de chauffage possibles :</a:t>
            </a:r>
          </a:p>
          <a:p>
            <a:endParaRPr lang="fr-FR" b="1" dirty="0">
              <a:solidFill>
                <a:srgbClr val="0000FF"/>
              </a:solidFill>
            </a:endParaRPr>
          </a:p>
          <a:p>
            <a:pPr algn="l">
              <a:buFont typeface="Wingdings" pitchFamily="2" charset="2"/>
              <a:buChar char="Ø"/>
            </a:pPr>
            <a:r>
              <a:rPr lang="fr-FR" dirty="0"/>
              <a:t> des aérothermes à eau chaude, qui ne présentent pas de risque d’incendie si </a:t>
            </a:r>
            <a:r>
              <a:rPr lang="fr-FR" dirty="0" smtClean="0"/>
              <a:t>la chaudière </a:t>
            </a:r>
            <a:r>
              <a:rPr lang="fr-FR" dirty="0"/>
              <a:t>est convenablement isolée.</a:t>
            </a:r>
          </a:p>
        </p:txBody>
      </p:sp>
      <p:sp>
        <p:nvSpPr>
          <p:cNvPr id="11" name="Rectangle 2"/>
          <p:cNvSpPr>
            <a:spLocks noChangeArrowheads="1"/>
          </p:cNvSpPr>
          <p:nvPr/>
        </p:nvSpPr>
        <p:spPr bwMode="auto">
          <a:xfrm>
            <a:off x="179388" y="2132856"/>
            <a:ext cx="9070975" cy="830997"/>
          </a:xfrm>
          <a:prstGeom prst="rect">
            <a:avLst/>
          </a:prstGeom>
          <a:noFill/>
          <a:ln w="9525">
            <a:noFill/>
            <a:miter lim="800000"/>
            <a:headEnd/>
            <a:tailEnd/>
          </a:ln>
        </p:spPr>
        <p:txBody>
          <a:bodyPr>
            <a:spAutoFit/>
          </a:bodyPr>
          <a:lstStyle/>
          <a:p>
            <a:pPr algn="l">
              <a:buFont typeface="Wingdings" pitchFamily="2" charset="2"/>
              <a:buChar char="Ø"/>
            </a:pPr>
            <a:r>
              <a:rPr lang="fr-FR" dirty="0"/>
              <a:t> des installations à air chaud pulsé avec un foyer à l’intérieur du poulailler. Il </a:t>
            </a:r>
            <a:r>
              <a:rPr lang="fr-FR" dirty="0" smtClean="0"/>
              <a:t>peut s’agir </a:t>
            </a:r>
            <a:r>
              <a:rPr lang="fr-FR" dirty="0"/>
              <a:t>de </a:t>
            </a:r>
            <a:endParaRPr lang="fr-FR" dirty="0" smtClean="0"/>
          </a:p>
          <a:p>
            <a:pPr algn="l"/>
            <a:r>
              <a:rPr lang="fr-FR" dirty="0" smtClean="0"/>
              <a:t>« </a:t>
            </a:r>
            <a:r>
              <a:rPr lang="fr-FR" dirty="0"/>
              <a:t>canons » à air chaud mobiles alimentés avec du fioul.</a:t>
            </a:r>
          </a:p>
          <a:p>
            <a:pPr algn="l">
              <a:buFont typeface="Wingdings" pitchFamily="2" charset="2"/>
              <a:buChar char="Ø"/>
            </a:pPr>
            <a:r>
              <a:rPr lang="fr-FR" dirty="0"/>
              <a:t> des radiants à gaz, ou plus rarement électriques.</a:t>
            </a:r>
          </a:p>
        </p:txBody>
      </p:sp>
      <p:pic>
        <p:nvPicPr>
          <p:cNvPr id="12" name="Picture 4" descr="http://ecorel.pagesperso-orange.fr/images/442.JPG"/>
          <p:cNvPicPr>
            <a:picLocks noChangeAspect="1" noChangeArrowheads="1"/>
          </p:cNvPicPr>
          <p:nvPr/>
        </p:nvPicPr>
        <p:blipFill>
          <a:blip r:embed="rId3" cstate="print"/>
          <a:srcRect/>
          <a:stretch>
            <a:fillRect/>
          </a:stretch>
        </p:blipFill>
        <p:spPr bwMode="auto">
          <a:xfrm>
            <a:off x="1403648" y="3088522"/>
            <a:ext cx="1512887" cy="969962"/>
          </a:xfrm>
          <a:prstGeom prst="rect">
            <a:avLst/>
          </a:prstGeom>
          <a:noFill/>
          <a:ln w="38100">
            <a:noFill/>
            <a:miter lim="800000"/>
            <a:headEnd/>
            <a:tailEnd/>
          </a:ln>
        </p:spPr>
      </p:pic>
      <p:pic>
        <p:nvPicPr>
          <p:cNvPr id="13" name="Picture 6" descr="http://www.reussir-aviculture.com/reussir/photos/100/img/AEF6T35C3_web.jpg"/>
          <p:cNvPicPr>
            <a:picLocks noChangeAspect="1" noChangeArrowheads="1"/>
          </p:cNvPicPr>
          <p:nvPr/>
        </p:nvPicPr>
        <p:blipFill>
          <a:blip r:embed="rId4" cstate="print"/>
          <a:srcRect/>
          <a:stretch>
            <a:fillRect/>
          </a:stretch>
        </p:blipFill>
        <p:spPr bwMode="auto">
          <a:xfrm>
            <a:off x="4140821" y="3140968"/>
            <a:ext cx="4248150" cy="2833688"/>
          </a:xfrm>
          <a:prstGeom prst="rect">
            <a:avLst/>
          </a:prstGeom>
          <a:noFill/>
          <a:ln w="38100">
            <a:solidFill>
              <a:srgbClr val="990000"/>
            </a:solidFill>
            <a:miter lim="800000"/>
            <a:headEnd/>
            <a:tailEnd/>
          </a:ln>
        </p:spPr>
      </p:pic>
      <p:pic>
        <p:nvPicPr>
          <p:cNvPr id="14" name="Picture 6" descr="DSC06186"/>
          <p:cNvPicPr>
            <a:picLocks noChangeAspect="1" noChangeArrowheads="1"/>
          </p:cNvPicPr>
          <p:nvPr/>
        </p:nvPicPr>
        <p:blipFill>
          <a:blip r:embed="rId5" cstate="print"/>
          <a:srcRect/>
          <a:stretch>
            <a:fillRect/>
          </a:stretch>
        </p:blipFill>
        <p:spPr bwMode="auto">
          <a:xfrm>
            <a:off x="952318" y="4183153"/>
            <a:ext cx="2613828" cy="1750228"/>
          </a:xfrm>
          <a:prstGeom prst="rect">
            <a:avLst/>
          </a:prstGeom>
          <a:solidFill>
            <a:srgbClr val="990000"/>
          </a:solidFill>
          <a:ln w="31750">
            <a:solidFill>
              <a:srgbClr val="800000"/>
            </a:solidFill>
            <a:miter lim="800000"/>
            <a:headEnd/>
            <a:tailEnd/>
          </a:ln>
        </p:spPr>
      </p:pic>
    </p:spTree>
    <p:extLst>
      <p:ext uri="{BB962C8B-B14F-4D97-AF65-F5344CB8AC3E}">
        <p14:creationId xmlns="" xmlns:p14="http://schemas.microsoft.com/office/powerpoint/2010/main" val="23329366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14</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marL="342900" indent="-342900">
              <a:spcBef>
                <a:spcPct val="20000"/>
              </a:spcBef>
              <a:defRPr/>
            </a:pPr>
            <a:r>
              <a:rPr lang="fr-FR" sz="3200" dirty="0" smtClean="0"/>
              <a:t>Les incendies d’exploitations avicoles</a:t>
            </a:r>
            <a:endParaRPr lang="fr-FR" sz="3200" dirty="0"/>
          </a:p>
        </p:txBody>
      </p:sp>
      <p:pic>
        <p:nvPicPr>
          <p:cNvPr id="9" name="Picture 4" descr="DSC06183"/>
          <p:cNvPicPr>
            <a:picLocks noChangeAspect="1" noChangeArrowheads="1"/>
          </p:cNvPicPr>
          <p:nvPr/>
        </p:nvPicPr>
        <p:blipFill>
          <a:blip r:embed="rId3" cstate="print"/>
          <a:srcRect/>
          <a:stretch>
            <a:fillRect/>
          </a:stretch>
        </p:blipFill>
        <p:spPr bwMode="auto">
          <a:xfrm>
            <a:off x="1475656" y="3129350"/>
            <a:ext cx="4535488" cy="3035300"/>
          </a:xfrm>
          <a:prstGeom prst="rect">
            <a:avLst/>
          </a:prstGeom>
          <a:noFill/>
          <a:ln w="31750">
            <a:solidFill>
              <a:srgbClr val="990000"/>
            </a:solidFill>
            <a:miter lim="800000"/>
            <a:headEnd/>
            <a:tailEnd/>
          </a:ln>
        </p:spPr>
      </p:pic>
      <p:pic>
        <p:nvPicPr>
          <p:cNvPr id="15" name="Picture 5" descr="DSC06193"/>
          <p:cNvPicPr>
            <a:picLocks noChangeAspect="1" noChangeArrowheads="1"/>
          </p:cNvPicPr>
          <p:nvPr/>
        </p:nvPicPr>
        <p:blipFill>
          <a:blip r:embed="rId4" cstate="print"/>
          <a:srcRect/>
          <a:stretch>
            <a:fillRect/>
          </a:stretch>
        </p:blipFill>
        <p:spPr bwMode="auto">
          <a:xfrm>
            <a:off x="6299894" y="4581128"/>
            <a:ext cx="2087563" cy="1397000"/>
          </a:xfrm>
          <a:prstGeom prst="rect">
            <a:avLst/>
          </a:prstGeom>
          <a:noFill/>
          <a:ln w="31750">
            <a:solidFill>
              <a:srgbClr val="990000"/>
            </a:solidFill>
            <a:miter lim="800000"/>
            <a:headEnd/>
            <a:tailEnd/>
          </a:ln>
        </p:spPr>
      </p:pic>
      <p:pic>
        <p:nvPicPr>
          <p:cNvPr id="16" name="Picture 6" descr="DSC06192"/>
          <p:cNvPicPr>
            <a:picLocks noChangeAspect="1" noChangeArrowheads="1"/>
          </p:cNvPicPr>
          <p:nvPr/>
        </p:nvPicPr>
        <p:blipFill>
          <a:blip r:embed="rId5" cstate="print"/>
          <a:srcRect/>
          <a:stretch>
            <a:fillRect/>
          </a:stretch>
        </p:blipFill>
        <p:spPr bwMode="auto">
          <a:xfrm>
            <a:off x="179388" y="4025503"/>
            <a:ext cx="1873250" cy="1254125"/>
          </a:xfrm>
          <a:prstGeom prst="rect">
            <a:avLst/>
          </a:prstGeom>
          <a:noFill/>
          <a:ln w="31750">
            <a:solidFill>
              <a:srgbClr val="990000"/>
            </a:solidFill>
            <a:miter lim="800000"/>
            <a:headEnd/>
            <a:tailEnd/>
          </a:ln>
        </p:spPr>
      </p:pic>
      <p:sp>
        <p:nvSpPr>
          <p:cNvPr id="17" name="Text Box 7"/>
          <p:cNvSpPr txBox="1">
            <a:spLocks noChangeArrowheads="1"/>
          </p:cNvSpPr>
          <p:nvPr/>
        </p:nvSpPr>
        <p:spPr bwMode="auto">
          <a:xfrm>
            <a:off x="251520" y="1052736"/>
            <a:ext cx="7784503" cy="2062103"/>
          </a:xfrm>
          <a:prstGeom prst="rect">
            <a:avLst/>
          </a:prstGeom>
          <a:noFill/>
          <a:ln w="9525">
            <a:noFill/>
            <a:miter lim="800000"/>
            <a:headEnd/>
            <a:tailEnd/>
          </a:ln>
        </p:spPr>
        <p:txBody>
          <a:bodyPr wrap="none">
            <a:spAutoFit/>
          </a:bodyPr>
          <a:lstStyle/>
          <a:p>
            <a:pPr marL="342900" indent="-342900"/>
            <a:r>
              <a:rPr lang="fr-FR" b="1" dirty="0">
                <a:solidFill>
                  <a:srgbClr val="0000FF"/>
                </a:solidFill>
              </a:rPr>
              <a:t>Le mode d’alimentation des volailles (</a:t>
            </a:r>
            <a:r>
              <a:rPr lang="fr-FR" b="1" dirty="0" err="1">
                <a:solidFill>
                  <a:srgbClr val="0000FF"/>
                </a:solidFill>
              </a:rPr>
              <a:t>agrainoirs</a:t>
            </a:r>
            <a:r>
              <a:rPr lang="fr-FR" b="1" dirty="0">
                <a:solidFill>
                  <a:srgbClr val="0000FF"/>
                </a:solidFill>
              </a:rPr>
              <a:t>):</a:t>
            </a:r>
          </a:p>
          <a:p>
            <a:pPr marL="342900" indent="-342900" algn="l"/>
            <a:endParaRPr lang="fr-FR" b="1" dirty="0">
              <a:solidFill>
                <a:srgbClr val="0000FF"/>
              </a:solidFill>
            </a:endParaRPr>
          </a:p>
          <a:p>
            <a:pPr marL="342900" indent="-342900" algn="l">
              <a:buFont typeface="Wingdings" pitchFamily="2" charset="2"/>
              <a:buNone/>
            </a:pPr>
            <a:r>
              <a:rPr lang="fr-FR" dirty="0"/>
              <a:t>Principalement constitué d’un système automatisé de vis sans fin, en règle</a:t>
            </a:r>
          </a:p>
          <a:p>
            <a:pPr marL="342900" indent="-342900" algn="l"/>
            <a:r>
              <a:rPr lang="fr-FR" dirty="0"/>
              <a:t>général on retrouve: </a:t>
            </a:r>
          </a:p>
          <a:p>
            <a:pPr marL="342900" indent="-342900" algn="l"/>
            <a:r>
              <a:rPr lang="fr-FR" dirty="0"/>
              <a:t> - Un moteur électrique en façade du bâtiment permettant l’alimentation de la trémie</a:t>
            </a:r>
          </a:p>
          <a:p>
            <a:pPr marL="342900" indent="-342900" algn="l"/>
            <a:r>
              <a:rPr lang="fr-FR" dirty="0"/>
              <a:t> depuis le silo.</a:t>
            </a:r>
            <a:r>
              <a:rPr lang="fr-FR" b="1" dirty="0">
                <a:solidFill>
                  <a:srgbClr val="0000FF"/>
                </a:solidFill>
              </a:rPr>
              <a:t> </a:t>
            </a:r>
          </a:p>
          <a:p>
            <a:pPr marL="342900" indent="-342900" algn="l"/>
            <a:r>
              <a:rPr lang="fr-FR" dirty="0"/>
              <a:t> - Un moteur électrique en bout de ligne permettant l’approvisionnement des</a:t>
            </a:r>
          </a:p>
          <a:p>
            <a:pPr marL="342900" indent="-342900" algn="l"/>
            <a:r>
              <a:rPr lang="fr-FR" dirty="0"/>
              <a:t> </a:t>
            </a:r>
            <a:r>
              <a:rPr lang="fr-FR" dirty="0" err="1"/>
              <a:t>agrainoirs</a:t>
            </a:r>
            <a:r>
              <a:rPr lang="fr-FR" dirty="0"/>
              <a:t>.</a:t>
            </a:r>
          </a:p>
        </p:txBody>
      </p:sp>
      <p:pic>
        <p:nvPicPr>
          <p:cNvPr id="18" name="Picture 8" descr="DSC06194"/>
          <p:cNvPicPr>
            <a:picLocks noChangeAspect="1" noChangeArrowheads="1"/>
          </p:cNvPicPr>
          <p:nvPr/>
        </p:nvPicPr>
        <p:blipFill>
          <a:blip r:embed="rId6" cstate="print"/>
          <a:srcRect/>
          <a:stretch>
            <a:fillRect/>
          </a:stretch>
        </p:blipFill>
        <p:spPr bwMode="auto">
          <a:xfrm>
            <a:off x="6299895" y="3068960"/>
            <a:ext cx="2087563" cy="1397000"/>
          </a:xfrm>
          <a:prstGeom prst="rect">
            <a:avLst/>
          </a:prstGeom>
          <a:noFill/>
          <a:ln w="31750">
            <a:solidFill>
              <a:srgbClr val="990000"/>
            </a:solidFill>
            <a:miter lim="800000"/>
            <a:headEnd/>
            <a:tailEnd/>
          </a:ln>
        </p:spPr>
      </p:pic>
    </p:spTree>
    <p:extLst>
      <p:ext uri="{BB962C8B-B14F-4D97-AF65-F5344CB8AC3E}">
        <p14:creationId xmlns="" xmlns:p14="http://schemas.microsoft.com/office/powerpoint/2010/main" val="26993359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15</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marL="342900" indent="-342900">
              <a:spcBef>
                <a:spcPct val="20000"/>
              </a:spcBef>
              <a:defRPr/>
            </a:pPr>
            <a:r>
              <a:rPr lang="fr-FR" sz="3200" dirty="0" smtClean="0"/>
              <a:t>Les incendies d’exploitations avicoles</a:t>
            </a:r>
            <a:endParaRPr lang="fr-FR" sz="3200" dirty="0"/>
          </a:p>
        </p:txBody>
      </p:sp>
      <p:sp>
        <p:nvSpPr>
          <p:cNvPr id="10" name="Rectangle 1"/>
          <p:cNvSpPr>
            <a:spLocks noChangeArrowheads="1"/>
          </p:cNvSpPr>
          <p:nvPr/>
        </p:nvSpPr>
        <p:spPr bwMode="auto">
          <a:xfrm>
            <a:off x="251520" y="1427227"/>
            <a:ext cx="8424863" cy="4093428"/>
          </a:xfrm>
          <a:prstGeom prst="rect">
            <a:avLst/>
          </a:prstGeom>
          <a:noFill/>
          <a:ln w="9525">
            <a:noFill/>
            <a:miter lim="800000"/>
            <a:headEnd/>
            <a:tailEnd/>
          </a:ln>
        </p:spPr>
        <p:txBody>
          <a:bodyPr>
            <a:spAutoFit/>
          </a:bodyPr>
          <a:lstStyle/>
          <a:p>
            <a:pPr>
              <a:buFontTx/>
              <a:buChar char="-"/>
            </a:pPr>
            <a:r>
              <a:rPr lang="fr-FR" sz="2000" b="1" dirty="0">
                <a:solidFill>
                  <a:srgbClr val="0000FF"/>
                </a:solidFill>
              </a:rPr>
              <a:t> La désinfection des poulaillers:</a:t>
            </a:r>
          </a:p>
          <a:p>
            <a:pPr>
              <a:buFontTx/>
              <a:buChar char="-"/>
            </a:pPr>
            <a:endParaRPr lang="fr-FR" b="1" dirty="0"/>
          </a:p>
          <a:p>
            <a:pPr algn="l"/>
            <a:r>
              <a:rPr lang="fr-FR" dirty="0"/>
              <a:t>Certains produits de désinfection présentent des risques d’incendie importants </a:t>
            </a:r>
          </a:p>
          <a:p>
            <a:pPr algn="l"/>
            <a:r>
              <a:rPr lang="fr-FR" dirty="0"/>
              <a:t>s’ils sont associés à des combustibles. Il en est ainsi :</a:t>
            </a:r>
          </a:p>
          <a:p>
            <a:pPr algn="l"/>
            <a:endParaRPr lang="fr-FR" dirty="0"/>
          </a:p>
          <a:p>
            <a:pPr algn="l">
              <a:buFont typeface="Wingdings" pitchFamily="2" charset="2"/>
              <a:buChar char="Ø"/>
            </a:pPr>
            <a:r>
              <a:rPr lang="fr-FR" dirty="0"/>
              <a:t> de la chaux vive avec de l’eau en présence de paille ou de copeaux,</a:t>
            </a:r>
          </a:p>
          <a:p>
            <a:pPr algn="l"/>
            <a:endParaRPr lang="fr-FR" dirty="0"/>
          </a:p>
          <a:p>
            <a:pPr algn="l">
              <a:buFont typeface="Wingdings" pitchFamily="2" charset="2"/>
              <a:buChar char="Ø"/>
            </a:pPr>
            <a:r>
              <a:rPr lang="fr-FR" dirty="0"/>
              <a:t> du permanganate de potassium (facilement reconnaissable: violet).</a:t>
            </a:r>
          </a:p>
          <a:p>
            <a:pPr algn="l"/>
            <a:endParaRPr lang="fr-FR" dirty="0"/>
          </a:p>
          <a:p>
            <a:pPr algn="l">
              <a:buFont typeface="Wingdings" pitchFamily="2" charset="2"/>
              <a:buChar char="Ø"/>
            </a:pPr>
            <a:r>
              <a:rPr lang="fr-FR" dirty="0"/>
              <a:t> du formol « solide », en réalité du </a:t>
            </a:r>
            <a:r>
              <a:rPr lang="fr-FR" dirty="0" err="1"/>
              <a:t>paraformaldéhyde</a:t>
            </a:r>
            <a:r>
              <a:rPr lang="fr-FR" dirty="0"/>
              <a:t> (polymère du formol).</a:t>
            </a:r>
          </a:p>
          <a:p>
            <a:pPr algn="l"/>
            <a:endParaRPr lang="fr-FR" dirty="0"/>
          </a:p>
          <a:p>
            <a:pPr algn="l"/>
            <a:r>
              <a:rPr lang="fr-FR" dirty="0"/>
              <a:t>D’une façon générale l’attention des éleveurs est rarement attirée sur les risques</a:t>
            </a:r>
          </a:p>
          <a:p>
            <a:pPr algn="l"/>
            <a:r>
              <a:rPr lang="fr-FR" dirty="0"/>
              <a:t>d’incendie découlant de l’emploi de ces produits.</a:t>
            </a:r>
          </a:p>
          <a:p>
            <a:endParaRPr lang="fr-FR" dirty="0"/>
          </a:p>
          <a:p>
            <a:r>
              <a:rPr lang="fr-FR" b="1" dirty="0">
                <a:solidFill>
                  <a:srgbClr val="FF0000"/>
                </a:solidFill>
              </a:rPr>
              <a:t>Réaction chimique exothermique  si addition d’eau et d’un combustible</a:t>
            </a:r>
            <a:endParaRPr lang="fr-FR" dirty="0">
              <a:solidFill>
                <a:srgbClr val="FF0000"/>
              </a:solidFill>
            </a:endParaRPr>
          </a:p>
          <a:p>
            <a:r>
              <a:rPr lang="fr-FR" dirty="0"/>
              <a:t>         </a:t>
            </a:r>
            <a:endParaRPr lang="fr-FR" sz="2000" b="1" dirty="0"/>
          </a:p>
        </p:txBody>
      </p:sp>
      <p:pic>
        <p:nvPicPr>
          <p:cNvPr id="11" name="Picture 2" descr="https://boutique.socli.fr/var/plain_site/storage/images/media/images/seau-chaux-vive2/3585-1-fre-FR/seau-chaux-vive.jpg"/>
          <p:cNvPicPr>
            <a:picLocks noChangeAspect="1" noChangeArrowheads="1"/>
          </p:cNvPicPr>
          <p:nvPr/>
        </p:nvPicPr>
        <p:blipFill>
          <a:blip r:embed="rId3" cstate="print"/>
          <a:srcRect/>
          <a:stretch>
            <a:fillRect/>
          </a:stretch>
        </p:blipFill>
        <p:spPr bwMode="auto">
          <a:xfrm>
            <a:off x="8280302" y="2023667"/>
            <a:ext cx="792162" cy="650875"/>
          </a:xfrm>
          <a:prstGeom prst="rect">
            <a:avLst/>
          </a:prstGeom>
          <a:noFill/>
          <a:ln w="15875">
            <a:noFill/>
            <a:miter lim="800000"/>
            <a:headEnd/>
            <a:tailEnd/>
          </a:ln>
        </p:spPr>
      </p:pic>
      <p:pic>
        <p:nvPicPr>
          <p:cNvPr id="12" name="Picture 15" descr="activated_alumina_with_potassium_permanganate_v0"/>
          <p:cNvPicPr>
            <a:picLocks noChangeAspect="1" noChangeArrowheads="1"/>
          </p:cNvPicPr>
          <p:nvPr/>
        </p:nvPicPr>
        <p:blipFill>
          <a:blip r:embed="rId4" cstate="print"/>
          <a:srcRect/>
          <a:stretch>
            <a:fillRect/>
          </a:stretch>
        </p:blipFill>
        <p:spPr bwMode="auto">
          <a:xfrm>
            <a:off x="8280302" y="3164506"/>
            <a:ext cx="792162" cy="633412"/>
          </a:xfrm>
          <a:prstGeom prst="rect">
            <a:avLst/>
          </a:prstGeom>
          <a:noFill/>
          <a:ln w="15875">
            <a:noFill/>
            <a:miter lim="800000"/>
            <a:headEnd/>
            <a:tailEnd/>
          </a:ln>
        </p:spPr>
      </p:pic>
      <p:pic>
        <p:nvPicPr>
          <p:cNvPr id="13" name="Picture 17" descr="paraformaldehyde-250x250"/>
          <p:cNvPicPr>
            <a:picLocks noChangeAspect="1" noChangeArrowheads="1"/>
          </p:cNvPicPr>
          <p:nvPr/>
        </p:nvPicPr>
        <p:blipFill>
          <a:blip r:embed="rId5" cstate="print"/>
          <a:srcRect/>
          <a:stretch>
            <a:fillRect/>
          </a:stretch>
        </p:blipFill>
        <p:spPr bwMode="auto">
          <a:xfrm>
            <a:off x="8432727" y="4126971"/>
            <a:ext cx="576263" cy="527050"/>
          </a:xfrm>
          <a:prstGeom prst="rect">
            <a:avLst/>
          </a:prstGeom>
          <a:noFill/>
          <a:ln w="15875">
            <a:noFill/>
            <a:miter lim="800000"/>
            <a:headEnd/>
            <a:tailEnd/>
          </a:ln>
        </p:spPr>
      </p:pic>
      <p:sp>
        <p:nvSpPr>
          <p:cNvPr id="14" name="Flèche angle droit à deux pointes 13"/>
          <p:cNvSpPr/>
          <p:nvPr/>
        </p:nvSpPr>
        <p:spPr>
          <a:xfrm>
            <a:off x="8487222" y="4855218"/>
            <a:ext cx="487312" cy="651818"/>
          </a:xfrm>
          <a:prstGeom prst="leftUpArrow">
            <a:avLst>
              <a:gd name="adj1" fmla="val 25000"/>
              <a:gd name="adj2" fmla="val 25000"/>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pic>
        <p:nvPicPr>
          <p:cNvPr id="19" name="Image 12" descr="firewal.gif"/>
          <p:cNvPicPr>
            <a:picLocks noChangeAspect="1"/>
          </p:cNvPicPr>
          <p:nvPr/>
        </p:nvPicPr>
        <p:blipFill>
          <a:blip r:embed="rId6" cstate="print"/>
          <a:srcRect/>
          <a:stretch>
            <a:fillRect/>
          </a:stretch>
        </p:blipFill>
        <p:spPr bwMode="auto">
          <a:xfrm>
            <a:off x="467544" y="5157192"/>
            <a:ext cx="8027987" cy="428625"/>
          </a:xfrm>
          <a:prstGeom prst="rect">
            <a:avLst/>
          </a:prstGeom>
          <a:noFill/>
          <a:ln w="9525">
            <a:noFill/>
            <a:miter lim="800000"/>
            <a:headEnd/>
            <a:tailEnd/>
          </a:ln>
        </p:spPr>
      </p:pic>
    </p:spTree>
    <p:extLst>
      <p:ext uri="{BB962C8B-B14F-4D97-AF65-F5344CB8AC3E}">
        <p14:creationId xmlns="" xmlns:p14="http://schemas.microsoft.com/office/powerpoint/2010/main" val="39752990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16</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marL="342900" indent="-342900">
              <a:spcBef>
                <a:spcPct val="20000"/>
              </a:spcBef>
              <a:defRPr/>
            </a:pPr>
            <a:r>
              <a:rPr lang="fr-FR" sz="3200" dirty="0" smtClean="0"/>
              <a:t>Les incendies d’exploitations agricoles</a:t>
            </a:r>
            <a:endParaRPr lang="fr-FR" sz="3200" dirty="0"/>
          </a:p>
        </p:txBody>
      </p:sp>
      <p:sp>
        <p:nvSpPr>
          <p:cNvPr id="15" name="ZoneTexte 10"/>
          <p:cNvSpPr txBox="1">
            <a:spLocks noChangeArrowheads="1"/>
          </p:cNvSpPr>
          <p:nvPr/>
        </p:nvSpPr>
        <p:spPr bwMode="auto">
          <a:xfrm>
            <a:off x="395536" y="939949"/>
            <a:ext cx="8351838" cy="2677656"/>
          </a:xfrm>
          <a:prstGeom prst="rect">
            <a:avLst/>
          </a:prstGeom>
          <a:noFill/>
          <a:ln w="9525">
            <a:noFill/>
            <a:miter lim="800000"/>
            <a:headEnd/>
            <a:tailEnd/>
          </a:ln>
        </p:spPr>
        <p:txBody>
          <a:bodyPr>
            <a:spAutoFit/>
          </a:bodyPr>
          <a:lstStyle/>
          <a:p>
            <a:pPr algn="l"/>
            <a:r>
              <a:rPr lang="fr-FR" sz="2400" b="1" dirty="0">
                <a:solidFill>
                  <a:srgbClr val="FF0000"/>
                </a:solidFill>
              </a:rPr>
              <a:t> </a:t>
            </a:r>
            <a:r>
              <a:rPr lang="fr-FR" dirty="0"/>
              <a:t>Il apparaît l’extrême complexité des feux de ferme imposée en règle générale par la destruction prononcée de la scène d’incendie et du déblai réalisé par les SP (extraction du foin des hangars et l’absence de signes objectifs manifestes). </a:t>
            </a:r>
          </a:p>
          <a:p>
            <a:pPr algn="l"/>
            <a:r>
              <a:rPr lang="fr-FR" dirty="0"/>
              <a:t>Le technicien RCCI ne peut que travailler uniquement par élimination successive des sources de chaleur possibles.</a:t>
            </a:r>
          </a:p>
          <a:p>
            <a:pPr algn="l"/>
            <a:r>
              <a:rPr lang="fr-FR" dirty="0"/>
              <a:t>Ces causes sont:</a:t>
            </a:r>
          </a:p>
          <a:p>
            <a:endParaRPr lang="fr-FR" dirty="0"/>
          </a:p>
          <a:p>
            <a:endParaRPr lang="fr-FR" dirty="0">
              <a:solidFill>
                <a:srgbClr val="0000FF"/>
              </a:solidFill>
            </a:endParaRPr>
          </a:p>
          <a:p>
            <a:endParaRPr lang="fr-FR" dirty="0">
              <a:solidFill>
                <a:srgbClr val="0000FF"/>
              </a:solidFill>
            </a:endParaRPr>
          </a:p>
          <a:p>
            <a:endParaRPr lang="fr-FR" dirty="0"/>
          </a:p>
        </p:txBody>
      </p:sp>
      <p:sp>
        <p:nvSpPr>
          <p:cNvPr id="16" name="Rectangle 2"/>
          <p:cNvSpPr>
            <a:spLocks noChangeArrowheads="1"/>
          </p:cNvSpPr>
          <p:nvPr/>
        </p:nvSpPr>
        <p:spPr bwMode="auto">
          <a:xfrm>
            <a:off x="466974" y="2636912"/>
            <a:ext cx="8532812" cy="3786187"/>
          </a:xfrm>
          <a:prstGeom prst="rect">
            <a:avLst/>
          </a:prstGeom>
          <a:noFill/>
          <a:ln w="9525">
            <a:noFill/>
            <a:miter lim="800000"/>
            <a:headEnd/>
            <a:tailEnd/>
          </a:ln>
        </p:spPr>
        <p:txBody>
          <a:bodyPr>
            <a:spAutoFit/>
          </a:bodyPr>
          <a:lstStyle/>
          <a:p>
            <a:pPr algn="l">
              <a:buFont typeface="Wingdings" pitchFamily="2" charset="2"/>
              <a:buChar char="Ø"/>
            </a:pPr>
            <a:r>
              <a:rPr lang="fr-FR" sz="1600" dirty="0">
                <a:solidFill>
                  <a:srgbClr val="0070C0"/>
                </a:solidFill>
              </a:rPr>
              <a:t> Provoquées par des jeux d'enfants.</a:t>
            </a:r>
          </a:p>
          <a:p>
            <a:pPr algn="l">
              <a:buFont typeface="Wingdings" pitchFamily="2" charset="2"/>
              <a:buChar char="Ø"/>
            </a:pPr>
            <a:r>
              <a:rPr lang="fr-FR" sz="1600" dirty="0">
                <a:solidFill>
                  <a:srgbClr val="0070C0"/>
                </a:solidFill>
              </a:rPr>
              <a:t> La conséquence d'imprudences (brûlage des chaumes sans surveillance, épandage de                                       chlorate sur de la paille, travaux par points chauds, allumettes, écobuage, …).</a:t>
            </a:r>
          </a:p>
          <a:p>
            <a:pPr algn="l">
              <a:buFont typeface="Wingdings" pitchFamily="2" charset="2"/>
              <a:buChar char="Ø"/>
            </a:pPr>
            <a:r>
              <a:rPr lang="fr-FR" sz="1600" dirty="0">
                <a:solidFill>
                  <a:srgbClr val="0070C0"/>
                </a:solidFill>
              </a:rPr>
              <a:t> Liées à la vétusté des installations électriques ou à l'absence de leur protection, ou à des   ampoules au contact du fourrage.</a:t>
            </a:r>
          </a:p>
          <a:p>
            <a:pPr algn="l">
              <a:buFont typeface="Wingdings" pitchFamily="2" charset="2"/>
              <a:buChar char="Ø"/>
            </a:pPr>
            <a:r>
              <a:rPr lang="fr-FR" sz="1600" dirty="0">
                <a:solidFill>
                  <a:srgbClr val="0070C0"/>
                </a:solidFill>
              </a:rPr>
              <a:t> Dues à des appareils de séchage (luzerne, tournesol).</a:t>
            </a:r>
          </a:p>
          <a:p>
            <a:pPr algn="l">
              <a:buFont typeface="Wingdings" pitchFamily="2" charset="2"/>
              <a:buChar char="Ø"/>
            </a:pPr>
            <a:r>
              <a:rPr lang="fr-FR" sz="1600" dirty="0">
                <a:solidFill>
                  <a:srgbClr val="0070C0"/>
                </a:solidFill>
              </a:rPr>
              <a:t> Initiées par des escarbilles provenant du pot d’échappement d’un tracteur .</a:t>
            </a:r>
          </a:p>
          <a:p>
            <a:pPr algn="l">
              <a:buFont typeface="Wingdings" pitchFamily="2" charset="2"/>
              <a:buChar char="Ø"/>
            </a:pPr>
            <a:r>
              <a:rPr lang="fr-FR" sz="1600" dirty="0">
                <a:solidFill>
                  <a:srgbClr val="0070C0"/>
                </a:solidFill>
              </a:rPr>
              <a:t> Causées par un échauffement mécanique du mécanisme d’un round baller</a:t>
            </a:r>
          </a:p>
          <a:p>
            <a:pPr algn="l">
              <a:buFont typeface="Wingdings 2" pitchFamily="18" charset="2"/>
              <a:buNone/>
            </a:pPr>
            <a:r>
              <a:rPr lang="fr-FR" sz="1600" dirty="0">
                <a:solidFill>
                  <a:srgbClr val="0070C0"/>
                </a:solidFill>
              </a:rPr>
              <a:t>  entraînant l’inflammation d’un bout de ficelle en polypropylène qui initiera le feu</a:t>
            </a:r>
          </a:p>
          <a:p>
            <a:pPr algn="l">
              <a:buFont typeface="Wingdings 2" pitchFamily="18" charset="2"/>
              <a:buNone/>
            </a:pPr>
            <a:r>
              <a:rPr lang="fr-FR" sz="1600" dirty="0">
                <a:solidFill>
                  <a:srgbClr val="0070C0"/>
                </a:solidFill>
              </a:rPr>
              <a:t>  d’une balle qui vient d’être formée.</a:t>
            </a:r>
          </a:p>
          <a:p>
            <a:pPr algn="l">
              <a:buFont typeface="Wingdings" pitchFamily="2" charset="2"/>
              <a:buChar char="Ø"/>
            </a:pPr>
            <a:r>
              <a:rPr lang="fr-FR" sz="1600" dirty="0">
                <a:solidFill>
                  <a:srgbClr val="0070C0"/>
                </a:solidFill>
              </a:rPr>
              <a:t> L’auto- combustion du foin, de l’ensilage, de la luzerne et de céréales….</a:t>
            </a:r>
          </a:p>
          <a:p>
            <a:pPr algn="l">
              <a:buFont typeface="Wingdings" pitchFamily="2" charset="2"/>
              <a:buChar char="Ø"/>
            </a:pPr>
            <a:r>
              <a:rPr lang="fr-FR" sz="1600" dirty="0">
                <a:solidFill>
                  <a:srgbClr val="0070C0"/>
                </a:solidFill>
              </a:rPr>
              <a:t> L’imprudence de fumeurs</a:t>
            </a:r>
          </a:p>
          <a:p>
            <a:pPr algn="l">
              <a:buFont typeface="Wingdings" pitchFamily="2" charset="2"/>
              <a:buChar char="Ø"/>
            </a:pPr>
            <a:r>
              <a:rPr lang="fr-FR" sz="1600" dirty="0">
                <a:solidFill>
                  <a:srgbClr val="0070C0"/>
                </a:solidFill>
              </a:rPr>
              <a:t> Présence d’un engin agricole motorisée (moteur chaud au contact de fourrage)</a:t>
            </a:r>
          </a:p>
          <a:p>
            <a:pPr algn="l">
              <a:buFont typeface="Wingdings" pitchFamily="2" charset="2"/>
              <a:buChar char="Ø"/>
            </a:pPr>
            <a:r>
              <a:rPr lang="fr-FR" sz="1600" dirty="0">
                <a:solidFill>
                  <a:srgbClr val="0070C0"/>
                </a:solidFill>
              </a:rPr>
              <a:t> Acte volontaire</a:t>
            </a:r>
          </a:p>
          <a:p>
            <a:pPr algn="l">
              <a:buFont typeface="Wingdings" pitchFamily="2" charset="2"/>
              <a:buChar char="Ø"/>
            </a:pPr>
            <a:r>
              <a:rPr lang="fr-FR" sz="1600" dirty="0">
                <a:solidFill>
                  <a:srgbClr val="0070C0"/>
                </a:solidFill>
              </a:rPr>
              <a:t> La foudre</a:t>
            </a:r>
          </a:p>
        </p:txBody>
      </p:sp>
    </p:spTree>
    <p:extLst>
      <p:ext uri="{BB962C8B-B14F-4D97-AF65-F5344CB8AC3E}">
        <p14:creationId xmlns="" xmlns:p14="http://schemas.microsoft.com/office/powerpoint/2010/main" val="3389618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17</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marL="342900" indent="-342900">
              <a:spcBef>
                <a:spcPct val="20000"/>
              </a:spcBef>
              <a:defRPr/>
            </a:pPr>
            <a:r>
              <a:rPr lang="fr-FR" sz="3200" dirty="0"/>
              <a:t>Les incendies d’exploitations agricoles</a:t>
            </a:r>
          </a:p>
        </p:txBody>
      </p:sp>
      <p:pic>
        <p:nvPicPr>
          <p:cNvPr id="6" name="Picture 8" descr="DSC05056"/>
          <p:cNvPicPr>
            <a:picLocks noChangeAspect="1" noChangeArrowheads="1"/>
          </p:cNvPicPr>
          <p:nvPr/>
        </p:nvPicPr>
        <p:blipFill>
          <a:blip r:embed="rId3" cstate="print"/>
          <a:srcRect/>
          <a:stretch>
            <a:fillRect/>
          </a:stretch>
        </p:blipFill>
        <p:spPr bwMode="auto">
          <a:xfrm>
            <a:off x="684337" y="1124744"/>
            <a:ext cx="7488063" cy="5011379"/>
          </a:xfrm>
          <a:prstGeom prst="rect">
            <a:avLst/>
          </a:prstGeom>
          <a:noFill/>
          <a:ln w="38100">
            <a:solidFill>
              <a:srgbClr val="FFFF00"/>
            </a:solidFill>
            <a:miter lim="800000"/>
            <a:headEnd/>
            <a:tailEnd/>
          </a:ln>
        </p:spPr>
      </p:pic>
      <p:sp>
        <p:nvSpPr>
          <p:cNvPr id="7" name="WordArt 2"/>
          <p:cNvSpPr>
            <a:spLocks noChangeArrowheads="1" noChangeShapeType="1" noTextEdit="1"/>
          </p:cNvSpPr>
          <p:nvPr/>
        </p:nvSpPr>
        <p:spPr bwMode="auto">
          <a:xfrm>
            <a:off x="1908299" y="1340644"/>
            <a:ext cx="5262767" cy="1796897"/>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algn="ctr"/>
            <a:r>
              <a:rPr lang="fr-FR" sz="3600" kern="10" dirty="0">
                <a:ln w="9525">
                  <a:round/>
                  <a:headEnd/>
                  <a:tailEnd/>
                </a:ln>
                <a:gradFill rotWithShape="1">
                  <a:gsLst>
                    <a:gs pos="0">
                      <a:srgbClr val="FFFF00"/>
                    </a:gs>
                    <a:gs pos="100000">
                      <a:srgbClr val="FF3300"/>
                    </a:gs>
                  </a:gsLst>
                  <a:lin ang="5400000" scaled="1"/>
                </a:gradFill>
                <a:latin typeface="Arial Black"/>
              </a:rPr>
              <a:t>FIN</a:t>
            </a:r>
          </a:p>
          <a:p>
            <a:pPr algn="ctr"/>
            <a:r>
              <a:rPr lang="fr-FR" sz="3600" kern="10" dirty="0">
                <a:ln w="9525">
                  <a:round/>
                  <a:headEnd/>
                  <a:tailEnd/>
                </a:ln>
                <a:gradFill rotWithShape="1">
                  <a:gsLst>
                    <a:gs pos="0">
                      <a:srgbClr val="FFFF00"/>
                    </a:gs>
                    <a:gs pos="100000">
                      <a:srgbClr val="FF3300"/>
                    </a:gs>
                  </a:gsLst>
                  <a:lin ang="5400000" scaled="1"/>
                </a:gradFill>
                <a:latin typeface="Arial Black"/>
              </a:rPr>
              <a:t>merci de votre attention</a:t>
            </a:r>
          </a:p>
        </p:txBody>
      </p:sp>
      <p:pic>
        <p:nvPicPr>
          <p:cNvPr id="8" name="Picture 4" descr="question_float_from_box_hg_clr"/>
          <p:cNvPicPr>
            <a:picLocks noChangeAspect="1" noChangeArrowheads="1" noCrop="1"/>
          </p:cNvPicPr>
          <p:nvPr/>
        </p:nvPicPr>
        <p:blipFill>
          <a:blip r:embed="rId4" cstate="print"/>
          <a:srcRect/>
          <a:stretch>
            <a:fillRect/>
          </a:stretch>
        </p:blipFill>
        <p:spPr bwMode="auto">
          <a:xfrm>
            <a:off x="4283199" y="4220369"/>
            <a:ext cx="1282223" cy="1759709"/>
          </a:xfrm>
          <a:prstGeom prst="rect">
            <a:avLst/>
          </a:prstGeom>
          <a:noFill/>
          <a:ln w="9525">
            <a:noFill/>
            <a:miter lim="800000"/>
            <a:headEnd/>
            <a:tailEnd/>
          </a:ln>
        </p:spPr>
      </p:pic>
    </p:spTree>
    <p:extLst>
      <p:ext uri="{BB962C8B-B14F-4D97-AF65-F5344CB8AC3E}">
        <p14:creationId xmlns="" xmlns:p14="http://schemas.microsoft.com/office/powerpoint/2010/main" val="33407413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2</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marL="342900" indent="-342900">
              <a:spcBef>
                <a:spcPct val="20000"/>
              </a:spcBef>
              <a:defRPr/>
            </a:pPr>
            <a:r>
              <a:rPr lang="fr-FR" sz="3200" smtClean="0"/>
              <a:t>Les incendies d’exploitations agricoles</a:t>
            </a:r>
            <a:endParaRPr lang="fr-FR" sz="3200" dirty="0"/>
          </a:p>
        </p:txBody>
      </p:sp>
      <p:sp>
        <p:nvSpPr>
          <p:cNvPr id="680972" name="Rectangle 12"/>
          <p:cNvSpPr>
            <a:spLocks noGrp="1" noChangeArrowheads="1"/>
          </p:cNvSpPr>
          <p:nvPr>
            <p:ph type="body" sz="half" idx="1"/>
          </p:nvPr>
        </p:nvSpPr>
        <p:spPr>
          <a:xfrm>
            <a:off x="250825" y="1340768"/>
            <a:ext cx="8642350" cy="4464273"/>
          </a:xfrm>
        </p:spPr>
        <p:txBody>
          <a:bodyPr/>
          <a:lstStyle/>
          <a:p>
            <a:pPr marL="0" indent="0">
              <a:buNone/>
              <a:defRPr/>
            </a:pPr>
            <a:r>
              <a:rPr lang="fr-FR" sz="1800" b="0" dirty="0">
                <a:solidFill>
                  <a:srgbClr val="1A212B"/>
                </a:solidFill>
              </a:rPr>
              <a:t>Les exploitations agricoles peuvent être l’objet d’incendies pour des </a:t>
            </a:r>
            <a:r>
              <a:rPr lang="fr-FR" sz="1800" b="0" dirty="0" smtClean="0">
                <a:solidFill>
                  <a:srgbClr val="1A212B"/>
                </a:solidFill>
              </a:rPr>
              <a:t>raisons variées</a:t>
            </a:r>
            <a:r>
              <a:rPr lang="fr-FR" sz="1800" b="0" dirty="0">
                <a:solidFill>
                  <a:srgbClr val="1A212B"/>
                </a:solidFill>
              </a:rPr>
              <a:t>, au même titre que des commerces, des habitations ou des entreprises industrielles. On invoque souvent des causes électriques, des escarbilles projetées par l’échappement de vieux tracteurs, etc.</a:t>
            </a:r>
          </a:p>
          <a:p>
            <a:pPr marL="0" indent="0">
              <a:buNone/>
              <a:defRPr/>
            </a:pPr>
            <a:r>
              <a:rPr lang="fr-FR" sz="1800" b="0" dirty="0" smtClean="0">
                <a:solidFill>
                  <a:srgbClr val="1A212B"/>
                </a:solidFill>
              </a:rPr>
              <a:t>Les </a:t>
            </a:r>
            <a:r>
              <a:rPr lang="fr-FR" sz="1800" b="0" dirty="0">
                <a:solidFill>
                  <a:srgbClr val="1A212B"/>
                </a:solidFill>
              </a:rPr>
              <a:t>incendies de granges ou de bâtiments d'exploitation agricole sont fréquemment volontaires, souvent sans mise en </a:t>
            </a:r>
            <a:r>
              <a:rPr lang="fr-FR" sz="1800" b="0" dirty="0" smtClean="0">
                <a:solidFill>
                  <a:srgbClr val="1A212B"/>
                </a:solidFill>
              </a:rPr>
              <a:t>œuvre </a:t>
            </a:r>
            <a:r>
              <a:rPr lang="fr-FR" sz="1800" b="0" dirty="0">
                <a:solidFill>
                  <a:srgbClr val="1A212B"/>
                </a:solidFill>
              </a:rPr>
              <a:t>de liquides inflammables tels que du fioul domestique ou du gazole.</a:t>
            </a:r>
          </a:p>
          <a:p>
            <a:pPr marL="0" indent="0">
              <a:buNone/>
              <a:defRPr/>
            </a:pPr>
            <a:r>
              <a:rPr lang="fr-FR" sz="1800" b="0" dirty="0" smtClean="0">
                <a:solidFill>
                  <a:srgbClr val="1A212B"/>
                </a:solidFill>
              </a:rPr>
              <a:t>L'analyse </a:t>
            </a:r>
            <a:r>
              <a:rPr lang="fr-FR" sz="1800" b="0" dirty="0">
                <a:solidFill>
                  <a:srgbClr val="1A212B"/>
                </a:solidFill>
              </a:rPr>
              <a:t>de prélèvements de débris peut mettre en évidence ces liquides. Bien souvent, les analyses sont toutefois négatives car un incendiaire peut mettre le feu à un stock de foin ou de paille avec un briquet ou une allumette. Par ailleurs, les bâtiments incendiés contiennent souvent des tracteurs et autres appareils à moteur thermique ainsi que des réserves d’hydrocarbures divers.</a:t>
            </a:r>
          </a:p>
          <a:p>
            <a:pPr marL="0" indent="0">
              <a:buNone/>
              <a:defRPr/>
            </a:pPr>
            <a:r>
              <a:rPr lang="fr-FR" sz="1800" b="0" dirty="0" smtClean="0">
                <a:solidFill>
                  <a:srgbClr val="1A212B"/>
                </a:solidFill>
              </a:rPr>
              <a:t>Les </a:t>
            </a:r>
            <a:r>
              <a:rPr lang="fr-FR" sz="1800" b="0" dirty="0">
                <a:solidFill>
                  <a:srgbClr val="1A212B"/>
                </a:solidFill>
              </a:rPr>
              <a:t>incendiaires sont parfois de très jeunes enfants, des pyromanes, un voisin jaloux, etc., mais ils peuvent être aussi les exploitants eux-mêmes. Il s'agit dans ce cas le plus souvent d'incendies de réalisation.</a:t>
            </a:r>
          </a:p>
          <a:p>
            <a:pPr marL="0" indent="0" eaLnBrk="1" hangingPunct="1">
              <a:buNone/>
              <a:defRPr/>
            </a:pPr>
            <a:endParaRPr lang="fr-FR" sz="1800" b="0" dirty="0" smtClean="0">
              <a:solidFill>
                <a:srgbClr val="1A212B"/>
              </a:solidFill>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3</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marL="342900" indent="-342900">
              <a:spcBef>
                <a:spcPct val="20000"/>
              </a:spcBef>
              <a:defRPr/>
            </a:pPr>
            <a:r>
              <a:rPr lang="fr-FR" sz="3200" smtClean="0"/>
              <a:t>Les incendies d’exploitations agricoles</a:t>
            </a:r>
            <a:endParaRPr lang="fr-FR" sz="3200" dirty="0"/>
          </a:p>
        </p:txBody>
      </p:sp>
      <p:pic>
        <p:nvPicPr>
          <p:cNvPr id="9" name="Picture 16" descr="http://www.chezmaya.com/cartesvirtuelles/epicerie/foin.gif"/>
          <p:cNvPicPr>
            <a:picLocks noChangeAspect="1" noChangeArrowheads="1"/>
          </p:cNvPicPr>
          <p:nvPr/>
        </p:nvPicPr>
        <p:blipFill>
          <a:blip r:embed="rId3" cstate="print"/>
          <a:srcRect/>
          <a:stretch>
            <a:fillRect/>
          </a:stretch>
        </p:blipFill>
        <p:spPr bwMode="auto">
          <a:xfrm>
            <a:off x="401638" y="1145133"/>
            <a:ext cx="2160588" cy="1314450"/>
          </a:xfrm>
          <a:prstGeom prst="rect">
            <a:avLst/>
          </a:prstGeom>
          <a:noFill/>
          <a:ln w="9525">
            <a:noFill/>
            <a:miter lim="800000"/>
            <a:headEnd/>
            <a:tailEnd/>
          </a:ln>
        </p:spPr>
      </p:pic>
      <p:sp>
        <p:nvSpPr>
          <p:cNvPr id="10" name="ZoneTexte 11"/>
          <p:cNvSpPr txBox="1">
            <a:spLocks noChangeArrowheads="1"/>
          </p:cNvSpPr>
          <p:nvPr/>
        </p:nvSpPr>
        <p:spPr bwMode="auto">
          <a:xfrm>
            <a:off x="280193" y="2566491"/>
            <a:ext cx="8583613" cy="3539430"/>
          </a:xfrm>
          <a:prstGeom prst="rect">
            <a:avLst/>
          </a:prstGeom>
          <a:noFill/>
          <a:ln w="9525">
            <a:noFill/>
            <a:miter lim="800000"/>
            <a:headEnd/>
            <a:tailEnd/>
          </a:ln>
        </p:spPr>
        <p:txBody>
          <a:bodyPr>
            <a:spAutoFit/>
          </a:bodyPr>
          <a:lstStyle/>
          <a:p>
            <a:pPr algn="l"/>
            <a:r>
              <a:rPr lang="fr-FR" dirty="0" smtClean="0"/>
              <a:t>Dans le </a:t>
            </a:r>
            <a:r>
              <a:rPr lang="fr-FR" dirty="0"/>
              <a:t>cas du foin fraichement engrangé, on constate toujours qu’il se produit un échauffement de quelques dizaines de degrés les jours suivants.</a:t>
            </a:r>
          </a:p>
          <a:p>
            <a:pPr algn="l"/>
            <a:r>
              <a:rPr lang="fr-FR" dirty="0"/>
              <a:t>Il arrive très souvent que la </a:t>
            </a:r>
            <a:r>
              <a:rPr lang="fr-FR" dirty="0" smtClean="0"/>
              <a:t>température s’accroisse pour atteindre 150 à 180° C</a:t>
            </a:r>
            <a:r>
              <a:rPr lang="fr-FR" dirty="0"/>
              <a:t>, température d’auto- inflammation du foin.</a:t>
            </a:r>
          </a:p>
          <a:p>
            <a:pPr algn="l"/>
            <a:r>
              <a:rPr lang="fr-FR" dirty="0"/>
              <a:t>Le premier stade consiste à un échauffement enzymatique (respiration du foin) qui se  manifeste quant l’herbe est encore verte , car le temps de repos dans </a:t>
            </a:r>
            <a:r>
              <a:rPr lang="fr-FR" dirty="0" smtClean="0"/>
              <a:t>le </a:t>
            </a:r>
            <a:r>
              <a:rPr lang="fr-FR" dirty="0"/>
              <a:t>champs avant l’engrangement a été trop court et que le vent et non le soleil à sécher le foin. De ce fait les cellules du </a:t>
            </a:r>
            <a:r>
              <a:rPr lang="fr-FR" dirty="0" smtClean="0"/>
              <a:t>foin </a:t>
            </a:r>
            <a:r>
              <a:rPr lang="fr-FR" dirty="0"/>
              <a:t>sont encore vivantes.</a:t>
            </a:r>
          </a:p>
          <a:p>
            <a:pPr algn="l"/>
            <a:r>
              <a:rPr lang="fr-FR" dirty="0"/>
              <a:t>Le deuxième stade est un échauffement microbiologique, qui suit le premier. Il est la conséquence d’une dégradation bactériologique qui se produit dans les foins ayant un degré d’humidité élevé.</a:t>
            </a:r>
          </a:p>
          <a:p>
            <a:pPr algn="l"/>
            <a:r>
              <a:rPr lang="fr-FR" dirty="0"/>
              <a:t>Ces deux premiers stades peuvent aboutir parfois à une élévation de température, qui, si elle atteint 70°c, déclenche un processus d’échauffement qui peut conduire à l’auto- inflammation du foin.</a:t>
            </a:r>
          </a:p>
        </p:txBody>
      </p:sp>
      <p:sp>
        <p:nvSpPr>
          <p:cNvPr id="11" name="ZoneTexte 12"/>
          <p:cNvSpPr txBox="1">
            <a:spLocks noChangeArrowheads="1"/>
          </p:cNvSpPr>
          <p:nvPr/>
        </p:nvSpPr>
        <p:spPr bwMode="auto">
          <a:xfrm>
            <a:off x="2843808" y="1518193"/>
            <a:ext cx="5473700" cy="584200"/>
          </a:xfrm>
          <a:prstGeom prst="rect">
            <a:avLst/>
          </a:prstGeom>
          <a:gradFill rotWithShape="0">
            <a:gsLst>
              <a:gs pos="0">
                <a:srgbClr val="8488C4"/>
              </a:gs>
              <a:gs pos="53000">
                <a:srgbClr val="D4DEFF"/>
              </a:gs>
              <a:gs pos="83000">
                <a:srgbClr val="D4DEFF"/>
              </a:gs>
              <a:gs pos="100000">
                <a:srgbClr val="96AB94"/>
              </a:gs>
            </a:gsLst>
            <a:lin ang="5400000"/>
          </a:gradFill>
          <a:ln w="9525">
            <a:noFill/>
            <a:miter lim="800000"/>
            <a:headEnd/>
            <a:tailEnd/>
          </a:ln>
        </p:spPr>
        <p:txBody>
          <a:bodyPr>
            <a:spAutoFit/>
          </a:bodyPr>
          <a:lstStyle/>
          <a:p>
            <a:pPr algn="ctr"/>
            <a:r>
              <a:rPr lang="fr-FR" sz="3200" i="1" dirty="0" smtClean="0">
                <a:solidFill>
                  <a:srgbClr val="FF0000"/>
                </a:solidFill>
              </a:rPr>
              <a:t>L’auto-combustion </a:t>
            </a:r>
            <a:r>
              <a:rPr lang="fr-FR" sz="3200" i="1" dirty="0">
                <a:solidFill>
                  <a:srgbClr val="FF0000"/>
                </a:solidFill>
              </a:rPr>
              <a:t>du foin.</a:t>
            </a:r>
          </a:p>
        </p:txBody>
      </p:sp>
    </p:spTree>
    <p:extLst>
      <p:ext uri="{BB962C8B-B14F-4D97-AF65-F5344CB8AC3E}">
        <p14:creationId xmlns="" xmlns:p14="http://schemas.microsoft.com/office/powerpoint/2010/main" val="7410356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4</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marL="342900" indent="-342900">
              <a:spcBef>
                <a:spcPct val="20000"/>
              </a:spcBef>
              <a:defRPr/>
            </a:pPr>
            <a:r>
              <a:rPr lang="fr-FR" sz="3200" smtClean="0"/>
              <a:t>Les incendies d’exploitations agricoles</a:t>
            </a:r>
            <a:endParaRPr lang="fr-FR" sz="3200" dirty="0"/>
          </a:p>
        </p:txBody>
      </p:sp>
      <p:sp>
        <p:nvSpPr>
          <p:cNvPr id="7" name="ZoneTexte 17"/>
          <p:cNvSpPr txBox="1">
            <a:spLocks noChangeArrowheads="1"/>
          </p:cNvSpPr>
          <p:nvPr/>
        </p:nvSpPr>
        <p:spPr bwMode="auto">
          <a:xfrm>
            <a:off x="401638" y="1142731"/>
            <a:ext cx="8353623" cy="1754326"/>
          </a:xfrm>
          <a:prstGeom prst="rect">
            <a:avLst/>
          </a:prstGeom>
          <a:noFill/>
          <a:ln w="9525">
            <a:noFill/>
            <a:miter lim="800000"/>
            <a:headEnd/>
            <a:tailEnd/>
          </a:ln>
        </p:spPr>
        <p:txBody>
          <a:bodyPr wrap="square">
            <a:spAutoFit/>
          </a:bodyPr>
          <a:lstStyle/>
          <a:p>
            <a:pPr algn="ctr"/>
            <a:r>
              <a:rPr lang="fr-FR" sz="2000" b="1" dirty="0">
                <a:solidFill>
                  <a:srgbClr val="0000FF"/>
                </a:solidFill>
              </a:rPr>
              <a:t>Les signes précurseurs </a:t>
            </a:r>
            <a:r>
              <a:rPr lang="fr-FR" sz="2000" b="1" dirty="0" smtClean="0">
                <a:solidFill>
                  <a:srgbClr val="0000FF"/>
                </a:solidFill>
              </a:rPr>
              <a:t>extérieurs de </a:t>
            </a:r>
            <a:r>
              <a:rPr lang="fr-FR" sz="2000" b="1" dirty="0">
                <a:solidFill>
                  <a:srgbClr val="0000FF"/>
                </a:solidFill>
              </a:rPr>
              <a:t>l’auto- inflammation du foin:</a:t>
            </a:r>
          </a:p>
          <a:p>
            <a:pPr algn="ctr"/>
            <a:endParaRPr lang="fr-FR" sz="2400" b="1" dirty="0">
              <a:solidFill>
                <a:srgbClr val="0000FF"/>
              </a:solidFill>
            </a:endParaRPr>
          </a:p>
          <a:p>
            <a:pPr algn="l">
              <a:buFont typeface="Wingdings" pitchFamily="2" charset="2"/>
              <a:buChar char="Ø"/>
            </a:pPr>
            <a:r>
              <a:rPr lang="fr-FR" b="1" dirty="0"/>
              <a:t> Odeurs persistantes de caramel, de café brûlé, de pain d’épices ou de tabac </a:t>
            </a:r>
          </a:p>
          <a:p>
            <a:pPr algn="l">
              <a:buFont typeface="Wingdings" pitchFamily="2" charset="2"/>
              <a:buChar char="Ø"/>
            </a:pPr>
            <a:r>
              <a:rPr lang="fr-FR" b="1" dirty="0"/>
              <a:t> Affaissement du stockage</a:t>
            </a:r>
          </a:p>
          <a:p>
            <a:pPr algn="l">
              <a:buFont typeface="Wingdings" pitchFamily="2" charset="2"/>
              <a:buChar char="Ø"/>
            </a:pPr>
            <a:r>
              <a:rPr lang="fr-FR" b="1" dirty="0"/>
              <a:t> Dégagement de fumées </a:t>
            </a:r>
            <a:r>
              <a:rPr lang="fr-FR" b="1" dirty="0" smtClean="0"/>
              <a:t>blanches</a:t>
            </a:r>
          </a:p>
          <a:p>
            <a:pPr algn="l">
              <a:buFont typeface="Wingdings" pitchFamily="2" charset="2"/>
              <a:buChar char="Ø"/>
            </a:pPr>
            <a:r>
              <a:rPr lang="fr-FR" b="1" dirty="0"/>
              <a:t> </a:t>
            </a:r>
            <a:r>
              <a:rPr lang="fr-FR" b="1" dirty="0" smtClean="0"/>
              <a:t>Brunissement du foin en surface</a:t>
            </a:r>
            <a:endParaRPr lang="fr-FR" dirty="0"/>
          </a:p>
        </p:txBody>
      </p:sp>
      <p:pic>
        <p:nvPicPr>
          <p:cNvPr id="8" name="Picture 17"/>
          <p:cNvPicPr>
            <a:picLocks noChangeAspect="1" noChangeArrowheads="1"/>
          </p:cNvPicPr>
          <p:nvPr/>
        </p:nvPicPr>
        <p:blipFill>
          <a:blip r:embed="rId3" cstate="print"/>
          <a:srcRect/>
          <a:stretch>
            <a:fillRect/>
          </a:stretch>
        </p:blipFill>
        <p:spPr bwMode="auto">
          <a:xfrm>
            <a:off x="2238474" y="3068960"/>
            <a:ext cx="4679950" cy="3165475"/>
          </a:xfrm>
          <a:prstGeom prst="rect">
            <a:avLst/>
          </a:prstGeom>
          <a:noFill/>
          <a:ln w="38100">
            <a:solidFill>
              <a:srgbClr val="990000"/>
            </a:solidFill>
            <a:miter lim="800000"/>
            <a:headEnd/>
            <a:tailEnd/>
          </a:ln>
        </p:spPr>
      </p:pic>
    </p:spTree>
    <p:extLst>
      <p:ext uri="{BB962C8B-B14F-4D97-AF65-F5344CB8AC3E}">
        <p14:creationId xmlns="" xmlns:p14="http://schemas.microsoft.com/office/powerpoint/2010/main" val="14007762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5</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marL="342900" indent="-342900">
              <a:spcBef>
                <a:spcPct val="20000"/>
              </a:spcBef>
              <a:defRPr/>
            </a:pPr>
            <a:r>
              <a:rPr lang="fr-FR" sz="3200" smtClean="0"/>
              <a:t>Les incendies d’exploitations agricoles</a:t>
            </a:r>
            <a:endParaRPr lang="fr-FR" sz="3200" dirty="0"/>
          </a:p>
        </p:txBody>
      </p:sp>
      <p:sp>
        <p:nvSpPr>
          <p:cNvPr id="6" name="Rectangle 22"/>
          <p:cNvSpPr>
            <a:spLocks noChangeArrowheads="1"/>
          </p:cNvSpPr>
          <p:nvPr/>
        </p:nvSpPr>
        <p:spPr bwMode="auto">
          <a:xfrm>
            <a:off x="539552" y="1052736"/>
            <a:ext cx="8136904" cy="2185214"/>
          </a:xfrm>
          <a:prstGeom prst="rect">
            <a:avLst/>
          </a:prstGeom>
          <a:noFill/>
          <a:ln w="9525">
            <a:noFill/>
            <a:miter lim="800000"/>
            <a:headEnd/>
            <a:tailEnd/>
          </a:ln>
        </p:spPr>
        <p:txBody>
          <a:bodyPr wrap="square">
            <a:spAutoFit/>
          </a:bodyPr>
          <a:lstStyle/>
          <a:p>
            <a:pPr algn="l"/>
            <a:r>
              <a:rPr lang="fr-FR" sz="2400" b="1" dirty="0">
                <a:solidFill>
                  <a:srgbClr val="0000FF"/>
                </a:solidFill>
              </a:rPr>
              <a:t>     Les signes objectifs de l’auto- inflammation du foin:</a:t>
            </a:r>
          </a:p>
          <a:p>
            <a:pPr algn="l"/>
            <a:endParaRPr lang="fr-FR" b="1" dirty="0">
              <a:solidFill>
                <a:srgbClr val="0000FF"/>
              </a:solidFill>
            </a:endParaRPr>
          </a:p>
          <a:p>
            <a:pPr algn="l">
              <a:buFont typeface="Wingdings" pitchFamily="2" charset="2"/>
              <a:buChar char="Ø"/>
            </a:pPr>
            <a:r>
              <a:rPr lang="fr-FR" b="1" dirty="0"/>
              <a:t> Traces de carbonisation au cœur du foin: veines (combustion lente)</a:t>
            </a:r>
          </a:p>
          <a:p>
            <a:pPr algn="l">
              <a:buFont typeface="Wingdings" pitchFamily="2" charset="2"/>
              <a:buChar char="Ø"/>
            </a:pPr>
            <a:r>
              <a:rPr lang="fr-FR" b="1" dirty="0"/>
              <a:t> Du foin intact</a:t>
            </a:r>
          </a:p>
          <a:p>
            <a:pPr algn="l">
              <a:buFont typeface="Wingdings" pitchFamily="2" charset="2"/>
              <a:buChar char="Ø"/>
            </a:pPr>
            <a:r>
              <a:rPr lang="fr-FR" b="1" dirty="0"/>
              <a:t> Du foin brunâtre en surface paraissant humide</a:t>
            </a:r>
          </a:p>
          <a:p>
            <a:pPr algn="l">
              <a:buFont typeface="Wingdings" pitchFamily="2" charset="2"/>
              <a:buChar char="Ø"/>
            </a:pPr>
            <a:r>
              <a:rPr lang="fr-FR" b="1" dirty="0"/>
              <a:t> Du foin carbonisé sous forme de fibres noirs</a:t>
            </a:r>
          </a:p>
          <a:p>
            <a:pPr algn="l">
              <a:buFont typeface="Wingdings" pitchFamily="2" charset="2"/>
              <a:buChar char="Ø"/>
            </a:pPr>
            <a:r>
              <a:rPr lang="fr-FR" b="1" dirty="0"/>
              <a:t> Des cendre blanches résidus d’une </a:t>
            </a:r>
            <a:r>
              <a:rPr lang="fr-FR" b="1" dirty="0" smtClean="0"/>
              <a:t>carbonisation totale</a:t>
            </a:r>
            <a:endParaRPr lang="fr-FR" b="1" dirty="0"/>
          </a:p>
          <a:p>
            <a:pPr algn="l">
              <a:buFont typeface="Wingdings" pitchFamily="2" charset="2"/>
              <a:buChar char="Ø"/>
            </a:pPr>
            <a:r>
              <a:rPr lang="fr-FR" b="1" dirty="0"/>
              <a:t> Une émission de fumée blanche (vapeur d’eau</a:t>
            </a:r>
            <a:r>
              <a:rPr lang="fr-FR" b="1" dirty="0" smtClean="0"/>
              <a:t>)</a:t>
            </a:r>
            <a:endParaRPr lang="fr-FR" b="1" dirty="0"/>
          </a:p>
        </p:txBody>
      </p:sp>
      <p:pic>
        <p:nvPicPr>
          <p:cNvPr id="1026" name="Picture 2" descr="G:\RCCI JUSTICE\Archive clichés RCCI\RCCI 77\DSC07646.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72626" y="3356992"/>
            <a:ext cx="4249297" cy="2844571"/>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G:\RCCI JUSTICE\Archive clichés RCCI\RCCI 77\DSC07673.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618181" y="3356992"/>
            <a:ext cx="3923928" cy="26267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623491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6</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marL="342900" indent="-342900">
              <a:spcBef>
                <a:spcPct val="20000"/>
              </a:spcBef>
              <a:defRPr/>
            </a:pPr>
            <a:r>
              <a:rPr lang="fr-FR" sz="3200" smtClean="0"/>
              <a:t>Les incendies d’exploitations agricoles</a:t>
            </a:r>
            <a:endParaRPr lang="fr-FR" sz="3200" dirty="0"/>
          </a:p>
        </p:txBody>
      </p:sp>
      <p:sp>
        <p:nvSpPr>
          <p:cNvPr id="7" name="Rectangle 5"/>
          <p:cNvSpPr>
            <a:spLocks noChangeArrowheads="1"/>
          </p:cNvSpPr>
          <p:nvPr/>
        </p:nvSpPr>
        <p:spPr bwMode="auto">
          <a:xfrm>
            <a:off x="467544" y="1224021"/>
            <a:ext cx="8208962" cy="830997"/>
          </a:xfrm>
          <a:prstGeom prst="rect">
            <a:avLst/>
          </a:prstGeom>
          <a:noFill/>
          <a:ln w="9525">
            <a:noFill/>
            <a:miter lim="800000"/>
            <a:headEnd/>
            <a:tailEnd/>
          </a:ln>
        </p:spPr>
        <p:txBody>
          <a:bodyPr>
            <a:spAutoFit/>
          </a:bodyPr>
          <a:lstStyle/>
          <a:p>
            <a:pPr algn="l">
              <a:buFontTx/>
              <a:buChar char="-"/>
            </a:pPr>
            <a:r>
              <a:rPr lang="fr-FR" b="1" dirty="0"/>
              <a:t> L'auto-inflammation se déclencherait le plus probablement au sein d'un    stockage, et non à la périphérie dans une zone ou le foin est comprimé au centre ou en partie basse d’un stockage et non </a:t>
            </a:r>
            <a:r>
              <a:rPr lang="fr-FR" b="1" dirty="0" smtClean="0"/>
              <a:t>au- </a:t>
            </a:r>
            <a:r>
              <a:rPr lang="fr-FR" b="1" dirty="0"/>
              <a:t>dessus. </a:t>
            </a:r>
          </a:p>
        </p:txBody>
      </p:sp>
      <p:pic>
        <p:nvPicPr>
          <p:cNvPr id="8" name="Picture 2" descr="http://storage.canalblog.com/73/78/486450/42100880.jpg"/>
          <p:cNvPicPr>
            <a:picLocks noChangeAspect="1" noChangeArrowheads="1"/>
          </p:cNvPicPr>
          <p:nvPr/>
        </p:nvPicPr>
        <p:blipFill>
          <a:blip r:embed="rId3" cstate="print"/>
          <a:srcRect/>
          <a:stretch>
            <a:fillRect/>
          </a:stretch>
        </p:blipFill>
        <p:spPr bwMode="auto">
          <a:xfrm>
            <a:off x="1116261" y="2210271"/>
            <a:ext cx="5832475" cy="3883025"/>
          </a:xfrm>
          <a:prstGeom prst="rect">
            <a:avLst/>
          </a:prstGeom>
          <a:noFill/>
          <a:ln w="38100">
            <a:noFill/>
            <a:miter lim="800000"/>
            <a:headEnd/>
            <a:tailEnd/>
          </a:ln>
        </p:spPr>
      </p:pic>
      <p:sp>
        <p:nvSpPr>
          <p:cNvPr id="11" name="Rectangle 10"/>
          <p:cNvSpPr/>
          <p:nvPr/>
        </p:nvSpPr>
        <p:spPr>
          <a:xfrm>
            <a:off x="1259136" y="4010496"/>
            <a:ext cx="5616575" cy="1274763"/>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2" name="Rectangle 11"/>
          <p:cNvSpPr/>
          <p:nvPr/>
        </p:nvSpPr>
        <p:spPr>
          <a:xfrm>
            <a:off x="1259136" y="3218334"/>
            <a:ext cx="5616575" cy="720725"/>
          </a:xfrm>
          <a:prstGeom prst="rect">
            <a:avLst/>
          </a:prstGeom>
          <a:noFill/>
          <a:ln w="349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3" name="ZoneTexte 20"/>
          <p:cNvSpPr txBox="1">
            <a:spLocks noChangeArrowheads="1"/>
          </p:cNvSpPr>
          <p:nvPr/>
        </p:nvSpPr>
        <p:spPr bwMode="auto">
          <a:xfrm>
            <a:off x="7164636" y="4442296"/>
            <a:ext cx="1368425" cy="401638"/>
          </a:xfrm>
          <a:prstGeom prst="rect">
            <a:avLst/>
          </a:prstGeom>
          <a:noFill/>
          <a:ln w="9525">
            <a:noFill/>
            <a:miter lim="800000"/>
            <a:headEnd/>
            <a:tailEnd/>
          </a:ln>
        </p:spPr>
        <p:txBody>
          <a:bodyPr>
            <a:spAutoFit/>
          </a:bodyPr>
          <a:lstStyle/>
          <a:p>
            <a:pPr algn="ctr"/>
            <a:r>
              <a:rPr lang="fr-FR" sz="2000" b="1">
                <a:solidFill>
                  <a:srgbClr val="FF0000"/>
                </a:solidFill>
              </a:rPr>
              <a:t>Danger</a:t>
            </a:r>
          </a:p>
        </p:txBody>
      </p:sp>
      <p:sp>
        <p:nvSpPr>
          <p:cNvPr id="14" name="ZoneTexte 21"/>
          <p:cNvSpPr txBox="1">
            <a:spLocks noChangeArrowheads="1"/>
          </p:cNvSpPr>
          <p:nvPr/>
        </p:nvSpPr>
        <p:spPr bwMode="auto">
          <a:xfrm>
            <a:off x="7164636" y="3434234"/>
            <a:ext cx="1800225" cy="400050"/>
          </a:xfrm>
          <a:prstGeom prst="rect">
            <a:avLst/>
          </a:prstGeom>
          <a:noFill/>
          <a:ln w="9525">
            <a:noFill/>
            <a:miter lim="800000"/>
            <a:headEnd/>
            <a:tailEnd/>
          </a:ln>
        </p:spPr>
        <p:txBody>
          <a:bodyPr>
            <a:spAutoFit/>
          </a:bodyPr>
          <a:lstStyle/>
          <a:p>
            <a:pPr algn="ctr"/>
            <a:r>
              <a:rPr lang="fr-FR" sz="2000" b="1" dirty="0">
                <a:solidFill>
                  <a:srgbClr val="92D050"/>
                </a:solidFill>
              </a:rPr>
              <a:t>Peu probable</a:t>
            </a:r>
          </a:p>
        </p:txBody>
      </p:sp>
      <p:cxnSp>
        <p:nvCxnSpPr>
          <p:cNvPr id="15" name="Connecteur droit avec flèche 14"/>
          <p:cNvCxnSpPr/>
          <p:nvPr/>
        </p:nvCxnSpPr>
        <p:spPr>
          <a:xfrm flipH="1">
            <a:off x="6301036" y="3651721"/>
            <a:ext cx="863600" cy="0"/>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a:off x="6301036" y="4659784"/>
            <a:ext cx="1008062"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8876062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7</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marL="342900" indent="-342900">
              <a:spcBef>
                <a:spcPct val="20000"/>
              </a:spcBef>
              <a:defRPr/>
            </a:pPr>
            <a:r>
              <a:rPr lang="fr-FR" sz="3200" smtClean="0"/>
              <a:t>Les incendies d’exploitations agricoles</a:t>
            </a:r>
            <a:endParaRPr lang="fr-FR" sz="3200" dirty="0"/>
          </a:p>
        </p:txBody>
      </p:sp>
      <p:sp>
        <p:nvSpPr>
          <p:cNvPr id="17" name="Rectangle 4"/>
          <p:cNvSpPr>
            <a:spLocks noChangeArrowheads="1"/>
          </p:cNvSpPr>
          <p:nvPr/>
        </p:nvSpPr>
        <p:spPr bwMode="auto">
          <a:xfrm>
            <a:off x="1331640" y="1124744"/>
            <a:ext cx="7669212" cy="3662541"/>
          </a:xfrm>
          <a:prstGeom prst="rect">
            <a:avLst/>
          </a:prstGeom>
          <a:noFill/>
          <a:ln w="9525">
            <a:noFill/>
            <a:miter lim="800000"/>
            <a:headEnd/>
            <a:tailEnd/>
          </a:ln>
        </p:spPr>
        <p:txBody>
          <a:bodyPr>
            <a:spAutoFit/>
          </a:bodyPr>
          <a:lstStyle/>
          <a:p>
            <a:pPr>
              <a:defRPr/>
            </a:pPr>
            <a:r>
              <a:rPr lang="fr-FR" b="1" dirty="0">
                <a:solidFill>
                  <a:srgbClr val="FF0000"/>
                </a:solidFill>
              </a:rPr>
              <a:t>  </a:t>
            </a:r>
            <a:r>
              <a:rPr lang="fr-FR" sz="2000" b="1" dirty="0"/>
              <a:t>Quelques niveaux-clé de température sont alors à retenir:</a:t>
            </a:r>
          </a:p>
          <a:p>
            <a:pPr algn="l">
              <a:defRPr/>
            </a:pPr>
            <a:r>
              <a:rPr lang="fr-FR" b="1" dirty="0"/>
              <a:t/>
            </a:r>
            <a:br>
              <a:rPr lang="fr-FR" b="1" dirty="0"/>
            </a:br>
            <a:r>
              <a:rPr lang="fr-FR" sz="1400" b="1" dirty="0" smtClean="0">
                <a:solidFill>
                  <a:schemeClr val="bg1">
                    <a:lumMod val="75000"/>
                    <a:lumOff val="25000"/>
                  </a:schemeClr>
                </a:solidFill>
              </a:rPr>
              <a:t>tre60 </a:t>
            </a:r>
            <a:r>
              <a:rPr lang="fr-FR" sz="1400" b="1" dirty="0">
                <a:solidFill>
                  <a:schemeClr val="bg1">
                    <a:lumMod val="75000"/>
                    <a:lumOff val="25000"/>
                  </a:schemeClr>
                </a:solidFill>
              </a:rPr>
              <a:t>et 70ºC, le fourrage noircit dangereusement.</a:t>
            </a:r>
            <a:br>
              <a:rPr lang="fr-FR" sz="1400" b="1" dirty="0">
                <a:solidFill>
                  <a:schemeClr val="bg1">
                    <a:lumMod val="75000"/>
                    <a:lumOff val="25000"/>
                  </a:schemeClr>
                </a:solidFill>
              </a:rPr>
            </a:br>
            <a:r>
              <a:rPr lang="fr-FR" sz="1400" b="1" dirty="0">
                <a:solidFill>
                  <a:srgbClr val="FF0000"/>
                </a:solidFill>
              </a:rPr>
              <a:t>Au-delà de cette limite, la fermentation entraîne la présence d´acide formique et acétique. On arrive au point critique d´auto-combustion. </a:t>
            </a:r>
          </a:p>
          <a:p>
            <a:pPr algn="l">
              <a:defRPr/>
            </a:pPr>
            <a:r>
              <a:rPr lang="fr-FR" sz="1400" b="1" dirty="0">
                <a:solidFill>
                  <a:srgbClr val="FF0000"/>
                </a:solidFill>
              </a:rPr>
              <a:t>Le risque d´incendie devient plus que préoccupant</a:t>
            </a:r>
            <a:r>
              <a:rPr lang="fr-FR" sz="1400" b="1" dirty="0" smtClean="0">
                <a:solidFill>
                  <a:srgbClr val="FF0000"/>
                </a:solidFill>
              </a:rPr>
              <a:t>.</a:t>
            </a:r>
          </a:p>
          <a:p>
            <a:pPr algn="l">
              <a:defRPr/>
            </a:pPr>
            <a:endParaRPr lang="fr-FR" sz="1400" b="1" dirty="0" smtClean="0">
              <a:solidFill>
                <a:srgbClr val="FF0000"/>
              </a:solidFill>
            </a:endParaRPr>
          </a:p>
          <a:p>
            <a:pPr algn="l">
              <a:defRPr/>
            </a:pPr>
            <a:r>
              <a:rPr lang="fr-FR" sz="1400" b="1" dirty="0">
                <a:solidFill>
                  <a:srgbClr val="FFCC00"/>
                </a:solidFill>
              </a:rPr>
              <a:t>A partir de 55ºC, le danger devient réel. Des vapeurs d´eau et d´alcool commencent à se dégager. Les foins commencent à brunir et ce niveau de température constitue la phase d´alerte</a:t>
            </a:r>
            <a:r>
              <a:rPr lang="fr-FR" sz="1400" b="1" dirty="0">
                <a:solidFill>
                  <a:srgbClr val="FFC000"/>
                </a:solidFill>
              </a:rPr>
              <a:t>.</a:t>
            </a:r>
            <a:r>
              <a:rPr lang="fr-FR" sz="1400" b="1" dirty="0"/>
              <a:t/>
            </a:r>
            <a:br>
              <a:rPr lang="fr-FR" sz="1400" b="1" dirty="0"/>
            </a:br>
            <a:r>
              <a:rPr lang="fr-FR" sz="1400" b="1" dirty="0"/>
              <a:t/>
            </a:r>
            <a:br>
              <a:rPr lang="fr-FR" sz="1400" b="1" dirty="0"/>
            </a:br>
            <a:r>
              <a:rPr lang="fr-FR" sz="1400" b="1" dirty="0">
                <a:solidFill>
                  <a:srgbClr val="FFFF00"/>
                </a:solidFill>
              </a:rPr>
              <a:t>Jusqu´à 45ºC, la fermentation est considérée comme normale et sans </a:t>
            </a:r>
            <a:r>
              <a:rPr lang="fr-FR" sz="1400" b="1" dirty="0" smtClean="0">
                <a:solidFill>
                  <a:srgbClr val="FFFF00"/>
                </a:solidFill>
              </a:rPr>
              <a:t>danger.</a:t>
            </a:r>
          </a:p>
          <a:p>
            <a:pPr algn="l">
              <a:defRPr/>
            </a:pPr>
            <a:endParaRPr lang="fr-FR" sz="1400" b="1" dirty="0">
              <a:solidFill>
                <a:srgbClr val="FFFF00"/>
              </a:solidFill>
            </a:endParaRPr>
          </a:p>
          <a:p>
            <a:pPr algn="l">
              <a:defRPr/>
            </a:pPr>
            <a:r>
              <a:rPr lang="fr-FR" sz="1400" b="1" dirty="0"/>
              <a:t>Le technicien devra s’assurer en effectuant des prises de températures au cœur des balles de foin non brûlées que ces valeurs n’ont pas été atteintes.</a:t>
            </a:r>
          </a:p>
          <a:p>
            <a:pPr algn="l">
              <a:defRPr/>
            </a:pPr>
            <a:endParaRPr lang="fr-FR" sz="1400" b="1" dirty="0"/>
          </a:p>
        </p:txBody>
      </p:sp>
      <p:pic>
        <p:nvPicPr>
          <p:cNvPr id="18" name="Picture 2" descr="http://t2.gstatic.com/images?q=tbn:ANd9GcSxMymi6UtBjzZhu9Kmpyay-IhXC7cIm1_6FYWFz_5__96eCwBsew"/>
          <p:cNvPicPr>
            <a:picLocks noChangeAspect="1" noChangeArrowheads="1"/>
          </p:cNvPicPr>
          <p:nvPr/>
        </p:nvPicPr>
        <p:blipFill>
          <a:blip r:embed="rId3" cstate="print"/>
          <a:srcRect/>
          <a:stretch>
            <a:fillRect/>
          </a:stretch>
        </p:blipFill>
        <p:spPr bwMode="auto">
          <a:xfrm>
            <a:off x="1835696" y="4581128"/>
            <a:ext cx="2391804" cy="1728192"/>
          </a:xfrm>
          <a:prstGeom prst="rect">
            <a:avLst/>
          </a:prstGeom>
          <a:noFill/>
          <a:ln w="38100">
            <a:noFill/>
            <a:miter lim="800000"/>
            <a:headEnd/>
            <a:tailEnd/>
          </a:ln>
        </p:spPr>
      </p:pic>
      <p:sp>
        <p:nvSpPr>
          <p:cNvPr id="19" name="Flèche courbée vers la droite 18"/>
          <p:cNvSpPr/>
          <p:nvPr/>
        </p:nvSpPr>
        <p:spPr>
          <a:xfrm rot="20186537">
            <a:off x="1213621" y="4855486"/>
            <a:ext cx="652463" cy="1092200"/>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solidFill>
                <a:srgbClr val="FF0000"/>
              </a:solidFill>
            </a:endParaRPr>
          </a:p>
        </p:txBody>
      </p:sp>
      <p:pic>
        <p:nvPicPr>
          <p:cNvPr id="20" name="Image 30" descr="lumiere-feu-32.gif"/>
          <p:cNvPicPr>
            <a:picLocks noChangeAspect="1"/>
          </p:cNvPicPr>
          <p:nvPr/>
        </p:nvPicPr>
        <p:blipFill>
          <a:blip r:embed="rId4" cstate="print"/>
          <a:srcRect/>
          <a:stretch>
            <a:fillRect/>
          </a:stretch>
        </p:blipFill>
        <p:spPr bwMode="auto">
          <a:xfrm>
            <a:off x="232541" y="1376139"/>
            <a:ext cx="663575" cy="901700"/>
          </a:xfrm>
          <a:prstGeom prst="rect">
            <a:avLst/>
          </a:prstGeom>
          <a:noFill/>
          <a:ln w="9525">
            <a:noFill/>
            <a:miter lim="800000"/>
            <a:headEnd/>
            <a:tailEnd/>
          </a:ln>
        </p:spPr>
      </p:pic>
      <p:sp>
        <p:nvSpPr>
          <p:cNvPr id="21" name="ZoneTexte 20"/>
          <p:cNvSpPr txBox="1">
            <a:spLocks noChangeArrowheads="1"/>
          </p:cNvSpPr>
          <p:nvPr/>
        </p:nvSpPr>
        <p:spPr bwMode="auto">
          <a:xfrm>
            <a:off x="755848" y="4139698"/>
            <a:ext cx="533400" cy="368300"/>
          </a:xfrm>
          <a:prstGeom prst="rect">
            <a:avLst/>
          </a:prstGeom>
          <a:noFill/>
          <a:ln w="9525">
            <a:noFill/>
            <a:miter lim="800000"/>
            <a:headEnd/>
            <a:tailEnd/>
          </a:ln>
        </p:spPr>
        <p:txBody>
          <a:bodyPr wrap="none">
            <a:spAutoFit/>
          </a:bodyPr>
          <a:lstStyle/>
          <a:p>
            <a:pPr algn="ctr"/>
            <a:r>
              <a:rPr lang="fr-FR" b="1" dirty="0">
                <a:solidFill>
                  <a:srgbClr val="FFFF00"/>
                </a:solidFill>
              </a:rPr>
              <a:t>45°</a:t>
            </a:r>
          </a:p>
        </p:txBody>
      </p:sp>
      <p:sp>
        <p:nvSpPr>
          <p:cNvPr id="22" name="ZoneTexte 21"/>
          <p:cNvSpPr txBox="1">
            <a:spLocks noChangeArrowheads="1"/>
          </p:cNvSpPr>
          <p:nvPr/>
        </p:nvSpPr>
        <p:spPr bwMode="auto">
          <a:xfrm>
            <a:off x="755848" y="3537312"/>
            <a:ext cx="613197" cy="338554"/>
          </a:xfrm>
          <a:prstGeom prst="rect">
            <a:avLst/>
          </a:prstGeom>
          <a:noFill/>
          <a:ln w="9525">
            <a:noFill/>
            <a:miter lim="800000"/>
            <a:headEnd/>
            <a:tailEnd/>
          </a:ln>
        </p:spPr>
        <p:txBody>
          <a:bodyPr wrap="square">
            <a:spAutoFit/>
          </a:bodyPr>
          <a:lstStyle/>
          <a:p>
            <a:pPr algn="ctr"/>
            <a:r>
              <a:rPr lang="fr-FR" b="1" dirty="0">
                <a:solidFill>
                  <a:srgbClr val="FFCC00"/>
                </a:solidFill>
              </a:rPr>
              <a:t>55°</a:t>
            </a:r>
          </a:p>
        </p:txBody>
      </p:sp>
      <p:sp>
        <p:nvSpPr>
          <p:cNvPr id="23" name="ZoneTexte 21"/>
          <p:cNvSpPr txBox="1">
            <a:spLocks noChangeArrowheads="1"/>
          </p:cNvSpPr>
          <p:nvPr/>
        </p:nvSpPr>
        <p:spPr bwMode="auto">
          <a:xfrm>
            <a:off x="783573" y="2991809"/>
            <a:ext cx="533400" cy="369887"/>
          </a:xfrm>
          <a:prstGeom prst="rect">
            <a:avLst/>
          </a:prstGeom>
          <a:noFill/>
          <a:ln w="9525">
            <a:noFill/>
            <a:miter lim="800000"/>
            <a:headEnd/>
            <a:tailEnd/>
          </a:ln>
        </p:spPr>
        <p:txBody>
          <a:bodyPr wrap="none">
            <a:spAutoFit/>
          </a:bodyPr>
          <a:lstStyle/>
          <a:p>
            <a:pPr algn="ctr"/>
            <a:r>
              <a:rPr lang="fr-FR" b="1" dirty="0">
                <a:solidFill>
                  <a:srgbClr val="FF9966"/>
                </a:solidFill>
              </a:rPr>
              <a:t>60°</a:t>
            </a:r>
          </a:p>
        </p:txBody>
      </p:sp>
      <p:sp>
        <p:nvSpPr>
          <p:cNvPr id="24" name="ZoneTexte 23"/>
          <p:cNvSpPr txBox="1">
            <a:spLocks noChangeArrowheads="1"/>
          </p:cNvSpPr>
          <p:nvPr/>
        </p:nvSpPr>
        <p:spPr bwMode="auto">
          <a:xfrm>
            <a:off x="651767" y="2277839"/>
            <a:ext cx="797013" cy="338554"/>
          </a:xfrm>
          <a:prstGeom prst="rect">
            <a:avLst/>
          </a:prstGeom>
          <a:noFill/>
          <a:ln w="9525">
            <a:noFill/>
            <a:miter lim="800000"/>
            <a:headEnd/>
            <a:tailEnd/>
          </a:ln>
        </p:spPr>
        <p:txBody>
          <a:bodyPr wrap="none">
            <a:spAutoFit/>
          </a:bodyPr>
          <a:lstStyle/>
          <a:p>
            <a:r>
              <a:rPr lang="fr-FR" b="1" dirty="0" smtClean="0">
                <a:solidFill>
                  <a:srgbClr val="FF0000"/>
                </a:solidFill>
              </a:rPr>
              <a:t>+ 70°</a:t>
            </a:r>
          </a:p>
        </p:txBody>
      </p:sp>
      <p:pic>
        <p:nvPicPr>
          <p:cNvPr id="25" name="Picture 16" descr="http://www.chezmaya.com/cartesvirtuelles/epicerie/foin.gif"/>
          <p:cNvPicPr>
            <a:picLocks noChangeAspect="1" noChangeArrowheads="1"/>
          </p:cNvPicPr>
          <p:nvPr/>
        </p:nvPicPr>
        <p:blipFill>
          <a:blip r:embed="rId5" cstate="print"/>
          <a:srcRect/>
          <a:stretch>
            <a:fillRect/>
          </a:stretch>
        </p:blipFill>
        <p:spPr bwMode="auto">
          <a:xfrm>
            <a:off x="2389" y="4576787"/>
            <a:ext cx="1181473" cy="719906"/>
          </a:xfrm>
          <a:prstGeom prst="rect">
            <a:avLst/>
          </a:prstGeom>
          <a:noFill/>
          <a:ln w="9525">
            <a:noFill/>
            <a:miter lim="800000"/>
            <a:headEnd/>
            <a:tailEnd/>
          </a:ln>
        </p:spPr>
      </p:pic>
      <p:sp>
        <p:nvSpPr>
          <p:cNvPr id="26" name="Rectangle 25"/>
          <p:cNvSpPr/>
          <p:nvPr/>
        </p:nvSpPr>
        <p:spPr>
          <a:xfrm>
            <a:off x="431105" y="2854102"/>
            <a:ext cx="288925" cy="574675"/>
          </a:xfrm>
          <a:prstGeom prst="rect">
            <a:avLst/>
          </a:prstGeom>
          <a:solidFill>
            <a:srgbClr val="FF99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27" name="Rectangle 26"/>
          <p:cNvSpPr/>
          <p:nvPr/>
        </p:nvSpPr>
        <p:spPr>
          <a:xfrm>
            <a:off x="431105" y="2277839"/>
            <a:ext cx="288925" cy="555625"/>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28" name="Rectangle 27"/>
          <p:cNvSpPr/>
          <p:nvPr/>
        </p:nvSpPr>
        <p:spPr>
          <a:xfrm>
            <a:off x="431105" y="3428777"/>
            <a:ext cx="288925" cy="555625"/>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29" name="Rectangle 28"/>
          <p:cNvSpPr/>
          <p:nvPr/>
        </p:nvSpPr>
        <p:spPr>
          <a:xfrm>
            <a:off x="431105" y="4005039"/>
            <a:ext cx="288925" cy="555625"/>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pic>
        <p:nvPicPr>
          <p:cNvPr id="2050" name="Picture 2" descr="G:\RCCI JUSTICE\Archive clichés RCCI\RCCI 77\DSC07664.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283968" y="4581128"/>
            <a:ext cx="2664296" cy="1783537"/>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Résultat de recherche d'images pour &quot;logo danger&quot;">
            <a:hlinkClick r:id="rId7"/>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7308304" y="4829968"/>
            <a:ext cx="1057275" cy="933450"/>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Résultat de recherche d'images pour &quot;logo température&quot;">
            <a:hlinkClick r:id="rId9"/>
          </p:cNvPr>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20733" y="3563787"/>
            <a:ext cx="420615" cy="420615"/>
          </a:xfrm>
          <a:prstGeom prst="rect">
            <a:avLst/>
          </a:prstGeom>
          <a:noFill/>
          <a:extLst>
            <a:ext uri="{909E8E84-426E-40DD-AFC4-6F175D3DCCD1}">
              <a14:hiddenFill xmlns="" xmlns:a14="http://schemas.microsoft.com/office/drawing/2010/main">
                <a:solidFill>
                  <a:srgbClr val="FFFFFF"/>
                </a:solidFill>
              </a14:hiddenFill>
            </a:ext>
          </a:extLst>
        </p:spPr>
      </p:pic>
      <p:cxnSp>
        <p:nvCxnSpPr>
          <p:cNvPr id="30" name="Connecteur droit avec flèche 29"/>
          <p:cNvCxnSpPr/>
          <p:nvPr/>
        </p:nvCxnSpPr>
        <p:spPr>
          <a:xfrm flipH="1">
            <a:off x="6588224" y="5296693"/>
            <a:ext cx="1008112" cy="14853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6" name="Picture 8" descr="Résultat de recherche d'images pour &quot;logo POUCE OK&quot;">
            <a:hlinkClick r:id="rId11"/>
          </p:cNvPr>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33978" y="4096851"/>
            <a:ext cx="397127" cy="397127"/>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4" descr="Résultat de recherche d'images pour &quot;logo danger&quot;">
            <a:hlinkClick r:id="rId7"/>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94200" y="3131329"/>
            <a:ext cx="336905" cy="297448"/>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4" descr="Résultat de recherche d'images pour &quot;logo danger&quot;">
            <a:hlinkClick r:id="rId7"/>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78147" y="2705378"/>
            <a:ext cx="336905" cy="297448"/>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4" descr="Résultat de recherche d'images pour &quot;logo danger&quot;">
            <a:hlinkClick r:id="rId7"/>
          </p:cNvPr>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85019" y="2318945"/>
            <a:ext cx="336905" cy="29744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833502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8</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marL="342900" indent="-342900">
              <a:spcBef>
                <a:spcPct val="20000"/>
              </a:spcBef>
              <a:defRPr/>
            </a:pPr>
            <a:r>
              <a:rPr lang="fr-FR" sz="3200" smtClean="0"/>
              <a:t>Les incendies d’exploitations agricoles</a:t>
            </a:r>
            <a:endParaRPr lang="fr-FR" sz="3200" dirty="0"/>
          </a:p>
        </p:txBody>
      </p:sp>
      <p:pic>
        <p:nvPicPr>
          <p:cNvPr id="30" name="Image 12" descr="DSC00885.JPG"/>
          <p:cNvPicPr>
            <a:picLocks noChangeAspect="1"/>
          </p:cNvPicPr>
          <p:nvPr/>
        </p:nvPicPr>
        <p:blipFill>
          <a:blip r:embed="rId3" cstate="print"/>
          <a:srcRect/>
          <a:stretch>
            <a:fillRect/>
          </a:stretch>
        </p:blipFill>
        <p:spPr bwMode="auto">
          <a:xfrm>
            <a:off x="827584" y="1269231"/>
            <a:ext cx="7234237" cy="4843462"/>
          </a:xfrm>
          <a:prstGeom prst="rect">
            <a:avLst/>
          </a:prstGeom>
          <a:noFill/>
          <a:ln w="38100">
            <a:noFill/>
            <a:miter lim="800000"/>
            <a:headEnd/>
            <a:tailEnd/>
          </a:ln>
        </p:spPr>
      </p:pic>
      <p:sp>
        <p:nvSpPr>
          <p:cNvPr id="32" name="ZoneTexte 14"/>
          <p:cNvSpPr txBox="1">
            <a:spLocks noChangeArrowheads="1"/>
          </p:cNvSpPr>
          <p:nvPr/>
        </p:nvSpPr>
        <p:spPr bwMode="auto">
          <a:xfrm>
            <a:off x="1237505" y="1269231"/>
            <a:ext cx="6702425" cy="1014412"/>
          </a:xfrm>
          <a:prstGeom prst="rect">
            <a:avLst/>
          </a:prstGeom>
          <a:noFill/>
          <a:ln w="9525">
            <a:noFill/>
            <a:miter lim="800000"/>
            <a:headEnd/>
            <a:tailEnd/>
          </a:ln>
        </p:spPr>
        <p:txBody>
          <a:bodyPr wrap="none">
            <a:spAutoFit/>
          </a:bodyPr>
          <a:lstStyle/>
          <a:p>
            <a:pPr algn="ctr"/>
            <a:r>
              <a:rPr lang="fr-FR" sz="2000" b="1" i="1" dirty="0">
                <a:solidFill>
                  <a:srgbClr val="FFFF00"/>
                </a:solidFill>
              </a:rPr>
              <a:t>En règle générale , les sinistres se produiraient entre </a:t>
            </a:r>
          </a:p>
          <a:p>
            <a:pPr algn="ctr"/>
            <a:r>
              <a:rPr lang="fr-FR" sz="2000" b="1" i="1" dirty="0">
                <a:solidFill>
                  <a:srgbClr val="FFFF00"/>
                </a:solidFill>
              </a:rPr>
              <a:t>deux et six semaines après le stockage entre </a:t>
            </a:r>
          </a:p>
          <a:p>
            <a:pPr algn="ctr"/>
            <a:r>
              <a:rPr lang="fr-FR" sz="2000" b="1" i="1" dirty="0">
                <a:solidFill>
                  <a:srgbClr val="FFFF00"/>
                </a:solidFill>
              </a:rPr>
              <a:t>fin Mai et début  Novembre</a:t>
            </a:r>
          </a:p>
        </p:txBody>
      </p:sp>
      <p:pic>
        <p:nvPicPr>
          <p:cNvPr id="33" name="Image 25" descr="lumiere-feu-44.gif"/>
          <p:cNvPicPr>
            <a:picLocks noChangeAspect="1"/>
          </p:cNvPicPr>
          <p:nvPr/>
        </p:nvPicPr>
        <p:blipFill>
          <a:blip r:embed="rId4" cstate="print"/>
          <a:srcRect/>
          <a:stretch>
            <a:fillRect/>
          </a:stretch>
        </p:blipFill>
        <p:spPr bwMode="auto">
          <a:xfrm>
            <a:off x="2771825" y="2782094"/>
            <a:ext cx="1439862" cy="1749425"/>
          </a:xfrm>
          <a:prstGeom prst="rect">
            <a:avLst/>
          </a:prstGeom>
          <a:noFill/>
          <a:ln w="9525">
            <a:noFill/>
            <a:miter lim="800000"/>
            <a:headEnd/>
            <a:tailEnd/>
          </a:ln>
        </p:spPr>
      </p:pic>
    </p:spTree>
    <p:extLst>
      <p:ext uri="{BB962C8B-B14F-4D97-AF65-F5344CB8AC3E}">
        <p14:creationId xmlns="" xmlns:p14="http://schemas.microsoft.com/office/powerpoint/2010/main" val="42666191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 name="Espace réservé du numéro de diapositive 4"/>
          <p:cNvSpPr>
            <a:spLocks noGrp="1"/>
          </p:cNvSpPr>
          <p:nvPr>
            <p:ph type="sldNum" sz="quarter" idx="10"/>
          </p:nvPr>
        </p:nvSpPr>
        <p:spPr>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6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6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6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600">
                <a:solidFill>
                  <a:schemeClr val="tx1"/>
                </a:solidFill>
                <a:latin typeface="Arial" panose="020B0604020202020204" pitchFamily="34" charset="0"/>
                <a:ea typeface="ＭＳ Ｐゴシック" panose="020B0600070205080204" pitchFamily="34" charset="-128"/>
              </a:defRPr>
            </a:lvl5pPr>
            <a:lvl6pPr marL="25146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algn="ctr"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2900DD61-43EF-4F93-B1CA-4DDA5ABA8233}" type="slidenum">
              <a:rPr lang="fr-FR" altLang="fr-FR" sz="1200">
                <a:solidFill>
                  <a:schemeClr val="bg1"/>
                </a:solidFill>
                <a:latin typeface="Helvetica" panose="020B0604020202020204" pitchFamily="34" charset="0"/>
              </a:rPr>
              <a:pPr/>
              <a:t>9</a:t>
            </a:fld>
            <a:endParaRPr lang="fr-FR" altLang="fr-FR" sz="1200">
              <a:solidFill>
                <a:schemeClr val="bg1"/>
              </a:solidFill>
              <a:latin typeface="Helvetica" panose="020B0604020202020204" pitchFamily="34" charset="0"/>
            </a:endParaRPr>
          </a:p>
        </p:txBody>
      </p:sp>
      <p:sp>
        <p:nvSpPr>
          <p:cNvPr id="680968" name="Rectangle 8"/>
          <p:cNvSpPr>
            <a:spLocks noGrp="1" noChangeArrowheads="1"/>
          </p:cNvSpPr>
          <p:nvPr>
            <p:ph type="title"/>
          </p:nvPr>
        </p:nvSpPr>
        <p:spPr/>
        <p:txBody>
          <a:bodyPr/>
          <a:lstStyle/>
          <a:p>
            <a:pPr marL="342900" indent="-342900">
              <a:spcBef>
                <a:spcPct val="20000"/>
              </a:spcBef>
              <a:defRPr/>
            </a:pPr>
            <a:r>
              <a:rPr lang="fr-FR" sz="3200" smtClean="0"/>
              <a:t>Les incendies d’exploitations agricoles</a:t>
            </a:r>
            <a:endParaRPr lang="fr-FR" sz="3200" dirty="0"/>
          </a:p>
        </p:txBody>
      </p:sp>
      <p:sp>
        <p:nvSpPr>
          <p:cNvPr id="32" name="ZoneTexte 14"/>
          <p:cNvSpPr txBox="1">
            <a:spLocks noChangeArrowheads="1"/>
          </p:cNvSpPr>
          <p:nvPr/>
        </p:nvSpPr>
        <p:spPr bwMode="auto">
          <a:xfrm>
            <a:off x="1237505" y="1269231"/>
            <a:ext cx="6702425" cy="1014412"/>
          </a:xfrm>
          <a:prstGeom prst="rect">
            <a:avLst/>
          </a:prstGeom>
          <a:noFill/>
          <a:ln w="9525">
            <a:noFill/>
            <a:miter lim="800000"/>
            <a:headEnd/>
            <a:tailEnd/>
          </a:ln>
        </p:spPr>
        <p:txBody>
          <a:bodyPr wrap="none">
            <a:spAutoFit/>
          </a:bodyPr>
          <a:lstStyle/>
          <a:p>
            <a:pPr algn="ctr"/>
            <a:r>
              <a:rPr lang="fr-FR" sz="2000" b="1" i="1" dirty="0">
                <a:solidFill>
                  <a:schemeClr val="bg1"/>
                </a:solidFill>
              </a:rPr>
              <a:t>En règle générale , les sinistres se produiraient entre </a:t>
            </a:r>
          </a:p>
          <a:p>
            <a:pPr algn="ctr"/>
            <a:r>
              <a:rPr lang="fr-FR" sz="2000" b="1" i="1" dirty="0">
                <a:solidFill>
                  <a:schemeClr val="bg1"/>
                </a:solidFill>
              </a:rPr>
              <a:t>deux et six semaines après le stockage entre </a:t>
            </a:r>
          </a:p>
          <a:p>
            <a:pPr algn="ctr"/>
            <a:r>
              <a:rPr lang="fr-FR" sz="2000" b="1" i="1" dirty="0">
                <a:solidFill>
                  <a:schemeClr val="bg1"/>
                </a:solidFill>
              </a:rPr>
              <a:t>fin Mai et début  Novembre</a:t>
            </a:r>
          </a:p>
        </p:txBody>
      </p:sp>
      <p:pic>
        <p:nvPicPr>
          <p:cNvPr id="8" name="Picture 18" descr="http://avesne-perche.pagesperso-orange.fr/images_foin/botte_foin_allege.jpg"/>
          <p:cNvPicPr>
            <a:picLocks noChangeAspect="1" noChangeArrowheads="1"/>
          </p:cNvPicPr>
          <p:nvPr/>
        </p:nvPicPr>
        <p:blipFill>
          <a:blip r:embed="rId3" cstate="print"/>
          <a:srcRect/>
          <a:stretch>
            <a:fillRect/>
          </a:stretch>
        </p:blipFill>
        <p:spPr bwMode="auto">
          <a:xfrm>
            <a:off x="4308624" y="2449301"/>
            <a:ext cx="3718419" cy="2788396"/>
          </a:xfrm>
          <a:prstGeom prst="rect">
            <a:avLst/>
          </a:prstGeom>
          <a:noFill/>
          <a:ln w="38100">
            <a:solidFill>
              <a:srgbClr val="990000"/>
            </a:solidFill>
            <a:miter lim="800000"/>
            <a:headEnd/>
            <a:tailEnd/>
          </a:ln>
        </p:spPr>
      </p:pic>
      <p:pic>
        <p:nvPicPr>
          <p:cNvPr id="9" name="Picture 22" descr="http://www.luxe-campagne.fr/photos-campagne/image/paille.jpg"/>
          <p:cNvPicPr>
            <a:picLocks noChangeAspect="1" noChangeArrowheads="1"/>
          </p:cNvPicPr>
          <p:nvPr/>
        </p:nvPicPr>
        <p:blipFill>
          <a:blip r:embed="rId4" cstate="print"/>
          <a:srcRect/>
          <a:stretch>
            <a:fillRect/>
          </a:stretch>
        </p:blipFill>
        <p:spPr bwMode="auto">
          <a:xfrm>
            <a:off x="457250" y="2470694"/>
            <a:ext cx="3682702" cy="2767003"/>
          </a:xfrm>
          <a:prstGeom prst="rect">
            <a:avLst/>
          </a:prstGeom>
          <a:noFill/>
          <a:ln w="38100">
            <a:solidFill>
              <a:srgbClr val="990000"/>
            </a:solidFill>
            <a:miter lim="800000"/>
            <a:headEnd/>
            <a:tailEnd/>
          </a:ln>
        </p:spPr>
      </p:pic>
      <p:sp>
        <p:nvSpPr>
          <p:cNvPr id="10" name="Rectangle 19"/>
          <p:cNvSpPr>
            <a:spLocks noChangeArrowheads="1"/>
          </p:cNvSpPr>
          <p:nvPr/>
        </p:nvSpPr>
        <p:spPr bwMode="auto">
          <a:xfrm>
            <a:off x="179388" y="1191108"/>
            <a:ext cx="8893175" cy="1077218"/>
          </a:xfrm>
          <a:prstGeom prst="rect">
            <a:avLst/>
          </a:prstGeom>
          <a:noFill/>
          <a:ln w="9525">
            <a:noFill/>
            <a:miter lim="800000"/>
            <a:headEnd/>
            <a:tailEnd/>
          </a:ln>
        </p:spPr>
        <p:txBody>
          <a:bodyPr>
            <a:spAutoFit/>
          </a:bodyPr>
          <a:lstStyle/>
          <a:p>
            <a:pPr algn="l"/>
            <a:r>
              <a:rPr lang="fr-FR" b="1" dirty="0"/>
              <a:t>La paille trop humide s'échauffe un peu, mais elle ne dégage pas d'essences</a:t>
            </a:r>
          </a:p>
          <a:p>
            <a:pPr algn="l"/>
            <a:r>
              <a:rPr lang="fr-FR" b="1" dirty="0"/>
              <a:t>aromatiques qui semblent jouer un rôle dans le phénomène d'auto-inflammation du foin par exemple. Cependant ce phénomène pourrait être observé sur des tas de balles d’un mélange de foin et de paille.</a:t>
            </a:r>
          </a:p>
        </p:txBody>
      </p:sp>
      <p:cxnSp>
        <p:nvCxnSpPr>
          <p:cNvPr id="11" name="Connecteur droit 10"/>
          <p:cNvCxnSpPr/>
          <p:nvPr/>
        </p:nvCxnSpPr>
        <p:spPr>
          <a:xfrm flipV="1">
            <a:off x="457250" y="2470695"/>
            <a:ext cx="3700313" cy="275239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ZoneTexte 31"/>
          <p:cNvSpPr txBox="1">
            <a:spLocks noChangeArrowheads="1"/>
          </p:cNvSpPr>
          <p:nvPr/>
        </p:nvSpPr>
        <p:spPr bwMode="auto">
          <a:xfrm>
            <a:off x="996504" y="5405961"/>
            <a:ext cx="2389188" cy="369887"/>
          </a:xfrm>
          <a:prstGeom prst="rect">
            <a:avLst/>
          </a:prstGeom>
          <a:noFill/>
          <a:ln w="9525">
            <a:noFill/>
            <a:miter lim="800000"/>
            <a:headEnd/>
            <a:tailEnd/>
          </a:ln>
        </p:spPr>
        <p:txBody>
          <a:bodyPr wrap="none">
            <a:spAutoFit/>
          </a:bodyPr>
          <a:lstStyle/>
          <a:p>
            <a:pPr algn="ctr"/>
            <a:r>
              <a:rPr lang="fr-FR" b="1" dirty="0">
                <a:solidFill>
                  <a:srgbClr val="FF0000"/>
                </a:solidFill>
              </a:rPr>
              <a:t>Pas de fermentation</a:t>
            </a:r>
          </a:p>
        </p:txBody>
      </p:sp>
      <p:sp>
        <p:nvSpPr>
          <p:cNvPr id="13" name="ZoneTexte 32"/>
          <p:cNvSpPr txBox="1">
            <a:spLocks noChangeArrowheads="1"/>
          </p:cNvSpPr>
          <p:nvPr/>
        </p:nvSpPr>
        <p:spPr bwMode="auto">
          <a:xfrm>
            <a:off x="3823048" y="5393559"/>
            <a:ext cx="4903788" cy="369887"/>
          </a:xfrm>
          <a:prstGeom prst="rect">
            <a:avLst/>
          </a:prstGeom>
          <a:noFill/>
          <a:ln w="9525">
            <a:noFill/>
            <a:miter lim="800000"/>
            <a:headEnd/>
            <a:tailEnd/>
          </a:ln>
        </p:spPr>
        <p:txBody>
          <a:bodyPr wrap="none">
            <a:spAutoFit/>
          </a:bodyPr>
          <a:lstStyle/>
          <a:p>
            <a:pPr algn="ctr"/>
            <a:r>
              <a:rPr lang="fr-FR" b="1" dirty="0">
                <a:solidFill>
                  <a:srgbClr val="FF0000"/>
                </a:solidFill>
              </a:rPr>
              <a:t>Fermentation possible mais exceptionnelle</a:t>
            </a:r>
          </a:p>
        </p:txBody>
      </p:sp>
      <p:sp>
        <p:nvSpPr>
          <p:cNvPr id="14" name="ZoneTexte 34"/>
          <p:cNvSpPr txBox="1">
            <a:spLocks noChangeArrowheads="1"/>
          </p:cNvSpPr>
          <p:nvPr/>
        </p:nvSpPr>
        <p:spPr bwMode="auto">
          <a:xfrm>
            <a:off x="1804095" y="2488274"/>
            <a:ext cx="989012" cy="461963"/>
          </a:xfrm>
          <a:prstGeom prst="rect">
            <a:avLst/>
          </a:prstGeom>
          <a:noFill/>
          <a:ln w="9525">
            <a:noFill/>
            <a:miter lim="800000"/>
            <a:headEnd/>
            <a:tailEnd/>
          </a:ln>
        </p:spPr>
        <p:txBody>
          <a:bodyPr wrap="none">
            <a:spAutoFit/>
          </a:bodyPr>
          <a:lstStyle/>
          <a:p>
            <a:pPr algn="ctr"/>
            <a:r>
              <a:rPr lang="fr-FR" sz="2400" b="1" dirty="0"/>
              <a:t>Paille</a:t>
            </a:r>
          </a:p>
        </p:txBody>
      </p:sp>
      <p:sp>
        <p:nvSpPr>
          <p:cNvPr id="15" name="ZoneTexte 35"/>
          <p:cNvSpPr txBox="1">
            <a:spLocks noChangeArrowheads="1"/>
          </p:cNvSpPr>
          <p:nvPr/>
        </p:nvSpPr>
        <p:spPr bwMode="auto">
          <a:xfrm>
            <a:off x="5751908" y="2479982"/>
            <a:ext cx="831850" cy="461963"/>
          </a:xfrm>
          <a:prstGeom prst="rect">
            <a:avLst/>
          </a:prstGeom>
          <a:noFill/>
          <a:ln w="9525">
            <a:noFill/>
            <a:miter lim="800000"/>
            <a:headEnd/>
            <a:tailEnd/>
          </a:ln>
        </p:spPr>
        <p:txBody>
          <a:bodyPr wrap="none">
            <a:spAutoFit/>
          </a:bodyPr>
          <a:lstStyle/>
          <a:p>
            <a:pPr algn="ctr"/>
            <a:r>
              <a:rPr lang="fr-FR" sz="2400" b="1" dirty="0"/>
              <a:t>Foin</a:t>
            </a:r>
          </a:p>
        </p:txBody>
      </p:sp>
      <p:pic>
        <p:nvPicPr>
          <p:cNvPr id="16" name="Image 30" descr="lumiere-feu-32.gif"/>
          <p:cNvPicPr>
            <a:picLocks noChangeAspect="1"/>
          </p:cNvPicPr>
          <p:nvPr/>
        </p:nvPicPr>
        <p:blipFill>
          <a:blip r:embed="rId5" cstate="print"/>
          <a:srcRect/>
          <a:stretch>
            <a:fillRect/>
          </a:stretch>
        </p:blipFill>
        <p:spPr bwMode="auto">
          <a:xfrm>
            <a:off x="5076379" y="3284984"/>
            <a:ext cx="1198563" cy="1622425"/>
          </a:xfrm>
          <a:prstGeom prst="rect">
            <a:avLst/>
          </a:prstGeom>
          <a:noFill/>
          <a:ln w="9525">
            <a:noFill/>
            <a:miter lim="800000"/>
            <a:headEnd/>
            <a:tailEnd/>
          </a:ln>
        </p:spPr>
      </p:pic>
      <p:pic>
        <p:nvPicPr>
          <p:cNvPr id="17" name="Image 18" descr="9fec9c7c.gif"/>
          <p:cNvPicPr>
            <a:picLocks noChangeAspect="1"/>
          </p:cNvPicPr>
          <p:nvPr/>
        </p:nvPicPr>
        <p:blipFill>
          <a:blip r:embed="rId6" cstate="print"/>
          <a:srcRect/>
          <a:stretch>
            <a:fillRect/>
          </a:stretch>
        </p:blipFill>
        <p:spPr bwMode="auto">
          <a:xfrm>
            <a:off x="8188050" y="2973132"/>
            <a:ext cx="439738" cy="1762125"/>
          </a:xfrm>
          <a:prstGeom prst="rect">
            <a:avLst/>
          </a:prstGeom>
          <a:noFill/>
          <a:ln w="9525">
            <a:noFill/>
            <a:miter lim="800000"/>
            <a:headEnd/>
            <a:tailEnd/>
          </a:ln>
        </p:spPr>
      </p:pic>
      <p:cxnSp>
        <p:nvCxnSpPr>
          <p:cNvPr id="18" name="Connecteur droit 17"/>
          <p:cNvCxnSpPr/>
          <p:nvPr/>
        </p:nvCxnSpPr>
        <p:spPr>
          <a:xfrm flipH="1" flipV="1">
            <a:off x="458392" y="2470694"/>
            <a:ext cx="3681560" cy="27670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383175"/>
      </p:ext>
    </p:extLst>
  </p:cSld>
  <p:clrMapOvr>
    <a:masterClrMapping/>
  </p:clrMapOvr>
  <p:timing>
    <p:tnLst>
      <p:par>
        <p:cTn id="1" dur="indefinite" restart="never" nodeType="tmRoot"/>
      </p:par>
    </p:tnLst>
  </p:timing>
</p:sld>
</file>

<file path=ppt/theme/theme1.xml><?xml version="1.0" encoding="utf-8"?>
<a:theme xmlns:a="http://schemas.openxmlformats.org/drawingml/2006/main" name="Réseau">
  <a:themeElements>
    <a:clrScheme name="Personnalisée 2">
      <a:dk1>
        <a:srgbClr val="1A212B"/>
      </a:dk1>
      <a:lt1>
        <a:srgbClr val="FFFFFF"/>
      </a:lt1>
      <a:dk2>
        <a:srgbClr val="1A212B"/>
      </a:dk2>
      <a:lt2>
        <a:srgbClr val="808080"/>
      </a:lt2>
      <a:accent1>
        <a:srgbClr val="CD0920"/>
      </a:accent1>
      <a:accent2>
        <a:srgbClr val="669999"/>
      </a:accent2>
      <a:accent3>
        <a:srgbClr val="FFFFFF"/>
      </a:accent3>
      <a:accent4>
        <a:srgbClr val="1A212B"/>
      </a:accent4>
      <a:accent5>
        <a:srgbClr val="E2E2AA"/>
      </a:accent5>
      <a:accent6>
        <a:srgbClr val="5C8A8A"/>
      </a:accent6>
      <a:hlink>
        <a:srgbClr val="7E9CE8"/>
      </a:hlink>
      <a:folHlink>
        <a:srgbClr val="D8D8EC"/>
      </a:folHlink>
    </a:clrScheme>
    <a:fontScheme name="Réseau">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820738" rtl="0" eaLnBrk="1" fontAlgn="base" latinLnBrk="0" hangingPunct="1">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Réseau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Réseau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Réseau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Réseau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Réseau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Réseau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Réseau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Réseau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Réseau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Réseau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15324</TotalTime>
  <Words>1437</Words>
  <Application>Microsoft Office PowerPoint</Application>
  <PresentationFormat>Affichage à l'écran (4:3)</PresentationFormat>
  <Paragraphs>174</Paragraphs>
  <Slides>17</Slides>
  <Notes>16</Notes>
  <HiddenSlides>0</HiddenSlides>
  <MMClips>0</MMClips>
  <ScaleCrop>false</ScaleCrop>
  <HeadingPairs>
    <vt:vector size="4" baseType="variant">
      <vt:variant>
        <vt:lpstr>Thème</vt:lpstr>
      </vt:variant>
      <vt:variant>
        <vt:i4>1</vt:i4>
      </vt:variant>
      <vt:variant>
        <vt:lpstr>Titres des diapositives</vt:lpstr>
      </vt:variant>
      <vt:variant>
        <vt:i4>17</vt:i4>
      </vt:variant>
    </vt:vector>
  </HeadingPairs>
  <TitlesOfParts>
    <vt:vector size="18" baseType="lpstr">
      <vt:lpstr>Réseau</vt:lpstr>
      <vt:lpstr>Les feux de ferme</vt:lpstr>
      <vt:lpstr>Les incendies d’exploitations agricoles</vt:lpstr>
      <vt:lpstr>Les incendies d’exploitations agricoles</vt:lpstr>
      <vt:lpstr>Les incendies d’exploitations agricoles</vt:lpstr>
      <vt:lpstr>Les incendies d’exploitations agricoles</vt:lpstr>
      <vt:lpstr>Les incendies d’exploitations agricoles</vt:lpstr>
      <vt:lpstr>Les incendies d’exploitations agricoles</vt:lpstr>
      <vt:lpstr>Les incendies d’exploitations agricoles</vt:lpstr>
      <vt:lpstr>Les incendies d’exploitations agricoles</vt:lpstr>
      <vt:lpstr>Les incendies d’exploitations agricoles</vt:lpstr>
      <vt:lpstr>Les incendies d’exploitations agricoles</vt:lpstr>
      <vt:lpstr>Les incendies d’exploitations avicoles</vt:lpstr>
      <vt:lpstr>Les incendies d’exploitations avicoles</vt:lpstr>
      <vt:lpstr>Les incendies d’exploitations avicoles</vt:lpstr>
      <vt:lpstr>Les incendies d’exploitations avicoles</vt:lpstr>
      <vt:lpstr>Les incendies d’exploitations agricoles</vt:lpstr>
      <vt:lpstr>Les incendies d’exploitations agricoles</vt:lpstr>
    </vt:vector>
  </TitlesOfParts>
  <Company>CG94</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CODIR 080702</dc:title>
  <dc:subject>PROJET PORTAIL  INTRANET</dc:subject>
  <dc:creator>BERLIER Sébastien</dc:creator>
  <cp:lastModifiedBy>laurent FLACHER</cp:lastModifiedBy>
  <cp:revision>747</cp:revision>
  <cp:lastPrinted>2000-07-04T10:18:08Z</cp:lastPrinted>
  <dcterms:created xsi:type="dcterms:W3CDTF">2000-07-03T06:07:31Z</dcterms:created>
  <dcterms:modified xsi:type="dcterms:W3CDTF">2020-03-30T13:49:28Z</dcterms:modified>
</cp:coreProperties>
</file>