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1" r:id="rId1"/>
  </p:sldMasterIdLst>
  <p:notesMasterIdLst>
    <p:notesMasterId r:id="rId26"/>
  </p:notesMasterIdLst>
  <p:handoutMasterIdLst>
    <p:handoutMasterId r:id="rId27"/>
  </p:handoutMasterIdLst>
  <p:sldIdLst>
    <p:sldId id="315" r:id="rId2"/>
    <p:sldId id="449" r:id="rId3"/>
    <p:sldId id="450" r:id="rId4"/>
    <p:sldId id="451" r:id="rId5"/>
    <p:sldId id="452" r:id="rId6"/>
    <p:sldId id="453" r:id="rId7"/>
    <p:sldId id="454" r:id="rId8"/>
    <p:sldId id="455" r:id="rId9"/>
    <p:sldId id="456" r:id="rId10"/>
    <p:sldId id="457" r:id="rId11"/>
    <p:sldId id="458" r:id="rId12"/>
    <p:sldId id="459" r:id="rId13"/>
    <p:sldId id="460" r:id="rId14"/>
    <p:sldId id="461" r:id="rId15"/>
    <p:sldId id="462" r:id="rId16"/>
    <p:sldId id="463" r:id="rId17"/>
    <p:sldId id="464" r:id="rId18"/>
    <p:sldId id="465" r:id="rId19"/>
    <p:sldId id="466" r:id="rId20"/>
    <p:sldId id="467" r:id="rId21"/>
    <p:sldId id="468" r:id="rId22"/>
    <p:sldId id="469" r:id="rId23"/>
    <p:sldId id="472" r:id="rId24"/>
    <p:sldId id="471" r:id="rId25"/>
  </p:sldIdLst>
  <p:sldSz cx="9144000" cy="6858000" type="screen4x3"/>
  <p:notesSz cx="6797675" cy="9926638"/>
  <p:defaultTextStyle>
    <a:defPPr>
      <a:defRPr lang="fr-FR"/>
    </a:defPPr>
    <a:lvl1pPr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212B"/>
    <a:srgbClr val="CD0920"/>
    <a:srgbClr val="009999"/>
    <a:srgbClr val="C1FFE0"/>
    <a:srgbClr val="00CC66"/>
    <a:srgbClr val="FF0000"/>
    <a:srgbClr val="00CCFF"/>
    <a:srgbClr val="009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-480"/>
      </p:cViewPr>
      <p:guideLst>
        <p:guide orient="horz" pos="528"/>
        <p:guide pos="2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2148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2113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025" tIns="46515" rIns="93025" bIns="46515" numCol="1" anchor="t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sz="11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2225" y="0"/>
            <a:ext cx="2936875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025" tIns="46515" rIns="93025" bIns="46515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1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513"/>
            <a:ext cx="2932113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025" tIns="46515" rIns="93025" bIns="46515" numCol="1" anchor="b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sz="11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2225" y="9434513"/>
            <a:ext cx="29368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025" tIns="46515" rIns="93025" bIns="46515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100">
                <a:latin typeface="Times New Roman" panose="02020603050405020304" pitchFamily="18" charset="0"/>
              </a:defRPr>
            </a:lvl1pPr>
          </a:lstStyle>
          <a:p>
            <a:fld id="{CDB39F69-90F2-4946-A8A4-2E300412CD9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03115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985" tIns="47992" rIns="95985" bIns="47992" numCol="1" anchor="t" anchorCtr="0" compatLnSpc="1">
            <a:prstTxWarp prst="textNoShape">
              <a:avLst/>
            </a:prstTxWarp>
          </a:bodyPr>
          <a:lstStyle>
            <a:lvl1pPr algn="l" defTabSz="958850" eaLnBrk="0" hangingPunct="0">
              <a:defRPr sz="11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450" y="0"/>
            <a:ext cx="29432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985" tIns="47992" rIns="95985" bIns="47992" numCol="1" anchor="t" anchorCtr="0" compatLnSpc="1">
            <a:prstTxWarp prst="textNoShape">
              <a:avLst/>
            </a:prstTxWarp>
          </a:bodyPr>
          <a:lstStyle>
            <a:lvl1pPr algn="r" defTabSz="958850" eaLnBrk="0" hangingPunct="0">
              <a:defRPr sz="11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59350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985" tIns="47992" rIns="95985" bIns="479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32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985" tIns="47992" rIns="95985" bIns="47992" numCol="1" anchor="b" anchorCtr="0" compatLnSpc="1">
            <a:prstTxWarp prst="textNoShape">
              <a:avLst/>
            </a:prstTxWarp>
          </a:bodyPr>
          <a:lstStyle>
            <a:lvl1pPr algn="l" defTabSz="958850" eaLnBrk="0" hangingPunct="0">
              <a:defRPr sz="11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450" y="9431338"/>
            <a:ext cx="29432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985" tIns="47992" rIns="95985" bIns="47992" numCol="1" anchor="b" anchorCtr="0" compatLnSpc="1">
            <a:prstTxWarp prst="textNoShape">
              <a:avLst/>
            </a:prstTxWarp>
          </a:bodyPr>
          <a:lstStyle>
            <a:lvl1pPr algn="r" defTabSz="958850" eaLnBrk="0" hangingPunct="0">
              <a:defRPr sz="1100">
                <a:latin typeface="Times New Roman" panose="02020603050405020304" pitchFamily="18" charset="0"/>
              </a:defRPr>
            </a:lvl1pPr>
          </a:lstStyle>
          <a:p>
            <a:fld id="{8F9C8E75-16DE-4E1D-BDD8-F5B7ED798E1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290387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2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991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11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942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12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06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13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353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14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368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15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3168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16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044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17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27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18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046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19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9085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20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431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3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0418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21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9994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22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5449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E36DFC0-F6B3-41B3-B1CD-F722E1BBDE54}" type="slidenum">
              <a:rPr lang="fr-FR" altLang="fr-FR" smtClean="0"/>
              <a:pPr/>
              <a:t>23</a:t>
            </a:fld>
            <a:endParaRPr lang="fr-FR" altLang="fr-FR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8430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24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254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4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058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5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911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6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250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7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777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8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296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9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683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588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545EAB-9AA6-46CF-BA85-3523C7E1CA41}" type="slidenum">
              <a:rPr lang="fr-FR" altLang="fr-FR" sz="1100">
                <a:latin typeface="Times New Roman" panose="02020603050405020304" pitchFamily="18" charset="0"/>
              </a:rPr>
              <a:pPr/>
              <a:t>10</a:t>
            </a:fld>
            <a:endParaRPr lang="fr-FR" altLang="fr-FR" sz="1100">
              <a:latin typeface="Times New Roman" panose="02020603050405020304" pitchFamily="18" charset="0"/>
            </a:endParaRPr>
          </a:p>
        </p:txBody>
      </p:sp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35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23850" y="1268413"/>
            <a:ext cx="8548688" cy="172878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 algn="ctr">
              <a:defRPr sz="4400"/>
            </a:lvl1pPr>
          </a:lstStyle>
          <a:p>
            <a:pPr lvl="0"/>
            <a:r>
              <a:rPr lang="fr-FR" noProof="0" smtClean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220364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7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AC1837-0764-4219-ADB0-1EEC0A51ADD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62854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02138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02138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7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BBCD50-C7F3-46CF-81DE-DF63FB7C7BB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25887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382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11188" y="1268413"/>
            <a:ext cx="4038600" cy="47529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802188" y="1268413"/>
            <a:ext cx="4038600" cy="47529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7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D9E42E-1EC0-4C85-8D24-6ABF6807C4C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0838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7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92C089-C1C8-4E30-AC40-22C6D2A8E37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34900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7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58346F-EFA9-4975-A62E-269C33C6D56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28810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11188" y="1268413"/>
            <a:ext cx="403860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802188" y="1268413"/>
            <a:ext cx="403860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7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0F8B3A-24EF-4473-8ECE-0E1DA61F469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47560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7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6A307-3008-48B2-B12D-EF5112CF55F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76620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7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624B3C-8478-4041-83FE-92EF2737DFA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6993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B6BFE3-714C-422B-A254-C14A1262089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35117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7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5CFBE6-8F40-4360-B3F3-AA5628F4AAE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32274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7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8473CB-9352-4F74-A707-FA2319FD752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54421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03822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62" tIns="47881" rIns="95762" bIns="4788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et modifiez le titre</a:t>
            </a:r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268413"/>
            <a:ext cx="8229600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762" tIns="47881" rIns="95762" bIns="478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 smtClean="0"/>
              <a:t>Cliquez pour modifier les styles du texte du masque</a:t>
            </a:r>
          </a:p>
          <a:p>
            <a:pPr lvl="1"/>
            <a:r>
              <a:rPr lang="fr-FR" altLang="fr-FR" dirty="0" smtClean="0"/>
              <a:t>Deuxième niveau</a:t>
            </a:r>
          </a:p>
          <a:p>
            <a:pPr lvl="2"/>
            <a:r>
              <a:rPr lang="fr-FR" altLang="fr-FR" dirty="0" smtClean="0"/>
              <a:t>Troisième niveau</a:t>
            </a:r>
          </a:p>
          <a:p>
            <a:pPr lvl="3"/>
            <a:r>
              <a:rPr lang="fr-FR" altLang="fr-FR" dirty="0" smtClean="0"/>
              <a:t>Quatrième niveau</a:t>
            </a:r>
          </a:p>
          <a:p>
            <a:pPr lvl="4"/>
            <a:r>
              <a:rPr lang="fr-FR" altLang="fr-FR" dirty="0" smtClean="0"/>
              <a:t>Cinquième niveau</a:t>
            </a:r>
          </a:p>
        </p:txBody>
      </p:sp>
      <p:sp>
        <p:nvSpPr>
          <p:cNvPr id="160811" name="Text Box 43"/>
          <p:cNvSpPr txBox="1">
            <a:spLocks noChangeArrowheads="1"/>
          </p:cNvSpPr>
          <p:nvPr userDrawn="1"/>
        </p:nvSpPr>
        <p:spPr bwMode="auto">
          <a:xfrm>
            <a:off x="1677988" y="781050"/>
            <a:ext cx="220662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78" tIns="41040" rIns="82078" bIns="41040">
            <a:spAutoFit/>
          </a:bodyPr>
          <a:lstStyle>
            <a:lvl1pPr algn="l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11163" algn="l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20738" algn="l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31900" algn="l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39888" algn="l" defTabSz="8207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97088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54288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11488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68688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fr-FR" sz="1500" smtClean="0">
              <a:latin typeface="Arial" charset="0"/>
              <a:cs typeface="Arial Unicode MS" charset="0"/>
            </a:endParaRPr>
          </a:p>
        </p:txBody>
      </p:sp>
      <p:sp>
        <p:nvSpPr>
          <p:cNvPr id="1029" name="Rectangle 46"/>
          <p:cNvSpPr>
            <a:spLocks noChangeArrowheads="1"/>
          </p:cNvSpPr>
          <p:nvPr userDrawn="1"/>
        </p:nvSpPr>
        <p:spPr bwMode="auto">
          <a:xfrm>
            <a:off x="2700338" y="6453188"/>
            <a:ext cx="38893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2087" tIns="41042" rIns="82087" bIns="41042"/>
          <a:lstStyle>
            <a:lvl1pPr defTabSz="820738" eaLnBrk="0" hangingPunct="0">
              <a:tabLst>
                <a:tab pos="7489825" algn="r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20738" eaLnBrk="0" hangingPunct="0">
              <a:tabLst>
                <a:tab pos="7489825" algn="r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20738" eaLnBrk="0" hangingPunct="0">
              <a:tabLst>
                <a:tab pos="7489825" algn="r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20738" eaLnBrk="0" hangingPunct="0">
              <a:tabLst>
                <a:tab pos="7489825" algn="r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20738" eaLnBrk="0" hangingPunct="0">
              <a:tabLst>
                <a:tab pos="7489825" algn="r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tabLst>
                <a:tab pos="7489825" algn="r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tabLst>
                <a:tab pos="7489825" algn="r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tabLst>
                <a:tab pos="7489825" algn="r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820738" eaLnBrk="0" fontAlgn="base" hangingPunct="0">
              <a:spcBef>
                <a:spcPct val="0"/>
              </a:spcBef>
              <a:spcAft>
                <a:spcPct val="0"/>
              </a:spcAft>
              <a:tabLst>
                <a:tab pos="7489825" algn="r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fr-FR" altLang="fr-FR" sz="1000" b="1" dirty="0" smtClean="0">
                <a:solidFill>
                  <a:schemeClr val="accent1"/>
                </a:solidFill>
                <a:latin typeface="Helvetica" panose="020B0604020202020204" pitchFamily="34" charset="0"/>
              </a:rPr>
              <a:t>Formation</a:t>
            </a:r>
            <a:r>
              <a:rPr lang="fr-FR" altLang="fr-FR" sz="1000" b="1" baseline="0" dirty="0" smtClean="0">
                <a:solidFill>
                  <a:schemeClr val="accent1"/>
                </a:solidFill>
                <a:latin typeface="Helvetica" panose="020B0604020202020204" pitchFamily="34" charset="0"/>
              </a:rPr>
              <a:t> Opérationnelle Spécialisée RCCI</a:t>
            </a:r>
            <a:endParaRPr lang="fr-FR" altLang="fr-FR" sz="1000" b="1" dirty="0">
              <a:solidFill>
                <a:schemeClr val="accent1"/>
              </a:solidFill>
              <a:latin typeface="Helvetica" panose="020B0604020202020204" pitchFamily="34" charset="0"/>
            </a:endParaRPr>
          </a:p>
        </p:txBody>
      </p:sp>
      <p:sp>
        <p:nvSpPr>
          <p:cNvPr id="160840" name="Rectangle 7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79388" y="6453188"/>
            <a:ext cx="444500" cy="268287"/>
          </a:xfrm>
          <a:prstGeom prst="rect">
            <a:avLst/>
          </a:prstGeom>
          <a:solidFill>
            <a:srgbClr val="1A212B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</a:lstStyle>
          <a:p>
            <a:fld id="{C7F94870-0A8C-4561-B40E-1910D44F5237}" type="slidenum">
              <a:rPr lang="fr-FR" altLang="fr-FR"/>
              <a:pPr/>
              <a:t>‹N°›</a:t>
            </a:fld>
            <a:endParaRPr lang="fr-FR" altLang="fr-FR"/>
          </a:p>
        </p:txBody>
      </p:sp>
      <p:pic>
        <p:nvPicPr>
          <p:cNvPr id="1031" name="Image 8" descr="LOGO-SDIS-RVB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5084763"/>
            <a:ext cx="3770312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57263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/>
          <a:ea typeface="+mj-ea"/>
          <a:cs typeface="Helvetica"/>
        </a:defRPr>
      </a:lvl1pPr>
      <a:lvl2pPr algn="l" defTabSz="957263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anose="020B0604020202020204" pitchFamily="34" charset="0"/>
          <a:ea typeface="ＭＳ Ｐゴシック" charset="0"/>
          <a:cs typeface="ＭＳ Ｐゴシック" charset="0"/>
        </a:defRPr>
      </a:lvl2pPr>
      <a:lvl3pPr algn="l" defTabSz="957263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anose="020B0604020202020204" pitchFamily="34" charset="0"/>
          <a:ea typeface="ＭＳ Ｐゴシック" charset="0"/>
          <a:cs typeface="ＭＳ Ｐゴシック" charset="0"/>
        </a:defRPr>
      </a:lvl3pPr>
      <a:lvl4pPr algn="l" defTabSz="957263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anose="020B0604020202020204" pitchFamily="34" charset="0"/>
          <a:ea typeface="ＭＳ Ｐゴシック" charset="0"/>
          <a:cs typeface="ＭＳ Ｐゴシック" charset="0"/>
        </a:defRPr>
      </a:lvl4pPr>
      <a:lvl5pPr algn="l" defTabSz="957263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anose="020B0604020202020204" pitchFamily="34" charset="0"/>
          <a:ea typeface="ＭＳ Ｐゴシック" charset="0"/>
          <a:cs typeface="ＭＳ Ｐゴシック" charset="0"/>
        </a:defRPr>
      </a:lvl5pPr>
      <a:lvl6pPr marL="457200" algn="l" defTabSz="957263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</a:defRPr>
      </a:lvl6pPr>
      <a:lvl7pPr marL="914400" algn="l" defTabSz="957263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</a:defRPr>
      </a:lvl7pPr>
      <a:lvl8pPr marL="1371600" algn="l" defTabSz="957263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</a:defRPr>
      </a:lvl8pPr>
      <a:lvl9pPr marL="1828800" algn="l" defTabSz="957263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lr>
          <a:srgbClr val="1212EE"/>
        </a:buClr>
        <a:buSzPct val="70000"/>
        <a:buFont typeface="Wingdings" panose="05000000000000000000" pitchFamily="2" charset="2"/>
        <a:buChar char="l"/>
        <a:defRPr sz="2800" b="1">
          <a:solidFill>
            <a:schemeClr val="accent1"/>
          </a:solidFill>
          <a:latin typeface="Helvetica"/>
          <a:ea typeface="+mn-ea"/>
          <a:cs typeface="Helvetica"/>
        </a:defRPr>
      </a:lvl1pPr>
      <a:lvl2pPr marL="725488" indent="-365125" algn="l" defTabSz="957263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buSzPct val="70000"/>
        <a:buFont typeface="Wingdings" panose="05000000000000000000" pitchFamily="2" charset="2"/>
        <a:buChar char="l"/>
        <a:defRPr sz="2300">
          <a:solidFill>
            <a:schemeClr val="tx1"/>
          </a:solidFill>
          <a:latin typeface="Helvetica"/>
          <a:ea typeface="+mn-ea"/>
          <a:cs typeface="Helvetica"/>
        </a:defRPr>
      </a:lvl2pPr>
      <a:lvl3pPr marL="1035050" indent="-307975" algn="l" defTabSz="957263" rtl="0" eaLnBrk="0" fontAlgn="base" hangingPunct="0">
        <a:spcBef>
          <a:spcPct val="20000"/>
        </a:spcBef>
        <a:spcAft>
          <a:spcPct val="0"/>
        </a:spcAft>
        <a:buClr>
          <a:srgbClr val="00CCFF"/>
        </a:buClr>
        <a:buSzPct val="70000"/>
        <a:buFont typeface="Wingdings" panose="05000000000000000000" pitchFamily="2" charset="2"/>
        <a:buChar char="l"/>
        <a:defRPr sz="2100">
          <a:solidFill>
            <a:schemeClr val="tx1"/>
          </a:solidFill>
          <a:latin typeface="Helvetica"/>
          <a:ea typeface="+mn-ea"/>
          <a:cs typeface="Helvetica"/>
        </a:defRPr>
      </a:lvl3pPr>
      <a:lvl4pPr marL="1341438" indent="-304800" algn="l" defTabSz="957263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sz="1900">
          <a:solidFill>
            <a:schemeClr val="tx1"/>
          </a:solidFill>
          <a:latin typeface="Helvetica"/>
          <a:ea typeface="+mn-ea"/>
          <a:cs typeface="Helvetica"/>
        </a:defRPr>
      </a:lvl4pPr>
      <a:lvl5pPr marL="1674813" indent="-330200" algn="l" defTabSz="957263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sz="1900">
          <a:solidFill>
            <a:schemeClr val="tx1"/>
          </a:solidFill>
          <a:latin typeface="Helvetica"/>
          <a:ea typeface="+mn-ea"/>
          <a:cs typeface="Helvetica"/>
        </a:defRPr>
      </a:lvl5pPr>
      <a:lvl6pPr marL="2132013" indent="-330200" algn="l" defTabSz="957263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1900">
          <a:solidFill>
            <a:schemeClr val="tx1"/>
          </a:solidFill>
          <a:latin typeface="+mn-lt"/>
          <a:ea typeface="+mn-ea"/>
        </a:defRPr>
      </a:lvl6pPr>
      <a:lvl7pPr marL="2589213" indent="-330200" algn="l" defTabSz="957263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1900">
          <a:solidFill>
            <a:schemeClr val="tx1"/>
          </a:solidFill>
          <a:latin typeface="+mn-lt"/>
          <a:ea typeface="+mn-ea"/>
        </a:defRPr>
      </a:lvl7pPr>
      <a:lvl8pPr marL="3046413" indent="-330200" algn="l" defTabSz="957263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1900">
          <a:solidFill>
            <a:schemeClr val="tx1"/>
          </a:solidFill>
          <a:latin typeface="+mn-lt"/>
          <a:ea typeface="+mn-ea"/>
        </a:defRPr>
      </a:lvl8pPr>
      <a:lvl9pPr marL="3503613" indent="-330200" algn="l" defTabSz="957263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19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gif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1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1622425"/>
            <a:ext cx="939482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re 1"/>
          <p:cNvSpPr>
            <a:spLocks noGrp="1"/>
          </p:cNvSpPr>
          <p:nvPr>
            <p:ph type="ctrTitle"/>
          </p:nvPr>
        </p:nvSpPr>
        <p:spPr>
          <a:xfrm>
            <a:off x="0" y="26988"/>
            <a:ext cx="9144000" cy="1530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 anchorCtr="1"/>
          <a:lstStyle/>
          <a:p>
            <a:pPr eaLnBrk="1" hangingPunct="1"/>
            <a:r>
              <a:rPr lang="fr-FR" altLang="fr-FR" dirty="0" smtClean="0">
                <a:latin typeface="Helvetica" panose="020B0604020202020204" pitchFamily="34" charset="0"/>
              </a:rPr>
              <a:t>FMAPA CDG</a:t>
            </a:r>
          </a:p>
        </p:txBody>
      </p:sp>
      <p:sp>
        <p:nvSpPr>
          <p:cNvPr id="15364" name="ZoneTexte 1"/>
          <p:cNvSpPr txBox="1">
            <a:spLocks noChangeArrowheads="1"/>
          </p:cNvSpPr>
          <p:nvPr/>
        </p:nvSpPr>
        <p:spPr bwMode="auto">
          <a:xfrm>
            <a:off x="6373813" y="923925"/>
            <a:ext cx="184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5365" name="Titre 1"/>
          <p:cNvSpPr txBox="1">
            <a:spLocks/>
          </p:cNvSpPr>
          <p:nvPr/>
        </p:nvSpPr>
        <p:spPr bwMode="auto">
          <a:xfrm>
            <a:off x="1691680" y="5408269"/>
            <a:ext cx="2303934" cy="43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fr-FR" altLang="fr-FR" sz="2400" dirty="0" smtClean="0">
                <a:solidFill>
                  <a:schemeClr val="bg1"/>
                </a:solidFill>
                <a:latin typeface="Helvetica" panose="020B0604020202020204" pitchFamily="34" charset="0"/>
              </a:rPr>
              <a:t>LTN FLACHER </a:t>
            </a:r>
            <a:endParaRPr lang="fr-FR" altLang="fr-FR" sz="2400" dirty="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pic>
        <p:nvPicPr>
          <p:cNvPr id="15366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143593"/>
            <a:ext cx="2165901" cy="96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t="8393"/>
          <a:stretch/>
        </p:blipFill>
        <p:spPr>
          <a:xfrm>
            <a:off x="6444208" y="2132856"/>
            <a:ext cx="2434983" cy="1857453"/>
          </a:xfrm>
          <a:prstGeom prst="rect">
            <a:avLst/>
          </a:prstGeom>
        </p:spPr>
      </p:pic>
      <p:sp>
        <p:nvSpPr>
          <p:cNvPr id="10" name="Titre 1"/>
          <p:cNvSpPr txBox="1">
            <a:spLocks/>
          </p:cNvSpPr>
          <p:nvPr/>
        </p:nvSpPr>
        <p:spPr bwMode="auto">
          <a:xfrm>
            <a:off x="3779912" y="2420888"/>
            <a:ext cx="2448272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5400" dirty="0" smtClean="0">
                <a:solidFill>
                  <a:srgbClr val="FFFF00"/>
                </a:solidFill>
                <a:latin typeface="Helvetica" panose="020B0604020202020204" pitchFamily="34" charset="0"/>
              </a:rPr>
              <a:t>R.C.C.I</a:t>
            </a:r>
            <a:endParaRPr lang="fr-FR" altLang="fr-FR" sz="5400" dirty="0">
              <a:solidFill>
                <a:srgbClr val="FFFF00"/>
              </a:solidFill>
              <a:latin typeface="Helvetica" panose="020B0604020202020204" pitchFamily="34" charset="0"/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 bwMode="auto">
          <a:xfrm>
            <a:off x="3709132" y="3406346"/>
            <a:ext cx="2715311" cy="59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dirty="0" smtClean="0">
                <a:solidFill>
                  <a:srgbClr val="FFFF00"/>
                </a:solidFill>
                <a:latin typeface="Helvetica" panose="020B0604020202020204" pitchFamily="34" charset="0"/>
              </a:rPr>
              <a:t>R</a:t>
            </a:r>
            <a:r>
              <a:rPr lang="fr-FR" altLang="fr-FR" dirty="0" smtClean="0">
                <a:solidFill>
                  <a:schemeClr val="bg1"/>
                </a:solidFill>
                <a:latin typeface="Helvetica" panose="020B0604020202020204" pitchFamily="34" charset="0"/>
              </a:rPr>
              <a:t>echerche des </a:t>
            </a:r>
            <a:r>
              <a:rPr lang="fr-FR" altLang="fr-FR" dirty="0" smtClean="0">
                <a:solidFill>
                  <a:srgbClr val="FFFF00"/>
                </a:solidFill>
                <a:latin typeface="Helvetica" panose="020B0604020202020204" pitchFamily="34" charset="0"/>
              </a:rPr>
              <a:t>C</a:t>
            </a:r>
            <a:r>
              <a:rPr lang="fr-FR" altLang="fr-FR" dirty="0" smtClean="0">
                <a:solidFill>
                  <a:schemeClr val="bg1"/>
                </a:solidFill>
                <a:latin typeface="Helvetica" panose="020B0604020202020204" pitchFamily="34" charset="0"/>
              </a:rPr>
              <a:t>auses</a:t>
            </a:r>
          </a:p>
          <a:p>
            <a:pPr eaLnBrk="1" hangingPunct="1"/>
            <a:r>
              <a:rPr lang="fr-FR" altLang="fr-FR" dirty="0">
                <a:solidFill>
                  <a:schemeClr val="bg1"/>
                </a:solidFill>
                <a:latin typeface="Helvetica" panose="020B0604020202020204" pitchFamily="34" charset="0"/>
              </a:rPr>
              <a:t>e</a:t>
            </a:r>
            <a:r>
              <a:rPr lang="fr-FR" altLang="fr-FR" dirty="0" smtClean="0">
                <a:solidFill>
                  <a:schemeClr val="bg1"/>
                </a:solidFill>
                <a:latin typeface="Helvetica" panose="020B0604020202020204" pitchFamily="34" charset="0"/>
              </a:rPr>
              <a:t>t </a:t>
            </a:r>
            <a:r>
              <a:rPr lang="fr-FR" altLang="fr-FR" dirty="0" smtClean="0">
                <a:solidFill>
                  <a:srgbClr val="FFFF00"/>
                </a:solidFill>
                <a:latin typeface="Helvetica" panose="020B0604020202020204" pitchFamily="34" charset="0"/>
              </a:rPr>
              <a:t>C</a:t>
            </a:r>
            <a:r>
              <a:rPr lang="fr-FR" altLang="fr-FR" dirty="0" smtClean="0">
                <a:solidFill>
                  <a:schemeClr val="bg1"/>
                </a:solidFill>
                <a:latin typeface="Helvetica" panose="020B0604020202020204" pitchFamily="34" charset="0"/>
              </a:rPr>
              <a:t>irconstances d’</a:t>
            </a:r>
            <a:r>
              <a:rPr lang="fr-FR" altLang="fr-FR" dirty="0" smtClean="0">
                <a:solidFill>
                  <a:srgbClr val="FFFF00"/>
                </a:solidFill>
                <a:latin typeface="Helvetica" panose="020B0604020202020204" pitchFamily="34" charset="0"/>
              </a:rPr>
              <a:t>I</a:t>
            </a:r>
            <a:r>
              <a:rPr lang="fr-FR" altLang="fr-FR" dirty="0" smtClean="0">
                <a:solidFill>
                  <a:schemeClr val="bg1"/>
                </a:solidFill>
                <a:latin typeface="Helvetica" panose="020B0604020202020204" pitchFamily="34" charset="0"/>
              </a:rPr>
              <a:t>ncendie</a:t>
            </a:r>
            <a:endParaRPr lang="fr-FR" altLang="fr-FR" dirty="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 bwMode="auto">
          <a:xfrm>
            <a:off x="3779912" y="2132856"/>
            <a:ext cx="2736304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fr-FR" altLang="fr-FR" sz="11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</a:rPr>
              <a:t>Formation Opérationnelle Spécialisée</a:t>
            </a:r>
            <a:endParaRPr lang="fr-FR" altLang="fr-FR" sz="11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132856"/>
            <a:ext cx="2689188" cy="18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0DD61-43EF-4F93-B1CA-4DDA5ABA8233}" type="slidenum">
              <a:rPr lang="fr-FR" altLang="fr-FR" sz="1200">
                <a:solidFill>
                  <a:schemeClr val="bg1"/>
                </a:solidFill>
                <a:latin typeface="Helvetica" panose="020B0604020202020204" pitchFamily="34" charset="0"/>
              </a:rPr>
              <a:pPr/>
              <a:t>10</a:t>
            </a:fld>
            <a:endParaRPr lang="fr-FR" altLang="fr-FR" sz="120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8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sz="3200" dirty="0"/>
          </a:p>
        </p:txBody>
      </p:sp>
      <p:pic>
        <p:nvPicPr>
          <p:cNvPr id="9" name="Espace réservé du contenu 3"/>
          <p:cNvPicPr>
            <a:picLocks noGrp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27685" y="1961481"/>
            <a:ext cx="5184775" cy="3808412"/>
          </a:xfrm>
          <a:ln w="57150">
            <a:solidFill>
              <a:srgbClr val="990000"/>
            </a:solidFill>
          </a:ln>
        </p:spPr>
      </p:pic>
      <p:cxnSp>
        <p:nvCxnSpPr>
          <p:cNvPr id="10" name="Connecteur droit 13"/>
          <p:cNvCxnSpPr>
            <a:cxnSpLocks noChangeShapeType="1"/>
          </p:cNvCxnSpPr>
          <p:nvPr/>
        </p:nvCxnSpPr>
        <p:spPr bwMode="auto">
          <a:xfrm rot="16200000" flipH="1">
            <a:off x="3707979" y="3789487"/>
            <a:ext cx="1008062" cy="43180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1" name="Connecteur droit 16"/>
          <p:cNvCxnSpPr>
            <a:cxnSpLocks noChangeShapeType="1"/>
          </p:cNvCxnSpPr>
          <p:nvPr/>
        </p:nvCxnSpPr>
        <p:spPr bwMode="auto">
          <a:xfrm rot="5400000">
            <a:off x="4250904" y="3894262"/>
            <a:ext cx="1000125" cy="214313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2" name="ZoneTexte 23"/>
          <p:cNvSpPr txBox="1">
            <a:spLocks noChangeArrowheads="1"/>
          </p:cNvSpPr>
          <p:nvPr/>
        </p:nvSpPr>
        <p:spPr bwMode="auto">
          <a:xfrm>
            <a:off x="611560" y="1340768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FR" altLang="fr-FR" sz="2400" b="1"/>
              <a:t>« V » de carbonisation visible de l’extérieur</a:t>
            </a:r>
          </a:p>
        </p:txBody>
      </p:sp>
      <p:cxnSp>
        <p:nvCxnSpPr>
          <p:cNvPr id="13" name="Connecteur droit 26"/>
          <p:cNvCxnSpPr>
            <a:cxnSpLocks noChangeShapeType="1"/>
          </p:cNvCxnSpPr>
          <p:nvPr/>
        </p:nvCxnSpPr>
        <p:spPr bwMode="auto">
          <a:xfrm rot="10800000" flipV="1">
            <a:off x="4859710" y="3356893"/>
            <a:ext cx="1857375" cy="71438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4" name="Flèche vers le haut 30"/>
          <p:cNvSpPr>
            <a:spLocks noChangeArrowheads="1"/>
          </p:cNvSpPr>
          <p:nvPr/>
        </p:nvSpPr>
        <p:spPr bwMode="auto">
          <a:xfrm>
            <a:off x="5364535" y="3501356"/>
            <a:ext cx="484188" cy="1079500"/>
          </a:xfrm>
          <a:prstGeom prst="upArrow">
            <a:avLst>
              <a:gd name="adj1" fmla="val 50000"/>
              <a:gd name="adj2" fmla="val 5522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fr-FR" altLang="fr-FR"/>
          </a:p>
        </p:txBody>
      </p:sp>
      <p:sp>
        <p:nvSpPr>
          <p:cNvPr id="15" name="ZoneTexte 31"/>
          <p:cNvSpPr txBox="1">
            <a:spLocks noChangeArrowheads="1"/>
          </p:cNvSpPr>
          <p:nvPr/>
        </p:nvSpPr>
        <p:spPr bwMode="auto">
          <a:xfrm>
            <a:off x="4356473" y="4712618"/>
            <a:ext cx="2500312" cy="338138"/>
          </a:xfrm>
          <a:prstGeom prst="rect">
            <a:avLst/>
          </a:prstGeom>
          <a:solidFill>
            <a:srgbClr val="FFC000"/>
          </a:solidFill>
          <a:ln w="57150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Ligne de décoloration</a:t>
            </a:r>
          </a:p>
        </p:txBody>
      </p:sp>
      <p:pic>
        <p:nvPicPr>
          <p:cNvPr id="17" name="Image 18" descr="9fec9c7c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160" y="2709193"/>
            <a:ext cx="439738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Flèche droite 19"/>
          <p:cNvSpPr>
            <a:spLocks noChangeArrowheads="1"/>
          </p:cNvSpPr>
          <p:nvPr/>
        </p:nvSpPr>
        <p:spPr bwMode="auto">
          <a:xfrm>
            <a:off x="2051423" y="3285456"/>
            <a:ext cx="1193800" cy="484187"/>
          </a:xfrm>
          <a:prstGeom prst="rightArrow">
            <a:avLst>
              <a:gd name="adj1" fmla="val 50000"/>
              <a:gd name="adj2" fmla="val 50019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8780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0DD61-43EF-4F93-B1CA-4DDA5ABA8233}" type="slidenum">
              <a:rPr lang="fr-FR" altLang="fr-FR" sz="1200">
                <a:solidFill>
                  <a:schemeClr val="bg1"/>
                </a:solidFill>
                <a:latin typeface="Helvetica" panose="020B0604020202020204" pitchFamily="34" charset="0"/>
              </a:rPr>
              <a:pPr/>
              <a:t>11</a:t>
            </a:fld>
            <a:endParaRPr lang="fr-FR" altLang="fr-FR" sz="120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8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sz="3200" dirty="0"/>
          </a:p>
        </p:txBody>
      </p:sp>
      <p:pic>
        <p:nvPicPr>
          <p:cNvPr id="16" name="Image 17" descr="101_1608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528" y="2420938"/>
            <a:ext cx="4168775" cy="3125787"/>
          </a:xfrm>
          <a:noFill/>
          <a:ln w="38100">
            <a:solidFill>
              <a:srgbClr val="990000"/>
            </a:solidFill>
          </a:ln>
        </p:spPr>
      </p:pic>
      <p:sp>
        <p:nvSpPr>
          <p:cNvPr id="19" name="ZoneTexte 20"/>
          <p:cNvSpPr txBox="1">
            <a:spLocks noChangeArrowheads="1"/>
          </p:cNvSpPr>
          <p:nvPr/>
        </p:nvSpPr>
        <p:spPr bwMode="auto">
          <a:xfrm>
            <a:off x="1468116" y="1500188"/>
            <a:ext cx="6167437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2400" b="1" dirty="0"/>
              <a:t>« V » de carbonisation sur des véhicules</a:t>
            </a:r>
          </a:p>
          <a:p>
            <a:pPr algn="r" eaLnBrk="1" hangingPunct="1"/>
            <a:endParaRPr lang="fr-FR" altLang="fr-FR" b="1" dirty="0">
              <a:solidFill>
                <a:srgbClr val="FF0000"/>
              </a:solidFill>
            </a:endParaRPr>
          </a:p>
        </p:txBody>
      </p:sp>
      <p:pic>
        <p:nvPicPr>
          <p:cNvPr id="20" name="Image 17" descr="100_236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6766" y="2420938"/>
            <a:ext cx="4170362" cy="3127375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964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0DD61-43EF-4F93-B1CA-4DDA5ABA8233}" type="slidenum">
              <a:rPr lang="fr-FR" altLang="fr-FR" sz="1200">
                <a:solidFill>
                  <a:schemeClr val="bg1"/>
                </a:solidFill>
                <a:latin typeface="Helvetica" panose="020B0604020202020204" pitchFamily="34" charset="0"/>
              </a:rPr>
              <a:pPr/>
              <a:t>12</a:t>
            </a:fld>
            <a:endParaRPr lang="fr-FR" altLang="fr-FR" sz="120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8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sz="3200" dirty="0"/>
          </a:p>
        </p:txBody>
      </p:sp>
      <p:sp>
        <p:nvSpPr>
          <p:cNvPr id="7" name="ZoneTexte 21"/>
          <p:cNvSpPr txBox="1">
            <a:spLocks noChangeArrowheads="1"/>
          </p:cNvSpPr>
          <p:nvPr/>
        </p:nvSpPr>
        <p:spPr bwMode="auto">
          <a:xfrm>
            <a:off x="1619250" y="1140743"/>
            <a:ext cx="6305550" cy="495300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FR" altLang="fr-FR" sz="2400" b="1" i="1">
                <a:solidFill>
                  <a:srgbClr val="FF0000"/>
                </a:solidFill>
              </a:rPr>
              <a:t>D’autres exemples de signes objectifs:</a:t>
            </a:r>
          </a:p>
        </p:txBody>
      </p:sp>
      <p:pic>
        <p:nvPicPr>
          <p:cNvPr id="8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798093"/>
            <a:ext cx="3917950" cy="3151187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</p:spPr>
      </p:pic>
      <p:sp>
        <p:nvSpPr>
          <p:cNvPr id="9" name="ZoneTexte 53"/>
          <p:cNvSpPr txBox="1">
            <a:spLocks noChangeArrowheads="1"/>
          </p:cNvSpPr>
          <p:nvPr/>
        </p:nvSpPr>
        <p:spPr bwMode="auto">
          <a:xfrm flipH="1">
            <a:off x="323850" y="1916832"/>
            <a:ext cx="8604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b="1" i="1" dirty="0"/>
              <a:t>Sous l'action de la chaleur de l'incendie, une ampoule ordinaire  peut gonfler.</a:t>
            </a:r>
          </a:p>
          <a:p>
            <a:pPr eaLnBrk="1" hangingPunct="1"/>
            <a:r>
              <a:rPr lang="fr-FR" altLang="fr-FR" b="1" i="1" dirty="0"/>
              <a:t>La boursouflure étant orientée vers ………………???????????? .</a:t>
            </a:r>
          </a:p>
        </p:txBody>
      </p:sp>
      <p:cxnSp>
        <p:nvCxnSpPr>
          <p:cNvPr id="10" name="Connecteur droit 13"/>
          <p:cNvCxnSpPr>
            <a:cxnSpLocks noChangeShapeType="1"/>
          </p:cNvCxnSpPr>
          <p:nvPr/>
        </p:nvCxnSpPr>
        <p:spPr bwMode="auto">
          <a:xfrm rot="5400000">
            <a:off x="3743325" y="4777706"/>
            <a:ext cx="720725" cy="215900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1" name="Connecteur droit 13"/>
          <p:cNvCxnSpPr>
            <a:cxnSpLocks noChangeShapeType="1"/>
          </p:cNvCxnSpPr>
          <p:nvPr/>
        </p:nvCxnSpPr>
        <p:spPr bwMode="auto">
          <a:xfrm>
            <a:off x="323850" y="3663280"/>
            <a:ext cx="2952750" cy="1582738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pic>
        <p:nvPicPr>
          <p:cNvPr id="12" name="Image 33" descr="lumiere-feu-32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575" y="4596730"/>
            <a:ext cx="560388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TPS3"/>
          <p:cNvPicPr>
            <a:picLocks noChangeAspect="1" noChangeArrowheads="1"/>
          </p:cNvPicPr>
          <p:nvPr/>
        </p:nvPicPr>
        <p:blipFill>
          <a:blip r:embed="rId5" cstate="print"/>
          <a:srcRect l="1332" t="2058" r="1332" b="2058"/>
          <a:stretch>
            <a:fillRect/>
          </a:stretch>
        </p:blipFill>
        <p:spPr bwMode="auto">
          <a:xfrm>
            <a:off x="4500563" y="2798093"/>
            <a:ext cx="4171950" cy="3103562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498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0DD61-43EF-4F93-B1CA-4DDA5ABA8233}" type="slidenum">
              <a:rPr lang="fr-FR" altLang="fr-FR" sz="1200">
                <a:solidFill>
                  <a:schemeClr val="bg1"/>
                </a:solidFill>
                <a:latin typeface="Helvetica" panose="020B0604020202020204" pitchFamily="34" charset="0"/>
              </a:rPr>
              <a:pPr/>
              <a:t>13</a:t>
            </a:fld>
            <a:endParaRPr lang="fr-FR" altLang="fr-FR" sz="120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8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sz="3200" dirty="0"/>
          </a:p>
        </p:txBody>
      </p:sp>
      <p:pic>
        <p:nvPicPr>
          <p:cNvPr id="14" name="Espace réservé du contenu 12" descr="na15_2456162_1_px_501__w_ouestfrance_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63335" y="1823938"/>
            <a:ext cx="5338763" cy="3851275"/>
          </a:xfrm>
          <a:ln w="57150">
            <a:solidFill>
              <a:srgbClr val="990000"/>
            </a:solidFill>
          </a:ln>
        </p:spPr>
      </p:pic>
      <p:cxnSp>
        <p:nvCxnSpPr>
          <p:cNvPr id="15" name="Connecteur droit 11"/>
          <p:cNvCxnSpPr>
            <a:cxnSpLocks noChangeShapeType="1"/>
          </p:cNvCxnSpPr>
          <p:nvPr/>
        </p:nvCxnSpPr>
        <p:spPr bwMode="auto">
          <a:xfrm flipV="1">
            <a:off x="1872898" y="4111525"/>
            <a:ext cx="5072062" cy="571500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6" name="ZoneTexte 21"/>
          <p:cNvSpPr txBox="1">
            <a:spLocks noChangeArrowheads="1"/>
          </p:cNvSpPr>
          <p:nvPr/>
        </p:nvSpPr>
        <p:spPr bwMode="auto">
          <a:xfrm>
            <a:off x="5730523" y="5683150"/>
            <a:ext cx="2143125" cy="338138"/>
          </a:xfrm>
          <a:prstGeom prst="rect">
            <a:avLst/>
          </a:prstGeom>
          <a:solidFill>
            <a:srgbClr val="FFCC00"/>
          </a:solidFill>
          <a:ln w="57150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Ligne de chaleur</a:t>
            </a:r>
          </a:p>
        </p:txBody>
      </p:sp>
      <p:sp>
        <p:nvSpPr>
          <p:cNvPr id="17" name="Flèche vers le haut 15"/>
          <p:cNvSpPr>
            <a:spLocks noChangeArrowheads="1"/>
          </p:cNvSpPr>
          <p:nvPr/>
        </p:nvSpPr>
        <p:spPr bwMode="auto">
          <a:xfrm>
            <a:off x="6460773" y="4263925"/>
            <a:ext cx="457200" cy="1357313"/>
          </a:xfrm>
          <a:prstGeom prst="upArrow">
            <a:avLst>
              <a:gd name="adj1" fmla="val 50000"/>
              <a:gd name="adj2" fmla="val 5008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fr-FR" altLang="fr-FR"/>
          </a:p>
        </p:txBody>
      </p:sp>
      <p:cxnSp>
        <p:nvCxnSpPr>
          <p:cNvPr id="18" name="Connecteur droit 11"/>
          <p:cNvCxnSpPr>
            <a:cxnSpLocks noChangeShapeType="1"/>
          </p:cNvCxnSpPr>
          <p:nvPr/>
        </p:nvCxnSpPr>
        <p:spPr bwMode="auto">
          <a:xfrm flipV="1">
            <a:off x="1587148" y="4683025"/>
            <a:ext cx="285750" cy="214313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9" name="Connecteur droit 11"/>
          <p:cNvCxnSpPr>
            <a:cxnSpLocks noChangeShapeType="1"/>
          </p:cNvCxnSpPr>
          <p:nvPr/>
        </p:nvCxnSpPr>
        <p:spPr bwMode="auto">
          <a:xfrm rot="5400000" flipH="1" flipV="1">
            <a:off x="2862704" y="3180456"/>
            <a:ext cx="427038" cy="288925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20" name="ZoneTexte 30"/>
          <p:cNvSpPr txBox="1">
            <a:spLocks noChangeArrowheads="1"/>
          </p:cNvSpPr>
          <p:nvPr/>
        </p:nvSpPr>
        <p:spPr bwMode="auto">
          <a:xfrm>
            <a:off x="1587148" y="1325463"/>
            <a:ext cx="2500312" cy="646112"/>
          </a:xfrm>
          <a:prstGeom prst="rect">
            <a:avLst/>
          </a:prstGeom>
          <a:solidFill>
            <a:srgbClr val="FFCC00"/>
          </a:solidFill>
          <a:ln w="57150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FR" altLang="fr-FR" b="1">
                <a:solidFill>
                  <a:srgbClr val="FF0000"/>
                </a:solidFill>
              </a:rPr>
              <a:t>Marche des flammes </a:t>
            </a:r>
          </a:p>
          <a:p>
            <a:pPr algn="ctr" eaLnBrk="1" hangingPunct="1"/>
            <a:r>
              <a:rPr lang="fr-FR" altLang="fr-FR" b="1">
                <a:solidFill>
                  <a:srgbClr val="FF0000"/>
                </a:solidFill>
              </a:rPr>
              <a:t>sur la mezzanine</a:t>
            </a:r>
          </a:p>
        </p:txBody>
      </p:sp>
      <p:pic>
        <p:nvPicPr>
          <p:cNvPr id="21" name="Image 25" descr="lumiere-feu-44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29172">
            <a:off x="1626835" y="3036788"/>
            <a:ext cx="774700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Flèche vers le haut 15"/>
          <p:cNvSpPr>
            <a:spLocks noChangeArrowheads="1"/>
          </p:cNvSpPr>
          <p:nvPr/>
        </p:nvSpPr>
        <p:spPr bwMode="auto">
          <a:xfrm rot="5400000">
            <a:off x="1955448" y="2143025"/>
            <a:ext cx="266700" cy="762000"/>
          </a:xfrm>
          <a:prstGeom prst="upArrow">
            <a:avLst>
              <a:gd name="adj1" fmla="val 50000"/>
              <a:gd name="adj2" fmla="val 7588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ot="10800000" vert="eaVert"/>
          <a:lstStyle/>
          <a:p>
            <a:pPr algn="ctr" eaLnBrk="1" hangingPunct="1"/>
            <a:endParaRPr lang="fr-FR" altLang="fr-FR"/>
          </a:p>
        </p:txBody>
      </p:sp>
      <p:sp>
        <p:nvSpPr>
          <p:cNvPr id="23" name="Flèche vers le haut 15"/>
          <p:cNvSpPr>
            <a:spLocks noChangeArrowheads="1"/>
          </p:cNvSpPr>
          <p:nvPr/>
        </p:nvSpPr>
        <p:spPr bwMode="auto">
          <a:xfrm rot="-5966911">
            <a:off x="3366735" y="4421088"/>
            <a:ext cx="403225" cy="762000"/>
          </a:xfrm>
          <a:prstGeom prst="upArrow">
            <a:avLst>
              <a:gd name="adj1" fmla="val 50000"/>
              <a:gd name="adj2" fmla="val 50192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fr-FR" altLang="fr-FR"/>
          </a:p>
        </p:txBody>
      </p:sp>
      <p:sp>
        <p:nvSpPr>
          <p:cNvPr id="24" name="ZoneTexte 24"/>
          <p:cNvSpPr txBox="1">
            <a:spLocks noChangeArrowheads="1"/>
          </p:cNvSpPr>
          <p:nvPr/>
        </p:nvSpPr>
        <p:spPr bwMode="auto">
          <a:xfrm>
            <a:off x="4087460" y="4540150"/>
            <a:ext cx="2101850" cy="338138"/>
          </a:xfrm>
          <a:prstGeom prst="rect">
            <a:avLst/>
          </a:prstGeom>
          <a:solidFill>
            <a:srgbClr val="FFCC00"/>
          </a:solidFill>
          <a:ln w="57150">
            <a:solidFill>
              <a:srgbClr val="99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Vers point d’origine</a:t>
            </a:r>
          </a:p>
        </p:txBody>
      </p:sp>
      <p:sp>
        <p:nvSpPr>
          <p:cNvPr id="25" name="Flèche vers le haut 15"/>
          <p:cNvSpPr>
            <a:spLocks noChangeArrowheads="1"/>
          </p:cNvSpPr>
          <p:nvPr/>
        </p:nvSpPr>
        <p:spPr bwMode="auto">
          <a:xfrm rot="-5966911">
            <a:off x="2366610" y="4563963"/>
            <a:ext cx="403225" cy="762000"/>
          </a:xfrm>
          <a:prstGeom prst="upArrow">
            <a:avLst>
              <a:gd name="adj1" fmla="val 50000"/>
              <a:gd name="adj2" fmla="val 50192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8622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0DD61-43EF-4F93-B1CA-4DDA5ABA8233}" type="slidenum">
              <a:rPr lang="fr-FR" altLang="fr-FR" sz="1200">
                <a:solidFill>
                  <a:schemeClr val="bg1"/>
                </a:solidFill>
                <a:latin typeface="Helvetica" panose="020B0604020202020204" pitchFamily="34" charset="0"/>
              </a:rPr>
              <a:pPr/>
              <a:t>14</a:t>
            </a:fld>
            <a:endParaRPr lang="fr-FR" altLang="fr-FR" sz="120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8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/>
              <a:t>3) Les incendies </a:t>
            </a:r>
            <a:r>
              <a:rPr lang="fr-FR" altLang="fr-FR" sz="3200" dirty="0" smtClean="0"/>
              <a:t>volontaires</a:t>
            </a:r>
            <a:endParaRPr lang="fr-FR" sz="3200" dirty="0"/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1625415" y="5407569"/>
            <a:ext cx="6551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FR" altLang="fr-FR" sz="2000" b="1" i="1"/>
              <a:t>Trainées d’accélérant  après nettoyage des sols</a:t>
            </a:r>
            <a:endParaRPr lang="fr-FR" altLang="fr-FR" sz="2000" b="1"/>
          </a:p>
        </p:txBody>
      </p:sp>
      <p:pic>
        <p:nvPicPr>
          <p:cNvPr id="27" name="Picture 2" descr="K:\stage RCI\photos signe objectifs\trainées accélérants\DSC_0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4640" y="1662657"/>
            <a:ext cx="3048000" cy="3598862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</p:spPr>
      </p:pic>
      <p:pic>
        <p:nvPicPr>
          <p:cNvPr id="28" name="Picture 2" descr="Drop from ceiling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353" y="1662657"/>
            <a:ext cx="4787900" cy="359092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23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0DD61-43EF-4F93-B1CA-4DDA5ABA8233}" type="slidenum">
              <a:rPr lang="fr-FR" altLang="fr-FR" sz="1200">
                <a:solidFill>
                  <a:schemeClr val="bg1"/>
                </a:solidFill>
                <a:latin typeface="Helvetica" panose="020B0604020202020204" pitchFamily="34" charset="0"/>
              </a:rPr>
              <a:pPr/>
              <a:t>15</a:t>
            </a:fld>
            <a:endParaRPr lang="fr-FR" altLang="fr-FR" sz="120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8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sz="3200" dirty="0"/>
          </a:p>
        </p:txBody>
      </p:sp>
      <p:pic>
        <p:nvPicPr>
          <p:cNvPr id="7" name="Espace réservé du contenu 11" descr="P1070945"/>
          <p:cNvPicPr>
            <a:picLocks noGrp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1638" y="2276872"/>
            <a:ext cx="3017837" cy="2482850"/>
          </a:xfrm>
          <a:ln w="57150">
            <a:solidFill>
              <a:srgbClr val="990000"/>
            </a:solidFill>
          </a:ln>
        </p:spPr>
      </p:pic>
      <p:pic>
        <p:nvPicPr>
          <p:cNvPr id="8" name="Image 12" descr="P10709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13" y="2277367"/>
            <a:ext cx="3214687" cy="2476500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</p:spPr>
      </p:pic>
      <p:pic>
        <p:nvPicPr>
          <p:cNvPr id="9" name="Image 13" descr="P10709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38" y="2634554"/>
            <a:ext cx="2428875" cy="1862138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</p:spPr>
      </p:pic>
      <p:cxnSp>
        <p:nvCxnSpPr>
          <p:cNvPr id="10" name="Connecteur droit 15"/>
          <p:cNvCxnSpPr>
            <a:cxnSpLocks noChangeShapeType="1"/>
          </p:cNvCxnSpPr>
          <p:nvPr/>
        </p:nvCxnSpPr>
        <p:spPr bwMode="auto">
          <a:xfrm rot="16200000" flipH="1">
            <a:off x="428626" y="2848866"/>
            <a:ext cx="1643062" cy="785813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1" name="Connecteur droit 17"/>
          <p:cNvCxnSpPr>
            <a:cxnSpLocks noChangeShapeType="1"/>
          </p:cNvCxnSpPr>
          <p:nvPr/>
        </p:nvCxnSpPr>
        <p:spPr bwMode="auto">
          <a:xfrm rot="5400000">
            <a:off x="1464469" y="2956023"/>
            <a:ext cx="1571625" cy="500063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2" name="ZoneTexte 20"/>
          <p:cNvSpPr txBox="1">
            <a:spLocks noChangeArrowheads="1"/>
          </p:cNvSpPr>
          <p:nvPr/>
        </p:nvSpPr>
        <p:spPr bwMode="auto">
          <a:xfrm>
            <a:off x="1173163" y="1091405"/>
            <a:ext cx="66849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FR" altLang="fr-FR" sz="2800" b="1" i="1" dirty="0">
                <a:solidFill>
                  <a:srgbClr val="FF0000"/>
                </a:solidFill>
              </a:rPr>
              <a:t>Détection d’accélérant</a:t>
            </a:r>
          </a:p>
        </p:txBody>
      </p:sp>
      <p:sp>
        <p:nvSpPr>
          <p:cNvPr id="13" name="ZoneTexte 21"/>
          <p:cNvSpPr txBox="1">
            <a:spLocks noChangeArrowheads="1"/>
          </p:cNvSpPr>
          <p:nvPr/>
        </p:nvSpPr>
        <p:spPr bwMode="auto">
          <a:xfrm>
            <a:off x="-684584" y="1583978"/>
            <a:ext cx="10001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sz="1600" b="1" i="1" dirty="0"/>
              <a:t>Le technicien RCCI peut effectuer une détection d’accélérant au point d’origine. </a:t>
            </a:r>
          </a:p>
        </p:txBody>
      </p:sp>
      <p:sp>
        <p:nvSpPr>
          <p:cNvPr id="14" name="Flèche droite 25"/>
          <p:cNvSpPr>
            <a:spLocks noChangeArrowheads="1"/>
          </p:cNvSpPr>
          <p:nvPr/>
        </p:nvSpPr>
        <p:spPr bwMode="auto">
          <a:xfrm rot="-5400000">
            <a:off x="1351756" y="4573686"/>
            <a:ext cx="973137" cy="292100"/>
          </a:xfrm>
          <a:prstGeom prst="rightArrow">
            <a:avLst>
              <a:gd name="adj1" fmla="val 50000"/>
              <a:gd name="adj2" fmla="val 66476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/>
          <a:p>
            <a:pPr algn="ctr" eaLnBrk="1" hangingPunct="1"/>
            <a:endParaRPr lang="fr-FR" altLang="fr-FR">
              <a:solidFill>
                <a:srgbClr val="0070C0"/>
              </a:solidFill>
            </a:endParaRPr>
          </a:p>
        </p:txBody>
      </p:sp>
      <p:sp>
        <p:nvSpPr>
          <p:cNvPr id="15" name="ZoneTexte 26"/>
          <p:cNvSpPr txBox="1">
            <a:spLocks noChangeArrowheads="1"/>
          </p:cNvSpPr>
          <p:nvPr/>
        </p:nvSpPr>
        <p:spPr bwMode="auto">
          <a:xfrm>
            <a:off x="-1714500" y="5109219"/>
            <a:ext cx="72151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FR" altLang="fr-FR" sz="2000" b="1"/>
              <a:t>Peu de probabilité </a:t>
            </a:r>
          </a:p>
          <a:p>
            <a:pPr algn="ctr" eaLnBrk="1" hangingPunct="1"/>
            <a:r>
              <a:rPr lang="fr-FR" altLang="fr-FR" sz="2000" b="1"/>
              <a:t>de source de chaleur ?</a:t>
            </a:r>
          </a:p>
        </p:txBody>
      </p:sp>
      <p:sp>
        <p:nvSpPr>
          <p:cNvPr id="16" name="Flèche droite 27"/>
          <p:cNvSpPr>
            <a:spLocks noChangeArrowheads="1"/>
          </p:cNvSpPr>
          <p:nvPr/>
        </p:nvSpPr>
        <p:spPr bwMode="auto">
          <a:xfrm rot="-4175362">
            <a:off x="4073525" y="3974405"/>
            <a:ext cx="2003425" cy="292100"/>
          </a:xfrm>
          <a:prstGeom prst="rightArrow">
            <a:avLst>
              <a:gd name="adj1" fmla="val 50000"/>
              <a:gd name="adj2" fmla="val 82939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/>
          <a:p>
            <a:pPr algn="ctr" eaLnBrk="1" hangingPunct="1"/>
            <a:endParaRPr lang="fr-FR" altLang="fr-FR"/>
          </a:p>
        </p:txBody>
      </p:sp>
      <p:sp>
        <p:nvSpPr>
          <p:cNvPr id="17" name="ZoneTexte 28"/>
          <p:cNvSpPr txBox="1">
            <a:spLocks noChangeArrowheads="1"/>
          </p:cNvSpPr>
          <p:nvPr/>
        </p:nvSpPr>
        <p:spPr bwMode="auto">
          <a:xfrm>
            <a:off x="3276600" y="5096767"/>
            <a:ext cx="27146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FR" altLang="fr-FR" sz="2000" b="1"/>
              <a:t>Détection </a:t>
            </a:r>
          </a:p>
          <a:p>
            <a:pPr algn="ctr" eaLnBrk="1" hangingPunct="1"/>
            <a:r>
              <a:rPr lang="fr-FR" altLang="fr-FR" sz="2000" b="1"/>
              <a:t>au point d’origine</a:t>
            </a:r>
          </a:p>
        </p:txBody>
      </p:sp>
      <p:sp>
        <p:nvSpPr>
          <p:cNvPr id="18" name="Flèche droite 29"/>
          <p:cNvSpPr>
            <a:spLocks noChangeArrowheads="1"/>
          </p:cNvSpPr>
          <p:nvPr/>
        </p:nvSpPr>
        <p:spPr bwMode="auto">
          <a:xfrm rot="-5400000">
            <a:off x="6881019" y="3991073"/>
            <a:ext cx="1285875" cy="287337"/>
          </a:xfrm>
          <a:prstGeom prst="rightArrow">
            <a:avLst>
              <a:gd name="adj1" fmla="val 50000"/>
              <a:gd name="adj2" fmla="val 8432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/>
          <a:p>
            <a:pPr algn="ctr" eaLnBrk="1" hangingPunct="1"/>
            <a:endParaRPr lang="fr-FR" altLang="fr-FR"/>
          </a:p>
        </p:txBody>
      </p:sp>
      <p:sp>
        <p:nvSpPr>
          <p:cNvPr id="19" name="ZoneTexte 31"/>
          <p:cNvSpPr txBox="1">
            <a:spLocks noChangeArrowheads="1"/>
          </p:cNvSpPr>
          <p:nvPr/>
        </p:nvSpPr>
        <p:spPr bwMode="auto">
          <a:xfrm>
            <a:off x="5643563" y="4809429"/>
            <a:ext cx="35004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FR" altLang="fr-FR" sz="2000" b="1">
                <a:solidFill>
                  <a:srgbClr val="FF0000"/>
                </a:solidFill>
              </a:rPr>
              <a:t>Positive = élément immédiat important pour l’enquête judiciaire</a:t>
            </a:r>
          </a:p>
        </p:txBody>
      </p:sp>
      <p:pic>
        <p:nvPicPr>
          <p:cNvPr id="20" name="Image 23" descr="AJMCH7TCA3BF2TFCAY2AG8YCAK5OA8HCAWGSUJICA12RHSTCAQA8UGCCAB3UJWSCA7OWJK2CAKA53HNCA6X1SCFCA11KSNICA3YZUGOCAR9PXG5CAAGFHZLCAL4NZ9XCAQLVQOCCA393QDDCABA7H3G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3" y="3848497"/>
            <a:ext cx="814387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7286625" y="2920304"/>
            <a:ext cx="571500" cy="557213"/>
          </a:xfrm>
          <a:prstGeom prst="rect">
            <a:avLst/>
          </a:prstGeom>
          <a:noFill/>
          <a:ln w="50800" algn="ctr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fr-FR" altLang="fr-FR"/>
          </a:p>
        </p:txBody>
      </p:sp>
      <p:sp>
        <p:nvSpPr>
          <p:cNvPr id="22" name="ZoneTexte 26"/>
          <p:cNvSpPr txBox="1">
            <a:spLocks noChangeArrowheads="1"/>
          </p:cNvSpPr>
          <p:nvPr/>
        </p:nvSpPr>
        <p:spPr bwMode="auto">
          <a:xfrm>
            <a:off x="1500188" y="3277492"/>
            <a:ext cx="6111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FR" altLang="fr-FR" sz="36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3" name="Virage 22"/>
          <p:cNvSpPr/>
          <p:nvPr/>
        </p:nvSpPr>
        <p:spPr bwMode="auto">
          <a:xfrm>
            <a:off x="5364163" y="4809429"/>
            <a:ext cx="742950" cy="582613"/>
          </a:xfrm>
          <a:prstGeom prst="ben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363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0DD61-43EF-4F93-B1CA-4DDA5ABA8233}" type="slidenum">
              <a:rPr lang="fr-FR" altLang="fr-FR" sz="1200">
                <a:solidFill>
                  <a:schemeClr val="bg1"/>
                </a:solidFill>
                <a:latin typeface="Helvetica" panose="020B0604020202020204" pitchFamily="34" charset="0"/>
              </a:rPr>
              <a:pPr/>
              <a:t>16</a:t>
            </a:fld>
            <a:endParaRPr lang="fr-FR" altLang="fr-FR" sz="120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8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sz="3200" dirty="0"/>
          </a:p>
        </p:txBody>
      </p:sp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452239" y="1606483"/>
            <a:ext cx="79200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altLang="fr-FR" i="1" dirty="0">
                <a:solidFill>
                  <a:srgbClr val="FF0000"/>
                </a:solidFill>
              </a:rPr>
              <a:t>Il est important que </a:t>
            </a:r>
            <a:r>
              <a:rPr lang="fr-FR" altLang="fr-FR" b="1" i="1" dirty="0">
                <a:solidFill>
                  <a:srgbClr val="FF0000"/>
                </a:solidFill>
              </a:rPr>
              <a:t>le technicien RCCI intervienne le plus tôt possible</a:t>
            </a:r>
            <a:r>
              <a:rPr lang="fr-FR" altLang="fr-FR" i="1" dirty="0">
                <a:solidFill>
                  <a:srgbClr val="FF0000"/>
                </a:solidFill>
              </a:rPr>
              <a:t>, même lors de la phase d’attaque sur une scène d’incendie, pourquoi?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589114" y="2564904"/>
            <a:ext cx="7848600" cy="292387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algn="l" eaLnBrk="1" hangingPunct="1">
              <a:buFont typeface="Wingdings" panose="05000000000000000000" pitchFamily="2" charset="2"/>
              <a:buChar char="Ø"/>
              <a:defRPr/>
            </a:pPr>
            <a:r>
              <a:rPr lang="fr-FR" altLang="fr-FR" dirty="0" smtClean="0"/>
              <a:t>Témoins, propriétaires et requérants sont sur place (recherche subjective).</a:t>
            </a:r>
          </a:p>
          <a:p>
            <a:pPr marL="285750" indent="-285750" algn="l" eaLnBrk="1" hangingPunct="1">
              <a:buFont typeface="Wingdings" panose="05000000000000000000" pitchFamily="2" charset="2"/>
              <a:buChar char="Ø"/>
              <a:defRPr/>
            </a:pPr>
            <a:r>
              <a:rPr lang="fr-FR" altLang="fr-FR" dirty="0" smtClean="0"/>
              <a:t>Présence des 1ers SP intervenants qui possèdent des éléments essentiels sur la propagation et la disposition des lieux.</a:t>
            </a:r>
          </a:p>
          <a:p>
            <a:pPr marL="285750" indent="-285750" algn="l" eaLnBrk="1" hangingPunct="1">
              <a:buFont typeface="Wingdings" panose="05000000000000000000" pitchFamily="2" charset="2"/>
              <a:buChar char="Ø"/>
              <a:defRPr/>
            </a:pPr>
            <a:r>
              <a:rPr lang="fr-FR" altLang="fr-FR" dirty="0" smtClean="0"/>
              <a:t>Prise de contact et de renseignements auprès du COS</a:t>
            </a:r>
          </a:p>
          <a:p>
            <a:pPr marL="285750" indent="-285750" algn="l" eaLnBrk="1" hangingPunct="1">
              <a:buFont typeface="Wingdings" panose="05000000000000000000" pitchFamily="2" charset="2"/>
              <a:buChar char="Ø"/>
              <a:defRPr/>
            </a:pPr>
            <a:r>
              <a:rPr lang="fr-FR" altLang="fr-FR" dirty="0" smtClean="0"/>
              <a:t>En accord avec le COS, préservation de l’environnement des lieux, des indices, voir éléments de preuve en effectuant un déblai « intelligent ».</a:t>
            </a:r>
          </a:p>
          <a:p>
            <a:pPr marL="285750" indent="-285750" algn="l" eaLnBrk="1" hangingPunct="1">
              <a:buFont typeface="Wingdings" panose="05000000000000000000" pitchFamily="2" charset="2"/>
              <a:buChar char="Ø"/>
              <a:defRPr/>
            </a:pPr>
            <a:r>
              <a:rPr lang="fr-FR" altLang="fr-FR" dirty="0" smtClean="0"/>
              <a:t>Contact immédiat avec l’OPJ directeur d’enquête ou de l’autorité judiciaire présente.</a:t>
            </a:r>
          </a:p>
          <a:p>
            <a:pPr marL="285750" indent="-285750" algn="l" eaLnBrk="1" hangingPunct="1">
              <a:buFont typeface="Wingdings" panose="05000000000000000000" pitchFamily="2" charset="2"/>
              <a:buChar char="Ø"/>
              <a:defRPr/>
            </a:pPr>
            <a:r>
              <a:rPr lang="fr-FR" altLang="fr-FR" dirty="0" smtClean="0"/>
              <a:t>Travail en concertation avec les différents services.</a:t>
            </a:r>
          </a:p>
          <a:p>
            <a:pPr algn="l" eaLnBrk="1" hangingPunct="1">
              <a:defRPr/>
            </a:pPr>
            <a:r>
              <a:rPr lang="fr-FR" altLang="fr-FR" dirty="0" smtClean="0"/>
              <a:t>		</a:t>
            </a:r>
          </a:p>
          <a:p>
            <a:pPr algn="l" eaLnBrk="1" hangingPunct="1">
              <a:defRPr/>
            </a:pPr>
            <a:r>
              <a:rPr lang="fr-FR" altLang="fr-FR" dirty="0" smtClean="0"/>
              <a:t>		    </a:t>
            </a:r>
            <a:r>
              <a:rPr lang="fr-FR" altLang="fr-FR" sz="2400" b="1" i="1" dirty="0" smtClean="0">
                <a:solidFill>
                  <a:srgbClr val="FF0000"/>
                </a:solidFill>
              </a:rPr>
              <a:t>DEBLAI INTELLIGENT</a:t>
            </a:r>
          </a:p>
        </p:txBody>
      </p:sp>
    </p:spTree>
    <p:extLst>
      <p:ext uri="{BB962C8B-B14F-4D97-AF65-F5344CB8AC3E}">
        <p14:creationId xmlns:p14="http://schemas.microsoft.com/office/powerpoint/2010/main" val="283077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0DD61-43EF-4F93-B1CA-4DDA5ABA8233}" type="slidenum">
              <a:rPr lang="fr-FR" altLang="fr-FR" sz="1200">
                <a:solidFill>
                  <a:schemeClr val="bg1"/>
                </a:solidFill>
                <a:latin typeface="Helvetica" panose="020B0604020202020204" pitchFamily="34" charset="0"/>
              </a:rPr>
              <a:pPr/>
              <a:t>17</a:t>
            </a:fld>
            <a:endParaRPr lang="fr-FR" altLang="fr-FR" sz="120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8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400" dirty="0"/>
              <a:t>4) Le déblai intelligent </a:t>
            </a:r>
            <a:r>
              <a:rPr lang="fr-FR" altLang="fr-FR" sz="2400" dirty="0" smtClean="0"/>
              <a:t>préservation </a:t>
            </a:r>
            <a:r>
              <a:rPr lang="fr-FR" altLang="fr-FR" sz="2400" dirty="0"/>
              <a:t>des </a:t>
            </a:r>
            <a:r>
              <a:rPr lang="fr-FR" altLang="fr-FR" sz="2400" dirty="0" smtClean="0"/>
              <a:t>indices</a:t>
            </a:r>
            <a:endParaRPr lang="fr-FR" sz="2400" dirty="0"/>
          </a:p>
        </p:txBody>
      </p:sp>
      <p:pic>
        <p:nvPicPr>
          <p:cNvPr id="6" name="Image 11" descr="5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313" y="1844825"/>
            <a:ext cx="2433637" cy="3668712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</p:spPr>
      </p:pic>
      <p:pic>
        <p:nvPicPr>
          <p:cNvPr id="7" name="Image 13" descr="3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0" y="1844825"/>
            <a:ext cx="2452688" cy="3679825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</p:spPr>
      </p:pic>
      <p:cxnSp>
        <p:nvCxnSpPr>
          <p:cNvPr id="8" name="Connecteur droit 15"/>
          <p:cNvCxnSpPr>
            <a:cxnSpLocks noChangeShapeType="1"/>
          </p:cNvCxnSpPr>
          <p:nvPr/>
        </p:nvCxnSpPr>
        <p:spPr bwMode="auto">
          <a:xfrm rot="16200000" flipH="1">
            <a:off x="4536282" y="2452043"/>
            <a:ext cx="3643312" cy="2428875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9" name="Connecteur droit 21"/>
          <p:cNvCxnSpPr>
            <a:cxnSpLocks noChangeShapeType="1"/>
          </p:cNvCxnSpPr>
          <p:nvPr/>
        </p:nvCxnSpPr>
        <p:spPr bwMode="auto">
          <a:xfrm rot="5400000">
            <a:off x="4536282" y="2452043"/>
            <a:ext cx="3643312" cy="2428875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" name="Connecteur droit 27"/>
          <p:cNvCxnSpPr>
            <a:cxnSpLocks noChangeShapeType="1"/>
          </p:cNvCxnSpPr>
          <p:nvPr/>
        </p:nvCxnSpPr>
        <p:spPr bwMode="auto">
          <a:xfrm rot="16200000" flipH="1">
            <a:off x="2678907" y="4452293"/>
            <a:ext cx="1071562" cy="1000125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1" name="Connecteur droit 30"/>
          <p:cNvCxnSpPr>
            <a:cxnSpLocks noChangeShapeType="1"/>
          </p:cNvCxnSpPr>
          <p:nvPr/>
        </p:nvCxnSpPr>
        <p:spPr bwMode="auto">
          <a:xfrm rot="5400000" flipH="1" flipV="1">
            <a:off x="2641601" y="4346724"/>
            <a:ext cx="1168400" cy="1165225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2" name="Flèche droite 17"/>
          <p:cNvSpPr>
            <a:spLocks noChangeArrowheads="1"/>
          </p:cNvSpPr>
          <p:nvPr/>
        </p:nvSpPr>
        <p:spPr bwMode="auto">
          <a:xfrm rot="-5400000">
            <a:off x="5921375" y="4495950"/>
            <a:ext cx="928687" cy="484188"/>
          </a:xfrm>
          <a:prstGeom prst="rightArrow">
            <a:avLst>
              <a:gd name="adj1" fmla="val 50000"/>
              <a:gd name="adj2" fmla="val 5002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/>
          <a:p>
            <a:pPr algn="ctr" eaLnBrk="1" hangingPunct="1"/>
            <a:endParaRPr lang="fr-FR" altLang="fr-FR"/>
          </a:p>
        </p:txBody>
      </p:sp>
      <p:sp>
        <p:nvSpPr>
          <p:cNvPr id="13" name="ZoneTexte 18"/>
          <p:cNvSpPr txBox="1">
            <a:spLocks noChangeArrowheads="1"/>
          </p:cNvSpPr>
          <p:nvPr/>
        </p:nvSpPr>
        <p:spPr bwMode="auto">
          <a:xfrm>
            <a:off x="3714750" y="5132537"/>
            <a:ext cx="542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FR" altLang="fr-FR" sz="2400" b="1">
                <a:solidFill>
                  <a:srgbClr val="00B0F0"/>
                </a:solidFill>
              </a:rPr>
              <a:t>lit métal ??</a:t>
            </a:r>
          </a:p>
        </p:txBody>
      </p:sp>
      <p:pic>
        <p:nvPicPr>
          <p:cNvPr id="14" name="Image 20" descr="untitled.bmp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63" y="2916387"/>
            <a:ext cx="1071562" cy="1071563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</p:spPr>
      </p:pic>
      <p:cxnSp>
        <p:nvCxnSpPr>
          <p:cNvPr id="15" name="Connecteur droit 22"/>
          <p:cNvCxnSpPr>
            <a:cxnSpLocks noChangeShapeType="1"/>
          </p:cNvCxnSpPr>
          <p:nvPr/>
        </p:nvCxnSpPr>
        <p:spPr bwMode="auto">
          <a:xfrm rot="16200000" flipH="1">
            <a:off x="3929062" y="2916388"/>
            <a:ext cx="1071563" cy="1071562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6" name="Connecteur droit 27"/>
          <p:cNvCxnSpPr>
            <a:cxnSpLocks noChangeShapeType="1"/>
          </p:cNvCxnSpPr>
          <p:nvPr/>
        </p:nvCxnSpPr>
        <p:spPr bwMode="auto">
          <a:xfrm rot="5400000">
            <a:off x="3929062" y="2916388"/>
            <a:ext cx="1071563" cy="1071562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319586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0DD61-43EF-4F93-B1CA-4DDA5ABA8233}" type="slidenum">
              <a:rPr lang="fr-FR" altLang="fr-FR" sz="1200">
                <a:solidFill>
                  <a:schemeClr val="bg1"/>
                </a:solidFill>
                <a:latin typeface="Helvetica" panose="020B0604020202020204" pitchFamily="34" charset="0"/>
              </a:rPr>
              <a:pPr/>
              <a:t>18</a:t>
            </a:fld>
            <a:endParaRPr lang="fr-FR" altLang="fr-FR" sz="120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8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sz="2400" dirty="0"/>
          </a:p>
        </p:txBody>
      </p:sp>
      <p:pic>
        <p:nvPicPr>
          <p:cNvPr id="17" name="Espace réservé du contenu 11" descr="L-incendie-ravage-le-pavillon_reference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054134" y="1510183"/>
            <a:ext cx="5097462" cy="3673475"/>
          </a:xfrm>
          <a:ln w="57150">
            <a:solidFill>
              <a:srgbClr val="990000"/>
            </a:solidFill>
          </a:ln>
        </p:spPr>
      </p:pic>
      <p:sp>
        <p:nvSpPr>
          <p:cNvPr id="18" name="Flèche gauche 13"/>
          <p:cNvSpPr>
            <a:spLocks noChangeArrowheads="1"/>
          </p:cNvSpPr>
          <p:nvPr/>
        </p:nvSpPr>
        <p:spPr bwMode="auto">
          <a:xfrm rot="-10416971">
            <a:off x="2779621" y="3966046"/>
            <a:ext cx="711200" cy="301625"/>
          </a:xfrm>
          <a:prstGeom prst="leftArrow">
            <a:avLst>
              <a:gd name="adj1" fmla="val 50000"/>
              <a:gd name="adj2" fmla="val 6841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/>
          <a:p>
            <a:pPr algn="ctr" eaLnBrk="1" hangingPunct="1"/>
            <a:endParaRPr lang="fr-FR" altLang="fr-FR"/>
          </a:p>
        </p:txBody>
      </p:sp>
      <p:sp>
        <p:nvSpPr>
          <p:cNvPr id="19" name="ZoneTexte 14"/>
          <p:cNvSpPr txBox="1">
            <a:spLocks noChangeArrowheads="1"/>
          </p:cNvSpPr>
          <p:nvPr/>
        </p:nvSpPr>
        <p:spPr bwMode="auto">
          <a:xfrm>
            <a:off x="622209" y="3675533"/>
            <a:ext cx="1928812" cy="584200"/>
          </a:xfrm>
          <a:prstGeom prst="rect">
            <a:avLst/>
          </a:prstGeom>
          <a:solidFill>
            <a:srgbClr val="FFC000"/>
          </a:solidFill>
          <a:ln w="57150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Lieu d’origine très probable</a:t>
            </a:r>
          </a:p>
        </p:txBody>
      </p:sp>
      <p:sp>
        <p:nvSpPr>
          <p:cNvPr id="20" name="Flèche gauche 15"/>
          <p:cNvSpPr>
            <a:spLocks noChangeArrowheads="1"/>
          </p:cNvSpPr>
          <p:nvPr/>
        </p:nvSpPr>
        <p:spPr bwMode="auto">
          <a:xfrm rot="-837350">
            <a:off x="3830546" y="3104033"/>
            <a:ext cx="798513" cy="271463"/>
          </a:xfrm>
          <a:prstGeom prst="leftArrow">
            <a:avLst>
              <a:gd name="adj1" fmla="val 50000"/>
              <a:gd name="adj2" fmla="val 7777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fr-FR" altLang="fr-FR"/>
          </a:p>
        </p:txBody>
      </p:sp>
      <p:sp>
        <p:nvSpPr>
          <p:cNvPr id="21" name="ZoneTexte 16"/>
          <p:cNvSpPr txBox="1">
            <a:spLocks noChangeArrowheads="1"/>
          </p:cNvSpPr>
          <p:nvPr/>
        </p:nvSpPr>
        <p:spPr bwMode="auto">
          <a:xfrm>
            <a:off x="4694146" y="3032596"/>
            <a:ext cx="1871663" cy="393700"/>
          </a:xfrm>
          <a:prstGeom prst="rect">
            <a:avLst/>
          </a:prstGeom>
          <a:solidFill>
            <a:srgbClr val="FFC000"/>
          </a:solidFill>
          <a:ln w="57150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Recuite de suie</a:t>
            </a:r>
          </a:p>
        </p:txBody>
      </p:sp>
      <p:sp>
        <p:nvSpPr>
          <p:cNvPr id="22" name="ZoneTexte 17"/>
          <p:cNvSpPr txBox="1">
            <a:spLocks noChangeArrowheads="1"/>
          </p:cNvSpPr>
          <p:nvPr/>
        </p:nvSpPr>
        <p:spPr bwMode="auto">
          <a:xfrm>
            <a:off x="907959" y="5390033"/>
            <a:ext cx="8143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FR" altLang="fr-FR" b="1" i="1"/>
              <a:t>Dans ce cas, le point d’origine et la cause ne pourront certainement pas être déterminés en raison du déblai conséquent réalisé.</a:t>
            </a:r>
          </a:p>
        </p:txBody>
      </p:sp>
      <p:sp>
        <p:nvSpPr>
          <p:cNvPr id="23" name="Flèche à trois pointes 22"/>
          <p:cNvSpPr/>
          <p:nvPr/>
        </p:nvSpPr>
        <p:spPr bwMode="auto">
          <a:xfrm rot="10800000">
            <a:off x="4406809" y="4688358"/>
            <a:ext cx="908050" cy="682625"/>
          </a:xfrm>
          <a:prstGeom prst="leftRight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096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0DD61-43EF-4F93-B1CA-4DDA5ABA8233}" type="slidenum">
              <a:rPr lang="fr-FR" altLang="fr-FR" sz="1200">
                <a:solidFill>
                  <a:schemeClr val="bg1"/>
                </a:solidFill>
                <a:latin typeface="Helvetica" panose="020B0604020202020204" pitchFamily="34" charset="0"/>
              </a:rPr>
              <a:pPr/>
              <a:t>19</a:t>
            </a:fld>
            <a:endParaRPr lang="fr-FR" altLang="fr-FR" sz="120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8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sz="2400" dirty="0"/>
          </a:p>
        </p:txBody>
      </p:sp>
      <p:pic>
        <p:nvPicPr>
          <p:cNvPr id="11" name="Espace réservé du contenu 3" descr="9.bmp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1397918"/>
            <a:ext cx="3397250" cy="4525962"/>
          </a:xfrm>
          <a:ln w="57150">
            <a:solidFill>
              <a:srgbClr val="990000"/>
            </a:solidFill>
          </a:ln>
        </p:spPr>
      </p:pic>
      <p:sp>
        <p:nvSpPr>
          <p:cNvPr id="12" name="ZoneTexte 13"/>
          <p:cNvSpPr txBox="1">
            <a:spLocks noChangeArrowheads="1"/>
          </p:cNvSpPr>
          <p:nvPr/>
        </p:nvSpPr>
        <p:spPr bwMode="auto">
          <a:xfrm>
            <a:off x="3786188" y="1340768"/>
            <a:ext cx="4972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FR" altLang="fr-FR" sz="2800" b="1" i="1">
                <a:solidFill>
                  <a:srgbClr val="FF0000"/>
                </a:solidFill>
              </a:rPr>
              <a:t>Préservation des indices: </a:t>
            </a:r>
          </a:p>
        </p:txBody>
      </p:sp>
      <p:sp>
        <p:nvSpPr>
          <p:cNvPr id="13" name="ZoneTexte 14"/>
          <p:cNvSpPr txBox="1">
            <a:spLocks noChangeArrowheads="1"/>
          </p:cNvSpPr>
          <p:nvPr/>
        </p:nvSpPr>
        <p:spPr bwMode="auto">
          <a:xfrm>
            <a:off x="3786188" y="1974180"/>
            <a:ext cx="5357812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FR" altLang="fr-FR" sz="2000" b="1" i="1">
                <a:solidFill>
                  <a:srgbClr val="0070C0"/>
                </a:solidFill>
              </a:rPr>
              <a:t> </a:t>
            </a:r>
            <a:r>
              <a:rPr lang="fr-FR" altLang="fr-FR" sz="2000" b="1" i="1"/>
              <a:t>Le sapeur- pompier a obligation de s’assurer d’une extinction totale et de </a:t>
            </a:r>
          </a:p>
          <a:p>
            <a:pPr algn="ctr" eaLnBrk="1" hangingPunct="1"/>
            <a:r>
              <a:rPr lang="fr-FR" altLang="fr-FR" sz="2000" b="1" i="1"/>
              <a:t>tout évitement de reprises de feu, il a également obligation de satisfaire, dans les meilleurs conditions possibles, aux contraintes des autres services publics </a:t>
            </a:r>
          </a:p>
          <a:p>
            <a:pPr algn="ctr" eaLnBrk="1" hangingPunct="1"/>
            <a:r>
              <a:rPr lang="fr-FR" altLang="fr-FR" sz="2000" b="1" i="1"/>
              <a:t>et notamment celui de la justice </a:t>
            </a:r>
          </a:p>
          <a:p>
            <a:pPr algn="ctr" eaLnBrk="1" hangingPunct="1"/>
            <a:r>
              <a:rPr lang="fr-FR" altLang="fr-FR" sz="2000" b="1" i="1"/>
              <a:t>y compris au travers des actions conduites par les enquêteurs.</a:t>
            </a:r>
          </a:p>
          <a:p>
            <a:pPr algn="ctr" eaLnBrk="1" hangingPunct="1"/>
            <a:endParaRPr lang="fr-FR" altLang="fr-FR" sz="2400" b="1" i="1"/>
          </a:p>
          <a:p>
            <a:pPr algn="ctr" eaLnBrk="1" hangingPunct="1"/>
            <a:r>
              <a:rPr lang="fr-FR" altLang="fr-FR" sz="2400" b="1" i="1"/>
              <a:t> </a:t>
            </a:r>
            <a:r>
              <a:rPr lang="fr-FR" altLang="fr-FR" sz="2800" b="1" i="1">
                <a:solidFill>
                  <a:srgbClr val="FF0000"/>
                </a:solidFill>
              </a:rPr>
              <a:t>ATTENTION: pensez à la surveillance et aux rondes.</a:t>
            </a:r>
          </a:p>
        </p:txBody>
      </p:sp>
    </p:spTree>
    <p:extLst>
      <p:ext uri="{BB962C8B-B14F-4D97-AF65-F5344CB8AC3E}">
        <p14:creationId xmlns:p14="http://schemas.microsoft.com/office/powerpoint/2010/main" val="160179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0DD61-43EF-4F93-B1CA-4DDA5ABA8233}" type="slidenum">
              <a:rPr lang="fr-FR" altLang="fr-FR" sz="1200">
                <a:solidFill>
                  <a:schemeClr val="bg1"/>
                </a:solidFill>
                <a:latin typeface="Helvetica" panose="020B0604020202020204" pitchFamily="34" charset="0"/>
              </a:rPr>
              <a:pPr/>
              <a:t>2</a:t>
            </a:fld>
            <a:endParaRPr lang="fr-FR" altLang="fr-FR" sz="120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8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sz="3200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4294967295"/>
          </p:nvPr>
        </p:nvSpPr>
        <p:spPr>
          <a:xfrm>
            <a:off x="611560" y="-27384"/>
            <a:ext cx="9001125" cy="6524625"/>
          </a:xfrm>
        </p:spPr>
        <p:txBody>
          <a:bodyPr/>
          <a:lstStyle/>
          <a:p>
            <a:pPr eaLnBrk="1" hangingPunct="1"/>
            <a:endParaRPr lang="fr-FR" altLang="fr-FR" b="1" dirty="0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fr-FR" altLang="fr-FR" sz="2400" b="1" dirty="0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fr-FR" altLang="fr-FR" sz="2400" b="1" dirty="0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r>
              <a:rPr lang="fr-FR" altLang="fr-FR" sz="2400" b="1" dirty="0" smtClean="0">
                <a:solidFill>
                  <a:srgbClr val="FF0000"/>
                </a:solidFill>
              </a:rPr>
              <a:t>1) Méthodologie de travail</a:t>
            </a:r>
          </a:p>
          <a:p>
            <a:pPr eaLnBrk="1" hangingPunct="1">
              <a:buFontTx/>
              <a:buNone/>
            </a:pPr>
            <a:endParaRPr lang="fr-FR" altLang="fr-FR" sz="2400" b="1" dirty="0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r>
              <a:rPr lang="fr-FR" altLang="fr-FR" sz="2400" b="1" dirty="0" smtClean="0">
                <a:solidFill>
                  <a:srgbClr val="FF0000"/>
                </a:solidFill>
              </a:rPr>
              <a:t>2) Les signes objectifs et subjectifs:</a:t>
            </a:r>
          </a:p>
          <a:p>
            <a:pPr eaLnBrk="1" hangingPunct="1">
              <a:buFontTx/>
              <a:buNone/>
            </a:pPr>
            <a:r>
              <a:rPr lang="fr-FR" altLang="fr-FR" sz="2400" b="1" dirty="0" smtClean="0">
                <a:solidFill>
                  <a:srgbClr val="FF0000"/>
                </a:solidFill>
              </a:rPr>
              <a:t>     « V » de carbonisation, recuites de suie, marche des flammes…</a:t>
            </a:r>
          </a:p>
          <a:p>
            <a:pPr eaLnBrk="1" hangingPunct="1">
              <a:buFontTx/>
              <a:buNone/>
            </a:pPr>
            <a:endParaRPr lang="fr-FR" altLang="fr-FR" sz="2400" b="1" dirty="0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r>
              <a:rPr lang="fr-FR" altLang="fr-FR" sz="2400" b="1" dirty="0" smtClean="0">
                <a:solidFill>
                  <a:srgbClr val="FF0000"/>
                </a:solidFill>
              </a:rPr>
              <a:t>3) Incendies volontaires</a:t>
            </a:r>
          </a:p>
          <a:p>
            <a:pPr eaLnBrk="1" hangingPunct="1">
              <a:buFontTx/>
              <a:buNone/>
            </a:pPr>
            <a:endParaRPr lang="fr-FR" altLang="fr-FR" sz="2400" b="1" dirty="0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r>
              <a:rPr lang="fr-FR" altLang="fr-FR" sz="2400" b="1" dirty="0" smtClean="0">
                <a:solidFill>
                  <a:srgbClr val="FF0000"/>
                </a:solidFill>
              </a:rPr>
              <a:t>4) Notion de déblai intelligent (PTI)</a:t>
            </a:r>
          </a:p>
          <a:p>
            <a:pPr eaLnBrk="1" hangingPunct="1">
              <a:buFontTx/>
              <a:buNone/>
            </a:pPr>
            <a:endParaRPr lang="fr-FR" altLang="fr-FR" sz="2400" b="1" dirty="0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r>
              <a:rPr lang="fr-FR" altLang="fr-FR" sz="2400" b="1" dirty="0" smtClean="0">
                <a:solidFill>
                  <a:srgbClr val="FF0000"/>
                </a:solidFill>
              </a:rPr>
              <a:t>5) Retour d’expérience et intérêts de la RCCI</a:t>
            </a:r>
          </a:p>
          <a:p>
            <a:pPr eaLnBrk="1" hangingPunct="1">
              <a:buFontTx/>
              <a:buNone/>
            </a:pPr>
            <a:endParaRPr lang="fr-FR" altLang="fr-FR" sz="2400" b="1" dirty="0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fr-FR" altLang="fr-FR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0DD61-43EF-4F93-B1CA-4DDA5ABA8233}" type="slidenum">
              <a:rPr lang="fr-FR" altLang="fr-FR" sz="1200">
                <a:solidFill>
                  <a:schemeClr val="bg1"/>
                </a:solidFill>
                <a:latin typeface="Helvetica" panose="020B0604020202020204" pitchFamily="34" charset="0"/>
              </a:rPr>
              <a:pPr/>
              <a:t>20</a:t>
            </a:fld>
            <a:endParaRPr lang="fr-FR" altLang="fr-FR" sz="120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8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sz="2400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1196975"/>
            <a:ext cx="8229600" cy="47085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fr-FR" altLang="fr-FR" sz="2800" b="1" dirty="0" smtClean="0">
              <a:solidFill>
                <a:srgbClr val="FF0000"/>
              </a:solidFill>
            </a:endParaRPr>
          </a:p>
          <a:p>
            <a:pPr eaLnBrk="1" hangingPunct="1"/>
            <a:endParaRPr lang="fr-FR" altLang="fr-FR" sz="1800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323528" y="1268760"/>
            <a:ext cx="829855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buFont typeface="Wingdings" pitchFamily="2" charset="2"/>
              <a:buChar char="Ø"/>
            </a:pPr>
            <a:r>
              <a:rPr lang="fr-FR" altLang="fr-FR" dirty="0" smtClean="0"/>
              <a:t> </a:t>
            </a:r>
            <a:r>
              <a:rPr lang="fr-FR" altLang="fr-FR" sz="1800" dirty="0" smtClean="0">
                <a:latin typeface="Helvetica" pitchFamily="34" charset="0"/>
                <a:cs typeface="Helvetica" pitchFamily="34" charset="0"/>
              </a:rPr>
              <a:t>Au cours de l'attaque, le déblai a pour but de faciliter les établissements et l'attaque. Une fois que le feu est considéré comme éteint, il a pour objet de déplacer les décombres qui pourraient encore cacher des foyers et d'écarter ainsi tout risque de reprise de feu.</a:t>
            </a:r>
          </a:p>
          <a:p>
            <a:pPr algn="l" eaLnBrk="1" hangingPunct="1"/>
            <a:endParaRPr lang="fr-FR" altLang="fr-FR" sz="1800" dirty="0" smtClean="0">
              <a:latin typeface="Helvetica" pitchFamily="34" charset="0"/>
              <a:cs typeface="Helvetica" pitchFamily="34" charset="0"/>
            </a:endParaRPr>
          </a:p>
          <a:p>
            <a:pPr algn="l" eaLnBrk="1" hangingPunct="1">
              <a:buFont typeface="Wingdings" pitchFamily="2" charset="2"/>
              <a:buChar char="Ø"/>
            </a:pPr>
            <a:r>
              <a:rPr lang="fr-FR" altLang="fr-FR" sz="1800" dirty="0" smtClean="0">
                <a:latin typeface="Helvetica" pitchFamily="34" charset="0"/>
                <a:cs typeface="Helvetica" pitchFamily="34" charset="0"/>
              </a:rPr>
              <a:t> Lorsque la police ou la gendarmerie font état d'une enquête judiciaire, </a:t>
            </a:r>
            <a:r>
              <a:rPr lang="fr-FR" altLang="fr-FR" sz="18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le déblai est retardé jusqu'à l'arrivée de la personne qualifiée</a:t>
            </a:r>
            <a:r>
              <a:rPr lang="fr-FR" altLang="fr-FR" sz="1800" dirty="0" smtClean="0">
                <a:latin typeface="Helvetica" pitchFamily="34" charset="0"/>
                <a:cs typeface="Helvetica" pitchFamily="34" charset="0"/>
              </a:rPr>
              <a:t> pour ordonner sa reprise. Si les opérations d'extinction le nécessitent, </a:t>
            </a:r>
            <a:r>
              <a:rPr lang="fr-FR" altLang="fr-FR" sz="18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il sera toutefois réalisé un déblai sommaire.</a:t>
            </a:r>
          </a:p>
          <a:p>
            <a:pPr algn="l" eaLnBrk="1" hangingPunct="1"/>
            <a:endParaRPr lang="fr-FR" altLang="fr-FR" sz="1800" b="1" dirty="0" smtClean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  <a:p>
            <a:pPr algn="l" eaLnBrk="1" hangingPunct="1">
              <a:buFont typeface="Wingdings" pitchFamily="2" charset="2"/>
              <a:buChar char="Ø"/>
            </a:pPr>
            <a:r>
              <a:rPr lang="fr-FR" altLang="fr-FR" sz="1800" b="1" i="1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 La préservation d’indices s’avère indispensable pour que la RCCI gagne en efficacité, un travail de sensibilisation  est donc nécessaire auprès de l’ensemble des intervenants.</a:t>
            </a:r>
          </a:p>
          <a:p>
            <a:pPr algn="l" eaLnBrk="1" hangingPunct="1">
              <a:buFont typeface="Wingdings" pitchFamily="2" charset="2"/>
              <a:buChar char="Ø"/>
            </a:pPr>
            <a:endParaRPr lang="fr-FR" altLang="fr-FR" sz="1800" b="1" i="1" dirty="0" smtClean="0">
              <a:solidFill>
                <a:schemeClr val="tx2"/>
              </a:solidFill>
              <a:latin typeface="Helvetica" pitchFamily="34" charset="0"/>
              <a:cs typeface="Helvetica" pitchFamily="34" charset="0"/>
            </a:endParaRPr>
          </a:p>
          <a:p>
            <a:pPr algn="l" eaLnBrk="1" hangingPunct="1">
              <a:buFont typeface="Wingdings" pitchFamily="2" charset="2"/>
              <a:buChar char="Ø"/>
            </a:pPr>
            <a:r>
              <a:rPr lang="fr-FR" altLang="fr-FR" sz="1800" b="1" i="1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 N’oublions pas que la réponse concernant la cause de l’incendie est très souvent détruite ou modifiée lors des opérations de déblai.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579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179388" y="6381180"/>
            <a:ext cx="444500" cy="26828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0DD61-43EF-4F93-B1CA-4DDA5ABA8233}" type="slidenum">
              <a:rPr lang="fr-FR" altLang="fr-FR" sz="1200">
                <a:solidFill>
                  <a:schemeClr val="bg1"/>
                </a:solidFill>
                <a:latin typeface="Helvetica" panose="020B0604020202020204" pitchFamily="34" charset="0"/>
              </a:rPr>
              <a:pPr/>
              <a:t>21</a:t>
            </a:fld>
            <a:endParaRPr lang="fr-FR" altLang="fr-FR" sz="120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8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sz="2400" dirty="0"/>
          </a:p>
        </p:txBody>
      </p:sp>
      <p:pic>
        <p:nvPicPr>
          <p:cNvPr id="5" name="Espace réservé du contenu 13" descr="100_0937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528" y="1988840"/>
            <a:ext cx="5429250" cy="4071937"/>
          </a:xfrm>
          <a:ln w="57150">
            <a:solidFill>
              <a:srgbClr val="990000"/>
            </a:solidFill>
          </a:ln>
        </p:spPr>
      </p:pic>
      <p:sp>
        <p:nvSpPr>
          <p:cNvPr id="6" name="ZoneTexte 15"/>
          <p:cNvSpPr txBox="1">
            <a:spLocks noChangeArrowheads="1"/>
          </p:cNvSpPr>
          <p:nvPr/>
        </p:nvSpPr>
        <p:spPr bwMode="auto">
          <a:xfrm>
            <a:off x="-214313" y="1196752"/>
            <a:ext cx="9572626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FR" altLang="fr-FR" sz="2000" b="1" i="1"/>
              <a:t>La technologie nous permet de disposer de matériels et d’agents </a:t>
            </a:r>
          </a:p>
          <a:p>
            <a:pPr algn="ctr" eaLnBrk="1" hangingPunct="1"/>
            <a:r>
              <a:rPr lang="fr-FR" altLang="fr-FR" sz="2000" b="1" i="1"/>
              <a:t>extincteurs favorisant la préservation d’indices et le déblai intelligent.</a:t>
            </a:r>
            <a:r>
              <a:rPr lang="fr-FR" altLang="fr-FR" sz="2400" b="1" i="1"/>
              <a:t> </a:t>
            </a:r>
          </a:p>
        </p:txBody>
      </p:sp>
      <p:pic>
        <p:nvPicPr>
          <p:cNvPr id="8" name="Image 18" descr="AYOPENQCA6SXJ4CCADU1XK6CA46SSTACAF78OHZCA0YCTBTCA211KWHCAA1Q2SJCAZ2GEBNCAB27RZPCA98QYCSCAUF27FCCA5LJFQUCA4BRIDWCAOQ9P4JCA56J4IGCAHSM0TUCAPNPFMICARDP8XU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163017">
            <a:off x="5648325" y="4535264"/>
            <a:ext cx="1419225" cy="1419225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</p:spPr>
      </p:pic>
      <p:pic>
        <p:nvPicPr>
          <p:cNvPr id="9" name="Image 19" descr="ART0Q5FCA0SSOXTCAATHD0ACAKD1L85CAHU5GHVCA5ZEQUUCAFL38J4CAXTKI2JCASAO0RFCAV867QRCA563J6VCA05UR41CA1ZJZWDCAVLWPFVCA1ZMRODCADDXIICCA7UJH43CAP7Q903CA10S6X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125420">
            <a:off x="4924425" y="3406552"/>
            <a:ext cx="1149350" cy="1149350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</p:spPr>
      </p:pic>
      <p:pic>
        <p:nvPicPr>
          <p:cNvPr id="10" name="Image 20" descr="2.bmp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019424">
            <a:off x="4144963" y="2269902"/>
            <a:ext cx="1165225" cy="1165225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</p:spPr>
      </p:pic>
      <p:cxnSp>
        <p:nvCxnSpPr>
          <p:cNvPr id="11" name="Connecteur droit 22"/>
          <p:cNvCxnSpPr>
            <a:cxnSpLocks noChangeShapeType="1"/>
          </p:cNvCxnSpPr>
          <p:nvPr/>
        </p:nvCxnSpPr>
        <p:spPr bwMode="auto">
          <a:xfrm flipV="1">
            <a:off x="1571625" y="3625627"/>
            <a:ext cx="3500438" cy="214312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2" name="Organigramme : Connecteur 25"/>
          <p:cNvSpPr>
            <a:spLocks noChangeArrowheads="1"/>
          </p:cNvSpPr>
          <p:nvPr/>
        </p:nvSpPr>
        <p:spPr bwMode="auto">
          <a:xfrm>
            <a:off x="6327775" y="4754339"/>
            <a:ext cx="314325" cy="285750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fr-FR" altLang="fr-FR"/>
          </a:p>
        </p:txBody>
      </p:sp>
      <p:cxnSp>
        <p:nvCxnSpPr>
          <p:cNvPr id="13" name="Connecteur droit 27"/>
          <p:cNvCxnSpPr>
            <a:cxnSpLocks noChangeShapeType="1"/>
          </p:cNvCxnSpPr>
          <p:nvPr/>
        </p:nvCxnSpPr>
        <p:spPr bwMode="auto">
          <a:xfrm>
            <a:off x="285750" y="2482627"/>
            <a:ext cx="4000500" cy="214312"/>
          </a:xfrm>
          <a:prstGeom prst="line">
            <a:avLst/>
          </a:prstGeom>
          <a:noFill/>
          <a:ln w="9525" algn="ctr">
            <a:solidFill>
              <a:srgbClr val="00B0F0"/>
            </a:solidFill>
            <a:round/>
            <a:headEnd/>
            <a:tailEnd/>
          </a:ln>
        </p:spPr>
      </p:cxnSp>
      <p:cxnSp>
        <p:nvCxnSpPr>
          <p:cNvPr id="14" name="Connecteur droit 31"/>
          <p:cNvCxnSpPr>
            <a:cxnSpLocks noChangeShapeType="1"/>
          </p:cNvCxnSpPr>
          <p:nvPr/>
        </p:nvCxnSpPr>
        <p:spPr bwMode="auto">
          <a:xfrm flipV="1">
            <a:off x="428625" y="2911252"/>
            <a:ext cx="3857625" cy="1000125"/>
          </a:xfrm>
          <a:prstGeom prst="line">
            <a:avLst/>
          </a:prstGeom>
          <a:noFill/>
          <a:ln w="9525" algn="ctr">
            <a:solidFill>
              <a:srgbClr val="00B0F0"/>
            </a:solidFill>
            <a:round/>
            <a:headEnd/>
            <a:tailEnd/>
          </a:ln>
        </p:spPr>
      </p:cxnSp>
      <p:cxnSp>
        <p:nvCxnSpPr>
          <p:cNvPr id="15" name="Connecteur droit 44"/>
          <p:cNvCxnSpPr>
            <a:cxnSpLocks noChangeShapeType="1"/>
          </p:cNvCxnSpPr>
          <p:nvPr/>
        </p:nvCxnSpPr>
        <p:spPr bwMode="auto">
          <a:xfrm flipV="1">
            <a:off x="2214563" y="5197252"/>
            <a:ext cx="3571875" cy="785812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6" name="Connecteur droit 48"/>
          <p:cNvCxnSpPr>
            <a:cxnSpLocks noChangeShapeType="1"/>
          </p:cNvCxnSpPr>
          <p:nvPr/>
        </p:nvCxnSpPr>
        <p:spPr bwMode="auto">
          <a:xfrm>
            <a:off x="4286250" y="4340002"/>
            <a:ext cx="1500188" cy="714375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</p:cxnSp>
      <p:sp>
        <p:nvSpPr>
          <p:cNvPr id="17" name="ZoneTexte 52"/>
          <p:cNvSpPr txBox="1">
            <a:spLocks noChangeArrowheads="1"/>
          </p:cNvSpPr>
          <p:nvPr/>
        </p:nvSpPr>
        <p:spPr bwMode="auto">
          <a:xfrm>
            <a:off x="5026025" y="3625627"/>
            <a:ext cx="4475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FR" altLang="fr-FR" b="1"/>
              <a:t>Thermomètre laser</a:t>
            </a:r>
          </a:p>
        </p:txBody>
      </p:sp>
      <p:sp>
        <p:nvSpPr>
          <p:cNvPr id="18" name="ZoneTexte 53"/>
          <p:cNvSpPr txBox="1">
            <a:spLocks noChangeArrowheads="1"/>
          </p:cNvSpPr>
          <p:nvPr/>
        </p:nvSpPr>
        <p:spPr bwMode="auto">
          <a:xfrm>
            <a:off x="6572250" y="4697189"/>
            <a:ext cx="2955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FR" altLang="fr-FR" b="1"/>
              <a:t>Caméra</a:t>
            </a:r>
          </a:p>
          <a:p>
            <a:pPr algn="ctr" eaLnBrk="1" hangingPunct="1"/>
            <a:r>
              <a:rPr lang="fr-FR" altLang="fr-FR" b="1"/>
              <a:t> thermique</a:t>
            </a:r>
          </a:p>
        </p:txBody>
      </p:sp>
      <p:sp>
        <p:nvSpPr>
          <p:cNvPr id="19" name="ZoneTexte 54"/>
          <p:cNvSpPr txBox="1">
            <a:spLocks noChangeArrowheads="1"/>
          </p:cNvSpPr>
          <p:nvPr/>
        </p:nvSpPr>
        <p:spPr bwMode="auto">
          <a:xfrm>
            <a:off x="5652120" y="2420888"/>
            <a:ext cx="36433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FR" altLang="fr-FR" b="1" dirty="0"/>
              <a:t>Diffusion de mouillant ou mousse</a:t>
            </a:r>
          </a:p>
        </p:txBody>
      </p:sp>
      <p:cxnSp>
        <p:nvCxnSpPr>
          <p:cNvPr id="20" name="Connecteur droit 27"/>
          <p:cNvCxnSpPr>
            <a:cxnSpLocks noChangeShapeType="1"/>
          </p:cNvCxnSpPr>
          <p:nvPr/>
        </p:nvCxnSpPr>
        <p:spPr bwMode="auto">
          <a:xfrm>
            <a:off x="285750" y="2696939"/>
            <a:ext cx="3929063" cy="71438"/>
          </a:xfrm>
          <a:prstGeom prst="line">
            <a:avLst/>
          </a:prstGeom>
          <a:noFill/>
          <a:ln w="9525" algn="ctr">
            <a:solidFill>
              <a:srgbClr val="00B0F0"/>
            </a:solidFill>
            <a:round/>
            <a:headEnd/>
            <a:tailEnd/>
          </a:ln>
        </p:spPr>
      </p:cxnSp>
      <p:cxnSp>
        <p:nvCxnSpPr>
          <p:cNvPr id="21" name="Connecteur droit 27"/>
          <p:cNvCxnSpPr>
            <a:cxnSpLocks noChangeShapeType="1"/>
          </p:cNvCxnSpPr>
          <p:nvPr/>
        </p:nvCxnSpPr>
        <p:spPr bwMode="auto">
          <a:xfrm flipV="1">
            <a:off x="285750" y="2839814"/>
            <a:ext cx="3929063" cy="71438"/>
          </a:xfrm>
          <a:prstGeom prst="line">
            <a:avLst/>
          </a:prstGeom>
          <a:noFill/>
          <a:ln w="9525" algn="ctr">
            <a:solidFill>
              <a:srgbClr val="00B0F0"/>
            </a:solidFill>
            <a:round/>
            <a:headEnd/>
            <a:tailEnd/>
          </a:ln>
        </p:spPr>
      </p:cxnSp>
      <p:cxnSp>
        <p:nvCxnSpPr>
          <p:cNvPr id="22" name="Connecteur droit 32"/>
          <p:cNvCxnSpPr>
            <a:cxnSpLocks noChangeShapeType="1"/>
          </p:cNvCxnSpPr>
          <p:nvPr/>
        </p:nvCxnSpPr>
        <p:spPr bwMode="auto">
          <a:xfrm flipV="1">
            <a:off x="357188" y="2911252"/>
            <a:ext cx="3857625" cy="785812"/>
          </a:xfrm>
          <a:prstGeom prst="line">
            <a:avLst/>
          </a:prstGeom>
          <a:noFill/>
          <a:ln w="9525" algn="ctr">
            <a:solidFill>
              <a:srgbClr val="00B0F0"/>
            </a:solidFill>
            <a:round/>
            <a:headEnd/>
            <a:tailEnd/>
          </a:ln>
        </p:spPr>
      </p:cxnSp>
      <p:cxnSp>
        <p:nvCxnSpPr>
          <p:cNvPr id="23" name="Connecteur droit 35"/>
          <p:cNvCxnSpPr>
            <a:cxnSpLocks noChangeShapeType="1"/>
          </p:cNvCxnSpPr>
          <p:nvPr/>
        </p:nvCxnSpPr>
        <p:spPr bwMode="auto">
          <a:xfrm flipV="1">
            <a:off x="285750" y="2911252"/>
            <a:ext cx="4000500" cy="571500"/>
          </a:xfrm>
          <a:prstGeom prst="line">
            <a:avLst/>
          </a:prstGeom>
          <a:noFill/>
          <a:ln w="9525" algn="ctr">
            <a:solidFill>
              <a:srgbClr val="00B0F0"/>
            </a:solidFill>
            <a:round/>
            <a:headEnd/>
            <a:tailEnd/>
          </a:ln>
        </p:spPr>
      </p:cxnSp>
      <p:cxnSp>
        <p:nvCxnSpPr>
          <p:cNvPr id="24" name="Connecteur droit 40"/>
          <p:cNvCxnSpPr>
            <a:cxnSpLocks noChangeShapeType="1"/>
          </p:cNvCxnSpPr>
          <p:nvPr/>
        </p:nvCxnSpPr>
        <p:spPr bwMode="auto">
          <a:xfrm flipV="1">
            <a:off x="285750" y="2839814"/>
            <a:ext cx="3929063" cy="357188"/>
          </a:xfrm>
          <a:prstGeom prst="line">
            <a:avLst/>
          </a:prstGeom>
          <a:noFill/>
          <a:ln w="9525" algn="ctr">
            <a:solidFill>
              <a:srgbClr val="00B0F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354269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400" dirty="0"/>
              <a:t>5) L’intérêt de la RCCI pour un </a:t>
            </a:r>
            <a:r>
              <a:rPr lang="fr-FR" altLang="fr-FR" sz="2400" dirty="0" smtClean="0"/>
              <a:t>SDIS</a:t>
            </a:r>
            <a:endParaRPr lang="fr-FR" sz="2400" dirty="0"/>
          </a:p>
        </p:txBody>
      </p:sp>
      <p:sp>
        <p:nvSpPr>
          <p:cNvPr id="25" name="Espace réservé du contenu 2"/>
          <p:cNvSpPr>
            <a:spLocks noGrp="1"/>
          </p:cNvSpPr>
          <p:nvPr>
            <p:ph idx="4294967295"/>
          </p:nvPr>
        </p:nvSpPr>
        <p:spPr>
          <a:xfrm>
            <a:off x="250825" y="1268413"/>
            <a:ext cx="8713788" cy="467995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fr-FR" sz="2600" b="1" dirty="0" smtClean="0">
                <a:solidFill>
                  <a:srgbClr val="FF0000"/>
                </a:solidFill>
              </a:rPr>
              <a:t>	</a:t>
            </a:r>
            <a:endParaRPr lang="fr-FR" sz="2600" b="1" u="sng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fr-FR" sz="2100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179512" y="1196752"/>
            <a:ext cx="8496944" cy="4228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Protection de l’établissement public par la prise de clichés des signes objectifs et surtout des </a:t>
            </a:r>
            <a:r>
              <a:rPr lang="fr-FR" b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lieux non sinistrés</a:t>
            </a:r>
            <a:r>
              <a:rPr lang="fr-FR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.</a:t>
            </a:r>
          </a:p>
          <a:p>
            <a:pPr algn="l" eaLnBrk="1" hangingPunct="1">
              <a:lnSpc>
                <a:spcPct val="80000"/>
              </a:lnSpc>
              <a:buFontTx/>
              <a:buChar char="-"/>
              <a:defRPr/>
            </a:pPr>
            <a:endParaRPr lang="fr-FR" b="1" dirty="0" smtClean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  <a:p>
            <a:pPr algn="l" eaLnBrk="1" hangingPunct="1">
              <a:buFont typeface="Wingdings" panose="05000000000000000000" pitchFamily="2" charset="2"/>
              <a:buChar char="Ø"/>
              <a:defRPr/>
            </a:pPr>
            <a:r>
              <a:rPr lang="fr-FR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REX </a:t>
            </a:r>
            <a:r>
              <a:rPr lang="fr-FR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(amélioration de nos techniques opérationnelles, accompagnement des intervenants,…)</a:t>
            </a:r>
          </a:p>
          <a:p>
            <a:pPr algn="l" eaLnBrk="1" hangingPunct="1">
              <a:buFontTx/>
              <a:buChar char="-"/>
              <a:defRPr/>
            </a:pPr>
            <a:endParaRPr lang="fr-FR" u="sng" dirty="0" smtClean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  <a:p>
            <a:pPr algn="l" eaLnBrk="1" hangingPunct="1">
              <a:buFont typeface="Wingdings" panose="05000000000000000000" pitchFamily="2" charset="2"/>
              <a:buChar char="Ø"/>
              <a:defRPr/>
            </a:pPr>
            <a:r>
              <a:rPr lang="fr-FR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Prévention</a:t>
            </a:r>
            <a:r>
              <a:rPr lang="fr-FR" dirty="0" smtClean="0">
                <a:latin typeface="Helvetica" pitchFamily="34" charset="0"/>
                <a:cs typeface="Helvetica" pitchFamily="34" charset="0"/>
              </a:rPr>
              <a:t> afin d’enquêter tous les feux qui n’intéressent par la justice </a:t>
            </a:r>
            <a:r>
              <a:rPr lang="fr-FR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(</a:t>
            </a:r>
            <a:r>
              <a:rPr lang="fr-FR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incendies    accidentels</a:t>
            </a:r>
            <a:r>
              <a:rPr lang="fr-FR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).</a:t>
            </a:r>
            <a:r>
              <a:rPr lang="fr-FR" dirty="0" smtClean="0">
                <a:latin typeface="Helvetica" pitchFamily="34" charset="0"/>
                <a:cs typeface="Helvetica" pitchFamily="34" charset="0"/>
              </a:rPr>
              <a:t> </a:t>
            </a:r>
          </a:p>
          <a:p>
            <a:pPr algn="l" eaLnBrk="1" hangingPunct="1">
              <a:buFontTx/>
              <a:buChar char="-"/>
              <a:defRPr/>
            </a:pPr>
            <a:endParaRPr lang="fr-FR" dirty="0" smtClean="0">
              <a:latin typeface="Helvetica" pitchFamily="34" charset="0"/>
              <a:cs typeface="Helvetica" pitchFamily="34" charset="0"/>
            </a:endParaRPr>
          </a:p>
          <a:p>
            <a:pPr algn="l" eaLnBrk="1" hangingPunct="1">
              <a:buFont typeface="Wingdings" panose="05000000000000000000" pitchFamily="2" charset="2"/>
              <a:buChar char="Ø"/>
              <a:defRPr/>
            </a:pPr>
            <a:r>
              <a:rPr lang="fr-FR" dirty="0" smtClean="0">
                <a:latin typeface="Helvetica" pitchFamily="34" charset="0"/>
                <a:cs typeface="Helvetica" pitchFamily="34" charset="0"/>
              </a:rPr>
              <a:t> Statistiques par la </a:t>
            </a:r>
            <a:r>
              <a:rPr lang="fr-FR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création d’une base de données</a:t>
            </a:r>
            <a:r>
              <a:rPr lang="fr-FR" dirty="0" smtClean="0">
                <a:latin typeface="Helvetica" pitchFamily="34" charset="0"/>
                <a:cs typeface="Helvetica" pitchFamily="34" charset="0"/>
              </a:rPr>
              <a:t> sur les causes accidentelles.</a:t>
            </a:r>
          </a:p>
          <a:p>
            <a:pPr algn="l" eaLnBrk="1" hangingPunct="1">
              <a:buFontTx/>
              <a:buChar char="-"/>
              <a:defRPr/>
            </a:pPr>
            <a:endParaRPr lang="fr-FR" dirty="0" smtClean="0">
              <a:latin typeface="Helvetica" pitchFamily="34" charset="0"/>
              <a:cs typeface="Helvetica" pitchFamily="34" charset="0"/>
            </a:endParaRP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fr-FR" dirty="0" smtClean="0">
                <a:latin typeface="Helvetica" pitchFamily="34" charset="0"/>
                <a:cs typeface="Helvetica" pitchFamily="34" charset="0"/>
              </a:rPr>
              <a:t> Amélioration de la </a:t>
            </a:r>
            <a:r>
              <a:rPr lang="fr-FR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prévention</a:t>
            </a:r>
            <a:r>
              <a:rPr lang="fr-FR" dirty="0" smtClean="0">
                <a:latin typeface="Helvetica" pitchFamily="34" charset="0"/>
                <a:cs typeface="Helvetica" pitchFamily="34" charset="0"/>
              </a:rPr>
              <a:t> dans les habitations, ERP, IGH et ICPE.</a:t>
            </a:r>
          </a:p>
          <a:p>
            <a:pPr algn="l" eaLnBrk="1" hangingPunct="1">
              <a:lnSpc>
                <a:spcPct val="80000"/>
              </a:lnSpc>
              <a:buFontTx/>
              <a:buChar char="-"/>
              <a:defRPr/>
            </a:pPr>
            <a:endParaRPr lang="fr-FR" dirty="0" smtClean="0">
              <a:latin typeface="Helvetica" pitchFamily="34" charset="0"/>
              <a:cs typeface="Helvetica" pitchFamily="34" charset="0"/>
            </a:endParaRP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fr-FR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PTI</a:t>
            </a:r>
            <a:r>
              <a:rPr lang="fr-FR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fr-FR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(Protection des Traces et Indices)</a:t>
            </a:r>
            <a:r>
              <a:rPr lang="fr-FR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Préservation</a:t>
            </a:r>
            <a:r>
              <a:rPr lang="fr-FR" b="1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fr-FR" dirty="0" smtClean="0">
                <a:latin typeface="Helvetica" pitchFamily="34" charset="0"/>
                <a:cs typeface="Helvetica" pitchFamily="34" charset="0"/>
              </a:rPr>
              <a:t>des signes objectifs dans le</a:t>
            </a:r>
          </a:p>
          <a:p>
            <a:pPr marL="0" indent="0" algn="l" eaLnBrk="1" hangingPunct="1">
              <a:lnSpc>
                <a:spcPct val="80000"/>
              </a:lnSpc>
              <a:buFontTx/>
              <a:buNone/>
              <a:defRPr/>
            </a:pPr>
            <a:r>
              <a:rPr lang="fr-FR" dirty="0" smtClean="0">
                <a:latin typeface="Helvetica" pitchFamily="34" charset="0"/>
                <a:cs typeface="Helvetica" pitchFamily="34" charset="0"/>
              </a:rPr>
              <a:t> cadre d’un incendie douteux </a:t>
            </a:r>
            <a:r>
              <a:rPr lang="fr-FR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(</a:t>
            </a:r>
            <a:r>
              <a:rPr lang="fr-FR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déblai sommaire</a:t>
            </a:r>
            <a:r>
              <a:rPr lang="fr-FR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)</a:t>
            </a:r>
            <a:r>
              <a:rPr lang="fr-FR" dirty="0" smtClean="0">
                <a:latin typeface="Helvetica" pitchFamily="34" charset="0"/>
                <a:cs typeface="Helvetica" pitchFamily="34" charset="0"/>
              </a:rPr>
              <a:t> favorisant le travail de l’expert.</a:t>
            </a:r>
          </a:p>
          <a:p>
            <a:pPr algn="l" eaLnBrk="1" hangingPunct="1">
              <a:lnSpc>
                <a:spcPct val="80000"/>
              </a:lnSpc>
              <a:buFontTx/>
              <a:buChar char="-"/>
              <a:defRPr/>
            </a:pPr>
            <a:endParaRPr lang="fr-FR" dirty="0" smtClean="0">
              <a:latin typeface="Helvetica" pitchFamily="34" charset="0"/>
              <a:cs typeface="Helvetica" pitchFamily="34" charset="0"/>
            </a:endParaRP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fr-FR" dirty="0" smtClean="0">
                <a:latin typeface="Helvetica" pitchFamily="34" charset="0"/>
                <a:cs typeface="Helvetica" pitchFamily="34" charset="0"/>
              </a:rPr>
              <a:t> Conseil et </a:t>
            </a:r>
            <a:r>
              <a:rPr lang="fr-FR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aide à l’ OPJ</a:t>
            </a:r>
            <a:r>
              <a:rPr lang="fr-FR" dirty="0" smtClean="0">
                <a:latin typeface="Helvetica" pitchFamily="34" charset="0"/>
                <a:cs typeface="Helvetica" pitchFamily="34" charset="0"/>
              </a:rPr>
              <a:t> sur une scène d’incendie pour déterminer la cause, lui </a:t>
            </a:r>
          </a:p>
          <a:p>
            <a:pPr marL="0" indent="0" algn="l" eaLnBrk="1" hangingPunct="1">
              <a:lnSpc>
                <a:spcPct val="80000"/>
              </a:lnSpc>
              <a:buFontTx/>
              <a:buNone/>
              <a:defRPr/>
            </a:pPr>
            <a:r>
              <a:rPr lang="fr-FR" dirty="0" smtClean="0">
                <a:latin typeface="Helvetica" pitchFamily="34" charset="0"/>
                <a:cs typeface="Helvetica" pitchFamily="34" charset="0"/>
              </a:rPr>
              <a:t> permettant en relation avec le parquet de décider immédiatement de la suite </a:t>
            </a:r>
          </a:p>
          <a:p>
            <a:pPr marL="0" indent="0" algn="l" eaLnBrk="1" hangingPunct="1">
              <a:lnSpc>
                <a:spcPct val="80000"/>
              </a:lnSpc>
              <a:buFontTx/>
              <a:buNone/>
              <a:defRPr/>
            </a:pPr>
            <a:r>
              <a:rPr lang="fr-FR" dirty="0" smtClean="0">
                <a:latin typeface="Helvetica" pitchFamily="34" charset="0"/>
                <a:cs typeface="Helvetica" pitchFamily="34" charset="0"/>
              </a:rPr>
              <a:t> judiciaire à donner.</a:t>
            </a:r>
          </a:p>
        </p:txBody>
      </p:sp>
    </p:spTree>
    <p:extLst>
      <p:ext uri="{BB962C8B-B14F-4D97-AF65-F5344CB8AC3E}">
        <p14:creationId xmlns:p14="http://schemas.microsoft.com/office/powerpoint/2010/main" val="317087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8"/>
          <p:cNvSpPr>
            <a:spLocks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defTabSz="820738" eaLnBrk="1" hangingPunct="1"/>
            <a:endParaRPr lang="fr-FR" altLang="fr-FR" sz="2400">
              <a:solidFill>
                <a:srgbClr val="000000"/>
              </a:solidFill>
            </a:endParaRPr>
          </a:p>
        </p:txBody>
      </p:sp>
      <p:sp>
        <p:nvSpPr>
          <p:cNvPr id="409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fld id="{6603772F-87FA-4F79-BACE-8795E0EDBA71}" type="slidenum">
              <a:rPr lang="fr-FR" altLang="fr-FR" smtClean="0"/>
              <a:pPr/>
              <a:t>23</a:t>
            </a:fld>
            <a:endParaRPr lang="fr-FR" altLang="fr-FR" smtClean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0" y="333375"/>
            <a:ext cx="8388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charset="0"/>
              </a:rPr>
              <a:t>      </a:t>
            </a:r>
            <a:r>
              <a:rPr lang="fr-FR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charset="0"/>
              </a:rPr>
              <a:t>Composition de la FOS:</a:t>
            </a:r>
            <a:endParaRPr lang="fr-FR" sz="3200" b="1" i="1" dirty="0">
              <a:solidFill>
                <a:srgbClr val="FFFF00"/>
              </a:solidFill>
              <a:latin typeface="Arial Black" charset="0"/>
            </a:endParaRPr>
          </a:p>
        </p:txBody>
      </p:sp>
      <p:sp>
        <p:nvSpPr>
          <p:cNvPr id="4101" name="ZoneTexte 2"/>
          <p:cNvSpPr txBox="1">
            <a:spLocks noChangeArrowheads="1"/>
          </p:cNvSpPr>
          <p:nvPr/>
        </p:nvSpPr>
        <p:spPr bwMode="auto">
          <a:xfrm>
            <a:off x="3203575" y="1125538"/>
            <a:ext cx="2792413" cy="307975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fr-FR" altLang="fr-FR" sz="1400" b="1"/>
              <a:t>1 Chef de FOS : CDT CIZERON</a:t>
            </a:r>
          </a:p>
        </p:txBody>
      </p:sp>
      <p:sp>
        <p:nvSpPr>
          <p:cNvPr id="4102" name="ZoneTexte 8"/>
          <p:cNvSpPr txBox="1">
            <a:spLocks noChangeArrowheads="1"/>
          </p:cNvSpPr>
          <p:nvPr/>
        </p:nvSpPr>
        <p:spPr bwMode="auto">
          <a:xfrm>
            <a:off x="2916238" y="2060575"/>
            <a:ext cx="3371850" cy="307975"/>
          </a:xfrm>
          <a:prstGeom prst="rect">
            <a:avLst/>
          </a:prstGeom>
          <a:gradFill rotWithShape="0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fr-FR" altLang="fr-FR" sz="1400" b="1"/>
              <a:t>1 Adjoint chef de FOS : CDT BOURET</a:t>
            </a:r>
          </a:p>
        </p:txBody>
      </p:sp>
      <p:sp>
        <p:nvSpPr>
          <p:cNvPr id="4103" name="ZoneTexte 4"/>
          <p:cNvSpPr txBox="1">
            <a:spLocks noChangeArrowheads="1"/>
          </p:cNvSpPr>
          <p:nvPr/>
        </p:nvSpPr>
        <p:spPr bwMode="auto">
          <a:xfrm>
            <a:off x="2195583" y="2997200"/>
            <a:ext cx="4765535" cy="307777"/>
          </a:xfrm>
          <a:prstGeom prst="rect">
            <a:avLst/>
          </a:prstGeom>
          <a:gradFill rotWithShape="0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fr-FR" altLang="fr-FR" sz="1400" b="1" dirty="0"/>
              <a:t>1 Conseiller technique départemental : LTN </a:t>
            </a:r>
            <a:r>
              <a:rPr lang="fr-FR" altLang="fr-FR" sz="1400" b="1" dirty="0" smtClean="0"/>
              <a:t>FLACHER</a:t>
            </a:r>
            <a:endParaRPr lang="fr-FR" altLang="fr-FR" sz="1400" b="1" dirty="0"/>
          </a:p>
        </p:txBody>
      </p:sp>
      <p:sp>
        <p:nvSpPr>
          <p:cNvPr id="4104" name="ZoneTexte 5"/>
          <p:cNvSpPr txBox="1">
            <a:spLocks noChangeArrowheads="1"/>
          </p:cNvSpPr>
          <p:nvPr/>
        </p:nvSpPr>
        <p:spPr bwMode="auto">
          <a:xfrm>
            <a:off x="1466850" y="4076700"/>
            <a:ext cx="6048375" cy="5842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FR" altLang="fr-FR" b="1"/>
              <a:t>+ 12 Sapeurs- Pompiers Investigateurs: </a:t>
            </a:r>
          </a:p>
          <a:p>
            <a:pPr algn="ctr" eaLnBrk="1" hangingPunct="1"/>
            <a:r>
              <a:rPr lang="fr-FR" altLang="fr-FR" b="1"/>
              <a:t>2 SPI d’astreinte par jour  </a:t>
            </a:r>
          </a:p>
        </p:txBody>
      </p:sp>
      <p:sp>
        <p:nvSpPr>
          <p:cNvPr id="13" name="Flèche droite rayée 12"/>
          <p:cNvSpPr/>
          <p:nvPr/>
        </p:nvSpPr>
        <p:spPr>
          <a:xfrm rot="5400000">
            <a:off x="4349750" y="1562101"/>
            <a:ext cx="515937" cy="360362"/>
          </a:xfrm>
          <a:prstGeom prst="striped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4" name="Flèche droite rayée 13"/>
          <p:cNvSpPr/>
          <p:nvPr/>
        </p:nvSpPr>
        <p:spPr>
          <a:xfrm rot="5400000">
            <a:off x="4349750" y="2498726"/>
            <a:ext cx="515937" cy="360362"/>
          </a:xfrm>
          <a:prstGeom prst="striped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5" name="Flèche droite rayée 14"/>
          <p:cNvSpPr/>
          <p:nvPr/>
        </p:nvSpPr>
        <p:spPr>
          <a:xfrm rot="5400000">
            <a:off x="4348162" y="3498217"/>
            <a:ext cx="503237" cy="360362"/>
          </a:xfrm>
          <a:prstGeom prst="striped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699878"/>
              </p:ext>
            </p:extLst>
          </p:nvPr>
        </p:nvGraphicFramePr>
        <p:xfrm>
          <a:off x="1403350" y="4797425"/>
          <a:ext cx="6222999" cy="1371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5750">
                  <a:extLst>
                    <a:ext uri="{9D8B030D-6E8A-4147-A177-3AD203B41FA5}"/>
                  </a:extLst>
                </a:gridCol>
                <a:gridCol w="1703917">
                  <a:extLst>
                    <a:ext uri="{9D8B030D-6E8A-4147-A177-3AD203B41FA5}"/>
                  </a:extLst>
                </a:gridCol>
                <a:gridCol w="1481666">
                  <a:extLst>
                    <a:ext uri="{9D8B030D-6E8A-4147-A177-3AD203B41FA5}"/>
                  </a:extLst>
                </a:gridCol>
                <a:gridCol w="1481666">
                  <a:extLst>
                    <a:ext uri="{9D8B030D-6E8A-4147-A177-3AD203B41FA5}"/>
                  </a:extLst>
                </a:gridCol>
              </a:tblGrid>
              <a:tr h="371078">
                <a:tc>
                  <a:txBody>
                    <a:bodyPr/>
                    <a:lstStyle/>
                    <a:p>
                      <a:pPr algn="ctr"/>
                      <a:r>
                        <a:rPr lang="fr-FR" altLang="fr-FR" sz="1200" b="1" dirty="0" smtClean="0">
                          <a:solidFill>
                            <a:schemeClr val="tx1"/>
                          </a:solidFill>
                        </a:rPr>
                        <a:t>ADC MASSEI </a:t>
                      </a:r>
                      <a:endParaRPr lang="fr-FR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49" marB="45749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altLang="fr-FR" sz="1200" b="1" dirty="0" smtClean="0">
                          <a:solidFill>
                            <a:schemeClr val="tx1"/>
                          </a:solidFill>
                        </a:rPr>
                        <a:t>ADC</a:t>
                      </a:r>
                      <a:r>
                        <a:rPr lang="fr-FR" altLang="fr-FR" sz="12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altLang="fr-FR" sz="1200" b="1" dirty="0" smtClean="0">
                          <a:solidFill>
                            <a:schemeClr val="tx1"/>
                          </a:solidFill>
                        </a:rPr>
                        <a:t>HUET</a:t>
                      </a:r>
                      <a:endParaRPr lang="fr-FR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49" marB="45749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</a:rPr>
                        <a:t>ADC PICQ</a:t>
                      </a:r>
                    </a:p>
                    <a:p>
                      <a:pPr algn="ctr"/>
                      <a:endParaRPr lang="fr-FR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49" marB="45749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altLang="fr-FR" sz="1200" b="1" dirty="0" smtClean="0">
                          <a:solidFill>
                            <a:schemeClr val="tx1"/>
                          </a:solidFill>
                        </a:rPr>
                        <a:t>CNE RICHARD </a:t>
                      </a:r>
                      <a:endParaRPr lang="fr-FR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49" marB="45749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371078">
                <a:tc>
                  <a:txBody>
                    <a:bodyPr/>
                    <a:lstStyle/>
                    <a:p>
                      <a:pPr algn="ctr"/>
                      <a:r>
                        <a:rPr lang="fr-FR" altLang="fr-FR" sz="1200" b="1" dirty="0" smtClean="0"/>
                        <a:t>CNE VIGOUROUX </a:t>
                      </a:r>
                      <a:endParaRPr lang="fr-FR" sz="1200" dirty="0"/>
                    </a:p>
                  </a:txBody>
                  <a:tcPr marL="91433" marR="91433" marT="45749" marB="45749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altLang="fr-FR" sz="1200" b="1" dirty="0" smtClean="0"/>
                        <a:t>ADJ PERRIER</a:t>
                      </a:r>
                      <a:endParaRPr lang="fr-FR" sz="1200" dirty="0"/>
                    </a:p>
                  </a:txBody>
                  <a:tcPr marL="91433" marR="91433" marT="45749" marB="45749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altLang="fr-FR" sz="1200" b="1" dirty="0" smtClean="0"/>
                        <a:t>LTN PASCALE</a:t>
                      </a:r>
                      <a:endParaRPr lang="fr-FR" sz="1200" dirty="0" smtClean="0"/>
                    </a:p>
                    <a:p>
                      <a:pPr algn="ctr"/>
                      <a:endParaRPr lang="fr-FR" sz="1200" dirty="0"/>
                    </a:p>
                  </a:txBody>
                  <a:tcPr marL="91433" marR="91433" marT="45749" marB="45749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altLang="fr-FR" sz="1200" b="1" dirty="0" smtClean="0"/>
                        <a:t>LTN DURAND</a:t>
                      </a:r>
                      <a:endParaRPr lang="fr-FR" sz="1200" dirty="0"/>
                    </a:p>
                  </a:txBody>
                  <a:tcPr marL="91433" marR="91433" marT="45749" marB="45749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371078">
                <a:tc>
                  <a:txBody>
                    <a:bodyPr/>
                    <a:lstStyle/>
                    <a:p>
                      <a:pPr algn="ctr"/>
                      <a:r>
                        <a:rPr lang="fr-FR" altLang="fr-FR" sz="1200" b="1" dirty="0" smtClean="0"/>
                        <a:t>LTN MARION</a:t>
                      </a:r>
                      <a:endParaRPr lang="fr-FR" sz="1200" dirty="0"/>
                    </a:p>
                  </a:txBody>
                  <a:tcPr marL="91433" marR="91433" marT="45749" marB="45749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altLang="fr-FR" sz="1200" b="1" dirty="0" smtClean="0"/>
                        <a:t>CNE CHARRETIER</a:t>
                      </a:r>
                      <a:endParaRPr lang="fr-FR" sz="1200" dirty="0"/>
                    </a:p>
                  </a:txBody>
                  <a:tcPr marL="91433" marR="91433" marT="45749" marB="45749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altLang="fr-FR" sz="1200" b="1" dirty="0" smtClean="0"/>
                        <a:t>CDT</a:t>
                      </a:r>
                      <a:r>
                        <a:rPr lang="fr-FR" altLang="fr-FR" sz="1200" b="1" baseline="0" dirty="0" smtClean="0"/>
                        <a:t> DELOUCHE- MEYER </a:t>
                      </a:r>
                      <a:endParaRPr lang="fr-FR" sz="1200" dirty="0"/>
                    </a:p>
                  </a:txBody>
                  <a:tcPr marL="91433" marR="91433" marT="45749" marB="45749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 marL="91433" marR="91433" marT="45749" marB="45749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sz="28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485900"/>
            <a:ext cx="6624638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1331913" y="1557338"/>
            <a:ext cx="6408737" cy="170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fr-FR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5400000" scaled="1"/>
                </a:gradFill>
                <a:latin typeface="Arial Black"/>
              </a:rPr>
              <a:t>FIN</a:t>
            </a:r>
          </a:p>
          <a:p>
            <a:pPr algn="ctr"/>
            <a:r>
              <a:rPr lang="fr-FR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5400000" scaled="1"/>
                </a:gradFill>
                <a:latin typeface="Arial Black"/>
              </a:rPr>
              <a:t>merci de votre attention</a:t>
            </a:r>
          </a:p>
        </p:txBody>
      </p:sp>
      <p:pic>
        <p:nvPicPr>
          <p:cNvPr id="7" name="Image 12" descr="firewal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0800" y="5494338"/>
            <a:ext cx="65627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417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0DD61-43EF-4F93-B1CA-4DDA5ABA8233}" type="slidenum">
              <a:rPr lang="fr-FR" altLang="fr-FR" sz="1200">
                <a:solidFill>
                  <a:schemeClr val="bg1"/>
                </a:solidFill>
                <a:latin typeface="Helvetica" panose="020B0604020202020204" pitchFamily="34" charset="0"/>
              </a:rPr>
              <a:pPr/>
              <a:t>3</a:t>
            </a:fld>
            <a:endParaRPr lang="fr-FR" altLang="fr-FR" sz="120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8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/>
              <a:t>1) </a:t>
            </a:r>
            <a:r>
              <a:rPr lang="fr-FR" altLang="fr-FR" sz="3200" dirty="0" smtClean="0"/>
              <a:t>Méthodologie</a:t>
            </a:r>
            <a:endParaRPr lang="fr-FR" sz="3200" dirty="0"/>
          </a:p>
        </p:txBody>
      </p:sp>
      <p:pic>
        <p:nvPicPr>
          <p:cNvPr id="5" name="Picture 1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610350" y="3899343"/>
            <a:ext cx="1993900" cy="1628775"/>
          </a:xfrm>
          <a:noFill/>
        </p:spPr>
      </p:pic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519238" y="2319780"/>
            <a:ext cx="4370387" cy="404813"/>
          </a:xfrm>
          <a:prstGeom prst="rect">
            <a:avLst/>
          </a:prstGeom>
          <a:gradFill rotWithShape="0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/>
          </a:gradFill>
          <a:ln w="38100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FR" altLang="fr-FR" b="1" i="1">
                <a:solidFill>
                  <a:srgbClr val="0000FF"/>
                </a:solidFill>
              </a:rPr>
              <a:t>Recherche du lieu d’origine (la pièce)</a:t>
            </a:r>
          </a:p>
        </p:txBody>
      </p:sp>
      <p:sp>
        <p:nvSpPr>
          <p:cNvPr id="9" name="Flèche droite 12"/>
          <p:cNvSpPr>
            <a:spLocks noChangeArrowheads="1"/>
          </p:cNvSpPr>
          <p:nvPr/>
        </p:nvSpPr>
        <p:spPr bwMode="auto">
          <a:xfrm rot="5400000">
            <a:off x="2768600" y="2927793"/>
            <a:ext cx="714375" cy="355600"/>
          </a:xfrm>
          <a:prstGeom prst="rightArrow">
            <a:avLst>
              <a:gd name="adj1" fmla="val 50000"/>
              <a:gd name="adj2" fmla="val 6392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fr-FR" altLang="fr-FR"/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4162425" y="3035743"/>
            <a:ext cx="13128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fr-FR" altLang="fr-FR"/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662113" y="3534218"/>
            <a:ext cx="4300537" cy="404812"/>
          </a:xfrm>
          <a:prstGeom prst="rect">
            <a:avLst/>
          </a:prstGeom>
          <a:gradFill rotWithShape="0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/>
          </a:gradFill>
          <a:ln w="38100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FR" altLang="fr-FR" b="1" i="1">
                <a:solidFill>
                  <a:srgbClr val="0000FF"/>
                </a:solidFill>
              </a:rPr>
              <a:t>du point d’origine (point d’éclosion)</a:t>
            </a: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1804988" y="4605780"/>
            <a:ext cx="3529012" cy="404813"/>
          </a:xfrm>
          <a:prstGeom prst="rect">
            <a:avLst/>
          </a:prstGeom>
          <a:gradFill rotWithShape="0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/>
          </a:gradFill>
          <a:ln w="38100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FR" altLang="fr-FR" b="1" i="1" dirty="0">
                <a:solidFill>
                  <a:srgbClr val="0000FF"/>
                </a:solidFill>
              </a:rPr>
              <a:t>le premier aliment du feu</a:t>
            </a:r>
          </a:p>
        </p:txBody>
      </p:sp>
      <p:sp>
        <p:nvSpPr>
          <p:cNvPr id="13" name="Flèche droite 12"/>
          <p:cNvSpPr>
            <a:spLocks noChangeArrowheads="1"/>
          </p:cNvSpPr>
          <p:nvPr/>
        </p:nvSpPr>
        <p:spPr bwMode="auto">
          <a:xfrm rot="5400000">
            <a:off x="3439319" y="5043137"/>
            <a:ext cx="515937" cy="355600"/>
          </a:xfrm>
          <a:prstGeom prst="rightArrow">
            <a:avLst>
              <a:gd name="adj1" fmla="val 60083"/>
              <a:gd name="adj2" fmla="val 6401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ot="10800000" vert="eaVert"/>
          <a:lstStyle/>
          <a:p>
            <a:pPr algn="ctr" eaLnBrk="1" hangingPunct="1"/>
            <a:endParaRPr lang="fr-FR" altLang="fr-FR"/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1966913" y="5463030"/>
            <a:ext cx="3295650" cy="404813"/>
          </a:xfrm>
          <a:prstGeom prst="rect">
            <a:avLst/>
          </a:prstGeom>
          <a:gradFill rotWithShape="0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/>
          </a:gradFill>
          <a:ln w="38100">
            <a:solidFill>
              <a:srgbClr val="99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fr-FR" altLang="fr-FR" b="1" i="1">
                <a:solidFill>
                  <a:srgbClr val="0000FF"/>
                </a:solidFill>
              </a:rPr>
              <a:t>la cause (source de chaleur)</a:t>
            </a:r>
          </a:p>
        </p:txBody>
      </p:sp>
      <p:sp>
        <p:nvSpPr>
          <p:cNvPr id="15" name="Flèche droite 12"/>
          <p:cNvSpPr>
            <a:spLocks noChangeArrowheads="1"/>
          </p:cNvSpPr>
          <p:nvPr/>
        </p:nvSpPr>
        <p:spPr bwMode="auto">
          <a:xfrm>
            <a:off x="5508625" y="5567805"/>
            <a:ext cx="714375" cy="269875"/>
          </a:xfrm>
          <a:prstGeom prst="rightArrow">
            <a:avLst>
              <a:gd name="adj1" fmla="val 50000"/>
              <a:gd name="adj2" fmla="val 84228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fr-FR" altLang="fr-FR"/>
          </a:p>
        </p:txBody>
      </p:sp>
      <p:sp>
        <p:nvSpPr>
          <p:cNvPr id="16" name="Flèche droite 12"/>
          <p:cNvSpPr>
            <a:spLocks noChangeArrowheads="1"/>
          </p:cNvSpPr>
          <p:nvPr/>
        </p:nvSpPr>
        <p:spPr bwMode="auto">
          <a:xfrm rot="-5400000">
            <a:off x="7233444" y="2606324"/>
            <a:ext cx="642938" cy="355600"/>
          </a:xfrm>
          <a:prstGeom prst="rightArrow">
            <a:avLst>
              <a:gd name="adj1" fmla="val 50000"/>
              <a:gd name="adj2" fmla="val 6392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/>
          <a:p>
            <a:pPr algn="ctr" eaLnBrk="1" hangingPunct="1"/>
            <a:endParaRPr lang="fr-FR" altLang="fr-FR"/>
          </a:p>
        </p:txBody>
      </p:sp>
      <p:sp>
        <p:nvSpPr>
          <p:cNvPr id="17" name="Rectangle 34"/>
          <p:cNvSpPr>
            <a:spLocks noChangeArrowheads="1"/>
          </p:cNvSpPr>
          <p:nvPr/>
        </p:nvSpPr>
        <p:spPr bwMode="auto">
          <a:xfrm>
            <a:off x="6662738" y="1743716"/>
            <a:ext cx="1857375" cy="679450"/>
          </a:xfrm>
          <a:prstGeom prst="rect">
            <a:avLst/>
          </a:prstGeom>
          <a:gradFill rotWithShape="0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/>
          </a:gradFill>
          <a:ln w="38100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FR" altLang="fr-FR" b="1" i="1" dirty="0">
                <a:solidFill>
                  <a:srgbClr val="7030A0"/>
                </a:solidFill>
              </a:rPr>
              <a:t>marche </a:t>
            </a:r>
          </a:p>
          <a:p>
            <a:pPr algn="ctr" eaLnBrk="1" hangingPunct="1"/>
            <a:r>
              <a:rPr lang="fr-FR" altLang="fr-FR" b="1" i="1" dirty="0">
                <a:solidFill>
                  <a:srgbClr val="7030A0"/>
                </a:solidFill>
              </a:rPr>
              <a:t>des flammes</a:t>
            </a:r>
          </a:p>
        </p:txBody>
      </p:sp>
      <p:sp>
        <p:nvSpPr>
          <p:cNvPr id="18" name="Text Box 36"/>
          <p:cNvSpPr txBox="1">
            <a:spLocks noChangeArrowheads="1"/>
          </p:cNvSpPr>
          <p:nvPr/>
        </p:nvSpPr>
        <p:spPr bwMode="auto">
          <a:xfrm>
            <a:off x="6715125" y="3105593"/>
            <a:ext cx="1790700" cy="404812"/>
          </a:xfrm>
          <a:prstGeom prst="rect">
            <a:avLst/>
          </a:prstGeom>
          <a:gradFill rotWithShape="0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/>
          </a:gradFill>
          <a:ln w="38100">
            <a:solidFill>
              <a:srgbClr val="99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fr-FR" altLang="fr-FR" b="1" i="1">
                <a:solidFill>
                  <a:srgbClr val="7030A0"/>
                </a:solidFill>
              </a:rPr>
              <a:t>du + au - brûlé</a:t>
            </a:r>
          </a:p>
        </p:txBody>
      </p:sp>
      <p:sp>
        <p:nvSpPr>
          <p:cNvPr id="19" name="Flèche droite 12"/>
          <p:cNvSpPr>
            <a:spLocks noChangeArrowheads="1"/>
          </p:cNvSpPr>
          <p:nvPr/>
        </p:nvSpPr>
        <p:spPr bwMode="auto">
          <a:xfrm rot="-5400000">
            <a:off x="7235031" y="3604862"/>
            <a:ext cx="639763" cy="355600"/>
          </a:xfrm>
          <a:prstGeom prst="rightArrow">
            <a:avLst>
              <a:gd name="adj1" fmla="val 50000"/>
              <a:gd name="adj2" fmla="val 63918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/>
          <a:p>
            <a:pPr algn="ctr" eaLnBrk="1" hangingPunct="1"/>
            <a:endParaRPr lang="fr-FR" altLang="fr-FR"/>
          </a:p>
        </p:txBody>
      </p:sp>
      <p:sp>
        <p:nvSpPr>
          <p:cNvPr id="20" name="Flèche droite 12"/>
          <p:cNvSpPr>
            <a:spLocks noChangeArrowheads="1"/>
          </p:cNvSpPr>
          <p:nvPr/>
        </p:nvSpPr>
        <p:spPr bwMode="auto">
          <a:xfrm rot="-1146415">
            <a:off x="6443663" y="5496368"/>
            <a:ext cx="714375" cy="271462"/>
          </a:xfrm>
          <a:prstGeom prst="rightArrow">
            <a:avLst>
              <a:gd name="adj1" fmla="val 50000"/>
              <a:gd name="adj2" fmla="val 8373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fr-FR" altLang="fr-FR"/>
          </a:p>
        </p:txBody>
      </p:sp>
      <p:sp>
        <p:nvSpPr>
          <p:cNvPr id="21" name="Flèche droite 12"/>
          <p:cNvSpPr>
            <a:spLocks noChangeArrowheads="1"/>
          </p:cNvSpPr>
          <p:nvPr/>
        </p:nvSpPr>
        <p:spPr bwMode="auto">
          <a:xfrm>
            <a:off x="5651500" y="4704205"/>
            <a:ext cx="1312863" cy="314325"/>
          </a:xfrm>
          <a:prstGeom prst="rightArrow">
            <a:avLst>
              <a:gd name="adj1" fmla="val 42324"/>
              <a:gd name="adj2" fmla="val 10223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fr-FR" altLang="fr-FR"/>
          </a:p>
        </p:txBody>
      </p:sp>
      <p:sp>
        <p:nvSpPr>
          <p:cNvPr id="22" name="ZoneTexte 21"/>
          <p:cNvSpPr txBox="1"/>
          <p:nvPr/>
        </p:nvSpPr>
        <p:spPr>
          <a:xfrm>
            <a:off x="204788" y="1159917"/>
            <a:ext cx="8015287" cy="396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Processus d’élimination en partant du moins brûlé au plus brûlé</a:t>
            </a:r>
          </a:p>
        </p:txBody>
      </p:sp>
      <p:sp>
        <p:nvSpPr>
          <p:cNvPr id="23" name="Triangle isocèle 33"/>
          <p:cNvSpPr>
            <a:spLocks noChangeArrowheads="1"/>
          </p:cNvSpPr>
          <p:nvPr/>
        </p:nvSpPr>
        <p:spPr bwMode="auto">
          <a:xfrm>
            <a:off x="7019925" y="4320030"/>
            <a:ext cx="1131888" cy="928688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fr-FR" altLang="fr-FR"/>
          </a:p>
        </p:txBody>
      </p:sp>
      <p:pic>
        <p:nvPicPr>
          <p:cNvPr id="24" name="Image 30" descr="lumiere-feu-32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5675" y="4534343"/>
            <a:ext cx="5683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Flèche courbée vers la droite 36"/>
          <p:cNvSpPr>
            <a:spLocks noChangeArrowheads="1"/>
          </p:cNvSpPr>
          <p:nvPr/>
        </p:nvSpPr>
        <p:spPr bwMode="auto">
          <a:xfrm>
            <a:off x="876300" y="1743716"/>
            <a:ext cx="500063" cy="1001713"/>
          </a:xfrm>
          <a:prstGeom prst="curvedRightArrow">
            <a:avLst>
              <a:gd name="adj1" fmla="val 24993"/>
              <a:gd name="adj2" fmla="val 49996"/>
              <a:gd name="adj3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fr-FR" altLang="fr-FR"/>
          </a:p>
        </p:txBody>
      </p:sp>
      <p:sp>
        <p:nvSpPr>
          <p:cNvPr id="26" name="Flèche courbée vers la gauche 37"/>
          <p:cNvSpPr>
            <a:spLocks noChangeArrowheads="1"/>
          </p:cNvSpPr>
          <p:nvPr/>
        </p:nvSpPr>
        <p:spPr bwMode="auto">
          <a:xfrm>
            <a:off x="5962650" y="1815724"/>
            <a:ext cx="517525" cy="930275"/>
          </a:xfrm>
          <a:prstGeom prst="curvedLeftArrow">
            <a:avLst>
              <a:gd name="adj1" fmla="val 24983"/>
              <a:gd name="adj2" fmla="val 49965"/>
              <a:gd name="adj3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fr-FR" altLang="fr-FR"/>
          </a:p>
        </p:txBody>
      </p:sp>
      <p:sp>
        <p:nvSpPr>
          <p:cNvPr id="27" name="Flèche droite 12"/>
          <p:cNvSpPr>
            <a:spLocks noChangeArrowheads="1"/>
          </p:cNvSpPr>
          <p:nvPr/>
        </p:nvSpPr>
        <p:spPr bwMode="auto">
          <a:xfrm rot="5400000">
            <a:off x="3268662" y="2927793"/>
            <a:ext cx="714375" cy="355600"/>
          </a:xfrm>
          <a:prstGeom prst="rightArrow">
            <a:avLst>
              <a:gd name="adj1" fmla="val 50000"/>
              <a:gd name="adj2" fmla="val 6392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fr-FR" altLang="fr-FR"/>
          </a:p>
        </p:txBody>
      </p:sp>
      <p:sp>
        <p:nvSpPr>
          <p:cNvPr id="28" name="Flèche droite 12"/>
          <p:cNvSpPr>
            <a:spLocks noChangeArrowheads="1"/>
          </p:cNvSpPr>
          <p:nvPr/>
        </p:nvSpPr>
        <p:spPr bwMode="auto">
          <a:xfrm rot="5400000">
            <a:off x="3768725" y="2927793"/>
            <a:ext cx="714375" cy="355600"/>
          </a:xfrm>
          <a:prstGeom prst="rightArrow">
            <a:avLst>
              <a:gd name="adj1" fmla="val 50000"/>
              <a:gd name="adj2" fmla="val 6392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fr-FR" altLang="fr-FR"/>
          </a:p>
        </p:txBody>
      </p:sp>
      <p:sp>
        <p:nvSpPr>
          <p:cNvPr id="29" name="Flèche droite 12"/>
          <p:cNvSpPr>
            <a:spLocks noChangeArrowheads="1"/>
          </p:cNvSpPr>
          <p:nvPr/>
        </p:nvSpPr>
        <p:spPr bwMode="auto">
          <a:xfrm rot="5400000">
            <a:off x="3090069" y="4035074"/>
            <a:ext cx="642938" cy="355600"/>
          </a:xfrm>
          <a:prstGeom prst="rightArrow">
            <a:avLst>
              <a:gd name="adj1" fmla="val 50000"/>
              <a:gd name="adj2" fmla="val 6392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fr-FR" altLang="fr-FR"/>
          </a:p>
        </p:txBody>
      </p:sp>
      <p:sp>
        <p:nvSpPr>
          <p:cNvPr id="30" name="Flèche droite 12"/>
          <p:cNvSpPr>
            <a:spLocks noChangeArrowheads="1"/>
          </p:cNvSpPr>
          <p:nvPr/>
        </p:nvSpPr>
        <p:spPr bwMode="auto">
          <a:xfrm rot="5400000">
            <a:off x="3590131" y="4035074"/>
            <a:ext cx="642938" cy="355600"/>
          </a:xfrm>
          <a:prstGeom prst="rightArrow">
            <a:avLst>
              <a:gd name="adj1" fmla="val 50000"/>
              <a:gd name="adj2" fmla="val 6392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1334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0DD61-43EF-4F93-B1CA-4DDA5ABA8233}" type="slidenum">
              <a:rPr lang="fr-FR" altLang="fr-FR" sz="1200">
                <a:solidFill>
                  <a:schemeClr val="bg1"/>
                </a:solidFill>
                <a:latin typeface="Helvetica" panose="020B0604020202020204" pitchFamily="34" charset="0"/>
              </a:rPr>
              <a:pPr/>
              <a:t>4</a:t>
            </a:fld>
            <a:endParaRPr lang="fr-FR" altLang="fr-FR" sz="120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8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/>
              <a:t>2) Les signes subjectifs et </a:t>
            </a:r>
            <a:r>
              <a:rPr lang="fr-FR" altLang="fr-FR" sz="3200" dirty="0" smtClean="0"/>
              <a:t>objectifs</a:t>
            </a:r>
            <a:endParaRPr lang="fr-FR" sz="3200" dirty="0"/>
          </a:p>
        </p:txBody>
      </p:sp>
      <p:sp>
        <p:nvSpPr>
          <p:cNvPr id="31" name="Rectangle 3"/>
          <p:cNvSpPr txBox="1">
            <a:spLocks/>
          </p:cNvSpPr>
          <p:nvPr/>
        </p:nvSpPr>
        <p:spPr bwMode="auto">
          <a:xfrm>
            <a:off x="755576" y="1816819"/>
            <a:ext cx="7354888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5762" tIns="47881" rIns="95762" bIns="47881" numCol="1" anchor="t" anchorCtr="0" compatLnSpc="1">
            <a:prstTxWarp prst="textNoShape">
              <a:avLst/>
            </a:prstTxWarp>
          </a:bodyPr>
          <a:lstStyle>
            <a:lvl1pPr marL="358775" indent="-358775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12EE"/>
              </a:buClr>
              <a:buSzPct val="70000"/>
              <a:buFont typeface="Wingdings" panose="05000000000000000000" pitchFamily="2" charset="2"/>
              <a:buChar char="l"/>
              <a:defRPr sz="2800" b="1">
                <a:solidFill>
                  <a:schemeClr val="accent1"/>
                </a:solidFill>
                <a:latin typeface="Helvetica"/>
                <a:ea typeface="+mn-ea"/>
                <a:cs typeface="Helvetica"/>
              </a:defRPr>
            </a:lvl1pPr>
            <a:lvl2pPr marL="725488" indent="-365125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35050" indent="-307975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70000"/>
              <a:buFont typeface="Wingdings" panose="05000000000000000000" pitchFamily="2" charset="2"/>
              <a:buChar char="l"/>
              <a:defRPr sz="21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341438" indent="-304800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9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1674813" indent="-330200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19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132013" indent="-330200" algn="l" defTabSz="957263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1900">
                <a:solidFill>
                  <a:schemeClr val="tx1"/>
                </a:solidFill>
                <a:latin typeface="+mn-lt"/>
                <a:ea typeface="+mn-ea"/>
              </a:defRPr>
            </a:lvl6pPr>
            <a:lvl7pPr marL="2589213" indent="-330200" algn="l" defTabSz="957263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1900">
                <a:solidFill>
                  <a:schemeClr val="tx1"/>
                </a:solidFill>
                <a:latin typeface="+mn-lt"/>
                <a:ea typeface="+mn-ea"/>
              </a:defRPr>
            </a:lvl7pPr>
            <a:lvl8pPr marL="3046413" indent="-330200" algn="l" defTabSz="957263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1900">
                <a:solidFill>
                  <a:schemeClr val="tx1"/>
                </a:solidFill>
                <a:latin typeface="+mn-lt"/>
                <a:ea typeface="+mn-ea"/>
              </a:defRPr>
            </a:lvl8pPr>
            <a:lvl9pPr marL="3503613" indent="-330200" algn="l" defTabSz="957263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0"/>
              <a:buChar char="§"/>
              <a:defRPr sz="19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None/>
            </a:pPr>
            <a:endParaRPr lang="fr-FR" altLang="fr-FR" sz="2400" kern="0" dirty="0" smtClean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39552" y="1340768"/>
            <a:ext cx="81369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buFont typeface="Wingdings" pitchFamily="2" charset="2"/>
              <a:buChar char="Ø"/>
            </a:pPr>
            <a:r>
              <a:rPr lang="en-CA" altLang="fr-FR" kern="0" dirty="0" smtClean="0">
                <a:solidFill>
                  <a:srgbClr val="FF0000"/>
                </a:solidFill>
              </a:rPr>
              <a:t> </a:t>
            </a:r>
            <a:r>
              <a:rPr lang="en-CA" altLang="fr-FR" sz="2800" kern="0" dirty="0" err="1" smtClean="0">
                <a:solidFill>
                  <a:srgbClr val="FF0000"/>
                </a:solidFill>
              </a:rPr>
              <a:t>L’examen</a:t>
            </a:r>
            <a:r>
              <a:rPr lang="en-CA" altLang="fr-FR" sz="2800" kern="0" dirty="0" smtClean="0">
                <a:solidFill>
                  <a:srgbClr val="FF0000"/>
                </a:solidFill>
              </a:rPr>
              <a:t> des </a:t>
            </a:r>
            <a:r>
              <a:rPr lang="en-CA" altLang="fr-FR" sz="2800" kern="0" dirty="0" err="1" smtClean="0">
                <a:solidFill>
                  <a:srgbClr val="00B0F0"/>
                </a:solidFill>
              </a:rPr>
              <a:t>signes</a:t>
            </a:r>
            <a:r>
              <a:rPr lang="en-CA" altLang="fr-FR" sz="2800" kern="0" dirty="0" smtClean="0">
                <a:solidFill>
                  <a:srgbClr val="00B0F0"/>
                </a:solidFill>
              </a:rPr>
              <a:t> </a:t>
            </a:r>
            <a:r>
              <a:rPr lang="en-CA" altLang="fr-FR" sz="2800" kern="0" dirty="0" err="1" smtClean="0">
                <a:solidFill>
                  <a:srgbClr val="00B0F0"/>
                </a:solidFill>
              </a:rPr>
              <a:t>subjectifs</a:t>
            </a:r>
            <a:r>
              <a:rPr lang="en-CA" altLang="fr-FR" sz="2800" kern="0" dirty="0" smtClean="0">
                <a:solidFill>
                  <a:srgbClr val="00B0F0"/>
                </a:solidFill>
              </a:rPr>
              <a:t> </a:t>
            </a:r>
            <a:r>
              <a:rPr lang="en-CA" altLang="fr-FR" sz="2800" kern="0" dirty="0" err="1" smtClean="0">
                <a:solidFill>
                  <a:srgbClr val="FF0000"/>
                </a:solidFill>
              </a:rPr>
              <a:t>provenant</a:t>
            </a:r>
            <a:r>
              <a:rPr lang="en-CA" altLang="fr-FR" sz="2800" kern="0" dirty="0" smtClean="0">
                <a:solidFill>
                  <a:srgbClr val="FF0000"/>
                </a:solidFill>
              </a:rPr>
              <a:t> des </a:t>
            </a:r>
            <a:r>
              <a:rPr lang="en-CA" altLang="fr-FR" sz="2800" kern="0" dirty="0" err="1" smtClean="0">
                <a:solidFill>
                  <a:srgbClr val="FF0000"/>
                </a:solidFill>
              </a:rPr>
              <a:t>témoignages</a:t>
            </a:r>
            <a:r>
              <a:rPr lang="en-CA" altLang="fr-FR" sz="2800" kern="0" dirty="0" smtClean="0">
                <a:solidFill>
                  <a:srgbClr val="FF0000"/>
                </a:solidFill>
              </a:rPr>
              <a:t> nous </a:t>
            </a:r>
            <a:r>
              <a:rPr lang="en-CA" altLang="fr-FR" sz="2800" kern="0" dirty="0" err="1" smtClean="0">
                <a:solidFill>
                  <a:srgbClr val="FF0000"/>
                </a:solidFill>
              </a:rPr>
              <a:t>permettra</a:t>
            </a:r>
            <a:r>
              <a:rPr lang="en-CA" altLang="fr-FR" sz="2800" kern="0" dirty="0" smtClean="0">
                <a:solidFill>
                  <a:srgbClr val="FF0000"/>
                </a:solidFill>
              </a:rPr>
              <a:t> de verifier </a:t>
            </a:r>
            <a:r>
              <a:rPr lang="en-CA" altLang="fr-FR" sz="2800" kern="0" dirty="0" err="1" smtClean="0">
                <a:solidFill>
                  <a:srgbClr val="FF0000"/>
                </a:solidFill>
              </a:rPr>
              <a:t>s’ils</a:t>
            </a:r>
            <a:r>
              <a:rPr lang="en-CA" altLang="fr-FR" sz="2800" kern="0" dirty="0" smtClean="0">
                <a:solidFill>
                  <a:srgbClr val="FF0000"/>
                </a:solidFill>
              </a:rPr>
              <a:t> coincident avec les </a:t>
            </a:r>
            <a:r>
              <a:rPr lang="en-CA" altLang="fr-FR" sz="2800" kern="0" dirty="0" err="1" smtClean="0">
                <a:solidFill>
                  <a:srgbClr val="FF0000"/>
                </a:solidFill>
              </a:rPr>
              <a:t>signes</a:t>
            </a:r>
            <a:r>
              <a:rPr lang="en-CA" altLang="fr-FR" sz="2800" kern="0" dirty="0" smtClean="0">
                <a:solidFill>
                  <a:srgbClr val="FF0000"/>
                </a:solidFill>
              </a:rPr>
              <a:t> </a:t>
            </a:r>
            <a:r>
              <a:rPr lang="en-CA" altLang="fr-FR" sz="2800" kern="0" dirty="0" err="1" smtClean="0">
                <a:solidFill>
                  <a:srgbClr val="FF0000"/>
                </a:solidFill>
              </a:rPr>
              <a:t>objectifs</a:t>
            </a:r>
            <a:r>
              <a:rPr lang="en-CA" altLang="fr-FR" sz="2800" kern="0" dirty="0" smtClean="0">
                <a:solidFill>
                  <a:srgbClr val="FF0000"/>
                </a:solidFill>
              </a:rPr>
              <a:t> de </a:t>
            </a:r>
            <a:r>
              <a:rPr lang="en-CA" altLang="fr-FR" sz="2800" kern="0" dirty="0" err="1" smtClean="0">
                <a:solidFill>
                  <a:srgbClr val="FF0000"/>
                </a:solidFill>
              </a:rPr>
              <a:t>l’incendie</a:t>
            </a:r>
            <a:r>
              <a:rPr lang="en-CA" altLang="fr-FR" sz="2800" kern="0" dirty="0" smtClean="0">
                <a:solidFill>
                  <a:srgbClr val="FF0000"/>
                </a:solidFill>
              </a:rPr>
              <a:t>.</a:t>
            </a:r>
          </a:p>
          <a:p>
            <a:pPr algn="l" eaLnBrk="1" hangingPunct="1">
              <a:buNone/>
            </a:pPr>
            <a:endParaRPr lang="en-CA" altLang="fr-FR" sz="2800" kern="0" dirty="0" smtClean="0">
              <a:solidFill>
                <a:srgbClr val="FF0000"/>
              </a:solidFill>
            </a:endParaRPr>
          </a:p>
          <a:p>
            <a:pPr algn="l" eaLnBrk="1" hangingPunct="1">
              <a:buFont typeface="Wingdings" pitchFamily="2" charset="2"/>
              <a:buChar char="Ø"/>
            </a:pPr>
            <a:r>
              <a:rPr lang="en-CA" altLang="fr-FR" sz="2800" kern="0" dirty="0" smtClean="0">
                <a:solidFill>
                  <a:srgbClr val="FF0000"/>
                </a:solidFill>
              </a:rPr>
              <a:t> Les </a:t>
            </a:r>
            <a:r>
              <a:rPr lang="en-CA" altLang="fr-FR" sz="2800" kern="0" dirty="0" err="1" smtClean="0">
                <a:solidFill>
                  <a:srgbClr val="00B0F0"/>
                </a:solidFill>
              </a:rPr>
              <a:t>signes</a:t>
            </a:r>
            <a:r>
              <a:rPr lang="en-CA" altLang="fr-FR" sz="2800" kern="0" dirty="0" smtClean="0">
                <a:solidFill>
                  <a:srgbClr val="00B0F0"/>
                </a:solidFill>
              </a:rPr>
              <a:t> </a:t>
            </a:r>
            <a:r>
              <a:rPr lang="en-CA" altLang="fr-FR" sz="2800" kern="0" dirty="0" err="1" smtClean="0">
                <a:solidFill>
                  <a:srgbClr val="00B0F0"/>
                </a:solidFill>
              </a:rPr>
              <a:t>objectifs</a:t>
            </a:r>
            <a:r>
              <a:rPr lang="en-CA" altLang="fr-FR" sz="2800" kern="0" dirty="0" smtClean="0">
                <a:solidFill>
                  <a:srgbClr val="00B0F0"/>
                </a:solidFill>
              </a:rPr>
              <a:t> </a:t>
            </a:r>
            <a:r>
              <a:rPr lang="en-CA" altLang="fr-FR" sz="2800" kern="0" dirty="0" err="1" smtClean="0">
                <a:solidFill>
                  <a:srgbClr val="FF0000"/>
                </a:solidFill>
              </a:rPr>
              <a:t>sont</a:t>
            </a:r>
            <a:r>
              <a:rPr lang="en-CA" altLang="fr-FR" sz="2800" kern="0" dirty="0" smtClean="0">
                <a:solidFill>
                  <a:srgbClr val="FF0000"/>
                </a:solidFill>
              </a:rPr>
              <a:t> des traces </a:t>
            </a:r>
            <a:r>
              <a:rPr lang="en-CA" altLang="fr-FR" sz="2800" kern="0" dirty="0" err="1" smtClean="0">
                <a:solidFill>
                  <a:srgbClr val="FF0000"/>
                </a:solidFill>
              </a:rPr>
              <a:t>laissées</a:t>
            </a:r>
            <a:r>
              <a:rPr lang="en-CA" altLang="fr-FR" sz="2800" kern="0" dirty="0" smtClean="0">
                <a:solidFill>
                  <a:srgbClr val="FF0000"/>
                </a:solidFill>
              </a:rPr>
              <a:t> par </a:t>
            </a:r>
            <a:r>
              <a:rPr lang="en-CA" altLang="fr-FR" sz="2800" kern="0" dirty="0" err="1" smtClean="0">
                <a:solidFill>
                  <a:srgbClr val="FF0000"/>
                </a:solidFill>
              </a:rPr>
              <a:t>l’incendie</a:t>
            </a:r>
            <a:r>
              <a:rPr lang="en-CA" altLang="fr-FR" sz="2800" kern="0" dirty="0" smtClean="0">
                <a:solidFill>
                  <a:srgbClr val="FF0000"/>
                </a:solidFill>
              </a:rPr>
              <a:t>, </a:t>
            </a:r>
            <a:r>
              <a:rPr lang="en-CA" altLang="fr-FR" sz="2800" kern="0" dirty="0" err="1" smtClean="0">
                <a:solidFill>
                  <a:srgbClr val="FF0000"/>
                </a:solidFill>
              </a:rPr>
              <a:t>ce</a:t>
            </a:r>
            <a:r>
              <a:rPr lang="en-CA" altLang="fr-FR" sz="2800" kern="0" dirty="0" smtClean="0">
                <a:solidFill>
                  <a:srgbClr val="FF0000"/>
                </a:solidFill>
              </a:rPr>
              <a:t> </a:t>
            </a:r>
            <a:r>
              <a:rPr lang="en-CA" altLang="fr-FR" sz="2800" kern="0" dirty="0" err="1" smtClean="0">
                <a:solidFill>
                  <a:srgbClr val="FF0000"/>
                </a:solidFill>
              </a:rPr>
              <a:t>sont</a:t>
            </a:r>
            <a:r>
              <a:rPr lang="en-CA" altLang="fr-FR" sz="2800" kern="0" dirty="0" smtClean="0">
                <a:solidFill>
                  <a:srgbClr val="FF0000"/>
                </a:solidFill>
              </a:rPr>
              <a:t> de </a:t>
            </a:r>
            <a:r>
              <a:rPr lang="en-CA" altLang="fr-FR" sz="2800" kern="0" dirty="0" err="1" smtClean="0">
                <a:solidFill>
                  <a:srgbClr val="FF0000"/>
                </a:solidFill>
              </a:rPr>
              <a:t>précieux</a:t>
            </a:r>
            <a:r>
              <a:rPr lang="en-CA" altLang="fr-FR" sz="2800" kern="0" dirty="0" smtClean="0">
                <a:solidFill>
                  <a:srgbClr val="FF0000"/>
                </a:solidFill>
              </a:rPr>
              <a:t> indices </a:t>
            </a:r>
            <a:r>
              <a:rPr lang="en-CA" altLang="fr-FR" sz="2800" kern="0" dirty="0" err="1" smtClean="0">
                <a:solidFill>
                  <a:srgbClr val="FF0000"/>
                </a:solidFill>
              </a:rPr>
              <a:t>laissés</a:t>
            </a:r>
            <a:r>
              <a:rPr lang="en-CA" altLang="fr-FR" sz="2800" kern="0" dirty="0" smtClean="0">
                <a:solidFill>
                  <a:srgbClr val="FF0000"/>
                </a:solidFill>
              </a:rPr>
              <a:t> par la combustion qui </a:t>
            </a:r>
            <a:r>
              <a:rPr lang="en-CA" altLang="fr-FR" sz="2800" kern="0" dirty="0" err="1" smtClean="0">
                <a:solidFill>
                  <a:srgbClr val="FF0000"/>
                </a:solidFill>
              </a:rPr>
              <a:t>seront</a:t>
            </a:r>
            <a:r>
              <a:rPr lang="en-CA" altLang="fr-FR" sz="2800" kern="0" dirty="0" smtClean="0">
                <a:solidFill>
                  <a:srgbClr val="FF0000"/>
                </a:solidFill>
              </a:rPr>
              <a:t> </a:t>
            </a:r>
            <a:r>
              <a:rPr lang="en-CA" altLang="fr-FR" sz="2800" kern="0" dirty="0" err="1" smtClean="0">
                <a:solidFill>
                  <a:srgbClr val="FF0000"/>
                </a:solidFill>
              </a:rPr>
              <a:t>d’une</a:t>
            </a:r>
            <a:r>
              <a:rPr lang="en-CA" altLang="fr-FR" sz="2800" kern="0" dirty="0" smtClean="0">
                <a:solidFill>
                  <a:srgbClr val="FF0000"/>
                </a:solidFill>
              </a:rPr>
              <a:t> </a:t>
            </a:r>
            <a:r>
              <a:rPr lang="en-CA" altLang="fr-FR" sz="2800" kern="0" dirty="0" err="1" smtClean="0">
                <a:solidFill>
                  <a:srgbClr val="FF0000"/>
                </a:solidFill>
              </a:rPr>
              <a:t>grande</a:t>
            </a:r>
            <a:r>
              <a:rPr lang="en-CA" altLang="fr-FR" sz="2800" kern="0" dirty="0" smtClean="0">
                <a:solidFill>
                  <a:srgbClr val="FF0000"/>
                </a:solidFill>
              </a:rPr>
              <a:t> </a:t>
            </a:r>
            <a:r>
              <a:rPr lang="en-CA" altLang="fr-FR" sz="2800" kern="0" dirty="0" err="1" smtClean="0">
                <a:solidFill>
                  <a:srgbClr val="FF0000"/>
                </a:solidFill>
              </a:rPr>
              <a:t>valeur</a:t>
            </a:r>
            <a:r>
              <a:rPr lang="en-CA" altLang="fr-FR" sz="2800" kern="0" dirty="0" smtClean="0">
                <a:solidFill>
                  <a:srgbClr val="FF0000"/>
                </a:solidFill>
              </a:rPr>
              <a:t> pour </a:t>
            </a:r>
            <a:r>
              <a:rPr lang="en-CA" altLang="fr-FR" sz="2800" kern="0" dirty="0" err="1" smtClean="0">
                <a:solidFill>
                  <a:srgbClr val="FF0000"/>
                </a:solidFill>
              </a:rPr>
              <a:t>l’investigation</a:t>
            </a:r>
            <a:r>
              <a:rPr lang="en-CA" altLang="fr-FR" kern="0" dirty="0" smtClean="0">
                <a:solidFill>
                  <a:srgbClr val="FF0000"/>
                </a:solidFill>
              </a:rPr>
              <a:t>,</a:t>
            </a:r>
            <a:endParaRPr lang="fr-FR" altLang="fr-FR" kern="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0DD61-43EF-4F93-B1CA-4DDA5ABA8233}" type="slidenum">
              <a:rPr lang="fr-FR" altLang="fr-FR" sz="1200">
                <a:solidFill>
                  <a:schemeClr val="bg1"/>
                </a:solidFill>
                <a:latin typeface="Helvetica" panose="020B0604020202020204" pitchFamily="34" charset="0"/>
              </a:rPr>
              <a:pPr/>
              <a:t>5</a:t>
            </a:fld>
            <a:endParaRPr lang="fr-FR" altLang="fr-FR" sz="120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8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smtClean="0"/>
              <a:t>Quelques signes objectifs d’un incendie</a:t>
            </a:r>
            <a:endParaRPr lang="fr-FR" sz="3200" dirty="0"/>
          </a:p>
        </p:txBody>
      </p:sp>
      <p:pic>
        <p:nvPicPr>
          <p:cNvPr id="5" name="Espace réservé du contenu 3" descr="2.bmp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14938" y="2030413"/>
            <a:ext cx="2687637" cy="4032250"/>
          </a:xfrm>
          <a:ln w="57150">
            <a:solidFill>
              <a:srgbClr val="990000"/>
            </a:solidFill>
          </a:ln>
        </p:spPr>
      </p:pic>
      <p:pic>
        <p:nvPicPr>
          <p:cNvPr id="6" name="Image 4" descr="6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750" y="2162175"/>
            <a:ext cx="3282950" cy="4090988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</p:spPr>
      </p:pic>
      <p:sp>
        <p:nvSpPr>
          <p:cNvPr id="7" name="Flèche droite 13"/>
          <p:cNvSpPr>
            <a:spLocks noChangeArrowheads="1"/>
          </p:cNvSpPr>
          <p:nvPr/>
        </p:nvSpPr>
        <p:spPr bwMode="auto">
          <a:xfrm rot="6033137">
            <a:off x="2545557" y="2647156"/>
            <a:ext cx="1657350" cy="484187"/>
          </a:xfrm>
          <a:prstGeom prst="rightArrow">
            <a:avLst>
              <a:gd name="adj1" fmla="val 50000"/>
              <a:gd name="adj2" fmla="val 501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ot="10800000" vert="eaVert"/>
          <a:lstStyle/>
          <a:p>
            <a:pPr algn="ctr" eaLnBrk="1" hangingPunct="1"/>
            <a:endParaRPr lang="fr-FR" altLang="fr-FR"/>
          </a:p>
        </p:txBody>
      </p:sp>
      <p:sp>
        <p:nvSpPr>
          <p:cNvPr id="8" name="Flèche vers le haut 14"/>
          <p:cNvSpPr>
            <a:spLocks noChangeArrowheads="1"/>
          </p:cNvSpPr>
          <p:nvPr/>
        </p:nvSpPr>
        <p:spPr bwMode="auto">
          <a:xfrm rot="9527976">
            <a:off x="5653088" y="2189163"/>
            <a:ext cx="485775" cy="2117725"/>
          </a:xfrm>
          <a:prstGeom prst="upArrow">
            <a:avLst>
              <a:gd name="adj1" fmla="val 50000"/>
              <a:gd name="adj2" fmla="val 5001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fr-FR" altLang="fr-FR"/>
          </a:p>
        </p:txBody>
      </p:sp>
      <p:sp>
        <p:nvSpPr>
          <p:cNvPr id="9" name="ZoneTexte 15"/>
          <p:cNvSpPr txBox="1">
            <a:spLocks noChangeArrowheads="1"/>
          </p:cNvSpPr>
          <p:nvPr/>
        </p:nvSpPr>
        <p:spPr bwMode="auto">
          <a:xfrm>
            <a:off x="1258888" y="1125538"/>
            <a:ext cx="7056437" cy="758825"/>
          </a:xfrm>
          <a:prstGeom prst="rect">
            <a:avLst/>
          </a:prstGeom>
          <a:solidFill>
            <a:srgbClr val="FFCC00"/>
          </a:solidFill>
          <a:ln w="5715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FR" altLang="fr-FR" sz="2000" b="1" dirty="0">
                <a:solidFill>
                  <a:srgbClr val="FF0000"/>
                </a:solidFill>
              </a:rPr>
              <a:t>recuites de suie situant un lieu d’origine très probable</a:t>
            </a:r>
          </a:p>
          <a:p>
            <a:pPr algn="ctr" eaLnBrk="1" hangingPunct="1"/>
            <a:r>
              <a:rPr lang="fr-FR" altLang="fr-FR" sz="2000" b="1" dirty="0">
                <a:solidFill>
                  <a:srgbClr val="FF0000"/>
                </a:solidFill>
              </a:rPr>
              <a:t>(t° supérieure à 600° C)</a:t>
            </a:r>
          </a:p>
        </p:txBody>
      </p:sp>
      <p:sp>
        <p:nvSpPr>
          <p:cNvPr id="10" name="Flèche courbée vers la gauche 18"/>
          <p:cNvSpPr>
            <a:spLocks noChangeArrowheads="1"/>
          </p:cNvSpPr>
          <p:nvPr/>
        </p:nvSpPr>
        <p:spPr bwMode="auto">
          <a:xfrm rot="7362627">
            <a:off x="2412207" y="4248943"/>
            <a:ext cx="488950" cy="823913"/>
          </a:xfrm>
          <a:prstGeom prst="curvedLeftArrow">
            <a:avLst>
              <a:gd name="adj1" fmla="val 25042"/>
              <a:gd name="adj2" fmla="val 78886"/>
              <a:gd name="adj3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ot="10800000" vert="eaVert"/>
          <a:lstStyle/>
          <a:p>
            <a:pPr algn="ctr" eaLnBrk="1" hangingPunct="1"/>
            <a:endParaRPr lang="fr-FR" altLang="fr-FR"/>
          </a:p>
        </p:txBody>
      </p:sp>
      <p:pic>
        <p:nvPicPr>
          <p:cNvPr id="11" name="Image 17" descr="lumiere-feu-44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063" y="4090988"/>
            <a:ext cx="1028700" cy="16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031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0DD61-43EF-4F93-B1CA-4DDA5ABA8233}" type="slidenum">
              <a:rPr lang="fr-FR" altLang="fr-FR" sz="1200">
                <a:solidFill>
                  <a:schemeClr val="bg1"/>
                </a:solidFill>
                <a:latin typeface="Helvetica" panose="020B0604020202020204" pitchFamily="34" charset="0"/>
              </a:rPr>
              <a:pPr/>
              <a:t>6</a:t>
            </a:fld>
            <a:endParaRPr lang="fr-FR" altLang="fr-FR" sz="120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8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sz="3200" dirty="0"/>
          </a:p>
        </p:txBody>
      </p:sp>
      <p:pic>
        <p:nvPicPr>
          <p:cNvPr id="12" name="Picture 2" descr="K:\stage RCI\photos signe objectifs\lignes de fumées\DSC_004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31640" y="1340768"/>
            <a:ext cx="6786563" cy="4392612"/>
          </a:xfrm>
          <a:noFill/>
          <a:ln w="38100">
            <a:solidFill>
              <a:srgbClr val="C00000"/>
            </a:solidFill>
          </a:ln>
        </p:spPr>
      </p:pic>
      <p:cxnSp>
        <p:nvCxnSpPr>
          <p:cNvPr id="13" name="Connecteur droit 16"/>
          <p:cNvCxnSpPr>
            <a:cxnSpLocks noChangeShapeType="1"/>
          </p:cNvCxnSpPr>
          <p:nvPr/>
        </p:nvCxnSpPr>
        <p:spPr bwMode="auto">
          <a:xfrm rot="16200000" flipH="1">
            <a:off x="5689327" y="4328443"/>
            <a:ext cx="1439863" cy="1081088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4" name="Connecteur droit 16"/>
          <p:cNvCxnSpPr>
            <a:cxnSpLocks noChangeShapeType="1"/>
          </p:cNvCxnSpPr>
          <p:nvPr/>
        </p:nvCxnSpPr>
        <p:spPr bwMode="auto">
          <a:xfrm rot="10800000" flipV="1">
            <a:off x="1331640" y="3860130"/>
            <a:ext cx="1439863" cy="1081088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5" name="ZoneTexte 19"/>
          <p:cNvSpPr txBox="1">
            <a:spLocks noChangeArrowheads="1"/>
          </p:cNvSpPr>
          <p:nvPr/>
        </p:nvSpPr>
        <p:spPr bwMode="auto">
          <a:xfrm>
            <a:off x="3203303" y="4149055"/>
            <a:ext cx="2500312" cy="393700"/>
          </a:xfrm>
          <a:prstGeom prst="rect">
            <a:avLst/>
          </a:prstGeom>
          <a:solidFill>
            <a:srgbClr val="FFCC00"/>
          </a:solidFill>
          <a:ln w="5715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Lignes de fumée</a:t>
            </a:r>
          </a:p>
        </p:txBody>
      </p:sp>
    </p:spTree>
    <p:extLst>
      <p:ext uri="{BB962C8B-B14F-4D97-AF65-F5344CB8AC3E}">
        <p14:creationId xmlns:p14="http://schemas.microsoft.com/office/powerpoint/2010/main" val="322772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0DD61-43EF-4F93-B1CA-4DDA5ABA8233}" type="slidenum">
              <a:rPr lang="fr-FR" altLang="fr-FR" sz="1200">
                <a:solidFill>
                  <a:schemeClr val="bg1"/>
                </a:solidFill>
                <a:latin typeface="Helvetica" panose="020B0604020202020204" pitchFamily="34" charset="0"/>
              </a:rPr>
              <a:pPr/>
              <a:t>7</a:t>
            </a:fld>
            <a:endParaRPr lang="fr-FR" altLang="fr-FR" sz="120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8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sz="3200" dirty="0"/>
          </a:p>
        </p:txBody>
      </p:sp>
      <p:sp>
        <p:nvSpPr>
          <p:cNvPr id="8" name="ZoneTexte 23"/>
          <p:cNvSpPr txBox="1">
            <a:spLocks noChangeArrowheads="1"/>
          </p:cNvSpPr>
          <p:nvPr/>
        </p:nvSpPr>
        <p:spPr bwMode="auto">
          <a:xfrm>
            <a:off x="5539294" y="5832917"/>
            <a:ext cx="1785938" cy="393700"/>
          </a:xfrm>
          <a:prstGeom prst="rect">
            <a:avLst/>
          </a:prstGeom>
          <a:solidFill>
            <a:srgbClr val="FFCC00"/>
          </a:solidFill>
          <a:ln w="57150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FR" altLang="fr-FR" sz="1600" b="1" dirty="0">
                <a:solidFill>
                  <a:srgbClr val="FF0000"/>
                </a:solidFill>
              </a:rPr>
              <a:t>Ligne de fumée</a:t>
            </a:r>
          </a:p>
        </p:txBody>
      </p:sp>
      <p:pic>
        <p:nvPicPr>
          <p:cNvPr id="9" name="Picture 2" descr="K:\stage RCI\photos signe objectifs\lignes de fumées\IM0001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1124744"/>
            <a:ext cx="6402387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lèche gauche 29"/>
          <p:cNvSpPr>
            <a:spLocks noChangeArrowheads="1"/>
          </p:cNvSpPr>
          <p:nvPr/>
        </p:nvSpPr>
        <p:spPr bwMode="auto">
          <a:xfrm rot="1940788">
            <a:off x="5580063" y="4509294"/>
            <a:ext cx="977900" cy="484188"/>
          </a:xfrm>
          <a:prstGeom prst="lef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fr-FR" altLang="fr-FR"/>
          </a:p>
        </p:txBody>
      </p:sp>
      <p:cxnSp>
        <p:nvCxnSpPr>
          <p:cNvPr id="11" name="Connecteur droit 5"/>
          <p:cNvCxnSpPr>
            <a:cxnSpLocks noChangeShapeType="1"/>
          </p:cNvCxnSpPr>
          <p:nvPr/>
        </p:nvCxnSpPr>
        <p:spPr bwMode="auto">
          <a:xfrm>
            <a:off x="2627313" y="4220369"/>
            <a:ext cx="4305300" cy="69850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6" name="Connecteur droit 5"/>
          <p:cNvCxnSpPr>
            <a:cxnSpLocks noChangeShapeType="1"/>
          </p:cNvCxnSpPr>
          <p:nvPr/>
        </p:nvCxnSpPr>
        <p:spPr bwMode="auto">
          <a:xfrm flipV="1">
            <a:off x="1258888" y="4220369"/>
            <a:ext cx="1354137" cy="144463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387695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0DD61-43EF-4F93-B1CA-4DDA5ABA8233}" type="slidenum">
              <a:rPr lang="fr-FR" altLang="fr-FR" sz="1200">
                <a:solidFill>
                  <a:schemeClr val="bg1"/>
                </a:solidFill>
                <a:latin typeface="Helvetica" panose="020B0604020202020204" pitchFamily="34" charset="0"/>
              </a:rPr>
              <a:pPr/>
              <a:t>8</a:t>
            </a:fld>
            <a:endParaRPr lang="fr-FR" altLang="fr-FR" sz="120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8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sz="3200" dirty="0"/>
          </a:p>
        </p:txBody>
      </p:sp>
      <p:pic>
        <p:nvPicPr>
          <p:cNvPr id="12" name="Image 13" descr="vitre%20cassee(photomask)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488" y="2070125"/>
            <a:ext cx="1800225" cy="1770062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</p:spPr>
      </p:pic>
      <p:sp>
        <p:nvSpPr>
          <p:cNvPr id="13" name="Flèche vers le haut 14"/>
          <p:cNvSpPr>
            <a:spLocks noChangeArrowheads="1"/>
          </p:cNvSpPr>
          <p:nvPr/>
        </p:nvSpPr>
        <p:spPr bwMode="auto">
          <a:xfrm>
            <a:off x="1444625" y="3913212"/>
            <a:ext cx="484188" cy="942975"/>
          </a:xfrm>
          <a:prstGeom prst="upArrow">
            <a:avLst>
              <a:gd name="adj1" fmla="val 50000"/>
              <a:gd name="adj2" fmla="val 5002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fr-FR" altLang="fr-FR"/>
          </a:p>
        </p:txBody>
      </p:sp>
      <p:sp>
        <p:nvSpPr>
          <p:cNvPr id="14" name="ZoneTexte 15"/>
          <p:cNvSpPr txBox="1">
            <a:spLocks noChangeArrowheads="1"/>
          </p:cNvSpPr>
          <p:nvPr/>
        </p:nvSpPr>
        <p:spPr bwMode="auto">
          <a:xfrm>
            <a:off x="709613" y="4927625"/>
            <a:ext cx="2143125" cy="393700"/>
          </a:xfrm>
          <a:prstGeom prst="rect">
            <a:avLst/>
          </a:prstGeom>
          <a:solidFill>
            <a:srgbClr val="FFCC00"/>
          </a:solidFill>
          <a:ln w="57150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Rupture mécanique</a:t>
            </a:r>
          </a:p>
        </p:txBody>
      </p:sp>
      <p:pic>
        <p:nvPicPr>
          <p:cNvPr id="15" name="Image 17" descr="outils-marteaux-17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253972">
            <a:off x="1608931" y="3134544"/>
            <a:ext cx="1539875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K:\stage RCI\photos signe objectifs\vitres\DSC_00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82975" y="1628800"/>
            <a:ext cx="4032250" cy="426878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8" name="ZoneTexte 13"/>
          <p:cNvSpPr txBox="1">
            <a:spLocks noChangeArrowheads="1"/>
          </p:cNvSpPr>
          <p:nvPr/>
        </p:nvSpPr>
        <p:spPr bwMode="auto">
          <a:xfrm>
            <a:off x="4419600" y="5229250"/>
            <a:ext cx="2143125" cy="393700"/>
          </a:xfrm>
          <a:prstGeom prst="rect">
            <a:avLst/>
          </a:prstGeom>
          <a:solidFill>
            <a:srgbClr val="FFCC00"/>
          </a:solidFill>
          <a:ln w="57150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Rupture thermique </a:t>
            </a:r>
          </a:p>
        </p:txBody>
      </p:sp>
      <p:sp>
        <p:nvSpPr>
          <p:cNvPr id="19" name="Flèche gauche 12"/>
          <p:cNvSpPr>
            <a:spLocks noChangeArrowheads="1"/>
          </p:cNvSpPr>
          <p:nvPr/>
        </p:nvSpPr>
        <p:spPr bwMode="auto">
          <a:xfrm>
            <a:off x="6521450" y="2668612"/>
            <a:ext cx="1354138" cy="484188"/>
          </a:xfrm>
          <a:prstGeom prst="leftArrow">
            <a:avLst>
              <a:gd name="adj1" fmla="val 50000"/>
              <a:gd name="adj2" fmla="val 5004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fr-FR" altLang="fr-FR"/>
          </a:p>
        </p:txBody>
      </p:sp>
      <p:pic>
        <p:nvPicPr>
          <p:cNvPr id="20" name="Image 20" descr="9fec9c7c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0050" y="2133625"/>
            <a:ext cx="439738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085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0DD61-43EF-4F93-B1CA-4DDA5ABA8233}" type="slidenum">
              <a:rPr lang="fr-FR" altLang="fr-FR" sz="1200">
                <a:solidFill>
                  <a:schemeClr val="bg1"/>
                </a:solidFill>
                <a:latin typeface="Helvetica" panose="020B0604020202020204" pitchFamily="34" charset="0"/>
              </a:rPr>
              <a:pPr/>
              <a:t>9</a:t>
            </a:fld>
            <a:endParaRPr lang="fr-FR" altLang="fr-FR" sz="120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68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sz="3200" dirty="0"/>
          </a:p>
        </p:txBody>
      </p:sp>
      <p:pic>
        <p:nvPicPr>
          <p:cNvPr id="16" name="Picture 3" descr="K:\stage RCI\photos signe objectifs\V de carbonisation\P11302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268760"/>
            <a:ext cx="5426075" cy="469265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cxnSp>
        <p:nvCxnSpPr>
          <p:cNvPr id="21" name="Connecteur droit 14"/>
          <p:cNvCxnSpPr>
            <a:cxnSpLocks noChangeShapeType="1"/>
          </p:cNvCxnSpPr>
          <p:nvPr/>
        </p:nvCxnSpPr>
        <p:spPr bwMode="auto">
          <a:xfrm rot="16200000" flipH="1">
            <a:off x="3856038" y="2776885"/>
            <a:ext cx="2147887" cy="858837"/>
          </a:xfrm>
          <a:prstGeom prst="line">
            <a:avLst/>
          </a:prstGeom>
          <a:noFill/>
          <a:ln w="444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22" name="Connecteur droit 14"/>
          <p:cNvCxnSpPr>
            <a:cxnSpLocks noChangeShapeType="1"/>
          </p:cNvCxnSpPr>
          <p:nvPr/>
        </p:nvCxnSpPr>
        <p:spPr bwMode="auto">
          <a:xfrm rot="10800000" flipV="1">
            <a:off x="6372225" y="2708622"/>
            <a:ext cx="1800225" cy="1584325"/>
          </a:xfrm>
          <a:prstGeom prst="line">
            <a:avLst/>
          </a:prstGeom>
          <a:noFill/>
          <a:ln w="4445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23" name="ZoneTexte 29"/>
          <p:cNvSpPr txBox="1">
            <a:spLocks noChangeArrowheads="1"/>
          </p:cNvSpPr>
          <p:nvPr/>
        </p:nvSpPr>
        <p:spPr bwMode="auto">
          <a:xfrm>
            <a:off x="3708400" y="5156547"/>
            <a:ext cx="3143250" cy="454025"/>
          </a:xfrm>
          <a:prstGeom prst="rect">
            <a:avLst/>
          </a:prstGeom>
          <a:solidFill>
            <a:srgbClr val="FFC000"/>
          </a:solidFill>
          <a:ln w="57150">
            <a:solidFill>
              <a:srgbClr val="99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FR" altLang="fr-FR" sz="2000" b="1">
                <a:solidFill>
                  <a:srgbClr val="FF0000"/>
                </a:solidFill>
              </a:rPr>
              <a:t>« V » de carbonisation</a:t>
            </a:r>
          </a:p>
        </p:txBody>
      </p:sp>
      <p:pic>
        <p:nvPicPr>
          <p:cNvPr id="24" name="Picture 2" descr="K:\stage RCI\photos signe objectifs\V de carbonisation\IM000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268760"/>
            <a:ext cx="2736850" cy="4691062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966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éseau">
  <a:themeElements>
    <a:clrScheme name="Personnalisée 2">
      <a:dk1>
        <a:srgbClr val="1A212B"/>
      </a:dk1>
      <a:lt1>
        <a:srgbClr val="FFFFFF"/>
      </a:lt1>
      <a:dk2>
        <a:srgbClr val="1A212B"/>
      </a:dk2>
      <a:lt2>
        <a:srgbClr val="808080"/>
      </a:lt2>
      <a:accent1>
        <a:srgbClr val="CD0920"/>
      </a:accent1>
      <a:accent2>
        <a:srgbClr val="669999"/>
      </a:accent2>
      <a:accent3>
        <a:srgbClr val="FFFFFF"/>
      </a:accent3>
      <a:accent4>
        <a:srgbClr val="1A212B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Réseau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8207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8207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Réseau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éseau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éseau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éseau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éseau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éseau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éseau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éseau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éseau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éseau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15358</TotalTime>
  <Words>898</Words>
  <Application>Microsoft Office PowerPoint</Application>
  <PresentationFormat>Affichage à l'écran (4:3)</PresentationFormat>
  <Paragraphs>175</Paragraphs>
  <Slides>24</Slides>
  <Notes>23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2" baseType="lpstr">
      <vt:lpstr>Arial Unicode MS</vt:lpstr>
      <vt:lpstr>ＭＳ Ｐゴシック</vt:lpstr>
      <vt:lpstr>Arial</vt:lpstr>
      <vt:lpstr>Arial Black</vt:lpstr>
      <vt:lpstr>Helvetica</vt:lpstr>
      <vt:lpstr>Times New Roman</vt:lpstr>
      <vt:lpstr>Wingdings</vt:lpstr>
      <vt:lpstr>Réseau</vt:lpstr>
      <vt:lpstr>FMAPA CDG</vt:lpstr>
      <vt:lpstr>Présentation PowerPoint</vt:lpstr>
      <vt:lpstr>1) Méthodologie</vt:lpstr>
      <vt:lpstr>2) Les signes subjectifs et objectifs</vt:lpstr>
      <vt:lpstr>Quelques signes objectifs d’un incendie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3) Les incendies volontaires</vt:lpstr>
      <vt:lpstr>Présentation PowerPoint</vt:lpstr>
      <vt:lpstr>Présentation PowerPoint</vt:lpstr>
      <vt:lpstr>4) Le déblai intelligent préservation des indices</vt:lpstr>
      <vt:lpstr>Présentation PowerPoint</vt:lpstr>
      <vt:lpstr>Présentation PowerPoint</vt:lpstr>
      <vt:lpstr>Présentation PowerPoint</vt:lpstr>
      <vt:lpstr>Présentation PowerPoint</vt:lpstr>
      <vt:lpstr>5) L’intérêt de la RCCI pour un SDIS</vt:lpstr>
      <vt:lpstr>Présentation PowerPoint</vt:lpstr>
      <vt:lpstr>Présentation PowerPoint</vt:lpstr>
    </vt:vector>
  </TitlesOfParts>
  <Company>CG94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CODIR 080702</dc:title>
  <dc:subject>PROJET PORTAIL  INTRANET</dc:subject>
  <dc:creator>BERLIER Sébastien</dc:creator>
  <cp:lastModifiedBy>FLACHER Laurent</cp:lastModifiedBy>
  <cp:revision>749</cp:revision>
  <cp:lastPrinted>2000-07-04T10:18:08Z</cp:lastPrinted>
  <dcterms:created xsi:type="dcterms:W3CDTF">2000-07-03T06:07:31Z</dcterms:created>
  <dcterms:modified xsi:type="dcterms:W3CDTF">2020-07-09T09:12:30Z</dcterms:modified>
</cp:coreProperties>
</file>