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Lst>
  <p:notesMasterIdLst>
    <p:notesMasterId r:id="rId73"/>
  </p:notesMasterIdLst>
  <p:handoutMasterIdLst>
    <p:handoutMasterId r:id="rId74"/>
  </p:handoutMasterIdLst>
  <p:sldIdLst>
    <p:sldId id="315" r:id="rId2"/>
    <p:sldId id="449" r:id="rId3"/>
    <p:sldId id="450" r:id="rId4"/>
    <p:sldId id="451" r:id="rId5"/>
    <p:sldId id="452" r:id="rId6"/>
    <p:sldId id="453" r:id="rId7"/>
    <p:sldId id="454" r:id="rId8"/>
    <p:sldId id="455" r:id="rId9"/>
    <p:sldId id="456" r:id="rId10"/>
    <p:sldId id="457" r:id="rId11"/>
    <p:sldId id="458" r:id="rId12"/>
    <p:sldId id="459" r:id="rId13"/>
    <p:sldId id="461" r:id="rId14"/>
    <p:sldId id="462" r:id="rId15"/>
    <p:sldId id="463" r:id="rId16"/>
    <p:sldId id="464" r:id="rId17"/>
    <p:sldId id="465" r:id="rId18"/>
    <p:sldId id="466" r:id="rId19"/>
    <p:sldId id="467" r:id="rId20"/>
    <p:sldId id="468" r:id="rId21"/>
    <p:sldId id="469" r:id="rId22"/>
    <p:sldId id="470" r:id="rId23"/>
    <p:sldId id="471" r:id="rId24"/>
    <p:sldId id="478" r:id="rId25"/>
    <p:sldId id="472" r:id="rId26"/>
    <p:sldId id="473" r:id="rId27"/>
    <p:sldId id="474" r:id="rId28"/>
    <p:sldId id="475" r:id="rId29"/>
    <p:sldId id="476" r:id="rId30"/>
    <p:sldId id="477" r:id="rId31"/>
    <p:sldId id="479" r:id="rId32"/>
    <p:sldId id="480" r:id="rId33"/>
    <p:sldId id="481" r:id="rId34"/>
    <p:sldId id="482" r:id="rId35"/>
    <p:sldId id="483" r:id="rId36"/>
    <p:sldId id="484" r:id="rId37"/>
    <p:sldId id="485" r:id="rId38"/>
    <p:sldId id="486" r:id="rId39"/>
    <p:sldId id="487" r:id="rId40"/>
    <p:sldId id="488" r:id="rId41"/>
    <p:sldId id="489" r:id="rId42"/>
    <p:sldId id="490" r:id="rId43"/>
    <p:sldId id="491" r:id="rId44"/>
    <p:sldId id="492" r:id="rId45"/>
    <p:sldId id="493" r:id="rId46"/>
    <p:sldId id="494" r:id="rId47"/>
    <p:sldId id="495" r:id="rId48"/>
    <p:sldId id="496" r:id="rId49"/>
    <p:sldId id="497" r:id="rId50"/>
    <p:sldId id="498" r:id="rId51"/>
    <p:sldId id="499" r:id="rId52"/>
    <p:sldId id="500" r:id="rId53"/>
    <p:sldId id="501" r:id="rId54"/>
    <p:sldId id="502" r:id="rId55"/>
    <p:sldId id="503" r:id="rId56"/>
    <p:sldId id="504" r:id="rId57"/>
    <p:sldId id="505" r:id="rId58"/>
    <p:sldId id="506" r:id="rId59"/>
    <p:sldId id="507" r:id="rId60"/>
    <p:sldId id="508" r:id="rId61"/>
    <p:sldId id="509" r:id="rId62"/>
    <p:sldId id="510" r:id="rId63"/>
    <p:sldId id="511" r:id="rId64"/>
    <p:sldId id="512" r:id="rId65"/>
    <p:sldId id="513" r:id="rId66"/>
    <p:sldId id="514" r:id="rId67"/>
    <p:sldId id="515" r:id="rId68"/>
    <p:sldId id="516" r:id="rId69"/>
    <p:sldId id="517" r:id="rId70"/>
    <p:sldId id="518" r:id="rId71"/>
    <p:sldId id="460" r:id="rId72"/>
  </p:sldIdLst>
  <p:sldSz cx="9144000" cy="6858000" type="screen4x3"/>
  <p:notesSz cx="6797675" cy="9926638"/>
  <p:defaultTextStyle>
    <a:defPPr>
      <a:defRPr lang="fr-FR"/>
    </a:defPPr>
    <a:lvl1pPr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528">
          <p15:clr>
            <a:srgbClr val="A4A3A4"/>
          </p15:clr>
        </p15:guide>
        <p15:guide id="2" pos="2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212B"/>
    <a:srgbClr val="CD0920"/>
    <a:srgbClr val="009999"/>
    <a:srgbClr val="C1FFE0"/>
    <a:srgbClr val="00CC66"/>
    <a:srgbClr val="FF0000"/>
    <a:srgbClr val="00CCFF"/>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p:cViewPr varScale="1">
        <p:scale>
          <a:sx n="110" d="100"/>
          <a:sy n="110" d="100"/>
        </p:scale>
        <p:origin x="1680" y="-66"/>
      </p:cViewPr>
      <p:guideLst>
        <p:guide orient="horz" pos="528"/>
        <p:guide pos="24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214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32113" cy="471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025" tIns="46515" rIns="93025" bIns="46515" numCol="1" anchor="t" anchorCtr="0" compatLnSpc="1">
            <a:prstTxWarp prst="textNoShape">
              <a:avLst/>
            </a:prstTxWarp>
          </a:bodyPr>
          <a:lstStyle>
            <a:lvl1pPr algn="l" defTabSz="930275" eaLnBrk="0" hangingPunct="0">
              <a:defRPr sz="1100">
                <a:latin typeface="Times New Roman" charset="0"/>
                <a:ea typeface="ＭＳ Ｐゴシック" charset="0"/>
                <a:cs typeface="+mn-cs"/>
              </a:defRPr>
            </a:lvl1pPr>
          </a:lstStyle>
          <a:p>
            <a:pPr>
              <a:defRPr/>
            </a:pPr>
            <a:endParaRPr lang="fr-FR"/>
          </a:p>
        </p:txBody>
      </p:sp>
      <p:sp>
        <p:nvSpPr>
          <p:cNvPr id="9219" name="Rectangle 3"/>
          <p:cNvSpPr>
            <a:spLocks noGrp="1" noChangeArrowheads="1"/>
          </p:cNvSpPr>
          <p:nvPr>
            <p:ph type="dt" sz="quarter" idx="1"/>
          </p:nvPr>
        </p:nvSpPr>
        <p:spPr bwMode="auto">
          <a:xfrm>
            <a:off x="3832225" y="0"/>
            <a:ext cx="2936875" cy="471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025" tIns="46515" rIns="93025" bIns="46515" numCol="1" anchor="t" anchorCtr="0" compatLnSpc="1">
            <a:prstTxWarp prst="textNoShape">
              <a:avLst/>
            </a:prstTxWarp>
          </a:bodyPr>
          <a:lstStyle>
            <a:lvl1pPr algn="r" defTabSz="930275" eaLnBrk="0" hangingPunct="0">
              <a:defRPr sz="1100">
                <a:latin typeface="Times New Roman" charset="0"/>
                <a:ea typeface="ＭＳ Ｐゴシック" charset="0"/>
                <a:cs typeface="+mn-cs"/>
              </a:defRPr>
            </a:lvl1pPr>
          </a:lstStyle>
          <a:p>
            <a:pPr>
              <a:defRPr/>
            </a:pPr>
            <a:endParaRPr lang="fr-FR"/>
          </a:p>
        </p:txBody>
      </p:sp>
      <p:sp>
        <p:nvSpPr>
          <p:cNvPr id="9220" name="Rectangle 4"/>
          <p:cNvSpPr>
            <a:spLocks noGrp="1" noChangeArrowheads="1"/>
          </p:cNvSpPr>
          <p:nvPr>
            <p:ph type="ftr" sz="quarter" idx="2"/>
          </p:nvPr>
        </p:nvSpPr>
        <p:spPr bwMode="auto">
          <a:xfrm>
            <a:off x="0" y="9434513"/>
            <a:ext cx="2932113" cy="469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025" tIns="46515" rIns="93025" bIns="46515" numCol="1" anchor="b" anchorCtr="0" compatLnSpc="1">
            <a:prstTxWarp prst="textNoShape">
              <a:avLst/>
            </a:prstTxWarp>
          </a:bodyPr>
          <a:lstStyle>
            <a:lvl1pPr algn="l" defTabSz="930275" eaLnBrk="0" hangingPunct="0">
              <a:defRPr sz="1100">
                <a:latin typeface="Times New Roman" charset="0"/>
                <a:ea typeface="ＭＳ Ｐゴシック" charset="0"/>
                <a:cs typeface="+mn-cs"/>
              </a:defRPr>
            </a:lvl1pPr>
          </a:lstStyle>
          <a:p>
            <a:pPr>
              <a:defRPr/>
            </a:pPr>
            <a:endParaRPr lang="fr-FR"/>
          </a:p>
        </p:txBody>
      </p:sp>
      <p:sp>
        <p:nvSpPr>
          <p:cNvPr id="9221" name="Rectangle 5"/>
          <p:cNvSpPr>
            <a:spLocks noGrp="1" noChangeArrowheads="1"/>
          </p:cNvSpPr>
          <p:nvPr>
            <p:ph type="sldNum" sz="quarter" idx="3"/>
          </p:nvPr>
        </p:nvSpPr>
        <p:spPr bwMode="auto">
          <a:xfrm>
            <a:off x="3832225" y="9434513"/>
            <a:ext cx="2936875" cy="469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025" tIns="46515" rIns="93025" bIns="46515" numCol="1" anchor="b" anchorCtr="0" compatLnSpc="1">
            <a:prstTxWarp prst="textNoShape">
              <a:avLst/>
            </a:prstTxWarp>
          </a:bodyPr>
          <a:lstStyle>
            <a:lvl1pPr algn="r" defTabSz="930275" eaLnBrk="0" hangingPunct="0">
              <a:defRPr sz="1100">
                <a:latin typeface="Times New Roman" panose="02020603050405020304" pitchFamily="18" charset="0"/>
              </a:defRPr>
            </a:lvl1pPr>
          </a:lstStyle>
          <a:p>
            <a:fld id="{CDB39F69-90F2-4946-A8A4-2E300412CD9C}" type="slidenum">
              <a:rPr lang="fr-FR" altLang="fr-FR"/>
              <a:pPr/>
              <a:t>‹N°›</a:t>
            </a:fld>
            <a:endParaRPr lang="fr-FR" altLang="fr-FR"/>
          </a:p>
        </p:txBody>
      </p:sp>
    </p:spTree>
    <p:extLst>
      <p:ext uri="{BB962C8B-B14F-4D97-AF65-F5344CB8AC3E}">
        <p14:creationId xmlns:p14="http://schemas.microsoft.com/office/powerpoint/2010/main" val="503115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32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985" tIns="47992" rIns="95985" bIns="47992" numCol="1" anchor="t" anchorCtr="0" compatLnSpc="1">
            <a:prstTxWarp prst="textNoShape">
              <a:avLst/>
            </a:prstTxWarp>
          </a:bodyPr>
          <a:lstStyle>
            <a:lvl1pPr algn="l" defTabSz="958850" eaLnBrk="0" hangingPunct="0">
              <a:defRPr sz="1100">
                <a:latin typeface="Times New Roman" charset="0"/>
                <a:ea typeface="ＭＳ Ｐゴシック" charset="0"/>
                <a:cs typeface="+mn-cs"/>
              </a:defRPr>
            </a:lvl1pPr>
          </a:lstStyle>
          <a:p>
            <a:pPr>
              <a:defRPr/>
            </a:pPr>
            <a:endParaRPr lang="fr-FR"/>
          </a:p>
        </p:txBody>
      </p:sp>
      <p:sp>
        <p:nvSpPr>
          <p:cNvPr id="3075" name="Rectangle 3"/>
          <p:cNvSpPr>
            <a:spLocks noGrp="1" noChangeArrowheads="1"/>
          </p:cNvSpPr>
          <p:nvPr>
            <p:ph type="dt" idx="1"/>
          </p:nvPr>
        </p:nvSpPr>
        <p:spPr bwMode="auto">
          <a:xfrm>
            <a:off x="3854450" y="0"/>
            <a:ext cx="29432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985" tIns="47992" rIns="95985" bIns="47992" numCol="1" anchor="t" anchorCtr="0" compatLnSpc="1">
            <a:prstTxWarp prst="textNoShape">
              <a:avLst/>
            </a:prstTxWarp>
          </a:bodyPr>
          <a:lstStyle>
            <a:lvl1pPr algn="r" defTabSz="958850" eaLnBrk="0" hangingPunct="0">
              <a:defRPr sz="1100">
                <a:latin typeface="Times New Roman" charset="0"/>
                <a:ea typeface="ＭＳ Ｐゴシック" charset="0"/>
                <a:cs typeface="+mn-cs"/>
              </a:defRPr>
            </a:lvl1pPr>
          </a:lstStyle>
          <a:p>
            <a:pPr>
              <a:defRPr/>
            </a:pPr>
            <a:endParaRPr lang="fr-FR"/>
          </a:p>
        </p:txBody>
      </p:sp>
      <p:sp>
        <p:nvSpPr>
          <p:cNvPr id="3076" name="Rectangle 4"/>
          <p:cNvSpPr>
            <a:spLocks noGrp="1" noRot="1" noChangeAspect="1" noChangeArrowheads="1" noTextEdit="1"/>
          </p:cNvSpPr>
          <p:nvPr>
            <p:ph type="sldImg" idx="2"/>
          </p:nvPr>
        </p:nvSpPr>
        <p:spPr bwMode="auto">
          <a:xfrm>
            <a:off x="919163" y="746125"/>
            <a:ext cx="4959350" cy="3719513"/>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077" name="Rectangle 5"/>
          <p:cNvSpPr>
            <a:spLocks noGrp="1" noChangeArrowheads="1"/>
          </p:cNvSpPr>
          <p:nvPr>
            <p:ph type="body" sz="quarter" idx="3"/>
          </p:nvPr>
        </p:nvSpPr>
        <p:spPr bwMode="auto">
          <a:xfrm>
            <a:off x="906463" y="4714875"/>
            <a:ext cx="4984750" cy="4465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985" tIns="47992" rIns="95985" bIns="47992"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3078" name="Rectangle 6"/>
          <p:cNvSpPr>
            <a:spLocks noGrp="1" noChangeArrowheads="1"/>
          </p:cNvSpPr>
          <p:nvPr>
            <p:ph type="ftr" sz="quarter" idx="4"/>
          </p:nvPr>
        </p:nvSpPr>
        <p:spPr bwMode="auto">
          <a:xfrm>
            <a:off x="0" y="9431338"/>
            <a:ext cx="29432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985" tIns="47992" rIns="95985" bIns="47992" numCol="1" anchor="b" anchorCtr="0" compatLnSpc="1">
            <a:prstTxWarp prst="textNoShape">
              <a:avLst/>
            </a:prstTxWarp>
          </a:bodyPr>
          <a:lstStyle>
            <a:lvl1pPr algn="l" defTabSz="958850" eaLnBrk="0" hangingPunct="0">
              <a:defRPr sz="1100">
                <a:latin typeface="Times New Roman" charset="0"/>
                <a:ea typeface="ＭＳ Ｐゴシック" charset="0"/>
                <a:cs typeface="+mn-cs"/>
              </a:defRPr>
            </a:lvl1pPr>
          </a:lstStyle>
          <a:p>
            <a:pPr>
              <a:defRPr/>
            </a:pPr>
            <a:endParaRPr lang="fr-FR"/>
          </a:p>
        </p:txBody>
      </p:sp>
      <p:sp>
        <p:nvSpPr>
          <p:cNvPr id="3079" name="Rectangle 7"/>
          <p:cNvSpPr>
            <a:spLocks noGrp="1" noChangeArrowheads="1"/>
          </p:cNvSpPr>
          <p:nvPr>
            <p:ph type="sldNum" sz="quarter" idx="5"/>
          </p:nvPr>
        </p:nvSpPr>
        <p:spPr bwMode="auto">
          <a:xfrm>
            <a:off x="3854450" y="9431338"/>
            <a:ext cx="29432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985" tIns="47992" rIns="95985" bIns="47992" numCol="1" anchor="b" anchorCtr="0" compatLnSpc="1">
            <a:prstTxWarp prst="textNoShape">
              <a:avLst/>
            </a:prstTxWarp>
          </a:bodyPr>
          <a:lstStyle>
            <a:lvl1pPr algn="r" defTabSz="958850" eaLnBrk="0" hangingPunct="0">
              <a:defRPr sz="1100">
                <a:latin typeface="Times New Roman" panose="02020603050405020304" pitchFamily="18" charset="0"/>
              </a:defRPr>
            </a:lvl1pPr>
          </a:lstStyle>
          <a:p>
            <a:fld id="{8F9C8E75-16DE-4E1D-BDD8-F5B7ED798E16}" type="slidenum">
              <a:rPr lang="fr-FR" altLang="fr-FR"/>
              <a:pPr/>
              <a:t>‹N°›</a:t>
            </a:fld>
            <a:endParaRPr lang="fr-FR" altLang="fr-FR"/>
          </a:p>
        </p:txBody>
      </p:sp>
    </p:spTree>
    <p:extLst>
      <p:ext uri="{BB962C8B-B14F-4D97-AF65-F5344CB8AC3E}">
        <p14:creationId xmlns:p14="http://schemas.microsoft.com/office/powerpoint/2010/main" val="8290387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dirty="0" smtClean="0">
              <a:cs typeface="+mn-cs"/>
            </a:endParaRPr>
          </a:p>
        </p:txBody>
      </p:sp>
    </p:spTree>
    <p:extLst>
      <p:ext uri="{BB962C8B-B14F-4D97-AF65-F5344CB8AC3E}">
        <p14:creationId xmlns:p14="http://schemas.microsoft.com/office/powerpoint/2010/main" val="1910991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11</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520646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382269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71</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34026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46894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4</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972814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5</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821870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6</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957415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7</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753103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8</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238323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9</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3787044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10</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p14="http://schemas.microsoft.com/office/powerpoint/2010/main" val="1972446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1795" name="Rectangle 3"/>
          <p:cNvSpPr>
            <a:spLocks noGrp="1" noChangeArrowheads="1"/>
          </p:cNvSpPr>
          <p:nvPr>
            <p:ph type="ctrTitle"/>
          </p:nvPr>
        </p:nvSpPr>
        <p:spPr>
          <a:xfrm>
            <a:off x="323850" y="1268413"/>
            <a:ext cx="8548688" cy="1728787"/>
          </a:xfrm>
          <a:noFill/>
          <a:extLst>
            <a:ext uri="{909E8E84-426E-40dd-AFC4-6F175D3DCCD1}">
              <a14:hiddenFill xmlns="" xmlns:a14="http://schemas.microsoft.com/office/drawing/2010/main">
                <a:solidFill>
                  <a:schemeClr val="accent1"/>
                </a:solidFill>
              </a14:hiddenFill>
            </a:ext>
          </a:extLst>
        </p:spPr>
        <p:txBody>
          <a:bodyPr/>
          <a:lstStyle>
            <a:lvl1pPr algn="ctr">
              <a:defRPr sz="4400"/>
            </a:lvl1pPr>
          </a:lstStyle>
          <a:p>
            <a:pPr lvl="0"/>
            <a:r>
              <a:rPr lang="fr-FR" noProof="0" smtClean="0"/>
              <a:t>Cliquez et modifiez le titre</a:t>
            </a:r>
          </a:p>
        </p:txBody>
      </p:sp>
    </p:spTree>
    <p:extLst>
      <p:ext uri="{BB962C8B-B14F-4D97-AF65-F5344CB8AC3E}">
        <p14:creationId xmlns:p14="http://schemas.microsoft.com/office/powerpoint/2010/main" val="22036491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D4AC1837-0764-4219-ADB0-1EEC0A51ADD6}" type="slidenum">
              <a:rPr lang="fr-FR" altLang="fr-FR"/>
              <a:pPr/>
              <a:t>‹N°›</a:t>
            </a:fld>
            <a:endParaRPr lang="fr-FR" altLang="fr-FR"/>
          </a:p>
        </p:txBody>
      </p:sp>
    </p:spTree>
    <p:extLst>
      <p:ext uri="{BB962C8B-B14F-4D97-AF65-F5344CB8AC3E}">
        <p14:creationId xmlns:p14="http://schemas.microsoft.com/office/powerpoint/2010/main" val="28628540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0"/>
            <a:ext cx="2286000" cy="602138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0" y="0"/>
            <a:ext cx="6705600" cy="602138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38BBCD50-C7F3-46CF-81DE-DF63FB7C7BBA}" type="slidenum">
              <a:rPr lang="fr-FR" altLang="fr-FR"/>
              <a:pPr/>
              <a:t>‹N°›</a:t>
            </a:fld>
            <a:endParaRPr lang="fr-FR" altLang="fr-FR"/>
          </a:p>
        </p:txBody>
      </p:sp>
    </p:spTree>
    <p:extLst>
      <p:ext uri="{BB962C8B-B14F-4D97-AF65-F5344CB8AC3E}">
        <p14:creationId xmlns:p14="http://schemas.microsoft.com/office/powerpoint/2010/main" val="3125887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038225"/>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611188" y="1268413"/>
            <a:ext cx="4038600"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02188" y="1268413"/>
            <a:ext cx="4038600"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72"/>
          <p:cNvSpPr>
            <a:spLocks noGrp="1" noChangeArrowheads="1"/>
          </p:cNvSpPr>
          <p:nvPr>
            <p:ph type="sldNum" sz="quarter" idx="10"/>
          </p:nvPr>
        </p:nvSpPr>
        <p:spPr>
          <a:ln/>
        </p:spPr>
        <p:txBody>
          <a:bodyPr/>
          <a:lstStyle>
            <a:lvl1pPr>
              <a:defRPr/>
            </a:lvl1pPr>
          </a:lstStyle>
          <a:p>
            <a:fld id="{36D9E42E-1EC0-4C85-8D24-6ABF6807C4CA}" type="slidenum">
              <a:rPr lang="fr-FR" altLang="fr-FR"/>
              <a:pPr/>
              <a:t>‹N°›</a:t>
            </a:fld>
            <a:endParaRPr lang="fr-FR" altLang="fr-FR"/>
          </a:p>
        </p:txBody>
      </p:sp>
    </p:spTree>
    <p:extLst>
      <p:ext uri="{BB962C8B-B14F-4D97-AF65-F5344CB8AC3E}">
        <p14:creationId xmlns:p14="http://schemas.microsoft.com/office/powerpoint/2010/main" val="230838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F392C089-C1C8-4E30-AC40-22C6D2A8E37F}" type="slidenum">
              <a:rPr lang="fr-FR" altLang="fr-FR"/>
              <a:pPr/>
              <a:t>‹N°›</a:t>
            </a:fld>
            <a:endParaRPr lang="fr-FR" altLang="fr-FR"/>
          </a:p>
        </p:txBody>
      </p:sp>
    </p:spTree>
    <p:extLst>
      <p:ext uri="{BB962C8B-B14F-4D97-AF65-F5344CB8AC3E}">
        <p14:creationId xmlns:p14="http://schemas.microsoft.com/office/powerpoint/2010/main" val="26349007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72"/>
          <p:cNvSpPr>
            <a:spLocks noGrp="1" noChangeArrowheads="1"/>
          </p:cNvSpPr>
          <p:nvPr>
            <p:ph type="sldNum" sz="quarter" idx="10"/>
          </p:nvPr>
        </p:nvSpPr>
        <p:spPr>
          <a:ln/>
        </p:spPr>
        <p:txBody>
          <a:bodyPr/>
          <a:lstStyle>
            <a:lvl1pPr>
              <a:defRPr/>
            </a:lvl1pPr>
          </a:lstStyle>
          <a:p>
            <a:fld id="{6458346F-EFA9-4975-A62E-269C33C6D566}" type="slidenum">
              <a:rPr lang="fr-FR" altLang="fr-FR"/>
              <a:pPr/>
              <a:t>‹N°›</a:t>
            </a:fld>
            <a:endParaRPr lang="fr-FR" altLang="fr-FR"/>
          </a:p>
        </p:txBody>
      </p:sp>
    </p:spTree>
    <p:extLst>
      <p:ext uri="{BB962C8B-B14F-4D97-AF65-F5344CB8AC3E}">
        <p14:creationId xmlns:p14="http://schemas.microsoft.com/office/powerpoint/2010/main" val="222881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11188"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02188"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72"/>
          <p:cNvSpPr>
            <a:spLocks noGrp="1" noChangeArrowheads="1"/>
          </p:cNvSpPr>
          <p:nvPr>
            <p:ph type="sldNum" sz="quarter" idx="10"/>
          </p:nvPr>
        </p:nvSpPr>
        <p:spPr>
          <a:ln/>
        </p:spPr>
        <p:txBody>
          <a:bodyPr/>
          <a:lstStyle>
            <a:lvl1pPr>
              <a:defRPr/>
            </a:lvl1pPr>
          </a:lstStyle>
          <a:p>
            <a:fld id="{AB0F8B3A-24EF-4473-8ECE-0E1DA61F4694}" type="slidenum">
              <a:rPr lang="fr-FR" altLang="fr-FR"/>
              <a:pPr/>
              <a:t>‹N°›</a:t>
            </a:fld>
            <a:endParaRPr lang="fr-FR" altLang="fr-FR"/>
          </a:p>
        </p:txBody>
      </p:sp>
    </p:spTree>
    <p:extLst>
      <p:ext uri="{BB962C8B-B14F-4D97-AF65-F5344CB8AC3E}">
        <p14:creationId xmlns:p14="http://schemas.microsoft.com/office/powerpoint/2010/main" val="1347560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72"/>
          <p:cNvSpPr>
            <a:spLocks noGrp="1" noChangeArrowheads="1"/>
          </p:cNvSpPr>
          <p:nvPr>
            <p:ph type="sldNum" sz="quarter" idx="10"/>
          </p:nvPr>
        </p:nvSpPr>
        <p:spPr>
          <a:ln/>
        </p:spPr>
        <p:txBody>
          <a:bodyPr/>
          <a:lstStyle>
            <a:lvl1pPr>
              <a:defRPr/>
            </a:lvl1pPr>
          </a:lstStyle>
          <a:p>
            <a:fld id="{48A6A307-3008-48B2-B12D-EF5112CF55FC}" type="slidenum">
              <a:rPr lang="fr-FR" altLang="fr-FR"/>
              <a:pPr/>
              <a:t>‹N°›</a:t>
            </a:fld>
            <a:endParaRPr lang="fr-FR" altLang="fr-FR"/>
          </a:p>
        </p:txBody>
      </p:sp>
    </p:spTree>
    <p:extLst>
      <p:ext uri="{BB962C8B-B14F-4D97-AF65-F5344CB8AC3E}">
        <p14:creationId xmlns:p14="http://schemas.microsoft.com/office/powerpoint/2010/main" val="57662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72"/>
          <p:cNvSpPr>
            <a:spLocks noGrp="1" noChangeArrowheads="1"/>
          </p:cNvSpPr>
          <p:nvPr>
            <p:ph type="sldNum" sz="quarter" idx="10"/>
          </p:nvPr>
        </p:nvSpPr>
        <p:spPr>
          <a:ln/>
        </p:spPr>
        <p:txBody>
          <a:bodyPr/>
          <a:lstStyle>
            <a:lvl1pPr>
              <a:defRPr/>
            </a:lvl1pPr>
          </a:lstStyle>
          <a:p>
            <a:fld id="{E3624B3C-8478-4041-83FE-92EF2737DFAC}" type="slidenum">
              <a:rPr lang="fr-FR" altLang="fr-FR"/>
              <a:pPr/>
              <a:t>‹N°›</a:t>
            </a:fld>
            <a:endParaRPr lang="fr-FR" altLang="fr-FR"/>
          </a:p>
        </p:txBody>
      </p:sp>
    </p:spTree>
    <p:extLst>
      <p:ext uri="{BB962C8B-B14F-4D97-AF65-F5344CB8AC3E}">
        <p14:creationId xmlns:p14="http://schemas.microsoft.com/office/powerpoint/2010/main" val="56993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72"/>
          <p:cNvSpPr>
            <a:spLocks noGrp="1" noChangeArrowheads="1"/>
          </p:cNvSpPr>
          <p:nvPr>
            <p:ph type="sldNum" sz="quarter" idx="10"/>
          </p:nvPr>
        </p:nvSpPr>
        <p:spPr>
          <a:ln/>
        </p:spPr>
        <p:txBody>
          <a:bodyPr/>
          <a:lstStyle>
            <a:lvl1pPr>
              <a:defRPr/>
            </a:lvl1pPr>
          </a:lstStyle>
          <a:p>
            <a:fld id="{6BB6BFE3-714C-422B-A254-C14A1262089A}" type="slidenum">
              <a:rPr lang="fr-FR" altLang="fr-FR"/>
              <a:pPr/>
              <a:t>‹N°›</a:t>
            </a:fld>
            <a:endParaRPr lang="fr-FR" altLang="fr-FR"/>
          </a:p>
        </p:txBody>
      </p:sp>
    </p:spTree>
    <p:extLst>
      <p:ext uri="{BB962C8B-B14F-4D97-AF65-F5344CB8AC3E}">
        <p14:creationId xmlns:p14="http://schemas.microsoft.com/office/powerpoint/2010/main" val="1835117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72"/>
          <p:cNvSpPr>
            <a:spLocks noGrp="1" noChangeArrowheads="1"/>
          </p:cNvSpPr>
          <p:nvPr>
            <p:ph type="sldNum" sz="quarter" idx="10"/>
          </p:nvPr>
        </p:nvSpPr>
        <p:spPr>
          <a:ln/>
        </p:spPr>
        <p:txBody>
          <a:bodyPr/>
          <a:lstStyle>
            <a:lvl1pPr>
              <a:defRPr/>
            </a:lvl1pPr>
          </a:lstStyle>
          <a:p>
            <a:fld id="{905CFBE6-8F40-4360-B3F3-AA5628F4AAE0}" type="slidenum">
              <a:rPr lang="fr-FR" altLang="fr-FR"/>
              <a:pPr/>
              <a:t>‹N°›</a:t>
            </a:fld>
            <a:endParaRPr lang="fr-FR" altLang="fr-FR"/>
          </a:p>
        </p:txBody>
      </p:sp>
    </p:spTree>
    <p:extLst>
      <p:ext uri="{BB962C8B-B14F-4D97-AF65-F5344CB8AC3E}">
        <p14:creationId xmlns:p14="http://schemas.microsoft.com/office/powerpoint/2010/main" val="3532274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72"/>
          <p:cNvSpPr>
            <a:spLocks noGrp="1" noChangeArrowheads="1"/>
          </p:cNvSpPr>
          <p:nvPr>
            <p:ph type="sldNum" sz="quarter" idx="10"/>
          </p:nvPr>
        </p:nvSpPr>
        <p:spPr>
          <a:ln/>
        </p:spPr>
        <p:txBody>
          <a:bodyPr/>
          <a:lstStyle>
            <a:lvl1pPr>
              <a:defRPr/>
            </a:lvl1pPr>
          </a:lstStyle>
          <a:p>
            <a:fld id="{F48473CB-9352-4F74-A707-FA2319FD752D}" type="slidenum">
              <a:rPr lang="fr-FR" altLang="fr-FR"/>
              <a:pPr/>
              <a:t>‹N°›</a:t>
            </a:fld>
            <a:endParaRPr lang="fr-FR" altLang="fr-FR"/>
          </a:p>
        </p:txBody>
      </p:sp>
    </p:spTree>
    <p:extLst>
      <p:ext uri="{BB962C8B-B14F-4D97-AF65-F5344CB8AC3E}">
        <p14:creationId xmlns:p14="http://schemas.microsoft.com/office/powerpoint/2010/main" val="2854421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0" y="0"/>
            <a:ext cx="9144000" cy="10382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762" tIns="47881" rIns="95762" bIns="47881" numCol="1" anchor="b" anchorCtr="0" compatLnSpc="1">
            <a:prstTxWarp prst="textNoShape">
              <a:avLst/>
            </a:prstTxWarp>
          </a:bodyPr>
          <a:lstStyle/>
          <a:p>
            <a:pPr lvl="0"/>
            <a:r>
              <a:rPr lang="fr-FR" altLang="fr-FR" smtClean="0"/>
              <a:t>Cliquez et modifiez le titre</a:t>
            </a:r>
          </a:p>
        </p:txBody>
      </p:sp>
      <p:sp>
        <p:nvSpPr>
          <p:cNvPr id="160772" name="Rectangle 4"/>
          <p:cNvSpPr>
            <a:spLocks noGrp="1" noChangeArrowheads="1"/>
          </p:cNvSpPr>
          <p:nvPr>
            <p:ph type="body" idx="1"/>
          </p:nvPr>
        </p:nvSpPr>
        <p:spPr bwMode="auto">
          <a:xfrm>
            <a:off x="611188" y="1268413"/>
            <a:ext cx="8229600" cy="4752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762" tIns="47881" rIns="95762" bIns="47881"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60811" name="Text Box 43"/>
          <p:cNvSpPr txBox="1">
            <a:spLocks noChangeArrowheads="1"/>
          </p:cNvSpPr>
          <p:nvPr userDrawn="1"/>
        </p:nvSpPr>
        <p:spPr bwMode="auto">
          <a:xfrm>
            <a:off x="1677988" y="781050"/>
            <a:ext cx="220662" cy="233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078" tIns="41040" rIns="82078" bIns="41040">
            <a:spAutoFit/>
          </a:bodyPr>
          <a:lstStyle>
            <a:lvl1pPr algn="l" defTabSz="820738" eaLnBrk="0" hangingPunct="0">
              <a:defRPr sz="2400">
                <a:solidFill>
                  <a:schemeClr val="tx1"/>
                </a:solidFill>
                <a:latin typeface="Times New Roman" charset="0"/>
                <a:ea typeface="ＭＳ Ｐゴシック" charset="0"/>
              </a:defRPr>
            </a:lvl1pPr>
            <a:lvl2pPr marL="411163" algn="l" defTabSz="820738" eaLnBrk="0" hangingPunct="0">
              <a:defRPr sz="2400">
                <a:solidFill>
                  <a:schemeClr val="tx1"/>
                </a:solidFill>
                <a:latin typeface="Times New Roman" charset="0"/>
                <a:ea typeface="ＭＳ Ｐゴシック" charset="0"/>
              </a:defRPr>
            </a:lvl2pPr>
            <a:lvl3pPr marL="820738" algn="l" defTabSz="820738" eaLnBrk="0" hangingPunct="0">
              <a:defRPr sz="2400">
                <a:solidFill>
                  <a:schemeClr val="tx1"/>
                </a:solidFill>
                <a:latin typeface="Times New Roman" charset="0"/>
                <a:ea typeface="ＭＳ Ｐゴシック" charset="0"/>
              </a:defRPr>
            </a:lvl3pPr>
            <a:lvl4pPr marL="1231900" algn="l" defTabSz="820738" eaLnBrk="0" hangingPunct="0">
              <a:defRPr sz="2400">
                <a:solidFill>
                  <a:schemeClr val="tx1"/>
                </a:solidFill>
                <a:latin typeface="Times New Roman" charset="0"/>
                <a:ea typeface="ＭＳ Ｐゴシック" charset="0"/>
              </a:defRPr>
            </a:lvl4pPr>
            <a:lvl5pPr marL="1639888" algn="l" defTabSz="820738" eaLnBrk="0" hangingPunct="0">
              <a:defRPr sz="2400">
                <a:solidFill>
                  <a:schemeClr val="tx1"/>
                </a:solidFill>
                <a:latin typeface="Times New Roman" charset="0"/>
                <a:ea typeface="ＭＳ Ｐゴシック" charset="0"/>
              </a:defRPr>
            </a:lvl5pPr>
            <a:lvl6pPr marL="2097088" defTabSz="820738" eaLnBrk="0" fontAlgn="base" hangingPunct="0">
              <a:spcBef>
                <a:spcPct val="0"/>
              </a:spcBef>
              <a:spcAft>
                <a:spcPct val="0"/>
              </a:spcAft>
              <a:defRPr sz="2400">
                <a:solidFill>
                  <a:schemeClr val="tx1"/>
                </a:solidFill>
                <a:latin typeface="Times New Roman" charset="0"/>
                <a:ea typeface="ＭＳ Ｐゴシック" charset="0"/>
              </a:defRPr>
            </a:lvl6pPr>
            <a:lvl7pPr marL="2554288" defTabSz="820738" eaLnBrk="0" fontAlgn="base" hangingPunct="0">
              <a:spcBef>
                <a:spcPct val="0"/>
              </a:spcBef>
              <a:spcAft>
                <a:spcPct val="0"/>
              </a:spcAft>
              <a:defRPr sz="2400">
                <a:solidFill>
                  <a:schemeClr val="tx1"/>
                </a:solidFill>
                <a:latin typeface="Times New Roman" charset="0"/>
                <a:ea typeface="ＭＳ Ｐゴシック" charset="0"/>
              </a:defRPr>
            </a:lvl7pPr>
            <a:lvl8pPr marL="3011488" defTabSz="820738" eaLnBrk="0" fontAlgn="base" hangingPunct="0">
              <a:spcBef>
                <a:spcPct val="0"/>
              </a:spcBef>
              <a:spcAft>
                <a:spcPct val="0"/>
              </a:spcAft>
              <a:defRPr sz="2400">
                <a:solidFill>
                  <a:schemeClr val="tx1"/>
                </a:solidFill>
                <a:latin typeface="Times New Roman" charset="0"/>
                <a:ea typeface="ＭＳ Ｐゴシック" charset="0"/>
              </a:defRPr>
            </a:lvl8pPr>
            <a:lvl9pPr marL="3468688" defTabSz="82073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fr-FR" sz="1500" smtClean="0">
              <a:latin typeface="Arial" charset="0"/>
              <a:cs typeface="Arial Unicode MS" charset="0"/>
            </a:endParaRPr>
          </a:p>
        </p:txBody>
      </p:sp>
      <p:sp>
        <p:nvSpPr>
          <p:cNvPr id="1029" name="Rectangle 46"/>
          <p:cNvSpPr>
            <a:spLocks noChangeArrowheads="1"/>
          </p:cNvSpPr>
          <p:nvPr userDrawn="1"/>
        </p:nvSpPr>
        <p:spPr bwMode="auto">
          <a:xfrm>
            <a:off x="2700338" y="6453188"/>
            <a:ext cx="3889375" cy="21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82087" tIns="41042" rIns="82087" bIns="41042"/>
          <a:lstStyle>
            <a:lvl1pPr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1pPr>
            <a:lvl2pPr marL="742950" indent="-28575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2pPr>
            <a:lvl3pPr marL="11430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3pPr>
            <a:lvl4pPr marL="16002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4pPr>
            <a:lvl5pPr marL="20574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50000"/>
              </a:spcBef>
            </a:pPr>
            <a:r>
              <a:rPr lang="fr-FR" altLang="fr-FR" sz="1000" b="1" dirty="0" smtClean="0">
                <a:solidFill>
                  <a:schemeClr val="accent1"/>
                </a:solidFill>
                <a:latin typeface="Helvetica" panose="020B0604020202020204" pitchFamily="34" charset="0"/>
              </a:rPr>
              <a:t>Formation</a:t>
            </a:r>
            <a:r>
              <a:rPr lang="fr-FR" altLang="fr-FR" sz="1000" b="1" baseline="0" dirty="0" smtClean="0">
                <a:solidFill>
                  <a:schemeClr val="accent1"/>
                </a:solidFill>
                <a:latin typeface="Helvetica" panose="020B0604020202020204" pitchFamily="34" charset="0"/>
              </a:rPr>
              <a:t> Opérationnelle Spécialisée RCCI</a:t>
            </a:r>
            <a:endParaRPr lang="fr-FR" altLang="fr-FR" sz="1000" b="1" dirty="0">
              <a:solidFill>
                <a:schemeClr val="accent1"/>
              </a:solidFill>
              <a:latin typeface="Helvetica" panose="020B0604020202020204" pitchFamily="34" charset="0"/>
            </a:endParaRPr>
          </a:p>
        </p:txBody>
      </p:sp>
      <p:sp>
        <p:nvSpPr>
          <p:cNvPr id="160840" name="Rectangle 72"/>
          <p:cNvSpPr>
            <a:spLocks noGrp="1" noChangeArrowheads="1"/>
          </p:cNvSpPr>
          <p:nvPr>
            <p:ph type="sldNum" sz="quarter" idx="4"/>
          </p:nvPr>
        </p:nvSpPr>
        <p:spPr bwMode="auto">
          <a:xfrm>
            <a:off x="179388" y="6453188"/>
            <a:ext cx="444500" cy="268287"/>
          </a:xfrm>
          <a:prstGeom prst="rect">
            <a:avLst/>
          </a:prstGeom>
          <a:solidFill>
            <a:srgbClr val="1A212B"/>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200" b="1">
                <a:solidFill>
                  <a:schemeClr val="bg1"/>
                </a:solidFill>
                <a:latin typeface="Helvetica" panose="020B0604020202020204" pitchFamily="34" charset="0"/>
              </a:defRPr>
            </a:lvl1pPr>
          </a:lstStyle>
          <a:p>
            <a:fld id="{C7F94870-0A8C-4561-B40E-1910D44F5237}" type="slidenum">
              <a:rPr lang="fr-FR" altLang="fr-FR"/>
              <a:pPr/>
              <a:t>‹N°›</a:t>
            </a:fld>
            <a:endParaRPr lang="fr-FR" altLang="fr-FR"/>
          </a:p>
        </p:txBody>
      </p:sp>
      <p:pic>
        <p:nvPicPr>
          <p:cNvPr id="1031" name="Image 8" descr="LOGO-SDIS-RVB.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357938" y="5084763"/>
            <a:ext cx="3770312"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9"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iming>
    <p:tnLst>
      <p:par>
        <p:cTn id="1" dur="indefinite" restart="never" nodeType="tmRoot"/>
      </p:par>
    </p:tnLst>
  </p:timing>
  <p:hf hdr="0" ftr="0" dt="0"/>
  <p:txStyles>
    <p:titleStyle>
      <a:lvl1pPr algn="l" defTabSz="957263" rtl="0" eaLnBrk="0" fontAlgn="base" hangingPunct="0">
        <a:spcBef>
          <a:spcPct val="0"/>
        </a:spcBef>
        <a:spcAft>
          <a:spcPct val="0"/>
        </a:spcAft>
        <a:defRPr sz="3600" b="1">
          <a:solidFill>
            <a:schemeClr val="bg1"/>
          </a:solidFill>
          <a:latin typeface="Helvetica"/>
          <a:ea typeface="+mj-ea"/>
          <a:cs typeface="Helvetica"/>
        </a:defRPr>
      </a:lvl1pPr>
      <a:lvl2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2pPr>
      <a:lvl3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3pPr>
      <a:lvl4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4pPr>
      <a:lvl5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5pPr>
      <a:lvl6pPr marL="457200" algn="l" defTabSz="957263" rtl="0" fontAlgn="base">
        <a:spcBef>
          <a:spcPct val="0"/>
        </a:spcBef>
        <a:spcAft>
          <a:spcPct val="0"/>
        </a:spcAft>
        <a:defRPr sz="3600" b="1">
          <a:solidFill>
            <a:schemeClr val="bg1"/>
          </a:solidFill>
          <a:latin typeface="Arial" charset="0"/>
          <a:ea typeface="ＭＳ Ｐゴシック" charset="0"/>
        </a:defRPr>
      </a:lvl6pPr>
      <a:lvl7pPr marL="914400" algn="l" defTabSz="957263" rtl="0" fontAlgn="base">
        <a:spcBef>
          <a:spcPct val="0"/>
        </a:spcBef>
        <a:spcAft>
          <a:spcPct val="0"/>
        </a:spcAft>
        <a:defRPr sz="3600" b="1">
          <a:solidFill>
            <a:schemeClr val="bg1"/>
          </a:solidFill>
          <a:latin typeface="Arial" charset="0"/>
          <a:ea typeface="ＭＳ Ｐゴシック" charset="0"/>
        </a:defRPr>
      </a:lvl7pPr>
      <a:lvl8pPr marL="1371600" algn="l" defTabSz="957263" rtl="0" fontAlgn="base">
        <a:spcBef>
          <a:spcPct val="0"/>
        </a:spcBef>
        <a:spcAft>
          <a:spcPct val="0"/>
        </a:spcAft>
        <a:defRPr sz="3600" b="1">
          <a:solidFill>
            <a:schemeClr val="bg1"/>
          </a:solidFill>
          <a:latin typeface="Arial" charset="0"/>
          <a:ea typeface="ＭＳ Ｐゴシック" charset="0"/>
        </a:defRPr>
      </a:lvl8pPr>
      <a:lvl9pPr marL="1828800" algn="l" defTabSz="957263" rtl="0" fontAlgn="base">
        <a:spcBef>
          <a:spcPct val="0"/>
        </a:spcBef>
        <a:spcAft>
          <a:spcPct val="0"/>
        </a:spcAft>
        <a:defRPr sz="3600" b="1">
          <a:solidFill>
            <a:schemeClr val="bg1"/>
          </a:solidFill>
          <a:latin typeface="Arial" charset="0"/>
          <a:ea typeface="ＭＳ Ｐゴシック" charset="0"/>
        </a:defRPr>
      </a:lvl9pPr>
    </p:titleStyle>
    <p:bodyStyle>
      <a:lvl1pPr marL="358775" indent="-358775" algn="l" defTabSz="957263" rtl="0" eaLnBrk="0" fontAlgn="base" hangingPunct="0">
        <a:spcBef>
          <a:spcPct val="20000"/>
        </a:spcBef>
        <a:spcAft>
          <a:spcPct val="0"/>
        </a:spcAft>
        <a:buClr>
          <a:srgbClr val="1212EE"/>
        </a:buClr>
        <a:buSzPct val="70000"/>
        <a:buFont typeface="Wingdings" panose="05000000000000000000" pitchFamily="2" charset="2"/>
        <a:buChar char="l"/>
        <a:defRPr sz="2800" b="1">
          <a:solidFill>
            <a:schemeClr val="accent1"/>
          </a:solidFill>
          <a:latin typeface="Helvetica"/>
          <a:ea typeface="+mn-ea"/>
          <a:cs typeface="Helvetica"/>
        </a:defRPr>
      </a:lvl1pPr>
      <a:lvl2pPr marL="725488" indent="-365125" algn="l" defTabSz="957263" rtl="0" eaLnBrk="0" fontAlgn="base" hangingPunct="0">
        <a:spcBef>
          <a:spcPct val="20000"/>
        </a:spcBef>
        <a:spcAft>
          <a:spcPct val="0"/>
        </a:spcAft>
        <a:buClr>
          <a:srgbClr val="009EE0"/>
        </a:buClr>
        <a:buSzPct val="70000"/>
        <a:buFont typeface="Wingdings" panose="05000000000000000000" pitchFamily="2" charset="2"/>
        <a:buChar char="l"/>
        <a:defRPr sz="2300">
          <a:solidFill>
            <a:schemeClr val="tx1"/>
          </a:solidFill>
          <a:latin typeface="Helvetica"/>
          <a:ea typeface="+mn-ea"/>
          <a:cs typeface="Helvetica"/>
        </a:defRPr>
      </a:lvl2pPr>
      <a:lvl3pPr marL="1035050" indent="-307975" algn="l" defTabSz="957263" rtl="0" eaLnBrk="0" fontAlgn="base" hangingPunct="0">
        <a:spcBef>
          <a:spcPct val="20000"/>
        </a:spcBef>
        <a:spcAft>
          <a:spcPct val="0"/>
        </a:spcAft>
        <a:buClr>
          <a:srgbClr val="00CCFF"/>
        </a:buClr>
        <a:buSzPct val="70000"/>
        <a:buFont typeface="Wingdings" panose="05000000000000000000" pitchFamily="2" charset="2"/>
        <a:buChar char="l"/>
        <a:defRPr sz="2100">
          <a:solidFill>
            <a:schemeClr val="tx1"/>
          </a:solidFill>
          <a:latin typeface="Helvetica"/>
          <a:ea typeface="+mn-ea"/>
          <a:cs typeface="Helvetica"/>
        </a:defRPr>
      </a:lvl3pPr>
      <a:lvl4pPr marL="1341438" indent="-304800" algn="l" defTabSz="957263" rtl="0" eaLnBrk="0" fontAlgn="base" hangingPunct="0">
        <a:spcBef>
          <a:spcPct val="20000"/>
        </a:spcBef>
        <a:spcAft>
          <a:spcPct val="0"/>
        </a:spcAft>
        <a:buClr>
          <a:schemeClr val="tx2"/>
        </a:buClr>
        <a:buSzPct val="75000"/>
        <a:buFont typeface="Wingdings" panose="05000000000000000000" pitchFamily="2" charset="2"/>
        <a:buChar char="§"/>
        <a:defRPr sz="1900">
          <a:solidFill>
            <a:schemeClr val="tx1"/>
          </a:solidFill>
          <a:latin typeface="Helvetica"/>
          <a:ea typeface="+mn-ea"/>
          <a:cs typeface="Helvetica"/>
        </a:defRPr>
      </a:lvl4pPr>
      <a:lvl5pPr marL="1674813" indent="-330200" algn="l" defTabSz="957263" rtl="0" eaLnBrk="0" fontAlgn="base" hangingPunct="0">
        <a:spcBef>
          <a:spcPct val="20000"/>
        </a:spcBef>
        <a:spcAft>
          <a:spcPct val="0"/>
        </a:spcAft>
        <a:buClr>
          <a:schemeClr val="folHlink"/>
        </a:buClr>
        <a:buSzPct val="80000"/>
        <a:buFont typeface="Wingdings" panose="05000000000000000000" pitchFamily="2" charset="2"/>
        <a:buChar char="§"/>
        <a:defRPr sz="1900">
          <a:solidFill>
            <a:schemeClr val="tx1"/>
          </a:solidFill>
          <a:latin typeface="Helvetica"/>
          <a:ea typeface="+mn-ea"/>
          <a:cs typeface="Helvetica"/>
        </a:defRPr>
      </a:lvl5pPr>
      <a:lvl6pPr marL="21320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6pPr>
      <a:lvl7pPr marL="25892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7pPr>
      <a:lvl8pPr marL="30464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8pPr>
      <a:lvl9pPr marL="35036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gif"/><Relationship Id="rId5" Type="http://schemas.openxmlformats.org/officeDocument/2006/relationships/image" Target="../media/image15.jpeg"/><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9.gif"/></Relationships>
</file>

<file path=ppt/slides/_rels/slide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gif"/></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4.gi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12B"/>
        </a:solidFill>
        <a:effectLst/>
      </p:bgPr>
    </p:bg>
    <p:spTree>
      <p:nvGrpSpPr>
        <p:cNvPr id="1" name=""/>
        <p:cNvGrpSpPr/>
        <p:nvPr/>
      </p:nvGrpSpPr>
      <p:grpSpPr>
        <a:xfrm>
          <a:off x="0" y="0"/>
          <a:ext cx="0" cy="0"/>
          <a:chOff x="0" y="0"/>
          <a:chExt cx="0" cy="0"/>
        </a:xfrm>
      </p:grpSpPr>
      <p:pic>
        <p:nvPicPr>
          <p:cNvPr id="15362" name="Imag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825" y="1622425"/>
            <a:ext cx="939482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re 1"/>
          <p:cNvSpPr>
            <a:spLocks noGrp="1"/>
          </p:cNvSpPr>
          <p:nvPr>
            <p:ph type="ctrTitle"/>
          </p:nvPr>
        </p:nvSpPr>
        <p:spPr>
          <a:xfrm>
            <a:off x="0" y="26988"/>
            <a:ext cx="9144000" cy="1530350"/>
          </a:xfrm>
          <a:noFill/>
          <a:extLst>
            <a:ext uri="{909E8E84-426E-40DD-AFC4-6F175D3DCCD1}">
              <a14:hiddenFill xmlns:a14="http://schemas.microsoft.com/office/drawing/2010/main">
                <a:solidFill>
                  <a:schemeClr val="accent1"/>
                </a:solidFill>
              </a14:hiddenFill>
            </a:ext>
          </a:extLst>
        </p:spPr>
        <p:txBody>
          <a:bodyPr anchor="ctr" anchorCtr="1"/>
          <a:lstStyle/>
          <a:p>
            <a:pPr lvl="0" defTabSz="914400" eaLnBrk="1" hangingPunct="1">
              <a:defRPr/>
            </a:pPr>
            <a:r>
              <a:rPr lang="fr-FR" sz="3200" kern="1200" dirty="0">
                <a:ln w="50800"/>
                <a:solidFill>
                  <a:srgbClr val="0070C0"/>
                </a:solidFill>
                <a:latin typeface="Arial" charset="0"/>
                <a:ea typeface="+mn-ea"/>
                <a:cs typeface="Arial" charset="0"/>
              </a:rPr>
              <a:t/>
            </a:r>
            <a:br>
              <a:rPr lang="fr-FR" sz="3200" kern="1200" dirty="0">
                <a:ln w="50800"/>
                <a:solidFill>
                  <a:srgbClr val="0070C0"/>
                </a:solidFill>
                <a:latin typeface="Arial" charset="0"/>
                <a:ea typeface="+mn-ea"/>
                <a:cs typeface="Arial" charset="0"/>
              </a:rPr>
            </a:br>
            <a:endParaRPr lang="fr-FR" altLang="fr-FR" dirty="0" smtClean="0">
              <a:latin typeface="Helvetica" panose="020B0604020202020204" pitchFamily="34" charset="0"/>
            </a:endParaRPr>
          </a:p>
        </p:txBody>
      </p:sp>
      <p:sp>
        <p:nvSpPr>
          <p:cNvPr id="15364" name="ZoneTexte 1"/>
          <p:cNvSpPr txBox="1">
            <a:spLocks noChangeArrowheads="1"/>
          </p:cNvSpPr>
          <p:nvPr/>
        </p:nvSpPr>
        <p:spPr bwMode="auto">
          <a:xfrm>
            <a:off x="6373813" y="923925"/>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endParaRPr lang="fr-FR" altLang="fr-FR"/>
          </a:p>
        </p:txBody>
      </p:sp>
      <p:pic>
        <p:nvPicPr>
          <p:cNvPr id="15366"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5143593"/>
            <a:ext cx="2165901" cy="96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
          <p:cNvSpPr txBox="1">
            <a:spLocks/>
          </p:cNvSpPr>
          <p:nvPr/>
        </p:nvSpPr>
        <p:spPr bwMode="auto">
          <a:xfrm>
            <a:off x="3691694" y="2452808"/>
            <a:ext cx="2448272"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5400" dirty="0" smtClean="0">
                <a:solidFill>
                  <a:srgbClr val="FFFF00"/>
                </a:solidFill>
                <a:latin typeface="Helvetica" panose="020B0604020202020204" pitchFamily="34" charset="0"/>
              </a:rPr>
              <a:t>R.C.C.I</a:t>
            </a:r>
            <a:endParaRPr lang="fr-FR" altLang="fr-FR" sz="5400" dirty="0">
              <a:solidFill>
                <a:srgbClr val="FFFF00"/>
              </a:solidFill>
              <a:latin typeface="Helvetica" panose="020B0604020202020204" pitchFamily="34" charset="0"/>
            </a:endParaRPr>
          </a:p>
        </p:txBody>
      </p:sp>
      <p:sp>
        <p:nvSpPr>
          <p:cNvPr id="11" name="Titre 1"/>
          <p:cNvSpPr txBox="1">
            <a:spLocks/>
          </p:cNvSpPr>
          <p:nvPr/>
        </p:nvSpPr>
        <p:spPr bwMode="auto">
          <a:xfrm>
            <a:off x="3617671" y="3371137"/>
            <a:ext cx="2715311" cy="59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dirty="0" smtClean="0">
                <a:solidFill>
                  <a:srgbClr val="FFFF00"/>
                </a:solidFill>
                <a:latin typeface="Helvetica" panose="020B0604020202020204" pitchFamily="34" charset="0"/>
              </a:rPr>
              <a:t>R</a:t>
            </a:r>
            <a:r>
              <a:rPr lang="fr-FR" altLang="fr-FR" dirty="0" smtClean="0">
                <a:solidFill>
                  <a:schemeClr val="bg1"/>
                </a:solidFill>
                <a:latin typeface="Helvetica" panose="020B0604020202020204" pitchFamily="34" charset="0"/>
              </a:rPr>
              <a:t>echerche des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auses</a:t>
            </a:r>
          </a:p>
          <a:p>
            <a:pPr eaLnBrk="1" hangingPunct="1"/>
            <a:r>
              <a:rPr lang="fr-FR" altLang="fr-FR" dirty="0">
                <a:solidFill>
                  <a:schemeClr val="bg1"/>
                </a:solidFill>
                <a:latin typeface="Helvetica" panose="020B0604020202020204" pitchFamily="34" charset="0"/>
              </a:rPr>
              <a:t>e</a:t>
            </a:r>
            <a:r>
              <a:rPr lang="fr-FR" altLang="fr-FR" dirty="0" smtClean="0">
                <a:solidFill>
                  <a:schemeClr val="bg1"/>
                </a:solidFill>
                <a:latin typeface="Helvetica" panose="020B0604020202020204" pitchFamily="34" charset="0"/>
              </a:rPr>
              <a:t>t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irconstances d’</a:t>
            </a:r>
            <a:r>
              <a:rPr lang="fr-FR" altLang="fr-FR" dirty="0" smtClean="0">
                <a:solidFill>
                  <a:srgbClr val="FFFF00"/>
                </a:solidFill>
                <a:latin typeface="Helvetica" panose="020B0604020202020204" pitchFamily="34" charset="0"/>
              </a:rPr>
              <a:t>I</a:t>
            </a:r>
            <a:r>
              <a:rPr lang="fr-FR" altLang="fr-FR" dirty="0" smtClean="0">
                <a:solidFill>
                  <a:schemeClr val="bg1"/>
                </a:solidFill>
                <a:latin typeface="Helvetica" panose="020B0604020202020204" pitchFamily="34" charset="0"/>
              </a:rPr>
              <a:t>ncendie</a:t>
            </a:r>
            <a:endParaRPr lang="fr-FR" altLang="fr-FR" dirty="0">
              <a:solidFill>
                <a:schemeClr val="bg1"/>
              </a:solidFill>
              <a:latin typeface="Helvetica" panose="020B0604020202020204" pitchFamily="34" charset="0"/>
            </a:endParaRPr>
          </a:p>
        </p:txBody>
      </p:sp>
      <p:sp>
        <p:nvSpPr>
          <p:cNvPr id="13" name="Titre 1"/>
          <p:cNvSpPr txBox="1">
            <a:spLocks/>
          </p:cNvSpPr>
          <p:nvPr/>
        </p:nvSpPr>
        <p:spPr bwMode="auto">
          <a:xfrm>
            <a:off x="3661018" y="2174464"/>
            <a:ext cx="2736304"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eaLnBrk="1" hangingPunct="1"/>
            <a:r>
              <a:rPr lang="fr-FR" altLang="fr-FR" sz="1100" dirty="0" smtClean="0">
                <a:solidFill>
                  <a:schemeClr val="bg1">
                    <a:lumMod val="50000"/>
                  </a:schemeClr>
                </a:solidFill>
                <a:latin typeface="Helvetica" panose="020B0604020202020204" pitchFamily="34" charset="0"/>
              </a:rPr>
              <a:t>Formation Opérationnelle Spécialisée</a:t>
            </a:r>
            <a:endParaRPr lang="fr-FR" altLang="fr-FR" sz="1100" dirty="0">
              <a:solidFill>
                <a:schemeClr val="bg1">
                  <a:lumMod val="50000"/>
                </a:schemeClr>
              </a:solidFill>
              <a:latin typeface="Helvetica" panose="020B0604020202020204" pitchFamily="34" charset="0"/>
            </a:endParaRP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898" y="2204236"/>
            <a:ext cx="2561451" cy="1714690"/>
          </a:xfrm>
          <a:prstGeom prst="rect">
            <a:avLst/>
          </a:prstGeom>
        </p:spPr>
      </p:pic>
      <p:pic>
        <p:nvPicPr>
          <p:cNvPr id="14" name="Image 11" descr="DSC0505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32982" y="2188096"/>
            <a:ext cx="2585690" cy="17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1"/>
          <p:cNvSpPr txBox="1">
            <a:spLocks/>
          </p:cNvSpPr>
          <p:nvPr/>
        </p:nvSpPr>
        <p:spPr bwMode="auto">
          <a:xfrm>
            <a:off x="0" y="116632"/>
            <a:ext cx="9144000" cy="1530350"/>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square" lIns="95762" tIns="47881" rIns="95762" bIns="47881" numCol="1" anchor="ctr" anchorCtr="1" compatLnSpc="1">
            <a:prstTxWarp prst="textNoShape">
              <a:avLst/>
            </a:prstTxWarp>
          </a:bodyPr>
          <a:lstStyle/>
          <a:p>
            <a:pPr marL="0" marR="0" lvl="0" indent="0" algn="ctr" defTabSz="957263" rtl="0" eaLnBrk="1" fontAlgn="base" latinLnBrk="0" hangingPunct="1">
              <a:lnSpc>
                <a:spcPct val="100000"/>
              </a:lnSpc>
              <a:spcBef>
                <a:spcPct val="0"/>
              </a:spcBef>
              <a:spcAft>
                <a:spcPct val="0"/>
              </a:spcAft>
              <a:buClrTx/>
              <a:buSzTx/>
              <a:buFontTx/>
              <a:buNone/>
              <a:tabLst/>
              <a:defRPr/>
            </a:pPr>
            <a:r>
              <a:rPr kumimoji="0" lang="fr-FR" altLang="fr-FR" sz="4400" b="1" i="0" u="none" strike="noStrike" kern="0" cap="none" spc="0" normalizeH="0" baseline="0" noProof="0" dirty="0" smtClean="0">
                <a:ln>
                  <a:noFill/>
                </a:ln>
                <a:solidFill>
                  <a:schemeClr val="bg1"/>
                </a:solidFill>
                <a:effectLst/>
                <a:uLnTx/>
                <a:uFillTx/>
                <a:latin typeface="Helvetica" panose="020B0604020202020204" pitchFamily="34" charset="0"/>
                <a:ea typeface="+mj-ea"/>
                <a:cs typeface="Helvetica"/>
              </a:rPr>
              <a:t>FMAPA</a:t>
            </a:r>
            <a:r>
              <a:rPr kumimoji="0" lang="fr-FR" altLang="fr-FR" sz="4400" b="1" i="0" u="none" strike="noStrike" kern="0" cap="none" spc="0" normalizeH="0" noProof="0" dirty="0" smtClean="0">
                <a:ln>
                  <a:noFill/>
                </a:ln>
                <a:solidFill>
                  <a:schemeClr val="bg1"/>
                </a:solidFill>
                <a:effectLst/>
                <a:uLnTx/>
                <a:uFillTx/>
                <a:latin typeface="Helvetica" panose="020B0604020202020204" pitchFamily="34" charset="0"/>
                <a:ea typeface="+mj-ea"/>
                <a:cs typeface="Helvetica"/>
              </a:rPr>
              <a:t> des chefs de groupe</a:t>
            </a:r>
            <a:endParaRPr kumimoji="0" lang="fr-FR" altLang="fr-FR" sz="4400" b="1" i="0" u="none" strike="noStrike" kern="0" cap="none" spc="0" normalizeH="0" baseline="0" noProof="0" dirty="0" smtClean="0">
              <a:ln>
                <a:noFill/>
              </a:ln>
              <a:solidFill>
                <a:schemeClr val="bg1"/>
              </a:solidFill>
              <a:effectLst/>
              <a:uLnTx/>
              <a:uFillTx/>
              <a:latin typeface="Helvetica" panose="020B0604020202020204" pitchFamily="34" charset="0"/>
              <a:ea typeface="+mj-ea"/>
              <a:cs typeface="Helvetic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10</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endParaRPr lang="fr-FR" sz="2800" dirty="0"/>
          </a:p>
        </p:txBody>
      </p:sp>
      <p:sp>
        <p:nvSpPr>
          <p:cNvPr id="15" name="Rectangle 16"/>
          <p:cNvSpPr>
            <a:spLocks noChangeArrowheads="1"/>
          </p:cNvSpPr>
          <p:nvPr/>
        </p:nvSpPr>
        <p:spPr bwMode="auto">
          <a:xfrm>
            <a:off x="0" y="5661248"/>
            <a:ext cx="9144000" cy="369887"/>
          </a:xfrm>
          <a:prstGeom prst="rect">
            <a:avLst/>
          </a:prstGeom>
          <a:solidFill>
            <a:srgbClr val="FF0000"/>
          </a:solidFill>
          <a:ln w="9525">
            <a:noFill/>
            <a:miter lim="800000"/>
            <a:headEnd/>
            <a:tailEnd/>
          </a:ln>
        </p:spPr>
        <p:txBody>
          <a:bodyPr>
            <a:spAutoFit/>
          </a:bodyPr>
          <a:lstStyle/>
          <a:p>
            <a:r>
              <a:rPr lang="fr-FR" altLang="fr-FR"/>
              <a:t>ZONE  INTERDITE - INCENDIE       ZONE  INTERDITE – INCENDIE        ZONE  INTE</a:t>
            </a:r>
          </a:p>
        </p:txBody>
      </p:sp>
      <p:pic>
        <p:nvPicPr>
          <p:cNvPr id="19" name="Image 13" descr="vitre%20cassee(photomask).gif"/>
          <p:cNvPicPr>
            <a:picLocks noChangeAspect="1"/>
          </p:cNvPicPr>
          <p:nvPr/>
        </p:nvPicPr>
        <p:blipFill>
          <a:blip r:embed="rId3" cstate="print"/>
          <a:srcRect/>
          <a:stretch>
            <a:fillRect/>
          </a:stretch>
        </p:blipFill>
        <p:spPr bwMode="auto">
          <a:xfrm>
            <a:off x="623888" y="1340768"/>
            <a:ext cx="1800225" cy="1770062"/>
          </a:xfrm>
          <a:prstGeom prst="rect">
            <a:avLst/>
          </a:prstGeom>
          <a:noFill/>
          <a:ln w="57150">
            <a:solidFill>
              <a:srgbClr val="990000"/>
            </a:solidFill>
            <a:miter lim="800000"/>
            <a:headEnd/>
            <a:tailEnd/>
          </a:ln>
        </p:spPr>
      </p:pic>
      <p:sp>
        <p:nvSpPr>
          <p:cNvPr id="25" name="Flèche vers le haut 14"/>
          <p:cNvSpPr>
            <a:spLocks noChangeArrowheads="1"/>
          </p:cNvSpPr>
          <p:nvPr/>
        </p:nvSpPr>
        <p:spPr bwMode="auto">
          <a:xfrm>
            <a:off x="1281906" y="3212976"/>
            <a:ext cx="484188" cy="942975"/>
          </a:xfrm>
          <a:prstGeom prst="upArrow">
            <a:avLst>
              <a:gd name="adj1" fmla="val 50000"/>
              <a:gd name="adj2" fmla="val 50023"/>
            </a:avLst>
          </a:prstGeom>
          <a:solidFill>
            <a:srgbClr val="FF0000"/>
          </a:solidFill>
          <a:ln w="9525" algn="ctr">
            <a:solidFill>
              <a:schemeClr val="tx1"/>
            </a:solidFill>
            <a:round/>
            <a:headEnd/>
            <a:tailEnd/>
          </a:ln>
        </p:spPr>
        <p:txBody>
          <a:bodyPr/>
          <a:lstStyle/>
          <a:p>
            <a:endParaRPr lang="fr-FR" altLang="fr-FR"/>
          </a:p>
        </p:txBody>
      </p:sp>
      <p:sp>
        <p:nvSpPr>
          <p:cNvPr id="26" name="ZoneTexte 15"/>
          <p:cNvSpPr txBox="1">
            <a:spLocks noChangeArrowheads="1"/>
          </p:cNvSpPr>
          <p:nvPr/>
        </p:nvSpPr>
        <p:spPr bwMode="auto">
          <a:xfrm>
            <a:off x="452437" y="4258097"/>
            <a:ext cx="2143125" cy="393700"/>
          </a:xfrm>
          <a:prstGeom prst="rect">
            <a:avLst/>
          </a:prstGeom>
          <a:solidFill>
            <a:srgbClr val="FFCC00"/>
          </a:solidFill>
          <a:ln w="57150">
            <a:solidFill>
              <a:srgbClr val="990000"/>
            </a:solidFill>
            <a:miter lim="800000"/>
            <a:headEnd/>
            <a:tailEnd/>
          </a:ln>
        </p:spPr>
        <p:txBody>
          <a:bodyPr>
            <a:spAutoFit/>
          </a:bodyPr>
          <a:lstStyle/>
          <a:p>
            <a:r>
              <a:rPr lang="fr-FR" altLang="fr-FR" sz="1600" b="1" dirty="0">
                <a:solidFill>
                  <a:srgbClr val="FF0000"/>
                </a:solidFill>
              </a:rPr>
              <a:t>Rupture mécanique</a:t>
            </a:r>
          </a:p>
        </p:txBody>
      </p:sp>
      <p:pic>
        <p:nvPicPr>
          <p:cNvPr id="27" name="Image 17" descr="outils-marteaux-17.gif"/>
          <p:cNvPicPr>
            <a:picLocks noChangeAspect="1"/>
          </p:cNvPicPr>
          <p:nvPr/>
        </p:nvPicPr>
        <p:blipFill>
          <a:blip r:embed="rId4" cstate="print"/>
          <a:srcRect/>
          <a:stretch>
            <a:fillRect/>
          </a:stretch>
        </p:blipFill>
        <p:spPr bwMode="auto">
          <a:xfrm rot="4253972">
            <a:off x="1516448" y="2682192"/>
            <a:ext cx="1539875" cy="1335088"/>
          </a:xfrm>
          <a:prstGeom prst="rect">
            <a:avLst/>
          </a:prstGeom>
          <a:noFill/>
          <a:ln w="9525">
            <a:noFill/>
            <a:miter lim="800000"/>
            <a:headEnd/>
            <a:tailEnd/>
          </a:ln>
        </p:spPr>
      </p:pic>
      <p:pic>
        <p:nvPicPr>
          <p:cNvPr id="28" name="Picture 3" descr="K:\stage RCI\photos signe objectifs\vitres\DSC_0051.JPG"/>
          <p:cNvPicPr>
            <a:picLocks noChangeAspect="1" noChangeArrowheads="1"/>
          </p:cNvPicPr>
          <p:nvPr/>
        </p:nvPicPr>
        <p:blipFill>
          <a:blip r:embed="rId5" cstate="print"/>
          <a:srcRect/>
          <a:stretch>
            <a:fillRect/>
          </a:stretch>
        </p:blipFill>
        <p:spPr bwMode="auto">
          <a:xfrm>
            <a:off x="3779912" y="1198947"/>
            <a:ext cx="4032250" cy="4268787"/>
          </a:xfrm>
          <a:prstGeom prst="rect">
            <a:avLst/>
          </a:prstGeom>
          <a:noFill/>
          <a:ln w="38100">
            <a:solidFill>
              <a:srgbClr val="C00000"/>
            </a:solidFill>
            <a:miter lim="800000"/>
            <a:headEnd/>
            <a:tailEnd/>
          </a:ln>
        </p:spPr>
      </p:pic>
      <p:sp>
        <p:nvSpPr>
          <p:cNvPr id="29" name="ZoneTexte 13"/>
          <p:cNvSpPr txBox="1">
            <a:spLocks noChangeArrowheads="1"/>
          </p:cNvSpPr>
          <p:nvPr/>
        </p:nvSpPr>
        <p:spPr bwMode="auto">
          <a:xfrm>
            <a:off x="4724474" y="4959673"/>
            <a:ext cx="2143125" cy="393700"/>
          </a:xfrm>
          <a:prstGeom prst="rect">
            <a:avLst/>
          </a:prstGeom>
          <a:solidFill>
            <a:srgbClr val="FFCC00"/>
          </a:solidFill>
          <a:ln w="57150">
            <a:solidFill>
              <a:srgbClr val="990000"/>
            </a:solidFill>
            <a:miter lim="800000"/>
            <a:headEnd/>
            <a:tailEnd/>
          </a:ln>
        </p:spPr>
        <p:txBody>
          <a:bodyPr>
            <a:spAutoFit/>
          </a:bodyPr>
          <a:lstStyle/>
          <a:p>
            <a:r>
              <a:rPr lang="fr-FR" altLang="fr-FR" sz="1600" b="1">
                <a:solidFill>
                  <a:srgbClr val="FF0000"/>
                </a:solidFill>
              </a:rPr>
              <a:t>Rupture thermique </a:t>
            </a:r>
          </a:p>
        </p:txBody>
      </p:sp>
      <p:sp>
        <p:nvSpPr>
          <p:cNvPr id="30" name="Flèche gauche 12"/>
          <p:cNvSpPr>
            <a:spLocks noChangeArrowheads="1"/>
          </p:cNvSpPr>
          <p:nvPr/>
        </p:nvSpPr>
        <p:spPr bwMode="auto">
          <a:xfrm>
            <a:off x="6886723" y="2422426"/>
            <a:ext cx="1354138" cy="484188"/>
          </a:xfrm>
          <a:prstGeom prst="leftArrow">
            <a:avLst>
              <a:gd name="adj1" fmla="val 50000"/>
              <a:gd name="adj2" fmla="val 50043"/>
            </a:avLst>
          </a:prstGeom>
          <a:solidFill>
            <a:srgbClr val="FF0000"/>
          </a:solidFill>
          <a:ln w="9525" algn="ctr">
            <a:solidFill>
              <a:schemeClr val="tx1"/>
            </a:solidFill>
            <a:round/>
            <a:headEnd/>
            <a:tailEnd/>
          </a:ln>
        </p:spPr>
        <p:txBody>
          <a:bodyPr/>
          <a:lstStyle/>
          <a:p>
            <a:endParaRPr lang="fr-FR" altLang="fr-FR"/>
          </a:p>
        </p:txBody>
      </p:sp>
      <p:pic>
        <p:nvPicPr>
          <p:cNvPr id="31" name="Image 20" descr="9fec9c7c.gif"/>
          <p:cNvPicPr>
            <a:picLocks noChangeAspect="1"/>
          </p:cNvPicPr>
          <p:nvPr/>
        </p:nvPicPr>
        <p:blipFill>
          <a:blip r:embed="rId6" cstate="print"/>
          <a:srcRect/>
          <a:stretch>
            <a:fillRect/>
          </a:stretch>
        </p:blipFill>
        <p:spPr bwMode="auto">
          <a:xfrm>
            <a:off x="8422952" y="2025402"/>
            <a:ext cx="439738" cy="1643062"/>
          </a:xfrm>
          <a:prstGeom prst="rect">
            <a:avLst/>
          </a:prstGeom>
          <a:noFill/>
          <a:ln w="9525">
            <a:noFill/>
            <a:miter lim="800000"/>
            <a:headEnd/>
            <a:tailEnd/>
          </a:ln>
        </p:spPr>
      </p:pic>
    </p:spTree>
    <p:extLst>
      <p:ext uri="{BB962C8B-B14F-4D97-AF65-F5344CB8AC3E}">
        <p14:creationId xmlns:p14="http://schemas.microsoft.com/office/powerpoint/2010/main" val="26260205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11</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endParaRPr lang="fr-FR" sz="2000" dirty="0"/>
          </a:p>
        </p:txBody>
      </p:sp>
      <p:sp>
        <p:nvSpPr>
          <p:cNvPr id="11" name="Rectangle 23"/>
          <p:cNvSpPr>
            <a:spLocks noChangeArrowheads="1"/>
          </p:cNvSpPr>
          <p:nvPr/>
        </p:nvSpPr>
        <p:spPr bwMode="auto">
          <a:xfrm>
            <a:off x="-7615" y="5661248"/>
            <a:ext cx="9144000" cy="369887"/>
          </a:xfrm>
          <a:prstGeom prst="rect">
            <a:avLst/>
          </a:prstGeom>
          <a:solidFill>
            <a:srgbClr val="FF0000"/>
          </a:solidFill>
          <a:ln w="9525">
            <a:noFill/>
            <a:miter lim="800000"/>
            <a:headEnd/>
            <a:tailEnd/>
          </a:ln>
        </p:spPr>
        <p:txBody>
          <a:bodyPr>
            <a:spAutoFit/>
          </a:bodyPr>
          <a:lstStyle/>
          <a:p>
            <a:r>
              <a:rPr lang="fr-FR" altLang="fr-FR" dirty="0"/>
              <a:t>ZONE  INTERDITE - INCENDIE       ZONE  INTERDITE – INCENDIE        ZONE  INTE</a:t>
            </a: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388" y="1196752"/>
            <a:ext cx="2777483" cy="4149080"/>
          </a:xfrm>
          <a:prstGeom prst="rect">
            <a:avLst/>
          </a:prstGeom>
          <a:ln w="38100">
            <a:solidFill>
              <a:srgbClr val="C00000"/>
            </a:solidFill>
          </a:ln>
        </p:spPr>
      </p:pic>
      <p:cxnSp>
        <p:nvCxnSpPr>
          <p:cNvPr id="13" name="Connecteur droit 12"/>
          <p:cNvCxnSpPr>
            <a:cxnSpLocks noChangeShapeType="1"/>
          </p:cNvCxnSpPr>
          <p:nvPr/>
        </p:nvCxnSpPr>
        <p:spPr bwMode="auto">
          <a:xfrm>
            <a:off x="827584" y="4005064"/>
            <a:ext cx="764978" cy="781769"/>
          </a:xfrm>
          <a:prstGeom prst="line">
            <a:avLst/>
          </a:prstGeom>
          <a:noFill/>
          <a:ln w="44450" algn="ctr">
            <a:solidFill>
              <a:srgbClr val="FF0000"/>
            </a:solidFill>
            <a:round/>
            <a:headEnd/>
            <a:tailEnd/>
          </a:ln>
        </p:spPr>
      </p:cxnSp>
      <p:cxnSp>
        <p:nvCxnSpPr>
          <p:cNvPr id="14" name="Connecteur droit 14"/>
          <p:cNvCxnSpPr>
            <a:cxnSpLocks noChangeShapeType="1"/>
          </p:cNvCxnSpPr>
          <p:nvPr/>
        </p:nvCxnSpPr>
        <p:spPr bwMode="auto">
          <a:xfrm flipH="1">
            <a:off x="2123728" y="4123444"/>
            <a:ext cx="700261" cy="600071"/>
          </a:xfrm>
          <a:prstGeom prst="line">
            <a:avLst/>
          </a:prstGeom>
          <a:noFill/>
          <a:ln w="44450" algn="ctr">
            <a:solidFill>
              <a:srgbClr val="FF0000"/>
            </a:solidFill>
            <a:round/>
            <a:headEnd/>
            <a:tailEnd/>
          </a:ln>
        </p:spPr>
      </p:cxn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856" y="1196752"/>
            <a:ext cx="5570610" cy="3729087"/>
          </a:xfrm>
          <a:prstGeom prst="rect">
            <a:avLst/>
          </a:prstGeom>
          <a:ln w="38100">
            <a:solidFill>
              <a:srgbClr val="C00000"/>
            </a:solidFill>
          </a:ln>
        </p:spPr>
      </p:pic>
      <p:cxnSp>
        <p:nvCxnSpPr>
          <p:cNvPr id="16" name="Connecteur droit 14"/>
          <p:cNvCxnSpPr>
            <a:cxnSpLocks noChangeShapeType="1"/>
          </p:cNvCxnSpPr>
          <p:nvPr/>
        </p:nvCxnSpPr>
        <p:spPr bwMode="auto">
          <a:xfrm>
            <a:off x="5364088" y="2564543"/>
            <a:ext cx="1008112" cy="1368513"/>
          </a:xfrm>
          <a:prstGeom prst="line">
            <a:avLst/>
          </a:prstGeom>
          <a:noFill/>
          <a:ln w="44450" algn="ctr">
            <a:solidFill>
              <a:srgbClr val="FF0000"/>
            </a:solidFill>
            <a:round/>
            <a:headEnd/>
            <a:tailEnd/>
          </a:ln>
        </p:spPr>
      </p:cxnSp>
      <p:cxnSp>
        <p:nvCxnSpPr>
          <p:cNvPr id="17" name="Connecteur droit 14"/>
          <p:cNvCxnSpPr>
            <a:cxnSpLocks noChangeShapeType="1"/>
          </p:cNvCxnSpPr>
          <p:nvPr/>
        </p:nvCxnSpPr>
        <p:spPr bwMode="auto">
          <a:xfrm flipH="1">
            <a:off x="6660232" y="3140968"/>
            <a:ext cx="936103" cy="811247"/>
          </a:xfrm>
          <a:prstGeom prst="line">
            <a:avLst/>
          </a:prstGeom>
          <a:noFill/>
          <a:ln w="44450" algn="ctr">
            <a:solidFill>
              <a:srgbClr val="FF0000"/>
            </a:solidFill>
            <a:round/>
            <a:headEnd/>
            <a:tailEnd/>
          </a:ln>
        </p:spPr>
      </p:cxnSp>
      <p:cxnSp>
        <p:nvCxnSpPr>
          <p:cNvPr id="18" name="Connecteur droit 14"/>
          <p:cNvCxnSpPr>
            <a:cxnSpLocks noChangeShapeType="1"/>
          </p:cNvCxnSpPr>
          <p:nvPr/>
        </p:nvCxnSpPr>
        <p:spPr bwMode="auto">
          <a:xfrm flipH="1">
            <a:off x="7581093" y="1419671"/>
            <a:ext cx="244196" cy="1721297"/>
          </a:xfrm>
          <a:prstGeom prst="line">
            <a:avLst/>
          </a:prstGeom>
          <a:noFill/>
          <a:ln w="44450" algn="ctr">
            <a:solidFill>
              <a:srgbClr val="FF0000"/>
            </a:solidFill>
            <a:round/>
            <a:headEnd/>
            <a:tailEnd/>
          </a:ln>
        </p:spPr>
      </p:cxnSp>
      <p:sp>
        <p:nvSpPr>
          <p:cNvPr id="19" name="ZoneTexte 29"/>
          <p:cNvSpPr txBox="1">
            <a:spLocks noChangeArrowheads="1"/>
          </p:cNvSpPr>
          <p:nvPr/>
        </p:nvSpPr>
        <p:spPr bwMode="auto">
          <a:xfrm>
            <a:off x="4358619" y="5121238"/>
            <a:ext cx="3143250" cy="400110"/>
          </a:xfrm>
          <a:prstGeom prst="rect">
            <a:avLst/>
          </a:prstGeom>
          <a:solidFill>
            <a:srgbClr val="FFC000"/>
          </a:solidFill>
          <a:ln w="57150">
            <a:solidFill>
              <a:srgbClr val="990000"/>
            </a:solidFill>
            <a:miter lim="800000"/>
            <a:headEnd/>
            <a:tailEnd/>
          </a:ln>
        </p:spPr>
        <p:txBody>
          <a:bodyPr>
            <a:spAutoFit/>
          </a:bodyPr>
          <a:lstStyle/>
          <a:p>
            <a:pPr algn="ctr"/>
            <a:r>
              <a:rPr lang="fr-FR" altLang="fr-FR" sz="2000" b="1" dirty="0">
                <a:solidFill>
                  <a:srgbClr val="FF0000"/>
                </a:solidFill>
              </a:rPr>
              <a:t>« V » de carbonisation</a:t>
            </a:r>
          </a:p>
        </p:txBody>
      </p:sp>
    </p:spTree>
    <p:extLst>
      <p:ext uri="{BB962C8B-B14F-4D97-AF65-F5344CB8AC3E}">
        <p14:creationId xmlns:p14="http://schemas.microsoft.com/office/powerpoint/2010/main" val="925411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12</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sz="2800" dirty="0" smtClean="0"/>
              <a:t/>
            </a:r>
            <a:br>
              <a:rPr lang="fr-FR" sz="2800" dirty="0" smtClean="0"/>
            </a:br>
            <a:r>
              <a:rPr lang="fr-FR" sz="2800" dirty="0"/>
              <a:t/>
            </a:r>
            <a:br>
              <a:rPr lang="fr-FR" sz="2800" dirty="0"/>
            </a:br>
            <a:r>
              <a:rPr lang="fr-FR" sz="2800" dirty="0" smtClean="0"/>
              <a:t/>
            </a:r>
            <a:br>
              <a:rPr lang="fr-FR" sz="2800" dirty="0" smtClean="0"/>
            </a:br>
            <a:r>
              <a:rPr lang="fr-FR" sz="2800" dirty="0"/>
              <a:t/>
            </a:r>
            <a:br>
              <a:rPr lang="fr-FR" sz="2800" dirty="0"/>
            </a:br>
            <a:r>
              <a:rPr lang="fr-FR" sz="2800" dirty="0"/>
              <a:t/>
            </a:r>
            <a:br>
              <a:rPr lang="fr-FR" sz="2800" dirty="0"/>
            </a:br>
            <a:endParaRPr lang="fr-FR" sz="2800" dirty="0"/>
          </a:p>
        </p:txBody>
      </p:sp>
      <p:sp>
        <p:nvSpPr>
          <p:cNvPr id="10" name="Rectangle 15"/>
          <p:cNvSpPr>
            <a:spLocks noChangeArrowheads="1"/>
          </p:cNvSpPr>
          <p:nvPr/>
        </p:nvSpPr>
        <p:spPr bwMode="auto">
          <a:xfrm>
            <a:off x="0" y="5661248"/>
            <a:ext cx="9144000" cy="369887"/>
          </a:xfrm>
          <a:prstGeom prst="rect">
            <a:avLst/>
          </a:prstGeom>
          <a:solidFill>
            <a:srgbClr val="FF0000"/>
          </a:solidFill>
          <a:ln w="9525">
            <a:noFill/>
            <a:miter lim="800000"/>
            <a:headEnd/>
            <a:tailEnd/>
          </a:ln>
        </p:spPr>
        <p:txBody>
          <a:bodyPr>
            <a:spAutoFit/>
          </a:bodyPr>
          <a:lstStyle/>
          <a:p>
            <a:r>
              <a:rPr lang="fr-FR" altLang="fr-FR"/>
              <a:t>ZONE  INTERDITE - INCENDIE       ZONE  INTERDITE – INCENDIE        ZONE  INTE</a:t>
            </a: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413" y="1124744"/>
            <a:ext cx="4831942" cy="3234606"/>
          </a:xfrm>
          <a:prstGeom prst="rect">
            <a:avLst/>
          </a:prstGeom>
          <a:ln w="38100">
            <a:solidFill>
              <a:srgbClr val="C00000"/>
            </a:solidFill>
          </a:ln>
        </p:spPr>
      </p:pic>
      <p:cxnSp>
        <p:nvCxnSpPr>
          <p:cNvPr id="12" name="Connecteur droit 13"/>
          <p:cNvCxnSpPr>
            <a:cxnSpLocks noChangeShapeType="1"/>
          </p:cNvCxnSpPr>
          <p:nvPr/>
        </p:nvCxnSpPr>
        <p:spPr bwMode="auto">
          <a:xfrm>
            <a:off x="1115616" y="2340123"/>
            <a:ext cx="360362" cy="1650429"/>
          </a:xfrm>
          <a:prstGeom prst="line">
            <a:avLst/>
          </a:prstGeom>
          <a:noFill/>
          <a:ln w="50800" algn="ctr">
            <a:solidFill>
              <a:srgbClr val="FF0000"/>
            </a:solidFill>
            <a:round/>
            <a:headEnd/>
            <a:tailEnd/>
          </a:ln>
        </p:spPr>
      </p:cxnSp>
      <p:cxnSp>
        <p:nvCxnSpPr>
          <p:cNvPr id="13" name="Connecteur droit 13"/>
          <p:cNvCxnSpPr>
            <a:cxnSpLocks noChangeShapeType="1"/>
          </p:cNvCxnSpPr>
          <p:nvPr/>
        </p:nvCxnSpPr>
        <p:spPr bwMode="auto">
          <a:xfrm flipH="1">
            <a:off x="4099834" y="2016719"/>
            <a:ext cx="472166" cy="1955924"/>
          </a:xfrm>
          <a:prstGeom prst="line">
            <a:avLst/>
          </a:prstGeom>
          <a:noFill/>
          <a:ln w="50800" algn="ctr">
            <a:solidFill>
              <a:srgbClr val="FF0000"/>
            </a:solidFill>
            <a:round/>
            <a:headEnd/>
            <a:tailEnd/>
          </a:ln>
        </p:spPr>
      </p:cxnSp>
      <p:pic>
        <p:nvPicPr>
          <p:cNvPr id="14" name="Image 25" descr="lumiere-feu-44.gif"/>
          <p:cNvPicPr>
            <a:picLocks noChangeAspect="1"/>
          </p:cNvPicPr>
          <p:nvPr/>
        </p:nvPicPr>
        <p:blipFill>
          <a:blip r:embed="rId4" cstate="print"/>
          <a:srcRect/>
          <a:stretch>
            <a:fillRect/>
          </a:stretch>
        </p:blipFill>
        <p:spPr bwMode="auto">
          <a:xfrm>
            <a:off x="2136245" y="2370804"/>
            <a:ext cx="1278219" cy="1619748"/>
          </a:xfrm>
          <a:prstGeom prst="rect">
            <a:avLst/>
          </a:prstGeom>
          <a:noFill/>
          <a:ln w="9525">
            <a:noFill/>
            <a:miter lim="800000"/>
            <a:headEnd/>
            <a:tailEnd/>
          </a:ln>
        </p:spPr>
      </p:pic>
      <p:sp>
        <p:nvSpPr>
          <p:cNvPr id="15" name="ZoneTexte 29"/>
          <p:cNvSpPr txBox="1">
            <a:spLocks noChangeArrowheads="1"/>
          </p:cNvSpPr>
          <p:nvPr/>
        </p:nvSpPr>
        <p:spPr bwMode="auto">
          <a:xfrm>
            <a:off x="1115616" y="4610189"/>
            <a:ext cx="3143250" cy="400110"/>
          </a:xfrm>
          <a:prstGeom prst="rect">
            <a:avLst/>
          </a:prstGeom>
          <a:solidFill>
            <a:srgbClr val="FFC000"/>
          </a:solidFill>
          <a:ln w="57150">
            <a:solidFill>
              <a:srgbClr val="990000"/>
            </a:solidFill>
            <a:miter lim="800000"/>
            <a:headEnd/>
            <a:tailEnd/>
          </a:ln>
        </p:spPr>
        <p:txBody>
          <a:bodyPr>
            <a:spAutoFit/>
          </a:bodyPr>
          <a:lstStyle/>
          <a:p>
            <a:pPr algn="ctr"/>
            <a:r>
              <a:rPr lang="fr-FR" altLang="fr-FR" sz="2000" b="1" dirty="0">
                <a:solidFill>
                  <a:srgbClr val="FF0000"/>
                </a:solidFill>
              </a:rPr>
              <a:t>« V » de carbonisation</a:t>
            </a:r>
          </a:p>
        </p:txBody>
      </p:sp>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112" y="1172458"/>
            <a:ext cx="2766187" cy="4132205"/>
          </a:xfrm>
          <a:prstGeom prst="rect">
            <a:avLst/>
          </a:prstGeom>
          <a:ln w="38100">
            <a:solidFill>
              <a:srgbClr val="990000"/>
            </a:solidFill>
          </a:ln>
        </p:spPr>
      </p:pic>
      <p:cxnSp>
        <p:nvCxnSpPr>
          <p:cNvPr id="17" name="Connecteur droit 16"/>
          <p:cNvCxnSpPr>
            <a:cxnSpLocks noChangeShapeType="1"/>
          </p:cNvCxnSpPr>
          <p:nvPr/>
        </p:nvCxnSpPr>
        <p:spPr bwMode="auto">
          <a:xfrm>
            <a:off x="5984240" y="3008627"/>
            <a:ext cx="359916" cy="1630736"/>
          </a:xfrm>
          <a:prstGeom prst="line">
            <a:avLst/>
          </a:prstGeom>
          <a:noFill/>
          <a:ln w="50800" algn="ctr">
            <a:solidFill>
              <a:srgbClr val="FF0000"/>
            </a:solidFill>
            <a:round/>
            <a:headEnd/>
            <a:tailEnd/>
          </a:ln>
        </p:spPr>
      </p:cxnSp>
      <p:cxnSp>
        <p:nvCxnSpPr>
          <p:cNvPr id="18" name="Connecteur droit 16"/>
          <p:cNvCxnSpPr>
            <a:cxnSpLocks noChangeShapeType="1"/>
          </p:cNvCxnSpPr>
          <p:nvPr/>
        </p:nvCxnSpPr>
        <p:spPr bwMode="auto">
          <a:xfrm flipH="1">
            <a:off x="7180752" y="2672014"/>
            <a:ext cx="453371" cy="1972498"/>
          </a:xfrm>
          <a:prstGeom prst="line">
            <a:avLst/>
          </a:prstGeom>
          <a:noFill/>
          <a:ln w="50800" algn="ctr">
            <a:solidFill>
              <a:srgbClr val="FF0000"/>
            </a:solidFill>
            <a:round/>
            <a:headEnd/>
            <a:tailEnd/>
          </a:ln>
        </p:spPr>
      </p:cxnSp>
      <p:pic>
        <p:nvPicPr>
          <p:cNvPr id="19" name="Image 25" descr="lumiere-feu-44.gif"/>
          <p:cNvPicPr>
            <a:picLocks noChangeAspect="1"/>
          </p:cNvPicPr>
          <p:nvPr/>
        </p:nvPicPr>
        <p:blipFill>
          <a:blip r:embed="rId4" cstate="print"/>
          <a:srcRect/>
          <a:stretch>
            <a:fillRect/>
          </a:stretch>
        </p:blipFill>
        <p:spPr bwMode="auto">
          <a:xfrm>
            <a:off x="6348637" y="3238560"/>
            <a:ext cx="812800" cy="1452563"/>
          </a:xfrm>
          <a:prstGeom prst="rect">
            <a:avLst/>
          </a:prstGeom>
          <a:noFill/>
          <a:ln w="9525">
            <a:noFill/>
            <a:miter lim="800000"/>
            <a:headEnd/>
            <a:tailEnd/>
          </a:ln>
        </p:spPr>
      </p:pic>
    </p:spTree>
    <p:extLst>
      <p:ext uri="{BB962C8B-B14F-4D97-AF65-F5344CB8AC3E}">
        <p14:creationId xmlns:p14="http://schemas.microsoft.com/office/powerpoint/2010/main" val="27045850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dirty="0"/>
              <a:t/>
            </a:r>
            <a:br>
              <a:rPr lang="fr-FR" dirty="0"/>
            </a:br>
            <a:r>
              <a:rPr lang="fr-FR" sz="2000" kern="1200" dirty="0">
                <a:solidFill>
                  <a:srgbClr val="FFFF00"/>
                </a:solidFill>
                <a:latin typeface="Arial" charset="0"/>
                <a:ea typeface="+mn-ea"/>
                <a:cs typeface="Arial" charset="0"/>
              </a:rPr>
              <a:t/>
            </a:r>
            <a:br>
              <a:rPr lang="fr-FR" sz="20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13</a:t>
            </a:fld>
            <a:endParaRPr lang="fr-FR" altLang="fr-FR"/>
          </a:p>
        </p:txBody>
      </p:sp>
      <p:sp>
        <p:nvSpPr>
          <p:cNvPr id="9" name="ZoneTexte 21"/>
          <p:cNvSpPr txBox="1">
            <a:spLocks noChangeArrowheads="1"/>
          </p:cNvSpPr>
          <p:nvPr/>
        </p:nvSpPr>
        <p:spPr bwMode="auto">
          <a:xfrm>
            <a:off x="1475656" y="1196752"/>
            <a:ext cx="6305550" cy="495300"/>
          </a:xfrm>
          <a:prstGeom prst="rect">
            <a:avLst/>
          </a:prstGeom>
          <a:solidFill>
            <a:srgbClr val="FFFF00"/>
          </a:solidFill>
          <a:ln w="38100">
            <a:solidFill>
              <a:srgbClr val="C00000"/>
            </a:solidFill>
            <a:miter lim="800000"/>
            <a:headEnd/>
            <a:tailEnd/>
          </a:ln>
        </p:spPr>
        <p:txBody>
          <a:bodyPr>
            <a:spAutoFit/>
          </a:bodyPr>
          <a:lstStyle/>
          <a:p>
            <a:r>
              <a:rPr lang="fr-FR" altLang="fr-FR" sz="2400" b="1" i="1" dirty="0">
                <a:solidFill>
                  <a:srgbClr val="FF0000"/>
                </a:solidFill>
              </a:rPr>
              <a:t>D’autres exemples de signes objectifs:</a:t>
            </a:r>
          </a:p>
        </p:txBody>
      </p:sp>
      <p:sp>
        <p:nvSpPr>
          <p:cNvPr id="10" name="ZoneTexte 53"/>
          <p:cNvSpPr txBox="1">
            <a:spLocks noChangeArrowheads="1"/>
          </p:cNvSpPr>
          <p:nvPr/>
        </p:nvSpPr>
        <p:spPr bwMode="auto">
          <a:xfrm flipH="1">
            <a:off x="190079" y="1772816"/>
            <a:ext cx="8604250" cy="584775"/>
          </a:xfrm>
          <a:prstGeom prst="rect">
            <a:avLst/>
          </a:prstGeom>
          <a:noFill/>
          <a:ln w="9525">
            <a:noFill/>
            <a:miter lim="800000"/>
            <a:headEnd/>
            <a:tailEnd/>
          </a:ln>
        </p:spPr>
        <p:txBody>
          <a:bodyPr>
            <a:spAutoFit/>
          </a:bodyPr>
          <a:lstStyle/>
          <a:p>
            <a:r>
              <a:rPr lang="fr-FR" altLang="fr-FR" b="1" i="1" dirty="0"/>
              <a:t>Sous l'action de la chaleur de l'incendie, une ampoule ordinaire  peut gonfler.</a:t>
            </a:r>
          </a:p>
          <a:p>
            <a:r>
              <a:rPr lang="fr-FR" altLang="fr-FR" b="1" i="1" dirty="0"/>
              <a:t>La boursouflure étant orientée vers ………………???????????? .</a:t>
            </a:r>
          </a:p>
        </p:txBody>
      </p:sp>
      <p:sp>
        <p:nvSpPr>
          <p:cNvPr id="11" name="Rectangle 15"/>
          <p:cNvSpPr>
            <a:spLocks noChangeArrowheads="1"/>
          </p:cNvSpPr>
          <p:nvPr/>
        </p:nvSpPr>
        <p:spPr bwMode="auto">
          <a:xfrm>
            <a:off x="0" y="5725737"/>
            <a:ext cx="9144000" cy="369887"/>
          </a:xfrm>
          <a:prstGeom prst="rect">
            <a:avLst/>
          </a:prstGeom>
          <a:solidFill>
            <a:srgbClr val="FF0000"/>
          </a:solidFill>
          <a:ln w="9525">
            <a:noFill/>
            <a:miter lim="800000"/>
            <a:headEnd/>
            <a:tailEnd/>
          </a:ln>
        </p:spPr>
        <p:txBody>
          <a:bodyPr>
            <a:spAutoFit/>
          </a:bodyPr>
          <a:lstStyle/>
          <a:p>
            <a:r>
              <a:rPr lang="fr-FR" altLang="fr-FR" dirty="0"/>
              <a:t>ZONE  INTERDITE - INCENDIE       ZONE  INTERDITE – INCENDIE        ZONE  INTE</a:t>
            </a:r>
          </a:p>
        </p:txBody>
      </p:sp>
      <p:pic>
        <p:nvPicPr>
          <p:cNvPr id="17" name="Picture 20"/>
          <p:cNvPicPr>
            <a:picLocks noChangeAspect="1" noChangeArrowheads="1"/>
          </p:cNvPicPr>
          <p:nvPr/>
        </p:nvPicPr>
        <p:blipFill>
          <a:blip r:embed="rId2" cstate="print"/>
          <a:srcRect/>
          <a:stretch>
            <a:fillRect/>
          </a:stretch>
        </p:blipFill>
        <p:spPr bwMode="auto">
          <a:xfrm>
            <a:off x="323528" y="2438355"/>
            <a:ext cx="3917950" cy="3151187"/>
          </a:xfrm>
          <a:prstGeom prst="rect">
            <a:avLst/>
          </a:prstGeom>
          <a:noFill/>
          <a:ln w="57150">
            <a:solidFill>
              <a:srgbClr val="FF0000"/>
            </a:solidFill>
            <a:miter lim="800000"/>
            <a:headEnd/>
            <a:tailEnd/>
          </a:ln>
        </p:spPr>
      </p:pic>
      <p:cxnSp>
        <p:nvCxnSpPr>
          <p:cNvPr id="18" name="Connecteur droit 13"/>
          <p:cNvCxnSpPr>
            <a:cxnSpLocks noChangeShapeType="1"/>
          </p:cNvCxnSpPr>
          <p:nvPr/>
        </p:nvCxnSpPr>
        <p:spPr bwMode="auto">
          <a:xfrm>
            <a:off x="396330" y="3337565"/>
            <a:ext cx="2952750" cy="1582738"/>
          </a:xfrm>
          <a:prstGeom prst="line">
            <a:avLst/>
          </a:prstGeom>
          <a:noFill/>
          <a:ln w="50800" algn="ctr">
            <a:solidFill>
              <a:srgbClr val="FF0000"/>
            </a:solidFill>
            <a:round/>
            <a:headEnd/>
            <a:tailEnd/>
          </a:ln>
        </p:spPr>
      </p:cxnSp>
      <p:cxnSp>
        <p:nvCxnSpPr>
          <p:cNvPr id="19" name="Connecteur droit 13"/>
          <p:cNvCxnSpPr>
            <a:cxnSpLocks noChangeShapeType="1"/>
          </p:cNvCxnSpPr>
          <p:nvPr/>
        </p:nvCxnSpPr>
        <p:spPr bwMode="auto">
          <a:xfrm rot="5400000">
            <a:off x="3671515" y="4401493"/>
            <a:ext cx="720725" cy="215900"/>
          </a:xfrm>
          <a:prstGeom prst="line">
            <a:avLst/>
          </a:prstGeom>
          <a:noFill/>
          <a:ln w="50800" algn="ctr">
            <a:solidFill>
              <a:srgbClr val="FF0000"/>
            </a:solidFill>
            <a:round/>
            <a:headEnd/>
            <a:tailEnd/>
          </a:ln>
        </p:spPr>
      </p:cxnSp>
      <p:pic>
        <p:nvPicPr>
          <p:cNvPr id="20" name="Image 33" descr="lumiere-feu-32.gif"/>
          <p:cNvPicPr>
            <a:picLocks noChangeAspect="1"/>
          </p:cNvPicPr>
          <p:nvPr/>
        </p:nvPicPr>
        <p:blipFill>
          <a:blip r:embed="rId3" cstate="print"/>
          <a:srcRect/>
          <a:stretch>
            <a:fillRect/>
          </a:stretch>
        </p:blipFill>
        <p:spPr bwMode="auto">
          <a:xfrm>
            <a:off x="3188977" y="4224862"/>
            <a:ext cx="560388" cy="712788"/>
          </a:xfrm>
          <a:prstGeom prst="rect">
            <a:avLst/>
          </a:prstGeom>
          <a:noFill/>
          <a:ln w="9525">
            <a:noFill/>
            <a:miter lim="800000"/>
            <a:headEnd/>
            <a:tailEnd/>
          </a:ln>
        </p:spPr>
      </p:pic>
      <p:pic>
        <p:nvPicPr>
          <p:cNvPr id="21" name="Picture 2" descr="TPS3"/>
          <p:cNvPicPr>
            <a:picLocks noChangeAspect="1" noChangeArrowheads="1"/>
          </p:cNvPicPr>
          <p:nvPr/>
        </p:nvPicPr>
        <p:blipFill>
          <a:blip r:embed="rId4" cstate="print"/>
          <a:srcRect l="1332" t="2058" r="1332" b="2058"/>
          <a:stretch>
            <a:fillRect/>
          </a:stretch>
        </p:blipFill>
        <p:spPr bwMode="auto">
          <a:xfrm>
            <a:off x="4387415" y="2398874"/>
            <a:ext cx="4289041" cy="3190668"/>
          </a:xfrm>
          <a:prstGeom prst="rect">
            <a:avLst/>
          </a:prstGeom>
          <a:noFill/>
          <a:ln w="38100">
            <a:solidFill>
              <a:srgbClr val="FF0000"/>
            </a:solidFill>
            <a:miter lim="800000"/>
            <a:headEnd/>
            <a:tailEnd/>
          </a:ln>
        </p:spPr>
      </p:pic>
    </p:spTree>
    <p:extLst>
      <p:ext uri="{BB962C8B-B14F-4D97-AF65-F5344CB8AC3E}">
        <p14:creationId xmlns:p14="http://schemas.microsoft.com/office/powerpoint/2010/main" val="784614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Incendie CH NORD SAINT- ETIENNE</a:t>
            </a: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14</a:t>
            </a:fld>
            <a:endParaRPr lang="fr-FR" altLang="fr-FR"/>
          </a:p>
        </p:txBody>
      </p:sp>
      <p:sp>
        <p:nvSpPr>
          <p:cNvPr id="9" name="Rectangle 26"/>
          <p:cNvSpPr>
            <a:spLocks noChangeArrowheads="1"/>
          </p:cNvSpPr>
          <p:nvPr/>
        </p:nvSpPr>
        <p:spPr bwMode="auto">
          <a:xfrm>
            <a:off x="0" y="5661248"/>
            <a:ext cx="9144000" cy="369887"/>
          </a:xfrm>
          <a:prstGeom prst="rect">
            <a:avLst/>
          </a:prstGeom>
          <a:solidFill>
            <a:srgbClr val="FF0000"/>
          </a:solidFill>
          <a:ln w="9525">
            <a:noFill/>
            <a:miter lim="800000"/>
            <a:headEnd/>
            <a:tailEnd/>
          </a:ln>
        </p:spPr>
        <p:txBody>
          <a:bodyPr>
            <a:spAutoFit/>
          </a:bodyPr>
          <a:lstStyle/>
          <a:p>
            <a:r>
              <a:rPr lang="fr-FR" altLang="fr-FR" dirty="0"/>
              <a:t>ZONE  INTERDITE - INCENDIE       ZONE  INTERDITE – INCENDIE        ZONE  INTE</a:t>
            </a:r>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124744"/>
            <a:ext cx="6606480" cy="4422520"/>
          </a:xfrm>
          <a:prstGeom prst="rect">
            <a:avLst/>
          </a:prstGeom>
          <a:ln w="38100">
            <a:solidFill>
              <a:srgbClr val="990000"/>
            </a:solidFill>
          </a:ln>
        </p:spPr>
      </p:pic>
      <p:pic>
        <p:nvPicPr>
          <p:cNvPr id="11" name="Image 25" descr="lumiere-feu-44.gif"/>
          <p:cNvPicPr>
            <a:picLocks noChangeAspect="1"/>
          </p:cNvPicPr>
          <p:nvPr/>
        </p:nvPicPr>
        <p:blipFill>
          <a:blip r:embed="rId3" cstate="print"/>
          <a:srcRect/>
          <a:stretch>
            <a:fillRect/>
          </a:stretch>
        </p:blipFill>
        <p:spPr bwMode="auto">
          <a:xfrm>
            <a:off x="4403108" y="412638"/>
            <a:ext cx="1419048" cy="2986397"/>
          </a:xfrm>
          <a:prstGeom prst="rect">
            <a:avLst/>
          </a:prstGeom>
          <a:noFill/>
          <a:ln w="9525">
            <a:noFill/>
            <a:miter lim="800000"/>
            <a:headEnd/>
            <a:tailEnd/>
          </a:ln>
        </p:spPr>
      </p:pic>
      <p:sp>
        <p:nvSpPr>
          <p:cNvPr id="12" name="ZoneTexte 30"/>
          <p:cNvSpPr txBox="1">
            <a:spLocks noChangeArrowheads="1"/>
          </p:cNvSpPr>
          <p:nvPr/>
        </p:nvSpPr>
        <p:spPr bwMode="auto">
          <a:xfrm>
            <a:off x="3314877" y="1590364"/>
            <a:ext cx="2500312" cy="369332"/>
          </a:xfrm>
          <a:prstGeom prst="rect">
            <a:avLst/>
          </a:prstGeom>
          <a:solidFill>
            <a:srgbClr val="FFCC00"/>
          </a:solidFill>
          <a:ln w="57150">
            <a:solidFill>
              <a:srgbClr val="990000"/>
            </a:solidFill>
            <a:miter lim="800000"/>
            <a:headEnd/>
            <a:tailEnd/>
          </a:ln>
        </p:spPr>
        <p:txBody>
          <a:bodyPr>
            <a:spAutoFit/>
          </a:bodyPr>
          <a:lstStyle/>
          <a:p>
            <a:r>
              <a:rPr lang="fr-FR" altLang="fr-FR" b="1" dirty="0">
                <a:solidFill>
                  <a:srgbClr val="FF0000"/>
                </a:solidFill>
              </a:rPr>
              <a:t>Marche des flammes </a:t>
            </a:r>
          </a:p>
        </p:txBody>
      </p:sp>
      <p:sp>
        <p:nvSpPr>
          <p:cNvPr id="13" name="Flèche vers le haut 15"/>
          <p:cNvSpPr>
            <a:spLocks noChangeArrowheads="1"/>
          </p:cNvSpPr>
          <p:nvPr/>
        </p:nvSpPr>
        <p:spPr bwMode="auto">
          <a:xfrm rot="12950277">
            <a:off x="3715261" y="2091484"/>
            <a:ext cx="457200" cy="935707"/>
          </a:xfrm>
          <a:prstGeom prst="upArrow">
            <a:avLst>
              <a:gd name="adj1" fmla="val 50000"/>
              <a:gd name="adj2" fmla="val 50084"/>
            </a:avLst>
          </a:prstGeom>
          <a:solidFill>
            <a:srgbClr val="FF0000"/>
          </a:solidFill>
          <a:ln w="9525" algn="ctr">
            <a:solidFill>
              <a:schemeClr val="tx1"/>
            </a:solidFill>
            <a:round/>
            <a:headEnd/>
            <a:tailEnd/>
          </a:ln>
        </p:spPr>
        <p:txBody>
          <a:bodyPr/>
          <a:lstStyle/>
          <a:p>
            <a:endParaRPr lang="fr-FR" altLang="fr-FR"/>
          </a:p>
        </p:txBody>
      </p:sp>
      <p:cxnSp>
        <p:nvCxnSpPr>
          <p:cNvPr id="14" name="Connecteur droit 11"/>
          <p:cNvCxnSpPr>
            <a:cxnSpLocks noChangeShapeType="1"/>
          </p:cNvCxnSpPr>
          <p:nvPr/>
        </p:nvCxnSpPr>
        <p:spPr bwMode="auto">
          <a:xfrm flipV="1">
            <a:off x="1115616" y="3158979"/>
            <a:ext cx="2880320" cy="1206125"/>
          </a:xfrm>
          <a:prstGeom prst="line">
            <a:avLst/>
          </a:prstGeom>
          <a:noFill/>
          <a:ln w="50800" algn="ctr">
            <a:solidFill>
              <a:srgbClr val="FF0000"/>
            </a:solidFill>
            <a:round/>
            <a:headEnd/>
            <a:tailEnd/>
          </a:ln>
        </p:spPr>
      </p:cxnSp>
      <p:sp>
        <p:nvSpPr>
          <p:cNvPr id="15" name="Flèche vers le haut 15"/>
          <p:cNvSpPr>
            <a:spLocks noChangeArrowheads="1"/>
          </p:cNvSpPr>
          <p:nvPr/>
        </p:nvSpPr>
        <p:spPr bwMode="auto">
          <a:xfrm>
            <a:off x="4680942" y="3496701"/>
            <a:ext cx="403225" cy="762000"/>
          </a:xfrm>
          <a:prstGeom prst="upArrow">
            <a:avLst>
              <a:gd name="adj1" fmla="val 50000"/>
              <a:gd name="adj2" fmla="val 50192"/>
            </a:avLst>
          </a:prstGeom>
          <a:solidFill>
            <a:srgbClr val="0070C0"/>
          </a:solidFill>
          <a:ln w="9525" algn="ctr">
            <a:solidFill>
              <a:schemeClr val="tx1"/>
            </a:solidFill>
            <a:round/>
            <a:headEnd/>
            <a:tailEnd/>
          </a:ln>
        </p:spPr>
        <p:txBody>
          <a:bodyPr/>
          <a:lstStyle/>
          <a:p>
            <a:endParaRPr lang="fr-FR" altLang="fr-FR"/>
          </a:p>
        </p:txBody>
      </p:sp>
      <p:sp>
        <p:nvSpPr>
          <p:cNvPr id="16" name="ZoneTexte 24"/>
          <p:cNvSpPr txBox="1">
            <a:spLocks noChangeArrowheads="1"/>
          </p:cNvSpPr>
          <p:nvPr/>
        </p:nvSpPr>
        <p:spPr bwMode="auto">
          <a:xfrm>
            <a:off x="3820543" y="4352175"/>
            <a:ext cx="1954253" cy="338554"/>
          </a:xfrm>
          <a:prstGeom prst="rect">
            <a:avLst/>
          </a:prstGeom>
          <a:solidFill>
            <a:srgbClr val="FFCC00"/>
          </a:solidFill>
          <a:ln w="57150">
            <a:solidFill>
              <a:srgbClr val="990000"/>
            </a:solidFill>
            <a:miter lim="800000"/>
            <a:headEnd/>
            <a:tailEnd/>
          </a:ln>
        </p:spPr>
        <p:txBody>
          <a:bodyPr wrap="none">
            <a:spAutoFit/>
          </a:bodyPr>
          <a:lstStyle/>
          <a:p>
            <a:r>
              <a:rPr lang="fr-FR" altLang="fr-FR" sz="1600" b="1" dirty="0">
                <a:solidFill>
                  <a:srgbClr val="FF0000"/>
                </a:solidFill>
              </a:rPr>
              <a:t>Vers </a:t>
            </a:r>
            <a:r>
              <a:rPr lang="fr-FR" altLang="fr-FR" sz="1600" b="1" dirty="0" smtClean="0">
                <a:solidFill>
                  <a:srgbClr val="FF0000"/>
                </a:solidFill>
              </a:rPr>
              <a:t>lieu </a:t>
            </a:r>
            <a:r>
              <a:rPr lang="fr-FR" altLang="fr-FR" sz="1600" b="1" dirty="0">
                <a:solidFill>
                  <a:srgbClr val="FF0000"/>
                </a:solidFill>
              </a:rPr>
              <a:t>d’origine</a:t>
            </a:r>
          </a:p>
        </p:txBody>
      </p:sp>
      <p:cxnSp>
        <p:nvCxnSpPr>
          <p:cNvPr id="17" name="Connecteur droit 11"/>
          <p:cNvCxnSpPr>
            <a:cxnSpLocks noChangeShapeType="1"/>
          </p:cNvCxnSpPr>
          <p:nvPr/>
        </p:nvCxnSpPr>
        <p:spPr bwMode="auto">
          <a:xfrm flipH="1" flipV="1">
            <a:off x="5491340" y="3072461"/>
            <a:ext cx="1419047" cy="2098235"/>
          </a:xfrm>
          <a:prstGeom prst="line">
            <a:avLst/>
          </a:prstGeom>
          <a:noFill/>
          <a:ln w="50800" algn="ctr">
            <a:solidFill>
              <a:srgbClr val="FF0000"/>
            </a:solidFill>
            <a:round/>
            <a:headEnd/>
            <a:tailEnd/>
          </a:ln>
        </p:spPr>
      </p:cxnSp>
      <p:sp>
        <p:nvSpPr>
          <p:cNvPr id="18" name="ZoneTexte 21"/>
          <p:cNvSpPr txBox="1">
            <a:spLocks noChangeArrowheads="1"/>
          </p:cNvSpPr>
          <p:nvPr/>
        </p:nvSpPr>
        <p:spPr bwMode="auto">
          <a:xfrm>
            <a:off x="6571333" y="3496701"/>
            <a:ext cx="1354349" cy="584775"/>
          </a:xfrm>
          <a:prstGeom prst="rect">
            <a:avLst/>
          </a:prstGeom>
          <a:solidFill>
            <a:srgbClr val="FFCC00"/>
          </a:solidFill>
          <a:ln w="57150">
            <a:solidFill>
              <a:srgbClr val="990000"/>
            </a:solidFill>
            <a:miter lim="800000"/>
            <a:headEnd/>
            <a:tailEnd/>
          </a:ln>
        </p:spPr>
        <p:txBody>
          <a:bodyPr wrap="square">
            <a:spAutoFit/>
          </a:bodyPr>
          <a:lstStyle/>
          <a:p>
            <a:r>
              <a:rPr lang="fr-FR" altLang="fr-FR" sz="1600" b="1" dirty="0">
                <a:solidFill>
                  <a:srgbClr val="FF0000"/>
                </a:solidFill>
              </a:rPr>
              <a:t>Ligne de chaleur</a:t>
            </a:r>
          </a:p>
        </p:txBody>
      </p:sp>
    </p:spTree>
    <p:extLst>
      <p:ext uri="{BB962C8B-B14F-4D97-AF65-F5344CB8AC3E}">
        <p14:creationId xmlns:p14="http://schemas.microsoft.com/office/powerpoint/2010/main" val="6164000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altLang="fr-FR" sz="3200" b="0" kern="1200" dirty="0">
                <a:latin typeface="Arial" charset="0"/>
                <a:ea typeface="+mn-ea"/>
                <a:cs typeface="Arial" charset="0"/>
              </a:rPr>
              <a:t>4) Les incendies volontaires</a:t>
            </a:r>
            <a:r>
              <a:rPr lang="fr-FR" altLang="fr-FR" sz="3200" b="0" kern="1200" dirty="0">
                <a:solidFill>
                  <a:srgbClr val="FFFF00"/>
                </a:solidFill>
                <a:latin typeface="Arial" charset="0"/>
                <a:ea typeface="+mn-ea"/>
                <a:cs typeface="Arial" charset="0"/>
              </a:rPr>
              <a:t/>
            </a:r>
            <a:br>
              <a:rPr lang="fr-FR" altLang="fr-FR" sz="32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15</a:t>
            </a:fld>
            <a:endParaRPr lang="fr-FR" altLang="fr-FR"/>
          </a:p>
        </p:txBody>
      </p:sp>
      <p:pic>
        <p:nvPicPr>
          <p:cNvPr id="15" name="Picture 2" descr="Drop from ceiling2"/>
          <p:cNvPicPr>
            <a:picLocks noChangeAspect="1" noChangeArrowheads="1"/>
          </p:cNvPicPr>
          <p:nvPr/>
        </p:nvPicPr>
        <p:blipFill>
          <a:blip r:embed="rId2" cstate="print"/>
          <a:srcRect/>
          <a:stretch>
            <a:fillRect/>
          </a:stretch>
        </p:blipFill>
        <p:spPr bwMode="auto">
          <a:xfrm>
            <a:off x="179388" y="1124744"/>
            <a:ext cx="4787900" cy="3590925"/>
          </a:xfrm>
          <a:prstGeom prst="rect">
            <a:avLst/>
          </a:prstGeom>
          <a:noFill/>
          <a:ln w="38100">
            <a:solidFill>
              <a:srgbClr val="C00000"/>
            </a:solidFill>
            <a:miter lim="800000"/>
            <a:headEnd/>
            <a:tailEnd/>
          </a:ln>
        </p:spPr>
      </p:pic>
      <p:pic>
        <p:nvPicPr>
          <p:cNvPr id="18" name="Picture 2" descr="K:\stage RCI\photos signe objectifs\trainées accélérants\DSC_0054.JPG"/>
          <p:cNvPicPr>
            <a:picLocks noChangeAspect="1" noChangeArrowheads="1"/>
          </p:cNvPicPr>
          <p:nvPr/>
        </p:nvPicPr>
        <p:blipFill>
          <a:blip r:embed="rId3" cstate="print"/>
          <a:srcRect/>
          <a:stretch>
            <a:fillRect/>
          </a:stretch>
        </p:blipFill>
        <p:spPr bwMode="auto">
          <a:xfrm>
            <a:off x="5292080" y="1124744"/>
            <a:ext cx="3048000" cy="3598862"/>
          </a:xfrm>
          <a:prstGeom prst="rect">
            <a:avLst/>
          </a:prstGeom>
          <a:noFill/>
          <a:ln w="38100">
            <a:solidFill>
              <a:srgbClr val="990000"/>
            </a:solidFill>
            <a:miter lim="800000"/>
            <a:headEnd/>
            <a:tailEnd/>
          </a:ln>
        </p:spPr>
      </p:pic>
      <p:sp>
        <p:nvSpPr>
          <p:cNvPr id="19" name="Rectangle 24"/>
          <p:cNvSpPr>
            <a:spLocks noChangeArrowheads="1"/>
          </p:cNvSpPr>
          <p:nvPr/>
        </p:nvSpPr>
        <p:spPr bwMode="auto">
          <a:xfrm>
            <a:off x="0" y="5661248"/>
            <a:ext cx="9144000" cy="369887"/>
          </a:xfrm>
          <a:prstGeom prst="rect">
            <a:avLst/>
          </a:prstGeom>
          <a:solidFill>
            <a:srgbClr val="FF0000"/>
          </a:solidFill>
          <a:ln w="9525">
            <a:noFill/>
            <a:miter lim="800000"/>
            <a:headEnd/>
            <a:tailEnd/>
          </a:ln>
        </p:spPr>
        <p:txBody>
          <a:bodyPr>
            <a:spAutoFit/>
          </a:bodyPr>
          <a:lstStyle/>
          <a:p>
            <a:r>
              <a:rPr lang="fr-FR" altLang="fr-FR" dirty="0"/>
              <a:t>ZONE  INTERDITE - INCENDIE       ZONE  INTERDITE – INCENDIE        ZONE  INTE</a:t>
            </a:r>
          </a:p>
        </p:txBody>
      </p:sp>
      <p:sp>
        <p:nvSpPr>
          <p:cNvPr id="20" name="Rectangle 15"/>
          <p:cNvSpPr>
            <a:spLocks noChangeArrowheads="1"/>
          </p:cNvSpPr>
          <p:nvPr/>
        </p:nvSpPr>
        <p:spPr bwMode="auto">
          <a:xfrm>
            <a:off x="1403648" y="4986052"/>
            <a:ext cx="6551613" cy="396875"/>
          </a:xfrm>
          <a:prstGeom prst="rect">
            <a:avLst/>
          </a:prstGeom>
          <a:noFill/>
          <a:ln w="9525">
            <a:noFill/>
            <a:miter lim="800000"/>
            <a:headEnd/>
            <a:tailEnd/>
          </a:ln>
        </p:spPr>
        <p:txBody>
          <a:bodyPr>
            <a:spAutoFit/>
          </a:bodyPr>
          <a:lstStyle/>
          <a:p>
            <a:r>
              <a:rPr lang="fr-FR" altLang="fr-FR" sz="2000" b="1" i="1" dirty="0"/>
              <a:t>Trainées d’accélérant  après nettoyage des sols</a:t>
            </a:r>
            <a:endParaRPr lang="fr-FR" altLang="fr-FR" sz="2000" b="1" dirty="0"/>
          </a:p>
        </p:txBody>
      </p:sp>
    </p:spTree>
    <p:extLst>
      <p:ext uri="{BB962C8B-B14F-4D97-AF65-F5344CB8AC3E}">
        <p14:creationId xmlns:p14="http://schemas.microsoft.com/office/powerpoint/2010/main" val="2371574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16</a:t>
            </a:fld>
            <a:endParaRPr lang="fr-FR" altLang="fr-FR"/>
          </a:p>
        </p:txBody>
      </p:sp>
      <p:sp>
        <p:nvSpPr>
          <p:cNvPr id="35" name="Rectangle 24"/>
          <p:cNvSpPr>
            <a:spLocks noChangeArrowheads="1"/>
          </p:cNvSpPr>
          <p:nvPr/>
        </p:nvSpPr>
        <p:spPr bwMode="auto">
          <a:xfrm>
            <a:off x="-3051" y="5661248"/>
            <a:ext cx="9144000" cy="369887"/>
          </a:xfrm>
          <a:prstGeom prst="rect">
            <a:avLst/>
          </a:prstGeom>
          <a:solidFill>
            <a:srgbClr val="FF0000"/>
          </a:solidFill>
          <a:ln w="9525">
            <a:noFill/>
            <a:miter lim="800000"/>
            <a:headEnd/>
            <a:tailEnd/>
          </a:ln>
        </p:spPr>
        <p:txBody>
          <a:bodyPr>
            <a:spAutoFit/>
          </a:bodyPr>
          <a:lstStyle/>
          <a:p>
            <a:r>
              <a:rPr lang="fr-FR" altLang="fr-FR" dirty="0"/>
              <a:t>ZONE  INTERDITE - INCENDIE       ZONE  INTERDITE – INCENDIE        ZONE  INTE</a:t>
            </a:r>
          </a:p>
        </p:txBody>
      </p:sp>
      <p:sp>
        <p:nvSpPr>
          <p:cNvPr id="36" name="ZoneTexte 20"/>
          <p:cNvSpPr txBox="1">
            <a:spLocks noChangeArrowheads="1"/>
          </p:cNvSpPr>
          <p:nvPr/>
        </p:nvSpPr>
        <p:spPr bwMode="auto">
          <a:xfrm>
            <a:off x="971600" y="1038225"/>
            <a:ext cx="6684962" cy="461665"/>
          </a:xfrm>
          <a:prstGeom prst="rect">
            <a:avLst/>
          </a:prstGeom>
          <a:noFill/>
          <a:ln w="9525">
            <a:noFill/>
            <a:miter lim="800000"/>
            <a:headEnd/>
            <a:tailEnd/>
          </a:ln>
        </p:spPr>
        <p:txBody>
          <a:bodyPr>
            <a:spAutoFit/>
          </a:bodyPr>
          <a:lstStyle/>
          <a:p>
            <a:r>
              <a:rPr lang="fr-FR" altLang="fr-FR" sz="2400" b="1" i="1" dirty="0">
                <a:solidFill>
                  <a:srgbClr val="FF0000"/>
                </a:solidFill>
              </a:rPr>
              <a:t>Détection d’accélérant</a:t>
            </a:r>
          </a:p>
        </p:txBody>
      </p:sp>
      <p:sp>
        <p:nvSpPr>
          <p:cNvPr id="37" name="ZoneTexte 21"/>
          <p:cNvSpPr txBox="1">
            <a:spLocks noChangeArrowheads="1"/>
          </p:cNvSpPr>
          <p:nvPr/>
        </p:nvSpPr>
        <p:spPr bwMode="auto">
          <a:xfrm>
            <a:off x="401638" y="1482006"/>
            <a:ext cx="8136706" cy="336550"/>
          </a:xfrm>
          <a:prstGeom prst="rect">
            <a:avLst/>
          </a:prstGeom>
          <a:noFill/>
          <a:ln w="9525">
            <a:noFill/>
            <a:miter lim="800000"/>
            <a:headEnd/>
            <a:tailEnd/>
          </a:ln>
        </p:spPr>
        <p:txBody>
          <a:bodyPr wrap="square">
            <a:spAutoFit/>
          </a:bodyPr>
          <a:lstStyle/>
          <a:p>
            <a:pPr algn="l"/>
            <a:r>
              <a:rPr lang="fr-FR" altLang="fr-FR" sz="1600" b="1" i="1" dirty="0"/>
              <a:t>Le technicien RCCI peut effectuer une détection d’accélérant au point d’origine. </a:t>
            </a:r>
          </a:p>
        </p:txBody>
      </p:sp>
      <p:pic>
        <p:nvPicPr>
          <p:cNvPr id="38" name="Espace réservé du contenu 11" descr="P1070945"/>
          <p:cNvPicPr>
            <a:picLocks noGrp="1"/>
          </p:cNvPicPr>
          <p:nvPr>
            <p:ph idx="4294967295"/>
          </p:nvPr>
        </p:nvPicPr>
        <p:blipFill>
          <a:blip r:embed="rId2" cstate="print"/>
          <a:srcRect/>
          <a:stretch>
            <a:fillRect/>
          </a:stretch>
        </p:blipFill>
        <p:spPr>
          <a:xfrm>
            <a:off x="380703" y="1937569"/>
            <a:ext cx="2967161" cy="2355527"/>
          </a:xfrm>
          <a:ln w="57150">
            <a:solidFill>
              <a:srgbClr val="990000"/>
            </a:solidFill>
          </a:ln>
        </p:spPr>
      </p:pic>
      <p:pic>
        <p:nvPicPr>
          <p:cNvPr id="39" name="Image 23" descr="AJMCH7TCA3BF2TFCAY2AG8YCAK5OA8HCAWGSUJICA12RHSTCAQA8UGCCAB3UJWSCA7OWJK2CAKA53HNCA6X1SCFCA11KSNICA3YZUGOCAR9PXG5CAAGFHZLCAL4NZ9XCAQLVQOCCA393QDDCABA7H3G.jpg"/>
          <p:cNvPicPr>
            <a:picLocks noChangeAspect="1"/>
          </p:cNvPicPr>
          <p:nvPr/>
        </p:nvPicPr>
        <p:blipFill>
          <a:blip r:embed="rId3" cstate="print"/>
          <a:srcRect/>
          <a:stretch>
            <a:fillRect/>
          </a:stretch>
        </p:blipFill>
        <p:spPr bwMode="auto">
          <a:xfrm>
            <a:off x="467544" y="3442284"/>
            <a:ext cx="720080" cy="720080"/>
          </a:xfrm>
          <a:prstGeom prst="rect">
            <a:avLst/>
          </a:prstGeom>
          <a:noFill/>
          <a:ln w="9525">
            <a:noFill/>
            <a:miter lim="800000"/>
            <a:headEnd/>
            <a:tailEnd/>
          </a:ln>
        </p:spPr>
      </p:pic>
      <p:cxnSp>
        <p:nvCxnSpPr>
          <p:cNvPr id="40" name="Connecteur droit 15"/>
          <p:cNvCxnSpPr>
            <a:cxnSpLocks noChangeShapeType="1"/>
          </p:cNvCxnSpPr>
          <p:nvPr/>
        </p:nvCxnSpPr>
        <p:spPr bwMode="auto">
          <a:xfrm rot="16200000" flipH="1">
            <a:off x="233213" y="2403971"/>
            <a:ext cx="1643062" cy="785813"/>
          </a:xfrm>
          <a:prstGeom prst="line">
            <a:avLst/>
          </a:prstGeom>
          <a:noFill/>
          <a:ln w="50800" algn="ctr">
            <a:solidFill>
              <a:srgbClr val="FF0000"/>
            </a:solidFill>
            <a:round/>
            <a:headEnd/>
            <a:tailEnd/>
          </a:ln>
        </p:spPr>
      </p:cxnSp>
      <p:cxnSp>
        <p:nvCxnSpPr>
          <p:cNvPr id="41" name="Connecteur droit 17"/>
          <p:cNvCxnSpPr>
            <a:cxnSpLocks noChangeShapeType="1"/>
          </p:cNvCxnSpPr>
          <p:nvPr/>
        </p:nvCxnSpPr>
        <p:spPr bwMode="auto">
          <a:xfrm flipH="1">
            <a:off x="2109718" y="1970087"/>
            <a:ext cx="429116" cy="1510693"/>
          </a:xfrm>
          <a:prstGeom prst="line">
            <a:avLst/>
          </a:prstGeom>
          <a:noFill/>
          <a:ln w="50800" algn="ctr">
            <a:solidFill>
              <a:srgbClr val="FF0000"/>
            </a:solidFill>
            <a:round/>
            <a:headEnd/>
            <a:tailEnd/>
          </a:ln>
        </p:spPr>
      </p:cxnSp>
      <p:sp>
        <p:nvSpPr>
          <p:cNvPr id="42" name="ZoneTexte 26"/>
          <p:cNvSpPr txBox="1">
            <a:spLocks noChangeArrowheads="1"/>
          </p:cNvSpPr>
          <p:nvPr/>
        </p:nvSpPr>
        <p:spPr bwMode="auto">
          <a:xfrm>
            <a:off x="1430809" y="2977220"/>
            <a:ext cx="611187" cy="641350"/>
          </a:xfrm>
          <a:prstGeom prst="rect">
            <a:avLst/>
          </a:prstGeom>
          <a:noFill/>
          <a:ln w="9525">
            <a:noFill/>
            <a:miter lim="800000"/>
            <a:headEnd/>
            <a:tailEnd/>
          </a:ln>
        </p:spPr>
        <p:txBody>
          <a:bodyPr>
            <a:spAutoFit/>
          </a:bodyPr>
          <a:lstStyle/>
          <a:p>
            <a:r>
              <a:rPr lang="fr-FR" altLang="fr-FR" sz="3600" b="1" dirty="0">
                <a:solidFill>
                  <a:srgbClr val="FF0000"/>
                </a:solidFill>
              </a:rPr>
              <a:t>?</a:t>
            </a:r>
          </a:p>
        </p:txBody>
      </p:sp>
      <p:sp>
        <p:nvSpPr>
          <p:cNvPr id="43" name="Flèche droite 25"/>
          <p:cNvSpPr>
            <a:spLocks noChangeArrowheads="1"/>
          </p:cNvSpPr>
          <p:nvPr/>
        </p:nvSpPr>
        <p:spPr bwMode="auto">
          <a:xfrm rot="-5400000">
            <a:off x="1270204" y="3958927"/>
            <a:ext cx="973137" cy="292100"/>
          </a:xfrm>
          <a:prstGeom prst="rightArrow">
            <a:avLst>
              <a:gd name="adj1" fmla="val 50000"/>
              <a:gd name="adj2" fmla="val 66476"/>
            </a:avLst>
          </a:prstGeom>
          <a:solidFill>
            <a:srgbClr val="0070C0"/>
          </a:solidFill>
          <a:ln w="9525" algn="ctr">
            <a:solidFill>
              <a:schemeClr val="tx1"/>
            </a:solidFill>
            <a:round/>
            <a:headEnd/>
            <a:tailEnd/>
          </a:ln>
        </p:spPr>
        <p:txBody>
          <a:bodyPr vert="eaVert"/>
          <a:lstStyle/>
          <a:p>
            <a:endParaRPr lang="fr-FR" altLang="fr-FR">
              <a:solidFill>
                <a:srgbClr val="0070C0"/>
              </a:solidFill>
            </a:endParaRPr>
          </a:p>
        </p:txBody>
      </p:sp>
      <p:pic>
        <p:nvPicPr>
          <p:cNvPr id="44" name="Image 12" descr="P1070947"/>
          <p:cNvPicPr>
            <a:picLocks noChangeAspect="1" noChangeArrowheads="1"/>
          </p:cNvPicPr>
          <p:nvPr/>
        </p:nvPicPr>
        <p:blipFill>
          <a:blip r:embed="rId4" cstate="print"/>
          <a:srcRect/>
          <a:stretch>
            <a:fillRect/>
          </a:stretch>
        </p:blipFill>
        <p:spPr bwMode="auto">
          <a:xfrm>
            <a:off x="3504208" y="1917260"/>
            <a:ext cx="3084016" cy="2375835"/>
          </a:xfrm>
          <a:prstGeom prst="rect">
            <a:avLst/>
          </a:prstGeom>
          <a:noFill/>
          <a:ln w="57150">
            <a:solidFill>
              <a:srgbClr val="990000"/>
            </a:solidFill>
            <a:miter lim="800000"/>
            <a:headEnd/>
            <a:tailEnd/>
          </a:ln>
        </p:spPr>
      </p:pic>
      <p:sp>
        <p:nvSpPr>
          <p:cNvPr id="45" name="Flèche droite 27"/>
          <p:cNvSpPr>
            <a:spLocks noChangeArrowheads="1"/>
          </p:cNvSpPr>
          <p:nvPr/>
        </p:nvSpPr>
        <p:spPr bwMode="auto">
          <a:xfrm rot="-4175362">
            <a:off x="3854129" y="3593852"/>
            <a:ext cx="2003425" cy="292100"/>
          </a:xfrm>
          <a:prstGeom prst="rightArrow">
            <a:avLst>
              <a:gd name="adj1" fmla="val 50000"/>
              <a:gd name="adj2" fmla="val 82939"/>
            </a:avLst>
          </a:prstGeom>
          <a:solidFill>
            <a:srgbClr val="0070C0"/>
          </a:solidFill>
          <a:ln w="9525" algn="ctr">
            <a:solidFill>
              <a:schemeClr val="tx1"/>
            </a:solidFill>
            <a:round/>
            <a:headEnd/>
            <a:tailEnd/>
          </a:ln>
        </p:spPr>
        <p:txBody>
          <a:bodyPr vert="eaVert"/>
          <a:lstStyle/>
          <a:p>
            <a:endParaRPr lang="fr-FR" altLang="fr-FR"/>
          </a:p>
        </p:txBody>
      </p:sp>
      <p:pic>
        <p:nvPicPr>
          <p:cNvPr id="46" name="Image 13" descr="P1070948"/>
          <p:cNvPicPr>
            <a:picLocks noChangeAspect="1" noChangeArrowheads="1"/>
          </p:cNvPicPr>
          <p:nvPr/>
        </p:nvPicPr>
        <p:blipFill>
          <a:blip r:embed="rId5" cstate="print"/>
          <a:srcRect/>
          <a:stretch>
            <a:fillRect/>
          </a:stretch>
        </p:blipFill>
        <p:spPr bwMode="auto">
          <a:xfrm>
            <a:off x="6207475" y="2076450"/>
            <a:ext cx="2428875" cy="1862138"/>
          </a:xfrm>
          <a:prstGeom prst="rect">
            <a:avLst/>
          </a:prstGeom>
          <a:noFill/>
          <a:ln w="57150">
            <a:solidFill>
              <a:srgbClr val="990000"/>
            </a:solidFill>
            <a:miter lim="800000"/>
            <a:headEnd/>
            <a:tailEnd/>
          </a:ln>
        </p:spPr>
      </p:pic>
      <p:sp>
        <p:nvSpPr>
          <p:cNvPr id="47" name="Rectangle 25"/>
          <p:cNvSpPr>
            <a:spLocks noChangeArrowheads="1"/>
          </p:cNvSpPr>
          <p:nvPr/>
        </p:nvSpPr>
        <p:spPr bwMode="auto">
          <a:xfrm>
            <a:off x="7085062" y="2420007"/>
            <a:ext cx="571500" cy="557213"/>
          </a:xfrm>
          <a:prstGeom prst="rect">
            <a:avLst/>
          </a:prstGeom>
          <a:noFill/>
          <a:ln w="50800" algn="ctr">
            <a:solidFill>
              <a:srgbClr val="0070C0"/>
            </a:solidFill>
            <a:round/>
            <a:headEnd/>
            <a:tailEnd/>
          </a:ln>
        </p:spPr>
        <p:txBody>
          <a:bodyPr/>
          <a:lstStyle/>
          <a:p>
            <a:endParaRPr lang="fr-FR" altLang="fr-FR"/>
          </a:p>
        </p:txBody>
      </p:sp>
      <p:sp>
        <p:nvSpPr>
          <p:cNvPr id="48" name="Flèche droite 29"/>
          <p:cNvSpPr>
            <a:spLocks noChangeArrowheads="1"/>
          </p:cNvSpPr>
          <p:nvPr/>
        </p:nvSpPr>
        <p:spPr bwMode="auto">
          <a:xfrm rot="-5400000">
            <a:off x="6727874" y="3551430"/>
            <a:ext cx="1285875" cy="287337"/>
          </a:xfrm>
          <a:prstGeom prst="rightArrow">
            <a:avLst>
              <a:gd name="adj1" fmla="val 50000"/>
              <a:gd name="adj2" fmla="val 84323"/>
            </a:avLst>
          </a:prstGeom>
          <a:solidFill>
            <a:srgbClr val="FF0000"/>
          </a:solidFill>
          <a:ln w="9525" algn="ctr">
            <a:solidFill>
              <a:schemeClr val="tx1"/>
            </a:solidFill>
            <a:round/>
            <a:headEnd/>
            <a:tailEnd/>
          </a:ln>
        </p:spPr>
        <p:txBody>
          <a:bodyPr vert="eaVert"/>
          <a:lstStyle/>
          <a:p>
            <a:endParaRPr lang="fr-FR" altLang="fr-FR"/>
          </a:p>
        </p:txBody>
      </p:sp>
      <p:sp>
        <p:nvSpPr>
          <p:cNvPr id="49" name="ZoneTexte 31"/>
          <p:cNvSpPr txBox="1">
            <a:spLocks noChangeArrowheads="1"/>
          </p:cNvSpPr>
          <p:nvPr/>
        </p:nvSpPr>
        <p:spPr bwMode="auto">
          <a:xfrm>
            <a:off x="5671693" y="4473575"/>
            <a:ext cx="3500437" cy="1006475"/>
          </a:xfrm>
          <a:prstGeom prst="rect">
            <a:avLst/>
          </a:prstGeom>
          <a:noFill/>
          <a:ln w="9525">
            <a:noFill/>
            <a:miter lim="800000"/>
            <a:headEnd/>
            <a:tailEnd/>
          </a:ln>
        </p:spPr>
        <p:txBody>
          <a:bodyPr>
            <a:spAutoFit/>
          </a:bodyPr>
          <a:lstStyle/>
          <a:p>
            <a:r>
              <a:rPr lang="fr-FR" altLang="fr-FR" sz="2000" b="1" dirty="0">
                <a:solidFill>
                  <a:srgbClr val="FF0000"/>
                </a:solidFill>
              </a:rPr>
              <a:t>Positive = élément immédiat important pour l’enquête judiciaire</a:t>
            </a:r>
          </a:p>
        </p:txBody>
      </p:sp>
      <p:sp>
        <p:nvSpPr>
          <p:cNvPr id="50" name="Virage 49"/>
          <p:cNvSpPr/>
          <p:nvPr/>
        </p:nvSpPr>
        <p:spPr bwMode="auto">
          <a:xfrm>
            <a:off x="5424999" y="4438352"/>
            <a:ext cx="742950" cy="582613"/>
          </a:xfrm>
          <a:prstGeom prst="bentArrow">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fr-FR" dirty="0"/>
          </a:p>
        </p:txBody>
      </p:sp>
      <p:sp>
        <p:nvSpPr>
          <p:cNvPr id="51" name="ZoneTexte 28"/>
          <p:cNvSpPr txBox="1">
            <a:spLocks noChangeArrowheads="1"/>
          </p:cNvSpPr>
          <p:nvPr/>
        </p:nvSpPr>
        <p:spPr bwMode="auto">
          <a:xfrm>
            <a:off x="3107373" y="4651264"/>
            <a:ext cx="2714625" cy="701675"/>
          </a:xfrm>
          <a:prstGeom prst="rect">
            <a:avLst/>
          </a:prstGeom>
          <a:noFill/>
          <a:ln w="9525">
            <a:noFill/>
            <a:miter lim="800000"/>
            <a:headEnd/>
            <a:tailEnd/>
          </a:ln>
        </p:spPr>
        <p:txBody>
          <a:bodyPr>
            <a:spAutoFit/>
          </a:bodyPr>
          <a:lstStyle/>
          <a:p>
            <a:r>
              <a:rPr lang="fr-FR" altLang="fr-FR" sz="2000" b="1" dirty="0"/>
              <a:t>Détection </a:t>
            </a:r>
          </a:p>
          <a:p>
            <a:r>
              <a:rPr lang="fr-FR" altLang="fr-FR" sz="2000" b="1" dirty="0"/>
              <a:t>au point d’origine</a:t>
            </a:r>
          </a:p>
        </p:txBody>
      </p:sp>
      <p:sp>
        <p:nvSpPr>
          <p:cNvPr id="52" name="ZoneTexte 26"/>
          <p:cNvSpPr txBox="1">
            <a:spLocks noChangeArrowheads="1"/>
          </p:cNvSpPr>
          <p:nvPr/>
        </p:nvSpPr>
        <p:spPr bwMode="auto">
          <a:xfrm>
            <a:off x="224234" y="4682145"/>
            <a:ext cx="3024336" cy="708025"/>
          </a:xfrm>
          <a:prstGeom prst="rect">
            <a:avLst/>
          </a:prstGeom>
          <a:noFill/>
          <a:ln w="9525">
            <a:noFill/>
            <a:miter lim="800000"/>
            <a:headEnd/>
            <a:tailEnd/>
          </a:ln>
        </p:spPr>
        <p:txBody>
          <a:bodyPr wrap="square">
            <a:spAutoFit/>
          </a:bodyPr>
          <a:lstStyle/>
          <a:p>
            <a:r>
              <a:rPr lang="fr-FR" altLang="fr-FR" sz="2000" b="1" dirty="0"/>
              <a:t>Peu de probabilité </a:t>
            </a:r>
          </a:p>
          <a:p>
            <a:r>
              <a:rPr lang="fr-FR" altLang="fr-FR" sz="2000" b="1" dirty="0"/>
              <a:t>de source de chaleur ?</a:t>
            </a:r>
          </a:p>
        </p:txBody>
      </p:sp>
    </p:spTree>
    <p:extLst>
      <p:ext uri="{BB962C8B-B14F-4D97-AF65-F5344CB8AC3E}">
        <p14:creationId xmlns:p14="http://schemas.microsoft.com/office/powerpoint/2010/main" val="13346572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17</a:t>
            </a:fld>
            <a:endParaRPr lang="fr-FR" altLang="fr-FR"/>
          </a:p>
        </p:txBody>
      </p:sp>
      <p:sp>
        <p:nvSpPr>
          <p:cNvPr id="9" name="Rectangle 12"/>
          <p:cNvSpPr>
            <a:spLocks noChangeArrowheads="1"/>
          </p:cNvSpPr>
          <p:nvPr/>
        </p:nvSpPr>
        <p:spPr bwMode="auto">
          <a:xfrm>
            <a:off x="-11807" y="5661248"/>
            <a:ext cx="9144000" cy="369887"/>
          </a:xfrm>
          <a:prstGeom prst="rect">
            <a:avLst/>
          </a:prstGeom>
          <a:solidFill>
            <a:srgbClr val="FF0000"/>
          </a:solidFill>
          <a:ln w="9525">
            <a:noFill/>
            <a:miter lim="800000"/>
            <a:headEnd/>
            <a:tailEnd/>
          </a:ln>
        </p:spPr>
        <p:txBody>
          <a:bodyPr>
            <a:spAutoFit/>
          </a:bodyPr>
          <a:lstStyle/>
          <a:p>
            <a:r>
              <a:rPr lang="fr-FR" altLang="fr-FR" dirty="0"/>
              <a:t>ZONE  INTERDITE - INCENDIE       ZONE  INTERDITE – INCENDIE        ZONE  INTE</a:t>
            </a:r>
          </a:p>
        </p:txBody>
      </p:sp>
      <p:sp>
        <p:nvSpPr>
          <p:cNvPr id="10" name="Rectangle 17"/>
          <p:cNvSpPr>
            <a:spLocks noChangeArrowheads="1"/>
          </p:cNvSpPr>
          <p:nvPr/>
        </p:nvSpPr>
        <p:spPr bwMode="auto">
          <a:xfrm>
            <a:off x="467544" y="1139603"/>
            <a:ext cx="7920038" cy="641350"/>
          </a:xfrm>
          <a:prstGeom prst="rect">
            <a:avLst/>
          </a:prstGeom>
          <a:noFill/>
          <a:ln w="9525">
            <a:noFill/>
            <a:miter lim="800000"/>
            <a:headEnd/>
            <a:tailEnd/>
          </a:ln>
        </p:spPr>
        <p:txBody>
          <a:bodyPr>
            <a:spAutoFit/>
          </a:bodyPr>
          <a:lstStyle/>
          <a:p>
            <a:pPr algn="l"/>
            <a:r>
              <a:rPr lang="fr-FR" altLang="fr-FR" i="1" dirty="0">
                <a:solidFill>
                  <a:srgbClr val="FF0000"/>
                </a:solidFill>
              </a:rPr>
              <a:t>Il est important que </a:t>
            </a:r>
            <a:r>
              <a:rPr lang="fr-FR" altLang="fr-FR" b="1" i="1" dirty="0">
                <a:solidFill>
                  <a:srgbClr val="FF0000"/>
                </a:solidFill>
              </a:rPr>
              <a:t>le technicien RCCI intervienne le plus tôt possible</a:t>
            </a:r>
            <a:r>
              <a:rPr lang="fr-FR" altLang="fr-FR" i="1" dirty="0">
                <a:solidFill>
                  <a:srgbClr val="FF0000"/>
                </a:solidFill>
              </a:rPr>
              <a:t>, même lors de la phase d’attaque sur une scène d’incendie, pourquoi?</a:t>
            </a:r>
          </a:p>
        </p:txBody>
      </p:sp>
      <p:sp>
        <p:nvSpPr>
          <p:cNvPr id="11" name="Text Box 18"/>
          <p:cNvSpPr txBox="1">
            <a:spLocks noChangeArrowheads="1"/>
          </p:cNvSpPr>
          <p:nvPr/>
        </p:nvSpPr>
        <p:spPr bwMode="auto">
          <a:xfrm>
            <a:off x="647700" y="1916224"/>
            <a:ext cx="78486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marL="285750" indent="-285750" algn="l" eaLnBrk="1" hangingPunct="1">
              <a:buFont typeface="Wingdings" panose="05000000000000000000" pitchFamily="2" charset="2"/>
              <a:buChar char="Ø"/>
              <a:defRPr/>
            </a:pPr>
            <a:r>
              <a:rPr lang="fr-FR" altLang="fr-FR" dirty="0" smtClean="0"/>
              <a:t>Témoins, propriétaires et requérants sont sur place (recherche subjective).</a:t>
            </a:r>
          </a:p>
          <a:p>
            <a:pPr marL="285750" indent="-285750" algn="l" eaLnBrk="1" hangingPunct="1">
              <a:buFont typeface="Wingdings" panose="05000000000000000000" pitchFamily="2" charset="2"/>
              <a:buChar char="Ø"/>
              <a:defRPr/>
            </a:pPr>
            <a:r>
              <a:rPr lang="fr-FR" altLang="fr-FR" dirty="0" smtClean="0"/>
              <a:t>Présence des 1ers SP intervenants qui possèdent des éléments essentiels sur la propagation et la disposition des lieux.</a:t>
            </a:r>
          </a:p>
          <a:p>
            <a:pPr marL="285750" indent="-285750" algn="l" eaLnBrk="1" hangingPunct="1">
              <a:buFont typeface="Wingdings" panose="05000000000000000000" pitchFamily="2" charset="2"/>
              <a:buChar char="Ø"/>
              <a:defRPr/>
            </a:pPr>
            <a:r>
              <a:rPr lang="fr-FR" altLang="fr-FR" dirty="0" smtClean="0"/>
              <a:t>Prise de contact et de renseignements auprès du COS</a:t>
            </a:r>
          </a:p>
          <a:p>
            <a:pPr marL="285750" indent="-285750" algn="l" eaLnBrk="1" hangingPunct="1">
              <a:buFont typeface="Wingdings" panose="05000000000000000000" pitchFamily="2" charset="2"/>
              <a:buChar char="Ø"/>
              <a:defRPr/>
            </a:pPr>
            <a:r>
              <a:rPr lang="fr-FR" altLang="fr-FR" dirty="0" smtClean="0"/>
              <a:t>En accord avec le COS, préservation de l’environnement des lieux, des indices, voir éléments de preuve en effectuant un déblai « intelligent ».</a:t>
            </a:r>
          </a:p>
          <a:p>
            <a:pPr marL="285750" indent="-285750" algn="l" eaLnBrk="1" hangingPunct="1">
              <a:buFont typeface="Wingdings" panose="05000000000000000000" pitchFamily="2" charset="2"/>
              <a:buChar char="Ø"/>
              <a:defRPr/>
            </a:pPr>
            <a:r>
              <a:rPr lang="fr-FR" altLang="fr-FR" dirty="0" smtClean="0"/>
              <a:t>Contact immédiat avec l’OPJ directeur d’enquête ou de l’autorité judiciaire présente.</a:t>
            </a:r>
          </a:p>
          <a:p>
            <a:pPr marL="285750" indent="-285750" algn="l" eaLnBrk="1" hangingPunct="1">
              <a:buFont typeface="Wingdings" panose="05000000000000000000" pitchFamily="2" charset="2"/>
              <a:buChar char="Ø"/>
              <a:defRPr/>
            </a:pPr>
            <a:r>
              <a:rPr lang="fr-FR" altLang="fr-FR" dirty="0" smtClean="0"/>
              <a:t>Travail en concertation avec les différents services.</a:t>
            </a:r>
          </a:p>
          <a:p>
            <a:pPr algn="l" eaLnBrk="1" hangingPunct="1">
              <a:defRPr/>
            </a:pPr>
            <a:r>
              <a:rPr lang="fr-FR" altLang="fr-FR" dirty="0" smtClean="0"/>
              <a:t>		</a:t>
            </a:r>
          </a:p>
          <a:p>
            <a:pPr algn="l" eaLnBrk="1" hangingPunct="1">
              <a:defRPr/>
            </a:pPr>
            <a:r>
              <a:rPr lang="fr-FR" altLang="fr-FR" dirty="0" smtClean="0"/>
              <a:t>		       </a:t>
            </a:r>
            <a:r>
              <a:rPr lang="fr-FR" altLang="fr-FR" sz="2400" b="1" i="1" dirty="0" smtClean="0">
                <a:solidFill>
                  <a:srgbClr val="FF0000"/>
                </a:solidFill>
              </a:rPr>
              <a:t>DEBLAI INTELLIGENT</a:t>
            </a:r>
          </a:p>
        </p:txBody>
      </p:sp>
    </p:spTree>
    <p:extLst>
      <p:ext uri="{BB962C8B-B14F-4D97-AF65-F5344CB8AC3E}">
        <p14:creationId xmlns:p14="http://schemas.microsoft.com/office/powerpoint/2010/main" val="31424190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altLang="fr-FR" sz="3200" b="0" kern="1200" dirty="0" smtClean="0">
                <a:solidFill>
                  <a:srgbClr val="FFFF00"/>
                </a:solidFill>
                <a:latin typeface="Arial" charset="0"/>
                <a:ea typeface="+mn-ea"/>
                <a:cs typeface="Arial" charset="0"/>
              </a:rPr>
              <a:t/>
            </a:r>
            <a:br>
              <a:rPr lang="fr-FR" altLang="fr-FR" sz="3200" b="0" kern="1200" dirty="0" smtClean="0">
                <a:solidFill>
                  <a:srgbClr val="FFFF00"/>
                </a:solidFill>
                <a:latin typeface="Arial" charset="0"/>
                <a:ea typeface="+mn-ea"/>
                <a:cs typeface="Arial" charset="0"/>
              </a:rPr>
            </a:br>
            <a:r>
              <a:rPr lang="fr-FR" altLang="fr-FR" sz="3200" b="0" kern="1200" dirty="0">
                <a:solidFill>
                  <a:srgbClr val="FFFF00"/>
                </a:solidFill>
                <a:latin typeface="Arial" charset="0"/>
                <a:ea typeface="+mn-ea"/>
                <a:cs typeface="Arial" charset="0"/>
              </a:rPr>
              <a:t/>
            </a:r>
            <a:br>
              <a:rPr lang="fr-FR" altLang="fr-FR" sz="3200" b="0" kern="1200" dirty="0">
                <a:solidFill>
                  <a:srgbClr val="FFFF00"/>
                </a:solidFill>
                <a:latin typeface="Arial" charset="0"/>
                <a:ea typeface="+mn-ea"/>
                <a:cs typeface="Arial" charset="0"/>
              </a:rPr>
            </a:br>
            <a:r>
              <a:rPr lang="fr-FR" altLang="fr-FR" sz="3200" b="0" kern="1200" dirty="0" smtClean="0">
                <a:solidFill>
                  <a:srgbClr val="FFFF00"/>
                </a:solidFill>
                <a:latin typeface="Arial" charset="0"/>
                <a:ea typeface="+mn-ea"/>
                <a:cs typeface="Arial" charset="0"/>
              </a:rPr>
              <a:t/>
            </a:r>
            <a:br>
              <a:rPr lang="fr-FR" altLang="fr-FR" sz="3200" b="0" kern="1200" dirty="0" smtClean="0">
                <a:solidFill>
                  <a:srgbClr val="FFFF00"/>
                </a:solidFill>
                <a:latin typeface="Arial" charset="0"/>
                <a:ea typeface="+mn-ea"/>
                <a:cs typeface="Arial" charset="0"/>
              </a:rPr>
            </a:br>
            <a:r>
              <a:rPr lang="fr-FR" altLang="fr-FR" sz="3200" b="0" kern="1200" dirty="0">
                <a:solidFill>
                  <a:srgbClr val="FFFF00"/>
                </a:solidFill>
                <a:latin typeface="Arial" charset="0"/>
                <a:ea typeface="+mn-ea"/>
                <a:cs typeface="Arial" charset="0"/>
              </a:rPr>
              <a:t/>
            </a:r>
            <a:br>
              <a:rPr lang="fr-FR" altLang="fr-FR" sz="3200" b="0" kern="1200" dirty="0">
                <a:solidFill>
                  <a:srgbClr val="FFFF00"/>
                </a:solidFill>
                <a:latin typeface="Arial" charset="0"/>
                <a:ea typeface="+mn-ea"/>
                <a:cs typeface="Arial" charset="0"/>
              </a:rPr>
            </a:br>
            <a:r>
              <a:rPr lang="fr-FR" altLang="fr-FR" sz="3200" b="0" kern="1200" dirty="0" smtClean="0">
                <a:solidFill>
                  <a:srgbClr val="FFFF00"/>
                </a:solidFill>
                <a:latin typeface="Arial" charset="0"/>
                <a:ea typeface="+mn-ea"/>
                <a:cs typeface="Arial" charset="0"/>
              </a:rPr>
              <a:t/>
            </a:r>
            <a:br>
              <a:rPr lang="fr-FR" altLang="fr-FR" sz="3200" b="0" kern="1200" dirty="0" smtClean="0">
                <a:solidFill>
                  <a:srgbClr val="FFFF00"/>
                </a:solidFill>
                <a:latin typeface="Arial" charset="0"/>
                <a:ea typeface="+mn-ea"/>
                <a:cs typeface="Arial" charset="0"/>
              </a:rPr>
            </a:br>
            <a:r>
              <a:rPr lang="fr-FR" altLang="fr-FR" sz="3200" b="0" kern="1200" dirty="0">
                <a:solidFill>
                  <a:srgbClr val="FFFF00"/>
                </a:solidFill>
                <a:latin typeface="Arial" charset="0"/>
                <a:ea typeface="+mn-ea"/>
                <a:cs typeface="Arial" charset="0"/>
              </a:rPr>
              <a:t/>
            </a:r>
            <a:br>
              <a:rPr lang="fr-FR" altLang="fr-FR" sz="3200" b="0" kern="1200" dirty="0">
                <a:solidFill>
                  <a:srgbClr val="FFFF00"/>
                </a:solidFill>
                <a:latin typeface="Arial" charset="0"/>
                <a:ea typeface="+mn-ea"/>
                <a:cs typeface="Arial" charset="0"/>
              </a:rPr>
            </a:br>
            <a:r>
              <a:rPr lang="fr-FR" altLang="fr-FR" sz="3200" b="0" kern="1200" dirty="0" smtClean="0">
                <a:solidFill>
                  <a:srgbClr val="FFFF00"/>
                </a:solidFill>
                <a:latin typeface="Arial" charset="0"/>
                <a:ea typeface="+mn-ea"/>
                <a:cs typeface="Arial" charset="0"/>
              </a:rPr>
              <a:t/>
            </a:r>
            <a:br>
              <a:rPr lang="fr-FR" altLang="fr-FR" sz="3200" b="0" kern="1200" dirty="0" smtClean="0">
                <a:solidFill>
                  <a:srgbClr val="FFFF00"/>
                </a:solidFill>
                <a:latin typeface="Arial" charset="0"/>
                <a:ea typeface="+mn-ea"/>
                <a:cs typeface="Arial" charset="0"/>
              </a:rPr>
            </a:br>
            <a:r>
              <a:rPr lang="fr-FR" altLang="fr-FR" sz="3200" b="0" kern="1200" dirty="0">
                <a:solidFill>
                  <a:srgbClr val="FFFF00"/>
                </a:solidFill>
                <a:latin typeface="Arial" charset="0"/>
                <a:ea typeface="+mn-ea"/>
                <a:cs typeface="Arial" charset="0"/>
              </a:rPr>
              <a:t/>
            </a:r>
            <a:br>
              <a:rPr lang="fr-FR" altLang="fr-FR" sz="3200" b="0" kern="1200" dirty="0">
                <a:solidFill>
                  <a:srgbClr val="FFFF00"/>
                </a:solidFill>
                <a:latin typeface="Arial" charset="0"/>
                <a:ea typeface="+mn-ea"/>
                <a:cs typeface="Arial" charset="0"/>
              </a:rPr>
            </a:br>
            <a:r>
              <a:rPr lang="fr-FR" altLang="fr-FR" sz="3200" b="0" kern="1200" dirty="0" smtClean="0">
                <a:solidFill>
                  <a:srgbClr val="FFFF00"/>
                </a:solidFill>
                <a:latin typeface="Arial" charset="0"/>
                <a:ea typeface="+mn-ea"/>
                <a:cs typeface="Arial" charset="0"/>
              </a:rPr>
              <a:t/>
            </a:r>
            <a:br>
              <a:rPr lang="fr-FR" altLang="fr-FR" sz="3200" b="0" kern="1200" dirty="0" smtClean="0">
                <a:solidFill>
                  <a:srgbClr val="FFFF00"/>
                </a:solidFill>
                <a:latin typeface="Arial" charset="0"/>
                <a:ea typeface="+mn-ea"/>
                <a:cs typeface="Arial" charset="0"/>
              </a:rPr>
            </a:br>
            <a:r>
              <a:rPr lang="fr-FR" altLang="fr-FR" sz="3200" b="0" kern="1200" dirty="0">
                <a:solidFill>
                  <a:srgbClr val="FFFF00"/>
                </a:solidFill>
                <a:latin typeface="Arial" charset="0"/>
                <a:ea typeface="+mn-ea"/>
                <a:cs typeface="Arial" charset="0"/>
              </a:rPr>
              <a:t/>
            </a:r>
            <a:br>
              <a:rPr lang="fr-FR" altLang="fr-FR" sz="3200" b="0" kern="1200" dirty="0">
                <a:solidFill>
                  <a:srgbClr val="FFFF00"/>
                </a:solidFill>
                <a:latin typeface="Arial" charset="0"/>
                <a:ea typeface="+mn-ea"/>
                <a:cs typeface="Arial" charset="0"/>
              </a:rPr>
            </a:br>
            <a:r>
              <a:rPr lang="fr-FR" altLang="fr-FR" sz="3200" b="0" kern="1200" dirty="0" smtClean="0">
                <a:solidFill>
                  <a:srgbClr val="FFFF00"/>
                </a:solidFill>
                <a:latin typeface="Arial" charset="0"/>
                <a:ea typeface="+mn-ea"/>
                <a:cs typeface="Arial" charset="0"/>
              </a:rPr>
              <a:t/>
            </a:r>
            <a:br>
              <a:rPr lang="fr-FR" altLang="fr-FR" sz="3200" b="0" kern="1200" dirty="0" smtClean="0">
                <a:solidFill>
                  <a:srgbClr val="FFFF00"/>
                </a:solidFill>
                <a:latin typeface="Arial" charset="0"/>
                <a:ea typeface="+mn-ea"/>
                <a:cs typeface="Arial" charset="0"/>
              </a:rPr>
            </a:br>
            <a:r>
              <a:rPr lang="fr-FR" altLang="fr-FR" sz="3200" b="0" kern="1200" dirty="0" smtClean="0">
                <a:solidFill>
                  <a:srgbClr val="FFFF00"/>
                </a:solidFill>
                <a:latin typeface="Arial" charset="0"/>
                <a:ea typeface="+mn-ea"/>
                <a:cs typeface="Arial" charset="0"/>
              </a:rPr>
              <a:t>	</a:t>
            </a:r>
            <a:r>
              <a:rPr lang="fr-FR" altLang="fr-FR" sz="3200" b="0" kern="1200" dirty="0" smtClean="0">
                <a:latin typeface="Arial" charset="0"/>
                <a:ea typeface="+mn-ea"/>
                <a:cs typeface="Arial" charset="0"/>
              </a:rPr>
              <a:t>5</a:t>
            </a:r>
            <a:r>
              <a:rPr lang="fr-FR" altLang="fr-FR" sz="3200" b="0" kern="1200" dirty="0">
                <a:latin typeface="Arial" charset="0"/>
                <a:ea typeface="+mn-ea"/>
                <a:cs typeface="Arial" charset="0"/>
              </a:rPr>
              <a:t>) Le déblai intelligent  : </a:t>
            </a:r>
            <a:r>
              <a:rPr lang="fr-FR" altLang="fr-FR" sz="2400" b="0" kern="1200" dirty="0" smtClean="0">
                <a:latin typeface="Arial" charset="0"/>
                <a:ea typeface="+mn-ea"/>
                <a:cs typeface="Arial" charset="0"/>
              </a:rPr>
              <a:t>préservation </a:t>
            </a:r>
            <a:r>
              <a:rPr lang="fr-FR" altLang="fr-FR" sz="2400" b="0" kern="1200" dirty="0">
                <a:latin typeface="Arial" charset="0"/>
                <a:ea typeface="+mn-ea"/>
                <a:cs typeface="Arial" charset="0"/>
              </a:rPr>
              <a:t>des indices</a:t>
            </a:r>
            <a:r>
              <a:rPr lang="fr-FR" altLang="fr-FR" sz="2400" b="0" kern="1200" dirty="0">
                <a:solidFill>
                  <a:srgbClr val="FFFF00"/>
                </a:solidFill>
                <a:latin typeface="Arial" charset="0"/>
                <a:ea typeface="+mn-ea"/>
                <a:cs typeface="Arial" charset="0"/>
              </a:rPr>
              <a:t/>
            </a:r>
            <a:br>
              <a:rPr lang="fr-FR" altLang="fr-FR" sz="24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18</a:t>
            </a:fld>
            <a:endParaRPr lang="fr-FR" altLang="fr-FR"/>
          </a:p>
        </p:txBody>
      </p:sp>
      <p:sp>
        <p:nvSpPr>
          <p:cNvPr id="9" name="Rectangle 24"/>
          <p:cNvSpPr>
            <a:spLocks noChangeArrowheads="1"/>
          </p:cNvSpPr>
          <p:nvPr/>
        </p:nvSpPr>
        <p:spPr bwMode="auto">
          <a:xfrm>
            <a:off x="0" y="5661248"/>
            <a:ext cx="9144000" cy="369887"/>
          </a:xfrm>
          <a:prstGeom prst="rect">
            <a:avLst/>
          </a:prstGeom>
          <a:solidFill>
            <a:srgbClr val="FF0000"/>
          </a:solidFill>
          <a:ln w="9525">
            <a:noFill/>
            <a:miter lim="800000"/>
            <a:headEnd/>
            <a:tailEnd/>
          </a:ln>
        </p:spPr>
        <p:txBody>
          <a:bodyPr>
            <a:spAutoFit/>
          </a:bodyPr>
          <a:lstStyle/>
          <a:p>
            <a:r>
              <a:rPr lang="fr-FR" altLang="fr-FR" dirty="0"/>
              <a:t>ZONE  INTERDITE - INCENDIE       ZONE  INTERDITE – INCENDIE        ZONE  INTE</a:t>
            </a:r>
          </a:p>
        </p:txBody>
      </p:sp>
      <p:pic>
        <p:nvPicPr>
          <p:cNvPr id="10" name="Image 11" descr="5.bmp"/>
          <p:cNvPicPr>
            <a:picLocks noChangeAspect="1"/>
          </p:cNvPicPr>
          <p:nvPr/>
        </p:nvPicPr>
        <p:blipFill>
          <a:blip r:embed="rId2" cstate="print"/>
          <a:srcRect/>
          <a:stretch>
            <a:fillRect/>
          </a:stretch>
        </p:blipFill>
        <p:spPr bwMode="auto">
          <a:xfrm>
            <a:off x="539552" y="1268760"/>
            <a:ext cx="2433637" cy="3668712"/>
          </a:xfrm>
          <a:prstGeom prst="rect">
            <a:avLst/>
          </a:prstGeom>
          <a:noFill/>
          <a:ln w="57150">
            <a:solidFill>
              <a:srgbClr val="990000"/>
            </a:solidFill>
            <a:miter lim="800000"/>
            <a:headEnd/>
            <a:tailEnd/>
          </a:ln>
        </p:spPr>
      </p:pic>
      <p:cxnSp>
        <p:nvCxnSpPr>
          <p:cNvPr id="11" name="Connecteur droit 27"/>
          <p:cNvCxnSpPr>
            <a:cxnSpLocks noChangeShapeType="1"/>
          </p:cNvCxnSpPr>
          <p:nvPr/>
        </p:nvCxnSpPr>
        <p:spPr bwMode="auto">
          <a:xfrm rot="16200000" flipH="1">
            <a:off x="1799978" y="3824758"/>
            <a:ext cx="1071562" cy="1000125"/>
          </a:xfrm>
          <a:prstGeom prst="line">
            <a:avLst/>
          </a:prstGeom>
          <a:noFill/>
          <a:ln w="50800" algn="ctr">
            <a:solidFill>
              <a:srgbClr val="FF0000"/>
            </a:solidFill>
            <a:round/>
            <a:headEnd/>
            <a:tailEnd/>
          </a:ln>
        </p:spPr>
      </p:cxnSp>
      <p:cxnSp>
        <p:nvCxnSpPr>
          <p:cNvPr id="12" name="Connecteur droit 30"/>
          <p:cNvCxnSpPr>
            <a:cxnSpLocks noChangeShapeType="1"/>
          </p:cNvCxnSpPr>
          <p:nvPr/>
        </p:nvCxnSpPr>
        <p:spPr bwMode="auto">
          <a:xfrm rot="5400000" flipH="1" flipV="1">
            <a:off x="1737271" y="3713124"/>
            <a:ext cx="1168400" cy="1165225"/>
          </a:xfrm>
          <a:prstGeom prst="line">
            <a:avLst/>
          </a:prstGeom>
          <a:noFill/>
          <a:ln w="50800" algn="ctr">
            <a:solidFill>
              <a:srgbClr val="FF0000"/>
            </a:solidFill>
            <a:round/>
            <a:headEnd/>
            <a:tailEnd/>
          </a:ln>
        </p:spPr>
      </p:cxnSp>
      <p:pic>
        <p:nvPicPr>
          <p:cNvPr id="13" name="Image 20" descr="untitled.bmp"/>
          <p:cNvPicPr>
            <a:picLocks noChangeAspect="1"/>
          </p:cNvPicPr>
          <p:nvPr/>
        </p:nvPicPr>
        <p:blipFill>
          <a:blip r:embed="rId3" cstate="print"/>
          <a:srcRect/>
          <a:stretch>
            <a:fillRect/>
          </a:stretch>
        </p:blipFill>
        <p:spPr bwMode="auto">
          <a:xfrm>
            <a:off x="3500438" y="2348880"/>
            <a:ext cx="1071562" cy="1071563"/>
          </a:xfrm>
          <a:prstGeom prst="rect">
            <a:avLst/>
          </a:prstGeom>
          <a:noFill/>
          <a:ln w="57150">
            <a:solidFill>
              <a:srgbClr val="990000"/>
            </a:solidFill>
            <a:miter lim="800000"/>
            <a:headEnd/>
            <a:tailEnd/>
          </a:ln>
        </p:spPr>
      </p:pic>
      <p:cxnSp>
        <p:nvCxnSpPr>
          <p:cNvPr id="14" name="Connecteur droit 27"/>
          <p:cNvCxnSpPr>
            <a:cxnSpLocks noChangeShapeType="1"/>
          </p:cNvCxnSpPr>
          <p:nvPr/>
        </p:nvCxnSpPr>
        <p:spPr bwMode="auto">
          <a:xfrm rot="5400000">
            <a:off x="3500437" y="2364880"/>
            <a:ext cx="1071563" cy="1071562"/>
          </a:xfrm>
          <a:prstGeom prst="line">
            <a:avLst/>
          </a:prstGeom>
          <a:noFill/>
          <a:ln w="38100" algn="ctr">
            <a:solidFill>
              <a:srgbClr val="FF0000"/>
            </a:solidFill>
            <a:round/>
            <a:headEnd/>
            <a:tailEnd/>
          </a:ln>
        </p:spPr>
      </p:cxnSp>
      <p:cxnSp>
        <p:nvCxnSpPr>
          <p:cNvPr id="15" name="Connecteur droit 22"/>
          <p:cNvCxnSpPr>
            <a:cxnSpLocks noChangeShapeType="1"/>
          </p:cNvCxnSpPr>
          <p:nvPr/>
        </p:nvCxnSpPr>
        <p:spPr bwMode="auto">
          <a:xfrm rot="16200000" flipH="1">
            <a:off x="3500438" y="2350019"/>
            <a:ext cx="1071563" cy="1071562"/>
          </a:xfrm>
          <a:prstGeom prst="line">
            <a:avLst/>
          </a:prstGeom>
          <a:noFill/>
          <a:ln w="38100" algn="ctr">
            <a:solidFill>
              <a:srgbClr val="FF0000"/>
            </a:solidFill>
            <a:round/>
            <a:headEnd/>
            <a:tailEnd/>
          </a:ln>
        </p:spPr>
      </p:cxnSp>
      <p:pic>
        <p:nvPicPr>
          <p:cNvPr id="16" name="Image 13" descr="3.bmp"/>
          <p:cNvPicPr>
            <a:picLocks noChangeAspect="1"/>
          </p:cNvPicPr>
          <p:nvPr/>
        </p:nvPicPr>
        <p:blipFill>
          <a:blip r:embed="rId4" cstate="print"/>
          <a:srcRect/>
          <a:stretch>
            <a:fillRect/>
          </a:stretch>
        </p:blipFill>
        <p:spPr bwMode="auto">
          <a:xfrm>
            <a:off x="5099248" y="1268760"/>
            <a:ext cx="2452688" cy="3679825"/>
          </a:xfrm>
          <a:prstGeom prst="rect">
            <a:avLst/>
          </a:prstGeom>
          <a:noFill/>
          <a:ln w="57150">
            <a:solidFill>
              <a:srgbClr val="990000"/>
            </a:solidFill>
            <a:miter lim="800000"/>
            <a:headEnd/>
            <a:tailEnd/>
          </a:ln>
        </p:spPr>
      </p:pic>
      <p:cxnSp>
        <p:nvCxnSpPr>
          <p:cNvPr id="17" name="Connecteur droit 21"/>
          <p:cNvCxnSpPr>
            <a:cxnSpLocks noChangeShapeType="1"/>
          </p:cNvCxnSpPr>
          <p:nvPr/>
        </p:nvCxnSpPr>
        <p:spPr bwMode="auto">
          <a:xfrm rot="5400000">
            <a:off x="4503935" y="1888679"/>
            <a:ext cx="3643312" cy="2428875"/>
          </a:xfrm>
          <a:prstGeom prst="line">
            <a:avLst/>
          </a:prstGeom>
          <a:noFill/>
          <a:ln w="50800" algn="ctr">
            <a:solidFill>
              <a:srgbClr val="FF0000"/>
            </a:solidFill>
            <a:round/>
            <a:headEnd/>
            <a:tailEnd/>
          </a:ln>
        </p:spPr>
      </p:cxnSp>
      <p:cxnSp>
        <p:nvCxnSpPr>
          <p:cNvPr id="18" name="Connecteur droit 15"/>
          <p:cNvCxnSpPr>
            <a:cxnSpLocks noChangeShapeType="1"/>
          </p:cNvCxnSpPr>
          <p:nvPr/>
        </p:nvCxnSpPr>
        <p:spPr bwMode="auto">
          <a:xfrm rot="16200000" flipH="1">
            <a:off x="4502372" y="1878758"/>
            <a:ext cx="3643312" cy="2428875"/>
          </a:xfrm>
          <a:prstGeom prst="line">
            <a:avLst/>
          </a:prstGeom>
          <a:noFill/>
          <a:ln w="50800" algn="ctr">
            <a:solidFill>
              <a:srgbClr val="FF0000"/>
            </a:solidFill>
            <a:round/>
            <a:headEnd/>
            <a:tailEnd/>
          </a:ln>
        </p:spPr>
      </p:cxnSp>
      <p:sp>
        <p:nvSpPr>
          <p:cNvPr id="19" name="Flèche droite 17"/>
          <p:cNvSpPr>
            <a:spLocks noChangeArrowheads="1"/>
          </p:cNvSpPr>
          <p:nvPr/>
        </p:nvSpPr>
        <p:spPr bwMode="auto">
          <a:xfrm rot="-5400000">
            <a:off x="5859685" y="4100402"/>
            <a:ext cx="928687" cy="484188"/>
          </a:xfrm>
          <a:prstGeom prst="rightArrow">
            <a:avLst>
              <a:gd name="adj1" fmla="val 50000"/>
              <a:gd name="adj2" fmla="val 50020"/>
            </a:avLst>
          </a:prstGeom>
          <a:solidFill>
            <a:srgbClr val="FF0000"/>
          </a:solidFill>
          <a:ln w="9525" algn="ctr">
            <a:solidFill>
              <a:schemeClr val="tx1"/>
            </a:solidFill>
            <a:round/>
            <a:headEnd/>
            <a:tailEnd/>
          </a:ln>
        </p:spPr>
        <p:txBody>
          <a:bodyPr vert="eaVert"/>
          <a:lstStyle/>
          <a:p>
            <a:endParaRPr lang="fr-FR" altLang="fr-FR"/>
          </a:p>
        </p:txBody>
      </p:sp>
      <p:sp>
        <p:nvSpPr>
          <p:cNvPr id="20" name="ZoneTexte 18"/>
          <p:cNvSpPr txBox="1">
            <a:spLocks noChangeArrowheads="1"/>
          </p:cNvSpPr>
          <p:nvPr/>
        </p:nvSpPr>
        <p:spPr bwMode="auto">
          <a:xfrm>
            <a:off x="4959299" y="5062303"/>
            <a:ext cx="2729458" cy="457200"/>
          </a:xfrm>
          <a:prstGeom prst="rect">
            <a:avLst/>
          </a:prstGeom>
          <a:noFill/>
          <a:ln w="9525">
            <a:noFill/>
            <a:miter lim="800000"/>
            <a:headEnd/>
            <a:tailEnd/>
          </a:ln>
        </p:spPr>
        <p:txBody>
          <a:bodyPr wrap="square">
            <a:spAutoFit/>
          </a:bodyPr>
          <a:lstStyle/>
          <a:p>
            <a:r>
              <a:rPr lang="fr-FR" altLang="fr-FR" sz="2400" b="1" dirty="0"/>
              <a:t>lit métal ??</a:t>
            </a:r>
          </a:p>
        </p:txBody>
      </p:sp>
    </p:spTree>
    <p:extLst>
      <p:ext uri="{BB962C8B-B14F-4D97-AF65-F5344CB8AC3E}">
        <p14:creationId xmlns:p14="http://schemas.microsoft.com/office/powerpoint/2010/main" val="4514717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19</a:t>
            </a:fld>
            <a:endParaRPr lang="fr-FR" altLang="fr-FR"/>
          </a:p>
        </p:txBody>
      </p:sp>
      <p:pic>
        <p:nvPicPr>
          <p:cNvPr id="11" name="Espace réservé du contenu 11" descr="L-incendie-ravage-le-pavillon_reference.jpg"/>
          <p:cNvPicPr>
            <a:picLocks noGrp="1" noChangeAspect="1"/>
          </p:cNvPicPr>
          <p:nvPr>
            <p:ph idx="4294967295"/>
          </p:nvPr>
        </p:nvPicPr>
        <p:blipFill>
          <a:blip r:embed="rId2" cstate="print"/>
          <a:srcRect/>
          <a:stretch>
            <a:fillRect/>
          </a:stretch>
        </p:blipFill>
        <p:spPr>
          <a:xfrm>
            <a:off x="1763688" y="1268760"/>
            <a:ext cx="5097462" cy="3673475"/>
          </a:xfrm>
          <a:ln w="57150">
            <a:solidFill>
              <a:srgbClr val="990000"/>
            </a:solidFill>
          </a:ln>
        </p:spPr>
      </p:pic>
      <p:sp>
        <p:nvSpPr>
          <p:cNvPr id="12" name="Flèche gauche 13"/>
          <p:cNvSpPr>
            <a:spLocks noChangeArrowheads="1"/>
          </p:cNvSpPr>
          <p:nvPr/>
        </p:nvSpPr>
        <p:spPr bwMode="auto">
          <a:xfrm rot="-10416971">
            <a:off x="2426323" y="3755636"/>
            <a:ext cx="711200" cy="301625"/>
          </a:xfrm>
          <a:prstGeom prst="leftArrow">
            <a:avLst>
              <a:gd name="adj1" fmla="val 50000"/>
              <a:gd name="adj2" fmla="val 68412"/>
            </a:avLst>
          </a:prstGeom>
          <a:solidFill>
            <a:srgbClr val="FF0000"/>
          </a:solidFill>
          <a:ln w="9525" algn="ctr">
            <a:solidFill>
              <a:schemeClr val="tx1"/>
            </a:solidFill>
            <a:round/>
            <a:headEnd/>
            <a:tailEnd/>
          </a:ln>
        </p:spPr>
        <p:txBody>
          <a:bodyPr rot="10800000"/>
          <a:lstStyle/>
          <a:p>
            <a:endParaRPr lang="fr-FR" altLang="fr-FR"/>
          </a:p>
        </p:txBody>
      </p:sp>
      <p:sp>
        <p:nvSpPr>
          <p:cNvPr id="13" name="ZoneTexte 14"/>
          <p:cNvSpPr txBox="1">
            <a:spLocks noChangeArrowheads="1"/>
          </p:cNvSpPr>
          <p:nvPr/>
        </p:nvSpPr>
        <p:spPr bwMode="auto">
          <a:xfrm>
            <a:off x="179388" y="3554138"/>
            <a:ext cx="1928812" cy="584200"/>
          </a:xfrm>
          <a:prstGeom prst="rect">
            <a:avLst/>
          </a:prstGeom>
          <a:solidFill>
            <a:srgbClr val="FFC000"/>
          </a:solidFill>
          <a:ln w="57150">
            <a:solidFill>
              <a:srgbClr val="990000"/>
            </a:solidFill>
            <a:miter lim="800000"/>
            <a:headEnd/>
            <a:tailEnd/>
          </a:ln>
        </p:spPr>
        <p:txBody>
          <a:bodyPr>
            <a:spAutoFit/>
          </a:bodyPr>
          <a:lstStyle/>
          <a:p>
            <a:r>
              <a:rPr lang="fr-FR" altLang="fr-FR" sz="1600" b="1" dirty="0">
                <a:solidFill>
                  <a:srgbClr val="FF0000"/>
                </a:solidFill>
              </a:rPr>
              <a:t>Lieu d’origine très probable</a:t>
            </a:r>
          </a:p>
        </p:txBody>
      </p:sp>
      <p:sp>
        <p:nvSpPr>
          <p:cNvPr id="14" name="Flèche gauche 15"/>
          <p:cNvSpPr>
            <a:spLocks noChangeArrowheads="1"/>
          </p:cNvSpPr>
          <p:nvPr/>
        </p:nvSpPr>
        <p:spPr bwMode="auto">
          <a:xfrm rot="-837350">
            <a:off x="3492956" y="2873211"/>
            <a:ext cx="798513" cy="271463"/>
          </a:xfrm>
          <a:prstGeom prst="leftArrow">
            <a:avLst>
              <a:gd name="adj1" fmla="val 50000"/>
              <a:gd name="adj2" fmla="val 77773"/>
            </a:avLst>
          </a:prstGeom>
          <a:solidFill>
            <a:srgbClr val="FF0000"/>
          </a:solidFill>
          <a:ln w="9525" algn="ctr">
            <a:solidFill>
              <a:schemeClr val="tx1"/>
            </a:solidFill>
            <a:round/>
            <a:headEnd/>
            <a:tailEnd/>
          </a:ln>
        </p:spPr>
        <p:txBody>
          <a:bodyPr/>
          <a:lstStyle/>
          <a:p>
            <a:endParaRPr lang="fr-FR" altLang="fr-FR"/>
          </a:p>
        </p:txBody>
      </p:sp>
      <p:sp>
        <p:nvSpPr>
          <p:cNvPr id="15" name="Rectangle 24"/>
          <p:cNvSpPr>
            <a:spLocks noChangeArrowheads="1"/>
          </p:cNvSpPr>
          <p:nvPr/>
        </p:nvSpPr>
        <p:spPr bwMode="auto">
          <a:xfrm>
            <a:off x="-1" y="5685016"/>
            <a:ext cx="9144000" cy="369887"/>
          </a:xfrm>
          <a:prstGeom prst="rect">
            <a:avLst/>
          </a:prstGeom>
          <a:solidFill>
            <a:srgbClr val="FF0000"/>
          </a:solidFill>
          <a:ln w="9525">
            <a:noFill/>
            <a:miter lim="800000"/>
            <a:headEnd/>
            <a:tailEnd/>
          </a:ln>
        </p:spPr>
        <p:txBody>
          <a:bodyPr>
            <a:spAutoFit/>
          </a:bodyPr>
          <a:lstStyle/>
          <a:p>
            <a:r>
              <a:rPr lang="fr-FR" altLang="fr-FR" dirty="0"/>
              <a:t>ZONE  INTERDITE - INCENDIE       ZONE  INTERDITE – INCENDIE        ZONE  INTE</a:t>
            </a:r>
          </a:p>
        </p:txBody>
      </p:sp>
      <p:sp>
        <p:nvSpPr>
          <p:cNvPr id="16" name="ZoneTexte 16"/>
          <p:cNvSpPr txBox="1">
            <a:spLocks noChangeArrowheads="1"/>
          </p:cNvSpPr>
          <p:nvPr/>
        </p:nvSpPr>
        <p:spPr bwMode="auto">
          <a:xfrm>
            <a:off x="4427984" y="2619434"/>
            <a:ext cx="1871663" cy="393700"/>
          </a:xfrm>
          <a:prstGeom prst="rect">
            <a:avLst/>
          </a:prstGeom>
          <a:solidFill>
            <a:srgbClr val="FFC000"/>
          </a:solidFill>
          <a:ln w="57150">
            <a:solidFill>
              <a:srgbClr val="990000"/>
            </a:solidFill>
            <a:miter lim="800000"/>
            <a:headEnd/>
            <a:tailEnd/>
          </a:ln>
        </p:spPr>
        <p:txBody>
          <a:bodyPr>
            <a:spAutoFit/>
          </a:bodyPr>
          <a:lstStyle/>
          <a:p>
            <a:r>
              <a:rPr lang="fr-FR" altLang="fr-FR" sz="1600" b="1" dirty="0">
                <a:solidFill>
                  <a:srgbClr val="FF0000"/>
                </a:solidFill>
              </a:rPr>
              <a:t>Recuite de suie</a:t>
            </a:r>
          </a:p>
        </p:txBody>
      </p:sp>
      <p:sp>
        <p:nvSpPr>
          <p:cNvPr id="17" name="Flèche à trois pointes 16"/>
          <p:cNvSpPr/>
          <p:nvPr/>
        </p:nvSpPr>
        <p:spPr bwMode="auto">
          <a:xfrm rot="10800000">
            <a:off x="4117975" y="4455071"/>
            <a:ext cx="908050" cy="682625"/>
          </a:xfrm>
          <a:prstGeom prst="leftRightUp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fr-FR" dirty="0"/>
          </a:p>
        </p:txBody>
      </p:sp>
      <p:sp>
        <p:nvSpPr>
          <p:cNvPr id="18" name="ZoneTexte 17"/>
          <p:cNvSpPr txBox="1">
            <a:spLocks noChangeArrowheads="1"/>
          </p:cNvSpPr>
          <p:nvPr/>
        </p:nvSpPr>
        <p:spPr bwMode="auto">
          <a:xfrm>
            <a:off x="755576" y="5055874"/>
            <a:ext cx="8143875" cy="641350"/>
          </a:xfrm>
          <a:prstGeom prst="rect">
            <a:avLst/>
          </a:prstGeom>
          <a:noFill/>
          <a:ln w="9525">
            <a:noFill/>
            <a:miter lim="800000"/>
            <a:headEnd/>
            <a:tailEnd/>
          </a:ln>
        </p:spPr>
        <p:txBody>
          <a:bodyPr>
            <a:spAutoFit/>
          </a:bodyPr>
          <a:lstStyle/>
          <a:p>
            <a:r>
              <a:rPr lang="fr-FR" altLang="fr-FR" b="1" i="1" dirty="0"/>
              <a:t>Dans ce cas, le point d’origine et la cause ne pourront certainement pas être déterminés en raison du déblai conséquent réalisé.</a:t>
            </a:r>
          </a:p>
        </p:txBody>
      </p:sp>
    </p:spTree>
    <p:extLst>
      <p:ext uri="{BB962C8B-B14F-4D97-AF65-F5344CB8AC3E}">
        <p14:creationId xmlns:p14="http://schemas.microsoft.com/office/powerpoint/2010/main" val="33075269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endParaRPr lang="fr-FR" sz="3200" dirty="0"/>
          </a:p>
        </p:txBody>
      </p:sp>
      <p:sp>
        <p:nvSpPr>
          <p:cNvPr id="16" name="Espace réservé du contenu 2"/>
          <p:cNvSpPr>
            <a:spLocks noGrp="1"/>
          </p:cNvSpPr>
          <p:nvPr>
            <p:ph idx="4294967295"/>
          </p:nvPr>
        </p:nvSpPr>
        <p:spPr>
          <a:xfrm>
            <a:off x="0" y="476672"/>
            <a:ext cx="8677027" cy="4940449"/>
          </a:xfrm>
        </p:spPr>
        <p:txBody>
          <a:bodyPr/>
          <a:lstStyle/>
          <a:p>
            <a:pPr eaLnBrk="1" hangingPunct="1"/>
            <a:endParaRPr lang="fr-FR" altLang="fr-FR" b="1" dirty="0" smtClean="0">
              <a:solidFill>
                <a:srgbClr val="FF0000"/>
              </a:solidFill>
            </a:endParaRPr>
          </a:p>
          <a:p>
            <a:pPr eaLnBrk="1" hangingPunct="1">
              <a:buFontTx/>
              <a:buNone/>
            </a:pPr>
            <a:endParaRPr lang="fr-FR" altLang="fr-FR" sz="2000" b="1" dirty="0" smtClean="0">
              <a:solidFill>
                <a:srgbClr val="FF0000"/>
              </a:solidFill>
            </a:endParaRPr>
          </a:p>
          <a:p>
            <a:pPr eaLnBrk="1" hangingPunct="1">
              <a:buNone/>
            </a:pPr>
            <a:r>
              <a:rPr lang="fr-FR" altLang="fr-FR" sz="2000" b="1" dirty="0" smtClean="0">
                <a:solidFill>
                  <a:srgbClr val="FF0000"/>
                </a:solidFill>
              </a:rPr>
              <a:t>1) Composition </a:t>
            </a:r>
            <a:r>
              <a:rPr lang="fr-FR" altLang="fr-FR" sz="2000" b="1" dirty="0">
                <a:solidFill>
                  <a:srgbClr val="FF0000"/>
                </a:solidFill>
              </a:rPr>
              <a:t>de la FOS et intérêts de la RCCI</a:t>
            </a:r>
          </a:p>
          <a:p>
            <a:pPr eaLnBrk="1" hangingPunct="1">
              <a:buFontTx/>
              <a:buNone/>
            </a:pPr>
            <a:endParaRPr lang="fr-FR" altLang="fr-FR" sz="2000" b="1" dirty="0" smtClean="0">
              <a:solidFill>
                <a:srgbClr val="FF0000"/>
              </a:solidFill>
            </a:endParaRPr>
          </a:p>
          <a:p>
            <a:pPr eaLnBrk="1" hangingPunct="1">
              <a:buFontTx/>
              <a:buNone/>
            </a:pPr>
            <a:r>
              <a:rPr lang="fr-FR" altLang="fr-FR" sz="2000" b="1" dirty="0">
                <a:solidFill>
                  <a:srgbClr val="FF0000"/>
                </a:solidFill>
              </a:rPr>
              <a:t>2</a:t>
            </a:r>
            <a:r>
              <a:rPr lang="fr-FR" altLang="fr-FR" sz="2000" b="1" dirty="0" smtClean="0">
                <a:solidFill>
                  <a:srgbClr val="FF0000"/>
                </a:solidFill>
              </a:rPr>
              <a:t>) Méthodologie de travail</a:t>
            </a:r>
          </a:p>
          <a:p>
            <a:pPr eaLnBrk="1" hangingPunct="1">
              <a:buFontTx/>
              <a:buNone/>
            </a:pPr>
            <a:endParaRPr lang="fr-FR" altLang="fr-FR" sz="2000" b="1" dirty="0" smtClean="0">
              <a:solidFill>
                <a:srgbClr val="FF0000"/>
              </a:solidFill>
            </a:endParaRPr>
          </a:p>
          <a:p>
            <a:pPr eaLnBrk="1" hangingPunct="1">
              <a:buFontTx/>
              <a:buNone/>
            </a:pPr>
            <a:r>
              <a:rPr lang="fr-FR" altLang="fr-FR" sz="2000" b="1" dirty="0">
                <a:solidFill>
                  <a:srgbClr val="FF0000"/>
                </a:solidFill>
              </a:rPr>
              <a:t>3</a:t>
            </a:r>
            <a:r>
              <a:rPr lang="fr-FR" altLang="fr-FR" sz="2000" b="1" dirty="0" smtClean="0">
                <a:solidFill>
                  <a:srgbClr val="FF0000"/>
                </a:solidFill>
              </a:rPr>
              <a:t>) Les signes objectifs et subjectifs:</a:t>
            </a:r>
          </a:p>
          <a:p>
            <a:pPr eaLnBrk="1" hangingPunct="1">
              <a:buFontTx/>
              <a:buNone/>
            </a:pPr>
            <a:r>
              <a:rPr lang="fr-FR" altLang="fr-FR" sz="2000" b="1" dirty="0" smtClean="0">
                <a:solidFill>
                  <a:srgbClr val="FF0000"/>
                </a:solidFill>
              </a:rPr>
              <a:t>     « V » de carbonisation, recuites de suie, marche des flammes…</a:t>
            </a:r>
          </a:p>
          <a:p>
            <a:pPr eaLnBrk="1" hangingPunct="1">
              <a:buFontTx/>
              <a:buNone/>
            </a:pPr>
            <a:endParaRPr lang="fr-FR" altLang="fr-FR" sz="2000" b="1" dirty="0" smtClean="0">
              <a:solidFill>
                <a:srgbClr val="FF0000"/>
              </a:solidFill>
            </a:endParaRPr>
          </a:p>
          <a:p>
            <a:pPr eaLnBrk="1" hangingPunct="1">
              <a:buFontTx/>
              <a:buNone/>
            </a:pPr>
            <a:r>
              <a:rPr lang="fr-FR" altLang="fr-FR" sz="2000" b="1" dirty="0">
                <a:solidFill>
                  <a:srgbClr val="FF0000"/>
                </a:solidFill>
              </a:rPr>
              <a:t>4</a:t>
            </a:r>
            <a:r>
              <a:rPr lang="fr-FR" altLang="fr-FR" sz="2000" b="1" dirty="0" smtClean="0">
                <a:solidFill>
                  <a:srgbClr val="FF0000"/>
                </a:solidFill>
              </a:rPr>
              <a:t>) Incendies volontaires</a:t>
            </a:r>
          </a:p>
          <a:p>
            <a:pPr eaLnBrk="1" hangingPunct="1">
              <a:buFontTx/>
              <a:buNone/>
            </a:pPr>
            <a:endParaRPr lang="fr-FR" altLang="fr-FR" sz="2000" b="1" dirty="0" smtClean="0">
              <a:solidFill>
                <a:srgbClr val="FF0000"/>
              </a:solidFill>
            </a:endParaRPr>
          </a:p>
          <a:p>
            <a:pPr eaLnBrk="1" hangingPunct="1">
              <a:buFontTx/>
              <a:buNone/>
            </a:pPr>
            <a:r>
              <a:rPr lang="fr-FR" altLang="fr-FR" sz="2000" b="1" dirty="0">
                <a:solidFill>
                  <a:srgbClr val="FF0000"/>
                </a:solidFill>
              </a:rPr>
              <a:t>5</a:t>
            </a:r>
            <a:r>
              <a:rPr lang="fr-FR" altLang="fr-FR" sz="2000" b="1" dirty="0" smtClean="0">
                <a:solidFill>
                  <a:srgbClr val="FF0000"/>
                </a:solidFill>
              </a:rPr>
              <a:t>) Notion de déblai intelligent (PTI)</a:t>
            </a:r>
          </a:p>
          <a:p>
            <a:pPr eaLnBrk="1" hangingPunct="1">
              <a:buFontTx/>
              <a:buNone/>
            </a:pPr>
            <a:endParaRPr lang="fr-FR" altLang="fr-FR" sz="2400" b="1" dirty="0" smtClean="0">
              <a:solidFill>
                <a:srgbClr val="FF0000"/>
              </a:solidFill>
            </a:endParaRPr>
          </a:p>
          <a:p>
            <a:pPr eaLnBrk="1" hangingPunct="1">
              <a:buFontTx/>
              <a:buNone/>
            </a:pPr>
            <a:endParaRPr lang="fr-FR" altLang="fr-FR" sz="2400" b="1" dirty="0" smtClean="0">
              <a:solidFill>
                <a:srgbClr val="FF0000"/>
              </a:solidFill>
            </a:endParaRPr>
          </a:p>
          <a:p>
            <a:pPr eaLnBrk="1" hangingPunct="1">
              <a:buFontTx/>
              <a:buNone/>
            </a:pPr>
            <a:endParaRPr lang="fr-FR" altLang="fr-FR" sz="2400" b="1" dirty="0" smtClean="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2400" kern="1200" dirty="0">
                <a:solidFill>
                  <a:srgbClr val="FFFF66"/>
                </a:solidFill>
                <a:latin typeface="Arial" charset="0"/>
                <a:ea typeface="+mn-ea"/>
                <a:cs typeface="Arial" charset="0"/>
              </a:rPr>
              <a:t/>
            </a:r>
            <a:br>
              <a:rPr lang="fr-FR" sz="2400" kern="1200" dirty="0">
                <a:solidFill>
                  <a:srgbClr val="FFFF66"/>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20</a:t>
            </a:fld>
            <a:endParaRPr lang="fr-FR" altLang="fr-FR"/>
          </a:p>
        </p:txBody>
      </p:sp>
      <p:sp>
        <p:nvSpPr>
          <p:cNvPr id="9" name="Rectangle 24"/>
          <p:cNvSpPr>
            <a:spLocks noChangeArrowheads="1"/>
          </p:cNvSpPr>
          <p:nvPr/>
        </p:nvSpPr>
        <p:spPr bwMode="auto">
          <a:xfrm>
            <a:off x="0" y="5661248"/>
            <a:ext cx="9144000" cy="369887"/>
          </a:xfrm>
          <a:prstGeom prst="rect">
            <a:avLst/>
          </a:prstGeom>
          <a:solidFill>
            <a:srgbClr val="FF0000"/>
          </a:solidFill>
          <a:ln w="9525">
            <a:noFill/>
            <a:miter lim="800000"/>
            <a:headEnd/>
            <a:tailEnd/>
          </a:ln>
        </p:spPr>
        <p:txBody>
          <a:bodyPr>
            <a:spAutoFit/>
          </a:bodyPr>
          <a:lstStyle/>
          <a:p>
            <a:r>
              <a:rPr lang="fr-FR" altLang="fr-FR" dirty="0"/>
              <a:t>ZONE  INTERDITE - INCENDIE       ZONE  INTERDITE – INCENDIE        ZONE  INTE</a:t>
            </a:r>
          </a:p>
        </p:txBody>
      </p:sp>
      <p:pic>
        <p:nvPicPr>
          <p:cNvPr id="10" name="Espace réservé du contenu 3" descr="9.bmp"/>
          <p:cNvPicPr>
            <a:picLocks noGrp="1" noChangeAspect="1"/>
          </p:cNvPicPr>
          <p:nvPr>
            <p:ph idx="4294967295"/>
          </p:nvPr>
        </p:nvPicPr>
        <p:blipFill>
          <a:blip r:embed="rId2" cstate="print"/>
          <a:srcRect/>
          <a:stretch>
            <a:fillRect/>
          </a:stretch>
        </p:blipFill>
        <p:spPr>
          <a:xfrm>
            <a:off x="190079" y="1194767"/>
            <a:ext cx="3235099" cy="4309938"/>
          </a:xfrm>
          <a:ln w="57150">
            <a:solidFill>
              <a:srgbClr val="990000"/>
            </a:solidFill>
          </a:ln>
        </p:spPr>
      </p:pic>
      <p:sp>
        <p:nvSpPr>
          <p:cNvPr id="11" name="ZoneTexte 13"/>
          <p:cNvSpPr txBox="1">
            <a:spLocks noChangeArrowheads="1"/>
          </p:cNvSpPr>
          <p:nvPr/>
        </p:nvSpPr>
        <p:spPr bwMode="auto">
          <a:xfrm>
            <a:off x="3635896" y="1019337"/>
            <a:ext cx="4972050" cy="523875"/>
          </a:xfrm>
          <a:prstGeom prst="rect">
            <a:avLst/>
          </a:prstGeom>
          <a:noFill/>
          <a:ln w="9525">
            <a:noFill/>
            <a:miter lim="800000"/>
            <a:headEnd/>
            <a:tailEnd/>
          </a:ln>
        </p:spPr>
        <p:txBody>
          <a:bodyPr>
            <a:spAutoFit/>
          </a:bodyPr>
          <a:lstStyle/>
          <a:p>
            <a:r>
              <a:rPr lang="fr-FR" altLang="fr-FR" sz="2800" b="1" i="1" dirty="0">
                <a:solidFill>
                  <a:srgbClr val="FF0000"/>
                </a:solidFill>
              </a:rPr>
              <a:t>Préservation des indices: </a:t>
            </a:r>
          </a:p>
        </p:txBody>
      </p:sp>
      <p:sp>
        <p:nvSpPr>
          <p:cNvPr id="12" name="ZoneTexte 14"/>
          <p:cNvSpPr txBox="1">
            <a:spLocks noChangeArrowheads="1"/>
          </p:cNvSpPr>
          <p:nvPr/>
        </p:nvSpPr>
        <p:spPr bwMode="auto">
          <a:xfrm>
            <a:off x="3604245" y="1614650"/>
            <a:ext cx="5357812" cy="3631763"/>
          </a:xfrm>
          <a:prstGeom prst="rect">
            <a:avLst/>
          </a:prstGeom>
          <a:noFill/>
          <a:ln w="9525">
            <a:noFill/>
            <a:miter lim="800000"/>
            <a:headEnd/>
            <a:tailEnd/>
          </a:ln>
        </p:spPr>
        <p:txBody>
          <a:bodyPr>
            <a:spAutoFit/>
          </a:bodyPr>
          <a:lstStyle/>
          <a:p>
            <a:r>
              <a:rPr lang="fr-FR" altLang="fr-FR" sz="1800" b="1" i="1" dirty="0">
                <a:solidFill>
                  <a:srgbClr val="0070C0"/>
                </a:solidFill>
              </a:rPr>
              <a:t> </a:t>
            </a:r>
            <a:r>
              <a:rPr lang="fr-FR" altLang="fr-FR" sz="1800" b="1" i="1" dirty="0"/>
              <a:t>Le sapeur- pompier a obligation de s’assurer d’une extinction totale et de </a:t>
            </a:r>
          </a:p>
          <a:p>
            <a:r>
              <a:rPr lang="fr-FR" altLang="fr-FR" sz="1800" b="1" i="1" dirty="0"/>
              <a:t>tout évitement de reprises de feu, il a également obligation de satisfaire, dans les meilleurs conditions possibles, aux contraintes des autres services publics </a:t>
            </a:r>
          </a:p>
          <a:p>
            <a:r>
              <a:rPr lang="fr-FR" altLang="fr-FR" sz="1800" b="1" i="1" dirty="0"/>
              <a:t>et notamment celui de la justice </a:t>
            </a:r>
          </a:p>
          <a:p>
            <a:r>
              <a:rPr lang="fr-FR" altLang="fr-FR" sz="1800" b="1" i="1" dirty="0"/>
              <a:t>y compris au travers des actions conduites par les enquêteurs.</a:t>
            </a:r>
          </a:p>
          <a:p>
            <a:endParaRPr lang="fr-FR" altLang="fr-FR" sz="2000" b="1" i="1" dirty="0"/>
          </a:p>
          <a:p>
            <a:r>
              <a:rPr lang="fr-FR" altLang="fr-FR" sz="2000" b="1" i="1" dirty="0"/>
              <a:t> </a:t>
            </a:r>
            <a:r>
              <a:rPr lang="fr-FR" altLang="fr-FR" sz="2400" b="1" i="1" dirty="0">
                <a:solidFill>
                  <a:srgbClr val="FF0000"/>
                </a:solidFill>
              </a:rPr>
              <a:t>ATTENTION: pensez à la surveillance et aux rondes.</a:t>
            </a:r>
          </a:p>
        </p:txBody>
      </p:sp>
    </p:spTree>
    <p:extLst>
      <p:ext uri="{BB962C8B-B14F-4D97-AF65-F5344CB8AC3E}">
        <p14:creationId xmlns:p14="http://schemas.microsoft.com/office/powerpoint/2010/main" val="41867691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21</a:t>
            </a:fld>
            <a:endParaRPr lang="fr-FR" altLang="fr-FR"/>
          </a:p>
        </p:txBody>
      </p:sp>
      <p:sp>
        <p:nvSpPr>
          <p:cNvPr id="8" name="Rectangle 28"/>
          <p:cNvSpPr>
            <a:spLocks noChangeArrowheads="1"/>
          </p:cNvSpPr>
          <p:nvPr/>
        </p:nvSpPr>
        <p:spPr bwMode="auto">
          <a:xfrm>
            <a:off x="0" y="5661248"/>
            <a:ext cx="9144000" cy="369887"/>
          </a:xfrm>
          <a:prstGeom prst="rect">
            <a:avLst/>
          </a:prstGeom>
          <a:solidFill>
            <a:srgbClr val="FF0000"/>
          </a:solidFill>
          <a:ln w="9525">
            <a:noFill/>
            <a:miter lim="800000"/>
            <a:headEnd/>
            <a:tailEnd/>
          </a:ln>
        </p:spPr>
        <p:txBody>
          <a:bodyPr>
            <a:spAutoFit/>
          </a:bodyPr>
          <a:lstStyle/>
          <a:p>
            <a:r>
              <a:rPr lang="fr-FR" altLang="fr-FR" dirty="0"/>
              <a:t>ZONE  INTERDITE - INCENDIE       ZONE  INTERDITE – INCENDIE        ZONE  INTE</a:t>
            </a:r>
          </a:p>
        </p:txBody>
      </p:sp>
      <p:sp>
        <p:nvSpPr>
          <p:cNvPr id="9" name="Espace réservé du contenu 2"/>
          <p:cNvSpPr>
            <a:spLocks noGrp="1"/>
          </p:cNvSpPr>
          <p:nvPr>
            <p:ph idx="4294967295"/>
          </p:nvPr>
        </p:nvSpPr>
        <p:spPr>
          <a:xfrm>
            <a:off x="401638" y="741696"/>
            <a:ext cx="8229600" cy="4708525"/>
          </a:xfrm>
        </p:spPr>
        <p:txBody>
          <a:bodyPr/>
          <a:lstStyle/>
          <a:p>
            <a:pPr eaLnBrk="1" hangingPunct="1">
              <a:buFontTx/>
              <a:buNone/>
            </a:pPr>
            <a:endParaRPr lang="fr-FR" altLang="fr-FR" sz="2800" b="1" dirty="0" smtClean="0">
              <a:solidFill>
                <a:srgbClr val="FF0000"/>
              </a:solidFill>
            </a:endParaRPr>
          </a:p>
          <a:p>
            <a:pPr eaLnBrk="1" hangingPunct="1">
              <a:buClr>
                <a:srgbClr val="FF0000"/>
              </a:buClr>
              <a:buFont typeface="Wingdings" pitchFamily="2" charset="2"/>
              <a:buChar char="Ø"/>
            </a:pPr>
            <a:r>
              <a:rPr lang="fr-FR" altLang="fr-FR" sz="1800" dirty="0" smtClean="0">
                <a:solidFill>
                  <a:srgbClr val="FF0000"/>
                </a:solidFill>
              </a:rPr>
              <a:t>Au cours de l'attaque, le déblai a pour but de faciliter les établissements et l'attaque. Une fois que le feu est considéré comme éteint, il a pour objet de déplacer les décombres qui pourraient encore cacher des foyers et d'écarter ainsi tout risque de reprise de feu.. </a:t>
            </a:r>
          </a:p>
          <a:p>
            <a:pPr eaLnBrk="1" hangingPunct="1">
              <a:buClr>
                <a:srgbClr val="FF0000"/>
              </a:buClr>
              <a:buFont typeface="Wingdings" pitchFamily="2" charset="2"/>
              <a:buChar char="Ø"/>
            </a:pPr>
            <a:r>
              <a:rPr lang="fr-FR" altLang="fr-FR" sz="1800" dirty="0" smtClean="0">
                <a:solidFill>
                  <a:srgbClr val="FF0000"/>
                </a:solidFill>
              </a:rPr>
              <a:t>Lorsque la police ou la gendarmerie font état d'une enquête judiciaire, </a:t>
            </a:r>
            <a:r>
              <a:rPr lang="fr-FR" altLang="fr-FR" sz="1800" b="1" dirty="0" smtClean="0">
                <a:solidFill>
                  <a:srgbClr val="FF0000"/>
                </a:solidFill>
              </a:rPr>
              <a:t>le déblai est retardé jusqu'à l'arrivée de la personne qualifiée</a:t>
            </a:r>
            <a:r>
              <a:rPr lang="fr-FR" altLang="fr-FR" sz="1800" dirty="0" smtClean="0">
                <a:solidFill>
                  <a:srgbClr val="FF0000"/>
                </a:solidFill>
              </a:rPr>
              <a:t> pour ordonner sa reprise. Si les opérations d'extinction le nécessitent, </a:t>
            </a:r>
            <a:r>
              <a:rPr lang="fr-FR" altLang="fr-FR" sz="1800" b="1" dirty="0" smtClean="0">
                <a:solidFill>
                  <a:srgbClr val="FF0000"/>
                </a:solidFill>
              </a:rPr>
              <a:t>il sera toutefois réalisé un déblai sommaire.</a:t>
            </a:r>
          </a:p>
          <a:p>
            <a:pPr eaLnBrk="1" hangingPunct="1">
              <a:buClrTx/>
              <a:buFont typeface="Wingdings" pitchFamily="2" charset="2"/>
              <a:buChar char="Ø"/>
            </a:pPr>
            <a:r>
              <a:rPr lang="fr-FR" altLang="fr-FR" sz="1800" b="1" i="1" dirty="0" smtClean="0">
                <a:solidFill>
                  <a:schemeClr val="tx2"/>
                </a:solidFill>
              </a:rPr>
              <a:t>La préservation d’indices s’avère indispensable pour que la RCCI gagne en efficacité, un travail de sensibilisation  est donc nécessaire auprès de l’ensemble des intervenants.</a:t>
            </a:r>
          </a:p>
          <a:p>
            <a:pPr eaLnBrk="1" hangingPunct="1">
              <a:buFont typeface="Wingdings" pitchFamily="2" charset="2"/>
              <a:buChar char="Ø"/>
            </a:pPr>
            <a:r>
              <a:rPr lang="fr-FR" altLang="fr-FR" sz="1800" b="1" i="1" dirty="0" smtClean="0">
                <a:solidFill>
                  <a:srgbClr val="0000FF"/>
                </a:solidFill>
              </a:rPr>
              <a:t>N’oublions pas que la réponse concernant la cause de l’incendie est très souvent détruite ou modifiée lors des opérations de déblai.</a:t>
            </a:r>
          </a:p>
          <a:p>
            <a:pPr eaLnBrk="1" hangingPunct="1"/>
            <a:endParaRPr lang="fr-FR" altLang="fr-FR" sz="1800" dirty="0" smtClean="0"/>
          </a:p>
        </p:txBody>
      </p:sp>
    </p:spTree>
    <p:extLst>
      <p:ext uri="{BB962C8B-B14F-4D97-AF65-F5344CB8AC3E}">
        <p14:creationId xmlns:p14="http://schemas.microsoft.com/office/powerpoint/2010/main" val="34924391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22</a:t>
            </a:fld>
            <a:endParaRPr lang="fr-FR" altLang="fr-FR"/>
          </a:p>
        </p:txBody>
      </p:sp>
      <p:sp>
        <p:nvSpPr>
          <p:cNvPr id="12" name="ZoneTexte 15"/>
          <p:cNvSpPr txBox="1">
            <a:spLocks noChangeArrowheads="1"/>
          </p:cNvSpPr>
          <p:nvPr/>
        </p:nvSpPr>
        <p:spPr bwMode="auto">
          <a:xfrm>
            <a:off x="-13320" y="1038225"/>
            <a:ext cx="9572626" cy="769937"/>
          </a:xfrm>
          <a:prstGeom prst="rect">
            <a:avLst/>
          </a:prstGeom>
          <a:noFill/>
          <a:ln w="9525">
            <a:noFill/>
            <a:miter lim="800000"/>
            <a:headEnd/>
            <a:tailEnd/>
          </a:ln>
        </p:spPr>
        <p:txBody>
          <a:bodyPr>
            <a:spAutoFit/>
          </a:bodyPr>
          <a:lstStyle/>
          <a:p>
            <a:r>
              <a:rPr lang="fr-FR" altLang="fr-FR" sz="2000" b="1" i="1" dirty="0"/>
              <a:t>La technologie nous permet de disposer de matériels et d’agents </a:t>
            </a:r>
          </a:p>
          <a:p>
            <a:r>
              <a:rPr lang="fr-FR" altLang="fr-FR" sz="2000" b="1" i="1" dirty="0"/>
              <a:t>extincteurs favorisant la préservation d’indices et le déblai intelligent.</a:t>
            </a:r>
            <a:r>
              <a:rPr lang="fr-FR" altLang="fr-FR" sz="2400" b="1" i="1" dirty="0"/>
              <a:t> </a:t>
            </a:r>
          </a:p>
        </p:txBody>
      </p:sp>
      <p:pic>
        <p:nvPicPr>
          <p:cNvPr id="13" name="Espace réservé du contenu 13" descr="100_0937.JPG"/>
          <p:cNvPicPr>
            <a:picLocks noGrp="1" noChangeAspect="1"/>
          </p:cNvPicPr>
          <p:nvPr>
            <p:ph idx="4294967295"/>
          </p:nvPr>
        </p:nvPicPr>
        <p:blipFill>
          <a:blip r:embed="rId2" cstate="print"/>
          <a:srcRect/>
          <a:stretch>
            <a:fillRect/>
          </a:stretch>
        </p:blipFill>
        <p:spPr>
          <a:xfrm>
            <a:off x="182067" y="1916832"/>
            <a:ext cx="4749973" cy="3562479"/>
          </a:xfrm>
          <a:ln w="57150">
            <a:solidFill>
              <a:srgbClr val="990000"/>
            </a:solidFill>
          </a:ln>
        </p:spPr>
      </p:pic>
      <p:sp>
        <p:nvSpPr>
          <p:cNvPr id="14" name="Rectangle 28"/>
          <p:cNvSpPr>
            <a:spLocks noChangeArrowheads="1"/>
          </p:cNvSpPr>
          <p:nvPr/>
        </p:nvSpPr>
        <p:spPr bwMode="auto">
          <a:xfrm>
            <a:off x="-23614" y="5683251"/>
            <a:ext cx="9144000" cy="369887"/>
          </a:xfrm>
          <a:prstGeom prst="rect">
            <a:avLst/>
          </a:prstGeom>
          <a:solidFill>
            <a:srgbClr val="FF0000"/>
          </a:solidFill>
          <a:ln w="9525">
            <a:noFill/>
            <a:miter lim="800000"/>
            <a:headEnd/>
            <a:tailEnd/>
          </a:ln>
        </p:spPr>
        <p:txBody>
          <a:bodyPr>
            <a:spAutoFit/>
          </a:bodyPr>
          <a:lstStyle/>
          <a:p>
            <a:r>
              <a:rPr lang="fr-FR" altLang="fr-FR" dirty="0"/>
              <a:t>ZONE  INTERDITE - INCENDIE       ZONE  INTERDITE – INCENDIE        ZONE  INTE</a:t>
            </a:r>
          </a:p>
        </p:txBody>
      </p:sp>
      <p:pic>
        <p:nvPicPr>
          <p:cNvPr id="15" name="Image 20" descr="2.bmp"/>
          <p:cNvPicPr>
            <a:picLocks noChangeAspect="1"/>
          </p:cNvPicPr>
          <p:nvPr/>
        </p:nvPicPr>
        <p:blipFill>
          <a:blip r:embed="rId3" cstate="print"/>
          <a:srcRect/>
          <a:stretch>
            <a:fillRect/>
          </a:stretch>
        </p:blipFill>
        <p:spPr bwMode="auto">
          <a:xfrm rot="-1019424">
            <a:off x="3981693" y="2061374"/>
            <a:ext cx="1103306" cy="1103306"/>
          </a:xfrm>
          <a:prstGeom prst="rect">
            <a:avLst/>
          </a:prstGeom>
          <a:noFill/>
          <a:ln w="38100">
            <a:solidFill>
              <a:srgbClr val="990000"/>
            </a:solidFill>
            <a:miter lim="800000"/>
            <a:headEnd/>
            <a:tailEnd/>
          </a:ln>
        </p:spPr>
      </p:pic>
      <p:cxnSp>
        <p:nvCxnSpPr>
          <p:cNvPr id="16" name="Connecteur droit 27"/>
          <p:cNvCxnSpPr>
            <a:cxnSpLocks noChangeShapeType="1"/>
          </p:cNvCxnSpPr>
          <p:nvPr/>
        </p:nvCxnSpPr>
        <p:spPr bwMode="auto">
          <a:xfrm>
            <a:off x="190848" y="2276872"/>
            <a:ext cx="3846324" cy="187603"/>
          </a:xfrm>
          <a:prstGeom prst="line">
            <a:avLst/>
          </a:prstGeom>
          <a:noFill/>
          <a:ln w="9525" algn="ctr">
            <a:solidFill>
              <a:srgbClr val="00B0F0"/>
            </a:solidFill>
            <a:round/>
            <a:headEnd/>
            <a:tailEnd/>
          </a:ln>
        </p:spPr>
      </p:cxnSp>
      <p:cxnSp>
        <p:nvCxnSpPr>
          <p:cNvPr id="17" name="Connecteur droit 27"/>
          <p:cNvCxnSpPr>
            <a:cxnSpLocks noChangeShapeType="1"/>
          </p:cNvCxnSpPr>
          <p:nvPr/>
        </p:nvCxnSpPr>
        <p:spPr bwMode="auto">
          <a:xfrm>
            <a:off x="179388" y="2532377"/>
            <a:ext cx="3857784" cy="21047"/>
          </a:xfrm>
          <a:prstGeom prst="line">
            <a:avLst/>
          </a:prstGeom>
          <a:noFill/>
          <a:ln w="9525" algn="ctr">
            <a:solidFill>
              <a:srgbClr val="00B0F0"/>
            </a:solidFill>
            <a:round/>
            <a:headEnd/>
            <a:tailEnd/>
          </a:ln>
        </p:spPr>
      </p:cxnSp>
      <p:cxnSp>
        <p:nvCxnSpPr>
          <p:cNvPr id="20" name="Connecteur droit 27"/>
          <p:cNvCxnSpPr>
            <a:cxnSpLocks noChangeShapeType="1"/>
          </p:cNvCxnSpPr>
          <p:nvPr/>
        </p:nvCxnSpPr>
        <p:spPr bwMode="auto">
          <a:xfrm flipV="1">
            <a:off x="179388" y="2646292"/>
            <a:ext cx="3857784" cy="71438"/>
          </a:xfrm>
          <a:prstGeom prst="line">
            <a:avLst/>
          </a:prstGeom>
          <a:noFill/>
          <a:ln w="9525" algn="ctr">
            <a:solidFill>
              <a:srgbClr val="00B0F0"/>
            </a:solidFill>
            <a:round/>
            <a:headEnd/>
            <a:tailEnd/>
          </a:ln>
        </p:spPr>
      </p:cxnSp>
      <p:cxnSp>
        <p:nvCxnSpPr>
          <p:cNvPr id="22" name="Connecteur droit 40"/>
          <p:cNvCxnSpPr>
            <a:cxnSpLocks noChangeShapeType="1"/>
          </p:cNvCxnSpPr>
          <p:nvPr/>
        </p:nvCxnSpPr>
        <p:spPr bwMode="auto">
          <a:xfrm flipV="1">
            <a:off x="143748" y="2724180"/>
            <a:ext cx="3929063" cy="357188"/>
          </a:xfrm>
          <a:prstGeom prst="line">
            <a:avLst/>
          </a:prstGeom>
          <a:noFill/>
          <a:ln w="9525" algn="ctr">
            <a:solidFill>
              <a:srgbClr val="00B0F0"/>
            </a:solidFill>
            <a:round/>
            <a:headEnd/>
            <a:tailEnd/>
          </a:ln>
        </p:spPr>
      </p:cxnSp>
      <p:cxnSp>
        <p:nvCxnSpPr>
          <p:cNvPr id="23" name="Connecteur droit 35"/>
          <p:cNvCxnSpPr>
            <a:cxnSpLocks noChangeShapeType="1"/>
          </p:cNvCxnSpPr>
          <p:nvPr/>
        </p:nvCxnSpPr>
        <p:spPr bwMode="auto">
          <a:xfrm flipV="1">
            <a:off x="179388" y="2766139"/>
            <a:ext cx="3929141" cy="560681"/>
          </a:xfrm>
          <a:prstGeom prst="line">
            <a:avLst/>
          </a:prstGeom>
          <a:noFill/>
          <a:ln w="9525" algn="ctr">
            <a:solidFill>
              <a:srgbClr val="00B0F0"/>
            </a:solidFill>
            <a:round/>
            <a:headEnd/>
            <a:tailEnd/>
          </a:ln>
        </p:spPr>
      </p:cxnSp>
      <p:sp>
        <p:nvSpPr>
          <p:cNvPr id="25" name="ZoneTexte 54"/>
          <p:cNvSpPr txBox="1">
            <a:spLocks noChangeArrowheads="1"/>
          </p:cNvSpPr>
          <p:nvPr/>
        </p:nvSpPr>
        <p:spPr bwMode="auto">
          <a:xfrm>
            <a:off x="5148064" y="1990579"/>
            <a:ext cx="3643312" cy="641350"/>
          </a:xfrm>
          <a:prstGeom prst="rect">
            <a:avLst/>
          </a:prstGeom>
          <a:noFill/>
          <a:ln w="9525">
            <a:noFill/>
            <a:miter lim="800000"/>
            <a:headEnd/>
            <a:tailEnd/>
          </a:ln>
        </p:spPr>
        <p:txBody>
          <a:bodyPr>
            <a:spAutoFit/>
          </a:bodyPr>
          <a:lstStyle/>
          <a:p>
            <a:r>
              <a:rPr lang="fr-FR" altLang="fr-FR" b="1" dirty="0"/>
              <a:t>Diffusion de mouillant ou mousse</a:t>
            </a:r>
          </a:p>
        </p:txBody>
      </p:sp>
      <p:pic>
        <p:nvPicPr>
          <p:cNvPr id="26" name="Image 19" descr="ART0Q5FCA0SSOXTCAATHD0ACAKD1L85CAHU5GHVCA5ZEQUUCAFL38J4CAXTKI2JCASAO0RFCAV867QRCA563J6VCA05UR41CA1ZJZWDCAVLWPFVCA1ZMRODCADDXIICCA7UJH43CAP7Q903CA10S6X9.jpg"/>
          <p:cNvPicPr>
            <a:picLocks noChangeAspect="1"/>
          </p:cNvPicPr>
          <p:nvPr/>
        </p:nvPicPr>
        <p:blipFill>
          <a:blip r:embed="rId4" cstate="print"/>
          <a:srcRect/>
          <a:stretch>
            <a:fillRect/>
          </a:stretch>
        </p:blipFill>
        <p:spPr bwMode="auto">
          <a:xfrm rot="-1125420">
            <a:off x="4629268" y="3162653"/>
            <a:ext cx="1030306" cy="1030306"/>
          </a:xfrm>
          <a:prstGeom prst="rect">
            <a:avLst/>
          </a:prstGeom>
          <a:noFill/>
          <a:ln w="38100">
            <a:solidFill>
              <a:srgbClr val="990000"/>
            </a:solidFill>
            <a:miter lim="800000"/>
            <a:headEnd/>
            <a:tailEnd/>
          </a:ln>
        </p:spPr>
      </p:pic>
      <p:cxnSp>
        <p:nvCxnSpPr>
          <p:cNvPr id="27" name="Connecteur droit 22"/>
          <p:cNvCxnSpPr>
            <a:cxnSpLocks noChangeShapeType="1"/>
          </p:cNvCxnSpPr>
          <p:nvPr/>
        </p:nvCxnSpPr>
        <p:spPr bwMode="auto">
          <a:xfrm flipV="1">
            <a:off x="1272555" y="3443948"/>
            <a:ext cx="3500438" cy="214312"/>
          </a:xfrm>
          <a:prstGeom prst="line">
            <a:avLst/>
          </a:prstGeom>
          <a:noFill/>
          <a:ln w="38100" algn="ctr">
            <a:solidFill>
              <a:srgbClr val="FF0000"/>
            </a:solidFill>
            <a:round/>
            <a:headEnd/>
            <a:tailEnd/>
          </a:ln>
        </p:spPr>
      </p:cxnSp>
      <p:sp>
        <p:nvSpPr>
          <p:cNvPr id="28" name="ZoneTexte 52"/>
          <p:cNvSpPr txBox="1">
            <a:spLocks noChangeArrowheads="1"/>
          </p:cNvSpPr>
          <p:nvPr/>
        </p:nvSpPr>
        <p:spPr bwMode="auto">
          <a:xfrm>
            <a:off x="5826221" y="3358560"/>
            <a:ext cx="2684398" cy="338554"/>
          </a:xfrm>
          <a:prstGeom prst="rect">
            <a:avLst/>
          </a:prstGeom>
          <a:noFill/>
          <a:ln w="9525">
            <a:noFill/>
            <a:miter lim="800000"/>
            <a:headEnd/>
            <a:tailEnd/>
          </a:ln>
        </p:spPr>
        <p:txBody>
          <a:bodyPr wrap="square">
            <a:spAutoFit/>
          </a:bodyPr>
          <a:lstStyle/>
          <a:p>
            <a:r>
              <a:rPr lang="fr-FR" altLang="fr-FR" b="1" dirty="0"/>
              <a:t>Thermomètre laser</a:t>
            </a:r>
          </a:p>
        </p:txBody>
      </p:sp>
      <p:pic>
        <p:nvPicPr>
          <p:cNvPr id="29" name="Image 18" descr="AYOPENQCA6SXJ4CCADU1XK6CA46SSTACAF78OHZCA0YCTBTCA211KWHCAA1Q2SJCAZ2GEBNCAB27RZPCA98QYCSCAUF27FCCA5LJFQUCA4BRIDWCAOQ9P4JCA56J4IGCAHSM0TUCAPNPFMICARDP8XU.jpg"/>
          <p:cNvPicPr>
            <a:picLocks noChangeAspect="1"/>
          </p:cNvPicPr>
          <p:nvPr/>
        </p:nvPicPr>
        <p:blipFill>
          <a:blip r:embed="rId5" cstate="print"/>
          <a:srcRect/>
          <a:stretch>
            <a:fillRect/>
          </a:stretch>
        </p:blipFill>
        <p:spPr bwMode="auto">
          <a:xfrm rot="-1163017">
            <a:off x="4929472" y="4258877"/>
            <a:ext cx="1137170" cy="1137170"/>
          </a:xfrm>
          <a:prstGeom prst="rect">
            <a:avLst/>
          </a:prstGeom>
          <a:noFill/>
          <a:ln w="38100">
            <a:solidFill>
              <a:srgbClr val="990000"/>
            </a:solidFill>
            <a:miter lim="800000"/>
            <a:headEnd/>
            <a:tailEnd/>
          </a:ln>
        </p:spPr>
      </p:pic>
      <p:cxnSp>
        <p:nvCxnSpPr>
          <p:cNvPr id="30" name="Connecteur droit 48"/>
          <p:cNvCxnSpPr>
            <a:cxnSpLocks noChangeShapeType="1"/>
          </p:cNvCxnSpPr>
          <p:nvPr/>
        </p:nvCxnSpPr>
        <p:spPr bwMode="auto">
          <a:xfrm>
            <a:off x="3470171" y="3971673"/>
            <a:ext cx="1500188" cy="714375"/>
          </a:xfrm>
          <a:prstGeom prst="line">
            <a:avLst/>
          </a:prstGeom>
          <a:noFill/>
          <a:ln w="38100" algn="ctr">
            <a:solidFill>
              <a:srgbClr val="FFFF00"/>
            </a:solidFill>
            <a:round/>
            <a:headEnd/>
            <a:tailEnd/>
          </a:ln>
        </p:spPr>
      </p:cxnSp>
      <p:cxnSp>
        <p:nvCxnSpPr>
          <p:cNvPr id="31" name="Connecteur droit 44"/>
          <p:cNvCxnSpPr>
            <a:cxnSpLocks noChangeShapeType="1"/>
          </p:cNvCxnSpPr>
          <p:nvPr/>
        </p:nvCxnSpPr>
        <p:spPr bwMode="auto">
          <a:xfrm flipV="1">
            <a:off x="1758716" y="4756546"/>
            <a:ext cx="3241384" cy="619624"/>
          </a:xfrm>
          <a:prstGeom prst="line">
            <a:avLst/>
          </a:prstGeom>
          <a:noFill/>
          <a:ln w="38100" algn="ctr">
            <a:solidFill>
              <a:srgbClr val="FFFF00"/>
            </a:solidFill>
            <a:round/>
            <a:headEnd/>
            <a:tailEnd/>
          </a:ln>
        </p:spPr>
      </p:cxnSp>
      <p:sp>
        <p:nvSpPr>
          <p:cNvPr id="33" name="ZoneTexte 53"/>
          <p:cNvSpPr txBox="1">
            <a:spLocks noChangeArrowheads="1"/>
          </p:cNvSpPr>
          <p:nvPr/>
        </p:nvSpPr>
        <p:spPr bwMode="auto">
          <a:xfrm>
            <a:off x="6332106" y="4311374"/>
            <a:ext cx="1956098" cy="584775"/>
          </a:xfrm>
          <a:prstGeom prst="rect">
            <a:avLst/>
          </a:prstGeom>
          <a:noFill/>
          <a:ln w="9525">
            <a:noFill/>
            <a:miter lim="800000"/>
            <a:headEnd/>
            <a:tailEnd/>
          </a:ln>
        </p:spPr>
        <p:txBody>
          <a:bodyPr wrap="square">
            <a:spAutoFit/>
          </a:bodyPr>
          <a:lstStyle/>
          <a:p>
            <a:r>
              <a:rPr lang="fr-FR" altLang="fr-FR" b="1" dirty="0"/>
              <a:t>Caméra</a:t>
            </a:r>
          </a:p>
          <a:p>
            <a:r>
              <a:rPr lang="fr-FR" altLang="fr-FR" b="1" dirty="0"/>
              <a:t> thermique</a:t>
            </a:r>
          </a:p>
        </p:txBody>
      </p:sp>
    </p:spTree>
    <p:extLst>
      <p:ext uri="{BB962C8B-B14F-4D97-AF65-F5344CB8AC3E}">
        <p14:creationId xmlns:p14="http://schemas.microsoft.com/office/powerpoint/2010/main" val="883135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23</a:t>
            </a:fld>
            <a:endParaRPr lang="fr-FR" altLang="fr-FR"/>
          </a:p>
        </p:txBody>
      </p:sp>
      <p:sp>
        <p:nvSpPr>
          <p:cNvPr id="9" name="Rectangle 28"/>
          <p:cNvSpPr>
            <a:spLocks noChangeArrowheads="1"/>
          </p:cNvSpPr>
          <p:nvPr/>
        </p:nvSpPr>
        <p:spPr bwMode="auto">
          <a:xfrm>
            <a:off x="8756" y="5661248"/>
            <a:ext cx="9144000" cy="369887"/>
          </a:xfrm>
          <a:prstGeom prst="rect">
            <a:avLst/>
          </a:prstGeom>
          <a:solidFill>
            <a:srgbClr val="FF0000"/>
          </a:solidFill>
          <a:ln w="9525">
            <a:noFill/>
            <a:miter lim="800000"/>
            <a:headEnd/>
            <a:tailEnd/>
          </a:ln>
        </p:spPr>
        <p:txBody>
          <a:bodyPr>
            <a:spAutoFit/>
          </a:bodyPr>
          <a:lstStyle/>
          <a:p>
            <a:r>
              <a:rPr lang="fr-FR" altLang="fr-FR" dirty="0"/>
              <a:t>ZONE  INTERDITE - INCENDIE       ZONE  INTERDITE – INCENDIE        ZONE  INTE</a:t>
            </a:r>
          </a:p>
        </p:txBody>
      </p:sp>
      <p:pic>
        <p:nvPicPr>
          <p:cNvPr id="10" name="Picture 5"/>
          <p:cNvPicPr>
            <a:picLocks noChangeAspect="1" noChangeArrowheads="1"/>
          </p:cNvPicPr>
          <p:nvPr/>
        </p:nvPicPr>
        <p:blipFill>
          <a:blip r:embed="rId2" cstate="print"/>
          <a:srcRect/>
          <a:stretch>
            <a:fillRect/>
          </a:stretch>
        </p:blipFill>
        <p:spPr bwMode="auto">
          <a:xfrm>
            <a:off x="1331640" y="1218885"/>
            <a:ext cx="6272040" cy="4214425"/>
          </a:xfrm>
          <a:prstGeom prst="rect">
            <a:avLst/>
          </a:prstGeom>
          <a:noFill/>
          <a:ln w="9525">
            <a:noFill/>
            <a:miter lim="800000"/>
            <a:headEnd/>
            <a:tailEnd/>
          </a:ln>
          <a:effectLst/>
        </p:spPr>
      </p:pic>
      <p:sp>
        <p:nvSpPr>
          <p:cNvPr id="11" name="WordArt 2"/>
          <p:cNvSpPr>
            <a:spLocks noChangeArrowheads="1" noChangeShapeType="1" noTextEdit="1"/>
          </p:cNvSpPr>
          <p:nvPr/>
        </p:nvSpPr>
        <p:spPr bwMode="auto">
          <a:xfrm>
            <a:off x="1871700" y="1484784"/>
            <a:ext cx="5400600" cy="17018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fr-FR" sz="3600" kern="10" dirty="0">
                <a:ln w="9525">
                  <a:round/>
                  <a:headEnd/>
                  <a:tailEnd/>
                </a:ln>
                <a:gradFill rotWithShape="1">
                  <a:gsLst>
                    <a:gs pos="0">
                      <a:srgbClr val="FFFF00"/>
                    </a:gs>
                    <a:gs pos="100000">
                      <a:srgbClr val="FF3300"/>
                    </a:gs>
                  </a:gsLst>
                  <a:lin ang="5400000" scaled="1"/>
                </a:gradFill>
                <a:latin typeface="Arial Black"/>
              </a:rPr>
              <a:t>FIN</a:t>
            </a:r>
          </a:p>
          <a:p>
            <a:r>
              <a:rPr lang="fr-FR" sz="3600" kern="10" dirty="0">
                <a:ln w="9525">
                  <a:round/>
                  <a:headEnd/>
                  <a:tailEnd/>
                </a:ln>
                <a:gradFill rotWithShape="1">
                  <a:gsLst>
                    <a:gs pos="0">
                      <a:srgbClr val="FFFF00"/>
                    </a:gs>
                    <a:gs pos="100000">
                      <a:srgbClr val="FF3300"/>
                    </a:gs>
                  </a:gsLst>
                  <a:lin ang="5400000" scaled="1"/>
                </a:gradFill>
                <a:latin typeface="Arial Black"/>
              </a:rPr>
              <a:t>merci de votre attention</a:t>
            </a:r>
          </a:p>
        </p:txBody>
      </p:sp>
    </p:spTree>
    <p:extLst>
      <p:ext uri="{BB962C8B-B14F-4D97-AF65-F5344CB8AC3E}">
        <p14:creationId xmlns:p14="http://schemas.microsoft.com/office/powerpoint/2010/main" val="3833452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A212B"/>
        </a:solidFill>
        <a:effectLst/>
      </p:bgPr>
    </p:bg>
    <p:spTree>
      <p:nvGrpSpPr>
        <p:cNvPr id="1" name=""/>
        <p:cNvGrpSpPr/>
        <p:nvPr/>
      </p:nvGrpSpPr>
      <p:grpSpPr>
        <a:xfrm>
          <a:off x="0" y="0"/>
          <a:ext cx="0" cy="0"/>
          <a:chOff x="0" y="0"/>
          <a:chExt cx="0" cy="0"/>
        </a:xfrm>
      </p:grpSpPr>
      <p:pic>
        <p:nvPicPr>
          <p:cNvPr id="15362" name="Imag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666682"/>
            <a:ext cx="939482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re 1"/>
          <p:cNvSpPr>
            <a:spLocks noGrp="1"/>
          </p:cNvSpPr>
          <p:nvPr>
            <p:ph type="ctrTitle"/>
          </p:nvPr>
        </p:nvSpPr>
        <p:spPr>
          <a:xfrm>
            <a:off x="0" y="26988"/>
            <a:ext cx="9144000" cy="1530350"/>
          </a:xfrm>
          <a:noFill/>
          <a:extLst>
            <a:ext uri="{909E8E84-426E-40DD-AFC4-6F175D3DCCD1}">
              <a14:hiddenFill xmlns:a14="http://schemas.microsoft.com/office/drawing/2010/main">
                <a:solidFill>
                  <a:schemeClr val="accent1"/>
                </a:solidFill>
              </a14:hiddenFill>
            </a:ext>
          </a:extLst>
        </p:spPr>
        <p:txBody>
          <a:bodyPr anchor="ctr" anchorCtr="1"/>
          <a:lstStyle/>
          <a:p>
            <a:pPr lvl="0" defTabSz="914400" eaLnBrk="1" hangingPunct="1">
              <a:defRPr/>
            </a:pPr>
            <a:r>
              <a:rPr lang="fr-FR" sz="3200" kern="1200" dirty="0">
                <a:ln w="50800"/>
                <a:solidFill>
                  <a:srgbClr val="0070C0"/>
                </a:solidFill>
                <a:latin typeface="Arial" charset="0"/>
                <a:ea typeface="+mn-ea"/>
                <a:cs typeface="Arial" charset="0"/>
              </a:rPr>
              <a:t/>
            </a:r>
            <a:br>
              <a:rPr lang="fr-FR" sz="3200" kern="1200" dirty="0">
                <a:ln w="50800"/>
                <a:solidFill>
                  <a:srgbClr val="0070C0"/>
                </a:solidFill>
                <a:latin typeface="Arial" charset="0"/>
                <a:ea typeface="+mn-ea"/>
                <a:cs typeface="Arial" charset="0"/>
              </a:rPr>
            </a:br>
            <a:endParaRPr lang="fr-FR" altLang="fr-FR" dirty="0" smtClean="0">
              <a:latin typeface="Helvetica" panose="020B0604020202020204" pitchFamily="34" charset="0"/>
            </a:endParaRPr>
          </a:p>
        </p:txBody>
      </p:sp>
      <p:sp>
        <p:nvSpPr>
          <p:cNvPr id="15364" name="ZoneTexte 1"/>
          <p:cNvSpPr txBox="1">
            <a:spLocks noChangeArrowheads="1"/>
          </p:cNvSpPr>
          <p:nvPr/>
        </p:nvSpPr>
        <p:spPr bwMode="auto">
          <a:xfrm>
            <a:off x="6373813" y="923925"/>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endParaRPr lang="fr-FR" altLang="fr-FR"/>
          </a:p>
        </p:txBody>
      </p:sp>
      <p:sp>
        <p:nvSpPr>
          <p:cNvPr id="15365" name="Titre 1"/>
          <p:cNvSpPr txBox="1">
            <a:spLocks/>
          </p:cNvSpPr>
          <p:nvPr/>
        </p:nvSpPr>
        <p:spPr bwMode="auto">
          <a:xfrm>
            <a:off x="1691680" y="5408269"/>
            <a:ext cx="2303934" cy="43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eaLnBrk="1" hangingPunct="1"/>
            <a:r>
              <a:rPr lang="fr-FR" altLang="fr-FR" sz="2400" dirty="0" smtClean="0">
                <a:solidFill>
                  <a:schemeClr val="bg1"/>
                </a:solidFill>
                <a:latin typeface="Helvetica" panose="020B0604020202020204" pitchFamily="34" charset="0"/>
              </a:rPr>
              <a:t>LTN FLACHER </a:t>
            </a:r>
            <a:endParaRPr lang="fr-FR" altLang="fr-FR" sz="2400" dirty="0">
              <a:solidFill>
                <a:schemeClr val="bg1"/>
              </a:solidFill>
              <a:latin typeface="Helvetica" panose="020B0604020202020204" pitchFamily="34" charset="0"/>
            </a:endParaRPr>
          </a:p>
        </p:txBody>
      </p:sp>
      <p:pic>
        <p:nvPicPr>
          <p:cNvPr id="15366"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5143593"/>
            <a:ext cx="2165901" cy="96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rotWithShape="1">
          <a:blip r:embed="rId4">
            <a:extLst>
              <a:ext uri="{28A0092B-C50C-407E-A947-70E740481C1C}">
                <a14:useLocalDpi xmlns:a14="http://schemas.microsoft.com/office/drawing/2010/main" val="0"/>
              </a:ext>
            </a:extLst>
          </a:blip>
          <a:srcRect l="21126" t="17353" r="238"/>
          <a:stretch/>
        </p:blipFill>
        <p:spPr>
          <a:xfrm>
            <a:off x="1043608" y="2132856"/>
            <a:ext cx="2664296" cy="1857453"/>
          </a:xfrm>
          <a:prstGeom prst="rect">
            <a:avLst/>
          </a:prstGeom>
        </p:spPr>
      </p:pic>
      <p:pic>
        <p:nvPicPr>
          <p:cNvPr id="4" name="Image 3"/>
          <p:cNvPicPr>
            <a:picLocks noChangeAspect="1"/>
          </p:cNvPicPr>
          <p:nvPr/>
        </p:nvPicPr>
        <p:blipFill rotWithShape="1">
          <a:blip r:embed="rId5">
            <a:extLst>
              <a:ext uri="{28A0092B-C50C-407E-A947-70E740481C1C}">
                <a14:useLocalDpi xmlns:a14="http://schemas.microsoft.com/office/drawing/2010/main" val="0"/>
              </a:ext>
            </a:extLst>
          </a:blip>
          <a:srcRect l="9933" t="8393"/>
          <a:stretch/>
        </p:blipFill>
        <p:spPr>
          <a:xfrm>
            <a:off x="6372200" y="2132856"/>
            <a:ext cx="2434983" cy="1857453"/>
          </a:xfrm>
          <a:prstGeom prst="rect">
            <a:avLst/>
          </a:prstGeom>
        </p:spPr>
      </p:pic>
      <p:sp>
        <p:nvSpPr>
          <p:cNvPr id="10" name="Titre 1"/>
          <p:cNvSpPr txBox="1">
            <a:spLocks/>
          </p:cNvSpPr>
          <p:nvPr/>
        </p:nvSpPr>
        <p:spPr bwMode="auto">
          <a:xfrm>
            <a:off x="3779912" y="2420888"/>
            <a:ext cx="2448272"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5400" dirty="0" smtClean="0">
                <a:solidFill>
                  <a:srgbClr val="FFFF00"/>
                </a:solidFill>
                <a:latin typeface="Helvetica" panose="020B0604020202020204" pitchFamily="34" charset="0"/>
              </a:rPr>
              <a:t>R.C.C.I</a:t>
            </a:r>
            <a:endParaRPr lang="fr-FR" altLang="fr-FR" sz="5400" dirty="0">
              <a:solidFill>
                <a:srgbClr val="FFFF00"/>
              </a:solidFill>
              <a:latin typeface="Helvetica" panose="020B0604020202020204" pitchFamily="34" charset="0"/>
            </a:endParaRPr>
          </a:p>
        </p:txBody>
      </p:sp>
      <p:sp>
        <p:nvSpPr>
          <p:cNvPr id="11" name="Titre 1"/>
          <p:cNvSpPr txBox="1">
            <a:spLocks/>
          </p:cNvSpPr>
          <p:nvPr/>
        </p:nvSpPr>
        <p:spPr bwMode="auto">
          <a:xfrm>
            <a:off x="3707904" y="3429000"/>
            <a:ext cx="2715311" cy="59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dirty="0" smtClean="0">
                <a:solidFill>
                  <a:srgbClr val="FFFF00"/>
                </a:solidFill>
                <a:latin typeface="Helvetica" panose="020B0604020202020204" pitchFamily="34" charset="0"/>
              </a:rPr>
              <a:t>R</a:t>
            </a:r>
            <a:r>
              <a:rPr lang="fr-FR" altLang="fr-FR" dirty="0" smtClean="0">
                <a:solidFill>
                  <a:schemeClr val="bg1"/>
                </a:solidFill>
                <a:latin typeface="Helvetica" panose="020B0604020202020204" pitchFamily="34" charset="0"/>
              </a:rPr>
              <a:t>echerche des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auses</a:t>
            </a:r>
          </a:p>
          <a:p>
            <a:pPr eaLnBrk="1" hangingPunct="1"/>
            <a:r>
              <a:rPr lang="fr-FR" altLang="fr-FR" dirty="0">
                <a:solidFill>
                  <a:schemeClr val="bg1"/>
                </a:solidFill>
                <a:latin typeface="Helvetica" panose="020B0604020202020204" pitchFamily="34" charset="0"/>
              </a:rPr>
              <a:t>e</a:t>
            </a:r>
            <a:r>
              <a:rPr lang="fr-FR" altLang="fr-FR" dirty="0" smtClean="0">
                <a:solidFill>
                  <a:schemeClr val="bg1"/>
                </a:solidFill>
                <a:latin typeface="Helvetica" panose="020B0604020202020204" pitchFamily="34" charset="0"/>
              </a:rPr>
              <a:t>t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irconstances d’</a:t>
            </a:r>
            <a:r>
              <a:rPr lang="fr-FR" altLang="fr-FR" dirty="0" smtClean="0">
                <a:solidFill>
                  <a:srgbClr val="FFFF00"/>
                </a:solidFill>
                <a:latin typeface="Helvetica" panose="020B0604020202020204" pitchFamily="34" charset="0"/>
              </a:rPr>
              <a:t>I</a:t>
            </a:r>
            <a:r>
              <a:rPr lang="fr-FR" altLang="fr-FR" dirty="0" smtClean="0">
                <a:solidFill>
                  <a:schemeClr val="bg1"/>
                </a:solidFill>
                <a:latin typeface="Helvetica" panose="020B0604020202020204" pitchFamily="34" charset="0"/>
              </a:rPr>
              <a:t>ncendie</a:t>
            </a:r>
            <a:endParaRPr lang="fr-FR" altLang="fr-FR" dirty="0">
              <a:solidFill>
                <a:schemeClr val="bg1"/>
              </a:solidFill>
              <a:latin typeface="Helvetica" panose="020B0604020202020204" pitchFamily="34" charset="0"/>
            </a:endParaRPr>
          </a:p>
        </p:txBody>
      </p:sp>
      <p:sp>
        <p:nvSpPr>
          <p:cNvPr id="13" name="Titre 1"/>
          <p:cNvSpPr txBox="1">
            <a:spLocks/>
          </p:cNvSpPr>
          <p:nvPr/>
        </p:nvSpPr>
        <p:spPr bwMode="auto">
          <a:xfrm>
            <a:off x="3779912" y="2159027"/>
            <a:ext cx="2736304"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eaLnBrk="1" hangingPunct="1"/>
            <a:r>
              <a:rPr lang="fr-FR" altLang="fr-FR" sz="1100" dirty="0" smtClean="0">
                <a:solidFill>
                  <a:schemeClr val="bg1">
                    <a:lumMod val="50000"/>
                  </a:schemeClr>
                </a:solidFill>
                <a:latin typeface="Helvetica" panose="020B0604020202020204" pitchFamily="34" charset="0"/>
              </a:rPr>
              <a:t>Formation Opérationnelle Spécialisée</a:t>
            </a:r>
            <a:endParaRPr lang="fr-FR" altLang="fr-FR" sz="1100" dirty="0">
              <a:solidFill>
                <a:schemeClr val="bg1">
                  <a:lumMod val="50000"/>
                </a:schemeClr>
              </a:solidFill>
              <a:latin typeface="Helvetica" panose="020B0604020202020204" pitchFamily="34" charset="0"/>
            </a:endParaRPr>
          </a:p>
        </p:txBody>
      </p:sp>
      <p:sp>
        <p:nvSpPr>
          <p:cNvPr id="2" name="Rectangle 1"/>
          <p:cNvSpPr/>
          <p:nvPr/>
        </p:nvSpPr>
        <p:spPr>
          <a:xfrm>
            <a:off x="367686" y="693771"/>
            <a:ext cx="8420961" cy="523220"/>
          </a:xfrm>
          <a:prstGeom prst="rect">
            <a:avLst/>
          </a:prstGeom>
        </p:spPr>
        <p:txBody>
          <a:bodyPr wrap="square">
            <a:spAutoFit/>
          </a:bodyPr>
          <a:lstStyle/>
          <a:p>
            <a:pPr>
              <a:defRPr/>
            </a:pPr>
            <a:r>
              <a:rPr lang="fr-FR" sz="2800" b="1" dirty="0">
                <a:ln w="50800"/>
                <a:solidFill>
                  <a:schemeClr val="bg1"/>
                </a:solidFill>
              </a:rPr>
              <a:t>Les mises en cause du service devant la justice</a:t>
            </a:r>
          </a:p>
        </p:txBody>
      </p:sp>
    </p:spTree>
    <p:extLst>
      <p:ext uri="{BB962C8B-B14F-4D97-AF65-F5344CB8AC3E}">
        <p14:creationId xmlns:p14="http://schemas.microsoft.com/office/powerpoint/2010/main" val="25359579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dirty="0">
                <a:solidFill>
                  <a:srgbClr val="FFFF00"/>
                </a:solidFill>
              </a:rPr>
              <a:t/>
            </a:r>
            <a:br>
              <a:rPr lang="fr-FR" dirty="0">
                <a:solidFill>
                  <a:srgbClr val="FFFF00"/>
                </a:solidFill>
              </a:rPr>
            </a:br>
            <a:r>
              <a:rPr lang="fr-FR" sz="2400" kern="1200" dirty="0">
                <a:latin typeface="Arial" charset="0"/>
                <a:ea typeface="+mn-ea"/>
                <a:cs typeface="Arial" charset="0"/>
              </a:rPr>
              <a:t>EXEMPLE 1</a:t>
            </a:r>
            <a:r>
              <a:rPr lang="fr-FR" sz="2400" b="0" kern="1200" dirty="0">
                <a:solidFill>
                  <a:srgbClr val="FFFF00"/>
                </a:solidFill>
                <a:latin typeface="Arial" charset="0"/>
                <a:ea typeface="+mn-ea"/>
                <a:cs typeface="Arial" charset="0"/>
              </a:rPr>
              <a:t/>
            </a:r>
            <a:br>
              <a:rPr lang="fr-FR" sz="24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25</a:t>
            </a:fld>
            <a:endParaRPr lang="fr-FR" altLang="fr-FR"/>
          </a:p>
        </p:txBody>
      </p:sp>
      <p:sp>
        <p:nvSpPr>
          <p:cNvPr id="8" name="Rectangle 7"/>
          <p:cNvSpPr/>
          <p:nvPr/>
        </p:nvSpPr>
        <p:spPr>
          <a:xfrm>
            <a:off x="827584" y="1124744"/>
            <a:ext cx="7488832" cy="1323439"/>
          </a:xfrm>
          <a:prstGeom prst="rect">
            <a:avLst/>
          </a:prstGeom>
        </p:spPr>
        <p:txBody>
          <a:bodyPr wrap="square">
            <a:spAutoFit/>
          </a:bodyPr>
          <a:lstStyle/>
          <a:p>
            <a:pPr marL="285750" lvl="0" indent="-285750" algn="l">
              <a:buFont typeface="Wingdings" panose="05000000000000000000" pitchFamily="2" charset="2"/>
              <a:buChar char="Ø"/>
            </a:pPr>
            <a:r>
              <a:rPr lang="fr-FR" b="1" dirty="0" smtClean="0">
                <a:solidFill>
                  <a:srgbClr val="0000FF"/>
                </a:solidFill>
              </a:rPr>
              <a:t>1</a:t>
            </a:r>
            <a:r>
              <a:rPr lang="fr-FR" b="1" baseline="30000" dirty="0" smtClean="0">
                <a:solidFill>
                  <a:srgbClr val="0000FF"/>
                </a:solidFill>
              </a:rPr>
              <a:t>er</a:t>
            </a:r>
            <a:r>
              <a:rPr lang="fr-FR" b="1" dirty="0" smtClean="0">
                <a:solidFill>
                  <a:srgbClr val="0000FF"/>
                </a:solidFill>
              </a:rPr>
              <a:t> sinistre</a:t>
            </a:r>
            <a:r>
              <a:rPr lang="fr-FR" b="1" dirty="0">
                <a:solidFill>
                  <a:srgbClr val="0000FF"/>
                </a:solidFill>
              </a:rPr>
              <a:t> : </a:t>
            </a:r>
            <a:r>
              <a:rPr lang="fr-FR" b="1" dirty="0" smtClean="0"/>
              <a:t>Feu de four électrique Boulangerie JACQUEMOND</a:t>
            </a:r>
            <a:endParaRPr lang="fr-FR" dirty="0"/>
          </a:p>
          <a:p>
            <a:pPr algn="l"/>
            <a:r>
              <a:rPr lang="fr-FR" b="1" dirty="0"/>
              <a:t> </a:t>
            </a:r>
            <a:endParaRPr lang="fr-FR" dirty="0"/>
          </a:p>
          <a:p>
            <a:pPr marL="285750" lvl="0" indent="-285750" algn="l">
              <a:buFont typeface="Wingdings" panose="05000000000000000000" pitchFamily="2" charset="2"/>
              <a:buChar char="Ø"/>
            </a:pPr>
            <a:r>
              <a:rPr lang="fr-FR" b="1" dirty="0">
                <a:solidFill>
                  <a:srgbClr val="0000FF"/>
                </a:solidFill>
              </a:rPr>
              <a:t>Date et heure : </a:t>
            </a:r>
            <a:r>
              <a:rPr lang="fr-FR" b="1" dirty="0"/>
              <a:t>Jeudi 11 juillet 2013 à 04H05</a:t>
            </a:r>
            <a:endParaRPr lang="fr-FR" dirty="0"/>
          </a:p>
          <a:p>
            <a:pPr algn="l"/>
            <a:r>
              <a:rPr lang="fr-FR" b="1" dirty="0"/>
              <a:t> </a:t>
            </a:r>
            <a:endParaRPr lang="fr-FR" dirty="0"/>
          </a:p>
          <a:p>
            <a:pPr marL="285750" lvl="0" indent="-285750" algn="l">
              <a:buFont typeface="Wingdings" panose="05000000000000000000" pitchFamily="2" charset="2"/>
              <a:buChar char="Ø"/>
            </a:pPr>
            <a:r>
              <a:rPr lang="fr-FR" b="1" dirty="0">
                <a:solidFill>
                  <a:srgbClr val="0000FF"/>
                </a:solidFill>
              </a:rPr>
              <a:t>Adresse : </a:t>
            </a:r>
            <a:r>
              <a:rPr lang="fr-FR" b="1" dirty="0"/>
              <a:t>6 rue Camille </a:t>
            </a:r>
            <a:r>
              <a:rPr lang="fr-FR" b="1" dirty="0" err="1"/>
              <a:t>Colard</a:t>
            </a:r>
            <a:r>
              <a:rPr lang="fr-FR" b="1" dirty="0"/>
              <a:t> </a:t>
            </a:r>
            <a:r>
              <a:rPr lang="fr-FR" dirty="0"/>
              <a:t> </a:t>
            </a:r>
            <a:r>
              <a:rPr lang="fr-FR" b="1" dirty="0" smtClean="0"/>
              <a:t>Commune </a:t>
            </a:r>
            <a:r>
              <a:rPr lang="fr-FR" b="1" dirty="0"/>
              <a:t>de SAINT ETIENNE</a:t>
            </a:r>
            <a:endParaRPr lang="fr-FR" dirty="0"/>
          </a:p>
        </p:txBody>
      </p:sp>
      <p:pic>
        <p:nvPicPr>
          <p:cNvPr id="9" name="Picture 3" descr="IMG_00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840" y="2534702"/>
            <a:ext cx="2579871" cy="3444002"/>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IMG_00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2540582"/>
            <a:ext cx="4564126" cy="3429541"/>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663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26</a:t>
            </a:fld>
            <a:endParaRPr lang="fr-FR" altLang="fr-FR"/>
          </a:p>
        </p:txBody>
      </p:sp>
      <p:sp>
        <p:nvSpPr>
          <p:cNvPr id="9" name="Rectangle 8"/>
          <p:cNvSpPr/>
          <p:nvPr/>
        </p:nvSpPr>
        <p:spPr>
          <a:xfrm>
            <a:off x="899592" y="1124744"/>
            <a:ext cx="7632848" cy="1323439"/>
          </a:xfrm>
          <a:prstGeom prst="rect">
            <a:avLst/>
          </a:prstGeom>
        </p:spPr>
        <p:txBody>
          <a:bodyPr wrap="square">
            <a:spAutoFit/>
          </a:bodyPr>
          <a:lstStyle/>
          <a:p>
            <a:pPr marL="285750" lvl="0" indent="-285750" algn="l">
              <a:buFont typeface="Wingdings" panose="05000000000000000000" pitchFamily="2" charset="2"/>
              <a:buChar char="Ø"/>
            </a:pPr>
            <a:r>
              <a:rPr lang="fr-FR" b="1" dirty="0" smtClean="0">
                <a:solidFill>
                  <a:srgbClr val="0000FF"/>
                </a:solidFill>
              </a:rPr>
              <a:t>2ème sinistre</a:t>
            </a:r>
            <a:r>
              <a:rPr lang="fr-FR" b="1" dirty="0"/>
              <a:t> </a:t>
            </a:r>
            <a:r>
              <a:rPr lang="fr-FR" b="1" dirty="0">
                <a:solidFill>
                  <a:srgbClr val="0000FF"/>
                </a:solidFill>
              </a:rPr>
              <a:t>:</a:t>
            </a:r>
            <a:r>
              <a:rPr lang="fr-FR" b="1" dirty="0"/>
              <a:t> </a:t>
            </a:r>
            <a:r>
              <a:rPr lang="fr-FR" b="1" dirty="0" smtClean="0"/>
              <a:t>Fumée anormale de jour (feu d’appartement)</a:t>
            </a:r>
            <a:endParaRPr lang="fr-FR" dirty="0"/>
          </a:p>
          <a:p>
            <a:pPr algn="l"/>
            <a:r>
              <a:rPr lang="fr-FR" b="1" dirty="0"/>
              <a:t> </a:t>
            </a:r>
            <a:endParaRPr lang="fr-FR" dirty="0"/>
          </a:p>
          <a:p>
            <a:pPr marL="285750" lvl="0" indent="-285750" algn="l">
              <a:buFont typeface="Wingdings" panose="05000000000000000000" pitchFamily="2" charset="2"/>
              <a:buChar char="Ø"/>
            </a:pPr>
            <a:r>
              <a:rPr lang="fr-FR" b="1" dirty="0">
                <a:solidFill>
                  <a:srgbClr val="0000FF"/>
                </a:solidFill>
              </a:rPr>
              <a:t>Date et heure : </a:t>
            </a:r>
            <a:r>
              <a:rPr lang="fr-FR" b="1" dirty="0"/>
              <a:t>Jeudi 11 juillet 2013 à </a:t>
            </a:r>
            <a:r>
              <a:rPr lang="fr-FR" b="1" dirty="0" smtClean="0"/>
              <a:t>09h03</a:t>
            </a:r>
            <a:endParaRPr lang="fr-FR" dirty="0"/>
          </a:p>
          <a:p>
            <a:pPr algn="l"/>
            <a:r>
              <a:rPr lang="fr-FR" b="1" dirty="0"/>
              <a:t> </a:t>
            </a:r>
            <a:endParaRPr lang="fr-FR" dirty="0"/>
          </a:p>
          <a:p>
            <a:pPr marL="285750" lvl="0" indent="-285750" algn="l">
              <a:buFont typeface="Wingdings" panose="05000000000000000000" pitchFamily="2" charset="2"/>
              <a:buChar char="Ø"/>
            </a:pPr>
            <a:r>
              <a:rPr lang="fr-FR" b="1" dirty="0">
                <a:solidFill>
                  <a:srgbClr val="0000FF"/>
                </a:solidFill>
              </a:rPr>
              <a:t>Adresse : </a:t>
            </a:r>
            <a:r>
              <a:rPr lang="fr-FR" b="1" dirty="0"/>
              <a:t>6 rue Camille </a:t>
            </a:r>
            <a:r>
              <a:rPr lang="fr-FR" b="1" dirty="0" err="1"/>
              <a:t>Colard</a:t>
            </a:r>
            <a:r>
              <a:rPr lang="fr-FR" b="1" dirty="0"/>
              <a:t> </a:t>
            </a:r>
            <a:r>
              <a:rPr lang="fr-FR" dirty="0"/>
              <a:t> </a:t>
            </a:r>
            <a:r>
              <a:rPr lang="fr-FR" b="1" dirty="0" smtClean="0"/>
              <a:t>Commune </a:t>
            </a:r>
            <a:r>
              <a:rPr lang="fr-FR" b="1" dirty="0"/>
              <a:t>de SAINT ETIENNE</a:t>
            </a:r>
            <a:endParaRPr lang="fr-FR" dirty="0"/>
          </a:p>
        </p:txBody>
      </p:sp>
      <p:pic>
        <p:nvPicPr>
          <p:cNvPr id="10" name="Picture 4" descr="IMG_00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2532023"/>
            <a:ext cx="4747904" cy="3560928"/>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2507115"/>
            <a:ext cx="2691946" cy="3585836"/>
          </a:xfrm>
          <a:prstGeom prst="rect">
            <a:avLst/>
          </a:prstGeom>
          <a:noFill/>
          <a:ln w="190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93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27</a:t>
            </a:fld>
            <a:endParaRPr lang="fr-FR" altLang="fr-FR"/>
          </a:p>
        </p:txBody>
      </p:sp>
      <p:grpSp>
        <p:nvGrpSpPr>
          <p:cNvPr id="9" name="Group 1"/>
          <p:cNvGrpSpPr>
            <a:grpSpLocks noChangeAspect="1"/>
          </p:cNvGrpSpPr>
          <p:nvPr/>
        </p:nvGrpSpPr>
        <p:grpSpPr bwMode="auto">
          <a:xfrm>
            <a:off x="1467838" y="1148083"/>
            <a:ext cx="5925817" cy="5089230"/>
            <a:chOff x="4071" y="1913"/>
            <a:chExt cx="7200" cy="7155"/>
          </a:xfrm>
        </p:grpSpPr>
        <p:sp>
          <p:nvSpPr>
            <p:cNvPr id="10" name="AutoShape 55"/>
            <p:cNvSpPr>
              <a:spLocks noChangeAspect="1" noChangeArrowheads="1" noTextEdit="1"/>
            </p:cNvSpPr>
            <p:nvPr/>
          </p:nvSpPr>
          <p:spPr bwMode="auto">
            <a:xfrm>
              <a:off x="4071" y="1913"/>
              <a:ext cx="7200" cy="71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Line 54"/>
            <p:cNvSpPr>
              <a:spLocks noChangeShapeType="1"/>
            </p:cNvSpPr>
            <p:nvPr/>
          </p:nvSpPr>
          <p:spPr bwMode="auto">
            <a:xfrm>
              <a:off x="5271" y="1913"/>
              <a:ext cx="1" cy="445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Line 53"/>
            <p:cNvSpPr>
              <a:spLocks noChangeShapeType="1"/>
            </p:cNvSpPr>
            <p:nvPr/>
          </p:nvSpPr>
          <p:spPr bwMode="auto">
            <a:xfrm>
              <a:off x="5538" y="1913"/>
              <a:ext cx="1" cy="418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Line 52"/>
            <p:cNvSpPr>
              <a:spLocks noChangeShapeType="1"/>
            </p:cNvSpPr>
            <p:nvPr/>
          </p:nvSpPr>
          <p:spPr bwMode="auto">
            <a:xfrm>
              <a:off x="5538" y="6098"/>
              <a:ext cx="2533" cy="1"/>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 name="Line 51"/>
            <p:cNvSpPr>
              <a:spLocks noChangeShapeType="1"/>
            </p:cNvSpPr>
            <p:nvPr/>
          </p:nvSpPr>
          <p:spPr bwMode="auto">
            <a:xfrm>
              <a:off x="5271" y="6368"/>
              <a:ext cx="2533" cy="1"/>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Line 50"/>
            <p:cNvSpPr>
              <a:spLocks noChangeShapeType="1"/>
            </p:cNvSpPr>
            <p:nvPr/>
          </p:nvSpPr>
          <p:spPr bwMode="auto">
            <a:xfrm>
              <a:off x="8071" y="6098"/>
              <a:ext cx="1" cy="94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6" name="Line 49"/>
            <p:cNvSpPr>
              <a:spLocks noChangeShapeType="1"/>
            </p:cNvSpPr>
            <p:nvPr/>
          </p:nvSpPr>
          <p:spPr bwMode="auto">
            <a:xfrm>
              <a:off x="7804" y="6368"/>
              <a:ext cx="1" cy="67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 name="Line 48"/>
            <p:cNvSpPr>
              <a:spLocks noChangeShapeType="1"/>
            </p:cNvSpPr>
            <p:nvPr/>
          </p:nvSpPr>
          <p:spPr bwMode="auto">
            <a:xfrm>
              <a:off x="5938" y="3398"/>
              <a:ext cx="1" cy="256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 name="Line 47"/>
            <p:cNvSpPr>
              <a:spLocks noChangeShapeType="1"/>
            </p:cNvSpPr>
            <p:nvPr/>
          </p:nvSpPr>
          <p:spPr bwMode="auto">
            <a:xfrm>
              <a:off x="4871" y="1913"/>
              <a:ext cx="1" cy="472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 name="Rectangle 46"/>
            <p:cNvSpPr>
              <a:spLocks noChangeArrowheads="1"/>
            </p:cNvSpPr>
            <p:nvPr/>
          </p:nvSpPr>
          <p:spPr bwMode="auto">
            <a:xfrm>
              <a:off x="6071" y="7043"/>
              <a:ext cx="3867" cy="20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 name="Rectangle 45"/>
            <p:cNvSpPr>
              <a:spLocks noChangeArrowheads="1"/>
            </p:cNvSpPr>
            <p:nvPr/>
          </p:nvSpPr>
          <p:spPr bwMode="auto">
            <a:xfrm>
              <a:off x="8738" y="6638"/>
              <a:ext cx="533" cy="4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 name="Rectangle 44"/>
            <p:cNvSpPr>
              <a:spLocks noChangeArrowheads="1"/>
            </p:cNvSpPr>
            <p:nvPr/>
          </p:nvSpPr>
          <p:spPr bwMode="auto">
            <a:xfrm>
              <a:off x="8871" y="6368"/>
              <a:ext cx="267" cy="27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 name="Line 43"/>
            <p:cNvSpPr>
              <a:spLocks noChangeShapeType="1"/>
            </p:cNvSpPr>
            <p:nvPr/>
          </p:nvSpPr>
          <p:spPr bwMode="auto">
            <a:xfrm>
              <a:off x="5938" y="6503"/>
              <a:ext cx="1" cy="25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3" name="Line 42"/>
            <p:cNvSpPr>
              <a:spLocks noChangeShapeType="1"/>
            </p:cNvSpPr>
            <p:nvPr/>
          </p:nvSpPr>
          <p:spPr bwMode="auto">
            <a:xfrm>
              <a:off x="4871" y="6638"/>
              <a:ext cx="1067" cy="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4" name="Text Box 41"/>
            <p:cNvSpPr txBox="1">
              <a:spLocks noChangeArrowheads="1"/>
            </p:cNvSpPr>
            <p:nvPr/>
          </p:nvSpPr>
          <p:spPr bwMode="auto">
            <a:xfrm>
              <a:off x="6471" y="5153"/>
              <a:ext cx="800" cy="4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espace</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Text Box 40"/>
            <p:cNvSpPr txBox="1">
              <a:spLocks noChangeArrowheads="1"/>
            </p:cNvSpPr>
            <p:nvPr/>
          </p:nvSpPr>
          <p:spPr bwMode="auto">
            <a:xfrm>
              <a:off x="4071" y="3533"/>
              <a:ext cx="933" cy="4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boisseau</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Text Box 39"/>
            <p:cNvSpPr txBox="1">
              <a:spLocks noChangeArrowheads="1"/>
            </p:cNvSpPr>
            <p:nvPr/>
          </p:nvSpPr>
          <p:spPr bwMode="auto">
            <a:xfrm>
              <a:off x="4071" y="5288"/>
              <a:ext cx="667" cy="4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gaine</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Line 38"/>
            <p:cNvSpPr>
              <a:spLocks noChangeShapeType="1"/>
            </p:cNvSpPr>
            <p:nvPr/>
          </p:nvSpPr>
          <p:spPr bwMode="auto">
            <a:xfrm>
              <a:off x="4738" y="5423"/>
              <a:ext cx="666"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Line 37"/>
            <p:cNvSpPr>
              <a:spLocks noChangeShapeType="1"/>
            </p:cNvSpPr>
            <p:nvPr/>
          </p:nvSpPr>
          <p:spPr bwMode="auto">
            <a:xfrm flipH="1">
              <a:off x="5804" y="5423"/>
              <a:ext cx="667"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9" name="Line 36"/>
            <p:cNvSpPr>
              <a:spLocks noChangeShapeType="1"/>
            </p:cNvSpPr>
            <p:nvPr/>
          </p:nvSpPr>
          <p:spPr bwMode="auto">
            <a:xfrm flipH="1">
              <a:off x="7271" y="5693"/>
              <a:ext cx="1200" cy="40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 name="Line 35"/>
            <p:cNvSpPr>
              <a:spLocks noChangeShapeType="1"/>
            </p:cNvSpPr>
            <p:nvPr/>
          </p:nvSpPr>
          <p:spPr bwMode="auto">
            <a:xfrm flipH="1">
              <a:off x="9138" y="6368"/>
              <a:ext cx="666"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1" name="Text Box 34"/>
            <p:cNvSpPr txBox="1">
              <a:spLocks noChangeArrowheads="1"/>
            </p:cNvSpPr>
            <p:nvPr/>
          </p:nvSpPr>
          <p:spPr bwMode="auto">
            <a:xfrm>
              <a:off x="6204" y="8123"/>
              <a:ext cx="1334" cy="4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Four électrique</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32" name="Line 33"/>
            <p:cNvSpPr>
              <a:spLocks noChangeShapeType="1"/>
            </p:cNvSpPr>
            <p:nvPr/>
          </p:nvSpPr>
          <p:spPr bwMode="auto">
            <a:xfrm>
              <a:off x="5938" y="3398"/>
              <a:ext cx="453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3" name="Line 32"/>
            <p:cNvSpPr>
              <a:spLocks noChangeShapeType="1"/>
            </p:cNvSpPr>
            <p:nvPr/>
          </p:nvSpPr>
          <p:spPr bwMode="auto">
            <a:xfrm>
              <a:off x="5938" y="3128"/>
              <a:ext cx="453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4" name="Line 31"/>
            <p:cNvSpPr>
              <a:spLocks noChangeShapeType="1"/>
            </p:cNvSpPr>
            <p:nvPr/>
          </p:nvSpPr>
          <p:spPr bwMode="auto">
            <a:xfrm flipV="1">
              <a:off x="5938" y="2858"/>
              <a:ext cx="1" cy="2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5" name="Oval 30"/>
            <p:cNvSpPr>
              <a:spLocks noChangeArrowheads="1"/>
            </p:cNvSpPr>
            <p:nvPr/>
          </p:nvSpPr>
          <p:spPr bwMode="auto">
            <a:xfrm>
              <a:off x="6471" y="3128"/>
              <a:ext cx="267" cy="27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6" name="Oval 29"/>
            <p:cNvSpPr>
              <a:spLocks noChangeArrowheads="1"/>
            </p:cNvSpPr>
            <p:nvPr/>
          </p:nvSpPr>
          <p:spPr bwMode="auto">
            <a:xfrm>
              <a:off x="7671" y="3128"/>
              <a:ext cx="266" cy="27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 name="Oval 28"/>
            <p:cNvSpPr>
              <a:spLocks noChangeArrowheads="1"/>
            </p:cNvSpPr>
            <p:nvPr/>
          </p:nvSpPr>
          <p:spPr bwMode="auto">
            <a:xfrm>
              <a:off x="9004" y="3128"/>
              <a:ext cx="266" cy="27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8" name="Text Box 27"/>
            <p:cNvSpPr txBox="1">
              <a:spLocks noChangeArrowheads="1"/>
            </p:cNvSpPr>
            <p:nvPr/>
          </p:nvSpPr>
          <p:spPr bwMode="auto">
            <a:xfrm>
              <a:off x="9671" y="2858"/>
              <a:ext cx="1600" cy="81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Propagation lente  du feu dans faux-plafond</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39" name="AutoShape 26"/>
            <p:cNvSpPr>
              <a:spLocks noChangeArrowheads="1"/>
            </p:cNvSpPr>
            <p:nvPr/>
          </p:nvSpPr>
          <p:spPr bwMode="auto">
            <a:xfrm>
              <a:off x="5716" y="3172"/>
              <a:ext cx="267" cy="40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FF00"/>
            </a:solidFill>
            <a:ln w="1587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0" name="AutoShape 22"/>
            <p:cNvSpPr>
              <a:spLocks noChangeArrowheads="1"/>
            </p:cNvSpPr>
            <p:nvPr/>
          </p:nvSpPr>
          <p:spPr bwMode="auto">
            <a:xfrm>
              <a:off x="6471" y="6098"/>
              <a:ext cx="1333" cy="270"/>
            </a:xfrm>
            <a:prstGeom prst="leftArrow">
              <a:avLst>
                <a:gd name="adj1" fmla="val 50000"/>
                <a:gd name="adj2" fmla="val 123426"/>
              </a:avLst>
            </a:prstGeom>
            <a:solidFill>
              <a:srgbClr val="FFFF00"/>
            </a:solidFill>
            <a:ln w="1587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1" name="AutoShape 21"/>
            <p:cNvSpPr>
              <a:spLocks noChangeArrowheads="1"/>
            </p:cNvSpPr>
            <p:nvPr/>
          </p:nvSpPr>
          <p:spPr bwMode="auto">
            <a:xfrm>
              <a:off x="7004" y="2993"/>
              <a:ext cx="400" cy="405"/>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FF00"/>
            </a:solidFill>
            <a:ln w="1587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2" name="AutoShape 19"/>
            <p:cNvSpPr>
              <a:spLocks/>
            </p:cNvSpPr>
            <p:nvPr/>
          </p:nvSpPr>
          <p:spPr bwMode="auto">
            <a:xfrm>
              <a:off x="5938" y="2183"/>
              <a:ext cx="133" cy="675"/>
            </a:xfrm>
            <a:prstGeom prst="rightBracket">
              <a:avLst>
                <a:gd name="adj" fmla="val 42293"/>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3" name="Text Box 18"/>
            <p:cNvSpPr txBox="1">
              <a:spLocks noChangeArrowheads="1"/>
            </p:cNvSpPr>
            <p:nvPr/>
          </p:nvSpPr>
          <p:spPr bwMode="auto">
            <a:xfrm>
              <a:off x="8204" y="7448"/>
              <a:ext cx="934" cy="4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1" i="0" u="none" strike="noStrike" cap="none" normalizeH="0" baseline="0" dirty="0" smtClean="0">
                  <a:ln>
                    <a:noFill/>
                  </a:ln>
                  <a:solidFill>
                    <a:srgbClr val="FF0000"/>
                  </a:solidFill>
                  <a:effectLst/>
                  <a:latin typeface="Arial" pitchFamily="34" charset="0"/>
                  <a:ea typeface="Calibri" pitchFamily="34" charset="0"/>
                  <a:cs typeface="Times New Roman" pitchFamily="18" charset="0"/>
                </a:rPr>
                <a:t>Feu n°1</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4" name="Text Box 15"/>
            <p:cNvSpPr txBox="1">
              <a:spLocks noChangeArrowheads="1"/>
            </p:cNvSpPr>
            <p:nvPr/>
          </p:nvSpPr>
          <p:spPr bwMode="auto">
            <a:xfrm>
              <a:off x="7538" y="2588"/>
              <a:ext cx="933" cy="4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1" i="0" u="none" strike="noStrike" cap="none" normalizeH="0" baseline="0" smtClean="0">
                  <a:ln>
                    <a:noFill/>
                  </a:ln>
                  <a:solidFill>
                    <a:srgbClr val="FF0000"/>
                  </a:solidFill>
                  <a:effectLst/>
                  <a:latin typeface="Arial" pitchFamily="34" charset="0"/>
                  <a:ea typeface="Calibri" pitchFamily="34" charset="0"/>
                  <a:cs typeface="Times New Roman" pitchFamily="18" charset="0"/>
                </a:rPr>
                <a:t>Feu n°2</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Line 14"/>
            <p:cNvSpPr>
              <a:spLocks noChangeShapeType="1"/>
            </p:cNvSpPr>
            <p:nvPr/>
          </p:nvSpPr>
          <p:spPr bwMode="auto">
            <a:xfrm>
              <a:off x="5938" y="5828"/>
              <a:ext cx="5333" cy="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6" name="Text Box 13"/>
            <p:cNvSpPr txBox="1">
              <a:spLocks noChangeArrowheads="1"/>
            </p:cNvSpPr>
            <p:nvPr/>
          </p:nvSpPr>
          <p:spPr bwMode="auto">
            <a:xfrm>
              <a:off x="8970" y="4452"/>
              <a:ext cx="534" cy="405"/>
            </a:xfrm>
            <a:prstGeom prst="rect">
              <a:avLst/>
            </a:prstGeom>
            <a:solidFill>
              <a:srgbClr val="FF0000"/>
            </a:solidFill>
            <a:ln w="15875">
              <a:solidFill>
                <a:srgbClr val="FFFF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R+1</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7" name="Text Box 12"/>
            <p:cNvSpPr txBox="1">
              <a:spLocks noChangeArrowheads="1"/>
            </p:cNvSpPr>
            <p:nvPr/>
          </p:nvSpPr>
          <p:spPr bwMode="auto">
            <a:xfrm>
              <a:off x="8934" y="2127"/>
              <a:ext cx="534" cy="405"/>
            </a:xfrm>
            <a:prstGeom prst="rect">
              <a:avLst/>
            </a:prstGeom>
            <a:solidFill>
              <a:srgbClr val="FF0000"/>
            </a:solidFill>
            <a:ln w="15875">
              <a:solidFill>
                <a:srgbClr val="FFFF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R+2</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8" name="Line 11"/>
            <p:cNvSpPr>
              <a:spLocks noChangeShapeType="1"/>
            </p:cNvSpPr>
            <p:nvPr/>
          </p:nvSpPr>
          <p:spPr bwMode="auto">
            <a:xfrm flipV="1">
              <a:off x="5938" y="1913"/>
              <a:ext cx="0" cy="27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9" name="AutoShape 10"/>
            <p:cNvSpPr>
              <a:spLocks noChangeArrowheads="1"/>
            </p:cNvSpPr>
            <p:nvPr/>
          </p:nvSpPr>
          <p:spPr bwMode="auto">
            <a:xfrm rot="35562341">
              <a:off x="5667" y="6100"/>
              <a:ext cx="473" cy="20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00"/>
            </a:solidFill>
            <a:ln w="15875">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0" name="Text Box 9"/>
            <p:cNvSpPr txBox="1">
              <a:spLocks noChangeArrowheads="1"/>
            </p:cNvSpPr>
            <p:nvPr/>
          </p:nvSpPr>
          <p:spPr bwMode="auto">
            <a:xfrm>
              <a:off x="10604" y="8393"/>
              <a:ext cx="651" cy="4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RDC</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 name="Line 8"/>
            <p:cNvSpPr>
              <a:spLocks noChangeShapeType="1"/>
            </p:cNvSpPr>
            <p:nvPr/>
          </p:nvSpPr>
          <p:spPr bwMode="auto">
            <a:xfrm>
              <a:off x="4738" y="2318"/>
              <a:ext cx="1333"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2" name="Text Box 7"/>
            <p:cNvSpPr txBox="1">
              <a:spLocks noChangeArrowheads="1"/>
            </p:cNvSpPr>
            <p:nvPr/>
          </p:nvSpPr>
          <p:spPr bwMode="auto">
            <a:xfrm>
              <a:off x="8471" y="5288"/>
              <a:ext cx="800" cy="4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rgbClr val="0000FF"/>
                  </a:solidFill>
                  <a:effectLst/>
                  <a:latin typeface="Arial" pitchFamily="34" charset="0"/>
                  <a:ea typeface="Calibri" pitchFamily="34" charset="0"/>
                  <a:cs typeface="Times New Roman" pitchFamily="18" charset="0"/>
                </a:rPr>
                <a:t>conduit</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53" name="Text Box 6"/>
            <p:cNvSpPr txBox="1">
              <a:spLocks noChangeArrowheads="1"/>
            </p:cNvSpPr>
            <p:nvPr/>
          </p:nvSpPr>
          <p:spPr bwMode="auto">
            <a:xfrm>
              <a:off x="9804" y="6233"/>
              <a:ext cx="1200" cy="4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ventilateur</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54" name="Text Box 5"/>
            <p:cNvSpPr txBox="1">
              <a:spLocks noChangeArrowheads="1"/>
            </p:cNvSpPr>
            <p:nvPr/>
          </p:nvSpPr>
          <p:spPr bwMode="auto">
            <a:xfrm>
              <a:off x="7271" y="3803"/>
              <a:ext cx="1467" cy="4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Poutres en bois</a:t>
              </a: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Line 4"/>
            <p:cNvSpPr>
              <a:spLocks noChangeShapeType="1"/>
            </p:cNvSpPr>
            <p:nvPr/>
          </p:nvSpPr>
          <p:spPr bwMode="auto">
            <a:xfrm flipV="1">
              <a:off x="8738" y="3398"/>
              <a:ext cx="400" cy="40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6" name="Line 3"/>
            <p:cNvSpPr>
              <a:spLocks noChangeShapeType="1"/>
            </p:cNvSpPr>
            <p:nvPr/>
          </p:nvSpPr>
          <p:spPr bwMode="auto">
            <a:xfrm flipV="1">
              <a:off x="7804" y="3398"/>
              <a:ext cx="1" cy="40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7" name="Line 2"/>
            <p:cNvSpPr>
              <a:spLocks noChangeShapeType="1"/>
            </p:cNvSpPr>
            <p:nvPr/>
          </p:nvSpPr>
          <p:spPr bwMode="auto">
            <a:xfrm flipH="1" flipV="1">
              <a:off x="6738" y="3398"/>
              <a:ext cx="533" cy="40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488813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Extrait de correspondance de l’avocat du sinistré</a:t>
            </a:r>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28</a:t>
            </a:fld>
            <a:endParaRPr lang="fr-FR" altLang="fr-FR"/>
          </a:p>
        </p:txBody>
      </p:sp>
      <p:sp>
        <p:nvSpPr>
          <p:cNvPr id="8" name="ZoneTexte 7"/>
          <p:cNvSpPr txBox="1"/>
          <p:nvPr/>
        </p:nvSpPr>
        <p:spPr>
          <a:xfrm>
            <a:off x="401638" y="1196752"/>
            <a:ext cx="8008720" cy="2800767"/>
          </a:xfrm>
          <a:prstGeom prst="rect">
            <a:avLst/>
          </a:prstGeom>
          <a:noFill/>
        </p:spPr>
        <p:txBody>
          <a:bodyPr wrap="square" rtlCol="0">
            <a:spAutoFit/>
          </a:bodyPr>
          <a:lstStyle/>
          <a:p>
            <a:pPr algn="l"/>
            <a:r>
              <a:rPr lang="fr-FR" dirty="0" smtClean="0"/>
              <a:t>Un incendie d’origine électrique, provoqué par quatre souris retrouvées mortes à l’intérieur des quatre programmateurs du four, s’est propagé successivement au carneau horizontal puis au tubage d’évacuation des vapeurs chaudes, très vraisemblablement favorisé par la présence de poussières de farine d’une part, et la panne de l’extracteur de ce four.</a:t>
            </a:r>
          </a:p>
          <a:p>
            <a:pPr algn="l"/>
            <a:r>
              <a:rPr lang="fr-FR" dirty="0" smtClean="0"/>
              <a:t>Ce feu de cheminée n’a pas été détecté par les Pompiers lors des premières heures de leur intervention, en dépit des différentes reconnaissances et recherches effectuées.</a:t>
            </a:r>
          </a:p>
          <a:p>
            <a:pPr algn="l"/>
            <a:endParaRPr lang="fr-FR" dirty="0" smtClean="0"/>
          </a:p>
          <a:p>
            <a:pPr algn="l"/>
            <a:endParaRPr lang="fr-FR" dirty="0"/>
          </a:p>
          <a:p>
            <a:r>
              <a:rPr lang="fr-FR" dirty="0" smtClean="0"/>
              <a:t>Il n’a donc jamais été éteint.</a:t>
            </a:r>
            <a:endParaRPr lang="fr-FR" dirty="0"/>
          </a:p>
        </p:txBody>
      </p:sp>
      <p:sp>
        <p:nvSpPr>
          <p:cNvPr id="9" name="Rectangle 8"/>
          <p:cNvSpPr>
            <a:spLocks noChangeArrowheads="1"/>
          </p:cNvSpPr>
          <p:nvPr/>
        </p:nvSpPr>
        <p:spPr bwMode="auto">
          <a:xfrm>
            <a:off x="2893830" y="3531935"/>
            <a:ext cx="3024336" cy="478681"/>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4797152"/>
            <a:ext cx="1183791" cy="864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5974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Extrait de correspondance de l’avocat du sinistré</a:t>
            </a:r>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29</a:t>
            </a:fld>
            <a:endParaRPr lang="fr-FR" altLang="fr-FR"/>
          </a:p>
        </p:txBody>
      </p:sp>
      <p:sp>
        <p:nvSpPr>
          <p:cNvPr id="8" name="ZoneTexte 7"/>
          <p:cNvSpPr txBox="1"/>
          <p:nvPr/>
        </p:nvSpPr>
        <p:spPr>
          <a:xfrm>
            <a:off x="394023" y="1038225"/>
            <a:ext cx="7750230" cy="4031873"/>
          </a:xfrm>
          <a:prstGeom prst="rect">
            <a:avLst/>
          </a:prstGeom>
          <a:noFill/>
        </p:spPr>
        <p:txBody>
          <a:bodyPr wrap="square" rtlCol="0">
            <a:spAutoFit/>
          </a:bodyPr>
          <a:lstStyle/>
          <a:p>
            <a:pPr algn="l"/>
            <a:r>
              <a:rPr lang="fr-FR" dirty="0" smtClean="0"/>
              <a:t>Le rapport d’intervention précise:</a:t>
            </a:r>
          </a:p>
          <a:p>
            <a:pPr algn="l"/>
            <a:endParaRPr lang="fr-FR" dirty="0" smtClean="0"/>
          </a:p>
          <a:p>
            <a:pPr marL="285750" indent="-285750" algn="l">
              <a:buFont typeface="Wingdings" panose="05000000000000000000" pitchFamily="2" charset="2"/>
              <a:buChar char="Ø"/>
            </a:pPr>
            <a:r>
              <a:rPr lang="fr-FR" dirty="0" smtClean="0"/>
              <a:t>4h15: arrivée sur les lieux</a:t>
            </a:r>
          </a:p>
          <a:p>
            <a:pPr marL="285750" indent="-285750" algn="l">
              <a:buFont typeface="Wingdings" panose="05000000000000000000" pitchFamily="2" charset="2"/>
              <a:buChar char="Ø"/>
            </a:pPr>
            <a:r>
              <a:rPr lang="fr-FR" dirty="0" smtClean="0"/>
              <a:t>4h58: « Points chauds toujours présents au niveau du four »: « pas de fumée dans les parties communes et demande de ventilateur pour extraire la fumée présente dans le fournil ».</a:t>
            </a:r>
          </a:p>
          <a:p>
            <a:pPr marL="285750" indent="-285750" algn="l">
              <a:buFont typeface="Wingdings" panose="05000000000000000000" pitchFamily="2" charset="2"/>
              <a:buChar char="Ø"/>
            </a:pPr>
            <a:r>
              <a:rPr lang="fr-FR" dirty="0" smtClean="0"/>
              <a:t>6h01: « Feu dans un four de boulanger éteint au moyen de la LDT…. Reconnaissance faite dans tous les étages et au niveau du conduit en toiture. »….</a:t>
            </a:r>
          </a:p>
          <a:p>
            <a:pPr marL="285750" indent="-285750" algn="l">
              <a:buFont typeface="Wingdings" panose="05000000000000000000" pitchFamily="2" charset="2"/>
              <a:buChar char="Ø"/>
            </a:pPr>
            <a:endParaRPr lang="fr-FR" dirty="0" smtClean="0"/>
          </a:p>
          <a:p>
            <a:pPr algn="l"/>
            <a:r>
              <a:rPr lang="fr-FR" dirty="0" smtClean="0">
                <a:solidFill>
                  <a:srgbClr val="FF0000"/>
                </a:solidFill>
              </a:rPr>
              <a:t>Le feu n’était pas éteint dans le conduit et aucune reconnaissance effectuée dans l’appartement RICHARD à cette heure.</a:t>
            </a:r>
          </a:p>
          <a:p>
            <a:pPr algn="l"/>
            <a:r>
              <a:rPr lang="fr-FR" dirty="0" smtClean="0">
                <a:solidFill>
                  <a:srgbClr val="FF0000"/>
                </a:solidFill>
              </a:rPr>
              <a:t>6h08: « intervention terminée »</a:t>
            </a:r>
          </a:p>
          <a:p>
            <a:pPr algn="l"/>
            <a:r>
              <a:rPr lang="fr-FR" dirty="0" smtClean="0"/>
              <a:t>Il est demandé à Mr X (propriétaire) de vérifier la température dans l’environnement du four.</a:t>
            </a:r>
          </a:p>
          <a:p>
            <a:pPr algn="l"/>
            <a:r>
              <a:rPr lang="fr-FR" dirty="0" smtClean="0"/>
              <a:t>Une ronde de surveillance est organisée et sera effectuée à 08h00.</a:t>
            </a:r>
            <a:endParaRPr lang="fr-FR" dirty="0"/>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5014030"/>
            <a:ext cx="118903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0728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3</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endParaRPr lang="fr-FR" sz="2000" dirty="0"/>
          </a:p>
        </p:txBody>
      </p:sp>
      <p:sp>
        <p:nvSpPr>
          <p:cNvPr id="14" name="ZoneTexte 2"/>
          <p:cNvSpPr txBox="1">
            <a:spLocks noChangeArrowheads="1"/>
          </p:cNvSpPr>
          <p:nvPr/>
        </p:nvSpPr>
        <p:spPr bwMode="auto">
          <a:xfrm>
            <a:off x="2986469" y="1141909"/>
            <a:ext cx="3171061" cy="338554"/>
          </a:xfrm>
          <a:prstGeom prst="rect">
            <a:avLst/>
          </a:prstGeom>
          <a:gradFill rotWithShape="0">
            <a:gsLst>
              <a:gs pos="0">
                <a:srgbClr val="FFF200"/>
              </a:gs>
              <a:gs pos="45000">
                <a:srgbClr val="FF7A00"/>
              </a:gs>
              <a:gs pos="70000">
                <a:srgbClr val="FF0300"/>
              </a:gs>
              <a:gs pos="100000">
                <a:srgbClr val="4D0808"/>
              </a:gs>
            </a:gsLst>
            <a:lin ang="5400000"/>
          </a:gradFill>
          <a:ln w="19050">
            <a:solidFill>
              <a:srgbClr val="FF0000"/>
            </a:solidFill>
            <a:miter lim="800000"/>
            <a:headEnd/>
            <a:tailEnd/>
          </a:ln>
        </p:spPr>
        <p:txBody>
          <a:bodyPr wrap="none">
            <a:spAutoFit/>
          </a:bodyPr>
          <a:lstStyle/>
          <a:p>
            <a:pPr algn="ctr"/>
            <a:r>
              <a:rPr lang="fr-FR" b="1" dirty="0"/>
              <a:t>1 Chef de FOS : </a:t>
            </a:r>
            <a:r>
              <a:rPr lang="fr-FR" b="1" dirty="0" smtClean="0"/>
              <a:t>CDT CIZERON</a:t>
            </a:r>
            <a:endParaRPr lang="fr-FR" b="1" dirty="0"/>
          </a:p>
        </p:txBody>
      </p:sp>
      <p:sp>
        <p:nvSpPr>
          <p:cNvPr id="15" name="Flèche droite rayée 14"/>
          <p:cNvSpPr/>
          <p:nvPr/>
        </p:nvSpPr>
        <p:spPr>
          <a:xfrm rot="5400000">
            <a:off x="4333874" y="1617964"/>
            <a:ext cx="515938" cy="360362"/>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ZoneTexte 15"/>
          <p:cNvSpPr txBox="1"/>
          <p:nvPr/>
        </p:nvSpPr>
        <p:spPr>
          <a:xfrm>
            <a:off x="2458955" y="2118223"/>
            <a:ext cx="4292600" cy="369887"/>
          </a:xfrm>
          <a:prstGeom prst="rect">
            <a:avLst/>
          </a:prstGeom>
          <a:solidFill>
            <a:schemeClr val="bg1">
              <a:lumMod val="75000"/>
            </a:schemeClr>
          </a:solidFill>
          <a:ln w="19050">
            <a:solidFill>
              <a:srgbClr val="FF0000"/>
            </a:solidFill>
          </a:ln>
        </p:spPr>
        <p:txBody>
          <a:bodyPr wrap="none">
            <a:spAutoFit/>
          </a:bodyPr>
          <a:lstStyle/>
          <a:p>
            <a:pPr algn="ctr">
              <a:defRPr/>
            </a:pPr>
            <a:r>
              <a:rPr lang="fr-FR" b="1" dirty="0"/>
              <a:t>1 Adjoint chef de FOS : CDT BOURET</a:t>
            </a:r>
          </a:p>
        </p:txBody>
      </p:sp>
      <p:sp>
        <p:nvSpPr>
          <p:cNvPr id="17" name="Flèche droite rayée 16"/>
          <p:cNvSpPr/>
          <p:nvPr/>
        </p:nvSpPr>
        <p:spPr>
          <a:xfrm rot="5400000">
            <a:off x="4344353" y="2608881"/>
            <a:ext cx="515937" cy="360362"/>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ZoneTexte 4"/>
          <p:cNvSpPr txBox="1">
            <a:spLocks noChangeArrowheads="1"/>
          </p:cNvSpPr>
          <p:nvPr/>
        </p:nvSpPr>
        <p:spPr bwMode="auto">
          <a:xfrm>
            <a:off x="1535163" y="3121584"/>
            <a:ext cx="6092245" cy="369332"/>
          </a:xfrm>
          <a:prstGeom prst="rect">
            <a:avLst/>
          </a:prstGeom>
          <a:gradFill rotWithShape="0">
            <a:gsLst>
              <a:gs pos="0">
                <a:srgbClr val="5E9EFF"/>
              </a:gs>
              <a:gs pos="39999">
                <a:srgbClr val="85C2FF"/>
              </a:gs>
              <a:gs pos="70000">
                <a:srgbClr val="C4D6EB"/>
              </a:gs>
              <a:gs pos="100000">
                <a:srgbClr val="FFEBFA"/>
              </a:gs>
            </a:gsLst>
            <a:lin ang="5400000"/>
          </a:gradFill>
          <a:ln w="19050">
            <a:solidFill>
              <a:srgbClr val="FF0000"/>
            </a:solidFill>
            <a:miter lim="800000"/>
            <a:headEnd/>
            <a:tailEnd/>
          </a:ln>
        </p:spPr>
        <p:txBody>
          <a:bodyPr wrap="none">
            <a:spAutoFit/>
          </a:bodyPr>
          <a:lstStyle/>
          <a:p>
            <a:pPr algn="ctr"/>
            <a:r>
              <a:rPr lang="fr-FR" b="1" dirty="0"/>
              <a:t>1 Conseiller technique départemental : </a:t>
            </a:r>
            <a:r>
              <a:rPr lang="fr-FR" b="1" dirty="0" smtClean="0"/>
              <a:t>LTN </a:t>
            </a:r>
            <a:r>
              <a:rPr lang="fr-FR" b="1" dirty="0"/>
              <a:t>FLACHER</a:t>
            </a:r>
          </a:p>
        </p:txBody>
      </p:sp>
      <p:sp>
        <p:nvSpPr>
          <p:cNvPr id="19" name="Flèche droite rayée 18"/>
          <p:cNvSpPr/>
          <p:nvPr/>
        </p:nvSpPr>
        <p:spPr>
          <a:xfrm rot="5400000">
            <a:off x="4344353" y="3594339"/>
            <a:ext cx="515938" cy="360362"/>
          </a:xfrm>
          <a:prstGeom prst="strip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ZoneTexte 5"/>
          <p:cNvSpPr txBox="1">
            <a:spLocks noChangeArrowheads="1"/>
          </p:cNvSpPr>
          <p:nvPr/>
        </p:nvSpPr>
        <p:spPr bwMode="auto">
          <a:xfrm>
            <a:off x="2620043" y="4067616"/>
            <a:ext cx="4092787" cy="338554"/>
          </a:xfrm>
          <a:prstGeom prst="rect">
            <a:avLst/>
          </a:prstGeom>
          <a:solidFill>
            <a:srgbClr val="FF0000"/>
          </a:solidFill>
          <a:ln w="19050">
            <a:solidFill>
              <a:srgbClr val="FF0000"/>
            </a:solidFill>
            <a:miter lim="800000"/>
            <a:headEnd/>
            <a:tailEnd/>
          </a:ln>
        </p:spPr>
        <p:txBody>
          <a:bodyPr wrap="none">
            <a:spAutoFit/>
          </a:bodyPr>
          <a:lstStyle/>
          <a:p>
            <a:pPr algn="ctr"/>
            <a:r>
              <a:rPr lang="fr-FR" b="1" dirty="0" smtClean="0"/>
              <a:t>+ 12 </a:t>
            </a:r>
            <a:r>
              <a:rPr lang="fr-FR" b="1" dirty="0"/>
              <a:t>Sapeurs- Pompiers investigateurs: </a:t>
            </a:r>
          </a:p>
        </p:txBody>
      </p:sp>
      <p:sp>
        <p:nvSpPr>
          <p:cNvPr id="22" name="Flèche courbée vers la droite 21"/>
          <p:cNvSpPr/>
          <p:nvPr/>
        </p:nvSpPr>
        <p:spPr>
          <a:xfrm>
            <a:off x="539552" y="4077072"/>
            <a:ext cx="731837" cy="1216025"/>
          </a:xfrm>
          <a:prstGeom prst="curved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23" name="Flèche courbée vers la droite 22"/>
          <p:cNvSpPr/>
          <p:nvPr/>
        </p:nvSpPr>
        <p:spPr>
          <a:xfrm flipH="1">
            <a:off x="7812360" y="4077072"/>
            <a:ext cx="636587" cy="1216025"/>
          </a:xfrm>
          <a:prstGeom prst="curved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graphicFrame>
        <p:nvGraphicFramePr>
          <p:cNvPr id="24" name="Tableau 23"/>
          <p:cNvGraphicFramePr>
            <a:graphicFrameLocks noGrp="1"/>
          </p:cNvGraphicFramePr>
          <p:nvPr>
            <p:extLst>
              <p:ext uri="{D42A27DB-BD31-4B8C-83A1-F6EECF244321}">
                <p14:modId xmlns:p14="http://schemas.microsoft.com/office/powerpoint/2010/main" val="2266674945"/>
              </p:ext>
            </p:extLst>
          </p:nvPr>
        </p:nvGraphicFramePr>
        <p:xfrm>
          <a:off x="1403648" y="4653136"/>
          <a:ext cx="6222999" cy="1346564"/>
        </p:xfrm>
        <a:graphic>
          <a:graphicData uri="http://schemas.openxmlformats.org/drawingml/2006/table">
            <a:tbl>
              <a:tblPr firstRow="1" bandRow="1">
                <a:tableStyleId>{5C22544A-7EE6-4342-B048-85BDC9FD1C3A}</a:tableStyleId>
              </a:tblPr>
              <a:tblGrid>
                <a:gridCol w="1555750">
                  <a:extLst>
                    <a:ext uri="{9D8B030D-6E8A-4147-A177-3AD203B41FA5}"/>
                  </a:extLst>
                </a:gridCol>
                <a:gridCol w="1703917">
                  <a:extLst>
                    <a:ext uri="{9D8B030D-6E8A-4147-A177-3AD203B41FA5}"/>
                  </a:extLst>
                </a:gridCol>
                <a:gridCol w="1481666">
                  <a:extLst>
                    <a:ext uri="{9D8B030D-6E8A-4147-A177-3AD203B41FA5}"/>
                  </a:extLst>
                </a:gridCol>
                <a:gridCol w="1481666">
                  <a:extLst>
                    <a:ext uri="{9D8B030D-6E8A-4147-A177-3AD203B41FA5}"/>
                  </a:extLst>
                </a:gridCol>
              </a:tblGrid>
              <a:tr h="432048">
                <a:tc>
                  <a:txBody>
                    <a:bodyPr/>
                    <a:lstStyle/>
                    <a:p>
                      <a:pPr algn="ctr"/>
                      <a:r>
                        <a:rPr lang="fr-FR" altLang="fr-FR" sz="1200" b="1" dirty="0" smtClean="0">
                          <a:solidFill>
                            <a:schemeClr val="tx1"/>
                          </a:solidFill>
                        </a:rPr>
                        <a:t>ADC MASSEI </a:t>
                      </a:r>
                      <a:endParaRPr lang="fr-FR" sz="1200" dirty="0">
                        <a:solidFill>
                          <a:schemeClr val="tx1"/>
                        </a:solidFill>
                      </a:endParaRPr>
                    </a:p>
                  </a:txBody>
                  <a:tcPr marL="91433" marR="91433" marT="45749" marB="45749">
                    <a:solidFill>
                      <a:schemeClr val="bg1">
                        <a:lumMod val="75000"/>
                      </a:schemeClr>
                    </a:solidFill>
                  </a:tcPr>
                </a:tc>
                <a:tc>
                  <a:txBody>
                    <a:bodyPr/>
                    <a:lstStyle/>
                    <a:p>
                      <a:pPr algn="ctr"/>
                      <a:r>
                        <a:rPr lang="fr-FR" altLang="fr-FR" sz="1200" b="1" dirty="0" smtClean="0">
                          <a:solidFill>
                            <a:schemeClr val="tx1"/>
                          </a:solidFill>
                        </a:rPr>
                        <a:t>ADC</a:t>
                      </a:r>
                      <a:r>
                        <a:rPr lang="fr-FR" altLang="fr-FR" sz="1200" b="1" baseline="0" dirty="0" smtClean="0">
                          <a:solidFill>
                            <a:schemeClr val="tx1"/>
                          </a:solidFill>
                        </a:rPr>
                        <a:t> </a:t>
                      </a:r>
                      <a:r>
                        <a:rPr lang="fr-FR" altLang="fr-FR" sz="1200" b="1" dirty="0" smtClean="0">
                          <a:solidFill>
                            <a:schemeClr val="tx1"/>
                          </a:solidFill>
                        </a:rPr>
                        <a:t>HUET</a:t>
                      </a:r>
                      <a:endParaRPr lang="fr-FR" sz="1200" dirty="0">
                        <a:solidFill>
                          <a:schemeClr val="tx1"/>
                        </a:solidFill>
                      </a:endParaRPr>
                    </a:p>
                  </a:txBody>
                  <a:tcPr marL="91433" marR="91433" marT="45749" marB="45749">
                    <a:solidFill>
                      <a:schemeClr val="bg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200" b="1" dirty="0" smtClean="0">
                          <a:solidFill>
                            <a:schemeClr val="tx1"/>
                          </a:solidFill>
                        </a:rPr>
                        <a:t>ADC PICQ</a:t>
                      </a:r>
                    </a:p>
                    <a:p>
                      <a:pPr algn="ctr"/>
                      <a:endParaRPr lang="fr-FR" sz="1200" dirty="0">
                        <a:solidFill>
                          <a:schemeClr val="tx1"/>
                        </a:solidFill>
                      </a:endParaRPr>
                    </a:p>
                  </a:txBody>
                  <a:tcPr marL="91433" marR="91433" marT="45749" marB="45749">
                    <a:solidFill>
                      <a:schemeClr val="bg1">
                        <a:lumMod val="75000"/>
                      </a:schemeClr>
                    </a:solidFill>
                  </a:tcPr>
                </a:tc>
                <a:tc>
                  <a:txBody>
                    <a:bodyPr/>
                    <a:lstStyle/>
                    <a:p>
                      <a:pPr algn="ctr"/>
                      <a:r>
                        <a:rPr lang="fr-FR" altLang="fr-FR" sz="1200" b="1" dirty="0" smtClean="0">
                          <a:solidFill>
                            <a:schemeClr val="tx1"/>
                          </a:solidFill>
                        </a:rPr>
                        <a:t>CNE RICHARD </a:t>
                      </a:r>
                      <a:endParaRPr lang="fr-FR" sz="1200" dirty="0">
                        <a:solidFill>
                          <a:schemeClr val="tx1"/>
                        </a:solidFill>
                      </a:endParaRPr>
                    </a:p>
                  </a:txBody>
                  <a:tcPr marL="91433" marR="91433" marT="45749" marB="45749">
                    <a:solidFill>
                      <a:schemeClr val="bg1">
                        <a:lumMod val="75000"/>
                      </a:schemeClr>
                    </a:solidFill>
                  </a:tcPr>
                </a:tc>
                <a:extLst>
                  <a:ext uri="{0D108BD9-81ED-4DB2-BD59-A6C34878D82A}"/>
                </a:extLst>
              </a:tr>
              <a:tr h="432048">
                <a:tc>
                  <a:txBody>
                    <a:bodyPr/>
                    <a:lstStyle/>
                    <a:p>
                      <a:pPr algn="ctr"/>
                      <a:r>
                        <a:rPr lang="fr-FR" altLang="fr-FR" sz="1200" b="1" dirty="0" smtClean="0"/>
                        <a:t>CNE VIGOUROUX </a:t>
                      </a:r>
                      <a:endParaRPr lang="fr-FR" sz="1200" dirty="0"/>
                    </a:p>
                  </a:txBody>
                  <a:tcPr marL="91433" marR="91433" marT="45749" marB="45749">
                    <a:solidFill>
                      <a:schemeClr val="bg1">
                        <a:lumMod val="75000"/>
                      </a:schemeClr>
                    </a:solidFill>
                  </a:tcPr>
                </a:tc>
                <a:tc>
                  <a:txBody>
                    <a:bodyPr/>
                    <a:lstStyle/>
                    <a:p>
                      <a:pPr algn="ctr"/>
                      <a:r>
                        <a:rPr lang="fr-FR" altLang="fr-FR" sz="1200" b="1" dirty="0" smtClean="0"/>
                        <a:t>ADJ PERRIER</a:t>
                      </a:r>
                      <a:endParaRPr lang="fr-FR" sz="1200" dirty="0"/>
                    </a:p>
                  </a:txBody>
                  <a:tcPr marL="91433" marR="91433" marT="45749" marB="45749">
                    <a:solidFill>
                      <a:schemeClr val="bg1">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altLang="fr-FR" sz="1200" b="1" dirty="0" smtClean="0"/>
                        <a:t>CDT</a:t>
                      </a:r>
                      <a:r>
                        <a:rPr lang="fr-FR" altLang="fr-FR" sz="1200" b="1" baseline="0" dirty="0" smtClean="0"/>
                        <a:t> DELOUCHE- MEYER </a:t>
                      </a:r>
                      <a:endParaRPr lang="fr-FR" sz="1200" dirty="0" smtClean="0"/>
                    </a:p>
                  </a:txBody>
                  <a:tcPr marL="91433" marR="91433" marT="45749" marB="45749">
                    <a:solidFill>
                      <a:schemeClr val="bg1">
                        <a:lumMod val="75000"/>
                      </a:schemeClr>
                    </a:solidFill>
                  </a:tcPr>
                </a:tc>
                <a:tc>
                  <a:txBody>
                    <a:bodyPr/>
                    <a:lstStyle/>
                    <a:p>
                      <a:pPr algn="ctr"/>
                      <a:r>
                        <a:rPr lang="fr-FR" altLang="fr-FR" sz="1200" b="1" dirty="0" smtClean="0"/>
                        <a:t>LTN DURAND</a:t>
                      </a:r>
                      <a:endParaRPr lang="fr-FR" sz="1200" dirty="0"/>
                    </a:p>
                  </a:txBody>
                  <a:tcPr marL="91433" marR="91433" marT="45749" marB="45749">
                    <a:solidFill>
                      <a:schemeClr val="bg1">
                        <a:lumMod val="75000"/>
                      </a:schemeClr>
                    </a:solidFill>
                  </a:tcPr>
                </a:tc>
                <a:extLst>
                  <a:ext uri="{0D108BD9-81ED-4DB2-BD59-A6C34878D82A}"/>
                </a:extLst>
              </a:tr>
              <a:tr h="432048">
                <a:tc>
                  <a:txBody>
                    <a:bodyPr/>
                    <a:lstStyle/>
                    <a:p>
                      <a:pPr algn="ctr"/>
                      <a:r>
                        <a:rPr lang="fr-FR" altLang="fr-FR" sz="1200" b="1" dirty="0" smtClean="0"/>
                        <a:t>LTN MARION</a:t>
                      </a:r>
                      <a:endParaRPr lang="fr-FR" sz="1200" dirty="0"/>
                    </a:p>
                  </a:txBody>
                  <a:tcPr marL="91433" marR="91433" marT="45749" marB="45749">
                    <a:solidFill>
                      <a:schemeClr val="bg1">
                        <a:lumMod val="75000"/>
                      </a:schemeClr>
                    </a:solidFill>
                  </a:tcPr>
                </a:tc>
                <a:tc>
                  <a:txBody>
                    <a:bodyPr/>
                    <a:lstStyle/>
                    <a:p>
                      <a:pPr algn="ctr"/>
                      <a:r>
                        <a:rPr lang="fr-FR" altLang="fr-FR" sz="1200" b="1" dirty="0" smtClean="0"/>
                        <a:t>CNE CHARRETIER</a:t>
                      </a:r>
                      <a:endParaRPr lang="fr-FR" sz="1200" dirty="0"/>
                    </a:p>
                  </a:txBody>
                  <a:tcPr marL="91433" marR="91433" marT="45749" marB="45749">
                    <a:solidFill>
                      <a:schemeClr val="bg1">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altLang="fr-FR" sz="1200" b="1" dirty="0" smtClean="0"/>
                        <a:t>LTN PASCALE</a:t>
                      </a:r>
                      <a:endParaRPr lang="fr-FR" sz="1200" dirty="0" smtClean="0"/>
                    </a:p>
                  </a:txBody>
                  <a:tcPr marL="91433" marR="91433" marT="45749" marB="45749">
                    <a:solidFill>
                      <a:schemeClr val="bg1">
                        <a:lumMod val="75000"/>
                      </a:schemeClr>
                    </a:solidFill>
                  </a:tcPr>
                </a:tc>
                <a:tc>
                  <a:txBody>
                    <a:bodyPr/>
                    <a:lstStyle/>
                    <a:p>
                      <a:pPr algn="ctr"/>
                      <a:endParaRPr lang="fr-FR" sz="1200" dirty="0"/>
                    </a:p>
                  </a:txBody>
                  <a:tcPr marL="91433" marR="91433" marT="45749" marB="45749">
                    <a:solidFill>
                      <a:schemeClr val="bg1">
                        <a:lumMod val="75000"/>
                      </a:schemeClr>
                    </a:solidFill>
                  </a:tcPr>
                </a:tc>
                <a:extLst>
                  <a:ext uri="{0D108BD9-81ED-4DB2-BD59-A6C34878D82A}"/>
                </a:extLst>
              </a:tr>
            </a:tbl>
          </a:graphicData>
        </a:graphic>
      </p:graphicFrame>
    </p:spTree>
    <p:extLst>
      <p:ext uri="{BB962C8B-B14F-4D97-AF65-F5344CB8AC3E}">
        <p14:creationId xmlns:p14="http://schemas.microsoft.com/office/powerpoint/2010/main" val="14642543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30</a:t>
            </a:fld>
            <a:endParaRPr lang="fr-FR" altLang="fr-FR"/>
          </a:p>
        </p:txBody>
      </p:sp>
      <p:sp>
        <p:nvSpPr>
          <p:cNvPr id="8" name="Rectangle 3"/>
          <p:cNvSpPr>
            <a:spLocks noChangeArrowheads="1"/>
          </p:cNvSpPr>
          <p:nvPr/>
        </p:nvSpPr>
        <p:spPr bwMode="auto">
          <a:xfrm>
            <a:off x="2716337" y="5877272"/>
            <a:ext cx="3351212" cy="368300"/>
          </a:xfrm>
          <a:prstGeom prst="rect">
            <a:avLst/>
          </a:prstGeom>
          <a:noFill/>
          <a:ln w="9525">
            <a:noFill/>
            <a:miter lim="800000"/>
            <a:headEnd/>
            <a:tailEnd/>
          </a:ln>
        </p:spPr>
        <p:txBody>
          <a:bodyPr wrap="none">
            <a:spAutoFit/>
          </a:bodyPr>
          <a:lstStyle/>
          <a:p>
            <a:r>
              <a:rPr lang="fr-FR" dirty="0"/>
              <a:t>Centre sportif, Champigneulles</a:t>
            </a:r>
          </a:p>
        </p:txBody>
      </p:sp>
      <p:sp>
        <p:nvSpPr>
          <p:cNvPr id="9" name="ZoneTexte 8"/>
          <p:cNvSpPr txBox="1"/>
          <p:nvPr/>
        </p:nvSpPr>
        <p:spPr>
          <a:xfrm>
            <a:off x="391344" y="1268760"/>
            <a:ext cx="7992888" cy="4031873"/>
          </a:xfrm>
          <a:prstGeom prst="rect">
            <a:avLst/>
          </a:prstGeom>
          <a:noFill/>
        </p:spPr>
        <p:txBody>
          <a:bodyPr wrap="square" rtlCol="0">
            <a:spAutoFit/>
          </a:bodyPr>
          <a:lstStyle/>
          <a:p>
            <a:pPr marL="285750" indent="-285750" algn="l">
              <a:buFont typeface="Wingdings" panose="05000000000000000000" pitchFamily="2" charset="2"/>
              <a:buChar char="Ø"/>
            </a:pPr>
            <a:r>
              <a:rPr lang="fr-FR" dirty="0" smtClean="0"/>
              <a:t>08h54:Mme X aperçoit des fumées grises qui s’échappaient de la terrasse extérieure de l’appartement de Mr Y, situé au 3</a:t>
            </a:r>
            <a:r>
              <a:rPr lang="fr-FR" baseline="30000" dirty="0" smtClean="0"/>
              <a:t>ème</a:t>
            </a:r>
            <a:r>
              <a:rPr lang="fr-FR" dirty="0" smtClean="0"/>
              <a:t> étage immédiatement au-dessus de l’appartement RICHARD. Elle compose le « 18 ». Les pompiers (CDG) qui se sont déplacés pour la ronde de surveillance de 8h00 sont encore présents.</a:t>
            </a:r>
          </a:p>
          <a:p>
            <a:pPr marL="285750" indent="-285750" algn="l">
              <a:buFont typeface="Wingdings" panose="05000000000000000000" pitchFamily="2" charset="2"/>
              <a:buChar char="Ø"/>
            </a:pPr>
            <a:r>
              <a:rPr lang="fr-FR" dirty="0" smtClean="0"/>
              <a:t>09h03: Arrivée du 1</a:t>
            </a:r>
            <a:r>
              <a:rPr lang="fr-FR" baseline="30000" dirty="0" smtClean="0"/>
              <a:t>er</a:t>
            </a:r>
            <a:r>
              <a:rPr lang="fr-FR" dirty="0" smtClean="0"/>
              <a:t> véhicule.</a:t>
            </a:r>
          </a:p>
          <a:p>
            <a:pPr marL="285750" indent="-285750" algn="l">
              <a:buFont typeface="Wingdings" panose="05000000000000000000" pitchFamily="2" charset="2"/>
              <a:buChar char="Ø"/>
            </a:pPr>
            <a:r>
              <a:rPr lang="fr-FR" dirty="0" smtClean="0"/>
              <a:t>09h44: Une trouée est réalisée dans l’appartement de Mr Y, situé au dessus de l’appartement RICHARD… « Présence de braises incandescentes autour du conduit ».</a:t>
            </a:r>
          </a:p>
          <a:p>
            <a:pPr marL="285750" indent="-285750" algn="l">
              <a:buFont typeface="Wingdings" panose="05000000000000000000" pitchFamily="2" charset="2"/>
              <a:buChar char="Ø"/>
            </a:pPr>
            <a:endParaRPr lang="fr-FR" dirty="0"/>
          </a:p>
          <a:p>
            <a:pPr marL="285750" indent="-285750" algn="l">
              <a:buFont typeface="Wingdings" panose="05000000000000000000" pitchFamily="2" charset="2"/>
              <a:buChar char="Ø"/>
            </a:pPr>
            <a:r>
              <a:rPr lang="fr-FR" dirty="0" smtClean="0">
                <a:solidFill>
                  <a:srgbClr val="FF0000"/>
                </a:solidFill>
              </a:rPr>
              <a:t>Les opérations de reconnaissance ne portent toujours pas sur l’appartement RICHARD alors que Mme X invite à plusieurs reprises les pompiers à reconnaître cet appartement.</a:t>
            </a:r>
          </a:p>
          <a:p>
            <a:pPr marL="285750" indent="-285750" algn="l">
              <a:buFont typeface="Wingdings" panose="05000000000000000000" pitchFamily="2" charset="2"/>
              <a:buChar char="Ø"/>
            </a:pPr>
            <a:r>
              <a:rPr lang="fr-FR" dirty="0" smtClean="0"/>
              <a:t>Les pompiers qui se sont fait communiquer les coordonnées téléphoniques de Mr RICHARD obtiennent son autorisation pour pénétrer dans son appartement.</a:t>
            </a:r>
          </a:p>
          <a:p>
            <a:pPr marL="285750" indent="-285750" algn="l">
              <a:buFont typeface="Wingdings" panose="05000000000000000000" pitchFamily="2" charset="2"/>
              <a:buChar char="Ø"/>
            </a:pPr>
            <a:r>
              <a:rPr lang="fr-FR" dirty="0" smtClean="0">
                <a:solidFill>
                  <a:srgbClr val="FF0000"/>
                </a:solidFill>
              </a:rPr>
              <a:t>Il est, semble- t-il, environ11h00, lorsqu’il pénètre par effraction de la porte palière dans cet appartement et circonscrivent l’incendie.</a:t>
            </a:r>
            <a:endParaRPr lang="fr-FR" dirty="0">
              <a:solidFill>
                <a:srgbClr val="FF0000"/>
              </a:solidFill>
            </a:endParaRPr>
          </a:p>
        </p:txBody>
      </p:sp>
    </p:spTree>
    <p:extLst>
      <p:ext uri="{BB962C8B-B14F-4D97-AF65-F5344CB8AC3E}">
        <p14:creationId xmlns:p14="http://schemas.microsoft.com/office/powerpoint/2010/main" val="3636434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Extrait de correspondance de l’avocat du sinistré</a:t>
            </a:r>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31</a:t>
            </a:fld>
            <a:endParaRPr lang="fr-FR" altLang="fr-FR"/>
          </a:p>
        </p:txBody>
      </p:sp>
      <p:sp>
        <p:nvSpPr>
          <p:cNvPr id="6" name="ZoneTexte 5"/>
          <p:cNvSpPr txBox="1"/>
          <p:nvPr/>
        </p:nvSpPr>
        <p:spPr>
          <a:xfrm>
            <a:off x="179388" y="1268760"/>
            <a:ext cx="7344817" cy="4031873"/>
          </a:xfrm>
          <a:prstGeom prst="rect">
            <a:avLst/>
          </a:prstGeom>
          <a:noFill/>
        </p:spPr>
        <p:txBody>
          <a:bodyPr wrap="square" rtlCol="0">
            <a:spAutoFit/>
          </a:bodyPr>
          <a:lstStyle/>
          <a:p>
            <a:pPr algn="l"/>
            <a:r>
              <a:rPr lang="fr-FR" dirty="0" smtClean="0"/>
              <a:t>Les écoutes des communications téléphoniques et notamment celle de 11h20 apportent les précisions suivantes:</a:t>
            </a:r>
          </a:p>
          <a:p>
            <a:pPr algn="l"/>
            <a:r>
              <a:rPr lang="fr-FR" dirty="0" smtClean="0"/>
              <a:t>« Arrivée du deuxième fourgon.. Reconnaissance appartement 2</a:t>
            </a:r>
            <a:r>
              <a:rPr lang="fr-FR" baseline="30000" dirty="0" smtClean="0"/>
              <a:t>ème</a:t>
            </a:r>
            <a:r>
              <a:rPr lang="fr-FR" dirty="0" smtClean="0"/>
              <a:t> étage (RICHARD) ».</a:t>
            </a:r>
          </a:p>
          <a:p>
            <a:pPr algn="l"/>
            <a:r>
              <a:rPr lang="fr-FR" dirty="0" smtClean="0"/>
              <a:t>Ce déroulement des faits nous conduit à la synthèse suivante:</a:t>
            </a:r>
          </a:p>
          <a:p>
            <a:pPr algn="l"/>
            <a:endParaRPr lang="fr-FR" dirty="0" smtClean="0"/>
          </a:p>
          <a:p>
            <a:pPr marL="285750" indent="-285750" algn="l">
              <a:buFont typeface="Wingdings" panose="05000000000000000000" pitchFamily="2" charset="2"/>
              <a:buChar char="Ø"/>
            </a:pPr>
            <a:r>
              <a:rPr lang="fr-FR" dirty="0" smtClean="0">
                <a:solidFill>
                  <a:srgbClr val="FF0000"/>
                </a:solidFill>
              </a:rPr>
              <a:t>Les pompiers du SDIS 42 n’ont pas éteint l’incendie qui s’était communiqué au tubage très vraisemblablement parce qu’ils n’ont pas identifié sa communication à ce conduit vertical, laissant ainsi prospérer ce « feu de cheminée ». A aucun moment dans les toutes premières heures de leur intervention, ils n’ont fait état d’un feu dans ce conduit.</a:t>
            </a:r>
          </a:p>
          <a:p>
            <a:pPr marL="285750" indent="-285750" algn="l">
              <a:buFont typeface="Wingdings" panose="05000000000000000000" pitchFamily="2" charset="2"/>
              <a:buChar char="Ø"/>
            </a:pPr>
            <a:endParaRPr lang="fr-FR" dirty="0" smtClean="0">
              <a:solidFill>
                <a:srgbClr val="FF0000"/>
              </a:solidFill>
            </a:endParaRPr>
          </a:p>
          <a:p>
            <a:pPr marL="285750" indent="-285750" algn="l">
              <a:buFont typeface="Wingdings" panose="05000000000000000000" pitchFamily="2" charset="2"/>
              <a:buChar char="Ø"/>
            </a:pPr>
            <a:r>
              <a:rPr lang="fr-FR" dirty="0" smtClean="0">
                <a:solidFill>
                  <a:srgbClr val="FF0000"/>
                </a:solidFill>
              </a:rPr>
              <a:t>Ils n’accèdent dans l’appartement RICHARD que vers 11h00, près de 7 heures après l’initial de Mr X, alors que de nombreux points chauds sont relevés tout au long de leur intervention au droit du tubage précité, et près de 2 heures après l’appel (second sinistre) de Mme Y.</a:t>
            </a:r>
            <a:endParaRPr lang="fr-FR" dirty="0">
              <a:solidFill>
                <a:srgbClr val="FF0000"/>
              </a:solidFill>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4346" y="1484784"/>
            <a:ext cx="118903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0125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Extrait de correspondance de l’avocat du sinistré</a:t>
            </a:r>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32</a:t>
            </a:fld>
            <a:endParaRPr lang="fr-FR" altLang="fr-FR"/>
          </a:p>
        </p:txBody>
      </p:sp>
      <p:sp>
        <p:nvSpPr>
          <p:cNvPr id="6" name="ZoneTexte 5"/>
          <p:cNvSpPr txBox="1"/>
          <p:nvPr/>
        </p:nvSpPr>
        <p:spPr>
          <a:xfrm>
            <a:off x="401638" y="1124744"/>
            <a:ext cx="7163275" cy="3416320"/>
          </a:xfrm>
          <a:prstGeom prst="rect">
            <a:avLst/>
          </a:prstGeom>
          <a:noFill/>
        </p:spPr>
        <p:txBody>
          <a:bodyPr wrap="square" rtlCol="0">
            <a:spAutoFit/>
          </a:bodyPr>
          <a:lstStyle/>
          <a:p>
            <a:pPr algn="l"/>
            <a:r>
              <a:rPr lang="fr-FR" sz="1800" dirty="0" smtClean="0">
                <a:solidFill>
                  <a:srgbClr val="FF0000"/>
                </a:solidFill>
              </a:rPr>
              <a:t>Il nous parait bien certain que si l’incendie initial avait été circonscrit lors de l’intervention initiale des Pompiers du SDIS, les dommages auraient été limités à ce four</a:t>
            </a:r>
            <a:r>
              <a:rPr lang="fr-FR" sz="1800" dirty="0" smtClean="0"/>
              <a:t>, à son carneau horizontal et au tubage vertical d’évacuation des vapeurs chaudes du four, </a:t>
            </a:r>
            <a:r>
              <a:rPr lang="fr-FR" sz="1800" dirty="0" smtClean="0">
                <a:solidFill>
                  <a:srgbClr val="FF0000"/>
                </a:solidFill>
              </a:rPr>
              <a:t>à l’exclusion de tout autre dommage.</a:t>
            </a:r>
          </a:p>
          <a:p>
            <a:pPr algn="l"/>
            <a:endParaRPr lang="fr-FR" sz="1800" dirty="0">
              <a:solidFill>
                <a:srgbClr val="FF0000"/>
              </a:solidFill>
            </a:endParaRPr>
          </a:p>
          <a:p>
            <a:pPr algn="l"/>
            <a:r>
              <a:rPr lang="fr-FR" sz="1800" dirty="0" smtClean="0">
                <a:solidFill>
                  <a:srgbClr val="FF0000"/>
                </a:solidFill>
              </a:rPr>
              <a:t>Il en aurait été de même si les Pompiers avait reconnu l’appartement RICHARD dès les premiers instants de leur intervention.</a:t>
            </a:r>
          </a:p>
          <a:p>
            <a:pPr algn="l"/>
            <a:endParaRPr lang="fr-FR" sz="1800" dirty="0">
              <a:solidFill>
                <a:srgbClr val="FF0000"/>
              </a:solidFill>
            </a:endParaRPr>
          </a:p>
          <a:p>
            <a:pPr algn="l"/>
            <a:r>
              <a:rPr lang="fr-FR" sz="1800" dirty="0" smtClean="0"/>
              <a:t>Je vous remercie de considérer la présente comme un dire à annexer à votre rapport conformément aux dispositions de l’article 276 du code de procédure civile.</a:t>
            </a:r>
            <a:endParaRPr lang="fr-FR" sz="180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8344" y="1268760"/>
            <a:ext cx="118903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7991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Eléments du REX des SPI</a:t>
            </a:r>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33</a:t>
            </a:fld>
            <a:endParaRPr lang="fr-FR" altLang="fr-FR"/>
          </a:p>
        </p:txBody>
      </p:sp>
      <p:sp>
        <p:nvSpPr>
          <p:cNvPr id="6" name="Rectangle 5"/>
          <p:cNvSpPr/>
          <p:nvPr/>
        </p:nvSpPr>
        <p:spPr>
          <a:xfrm>
            <a:off x="251520" y="1268760"/>
            <a:ext cx="8424936" cy="4031873"/>
          </a:xfrm>
          <a:prstGeom prst="rect">
            <a:avLst/>
          </a:prstGeom>
        </p:spPr>
        <p:txBody>
          <a:bodyPr wrap="square">
            <a:spAutoFit/>
          </a:bodyPr>
          <a:lstStyle/>
          <a:p>
            <a:pPr marL="285750" indent="-285750" algn="l">
              <a:buFont typeface="Wingdings" panose="05000000000000000000" pitchFamily="2" charset="2"/>
              <a:buChar char="Ø"/>
            </a:pPr>
            <a:r>
              <a:rPr lang="fr-FR" sz="1400" b="1" dirty="0" smtClean="0">
                <a:solidFill>
                  <a:srgbClr val="0000FF"/>
                </a:solidFill>
              </a:rPr>
              <a:t>Les </a:t>
            </a:r>
            <a:r>
              <a:rPr lang="fr-FR" sz="1400" b="1" dirty="0">
                <a:solidFill>
                  <a:srgbClr val="0000FF"/>
                </a:solidFill>
              </a:rPr>
              <a:t>COS doivent en permanence garder à l’esprit que la marche générale des opérations intègre en cas de besoin des rondes, des piquets de surveillance,….</a:t>
            </a:r>
            <a:endParaRPr lang="fr-FR" sz="1400" dirty="0">
              <a:solidFill>
                <a:srgbClr val="0000FF"/>
              </a:solidFill>
            </a:endParaRPr>
          </a:p>
          <a:p>
            <a:pPr algn="l"/>
            <a:r>
              <a:rPr lang="fr-FR" sz="1400" b="1" dirty="0">
                <a:solidFill>
                  <a:srgbClr val="0000FF"/>
                </a:solidFill>
              </a:rPr>
              <a:t> </a:t>
            </a:r>
            <a:endParaRPr lang="fr-FR" sz="1400" dirty="0">
              <a:solidFill>
                <a:srgbClr val="0000FF"/>
              </a:solidFill>
            </a:endParaRPr>
          </a:p>
          <a:p>
            <a:pPr algn="l"/>
            <a:r>
              <a:rPr lang="fr-FR" sz="1400" b="1" dirty="0">
                <a:solidFill>
                  <a:srgbClr val="0000FF"/>
                </a:solidFill>
              </a:rPr>
              <a:t> </a:t>
            </a:r>
            <a:endParaRPr lang="fr-FR" sz="1400" dirty="0">
              <a:solidFill>
                <a:srgbClr val="0000FF"/>
              </a:solidFill>
            </a:endParaRPr>
          </a:p>
          <a:p>
            <a:pPr marL="285750" indent="-285750" algn="l">
              <a:buFont typeface="Wingdings" panose="05000000000000000000" pitchFamily="2" charset="2"/>
              <a:buChar char="Ø"/>
            </a:pPr>
            <a:r>
              <a:rPr lang="fr-FR" sz="1400" b="1" dirty="0" smtClean="0">
                <a:solidFill>
                  <a:srgbClr val="0000FF"/>
                </a:solidFill>
              </a:rPr>
              <a:t>Les </a:t>
            </a:r>
            <a:r>
              <a:rPr lang="fr-FR" sz="1400" b="1" dirty="0">
                <a:solidFill>
                  <a:srgbClr val="0000FF"/>
                </a:solidFill>
              </a:rPr>
              <a:t>COS doivent formater par un message RADIO au CODIS des demandes de ronde, piquet de surveillance, départ pour ces rondes,….</a:t>
            </a:r>
            <a:endParaRPr lang="fr-FR" sz="1400" dirty="0">
              <a:solidFill>
                <a:srgbClr val="0000FF"/>
              </a:solidFill>
            </a:endParaRPr>
          </a:p>
          <a:p>
            <a:pPr algn="l"/>
            <a:r>
              <a:rPr lang="fr-FR" sz="1400" b="1" dirty="0">
                <a:solidFill>
                  <a:srgbClr val="0000FF"/>
                </a:solidFill>
              </a:rPr>
              <a:t> </a:t>
            </a:r>
            <a:endParaRPr lang="fr-FR" sz="1400" dirty="0">
              <a:solidFill>
                <a:srgbClr val="0000FF"/>
              </a:solidFill>
            </a:endParaRPr>
          </a:p>
          <a:p>
            <a:pPr algn="l"/>
            <a:r>
              <a:rPr lang="fr-FR" sz="1400" b="1" dirty="0">
                <a:solidFill>
                  <a:srgbClr val="0000FF"/>
                </a:solidFill>
              </a:rPr>
              <a:t> </a:t>
            </a:r>
            <a:endParaRPr lang="fr-FR" sz="1400" dirty="0">
              <a:solidFill>
                <a:srgbClr val="0000FF"/>
              </a:solidFill>
            </a:endParaRPr>
          </a:p>
          <a:p>
            <a:pPr marL="285750" indent="-285750" algn="l">
              <a:buFont typeface="Wingdings" panose="05000000000000000000" pitchFamily="2" charset="2"/>
              <a:buChar char="Ø"/>
            </a:pPr>
            <a:r>
              <a:rPr lang="fr-FR" sz="1400" b="1" dirty="0" smtClean="0">
                <a:solidFill>
                  <a:srgbClr val="0000FF"/>
                </a:solidFill>
              </a:rPr>
              <a:t>Assurer </a:t>
            </a:r>
            <a:r>
              <a:rPr lang="fr-FR" sz="1400" b="1" dirty="0">
                <a:solidFill>
                  <a:srgbClr val="0000FF"/>
                </a:solidFill>
              </a:rPr>
              <a:t>de la formation complémentaire du COS sur l’utilisation du ou des modèles de caméra thermique et des thermomètres infrarouge du SDIS.</a:t>
            </a:r>
            <a:endParaRPr lang="fr-FR" sz="1400" dirty="0">
              <a:solidFill>
                <a:srgbClr val="0000FF"/>
              </a:solidFill>
            </a:endParaRPr>
          </a:p>
          <a:p>
            <a:pPr algn="l"/>
            <a:r>
              <a:rPr lang="fr-FR" sz="1400" b="1" dirty="0">
                <a:solidFill>
                  <a:srgbClr val="0000FF"/>
                </a:solidFill>
              </a:rPr>
              <a:t> </a:t>
            </a:r>
            <a:endParaRPr lang="fr-FR" sz="1400" dirty="0">
              <a:solidFill>
                <a:srgbClr val="0000FF"/>
              </a:solidFill>
            </a:endParaRPr>
          </a:p>
          <a:p>
            <a:pPr algn="l"/>
            <a:r>
              <a:rPr lang="fr-FR" sz="1400" b="1" dirty="0">
                <a:solidFill>
                  <a:srgbClr val="0000FF"/>
                </a:solidFill>
              </a:rPr>
              <a:t>  </a:t>
            </a:r>
            <a:endParaRPr lang="fr-FR" sz="1400" dirty="0">
              <a:solidFill>
                <a:srgbClr val="0000FF"/>
              </a:solidFill>
            </a:endParaRPr>
          </a:p>
          <a:p>
            <a:pPr marL="285750" indent="-285750" algn="l">
              <a:buFont typeface="Wingdings" panose="05000000000000000000" pitchFamily="2" charset="2"/>
              <a:buChar char="Ø"/>
            </a:pPr>
            <a:r>
              <a:rPr lang="fr-FR" sz="1400" b="1" dirty="0" smtClean="0">
                <a:solidFill>
                  <a:srgbClr val="0000FF"/>
                </a:solidFill>
              </a:rPr>
              <a:t>Systématiser </a:t>
            </a:r>
            <a:r>
              <a:rPr lang="fr-FR" sz="1400" b="1" dirty="0">
                <a:solidFill>
                  <a:srgbClr val="0000FF"/>
                </a:solidFill>
              </a:rPr>
              <a:t>sur les feux de cheminée, gaines, conduits, une reconnaissance approfondie sur tous les niveaux depuis le feu jusqu’en toiture en pénétrant y compris dans les appartements inoccupés (les trouées nécessaires en cours de reconnaissance doivent être pratiquées sans hésitation).</a:t>
            </a:r>
            <a:endParaRPr lang="fr-FR" sz="1400" dirty="0">
              <a:solidFill>
                <a:srgbClr val="0000FF"/>
              </a:solidFill>
            </a:endParaRPr>
          </a:p>
          <a:p>
            <a:pPr algn="l"/>
            <a:r>
              <a:rPr lang="fr-FR" sz="1400" dirty="0">
                <a:solidFill>
                  <a:srgbClr val="0000FF"/>
                </a:solidFill>
              </a:rPr>
              <a:t> </a:t>
            </a:r>
          </a:p>
          <a:p>
            <a:pPr algn="l"/>
            <a:r>
              <a:rPr lang="fr-FR" dirty="0">
                <a:solidFill>
                  <a:srgbClr val="0000FF"/>
                </a:solidFill>
              </a:rPr>
              <a:t> </a:t>
            </a:r>
          </a:p>
        </p:txBody>
      </p:sp>
    </p:spTree>
    <p:extLst>
      <p:ext uri="{BB962C8B-B14F-4D97-AF65-F5344CB8AC3E}">
        <p14:creationId xmlns:p14="http://schemas.microsoft.com/office/powerpoint/2010/main" val="1514130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2400" kern="1200" dirty="0">
                <a:latin typeface="Arial" charset="0"/>
                <a:ea typeface="+mn-ea"/>
                <a:cs typeface="Arial" charset="0"/>
              </a:rPr>
              <a:t>EXEMPLE 2</a:t>
            </a:r>
            <a:r>
              <a:rPr lang="fr-FR" sz="2400" b="0" kern="1200" dirty="0">
                <a:solidFill>
                  <a:srgbClr val="FFFF00"/>
                </a:solidFill>
                <a:latin typeface="Arial" charset="0"/>
                <a:ea typeface="+mn-ea"/>
                <a:cs typeface="Arial" charset="0"/>
              </a:rPr>
              <a:t/>
            </a:r>
            <a:br>
              <a:rPr lang="fr-FR" sz="24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34</a:t>
            </a:fld>
            <a:endParaRPr lang="fr-FR" altLang="fr-FR"/>
          </a:p>
        </p:txBody>
      </p:sp>
      <p:sp>
        <p:nvSpPr>
          <p:cNvPr id="6" name="Rectangle 5"/>
          <p:cNvSpPr/>
          <p:nvPr/>
        </p:nvSpPr>
        <p:spPr>
          <a:xfrm>
            <a:off x="1043608" y="1038225"/>
            <a:ext cx="7200800" cy="1323439"/>
          </a:xfrm>
          <a:prstGeom prst="rect">
            <a:avLst/>
          </a:prstGeom>
        </p:spPr>
        <p:txBody>
          <a:bodyPr wrap="square">
            <a:spAutoFit/>
          </a:bodyPr>
          <a:lstStyle/>
          <a:p>
            <a:pPr marL="285750" lvl="0" indent="-285750" algn="l">
              <a:buFont typeface="Wingdings" panose="05000000000000000000" pitchFamily="2" charset="2"/>
              <a:buChar char="Ø"/>
            </a:pPr>
            <a:r>
              <a:rPr lang="fr-FR" b="1" dirty="0" smtClean="0">
                <a:solidFill>
                  <a:srgbClr val="0000FF"/>
                </a:solidFill>
              </a:rPr>
              <a:t>1</a:t>
            </a:r>
            <a:r>
              <a:rPr lang="fr-FR" b="1" baseline="30000" dirty="0" smtClean="0">
                <a:solidFill>
                  <a:srgbClr val="0000FF"/>
                </a:solidFill>
              </a:rPr>
              <a:t>er</a:t>
            </a:r>
            <a:r>
              <a:rPr lang="fr-FR" b="1" dirty="0" smtClean="0">
                <a:solidFill>
                  <a:srgbClr val="0000FF"/>
                </a:solidFill>
              </a:rPr>
              <a:t> sinistre</a:t>
            </a:r>
            <a:r>
              <a:rPr lang="fr-FR" b="1" dirty="0">
                <a:solidFill>
                  <a:srgbClr val="0000FF"/>
                </a:solidFill>
              </a:rPr>
              <a:t> :</a:t>
            </a:r>
            <a:r>
              <a:rPr lang="fr-FR" b="1" dirty="0"/>
              <a:t> </a:t>
            </a:r>
            <a:r>
              <a:rPr lang="fr-FR" b="1" dirty="0" smtClean="0"/>
              <a:t>Feu de grange</a:t>
            </a:r>
            <a:endParaRPr lang="fr-FR" dirty="0"/>
          </a:p>
          <a:p>
            <a:r>
              <a:rPr lang="fr-FR" b="1" dirty="0"/>
              <a:t> </a:t>
            </a:r>
            <a:endParaRPr lang="fr-FR" dirty="0"/>
          </a:p>
          <a:p>
            <a:pPr marL="285750" lvl="0" indent="-285750" algn="l">
              <a:buFont typeface="Wingdings" panose="05000000000000000000" pitchFamily="2" charset="2"/>
              <a:buChar char="Ø"/>
            </a:pPr>
            <a:r>
              <a:rPr lang="fr-FR" b="1" dirty="0">
                <a:solidFill>
                  <a:srgbClr val="0000FF"/>
                </a:solidFill>
              </a:rPr>
              <a:t>Date et heure : </a:t>
            </a:r>
            <a:r>
              <a:rPr lang="fr-FR" b="1" dirty="0" smtClean="0"/>
              <a:t>10 Février 2012 à 19h53</a:t>
            </a:r>
            <a:endParaRPr lang="fr-FR" dirty="0"/>
          </a:p>
          <a:p>
            <a:r>
              <a:rPr lang="fr-FR" b="1" dirty="0"/>
              <a:t> </a:t>
            </a:r>
            <a:endParaRPr lang="fr-FR" dirty="0"/>
          </a:p>
          <a:p>
            <a:pPr marL="285750" lvl="0" indent="-285750" algn="l">
              <a:buFont typeface="Wingdings" panose="05000000000000000000" pitchFamily="2" charset="2"/>
              <a:buChar char="Ø"/>
            </a:pPr>
            <a:r>
              <a:rPr lang="fr-FR" b="1" dirty="0">
                <a:solidFill>
                  <a:srgbClr val="0000FF"/>
                </a:solidFill>
              </a:rPr>
              <a:t>Adresse : </a:t>
            </a:r>
            <a:r>
              <a:rPr lang="fr-FR" b="1" dirty="0" smtClean="0"/>
              <a:t>lieu dit « Bouzon » commune de JURE</a:t>
            </a:r>
            <a:endParaRPr lang="fr-FR" dirty="0" smtClean="0"/>
          </a:p>
        </p:txBody>
      </p:sp>
      <p:pic>
        <p:nvPicPr>
          <p:cNvPr id="7" name="Picture 2" descr="G:\RCCI SDIS\CLICHES RCCI SDIS 42\RCCI SDIS 3\DSC030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515553"/>
            <a:ext cx="5328592" cy="3567447"/>
          </a:xfrm>
          <a:prstGeom prst="rect">
            <a:avLst/>
          </a:prstGeom>
          <a:noFill/>
          <a:ln w="1905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329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35</a:t>
            </a:fld>
            <a:endParaRPr lang="fr-FR" altLang="fr-FR"/>
          </a:p>
        </p:txBody>
      </p:sp>
      <p:sp>
        <p:nvSpPr>
          <p:cNvPr id="8" name="Rectangle 7"/>
          <p:cNvSpPr/>
          <p:nvPr/>
        </p:nvSpPr>
        <p:spPr>
          <a:xfrm>
            <a:off x="971600" y="1048544"/>
            <a:ext cx="7200800" cy="1323439"/>
          </a:xfrm>
          <a:prstGeom prst="rect">
            <a:avLst/>
          </a:prstGeom>
        </p:spPr>
        <p:txBody>
          <a:bodyPr wrap="square">
            <a:spAutoFit/>
          </a:bodyPr>
          <a:lstStyle/>
          <a:p>
            <a:pPr marL="285750" lvl="0" indent="-285750" algn="l">
              <a:buFont typeface="Wingdings" panose="05000000000000000000" pitchFamily="2" charset="2"/>
              <a:buChar char="Ø"/>
            </a:pPr>
            <a:r>
              <a:rPr lang="fr-FR" b="1" dirty="0" smtClean="0">
                <a:solidFill>
                  <a:srgbClr val="0000FF"/>
                </a:solidFill>
              </a:rPr>
              <a:t>2ème sinistre</a:t>
            </a:r>
            <a:r>
              <a:rPr lang="fr-FR" b="1" dirty="0">
                <a:solidFill>
                  <a:srgbClr val="0000FF"/>
                </a:solidFill>
              </a:rPr>
              <a:t> : </a:t>
            </a:r>
            <a:r>
              <a:rPr lang="fr-FR" b="1" dirty="0" smtClean="0"/>
              <a:t>Feu de bâtiment agricole</a:t>
            </a:r>
            <a:endParaRPr lang="fr-FR" dirty="0"/>
          </a:p>
          <a:p>
            <a:r>
              <a:rPr lang="fr-FR" b="1" dirty="0"/>
              <a:t> </a:t>
            </a:r>
            <a:endParaRPr lang="fr-FR" dirty="0"/>
          </a:p>
          <a:p>
            <a:pPr marL="285750" lvl="0" indent="-285750" algn="l">
              <a:buFont typeface="Wingdings" panose="05000000000000000000" pitchFamily="2" charset="2"/>
              <a:buChar char="Ø"/>
            </a:pPr>
            <a:r>
              <a:rPr lang="fr-FR" b="1" dirty="0">
                <a:solidFill>
                  <a:srgbClr val="0000FF"/>
                </a:solidFill>
              </a:rPr>
              <a:t>Date et heure : </a:t>
            </a:r>
            <a:r>
              <a:rPr lang="fr-FR" b="1" dirty="0" smtClean="0"/>
              <a:t>11 Février 2012 à 03h41</a:t>
            </a:r>
            <a:endParaRPr lang="fr-FR" dirty="0"/>
          </a:p>
          <a:p>
            <a:r>
              <a:rPr lang="fr-FR" b="1" dirty="0"/>
              <a:t> </a:t>
            </a:r>
            <a:endParaRPr lang="fr-FR" dirty="0"/>
          </a:p>
          <a:p>
            <a:pPr marL="285750" lvl="0" indent="-285750" algn="l">
              <a:buFont typeface="Wingdings" panose="05000000000000000000" pitchFamily="2" charset="2"/>
              <a:buChar char="Ø"/>
            </a:pPr>
            <a:r>
              <a:rPr lang="fr-FR" b="1" dirty="0">
                <a:solidFill>
                  <a:srgbClr val="0000FF"/>
                </a:solidFill>
              </a:rPr>
              <a:t>Adresse : </a:t>
            </a:r>
            <a:r>
              <a:rPr lang="fr-FR" b="1" dirty="0" smtClean="0"/>
              <a:t>lieu dit « Bouzon » commune de JURE</a:t>
            </a:r>
            <a:endParaRPr lang="fr-FR" dirty="0" smtClean="0"/>
          </a:p>
        </p:txBody>
      </p:sp>
      <p:pic>
        <p:nvPicPr>
          <p:cNvPr id="9" name="Picture 2" descr="G:\RCCI SDIS\CLICHES RCCI SDIS 42\RCCI SDIS 3\DSC030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2812" y="2493477"/>
            <a:ext cx="5378375" cy="3600400"/>
          </a:xfrm>
          <a:prstGeom prst="rect">
            <a:avLst/>
          </a:prstGeom>
          <a:noFill/>
          <a:ln w="1905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975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36</a:t>
            </a:fld>
            <a:endParaRPr lang="fr-FR" altLang="fr-FR"/>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59072"/>
            <a:ext cx="6228184" cy="720080"/>
          </a:xfrm>
          <a:prstGeom prst="rect">
            <a:avLst/>
          </a:prstGeom>
          <a:noFill/>
          <a:ln w="1905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
        <p:nvSpPr>
          <p:cNvPr id="7" name="ZoneTexte 6"/>
          <p:cNvSpPr txBox="1"/>
          <p:nvPr/>
        </p:nvSpPr>
        <p:spPr>
          <a:xfrm>
            <a:off x="251520" y="1374875"/>
            <a:ext cx="8424936" cy="4031873"/>
          </a:xfrm>
          <a:prstGeom prst="rect">
            <a:avLst/>
          </a:prstGeom>
          <a:noFill/>
        </p:spPr>
        <p:txBody>
          <a:bodyPr wrap="square" rtlCol="0">
            <a:spAutoFit/>
          </a:bodyPr>
          <a:lstStyle/>
          <a:p>
            <a:pPr algn="l"/>
            <a:r>
              <a:rPr lang="fr-FR" dirty="0" smtClean="0">
                <a:solidFill>
                  <a:srgbClr val="FF0000"/>
                </a:solidFill>
              </a:rPr>
              <a:t>Il soutient que le service départemental d’incendie et de secours de la Loire (SDIS 42), après être intervenu à son domicile pour mettre fin à un incendie, a quitté les lieux sans prendre la précaution de vérifier si l’incendie était effectivement maîtrisé; </a:t>
            </a:r>
            <a:r>
              <a:rPr lang="fr-FR" dirty="0" smtClean="0"/>
              <a:t>que l’incendie a repris et a détruit la construction; que sa responsabilité est susceptible d’être recherchée; que les conditions dans lesquelles il est intervenu , notamment les conditions de son départ après l’intervention initiale, doivent être établies de manière contradictoire; que pour assurer l’impartialité de l’expertise, l’expert désigné ne devra pas être lui- même sapeur- pompier en exercice.</a:t>
            </a:r>
          </a:p>
          <a:p>
            <a:pPr algn="l"/>
            <a:endParaRPr lang="fr-FR" dirty="0"/>
          </a:p>
          <a:p>
            <a:pPr algn="l"/>
            <a:r>
              <a:rPr lang="fr-FR" dirty="0" smtClean="0"/>
              <a:t>Par ordonnance en date du 13 Novembre 2012</a:t>
            </a:r>
          </a:p>
          <a:p>
            <a:pPr algn="l"/>
            <a:endParaRPr lang="fr-FR" dirty="0" smtClean="0"/>
          </a:p>
          <a:p>
            <a:pPr algn="l"/>
            <a:r>
              <a:rPr lang="fr-FR" dirty="0" smtClean="0"/>
              <a:t>Le tribunal Administratif de LYON m’a commis (expert judiciaire) pour procéder à une expertise aux fins de déterminer les circonstances et les conséquences de l’incendie survenu le 11 Février 2012 dans l’immeuble à usage d’habitation situé lieu- dit Bouzon à Juré (42430) dons Monsieur X est propriétaire ainsi que </a:t>
            </a:r>
            <a:r>
              <a:rPr lang="fr-FR" dirty="0" smtClean="0">
                <a:solidFill>
                  <a:srgbClr val="FF0000"/>
                </a:solidFill>
              </a:rPr>
              <a:t>la reprise du sinistre dans la nuit qui a suivi, et notamment les conditions d’intervention du SDIS 42.</a:t>
            </a:r>
            <a:endParaRPr lang="fr-FR" dirty="0">
              <a:solidFill>
                <a:srgbClr val="FF0000"/>
              </a:solidFill>
            </a:endParaRPr>
          </a:p>
        </p:txBody>
      </p:sp>
    </p:spTree>
    <p:extLst>
      <p:ext uri="{BB962C8B-B14F-4D97-AF65-F5344CB8AC3E}">
        <p14:creationId xmlns:p14="http://schemas.microsoft.com/office/powerpoint/2010/main" val="1030372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Extrait de la mission de l’expert judiciaire désigné</a:t>
            </a:r>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37</a:t>
            </a:fld>
            <a:endParaRPr lang="fr-FR" altLang="fr-FR"/>
          </a:p>
        </p:txBody>
      </p:sp>
      <p:sp>
        <p:nvSpPr>
          <p:cNvPr id="6" name="ZoneTexte 5"/>
          <p:cNvSpPr txBox="1"/>
          <p:nvPr/>
        </p:nvSpPr>
        <p:spPr>
          <a:xfrm>
            <a:off x="179388" y="1237327"/>
            <a:ext cx="8352928" cy="5016758"/>
          </a:xfrm>
          <a:prstGeom prst="rect">
            <a:avLst/>
          </a:prstGeom>
          <a:noFill/>
        </p:spPr>
        <p:txBody>
          <a:bodyPr wrap="square" rtlCol="0">
            <a:spAutoFit/>
          </a:bodyPr>
          <a:lstStyle/>
          <a:p>
            <a:pPr algn="l"/>
            <a:r>
              <a:rPr lang="fr-FR" sz="1600" dirty="0" smtClean="0"/>
              <a:t>1- Se rendre sur les lieux du sinistre, entendre les parties, prendre connaissance de tous les documents utiles; donner tous éléments et établir tous plans, croquis, schémas ou photos utiles à la compréhension de faits de la cause.</a:t>
            </a:r>
          </a:p>
          <a:p>
            <a:pPr algn="l"/>
            <a:r>
              <a:rPr lang="fr-FR" sz="1600" dirty="0" smtClean="0"/>
              <a:t>2- Décrire les dommages respectifs causés par l’incendie survenu le 11 Février 2012, puis la reprise du sinistre survenue dans la nuit qui a suivi; apporter tous les éléments permettant de localiser le point de départ de ces incendies et d’en déterminer la ou les cause(s); en cas de causes multiples, évaluer en pourcentage la part imputable à chacune d’elles.</a:t>
            </a:r>
          </a:p>
          <a:p>
            <a:pPr algn="l"/>
            <a:r>
              <a:rPr lang="fr-FR" sz="1600" dirty="0" smtClean="0">
                <a:solidFill>
                  <a:srgbClr val="FF0000"/>
                </a:solidFill>
              </a:rPr>
              <a:t>3- Retracer la chronologie des évènements et de l’intervention du SDIS 42 en indiquant les moyens tant humains que matériel mis en œuvre;</a:t>
            </a:r>
          </a:p>
          <a:p>
            <a:pPr algn="l"/>
            <a:r>
              <a:rPr lang="fr-FR" sz="1600" dirty="0" smtClean="0">
                <a:solidFill>
                  <a:srgbClr val="FF0000"/>
                </a:solidFill>
              </a:rPr>
              <a:t>4- Décrire les actions menées, et les éventuelles difficultés rencontrées, par le SDIS pour circonscrire l’incendie et pour prévenir toute reprise de feu, en indiquant si les opérations ont été conduites dans les règles de l’art; dans la négative, préciser les lacunes ou les défaillances qui seraient constatées et dire si elles ont contribué à la reprise du sinistre dans la nuit du 11 au 12 Février 2012;</a:t>
            </a:r>
            <a:r>
              <a:rPr lang="fr-FR" sz="1600" dirty="0" smtClean="0"/>
              <a:t> le cas échéant, en décrire et en chiffrer les conséquences pour l’immeuble sinistré.</a:t>
            </a:r>
          </a:p>
          <a:p>
            <a:pPr algn="l"/>
            <a:r>
              <a:rPr lang="fr-FR" sz="1600" dirty="0" smtClean="0"/>
              <a:t>5- Indiquer la nature et le coût des travaux de remise en état de l’immeuble sinistré, en distinguant la part imputable à chacun des deux incendies.</a:t>
            </a:r>
          </a:p>
          <a:p>
            <a:pPr algn="l"/>
            <a:r>
              <a:rPr lang="fr-FR" sz="1600" dirty="0" smtClean="0"/>
              <a:t>6- Fournir au tribunal tous éléments de nature à lui permettre de se prononcer, la cas échéant, sur les responsabilité encourues et sur les préjudices subis.</a:t>
            </a:r>
            <a:endParaRPr lang="fr-FR" sz="160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159071"/>
            <a:ext cx="989616" cy="72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7478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Extrait du rapport d’expertise</a:t>
            </a:r>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38</a:t>
            </a:fld>
            <a:endParaRPr lang="fr-FR" altLang="fr-FR"/>
          </a:p>
        </p:txBody>
      </p:sp>
      <p:sp>
        <p:nvSpPr>
          <p:cNvPr id="6" name="ZoneTexte 5"/>
          <p:cNvSpPr txBox="1"/>
          <p:nvPr/>
        </p:nvSpPr>
        <p:spPr>
          <a:xfrm>
            <a:off x="251520" y="2564904"/>
            <a:ext cx="8424936" cy="2585323"/>
          </a:xfrm>
          <a:prstGeom prst="rect">
            <a:avLst/>
          </a:prstGeom>
          <a:noFill/>
        </p:spPr>
        <p:txBody>
          <a:bodyPr wrap="square" rtlCol="0">
            <a:spAutoFit/>
          </a:bodyPr>
          <a:lstStyle/>
          <a:p>
            <a:pPr algn="l"/>
            <a:r>
              <a:rPr lang="fr-FR" sz="1800" dirty="0" smtClean="0"/>
              <a:t>La première réunion a été l’objet de bon nombre de questions techniques posées par l’expert au SDIS 42 concernant notamment </a:t>
            </a:r>
            <a:r>
              <a:rPr lang="fr-FR" sz="1800" dirty="0" smtClean="0">
                <a:solidFill>
                  <a:srgbClr val="FF0000"/>
                </a:solidFill>
              </a:rPr>
              <a:t>les méthodologies employées par les Sapeurs- Pompiers lors de leurs interventions sur ces sinistres.</a:t>
            </a:r>
          </a:p>
          <a:p>
            <a:endParaRPr lang="fr-FR" sz="1800" dirty="0" smtClean="0"/>
          </a:p>
          <a:p>
            <a:pPr algn="l"/>
            <a:r>
              <a:rPr lang="fr-FR" sz="1800" dirty="0" smtClean="0"/>
              <a:t>La parole a également été donnée à Mme Y qui indique être l’ex- amie de Mr X (propriétaire) et présente à son domicile le soir des incendies.</a:t>
            </a:r>
          </a:p>
          <a:p>
            <a:pPr algn="l"/>
            <a:r>
              <a:rPr lang="fr-FR" sz="1800" dirty="0" smtClean="0"/>
              <a:t>Cette personne ne comprends pas pourquoi les Pompiers se retrouvent dans une expertise affirmant à plusieurs reprises qu’ils avaient effectué un excellent travail.</a:t>
            </a:r>
            <a:endParaRPr lang="fr-FR" sz="180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7878" y="1329835"/>
            <a:ext cx="118903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0077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Extrait du rapport d’expertise</a:t>
            </a:r>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39</a:t>
            </a:fld>
            <a:endParaRPr lang="fr-FR" altLang="fr-FR"/>
          </a:p>
        </p:txBody>
      </p:sp>
      <p:sp>
        <p:nvSpPr>
          <p:cNvPr id="7" name="ZoneTexte 6"/>
          <p:cNvSpPr txBox="1"/>
          <p:nvPr/>
        </p:nvSpPr>
        <p:spPr>
          <a:xfrm>
            <a:off x="251520" y="1484784"/>
            <a:ext cx="8352928" cy="3293209"/>
          </a:xfrm>
          <a:prstGeom prst="rect">
            <a:avLst/>
          </a:prstGeom>
          <a:noFill/>
        </p:spPr>
        <p:txBody>
          <a:bodyPr wrap="square" rtlCol="0">
            <a:spAutoFit/>
          </a:bodyPr>
          <a:lstStyle/>
          <a:p>
            <a:pPr algn="l"/>
            <a:r>
              <a:rPr lang="fr-FR" dirty="0" smtClean="0"/>
              <a:t>Les faits (1</a:t>
            </a:r>
            <a:r>
              <a:rPr lang="fr-FR" baseline="30000" dirty="0" smtClean="0"/>
              <a:t>er</a:t>
            </a:r>
            <a:r>
              <a:rPr lang="fr-FR" dirty="0" smtClean="0"/>
              <a:t> sinistre):</a:t>
            </a:r>
          </a:p>
          <a:p>
            <a:pPr algn="l"/>
            <a:r>
              <a:rPr lang="fr-FR" dirty="0" smtClean="0"/>
              <a:t>Le premier sinistre s’est déroulé le 10 Février 2012 vers 19h50.</a:t>
            </a:r>
          </a:p>
          <a:p>
            <a:pPr algn="l"/>
            <a:endParaRPr lang="fr-FR" dirty="0" smtClean="0"/>
          </a:p>
          <a:p>
            <a:pPr algn="l"/>
            <a:r>
              <a:rPr lang="fr-FR" dirty="0" smtClean="0"/>
              <a:t>A l’aide d’un décapeur thermique Mr X s’affairait à dégeler un tuyau d’arrivée d’eau situé au </a:t>
            </a:r>
            <a:r>
              <a:rPr lang="fr-FR" dirty="0" err="1" smtClean="0"/>
              <a:t>rez</a:t>
            </a:r>
            <a:r>
              <a:rPr lang="fr-FR" dirty="0" smtClean="0"/>
              <a:t>- de- chaussée du bâtiment de droite appelé écurie lorsqu’il s’est aperçu que la paille située au-dessus de sa tête, en sous plancher du niveau supérieur? commençait à brûler.</a:t>
            </a:r>
          </a:p>
          <a:p>
            <a:pPr algn="l"/>
            <a:r>
              <a:rPr lang="fr-FR" dirty="0" smtClean="0"/>
              <a:t>Mr X a déclaré avoir agi très vite en allant chercher une autre source d’eau pour éteindre le début d’incendie qui se propageait vers la gauche (direction Sud). En agissant ainsi, Mr X a stoppé le feu.</a:t>
            </a:r>
          </a:p>
          <a:p>
            <a:pPr algn="l"/>
            <a:r>
              <a:rPr lang="fr-FR" dirty="0" smtClean="0"/>
              <a:t>Les Sapeurs- Pompiers ont néanmoins été appelés pour un feu de grange par Mme Y (ex amie de Mr X) à 19h53 comme en témoigne </a:t>
            </a:r>
            <a:r>
              <a:rPr lang="fr-FR" dirty="0" smtClean="0">
                <a:solidFill>
                  <a:srgbClr val="FF0000"/>
                </a:solidFill>
              </a:rPr>
              <a:t>le relevé d’informations fourni par le SDIS et joint en annexe dont la chronologie est reprise et détaillée ci- dessous.</a:t>
            </a:r>
            <a:endParaRPr lang="fr-FR" dirty="0">
              <a:solidFill>
                <a:srgbClr val="FF0000"/>
              </a:solidFill>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1124744"/>
            <a:ext cx="118903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1948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4</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a:xfrm>
            <a:off x="-1141" y="0"/>
            <a:ext cx="9144000" cy="1038225"/>
          </a:xfrm>
        </p:spPr>
        <p:txBody>
          <a:bodyPr/>
          <a:lstStyle/>
          <a:p>
            <a:r>
              <a:rPr lang="fr-FR" altLang="fr-FR" sz="2000" dirty="0"/>
              <a:t>1) L’intérêt de la RCCI pour </a:t>
            </a:r>
            <a:r>
              <a:rPr lang="fr-FR" altLang="fr-FR" sz="2000" dirty="0" smtClean="0"/>
              <a:t>le </a:t>
            </a:r>
            <a:r>
              <a:rPr lang="fr-FR" altLang="fr-FR" sz="2000" dirty="0"/>
              <a:t>SDIS</a:t>
            </a:r>
          </a:p>
        </p:txBody>
      </p:sp>
      <p:sp>
        <p:nvSpPr>
          <p:cNvPr id="11" name="Espace réservé du contenu 2"/>
          <p:cNvSpPr>
            <a:spLocks noGrp="1"/>
          </p:cNvSpPr>
          <p:nvPr>
            <p:ph idx="4294967295"/>
          </p:nvPr>
        </p:nvSpPr>
        <p:spPr>
          <a:xfrm>
            <a:off x="213965" y="1049685"/>
            <a:ext cx="8640000" cy="4608000"/>
          </a:xfrm>
        </p:spPr>
        <p:txBody>
          <a:bodyPr>
            <a:normAutofit fontScale="85000" lnSpcReduction="20000"/>
          </a:bodyPr>
          <a:lstStyle/>
          <a:p>
            <a:pPr eaLnBrk="1" hangingPunct="1">
              <a:lnSpc>
                <a:spcPct val="80000"/>
              </a:lnSpc>
              <a:buFontTx/>
              <a:buNone/>
              <a:defRPr/>
            </a:pPr>
            <a:r>
              <a:rPr lang="fr-FR" sz="2600" b="1" dirty="0" smtClean="0">
                <a:solidFill>
                  <a:srgbClr val="FF0000"/>
                </a:solidFill>
              </a:rPr>
              <a:t>	</a:t>
            </a:r>
            <a:endParaRPr lang="fr-FR" sz="2600" b="1" u="sng" dirty="0" smtClean="0">
              <a:solidFill>
                <a:srgbClr val="FF0000"/>
              </a:solidFill>
            </a:endParaRPr>
          </a:p>
          <a:p>
            <a:pPr marL="0" indent="0" eaLnBrk="1" hangingPunct="1">
              <a:lnSpc>
                <a:spcPct val="80000"/>
              </a:lnSpc>
              <a:buNone/>
              <a:defRPr/>
            </a:pPr>
            <a:r>
              <a:rPr lang="fr-FR" sz="2000" b="1" dirty="0" smtClean="0">
                <a:solidFill>
                  <a:srgbClr val="FF0000"/>
                </a:solidFill>
              </a:rPr>
              <a:t>- Protection de l’établissement public par la prise de clichés des signes objectifs </a:t>
            </a:r>
          </a:p>
          <a:p>
            <a:pPr marL="0" indent="0" eaLnBrk="1" hangingPunct="1">
              <a:lnSpc>
                <a:spcPct val="80000"/>
              </a:lnSpc>
              <a:buFontTx/>
              <a:buNone/>
              <a:defRPr/>
            </a:pPr>
            <a:r>
              <a:rPr lang="fr-FR" sz="2000" b="1" dirty="0" smtClean="0">
                <a:solidFill>
                  <a:srgbClr val="FF0000"/>
                </a:solidFill>
              </a:rPr>
              <a:t>et surtout des </a:t>
            </a:r>
            <a:r>
              <a:rPr lang="fr-FR" sz="2000" b="1" u="sng" dirty="0" smtClean="0">
                <a:solidFill>
                  <a:srgbClr val="FF0000"/>
                </a:solidFill>
              </a:rPr>
              <a:t>lieux non sinistrés</a:t>
            </a:r>
            <a:r>
              <a:rPr lang="fr-FR" sz="2000" b="1" dirty="0" smtClean="0">
                <a:solidFill>
                  <a:srgbClr val="FF0000"/>
                </a:solidFill>
              </a:rPr>
              <a:t>.</a:t>
            </a:r>
          </a:p>
          <a:p>
            <a:pPr eaLnBrk="1" hangingPunct="1">
              <a:lnSpc>
                <a:spcPct val="80000"/>
              </a:lnSpc>
              <a:buFontTx/>
              <a:buChar char="-"/>
              <a:defRPr/>
            </a:pPr>
            <a:endParaRPr lang="fr-FR" sz="2000" b="1" dirty="0" smtClean="0">
              <a:solidFill>
                <a:srgbClr val="FF0000"/>
              </a:solidFill>
            </a:endParaRPr>
          </a:p>
          <a:p>
            <a:pPr marL="0" indent="0" eaLnBrk="1" hangingPunct="1">
              <a:buNone/>
              <a:defRPr/>
            </a:pPr>
            <a:r>
              <a:rPr lang="fr-FR" sz="2000" b="1" dirty="0" smtClean="0">
                <a:solidFill>
                  <a:srgbClr val="FF0000"/>
                </a:solidFill>
              </a:rPr>
              <a:t>- REX </a:t>
            </a:r>
            <a:r>
              <a:rPr lang="fr-FR" sz="2000" dirty="0" smtClean="0">
                <a:solidFill>
                  <a:srgbClr val="FF0000"/>
                </a:solidFill>
              </a:rPr>
              <a:t>(amélioration de nos techniques opérationnelles, accompagnement des intervenants,…)</a:t>
            </a:r>
          </a:p>
          <a:p>
            <a:pPr eaLnBrk="1" hangingPunct="1">
              <a:buFontTx/>
              <a:buChar char="-"/>
              <a:defRPr/>
            </a:pPr>
            <a:endParaRPr lang="fr-FR" sz="2000" u="sng" dirty="0" smtClean="0">
              <a:solidFill>
                <a:srgbClr val="FF0000"/>
              </a:solidFill>
            </a:endParaRPr>
          </a:p>
          <a:p>
            <a:pPr marL="0" indent="0" eaLnBrk="1" hangingPunct="1">
              <a:buNone/>
              <a:defRPr/>
            </a:pPr>
            <a:r>
              <a:rPr lang="fr-FR" sz="2000" b="1" dirty="0" smtClean="0">
                <a:solidFill>
                  <a:srgbClr val="FF0000"/>
                </a:solidFill>
              </a:rPr>
              <a:t>- Prévention</a:t>
            </a:r>
            <a:r>
              <a:rPr lang="fr-FR" sz="2000" dirty="0" smtClean="0">
                <a:solidFill>
                  <a:srgbClr val="FF0000"/>
                </a:solidFill>
              </a:rPr>
              <a:t> afin d’enquêter tous les feux qui n’intéressent par la justice (</a:t>
            </a:r>
            <a:r>
              <a:rPr lang="fr-FR" sz="2000" b="1" dirty="0" smtClean="0">
                <a:solidFill>
                  <a:srgbClr val="FF0000"/>
                </a:solidFill>
              </a:rPr>
              <a:t>incendies accidentels</a:t>
            </a:r>
            <a:r>
              <a:rPr lang="fr-FR" sz="2000" dirty="0" smtClean="0">
                <a:solidFill>
                  <a:srgbClr val="FF0000"/>
                </a:solidFill>
              </a:rPr>
              <a:t>). </a:t>
            </a:r>
          </a:p>
          <a:p>
            <a:pPr eaLnBrk="1" hangingPunct="1">
              <a:buFontTx/>
              <a:buChar char="-"/>
              <a:defRPr/>
            </a:pPr>
            <a:endParaRPr lang="fr-FR" sz="2000" dirty="0" smtClean="0">
              <a:solidFill>
                <a:srgbClr val="FF0000"/>
              </a:solidFill>
            </a:endParaRPr>
          </a:p>
          <a:p>
            <a:pPr marL="0" indent="0" eaLnBrk="1" hangingPunct="1">
              <a:buNone/>
              <a:defRPr/>
            </a:pPr>
            <a:r>
              <a:rPr lang="fr-FR" sz="2000" dirty="0" smtClean="0">
                <a:solidFill>
                  <a:srgbClr val="FF0000"/>
                </a:solidFill>
              </a:rPr>
              <a:t>- Statistiques par la </a:t>
            </a:r>
            <a:r>
              <a:rPr lang="fr-FR" sz="2000" b="1" dirty="0" smtClean="0">
                <a:solidFill>
                  <a:srgbClr val="FF0000"/>
                </a:solidFill>
              </a:rPr>
              <a:t>création d’une base de données</a:t>
            </a:r>
            <a:r>
              <a:rPr lang="fr-FR" sz="2000" dirty="0" smtClean="0">
                <a:solidFill>
                  <a:srgbClr val="FF0000"/>
                </a:solidFill>
              </a:rPr>
              <a:t> sur les causes accidentelles.</a:t>
            </a:r>
          </a:p>
          <a:p>
            <a:pPr eaLnBrk="1" hangingPunct="1">
              <a:buFontTx/>
              <a:buChar char="-"/>
              <a:defRPr/>
            </a:pPr>
            <a:endParaRPr lang="fr-FR" sz="2000" dirty="0" smtClean="0">
              <a:solidFill>
                <a:srgbClr val="FF0000"/>
              </a:solidFill>
            </a:endParaRPr>
          </a:p>
          <a:p>
            <a:pPr marL="0" indent="0" eaLnBrk="1" hangingPunct="1">
              <a:lnSpc>
                <a:spcPct val="80000"/>
              </a:lnSpc>
              <a:buNone/>
              <a:defRPr/>
            </a:pPr>
            <a:r>
              <a:rPr lang="fr-FR" sz="2000" dirty="0" smtClean="0">
                <a:solidFill>
                  <a:srgbClr val="FF0000"/>
                </a:solidFill>
              </a:rPr>
              <a:t>- Amélioration de la </a:t>
            </a:r>
            <a:r>
              <a:rPr lang="fr-FR" sz="2000" b="1" dirty="0" smtClean="0">
                <a:solidFill>
                  <a:srgbClr val="FF0000"/>
                </a:solidFill>
              </a:rPr>
              <a:t>prévention</a:t>
            </a:r>
            <a:r>
              <a:rPr lang="fr-FR" sz="2000" dirty="0" smtClean="0">
                <a:solidFill>
                  <a:srgbClr val="FF0000"/>
                </a:solidFill>
              </a:rPr>
              <a:t> dans les habitations, ERP, IGH et ICPE.</a:t>
            </a:r>
          </a:p>
          <a:p>
            <a:pPr eaLnBrk="1" hangingPunct="1">
              <a:lnSpc>
                <a:spcPct val="80000"/>
              </a:lnSpc>
              <a:buFontTx/>
              <a:buChar char="-"/>
              <a:defRPr/>
            </a:pPr>
            <a:endParaRPr lang="fr-FR" sz="2000" dirty="0" smtClean="0">
              <a:solidFill>
                <a:srgbClr val="FF0000"/>
              </a:solidFill>
            </a:endParaRPr>
          </a:p>
          <a:p>
            <a:pPr marL="0" indent="0" eaLnBrk="1" hangingPunct="1">
              <a:lnSpc>
                <a:spcPct val="80000"/>
              </a:lnSpc>
              <a:buNone/>
              <a:defRPr/>
            </a:pPr>
            <a:r>
              <a:rPr lang="fr-FR" sz="2000" b="1" dirty="0" smtClean="0">
                <a:solidFill>
                  <a:srgbClr val="FF0000"/>
                </a:solidFill>
              </a:rPr>
              <a:t>- PTI </a:t>
            </a:r>
            <a:r>
              <a:rPr lang="fr-FR" sz="2000" dirty="0" smtClean="0">
                <a:solidFill>
                  <a:srgbClr val="FF0000"/>
                </a:solidFill>
              </a:rPr>
              <a:t>(Protection des Traces et Indices)</a:t>
            </a:r>
            <a:r>
              <a:rPr lang="fr-FR" sz="2000" b="1" dirty="0" smtClean="0">
                <a:solidFill>
                  <a:srgbClr val="FF0000"/>
                </a:solidFill>
              </a:rPr>
              <a:t> Préservation </a:t>
            </a:r>
            <a:r>
              <a:rPr lang="fr-FR" sz="2000" dirty="0" smtClean="0">
                <a:solidFill>
                  <a:srgbClr val="FF0000"/>
                </a:solidFill>
              </a:rPr>
              <a:t>des signes objectifs dans le</a:t>
            </a:r>
          </a:p>
          <a:p>
            <a:pPr marL="0" indent="0" eaLnBrk="1" hangingPunct="1">
              <a:lnSpc>
                <a:spcPct val="80000"/>
              </a:lnSpc>
              <a:buFontTx/>
              <a:buNone/>
              <a:defRPr/>
            </a:pPr>
            <a:r>
              <a:rPr lang="fr-FR" sz="2000" dirty="0" smtClean="0">
                <a:solidFill>
                  <a:srgbClr val="FF0000"/>
                </a:solidFill>
              </a:rPr>
              <a:t>  cadre d’un incendie douteux (</a:t>
            </a:r>
            <a:r>
              <a:rPr lang="fr-FR" sz="2000" b="1" dirty="0" smtClean="0">
                <a:solidFill>
                  <a:srgbClr val="FF0000"/>
                </a:solidFill>
              </a:rPr>
              <a:t>déblai sommaire</a:t>
            </a:r>
            <a:r>
              <a:rPr lang="fr-FR" sz="2000" dirty="0" smtClean="0">
                <a:solidFill>
                  <a:srgbClr val="FF0000"/>
                </a:solidFill>
              </a:rPr>
              <a:t>)</a:t>
            </a:r>
            <a:r>
              <a:rPr lang="fr-FR" sz="2000" dirty="0">
                <a:solidFill>
                  <a:srgbClr val="FF0000"/>
                </a:solidFill>
              </a:rPr>
              <a:t> </a:t>
            </a:r>
            <a:r>
              <a:rPr lang="fr-FR" sz="2000" dirty="0" smtClean="0">
                <a:solidFill>
                  <a:srgbClr val="FF0000"/>
                </a:solidFill>
              </a:rPr>
              <a:t>favorisant le travail de l’expert.</a:t>
            </a:r>
          </a:p>
          <a:p>
            <a:pPr eaLnBrk="1" hangingPunct="1">
              <a:lnSpc>
                <a:spcPct val="80000"/>
              </a:lnSpc>
              <a:buFontTx/>
              <a:buChar char="-"/>
              <a:defRPr/>
            </a:pPr>
            <a:endParaRPr lang="fr-FR" sz="2000" dirty="0" smtClean="0">
              <a:solidFill>
                <a:srgbClr val="FF0000"/>
              </a:solidFill>
            </a:endParaRPr>
          </a:p>
          <a:p>
            <a:pPr marL="0" indent="0" eaLnBrk="1" hangingPunct="1">
              <a:lnSpc>
                <a:spcPct val="80000"/>
              </a:lnSpc>
              <a:buNone/>
              <a:defRPr/>
            </a:pPr>
            <a:r>
              <a:rPr lang="fr-FR" sz="2000" dirty="0" smtClean="0">
                <a:solidFill>
                  <a:srgbClr val="FF0000"/>
                </a:solidFill>
              </a:rPr>
              <a:t>- Conseil et </a:t>
            </a:r>
            <a:r>
              <a:rPr lang="fr-FR" sz="2000" b="1" dirty="0" smtClean="0">
                <a:solidFill>
                  <a:srgbClr val="FF0000"/>
                </a:solidFill>
              </a:rPr>
              <a:t>aide à l’ OPJ</a:t>
            </a:r>
            <a:r>
              <a:rPr lang="fr-FR" sz="2000" dirty="0" smtClean="0">
                <a:solidFill>
                  <a:srgbClr val="FF0000"/>
                </a:solidFill>
              </a:rPr>
              <a:t> sur une scène d’incendie pour déterminer la cause, lui </a:t>
            </a:r>
          </a:p>
          <a:p>
            <a:pPr marL="0" indent="0" eaLnBrk="1" hangingPunct="1">
              <a:lnSpc>
                <a:spcPct val="80000"/>
              </a:lnSpc>
              <a:buFontTx/>
              <a:buNone/>
              <a:defRPr/>
            </a:pPr>
            <a:r>
              <a:rPr lang="fr-FR" sz="2000" dirty="0">
                <a:solidFill>
                  <a:srgbClr val="FF0000"/>
                </a:solidFill>
              </a:rPr>
              <a:t> </a:t>
            </a:r>
            <a:r>
              <a:rPr lang="fr-FR" sz="2000" dirty="0" smtClean="0">
                <a:solidFill>
                  <a:srgbClr val="FF0000"/>
                </a:solidFill>
              </a:rPr>
              <a:t> permettant en relation avec le parquet de décider immédiatement de la suite </a:t>
            </a:r>
          </a:p>
          <a:p>
            <a:pPr marL="0" indent="0" eaLnBrk="1" hangingPunct="1">
              <a:lnSpc>
                <a:spcPct val="80000"/>
              </a:lnSpc>
              <a:buFontTx/>
              <a:buNone/>
              <a:defRPr/>
            </a:pPr>
            <a:r>
              <a:rPr lang="fr-FR" sz="2000" dirty="0">
                <a:solidFill>
                  <a:srgbClr val="FF0000"/>
                </a:solidFill>
              </a:rPr>
              <a:t> </a:t>
            </a:r>
            <a:r>
              <a:rPr lang="fr-FR" sz="2000" dirty="0" smtClean="0">
                <a:solidFill>
                  <a:srgbClr val="FF0000"/>
                </a:solidFill>
              </a:rPr>
              <a:t> judiciaire à donner.</a:t>
            </a:r>
          </a:p>
          <a:p>
            <a:pPr marL="0" indent="0" eaLnBrk="1" hangingPunct="1">
              <a:lnSpc>
                <a:spcPct val="80000"/>
              </a:lnSpc>
              <a:buFontTx/>
              <a:buNone/>
              <a:defRPr/>
            </a:pPr>
            <a:endParaRPr lang="fr-FR" sz="2000" dirty="0" smtClean="0">
              <a:solidFill>
                <a:srgbClr val="FF0000"/>
              </a:solidFill>
            </a:endParaRPr>
          </a:p>
          <a:p>
            <a:pPr eaLnBrk="1" hangingPunct="1">
              <a:lnSpc>
                <a:spcPct val="80000"/>
              </a:lnSpc>
              <a:buFontTx/>
              <a:buNone/>
              <a:defRPr/>
            </a:pPr>
            <a:endParaRPr lang="fr-FR" sz="2000" dirty="0" smtClean="0"/>
          </a:p>
          <a:p>
            <a:pPr eaLnBrk="1" hangingPunct="1">
              <a:lnSpc>
                <a:spcPct val="80000"/>
              </a:lnSpc>
              <a:buFontTx/>
              <a:buChar char="-"/>
              <a:defRPr/>
            </a:pPr>
            <a:endParaRPr lang="fr-FR" sz="2100" dirty="0" smtClean="0"/>
          </a:p>
        </p:txBody>
      </p:sp>
      <p:sp>
        <p:nvSpPr>
          <p:cNvPr id="12" name="Rectangle 28"/>
          <p:cNvSpPr>
            <a:spLocks noChangeArrowheads="1"/>
          </p:cNvSpPr>
          <p:nvPr/>
        </p:nvSpPr>
        <p:spPr bwMode="auto">
          <a:xfrm>
            <a:off x="0" y="5657685"/>
            <a:ext cx="9144000" cy="369887"/>
          </a:xfrm>
          <a:prstGeom prst="rect">
            <a:avLst/>
          </a:prstGeom>
          <a:solidFill>
            <a:srgbClr val="FF0000"/>
          </a:solidFill>
          <a:ln w="9525">
            <a:noFill/>
            <a:miter lim="800000"/>
            <a:headEnd/>
            <a:tailEnd/>
          </a:ln>
        </p:spPr>
        <p:txBody>
          <a:bodyPr>
            <a:spAutoFit/>
          </a:bodyPr>
          <a:lstStyle/>
          <a:p>
            <a:r>
              <a:rPr lang="fr-FR" altLang="fr-FR" dirty="0"/>
              <a:t>ZONE  INTERDITE - INCENDIE       ZONE  INTERDITE – INCENDIE        ZONE  INTE</a:t>
            </a:r>
          </a:p>
        </p:txBody>
      </p:sp>
    </p:spTree>
    <p:extLst>
      <p:ext uri="{BB962C8B-B14F-4D97-AF65-F5344CB8AC3E}">
        <p14:creationId xmlns:p14="http://schemas.microsoft.com/office/powerpoint/2010/main" val="20023685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Extrait du rapport d’expertise</a:t>
            </a:r>
            <a:r>
              <a:rPr lang="fr-FR" sz="1800" b="0" kern="1200" dirty="0">
                <a:latin typeface="Arial" charset="0"/>
                <a:ea typeface="+mn-ea"/>
                <a:cs typeface="Arial" charset="0"/>
              </a:rPr>
              <a:t/>
            </a:r>
            <a:br>
              <a:rPr lang="fr-FR" sz="1800" b="0" kern="1200" dirty="0">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40</a:t>
            </a:fld>
            <a:endParaRPr lang="fr-FR" altLang="fr-FR"/>
          </a:p>
        </p:txBody>
      </p:sp>
      <p:sp>
        <p:nvSpPr>
          <p:cNvPr id="6" name="ZoneTexte 5"/>
          <p:cNvSpPr txBox="1"/>
          <p:nvPr/>
        </p:nvSpPr>
        <p:spPr>
          <a:xfrm>
            <a:off x="323527" y="1340768"/>
            <a:ext cx="8496945" cy="4524315"/>
          </a:xfrm>
          <a:prstGeom prst="rect">
            <a:avLst/>
          </a:prstGeom>
          <a:noFill/>
        </p:spPr>
        <p:txBody>
          <a:bodyPr wrap="square" rtlCol="0">
            <a:spAutoFit/>
          </a:bodyPr>
          <a:lstStyle/>
          <a:p>
            <a:pPr algn="l"/>
            <a:r>
              <a:rPr lang="fr-FR" dirty="0" smtClean="0"/>
              <a:t>Les engins envoyés simultanément à 19h56 ont été:</a:t>
            </a:r>
          </a:p>
          <a:p>
            <a:pPr algn="l"/>
            <a:endParaRPr lang="fr-FR" dirty="0" smtClean="0"/>
          </a:p>
          <a:p>
            <a:pPr algn="l"/>
            <a:r>
              <a:rPr lang="fr-FR" dirty="0" smtClean="0"/>
              <a:t>L’ensemble était commandé par le Lieutenant Z, du centre de secours de </a:t>
            </a:r>
            <a:r>
              <a:rPr lang="fr-FR" dirty="0" err="1" smtClean="0"/>
              <a:t>Crémeaux</a:t>
            </a:r>
            <a:r>
              <a:rPr lang="fr-FR" dirty="0" smtClean="0"/>
              <a:t>, assurant la mission de chef de groupe (gradé responsable qui gère la coordination et qui prend le commandement des opérations de secours à partir de trois véhicules engagés sur une intervention).</a:t>
            </a:r>
          </a:p>
          <a:p>
            <a:pPr algn="l"/>
            <a:endParaRPr lang="fr-FR" dirty="0" smtClean="0"/>
          </a:p>
          <a:p>
            <a:pPr algn="l"/>
            <a:r>
              <a:rPr lang="fr-FR" dirty="0" smtClean="0"/>
              <a:t>A 20h17, le chef de groupe transmet au centre de traitement de l’alerte du SDIS 42 son 1</a:t>
            </a:r>
            <a:r>
              <a:rPr lang="fr-FR" baseline="30000" dirty="0" smtClean="0"/>
              <a:t>er</a:t>
            </a:r>
            <a:r>
              <a:rPr lang="fr-FR" dirty="0" smtClean="0"/>
              <a:t> message d’ambiance:</a:t>
            </a:r>
          </a:p>
          <a:p>
            <a:pPr algn="l"/>
            <a:endParaRPr lang="fr-FR" dirty="0" smtClean="0"/>
          </a:p>
          <a:p>
            <a:pPr algn="l"/>
            <a:r>
              <a:rPr lang="fr-FR" i="1" dirty="0" smtClean="0"/>
              <a:t>« Je suis commune de JURE lieu- dit Le Bouzon. Nous sommes en présence d’un feu de cartons et de paille à l’intérieur d’une écurie maîtrisé par le propriétaire à l’arrivée des secours. Je fais procéder à l’extinction complète par une LDV 250 (note de l’expert: il s’agit d’une lance utilisée pour la lutte contre les incendies et qui constitue la matériel à mettre en place pour une utilisation occasionnelle d’eau et/ ou lorsque l’incendie ne nécessite pas de moyens supplémentaire).Pas de risque de propagation. J’allège le dispositif en enlevant le véhicule dévidoir. Les secours sont suffisants ».</a:t>
            </a:r>
          </a:p>
          <a:p>
            <a:pPr algn="l"/>
            <a:endParaRPr lang="fr-FR"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1066825"/>
            <a:ext cx="1008112" cy="73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339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Extrait du rapport d’expertise</a:t>
            </a:r>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41</a:t>
            </a:fld>
            <a:endParaRPr lang="fr-FR" altLang="fr-F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126144"/>
            <a:ext cx="1080120" cy="78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503548" y="1412776"/>
            <a:ext cx="8136904" cy="4524315"/>
          </a:xfrm>
          <a:prstGeom prst="rect">
            <a:avLst/>
          </a:prstGeom>
          <a:noFill/>
        </p:spPr>
        <p:txBody>
          <a:bodyPr wrap="square" rtlCol="0">
            <a:spAutoFit/>
          </a:bodyPr>
          <a:lstStyle/>
          <a:p>
            <a:pPr algn="l"/>
            <a:r>
              <a:rPr lang="fr-FR" dirty="0" smtClean="0"/>
              <a:t>A 22h00, le dernier véhicule sur les lieux de l’incendie (le camion- citerne rural de </a:t>
            </a:r>
            <a:r>
              <a:rPr lang="fr-FR" dirty="0" err="1" smtClean="0"/>
              <a:t>Crémeaux</a:t>
            </a:r>
            <a:r>
              <a:rPr lang="fr-FR" dirty="0" smtClean="0"/>
              <a:t>) rentre dans son centre de secours.</a:t>
            </a:r>
          </a:p>
          <a:p>
            <a:pPr algn="l"/>
            <a:r>
              <a:rPr lang="fr-FR" dirty="0" smtClean="0"/>
              <a:t>Lors de la seconde réunion, </a:t>
            </a:r>
            <a:r>
              <a:rPr lang="fr-FR" dirty="0" smtClean="0">
                <a:solidFill>
                  <a:srgbClr val="FF0000"/>
                </a:solidFill>
              </a:rPr>
              <a:t>Mr X a confirmé que les pompiers qui étaient sur place ont sorti le matériel situé dans l’écurie, lieu de départ du feu. Précisant qu’ils ont même arraché certaines planches qui étaient clouées au sol du niveau supérieur afin de s’assurer de la non- propagation de l’incendie.</a:t>
            </a:r>
          </a:p>
          <a:p>
            <a:pPr algn="l"/>
            <a:endParaRPr lang="fr-FR" dirty="0"/>
          </a:p>
          <a:p>
            <a:pPr algn="l"/>
            <a:r>
              <a:rPr lang="fr-FR" dirty="0" smtClean="0">
                <a:solidFill>
                  <a:srgbClr val="FF0000"/>
                </a:solidFill>
              </a:rPr>
              <a:t>L’expert a posé la question aux Sapeurs- Pompiers pour connaître le non- utilisation d’une caméra thermique, </a:t>
            </a:r>
            <a:r>
              <a:rPr lang="fr-FR" dirty="0" smtClean="0"/>
              <a:t>matériel mis en place et réparti dans le département qui permet de détecter les points chauds non décelables à l’œil humain et permettant d’atténuer les reprises de feu.</a:t>
            </a:r>
          </a:p>
          <a:p>
            <a:pPr algn="l"/>
            <a:r>
              <a:rPr lang="fr-FR" dirty="0" smtClean="0">
                <a:solidFill>
                  <a:srgbClr val="FF0000"/>
                </a:solidFill>
              </a:rPr>
              <a:t>La réponse a été qu’ils n’ont pas jugé utile de faire venir ce matériel, et qu’en cas de doute, ils auraient sans hésitation utilisée celle- ci. </a:t>
            </a:r>
            <a:r>
              <a:rPr lang="fr-FR" dirty="0" smtClean="0"/>
              <a:t>Compte tenu des différentes déclarations et de la maîtrise rapide de l’incendie, l’expert estime que cette affirmation est cohérente et crédible.</a:t>
            </a:r>
          </a:p>
          <a:p>
            <a:pPr algn="l"/>
            <a:r>
              <a:rPr lang="fr-FR" dirty="0" smtClean="0"/>
              <a:t>Mme Y (ex amie de Mr X) présente sur les lieux au moment de l’incendie ajoute  que le responsable des pompiers qui était resté sur place à procéder, avant de partir, à une ultime reconnaissance en répartissant ses équipes.</a:t>
            </a:r>
            <a:endParaRPr lang="fr-FR" dirty="0"/>
          </a:p>
        </p:txBody>
      </p:sp>
    </p:spTree>
    <p:extLst>
      <p:ext uri="{BB962C8B-B14F-4D97-AF65-F5344CB8AC3E}">
        <p14:creationId xmlns:p14="http://schemas.microsoft.com/office/powerpoint/2010/main" val="3144867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2400" kern="1200" dirty="0">
                <a:latin typeface="Arial" charset="0"/>
                <a:ea typeface="+mn-ea"/>
                <a:cs typeface="Arial" charset="0"/>
              </a:rPr>
              <a:t>EXEMPLE 3</a:t>
            </a:r>
            <a:r>
              <a:rPr lang="fr-FR" sz="2400" b="0" kern="1200" dirty="0">
                <a:solidFill>
                  <a:srgbClr val="FFFF00"/>
                </a:solidFill>
                <a:latin typeface="Arial" charset="0"/>
                <a:ea typeface="+mn-ea"/>
                <a:cs typeface="Arial" charset="0"/>
              </a:rPr>
              <a:t/>
            </a:r>
            <a:br>
              <a:rPr lang="fr-FR" sz="24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42</a:t>
            </a:fld>
            <a:endParaRPr lang="fr-FR" altLang="fr-FR"/>
          </a:p>
        </p:txBody>
      </p:sp>
      <p:sp>
        <p:nvSpPr>
          <p:cNvPr id="6" name="Rectangle 5"/>
          <p:cNvSpPr/>
          <p:nvPr/>
        </p:nvSpPr>
        <p:spPr>
          <a:xfrm>
            <a:off x="827584" y="1039019"/>
            <a:ext cx="7200800" cy="1323439"/>
          </a:xfrm>
          <a:prstGeom prst="rect">
            <a:avLst/>
          </a:prstGeom>
        </p:spPr>
        <p:txBody>
          <a:bodyPr wrap="square">
            <a:spAutoFit/>
          </a:bodyPr>
          <a:lstStyle/>
          <a:p>
            <a:pPr marL="285750" lvl="0" indent="-285750" algn="l">
              <a:buFont typeface="Wingdings" panose="05000000000000000000" pitchFamily="2" charset="2"/>
              <a:buChar char="Ø"/>
            </a:pPr>
            <a:r>
              <a:rPr lang="fr-FR" b="1" dirty="0" smtClean="0">
                <a:solidFill>
                  <a:srgbClr val="0000FF"/>
                </a:solidFill>
              </a:rPr>
              <a:t>1</a:t>
            </a:r>
            <a:r>
              <a:rPr lang="fr-FR" b="1" baseline="30000" dirty="0" smtClean="0">
                <a:solidFill>
                  <a:srgbClr val="0000FF"/>
                </a:solidFill>
              </a:rPr>
              <a:t>er</a:t>
            </a:r>
            <a:r>
              <a:rPr lang="fr-FR" b="1" dirty="0" smtClean="0">
                <a:solidFill>
                  <a:srgbClr val="0000FF"/>
                </a:solidFill>
              </a:rPr>
              <a:t> sinistre</a:t>
            </a:r>
            <a:r>
              <a:rPr lang="fr-FR" b="1" dirty="0">
                <a:solidFill>
                  <a:srgbClr val="0000FF"/>
                </a:solidFill>
              </a:rPr>
              <a:t> : </a:t>
            </a:r>
            <a:r>
              <a:rPr lang="fr-FR" b="1" dirty="0" smtClean="0"/>
              <a:t>Feu de cheminée</a:t>
            </a:r>
            <a:endParaRPr lang="fr-FR" dirty="0"/>
          </a:p>
          <a:p>
            <a:r>
              <a:rPr lang="fr-FR" b="1" dirty="0"/>
              <a:t> </a:t>
            </a:r>
            <a:endParaRPr lang="fr-FR" dirty="0"/>
          </a:p>
          <a:p>
            <a:pPr marL="285750" lvl="0" indent="-285750" algn="l">
              <a:buFont typeface="Wingdings" panose="05000000000000000000" pitchFamily="2" charset="2"/>
              <a:buChar char="Ø"/>
            </a:pPr>
            <a:r>
              <a:rPr lang="fr-FR" b="1" dirty="0">
                <a:solidFill>
                  <a:srgbClr val="0000FF"/>
                </a:solidFill>
              </a:rPr>
              <a:t>Date et heure : </a:t>
            </a:r>
            <a:r>
              <a:rPr lang="fr-FR" b="1" dirty="0" smtClean="0"/>
              <a:t>24 Novembre 2012 à 08h29</a:t>
            </a:r>
            <a:endParaRPr lang="fr-FR" dirty="0"/>
          </a:p>
          <a:p>
            <a:r>
              <a:rPr lang="fr-FR" b="1" dirty="0"/>
              <a:t> </a:t>
            </a:r>
            <a:endParaRPr lang="fr-FR" dirty="0"/>
          </a:p>
          <a:p>
            <a:pPr marL="285750" lvl="0" indent="-285750" algn="l">
              <a:buFont typeface="Wingdings" panose="05000000000000000000" pitchFamily="2" charset="2"/>
              <a:buChar char="Ø"/>
            </a:pPr>
            <a:r>
              <a:rPr lang="fr-FR" b="1" dirty="0">
                <a:solidFill>
                  <a:srgbClr val="0000FF"/>
                </a:solidFill>
              </a:rPr>
              <a:t>Adresse : </a:t>
            </a:r>
            <a:r>
              <a:rPr lang="fr-FR" b="1" dirty="0" smtClean="0"/>
              <a:t>4 rue de la Voute commune de RIVE DE GIER</a:t>
            </a:r>
            <a:endParaRPr lang="fr-FR" dirty="0" smtClean="0"/>
          </a:p>
        </p:txBody>
      </p:sp>
      <p:pic>
        <p:nvPicPr>
          <p:cNvPr id="7" name="Picture 2" descr="DSCF41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2516347"/>
            <a:ext cx="4876800" cy="3657600"/>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895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43</a:t>
            </a:fld>
            <a:endParaRPr lang="fr-FR" altLang="fr-FR"/>
          </a:p>
        </p:txBody>
      </p:sp>
      <p:sp>
        <p:nvSpPr>
          <p:cNvPr id="6" name="Rectangle 5"/>
          <p:cNvSpPr/>
          <p:nvPr/>
        </p:nvSpPr>
        <p:spPr>
          <a:xfrm>
            <a:off x="899592" y="1038225"/>
            <a:ext cx="7200800" cy="1323439"/>
          </a:xfrm>
          <a:prstGeom prst="rect">
            <a:avLst/>
          </a:prstGeom>
        </p:spPr>
        <p:txBody>
          <a:bodyPr wrap="square">
            <a:spAutoFit/>
          </a:bodyPr>
          <a:lstStyle/>
          <a:p>
            <a:pPr marL="285750" lvl="0" indent="-285750" algn="l">
              <a:buFont typeface="Wingdings" panose="05000000000000000000" pitchFamily="2" charset="2"/>
              <a:buChar char="Ø"/>
            </a:pPr>
            <a:r>
              <a:rPr lang="fr-FR" b="1" dirty="0" smtClean="0">
                <a:solidFill>
                  <a:srgbClr val="0000FF"/>
                </a:solidFill>
              </a:rPr>
              <a:t>2ème sinistre</a:t>
            </a:r>
            <a:r>
              <a:rPr lang="fr-FR" b="1" dirty="0">
                <a:solidFill>
                  <a:srgbClr val="0000FF"/>
                </a:solidFill>
              </a:rPr>
              <a:t> : </a:t>
            </a:r>
            <a:r>
              <a:rPr lang="fr-FR" b="1" dirty="0" smtClean="0"/>
              <a:t>Feu de toiture</a:t>
            </a:r>
            <a:endParaRPr lang="fr-FR" dirty="0"/>
          </a:p>
          <a:p>
            <a:r>
              <a:rPr lang="fr-FR" b="1" dirty="0"/>
              <a:t> </a:t>
            </a:r>
            <a:endParaRPr lang="fr-FR" dirty="0"/>
          </a:p>
          <a:p>
            <a:pPr marL="285750" lvl="0" indent="-285750" algn="l">
              <a:buFont typeface="Wingdings" panose="05000000000000000000" pitchFamily="2" charset="2"/>
              <a:buChar char="Ø"/>
            </a:pPr>
            <a:r>
              <a:rPr lang="fr-FR" b="1" dirty="0">
                <a:solidFill>
                  <a:srgbClr val="0000FF"/>
                </a:solidFill>
              </a:rPr>
              <a:t>Date et heure : </a:t>
            </a:r>
            <a:r>
              <a:rPr lang="fr-FR" b="1" dirty="0" smtClean="0"/>
              <a:t>25 Novembre 2012 à 08h33</a:t>
            </a:r>
            <a:endParaRPr lang="fr-FR" dirty="0"/>
          </a:p>
          <a:p>
            <a:r>
              <a:rPr lang="fr-FR" b="1" dirty="0"/>
              <a:t> </a:t>
            </a:r>
            <a:endParaRPr lang="fr-FR" dirty="0"/>
          </a:p>
          <a:p>
            <a:pPr marL="285750" lvl="0" indent="-285750" algn="l">
              <a:buFont typeface="Wingdings" panose="05000000000000000000" pitchFamily="2" charset="2"/>
              <a:buChar char="Ø"/>
            </a:pPr>
            <a:r>
              <a:rPr lang="fr-FR" b="1" dirty="0">
                <a:solidFill>
                  <a:srgbClr val="0000FF"/>
                </a:solidFill>
              </a:rPr>
              <a:t>Adresse : </a:t>
            </a:r>
            <a:r>
              <a:rPr lang="fr-FR" b="1" dirty="0" smtClean="0"/>
              <a:t>4 rue de la Voute commune de RIVE DE GIER</a:t>
            </a:r>
            <a:endParaRPr lang="fr-FR" dirty="0" smtClean="0"/>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067" y="2852936"/>
            <a:ext cx="4176464" cy="2785669"/>
          </a:xfrm>
          <a:prstGeom prst="rect">
            <a:avLst/>
          </a:prstGeom>
          <a:noFill/>
          <a:ln w="1905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852936"/>
            <a:ext cx="4167066" cy="2779401"/>
          </a:xfrm>
          <a:prstGeom prst="rect">
            <a:avLst/>
          </a:prstGeom>
          <a:noFill/>
          <a:ln w="1905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34124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Schéma</a:t>
            </a:r>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44</a:t>
            </a:fld>
            <a:endParaRPr lang="fr-FR" altLang="fr-FR"/>
          </a:p>
        </p:txBody>
      </p:sp>
      <p:pic>
        <p:nvPicPr>
          <p:cNvPr id="6" name="Image 5"/>
          <p:cNvPicPr>
            <a:picLocks noChangeAspect="1" noChangeArrowheads="1"/>
          </p:cNvPicPr>
          <p:nvPr/>
        </p:nvPicPr>
        <p:blipFill>
          <a:blip r:embed="rId2" cstate="print">
            <a:extLst>
              <a:ext uri="{28A0092B-C50C-407E-A947-70E740481C1C}">
                <a14:useLocalDpi xmlns:a14="http://schemas.microsoft.com/office/drawing/2010/main" val="0"/>
              </a:ext>
            </a:extLst>
          </a:blip>
          <a:srcRect l="19814" t="13646" r="24338" b="5653"/>
          <a:stretch>
            <a:fillRect/>
          </a:stretch>
        </p:blipFill>
        <p:spPr bwMode="auto">
          <a:xfrm>
            <a:off x="2267744" y="1124744"/>
            <a:ext cx="4487927" cy="519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149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1800" dirty="0" smtClean="0"/>
              <a:t>Requête introductive d’instance devant le tribunal administratif de Lyon</a:t>
            </a:r>
            <a:endParaRPr lang="fr-FR" sz="1800"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45</a:t>
            </a:fld>
            <a:endParaRPr lang="fr-FR" altLang="fr-FR"/>
          </a:p>
        </p:txBody>
      </p:sp>
      <p:sp>
        <p:nvSpPr>
          <p:cNvPr id="7" name="ZoneTexte 6"/>
          <p:cNvSpPr txBox="1"/>
          <p:nvPr/>
        </p:nvSpPr>
        <p:spPr>
          <a:xfrm>
            <a:off x="411163" y="1700808"/>
            <a:ext cx="7272808" cy="3046988"/>
          </a:xfrm>
          <a:prstGeom prst="rect">
            <a:avLst/>
          </a:prstGeom>
          <a:noFill/>
        </p:spPr>
        <p:txBody>
          <a:bodyPr wrap="square" rtlCol="0">
            <a:spAutoFit/>
          </a:bodyPr>
          <a:lstStyle/>
          <a:p>
            <a:pPr algn="l"/>
            <a:r>
              <a:rPr lang="fr-FR" dirty="0" smtClean="0">
                <a:solidFill>
                  <a:srgbClr val="FF0000"/>
                </a:solidFill>
              </a:rPr>
              <a:t>Pour:</a:t>
            </a:r>
          </a:p>
          <a:p>
            <a:pPr algn="l"/>
            <a:endParaRPr lang="fr-FR" dirty="0"/>
          </a:p>
          <a:p>
            <a:pPr algn="l"/>
            <a:r>
              <a:rPr lang="fr-FR" dirty="0" smtClean="0"/>
              <a:t>Monsieur et Madame José X, retraités, demeurant ensemble 4, Rue de la Voute 42800 RIVE DE GIER</a:t>
            </a:r>
          </a:p>
          <a:p>
            <a:pPr algn="l"/>
            <a:r>
              <a:rPr lang="fr-FR" dirty="0" smtClean="0"/>
              <a:t>Ayant pour avocat Maître Etienne Y de la SELARL CABINET LEXFACE, avocat au barreau de SAINT- ETIENNE, y demeurant 19, Rue du Grand Moulin, chez qui domicile est élu.</a:t>
            </a:r>
          </a:p>
          <a:p>
            <a:pPr algn="l"/>
            <a:endParaRPr lang="fr-FR" dirty="0"/>
          </a:p>
          <a:p>
            <a:pPr algn="l"/>
            <a:r>
              <a:rPr lang="fr-FR" dirty="0" smtClean="0">
                <a:solidFill>
                  <a:srgbClr val="FF0000"/>
                </a:solidFill>
              </a:rPr>
              <a:t>Contre:</a:t>
            </a:r>
          </a:p>
          <a:p>
            <a:pPr algn="l"/>
            <a:endParaRPr lang="fr-FR" dirty="0"/>
          </a:p>
          <a:p>
            <a:pPr algn="l"/>
            <a:r>
              <a:rPr lang="fr-FR" dirty="0" smtClean="0"/>
              <a:t>Le Service Départemental d’Incendie et de Secours 42, dont le siège se situe 8, Rue du Chanoine </a:t>
            </a:r>
            <a:r>
              <a:rPr lang="fr-FR" dirty="0" err="1" smtClean="0"/>
              <a:t>Ploton</a:t>
            </a:r>
            <a:r>
              <a:rPr lang="fr-FR" dirty="0" smtClean="0"/>
              <a:t>, BP 541 à SAINT- ETIENNE.</a:t>
            </a:r>
            <a:endParaRPr lang="fr-FR"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0352" y="1268760"/>
            <a:ext cx="909484" cy="6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8798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Extrait requête devant le tribunal administratif de LYON</a:t>
            </a:r>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46</a:t>
            </a:fld>
            <a:endParaRPr lang="fr-FR" altLang="fr-F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8" y="195076"/>
            <a:ext cx="890652" cy="64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401638" y="1124744"/>
            <a:ext cx="8634858" cy="4770537"/>
          </a:xfrm>
          <a:prstGeom prst="rect">
            <a:avLst/>
          </a:prstGeom>
          <a:noFill/>
        </p:spPr>
        <p:txBody>
          <a:bodyPr wrap="square" rtlCol="0">
            <a:spAutoFit/>
          </a:bodyPr>
          <a:lstStyle/>
          <a:p>
            <a:pPr algn="l"/>
            <a:r>
              <a:rPr lang="fr-FR" dirty="0" smtClean="0"/>
              <a:t>Les faites : </a:t>
            </a:r>
          </a:p>
          <a:p>
            <a:pPr algn="l"/>
            <a:r>
              <a:rPr lang="fr-FR" dirty="0" smtClean="0"/>
              <a:t>Les époux X sont propriétaires d’une maison d’habitation individuelle sise à RIVE DE GIER comportant trois niveaux. </a:t>
            </a:r>
          </a:p>
          <a:p>
            <a:pPr algn="l"/>
            <a:r>
              <a:rPr lang="fr-FR" dirty="0" smtClean="0"/>
              <a:t>Le 24 novembre 2012, vers 8h30, </a:t>
            </a:r>
            <a:r>
              <a:rPr lang="fr-FR" dirty="0" smtClean="0">
                <a:solidFill>
                  <a:srgbClr val="FF0000"/>
                </a:solidFill>
              </a:rPr>
              <a:t>ils alertaient une première fois les services d’incendies et de secours en raison d’un feu de cheminée </a:t>
            </a:r>
            <a:r>
              <a:rPr lang="fr-FR" dirty="0" smtClean="0"/>
              <a:t>(alerte déjà donnée par le pharmacien voisin).</a:t>
            </a:r>
          </a:p>
          <a:p>
            <a:pPr algn="l"/>
            <a:r>
              <a:rPr lang="fr-FR" dirty="0" smtClean="0"/>
              <a:t>Cette première intervention opérée par les pompiers, consistait en l’enlèvement des bûches se trouvant dans la cheminée, en l’arrosage de la toiture, et au passage d’un hérisson.</a:t>
            </a:r>
          </a:p>
          <a:p>
            <a:pPr algn="l"/>
            <a:endParaRPr lang="fr-FR" dirty="0"/>
          </a:p>
          <a:p>
            <a:pPr algn="l"/>
            <a:r>
              <a:rPr lang="fr-FR" dirty="0" smtClean="0"/>
              <a:t>Un piquet de feu était donc mis en place mais rapidement levé vers 10h30. </a:t>
            </a:r>
          </a:p>
          <a:p>
            <a:pPr algn="l"/>
            <a:r>
              <a:rPr lang="fr-FR" dirty="0" smtClean="0"/>
              <a:t>Aucun feu n’était allumé après ce sinistre.</a:t>
            </a:r>
          </a:p>
          <a:p>
            <a:pPr algn="l"/>
            <a:endParaRPr lang="fr-FR" dirty="0"/>
          </a:p>
          <a:p>
            <a:pPr algn="l"/>
            <a:r>
              <a:rPr lang="fr-FR" dirty="0" smtClean="0"/>
              <a:t>Toutefois, le lendemain, le 25 novembre 2012, un incendie se déclarait dans leur habitation.</a:t>
            </a:r>
          </a:p>
          <a:p>
            <a:pPr algn="l"/>
            <a:r>
              <a:rPr lang="fr-FR" dirty="0" smtClean="0"/>
              <a:t>Après s’être réveillés en entendant du bruit provenant du grenier, ceux-ci constataient la présence d’une très abondante fumée en ouvrant la porte d’accès menant au dit grenier.</a:t>
            </a:r>
          </a:p>
          <a:p>
            <a:pPr algn="l"/>
            <a:endParaRPr lang="fr-FR" dirty="0"/>
          </a:p>
          <a:p>
            <a:pPr algn="l"/>
            <a:r>
              <a:rPr lang="fr-FR" dirty="0" smtClean="0"/>
              <a:t>Immédiatement, ils </a:t>
            </a:r>
            <a:r>
              <a:rPr lang="fr-FR" dirty="0" smtClean="0">
                <a:solidFill>
                  <a:srgbClr val="FF0000"/>
                </a:solidFill>
              </a:rPr>
              <a:t>alertaient une seconde fois les pompiers </a:t>
            </a:r>
            <a:r>
              <a:rPr lang="fr-FR" dirty="0" smtClean="0"/>
              <a:t>lesquels leur précisait qu’une alerte leur avait déjà donné par un voisin et qu’un véhicule était déjà en route.</a:t>
            </a:r>
            <a:endParaRPr lang="fr-FR" dirty="0" smtClean="0">
              <a:solidFill>
                <a:srgbClr val="FF0000"/>
              </a:solidFill>
            </a:endParaRPr>
          </a:p>
          <a:p>
            <a:pPr algn="l"/>
            <a:endParaRPr lang="fr-FR" dirty="0"/>
          </a:p>
          <a:p>
            <a:pPr algn="l"/>
            <a:endParaRPr lang="fr-FR" dirty="0"/>
          </a:p>
        </p:txBody>
      </p:sp>
    </p:spTree>
    <p:extLst>
      <p:ext uri="{BB962C8B-B14F-4D97-AF65-F5344CB8AC3E}">
        <p14:creationId xmlns:p14="http://schemas.microsoft.com/office/powerpoint/2010/main" val="272185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47</a:t>
            </a:fld>
            <a:endParaRPr lang="fr-FR" altLang="fr-FR"/>
          </a:p>
        </p:txBody>
      </p:sp>
      <p:sp>
        <p:nvSpPr>
          <p:cNvPr id="6" name="ZoneTexte 5"/>
          <p:cNvSpPr txBox="1"/>
          <p:nvPr/>
        </p:nvSpPr>
        <p:spPr>
          <a:xfrm>
            <a:off x="251520" y="1268760"/>
            <a:ext cx="8496944" cy="4524315"/>
          </a:xfrm>
          <a:prstGeom prst="rect">
            <a:avLst/>
          </a:prstGeom>
          <a:noFill/>
        </p:spPr>
        <p:txBody>
          <a:bodyPr wrap="square" rtlCol="0">
            <a:spAutoFit/>
          </a:bodyPr>
          <a:lstStyle/>
          <a:p>
            <a:pPr algn="l"/>
            <a:r>
              <a:rPr lang="fr-FR" dirty="0" smtClean="0"/>
              <a:t>Une première équipe arrivait rapidement.</a:t>
            </a:r>
          </a:p>
          <a:p>
            <a:pPr algn="l"/>
            <a:r>
              <a:rPr lang="fr-FR" dirty="0" smtClean="0"/>
              <a:t>Etant donné l’ampleur de l’incendie , plusieurs centres de secours du SDIS intervenaient également; deux grandes échelles étaient déployées.</a:t>
            </a:r>
          </a:p>
          <a:p>
            <a:pPr algn="l"/>
            <a:r>
              <a:rPr lang="fr-FR" dirty="0" smtClean="0">
                <a:solidFill>
                  <a:srgbClr val="FF0000"/>
                </a:solidFill>
              </a:rPr>
              <a:t>Malheureusement les conséquences de l’incendie étaient considérables: </a:t>
            </a:r>
            <a:r>
              <a:rPr lang="fr-FR" dirty="0" smtClean="0"/>
              <a:t>destruction totale de la toiture et des combles, dommage sur le plancher entre le troisième étage et le grenier, les trois niveaux du bâtiment étaient très endommagés par l’eau d’extinction.</a:t>
            </a:r>
          </a:p>
          <a:p>
            <a:pPr algn="l"/>
            <a:r>
              <a:rPr lang="fr-FR" dirty="0" smtClean="0">
                <a:solidFill>
                  <a:srgbClr val="FF0000"/>
                </a:solidFill>
              </a:rPr>
              <a:t>L’immeuble était rendu, de facto, totalement inhabitable.</a:t>
            </a:r>
          </a:p>
          <a:p>
            <a:pPr algn="l"/>
            <a:r>
              <a:rPr lang="fr-FR" dirty="0" smtClean="0">
                <a:solidFill>
                  <a:srgbClr val="FF0000"/>
                </a:solidFill>
              </a:rPr>
              <a:t>Devant l’ampleur des dégâts, les époux X assignait le SDIS 42, en référé, devant le tribunal de grande instance de Saint- Etienne le 3 Janvier 2013, aux fins de désignation d’un Expert Judiciaire.</a:t>
            </a:r>
          </a:p>
          <a:p>
            <a:pPr algn="l"/>
            <a:r>
              <a:rPr lang="fr-FR" dirty="0" smtClean="0"/>
              <a:t>Suivant l’ordonnance de référé du 7 Février 2013, le Tribunal désignait les laboratoires POURQUERY en qualité d’Expert judiciaire avec pour mission:</a:t>
            </a:r>
          </a:p>
          <a:p>
            <a:pPr algn="l"/>
            <a:endParaRPr lang="fr-FR" dirty="0" smtClean="0"/>
          </a:p>
          <a:p>
            <a:pPr marL="285750" indent="-285750" algn="l">
              <a:buFont typeface="Wingdings" panose="05000000000000000000" pitchFamily="2" charset="2"/>
              <a:buChar char="Ø"/>
            </a:pPr>
            <a:r>
              <a:rPr lang="fr-FR" dirty="0" smtClean="0"/>
              <a:t>De se rendre sur les lieux du sinistre,</a:t>
            </a:r>
          </a:p>
          <a:p>
            <a:pPr marL="285750" indent="-285750" algn="l">
              <a:buFont typeface="Wingdings" panose="05000000000000000000" pitchFamily="2" charset="2"/>
              <a:buChar char="Ø"/>
            </a:pPr>
            <a:r>
              <a:rPr lang="fr-FR" dirty="0" smtClean="0"/>
              <a:t>De déterminer l’origine et les causes de l’incendie du 25 Novembre 2012,</a:t>
            </a:r>
          </a:p>
          <a:p>
            <a:pPr marL="285750" indent="-285750" algn="l">
              <a:buFont typeface="Wingdings" panose="05000000000000000000" pitchFamily="2" charset="2"/>
              <a:buChar char="Ø"/>
            </a:pPr>
            <a:r>
              <a:rPr lang="fr-FR" dirty="0" smtClean="0"/>
              <a:t>De donner son avis sur le montant des dommages tel qu’évalué par l’assureur des époux X.</a:t>
            </a:r>
          </a:p>
          <a:p>
            <a:pPr algn="l"/>
            <a:endParaRPr lang="fr-FR" dirty="0"/>
          </a:p>
        </p:txBody>
      </p:sp>
    </p:spTree>
    <p:extLst>
      <p:ext uri="{BB962C8B-B14F-4D97-AF65-F5344CB8AC3E}">
        <p14:creationId xmlns:p14="http://schemas.microsoft.com/office/powerpoint/2010/main" val="1676688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48</a:t>
            </a:fld>
            <a:endParaRPr lang="fr-FR" altLang="fr-FR"/>
          </a:p>
        </p:txBody>
      </p:sp>
      <p:sp>
        <p:nvSpPr>
          <p:cNvPr id="6" name="ZoneTexte 5"/>
          <p:cNvSpPr txBox="1"/>
          <p:nvPr/>
        </p:nvSpPr>
        <p:spPr>
          <a:xfrm>
            <a:off x="395536" y="1196752"/>
            <a:ext cx="8424936" cy="4770537"/>
          </a:xfrm>
          <a:prstGeom prst="rect">
            <a:avLst/>
          </a:prstGeom>
          <a:noFill/>
        </p:spPr>
        <p:txBody>
          <a:bodyPr wrap="square" rtlCol="0">
            <a:spAutoFit/>
          </a:bodyPr>
          <a:lstStyle/>
          <a:p>
            <a:pPr algn="l"/>
            <a:r>
              <a:rPr lang="fr-FR" dirty="0" smtClean="0"/>
              <a:t>Une réunion d’Expertise était réalisée le 14 Mars 2013 avec les différentes parties en présence.</a:t>
            </a:r>
          </a:p>
          <a:p>
            <a:pPr algn="l"/>
            <a:r>
              <a:rPr lang="fr-FR" dirty="0" smtClean="0"/>
              <a:t>Monsieur l’expert judiciaire déposait son rapport définitif le 10 Juillet 2013.</a:t>
            </a:r>
          </a:p>
          <a:p>
            <a:pPr algn="l"/>
            <a:r>
              <a:rPr lang="fr-FR" dirty="0" smtClean="0">
                <a:solidFill>
                  <a:srgbClr val="FF0000"/>
                </a:solidFill>
              </a:rPr>
              <a:t>Compte tenu des conclusions de ce dernier, les époux X sont contraints de saisir le Tribunal administratif de LYON afin de faire valoir leurs droits.</a:t>
            </a:r>
          </a:p>
          <a:p>
            <a:pPr algn="l"/>
            <a:endParaRPr lang="fr-FR" dirty="0"/>
          </a:p>
          <a:p>
            <a:pPr algn="l"/>
            <a:r>
              <a:rPr lang="fr-FR" dirty="0" smtClean="0"/>
              <a:t>Discussions:</a:t>
            </a:r>
            <a:endParaRPr lang="fr-FR" dirty="0"/>
          </a:p>
          <a:p>
            <a:pPr marL="342900" indent="-342900" algn="l">
              <a:buAutoNum type="alphaUcPeriod"/>
            </a:pPr>
            <a:r>
              <a:rPr lang="fr-FR" dirty="0" smtClean="0"/>
              <a:t>EN DROIT</a:t>
            </a:r>
          </a:p>
          <a:p>
            <a:pPr algn="l"/>
            <a:r>
              <a:rPr lang="fr-FR" dirty="0" smtClean="0"/>
              <a:t>Le fondement juridique de la présente procédure repose sur les principes s’inspirant des Articles 1382 et suivants du Code civil.</a:t>
            </a:r>
          </a:p>
          <a:p>
            <a:pPr algn="l"/>
            <a:r>
              <a:rPr lang="fr-FR" i="1" dirty="0"/>
              <a:t>Tout fait quelconque de l'homme, qui cause à autrui un dommage, oblige celui par la faute duquel il est arrivé à le réparer</a:t>
            </a:r>
            <a:r>
              <a:rPr lang="fr-FR" i="1" dirty="0" smtClean="0"/>
              <a:t>.</a:t>
            </a:r>
          </a:p>
          <a:p>
            <a:pPr algn="l"/>
            <a:r>
              <a:rPr lang="fr-FR" i="1" dirty="0" smtClean="0"/>
              <a:t>L’arrêté du 1</a:t>
            </a:r>
            <a:r>
              <a:rPr lang="fr-FR" i="1" baseline="30000" dirty="0" smtClean="0"/>
              <a:t>er</a:t>
            </a:r>
            <a:r>
              <a:rPr lang="fr-FR" i="1" dirty="0" smtClean="0"/>
              <a:t> Février 1978 approuvant le Règlement d’instruction et de manœuvre des Sapeurs- Pompiers communaux dispose, en son article 8, que:</a:t>
            </a:r>
          </a:p>
          <a:p>
            <a:pPr algn="l"/>
            <a:r>
              <a:rPr lang="fr-FR" i="1" dirty="0" smtClean="0"/>
              <a:t>« Le service de surveillance a pour objet d’empêcher une reprise de feu après le départ des secours ».</a:t>
            </a:r>
          </a:p>
          <a:p>
            <a:pPr algn="l"/>
            <a:r>
              <a:rPr lang="fr-FR" i="1" dirty="0" smtClean="0"/>
              <a:t>L’effectif de ce service varie suivant l’importante du sinistre à surveiller et le nombre de lances encore utiles. Il est aussi réduit que possible mais ne doit pas comporter moins de deux hommes.</a:t>
            </a:r>
            <a:endParaRPr lang="fr-FR" i="1" dirty="0"/>
          </a:p>
        </p:txBody>
      </p:sp>
    </p:spTree>
    <p:extLst>
      <p:ext uri="{BB962C8B-B14F-4D97-AF65-F5344CB8AC3E}">
        <p14:creationId xmlns:p14="http://schemas.microsoft.com/office/powerpoint/2010/main" val="3610550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49</a:t>
            </a:fld>
            <a:endParaRPr lang="fr-FR" altLang="fr-FR"/>
          </a:p>
        </p:txBody>
      </p:sp>
      <p:sp>
        <p:nvSpPr>
          <p:cNvPr id="6" name="ZoneTexte 5"/>
          <p:cNvSpPr txBox="1"/>
          <p:nvPr/>
        </p:nvSpPr>
        <p:spPr>
          <a:xfrm>
            <a:off x="359532" y="1340768"/>
            <a:ext cx="8424936" cy="3785652"/>
          </a:xfrm>
          <a:prstGeom prst="rect">
            <a:avLst/>
          </a:prstGeom>
          <a:noFill/>
        </p:spPr>
        <p:txBody>
          <a:bodyPr wrap="square" rtlCol="0">
            <a:spAutoFit/>
          </a:bodyPr>
          <a:lstStyle/>
          <a:p>
            <a:pPr algn="l"/>
            <a:r>
              <a:rPr lang="fr-FR" i="1" dirty="0" smtClean="0"/>
              <a:t>S’il y a lieu, des relèves sont effectuées aussi fréquemment que la dureté des opérations et la rigueur de la température l’exigent.</a:t>
            </a:r>
          </a:p>
          <a:p>
            <a:pPr algn="l"/>
            <a:r>
              <a:rPr lang="fr-FR" i="1" dirty="0" smtClean="0"/>
              <a:t>L’officier du secteur ou se trouvait le feu doit revenir sur le terrain faire des visites  aussi souvent que l’exige l’état des lieux; il fait relever ou diminuer le service au besoin jusqu’à ce qu’il ait acquis la certitude que tout danger est définitivement écarté ».</a:t>
            </a:r>
          </a:p>
          <a:p>
            <a:pPr algn="l"/>
            <a:endParaRPr lang="fr-FR" dirty="0"/>
          </a:p>
          <a:p>
            <a:pPr algn="l"/>
            <a:r>
              <a:rPr lang="fr-FR" dirty="0" smtClean="0"/>
              <a:t>Par ailleurs il résulte de la jurisprudence que:</a:t>
            </a:r>
          </a:p>
          <a:p>
            <a:pPr algn="l"/>
            <a:r>
              <a:rPr lang="fr-FR" dirty="0" smtClean="0">
                <a:solidFill>
                  <a:srgbClr val="FF0000"/>
                </a:solidFill>
              </a:rPr>
              <a:t>Le SDIS est responsable de la reprise spontanée d’un premier feu, du fait de la présence de quelques braises cachées dans la double couverture du bâtiment incendié.</a:t>
            </a:r>
          </a:p>
          <a:p>
            <a:pPr algn="l"/>
            <a:r>
              <a:rPr lang="fr-FR" dirty="0" smtClean="0"/>
              <a:t>Si les pompiers ont quitté les lieux deux heures après avoir maîtrisé le premier feu, laps de temps au cours duquel ils ont effectué des recherches de fumées, procédé à l’élimination des points chauds et à l’arrosage des poutres et parties en bois ainsi que des matériaux brûlés, </a:t>
            </a:r>
            <a:r>
              <a:rPr lang="fr-FR" dirty="0" smtClean="0">
                <a:solidFill>
                  <a:srgbClr val="FF0000"/>
                </a:solidFill>
              </a:rPr>
              <a:t>il n’en demeure pas moins qu’aucun piquet de surveillance chargé de s’assurer de la maîtrise définitive du sinistre dans les heures suivant le départ n’a été organisé.</a:t>
            </a:r>
          </a:p>
          <a:p>
            <a:pPr algn="l"/>
            <a:r>
              <a:rPr lang="fr-FR" dirty="0" smtClean="0"/>
              <a:t> </a:t>
            </a:r>
            <a:endParaRPr lang="fr-FR" dirty="0"/>
          </a:p>
        </p:txBody>
      </p:sp>
    </p:spTree>
    <p:extLst>
      <p:ext uri="{BB962C8B-B14F-4D97-AF65-F5344CB8AC3E}">
        <p14:creationId xmlns:p14="http://schemas.microsoft.com/office/powerpoint/2010/main" val="3836738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5</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altLang="fr-FR" sz="3200" dirty="0"/>
              <a:t>2) Méthodologie</a:t>
            </a:r>
          </a:p>
        </p:txBody>
      </p:sp>
      <p:sp>
        <p:nvSpPr>
          <p:cNvPr id="7" name="ZoneTexte 6"/>
          <p:cNvSpPr txBox="1"/>
          <p:nvPr/>
        </p:nvSpPr>
        <p:spPr>
          <a:xfrm>
            <a:off x="379934" y="1065684"/>
            <a:ext cx="8015287" cy="396875"/>
          </a:xfrm>
          <a:prstGeom prst="rect">
            <a:avLst/>
          </a:prstGeom>
          <a:noFill/>
        </p:spPr>
        <p:txBody>
          <a:bodyPr>
            <a:spAutoFit/>
          </a:bodyPr>
          <a:lstStyle/>
          <a:p>
            <a:pPr>
              <a:defRPr/>
            </a:pPr>
            <a:r>
              <a:rPr lang="fr-FR" sz="2000" b="1" i="1" dirty="0">
                <a:effectLst>
                  <a:outerShdw blurRad="38100" dist="38100" dir="2700000" algn="tl">
                    <a:srgbClr val="000000">
                      <a:alpha val="43137"/>
                    </a:srgbClr>
                  </a:outerShdw>
                </a:effectLst>
              </a:rPr>
              <a:t>Processus d’élimination en partant du moins brûlé au plus brûlé</a:t>
            </a:r>
          </a:p>
        </p:txBody>
      </p:sp>
      <p:sp>
        <p:nvSpPr>
          <p:cNvPr id="8" name="Text Box 16"/>
          <p:cNvSpPr txBox="1">
            <a:spLocks noChangeArrowheads="1"/>
          </p:cNvSpPr>
          <p:nvPr/>
        </p:nvSpPr>
        <p:spPr bwMode="auto">
          <a:xfrm>
            <a:off x="1038672" y="1876097"/>
            <a:ext cx="4370387" cy="404813"/>
          </a:xfrm>
          <a:prstGeom prst="rect">
            <a:avLst/>
          </a:prstGeom>
          <a:gradFill rotWithShape="0">
            <a:gsLst>
              <a:gs pos="0">
                <a:srgbClr val="8488C4"/>
              </a:gs>
              <a:gs pos="53000">
                <a:srgbClr val="D4DEFF"/>
              </a:gs>
              <a:gs pos="83000">
                <a:srgbClr val="D4DEFF"/>
              </a:gs>
              <a:gs pos="100000">
                <a:srgbClr val="96AB94"/>
              </a:gs>
            </a:gsLst>
            <a:lin ang="5400000"/>
          </a:gradFill>
          <a:ln w="38100">
            <a:solidFill>
              <a:srgbClr val="990000"/>
            </a:solidFill>
            <a:miter lim="800000"/>
            <a:headEnd/>
            <a:tailEnd/>
          </a:ln>
        </p:spPr>
        <p:txBody>
          <a:bodyPr>
            <a:spAutoFit/>
          </a:bodyPr>
          <a:lstStyle/>
          <a:p>
            <a:r>
              <a:rPr lang="fr-FR" altLang="fr-FR" b="1" i="1" dirty="0">
                <a:solidFill>
                  <a:srgbClr val="0000FF"/>
                </a:solidFill>
              </a:rPr>
              <a:t>Recherche du lieu d’origine (la pièce)</a:t>
            </a:r>
          </a:p>
        </p:txBody>
      </p:sp>
      <p:sp>
        <p:nvSpPr>
          <p:cNvPr id="11" name="Flèche courbée vers la droite 36"/>
          <p:cNvSpPr>
            <a:spLocks noChangeArrowheads="1"/>
          </p:cNvSpPr>
          <p:nvPr/>
        </p:nvSpPr>
        <p:spPr bwMode="auto">
          <a:xfrm>
            <a:off x="385317" y="1462559"/>
            <a:ext cx="500063" cy="1001713"/>
          </a:xfrm>
          <a:prstGeom prst="curvedRightArrow">
            <a:avLst>
              <a:gd name="adj1" fmla="val 24993"/>
              <a:gd name="adj2" fmla="val 49996"/>
              <a:gd name="adj3" fmla="val 25000"/>
            </a:avLst>
          </a:prstGeom>
          <a:solidFill>
            <a:srgbClr val="FF0000"/>
          </a:solidFill>
          <a:ln w="9525" algn="ctr">
            <a:solidFill>
              <a:schemeClr val="tx1"/>
            </a:solidFill>
            <a:round/>
            <a:headEnd/>
            <a:tailEnd/>
          </a:ln>
        </p:spPr>
        <p:txBody>
          <a:bodyPr/>
          <a:lstStyle/>
          <a:p>
            <a:endParaRPr lang="fr-FR" altLang="fr-FR" dirty="0"/>
          </a:p>
        </p:txBody>
      </p:sp>
      <p:sp>
        <p:nvSpPr>
          <p:cNvPr id="12" name="Flèche courbée vers la gauche 37"/>
          <p:cNvSpPr>
            <a:spLocks noChangeArrowheads="1"/>
          </p:cNvSpPr>
          <p:nvPr/>
        </p:nvSpPr>
        <p:spPr bwMode="auto">
          <a:xfrm>
            <a:off x="5572223" y="1522959"/>
            <a:ext cx="517525" cy="930275"/>
          </a:xfrm>
          <a:prstGeom prst="curvedLeftArrow">
            <a:avLst>
              <a:gd name="adj1" fmla="val 24983"/>
              <a:gd name="adj2" fmla="val 49965"/>
              <a:gd name="adj3" fmla="val 25000"/>
            </a:avLst>
          </a:prstGeom>
          <a:solidFill>
            <a:srgbClr val="FF0000"/>
          </a:solidFill>
          <a:ln w="9525" algn="ctr">
            <a:solidFill>
              <a:schemeClr val="tx1"/>
            </a:solidFill>
            <a:round/>
            <a:headEnd/>
            <a:tailEnd/>
          </a:ln>
        </p:spPr>
        <p:txBody>
          <a:bodyPr/>
          <a:lstStyle/>
          <a:p>
            <a:endParaRPr lang="fr-FR" altLang="fr-FR" dirty="0"/>
          </a:p>
        </p:txBody>
      </p:sp>
      <p:sp>
        <p:nvSpPr>
          <p:cNvPr id="13" name="Flèche droite 12"/>
          <p:cNvSpPr>
            <a:spLocks noChangeArrowheads="1"/>
          </p:cNvSpPr>
          <p:nvPr/>
        </p:nvSpPr>
        <p:spPr bwMode="auto">
          <a:xfrm rot="5400000">
            <a:off x="3374016" y="2497020"/>
            <a:ext cx="714375" cy="355600"/>
          </a:xfrm>
          <a:prstGeom prst="rightArrow">
            <a:avLst>
              <a:gd name="adj1" fmla="val 50000"/>
              <a:gd name="adj2" fmla="val 63923"/>
            </a:avLst>
          </a:prstGeom>
          <a:solidFill>
            <a:srgbClr val="FF0000"/>
          </a:solidFill>
          <a:ln w="9525" algn="ctr">
            <a:solidFill>
              <a:schemeClr val="tx1"/>
            </a:solidFill>
            <a:round/>
            <a:headEnd/>
            <a:tailEnd/>
          </a:ln>
        </p:spPr>
        <p:txBody>
          <a:bodyPr/>
          <a:lstStyle/>
          <a:p>
            <a:endParaRPr lang="fr-FR" altLang="fr-FR" dirty="0"/>
          </a:p>
        </p:txBody>
      </p:sp>
      <p:sp>
        <p:nvSpPr>
          <p:cNvPr id="14" name="Flèche droite 12"/>
          <p:cNvSpPr>
            <a:spLocks noChangeArrowheads="1"/>
          </p:cNvSpPr>
          <p:nvPr/>
        </p:nvSpPr>
        <p:spPr bwMode="auto">
          <a:xfrm rot="5400000">
            <a:off x="2872754" y="2497190"/>
            <a:ext cx="714375" cy="355600"/>
          </a:xfrm>
          <a:prstGeom prst="rightArrow">
            <a:avLst>
              <a:gd name="adj1" fmla="val 50000"/>
              <a:gd name="adj2" fmla="val 63923"/>
            </a:avLst>
          </a:prstGeom>
          <a:solidFill>
            <a:srgbClr val="FF0000"/>
          </a:solidFill>
          <a:ln w="9525" algn="ctr">
            <a:solidFill>
              <a:schemeClr val="tx1"/>
            </a:solidFill>
            <a:round/>
            <a:headEnd/>
            <a:tailEnd/>
          </a:ln>
        </p:spPr>
        <p:txBody>
          <a:bodyPr/>
          <a:lstStyle/>
          <a:p>
            <a:endParaRPr lang="fr-FR" altLang="fr-FR" dirty="0"/>
          </a:p>
        </p:txBody>
      </p:sp>
      <p:sp>
        <p:nvSpPr>
          <p:cNvPr id="15" name="Flèche droite 12"/>
          <p:cNvSpPr>
            <a:spLocks noChangeArrowheads="1"/>
          </p:cNvSpPr>
          <p:nvPr/>
        </p:nvSpPr>
        <p:spPr bwMode="auto">
          <a:xfrm rot="5400000">
            <a:off x="2436114" y="2491146"/>
            <a:ext cx="714375" cy="355600"/>
          </a:xfrm>
          <a:prstGeom prst="rightArrow">
            <a:avLst>
              <a:gd name="adj1" fmla="val 50000"/>
              <a:gd name="adj2" fmla="val 63923"/>
            </a:avLst>
          </a:prstGeom>
          <a:solidFill>
            <a:srgbClr val="FF0000"/>
          </a:solidFill>
          <a:ln w="9525" algn="ctr">
            <a:solidFill>
              <a:schemeClr val="tx1"/>
            </a:solidFill>
            <a:round/>
            <a:headEnd/>
            <a:tailEnd/>
          </a:ln>
        </p:spPr>
        <p:txBody>
          <a:bodyPr/>
          <a:lstStyle/>
          <a:p>
            <a:endParaRPr lang="fr-FR" altLang="fr-FR" dirty="0"/>
          </a:p>
        </p:txBody>
      </p:sp>
      <p:sp>
        <p:nvSpPr>
          <p:cNvPr id="16" name="Text Box 19"/>
          <p:cNvSpPr txBox="1">
            <a:spLocks noChangeArrowheads="1"/>
          </p:cNvSpPr>
          <p:nvPr/>
        </p:nvSpPr>
        <p:spPr bwMode="auto">
          <a:xfrm>
            <a:off x="1108522" y="3088124"/>
            <a:ext cx="4300537" cy="404812"/>
          </a:xfrm>
          <a:prstGeom prst="rect">
            <a:avLst/>
          </a:prstGeom>
          <a:gradFill rotWithShape="0">
            <a:gsLst>
              <a:gs pos="0">
                <a:srgbClr val="8488C4"/>
              </a:gs>
              <a:gs pos="53000">
                <a:srgbClr val="D4DEFF"/>
              </a:gs>
              <a:gs pos="83000">
                <a:srgbClr val="D4DEFF"/>
              </a:gs>
              <a:gs pos="100000">
                <a:srgbClr val="96AB94"/>
              </a:gs>
            </a:gsLst>
            <a:lin ang="5400000"/>
          </a:gradFill>
          <a:ln w="38100">
            <a:solidFill>
              <a:srgbClr val="990000"/>
            </a:solidFill>
            <a:miter lim="800000"/>
            <a:headEnd/>
            <a:tailEnd/>
          </a:ln>
        </p:spPr>
        <p:txBody>
          <a:bodyPr>
            <a:spAutoFit/>
          </a:bodyPr>
          <a:lstStyle/>
          <a:p>
            <a:r>
              <a:rPr lang="fr-FR" altLang="fr-FR" b="1" i="1" dirty="0">
                <a:solidFill>
                  <a:srgbClr val="0000FF"/>
                </a:solidFill>
              </a:rPr>
              <a:t>du point d’origine (point d’éclosion)</a:t>
            </a:r>
          </a:p>
        </p:txBody>
      </p:sp>
      <p:sp>
        <p:nvSpPr>
          <p:cNvPr id="17" name="Flèche droite 12"/>
          <p:cNvSpPr>
            <a:spLocks noChangeArrowheads="1"/>
          </p:cNvSpPr>
          <p:nvPr/>
        </p:nvSpPr>
        <p:spPr bwMode="auto">
          <a:xfrm rot="5400000">
            <a:off x="2681795" y="3673992"/>
            <a:ext cx="642938" cy="355600"/>
          </a:xfrm>
          <a:prstGeom prst="rightArrow">
            <a:avLst>
              <a:gd name="adj1" fmla="val 50000"/>
              <a:gd name="adj2" fmla="val 63926"/>
            </a:avLst>
          </a:prstGeom>
          <a:solidFill>
            <a:srgbClr val="FF0000"/>
          </a:solidFill>
          <a:ln w="9525" algn="ctr">
            <a:solidFill>
              <a:schemeClr val="tx1"/>
            </a:solidFill>
            <a:round/>
            <a:headEnd/>
            <a:tailEnd/>
          </a:ln>
        </p:spPr>
        <p:txBody>
          <a:bodyPr/>
          <a:lstStyle/>
          <a:p>
            <a:endParaRPr lang="fr-FR" altLang="fr-FR" dirty="0"/>
          </a:p>
        </p:txBody>
      </p:sp>
      <p:sp>
        <p:nvSpPr>
          <p:cNvPr id="18" name="Flèche droite 12"/>
          <p:cNvSpPr>
            <a:spLocks noChangeArrowheads="1"/>
          </p:cNvSpPr>
          <p:nvPr/>
        </p:nvSpPr>
        <p:spPr bwMode="auto">
          <a:xfrm rot="5400000">
            <a:off x="3085720" y="3665024"/>
            <a:ext cx="642938" cy="355600"/>
          </a:xfrm>
          <a:prstGeom prst="rightArrow">
            <a:avLst>
              <a:gd name="adj1" fmla="val 50000"/>
              <a:gd name="adj2" fmla="val 63926"/>
            </a:avLst>
          </a:prstGeom>
          <a:solidFill>
            <a:srgbClr val="FF0000"/>
          </a:solidFill>
          <a:ln w="9525" algn="ctr">
            <a:solidFill>
              <a:schemeClr val="tx1"/>
            </a:solidFill>
            <a:round/>
            <a:headEnd/>
            <a:tailEnd/>
          </a:ln>
        </p:spPr>
        <p:txBody>
          <a:bodyPr/>
          <a:lstStyle/>
          <a:p>
            <a:endParaRPr lang="fr-FR" altLang="fr-FR" dirty="0"/>
          </a:p>
        </p:txBody>
      </p:sp>
      <p:sp>
        <p:nvSpPr>
          <p:cNvPr id="19" name="Text Box 21"/>
          <p:cNvSpPr txBox="1">
            <a:spLocks noChangeArrowheads="1"/>
          </p:cNvSpPr>
          <p:nvPr/>
        </p:nvSpPr>
        <p:spPr bwMode="auto">
          <a:xfrm>
            <a:off x="1455313" y="4214210"/>
            <a:ext cx="3529012" cy="404813"/>
          </a:xfrm>
          <a:prstGeom prst="rect">
            <a:avLst/>
          </a:prstGeom>
          <a:gradFill rotWithShape="0">
            <a:gsLst>
              <a:gs pos="0">
                <a:srgbClr val="8488C4"/>
              </a:gs>
              <a:gs pos="53000">
                <a:srgbClr val="D4DEFF"/>
              </a:gs>
              <a:gs pos="83000">
                <a:srgbClr val="D4DEFF"/>
              </a:gs>
              <a:gs pos="100000">
                <a:srgbClr val="96AB94"/>
              </a:gs>
            </a:gsLst>
            <a:lin ang="5400000"/>
          </a:gradFill>
          <a:ln w="38100">
            <a:solidFill>
              <a:srgbClr val="990000"/>
            </a:solidFill>
            <a:miter lim="800000"/>
            <a:headEnd/>
            <a:tailEnd/>
          </a:ln>
        </p:spPr>
        <p:txBody>
          <a:bodyPr>
            <a:spAutoFit/>
          </a:bodyPr>
          <a:lstStyle/>
          <a:p>
            <a:r>
              <a:rPr lang="fr-FR" altLang="fr-FR" b="1" i="1" dirty="0">
                <a:solidFill>
                  <a:srgbClr val="0000FF"/>
                </a:solidFill>
              </a:rPr>
              <a:t>le premier aliment du feu</a:t>
            </a:r>
          </a:p>
        </p:txBody>
      </p:sp>
      <p:sp>
        <p:nvSpPr>
          <p:cNvPr id="20" name="Flèche droite 12"/>
          <p:cNvSpPr>
            <a:spLocks noChangeArrowheads="1"/>
          </p:cNvSpPr>
          <p:nvPr/>
        </p:nvSpPr>
        <p:spPr bwMode="auto">
          <a:xfrm rot="5400000">
            <a:off x="2971420" y="4705513"/>
            <a:ext cx="515937" cy="355600"/>
          </a:xfrm>
          <a:prstGeom prst="rightArrow">
            <a:avLst>
              <a:gd name="adj1" fmla="val 60083"/>
              <a:gd name="adj2" fmla="val 64014"/>
            </a:avLst>
          </a:prstGeom>
          <a:solidFill>
            <a:srgbClr val="FF0000"/>
          </a:solidFill>
          <a:ln w="9525" algn="ctr">
            <a:solidFill>
              <a:schemeClr val="tx1"/>
            </a:solidFill>
            <a:round/>
            <a:headEnd/>
            <a:tailEnd/>
          </a:ln>
        </p:spPr>
        <p:txBody>
          <a:bodyPr rot="10800000" vert="eaVert"/>
          <a:lstStyle/>
          <a:p>
            <a:endParaRPr lang="fr-FR" altLang="fr-FR" dirty="0"/>
          </a:p>
        </p:txBody>
      </p:sp>
      <p:sp>
        <p:nvSpPr>
          <p:cNvPr id="21" name="Text Box 26"/>
          <p:cNvSpPr txBox="1">
            <a:spLocks noChangeArrowheads="1"/>
          </p:cNvSpPr>
          <p:nvPr/>
        </p:nvSpPr>
        <p:spPr bwMode="auto">
          <a:xfrm>
            <a:off x="1600278" y="5151078"/>
            <a:ext cx="3295650" cy="404813"/>
          </a:xfrm>
          <a:prstGeom prst="rect">
            <a:avLst/>
          </a:prstGeom>
          <a:gradFill rotWithShape="0">
            <a:gsLst>
              <a:gs pos="0">
                <a:srgbClr val="8488C4"/>
              </a:gs>
              <a:gs pos="53000">
                <a:srgbClr val="D4DEFF"/>
              </a:gs>
              <a:gs pos="83000">
                <a:srgbClr val="D4DEFF"/>
              </a:gs>
              <a:gs pos="100000">
                <a:srgbClr val="96AB94"/>
              </a:gs>
            </a:gsLst>
            <a:lin ang="5400000"/>
          </a:gradFill>
          <a:ln w="38100">
            <a:solidFill>
              <a:srgbClr val="990000"/>
            </a:solidFill>
            <a:miter lim="800000"/>
            <a:headEnd/>
            <a:tailEnd/>
          </a:ln>
        </p:spPr>
        <p:txBody>
          <a:bodyPr wrap="none">
            <a:spAutoFit/>
          </a:bodyPr>
          <a:lstStyle/>
          <a:p>
            <a:r>
              <a:rPr lang="fr-FR" altLang="fr-FR" b="1" i="1" dirty="0">
                <a:solidFill>
                  <a:srgbClr val="0000FF"/>
                </a:solidFill>
              </a:rPr>
              <a:t>la cause (source de chaleur)</a:t>
            </a:r>
          </a:p>
        </p:txBody>
      </p:sp>
      <p:sp>
        <p:nvSpPr>
          <p:cNvPr id="22" name="Flèche droite 12"/>
          <p:cNvSpPr>
            <a:spLocks noChangeArrowheads="1"/>
          </p:cNvSpPr>
          <p:nvPr/>
        </p:nvSpPr>
        <p:spPr bwMode="auto">
          <a:xfrm>
            <a:off x="5018867" y="5177972"/>
            <a:ext cx="714375" cy="269875"/>
          </a:xfrm>
          <a:prstGeom prst="rightArrow">
            <a:avLst>
              <a:gd name="adj1" fmla="val 50000"/>
              <a:gd name="adj2" fmla="val 84228"/>
            </a:avLst>
          </a:prstGeom>
          <a:solidFill>
            <a:srgbClr val="FF0000"/>
          </a:solidFill>
          <a:ln w="9525" algn="ctr">
            <a:solidFill>
              <a:schemeClr val="tx1"/>
            </a:solidFill>
            <a:round/>
            <a:headEnd/>
            <a:tailEnd/>
          </a:ln>
        </p:spPr>
        <p:txBody>
          <a:bodyPr/>
          <a:lstStyle/>
          <a:p>
            <a:endParaRPr lang="fr-FR" altLang="fr-FR" dirty="0"/>
          </a:p>
        </p:txBody>
      </p:sp>
      <p:sp>
        <p:nvSpPr>
          <p:cNvPr id="23" name="Flèche droite 12"/>
          <p:cNvSpPr>
            <a:spLocks noChangeArrowheads="1"/>
          </p:cNvSpPr>
          <p:nvPr/>
        </p:nvSpPr>
        <p:spPr bwMode="auto">
          <a:xfrm rot="-1146415">
            <a:off x="5798719" y="5136708"/>
            <a:ext cx="714375" cy="271462"/>
          </a:xfrm>
          <a:prstGeom prst="rightArrow">
            <a:avLst>
              <a:gd name="adj1" fmla="val 50000"/>
              <a:gd name="adj2" fmla="val 83736"/>
            </a:avLst>
          </a:prstGeom>
          <a:solidFill>
            <a:srgbClr val="FF0000"/>
          </a:solidFill>
          <a:ln w="9525" algn="ctr">
            <a:solidFill>
              <a:schemeClr val="tx1"/>
            </a:solidFill>
            <a:round/>
            <a:headEnd/>
            <a:tailEnd/>
          </a:ln>
        </p:spPr>
        <p:txBody>
          <a:bodyPr/>
          <a:lstStyle/>
          <a:p>
            <a:endParaRPr lang="fr-FR" altLang="fr-FR" dirty="0"/>
          </a:p>
        </p:txBody>
      </p:sp>
      <p:pic>
        <p:nvPicPr>
          <p:cNvPr id="24" name="Picture 13"/>
          <p:cNvPicPr>
            <a:picLocks noGrp="1" noChangeAspect="1" noChangeArrowheads="1"/>
          </p:cNvPicPr>
          <p:nvPr>
            <p:ph idx="4294967295"/>
          </p:nvPr>
        </p:nvPicPr>
        <p:blipFill>
          <a:blip r:embed="rId3" cstate="print"/>
          <a:srcRect/>
          <a:stretch>
            <a:fillRect/>
          </a:stretch>
        </p:blipFill>
        <p:spPr>
          <a:xfrm>
            <a:off x="6507800" y="3997377"/>
            <a:ext cx="1993900" cy="1628775"/>
          </a:xfrm>
          <a:noFill/>
        </p:spPr>
      </p:pic>
      <p:sp>
        <p:nvSpPr>
          <p:cNvPr id="26" name="Triangle isocèle 33"/>
          <p:cNvSpPr>
            <a:spLocks noChangeArrowheads="1"/>
          </p:cNvSpPr>
          <p:nvPr/>
        </p:nvSpPr>
        <p:spPr bwMode="auto">
          <a:xfrm>
            <a:off x="6943717" y="4438076"/>
            <a:ext cx="1131888" cy="928688"/>
          </a:xfrm>
          <a:prstGeom prst="triangle">
            <a:avLst>
              <a:gd name="adj" fmla="val 50000"/>
            </a:avLst>
          </a:prstGeom>
          <a:solidFill>
            <a:schemeClr val="accent2">
              <a:lumMod val="40000"/>
              <a:lumOff val="60000"/>
            </a:schemeClr>
          </a:solidFill>
          <a:ln w="9525" algn="ctr">
            <a:solidFill>
              <a:schemeClr val="tx1"/>
            </a:solidFill>
            <a:round/>
            <a:headEnd/>
            <a:tailEnd/>
          </a:ln>
        </p:spPr>
        <p:txBody>
          <a:bodyPr/>
          <a:lstStyle/>
          <a:p>
            <a:endParaRPr lang="fr-FR" altLang="fr-FR" dirty="0"/>
          </a:p>
        </p:txBody>
      </p:sp>
      <p:pic>
        <p:nvPicPr>
          <p:cNvPr id="25" name="Image 30" descr="lumiere-feu-32.gif"/>
          <p:cNvPicPr>
            <a:picLocks noChangeAspect="1"/>
          </p:cNvPicPr>
          <p:nvPr/>
        </p:nvPicPr>
        <p:blipFill>
          <a:blip r:embed="rId4" cstate="print"/>
          <a:srcRect/>
          <a:stretch>
            <a:fillRect/>
          </a:stretch>
        </p:blipFill>
        <p:spPr bwMode="auto">
          <a:xfrm>
            <a:off x="7159958" y="4673341"/>
            <a:ext cx="568325" cy="723900"/>
          </a:xfrm>
          <a:prstGeom prst="rect">
            <a:avLst/>
          </a:prstGeom>
          <a:noFill/>
          <a:ln w="9525">
            <a:noFill/>
            <a:miter lim="800000"/>
            <a:headEnd/>
            <a:tailEnd/>
          </a:ln>
        </p:spPr>
      </p:pic>
      <p:sp>
        <p:nvSpPr>
          <p:cNvPr id="27" name="Flèche droite 12"/>
          <p:cNvSpPr>
            <a:spLocks noChangeArrowheads="1"/>
          </p:cNvSpPr>
          <p:nvPr/>
        </p:nvSpPr>
        <p:spPr bwMode="auto">
          <a:xfrm>
            <a:off x="5492150" y="4454998"/>
            <a:ext cx="1312863" cy="314325"/>
          </a:xfrm>
          <a:prstGeom prst="rightArrow">
            <a:avLst>
              <a:gd name="adj1" fmla="val 42324"/>
              <a:gd name="adj2" fmla="val 102234"/>
            </a:avLst>
          </a:prstGeom>
          <a:solidFill>
            <a:srgbClr val="FF0000"/>
          </a:solidFill>
          <a:ln w="9525" algn="ctr">
            <a:solidFill>
              <a:schemeClr val="tx1"/>
            </a:solidFill>
            <a:round/>
            <a:headEnd/>
            <a:tailEnd/>
          </a:ln>
        </p:spPr>
        <p:txBody>
          <a:bodyPr/>
          <a:lstStyle/>
          <a:p>
            <a:endParaRPr lang="fr-FR" altLang="fr-FR" dirty="0"/>
          </a:p>
        </p:txBody>
      </p:sp>
      <p:sp>
        <p:nvSpPr>
          <p:cNvPr id="29" name="Text Box 36"/>
          <p:cNvSpPr txBox="1">
            <a:spLocks noChangeArrowheads="1"/>
          </p:cNvSpPr>
          <p:nvPr/>
        </p:nvSpPr>
        <p:spPr bwMode="auto">
          <a:xfrm>
            <a:off x="6609400" y="3139884"/>
            <a:ext cx="1790700" cy="404812"/>
          </a:xfrm>
          <a:prstGeom prst="rect">
            <a:avLst/>
          </a:prstGeom>
          <a:gradFill rotWithShape="0">
            <a:gsLst>
              <a:gs pos="0">
                <a:srgbClr val="8488C4"/>
              </a:gs>
              <a:gs pos="53000">
                <a:srgbClr val="D4DEFF"/>
              </a:gs>
              <a:gs pos="83000">
                <a:srgbClr val="D4DEFF"/>
              </a:gs>
              <a:gs pos="100000">
                <a:srgbClr val="96AB94"/>
              </a:gs>
            </a:gsLst>
            <a:lin ang="5400000"/>
          </a:gradFill>
          <a:ln w="38100">
            <a:solidFill>
              <a:srgbClr val="990000"/>
            </a:solidFill>
            <a:miter lim="800000"/>
            <a:headEnd/>
            <a:tailEnd/>
          </a:ln>
        </p:spPr>
        <p:txBody>
          <a:bodyPr wrap="none">
            <a:spAutoFit/>
          </a:bodyPr>
          <a:lstStyle/>
          <a:p>
            <a:r>
              <a:rPr lang="fr-FR" altLang="fr-FR" b="1" i="1" dirty="0">
                <a:solidFill>
                  <a:srgbClr val="7030A0"/>
                </a:solidFill>
              </a:rPr>
              <a:t>du + au - brûlé</a:t>
            </a:r>
          </a:p>
        </p:txBody>
      </p:sp>
      <p:sp>
        <p:nvSpPr>
          <p:cNvPr id="28" name="Flèche droite 12"/>
          <p:cNvSpPr>
            <a:spLocks noChangeArrowheads="1"/>
          </p:cNvSpPr>
          <p:nvPr/>
        </p:nvSpPr>
        <p:spPr bwMode="auto">
          <a:xfrm rot="-5400000">
            <a:off x="7146652" y="3687519"/>
            <a:ext cx="639763" cy="355600"/>
          </a:xfrm>
          <a:prstGeom prst="rightArrow">
            <a:avLst>
              <a:gd name="adj1" fmla="val 50000"/>
              <a:gd name="adj2" fmla="val 63918"/>
            </a:avLst>
          </a:prstGeom>
          <a:solidFill>
            <a:srgbClr val="FF0000"/>
          </a:solidFill>
          <a:ln w="9525" algn="ctr">
            <a:solidFill>
              <a:schemeClr val="tx1"/>
            </a:solidFill>
            <a:round/>
            <a:headEnd/>
            <a:tailEnd/>
          </a:ln>
        </p:spPr>
        <p:txBody>
          <a:bodyPr rot="10800000"/>
          <a:lstStyle/>
          <a:p>
            <a:endParaRPr lang="fr-FR" altLang="fr-FR" dirty="0"/>
          </a:p>
        </p:txBody>
      </p:sp>
      <p:sp>
        <p:nvSpPr>
          <p:cNvPr id="31" name="Rectangle 34"/>
          <p:cNvSpPr>
            <a:spLocks noChangeArrowheads="1"/>
          </p:cNvSpPr>
          <p:nvPr/>
        </p:nvSpPr>
        <p:spPr bwMode="auto">
          <a:xfrm>
            <a:off x="6537846" y="1854994"/>
            <a:ext cx="1857375" cy="679450"/>
          </a:xfrm>
          <a:prstGeom prst="rect">
            <a:avLst/>
          </a:prstGeom>
          <a:gradFill rotWithShape="0">
            <a:gsLst>
              <a:gs pos="0">
                <a:srgbClr val="8488C4"/>
              </a:gs>
              <a:gs pos="53000">
                <a:srgbClr val="D4DEFF"/>
              </a:gs>
              <a:gs pos="83000">
                <a:srgbClr val="D4DEFF"/>
              </a:gs>
              <a:gs pos="100000">
                <a:srgbClr val="96AB94"/>
              </a:gs>
            </a:gsLst>
            <a:lin ang="5400000"/>
          </a:gradFill>
          <a:ln w="38100">
            <a:solidFill>
              <a:srgbClr val="990000"/>
            </a:solidFill>
            <a:miter lim="800000"/>
            <a:headEnd/>
            <a:tailEnd/>
          </a:ln>
        </p:spPr>
        <p:txBody>
          <a:bodyPr>
            <a:spAutoFit/>
          </a:bodyPr>
          <a:lstStyle/>
          <a:p>
            <a:r>
              <a:rPr lang="fr-FR" altLang="fr-FR" b="1" i="1" dirty="0">
                <a:solidFill>
                  <a:srgbClr val="7030A0"/>
                </a:solidFill>
              </a:rPr>
              <a:t>marche </a:t>
            </a:r>
          </a:p>
          <a:p>
            <a:r>
              <a:rPr lang="fr-FR" altLang="fr-FR" b="1" i="1" dirty="0">
                <a:solidFill>
                  <a:srgbClr val="7030A0"/>
                </a:solidFill>
              </a:rPr>
              <a:t>des flammes</a:t>
            </a:r>
          </a:p>
        </p:txBody>
      </p:sp>
      <p:sp>
        <p:nvSpPr>
          <p:cNvPr id="30" name="Flèche droite 12"/>
          <p:cNvSpPr>
            <a:spLocks noChangeArrowheads="1"/>
          </p:cNvSpPr>
          <p:nvPr/>
        </p:nvSpPr>
        <p:spPr bwMode="auto">
          <a:xfrm rot="-5400000">
            <a:off x="7122651" y="2616965"/>
            <a:ext cx="642938" cy="355600"/>
          </a:xfrm>
          <a:prstGeom prst="rightArrow">
            <a:avLst>
              <a:gd name="adj1" fmla="val 50000"/>
              <a:gd name="adj2" fmla="val 63926"/>
            </a:avLst>
          </a:prstGeom>
          <a:solidFill>
            <a:srgbClr val="FF0000"/>
          </a:solidFill>
          <a:ln w="9525" algn="ctr">
            <a:solidFill>
              <a:schemeClr val="tx1"/>
            </a:solidFill>
            <a:round/>
            <a:headEnd/>
            <a:tailEnd/>
          </a:ln>
        </p:spPr>
        <p:txBody>
          <a:bodyPr rot="10800000"/>
          <a:lstStyle/>
          <a:p>
            <a:endParaRPr lang="fr-FR" altLang="fr-FR" dirty="0"/>
          </a:p>
        </p:txBody>
      </p:sp>
      <p:sp>
        <p:nvSpPr>
          <p:cNvPr id="32" name="Rectangle 11"/>
          <p:cNvSpPr>
            <a:spLocks noChangeArrowheads="1"/>
          </p:cNvSpPr>
          <p:nvPr/>
        </p:nvSpPr>
        <p:spPr bwMode="auto">
          <a:xfrm>
            <a:off x="4956" y="5665156"/>
            <a:ext cx="9144000" cy="369887"/>
          </a:xfrm>
          <a:prstGeom prst="rect">
            <a:avLst/>
          </a:prstGeom>
          <a:solidFill>
            <a:srgbClr val="FF0000"/>
          </a:solidFill>
          <a:ln w="9525">
            <a:noFill/>
            <a:miter lim="800000"/>
            <a:headEnd/>
            <a:tailEnd/>
          </a:ln>
        </p:spPr>
        <p:txBody>
          <a:bodyPr>
            <a:spAutoFit/>
          </a:bodyPr>
          <a:lstStyle/>
          <a:p>
            <a:r>
              <a:rPr lang="fr-FR" altLang="fr-FR" dirty="0"/>
              <a:t>ZONE  INTERDITE - INCENDIE       ZONE  INTERDITE – INCENDIE        ZONE  INTE</a:t>
            </a:r>
          </a:p>
        </p:txBody>
      </p:sp>
    </p:spTree>
    <p:extLst>
      <p:ext uri="{BB962C8B-B14F-4D97-AF65-F5344CB8AC3E}">
        <p14:creationId xmlns:p14="http://schemas.microsoft.com/office/powerpoint/2010/main" val="8954448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Extrait requête devant le tribunal administratif de LYON</a:t>
            </a:r>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50</a:t>
            </a:fld>
            <a:endParaRPr lang="fr-FR" altLang="fr-FR"/>
          </a:p>
        </p:txBody>
      </p:sp>
      <p:sp>
        <p:nvSpPr>
          <p:cNvPr id="6" name="ZoneTexte 5"/>
          <p:cNvSpPr txBox="1"/>
          <p:nvPr/>
        </p:nvSpPr>
        <p:spPr>
          <a:xfrm>
            <a:off x="157169" y="1124744"/>
            <a:ext cx="8829661" cy="3539430"/>
          </a:xfrm>
          <a:prstGeom prst="rect">
            <a:avLst/>
          </a:prstGeom>
          <a:noFill/>
        </p:spPr>
        <p:txBody>
          <a:bodyPr wrap="none" rtlCol="0">
            <a:spAutoFit/>
          </a:bodyPr>
          <a:lstStyle/>
          <a:p>
            <a:pPr algn="l"/>
            <a:r>
              <a:rPr lang="fr-FR" sz="1600" dirty="0" smtClean="0"/>
              <a:t>B- EN FAIT</a:t>
            </a:r>
          </a:p>
          <a:p>
            <a:pPr algn="l"/>
            <a:endParaRPr lang="fr-FR" sz="1600" dirty="0" smtClean="0"/>
          </a:p>
          <a:p>
            <a:pPr algn="l"/>
            <a:r>
              <a:rPr lang="fr-FR" sz="1600" dirty="0" smtClean="0"/>
              <a:t>1- LA FAUTE DU SDIS DE LA LOIRE.</a:t>
            </a:r>
          </a:p>
          <a:p>
            <a:pPr algn="l"/>
            <a:r>
              <a:rPr lang="fr-FR" sz="1600" dirty="0" smtClean="0"/>
              <a:t>. En l’espèce, le SDIS est intervenu une première fois au domicile des époux X le </a:t>
            </a:r>
          </a:p>
          <a:p>
            <a:pPr algn="l"/>
            <a:r>
              <a:rPr lang="fr-FR" sz="1600" dirty="0" smtClean="0"/>
              <a:t>24 Novembre 2012 pour un feu de cheminée.</a:t>
            </a:r>
          </a:p>
          <a:p>
            <a:pPr algn="l"/>
            <a:r>
              <a:rPr lang="fr-FR" sz="1600" dirty="0" smtClean="0"/>
              <a:t>Ainsi que cela résulte du Rapport de recherche des causes et circonstances d’Incendie établi </a:t>
            </a:r>
          </a:p>
          <a:p>
            <a:pPr algn="l"/>
            <a:r>
              <a:rPr lang="fr-FR" sz="1600" dirty="0" smtClean="0"/>
              <a:t>le 30 Novembre 2012, les sapeurs- pompiers ont procédé au (pièce n°4) :</a:t>
            </a:r>
          </a:p>
          <a:p>
            <a:pPr marL="285750" indent="-285750" algn="l">
              <a:buFont typeface="Wingdings" panose="05000000000000000000" pitchFamily="2" charset="2"/>
              <a:buChar char="Ø"/>
            </a:pPr>
            <a:r>
              <a:rPr lang="fr-FR" sz="1600" dirty="0" smtClean="0"/>
              <a:t>Retrait des bûches dans le foyer fermé,</a:t>
            </a:r>
          </a:p>
          <a:p>
            <a:pPr marL="285750" indent="-285750" algn="l">
              <a:buFont typeface="Wingdings" panose="05000000000000000000" pitchFamily="2" charset="2"/>
              <a:buChar char="Ø"/>
            </a:pPr>
            <a:r>
              <a:rPr lang="fr-FR" sz="1600" dirty="0" smtClean="0"/>
              <a:t>Déversement de 6 ou 7 bouteilles d’eau dans le conduit,</a:t>
            </a:r>
          </a:p>
          <a:p>
            <a:pPr marL="285750" indent="-285750" algn="l">
              <a:buFont typeface="Wingdings" panose="05000000000000000000" pitchFamily="2" charset="2"/>
              <a:buChar char="Ø"/>
            </a:pPr>
            <a:r>
              <a:rPr lang="fr-FR" sz="1600" dirty="0" smtClean="0"/>
              <a:t>Ramonage du conduit à l’aide d’un hérisson.</a:t>
            </a:r>
          </a:p>
          <a:p>
            <a:pPr algn="l"/>
            <a:r>
              <a:rPr lang="fr-FR" sz="1600" dirty="0" smtClean="0"/>
              <a:t>Arrivée sur les lieux à 08h39 et après n’avoir décelé aucun point chaud par « contact manuel »,</a:t>
            </a:r>
          </a:p>
          <a:p>
            <a:pPr algn="l"/>
            <a:r>
              <a:rPr lang="fr-FR" sz="1600" dirty="0"/>
              <a:t>l</a:t>
            </a:r>
            <a:r>
              <a:rPr lang="fr-FR" sz="1600" dirty="0" smtClean="0"/>
              <a:t>’équipage a terminé son intervention à 10h31 (pièce n°5).</a:t>
            </a:r>
          </a:p>
          <a:p>
            <a:pPr algn="l"/>
            <a:r>
              <a:rPr lang="fr-FR" sz="1600" dirty="0" smtClean="0"/>
              <a:t>Bien entendu et conformément aux préconisations des sapeurs, les époux X ont laissé la </a:t>
            </a:r>
          </a:p>
          <a:p>
            <a:pPr algn="l"/>
            <a:r>
              <a:rPr lang="fr-FR" sz="1600" dirty="0" smtClean="0"/>
              <a:t>cheminée en l’état et n’ont procédé à aucun nouvel allumage du foyer.</a:t>
            </a:r>
          </a:p>
        </p:txBody>
      </p:sp>
      <p:sp>
        <p:nvSpPr>
          <p:cNvPr id="7" name="ZoneTexte 6"/>
          <p:cNvSpPr txBox="1"/>
          <p:nvPr/>
        </p:nvSpPr>
        <p:spPr>
          <a:xfrm>
            <a:off x="157169" y="4680942"/>
            <a:ext cx="8419508" cy="1569660"/>
          </a:xfrm>
          <a:prstGeom prst="rect">
            <a:avLst/>
          </a:prstGeom>
          <a:noFill/>
        </p:spPr>
        <p:txBody>
          <a:bodyPr wrap="square" rtlCol="0">
            <a:spAutoFit/>
          </a:bodyPr>
          <a:lstStyle/>
          <a:p>
            <a:pPr algn="l"/>
            <a:r>
              <a:rPr lang="fr-FR" dirty="0" smtClean="0"/>
              <a:t>24 h plus tard, soit le 25 Novembre 2012, le SDIS intervenait de nouveau pour un embrasement total de la toiture de l’immeuble.</a:t>
            </a:r>
          </a:p>
          <a:p>
            <a:pPr algn="l"/>
            <a:r>
              <a:rPr lang="fr-FR" dirty="0" smtClean="0"/>
              <a:t>Selon le rapport d’expertise déposé par l’expert POURQUERY le 10 Juillet 2013 (pièce n°3):</a:t>
            </a:r>
          </a:p>
          <a:p>
            <a:pPr algn="l"/>
            <a:r>
              <a:rPr lang="fr-FR" dirty="0" smtClean="0">
                <a:solidFill>
                  <a:srgbClr val="FF0000"/>
                </a:solidFill>
              </a:rPr>
              <a:t>« La chaleur dégagée par le premier feu de cheminée a provoqué l’incandescence de la poutre située contre la cheminée ».</a:t>
            </a:r>
            <a:endParaRPr lang="fr-FR" dirty="0">
              <a:solidFill>
                <a:srgbClr val="FF0000"/>
              </a:solidFill>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8" y="1340768"/>
            <a:ext cx="890652" cy="64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756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51</a:t>
            </a:fld>
            <a:endParaRPr lang="fr-FR" altLang="fr-FR"/>
          </a:p>
        </p:txBody>
      </p:sp>
      <p:sp>
        <p:nvSpPr>
          <p:cNvPr id="6" name="ZoneTexte 5"/>
          <p:cNvSpPr txBox="1"/>
          <p:nvPr/>
        </p:nvSpPr>
        <p:spPr>
          <a:xfrm>
            <a:off x="323528" y="1376253"/>
            <a:ext cx="8496944" cy="4278094"/>
          </a:xfrm>
          <a:prstGeom prst="rect">
            <a:avLst/>
          </a:prstGeom>
          <a:noFill/>
        </p:spPr>
        <p:txBody>
          <a:bodyPr wrap="square" rtlCol="0">
            <a:spAutoFit/>
          </a:bodyPr>
          <a:lstStyle/>
          <a:p>
            <a:pPr algn="l"/>
            <a:r>
              <a:rPr lang="fr-FR" dirty="0" smtClean="0"/>
              <a:t>L’expert poursuit en indiquant que les sapeurs- pompiers intervenus sur le premier incendie ne pouvaient pas s’apercevoir de la naissance de ce second incendie compte tenu de l’emplacement du feu couvant qui s’est développé dans l’épaisseur du plancher des combles.</a:t>
            </a:r>
          </a:p>
          <a:p>
            <a:pPr algn="l"/>
            <a:r>
              <a:rPr lang="fr-FR" dirty="0" smtClean="0"/>
              <a:t>En l’espèce, ce fait ne saurait être remis en cause par les époux X.</a:t>
            </a:r>
          </a:p>
          <a:p>
            <a:pPr algn="l"/>
            <a:r>
              <a:rPr lang="fr-FR" u="sng" dirty="0" smtClean="0"/>
              <a:t>Toutefois, cela ne signifie pas qu’un second incendie n’était pas possible.</a:t>
            </a:r>
          </a:p>
          <a:p>
            <a:pPr algn="l"/>
            <a:endParaRPr lang="fr-FR" u="sng" dirty="0"/>
          </a:p>
          <a:p>
            <a:pPr algn="l"/>
            <a:r>
              <a:rPr lang="fr-FR" dirty="0" smtClean="0">
                <a:solidFill>
                  <a:srgbClr val="FF0000"/>
                </a:solidFill>
              </a:rPr>
              <a:t>Les époux X reprochent au SDIS de ne pas avoir mis en place les mesures de surveillance qui s’imposaient après l’extinction du premier incendie.</a:t>
            </a:r>
          </a:p>
          <a:p>
            <a:pPr algn="l"/>
            <a:r>
              <a:rPr lang="fr-FR" dirty="0" smtClean="0">
                <a:solidFill>
                  <a:srgbClr val="0000FF"/>
                </a:solidFill>
              </a:rPr>
              <a:t>Le règlement d’instruction précise très clairement que les opérations d’extinction comprennent, notamment, la surveillance »des lieux.</a:t>
            </a:r>
          </a:p>
          <a:p>
            <a:pPr algn="l"/>
            <a:r>
              <a:rPr lang="fr-FR" dirty="0" smtClean="0">
                <a:solidFill>
                  <a:srgbClr val="FF0000"/>
                </a:solidFill>
              </a:rPr>
              <a:t>Or, dès 10h31 le 24 Novembre 2012, les pompiers terminaient leurs opérations sans mettre en place de surveillance spécifique.</a:t>
            </a:r>
          </a:p>
          <a:p>
            <a:pPr algn="l"/>
            <a:r>
              <a:rPr lang="fr-FR" dirty="0" smtClean="0"/>
              <a:t>Lors des </a:t>
            </a:r>
            <a:r>
              <a:rPr lang="fr-FR" dirty="0" err="1" smtClean="0"/>
              <a:t>accedits</a:t>
            </a:r>
            <a:r>
              <a:rPr lang="fr-FR" dirty="0" smtClean="0"/>
              <a:t>, le SDIS précisait très clairement que les époux X étaient restés dans leur habitation après la première intervention.</a:t>
            </a:r>
          </a:p>
          <a:p>
            <a:pPr algn="l"/>
            <a:r>
              <a:rPr lang="fr-FR" i="1" dirty="0" smtClean="0">
                <a:solidFill>
                  <a:srgbClr val="FF0000"/>
                </a:solidFill>
              </a:rPr>
              <a:t>Certes. TOUTEFOIS, comme le précise expressément l’Expert, il n’incombait nullement aux époux X de surveiller une éventuelle reprise de feu.</a:t>
            </a:r>
            <a:endParaRPr lang="fr-FR" i="1" dirty="0">
              <a:solidFill>
                <a:srgbClr val="FF0000"/>
              </a:solidFill>
            </a:endParaRPr>
          </a:p>
        </p:txBody>
      </p:sp>
    </p:spTree>
    <p:extLst>
      <p:ext uri="{BB962C8B-B14F-4D97-AF65-F5344CB8AC3E}">
        <p14:creationId xmlns:p14="http://schemas.microsoft.com/office/powerpoint/2010/main" val="4772301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52</a:t>
            </a:fld>
            <a:endParaRPr lang="fr-FR" altLang="fr-FR"/>
          </a:p>
        </p:txBody>
      </p:sp>
      <p:sp>
        <p:nvSpPr>
          <p:cNvPr id="6" name="ZoneTexte 5"/>
          <p:cNvSpPr txBox="1"/>
          <p:nvPr/>
        </p:nvSpPr>
        <p:spPr>
          <a:xfrm>
            <a:off x="452661" y="1183829"/>
            <a:ext cx="8280920" cy="4770537"/>
          </a:xfrm>
          <a:prstGeom prst="rect">
            <a:avLst/>
          </a:prstGeom>
          <a:noFill/>
        </p:spPr>
        <p:txBody>
          <a:bodyPr wrap="square" rtlCol="0">
            <a:spAutoFit/>
          </a:bodyPr>
          <a:lstStyle/>
          <a:p>
            <a:pPr algn="l"/>
            <a:r>
              <a:rPr lang="fr-FR" dirty="0" smtClean="0"/>
              <a:t>Par ailleurs et compte tenu de l’ancienneté du bâtiment, de la présence de bois contre le conduit de fumée, des mesures de surveillance auraient dû être prises afin de prévenir tout nouveau risque d’incendie.</a:t>
            </a:r>
          </a:p>
          <a:p>
            <a:pPr algn="l"/>
            <a:endParaRPr lang="fr-FR" dirty="0"/>
          </a:p>
          <a:p>
            <a:pPr algn="l"/>
            <a:r>
              <a:rPr lang="fr-FR" dirty="0" smtClean="0"/>
              <a:t>L’expert évoque deux mesures qui auraient dû être mises en œuvre:</a:t>
            </a:r>
          </a:p>
          <a:p>
            <a:pPr algn="l"/>
            <a:endParaRPr lang="fr-FR" dirty="0" smtClean="0"/>
          </a:p>
          <a:p>
            <a:pPr marL="285750" indent="-285750" algn="l">
              <a:buFont typeface="Wingdings" panose="05000000000000000000" pitchFamily="2" charset="2"/>
              <a:buChar char="Ø"/>
            </a:pPr>
            <a:r>
              <a:rPr lang="fr-FR" dirty="0" smtClean="0"/>
              <a:t>Le découpage du plancher autour du conduit pour s’assurer de l’absence de poussières ou de braises enflammées,</a:t>
            </a:r>
          </a:p>
          <a:p>
            <a:pPr marL="285750" indent="-285750" algn="l">
              <a:buFont typeface="Wingdings" panose="05000000000000000000" pitchFamily="2" charset="2"/>
              <a:buChar char="Ø"/>
            </a:pPr>
            <a:endParaRPr lang="fr-FR" dirty="0"/>
          </a:p>
          <a:p>
            <a:pPr marL="285750" indent="-285750" algn="l">
              <a:buFont typeface="Wingdings" panose="05000000000000000000" pitchFamily="2" charset="2"/>
              <a:buChar char="Ø"/>
            </a:pPr>
            <a:r>
              <a:rPr lang="fr-FR" dirty="0" smtClean="0"/>
              <a:t>Des rondes pour vérifier l’absence de reprise de feu (</a:t>
            </a:r>
            <a:r>
              <a:rPr lang="fr-FR" dirty="0" err="1" smtClean="0"/>
              <a:t>cf</a:t>
            </a:r>
            <a:r>
              <a:rPr lang="fr-FR" dirty="0" smtClean="0"/>
              <a:t> Rapport d’Expertise page 15).</a:t>
            </a:r>
          </a:p>
          <a:p>
            <a:pPr algn="l"/>
            <a:endParaRPr lang="fr-FR" dirty="0" smtClean="0"/>
          </a:p>
          <a:p>
            <a:pPr algn="l"/>
            <a:r>
              <a:rPr lang="fr-FR" dirty="0" smtClean="0"/>
              <a:t>Aucune de ces mesures n’a malheureusement  été mise en œuvre.</a:t>
            </a:r>
            <a:endParaRPr lang="fr-FR" dirty="0"/>
          </a:p>
          <a:p>
            <a:pPr algn="l"/>
            <a:r>
              <a:rPr lang="fr-FR" dirty="0" smtClean="0"/>
              <a:t>Or, le lien de causalité entre le défaut de surveillance de l’habitation </a:t>
            </a:r>
            <a:r>
              <a:rPr lang="fr-FR" u="sng" dirty="0" smtClean="0"/>
              <a:t>par des professionnels</a:t>
            </a:r>
            <a:r>
              <a:rPr lang="fr-FR" dirty="0" smtClean="0"/>
              <a:t> et le préjudice extrêmement important des époux X est non seulement </a:t>
            </a:r>
            <a:r>
              <a:rPr lang="fr-FR" u="sng" dirty="0" smtClean="0"/>
              <a:t>direct</a:t>
            </a:r>
            <a:r>
              <a:rPr lang="fr-FR" dirty="0" smtClean="0"/>
              <a:t> mais aussi </a:t>
            </a:r>
            <a:r>
              <a:rPr lang="fr-FR" u="sng" dirty="0" smtClean="0"/>
              <a:t>certain</a:t>
            </a:r>
            <a:r>
              <a:rPr lang="fr-FR" dirty="0" smtClean="0"/>
              <a:t>.</a:t>
            </a:r>
          </a:p>
          <a:p>
            <a:pPr algn="l"/>
            <a:endParaRPr lang="fr-FR" dirty="0" smtClean="0"/>
          </a:p>
          <a:p>
            <a:pPr algn="l"/>
            <a:r>
              <a:rPr lang="fr-FR" dirty="0" smtClean="0">
                <a:solidFill>
                  <a:srgbClr val="FF0000"/>
                </a:solidFill>
              </a:rPr>
              <a:t>Au vu de ce qui précède, il est demandé au tribunal de constater que le SDIS de la Loire a commis une faute dans l’exercice de sa mission en ne procédant pas à la mission de surveillance qui était pourtant nécessaire.</a:t>
            </a:r>
            <a:endParaRPr lang="fr-FR" dirty="0">
              <a:solidFill>
                <a:srgbClr val="FF0000"/>
              </a:solidFill>
            </a:endParaRPr>
          </a:p>
        </p:txBody>
      </p:sp>
    </p:spTree>
    <p:extLst>
      <p:ext uri="{BB962C8B-B14F-4D97-AF65-F5344CB8AC3E}">
        <p14:creationId xmlns:p14="http://schemas.microsoft.com/office/powerpoint/2010/main" val="18917184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53</a:t>
            </a:fld>
            <a:endParaRPr lang="fr-FR" altLang="fr-FR"/>
          </a:p>
        </p:txBody>
      </p:sp>
      <p:sp>
        <p:nvSpPr>
          <p:cNvPr id="6" name="ZoneTexte 5"/>
          <p:cNvSpPr txBox="1"/>
          <p:nvPr/>
        </p:nvSpPr>
        <p:spPr>
          <a:xfrm>
            <a:off x="287760" y="1340768"/>
            <a:ext cx="8604720" cy="4524315"/>
          </a:xfrm>
          <a:prstGeom prst="rect">
            <a:avLst/>
          </a:prstGeom>
          <a:noFill/>
        </p:spPr>
        <p:txBody>
          <a:bodyPr wrap="square" rtlCol="0">
            <a:spAutoFit/>
          </a:bodyPr>
          <a:lstStyle/>
          <a:p>
            <a:pPr algn="l"/>
            <a:r>
              <a:rPr lang="fr-FR" u="sng" dirty="0" smtClean="0"/>
              <a:t>2- L’ABSENCE D’ATTENUATION DE RESPONSABILITE DU SDIS</a:t>
            </a:r>
          </a:p>
          <a:p>
            <a:pPr algn="l"/>
            <a:endParaRPr lang="fr-FR" dirty="0"/>
          </a:p>
          <a:p>
            <a:pPr algn="l"/>
            <a:r>
              <a:rPr lang="fr-FR" dirty="0" smtClean="0"/>
              <a:t>Le SDIS a tenté de minimiser sa responsabilité en invoquant le fait selon lequel le conduit de fumée ainsi que la cheminée en elle- même auraient été affectées de plusieurs malfaçons.</a:t>
            </a:r>
          </a:p>
          <a:p>
            <a:pPr algn="l"/>
            <a:r>
              <a:rPr lang="fr-FR" dirty="0" smtClean="0"/>
              <a:t>En l’espèce, il est important de rappeler que le bâtiment était relativement ancien et, qu’en conséquence, </a:t>
            </a:r>
            <a:r>
              <a:rPr lang="fr-FR" u="sng" dirty="0" smtClean="0">
                <a:solidFill>
                  <a:srgbClr val="FF0000"/>
                </a:solidFill>
              </a:rPr>
              <a:t>la surveillance du SDIS était d’autant plus indispensable.</a:t>
            </a:r>
          </a:p>
          <a:p>
            <a:pPr algn="l"/>
            <a:endParaRPr lang="fr-FR" dirty="0"/>
          </a:p>
          <a:p>
            <a:pPr algn="l"/>
            <a:r>
              <a:rPr lang="fr-FR" u="sng" dirty="0" smtClean="0"/>
              <a:t>3- LE CHIFFRAGE DU PREJUDICE</a:t>
            </a:r>
          </a:p>
          <a:p>
            <a:pPr algn="l"/>
            <a:endParaRPr lang="fr-FR" u="sng" dirty="0"/>
          </a:p>
          <a:p>
            <a:pPr algn="l"/>
            <a:r>
              <a:rPr lang="fr-FR" dirty="0" smtClean="0"/>
              <a:t>Le procès- verbal de constatations relatives aux causes et circonstances et à l’évaluation des dommages, régularisé par les Experts d’assurances de chacune des parties, chiffrent le préjudice de Monsieur et Madame X à une somme de</a:t>
            </a:r>
          </a:p>
          <a:p>
            <a:pPr algn="l"/>
            <a:r>
              <a:rPr lang="fr-FR" dirty="0" smtClean="0"/>
              <a:t>175 308 Euros TTC vétusté déduite (pièce n°4).</a:t>
            </a:r>
          </a:p>
          <a:p>
            <a:pPr algn="l"/>
            <a:endParaRPr lang="fr-FR" dirty="0" smtClean="0"/>
          </a:p>
          <a:p>
            <a:pPr algn="l"/>
            <a:r>
              <a:rPr lang="fr-FR" dirty="0" smtClean="0"/>
              <a:t>Le rapport d’Expertise judiciaire conduit à une somme identique (pièce n°3).</a:t>
            </a:r>
          </a:p>
          <a:p>
            <a:pPr algn="l"/>
            <a:endParaRPr lang="fr-FR" u="sng" dirty="0" smtClean="0"/>
          </a:p>
          <a:p>
            <a:pPr algn="l"/>
            <a:endParaRPr lang="fr-FR" dirty="0"/>
          </a:p>
          <a:p>
            <a:pPr algn="l"/>
            <a:endParaRPr lang="fr-FR" dirty="0"/>
          </a:p>
        </p:txBody>
      </p:sp>
    </p:spTree>
    <p:extLst>
      <p:ext uri="{BB962C8B-B14F-4D97-AF65-F5344CB8AC3E}">
        <p14:creationId xmlns:p14="http://schemas.microsoft.com/office/powerpoint/2010/main" val="5267976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Extrait requête devant le tribunal administratif de LYON</a:t>
            </a:r>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54</a:t>
            </a:fld>
            <a:endParaRPr lang="fr-FR" altLang="fr-FR"/>
          </a:p>
        </p:txBody>
      </p:sp>
      <p:sp>
        <p:nvSpPr>
          <p:cNvPr id="6" name="ZoneTexte 5"/>
          <p:cNvSpPr txBox="1"/>
          <p:nvPr/>
        </p:nvSpPr>
        <p:spPr>
          <a:xfrm>
            <a:off x="211783" y="1340768"/>
            <a:ext cx="8449469" cy="4031873"/>
          </a:xfrm>
          <a:prstGeom prst="rect">
            <a:avLst/>
          </a:prstGeom>
          <a:noFill/>
        </p:spPr>
        <p:txBody>
          <a:bodyPr wrap="square" rtlCol="0">
            <a:spAutoFit/>
          </a:bodyPr>
          <a:lstStyle/>
          <a:p>
            <a:pPr algn="l"/>
            <a:r>
              <a:rPr lang="fr-FR" dirty="0" smtClean="0"/>
              <a:t>A ce jour, le chiffrage définitif de la remise en état de l’habitation et des coûts annexes a pu être déterminé; il se décompose comme suit:</a:t>
            </a:r>
          </a:p>
          <a:p>
            <a:pPr algn="l"/>
            <a:endParaRPr lang="fr-FR" dirty="0" smtClean="0"/>
          </a:p>
          <a:p>
            <a:pPr marL="285750" indent="-285750" algn="l">
              <a:buFont typeface="Wingdings" panose="05000000000000000000" pitchFamily="2" charset="2"/>
              <a:buChar char="Ø"/>
            </a:pPr>
            <a:r>
              <a:rPr lang="fr-FR" dirty="0" smtClean="0"/>
              <a:t>Immobilier vétusté déduite……91839 £ TTC</a:t>
            </a:r>
          </a:p>
          <a:p>
            <a:pPr marL="285750" indent="-285750" algn="l">
              <a:buFont typeface="Wingdings" panose="05000000000000000000" pitchFamily="2" charset="2"/>
              <a:buChar char="Ø"/>
            </a:pPr>
            <a:r>
              <a:rPr lang="fr-FR" dirty="0" smtClean="0"/>
              <a:t>Frais de démolition…………….16820 £ TTC</a:t>
            </a:r>
          </a:p>
          <a:p>
            <a:pPr marL="285750" indent="-285750" algn="l">
              <a:buFont typeface="Wingdings" panose="05000000000000000000" pitchFamily="2" charset="2"/>
              <a:buChar char="Ø"/>
            </a:pPr>
            <a:r>
              <a:rPr lang="fr-FR" dirty="0" smtClean="0"/>
              <a:t>Mise en conformité…………….1605 £ TTC</a:t>
            </a:r>
          </a:p>
          <a:p>
            <a:pPr marL="285750" indent="-285750" algn="l">
              <a:buFont typeface="Wingdings" panose="05000000000000000000" pitchFamily="2" charset="2"/>
              <a:buChar char="Ø"/>
            </a:pPr>
            <a:r>
              <a:rPr lang="fr-FR" dirty="0" smtClean="0"/>
              <a:t>Honoraire de maîtrise d’œuvre.10494 £ TTC</a:t>
            </a:r>
          </a:p>
          <a:p>
            <a:pPr marL="285750" indent="-285750" algn="l">
              <a:buFont typeface="Wingdings" panose="05000000000000000000" pitchFamily="2" charset="2"/>
              <a:buChar char="Ø"/>
            </a:pPr>
            <a:r>
              <a:rPr lang="fr-FR" dirty="0" smtClean="0"/>
              <a:t>Honoraire SPS………………….1691 £ TTC</a:t>
            </a:r>
          </a:p>
          <a:p>
            <a:pPr marL="285750" indent="-285750" algn="l">
              <a:buFont typeface="Wingdings" panose="05000000000000000000" pitchFamily="2" charset="2"/>
              <a:buChar char="Ø"/>
            </a:pPr>
            <a:r>
              <a:rPr lang="fr-FR" dirty="0" smtClean="0"/>
              <a:t>Perte d’usage…………………...11880 £ TTC</a:t>
            </a:r>
          </a:p>
          <a:p>
            <a:pPr marL="285750" indent="-285750" algn="l">
              <a:buFont typeface="Wingdings" panose="05000000000000000000" pitchFamily="2" charset="2"/>
              <a:buChar char="Ø"/>
            </a:pPr>
            <a:r>
              <a:rPr lang="fr-FR" dirty="0" smtClean="0"/>
              <a:t>Contenu vétusté déduite……….39179 £ TTC</a:t>
            </a:r>
          </a:p>
          <a:p>
            <a:pPr marL="285750" indent="-285750" algn="l">
              <a:buFont typeface="Wingdings" panose="05000000000000000000" pitchFamily="2" charset="2"/>
              <a:buChar char="Ø"/>
            </a:pPr>
            <a:r>
              <a:rPr lang="fr-FR" dirty="0" smtClean="0"/>
              <a:t>Vétusté non récupérable au titre de la construction…..864 £ TTC</a:t>
            </a:r>
          </a:p>
          <a:p>
            <a:pPr marL="285750" indent="-285750" algn="l">
              <a:buFont typeface="Wingdings" panose="05000000000000000000" pitchFamily="2" charset="2"/>
              <a:buChar char="Ø"/>
            </a:pPr>
            <a:r>
              <a:rPr lang="fr-FR" dirty="0" smtClean="0"/>
              <a:t>Honoraires d’Expertises pour le compte de l’assuré…5705 £ TTC</a:t>
            </a:r>
          </a:p>
          <a:p>
            <a:pPr marL="285750" indent="-285750" algn="l">
              <a:buFont typeface="Wingdings" panose="05000000000000000000" pitchFamily="2" charset="2"/>
              <a:buChar char="Ø"/>
            </a:pPr>
            <a:endParaRPr lang="fr-FR" dirty="0"/>
          </a:p>
          <a:p>
            <a:pPr algn="l"/>
            <a:r>
              <a:rPr lang="fr-FR" dirty="0" smtClean="0"/>
              <a:t>Soit la somme totale de  180 077 £ TTC.</a:t>
            </a:r>
          </a:p>
          <a:p>
            <a:pPr marL="285750" indent="-285750" algn="l">
              <a:buFont typeface="Wingdings" panose="05000000000000000000" pitchFamily="2" charset="2"/>
              <a:buChar char="Ø"/>
            </a:pPr>
            <a:endParaRPr lang="fr-FR" dirty="0" smtClean="0"/>
          </a:p>
          <a:p>
            <a:pPr marL="285750" indent="-285750" algn="l">
              <a:buFont typeface="Wingdings" panose="05000000000000000000" pitchFamily="2" charset="2"/>
              <a:buChar char="Ø"/>
            </a:pPr>
            <a:endParaRPr lang="fr-FR"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2097539"/>
            <a:ext cx="1533108" cy="1115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a:spLocks noChangeArrowheads="1"/>
          </p:cNvSpPr>
          <p:nvPr/>
        </p:nvSpPr>
        <p:spPr bwMode="auto">
          <a:xfrm>
            <a:off x="2483768" y="4509120"/>
            <a:ext cx="1593609" cy="329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Tree>
    <p:extLst>
      <p:ext uri="{BB962C8B-B14F-4D97-AF65-F5344CB8AC3E}">
        <p14:creationId xmlns:p14="http://schemas.microsoft.com/office/powerpoint/2010/main" val="3587461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Extrait requête devant le tribunal administratif de LYON</a:t>
            </a:r>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55</a:t>
            </a:fld>
            <a:endParaRPr lang="fr-FR" altLang="fr-FR"/>
          </a:p>
        </p:txBody>
      </p:sp>
      <p:sp>
        <p:nvSpPr>
          <p:cNvPr id="6" name="ZoneTexte 5"/>
          <p:cNvSpPr txBox="1"/>
          <p:nvPr/>
        </p:nvSpPr>
        <p:spPr>
          <a:xfrm>
            <a:off x="214834" y="1268760"/>
            <a:ext cx="8496944" cy="2862322"/>
          </a:xfrm>
          <a:prstGeom prst="rect">
            <a:avLst/>
          </a:prstGeom>
          <a:noFill/>
        </p:spPr>
        <p:txBody>
          <a:bodyPr wrap="square" rtlCol="0">
            <a:spAutoFit/>
          </a:bodyPr>
          <a:lstStyle/>
          <a:p>
            <a:pPr algn="l"/>
            <a:r>
              <a:rPr lang="fr-FR" sz="1800" dirty="0" smtClean="0"/>
              <a:t>Par ailleurs, outre le préjudice matériel, les époux X, âgés de 72 et 74 ans, ont été </a:t>
            </a:r>
            <a:r>
              <a:rPr lang="fr-FR" sz="1800" u="sng" dirty="0" smtClean="0"/>
              <a:t>particulièrement choqués</a:t>
            </a:r>
            <a:r>
              <a:rPr lang="fr-FR" sz="1800" dirty="0" smtClean="0"/>
              <a:t> de voir leur logement avec tout son contenu entièrement ravagé par un incendie qui aurait pu être évité si une surveillance normale avait été mise en place.</a:t>
            </a:r>
          </a:p>
          <a:p>
            <a:pPr algn="l"/>
            <a:endParaRPr lang="fr-FR" sz="1800" dirty="0" smtClean="0"/>
          </a:p>
          <a:p>
            <a:pPr algn="l"/>
            <a:r>
              <a:rPr lang="fr-FR" sz="1800" dirty="0" smtClean="0"/>
              <a:t>Cet incendie est d’autant plus dramatique pour eux qu’ils occupent ce logement, avec leurs enfants, </a:t>
            </a:r>
            <a:r>
              <a:rPr lang="fr-FR" sz="1800" u="sng" dirty="0" smtClean="0"/>
              <a:t>depuis 42 ans</a:t>
            </a:r>
            <a:r>
              <a:rPr lang="fr-FR" sz="1800" dirty="0" smtClean="0"/>
              <a:t>!</a:t>
            </a:r>
          </a:p>
          <a:p>
            <a:pPr algn="l"/>
            <a:endParaRPr lang="fr-FR" sz="1800" dirty="0" smtClean="0"/>
          </a:p>
          <a:p>
            <a:pPr algn="l"/>
            <a:r>
              <a:rPr lang="fr-FR" sz="1800" dirty="0" smtClean="0"/>
              <a:t>Dès lors, il est demandé au Tribunal de condamner le SDIS au paiement d’une somme de 10 000 £ </a:t>
            </a:r>
            <a:r>
              <a:rPr lang="fr-FR" sz="1800" u="sng" dirty="0" smtClean="0"/>
              <a:t>au titre du préjudice moral</a:t>
            </a:r>
            <a:r>
              <a:rPr lang="fr-FR" sz="1800" dirty="0" smtClean="0"/>
              <a:t>.</a:t>
            </a:r>
            <a:endParaRPr lang="fr-FR" sz="180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4509120"/>
            <a:ext cx="1296144" cy="943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9322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56</a:t>
            </a:fld>
            <a:endParaRPr lang="fr-FR" altLang="fr-FR"/>
          </a:p>
        </p:txBody>
      </p:sp>
      <p:sp>
        <p:nvSpPr>
          <p:cNvPr id="6" name="ZoneTexte 5"/>
          <p:cNvSpPr txBox="1"/>
          <p:nvPr/>
        </p:nvSpPr>
        <p:spPr>
          <a:xfrm>
            <a:off x="179388" y="1054953"/>
            <a:ext cx="8424936" cy="5509200"/>
          </a:xfrm>
          <a:prstGeom prst="rect">
            <a:avLst/>
          </a:prstGeom>
          <a:noFill/>
        </p:spPr>
        <p:txBody>
          <a:bodyPr wrap="square" rtlCol="0">
            <a:spAutoFit/>
          </a:bodyPr>
          <a:lstStyle/>
          <a:p>
            <a:pPr algn="l"/>
            <a:r>
              <a:rPr lang="fr-FR" sz="1600" dirty="0" smtClean="0"/>
              <a:t>PAR CES MOTIFS</a:t>
            </a:r>
            <a:endParaRPr lang="fr-FR" sz="1600" dirty="0"/>
          </a:p>
          <a:p>
            <a:pPr marL="285750" indent="-285750" algn="l">
              <a:buFont typeface="Wingdings" panose="05000000000000000000" pitchFamily="2" charset="2"/>
              <a:buChar char="Ø"/>
            </a:pPr>
            <a:r>
              <a:rPr lang="fr-FR" sz="1600" dirty="0" smtClean="0"/>
              <a:t>Vu les principes s’aspirant des articles 1382 et suivants du Code civil;</a:t>
            </a:r>
          </a:p>
          <a:p>
            <a:pPr marL="285750" indent="-285750" algn="l">
              <a:buFont typeface="Wingdings" panose="05000000000000000000" pitchFamily="2" charset="2"/>
              <a:buChar char="Ø"/>
            </a:pPr>
            <a:r>
              <a:rPr lang="fr-FR" sz="1600" dirty="0" smtClean="0"/>
              <a:t>Vu l’arrêté du 1</a:t>
            </a:r>
            <a:r>
              <a:rPr lang="fr-FR" sz="1600" baseline="30000" dirty="0" smtClean="0"/>
              <a:t>er</a:t>
            </a:r>
            <a:r>
              <a:rPr lang="fr-FR" sz="1600" dirty="0" smtClean="0"/>
              <a:t> Février 1978 approuvant le Règlement d’Instruction et de Manœuvre des Sapeurs- Pompiers communaux,</a:t>
            </a:r>
          </a:p>
          <a:p>
            <a:pPr marL="285750" indent="-285750" algn="l">
              <a:buFont typeface="Wingdings" panose="05000000000000000000" pitchFamily="2" charset="2"/>
              <a:buChar char="Ø"/>
            </a:pPr>
            <a:r>
              <a:rPr lang="fr-FR" sz="1600" dirty="0" smtClean="0"/>
              <a:t>Vu le rapport d’Expertise judiciaire déposé le 10 Juillet 2013 par l’expert POURQUERY,</a:t>
            </a:r>
          </a:p>
          <a:p>
            <a:pPr marL="285750" indent="-285750" algn="l">
              <a:buFont typeface="Wingdings" panose="05000000000000000000" pitchFamily="2" charset="2"/>
              <a:buChar char="Ø"/>
            </a:pPr>
            <a:r>
              <a:rPr lang="fr-FR" sz="1600" dirty="0" smtClean="0"/>
              <a:t>Vu la jurisprudence produite,</a:t>
            </a:r>
          </a:p>
          <a:p>
            <a:pPr marL="285750" indent="-285750" algn="l">
              <a:buFont typeface="Wingdings" panose="05000000000000000000" pitchFamily="2" charset="2"/>
              <a:buChar char="Ø"/>
            </a:pPr>
            <a:r>
              <a:rPr lang="fr-FR" sz="1600" dirty="0" smtClean="0"/>
              <a:t>Vu les pièces versées aux débats,</a:t>
            </a:r>
          </a:p>
          <a:p>
            <a:pPr marL="285750" indent="-285750" algn="l">
              <a:buFont typeface="Wingdings" panose="05000000000000000000" pitchFamily="2" charset="2"/>
              <a:buChar char="Ø"/>
            </a:pPr>
            <a:endParaRPr lang="fr-FR" sz="1600" dirty="0" smtClean="0"/>
          </a:p>
          <a:p>
            <a:pPr marL="285750" indent="-285750" algn="l">
              <a:buFont typeface="Wingdings" panose="05000000000000000000" pitchFamily="2" charset="2"/>
              <a:buChar char="§"/>
            </a:pPr>
            <a:r>
              <a:rPr lang="fr-FR" sz="1600" dirty="0" smtClean="0"/>
              <a:t>Dire et juger que le SDIS de la Loire a commis une faute dans l’exercice de sa mission en ne procédant pas à la mission de Surveillance qui était pourtant nécessaire,</a:t>
            </a:r>
          </a:p>
          <a:p>
            <a:pPr marL="285750" indent="-285750" algn="l">
              <a:buFont typeface="Wingdings" panose="05000000000000000000" pitchFamily="2" charset="2"/>
              <a:buChar char="§"/>
            </a:pPr>
            <a:r>
              <a:rPr lang="fr-FR" sz="1600" dirty="0" smtClean="0"/>
              <a:t>Constater que cette négligence a un lien de causalité certain et direct avec le préjudice des époux X,</a:t>
            </a:r>
          </a:p>
          <a:p>
            <a:pPr marL="285750" indent="-285750" algn="l">
              <a:buFont typeface="Wingdings" panose="05000000000000000000" pitchFamily="2" charset="2"/>
              <a:buChar char="§"/>
            </a:pPr>
            <a:r>
              <a:rPr lang="fr-FR" sz="1600" dirty="0" smtClean="0"/>
              <a:t>Condamner le SDIS à payer aux époux X la somme de </a:t>
            </a:r>
            <a:r>
              <a:rPr lang="fr-FR" sz="1600" dirty="0" smtClean="0">
                <a:solidFill>
                  <a:srgbClr val="FF0000"/>
                </a:solidFill>
              </a:rPr>
              <a:t>180 077 £ TTC </a:t>
            </a:r>
            <a:r>
              <a:rPr lang="fr-FR" sz="1600" dirty="0" smtClean="0"/>
              <a:t>correspondant aux travaux de remise en état de leur habitation, outre différents préjudices annexes (perte d’usage…).</a:t>
            </a:r>
          </a:p>
          <a:p>
            <a:pPr marL="285750" indent="-285750" algn="l">
              <a:buFont typeface="Wingdings" panose="05000000000000000000" pitchFamily="2" charset="2"/>
              <a:buChar char="§"/>
            </a:pPr>
            <a:r>
              <a:rPr lang="fr-FR" sz="1600" dirty="0" smtClean="0"/>
              <a:t>Le condamner à leur payer une somme de </a:t>
            </a:r>
            <a:r>
              <a:rPr lang="fr-FR" sz="1600" dirty="0" smtClean="0">
                <a:solidFill>
                  <a:srgbClr val="FF0000"/>
                </a:solidFill>
              </a:rPr>
              <a:t>10 000 £ </a:t>
            </a:r>
            <a:r>
              <a:rPr lang="fr-FR" sz="1600" dirty="0" smtClean="0"/>
              <a:t>au titre de leur préjudice moral,</a:t>
            </a:r>
          </a:p>
          <a:p>
            <a:pPr marL="285750" indent="-285750" algn="l">
              <a:buFont typeface="Wingdings" panose="05000000000000000000" pitchFamily="2" charset="2"/>
              <a:buChar char="§"/>
            </a:pPr>
            <a:r>
              <a:rPr lang="fr-FR" sz="1600" dirty="0" smtClean="0"/>
              <a:t>Le condamner à payer à Mr et Mme X une somme de </a:t>
            </a:r>
            <a:r>
              <a:rPr lang="fr-FR" sz="1600" dirty="0" smtClean="0">
                <a:solidFill>
                  <a:srgbClr val="FF0000"/>
                </a:solidFill>
              </a:rPr>
              <a:t>3500 £</a:t>
            </a:r>
            <a:r>
              <a:rPr lang="fr-FR" sz="1600" dirty="0" smtClean="0"/>
              <a:t> au titre de l’article  L.761-1 du Code de la Justice Administrative, </a:t>
            </a:r>
          </a:p>
          <a:p>
            <a:pPr marL="285750" indent="-285750" algn="l">
              <a:buFont typeface="Wingdings" panose="05000000000000000000" pitchFamily="2" charset="2"/>
              <a:buChar char="§"/>
            </a:pPr>
            <a:r>
              <a:rPr lang="fr-FR" sz="1600" dirty="0" smtClean="0"/>
              <a:t>Le condamner enfin aux entiers dépens de l’instance qui intégreront les frais de référé devant le Tribunal de Grande Instance de SAINT- ETIENNE ainsi que le coût de l’Expertise Judiciaire.</a:t>
            </a:r>
          </a:p>
          <a:p>
            <a:pPr marL="285750" indent="-285750" algn="l">
              <a:buFont typeface="Wingdings" panose="05000000000000000000" pitchFamily="2" charset="2"/>
              <a:buChar char="Ø"/>
            </a:pPr>
            <a:endParaRPr lang="fr-FR" sz="1600"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8280" y="1063362"/>
            <a:ext cx="792088" cy="57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553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Eléments du REX des SPI</a:t>
            </a:r>
            <a:r>
              <a:rPr lang="fr-FR" sz="1800" b="0" kern="1200" dirty="0">
                <a:solidFill>
                  <a:srgbClr val="FFFF00"/>
                </a:solidFill>
                <a:latin typeface="Arial" charset="0"/>
                <a:ea typeface="+mn-ea"/>
                <a:cs typeface="Arial" charset="0"/>
              </a:rPr>
              <a:t/>
            </a:r>
            <a:br>
              <a:rPr lang="fr-FR" sz="1800" b="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57</a:t>
            </a:fld>
            <a:endParaRPr lang="fr-FR" altLang="fr-FR"/>
          </a:p>
        </p:txBody>
      </p:sp>
      <p:sp>
        <p:nvSpPr>
          <p:cNvPr id="6" name="Rectangle 5"/>
          <p:cNvSpPr/>
          <p:nvPr/>
        </p:nvSpPr>
        <p:spPr>
          <a:xfrm>
            <a:off x="588467" y="1124744"/>
            <a:ext cx="7920880" cy="2308324"/>
          </a:xfrm>
          <a:prstGeom prst="rect">
            <a:avLst/>
          </a:prstGeom>
        </p:spPr>
        <p:txBody>
          <a:bodyPr wrap="square">
            <a:spAutoFit/>
          </a:bodyPr>
          <a:lstStyle/>
          <a:p>
            <a:pPr algn="ctr"/>
            <a:r>
              <a:rPr lang="fr-FR" sz="1600" b="1" dirty="0">
                <a:solidFill>
                  <a:srgbClr val="FF0000"/>
                </a:solidFill>
              </a:rPr>
              <a:t>Sur tout feu de cheminée :</a:t>
            </a:r>
            <a:endParaRPr lang="fr-FR" sz="1600" dirty="0">
              <a:solidFill>
                <a:srgbClr val="FF0000"/>
              </a:solidFill>
            </a:endParaRPr>
          </a:p>
          <a:p>
            <a:pPr algn="l"/>
            <a:r>
              <a:rPr lang="fr-FR" sz="1600" dirty="0">
                <a:solidFill>
                  <a:srgbClr val="0000FF"/>
                </a:solidFill>
              </a:rPr>
              <a:t> </a:t>
            </a:r>
          </a:p>
          <a:p>
            <a:pPr marL="285750" indent="-285750" algn="l">
              <a:buFont typeface="Wingdings" panose="05000000000000000000" pitchFamily="2" charset="2"/>
              <a:buChar char="Ø"/>
            </a:pPr>
            <a:r>
              <a:rPr lang="fr-FR" sz="1600" dirty="0" smtClean="0">
                <a:solidFill>
                  <a:srgbClr val="0000FF"/>
                </a:solidFill>
              </a:rPr>
              <a:t>Mettre </a:t>
            </a:r>
            <a:r>
              <a:rPr lang="fr-FR" sz="1600" dirty="0">
                <a:solidFill>
                  <a:srgbClr val="0000FF"/>
                </a:solidFill>
              </a:rPr>
              <a:t>en place des rondes, voir laisser une surveillance sur place</a:t>
            </a:r>
            <a:r>
              <a:rPr lang="fr-FR" sz="1600" dirty="0" smtClean="0">
                <a:solidFill>
                  <a:srgbClr val="0000FF"/>
                </a:solidFill>
              </a:rPr>
              <a:t>.</a:t>
            </a:r>
          </a:p>
          <a:p>
            <a:pPr marL="285750" indent="-285750" algn="l">
              <a:buFont typeface="Wingdings" panose="05000000000000000000" pitchFamily="2" charset="2"/>
              <a:buChar char="Ø"/>
            </a:pPr>
            <a:endParaRPr lang="fr-FR" sz="1600" dirty="0">
              <a:solidFill>
                <a:srgbClr val="0000FF"/>
              </a:solidFill>
            </a:endParaRPr>
          </a:p>
          <a:p>
            <a:pPr marL="285750" indent="-285750" algn="l">
              <a:buFont typeface="Wingdings" panose="05000000000000000000" pitchFamily="2" charset="2"/>
              <a:buChar char="Ø"/>
            </a:pPr>
            <a:r>
              <a:rPr lang="fr-FR" sz="1600" dirty="0" smtClean="0">
                <a:solidFill>
                  <a:srgbClr val="0000FF"/>
                </a:solidFill>
              </a:rPr>
              <a:t>Rendre </a:t>
            </a:r>
            <a:r>
              <a:rPr lang="fr-FR" sz="1600" dirty="0">
                <a:solidFill>
                  <a:srgbClr val="0000FF"/>
                </a:solidFill>
              </a:rPr>
              <a:t>obligatoire le contrôle des points chauds avec la caméra thermique (à défaut, thermomètre laser</a:t>
            </a:r>
            <a:r>
              <a:rPr lang="fr-FR" sz="1600" dirty="0" smtClean="0">
                <a:solidFill>
                  <a:srgbClr val="0000FF"/>
                </a:solidFill>
              </a:rPr>
              <a:t>).</a:t>
            </a:r>
          </a:p>
          <a:p>
            <a:pPr marL="285750" indent="-285750" algn="l">
              <a:buFont typeface="Wingdings" panose="05000000000000000000" pitchFamily="2" charset="2"/>
              <a:buChar char="Ø"/>
            </a:pPr>
            <a:endParaRPr lang="fr-FR" sz="1600" dirty="0">
              <a:solidFill>
                <a:srgbClr val="0000FF"/>
              </a:solidFill>
            </a:endParaRPr>
          </a:p>
          <a:p>
            <a:pPr marL="285750" indent="-285750" algn="l">
              <a:buFont typeface="Wingdings" panose="05000000000000000000" pitchFamily="2" charset="2"/>
              <a:buChar char="Ø"/>
            </a:pPr>
            <a:r>
              <a:rPr lang="fr-FR" sz="1600" dirty="0" smtClean="0">
                <a:solidFill>
                  <a:srgbClr val="0000FF"/>
                </a:solidFill>
              </a:rPr>
              <a:t>Utilisation </a:t>
            </a:r>
            <a:r>
              <a:rPr lang="fr-FR" sz="1600" dirty="0">
                <a:solidFill>
                  <a:srgbClr val="0000FF"/>
                </a:solidFill>
              </a:rPr>
              <a:t>de lances à eau par le haut du conduit jusqu’à apparition de l’eau dans le foyer</a:t>
            </a:r>
            <a:r>
              <a:rPr lang="fr-FR" sz="1400" dirty="0">
                <a:solidFill>
                  <a:srgbClr val="0000FF"/>
                </a:solidFill>
              </a:rPr>
              <a:t>.</a:t>
            </a: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0337" y="3519587"/>
            <a:ext cx="3943325" cy="2628883"/>
          </a:xfrm>
          <a:prstGeom prst="rect">
            <a:avLst/>
          </a:prstGeom>
          <a:ln w="19050">
            <a:solidFill>
              <a:srgbClr val="FFFF00"/>
            </a:solidFill>
          </a:ln>
        </p:spPr>
      </p:pic>
    </p:spTree>
    <p:extLst>
      <p:ext uri="{BB962C8B-B14F-4D97-AF65-F5344CB8AC3E}">
        <p14:creationId xmlns:p14="http://schemas.microsoft.com/office/powerpoint/2010/main" val="9362691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45" y="0"/>
            <a:ext cx="9144000" cy="1038225"/>
          </a:xfrm>
        </p:spPr>
        <p:txBody>
          <a:bodyPr/>
          <a:lstStyle/>
          <a:p>
            <a:endParaRPr lang="fr-FR"/>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58</a:t>
            </a:fld>
            <a:endParaRPr lang="fr-FR" altLang="fr-FR"/>
          </a:p>
        </p:txBody>
      </p:sp>
      <p:sp>
        <p:nvSpPr>
          <p:cNvPr id="6" name="ZoneTexte 5"/>
          <p:cNvSpPr txBox="1"/>
          <p:nvPr/>
        </p:nvSpPr>
        <p:spPr>
          <a:xfrm>
            <a:off x="409675" y="1124744"/>
            <a:ext cx="8319265" cy="830997"/>
          </a:xfrm>
          <a:prstGeom prst="rect">
            <a:avLst/>
          </a:prstGeom>
          <a:noFill/>
        </p:spPr>
        <p:txBody>
          <a:bodyPr wrap="none" rtlCol="0">
            <a:spAutoFit/>
          </a:bodyPr>
          <a:lstStyle/>
          <a:p>
            <a:pPr marL="285750" indent="-285750" algn="l">
              <a:buFont typeface="Wingdings" panose="05000000000000000000" pitchFamily="2" charset="2"/>
              <a:buChar char="Ø"/>
            </a:pPr>
            <a:r>
              <a:rPr lang="fr-FR" sz="1600" dirty="0" smtClean="0">
                <a:solidFill>
                  <a:srgbClr val="FF0000"/>
                </a:solidFill>
              </a:rPr>
              <a:t>Suite aux différentes mises en cause du SDIS 42 devant la juridiction administrative </a:t>
            </a:r>
          </a:p>
          <a:p>
            <a:pPr algn="l"/>
            <a:r>
              <a:rPr lang="fr-FR" sz="1600" dirty="0" smtClean="0">
                <a:solidFill>
                  <a:srgbClr val="FF0000"/>
                </a:solidFill>
              </a:rPr>
              <a:t>et sur proposition du chef de la FOS RCCI, </a:t>
            </a:r>
            <a:r>
              <a:rPr lang="fr-FR" dirty="0" smtClean="0">
                <a:solidFill>
                  <a:srgbClr val="FF0000"/>
                </a:solidFill>
              </a:rPr>
              <a:t>l’</a:t>
            </a:r>
            <a:r>
              <a:rPr lang="fr-FR" sz="1600" dirty="0" smtClean="0">
                <a:solidFill>
                  <a:srgbClr val="FF0000"/>
                </a:solidFill>
              </a:rPr>
              <a:t> ITOP 31 (2014) a été crée et remplacée par </a:t>
            </a:r>
          </a:p>
          <a:p>
            <a:pPr algn="l"/>
            <a:r>
              <a:rPr lang="fr-FR" sz="1600" dirty="0" smtClean="0">
                <a:solidFill>
                  <a:srgbClr val="FF0000"/>
                </a:solidFill>
              </a:rPr>
              <a:t>l’ITOP Incendie (2019). </a:t>
            </a:r>
            <a:endParaRPr lang="fr-FR" sz="1600" dirty="0">
              <a:solidFill>
                <a:srgbClr val="FF0000"/>
              </a:solidFill>
            </a:endParaRPr>
          </a:p>
        </p:txBody>
      </p:sp>
      <p:sp>
        <p:nvSpPr>
          <p:cNvPr id="7" name="Rectangle 6"/>
          <p:cNvSpPr/>
          <p:nvPr/>
        </p:nvSpPr>
        <p:spPr>
          <a:xfrm>
            <a:off x="1619672" y="1972821"/>
            <a:ext cx="6390456" cy="2554545"/>
          </a:xfrm>
          <a:prstGeom prst="rect">
            <a:avLst/>
          </a:prstGeom>
          <a:ln w="19050">
            <a:solidFill>
              <a:schemeClr val="tx1"/>
            </a:solidFill>
          </a:ln>
        </p:spPr>
        <p:txBody>
          <a:bodyPr wrap="square">
            <a:spAutoFit/>
          </a:bodyPr>
          <a:lstStyle/>
          <a:p>
            <a:pPr algn="l"/>
            <a:r>
              <a:rPr lang="fr-FR" b="1" dirty="0" smtClean="0"/>
              <a:t>                     INSTRUCTION OPERATIONNELLE</a:t>
            </a:r>
          </a:p>
          <a:p>
            <a:pPr algn="ctr"/>
            <a:endParaRPr lang="fr-FR" b="1" dirty="0"/>
          </a:p>
          <a:p>
            <a:endParaRPr lang="fr-FR" b="1" dirty="0"/>
          </a:p>
          <a:p>
            <a:r>
              <a:rPr lang="fr-FR" b="1" dirty="0" smtClean="0"/>
              <a:t>Parution: Janvier 2019 </a:t>
            </a:r>
          </a:p>
          <a:p>
            <a:endParaRPr lang="fr-FR" b="1" dirty="0"/>
          </a:p>
          <a:p>
            <a:pPr algn="l"/>
            <a:r>
              <a:rPr lang="fr-FR" b="1" dirty="0">
                <a:solidFill>
                  <a:srgbClr val="FF0000"/>
                </a:solidFill>
              </a:rPr>
              <a:t>		</a:t>
            </a:r>
            <a:r>
              <a:rPr lang="fr-FR" b="1" dirty="0" smtClean="0">
                <a:solidFill>
                  <a:srgbClr val="FF0000"/>
                </a:solidFill>
              </a:rPr>
              <a:t>      « ITOP INCENDIE »</a:t>
            </a:r>
            <a:endParaRPr lang="fr-FR" b="1" dirty="0" smtClean="0">
              <a:solidFill>
                <a:srgbClr val="0000FF"/>
              </a:solidFill>
            </a:endParaRPr>
          </a:p>
          <a:p>
            <a:endParaRPr lang="fr-FR" b="1" dirty="0">
              <a:solidFill>
                <a:srgbClr val="0000FF"/>
              </a:solidFill>
            </a:endParaRPr>
          </a:p>
          <a:p>
            <a:r>
              <a:rPr lang="fr-FR" b="1" dirty="0" smtClean="0"/>
              <a:t>Références </a:t>
            </a:r>
            <a:r>
              <a:rPr lang="fr-FR" dirty="0">
                <a:solidFill>
                  <a:srgbClr val="FF0000"/>
                </a:solidFill>
              </a:rPr>
              <a:t>RIM (recueil des dispositions non abrogées</a:t>
            </a:r>
            <a:r>
              <a:rPr lang="fr-FR" dirty="0" smtClean="0">
                <a:solidFill>
                  <a:srgbClr val="FF0000"/>
                </a:solidFill>
              </a:rPr>
              <a:t>)</a:t>
            </a:r>
          </a:p>
          <a:p>
            <a:endParaRPr lang="fr-FR" dirty="0">
              <a:solidFill>
                <a:srgbClr val="FF0000"/>
              </a:solidFill>
            </a:endParaRPr>
          </a:p>
          <a:p>
            <a:r>
              <a:rPr lang="fr-FR" b="1" dirty="0"/>
              <a:t>Mots clés </a:t>
            </a:r>
            <a:r>
              <a:rPr lang="fr-FR" dirty="0">
                <a:solidFill>
                  <a:srgbClr val="FF0000"/>
                </a:solidFill>
              </a:rPr>
              <a:t>MGO – ronde – surveillance</a:t>
            </a:r>
          </a:p>
        </p:txBody>
      </p:sp>
      <p:sp>
        <p:nvSpPr>
          <p:cNvPr id="9" name="Rectangle 8"/>
          <p:cNvSpPr/>
          <p:nvPr/>
        </p:nvSpPr>
        <p:spPr>
          <a:xfrm>
            <a:off x="257517" y="5018258"/>
            <a:ext cx="8424936" cy="830997"/>
          </a:xfrm>
          <a:prstGeom prst="rect">
            <a:avLst/>
          </a:prstGeom>
        </p:spPr>
        <p:txBody>
          <a:bodyPr wrap="square">
            <a:spAutoFit/>
          </a:bodyPr>
          <a:lstStyle/>
          <a:p>
            <a:pPr algn="l"/>
            <a:r>
              <a:rPr lang="fr-FR" dirty="0"/>
              <a:t>La présente ITOP a pour objet de transcrire la marche générale des opérations sur feu telle </a:t>
            </a:r>
            <a:r>
              <a:rPr lang="fr-FR" dirty="0" smtClean="0"/>
              <a:t>que définie </a:t>
            </a:r>
            <a:r>
              <a:rPr lang="fr-FR" dirty="0"/>
              <a:t>dans le RIM </a:t>
            </a:r>
            <a:r>
              <a:rPr lang="fr-FR" dirty="0">
                <a:solidFill>
                  <a:srgbClr val="FF0000"/>
                </a:solidFill>
              </a:rPr>
              <a:t>en s’attachant plus particulièrement aux règles concernant la surveillance </a:t>
            </a:r>
            <a:r>
              <a:rPr lang="fr-FR" dirty="0" smtClean="0">
                <a:solidFill>
                  <a:srgbClr val="FF0000"/>
                </a:solidFill>
              </a:rPr>
              <a:t>et les </a:t>
            </a:r>
            <a:r>
              <a:rPr lang="fr-FR" dirty="0">
                <a:solidFill>
                  <a:srgbClr val="FF0000"/>
                </a:solidFill>
              </a:rPr>
              <a:t>rondes.</a:t>
            </a:r>
          </a:p>
        </p:txBody>
      </p:sp>
    </p:spTree>
    <p:extLst>
      <p:ext uri="{BB962C8B-B14F-4D97-AF65-F5344CB8AC3E}">
        <p14:creationId xmlns:p14="http://schemas.microsoft.com/office/powerpoint/2010/main" val="12938323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2800" kern="1200" dirty="0">
                <a:latin typeface="Arial" charset="0"/>
                <a:ea typeface="+mn-ea"/>
                <a:cs typeface="Arial" charset="0"/>
              </a:rPr>
              <a:t>ITOP 031</a:t>
            </a:r>
            <a:r>
              <a:rPr lang="fr-FR" sz="1800" kern="1200" dirty="0">
                <a:solidFill>
                  <a:srgbClr val="FFFF00"/>
                </a:solidFill>
                <a:latin typeface="Arial" charset="0"/>
                <a:ea typeface="+mn-ea"/>
                <a:cs typeface="Arial" charset="0"/>
              </a:rPr>
              <a:t/>
            </a:r>
            <a:br>
              <a:rPr lang="fr-FR" sz="18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59</a:t>
            </a:fld>
            <a:endParaRPr lang="fr-FR" altLang="fr-FR"/>
          </a:p>
        </p:txBody>
      </p:sp>
      <p:sp>
        <p:nvSpPr>
          <p:cNvPr id="6" name="Rectangle 5"/>
          <p:cNvSpPr/>
          <p:nvPr/>
        </p:nvSpPr>
        <p:spPr>
          <a:xfrm>
            <a:off x="323528" y="1196752"/>
            <a:ext cx="8568952" cy="1569660"/>
          </a:xfrm>
          <a:prstGeom prst="rect">
            <a:avLst/>
          </a:prstGeom>
        </p:spPr>
        <p:txBody>
          <a:bodyPr wrap="square">
            <a:spAutoFit/>
          </a:bodyPr>
          <a:lstStyle/>
          <a:p>
            <a:pPr algn="l"/>
            <a:r>
              <a:rPr lang="fr-FR" b="1" dirty="0"/>
              <a:t>I – LA MARCHE GENERALE DES OPERATIONS SUR </a:t>
            </a:r>
            <a:r>
              <a:rPr lang="fr-FR" b="1" dirty="0" smtClean="0"/>
              <a:t>FEU</a:t>
            </a:r>
          </a:p>
          <a:p>
            <a:pPr algn="l"/>
            <a:endParaRPr lang="fr-FR" b="1" dirty="0"/>
          </a:p>
          <a:p>
            <a:pPr algn="l"/>
            <a:r>
              <a:rPr lang="fr-FR" dirty="0"/>
              <a:t>Lorsqu’un incendie se déclare, il faut arriver le plus promptement possible, reconnaître </a:t>
            </a:r>
            <a:r>
              <a:rPr lang="fr-FR" dirty="0" smtClean="0"/>
              <a:t>rapidement les </a:t>
            </a:r>
            <a:r>
              <a:rPr lang="fr-FR" dirty="0"/>
              <a:t>lieux, sauver les personnes les plus exposées et attaquer le feu de la manière la plus </a:t>
            </a:r>
            <a:r>
              <a:rPr lang="fr-FR" dirty="0" smtClean="0"/>
              <a:t>favorable pour </a:t>
            </a:r>
            <a:r>
              <a:rPr lang="fr-FR" dirty="0"/>
              <a:t>en arrêter la progression et l’éteindre. Les opérations d’extinction comprennent :</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38" y="3284984"/>
            <a:ext cx="2771775"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rot="5400000">
            <a:off x="4222812" y="2180734"/>
            <a:ext cx="2930624" cy="4104456"/>
          </a:xfrm>
          <a:prstGeom prst="wedgeRectCallou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a:off x="3635896" y="2924939"/>
            <a:ext cx="4572000" cy="2308324"/>
          </a:xfrm>
          <a:prstGeom prst="rect">
            <a:avLst/>
          </a:prstGeom>
        </p:spPr>
        <p:txBody>
          <a:bodyPr>
            <a:spAutoFit/>
          </a:bodyPr>
          <a:lstStyle/>
          <a:p>
            <a:pPr algn="l"/>
            <a:r>
              <a:rPr lang="fr-FR" dirty="0"/>
              <a:t>- La reconnaissance,</a:t>
            </a:r>
          </a:p>
          <a:p>
            <a:pPr algn="l"/>
            <a:r>
              <a:rPr lang="fr-FR" dirty="0"/>
              <a:t>- Les sauvetages et </a:t>
            </a:r>
            <a:r>
              <a:rPr lang="fr-FR" dirty="0" smtClean="0"/>
              <a:t>mises en </a:t>
            </a:r>
            <a:r>
              <a:rPr lang="fr-FR" dirty="0"/>
              <a:t>sécurité,</a:t>
            </a:r>
          </a:p>
          <a:p>
            <a:pPr algn="l"/>
            <a:r>
              <a:rPr lang="fr-FR" dirty="0"/>
              <a:t>- Les établissements,</a:t>
            </a:r>
          </a:p>
          <a:p>
            <a:pPr algn="l"/>
            <a:r>
              <a:rPr lang="fr-FR" dirty="0"/>
              <a:t>- L’attaque,</a:t>
            </a:r>
          </a:p>
          <a:p>
            <a:pPr algn="l"/>
            <a:r>
              <a:rPr lang="fr-FR" dirty="0"/>
              <a:t>- La protection,</a:t>
            </a:r>
          </a:p>
          <a:p>
            <a:pPr algn="l"/>
            <a:r>
              <a:rPr lang="fr-FR" dirty="0"/>
              <a:t>- Le déblai,</a:t>
            </a:r>
          </a:p>
          <a:p>
            <a:pPr algn="l"/>
            <a:r>
              <a:rPr lang="fr-FR" dirty="0">
                <a:solidFill>
                  <a:srgbClr val="FF0000"/>
                </a:solidFill>
              </a:rPr>
              <a:t>- La surveillance,</a:t>
            </a:r>
          </a:p>
          <a:p>
            <a:pPr algn="l"/>
            <a:r>
              <a:rPr lang="fr-FR" dirty="0">
                <a:solidFill>
                  <a:srgbClr val="FF0000"/>
                </a:solidFill>
              </a:rPr>
              <a:t>- La ronde,</a:t>
            </a:r>
          </a:p>
          <a:p>
            <a:pPr algn="l"/>
            <a:r>
              <a:rPr lang="fr-FR" dirty="0"/>
              <a:t>- Le retour du feu.</a:t>
            </a:r>
          </a:p>
        </p:txBody>
      </p:sp>
    </p:spTree>
    <p:extLst>
      <p:ext uri="{BB962C8B-B14F-4D97-AF65-F5344CB8AC3E}">
        <p14:creationId xmlns:p14="http://schemas.microsoft.com/office/powerpoint/2010/main" val="3217270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6</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altLang="fr-FR" sz="2800" dirty="0"/>
              <a:t>3) Les signes subjectifs et objectifs</a:t>
            </a:r>
          </a:p>
        </p:txBody>
      </p:sp>
      <p:sp>
        <p:nvSpPr>
          <p:cNvPr id="8" name="Rectangle 3"/>
          <p:cNvSpPr txBox="1">
            <a:spLocks/>
          </p:cNvSpPr>
          <p:nvPr/>
        </p:nvSpPr>
        <p:spPr bwMode="auto">
          <a:xfrm>
            <a:off x="646758" y="1196752"/>
            <a:ext cx="7354888" cy="4708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5762" tIns="47881" rIns="95762" bIns="47881" numCol="1" anchor="t" anchorCtr="0" compatLnSpc="1">
            <a:prstTxWarp prst="textNoShape">
              <a:avLst/>
            </a:prstTxWarp>
          </a:bodyPr>
          <a:lstStyle>
            <a:lvl1pPr marL="358775" indent="-358775" algn="l" defTabSz="957263" rtl="0" eaLnBrk="0" fontAlgn="base" hangingPunct="0">
              <a:spcBef>
                <a:spcPct val="20000"/>
              </a:spcBef>
              <a:spcAft>
                <a:spcPct val="0"/>
              </a:spcAft>
              <a:buClr>
                <a:srgbClr val="1212EE"/>
              </a:buClr>
              <a:buSzPct val="70000"/>
              <a:buFont typeface="Wingdings" panose="05000000000000000000" pitchFamily="2" charset="2"/>
              <a:buChar char="l"/>
              <a:defRPr sz="2800" b="1">
                <a:solidFill>
                  <a:schemeClr val="accent1"/>
                </a:solidFill>
                <a:latin typeface="Helvetica"/>
                <a:ea typeface="+mn-ea"/>
                <a:cs typeface="Helvetica"/>
              </a:defRPr>
            </a:lvl1pPr>
            <a:lvl2pPr marL="725488" indent="-365125" algn="l" defTabSz="957263" rtl="0" eaLnBrk="0" fontAlgn="base" hangingPunct="0">
              <a:spcBef>
                <a:spcPct val="20000"/>
              </a:spcBef>
              <a:spcAft>
                <a:spcPct val="0"/>
              </a:spcAft>
              <a:buClr>
                <a:srgbClr val="009EE0"/>
              </a:buClr>
              <a:buSzPct val="70000"/>
              <a:buFont typeface="Wingdings" panose="05000000000000000000" pitchFamily="2" charset="2"/>
              <a:buChar char="l"/>
              <a:defRPr sz="2300">
                <a:solidFill>
                  <a:schemeClr val="tx1"/>
                </a:solidFill>
                <a:latin typeface="Helvetica"/>
                <a:ea typeface="+mn-ea"/>
                <a:cs typeface="Helvetica"/>
              </a:defRPr>
            </a:lvl2pPr>
            <a:lvl3pPr marL="1035050" indent="-307975" algn="l" defTabSz="957263" rtl="0" eaLnBrk="0" fontAlgn="base" hangingPunct="0">
              <a:spcBef>
                <a:spcPct val="20000"/>
              </a:spcBef>
              <a:spcAft>
                <a:spcPct val="0"/>
              </a:spcAft>
              <a:buClr>
                <a:srgbClr val="00CCFF"/>
              </a:buClr>
              <a:buSzPct val="70000"/>
              <a:buFont typeface="Wingdings" panose="05000000000000000000" pitchFamily="2" charset="2"/>
              <a:buChar char="l"/>
              <a:defRPr sz="2100">
                <a:solidFill>
                  <a:schemeClr val="tx1"/>
                </a:solidFill>
                <a:latin typeface="Helvetica"/>
                <a:ea typeface="+mn-ea"/>
                <a:cs typeface="Helvetica"/>
              </a:defRPr>
            </a:lvl3pPr>
            <a:lvl4pPr marL="1341438" indent="-304800" algn="l" defTabSz="957263" rtl="0" eaLnBrk="0" fontAlgn="base" hangingPunct="0">
              <a:spcBef>
                <a:spcPct val="20000"/>
              </a:spcBef>
              <a:spcAft>
                <a:spcPct val="0"/>
              </a:spcAft>
              <a:buClr>
                <a:schemeClr val="tx2"/>
              </a:buClr>
              <a:buSzPct val="75000"/>
              <a:buFont typeface="Wingdings" panose="05000000000000000000" pitchFamily="2" charset="2"/>
              <a:buChar char="§"/>
              <a:defRPr sz="1900">
                <a:solidFill>
                  <a:schemeClr val="tx1"/>
                </a:solidFill>
                <a:latin typeface="Helvetica"/>
                <a:ea typeface="+mn-ea"/>
                <a:cs typeface="Helvetica"/>
              </a:defRPr>
            </a:lvl4pPr>
            <a:lvl5pPr marL="1674813" indent="-330200" algn="l" defTabSz="957263" rtl="0" eaLnBrk="0" fontAlgn="base" hangingPunct="0">
              <a:spcBef>
                <a:spcPct val="20000"/>
              </a:spcBef>
              <a:spcAft>
                <a:spcPct val="0"/>
              </a:spcAft>
              <a:buClr>
                <a:schemeClr val="folHlink"/>
              </a:buClr>
              <a:buSzPct val="80000"/>
              <a:buFont typeface="Wingdings" panose="05000000000000000000" pitchFamily="2" charset="2"/>
              <a:buChar char="§"/>
              <a:defRPr sz="1900">
                <a:solidFill>
                  <a:schemeClr val="tx1"/>
                </a:solidFill>
                <a:latin typeface="Helvetica"/>
                <a:ea typeface="+mn-ea"/>
                <a:cs typeface="Helvetica"/>
              </a:defRPr>
            </a:lvl5pPr>
            <a:lvl6pPr marL="21320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6pPr>
            <a:lvl7pPr marL="25892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7pPr>
            <a:lvl8pPr marL="30464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8pPr>
            <a:lvl9pPr marL="35036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9pPr>
          </a:lstStyle>
          <a:p>
            <a:pPr eaLnBrk="1" hangingPunct="1">
              <a:buFont typeface="Wingdings" panose="05000000000000000000" pitchFamily="2" charset="2"/>
              <a:buChar char="Ø"/>
            </a:pPr>
            <a:endParaRPr lang="en-CA" altLang="fr-FR" sz="2400" kern="0" dirty="0" smtClean="0">
              <a:solidFill>
                <a:srgbClr val="FF0000"/>
              </a:solidFill>
            </a:endParaRPr>
          </a:p>
          <a:p>
            <a:pPr eaLnBrk="1" hangingPunct="1">
              <a:buClr>
                <a:srgbClr val="FF0000"/>
              </a:buClr>
              <a:buFont typeface="Wingdings" panose="05000000000000000000" pitchFamily="2" charset="2"/>
              <a:buChar char="Ø"/>
            </a:pPr>
            <a:r>
              <a:rPr lang="en-CA" altLang="fr-FR" sz="2400" kern="0" dirty="0" err="1" smtClean="0">
                <a:solidFill>
                  <a:srgbClr val="FF0000"/>
                </a:solidFill>
              </a:rPr>
              <a:t>L’examen</a:t>
            </a:r>
            <a:r>
              <a:rPr lang="en-CA" altLang="fr-FR" sz="2400" kern="0" dirty="0" smtClean="0">
                <a:solidFill>
                  <a:srgbClr val="FF0000"/>
                </a:solidFill>
              </a:rPr>
              <a:t> des </a:t>
            </a:r>
            <a:r>
              <a:rPr lang="en-CA" altLang="fr-FR" sz="2400" kern="0" dirty="0" err="1" smtClean="0">
                <a:solidFill>
                  <a:srgbClr val="FF0000"/>
                </a:solidFill>
              </a:rPr>
              <a:t>signes</a:t>
            </a:r>
            <a:r>
              <a:rPr lang="en-CA" altLang="fr-FR" sz="2400" kern="0" dirty="0" smtClean="0">
                <a:solidFill>
                  <a:srgbClr val="FF0000"/>
                </a:solidFill>
              </a:rPr>
              <a:t> </a:t>
            </a:r>
            <a:r>
              <a:rPr lang="en-CA" altLang="fr-FR" sz="2400" kern="0" dirty="0" err="1" smtClean="0">
                <a:solidFill>
                  <a:srgbClr val="FF0000"/>
                </a:solidFill>
              </a:rPr>
              <a:t>subjectifs</a:t>
            </a:r>
            <a:r>
              <a:rPr lang="en-CA" altLang="fr-FR" sz="2400" kern="0" dirty="0" smtClean="0">
                <a:solidFill>
                  <a:srgbClr val="FF0000"/>
                </a:solidFill>
              </a:rPr>
              <a:t> </a:t>
            </a:r>
            <a:r>
              <a:rPr lang="en-CA" altLang="fr-FR" sz="2400" kern="0" dirty="0" err="1" smtClean="0">
                <a:solidFill>
                  <a:srgbClr val="FF0000"/>
                </a:solidFill>
              </a:rPr>
              <a:t>provenant</a:t>
            </a:r>
            <a:r>
              <a:rPr lang="en-CA" altLang="fr-FR" sz="2400" kern="0" dirty="0" smtClean="0">
                <a:solidFill>
                  <a:srgbClr val="FF0000"/>
                </a:solidFill>
              </a:rPr>
              <a:t> des </a:t>
            </a:r>
            <a:r>
              <a:rPr lang="en-CA" altLang="fr-FR" sz="2400" kern="0" dirty="0" err="1" smtClean="0">
                <a:solidFill>
                  <a:srgbClr val="FF0000"/>
                </a:solidFill>
              </a:rPr>
              <a:t>témoignages</a:t>
            </a:r>
            <a:r>
              <a:rPr lang="en-CA" altLang="fr-FR" sz="2400" kern="0" dirty="0" smtClean="0">
                <a:solidFill>
                  <a:srgbClr val="FF0000"/>
                </a:solidFill>
              </a:rPr>
              <a:t> nous </a:t>
            </a:r>
            <a:r>
              <a:rPr lang="en-CA" altLang="fr-FR" sz="2400" kern="0" dirty="0" err="1" smtClean="0">
                <a:solidFill>
                  <a:srgbClr val="FF0000"/>
                </a:solidFill>
              </a:rPr>
              <a:t>permettra</a:t>
            </a:r>
            <a:r>
              <a:rPr lang="en-CA" altLang="fr-FR" sz="2400" kern="0" dirty="0" smtClean="0">
                <a:solidFill>
                  <a:srgbClr val="FF0000"/>
                </a:solidFill>
              </a:rPr>
              <a:t> de verifier </a:t>
            </a:r>
            <a:r>
              <a:rPr lang="en-CA" altLang="fr-FR" sz="2400" kern="0" dirty="0" err="1" smtClean="0">
                <a:solidFill>
                  <a:srgbClr val="FF0000"/>
                </a:solidFill>
              </a:rPr>
              <a:t>s’ils</a:t>
            </a:r>
            <a:r>
              <a:rPr lang="en-CA" altLang="fr-FR" sz="2400" kern="0" dirty="0" smtClean="0">
                <a:solidFill>
                  <a:srgbClr val="FF0000"/>
                </a:solidFill>
              </a:rPr>
              <a:t> coincident avec les </a:t>
            </a:r>
            <a:r>
              <a:rPr lang="en-CA" altLang="fr-FR" sz="2400" kern="0" dirty="0" err="1" smtClean="0">
                <a:solidFill>
                  <a:srgbClr val="FF0000"/>
                </a:solidFill>
              </a:rPr>
              <a:t>signes</a:t>
            </a:r>
            <a:r>
              <a:rPr lang="en-CA" altLang="fr-FR" sz="2400" kern="0" dirty="0" smtClean="0">
                <a:solidFill>
                  <a:srgbClr val="FF0000"/>
                </a:solidFill>
              </a:rPr>
              <a:t> </a:t>
            </a:r>
            <a:r>
              <a:rPr lang="en-CA" altLang="fr-FR" sz="2400" kern="0" dirty="0" err="1" smtClean="0">
                <a:solidFill>
                  <a:srgbClr val="FF0000"/>
                </a:solidFill>
              </a:rPr>
              <a:t>objectifs</a:t>
            </a:r>
            <a:r>
              <a:rPr lang="en-CA" altLang="fr-FR" sz="2400" kern="0" dirty="0" smtClean="0">
                <a:solidFill>
                  <a:srgbClr val="FF0000"/>
                </a:solidFill>
              </a:rPr>
              <a:t> de </a:t>
            </a:r>
            <a:r>
              <a:rPr lang="en-CA" altLang="fr-FR" sz="2400" kern="0" dirty="0" err="1" smtClean="0">
                <a:solidFill>
                  <a:srgbClr val="FF0000"/>
                </a:solidFill>
              </a:rPr>
              <a:t>l’incendie</a:t>
            </a:r>
            <a:r>
              <a:rPr lang="en-CA" altLang="fr-FR" sz="2400" kern="0" dirty="0" smtClean="0">
                <a:solidFill>
                  <a:srgbClr val="FF0000"/>
                </a:solidFill>
              </a:rPr>
              <a:t>.</a:t>
            </a:r>
          </a:p>
          <a:p>
            <a:pPr eaLnBrk="1" hangingPunct="1">
              <a:buFontTx/>
              <a:buNone/>
            </a:pPr>
            <a:endParaRPr lang="en-CA" altLang="fr-FR" sz="2400" kern="0" dirty="0" smtClean="0">
              <a:solidFill>
                <a:srgbClr val="FF0000"/>
              </a:solidFill>
            </a:endParaRPr>
          </a:p>
          <a:p>
            <a:pPr eaLnBrk="1" hangingPunct="1">
              <a:buClr>
                <a:srgbClr val="FF0000"/>
              </a:buClr>
              <a:buFont typeface="Wingdings" panose="05000000000000000000" pitchFamily="2" charset="2"/>
              <a:buChar char="Ø"/>
            </a:pPr>
            <a:r>
              <a:rPr lang="en-CA" altLang="fr-FR" sz="2400" kern="0" dirty="0" smtClean="0">
                <a:solidFill>
                  <a:srgbClr val="FF0000"/>
                </a:solidFill>
              </a:rPr>
              <a:t>Les </a:t>
            </a:r>
            <a:r>
              <a:rPr lang="en-CA" altLang="fr-FR" sz="2400" kern="0" dirty="0" err="1" smtClean="0">
                <a:solidFill>
                  <a:srgbClr val="FF0000"/>
                </a:solidFill>
              </a:rPr>
              <a:t>signes</a:t>
            </a:r>
            <a:r>
              <a:rPr lang="en-CA" altLang="fr-FR" sz="2400" kern="0" dirty="0" smtClean="0">
                <a:solidFill>
                  <a:srgbClr val="FF0000"/>
                </a:solidFill>
              </a:rPr>
              <a:t> </a:t>
            </a:r>
            <a:r>
              <a:rPr lang="en-CA" altLang="fr-FR" sz="2400" kern="0" dirty="0" err="1" smtClean="0">
                <a:solidFill>
                  <a:srgbClr val="FF0000"/>
                </a:solidFill>
              </a:rPr>
              <a:t>objectifs</a:t>
            </a:r>
            <a:r>
              <a:rPr lang="en-CA" altLang="fr-FR" sz="2400" kern="0" dirty="0" smtClean="0">
                <a:solidFill>
                  <a:srgbClr val="FF0000"/>
                </a:solidFill>
              </a:rPr>
              <a:t> </a:t>
            </a:r>
            <a:r>
              <a:rPr lang="en-CA" altLang="fr-FR" sz="2400" kern="0" dirty="0" err="1" smtClean="0">
                <a:solidFill>
                  <a:srgbClr val="FF0000"/>
                </a:solidFill>
              </a:rPr>
              <a:t>sont</a:t>
            </a:r>
            <a:r>
              <a:rPr lang="en-CA" altLang="fr-FR" sz="2400" kern="0" dirty="0" smtClean="0">
                <a:solidFill>
                  <a:srgbClr val="FF0000"/>
                </a:solidFill>
              </a:rPr>
              <a:t> des traces </a:t>
            </a:r>
            <a:r>
              <a:rPr lang="en-CA" altLang="fr-FR" sz="2400" kern="0" dirty="0" err="1" smtClean="0">
                <a:solidFill>
                  <a:srgbClr val="FF0000"/>
                </a:solidFill>
              </a:rPr>
              <a:t>laissées</a:t>
            </a:r>
            <a:r>
              <a:rPr lang="en-CA" altLang="fr-FR" sz="2400" kern="0" dirty="0" smtClean="0">
                <a:solidFill>
                  <a:srgbClr val="FF0000"/>
                </a:solidFill>
              </a:rPr>
              <a:t> par </a:t>
            </a:r>
            <a:r>
              <a:rPr lang="en-CA" altLang="fr-FR" sz="2400" kern="0" dirty="0" err="1" smtClean="0">
                <a:solidFill>
                  <a:srgbClr val="FF0000"/>
                </a:solidFill>
              </a:rPr>
              <a:t>l’incendie</a:t>
            </a:r>
            <a:r>
              <a:rPr lang="en-CA" altLang="fr-FR" sz="2400" kern="0" dirty="0" smtClean="0">
                <a:solidFill>
                  <a:srgbClr val="FF0000"/>
                </a:solidFill>
              </a:rPr>
              <a:t>, </a:t>
            </a:r>
            <a:r>
              <a:rPr lang="en-CA" altLang="fr-FR" sz="2400" kern="0" dirty="0" err="1" smtClean="0">
                <a:solidFill>
                  <a:srgbClr val="FF0000"/>
                </a:solidFill>
              </a:rPr>
              <a:t>ce</a:t>
            </a:r>
            <a:r>
              <a:rPr lang="en-CA" altLang="fr-FR" sz="2400" kern="0" dirty="0" smtClean="0">
                <a:solidFill>
                  <a:srgbClr val="FF0000"/>
                </a:solidFill>
              </a:rPr>
              <a:t> </a:t>
            </a:r>
            <a:r>
              <a:rPr lang="en-CA" altLang="fr-FR" sz="2400" kern="0" dirty="0" err="1" smtClean="0">
                <a:solidFill>
                  <a:srgbClr val="FF0000"/>
                </a:solidFill>
              </a:rPr>
              <a:t>sont</a:t>
            </a:r>
            <a:r>
              <a:rPr lang="en-CA" altLang="fr-FR" sz="2400" kern="0" dirty="0" smtClean="0">
                <a:solidFill>
                  <a:srgbClr val="FF0000"/>
                </a:solidFill>
              </a:rPr>
              <a:t> de </a:t>
            </a:r>
            <a:r>
              <a:rPr lang="en-CA" altLang="fr-FR" sz="2400" kern="0" dirty="0" err="1" smtClean="0">
                <a:solidFill>
                  <a:srgbClr val="FF0000"/>
                </a:solidFill>
              </a:rPr>
              <a:t>précieux</a:t>
            </a:r>
            <a:r>
              <a:rPr lang="en-CA" altLang="fr-FR" sz="2400" kern="0" dirty="0" smtClean="0">
                <a:solidFill>
                  <a:srgbClr val="FF0000"/>
                </a:solidFill>
              </a:rPr>
              <a:t> indices </a:t>
            </a:r>
            <a:r>
              <a:rPr lang="en-CA" altLang="fr-FR" sz="2400" kern="0" dirty="0" err="1" smtClean="0">
                <a:solidFill>
                  <a:srgbClr val="FF0000"/>
                </a:solidFill>
              </a:rPr>
              <a:t>laissés</a:t>
            </a:r>
            <a:r>
              <a:rPr lang="en-CA" altLang="fr-FR" sz="2400" kern="0" dirty="0" smtClean="0">
                <a:solidFill>
                  <a:srgbClr val="FF0000"/>
                </a:solidFill>
              </a:rPr>
              <a:t> par la combustion qui </a:t>
            </a:r>
            <a:r>
              <a:rPr lang="en-CA" altLang="fr-FR" sz="2400" kern="0" dirty="0" err="1" smtClean="0">
                <a:solidFill>
                  <a:srgbClr val="FF0000"/>
                </a:solidFill>
              </a:rPr>
              <a:t>seront</a:t>
            </a:r>
            <a:r>
              <a:rPr lang="en-CA" altLang="fr-FR" sz="2400" kern="0" dirty="0" smtClean="0">
                <a:solidFill>
                  <a:srgbClr val="FF0000"/>
                </a:solidFill>
              </a:rPr>
              <a:t> </a:t>
            </a:r>
            <a:r>
              <a:rPr lang="en-CA" altLang="fr-FR" sz="2400" kern="0" dirty="0" err="1" smtClean="0">
                <a:solidFill>
                  <a:srgbClr val="FF0000"/>
                </a:solidFill>
              </a:rPr>
              <a:t>d’une</a:t>
            </a:r>
            <a:r>
              <a:rPr lang="en-CA" altLang="fr-FR" sz="2400" kern="0" dirty="0" smtClean="0">
                <a:solidFill>
                  <a:srgbClr val="FF0000"/>
                </a:solidFill>
              </a:rPr>
              <a:t> </a:t>
            </a:r>
            <a:r>
              <a:rPr lang="en-CA" altLang="fr-FR" sz="2400" kern="0" dirty="0" err="1" smtClean="0">
                <a:solidFill>
                  <a:srgbClr val="FF0000"/>
                </a:solidFill>
              </a:rPr>
              <a:t>grande</a:t>
            </a:r>
            <a:r>
              <a:rPr lang="en-CA" altLang="fr-FR" sz="2400" kern="0" dirty="0" smtClean="0">
                <a:solidFill>
                  <a:srgbClr val="FF0000"/>
                </a:solidFill>
              </a:rPr>
              <a:t> </a:t>
            </a:r>
            <a:r>
              <a:rPr lang="en-CA" altLang="fr-FR" sz="2400" kern="0" dirty="0" err="1" smtClean="0">
                <a:solidFill>
                  <a:srgbClr val="FF0000"/>
                </a:solidFill>
              </a:rPr>
              <a:t>valeur</a:t>
            </a:r>
            <a:r>
              <a:rPr lang="en-CA" altLang="fr-FR" sz="2400" kern="0" dirty="0" smtClean="0">
                <a:solidFill>
                  <a:srgbClr val="FF0000"/>
                </a:solidFill>
              </a:rPr>
              <a:t> pour </a:t>
            </a:r>
            <a:r>
              <a:rPr lang="en-CA" altLang="fr-FR" sz="2400" kern="0" dirty="0" err="1" smtClean="0">
                <a:solidFill>
                  <a:srgbClr val="FF0000"/>
                </a:solidFill>
              </a:rPr>
              <a:t>l’investigation</a:t>
            </a:r>
            <a:r>
              <a:rPr lang="en-CA" altLang="fr-FR" sz="2400" kern="0" dirty="0" smtClean="0">
                <a:solidFill>
                  <a:srgbClr val="FF0000"/>
                </a:solidFill>
              </a:rPr>
              <a:t>.</a:t>
            </a:r>
          </a:p>
          <a:p>
            <a:pPr eaLnBrk="1" hangingPunct="1"/>
            <a:endParaRPr lang="fr-FR" altLang="fr-FR" sz="2400" kern="0" dirty="0" smtClean="0"/>
          </a:p>
        </p:txBody>
      </p:sp>
      <p:sp>
        <p:nvSpPr>
          <p:cNvPr id="9" name="Rectangle 11"/>
          <p:cNvSpPr>
            <a:spLocks noChangeArrowheads="1"/>
          </p:cNvSpPr>
          <p:nvPr/>
        </p:nvSpPr>
        <p:spPr bwMode="auto">
          <a:xfrm>
            <a:off x="0" y="5663309"/>
            <a:ext cx="9144000" cy="369887"/>
          </a:xfrm>
          <a:prstGeom prst="rect">
            <a:avLst/>
          </a:prstGeom>
          <a:solidFill>
            <a:srgbClr val="FF0000"/>
          </a:solidFill>
          <a:ln w="9525">
            <a:noFill/>
            <a:miter lim="800000"/>
            <a:headEnd/>
            <a:tailEnd/>
          </a:ln>
        </p:spPr>
        <p:txBody>
          <a:bodyPr>
            <a:spAutoFit/>
          </a:bodyPr>
          <a:lstStyle/>
          <a:p>
            <a:r>
              <a:rPr lang="fr-FR" altLang="fr-FR" dirty="0"/>
              <a:t>ZONE  INTERDITE - INCENDIE       ZONE  INTERDITE – INCENDIE        ZONE  INTE</a:t>
            </a:r>
          </a:p>
        </p:txBody>
      </p:sp>
    </p:spTree>
    <p:extLst>
      <p:ext uri="{BB962C8B-B14F-4D97-AF65-F5344CB8AC3E}">
        <p14:creationId xmlns:p14="http://schemas.microsoft.com/office/powerpoint/2010/main" val="30025191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2400" kern="1200" dirty="0">
                <a:latin typeface="Arial" charset="0"/>
                <a:ea typeface="+mn-ea"/>
                <a:cs typeface="Arial" charset="0"/>
              </a:rPr>
              <a:t>ITOP 031</a:t>
            </a:r>
            <a:r>
              <a:rPr lang="fr-FR" sz="1800" kern="1200" dirty="0">
                <a:solidFill>
                  <a:srgbClr val="FFFF00"/>
                </a:solidFill>
                <a:latin typeface="Arial" charset="0"/>
                <a:ea typeface="+mn-ea"/>
                <a:cs typeface="Arial" charset="0"/>
              </a:rPr>
              <a:t/>
            </a:r>
            <a:br>
              <a:rPr lang="fr-FR" sz="18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60</a:t>
            </a:fld>
            <a:endParaRPr lang="fr-FR" altLang="fr-FR"/>
          </a:p>
        </p:txBody>
      </p:sp>
      <p:sp>
        <p:nvSpPr>
          <p:cNvPr id="6" name="Rectangle 5"/>
          <p:cNvSpPr/>
          <p:nvPr/>
        </p:nvSpPr>
        <p:spPr>
          <a:xfrm>
            <a:off x="287524" y="1124744"/>
            <a:ext cx="8568952" cy="369332"/>
          </a:xfrm>
          <a:prstGeom prst="rect">
            <a:avLst/>
          </a:prstGeom>
          <a:ln w="12700">
            <a:solidFill>
              <a:schemeClr val="tx1"/>
            </a:solidFill>
          </a:ln>
        </p:spPr>
        <p:txBody>
          <a:bodyPr wrap="square">
            <a:spAutoFit/>
          </a:bodyPr>
          <a:lstStyle/>
          <a:p>
            <a:r>
              <a:rPr lang="fr-FR" b="1" dirty="0"/>
              <a:t>ITOP 031 La marche générale des opérations sur feu Mise à jour </a:t>
            </a:r>
            <a:r>
              <a:rPr lang="fr-FR" b="1" dirty="0" smtClean="0"/>
              <a:t>: Juin </a:t>
            </a:r>
            <a:r>
              <a:rPr lang="fr-FR" b="1" dirty="0"/>
              <a:t>2014</a:t>
            </a:r>
            <a:endParaRPr lang="fr-FR" dirty="0"/>
          </a:p>
        </p:txBody>
      </p:sp>
      <p:sp>
        <p:nvSpPr>
          <p:cNvPr id="7" name="Rectangle 6"/>
          <p:cNvSpPr/>
          <p:nvPr/>
        </p:nvSpPr>
        <p:spPr>
          <a:xfrm>
            <a:off x="332656" y="1580595"/>
            <a:ext cx="8478688" cy="2062103"/>
          </a:xfrm>
          <a:prstGeom prst="rect">
            <a:avLst/>
          </a:prstGeom>
        </p:spPr>
        <p:txBody>
          <a:bodyPr wrap="square">
            <a:spAutoFit/>
          </a:bodyPr>
          <a:lstStyle/>
          <a:p>
            <a:pPr algn="ctr"/>
            <a:r>
              <a:rPr lang="fr-FR" b="1" dirty="0">
                <a:solidFill>
                  <a:srgbClr val="FF0000"/>
                </a:solidFill>
              </a:rPr>
              <a:t>La </a:t>
            </a:r>
            <a:r>
              <a:rPr lang="fr-FR" b="1" dirty="0" smtClean="0">
                <a:solidFill>
                  <a:srgbClr val="FF0000"/>
                </a:solidFill>
              </a:rPr>
              <a:t>reconnaissance </a:t>
            </a:r>
            <a:r>
              <a:rPr lang="fr-FR" dirty="0" smtClean="0"/>
              <a:t>RIM </a:t>
            </a:r>
            <a:r>
              <a:rPr lang="fr-FR" dirty="0"/>
              <a:t>: 9éme </a:t>
            </a:r>
            <a:r>
              <a:rPr lang="fr-FR" dirty="0" smtClean="0"/>
              <a:t>partie, chapitre </a:t>
            </a:r>
            <a:r>
              <a:rPr lang="fr-FR" dirty="0"/>
              <a:t>IV, article 2</a:t>
            </a:r>
            <a:r>
              <a:rPr lang="fr-FR" dirty="0" smtClean="0"/>
              <a:t>.</a:t>
            </a:r>
          </a:p>
          <a:p>
            <a:endParaRPr lang="fr-FR" dirty="0"/>
          </a:p>
          <a:p>
            <a:pPr algn="l"/>
            <a:r>
              <a:rPr lang="fr-FR" dirty="0"/>
              <a:t>La reconnaissance consiste à explorer les endroits exposés </a:t>
            </a:r>
            <a:r>
              <a:rPr lang="fr-FR" dirty="0" smtClean="0"/>
              <a:t>à l’incendie</a:t>
            </a:r>
            <a:r>
              <a:rPr lang="fr-FR" dirty="0"/>
              <a:t>, de manière à faire tout de suite les sauvetages, </a:t>
            </a:r>
            <a:r>
              <a:rPr lang="fr-FR" dirty="0" smtClean="0"/>
              <a:t>à discerner </a:t>
            </a:r>
            <a:r>
              <a:rPr lang="fr-FR" dirty="0"/>
              <a:t>les matières qui brulent, à déterminer les </a:t>
            </a:r>
            <a:r>
              <a:rPr lang="fr-FR" dirty="0" smtClean="0"/>
              <a:t>points d’attaque </a:t>
            </a:r>
            <a:r>
              <a:rPr lang="fr-FR" dirty="0"/>
              <a:t>et les cheminements à suivre pour y parvenir.</a:t>
            </a:r>
          </a:p>
          <a:p>
            <a:pPr algn="l"/>
            <a:r>
              <a:rPr lang="fr-FR" dirty="0"/>
              <a:t>La direction de la reconnaissance appartient </a:t>
            </a:r>
            <a:r>
              <a:rPr lang="fr-FR" dirty="0" smtClean="0"/>
              <a:t>au commandement </a:t>
            </a:r>
            <a:r>
              <a:rPr lang="fr-FR" dirty="0"/>
              <a:t>des opérations de secours, qui s’inspire </a:t>
            </a:r>
            <a:r>
              <a:rPr lang="fr-FR" dirty="0" smtClean="0"/>
              <a:t>des circonstances </a:t>
            </a:r>
            <a:r>
              <a:rPr lang="fr-FR" dirty="0"/>
              <a:t>et qui peut charger des gradés </a:t>
            </a:r>
            <a:r>
              <a:rPr lang="fr-FR" dirty="0" smtClean="0"/>
              <a:t>de reconnaissances </a:t>
            </a:r>
            <a:r>
              <a:rPr lang="fr-FR" dirty="0"/>
              <a:t>partielles et simultanées</a:t>
            </a:r>
            <a:r>
              <a:rPr lang="fr-FR" dirty="0" smtClean="0"/>
              <a:t>.</a:t>
            </a:r>
            <a:endParaRPr lang="fr-FR" dirty="0"/>
          </a:p>
        </p:txBody>
      </p:sp>
      <p:sp>
        <p:nvSpPr>
          <p:cNvPr id="8" name="Rectangle 7"/>
          <p:cNvSpPr/>
          <p:nvPr/>
        </p:nvSpPr>
        <p:spPr>
          <a:xfrm>
            <a:off x="313817" y="3848715"/>
            <a:ext cx="8568952" cy="1815882"/>
          </a:xfrm>
          <a:prstGeom prst="rect">
            <a:avLst/>
          </a:prstGeom>
        </p:spPr>
        <p:txBody>
          <a:bodyPr wrap="square">
            <a:spAutoFit/>
          </a:bodyPr>
          <a:lstStyle/>
          <a:p>
            <a:pPr algn="ctr"/>
            <a:r>
              <a:rPr lang="fr-FR" b="1" dirty="0">
                <a:solidFill>
                  <a:srgbClr val="FF0000"/>
                </a:solidFill>
              </a:rPr>
              <a:t>Les sauvetages </a:t>
            </a:r>
            <a:r>
              <a:rPr lang="fr-FR" b="1" dirty="0" smtClean="0">
                <a:solidFill>
                  <a:srgbClr val="FF0000"/>
                </a:solidFill>
              </a:rPr>
              <a:t>et mises </a:t>
            </a:r>
            <a:r>
              <a:rPr lang="fr-FR" b="1" dirty="0">
                <a:solidFill>
                  <a:srgbClr val="FF0000"/>
                </a:solidFill>
              </a:rPr>
              <a:t>en </a:t>
            </a:r>
            <a:r>
              <a:rPr lang="fr-FR" b="1" dirty="0" smtClean="0">
                <a:solidFill>
                  <a:srgbClr val="FF0000"/>
                </a:solidFill>
              </a:rPr>
              <a:t>sécurité </a:t>
            </a:r>
            <a:r>
              <a:rPr lang="fr-FR" dirty="0" smtClean="0"/>
              <a:t>RIM </a:t>
            </a:r>
            <a:r>
              <a:rPr lang="fr-FR" dirty="0"/>
              <a:t>: 9éme </a:t>
            </a:r>
            <a:r>
              <a:rPr lang="fr-FR" dirty="0" smtClean="0"/>
              <a:t>partie, chapitre </a:t>
            </a:r>
            <a:r>
              <a:rPr lang="fr-FR" dirty="0"/>
              <a:t>IV, article 3</a:t>
            </a:r>
            <a:r>
              <a:rPr lang="fr-FR" dirty="0" smtClean="0"/>
              <a:t>.</a:t>
            </a:r>
          </a:p>
          <a:p>
            <a:endParaRPr lang="fr-FR" dirty="0"/>
          </a:p>
          <a:p>
            <a:pPr algn="l"/>
            <a:r>
              <a:rPr lang="fr-FR" dirty="0"/>
              <a:t>Ils ont pour but de mettre en sûreté toute personne </a:t>
            </a:r>
            <a:r>
              <a:rPr lang="fr-FR" dirty="0" smtClean="0"/>
              <a:t>en danger </a:t>
            </a:r>
            <a:r>
              <a:rPr lang="fr-FR" dirty="0"/>
              <a:t>par suite du </a:t>
            </a:r>
            <a:r>
              <a:rPr lang="fr-FR" dirty="0" smtClean="0"/>
              <a:t>sinistre:</a:t>
            </a:r>
            <a:endParaRPr lang="fr-FR" dirty="0"/>
          </a:p>
          <a:p>
            <a:pPr algn="l"/>
            <a:r>
              <a:rPr lang="fr-FR" dirty="0"/>
              <a:t>On dit qu’il y a sauvetage lorsqu’il y a un danger </a:t>
            </a:r>
            <a:r>
              <a:rPr lang="fr-FR" dirty="0" smtClean="0"/>
              <a:t>imminent pour </a:t>
            </a:r>
            <a:r>
              <a:rPr lang="fr-FR" dirty="0"/>
              <a:t>la (les) personne(s) considérée(s).</a:t>
            </a:r>
          </a:p>
          <a:p>
            <a:pPr algn="l"/>
            <a:r>
              <a:rPr lang="fr-FR" dirty="0"/>
              <a:t>La mise en sécurité correspond à une situation </a:t>
            </a:r>
            <a:r>
              <a:rPr lang="fr-FR" dirty="0" smtClean="0"/>
              <a:t>moins dramatique </a:t>
            </a:r>
            <a:r>
              <a:rPr lang="fr-FR" dirty="0"/>
              <a:t>ou une mesure préventive afin de parer à un </a:t>
            </a:r>
            <a:r>
              <a:rPr lang="fr-FR" dirty="0" smtClean="0"/>
              <a:t>risque ultérieur </a:t>
            </a:r>
            <a:r>
              <a:rPr lang="fr-FR" dirty="0"/>
              <a:t>éventuel.</a:t>
            </a:r>
          </a:p>
        </p:txBody>
      </p:sp>
    </p:spTree>
    <p:extLst>
      <p:ext uri="{BB962C8B-B14F-4D97-AF65-F5344CB8AC3E}">
        <p14:creationId xmlns:p14="http://schemas.microsoft.com/office/powerpoint/2010/main" val="23785887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ITOP 031</a:t>
            </a:r>
            <a:br>
              <a:rPr lang="fr-FR" sz="1800" kern="1200" dirty="0">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61</a:t>
            </a:fld>
            <a:endParaRPr lang="fr-FR" altLang="fr-FR"/>
          </a:p>
        </p:txBody>
      </p:sp>
      <p:sp>
        <p:nvSpPr>
          <p:cNvPr id="6" name="Rectangle 5"/>
          <p:cNvSpPr/>
          <p:nvPr/>
        </p:nvSpPr>
        <p:spPr>
          <a:xfrm>
            <a:off x="287524" y="1160383"/>
            <a:ext cx="8568952" cy="2062103"/>
          </a:xfrm>
          <a:prstGeom prst="rect">
            <a:avLst/>
          </a:prstGeom>
        </p:spPr>
        <p:txBody>
          <a:bodyPr wrap="square">
            <a:spAutoFit/>
          </a:bodyPr>
          <a:lstStyle/>
          <a:p>
            <a:pPr algn="ctr"/>
            <a:r>
              <a:rPr lang="fr-FR" b="1" dirty="0">
                <a:solidFill>
                  <a:srgbClr val="FF0000"/>
                </a:solidFill>
              </a:rPr>
              <a:t>Les </a:t>
            </a:r>
            <a:r>
              <a:rPr lang="fr-FR" b="1" dirty="0" smtClean="0">
                <a:solidFill>
                  <a:srgbClr val="FF0000"/>
                </a:solidFill>
              </a:rPr>
              <a:t>établissements </a:t>
            </a:r>
            <a:r>
              <a:rPr lang="fr-FR" dirty="0" smtClean="0"/>
              <a:t>RIM </a:t>
            </a:r>
            <a:r>
              <a:rPr lang="fr-FR" dirty="0"/>
              <a:t>: 9éme </a:t>
            </a:r>
            <a:r>
              <a:rPr lang="fr-FR" dirty="0" smtClean="0"/>
              <a:t>partie, chapitre </a:t>
            </a:r>
            <a:r>
              <a:rPr lang="fr-FR" dirty="0"/>
              <a:t>IV, article </a:t>
            </a:r>
            <a:r>
              <a:rPr lang="fr-FR" dirty="0" smtClean="0"/>
              <a:t>4.RIM</a:t>
            </a:r>
            <a:r>
              <a:rPr lang="fr-FR" dirty="0"/>
              <a:t>, </a:t>
            </a:r>
            <a:r>
              <a:rPr lang="fr-FR" dirty="0" smtClean="0"/>
              <a:t>2éme partie, Chapitre III</a:t>
            </a:r>
          </a:p>
          <a:p>
            <a:endParaRPr lang="fr-FR" dirty="0"/>
          </a:p>
          <a:p>
            <a:pPr algn="l"/>
            <a:r>
              <a:rPr lang="fr-FR" dirty="0"/>
              <a:t>Un établissement est la disposition donnée aux tuyaux </a:t>
            </a:r>
            <a:r>
              <a:rPr lang="fr-FR" dirty="0" smtClean="0"/>
              <a:t>pour amener </a:t>
            </a:r>
            <a:r>
              <a:rPr lang="fr-FR" dirty="0"/>
              <a:t>l’eau depuis un engin pompe </a:t>
            </a:r>
            <a:r>
              <a:rPr lang="fr-FR" dirty="0" smtClean="0"/>
              <a:t>tonne, exceptionnellement </a:t>
            </a:r>
            <a:r>
              <a:rPr lang="fr-FR" dirty="0"/>
              <a:t>depuis une prise d’eau sous pression,</a:t>
            </a:r>
          </a:p>
          <a:p>
            <a:pPr algn="l"/>
            <a:r>
              <a:rPr lang="fr-FR" dirty="0"/>
              <a:t>jusqu’au point d’attaque, éventuellement jusqu’à un </a:t>
            </a:r>
            <a:r>
              <a:rPr lang="fr-FR" dirty="0" smtClean="0"/>
              <a:t>autre engin-pompe </a:t>
            </a:r>
            <a:r>
              <a:rPr lang="fr-FR" dirty="0"/>
              <a:t>en relai.</a:t>
            </a:r>
          </a:p>
          <a:p>
            <a:pPr algn="l"/>
            <a:r>
              <a:rPr lang="fr-FR" dirty="0"/>
              <a:t>En fonction de la problématique rencontrée, et afin </a:t>
            </a:r>
            <a:r>
              <a:rPr lang="fr-FR" dirty="0" smtClean="0"/>
              <a:t>d’établir de </a:t>
            </a:r>
            <a:r>
              <a:rPr lang="fr-FR" dirty="0"/>
              <a:t>la façon la plus performante, le chef d’agrès peut </a:t>
            </a:r>
            <a:r>
              <a:rPr lang="fr-FR" dirty="0" smtClean="0"/>
              <a:t>décider d’utiliser </a:t>
            </a:r>
            <a:r>
              <a:rPr lang="fr-FR" dirty="0"/>
              <a:t>différents conditionnements de tuyaux : </a:t>
            </a:r>
            <a:r>
              <a:rPr lang="fr-FR" dirty="0" smtClean="0"/>
              <a:t>roulés classique</a:t>
            </a:r>
            <a:r>
              <a:rPr lang="fr-FR" dirty="0"/>
              <a:t>, sur dévidoir ou épaulés.</a:t>
            </a:r>
          </a:p>
        </p:txBody>
      </p:sp>
      <p:sp>
        <p:nvSpPr>
          <p:cNvPr id="7" name="Rectangle 6"/>
          <p:cNvSpPr/>
          <p:nvPr/>
        </p:nvSpPr>
        <p:spPr>
          <a:xfrm>
            <a:off x="256699" y="3437533"/>
            <a:ext cx="8630602" cy="2554545"/>
          </a:xfrm>
          <a:prstGeom prst="rect">
            <a:avLst/>
          </a:prstGeom>
        </p:spPr>
        <p:txBody>
          <a:bodyPr wrap="square">
            <a:spAutoFit/>
          </a:bodyPr>
          <a:lstStyle/>
          <a:p>
            <a:pPr algn="l"/>
            <a:r>
              <a:rPr lang="fr-FR" b="1" dirty="0" smtClean="0">
                <a:solidFill>
                  <a:srgbClr val="FF0000"/>
                </a:solidFill>
              </a:rPr>
              <a:t>L’attaque</a:t>
            </a:r>
            <a:r>
              <a:rPr lang="fr-FR" b="1" dirty="0" smtClean="0"/>
              <a:t> </a:t>
            </a:r>
            <a:r>
              <a:rPr lang="fr-FR" dirty="0" smtClean="0"/>
              <a:t>RIM </a:t>
            </a:r>
            <a:r>
              <a:rPr lang="fr-FR" dirty="0"/>
              <a:t>: 9éme </a:t>
            </a:r>
            <a:r>
              <a:rPr lang="fr-FR" dirty="0" smtClean="0"/>
              <a:t>partie, chapitre </a:t>
            </a:r>
            <a:r>
              <a:rPr lang="fr-FR" dirty="0"/>
              <a:t>IV, article 5</a:t>
            </a:r>
            <a:r>
              <a:rPr lang="fr-FR" dirty="0" smtClean="0"/>
              <a:t>.</a:t>
            </a:r>
          </a:p>
          <a:p>
            <a:pPr algn="l"/>
            <a:endParaRPr lang="fr-FR" dirty="0"/>
          </a:p>
          <a:p>
            <a:pPr algn="l"/>
            <a:r>
              <a:rPr lang="fr-FR" dirty="0"/>
              <a:t>L’attaque est la manoeuvre destinée à abattre les </a:t>
            </a:r>
            <a:r>
              <a:rPr lang="fr-FR" dirty="0" smtClean="0"/>
              <a:t>flammes pour arrêter éventuellement </a:t>
            </a:r>
            <a:r>
              <a:rPr lang="fr-FR" dirty="0"/>
              <a:t>la propagation du feu et aboutir </a:t>
            </a:r>
            <a:r>
              <a:rPr lang="fr-FR" dirty="0" smtClean="0"/>
              <a:t>à l’extinction </a:t>
            </a:r>
            <a:r>
              <a:rPr lang="fr-FR" dirty="0"/>
              <a:t>du foyer.</a:t>
            </a:r>
          </a:p>
          <a:p>
            <a:pPr algn="l"/>
            <a:r>
              <a:rPr lang="fr-FR" dirty="0"/>
              <a:t>Elle commence quand l’eau arrive aux lances.</a:t>
            </a:r>
          </a:p>
          <a:p>
            <a:pPr algn="l"/>
            <a:r>
              <a:rPr lang="fr-FR" dirty="0"/>
              <a:t>Elle consiste à circonscrire le feu, à s’en rendre maître.</a:t>
            </a:r>
          </a:p>
          <a:p>
            <a:pPr algn="l"/>
            <a:r>
              <a:rPr lang="fr-FR" dirty="0"/>
              <a:t>Définition </a:t>
            </a:r>
            <a:r>
              <a:rPr lang="fr-FR" dirty="0" smtClean="0"/>
              <a:t>:</a:t>
            </a:r>
          </a:p>
          <a:p>
            <a:pPr algn="l"/>
            <a:r>
              <a:rPr lang="fr-FR" dirty="0" smtClean="0"/>
              <a:t>- Feu circonscrit : le pourtour du feu est préservé par un circuit </a:t>
            </a:r>
            <a:r>
              <a:rPr lang="fr-FR" dirty="0"/>
              <a:t>de lances de manière à ce que le feu ne puisse </a:t>
            </a:r>
            <a:r>
              <a:rPr lang="fr-FR" dirty="0" smtClean="0"/>
              <a:t>se propager </a:t>
            </a:r>
            <a:r>
              <a:rPr lang="fr-FR" dirty="0"/>
              <a:t>d’aucun côté.</a:t>
            </a:r>
          </a:p>
          <a:p>
            <a:pPr algn="l"/>
            <a:r>
              <a:rPr lang="fr-FR" dirty="0"/>
              <a:t>- Maître du feu : le feu ne fait plus aucun progrès et </a:t>
            </a:r>
            <a:r>
              <a:rPr lang="fr-FR" dirty="0" smtClean="0"/>
              <a:t>tend même </a:t>
            </a:r>
            <a:r>
              <a:rPr lang="fr-FR" dirty="0"/>
              <a:t>à diminuer.</a:t>
            </a:r>
          </a:p>
        </p:txBody>
      </p:sp>
    </p:spTree>
    <p:extLst>
      <p:ext uri="{BB962C8B-B14F-4D97-AF65-F5344CB8AC3E}">
        <p14:creationId xmlns:p14="http://schemas.microsoft.com/office/powerpoint/2010/main" val="28027438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ITOP 031</a:t>
            </a:r>
            <a:r>
              <a:rPr lang="fr-FR" sz="1800" kern="1200" dirty="0">
                <a:solidFill>
                  <a:srgbClr val="FFFF00"/>
                </a:solidFill>
                <a:latin typeface="Arial" charset="0"/>
                <a:ea typeface="+mn-ea"/>
                <a:cs typeface="Arial" charset="0"/>
              </a:rPr>
              <a:t/>
            </a:r>
            <a:br>
              <a:rPr lang="fr-FR" sz="18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62</a:t>
            </a:fld>
            <a:endParaRPr lang="fr-FR" altLang="fr-FR"/>
          </a:p>
        </p:txBody>
      </p:sp>
      <p:sp>
        <p:nvSpPr>
          <p:cNvPr id="6" name="Rectangle 5"/>
          <p:cNvSpPr/>
          <p:nvPr/>
        </p:nvSpPr>
        <p:spPr>
          <a:xfrm>
            <a:off x="323528" y="1124744"/>
            <a:ext cx="8496944" cy="2031325"/>
          </a:xfrm>
          <a:prstGeom prst="rect">
            <a:avLst/>
          </a:prstGeom>
        </p:spPr>
        <p:txBody>
          <a:bodyPr wrap="square">
            <a:spAutoFit/>
          </a:bodyPr>
          <a:lstStyle/>
          <a:p>
            <a:pPr algn="ctr"/>
            <a:r>
              <a:rPr lang="fr-FR" sz="1800" b="1" dirty="0">
                <a:solidFill>
                  <a:srgbClr val="FF0000"/>
                </a:solidFill>
              </a:rPr>
              <a:t>La </a:t>
            </a:r>
            <a:r>
              <a:rPr lang="fr-FR" sz="1800" b="1" dirty="0" smtClean="0">
                <a:solidFill>
                  <a:srgbClr val="FF0000"/>
                </a:solidFill>
              </a:rPr>
              <a:t>protection </a:t>
            </a:r>
            <a:r>
              <a:rPr lang="fr-FR" sz="1800" dirty="0" smtClean="0"/>
              <a:t>RIM </a:t>
            </a:r>
            <a:r>
              <a:rPr lang="fr-FR" sz="1800" dirty="0"/>
              <a:t>: 9éme </a:t>
            </a:r>
            <a:r>
              <a:rPr lang="fr-FR" sz="1800" dirty="0" smtClean="0"/>
              <a:t>partie, chapitre </a:t>
            </a:r>
            <a:r>
              <a:rPr lang="fr-FR" sz="1800" dirty="0"/>
              <a:t>IV, article 6</a:t>
            </a:r>
            <a:r>
              <a:rPr lang="fr-FR" sz="1800" dirty="0" smtClean="0"/>
              <a:t>.</a:t>
            </a:r>
          </a:p>
          <a:p>
            <a:endParaRPr lang="fr-FR" sz="1800" dirty="0"/>
          </a:p>
          <a:p>
            <a:r>
              <a:rPr lang="fr-FR" sz="1800" dirty="0"/>
              <a:t>Les locaux atteints par le feu, ceux en-dessous et voisins </a:t>
            </a:r>
            <a:r>
              <a:rPr lang="fr-FR" sz="1800" dirty="0" smtClean="0"/>
              <a:t>du feu</a:t>
            </a:r>
            <a:r>
              <a:rPr lang="fr-FR" sz="1800" dirty="0"/>
              <a:t>, ainsi que les objets qu’ils contiennent doivent </a:t>
            </a:r>
            <a:r>
              <a:rPr lang="fr-FR" sz="1800" dirty="0" smtClean="0"/>
              <a:t>être protégés </a:t>
            </a:r>
            <a:r>
              <a:rPr lang="fr-FR" sz="1800" dirty="0"/>
              <a:t>contre l’action de l’eau des lances, aussi bien </a:t>
            </a:r>
            <a:r>
              <a:rPr lang="fr-FR" sz="1800" dirty="0" smtClean="0"/>
              <a:t>que contre </a:t>
            </a:r>
            <a:r>
              <a:rPr lang="fr-FR" sz="1800" dirty="0"/>
              <a:t>l’action des flammes. La protection est </a:t>
            </a:r>
            <a:r>
              <a:rPr lang="fr-FR" sz="1800" dirty="0" smtClean="0"/>
              <a:t>destinée principalement </a:t>
            </a:r>
            <a:r>
              <a:rPr lang="fr-FR" sz="1800" dirty="0"/>
              <a:t>à limiter le plus possible les </a:t>
            </a:r>
            <a:r>
              <a:rPr lang="fr-FR" sz="1800" dirty="0" smtClean="0"/>
              <a:t>dégâts occasionnés </a:t>
            </a:r>
            <a:r>
              <a:rPr lang="fr-FR" sz="1800" dirty="0"/>
              <a:t>par l’eau, le feu, la chaleur ou la fumée.</a:t>
            </a: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3469096"/>
            <a:ext cx="2010718" cy="2671065"/>
          </a:xfrm>
          <a:prstGeom prst="rect">
            <a:avLst/>
          </a:prstGeom>
          <a:ln w="19050">
            <a:solidFill>
              <a:srgbClr val="FFFF00"/>
            </a:solidFill>
          </a:ln>
        </p:spPr>
      </p:pic>
    </p:spTree>
    <p:extLst>
      <p:ext uri="{BB962C8B-B14F-4D97-AF65-F5344CB8AC3E}">
        <p14:creationId xmlns:p14="http://schemas.microsoft.com/office/powerpoint/2010/main" val="902924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ITOP 031</a:t>
            </a:r>
            <a:r>
              <a:rPr lang="fr-FR" sz="1800" kern="1200" dirty="0">
                <a:solidFill>
                  <a:srgbClr val="FFFF00"/>
                </a:solidFill>
                <a:latin typeface="Arial" charset="0"/>
                <a:ea typeface="+mn-ea"/>
                <a:cs typeface="Arial" charset="0"/>
              </a:rPr>
              <a:t/>
            </a:r>
            <a:br>
              <a:rPr lang="fr-FR" sz="18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63</a:t>
            </a:fld>
            <a:endParaRPr lang="fr-FR" altLang="fr-FR"/>
          </a:p>
        </p:txBody>
      </p:sp>
      <p:sp>
        <p:nvSpPr>
          <p:cNvPr id="6" name="Rectangle 5"/>
          <p:cNvSpPr/>
          <p:nvPr/>
        </p:nvSpPr>
        <p:spPr>
          <a:xfrm>
            <a:off x="179388" y="1232019"/>
            <a:ext cx="8892480" cy="4524315"/>
          </a:xfrm>
          <a:prstGeom prst="rect">
            <a:avLst/>
          </a:prstGeom>
        </p:spPr>
        <p:txBody>
          <a:bodyPr wrap="square">
            <a:spAutoFit/>
          </a:bodyPr>
          <a:lstStyle/>
          <a:p>
            <a:pPr algn="l"/>
            <a:r>
              <a:rPr lang="fr-FR" b="1" dirty="0">
                <a:solidFill>
                  <a:srgbClr val="FF0000"/>
                </a:solidFill>
              </a:rPr>
              <a:t>Le </a:t>
            </a:r>
            <a:r>
              <a:rPr lang="fr-FR" b="1" dirty="0" smtClean="0">
                <a:solidFill>
                  <a:srgbClr val="FF0000"/>
                </a:solidFill>
              </a:rPr>
              <a:t>déblai </a:t>
            </a:r>
            <a:r>
              <a:rPr lang="fr-FR" dirty="0" smtClean="0"/>
              <a:t>RIM </a:t>
            </a:r>
            <a:r>
              <a:rPr lang="fr-FR" dirty="0"/>
              <a:t>: 9éme </a:t>
            </a:r>
            <a:r>
              <a:rPr lang="fr-FR" dirty="0" smtClean="0"/>
              <a:t>partie, chapitre </a:t>
            </a:r>
            <a:r>
              <a:rPr lang="fr-FR" dirty="0"/>
              <a:t>IV, article </a:t>
            </a:r>
            <a:r>
              <a:rPr lang="fr-FR" dirty="0" smtClean="0"/>
              <a:t>7 ITOP 027 Circulaire </a:t>
            </a:r>
            <a:r>
              <a:rPr lang="fr-FR" dirty="0"/>
              <a:t>RCCI </a:t>
            </a:r>
            <a:endParaRPr lang="fr-FR" dirty="0" smtClean="0"/>
          </a:p>
          <a:p>
            <a:pPr algn="l"/>
            <a:r>
              <a:rPr lang="fr-FR" dirty="0" smtClean="0"/>
              <a:t>du </a:t>
            </a:r>
            <a:r>
              <a:rPr lang="fr-FR" dirty="0"/>
              <a:t>23 </a:t>
            </a:r>
            <a:r>
              <a:rPr lang="fr-FR" dirty="0" smtClean="0"/>
              <a:t>mars 2011</a:t>
            </a:r>
          </a:p>
          <a:p>
            <a:pPr algn="l"/>
            <a:endParaRPr lang="fr-FR" dirty="0"/>
          </a:p>
          <a:p>
            <a:pPr algn="l"/>
            <a:r>
              <a:rPr lang="fr-FR" b="1" dirty="0">
                <a:solidFill>
                  <a:srgbClr val="0000FF"/>
                </a:solidFill>
              </a:rPr>
              <a:t>Notion de « feu éteint » </a:t>
            </a:r>
            <a:r>
              <a:rPr lang="fr-FR" dirty="0"/>
              <a:t>: le COS passera son message « </a:t>
            </a:r>
            <a:r>
              <a:rPr lang="fr-FR" dirty="0" smtClean="0"/>
              <a:t>feu éteint </a:t>
            </a:r>
            <a:r>
              <a:rPr lang="fr-FR" dirty="0"/>
              <a:t>» lorsque les foyers principaux sont éteints et que </a:t>
            </a:r>
            <a:r>
              <a:rPr lang="fr-FR" dirty="0" smtClean="0"/>
              <a:t>seuls des </a:t>
            </a:r>
            <a:r>
              <a:rPr lang="fr-FR" dirty="0"/>
              <a:t>débris brûlent ou charbonnent.</a:t>
            </a:r>
          </a:p>
          <a:p>
            <a:pPr algn="l"/>
            <a:r>
              <a:rPr lang="fr-FR" dirty="0"/>
              <a:t>Le message « feu éteint » détermine le début de la phase </a:t>
            </a:r>
            <a:r>
              <a:rPr lang="fr-FR" dirty="0" smtClean="0"/>
              <a:t>de déblai </a:t>
            </a:r>
            <a:r>
              <a:rPr lang="fr-FR" dirty="0"/>
              <a:t>et </a:t>
            </a:r>
            <a:r>
              <a:rPr lang="fr-FR" dirty="0" smtClean="0"/>
              <a:t>de surveillance.</a:t>
            </a:r>
          </a:p>
          <a:p>
            <a:pPr algn="l"/>
            <a:r>
              <a:rPr lang="fr-FR" dirty="0" smtClean="0">
                <a:solidFill>
                  <a:srgbClr val="FF0000"/>
                </a:solidFill>
              </a:rPr>
              <a:t>Il est capital de de consacrer à ces deux phases un temps et une vigilance suffisants</a:t>
            </a:r>
            <a:r>
              <a:rPr lang="fr-FR" dirty="0" smtClean="0"/>
              <a:t>.</a:t>
            </a:r>
            <a:endParaRPr lang="fr-FR" dirty="0"/>
          </a:p>
          <a:p>
            <a:pPr algn="l"/>
            <a:r>
              <a:rPr lang="fr-FR" dirty="0"/>
              <a:t>Le déblai a pour but de faciliter l’extinction. Une fois le </a:t>
            </a:r>
            <a:r>
              <a:rPr lang="fr-FR" dirty="0" smtClean="0"/>
              <a:t>feu éteint</a:t>
            </a:r>
            <a:r>
              <a:rPr lang="fr-FR" dirty="0"/>
              <a:t>, il a pour objet de déplacer les décombres, qui </a:t>
            </a:r>
            <a:r>
              <a:rPr lang="fr-FR" dirty="0" smtClean="0"/>
              <a:t>pourraient encore </a:t>
            </a:r>
            <a:r>
              <a:rPr lang="fr-FR" dirty="0"/>
              <a:t>cacher des foyers, et d’écarter ainsi toute possibilité </a:t>
            </a:r>
            <a:r>
              <a:rPr lang="fr-FR" dirty="0" smtClean="0"/>
              <a:t>de nouvel </a:t>
            </a:r>
            <a:r>
              <a:rPr lang="fr-FR" dirty="0"/>
              <a:t>incendie.</a:t>
            </a:r>
          </a:p>
          <a:p>
            <a:pPr algn="l"/>
            <a:r>
              <a:rPr lang="fr-FR" dirty="0"/>
              <a:t>Dans le cas où il y a un amas considérable de décombres </a:t>
            </a:r>
            <a:r>
              <a:rPr lang="fr-FR" dirty="0" smtClean="0"/>
              <a:t>à déplacer</a:t>
            </a:r>
            <a:r>
              <a:rPr lang="fr-FR" dirty="0"/>
              <a:t>, il est fait appel à des entreprises privées par les </a:t>
            </a:r>
            <a:r>
              <a:rPr lang="fr-FR" dirty="0" smtClean="0"/>
              <a:t>soins des </a:t>
            </a:r>
            <a:r>
              <a:rPr lang="fr-FR" dirty="0"/>
              <a:t>sinistrés ; au besoin, le commandement des opérations </a:t>
            </a:r>
            <a:r>
              <a:rPr lang="fr-FR" dirty="0" smtClean="0"/>
              <a:t>de secours </a:t>
            </a:r>
            <a:r>
              <a:rPr lang="fr-FR" dirty="0"/>
              <a:t>demande l’intervention du maire, des forces de</a:t>
            </a:r>
          </a:p>
          <a:p>
            <a:pPr algn="l"/>
            <a:r>
              <a:rPr lang="fr-FR" dirty="0"/>
              <a:t>l’ordre.</a:t>
            </a:r>
          </a:p>
          <a:p>
            <a:pPr algn="l"/>
            <a:r>
              <a:rPr lang="fr-FR" b="1" dirty="0">
                <a:solidFill>
                  <a:srgbClr val="0000FF"/>
                </a:solidFill>
              </a:rPr>
              <a:t>Notion de déblai intelligent </a:t>
            </a:r>
            <a:r>
              <a:rPr lang="fr-FR" dirty="0">
                <a:solidFill>
                  <a:srgbClr val="0000FF"/>
                </a:solidFill>
              </a:rPr>
              <a:t>: </a:t>
            </a:r>
            <a:r>
              <a:rPr lang="fr-FR" dirty="0">
                <a:solidFill>
                  <a:srgbClr val="FF0000"/>
                </a:solidFill>
              </a:rPr>
              <a:t>Seules les opérations de </a:t>
            </a:r>
            <a:r>
              <a:rPr lang="fr-FR" dirty="0" smtClean="0">
                <a:solidFill>
                  <a:srgbClr val="FF0000"/>
                </a:solidFill>
              </a:rPr>
              <a:t>déblai strictement </a:t>
            </a:r>
            <a:r>
              <a:rPr lang="fr-FR" dirty="0">
                <a:solidFill>
                  <a:srgbClr val="FF0000"/>
                </a:solidFill>
              </a:rPr>
              <a:t>nécessaires seront entreprises afin de permettre </a:t>
            </a:r>
            <a:r>
              <a:rPr lang="fr-FR" dirty="0" smtClean="0">
                <a:solidFill>
                  <a:srgbClr val="FF0000"/>
                </a:solidFill>
              </a:rPr>
              <a:t>la préservation </a:t>
            </a:r>
            <a:r>
              <a:rPr lang="fr-FR" dirty="0">
                <a:solidFill>
                  <a:srgbClr val="FF0000"/>
                </a:solidFill>
              </a:rPr>
              <a:t>des traces et indices pour les autres </a:t>
            </a:r>
            <a:r>
              <a:rPr lang="fr-FR" dirty="0" smtClean="0">
                <a:solidFill>
                  <a:srgbClr val="FF0000"/>
                </a:solidFill>
              </a:rPr>
              <a:t>intervenants(RCCI</a:t>
            </a:r>
            <a:r>
              <a:rPr lang="fr-FR" dirty="0">
                <a:solidFill>
                  <a:srgbClr val="FF0000"/>
                </a:solidFill>
              </a:rPr>
              <a:t>, OPJ).</a:t>
            </a:r>
          </a:p>
          <a:p>
            <a:pPr algn="l"/>
            <a:endParaRPr lang="fr-FR" dirty="0"/>
          </a:p>
        </p:txBody>
      </p:sp>
    </p:spTree>
    <p:extLst>
      <p:ext uri="{BB962C8B-B14F-4D97-AF65-F5344CB8AC3E}">
        <p14:creationId xmlns:p14="http://schemas.microsoft.com/office/powerpoint/2010/main" val="4128494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ITOP 031</a:t>
            </a:r>
            <a:r>
              <a:rPr lang="fr-FR" sz="1800" kern="1200" dirty="0">
                <a:solidFill>
                  <a:srgbClr val="FFFF00"/>
                </a:solidFill>
                <a:latin typeface="Arial" charset="0"/>
                <a:ea typeface="+mn-ea"/>
                <a:cs typeface="Arial" charset="0"/>
              </a:rPr>
              <a:t/>
            </a:r>
            <a:br>
              <a:rPr lang="fr-FR" sz="18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64</a:t>
            </a:fld>
            <a:endParaRPr lang="fr-FR" altLang="fr-FR"/>
          </a:p>
        </p:txBody>
      </p:sp>
      <p:sp>
        <p:nvSpPr>
          <p:cNvPr id="6" name="Rectangle 5"/>
          <p:cNvSpPr/>
          <p:nvPr/>
        </p:nvSpPr>
        <p:spPr>
          <a:xfrm>
            <a:off x="251520" y="1268760"/>
            <a:ext cx="8424936" cy="2800767"/>
          </a:xfrm>
          <a:prstGeom prst="rect">
            <a:avLst/>
          </a:prstGeom>
        </p:spPr>
        <p:txBody>
          <a:bodyPr wrap="square">
            <a:spAutoFit/>
          </a:bodyPr>
          <a:lstStyle/>
          <a:p>
            <a:pPr algn="l"/>
            <a:r>
              <a:rPr lang="fr-FR" b="1" i="1" dirty="0">
                <a:solidFill>
                  <a:srgbClr val="FF0000"/>
                </a:solidFill>
              </a:rPr>
              <a:t>Pour tous feux de structure (cheminée, appartement, ERP, industriel</a:t>
            </a:r>
            <a:r>
              <a:rPr lang="fr-FR" b="1" i="1" dirty="0" smtClean="0">
                <a:solidFill>
                  <a:srgbClr val="FF0000"/>
                </a:solidFill>
              </a:rPr>
              <a:t>), le COS devra utiliser la caméra thermique </a:t>
            </a:r>
            <a:r>
              <a:rPr lang="fr-FR" b="1" i="1" dirty="0">
                <a:solidFill>
                  <a:srgbClr val="FF0000"/>
                </a:solidFill>
              </a:rPr>
              <a:t>conformément à </a:t>
            </a:r>
            <a:r>
              <a:rPr lang="fr-FR" b="1" i="1" dirty="0" smtClean="0">
                <a:solidFill>
                  <a:srgbClr val="FF0000"/>
                </a:solidFill>
              </a:rPr>
              <a:t>l’ITOP 027 sauf s’il a acquis la certitude qu’aucun risque de propagation n’est possible suite au feu initial.</a:t>
            </a:r>
          </a:p>
          <a:p>
            <a:pPr algn="l"/>
            <a:endParaRPr lang="fr-FR" b="1" i="1" dirty="0">
              <a:solidFill>
                <a:srgbClr val="FF0000"/>
              </a:solidFill>
            </a:endParaRPr>
          </a:p>
          <a:p>
            <a:pPr algn="l"/>
            <a:r>
              <a:rPr lang="fr-FR" dirty="0"/>
              <a:t>Opposition du sinistré à des mesures d’investigation : Dans </a:t>
            </a:r>
            <a:r>
              <a:rPr lang="fr-FR" dirty="0" smtClean="0"/>
              <a:t>le cas </a:t>
            </a:r>
            <a:r>
              <a:rPr lang="fr-FR" dirty="0"/>
              <a:t>où le sinistré s’opposerait à des mesures </a:t>
            </a:r>
            <a:r>
              <a:rPr lang="fr-FR" dirty="0" smtClean="0"/>
              <a:t>d’investigation (trouées</a:t>
            </a:r>
            <a:r>
              <a:rPr lang="fr-FR" dirty="0"/>
              <a:t>, écart au feu, détuilage,…), il convient de :</a:t>
            </a:r>
          </a:p>
          <a:p>
            <a:pPr algn="l"/>
            <a:r>
              <a:rPr lang="fr-FR" dirty="0"/>
              <a:t>- faire appel aux forces de l’ordre pour faire constater </a:t>
            </a:r>
            <a:r>
              <a:rPr lang="fr-FR" dirty="0" smtClean="0"/>
              <a:t>le refus</a:t>
            </a:r>
            <a:r>
              <a:rPr lang="fr-FR" dirty="0"/>
              <a:t>,</a:t>
            </a:r>
          </a:p>
          <a:p>
            <a:pPr algn="l"/>
            <a:r>
              <a:rPr lang="fr-FR" dirty="0"/>
              <a:t>- faire appel au maire de la commune ou à </a:t>
            </a:r>
            <a:r>
              <a:rPr lang="fr-FR" dirty="0" smtClean="0"/>
              <a:t>son représentant </a:t>
            </a:r>
            <a:r>
              <a:rPr lang="fr-FR" dirty="0"/>
              <a:t>pour faire acter la décision de </a:t>
            </a:r>
            <a:r>
              <a:rPr lang="fr-FR" dirty="0" smtClean="0"/>
              <a:t>non investigation </a:t>
            </a:r>
            <a:r>
              <a:rPr lang="fr-FR" dirty="0"/>
              <a:t>(rôle du DOS),</a:t>
            </a:r>
          </a:p>
          <a:p>
            <a:pPr algn="l"/>
            <a:r>
              <a:rPr lang="fr-FR" dirty="0"/>
              <a:t>- faire signer une décharge (annexe 1).</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4481645"/>
            <a:ext cx="1296144" cy="1559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4544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ITOP 031</a:t>
            </a:r>
            <a:r>
              <a:rPr lang="fr-FR" sz="1800" kern="1200" dirty="0">
                <a:solidFill>
                  <a:srgbClr val="FFFF00"/>
                </a:solidFill>
                <a:latin typeface="Arial" charset="0"/>
                <a:ea typeface="+mn-ea"/>
                <a:cs typeface="Arial" charset="0"/>
              </a:rPr>
              <a:t/>
            </a:r>
            <a:br>
              <a:rPr lang="fr-FR" sz="18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65</a:t>
            </a:fld>
            <a:endParaRPr lang="fr-FR" altLang="fr-FR"/>
          </a:p>
        </p:txBody>
      </p:sp>
      <p:sp>
        <p:nvSpPr>
          <p:cNvPr id="6" name="Rectangle 5"/>
          <p:cNvSpPr/>
          <p:nvPr/>
        </p:nvSpPr>
        <p:spPr>
          <a:xfrm>
            <a:off x="287524" y="1340768"/>
            <a:ext cx="8568952" cy="3693319"/>
          </a:xfrm>
          <a:prstGeom prst="rect">
            <a:avLst/>
          </a:prstGeom>
        </p:spPr>
        <p:txBody>
          <a:bodyPr wrap="square">
            <a:spAutoFit/>
          </a:bodyPr>
          <a:lstStyle/>
          <a:p>
            <a:pPr algn="l"/>
            <a:r>
              <a:rPr lang="fr-FR" sz="1800" b="1" dirty="0">
                <a:solidFill>
                  <a:srgbClr val="FF0000"/>
                </a:solidFill>
              </a:rPr>
              <a:t>La </a:t>
            </a:r>
            <a:r>
              <a:rPr lang="fr-FR" sz="1800" b="1" dirty="0" smtClean="0">
                <a:solidFill>
                  <a:srgbClr val="FF0000"/>
                </a:solidFill>
              </a:rPr>
              <a:t>surveillance </a:t>
            </a:r>
            <a:r>
              <a:rPr lang="fr-FR" sz="1800" dirty="0" smtClean="0"/>
              <a:t>RIM </a:t>
            </a:r>
            <a:r>
              <a:rPr lang="fr-FR" sz="1800" dirty="0"/>
              <a:t>: 9éme </a:t>
            </a:r>
            <a:r>
              <a:rPr lang="fr-FR" sz="1800" dirty="0" smtClean="0"/>
              <a:t>partie, chapitre </a:t>
            </a:r>
            <a:r>
              <a:rPr lang="fr-FR" sz="1800" dirty="0"/>
              <a:t>IV, article </a:t>
            </a:r>
            <a:r>
              <a:rPr lang="fr-FR" sz="1800" dirty="0" smtClean="0"/>
              <a:t>8 ITOP 027 ITECH 024</a:t>
            </a:r>
          </a:p>
          <a:p>
            <a:pPr algn="l"/>
            <a:endParaRPr lang="fr-FR" sz="1800" dirty="0"/>
          </a:p>
          <a:p>
            <a:pPr algn="l"/>
            <a:r>
              <a:rPr lang="fr-FR" sz="1800" dirty="0"/>
              <a:t>La surveillance a pour objet d’empêcher un nouvel </a:t>
            </a:r>
            <a:r>
              <a:rPr lang="fr-FR" sz="1800" dirty="0" smtClean="0"/>
              <a:t>incendie après </a:t>
            </a:r>
            <a:r>
              <a:rPr lang="fr-FR" sz="1800" dirty="0"/>
              <a:t>les opérations d’extinction et de déblai. L’effectif de </a:t>
            </a:r>
            <a:r>
              <a:rPr lang="fr-FR" sz="1800" dirty="0" smtClean="0"/>
              <a:t>ce service </a:t>
            </a:r>
            <a:r>
              <a:rPr lang="fr-FR" sz="1800" dirty="0"/>
              <a:t>varie suivant l’importance du sinistre à surveiller et </a:t>
            </a:r>
            <a:r>
              <a:rPr lang="fr-FR" sz="1800" dirty="0" smtClean="0"/>
              <a:t>le nombre </a:t>
            </a:r>
            <a:r>
              <a:rPr lang="fr-FR" sz="1800" dirty="0"/>
              <a:t>de lances encore utiles. Il est aussi réduit que </a:t>
            </a:r>
            <a:r>
              <a:rPr lang="fr-FR" sz="1800" dirty="0" smtClean="0"/>
              <a:t>possible mais </a:t>
            </a:r>
            <a:r>
              <a:rPr lang="fr-FR" sz="1800" dirty="0"/>
              <a:t>ne doit pas comporter moins de deux hommes (1 </a:t>
            </a:r>
            <a:r>
              <a:rPr lang="fr-FR" sz="1800" dirty="0" smtClean="0"/>
              <a:t>binôme) avec </a:t>
            </a:r>
            <a:r>
              <a:rPr lang="fr-FR" sz="1800" dirty="0"/>
              <a:t>des moyens hydrauliques appropriés.</a:t>
            </a:r>
          </a:p>
          <a:p>
            <a:pPr algn="l"/>
            <a:r>
              <a:rPr lang="fr-FR" sz="1800" dirty="0"/>
              <a:t>S’il y a lieu, des relèves sont effectuées aussi </a:t>
            </a:r>
            <a:r>
              <a:rPr lang="fr-FR" sz="1800" dirty="0" smtClean="0"/>
              <a:t>fréquemment que </a:t>
            </a:r>
            <a:r>
              <a:rPr lang="fr-FR" sz="1800" dirty="0"/>
              <a:t>la dureté des opérations et la rigueur de la </a:t>
            </a:r>
            <a:r>
              <a:rPr lang="fr-FR" sz="1800" dirty="0" smtClean="0"/>
              <a:t>température l’exigent.</a:t>
            </a:r>
          </a:p>
          <a:p>
            <a:pPr algn="l"/>
            <a:endParaRPr lang="fr-FR" sz="1800" dirty="0"/>
          </a:p>
          <a:p>
            <a:pPr algn="l"/>
            <a:r>
              <a:rPr lang="fr-FR" sz="1800" dirty="0" smtClean="0"/>
              <a:t>Le COS fait procéder à des contrôles aussi </a:t>
            </a:r>
            <a:r>
              <a:rPr lang="fr-FR" sz="1800" dirty="0"/>
              <a:t>souvent que l’exige l’état </a:t>
            </a:r>
            <a:r>
              <a:rPr lang="fr-FR" sz="1800" dirty="0" smtClean="0"/>
              <a:t>des lieux </a:t>
            </a:r>
            <a:r>
              <a:rPr lang="fr-FR" sz="1800" dirty="0"/>
              <a:t>; il fait relever ou diminuer le service au besoin jusqu’à </a:t>
            </a:r>
            <a:r>
              <a:rPr lang="fr-FR" sz="1800" dirty="0" smtClean="0"/>
              <a:t>ce qu’il </a:t>
            </a:r>
            <a:r>
              <a:rPr lang="fr-FR" sz="1800" dirty="0"/>
              <a:t>ait acquis la certitude que tout danger </a:t>
            </a:r>
            <a:r>
              <a:rPr lang="fr-FR" sz="1800" dirty="0" smtClean="0"/>
              <a:t>est définitivement</a:t>
            </a:r>
            <a:r>
              <a:rPr lang="fr-FR" sz="1800" dirty="0"/>
              <a:t> </a:t>
            </a:r>
            <a:r>
              <a:rPr lang="fr-FR" sz="1800" dirty="0" smtClean="0"/>
              <a:t>écarté.</a:t>
            </a:r>
            <a:endParaRPr lang="fr-FR" sz="1800" dirty="0"/>
          </a:p>
        </p:txBody>
      </p:sp>
    </p:spTree>
    <p:extLst>
      <p:ext uri="{BB962C8B-B14F-4D97-AF65-F5344CB8AC3E}">
        <p14:creationId xmlns:p14="http://schemas.microsoft.com/office/powerpoint/2010/main" val="25414306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ITOP 031</a:t>
            </a:r>
            <a:r>
              <a:rPr lang="fr-FR" sz="1800" kern="1200" dirty="0">
                <a:solidFill>
                  <a:srgbClr val="FFFF00"/>
                </a:solidFill>
                <a:latin typeface="Arial" charset="0"/>
                <a:ea typeface="+mn-ea"/>
                <a:cs typeface="Arial" charset="0"/>
              </a:rPr>
              <a:t/>
            </a:r>
            <a:br>
              <a:rPr lang="fr-FR" sz="18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66</a:t>
            </a:fld>
            <a:endParaRPr lang="fr-FR" altLang="fr-FR"/>
          </a:p>
        </p:txBody>
      </p:sp>
      <p:sp>
        <p:nvSpPr>
          <p:cNvPr id="6" name="Rectangle 5"/>
          <p:cNvSpPr/>
          <p:nvPr/>
        </p:nvSpPr>
        <p:spPr>
          <a:xfrm>
            <a:off x="271562" y="1268760"/>
            <a:ext cx="8548910" cy="4278094"/>
          </a:xfrm>
          <a:prstGeom prst="rect">
            <a:avLst/>
          </a:prstGeom>
        </p:spPr>
        <p:txBody>
          <a:bodyPr wrap="square">
            <a:spAutoFit/>
          </a:bodyPr>
          <a:lstStyle/>
          <a:p>
            <a:r>
              <a:rPr lang="fr-FR" b="1" dirty="0">
                <a:solidFill>
                  <a:srgbClr val="FF0000"/>
                </a:solidFill>
              </a:rPr>
              <a:t>La </a:t>
            </a:r>
            <a:r>
              <a:rPr lang="fr-FR" b="1" dirty="0" smtClean="0">
                <a:solidFill>
                  <a:srgbClr val="FF0000"/>
                </a:solidFill>
              </a:rPr>
              <a:t>ronde </a:t>
            </a:r>
            <a:r>
              <a:rPr lang="fr-FR" dirty="0" smtClean="0"/>
              <a:t>ITOP 027 ITECH 024</a:t>
            </a:r>
          </a:p>
          <a:p>
            <a:pPr algn="l"/>
            <a:endParaRPr lang="fr-FR" dirty="0" smtClean="0"/>
          </a:p>
          <a:p>
            <a:pPr algn="l"/>
            <a:endParaRPr lang="fr-FR" dirty="0" smtClean="0"/>
          </a:p>
          <a:p>
            <a:pPr algn="l"/>
            <a:endParaRPr lang="fr-FR" dirty="0"/>
          </a:p>
          <a:p>
            <a:pPr algn="l"/>
            <a:endParaRPr lang="fr-FR" dirty="0" smtClean="0"/>
          </a:p>
          <a:p>
            <a:pPr algn="l"/>
            <a:endParaRPr lang="fr-FR" b="1" dirty="0" smtClean="0">
              <a:solidFill>
                <a:srgbClr val="0000FF"/>
              </a:solidFill>
            </a:endParaRPr>
          </a:p>
          <a:p>
            <a:pPr algn="l"/>
            <a:r>
              <a:rPr lang="fr-FR" b="1" dirty="0" smtClean="0">
                <a:solidFill>
                  <a:srgbClr val="0000FF"/>
                </a:solidFill>
              </a:rPr>
              <a:t>Exception </a:t>
            </a:r>
            <a:r>
              <a:rPr lang="fr-FR" b="1" dirty="0">
                <a:solidFill>
                  <a:srgbClr val="0000FF"/>
                </a:solidFill>
              </a:rPr>
              <a:t>: </a:t>
            </a:r>
            <a:r>
              <a:rPr lang="fr-FR" dirty="0"/>
              <a:t>Ce service de ronde peut être annulé à l’issue de </a:t>
            </a:r>
            <a:r>
              <a:rPr lang="fr-FR" dirty="0" smtClean="0"/>
              <a:t>la surveillance </a:t>
            </a:r>
            <a:r>
              <a:rPr lang="fr-FR" dirty="0"/>
              <a:t>si le COS a acquis la certitude qu’aucun risque </a:t>
            </a:r>
            <a:r>
              <a:rPr lang="fr-FR" dirty="0" smtClean="0"/>
              <a:t>de propagation </a:t>
            </a:r>
            <a:r>
              <a:rPr lang="fr-FR" dirty="0"/>
              <a:t>n’est possible suite au feu initial.</a:t>
            </a:r>
          </a:p>
          <a:p>
            <a:pPr algn="l"/>
            <a:r>
              <a:rPr lang="fr-FR" dirty="0"/>
              <a:t>Exemple : maison d’habitation isolée entièrement détruite</a:t>
            </a:r>
          </a:p>
          <a:p>
            <a:pPr algn="l"/>
            <a:r>
              <a:rPr lang="fr-FR" dirty="0"/>
              <a:t>hangar agricole entièrement détruit isolé </a:t>
            </a:r>
            <a:r>
              <a:rPr lang="fr-FR" dirty="0" smtClean="0"/>
              <a:t>de la </a:t>
            </a:r>
            <a:r>
              <a:rPr lang="fr-FR" dirty="0"/>
              <a:t>partie habitation.</a:t>
            </a:r>
          </a:p>
          <a:p>
            <a:pPr algn="l"/>
            <a:r>
              <a:rPr lang="fr-FR" b="1" dirty="0">
                <a:solidFill>
                  <a:srgbClr val="0000FF"/>
                </a:solidFill>
              </a:rPr>
              <a:t>Modalités d’exécution :</a:t>
            </a:r>
          </a:p>
          <a:p>
            <a:pPr algn="l"/>
            <a:r>
              <a:rPr lang="fr-FR" dirty="0"/>
              <a:t>La première ronde est effectuée environ 2 heures après </a:t>
            </a:r>
            <a:r>
              <a:rPr lang="fr-FR" dirty="0" smtClean="0"/>
              <a:t>la rentrée </a:t>
            </a:r>
            <a:r>
              <a:rPr lang="fr-FR" dirty="0"/>
              <a:t>du dernier engin ou la levée du service de </a:t>
            </a:r>
            <a:r>
              <a:rPr lang="fr-FR" dirty="0" smtClean="0"/>
              <a:t>surveillance, puis </a:t>
            </a:r>
            <a:r>
              <a:rPr lang="fr-FR" dirty="0"/>
              <a:t>environ toutes les 4 heures jusqu’à la fin de l’intervention</a:t>
            </a:r>
            <a:r>
              <a:rPr lang="fr-FR" dirty="0" smtClean="0"/>
              <a:t>.</a:t>
            </a:r>
          </a:p>
          <a:p>
            <a:pPr algn="l"/>
            <a:endParaRPr lang="fr-FR" dirty="0"/>
          </a:p>
          <a:p>
            <a:pPr algn="l"/>
            <a:r>
              <a:rPr lang="fr-FR" b="1" i="1" dirty="0"/>
              <a:t>Elle est </a:t>
            </a:r>
            <a:r>
              <a:rPr lang="fr-FR" b="1" i="1" dirty="0" smtClean="0"/>
              <a:t>réalisée par le dernier COS ayant assuré la surveillance ou par le COS « montant » en cas de relève après passage de consignes</a:t>
            </a:r>
            <a:r>
              <a:rPr lang="fr-FR" dirty="0" smtClean="0"/>
              <a:t>. </a:t>
            </a:r>
          </a:p>
        </p:txBody>
      </p:sp>
      <p:sp>
        <p:nvSpPr>
          <p:cNvPr id="7" name="Rectangle 6"/>
          <p:cNvSpPr/>
          <p:nvPr/>
        </p:nvSpPr>
        <p:spPr>
          <a:xfrm>
            <a:off x="285963" y="1572910"/>
            <a:ext cx="8418036" cy="1200329"/>
          </a:xfrm>
          <a:prstGeom prst="rect">
            <a:avLst/>
          </a:prstGeom>
        </p:spPr>
        <p:txBody>
          <a:bodyPr wrap="square">
            <a:spAutoFit/>
          </a:bodyPr>
          <a:lstStyle/>
          <a:p>
            <a:endParaRPr lang="fr-FR" b="1" dirty="0" smtClean="0">
              <a:solidFill>
                <a:srgbClr val="FF0000"/>
              </a:solidFill>
            </a:endParaRPr>
          </a:p>
          <a:p>
            <a:r>
              <a:rPr lang="fr-FR" b="1" dirty="0" smtClean="0">
                <a:solidFill>
                  <a:srgbClr val="FF0000"/>
                </a:solidFill>
              </a:rPr>
              <a:t>Au </a:t>
            </a:r>
            <a:r>
              <a:rPr lang="fr-FR" b="1" dirty="0">
                <a:solidFill>
                  <a:srgbClr val="FF0000"/>
                </a:solidFill>
              </a:rPr>
              <a:t>terme de la surveillance, il doit être mis </a:t>
            </a:r>
            <a:r>
              <a:rPr lang="fr-FR" b="1" dirty="0" smtClean="0">
                <a:solidFill>
                  <a:srgbClr val="FF0000"/>
                </a:solidFill>
              </a:rPr>
              <a:t>en place </a:t>
            </a:r>
            <a:r>
              <a:rPr lang="fr-FR" b="1" dirty="0">
                <a:solidFill>
                  <a:srgbClr val="FF0000"/>
                </a:solidFill>
              </a:rPr>
              <a:t>un service de ronde pour tout feu de </a:t>
            </a:r>
            <a:r>
              <a:rPr lang="fr-FR" b="1" dirty="0" smtClean="0">
                <a:solidFill>
                  <a:srgbClr val="FF0000"/>
                </a:solidFill>
              </a:rPr>
              <a:t>structure (incendie </a:t>
            </a:r>
            <a:r>
              <a:rPr lang="fr-FR" b="1" dirty="0">
                <a:solidFill>
                  <a:srgbClr val="FF0000"/>
                </a:solidFill>
              </a:rPr>
              <a:t>de cheminée, appartement, dans un </a:t>
            </a:r>
            <a:r>
              <a:rPr lang="fr-FR" b="1" dirty="0" smtClean="0">
                <a:solidFill>
                  <a:srgbClr val="FF0000"/>
                </a:solidFill>
              </a:rPr>
              <a:t>ERP, industriel).</a:t>
            </a:r>
            <a:endParaRPr lang="fr-FR" dirty="0">
              <a:solidFill>
                <a:srgbClr val="FF0000"/>
              </a:solidFill>
            </a:endParaRPr>
          </a:p>
        </p:txBody>
      </p:sp>
    </p:spTree>
    <p:extLst>
      <p:ext uri="{BB962C8B-B14F-4D97-AF65-F5344CB8AC3E}">
        <p14:creationId xmlns:p14="http://schemas.microsoft.com/office/powerpoint/2010/main" val="28498855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67</a:t>
            </a:fld>
            <a:endParaRPr lang="fr-FR" altLang="fr-FR"/>
          </a:p>
        </p:txBody>
      </p:sp>
      <p:sp>
        <p:nvSpPr>
          <p:cNvPr id="6" name="Rectangle 5"/>
          <p:cNvSpPr/>
          <p:nvPr/>
        </p:nvSpPr>
        <p:spPr>
          <a:xfrm>
            <a:off x="251520" y="1412776"/>
            <a:ext cx="8424936" cy="3693319"/>
          </a:xfrm>
          <a:prstGeom prst="rect">
            <a:avLst/>
          </a:prstGeom>
        </p:spPr>
        <p:txBody>
          <a:bodyPr wrap="square">
            <a:spAutoFit/>
          </a:bodyPr>
          <a:lstStyle/>
          <a:p>
            <a:pPr algn="l"/>
            <a:r>
              <a:rPr lang="fr-FR" sz="1800" b="1" dirty="0">
                <a:solidFill>
                  <a:srgbClr val="FF0000"/>
                </a:solidFill>
              </a:rPr>
              <a:t>L’utilisation par le COS de la caméra thermique est obligatoire conformément à l’ITOP 027 sauf s’il a acquis la certitude qu’aucun risque de propagation n’est possible suite à la surveillance.</a:t>
            </a:r>
          </a:p>
          <a:p>
            <a:pPr algn="l"/>
            <a:endParaRPr lang="fr-FR" sz="1800" dirty="0"/>
          </a:p>
          <a:p>
            <a:pPr algn="l"/>
            <a:r>
              <a:rPr lang="fr-FR" sz="1800" dirty="0" smtClean="0"/>
              <a:t>Une </a:t>
            </a:r>
            <a:r>
              <a:rPr lang="fr-FR" sz="1800" dirty="0"/>
              <a:t>demande d’engins-pompes peut être formulée, traitée en « ronde sinistre » par le CTA-CODIS.</a:t>
            </a:r>
          </a:p>
          <a:p>
            <a:pPr algn="l"/>
            <a:r>
              <a:rPr lang="fr-FR" sz="1800" dirty="0"/>
              <a:t>Les rondes feront l’objet d’un message de renseignement :</a:t>
            </a:r>
          </a:p>
          <a:p>
            <a:pPr algn="l"/>
            <a:r>
              <a:rPr lang="fr-FR" sz="1800" dirty="0"/>
              <a:t>Exemple : « ronde effectuée, rien à signaler » « ronde effectuée, extinction d’un foyer résiduel </a:t>
            </a:r>
            <a:r>
              <a:rPr lang="fr-FR" sz="1800" dirty="0" smtClean="0"/>
              <a:t>»</a:t>
            </a:r>
          </a:p>
          <a:p>
            <a:pPr algn="l"/>
            <a:endParaRPr lang="fr-FR" sz="1800" dirty="0"/>
          </a:p>
          <a:p>
            <a:pPr algn="l"/>
            <a:r>
              <a:rPr lang="fr-FR" sz="1800" b="1" dirty="0">
                <a:solidFill>
                  <a:srgbClr val="FF0000"/>
                </a:solidFill>
              </a:rPr>
              <a:t>Notion « opération terminée » </a:t>
            </a:r>
            <a:r>
              <a:rPr lang="fr-FR" sz="1800" dirty="0"/>
              <a:t>: le message « opération terminée » ne peut être utilisé que pour indiquer que chacune des phases constitutives de la marche générale des opérations est définitivement conduite à son terme.</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0645" y="391455"/>
            <a:ext cx="845811" cy="1021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09683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ITOP 031</a:t>
            </a:r>
            <a:r>
              <a:rPr lang="fr-FR" sz="1800" kern="1200" dirty="0">
                <a:solidFill>
                  <a:srgbClr val="FFFF00"/>
                </a:solidFill>
                <a:latin typeface="Arial" charset="0"/>
                <a:ea typeface="+mn-ea"/>
                <a:cs typeface="Arial" charset="0"/>
              </a:rPr>
              <a:t/>
            </a:r>
            <a:br>
              <a:rPr lang="fr-FR" sz="18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68</a:t>
            </a:fld>
            <a:endParaRPr lang="fr-FR" altLang="fr-FR"/>
          </a:p>
        </p:txBody>
      </p:sp>
      <p:sp>
        <p:nvSpPr>
          <p:cNvPr id="6" name="Rectangle 5"/>
          <p:cNvSpPr/>
          <p:nvPr/>
        </p:nvSpPr>
        <p:spPr>
          <a:xfrm>
            <a:off x="287524" y="1196752"/>
            <a:ext cx="8568952" cy="2800767"/>
          </a:xfrm>
          <a:prstGeom prst="rect">
            <a:avLst/>
          </a:prstGeom>
        </p:spPr>
        <p:txBody>
          <a:bodyPr wrap="square">
            <a:spAutoFit/>
          </a:bodyPr>
          <a:lstStyle/>
          <a:p>
            <a:pPr algn="l"/>
            <a:r>
              <a:rPr lang="fr-FR" b="1" dirty="0">
                <a:solidFill>
                  <a:srgbClr val="FF0000"/>
                </a:solidFill>
              </a:rPr>
              <a:t>Retour du </a:t>
            </a:r>
            <a:r>
              <a:rPr lang="fr-FR" b="1" dirty="0" smtClean="0">
                <a:solidFill>
                  <a:srgbClr val="FF0000"/>
                </a:solidFill>
              </a:rPr>
              <a:t>feu</a:t>
            </a:r>
            <a:r>
              <a:rPr lang="fr-FR" b="1" dirty="0">
                <a:solidFill>
                  <a:srgbClr val="FF0000"/>
                </a:solidFill>
              </a:rPr>
              <a:t> </a:t>
            </a:r>
            <a:r>
              <a:rPr lang="fr-FR" dirty="0" smtClean="0"/>
              <a:t>RIM </a:t>
            </a:r>
            <a:r>
              <a:rPr lang="fr-FR" dirty="0"/>
              <a:t>: 9éme </a:t>
            </a:r>
            <a:r>
              <a:rPr lang="fr-FR" dirty="0" smtClean="0"/>
              <a:t>partie, chapitre </a:t>
            </a:r>
            <a:r>
              <a:rPr lang="fr-FR" dirty="0"/>
              <a:t>IV, article 9</a:t>
            </a:r>
          </a:p>
          <a:p>
            <a:pPr algn="l"/>
            <a:endParaRPr lang="fr-FR" dirty="0" smtClean="0"/>
          </a:p>
          <a:p>
            <a:pPr algn="l"/>
            <a:r>
              <a:rPr lang="fr-FR" dirty="0" smtClean="0"/>
              <a:t>Avant </a:t>
            </a:r>
            <a:r>
              <a:rPr lang="fr-FR" dirty="0"/>
              <a:t>de quitter le lieu d’un sinistre, il convient de </a:t>
            </a:r>
            <a:r>
              <a:rPr lang="fr-FR" dirty="0" smtClean="0"/>
              <a:t>faire compter </a:t>
            </a:r>
            <a:r>
              <a:rPr lang="fr-FR" dirty="0"/>
              <a:t>et reconnaître le matériel. Le conducteur de </a:t>
            </a:r>
            <a:r>
              <a:rPr lang="fr-FR" dirty="0" smtClean="0"/>
              <a:t>chaque agrès </a:t>
            </a:r>
            <a:r>
              <a:rPr lang="fr-FR" dirty="0"/>
              <a:t>est tenu de faire l’inventaire des appareils </a:t>
            </a:r>
            <a:r>
              <a:rPr lang="fr-FR" dirty="0" smtClean="0"/>
              <a:t>normalement emmenés </a:t>
            </a:r>
            <a:r>
              <a:rPr lang="fr-FR" dirty="0"/>
              <a:t>par son véhicule.</a:t>
            </a:r>
          </a:p>
          <a:p>
            <a:pPr algn="l"/>
            <a:r>
              <a:rPr lang="fr-FR" dirty="0"/>
              <a:t>Un état du matériel laissé sur place est établi et pris </a:t>
            </a:r>
            <a:r>
              <a:rPr lang="fr-FR" dirty="0" smtClean="0"/>
              <a:t>en compte </a:t>
            </a:r>
            <a:r>
              <a:rPr lang="fr-FR" dirty="0"/>
              <a:t>par le commandement des opérations de secours.</a:t>
            </a:r>
          </a:p>
          <a:p>
            <a:pPr algn="l"/>
            <a:r>
              <a:rPr lang="fr-FR" dirty="0"/>
              <a:t>Dès le retour au centre, les engins sont remis en </a:t>
            </a:r>
            <a:r>
              <a:rPr lang="fr-FR" dirty="0" smtClean="0"/>
              <a:t>service, armement </a:t>
            </a:r>
            <a:r>
              <a:rPr lang="fr-FR" dirty="0"/>
              <a:t>recomplété.</a:t>
            </a:r>
          </a:p>
          <a:p>
            <a:pPr algn="l"/>
            <a:r>
              <a:rPr lang="fr-FR" dirty="0"/>
              <a:t>Les matériels employés, tuyaux en particulier, sont </a:t>
            </a:r>
            <a:r>
              <a:rPr lang="fr-FR" dirty="0" smtClean="0"/>
              <a:t>nettoyés et </a:t>
            </a:r>
            <a:r>
              <a:rPr lang="fr-FR" dirty="0"/>
              <a:t>remis en service à leur tour dans les meilleurs délais.</a:t>
            </a:r>
          </a:p>
          <a:p>
            <a:pPr algn="l"/>
            <a:r>
              <a:rPr lang="fr-FR" dirty="0"/>
              <a:t>Le CRSS sera rédigé dans les plus brefs délais par </a:t>
            </a:r>
            <a:r>
              <a:rPr lang="fr-FR" dirty="0" smtClean="0"/>
              <a:t>les différents </a:t>
            </a:r>
            <a:r>
              <a:rPr lang="fr-FR" dirty="0"/>
              <a:t>chefs d’agrès.</a:t>
            </a: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840" y="4156046"/>
            <a:ext cx="2353444" cy="1886678"/>
          </a:xfrm>
          <a:prstGeom prst="rect">
            <a:avLst/>
          </a:prstGeom>
          <a:ln w="19050">
            <a:solidFill>
              <a:srgbClr val="FFFF00"/>
            </a:solidFill>
          </a:ln>
        </p:spPr>
      </p:pic>
    </p:spTree>
    <p:extLst>
      <p:ext uri="{BB962C8B-B14F-4D97-AF65-F5344CB8AC3E}">
        <p14:creationId xmlns:p14="http://schemas.microsoft.com/office/powerpoint/2010/main" val="8046140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ITOP 031</a:t>
            </a:r>
            <a:r>
              <a:rPr lang="fr-FR" sz="1800" kern="1200" dirty="0">
                <a:solidFill>
                  <a:srgbClr val="FFFF00"/>
                </a:solidFill>
                <a:latin typeface="Arial" charset="0"/>
                <a:ea typeface="+mn-ea"/>
                <a:cs typeface="Arial" charset="0"/>
              </a:rPr>
              <a:t/>
            </a:r>
            <a:br>
              <a:rPr lang="fr-FR" sz="18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69</a:t>
            </a:fld>
            <a:endParaRPr lang="fr-FR" altLang="fr-FR"/>
          </a:p>
        </p:txBody>
      </p:sp>
      <p:sp>
        <p:nvSpPr>
          <p:cNvPr id="6" name="Rectangle 5"/>
          <p:cNvSpPr/>
          <p:nvPr/>
        </p:nvSpPr>
        <p:spPr>
          <a:xfrm>
            <a:off x="179388" y="1340768"/>
            <a:ext cx="8496944" cy="3785652"/>
          </a:xfrm>
          <a:prstGeom prst="rect">
            <a:avLst/>
          </a:prstGeom>
        </p:spPr>
        <p:txBody>
          <a:bodyPr wrap="square">
            <a:spAutoFit/>
          </a:bodyPr>
          <a:lstStyle/>
          <a:p>
            <a:r>
              <a:rPr lang="fr-FR" b="1" dirty="0" smtClean="0"/>
              <a:t>                         Reprise </a:t>
            </a:r>
            <a:r>
              <a:rPr lang="fr-FR" b="1" dirty="0"/>
              <a:t>de </a:t>
            </a:r>
            <a:r>
              <a:rPr lang="fr-FR" b="1" dirty="0" smtClean="0"/>
              <a:t>feu         </a:t>
            </a:r>
            <a:r>
              <a:rPr lang="fr-FR" b="1" dirty="0" smtClean="0">
                <a:solidFill>
                  <a:srgbClr val="FF0000"/>
                </a:solidFill>
              </a:rPr>
              <a:t>=     Nouvel </a:t>
            </a:r>
            <a:r>
              <a:rPr lang="fr-FR" b="1" dirty="0">
                <a:solidFill>
                  <a:srgbClr val="FF0000"/>
                </a:solidFill>
              </a:rPr>
              <a:t>incendie </a:t>
            </a:r>
            <a:r>
              <a:rPr lang="fr-FR" b="1" dirty="0" smtClean="0">
                <a:solidFill>
                  <a:srgbClr val="FF0000"/>
                </a:solidFill>
              </a:rPr>
              <a:t>sur le </a:t>
            </a:r>
            <a:r>
              <a:rPr lang="fr-FR" b="1" dirty="0">
                <a:solidFill>
                  <a:srgbClr val="FF0000"/>
                </a:solidFill>
              </a:rPr>
              <a:t>même </a:t>
            </a:r>
            <a:r>
              <a:rPr lang="fr-FR" b="1" dirty="0" smtClean="0">
                <a:solidFill>
                  <a:srgbClr val="FF0000"/>
                </a:solidFill>
              </a:rPr>
              <a:t>site</a:t>
            </a:r>
          </a:p>
          <a:p>
            <a:endParaRPr lang="fr-FR" b="1" dirty="0"/>
          </a:p>
          <a:p>
            <a:endParaRPr lang="fr-FR" b="1" dirty="0"/>
          </a:p>
          <a:p>
            <a:pPr algn="l"/>
            <a:r>
              <a:rPr lang="fr-FR" dirty="0" smtClean="0"/>
              <a:t>L</a:t>
            </a:r>
            <a:r>
              <a:rPr lang="fr-FR" b="1" dirty="0" smtClean="0"/>
              <a:t>’</a:t>
            </a:r>
            <a:r>
              <a:rPr lang="fr-FR" dirty="0" smtClean="0"/>
              <a:t>expression « reprise de feu » </a:t>
            </a:r>
            <a:r>
              <a:rPr lang="fr-FR" dirty="0"/>
              <a:t>est classiquement utilisée dans le </a:t>
            </a:r>
            <a:r>
              <a:rPr lang="fr-FR" dirty="0" smtClean="0"/>
              <a:t>message d’ambiance </a:t>
            </a:r>
            <a:r>
              <a:rPr lang="fr-FR" dirty="0"/>
              <a:t>pour rendre compte rapidement qu’un </a:t>
            </a:r>
            <a:r>
              <a:rPr lang="fr-FR" dirty="0" smtClean="0"/>
              <a:t>second incendie </a:t>
            </a:r>
            <a:r>
              <a:rPr lang="fr-FR" dirty="0"/>
              <a:t>survient au même endroit que le premier éteint peu </a:t>
            </a:r>
            <a:r>
              <a:rPr lang="fr-FR" dirty="0" smtClean="0"/>
              <a:t>de temps </a:t>
            </a:r>
            <a:r>
              <a:rPr lang="fr-FR" dirty="0"/>
              <a:t>auparavant.</a:t>
            </a:r>
          </a:p>
          <a:p>
            <a:pPr algn="l"/>
            <a:r>
              <a:rPr lang="fr-FR" dirty="0"/>
              <a:t>Il n’en demeure pas moins que cette expression </a:t>
            </a:r>
            <a:r>
              <a:rPr lang="fr-FR" dirty="0" smtClean="0"/>
              <a:t>est prématurée</a:t>
            </a:r>
            <a:r>
              <a:rPr lang="fr-FR" dirty="0"/>
              <a:t>. En effet, seule une investigation </a:t>
            </a:r>
            <a:r>
              <a:rPr lang="fr-FR" dirty="0" smtClean="0"/>
              <a:t>approfondie effectuée </a:t>
            </a:r>
            <a:r>
              <a:rPr lang="fr-FR" dirty="0"/>
              <a:t>par la FOS RCCI est en mesure de valider </a:t>
            </a:r>
            <a:r>
              <a:rPr lang="fr-FR" dirty="0" smtClean="0"/>
              <a:t>une reprise </a:t>
            </a:r>
            <a:r>
              <a:rPr lang="fr-FR" dirty="0"/>
              <a:t>de feu</a:t>
            </a:r>
            <a:r>
              <a:rPr lang="fr-FR" dirty="0" smtClean="0"/>
              <a:t>.</a:t>
            </a:r>
          </a:p>
          <a:p>
            <a:endParaRPr lang="fr-FR" dirty="0"/>
          </a:p>
          <a:p>
            <a:pPr algn="l"/>
            <a:r>
              <a:rPr lang="fr-FR" b="1" i="1" dirty="0">
                <a:solidFill>
                  <a:srgbClr val="FF0000"/>
                </a:solidFill>
              </a:rPr>
              <a:t>Les COS s’attacheront donc à proscrire de </a:t>
            </a:r>
            <a:r>
              <a:rPr lang="fr-FR" b="1" i="1" dirty="0" smtClean="0">
                <a:solidFill>
                  <a:srgbClr val="FF0000"/>
                </a:solidFill>
              </a:rPr>
              <a:t>leur message </a:t>
            </a:r>
            <a:r>
              <a:rPr lang="fr-FR" b="1" i="1" dirty="0">
                <a:solidFill>
                  <a:srgbClr val="FF0000"/>
                </a:solidFill>
              </a:rPr>
              <a:t>le terme « reprise de feu » au profit </a:t>
            </a:r>
            <a:r>
              <a:rPr lang="fr-FR" b="1" i="1" dirty="0" smtClean="0">
                <a:solidFill>
                  <a:srgbClr val="FF0000"/>
                </a:solidFill>
              </a:rPr>
              <a:t>de l’expression </a:t>
            </a:r>
            <a:r>
              <a:rPr lang="fr-FR" b="1" i="1" dirty="0">
                <a:solidFill>
                  <a:srgbClr val="FF0000"/>
                </a:solidFill>
              </a:rPr>
              <a:t>« nouvel incendie sur le même site ».</a:t>
            </a:r>
          </a:p>
          <a:p>
            <a:pPr algn="l"/>
            <a:r>
              <a:rPr lang="fr-FR" b="1" i="1" dirty="0">
                <a:solidFill>
                  <a:srgbClr val="FF0000"/>
                </a:solidFill>
              </a:rPr>
              <a:t>Il en va de même pour toutes les </a:t>
            </a:r>
            <a:r>
              <a:rPr lang="fr-FR" b="1" i="1" dirty="0" smtClean="0">
                <a:solidFill>
                  <a:srgbClr val="FF0000"/>
                </a:solidFill>
              </a:rPr>
              <a:t>conversations radio </a:t>
            </a:r>
            <a:r>
              <a:rPr lang="fr-FR" b="1" i="1" dirty="0">
                <a:solidFill>
                  <a:srgbClr val="FF0000"/>
                </a:solidFill>
              </a:rPr>
              <a:t>ou téléphoniques échangées entre </a:t>
            </a:r>
            <a:r>
              <a:rPr lang="fr-FR" b="1" i="1" dirty="0" smtClean="0">
                <a:solidFill>
                  <a:srgbClr val="FF0000"/>
                </a:solidFill>
              </a:rPr>
              <a:t>cadres dans </a:t>
            </a:r>
            <a:r>
              <a:rPr lang="fr-FR" b="1" i="1" dirty="0">
                <a:solidFill>
                  <a:srgbClr val="FF0000"/>
                </a:solidFill>
              </a:rPr>
              <a:t>les différentes strates de gardes enregistrées</a:t>
            </a:r>
          </a:p>
          <a:p>
            <a:pPr algn="l"/>
            <a:r>
              <a:rPr lang="fr-FR" b="1" i="1" dirty="0">
                <a:solidFill>
                  <a:srgbClr val="FF0000"/>
                </a:solidFill>
              </a:rPr>
              <a:t>au CTA / CODIS.</a:t>
            </a:r>
          </a:p>
        </p:txBody>
      </p:sp>
      <p:cxnSp>
        <p:nvCxnSpPr>
          <p:cNvPr id="7" name="Connecteur droit 6"/>
          <p:cNvCxnSpPr/>
          <p:nvPr/>
        </p:nvCxnSpPr>
        <p:spPr>
          <a:xfrm>
            <a:off x="2339752" y="1196752"/>
            <a:ext cx="1584176" cy="6480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V="1">
            <a:off x="2303748" y="1197918"/>
            <a:ext cx="1656184" cy="6480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1454" y="1196752"/>
            <a:ext cx="909528" cy="797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5583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7</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algn="ctr"/>
            <a:r>
              <a:rPr lang="fr-FR" sz="2800" dirty="0" smtClean="0"/>
              <a:t>Quelques signes objectifs d’un incendie</a:t>
            </a:r>
            <a:endParaRPr lang="fr-FR" sz="2800" dirty="0"/>
          </a:p>
        </p:txBody>
      </p:sp>
      <p:sp>
        <p:nvSpPr>
          <p:cNvPr id="14" name="ZoneTexte 15"/>
          <p:cNvSpPr txBox="1">
            <a:spLocks noChangeArrowheads="1"/>
          </p:cNvSpPr>
          <p:nvPr/>
        </p:nvSpPr>
        <p:spPr bwMode="auto">
          <a:xfrm>
            <a:off x="1065036" y="1084032"/>
            <a:ext cx="7056437" cy="758825"/>
          </a:xfrm>
          <a:prstGeom prst="rect">
            <a:avLst/>
          </a:prstGeom>
          <a:solidFill>
            <a:srgbClr val="FFCC00"/>
          </a:solidFill>
          <a:ln w="57150">
            <a:solidFill>
              <a:srgbClr val="C00000"/>
            </a:solidFill>
            <a:miter lim="800000"/>
            <a:headEnd/>
            <a:tailEnd/>
          </a:ln>
        </p:spPr>
        <p:txBody>
          <a:bodyPr>
            <a:spAutoFit/>
          </a:bodyPr>
          <a:lstStyle/>
          <a:p>
            <a:r>
              <a:rPr lang="fr-FR" altLang="fr-FR" sz="2000" b="1" dirty="0">
                <a:solidFill>
                  <a:srgbClr val="FF0000"/>
                </a:solidFill>
              </a:rPr>
              <a:t>recuites de suie situant un lieu d’origine très probable</a:t>
            </a:r>
          </a:p>
          <a:p>
            <a:r>
              <a:rPr lang="fr-FR" altLang="fr-FR" sz="2000" b="1" dirty="0">
                <a:solidFill>
                  <a:srgbClr val="FF0000"/>
                </a:solidFill>
              </a:rPr>
              <a:t>(t° supérieure à 600° C)</a:t>
            </a:r>
          </a:p>
        </p:txBody>
      </p:sp>
      <p:pic>
        <p:nvPicPr>
          <p:cNvPr id="15" name="Image 4" descr="6.bmp"/>
          <p:cNvPicPr>
            <a:picLocks noChangeAspect="1"/>
          </p:cNvPicPr>
          <p:nvPr/>
        </p:nvPicPr>
        <p:blipFill>
          <a:blip r:embed="rId3" cstate="print"/>
          <a:srcRect/>
          <a:stretch>
            <a:fillRect/>
          </a:stretch>
        </p:blipFill>
        <p:spPr bwMode="auto">
          <a:xfrm>
            <a:off x="816697" y="2030176"/>
            <a:ext cx="2835610" cy="3533544"/>
          </a:xfrm>
          <a:prstGeom prst="rect">
            <a:avLst/>
          </a:prstGeom>
          <a:noFill/>
          <a:ln w="57150">
            <a:solidFill>
              <a:srgbClr val="990000"/>
            </a:solidFill>
            <a:miter lim="800000"/>
            <a:headEnd/>
            <a:tailEnd/>
          </a:ln>
        </p:spPr>
      </p:pic>
      <p:sp>
        <p:nvSpPr>
          <p:cNvPr id="16" name="Flèche droite 13"/>
          <p:cNvSpPr>
            <a:spLocks noChangeArrowheads="1"/>
          </p:cNvSpPr>
          <p:nvPr/>
        </p:nvSpPr>
        <p:spPr bwMode="auto">
          <a:xfrm rot="6151033">
            <a:off x="2387284" y="2434858"/>
            <a:ext cx="1347850" cy="484187"/>
          </a:xfrm>
          <a:prstGeom prst="rightArrow">
            <a:avLst>
              <a:gd name="adj1" fmla="val 50000"/>
              <a:gd name="adj2" fmla="val 50124"/>
            </a:avLst>
          </a:prstGeom>
          <a:solidFill>
            <a:srgbClr val="FF0000"/>
          </a:solidFill>
          <a:ln w="9525" algn="ctr">
            <a:solidFill>
              <a:schemeClr val="tx1"/>
            </a:solidFill>
            <a:round/>
            <a:headEnd/>
            <a:tailEnd/>
          </a:ln>
        </p:spPr>
        <p:txBody>
          <a:bodyPr rot="10800000" vert="eaVert"/>
          <a:lstStyle/>
          <a:p>
            <a:endParaRPr lang="fr-FR" altLang="fr-FR"/>
          </a:p>
        </p:txBody>
      </p:sp>
      <p:sp>
        <p:nvSpPr>
          <p:cNvPr id="17" name="Flèche courbée vers la gauche 18"/>
          <p:cNvSpPr>
            <a:spLocks noChangeArrowheads="1"/>
          </p:cNvSpPr>
          <p:nvPr/>
        </p:nvSpPr>
        <p:spPr bwMode="auto">
          <a:xfrm rot="7362627">
            <a:off x="1908700" y="4048551"/>
            <a:ext cx="488950" cy="823913"/>
          </a:xfrm>
          <a:prstGeom prst="curvedLeftArrow">
            <a:avLst>
              <a:gd name="adj1" fmla="val 25042"/>
              <a:gd name="adj2" fmla="val 78886"/>
              <a:gd name="adj3" fmla="val 25000"/>
            </a:avLst>
          </a:prstGeom>
          <a:solidFill>
            <a:srgbClr val="FF0000"/>
          </a:solidFill>
          <a:ln w="9525" algn="ctr">
            <a:solidFill>
              <a:schemeClr val="tx1"/>
            </a:solidFill>
            <a:round/>
            <a:headEnd/>
            <a:tailEnd/>
          </a:ln>
        </p:spPr>
        <p:txBody>
          <a:bodyPr rot="10800000" vert="eaVert"/>
          <a:lstStyle/>
          <a:p>
            <a:endParaRPr lang="fr-FR" altLang="fr-FR"/>
          </a:p>
        </p:txBody>
      </p:sp>
      <p:pic>
        <p:nvPicPr>
          <p:cNvPr id="18" name="Image 18" descr="lumiere-feu-44.gif"/>
          <p:cNvPicPr>
            <a:picLocks noChangeAspect="1"/>
          </p:cNvPicPr>
          <p:nvPr/>
        </p:nvPicPr>
        <p:blipFill>
          <a:blip r:embed="rId4" cstate="print"/>
          <a:srcRect/>
          <a:stretch>
            <a:fillRect/>
          </a:stretch>
        </p:blipFill>
        <p:spPr bwMode="auto">
          <a:xfrm>
            <a:off x="2487326" y="3589062"/>
            <a:ext cx="742950" cy="922338"/>
          </a:xfrm>
          <a:prstGeom prst="rect">
            <a:avLst/>
          </a:prstGeom>
          <a:noFill/>
          <a:ln w="9525">
            <a:noFill/>
            <a:miter lim="800000"/>
            <a:headEnd/>
            <a:tailEnd/>
          </a:ln>
        </p:spPr>
      </p:pic>
      <p:pic>
        <p:nvPicPr>
          <p:cNvPr id="19" name="Espace réservé du contenu 3" descr="2.bmp"/>
          <p:cNvPicPr>
            <a:picLocks noChangeAspect="1"/>
          </p:cNvPicPr>
          <p:nvPr/>
        </p:nvPicPr>
        <p:blipFill>
          <a:blip r:embed="rId5" cstate="print"/>
          <a:srcRect/>
          <a:stretch>
            <a:fillRect/>
          </a:stretch>
        </p:blipFill>
        <p:spPr bwMode="auto">
          <a:xfrm>
            <a:off x="5705095" y="1966576"/>
            <a:ext cx="2416378" cy="3625282"/>
          </a:xfrm>
          <a:prstGeom prst="rect">
            <a:avLst/>
          </a:prstGeom>
          <a:noFill/>
          <a:ln w="57150">
            <a:solidFill>
              <a:srgbClr val="990000"/>
            </a:solidFill>
            <a:miter lim="800000"/>
            <a:headEnd/>
            <a:tailEnd/>
          </a:ln>
        </p:spPr>
      </p:pic>
      <p:sp>
        <p:nvSpPr>
          <p:cNvPr id="20" name="Flèche vers le haut 14"/>
          <p:cNvSpPr>
            <a:spLocks noChangeArrowheads="1"/>
          </p:cNvSpPr>
          <p:nvPr/>
        </p:nvSpPr>
        <p:spPr bwMode="auto">
          <a:xfrm rot="9527976">
            <a:off x="6262078" y="2052831"/>
            <a:ext cx="485775" cy="2047240"/>
          </a:xfrm>
          <a:prstGeom prst="upArrow">
            <a:avLst>
              <a:gd name="adj1" fmla="val 50000"/>
              <a:gd name="adj2" fmla="val 50013"/>
            </a:avLst>
          </a:prstGeom>
          <a:solidFill>
            <a:srgbClr val="FF0000"/>
          </a:solidFill>
          <a:ln w="9525" algn="ctr">
            <a:solidFill>
              <a:schemeClr val="tx1"/>
            </a:solidFill>
            <a:round/>
            <a:headEnd/>
            <a:tailEnd/>
          </a:ln>
        </p:spPr>
        <p:txBody>
          <a:bodyPr/>
          <a:lstStyle/>
          <a:p>
            <a:endParaRPr lang="fr-FR" altLang="fr-FR"/>
          </a:p>
        </p:txBody>
      </p:sp>
      <p:pic>
        <p:nvPicPr>
          <p:cNvPr id="21" name="Image 17" descr="lumiere-feu-44.gif"/>
          <p:cNvPicPr>
            <a:picLocks noChangeAspect="1"/>
          </p:cNvPicPr>
          <p:nvPr/>
        </p:nvPicPr>
        <p:blipFill>
          <a:blip r:embed="rId4" cstate="print"/>
          <a:srcRect/>
          <a:stretch>
            <a:fillRect/>
          </a:stretch>
        </p:blipFill>
        <p:spPr bwMode="auto">
          <a:xfrm>
            <a:off x="6901464" y="3796948"/>
            <a:ext cx="1028700" cy="1671637"/>
          </a:xfrm>
          <a:prstGeom prst="rect">
            <a:avLst/>
          </a:prstGeom>
          <a:noFill/>
          <a:ln w="9525">
            <a:noFill/>
            <a:miter lim="800000"/>
            <a:headEnd/>
            <a:tailEnd/>
          </a:ln>
        </p:spPr>
      </p:pic>
      <p:pic>
        <p:nvPicPr>
          <p:cNvPr id="22" name="Image 17" descr="lumiere-feu-44.gif"/>
          <p:cNvPicPr>
            <a:picLocks noChangeAspect="1"/>
          </p:cNvPicPr>
          <p:nvPr/>
        </p:nvPicPr>
        <p:blipFill>
          <a:blip r:embed="rId4" cstate="print"/>
          <a:srcRect/>
          <a:stretch>
            <a:fillRect/>
          </a:stretch>
        </p:blipFill>
        <p:spPr bwMode="auto">
          <a:xfrm>
            <a:off x="6168543" y="3751141"/>
            <a:ext cx="1028700" cy="1671637"/>
          </a:xfrm>
          <a:prstGeom prst="rect">
            <a:avLst/>
          </a:prstGeom>
          <a:noFill/>
          <a:ln w="9525">
            <a:noFill/>
            <a:miter lim="800000"/>
            <a:headEnd/>
            <a:tailEnd/>
          </a:ln>
        </p:spPr>
      </p:pic>
      <p:sp>
        <p:nvSpPr>
          <p:cNvPr id="23" name="Flèche courbée vers la gauche 18"/>
          <p:cNvSpPr>
            <a:spLocks noChangeArrowheads="1"/>
          </p:cNvSpPr>
          <p:nvPr/>
        </p:nvSpPr>
        <p:spPr bwMode="auto">
          <a:xfrm rot="7362627">
            <a:off x="6025728" y="4228046"/>
            <a:ext cx="488950" cy="1029209"/>
          </a:xfrm>
          <a:prstGeom prst="curvedLeftArrow">
            <a:avLst>
              <a:gd name="adj1" fmla="val 25042"/>
              <a:gd name="adj2" fmla="val 78886"/>
              <a:gd name="adj3" fmla="val 25000"/>
            </a:avLst>
          </a:prstGeom>
          <a:solidFill>
            <a:srgbClr val="FF0000"/>
          </a:solidFill>
          <a:ln w="9525" algn="ctr">
            <a:solidFill>
              <a:schemeClr val="tx1"/>
            </a:solidFill>
            <a:round/>
            <a:headEnd/>
            <a:tailEnd/>
          </a:ln>
        </p:spPr>
        <p:txBody>
          <a:bodyPr rot="10800000" vert="eaVert"/>
          <a:lstStyle/>
          <a:p>
            <a:endParaRPr lang="fr-FR" altLang="fr-FR"/>
          </a:p>
        </p:txBody>
      </p:sp>
      <p:sp>
        <p:nvSpPr>
          <p:cNvPr id="24" name="Rectangle 20"/>
          <p:cNvSpPr>
            <a:spLocks noChangeArrowheads="1"/>
          </p:cNvSpPr>
          <p:nvPr/>
        </p:nvSpPr>
        <p:spPr bwMode="auto">
          <a:xfrm>
            <a:off x="0" y="5685389"/>
            <a:ext cx="9144000" cy="369887"/>
          </a:xfrm>
          <a:prstGeom prst="rect">
            <a:avLst/>
          </a:prstGeom>
          <a:solidFill>
            <a:srgbClr val="FF0000"/>
          </a:solidFill>
          <a:ln w="9525">
            <a:noFill/>
            <a:miter lim="800000"/>
            <a:headEnd/>
            <a:tailEnd/>
          </a:ln>
        </p:spPr>
        <p:txBody>
          <a:bodyPr>
            <a:spAutoFit/>
          </a:bodyPr>
          <a:lstStyle/>
          <a:p>
            <a:r>
              <a:rPr lang="fr-FR" altLang="fr-FR" dirty="0"/>
              <a:t>ZONE  INTERDITE - INCENDIE       ZONE  INTERDITE – INCENDIE        ZONE  INTE</a:t>
            </a:r>
          </a:p>
        </p:txBody>
      </p:sp>
    </p:spTree>
    <p:extLst>
      <p:ext uri="{BB962C8B-B14F-4D97-AF65-F5344CB8AC3E}">
        <p14:creationId xmlns:p14="http://schemas.microsoft.com/office/powerpoint/2010/main" val="11473407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defTabSz="914400" eaLnBrk="1" hangingPunct="1"/>
            <a:r>
              <a:rPr lang="fr-FR" sz="1800" kern="1200" dirty="0">
                <a:latin typeface="Arial" charset="0"/>
                <a:ea typeface="+mn-ea"/>
                <a:cs typeface="Arial" charset="0"/>
              </a:rPr>
              <a:t>Exemple : SDIS de l’EURE</a:t>
            </a:r>
            <a:r>
              <a:rPr lang="fr-FR" sz="1800" kern="1200" dirty="0">
                <a:solidFill>
                  <a:srgbClr val="FFFF00"/>
                </a:solidFill>
                <a:latin typeface="Arial" charset="0"/>
                <a:ea typeface="+mn-ea"/>
                <a:cs typeface="Arial" charset="0"/>
              </a:rPr>
              <a:t/>
            </a:r>
            <a:br>
              <a:rPr lang="fr-FR" sz="1800" kern="1200" dirty="0">
                <a:solidFill>
                  <a:srgbClr val="FFFF00"/>
                </a:solidFill>
                <a:latin typeface="Arial" charset="0"/>
                <a:ea typeface="+mn-ea"/>
                <a:cs typeface="Arial" charset="0"/>
              </a:rPr>
            </a:br>
            <a:endParaRPr lang="fr-FR" dirty="0"/>
          </a:p>
        </p:txBody>
      </p:sp>
      <p:sp>
        <p:nvSpPr>
          <p:cNvPr id="5" name="Espace réservé du numéro de diapositive 4"/>
          <p:cNvSpPr>
            <a:spLocks noGrp="1"/>
          </p:cNvSpPr>
          <p:nvPr>
            <p:ph type="sldNum" sz="quarter" idx="10"/>
          </p:nvPr>
        </p:nvSpPr>
        <p:spPr/>
        <p:txBody>
          <a:bodyPr/>
          <a:lstStyle/>
          <a:p>
            <a:fld id="{AB0F8B3A-24EF-4473-8ECE-0E1DA61F4694}" type="slidenum">
              <a:rPr lang="fr-FR" altLang="fr-FR" smtClean="0"/>
              <a:pPr/>
              <a:t>70</a:t>
            </a:fld>
            <a:endParaRPr lang="fr-FR" altLang="fr-FR"/>
          </a:p>
        </p:txBody>
      </p:sp>
      <p:sp>
        <p:nvSpPr>
          <p:cNvPr id="6" name="Rectangle 1"/>
          <p:cNvSpPr>
            <a:spLocks noChangeArrowheads="1"/>
          </p:cNvSpPr>
          <p:nvPr/>
        </p:nvSpPr>
        <p:spPr bwMode="auto">
          <a:xfrm>
            <a:off x="107504" y="921857"/>
            <a:ext cx="8496944" cy="56477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ctr"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tx1"/>
                </a:solidFill>
                <a:effectLst/>
                <a:latin typeface="Arial" pitchFamily="34" charset="0"/>
                <a:cs typeface="Arial" pitchFamily="34" charset="0"/>
              </a:rPr>
              <a:t>Le Service de secours de l’Eure devra rembourser 350 000 euros suite à un feu mal éteint dans une habitation de </a:t>
            </a:r>
            <a:r>
              <a:rPr kumimoji="0" lang="fr-FR" b="0" i="0" u="none" strike="noStrike" cap="none" normalizeH="0" baseline="0" dirty="0" err="1" smtClean="0">
                <a:ln>
                  <a:noFill/>
                </a:ln>
                <a:solidFill>
                  <a:schemeClr val="tx1"/>
                </a:solidFill>
                <a:effectLst/>
                <a:latin typeface="Arial" pitchFamily="34" charset="0"/>
                <a:cs typeface="Arial" pitchFamily="34" charset="0"/>
              </a:rPr>
              <a:t>Cintray</a:t>
            </a:r>
            <a:r>
              <a:rPr kumimoji="0" lang="fr-FR" b="0" i="0" u="none" strike="noStrike" cap="none" normalizeH="0" baseline="0" dirty="0" smtClean="0">
                <a:ln>
                  <a:noFill/>
                </a:ln>
                <a:solidFill>
                  <a:schemeClr val="tx1"/>
                </a:solidFill>
                <a:effectLst/>
                <a:latin typeface="Arial" pitchFamily="34" charset="0"/>
                <a:cs typeface="Arial" pitchFamily="34" charset="0"/>
              </a:rPr>
              <a:t>.</a:t>
            </a:r>
          </a:p>
          <a:p>
            <a:pPr marL="0" marR="0" lvl="0" indent="0" algn="just" defTabSz="914400" rtl="0" eaLnBrk="0" fontAlgn="ctr" latinLnBrk="0" hangingPunct="0">
              <a:lnSpc>
                <a:spcPct val="100000"/>
              </a:lnSpc>
              <a:spcBef>
                <a:spcPct val="0"/>
              </a:spcBef>
              <a:spcAft>
                <a:spcPct val="0"/>
              </a:spcAft>
              <a:buClrTx/>
              <a:buSzTx/>
              <a:buFontTx/>
              <a:buNone/>
              <a:tabLst/>
            </a:pPr>
            <a:r>
              <a:rPr kumimoji="0" lang="fr-FR" sz="9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just" defTabSz="914400" rtl="0" eaLnBrk="0" fontAlgn="ctr" latinLnBrk="0" hangingPunct="0">
              <a:lnSpc>
                <a:spcPct val="100000"/>
              </a:lnSpc>
              <a:spcBef>
                <a:spcPct val="0"/>
              </a:spcBef>
              <a:spcAft>
                <a:spcPct val="0"/>
              </a:spcAft>
              <a:buClrTx/>
              <a:buSzTx/>
              <a:buFontTx/>
              <a:buNone/>
              <a:tabLst/>
            </a:pPr>
            <a:r>
              <a:rPr lang="fr-FR" sz="1200" dirty="0" smtClean="0">
                <a:latin typeface="Arial" pitchFamily="34" charset="0"/>
                <a:cs typeface="Arial" pitchFamily="34" charset="0"/>
              </a:rPr>
              <a:t>L</a:t>
            </a:r>
            <a:r>
              <a:rPr kumimoji="0" lang="fr-FR" sz="1200" b="0" i="0" u="none" strike="noStrike" cap="none" normalizeH="0" baseline="0" dirty="0" smtClean="0">
                <a:ln>
                  <a:noFill/>
                </a:ln>
                <a:solidFill>
                  <a:schemeClr val="tx1"/>
                </a:solidFill>
                <a:effectLst/>
                <a:latin typeface="Arial" pitchFamily="34" charset="0"/>
                <a:cs typeface="Arial" pitchFamily="34" charset="0"/>
              </a:rPr>
              <a:t>e Service départemental d’incendie et de secours (</a:t>
            </a:r>
            <a:r>
              <a:rPr kumimoji="0" lang="fr-FR" sz="1200" b="0" i="0" u="none" strike="noStrike" cap="none" normalizeH="0" baseline="0" dirty="0" err="1" smtClean="0">
                <a:ln>
                  <a:noFill/>
                </a:ln>
                <a:solidFill>
                  <a:schemeClr val="tx1"/>
                </a:solidFill>
                <a:effectLst/>
                <a:latin typeface="Arial" pitchFamily="34" charset="0"/>
                <a:cs typeface="Arial" pitchFamily="34" charset="0"/>
              </a:rPr>
              <a:t>Sdis</a:t>
            </a:r>
            <a:r>
              <a:rPr kumimoji="0" lang="fr-FR" sz="1200" b="0" i="0" u="none" strike="noStrike" cap="none" normalizeH="0" baseline="0" dirty="0" smtClean="0">
                <a:ln>
                  <a:noFill/>
                </a:ln>
                <a:solidFill>
                  <a:schemeClr val="tx1"/>
                </a:solidFill>
                <a:effectLst/>
                <a:latin typeface="Arial" pitchFamily="34" charset="0"/>
                <a:cs typeface="Arial" pitchFamily="34" charset="0"/>
              </a:rPr>
              <a:t>) de l’Eure et son assureur, la MMA, ont été condamnés par le tribunal administratif de Rouen. Ils devront rembourser à l’assureur du sinistré et à la commune de </a:t>
            </a:r>
            <a:r>
              <a:rPr kumimoji="0" lang="fr-FR" sz="1200" b="0" i="0" u="none" strike="noStrike" cap="none" normalizeH="0" baseline="0" dirty="0" err="1" smtClean="0">
                <a:ln>
                  <a:noFill/>
                </a:ln>
                <a:solidFill>
                  <a:schemeClr val="tx1"/>
                </a:solidFill>
                <a:effectLst/>
                <a:latin typeface="Arial" pitchFamily="34" charset="0"/>
                <a:cs typeface="Arial" pitchFamily="34" charset="0"/>
              </a:rPr>
              <a:t>Cintray</a:t>
            </a:r>
            <a:r>
              <a:rPr kumimoji="0" lang="fr-FR" sz="1200" b="0" i="0" u="none" strike="noStrike" cap="none" normalizeH="0" baseline="0" dirty="0" smtClean="0">
                <a:ln>
                  <a:noFill/>
                </a:ln>
                <a:solidFill>
                  <a:schemeClr val="tx1"/>
                </a:solidFill>
                <a:effectLst/>
                <a:latin typeface="Arial" pitchFamily="34" charset="0"/>
                <a:cs typeface="Arial" pitchFamily="34" charset="0"/>
              </a:rPr>
              <a:t> les 350 000 € consacrés à la reconstruction d’une habitation détruite en 2006 par le feu.</a:t>
            </a:r>
          </a:p>
          <a:p>
            <a:pPr marL="0" marR="0" lvl="0" indent="0" algn="just" defTabSz="914400" rtl="0" eaLnBrk="0" fontAlgn="ctr" latinLnBrk="0" hangingPunct="0">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Arial" pitchFamily="34" charset="0"/>
                <a:cs typeface="Arial" pitchFamily="34" charset="0"/>
              </a:rPr>
              <a:t>Second départ de feu</a:t>
            </a:r>
          </a:p>
          <a:p>
            <a:pPr marL="0" marR="0" lvl="0" indent="0" algn="just" defTabSz="914400" rtl="0" eaLnBrk="0" fontAlgn="ctr" latinLnBrk="0" hangingPunct="0">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Arial" pitchFamily="34" charset="0"/>
                <a:cs typeface="Arial" pitchFamily="34" charset="0"/>
              </a:rPr>
              <a:t>« </a:t>
            </a:r>
            <a:r>
              <a:rPr kumimoji="0" lang="fr-FR" sz="1200" b="0" i="1" u="none" strike="noStrike" cap="none" normalizeH="0" baseline="0" dirty="0" smtClean="0">
                <a:ln>
                  <a:noFill/>
                </a:ln>
                <a:solidFill>
                  <a:schemeClr val="tx1"/>
                </a:solidFill>
                <a:effectLst/>
                <a:latin typeface="Arial" pitchFamily="34" charset="0"/>
                <a:cs typeface="Arial" pitchFamily="34" charset="0"/>
              </a:rPr>
              <a:t>Nous sommes soulagés</a:t>
            </a:r>
            <a:r>
              <a:rPr kumimoji="0" lang="fr-FR" sz="1200" b="0" i="0" u="none" strike="noStrike" cap="none" normalizeH="0" baseline="0" dirty="0" smtClean="0">
                <a:ln>
                  <a:noFill/>
                </a:ln>
                <a:solidFill>
                  <a:schemeClr val="tx1"/>
                </a:solidFill>
                <a:effectLst/>
                <a:latin typeface="Arial" pitchFamily="34" charset="0"/>
                <a:cs typeface="Arial" pitchFamily="34" charset="0"/>
              </a:rPr>
              <a:t> », commente Jean Bouché, le maire qui, en 2013, avait été reconnu responsable de la destruction de la maison. L’assureur de la victime avait dédommagé son client pour qu’il puisse reconstruire son logement, puis s’était retourné contre la commune qui aurait dû, sans tarder pour ne pas être reconnue responsable, mettre le </a:t>
            </a:r>
            <a:r>
              <a:rPr kumimoji="0" lang="fr-FR" sz="1200" b="0" i="0" u="none" strike="noStrike" cap="none" normalizeH="0" baseline="0" dirty="0" err="1" smtClean="0">
                <a:ln>
                  <a:noFill/>
                </a:ln>
                <a:solidFill>
                  <a:schemeClr val="tx1"/>
                </a:solidFill>
                <a:effectLst/>
                <a:latin typeface="Arial" pitchFamily="34" charset="0"/>
                <a:cs typeface="Arial" pitchFamily="34" charset="0"/>
              </a:rPr>
              <a:t>Sdis</a:t>
            </a:r>
            <a:r>
              <a:rPr kumimoji="0" lang="fr-FR" sz="1200" b="0" i="0" u="none" strike="noStrike" cap="none" normalizeH="0" baseline="0" dirty="0" smtClean="0">
                <a:ln>
                  <a:noFill/>
                </a:ln>
                <a:solidFill>
                  <a:schemeClr val="tx1"/>
                </a:solidFill>
                <a:effectLst/>
                <a:latin typeface="Arial" pitchFamily="34" charset="0"/>
                <a:cs typeface="Arial" pitchFamily="34" charset="0"/>
              </a:rPr>
              <a:t> en cause. Mais elle avait hésité à attaquer les sapeurs-pompiers. La cour administrative de Douai l’avait condamnée, en décembre 2013, à rembourser les 350 000 €.</a:t>
            </a:r>
          </a:p>
          <a:p>
            <a:pPr marL="0" marR="0" lvl="0" indent="0" algn="just" defTabSz="914400" rtl="0" eaLnBrk="0" fontAlgn="ctr" latinLnBrk="0" hangingPunct="0">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Arial" pitchFamily="34" charset="0"/>
                <a:cs typeface="Arial" pitchFamily="34" charset="0"/>
              </a:rPr>
              <a:t>Face à cette sanction, la municipalité, étranglée financièrement, avait finalement lancé une procédure contre le </a:t>
            </a:r>
            <a:r>
              <a:rPr kumimoji="0" lang="fr-FR" sz="1200" b="0" i="0" u="none" strike="noStrike" cap="none" normalizeH="0" baseline="0" dirty="0" err="1" smtClean="0">
                <a:ln>
                  <a:noFill/>
                </a:ln>
                <a:solidFill>
                  <a:schemeClr val="tx1"/>
                </a:solidFill>
                <a:effectLst/>
                <a:latin typeface="Arial" pitchFamily="34" charset="0"/>
                <a:cs typeface="Arial" pitchFamily="34" charset="0"/>
              </a:rPr>
              <a:t>Sdis</a:t>
            </a:r>
            <a:r>
              <a:rPr kumimoji="0" lang="fr-FR" sz="1200" b="0" i="0" u="none" strike="noStrike" cap="none" normalizeH="0" baseline="0" dirty="0" smtClean="0">
                <a:ln>
                  <a:noFill/>
                </a:ln>
                <a:solidFill>
                  <a:schemeClr val="tx1"/>
                </a:solidFill>
                <a:effectLst/>
                <a:latin typeface="Arial" pitchFamily="34" charset="0"/>
                <a:cs typeface="Arial" pitchFamily="34" charset="0"/>
              </a:rPr>
              <a:t> auprès du tribunal administratif de Rouen. Mais, en attendant que la faute du service de secours soit reconnue, elle avait été contrainte d’augmenter les impôts locaux de 20 % pour commencer à rembourser l’assureur de son administré.</a:t>
            </a:r>
          </a:p>
          <a:p>
            <a:pPr marL="0" marR="0" lvl="0" indent="0" algn="just" defTabSz="914400" rtl="0" eaLnBrk="0" fontAlgn="ctr" latinLnBrk="0" hangingPunct="0">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Arial" pitchFamily="34" charset="0"/>
                <a:cs typeface="Arial" pitchFamily="34" charset="0"/>
              </a:rPr>
              <a:t>« </a:t>
            </a:r>
            <a:r>
              <a:rPr kumimoji="0" lang="fr-FR" sz="1200" b="0" i="1" u="none" strike="noStrike" cap="none" normalizeH="0" baseline="0" dirty="0" smtClean="0">
                <a:ln>
                  <a:noFill/>
                </a:ln>
                <a:solidFill>
                  <a:schemeClr val="tx1"/>
                </a:solidFill>
                <a:effectLst/>
                <a:latin typeface="Arial" pitchFamily="34" charset="0"/>
                <a:cs typeface="Arial" pitchFamily="34" charset="0"/>
              </a:rPr>
              <a:t>Reste à savoir si le </a:t>
            </a:r>
            <a:r>
              <a:rPr kumimoji="0" lang="fr-FR" sz="1200" b="0" i="1" u="none" strike="noStrike" cap="none" normalizeH="0" baseline="0" dirty="0" err="1" smtClean="0">
                <a:ln>
                  <a:noFill/>
                </a:ln>
                <a:solidFill>
                  <a:schemeClr val="tx1"/>
                </a:solidFill>
                <a:effectLst/>
                <a:latin typeface="Arial" pitchFamily="34" charset="0"/>
                <a:cs typeface="Arial" pitchFamily="34" charset="0"/>
              </a:rPr>
              <a:t>Sdis</a:t>
            </a:r>
            <a:r>
              <a:rPr kumimoji="0" lang="fr-FR" sz="1200" b="0" i="1" u="none" strike="noStrike" cap="none" normalizeH="0" baseline="0" dirty="0" smtClean="0">
                <a:ln>
                  <a:noFill/>
                </a:ln>
                <a:solidFill>
                  <a:schemeClr val="tx1"/>
                </a:solidFill>
                <a:effectLst/>
                <a:latin typeface="Arial" pitchFamily="34" charset="0"/>
                <a:cs typeface="Arial" pitchFamily="34" charset="0"/>
              </a:rPr>
              <a:t> fera appel, s’interroge le maire. Il a un délai de deux mois à compter du 15 octobre pour le faire. Nous espérons être remboursés des 60 000 € que nous avons déjà versés à l’assureur au plus vite, pour réexaminer les finances de la commune plus sereinement.</a:t>
            </a:r>
            <a:r>
              <a:rPr kumimoji="0" lang="fr-FR" sz="12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just" defTabSz="914400" rtl="0" eaLnBrk="0" fontAlgn="ctr" latinLnBrk="0" hangingPunct="0">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Arial" pitchFamily="34" charset="0"/>
                <a:cs typeface="Arial" pitchFamily="34" charset="0"/>
              </a:rPr>
              <a:t>Le 31 janvier 2006, vers 3 h, le feu s’était déclaré dans la cuisine. Les sapeurs-pompiers étaient intervenus et avaient maîtrisé les flammes. Vers 8 h, ils avaient quitté les lieux. Le propriétaire avait été transporté à l’hôpital. Quand le feu avait repris, le site était désert. Attisé par les flammes, il avait gagné l’ensemble de l’habitation qu’il avait totalement ravagé. « La destruction complète de la maison trouve sa cause non dans l’origine accidentelle du premier départ de feu, stipule le jugement du tribunal administratif, mais dans le second départ de feu provoqué par un point chaud non détecté par les sapeurs-pompiers avant leur départ [...]. Les préjudices subis sont entièrement imputables à la faute commise par le </a:t>
            </a:r>
            <a:r>
              <a:rPr kumimoji="0" lang="fr-FR" sz="1200" b="0" i="0" u="none" strike="noStrike" cap="none" normalizeH="0" baseline="0" dirty="0" err="1" smtClean="0">
                <a:ln>
                  <a:noFill/>
                </a:ln>
                <a:solidFill>
                  <a:schemeClr val="tx1"/>
                </a:solidFill>
                <a:effectLst/>
                <a:latin typeface="Arial" pitchFamily="34" charset="0"/>
                <a:cs typeface="Arial" pitchFamily="34" charset="0"/>
              </a:rPr>
              <a:t>Sdis</a:t>
            </a:r>
            <a:r>
              <a:rPr kumimoji="0" lang="fr-FR" sz="1200" b="0" i="0" u="none" strike="noStrike" cap="none" normalizeH="0" baseline="0" dirty="0" smtClean="0">
                <a:ln>
                  <a:noFill/>
                </a:ln>
                <a:solidFill>
                  <a:schemeClr val="tx1"/>
                </a:solidFill>
                <a:effectLst/>
                <a:latin typeface="Arial" pitchFamily="34" charset="0"/>
                <a:cs typeface="Arial" pitchFamily="34" charset="0"/>
              </a:rPr>
              <a:t> de l’Eure. »</a:t>
            </a:r>
          </a:p>
          <a:p>
            <a:pPr marL="0" marR="0" lvl="0" indent="0" algn="just" defTabSz="914400" rtl="0" eaLnBrk="0" fontAlgn="ctr" latinLnBrk="0" hangingPunct="0">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Arial" pitchFamily="34" charset="0"/>
                <a:cs typeface="Arial" pitchFamily="34" charset="0"/>
              </a:rPr>
              <a:t>Appel ou pas ?</a:t>
            </a:r>
          </a:p>
          <a:p>
            <a:pPr marL="0" marR="0" lvl="0" indent="0" algn="just" defTabSz="914400" rtl="0" eaLnBrk="0" fontAlgn="ctr" latinLnBrk="0" hangingPunct="0">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Arial" pitchFamily="34" charset="0"/>
                <a:cs typeface="Arial" pitchFamily="34" charset="0"/>
              </a:rPr>
              <a:t>S’il n’est pas question pour le colonel Pascal </a:t>
            </a:r>
            <a:r>
              <a:rPr kumimoji="0" lang="fr-FR" sz="1200" b="0" i="0" u="none" strike="noStrike" cap="none" normalizeH="0" baseline="0" dirty="0" err="1" smtClean="0">
                <a:ln>
                  <a:noFill/>
                </a:ln>
                <a:solidFill>
                  <a:schemeClr val="tx1"/>
                </a:solidFill>
                <a:effectLst/>
                <a:latin typeface="Arial" pitchFamily="34" charset="0"/>
                <a:cs typeface="Arial" pitchFamily="34" charset="0"/>
              </a:rPr>
              <a:t>Lorteau</a:t>
            </a:r>
            <a:r>
              <a:rPr kumimoji="0" lang="fr-FR" sz="1200" b="0" i="0" u="none" strike="noStrike" cap="none" normalizeH="0" baseline="0" dirty="0" smtClean="0">
                <a:ln>
                  <a:noFill/>
                </a:ln>
                <a:solidFill>
                  <a:schemeClr val="tx1"/>
                </a:solidFill>
                <a:effectLst/>
                <a:latin typeface="Arial" pitchFamily="34" charset="0"/>
                <a:cs typeface="Arial" pitchFamily="34" charset="0"/>
              </a:rPr>
              <a:t>, patron des sapeurs-pompiers de l’Eure, de commenter une décision de justice, il précise qu’il « est trop tôt pour dire » s’il y aura appel. « </a:t>
            </a:r>
            <a:r>
              <a:rPr kumimoji="0" lang="fr-FR" sz="1200" b="0" i="1" u="none" strike="noStrike" cap="none" normalizeH="0" baseline="0" dirty="0" smtClean="0">
                <a:ln>
                  <a:noFill/>
                </a:ln>
                <a:solidFill>
                  <a:schemeClr val="tx1"/>
                </a:solidFill>
                <a:effectLst/>
                <a:latin typeface="Arial" pitchFamily="34" charset="0"/>
                <a:cs typeface="Arial" pitchFamily="34" charset="0"/>
              </a:rPr>
              <a:t>Il faut le temps à notre assureur d’analyser le jugement. Ce n’est finalement qu’une affaire de réparation de dommages par le biais des assurances.</a:t>
            </a:r>
            <a:r>
              <a:rPr kumimoji="0" lang="fr-FR" sz="1200" b="0" i="0" u="none" strike="noStrike" cap="none" normalizeH="0" baseline="0" dirty="0" smtClean="0">
                <a:ln>
                  <a:noFill/>
                </a:ln>
                <a:solidFill>
                  <a:schemeClr val="tx1"/>
                </a:solidFill>
                <a:effectLst/>
                <a:latin typeface="Arial" pitchFamily="34" charset="0"/>
                <a:cs typeface="Arial" pitchFamily="34" charset="0"/>
              </a:rPr>
              <a:t> »</a:t>
            </a:r>
          </a:p>
        </p:txBody>
      </p:sp>
    </p:spTree>
    <p:extLst>
      <p:ext uri="{BB962C8B-B14F-4D97-AF65-F5344CB8AC3E}">
        <p14:creationId xmlns:p14="http://schemas.microsoft.com/office/powerpoint/2010/main" val="8798658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71</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endParaRPr lang="fr-FR" sz="2800" dirty="0"/>
          </a:p>
        </p:txBody>
      </p:sp>
      <p:pic>
        <p:nvPicPr>
          <p:cNvPr id="5" name="Picture 8" descr="DSC05056"/>
          <p:cNvPicPr>
            <a:picLocks noChangeAspect="1" noChangeArrowheads="1"/>
          </p:cNvPicPr>
          <p:nvPr/>
        </p:nvPicPr>
        <p:blipFill>
          <a:blip r:embed="rId3" cstate="print"/>
          <a:srcRect/>
          <a:stretch>
            <a:fillRect/>
          </a:stretch>
        </p:blipFill>
        <p:spPr bwMode="auto">
          <a:xfrm>
            <a:off x="936073" y="1124744"/>
            <a:ext cx="7271854" cy="4866681"/>
          </a:xfrm>
          <a:prstGeom prst="rect">
            <a:avLst/>
          </a:prstGeom>
          <a:noFill/>
          <a:ln w="38100">
            <a:solidFill>
              <a:srgbClr val="FFFF00"/>
            </a:solidFill>
            <a:miter lim="800000"/>
            <a:headEnd/>
            <a:tailEnd/>
          </a:ln>
        </p:spPr>
      </p:pic>
      <p:sp>
        <p:nvSpPr>
          <p:cNvPr id="7" name="WordArt 2"/>
          <p:cNvSpPr>
            <a:spLocks noChangeArrowheads="1" noChangeShapeType="1" noTextEdit="1"/>
          </p:cNvSpPr>
          <p:nvPr/>
        </p:nvSpPr>
        <p:spPr bwMode="auto">
          <a:xfrm>
            <a:off x="1763711" y="1570050"/>
            <a:ext cx="5616575" cy="191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fr-FR" sz="3600" kern="10" dirty="0">
                <a:ln w="9525">
                  <a:round/>
                  <a:headEnd/>
                  <a:tailEnd/>
                </a:ln>
                <a:gradFill rotWithShape="1">
                  <a:gsLst>
                    <a:gs pos="0">
                      <a:srgbClr val="FFFF00"/>
                    </a:gs>
                    <a:gs pos="100000">
                      <a:srgbClr val="FF3300"/>
                    </a:gs>
                  </a:gsLst>
                  <a:lin ang="5400000" scaled="1"/>
                </a:gradFill>
                <a:latin typeface="Arial Black"/>
              </a:rPr>
              <a:t>FIN</a:t>
            </a:r>
          </a:p>
          <a:p>
            <a:pPr algn="ctr"/>
            <a:r>
              <a:rPr lang="fr-FR" sz="3600" kern="10" dirty="0">
                <a:ln w="9525">
                  <a:round/>
                  <a:headEnd/>
                  <a:tailEnd/>
                </a:ln>
                <a:gradFill rotWithShape="1">
                  <a:gsLst>
                    <a:gs pos="0">
                      <a:srgbClr val="FFFF00"/>
                    </a:gs>
                    <a:gs pos="100000">
                      <a:srgbClr val="FF3300"/>
                    </a:gs>
                  </a:gsLst>
                  <a:lin ang="5400000" scaled="1"/>
                </a:gradFill>
                <a:latin typeface="Arial Black"/>
              </a:rPr>
              <a:t>merci de votre attention</a:t>
            </a:r>
          </a:p>
        </p:txBody>
      </p:sp>
      <p:pic>
        <p:nvPicPr>
          <p:cNvPr id="8" name="Picture 4" descr="question_float_from_box_hg_clr"/>
          <p:cNvPicPr>
            <a:picLocks noChangeAspect="1" noChangeArrowheads="1" noCrop="1"/>
          </p:cNvPicPr>
          <p:nvPr/>
        </p:nvPicPr>
        <p:blipFill>
          <a:blip r:embed="rId4" cstate="print"/>
          <a:srcRect/>
          <a:stretch>
            <a:fillRect/>
          </a:stretch>
        </p:blipFill>
        <p:spPr bwMode="auto">
          <a:xfrm>
            <a:off x="3887787" y="3933056"/>
            <a:ext cx="1368425" cy="1878012"/>
          </a:xfrm>
          <a:prstGeom prst="rect">
            <a:avLst/>
          </a:prstGeom>
          <a:noFill/>
          <a:ln w="9525">
            <a:noFill/>
            <a:miter lim="800000"/>
            <a:headEnd/>
            <a:tailEnd/>
          </a:ln>
        </p:spPr>
      </p:pic>
    </p:spTree>
    <p:extLst>
      <p:ext uri="{BB962C8B-B14F-4D97-AF65-F5344CB8AC3E}">
        <p14:creationId xmlns:p14="http://schemas.microsoft.com/office/powerpoint/2010/main" val="12887744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8</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sz="2800" dirty="0"/>
              <a:t/>
            </a:r>
            <a:br>
              <a:rPr lang="fr-FR" sz="2800" dirty="0"/>
            </a:br>
            <a:endParaRPr lang="fr-FR" sz="2800" dirty="0"/>
          </a:p>
        </p:txBody>
      </p:sp>
      <p:pic>
        <p:nvPicPr>
          <p:cNvPr id="18" name="Picture 2" descr="K:\stage RCI\photos signe objectifs\lignes de fumées\DSC_0044.JPG"/>
          <p:cNvPicPr>
            <a:picLocks noGrp="1" noChangeAspect="1" noChangeArrowheads="1"/>
          </p:cNvPicPr>
          <p:nvPr>
            <p:ph idx="4294967295"/>
          </p:nvPr>
        </p:nvPicPr>
        <p:blipFill>
          <a:blip r:embed="rId3" cstate="print"/>
          <a:srcRect/>
          <a:stretch>
            <a:fillRect/>
          </a:stretch>
        </p:blipFill>
        <p:spPr>
          <a:xfrm>
            <a:off x="1043608" y="1124744"/>
            <a:ext cx="6786563" cy="4392612"/>
          </a:xfrm>
          <a:noFill/>
          <a:ln w="38100">
            <a:solidFill>
              <a:srgbClr val="C00000"/>
            </a:solidFill>
          </a:ln>
        </p:spPr>
      </p:pic>
      <p:cxnSp>
        <p:nvCxnSpPr>
          <p:cNvPr id="19" name="Connecteur droit 16"/>
          <p:cNvCxnSpPr>
            <a:cxnSpLocks noChangeShapeType="1"/>
          </p:cNvCxnSpPr>
          <p:nvPr/>
        </p:nvCxnSpPr>
        <p:spPr bwMode="auto">
          <a:xfrm rot="10800000" flipV="1">
            <a:off x="1036787" y="3861048"/>
            <a:ext cx="1439863" cy="1081088"/>
          </a:xfrm>
          <a:prstGeom prst="line">
            <a:avLst/>
          </a:prstGeom>
          <a:noFill/>
          <a:ln w="50800" algn="ctr">
            <a:solidFill>
              <a:srgbClr val="FF0000"/>
            </a:solidFill>
            <a:round/>
            <a:headEnd/>
            <a:tailEnd/>
          </a:ln>
        </p:spPr>
      </p:cxnSp>
      <p:cxnSp>
        <p:nvCxnSpPr>
          <p:cNvPr id="20" name="Connecteur droit 16"/>
          <p:cNvCxnSpPr>
            <a:cxnSpLocks noChangeShapeType="1"/>
          </p:cNvCxnSpPr>
          <p:nvPr/>
        </p:nvCxnSpPr>
        <p:spPr bwMode="auto">
          <a:xfrm rot="16200000" flipH="1">
            <a:off x="5472733" y="4256881"/>
            <a:ext cx="1439863" cy="1081088"/>
          </a:xfrm>
          <a:prstGeom prst="line">
            <a:avLst/>
          </a:prstGeom>
          <a:noFill/>
          <a:ln w="50800" algn="ctr">
            <a:solidFill>
              <a:srgbClr val="FF0000"/>
            </a:solidFill>
            <a:round/>
            <a:headEnd/>
            <a:tailEnd/>
          </a:ln>
        </p:spPr>
      </p:cxnSp>
      <p:sp>
        <p:nvSpPr>
          <p:cNvPr id="21" name="ZoneTexte 19"/>
          <p:cNvSpPr txBox="1">
            <a:spLocks noChangeArrowheads="1"/>
          </p:cNvSpPr>
          <p:nvPr/>
        </p:nvSpPr>
        <p:spPr bwMode="auto">
          <a:xfrm>
            <a:off x="3280483" y="3787606"/>
            <a:ext cx="1872927" cy="338554"/>
          </a:xfrm>
          <a:prstGeom prst="rect">
            <a:avLst/>
          </a:prstGeom>
          <a:solidFill>
            <a:srgbClr val="FFCC00"/>
          </a:solidFill>
          <a:ln w="57150">
            <a:solidFill>
              <a:srgbClr val="C00000"/>
            </a:solidFill>
            <a:miter lim="800000"/>
            <a:headEnd/>
            <a:tailEnd/>
          </a:ln>
        </p:spPr>
        <p:txBody>
          <a:bodyPr wrap="square">
            <a:spAutoFit/>
          </a:bodyPr>
          <a:lstStyle/>
          <a:p>
            <a:pPr algn="ctr"/>
            <a:r>
              <a:rPr lang="fr-FR" altLang="fr-FR" sz="1600" b="1">
                <a:solidFill>
                  <a:srgbClr val="FF0000"/>
                </a:solidFill>
              </a:rPr>
              <a:t>Lignes de fumée</a:t>
            </a:r>
          </a:p>
        </p:txBody>
      </p:sp>
      <p:sp>
        <p:nvSpPr>
          <p:cNvPr id="22" name="Rectangle 16"/>
          <p:cNvSpPr>
            <a:spLocks noChangeArrowheads="1"/>
          </p:cNvSpPr>
          <p:nvPr/>
        </p:nvSpPr>
        <p:spPr bwMode="auto">
          <a:xfrm>
            <a:off x="0" y="5682728"/>
            <a:ext cx="9144000" cy="369887"/>
          </a:xfrm>
          <a:prstGeom prst="rect">
            <a:avLst/>
          </a:prstGeom>
          <a:solidFill>
            <a:srgbClr val="FF0000"/>
          </a:solidFill>
          <a:ln w="9525">
            <a:noFill/>
            <a:miter lim="800000"/>
            <a:headEnd/>
            <a:tailEnd/>
          </a:ln>
        </p:spPr>
        <p:txBody>
          <a:bodyPr>
            <a:spAutoFit/>
          </a:bodyPr>
          <a:lstStyle/>
          <a:p>
            <a:r>
              <a:rPr lang="fr-FR" altLang="fr-FR"/>
              <a:t>ZONE  INTERDITE - INCENDIE       ZONE  INTERDITE – INCENDIE        ZONE  INTE</a:t>
            </a:r>
          </a:p>
        </p:txBody>
      </p:sp>
    </p:spTree>
    <p:extLst>
      <p:ext uri="{BB962C8B-B14F-4D97-AF65-F5344CB8AC3E}">
        <p14:creationId xmlns:p14="http://schemas.microsoft.com/office/powerpoint/2010/main" val="3923488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9</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r>
              <a:rPr lang="fr-FR" sz="2800" dirty="0"/>
              <a:t/>
            </a:r>
            <a:br>
              <a:rPr lang="fr-FR" sz="2800" dirty="0"/>
            </a:br>
            <a:endParaRPr lang="fr-FR" sz="2800" dirty="0"/>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117" y="1085850"/>
            <a:ext cx="6696744" cy="4482944"/>
          </a:xfrm>
          <a:prstGeom prst="rect">
            <a:avLst/>
          </a:prstGeom>
          <a:ln w="38100">
            <a:solidFill>
              <a:srgbClr val="C00000"/>
            </a:solidFill>
          </a:ln>
        </p:spPr>
      </p:pic>
      <p:cxnSp>
        <p:nvCxnSpPr>
          <p:cNvPr id="16" name="Connecteur droit 5"/>
          <p:cNvCxnSpPr>
            <a:cxnSpLocks noChangeShapeType="1"/>
          </p:cNvCxnSpPr>
          <p:nvPr/>
        </p:nvCxnSpPr>
        <p:spPr bwMode="auto">
          <a:xfrm>
            <a:off x="1146384" y="2617382"/>
            <a:ext cx="6126283" cy="13345"/>
          </a:xfrm>
          <a:prstGeom prst="line">
            <a:avLst/>
          </a:prstGeom>
          <a:noFill/>
          <a:ln w="50800" algn="ctr">
            <a:solidFill>
              <a:srgbClr val="FF0000"/>
            </a:solidFill>
            <a:round/>
            <a:headEnd/>
            <a:tailEnd/>
          </a:ln>
        </p:spPr>
      </p:cxnSp>
      <p:sp>
        <p:nvSpPr>
          <p:cNvPr id="17" name="ZoneTexte 23"/>
          <p:cNvSpPr txBox="1">
            <a:spLocks noChangeArrowheads="1"/>
          </p:cNvSpPr>
          <p:nvPr/>
        </p:nvSpPr>
        <p:spPr bwMode="auto">
          <a:xfrm>
            <a:off x="5976004" y="3521175"/>
            <a:ext cx="1785938" cy="338554"/>
          </a:xfrm>
          <a:prstGeom prst="rect">
            <a:avLst/>
          </a:prstGeom>
          <a:solidFill>
            <a:srgbClr val="FFCC00"/>
          </a:solidFill>
          <a:ln w="57150">
            <a:solidFill>
              <a:srgbClr val="990000"/>
            </a:solidFill>
            <a:miter lim="800000"/>
            <a:headEnd/>
            <a:tailEnd/>
          </a:ln>
        </p:spPr>
        <p:txBody>
          <a:bodyPr>
            <a:spAutoFit/>
          </a:bodyPr>
          <a:lstStyle/>
          <a:p>
            <a:pPr algn="ctr"/>
            <a:r>
              <a:rPr lang="fr-FR" altLang="fr-FR" sz="1600" b="1" dirty="0">
                <a:solidFill>
                  <a:srgbClr val="FF0000"/>
                </a:solidFill>
              </a:rPr>
              <a:t>Ligne de fumée</a:t>
            </a:r>
          </a:p>
        </p:txBody>
      </p:sp>
      <p:sp>
        <p:nvSpPr>
          <p:cNvPr id="18" name="Flèche gauche 29"/>
          <p:cNvSpPr>
            <a:spLocks noChangeArrowheads="1"/>
          </p:cNvSpPr>
          <p:nvPr/>
        </p:nvSpPr>
        <p:spPr bwMode="auto">
          <a:xfrm rot="1940788">
            <a:off x="6056750" y="2854768"/>
            <a:ext cx="977900" cy="484188"/>
          </a:xfrm>
          <a:prstGeom prst="leftArrow">
            <a:avLst>
              <a:gd name="adj1" fmla="val 50000"/>
              <a:gd name="adj2" fmla="val 50024"/>
            </a:avLst>
          </a:prstGeom>
          <a:solidFill>
            <a:srgbClr val="FF0000"/>
          </a:solidFill>
          <a:ln w="9525" algn="ctr">
            <a:solidFill>
              <a:schemeClr val="tx1"/>
            </a:solidFill>
            <a:round/>
            <a:headEnd/>
            <a:tailEnd/>
          </a:ln>
        </p:spPr>
        <p:txBody>
          <a:bodyPr/>
          <a:lstStyle/>
          <a:p>
            <a:endParaRPr lang="fr-FR" altLang="fr-FR"/>
          </a:p>
        </p:txBody>
      </p:sp>
      <p:sp>
        <p:nvSpPr>
          <p:cNvPr id="19" name="Rectangle 18"/>
          <p:cNvSpPr>
            <a:spLocks noChangeArrowheads="1"/>
          </p:cNvSpPr>
          <p:nvPr/>
        </p:nvSpPr>
        <p:spPr bwMode="auto">
          <a:xfrm>
            <a:off x="0" y="5644130"/>
            <a:ext cx="9144000" cy="369887"/>
          </a:xfrm>
          <a:prstGeom prst="rect">
            <a:avLst/>
          </a:prstGeom>
          <a:solidFill>
            <a:srgbClr val="FF0000"/>
          </a:solidFill>
          <a:ln w="9525">
            <a:noFill/>
            <a:miter lim="800000"/>
            <a:headEnd/>
            <a:tailEnd/>
          </a:ln>
        </p:spPr>
        <p:txBody>
          <a:bodyPr>
            <a:spAutoFit/>
          </a:bodyPr>
          <a:lstStyle/>
          <a:p>
            <a:r>
              <a:rPr lang="fr-FR" altLang="fr-FR" dirty="0"/>
              <a:t>ZONE  INTERDITE - INCENDIE       ZONE  INTERDITE – INCENDIE        ZONE  INTE</a:t>
            </a:r>
          </a:p>
        </p:txBody>
      </p:sp>
    </p:spTree>
    <p:extLst>
      <p:ext uri="{BB962C8B-B14F-4D97-AF65-F5344CB8AC3E}">
        <p14:creationId xmlns:p14="http://schemas.microsoft.com/office/powerpoint/2010/main" val="3394791411"/>
      </p:ext>
    </p:extLst>
  </p:cSld>
  <p:clrMapOvr>
    <a:masterClrMapping/>
  </p:clrMapOvr>
  <p:timing>
    <p:tnLst>
      <p:par>
        <p:cTn id="1" dur="indefinite" restart="never" nodeType="tmRoot"/>
      </p:par>
    </p:tnLst>
  </p:timing>
</p:sld>
</file>

<file path=ppt/theme/theme1.xml><?xml version="1.0" encoding="utf-8"?>
<a:theme xmlns:a="http://schemas.openxmlformats.org/drawingml/2006/main" name="Réseau">
  <a:themeElements>
    <a:clrScheme name="Personnalisée 2">
      <a:dk1>
        <a:srgbClr val="1A212B"/>
      </a:dk1>
      <a:lt1>
        <a:srgbClr val="FFFFFF"/>
      </a:lt1>
      <a:dk2>
        <a:srgbClr val="1A212B"/>
      </a:dk2>
      <a:lt2>
        <a:srgbClr val="808080"/>
      </a:lt2>
      <a:accent1>
        <a:srgbClr val="CD0920"/>
      </a:accent1>
      <a:accent2>
        <a:srgbClr val="669999"/>
      </a:accent2>
      <a:accent3>
        <a:srgbClr val="FFFFFF"/>
      </a:accent3>
      <a:accent4>
        <a:srgbClr val="1A212B"/>
      </a:accent4>
      <a:accent5>
        <a:srgbClr val="E2E2AA"/>
      </a:accent5>
      <a:accent6>
        <a:srgbClr val="5C8A8A"/>
      </a:accent6>
      <a:hlink>
        <a:srgbClr val="7E9CE8"/>
      </a:hlink>
      <a:folHlink>
        <a:srgbClr val="D8D8EC"/>
      </a:folHlink>
    </a:clrScheme>
    <a:fontScheme name="Réseau">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Réseau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Réseau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Réseau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Réseau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Réseau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Réseau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Réseau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Réseau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Réseau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Réseau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15951</TotalTime>
  <Words>6107</Words>
  <Application>Microsoft Office PowerPoint</Application>
  <PresentationFormat>Affichage à l'écran (4:3)</PresentationFormat>
  <Paragraphs>656</Paragraphs>
  <Slides>71</Slides>
  <Notes>12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71</vt:i4>
      </vt:variant>
    </vt:vector>
  </HeadingPairs>
  <TitlesOfParts>
    <vt:vector size="80" baseType="lpstr">
      <vt:lpstr>Arial Unicode MS</vt:lpstr>
      <vt:lpstr>ＭＳ Ｐゴシック</vt:lpstr>
      <vt:lpstr>Arial</vt:lpstr>
      <vt:lpstr>Arial Black</vt:lpstr>
      <vt:lpstr>Calibri</vt:lpstr>
      <vt:lpstr>Helvetica</vt:lpstr>
      <vt:lpstr>Times New Roman</vt:lpstr>
      <vt:lpstr>Wingdings</vt:lpstr>
      <vt:lpstr>Réseau</vt:lpstr>
      <vt:lpstr> </vt:lpstr>
      <vt:lpstr>Présentation PowerPoint</vt:lpstr>
      <vt:lpstr>Présentation PowerPoint</vt:lpstr>
      <vt:lpstr>1) L’intérêt de la RCCI pour le SDIS</vt:lpstr>
      <vt:lpstr>2) Méthodologie</vt:lpstr>
      <vt:lpstr>3) Les signes subjectifs et objectifs</vt:lpstr>
      <vt:lpstr>Quelques signes objectifs d’un incendie</vt:lpstr>
      <vt:lpstr> </vt:lpstr>
      <vt:lpstr> </vt:lpstr>
      <vt:lpstr>Présentation PowerPoint</vt:lpstr>
      <vt:lpstr>Présentation PowerPoint</vt:lpstr>
      <vt:lpstr>     </vt:lpstr>
      <vt:lpstr>  </vt:lpstr>
      <vt:lpstr>Incendie CH NORD SAINT- ETIENNE</vt:lpstr>
      <vt:lpstr>4) Les incendies volontaires </vt:lpstr>
      <vt:lpstr>Présentation PowerPoint</vt:lpstr>
      <vt:lpstr>Présentation PowerPoint</vt:lpstr>
      <vt:lpstr>            5) Le déblai intelligent  : préservation des indices </vt:lpstr>
      <vt:lpstr>Présentation PowerPoint</vt:lpstr>
      <vt:lpstr> </vt:lpstr>
      <vt:lpstr>Présentation PowerPoint</vt:lpstr>
      <vt:lpstr>Présentation PowerPoint</vt:lpstr>
      <vt:lpstr>Présentation PowerPoint</vt:lpstr>
      <vt:lpstr> </vt:lpstr>
      <vt:lpstr> EXEMPLE 1 </vt:lpstr>
      <vt:lpstr>Présentation PowerPoint</vt:lpstr>
      <vt:lpstr>Présentation PowerPoint</vt:lpstr>
      <vt:lpstr>Extrait de correspondance de l’avocat du sinistré </vt:lpstr>
      <vt:lpstr>Extrait de correspondance de l’avocat du sinistré </vt:lpstr>
      <vt:lpstr>Présentation PowerPoint</vt:lpstr>
      <vt:lpstr>Extrait de correspondance de l’avocat du sinistré </vt:lpstr>
      <vt:lpstr>Extrait de correspondance de l’avocat du sinistré </vt:lpstr>
      <vt:lpstr>Eléments du REX des SPI </vt:lpstr>
      <vt:lpstr>EXEMPLE 2 </vt:lpstr>
      <vt:lpstr>Présentation PowerPoint</vt:lpstr>
      <vt:lpstr>Présentation PowerPoint</vt:lpstr>
      <vt:lpstr>Extrait de la mission de l’expert judiciaire désigné </vt:lpstr>
      <vt:lpstr>Extrait du rapport d’expertise </vt:lpstr>
      <vt:lpstr>Extrait du rapport d’expertise </vt:lpstr>
      <vt:lpstr>Extrait du rapport d’expertise </vt:lpstr>
      <vt:lpstr>Extrait du rapport d’expertise </vt:lpstr>
      <vt:lpstr>EXEMPLE 3 </vt:lpstr>
      <vt:lpstr>Présentation PowerPoint</vt:lpstr>
      <vt:lpstr>Schéma </vt:lpstr>
      <vt:lpstr>Requête introductive d’instance devant le tribunal administratif de Lyon</vt:lpstr>
      <vt:lpstr>Extrait requête devant le tribunal administratif de LYON </vt:lpstr>
      <vt:lpstr>Présentation PowerPoint</vt:lpstr>
      <vt:lpstr>Présentation PowerPoint</vt:lpstr>
      <vt:lpstr>Présentation PowerPoint</vt:lpstr>
      <vt:lpstr>Extrait requête devant le tribunal administratif de LYON </vt:lpstr>
      <vt:lpstr>Présentation PowerPoint</vt:lpstr>
      <vt:lpstr>Présentation PowerPoint</vt:lpstr>
      <vt:lpstr>Présentation PowerPoint</vt:lpstr>
      <vt:lpstr>Extrait requête devant le tribunal administratif de LYON </vt:lpstr>
      <vt:lpstr>Extrait requête devant le tribunal administratif de LYON </vt:lpstr>
      <vt:lpstr>Présentation PowerPoint</vt:lpstr>
      <vt:lpstr>Eléments du REX des SPI </vt:lpstr>
      <vt:lpstr>Présentation PowerPoint</vt:lpstr>
      <vt:lpstr>ITOP 031 </vt:lpstr>
      <vt:lpstr>ITOP 031 </vt:lpstr>
      <vt:lpstr>ITOP 031 </vt:lpstr>
      <vt:lpstr>ITOP 031 </vt:lpstr>
      <vt:lpstr>ITOP 031 </vt:lpstr>
      <vt:lpstr>ITOP 031 </vt:lpstr>
      <vt:lpstr>ITOP 031 </vt:lpstr>
      <vt:lpstr>ITOP 031 </vt:lpstr>
      <vt:lpstr>Présentation PowerPoint</vt:lpstr>
      <vt:lpstr>ITOP 031 </vt:lpstr>
      <vt:lpstr>ITOP 031 </vt:lpstr>
      <vt:lpstr>Exemple : SDIS de l’EURE </vt:lpstr>
      <vt:lpstr>Présentation PowerPoint</vt:lpstr>
    </vt:vector>
  </TitlesOfParts>
  <Company>CG94</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CODIR 080702</dc:title>
  <dc:subject>PROJET PORTAIL  INTRANET</dc:subject>
  <dc:creator>BERLIER Sébastien</dc:creator>
  <cp:lastModifiedBy>FLACHER Laurent</cp:lastModifiedBy>
  <cp:revision>778</cp:revision>
  <cp:lastPrinted>2000-07-04T10:18:08Z</cp:lastPrinted>
  <dcterms:created xsi:type="dcterms:W3CDTF">2000-07-03T06:07:31Z</dcterms:created>
  <dcterms:modified xsi:type="dcterms:W3CDTF">2020-07-09T09:11:39Z</dcterms:modified>
</cp:coreProperties>
</file>