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7" r:id="rId3"/>
    <p:sldId id="266" r:id="rId4"/>
    <p:sldId id="262" r:id="rId5"/>
    <p:sldId id="268" r:id="rId6"/>
    <p:sldId id="264" r:id="rId7"/>
    <p:sldId id="265" r:id="rId8"/>
    <p:sldId id="269" r:id="rId9"/>
    <p:sldId id="270" r:id="rId10"/>
    <p:sldId id="271" r:id="rId11"/>
  </p:sldIdLst>
  <p:sldSz cx="9144000" cy="5143500" type="screen16x9"/>
  <p:notesSz cx="9929813" cy="67992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2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bourgeois" initials="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3725" autoAdjust="0"/>
  </p:normalViewPr>
  <p:slideViewPr>
    <p:cSldViewPr>
      <p:cViewPr varScale="1">
        <p:scale>
          <a:sx n="95" d="100"/>
          <a:sy n="95" d="100"/>
        </p:scale>
        <p:origin x="2064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-1992" y="-72"/>
      </p:cViewPr>
      <p:guideLst>
        <p:guide orient="horz" pos="2142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12548E-6BB6-471A-B881-831D6CB570CB}" type="doc">
      <dgm:prSet loTypeId="urn:microsoft.com/office/officeart/2005/8/layout/venn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413A2506-F41E-4E32-A53F-3344131F303B}">
      <dgm:prSet phldrT="[Texte]"/>
      <dgm:spPr/>
      <dgm:t>
        <a:bodyPr/>
        <a:lstStyle/>
        <a:p>
          <a:r>
            <a:rPr lang="fr-FR" b="1" dirty="0"/>
            <a:t>Dignité</a:t>
          </a:r>
        </a:p>
      </dgm:t>
    </dgm:pt>
    <dgm:pt modelId="{0E995F7A-46CE-4A84-A963-CC75708B4F94}" type="parTrans" cxnId="{6F760ACC-904E-4DFF-AC36-9A8A427E66AE}">
      <dgm:prSet/>
      <dgm:spPr/>
      <dgm:t>
        <a:bodyPr/>
        <a:lstStyle/>
        <a:p>
          <a:endParaRPr lang="fr-FR"/>
        </a:p>
      </dgm:t>
    </dgm:pt>
    <dgm:pt modelId="{13E87532-1203-4C29-B029-83CFD29E3402}" type="sibTrans" cxnId="{6F760ACC-904E-4DFF-AC36-9A8A427E66AE}">
      <dgm:prSet/>
      <dgm:spPr/>
      <dgm:t>
        <a:bodyPr/>
        <a:lstStyle/>
        <a:p>
          <a:endParaRPr lang="fr-FR"/>
        </a:p>
      </dgm:t>
    </dgm:pt>
    <dgm:pt modelId="{FEC79AE3-CE74-4B88-8100-B6107AE5046D}">
      <dgm:prSet phldrT="[Texte]"/>
      <dgm:spPr/>
      <dgm:t>
        <a:bodyPr/>
        <a:lstStyle/>
        <a:p>
          <a:r>
            <a:rPr lang="fr-FR" b="1" dirty="0"/>
            <a:t>Impartialité</a:t>
          </a:r>
        </a:p>
      </dgm:t>
    </dgm:pt>
    <dgm:pt modelId="{26E04D40-AE8F-4637-8734-F78BBA160F12}" type="parTrans" cxnId="{484F187D-F866-48B3-A592-249C4DBE3CA0}">
      <dgm:prSet/>
      <dgm:spPr/>
      <dgm:t>
        <a:bodyPr/>
        <a:lstStyle/>
        <a:p>
          <a:endParaRPr lang="fr-FR"/>
        </a:p>
      </dgm:t>
    </dgm:pt>
    <dgm:pt modelId="{C5CCD9C8-55CA-465A-8062-B87AF8A235A3}" type="sibTrans" cxnId="{484F187D-F866-48B3-A592-249C4DBE3CA0}">
      <dgm:prSet/>
      <dgm:spPr/>
      <dgm:t>
        <a:bodyPr/>
        <a:lstStyle/>
        <a:p>
          <a:endParaRPr lang="fr-FR"/>
        </a:p>
      </dgm:t>
    </dgm:pt>
    <dgm:pt modelId="{35356008-2EFB-478F-9873-92BBE4FB6E54}">
      <dgm:prSet phldrT="[Texte]"/>
      <dgm:spPr/>
      <dgm:t>
        <a:bodyPr/>
        <a:lstStyle/>
        <a:p>
          <a:r>
            <a:rPr lang="fr-FR" b="1" dirty="0"/>
            <a:t>Intégrité</a:t>
          </a:r>
        </a:p>
      </dgm:t>
    </dgm:pt>
    <dgm:pt modelId="{72E9BD84-6A23-4347-B936-B814E03A3AEB}" type="parTrans" cxnId="{5984B520-6E07-4907-BA32-6A6923DB91B0}">
      <dgm:prSet/>
      <dgm:spPr/>
      <dgm:t>
        <a:bodyPr/>
        <a:lstStyle/>
        <a:p>
          <a:endParaRPr lang="fr-FR"/>
        </a:p>
      </dgm:t>
    </dgm:pt>
    <dgm:pt modelId="{DE984D3D-0217-4E33-827A-37A131B84E9A}" type="sibTrans" cxnId="{5984B520-6E07-4907-BA32-6A6923DB91B0}">
      <dgm:prSet/>
      <dgm:spPr/>
      <dgm:t>
        <a:bodyPr/>
        <a:lstStyle/>
        <a:p>
          <a:endParaRPr lang="fr-FR"/>
        </a:p>
      </dgm:t>
    </dgm:pt>
    <dgm:pt modelId="{901CCC1F-D152-44E3-94DA-1DE319EB79BD}">
      <dgm:prSet phldrT="[Texte]"/>
      <dgm:spPr/>
      <dgm:t>
        <a:bodyPr/>
        <a:lstStyle/>
        <a:p>
          <a:r>
            <a:rPr lang="fr-FR" b="1" dirty="0"/>
            <a:t>Probité</a:t>
          </a:r>
        </a:p>
      </dgm:t>
    </dgm:pt>
    <dgm:pt modelId="{3CE026BE-6779-48CE-894E-27C99000B007}" type="parTrans" cxnId="{D6D61D6A-A5C9-4E0F-BFE1-E23612B894F7}">
      <dgm:prSet/>
      <dgm:spPr/>
      <dgm:t>
        <a:bodyPr/>
        <a:lstStyle/>
        <a:p>
          <a:endParaRPr lang="fr-FR"/>
        </a:p>
      </dgm:t>
    </dgm:pt>
    <dgm:pt modelId="{00DC7FA7-0B61-4BA9-BB26-E114E9D38F06}" type="sibTrans" cxnId="{D6D61D6A-A5C9-4E0F-BFE1-E23612B894F7}">
      <dgm:prSet/>
      <dgm:spPr/>
      <dgm:t>
        <a:bodyPr/>
        <a:lstStyle/>
        <a:p>
          <a:endParaRPr lang="fr-FR"/>
        </a:p>
      </dgm:t>
    </dgm:pt>
    <dgm:pt modelId="{1C05FA2F-02B2-4DB0-858B-C590F6663F63}" type="pres">
      <dgm:prSet presAssocID="{6B12548E-6BB6-471A-B881-831D6CB570CB}" presName="Name0" presStyleCnt="0">
        <dgm:presLayoutVars>
          <dgm:dir/>
          <dgm:resizeHandles val="exact"/>
        </dgm:presLayoutVars>
      </dgm:prSet>
      <dgm:spPr/>
    </dgm:pt>
    <dgm:pt modelId="{38E518EB-BF05-4B8F-B5B5-07F94B97D199}" type="pres">
      <dgm:prSet presAssocID="{413A2506-F41E-4E32-A53F-3344131F303B}" presName="Name5" presStyleLbl="vennNode1" presStyleIdx="0" presStyleCnt="4">
        <dgm:presLayoutVars>
          <dgm:bulletEnabled val="1"/>
        </dgm:presLayoutVars>
      </dgm:prSet>
      <dgm:spPr/>
    </dgm:pt>
    <dgm:pt modelId="{91B14922-C0EA-44C0-B60A-57D4A65FC8F3}" type="pres">
      <dgm:prSet presAssocID="{13E87532-1203-4C29-B029-83CFD29E3402}" presName="space" presStyleCnt="0"/>
      <dgm:spPr/>
    </dgm:pt>
    <dgm:pt modelId="{DE82B0BF-82FC-4F74-B603-C95A0CC933B2}" type="pres">
      <dgm:prSet presAssocID="{FEC79AE3-CE74-4B88-8100-B6107AE5046D}" presName="Name5" presStyleLbl="vennNode1" presStyleIdx="1" presStyleCnt="4">
        <dgm:presLayoutVars>
          <dgm:bulletEnabled val="1"/>
        </dgm:presLayoutVars>
      </dgm:prSet>
      <dgm:spPr/>
    </dgm:pt>
    <dgm:pt modelId="{B46BCD24-EA59-435F-A206-3193CDCCE5A0}" type="pres">
      <dgm:prSet presAssocID="{C5CCD9C8-55CA-465A-8062-B87AF8A235A3}" presName="space" presStyleCnt="0"/>
      <dgm:spPr/>
    </dgm:pt>
    <dgm:pt modelId="{45007F64-B7B8-4124-BCCB-1C93C1379637}" type="pres">
      <dgm:prSet presAssocID="{35356008-2EFB-478F-9873-92BBE4FB6E54}" presName="Name5" presStyleLbl="vennNode1" presStyleIdx="2" presStyleCnt="4">
        <dgm:presLayoutVars>
          <dgm:bulletEnabled val="1"/>
        </dgm:presLayoutVars>
      </dgm:prSet>
      <dgm:spPr/>
    </dgm:pt>
    <dgm:pt modelId="{E792ABB9-274D-44E7-9C4A-60ADF85149E4}" type="pres">
      <dgm:prSet presAssocID="{DE984D3D-0217-4E33-827A-37A131B84E9A}" presName="space" presStyleCnt="0"/>
      <dgm:spPr/>
    </dgm:pt>
    <dgm:pt modelId="{5219CE30-374A-4506-A2BB-FD224F02EE8B}" type="pres">
      <dgm:prSet presAssocID="{901CCC1F-D152-44E3-94DA-1DE319EB79BD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5984B520-6E07-4907-BA32-6A6923DB91B0}" srcId="{6B12548E-6BB6-471A-B881-831D6CB570CB}" destId="{35356008-2EFB-478F-9873-92BBE4FB6E54}" srcOrd="2" destOrd="0" parTransId="{72E9BD84-6A23-4347-B936-B814E03A3AEB}" sibTransId="{DE984D3D-0217-4E33-827A-37A131B84E9A}"/>
    <dgm:cxn modelId="{3C2B9B30-7650-40AD-ACFC-9907983F4DD7}" type="presOf" srcId="{413A2506-F41E-4E32-A53F-3344131F303B}" destId="{38E518EB-BF05-4B8F-B5B5-07F94B97D199}" srcOrd="0" destOrd="0" presId="urn:microsoft.com/office/officeart/2005/8/layout/venn3"/>
    <dgm:cxn modelId="{D6D61D6A-A5C9-4E0F-BFE1-E23612B894F7}" srcId="{6B12548E-6BB6-471A-B881-831D6CB570CB}" destId="{901CCC1F-D152-44E3-94DA-1DE319EB79BD}" srcOrd="3" destOrd="0" parTransId="{3CE026BE-6779-48CE-894E-27C99000B007}" sibTransId="{00DC7FA7-0B61-4BA9-BB26-E114E9D38F06}"/>
    <dgm:cxn modelId="{484F187D-F866-48B3-A592-249C4DBE3CA0}" srcId="{6B12548E-6BB6-471A-B881-831D6CB570CB}" destId="{FEC79AE3-CE74-4B88-8100-B6107AE5046D}" srcOrd="1" destOrd="0" parTransId="{26E04D40-AE8F-4637-8734-F78BBA160F12}" sibTransId="{C5CCD9C8-55CA-465A-8062-B87AF8A235A3}"/>
    <dgm:cxn modelId="{8E0A7C81-DD58-4C58-8A50-C8C65DB7683C}" type="presOf" srcId="{35356008-2EFB-478F-9873-92BBE4FB6E54}" destId="{45007F64-B7B8-4124-BCCB-1C93C1379637}" srcOrd="0" destOrd="0" presId="urn:microsoft.com/office/officeart/2005/8/layout/venn3"/>
    <dgm:cxn modelId="{74C0E2C5-B304-4D7A-917C-C7C0C20A6C50}" type="presOf" srcId="{6B12548E-6BB6-471A-B881-831D6CB570CB}" destId="{1C05FA2F-02B2-4DB0-858B-C590F6663F63}" srcOrd="0" destOrd="0" presId="urn:microsoft.com/office/officeart/2005/8/layout/venn3"/>
    <dgm:cxn modelId="{6F760ACC-904E-4DFF-AC36-9A8A427E66AE}" srcId="{6B12548E-6BB6-471A-B881-831D6CB570CB}" destId="{413A2506-F41E-4E32-A53F-3344131F303B}" srcOrd="0" destOrd="0" parTransId="{0E995F7A-46CE-4A84-A963-CC75708B4F94}" sibTransId="{13E87532-1203-4C29-B029-83CFD29E3402}"/>
    <dgm:cxn modelId="{5A64FEDE-093E-43CD-A282-66AB0FDA4ADE}" type="presOf" srcId="{901CCC1F-D152-44E3-94DA-1DE319EB79BD}" destId="{5219CE30-374A-4506-A2BB-FD224F02EE8B}" srcOrd="0" destOrd="0" presId="urn:microsoft.com/office/officeart/2005/8/layout/venn3"/>
    <dgm:cxn modelId="{FFB03FF4-3916-4BB1-A397-2576F35E0AA5}" type="presOf" srcId="{FEC79AE3-CE74-4B88-8100-B6107AE5046D}" destId="{DE82B0BF-82FC-4F74-B603-C95A0CC933B2}" srcOrd="0" destOrd="0" presId="urn:microsoft.com/office/officeart/2005/8/layout/venn3"/>
    <dgm:cxn modelId="{AB0A3E94-6B95-4768-A540-403C1C181BAA}" type="presParOf" srcId="{1C05FA2F-02B2-4DB0-858B-C590F6663F63}" destId="{38E518EB-BF05-4B8F-B5B5-07F94B97D199}" srcOrd="0" destOrd="0" presId="urn:microsoft.com/office/officeart/2005/8/layout/venn3"/>
    <dgm:cxn modelId="{2668C3A1-5279-4052-8FBC-4101D0192A96}" type="presParOf" srcId="{1C05FA2F-02B2-4DB0-858B-C590F6663F63}" destId="{91B14922-C0EA-44C0-B60A-57D4A65FC8F3}" srcOrd="1" destOrd="0" presId="urn:microsoft.com/office/officeart/2005/8/layout/venn3"/>
    <dgm:cxn modelId="{5546628A-3E79-4E2D-9B52-B1CF12ED9561}" type="presParOf" srcId="{1C05FA2F-02B2-4DB0-858B-C590F6663F63}" destId="{DE82B0BF-82FC-4F74-B603-C95A0CC933B2}" srcOrd="2" destOrd="0" presId="urn:microsoft.com/office/officeart/2005/8/layout/venn3"/>
    <dgm:cxn modelId="{34B6B8C4-5D85-43CD-8A14-EB2AF9C1B0E6}" type="presParOf" srcId="{1C05FA2F-02B2-4DB0-858B-C590F6663F63}" destId="{B46BCD24-EA59-435F-A206-3193CDCCE5A0}" srcOrd="3" destOrd="0" presId="urn:microsoft.com/office/officeart/2005/8/layout/venn3"/>
    <dgm:cxn modelId="{8A1648DA-1037-4022-BE9E-A871BA48EEDD}" type="presParOf" srcId="{1C05FA2F-02B2-4DB0-858B-C590F6663F63}" destId="{45007F64-B7B8-4124-BCCB-1C93C1379637}" srcOrd="4" destOrd="0" presId="urn:microsoft.com/office/officeart/2005/8/layout/venn3"/>
    <dgm:cxn modelId="{CF7FA835-B9B4-49A1-B0FA-29BF9804663C}" type="presParOf" srcId="{1C05FA2F-02B2-4DB0-858B-C590F6663F63}" destId="{E792ABB9-274D-44E7-9C4A-60ADF85149E4}" srcOrd="5" destOrd="0" presId="urn:microsoft.com/office/officeart/2005/8/layout/venn3"/>
    <dgm:cxn modelId="{61880F22-7A55-4FB6-97DC-7E2F012EB03B}" type="presParOf" srcId="{1C05FA2F-02B2-4DB0-858B-C590F6663F63}" destId="{5219CE30-374A-4506-A2BB-FD224F02EE8B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F19039-A5AE-42F2-A20E-BFB953C55248}" type="doc">
      <dgm:prSet loTypeId="urn:microsoft.com/office/officeart/2005/8/layout/venn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4E0EDE10-1DBB-4912-A533-9E4E3475997C}">
      <dgm:prSet phldrT="[Texte]" custT="1"/>
      <dgm:spPr/>
      <dgm:t>
        <a:bodyPr/>
        <a:lstStyle/>
        <a:p>
          <a:r>
            <a:rPr lang="fr-FR" sz="3600" b="1" dirty="0"/>
            <a:t>Secret</a:t>
          </a:r>
        </a:p>
        <a:p>
          <a:r>
            <a:rPr lang="fr-FR" sz="2800" b="0" dirty="0"/>
            <a:t>professionnel</a:t>
          </a:r>
        </a:p>
        <a:p>
          <a:r>
            <a:rPr lang="fr-FR" sz="2800" b="0" dirty="0"/>
            <a:t>L121-6</a:t>
          </a:r>
        </a:p>
      </dgm:t>
    </dgm:pt>
    <dgm:pt modelId="{651CEEBA-DB16-4A72-AC10-7C95DA84BD9E}" type="parTrans" cxnId="{77AEFA7D-D600-4B0E-82A4-69E0239857AE}">
      <dgm:prSet/>
      <dgm:spPr/>
      <dgm:t>
        <a:bodyPr/>
        <a:lstStyle/>
        <a:p>
          <a:endParaRPr lang="fr-FR"/>
        </a:p>
      </dgm:t>
    </dgm:pt>
    <dgm:pt modelId="{7B3884BD-1DA4-403D-A3A2-BEFA62E900A8}" type="sibTrans" cxnId="{77AEFA7D-D600-4B0E-82A4-69E0239857AE}">
      <dgm:prSet/>
      <dgm:spPr/>
      <dgm:t>
        <a:bodyPr/>
        <a:lstStyle/>
        <a:p>
          <a:endParaRPr lang="fr-FR"/>
        </a:p>
      </dgm:t>
    </dgm:pt>
    <dgm:pt modelId="{FC13EA15-1171-4F6C-8D65-9A3C0A647F01}">
      <dgm:prSet phldrT="[Texte]" custT="1"/>
      <dgm:spPr/>
      <dgm:t>
        <a:bodyPr/>
        <a:lstStyle/>
        <a:p>
          <a:r>
            <a:rPr lang="fr-FR" sz="3600" b="1" dirty="0"/>
            <a:t>Discrétion</a:t>
          </a:r>
        </a:p>
        <a:p>
          <a:r>
            <a:rPr lang="fr-FR" sz="2800" b="0" dirty="0"/>
            <a:t>professionnelle</a:t>
          </a:r>
        </a:p>
        <a:p>
          <a:r>
            <a:rPr lang="fr-FR" sz="2800" b="0" dirty="0"/>
            <a:t>L121-7</a:t>
          </a:r>
        </a:p>
      </dgm:t>
    </dgm:pt>
    <dgm:pt modelId="{D206200F-3843-4C7A-A0AC-A8A926D158D5}" type="parTrans" cxnId="{CAC58388-0F85-4911-90F1-46CF72AF8A2D}">
      <dgm:prSet/>
      <dgm:spPr/>
      <dgm:t>
        <a:bodyPr/>
        <a:lstStyle/>
        <a:p>
          <a:endParaRPr lang="fr-FR"/>
        </a:p>
      </dgm:t>
    </dgm:pt>
    <dgm:pt modelId="{E11B8718-D406-448F-80B2-701982241863}" type="sibTrans" cxnId="{CAC58388-0F85-4911-90F1-46CF72AF8A2D}">
      <dgm:prSet/>
      <dgm:spPr/>
      <dgm:t>
        <a:bodyPr/>
        <a:lstStyle/>
        <a:p>
          <a:endParaRPr lang="fr-FR"/>
        </a:p>
      </dgm:t>
    </dgm:pt>
    <dgm:pt modelId="{1DBAC914-6DBF-4C5D-B090-6401F67120AA}" type="pres">
      <dgm:prSet presAssocID="{1EF19039-A5AE-42F2-A20E-BFB953C55248}" presName="Name0" presStyleCnt="0">
        <dgm:presLayoutVars>
          <dgm:dir/>
          <dgm:resizeHandles val="exact"/>
        </dgm:presLayoutVars>
      </dgm:prSet>
      <dgm:spPr/>
    </dgm:pt>
    <dgm:pt modelId="{6EA1AC59-D49B-4689-893F-35BDB900BEA8}" type="pres">
      <dgm:prSet presAssocID="{4E0EDE10-1DBB-4912-A533-9E4E3475997C}" presName="Name5" presStyleLbl="vennNode1" presStyleIdx="0" presStyleCnt="2">
        <dgm:presLayoutVars>
          <dgm:bulletEnabled val="1"/>
        </dgm:presLayoutVars>
      </dgm:prSet>
      <dgm:spPr/>
    </dgm:pt>
    <dgm:pt modelId="{5A2D35D0-28FE-4F5E-A50B-3F568B0E146C}" type="pres">
      <dgm:prSet presAssocID="{7B3884BD-1DA4-403D-A3A2-BEFA62E900A8}" presName="space" presStyleCnt="0"/>
      <dgm:spPr/>
    </dgm:pt>
    <dgm:pt modelId="{5130E00A-9139-434C-9DC3-D23D42BD798E}" type="pres">
      <dgm:prSet presAssocID="{FC13EA15-1171-4F6C-8D65-9A3C0A647F01}" presName="Name5" presStyleLbl="vennNode1" presStyleIdx="1" presStyleCnt="2">
        <dgm:presLayoutVars>
          <dgm:bulletEnabled val="1"/>
        </dgm:presLayoutVars>
      </dgm:prSet>
      <dgm:spPr/>
    </dgm:pt>
  </dgm:ptLst>
  <dgm:cxnLst>
    <dgm:cxn modelId="{70F81E2B-BB1F-4832-8181-110F0D0CEC4A}" type="presOf" srcId="{1EF19039-A5AE-42F2-A20E-BFB953C55248}" destId="{1DBAC914-6DBF-4C5D-B090-6401F67120AA}" srcOrd="0" destOrd="0" presId="urn:microsoft.com/office/officeart/2005/8/layout/venn3"/>
    <dgm:cxn modelId="{77AEFA7D-D600-4B0E-82A4-69E0239857AE}" srcId="{1EF19039-A5AE-42F2-A20E-BFB953C55248}" destId="{4E0EDE10-1DBB-4912-A533-9E4E3475997C}" srcOrd="0" destOrd="0" parTransId="{651CEEBA-DB16-4A72-AC10-7C95DA84BD9E}" sibTransId="{7B3884BD-1DA4-403D-A3A2-BEFA62E900A8}"/>
    <dgm:cxn modelId="{F03CB584-F2E4-41DB-A428-F6ABB134AD6C}" type="presOf" srcId="{FC13EA15-1171-4F6C-8D65-9A3C0A647F01}" destId="{5130E00A-9139-434C-9DC3-D23D42BD798E}" srcOrd="0" destOrd="0" presId="urn:microsoft.com/office/officeart/2005/8/layout/venn3"/>
    <dgm:cxn modelId="{CAC58388-0F85-4911-90F1-46CF72AF8A2D}" srcId="{1EF19039-A5AE-42F2-A20E-BFB953C55248}" destId="{FC13EA15-1171-4F6C-8D65-9A3C0A647F01}" srcOrd="1" destOrd="0" parTransId="{D206200F-3843-4C7A-A0AC-A8A926D158D5}" sibTransId="{E11B8718-D406-448F-80B2-701982241863}"/>
    <dgm:cxn modelId="{17FB02DD-D2C9-4167-A232-B15631E97F01}" type="presOf" srcId="{4E0EDE10-1DBB-4912-A533-9E4E3475997C}" destId="{6EA1AC59-D49B-4689-893F-35BDB900BEA8}" srcOrd="0" destOrd="0" presId="urn:microsoft.com/office/officeart/2005/8/layout/venn3"/>
    <dgm:cxn modelId="{66F961C5-C038-49AF-81C1-8244E76399C9}" type="presParOf" srcId="{1DBAC914-6DBF-4C5D-B090-6401F67120AA}" destId="{6EA1AC59-D49B-4689-893F-35BDB900BEA8}" srcOrd="0" destOrd="0" presId="urn:microsoft.com/office/officeart/2005/8/layout/venn3"/>
    <dgm:cxn modelId="{BF806EE2-815A-410D-B690-46637A7A3A40}" type="presParOf" srcId="{1DBAC914-6DBF-4C5D-B090-6401F67120AA}" destId="{5A2D35D0-28FE-4F5E-A50B-3F568B0E146C}" srcOrd="1" destOrd="0" presId="urn:microsoft.com/office/officeart/2005/8/layout/venn3"/>
    <dgm:cxn modelId="{585E8627-49B4-4987-B821-615E720BB40F}" type="presParOf" srcId="{1DBAC914-6DBF-4C5D-B090-6401F67120AA}" destId="{5130E00A-9139-434C-9DC3-D23D42BD798E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EBDAE4-B877-4823-AF87-D6C0B8B75A35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68554234-F318-465A-A59E-4B6D33FE4300}">
      <dgm:prSet phldrT="[Texte]"/>
      <dgm:spPr/>
      <dgm:t>
        <a:bodyPr/>
        <a:lstStyle/>
        <a:p>
          <a:r>
            <a:rPr lang="fr-FR" dirty="0"/>
            <a:t>Obligation d’effectuer les tâches confiées</a:t>
          </a:r>
        </a:p>
        <a:p>
          <a:r>
            <a:rPr lang="fr-FR" dirty="0"/>
            <a:t>L121-9</a:t>
          </a:r>
        </a:p>
      </dgm:t>
    </dgm:pt>
    <dgm:pt modelId="{1452899E-7FB6-4F21-9C18-410D9FD37471}" type="parTrans" cxnId="{FD076AB9-D933-43CD-990F-F8E18B6875C7}">
      <dgm:prSet/>
      <dgm:spPr/>
      <dgm:t>
        <a:bodyPr/>
        <a:lstStyle/>
        <a:p>
          <a:endParaRPr lang="fr-FR"/>
        </a:p>
      </dgm:t>
    </dgm:pt>
    <dgm:pt modelId="{01CCDD94-3CEE-4416-A2CB-E81677F78207}" type="sibTrans" cxnId="{FD076AB9-D933-43CD-990F-F8E18B6875C7}">
      <dgm:prSet/>
      <dgm:spPr/>
      <dgm:t>
        <a:bodyPr/>
        <a:lstStyle/>
        <a:p>
          <a:endParaRPr lang="fr-FR"/>
        </a:p>
      </dgm:t>
    </dgm:pt>
    <dgm:pt modelId="{2FAB654C-E7AD-4DDE-9906-23109FB1A4D7}">
      <dgm:prSet phldrT="[Texte]"/>
      <dgm:spPr/>
      <dgm:t>
        <a:bodyPr/>
        <a:lstStyle/>
        <a:p>
          <a:r>
            <a:rPr lang="fr-FR" dirty="0"/>
            <a:t>L’agent est responsable de l’exécution des tâches qui lui sont confiées, même s’il a des subordonnés. </a:t>
          </a:r>
        </a:p>
      </dgm:t>
    </dgm:pt>
    <dgm:pt modelId="{7FA2170B-7B6D-4BFE-835C-412CBD4BD2E1}" type="parTrans" cxnId="{987CACC9-6212-452E-A34E-B1789D4CE6A2}">
      <dgm:prSet/>
      <dgm:spPr/>
      <dgm:t>
        <a:bodyPr/>
        <a:lstStyle/>
        <a:p>
          <a:endParaRPr lang="fr-FR"/>
        </a:p>
      </dgm:t>
    </dgm:pt>
    <dgm:pt modelId="{C5622A7C-7BEE-46DD-BDE8-FDB13E161527}" type="sibTrans" cxnId="{987CACC9-6212-452E-A34E-B1789D4CE6A2}">
      <dgm:prSet/>
      <dgm:spPr/>
      <dgm:t>
        <a:bodyPr/>
        <a:lstStyle/>
        <a:p>
          <a:endParaRPr lang="fr-FR"/>
        </a:p>
      </dgm:t>
    </dgm:pt>
    <dgm:pt modelId="{7B5D20AA-7C77-44BD-A2F3-6D8D2018914D}">
      <dgm:prSet phldrT="[Texte]"/>
      <dgm:spPr/>
      <dgm:t>
        <a:bodyPr/>
        <a:lstStyle/>
        <a:p>
          <a:r>
            <a:rPr lang="fr-FR" dirty="0"/>
            <a:t>L’agent doit se conformer aux instructions de son supérieur, sauf si l’ordre est manifestement illégal et de nature à compromettre gravement un intérêt public. </a:t>
          </a:r>
        </a:p>
      </dgm:t>
    </dgm:pt>
    <dgm:pt modelId="{F47D7C1E-4C4B-4F5D-83AA-9AD97318ED38}" type="parTrans" cxnId="{4910E406-F29C-4C9D-A961-58EDA91E11D1}">
      <dgm:prSet/>
      <dgm:spPr/>
      <dgm:t>
        <a:bodyPr/>
        <a:lstStyle/>
        <a:p>
          <a:endParaRPr lang="fr-FR"/>
        </a:p>
      </dgm:t>
    </dgm:pt>
    <dgm:pt modelId="{F5FE1783-DB10-4FEF-AA14-5D08F5CEE15E}" type="sibTrans" cxnId="{4910E406-F29C-4C9D-A961-58EDA91E11D1}">
      <dgm:prSet/>
      <dgm:spPr/>
      <dgm:t>
        <a:bodyPr/>
        <a:lstStyle/>
        <a:p>
          <a:endParaRPr lang="fr-FR"/>
        </a:p>
      </dgm:t>
    </dgm:pt>
    <dgm:pt modelId="{5066225D-0FF8-4E0C-BE5D-C6096E50C81E}">
      <dgm:prSet phldrT="[Texte]"/>
      <dgm:spPr/>
      <dgm:t>
        <a:bodyPr/>
        <a:lstStyle/>
        <a:p>
          <a:r>
            <a:rPr lang="fr-FR" dirty="0"/>
            <a:t>Obligation d’obéissance hiérarchique</a:t>
          </a:r>
        </a:p>
        <a:p>
          <a:r>
            <a:rPr lang="fr-FR" dirty="0"/>
            <a:t>L121-10</a:t>
          </a:r>
        </a:p>
      </dgm:t>
    </dgm:pt>
    <dgm:pt modelId="{0959BD67-993C-4E71-8D0E-4F43DD336A87}" type="sibTrans" cxnId="{B221F80E-70E3-4830-8063-06989549889A}">
      <dgm:prSet/>
      <dgm:spPr/>
      <dgm:t>
        <a:bodyPr/>
        <a:lstStyle/>
        <a:p>
          <a:endParaRPr lang="fr-FR"/>
        </a:p>
      </dgm:t>
    </dgm:pt>
    <dgm:pt modelId="{AE67EE2F-C04E-48ED-83CD-FDFB9D88FFB6}" type="parTrans" cxnId="{B221F80E-70E3-4830-8063-06989549889A}">
      <dgm:prSet/>
      <dgm:spPr/>
      <dgm:t>
        <a:bodyPr/>
        <a:lstStyle/>
        <a:p>
          <a:endParaRPr lang="fr-FR"/>
        </a:p>
      </dgm:t>
    </dgm:pt>
    <dgm:pt modelId="{2238AA81-2B6F-4BB8-AA35-B90CBB7920CE}" type="pres">
      <dgm:prSet presAssocID="{32EBDAE4-B877-4823-AF87-D6C0B8B75A35}" presName="Name0" presStyleCnt="0">
        <dgm:presLayoutVars>
          <dgm:dir/>
          <dgm:animLvl val="lvl"/>
          <dgm:resizeHandles val="exact"/>
        </dgm:presLayoutVars>
      </dgm:prSet>
      <dgm:spPr/>
    </dgm:pt>
    <dgm:pt modelId="{2546557F-6E47-46F6-B3AD-73712DC76904}" type="pres">
      <dgm:prSet presAssocID="{68554234-F318-465A-A59E-4B6D33FE4300}" presName="linNode" presStyleCnt="0"/>
      <dgm:spPr/>
    </dgm:pt>
    <dgm:pt modelId="{E57E8DB1-56B9-4D5D-9BA1-73275B875049}" type="pres">
      <dgm:prSet presAssocID="{68554234-F318-465A-A59E-4B6D33FE4300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E17F9C6C-50E9-4B91-92E2-F6FDA1610A45}" type="pres">
      <dgm:prSet presAssocID="{68554234-F318-465A-A59E-4B6D33FE4300}" presName="descendantText" presStyleLbl="alignAccFollowNode1" presStyleIdx="0" presStyleCnt="2">
        <dgm:presLayoutVars>
          <dgm:bulletEnabled val="1"/>
        </dgm:presLayoutVars>
      </dgm:prSet>
      <dgm:spPr/>
    </dgm:pt>
    <dgm:pt modelId="{2D596F78-1833-4C52-A0B1-7BDBCA4E00C1}" type="pres">
      <dgm:prSet presAssocID="{01CCDD94-3CEE-4416-A2CB-E81677F78207}" presName="sp" presStyleCnt="0"/>
      <dgm:spPr/>
    </dgm:pt>
    <dgm:pt modelId="{D8C68097-687F-452A-97EA-596F5E6EBDB0}" type="pres">
      <dgm:prSet presAssocID="{5066225D-0FF8-4E0C-BE5D-C6096E50C81E}" presName="linNode" presStyleCnt="0"/>
      <dgm:spPr/>
    </dgm:pt>
    <dgm:pt modelId="{2BB0B0F4-BD55-4B42-AAF7-76D5541275FE}" type="pres">
      <dgm:prSet presAssocID="{5066225D-0FF8-4E0C-BE5D-C6096E50C81E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2813FC54-A9CC-4704-B908-A388A6CB93E0}" type="pres">
      <dgm:prSet presAssocID="{5066225D-0FF8-4E0C-BE5D-C6096E50C81E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4910E406-F29C-4C9D-A961-58EDA91E11D1}" srcId="{5066225D-0FF8-4E0C-BE5D-C6096E50C81E}" destId="{7B5D20AA-7C77-44BD-A2F3-6D8D2018914D}" srcOrd="0" destOrd="0" parTransId="{F47D7C1E-4C4B-4F5D-83AA-9AD97318ED38}" sibTransId="{F5FE1783-DB10-4FEF-AA14-5D08F5CEE15E}"/>
    <dgm:cxn modelId="{B221F80E-70E3-4830-8063-06989549889A}" srcId="{32EBDAE4-B877-4823-AF87-D6C0B8B75A35}" destId="{5066225D-0FF8-4E0C-BE5D-C6096E50C81E}" srcOrd="1" destOrd="0" parTransId="{AE67EE2F-C04E-48ED-83CD-FDFB9D88FFB6}" sibTransId="{0959BD67-993C-4E71-8D0E-4F43DD336A87}"/>
    <dgm:cxn modelId="{3AE65B29-DEC7-44E4-867F-7E1BA5DAAB40}" type="presOf" srcId="{5066225D-0FF8-4E0C-BE5D-C6096E50C81E}" destId="{2BB0B0F4-BD55-4B42-AAF7-76D5541275FE}" srcOrd="0" destOrd="0" presId="urn:microsoft.com/office/officeart/2005/8/layout/vList5"/>
    <dgm:cxn modelId="{9FC8E94B-8E16-4188-BF49-BDA96E0D2D63}" type="presOf" srcId="{7B5D20AA-7C77-44BD-A2F3-6D8D2018914D}" destId="{2813FC54-A9CC-4704-B908-A388A6CB93E0}" srcOrd="0" destOrd="0" presId="urn:microsoft.com/office/officeart/2005/8/layout/vList5"/>
    <dgm:cxn modelId="{61CA7C4F-30E3-4D50-B391-F96BD3DC6A90}" type="presOf" srcId="{32EBDAE4-B877-4823-AF87-D6C0B8B75A35}" destId="{2238AA81-2B6F-4BB8-AA35-B90CBB7920CE}" srcOrd="0" destOrd="0" presId="urn:microsoft.com/office/officeart/2005/8/layout/vList5"/>
    <dgm:cxn modelId="{1F2ECE75-442B-4584-961E-CCC17B4FEDE5}" type="presOf" srcId="{2FAB654C-E7AD-4DDE-9906-23109FB1A4D7}" destId="{E17F9C6C-50E9-4B91-92E2-F6FDA1610A45}" srcOrd="0" destOrd="0" presId="urn:microsoft.com/office/officeart/2005/8/layout/vList5"/>
    <dgm:cxn modelId="{77820379-1537-4BCA-90CE-B4B3E67110A7}" type="presOf" srcId="{68554234-F318-465A-A59E-4B6D33FE4300}" destId="{E57E8DB1-56B9-4D5D-9BA1-73275B875049}" srcOrd="0" destOrd="0" presId="urn:microsoft.com/office/officeart/2005/8/layout/vList5"/>
    <dgm:cxn modelId="{FD076AB9-D933-43CD-990F-F8E18B6875C7}" srcId="{32EBDAE4-B877-4823-AF87-D6C0B8B75A35}" destId="{68554234-F318-465A-A59E-4B6D33FE4300}" srcOrd="0" destOrd="0" parTransId="{1452899E-7FB6-4F21-9C18-410D9FD37471}" sibTransId="{01CCDD94-3CEE-4416-A2CB-E81677F78207}"/>
    <dgm:cxn modelId="{987CACC9-6212-452E-A34E-B1789D4CE6A2}" srcId="{68554234-F318-465A-A59E-4B6D33FE4300}" destId="{2FAB654C-E7AD-4DDE-9906-23109FB1A4D7}" srcOrd="0" destOrd="0" parTransId="{7FA2170B-7B6D-4BFE-835C-412CBD4BD2E1}" sibTransId="{C5622A7C-7BEE-46DD-BDE8-FDB13E161527}"/>
    <dgm:cxn modelId="{293C8FB3-8D3A-467E-A6DB-1F1225C7D9E8}" type="presParOf" srcId="{2238AA81-2B6F-4BB8-AA35-B90CBB7920CE}" destId="{2546557F-6E47-46F6-B3AD-73712DC76904}" srcOrd="0" destOrd="0" presId="urn:microsoft.com/office/officeart/2005/8/layout/vList5"/>
    <dgm:cxn modelId="{6048AD08-1EB8-461E-B973-613630057694}" type="presParOf" srcId="{2546557F-6E47-46F6-B3AD-73712DC76904}" destId="{E57E8DB1-56B9-4D5D-9BA1-73275B875049}" srcOrd="0" destOrd="0" presId="urn:microsoft.com/office/officeart/2005/8/layout/vList5"/>
    <dgm:cxn modelId="{C4B5792C-A53C-4E6C-8FB6-5970BD2EEAEA}" type="presParOf" srcId="{2546557F-6E47-46F6-B3AD-73712DC76904}" destId="{E17F9C6C-50E9-4B91-92E2-F6FDA1610A45}" srcOrd="1" destOrd="0" presId="urn:microsoft.com/office/officeart/2005/8/layout/vList5"/>
    <dgm:cxn modelId="{E6AB72F0-AF74-4C6D-8D46-5E1B7764759B}" type="presParOf" srcId="{2238AA81-2B6F-4BB8-AA35-B90CBB7920CE}" destId="{2D596F78-1833-4C52-A0B1-7BDBCA4E00C1}" srcOrd="1" destOrd="0" presId="urn:microsoft.com/office/officeart/2005/8/layout/vList5"/>
    <dgm:cxn modelId="{596CF00F-3EBC-46EB-81BA-CE5313C9CA88}" type="presParOf" srcId="{2238AA81-2B6F-4BB8-AA35-B90CBB7920CE}" destId="{D8C68097-687F-452A-97EA-596F5E6EBDB0}" srcOrd="2" destOrd="0" presId="urn:microsoft.com/office/officeart/2005/8/layout/vList5"/>
    <dgm:cxn modelId="{B10E17B1-6CAD-473B-A605-6BD4ADE17674}" type="presParOf" srcId="{D8C68097-687F-452A-97EA-596F5E6EBDB0}" destId="{2BB0B0F4-BD55-4B42-AAF7-76D5541275FE}" srcOrd="0" destOrd="0" presId="urn:microsoft.com/office/officeart/2005/8/layout/vList5"/>
    <dgm:cxn modelId="{33985CA5-E21C-4ECF-A804-51ED1E4E3E83}" type="presParOf" srcId="{D8C68097-687F-452A-97EA-596F5E6EBDB0}" destId="{2813FC54-A9CC-4704-B908-A388A6CB93E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EBDAE4-B877-4823-AF87-D6C0B8B75A35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68554234-F318-465A-A59E-4B6D33FE4300}">
      <dgm:prSet phldrT="[Texte]"/>
      <dgm:spPr/>
      <dgm:t>
        <a:bodyPr/>
        <a:lstStyle/>
        <a:p>
          <a:r>
            <a:rPr lang="fr-FR" dirty="0"/>
            <a:t>Obligation de neutralité</a:t>
          </a:r>
        </a:p>
        <a:p>
          <a:r>
            <a:rPr lang="fr-FR" dirty="0"/>
            <a:t>L121-2</a:t>
          </a:r>
        </a:p>
      </dgm:t>
    </dgm:pt>
    <dgm:pt modelId="{1452899E-7FB6-4F21-9C18-410D9FD37471}" type="parTrans" cxnId="{FD076AB9-D933-43CD-990F-F8E18B6875C7}">
      <dgm:prSet/>
      <dgm:spPr/>
      <dgm:t>
        <a:bodyPr/>
        <a:lstStyle/>
        <a:p>
          <a:endParaRPr lang="fr-FR"/>
        </a:p>
      </dgm:t>
    </dgm:pt>
    <dgm:pt modelId="{01CCDD94-3CEE-4416-A2CB-E81677F78207}" type="sibTrans" cxnId="{FD076AB9-D933-43CD-990F-F8E18B6875C7}">
      <dgm:prSet/>
      <dgm:spPr/>
      <dgm:t>
        <a:bodyPr/>
        <a:lstStyle/>
        <a:p>
          <a:endParaRPr lang="fr-FR"/>
        </a:p>
      </dgm:t>
    </dgm:pt>
    <dgm:pt modelId="{2FAB654C-E7AD-4DDE-9906-23109FB1A4D7}">
      <dgm:prSet phldrT="[Texte]"/>
      <dgm:spPr/>
      <dgm:t>
        <a:bodyPr/>
        <a:lstStyle/>
        <a:p>
          <a:r>
            <a:rPr lang="fr-FR" dirty="0"/>
            <a:t>L’agent traite de façon égale toutes les personnes et respecte leur liberté de conscience et leur dignité.</a:t>
          </a:r>
        </a:p>
      </dgm:t>
    </dgm:pt>
    <dgm:pt modelId="{7FA2170B-7B6D-4BFE-835C-412CBD4BD2E1}" type="parTrans" cxnId="{987CACC9-6212-452E-A34E-B1789D4CE6A2}">
      <dgm:prSet/>
      <dgm:spPr/>
      <dgm:t>
        <a:bodyPr/>
        <a:lstStyle/>
        <a:p>
          <a:endParaRPr lang="fr-FR"/>
        </a:p>
      </dgm:t>
    </dgm:pt>
    <dgm:pt modelId="{C5622A7C-7BEE-46DD-BDE8-FDB13E161527}" type="sibTrans" cxnId="{987CACC9-6212-452E-A34E-B1789D4CE6A2}">
      <dgm:prSet/>
      <dgm:spPr/>
      <dgm:t>
        <a:bodyPr/>
        <a:lstStyle/>
        <a:p>
          <a:endParaRPr lang="fr-FR"/>
        </a:p>
      </dgm:t>
    </dgm:pt>
    <dgm:pt modelId="{7B5D20AA-7C77-44BD-A2F3-6D8D2018914D}">
      <dgm:prSet phldrT="[Texte]"/>
      <dgm:spPr/>
      <dgm:t>
        <a:bodyPr/>
        <a:lstStyle/>
        <a:p>
          <a:r>
            <a:rPr lang="fr-FR" dirty="0"/>
            <a:t>L’agent ne doit pas exprimer d’opinions ou avoir des comportements qui pourraient porter atteinte à la considération du service (prise de position publique, </a:t>
          </a:r>
          <a:r>
            <a:rPr lang="fr-FR" dirty="0" err="1"/>
            <a:t>etc</a:t>
          </a:r>
          <a:r>
            <a:rPr lang="fr-FR" dirty="0"/>
            <a:t>).</a:t>
          </a:r>
        </a:p>
      </dgm:t>
    </dgm:pt>
    <dgm:pt modelId="{F47D7C1E-4C4B-4F5D-83AA-9AD97318ED38}" type="parTrans" cxnId="{4910E406-F29C-4C9D-A961-58EDA91E11D1}">
      <dgm:prSet/>
      <dgm:spPr/>
      <dgm:t>
        <a:bodyPr/>
        <a:lstStyle/>
        <a:p>
          <a:endParaRPr lang="fr-FR"/>
        </a:p>
      </dgm:t>
    </dgm:pt>
    <dgm:pt modelId="{F5FE1783-DB10-4FEF-AA14-5D08F5CEE15E}" type="sibTrans" cxnId="{4910E406-F29C-4C9D-A961-58EDA91E11D1}">
      <dgm:prSet/>
      <dgm:spPr/>
      <dgm:t>
        <a:bodyPr/>
        <a:lstStyle/>
        <a:p>
          <a:endParaRPr lang="fr-FR"/>
        </a:p>
      </dgm:t>
    </dgm:pt>
    <dgm:pt modelId="{5066225D-0FF8-4E0C-BE5D-C6096E50C81E}">
      <dgm:prSet phldrT="[Texte]"/>
      <dgm:spPr/>
      <dgm:t>
        <a:bodyPr/>
        <a:lstStyle/>
        <a:p>
          <a:r>
            <a:rPr lang="fr-FR" dirty="0"/>
            <a:t>Obligation de réserve</a:t>
          </a:r>
        </a:p>
        <a:p>
          <a:r>
            <a:rPr lang="fr-FR" dirty="0"/>
            <a:t>(Juge)</a:t>
          </a:r>
        </a:p>
      </dgm:t>
    </dgm:pt>
    <dgm:pt modelId="{0959BD67-993C-4E71-8D0E-4F43DD336A87}" type="sibTrans" cxnId="{B221F80E-70E3-4830-8063-06989549889A}">
      <dgm:prSet/>
      <dgm:spPr/>
      <dgm:t>
        <a:bodyPr/>
        <a:lstStyle/>
        <a:p>
          <a:endParaRPr lang="fr-FR"/>
        </a:p>
      </dgm:t>
    </dgm:pt>
    <dgm:pt modelId="{AE67EE2F-C04E-48ED-83CD-FDFB9D88FFB6}" type="parTrans" cxnId="{B221F80E-70E3-4830-8063-06989549889A}">
      <dgm:prSet/>
      <dgm:spPr/>
      <dgm:t>
        <a:bodyPr/>
        <a:lstStyle/>
        <a:p>
          <a:endParaRPr lang="fr-FR"/>
        </a:p>
      </dgm:t>
    </dgm:pt>
    <dgm:pt modelId="{2238AA81-2B6F-4BB8-AA35-B90CBB7920CE}" type="pres">
      <dgm:prSet presAssocID="{32EBDAE4-B877-4823-AF87-D6C0B8B75A35}" presName="Name0" presStyleCnt="0">
        <dgm:presLayoutVars>
          <dgm:dir/>
          <dgm:animLvl val="lvl"/>
          <dgm:resizeHandles val="exact"/>
        </dgm:presLayoutVars>
      </dgm:prSet>
      <dgm:spPr/>
    </dgm:pt>
    <dgm:pt modelId="{2546557F-6E47-46F6-B3AD-73712DC76904}" type="pres">
      <dgm:prSet presAssocID="{68554234-F318-465A-A59E-4B6D33FE4300}" presName="linNode" presStyleCnt="0"/>
      <dgm:spPr/>
    </dgm:pt>
    <dgm:pt modelId="{E57E8DB1-56B9-4D5D-9BA1-73275B875049}" type="pres">
      <dgm:prSet presAssocID="{68554234-F318-465A-A59E-4B6D33FE4300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E17F9C6C-50E9-4B91-92E2-F6FDA1610A45}" type="pres">
      <dgm:prSet presAssocID="{68554234-F318-465A-A59E-4B6D33FE4300}" presName="descendantText" presStyleLbl="alignAccFollowNode1" presStyleIdx="0" presStyleCnt="2">
        <dgm:presLayoutVars>
          <dgm:bulletEnabled val="1"/>
        </dgm:presLayoutVars>
      </dgm:prSet>
      <dgm:spPr/>
    </dgm:pt>
    <dgm:pt modelId="{2D596F78-1833-4C52-A0B1-7BDBCA4E00C1}" type="pres">
      <dgm:prSet presAssocID="{01CCDD94-3CEE-4416-A2CB-E81677F78207}" presName="sp" presStyleCnt="0"/>
      <dgm:spPr/>
    </dgm:pt>
    <dgm:pt modelId="{D8C68097-687F-452A-97EA-596F5E6EBDB0}" type="pres">
      <dgm:prSet presAssocID="{5066225D-0FF8-4E0C-BE5D-C6096E50C81E}" presName="linNode" presStyleCnt="0"/>
      <dgm:spPr/>
    </dgm:pt>
    <dgm:pt modelId="{2BB0B0F4-BD55-4B42-AAF7-76D5541275FE}" type="pres">
      <dgm:prSet presAssocID="{5066225D-0FF8-4E0C-BE5D-C6096E50C81E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2813FC54-A9CC-4704-B908-A388A6CB93E0}" type="pres">
      <dgm:prSet presAssocID="{5066225D-0FF8-4E0C-BE5D-C6096E50C81E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4910E406-F29C-4C9D-A961-58EDA91E11D1}" srcId="{5066225D-0FF8-4E0C-BE5D-C6096E50C81E}" destId="{7B5D20AA-7C77-44BD-A2F3-6D8D2018914D}" srcOrd="0" destOrd="0" parTransId="{F47D7C1E-4C4B-4F5D-83AA-9AD97318ED38}" sibTransId="{F5FE1783-DB10-4FEF-AA14-5D08F5CEE15E}"/>
    <dgm:cxn modelId="{B221F80E-70E3-4830-8063-06989549889A}" srcId="{32EBDAE4-B877-4823-AF87-D6C0B8B75A35}" destId="{5066225D-0FF8-4E0C-BE5D-C6096E50C81E}" srcOrd="1" destOrd="0" parTransId="{AE67EE2F-C04E-48ED-83CD-FDFB9D88FFB6}" sibTransId="{0959BD67-993C-4E71-8D0E-4F43DD336A87}"/>
    <dgm:cxn modelId="{AD86A813-84FA-46FA-ACF1-6F8E83E65FEB}" type="presOf" srcId="{68554234-F318-465A-A59E-4B6D33FE4300}" destId="{E57E8DB1-56B9-4D5D-9BA1-73275B875049}" srcOrd="0" destOrd="0" presId="urn:microsoft.com/office/officeart/2005/8/layout/vList5"/>
    <dgm:cxn modelId="{0DDBA23F-4251-4D6E-8CCF-A70D0A361129}" type="presOf" srcId="{32EBDAE4-B877-4823-AF87-D6C0B8B75A35}" destId="{2238AA81-2B6F-4BB8-AA35-B90CBB7920CE}" srcOrd="0" destOrd="0" presId="urn:microsoft.com/office/officeart/2005/8/layout/vList5"/>
    <dgm:cxn modelId="{4FD35386-FC89-40FE-8E75-0E9497927DDA}" type="presOf" srcId="{7B5D20AA-7C77-44BD-A2F3-6D8D2018914D}" destId="{2813FC54-A9CC-4704-B908-A388A6CB93E0}" srcOrd="0" destOrd="0" presId="urn:microsoft.com/office/officeart/2005/8/layout/vList5"/>
    <dgm:cxn modelId="{3AC591B3-002E-4475-AD66-22CD8ECDB72C}" type="presOf" srcId="{2FAB654C-E7AD-4DDE-9906-23109FB1A4D7}" destId="{E17F9C6C-50E9-4B91-92E2-F6FDA1610A45}" srcOrd="0" destOrd="0" presId="urn:microsoft.com/office/officeart/2005/8/layout/vList5"/>
    <dgm:cxn modelId="{FD076AB9-D933-43CD-990F-F8E18B6875C7}" srcId="{32EBDAE4-B877-4823-AF87-D6C0B8B75A35}" destId="{68554234-F318-465A-A59E-4B6D33FE4300}" srcOrd="0" destOrd="0" parTransId="{1452899E-7FB6-4F21-9C18-410D9FD37471}" sibTransId="{01CCDD94-3CEE-4416-A2CB-E81677F78207}"/>
    <dgm:cxn modelId="{987CACC9-6212-452E-A34E-B1789D4CE6A2}" srcId="{68554234-F318-465A-A59E-4B6D33FE4300}" destId="{2FAB654C-E7AD-4DDE-9906-23109FB1A4D7}" srcOrd="0" destOrd="0" parTransId="{7FA2170B-7B6D-4BFE-835C-412CBD4BD2E1}" sibTransId="{C5622A7C-7BEE-46DD-BDE8-FDB13E161527}"/>
    <dgm:cxn modelId="{9F1D6CDC-6712-470D-9708-8E70FFED4302}" type="presOf" srcId="{5066225D-0FF8-4E0C-BE5D-C6096E50C81E}" destId="{2BB0B0F4-BD55-4B42-AAF7-76D5541275FE}" srcOrd="0" destOrd="0" presId="urn:microsoft.com/office/officeart/2005/8/layout/vList5"/>
    <dgm:cxn modelId="{97E587D1-16DD-4700-8BD0-E1448BEE07B3}" type="presParOf" srcId="{2238AA81-2B6F-4BB8-AA35-B90CBB7920CE}" destId="{2546557F-6E47-46F6-B3AD-73712DC76904}" srcOrd="0" destOrd="0" presId="urn:microsoft.com/office/officeart/2005/8/layout/vList5"/>
    <dgm:cxn modelId="{7F224E32-5B27-4B59-9CBB-781F5A73AD5D}" type="presParOf" srcId="{2546557F-6E47-46F6-B3AD-73712DC76904}" destId="{E57E8DB1-56B9-4D5D-9BA1-73275B875049}" srcOrd="0" destOrd="0" presId="urn:microsoft.com/office/officeart/2005/8/layout/vList5"/>
    <dgm:cxn modelId="{2FBD2757-1114-436F-986C-C9F626345C26}" type="presParOf" srcId="{2546557F-6E47-46F6-B3AD-73712DC76904}" destId="{E17F9C6C-50E9-4B91-92E2-F6FDA1610A45}" srcOrd="1" destOrd="0" presId="urn:microsoft.com/office/officeart/2005/8/layout/vList5"/>
    <dgm:cxn modelId="{BF81C83D-2522-4D91-9738-AB975218B838}" type="presParOf" srcId="{2238AA81-2B6F-4BB8-AA35-B90CBB7920CE}" destId="{2D596F78-1833-4C52-A0B1-7BDBCA4E00C1}" srcOrd="1" destOrd="0" presId="urn:microsoft.com/office/officeart/2005/8/layout/vList5"/>
    <dgm:cxn modelId="{55575F4F-8ACE-4E86-9F09-FD20FBA16CBC}" type="presParOf" srcId="{2238AA81-2B6F-4BB8-AA35-B90CBB7920CE}" destId="{D8C68097-687F-452A-97EA-596F5E6EBDB0}" srcOrd="2" destOrd="0" presId="urn:microsoft.com/office/officeart/2005/8/layout/vList5"/>
    <dgm:cxn modelId="{48E93DF8-CCFE-4685-88C1-D2F181120CB5}" type="presParOf" srcId="{D8C68097-687F-452A-97EA-596F5E6EBDB0}" destId="{2BB0B0F4-BD55-4B42-AAF7-76D5541275FE}" srcOrd="0" destOrd="0" presId="urn:microsoft.com/office/officeart/2005/8/layout/vList5"/>
    <dgm:cxn modelId="{60D33542-6487-43F4-96A2-A33508143A49}" type="presParOf" srcId="{D8C68097-687F-452A-97EA-596F5E6EBDB0}" destId="{2813FC54-A9CC-4704-B908-A388A6CB93E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E518EB-BF05-4B8F-B5B5-07F94B97D199}">
      <dsp:nvSpPr>
        <dsp:cNvPr id="0" name=""/>
        <dsp:cNvSpPr/>
      </dsp:nvSpPr>
      <dsp:spPr>
        <a:xfrm>
          <a:off x="2404" y="701726"/>
          <a:ext cx="2412971" cy="241297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2794" tIns="29210" rIns="132794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/>
            <a:t>Dignité</a:t>
          </a:r>
        </a:p>
      </dsp:txBody>
      <dsp:txXfrm>
        <a:off x="2404" y="701726"/>
        <a:ext cx="2412971" cy="2412971"/>
      </dsp:txXfrm>
    </dsp:sp>
    <dsp:sp modelId="{DE82B0BF-82FC-4F74-B603-C95A0CC933B2}">
      <dsp:nvSpPr>
        <dsp:cNvPr id="0" name=""/>
        <dsp:cNvSpPr/>
      </dsp:nvSpPr>
      <dsp:spPr>
        <a:xfrm>
          <a:off x="1932781" y="701726"/>
          <a:ext cx="2412971" cy="2412971"/>
        </a:xfrm>
        <a:prstGeom prst="ellipse">
          <a:avLst/>
        </a:prstGeom>
        <a:solidFill>
          <a:schemeClr val="accent5">
            <a:alpha val="50000"/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2794" tIns="29210" rIns="132794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/>
            <a:t>Impartialité</a:t>
          </a:r>
        </a:p>
      </dsp:txBody>
      <dsp:txXfrm>
        <a:off x="1932781" y="701726"/>
        <a:ext cx="2412971" cy="2412971"/>
      </dsp:txXfrm>
    </dsp:sp>
    <dsp:sp modelId="{45007F64-B7B8-4124-BCCB-1C93C1379637}">
      <dsp:nvSpPr>
        <dsp:cNvPr id="0" name=""/>
        <dsp:cNvSpPr/>
      </dsp:nvSpPr>
      <dsp:spPr>
        <a:xfrm>
          <a:off x="3863158" y="701726"/>
          <a:ext cx="2412971" cy="2412971"/>
        </a:xfrm>
        <a:prstGeom prst="ellipse">
          <a:avLst/>
        </a:prstGeom>
        <a:solidFill>
          <a:schemeClr val="accent5">
            <a:alpha val="50000"/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2794" tIns="29210" rIns="132794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/>
            <a:t>Intégrité</a:t>
          </a:r>
        </a:p>
      </dsp:txBody>
      <dsp:txXfrm>
        <a:off x="3863158" y="701726"/>
        <a:ext cx="2412971" cy="2412971"/>
      </dsp:txXfrm>
    </dsp:sp>
    <dsp:sp modelId="{5219CE30-374A-4506-A2BB-FD224F02EE8B}">
      <dsp:nvSpPr>
        <dsp:cNvPr id="0" name=""/>
        <dsp:cNvSpPr/>
      </dsp:nvSpPr>
      <dsp:spPr>
        <a:xfrm>
          <a:off x="5793535" y="701726"/>
          <a:ext cx="2412971" cy="2412971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2794" tIns="29210" rIns="132794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/>
            <a:t>Probité</a:t>
          </a:r>
        </a:p>
      </dsp:txBody>
      <dsp:txXfrm>
        <a:off x="5793535" y="701726"/>
        <a:ext cx="2412971" cy="24129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A1AC59-D49B-4689-893F-35BDB900BEA8}">
      <dsp:nvSpPr>
        <dsp:cNvPr id="0" name=""/>
        <dsp:cNvSpPr/>
      </dsp:nvSpPr>
      <dsp:spPr>
        <a:xfrm>
          <a:off x="5756" y="88522"/>
          <a:ext cx="4087203" cy="408720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4932" tIns="45720" rIns="224932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b="1" kern="1200" dirty="0"/>
            <a:t>Secret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0" kern="1200" dirty="0"/>
            <a:t>professionnel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0" kern="1200" dirty="0"/>
            <a:t>L121-6</a:t>
          </a:r>
        </a:p>
      </dsp:txBody>
      <dsp:txXfrm>
        <a:off x="5756" y="88522"/>
        <a:ext cx="4087203" cy="4087203"/>
      </dsp:txXfrm>
    </dsp:sp>
    <dsp:sp modelId="{5130E00A-9139-434C-9DC3-D23D42BD798E}">
      <dsp:nvSpPr>
        <dsp:cNvPr id="0" name=""/>
        <dsp:cNvSpPr/>
      </dsp:nvSpPr>
      <dsp:spPr>
        <a:xfrm>
          <a:off x="3275519" y="88522"/>
          <a:ext cx="4087203" cy="4087203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4932" tIns="45720" rIns="224932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b="1" kern="1200" dirty="0"/>
            <a:t>Discrétion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0" kern="1200" dirty="0"/>
            <a:t>professionnelle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0" kern="1200" dirty="0"/>
            <a:t>L121-7</a:t>
          </a:r>
        </a:p>
      </dsp:txBody>
      <dsp:txXfrm>
        <a:off x="3275519" y="88522"/>
        <a:ext cx="4087203" cy="40872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F9C6C-50E9-4B91-92E2-F6FDA1610A45}">
      <dsp:nvSpPr>
        <dsp:cNvPr id="0" name=""/>
        <dsp:cNvSpPr/>
      </dsp:nvSpPr>
      <dsp:spPr>
        <a:xfrm rot="5400000">
          <a:off x="3675870" y="-1083676"/>
          <a:ext cx="1657899" cy="4239831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L’agent est responsable de l’exécution des tâches qui lui sont confiées, même s’il a des subordonnés. </a:t>
          </a:r>
        </a:p>
      </dsp:txBody>
      <dsp:txXfrm rot="-5400000">
        <a:off x="2384904" y="288222"/>
        <a:ext cx="4158899" cy="1496035"/>
      </dsp:txXfrm>
    </dsp:sp>
    <dsp:sp modelId="{E57E8DB1-56B9-4D5D-9BA1-73275B875049}">
      <dsp:nvSpPr>
        <dsp:cNvPr id="0" name=""/>
        <dsp:cNvSpPr/>
      </dsp:nvSpPr>
      <dsp:spPr>
        <a:xfrm>
          <a:off x="0" y="51"/>
          <a:ext cx="2384904" cy="207237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Obligation d’effectuer les tâches confiées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L121-9</a:t>
          </a:r>
        </a:p>
      </dsp:txBody>
      <dsp:txXfrm>
        <a:off x="101165" y="101216"/>
        <a:ext cx="2182574" cy="1870044"/>
      </dsp:txXfrm>
    </dsp:sp>
    <dsp:sp modelId="{2813FC54-A9CC-4704-B908-A388A6CB93E0}">
      <dsp:nvSpPr>
        <dsp:cNvPr id="0" name=""/>
        <dsp:cNvSpPr/>
      </dsp:nvSpPr>
      <dsp:spPr>
        <a:xfrm rot="5400000">
          <a:off x="3675870" y="1092317"/>
          <a:ext cx="1657899" cy="4239831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L’agent doit se conformer aux instructions de son supérieur, sauf si l’ordre est manifestement illégal et de nature à compromettre gravement un intérêt public. </a:t>
          </a:r>
        </a:p>
      </dsp:txBody>
      <dsp:txXfrm rot="-5400000">
        <a:off x="2384904" y="2464215"/>
        <a:ext cx="4158899" cy="1496035"/>
      </dsp:txXfrm>
    </dsp:sp>
    <dsp:sp modelId="{2BB0B0F4-BD55-4B42-AAF7-76D5541275FE}">
      <dsp:nvSpPr>
        <dsp:cNvPr id="0" name=""/>
        <dsp:cNvSpPr/>
      </dsp:nvSpPr>
      <dsp:spPr>
        <a:xfrm>
          <a:off x="0" y="2176045"/>
          <a:ext cx="2384904" cy="2072374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Obligation d’obéissance hiérarchique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L121-10</a:t>
          </a:r>
        </a:p>
      </dsp:txBody>
      <dsp:txXfrm>
        <a:off x="101165" y="2277210"/>
        <a:ext cx="2182574" cy="18700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F9C6C-50E9-4B91-92E2-F6FDA1610A45}">
      <dsp:nvSpPr>
        <dsp:cNvPr id="0" name=""/>
        <dsp:cNvSpPr/>
      </dsp:nvSpPr>
      <dsp:spPr>
        <a:xfrm rot="5400000">
          <a:off x="3675870" y="-1083676"/>
          <a:ext cx="1657899" cy="4239831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L’agent traite de façon égale toutes les personnes et respecte leur liberté de conscience et leur dignité.</a:t>
          </a:r>
        </a:p>
      </dsp:txBody>
      <dsp:txXfrm rot="-5400000">
        <a:off x="2384904" y="288222"/>
        <a:ext cx="4158899" cy="1496035"/>
      </dsp:txXfrm>
    </dsp:sp>
    <dsp:sp modelId="{E57E8DB1-56B9-4D5D-9BA1-73275B875049}">
      <dsp:nvSpPr>
        <dsp:cNvPr id="0" name=""/>
        <dsp:cNvSpPr/>
      </dsp:nvSpPr>
      <dsp:spPr>
        <a:xfrm>
          <a:off x="0" y="51"/>
          <a:ext cx="2384904" cy="207237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/>
            <a:t>Obligation de neutralité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/>
            <a:t>L121-2</a:t>
          </a:r>
        </a:p>
      </dsp:txBody>
      <dsp:txXfrm>
        <a:off x="101165" y="101216"/>
        <a:ext cx="2182574" cy="1870044"/>
      </dsp:txXfrm>
    </dsp:sp>
    <dsp:sp modelId="{2813FC54-A9CC-4704-B908-A388A6CB93E0}">
      <dsp:nvSpPr>
        <dsp:cNvPr id="0" name=""/>
        <dsp:cNvSpPr/>
      </dsp:nvSpPr>
      <dsp:spPr>
        <a:xfrm rot="5400000">
          <a:off x="3675870" y="1092317"/>
          <a:ext cx="1657899" cy="4239831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kern="1200" dirty="0"/>
            <a:t>L’agent ne doit pas exprimer d’opinions ou avoir des comportements qui pourraient porter atteinte à la considération du service (prise de position publique, </a:t>
          </a:r>
          <a:r>
            <a:rPr lang="fr-FR" sz="1900" kern="1200" dirty="0" err="1"/>
            <a:t>etc</a:t>
          </a:r>
          <a:r>
            <a:rPr lang="fr-FR" sz="1900" kern="1200" dirty="0"/>
            <a:t>).</a:t>
          </a:r>
        </a:p>
      </dsp:txBody>
      <dsp:txXfrm rot="-5400000">
        <a:off x="2384904" y="2464215"/>
        <a:ext cx="4158899" cy="1496035"/>
      </dsp:txXfrm>
    </dsp:sp>
    <dsp:sp modelId="{2BB0B0F4-BD55-4B42-AAF7-76D5541275FE}">
      <dsp:nvSpPr>
        <dsp:cNvPr id="0" name=""/>
        <dsp:cNvSpPr/>
      </dsp:nvSpPr>
      <dsp:spPr>
        <a:xfrm>
          <a:off x="0" y="2176045"/>
          <a:ext cx="2384904" cy="2072374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/>
            <a:t>Obligation de réserve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/>
            <a:t>(Juge)</a:t>
          </a:r>
        </a:p>
      </dsp:txBody>
      <dsp:txXfrm>
        <a:off x="101165" y="2277210"/>
        <a:ext cx="2182574" cy="18700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5171" y="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CFB854-05FE-4FB1-885E-5DE2D2EC4C2F}" type="datetimeFigureOut">
              <a:rPr lang="fr-FR" smtClean="0"/>
              <a:pPr/>
              <a:t>04/07/2025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23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92982" y="3229650"/>
            <a:ext cx="7943850" cy="3059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57727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5171" y="6457727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4DC0F3-BEE8-4CA3-9D6A-D2DE0C7FD7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FontTx/>
              <a:buNone/>
            </a:pPr>
            <a:r>
              <a:rPr lang="fr-FR" b="1" baseline="0" dirty="0"/>
              <a:t>Dignité : </a:t>
            </a:r>
            <a:r>
              <a:rPr lang="fr-FR" b="0" baseline="0" dirty="0"/>
              <a:t> Adopter un comportement qui ne porte pas atteinte à l’administration</a:t>
            </a:r>
          </a:p>
          <a:p>
            <a:pPr marL="228600" indent="-228600">
              <a:buFontTx/>
              <a:buChar char="-"/>
            </a:pPr>
            <a:r>
              <a:rPr lang="fr-FR" b="0" baseline="0" dirty="0"/>
              <a:t>Dans ses propos, ses agissements, sa tenue, l’agent doit s’assurer que la dignité des fonctions et la réputation de l’administration soient respectées.</a:t>
            </a:r>
          </a:p>
          <a:p>
            <a:pPr marL="228600" indent="-228600">
              <a:buFontTx/>
              <a:buChar char="-"/>
            </a:pPr>
            <a:r>
              <a:rPr lang="fr-FR" b="0" baseline="0" dirty="0"/>
              <a:t>« Jeter l’opprobre sur la profession »</a:t>
            </a:r>
          </a:p>
          <a:p>
            <a:pPr marL="228600" indent="-228600">
              <a:buFontTx/>
              <a:buNone/>
            </a:pPr>
            <a:endParaRPr lang="fr-FR" b="0" baseline="0" dirty="0"/>
          </a:p>
          <a:p>
            <a:pPr marL="228600" indent="-228600">
              <a:buFontTx/>
              <a:buNone/>
            </a:pPr>
            <a:r>
              <a:rPr lang="fr-FR" b="1" baseline="0" dirty="0"/>
              <a:t>Impartialité</a:t>
            </a:r>
            <a:r>
              <a:rPr lang="fr-FR" b="0" baseline="0" dirty="0"/>
              <a:t> : Ne pas avoir de préjugés. </a:t>
            </a:r>
          </a:p>
          <a:p>
            <a:pPr marL="228600" indent="-228600">
              <a:buFontTx/>
              <a:buChar char="-"/>
            </a:pPr>
            <a:r>
              <a:rPr lang="fr-FR" b="0" baseline="0" dirty="0"/>
              <a:t>Exemplarité des agents ;</a:t>
            </a:r>
          </a:p>
          <a:p>
            <a:pPr marL="228600" indent="-228600">
              <a:buFontTx/>
              <a:buChar char="-"/>
            </a:pPr>
            <a:r>
              <a:rPr lang="fr-FR" b="0" baseline="0" dirty="0"/>
              <a:t>Neutralité, égalité …</a:t>
            </a:r>
          </a:p>
          <a:p>
            <a:pPr marL="228600" indent="-228600">
              <a:buFontTx/>
              <a:buNone/>
            </a:pPr>
            <a:endParaRPr lang="fr-FR" b="0" baseline="0" dirty="0"/>
          </a:p>
          <a:p>
            <a:pPr marL="228600" indent="-228600">
              <a:buFontTx/>
              <a:buNone/>
            </a:pPr>
            <a:r>
              <a:rPr lang="fr-FR" b="1" baseline="0" dirty="0"/>
              <a:t>Intégrité : </a:t>
            </a:r>
            <a:r>
              <a:rPr lang="fr-FR" b="0" baseline="0" dirty="0"/>
              <a:t>Exercer ses fonctions de manière désintéressée.</a:t>
            </a:r>
          </a:p>
          <a:p>
            <a:pPr marL="228600" indent="-228600">
              <a:buFontTx/>
              <a:buChar char="-"/>
            </a:pPr>
            <a:r>
              <a:rPr lang="fr-FR" b="0" baseline="0" dirty="0"/>
              <a:t>Situations de conflits d’intérêts ;</a:t>
            </a:r>
          </a:p>
          <a:p>
            <a:pPr marL="228600" indent="-228600">
              <a:buFontTx/>
              <a:buChar char="-"/>
            </a:pPr>
            <a:r>
              <a:rPr lang="fr-FR" b="0" baseline="0" dirty="0"/>
              <a:t>Agent amené à se prononcer sur une affaire dans laquelle il peut avoir un intérêt personnel;</a:t>
            </a:r>
          </a:p>
          <a:p>
            <a:pPr marL="228600" indent="-228600">
              <a:buFontTx/>
              <a:buNone/>
            </a:pPr>
            <a:endParaRPr lang="fr-FR" b="0" baseline="0" dirty="0"/>
          </a:p>
          <a:p>
            <a:pPr marL="228600" indent="-228600">
              <a:buFontTx/>
              <a:buNone/>
            </a:pPr>
            <a:r>
              <a:rPr lang="fr-FR" b="1" baseline="0" dirty="0"/>
              <a:t>Probité : </a:t>
            </a:r>
            <a:r>
              <a:rPr lang="fr-FR" b="0" baseline="0" dirty="0"/>
              <a:t>Ne pas tirer un profit personnel de ses fonctions. </a:t>
            </a:r>
          </a:p>
          <a:p>
            <a:pPr marL="228600" indent="-228600">
              <a:buFontTx/>
              <a:buChar char="-"/>
            </a:pPr>
            <a:r>
              <a:rPr lang="fr-FR" b="0" baseline="0" dirty="0"/>
              <a:t>Utilisation des moyens du services pour des besoins personnels ;</a:t>
            </a:r>
          </a:p>
          <a:p>
            <a:pPr marL="228600" indent="-228600">
              <a:buFontTx/>
              <a:buChar char="-"/>
            </a:pPr>
            <a:r>
              <a:rPr lang="fr-FR" b="0" baseline="0" dirty="0"/>
              <a:t>Percevoir des cadeaux / rémunérations de la part d’usagers ;</a:t>
            </a:r>
          </a:p>
          <a:p>
            <a:pPr marL="228600" indent="-228600">
              <a:buFontTx/>
              <a:buChar char="-"/>
            </a:pPr>
            <a:r>
              <a:rPr lang="fr-FR" b="0" baseline="0" dirty="0"/>
              <a:t>Détournement de fonds ;</a:t>
            </a:r>
          </a:p>
          <a:p>
            <a:pPr marL="228600" indent="-228600">
              <a:buFontTx/>
              <a:buChar char="-"/>
            </a:pPr>
            <a:r>
              <a:rPr lang="fr-FR" b="0" baseline="0" dirty="0"/>
              <a:t>Vol.</a:t>
            </a:r>
          </a:p>
          <a:p>
            <a:pPr marL="228600" indent="-228600">
              <a:buFontTx/>
              <a:buChar char="-"/>
            </a:pPr>
            <a:endParaRPr lang="fr-FR" b="0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DC0F3-BEE8-4CA3-9D6A-D2DE0C7FD7F4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fr-FR" b="1" baseline="0" dirty="0"/>
              <a:t>Secret professionnel </a:t>
            </a:r>
            <a:r>
              <a:rPr lang="fr-FR" baseline="0" dirty="0"/>
              <a:t>: garder le secret sur les renseignements concernant des particuliers dont on a connaissance dans le cadre du service. </a:t>
            </a:r>
          </a:p>
          <a:p>
            <a:pPr>
              <a:buFontTx/>
              <a:buNone/>
            </a:pPr>
            <a:endParaRPr lang="fr-FR" baseline="0" dirty="0"/>
          </a:p>
          <a:p>
            <a:pPr>
              <a:buFontTx/>
              <a:buNone/>
            </a:pPr>
            <a:r>
              <a:rPr lang="fr-FR" baseline="0" dirty="0"/>
              <a:t>Peut être levé : </a:t>
            </a:r>
          </a:p>
          <a:p>
            <a:pPr>
              <a:buFontTx/>
              <a:buChar char="-"/>
            </a:pPr>
            <a:r>
              <a:rPr lang="fr-FR" baseline="0" dirty="0"/>
              <a:t> Pour prouver son innocence ;</a:t>
            </a:r>
          </a:p>
          <a:p>
            <a:pPr>
              <a:buFontTx/>
              <a:buChar char="-"/>
            </a:pPr>
            <a:r>
              <a:rPr lang="fr-FR" baseline="0" dirty="0"/>
              <a:t> Lorsque la personne a donné son autorisation.</a:t>
            </a:r>
          </a:p>
          <a:p>
            <a:pPr>
              <a:buFontTx/>
              <a:buChar char="-"/>
            </a:pPr>
            <a:endParaRPr lang="fr-FR" baseline="0" dirty="0"/>
          </a:p>
          <a:p>
            <a:pPr>
              <a:buFontTx/>
              <a:buNone/>
            </a:pPr>
            <a:r>
              <a:rPr lang="fr-FR" baseline="0" dirty="0"/>
              <a:t>Doit être levé : </a:t>
            </a:r>
          </a:p>
          <a:p>
            <a:pPr>
              <a:buFontTx/>
              <a:buChar char="-"/>
            </a:pPr>
            <a:r>
              <a:rPr lang="fr-FR" baseline="0" dirty="0"/>
              <a:t> S’il s’agit d’un crime ou délit (article 40 CPP =&gt; voie hiérarchique) ;</a:t>
            </a:r>
          </a:p>
          <a:p>
            <a:pPr>
              <a:buFontTx/>
              <a:buChar char="-"/>
            </a:pPr>
            <a:r>
              <a:rPr lang="fr-FR" baseline="0" dirty="0"/>
              <a:t> En cas de réquisition judiciaire ;</a:t>
            </a:r>
          </a:p>
          <a:p>
            <a:pPr>
              <a:buFontTx/>
              <a:buChar char="-"/>
            </a:pPr>
            <a:r>
              <a:rPr lang="fr-FR" baseline="0" dirty="0"/>
              <a:t> En cas de témoignage en justice (correctionnelle / criminelle =&gt; article 109 CPP) ;</a:t>
            </a:r>
          </a:p>
          <a:p>
            <a:pPr>
              <a:buFontTx/>
              <a:buChar char="-"/>
            </a:pPr>
            <a:r>
              <a:rPr lang="fr-FR" baseline="0" dirty="0"/>
              <a:t> Dans le cadre d’un recours devant le juge administratif. </a:t>
            </a:r>
          </a:p>
          <a:p>
            <a:pPr>
              <a:buFontTx/>
              <a:buChar char="-"/>
            </a:pPr>
            <a:endParaRPr lang="fr-FR" baseline="0" dirty="0"/>
          </a:p>
          <a:p>
            <a:pPr>
              <a:buFontTx/>
              <a:buNone/>
            </a:pPr>
            <a:r>
              <a:rPr lang="fr-FR" b="1" baseline="0" dirty="0"/>
              <a:t>Discrétion professionnelle : </a:t>
            </a:r>
            <a:r>
              <a:rPr lang="fr-FR" baseline="0" dirty="0"/>
              <a:t>garder le secret sur les informations et documents auxquels on a accès dans le cadre du service. </a:t>
            </a:r>
          </a:p>
          <a:p>
            <a:pPr>
              <a:buFontTx/>
              <a:buNone/>
            </a:pPr>
            <a:r>
              <a:rPr lang="fr-FR" baseline="0" dirty="0"/>
              <a:t>Sauf : en cas de saisie de la CADA. </a:t>
            </a:r>
          </a:p>
          <a:p>
            <a:pPr>
              <a:buFontTx/>
              <a:buNone/>
            </a:pPr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DC0F3-BEE8-4CA3-9D6A-D2DE0C7FD7F4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Symbol"/>
              <a:buNone/>
            </a:pPr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DC0F3-BEE8-4CA3-9D6A-D2DE0C7FD7F4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Symbol"/>
              <a:buNone/>
            </a:pPr>
            <a:r>
              <a:rPr lang="fr-FR" b="1" baseline="0" dirty="0"/>
              <a:t>Devoir de réserve</a:t>
            </a:r>
            <a:r>
              <a:rPr lang="fr-FR" baseline="0" dirty="0"/>
              <a:t> : apprécié au cas par cas, selon :</a:t>
            </a:r>
          </a:p>
          <a:p>
            <a:pPr>
              <a:buFontTx/>
              <a:buChar char="-"/>
            </a:pPr>
            <a:r>
              <a:rPr lang="fr-FR" baseline="0" dirty="0"/>
              <a:t> La publicité des propos ;</a:t>
            </a:r>
          </a:p>
          <a:p>
            <a:pPr>
              <a:buFontTx/>
              <a:buChar char="-"/>
            </a:pPr>
            <a:r>
              <a:rPr lang="fr-FR" baseline="0" dirty="0"/>
              <a:t> La gravité des propos ;</a:t>
            </a:r>
          </a:p>
          <a:p>
            <a:pPr>
              <a:buFontTx/>
              <a:buChar char="-"/>
            </a:pPr>
            <a:r>
              <a:rPr lang="fr-FR" baseline="0" dirty="0"/>
              <a:t> La catégorie hiérarchique ;</a:t>
            </a:r>
          </a:p>
          <a:p>
            <a:pPr>
              <a:buFontTx/>
              <a:buChar char="-"/>
            </a:pPr>
            <a:r>
              <a:rPr lang="fr-FR" baseline="0" dirty="0"/>
              <a:t> Le statut, ou non, de représentant syndical.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DC0F3-BEE8-4CA3-9D6A-D2DE0C7FD7F4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fr-FR" baseline="0" dirty="0"/>
          </a:p>
          <a:p>
            <a:pPr marL="228600" indent="-228600">
              <a:buNone/>
            </a:pPr>
            <a:endParaRPr lang="fr-FR" baseline="0" dirty="0"/>
          </a:p>
          <a:p>
            <a:pPr marL="228600" indent="-228600">
              <a:buNone/>
            </a:pPr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DC0F3-BEE8-4CA3-9D6A-D2DE0C7FD7F4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DC0F3-BEE8-4CA3-9D6A-D2DE0C7FD7F4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DC0F3-BEE8-4CA3-9D6A-D2DE0C7FD7F4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fr-FR" baseline="0" dirty="0"/>
          </a:p>
          <a:p>
            <a:pPr marL="228600" indent="-228600">
              <a:buNone/>
            </a:pPr>
            <a:endParaRPr lang="fr-FR" baseline="0" dirty="0"/>
          </a:p>
          <a:p>
            <a:pPr marL="228600" indent="-228600">
              <a:buNone/>
            </a:pPr>
            <a:r>
              <a:rPr lang="fr-FR" baseline="0" dirty="0"/>
              <a:t>Conseil de discipline SPV : arrêté du 30 décembre 2024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DC0F3-BEE8-4CA3-9D6A-D2DE0C7FD7F4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fr-FR" baseline="0" dirty="0"/>
          </a:p>
          <a:p>
            <a:pPr marL="228600" indent="-228600">
              <a:buNone/>
            </a:pPr>
            <a:endParaRPr lang="fr-FR" baseline="0" dirty="0"/>
          </a:p>
          <a:p>
            <a:pPr marL="228600" indent="-228600">
              <a:buNone/>
            </a:pPr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DC0F3-BEE8-4CA3-9D6A-D2DE0C7FD7F4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2499-935E-481E-AC87-CC701A443650}" type="datetimeFigureOut">
              <a:rPr lang="fr-FR" smtClean="0"/>
              <a:pPr/>
              <a:t>04/07/2025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CEE9-32B8-4720-A657-CFD72A0BE9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2499-935E-481E-AC87-CC701A443650}" type="datetimeFigureOut">
              <a:rPr lang="fr-FR" smtClean="0"/>
              <a:pPr/>
              <a:t>04/07/2025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CEE9-32B8-4720-A657-CFD72A0BE9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2499-935E-481E-AC87-CC701A443650}" type="datetimeFigureOut">
              <a:rPr lang="fr-FR" smtClean="0"/>
              <a:pPr/>
              <a:t>04/07/2025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CEE9-32B8-4720-A657-CFD72A0BE9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2499-935E-481E-AC87-CC701A443650}" type="datetimeFigureOut">
              <a:rPr lang="fr-FR" smtClean="0"/>
              <a:pPr/>
              <a:t>04/07/2025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CEE9-32B8-4720-A657-CFD72A0BE9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2499-935E-481E-AC87-CC701A443650}" type="datetimeFigureOut">
              <a:rPr lang="fr-FR" smtClean="0"/>
              <a:pPr/>
              <a:t>04/07/2025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CEE9-32B8-4720-A657-CFD72A0BE9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2499-935E-481E-AC87-CC701A443650}" type="datetimeFigureOut">
              <a:rPr lang="fr-FR" smtClean="0"/>
              <a:pPr/>
              <a:t>04/07/2025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CEE9-32B8-4720-A657-CFD72A0BE9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2499-935E-481E-AC87-CC701A443650}" type="datetimeFigureOut">
              <a:rPr lang="fr-FR" smtClean="0"/>
              <a:pPr/>
              <a:t>04/07/2025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CEE9-32B8-4720-A657-CFD72A0BE9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2499-935E-481E-AC87-CC701A443650}" type="datetimeFigureOut">
              <a:rPr lang="fr-FR" smtClean="0"/>
              <a:pPr/>
              <a:t>04/07/2025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CEE9-32B8-4720-A657-CFD72A0BE9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2499-935E-481E-AC87-CC701A443650}" type="datetimeFigureOut">
              <a:rPr lang="fr-FR" smtClean="0"/>
              <a:pPr/>
              <a:t>04/07/2025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CEE9-32B8-4720-A657-CFD72A0BE9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2499-935E-481E-AC87-CC701A443650}" type="datetimeFigureOut">
              <a:rPr lang="fr-FR" smtClean="0"/>
              <a:pPr/>
              <a:t>04/07/2025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CEE9-32B8-4720-A657-CFD72A0BE9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2499-935E-481E-AC87-CC701A443650}" type="datetimeFigureOut">
              <a:rPr lang="fr-FR" smtClean="0"/>
              <a:pPr/>
              <a:t>04/07/2025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BCEE9-32B8-4720-A657-CFD72A0BE9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92499-935E-481E-AC87-CC701A443650}" type="datetimeFigureOut">
              <a:rPr lang="fr-FR" smtClean="0"/>
              <a:pPr/>
              <a:t>04/07/2025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BCEE9-32B8-4720-A657-CFD72A0BE9B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uble vague 16"/>
          <p:cNvSpPr/>
          <p:nvPr/>
        </p:nvSpPr>
        <p:spPr>
          <a:xfrm>
            <a:off x="0" y="-236562"/>
            <a:ext cx="9144000" cy="1368152"/>
          </a:xfrm>
          <a:prstGeom prst="doubleWav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  <a:latin typeface="Arial" pitchFamily="34" charset="0"/>
              <a:ea typeface="Ebrima" pitchFamily="2" charset="0"/>
              <a:cs typeface="Arial" pitchFamily="34" charset="0"/>
            </a:endParaRPr>
          </a:p>
        </p:txBody>
      </p:sp>
      <p:grpSp>
        <p:nvGrpSpPr>
          <p:cNvPr id="13" name="Groupe 12"/>
          <p:cNvGrpSpPr/>
          <p:nvPr/>
        </p:nvGrpSpPr>
        <p:grpSpPr>
          <a:xfrm>
            <a:off x="251521" y="3795886"/>
            <a:ext cx="5616623" cy="1323439"/>
            <a:chOff x="251521" y="3795886"/>
            <a:chExt cx="5616623" cy="1323439"/>
          </a:xfrm>
        </p:grpSpPr>
        <p:pic>
          <p:nvPicPr>
            <p:cNvPr id="4" name="Image 3" descr="logo ROUGE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1521" y="3939902"/>
              <a:ext cx="707826" cy="1080120"/>
            </a:xfrm>
            <a:prstGeom prst="rect">
              <a:avLst/>
            </a:prstGeom>
          </p:spPr>
        </p:pic>
        <p:cxnSp>
          <p:nvCxnSpPr>
            <p:cNvPr id="7" name="Connecteur droit 6"/>
            <p:cNvCxnSpPr/>
            <p:nvPr/>
          </p:nvCxnSpPr>
          <p:spPr>
            <a:xfrm>
              <a:off x="1043608" y="3939902"/>
              <a:ext cx="0" cy="108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ZoneTexte 7"/>
            <p:cNvSpPr txBox="1"/>
            <p:nvPr/>
          </p:nvSpPr>
          <p:spPr>
            <a:xfrm>
              <a:off x="1115616" y="3795886"/>
              <a:ext cx="475252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fr-FR" sz="1400" dirty="0">
                  <a:latin typeface="Ebrima" pitchFamily="2" charset="0"/>
                  <a:ea typeface="Ebrima" pitchFamily="2" charset="0"/>
                  <a:cs typeface="Ebrima" pitchFamily="2" charset="0"/>
                </a:rPr>
                <a:t>Service</a:t>
              </a:r>
            </a:p>
            <a:p>
              <a:pPr>
                <a:lnSpc>
                  <a:spcPts val="2400"/>
                </a:lnSpc>
              </a:pPr>
              <a:r>
                <a:rPr lang="fr-FR" sz="1400" dirty="0">
                  <a:latin typeface="Ebrima" pitchFamily="2" charset="0"/>
                  <a:ea typeface="Ebrima" pitchFamily="2" charset="0"/>
                  <a:cs typeface="Ebrima" pitchFamily="2" charset="0"/>
                </a:rPr>
                <a:t>Départemental </a:t>
              </a:r>
            </a:p>
            <a:p>
              <a:pPr>
                <a:lnSpc>
                  <a:spcPts val="2400"/>
                </a:lnSpc>
              </a:pPr>
              <a:r>
                <a:rPr lang="fr-FR" sz="1400" dirty="0">
                  <a:latin typeface="Ebrima" pitchFamily="2" charset="0"/>
                  <a:ea typeface="Ebrima" pitchFamily="2" charset="0"/>
                  <a:cs typeface="Ebrima" pitchFamily="2" charset="0"/>
                </a:rPr>
                <a:t>d’Incendie et de Secours</a:t>
              </a:r>
            </a:p>
            <a:p>
              <a:pPr>
                <a:lnSpc>
                  <a:spcPts val="2400"/>
                </a:lnSpc>
              </a:pPr>
              <a:r>
                <a:rPr lang="fr-FR" sz="1400" dirty="0">
                  <a:latin typeface="Ebrima" pitchFamily="2" charset="0"/>
                  <a:ea typeface="Ebrima" pitchFamily="2" charset="0"/>
                  <a:cs typeface="Ebrima" pitchFamily="2" charset="0"/>
                </a:rPr>
                <a:t>du Calvados  </a:t>
              </a: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539552" y="1286634"/>
            <a:ext cx="777686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latin typeface="Arial" pitchFamily="34" charset="0"/>
                <a:ea typeface="Ebrima" pitchFamily="2" charset="0"/>
                <a:cs typeface="Arial" pitchFamily="34" charset="0"/>
              </a:rPr>
              <a:t>SOUS-OFFICIER DE GARDE</a:t>
            </a:r>
          </a:p>
          <a:p>
            <a:pPr algn="ctr"/>
            <a:endParaRPr lang="fr-FR" sz="2400" b="1" dirty="0">
              <a:latin typeface="Arial" pitchFamily="34" charset="0"/>
              <a:ea typeface="Ebrima" pitchFamily="2" charset="0"/>
              <a:cs typeface="Arial" pitchFamily="34" charset="0"/>
            </a:endParaRPr>
          </a:p>
          <a:p>
            <a:pPr marL="457200" indent="-457200" algn="ctr">
              <a:lnSpc>
                <a:spcPct val="150000"/>
              </a:lnSpc>
              <a:buAutoNum type="arabicPeriod"/>
            </a:pPr>
            <a:r>
              <a:rPr lang="fr-FR" sz="2400" b="1" dirty="0">
                <a:latin typeface="Arial" pitchFamily="34" charset="0"/>
                <a:ea typeface="Ebrima" pitchFamily="2" charset="0"/>
                <a:cs typeface="Arial" pitchFamily="34" charset="0"/>
              </a:rPr>
              <a:t>Déontologie</a:t>
            </a:r>
          </a:p>
          <a:p>
            <a:pPr marL="457200" indent="-457200" algn="ctr">
              <a:lnSpc>
                <a:spcPct val="150000"/>
              </a:lnSpc>
              <a:buFontTx/>
              <a:buAutoNum type="arabicPeriod"/>
            </a:pPr>
            <a:r>
              <a:rPr lang="fr-FR" sz="2400" b="1" dirty="0">
                <a:latin typeface="Arial" pitchFamily="34" charset="0"/>
                <a:ea typeface="Ebrima" pitchFamily="2" charset="0"/>
                <a:cs typeface="Arial" pitchFamily="34" charset="0"/>
              </a:rPr>
              <a:t>Discipline et sanctions</a:t>
            </a:r>
          </a:p>
          <a:p>
            <a:pPr marL="457200" indent="-457200" algn="ctr">
              <a:lnSpc>
                <a:spcPct val="150000"/>
              </a:lnSpc>
              <a:buAutoNum type="arabicPeriod"/>
            </a:pPr>
            <a:r>
              <a:rPr lang="fr-FR" sz="2400" b="1" dirty="0">
                <a:latin typeface="Arial" pitchFamily="34" charset="0"/>
                <a:ea typeface="Ebrima" pitchFamily="2" charset="0"/>
                <a:cs typeface="Arial" pitchFamily="34" charset="0"/>
              </a:rPr>
              <a:t>Plateforme et outils SDIS</a:t>
            </a:r>
          </a:p>
          <a:p>
            <a:pPr algn="ctr"/>
            <a:endParaRPr lang="fr-FR" sz="2400" b="1" dirty="0">
              <a:latin typeface="Arial" pitchFamily="34" charset="0"/>
              <a:ea typeface="Ebrima" pitchFamily="2" charset="0"/>
              <a:cs typeface="Arial" pitchFamily="34" charset="0"/>
            </a:endParaRPr>
          </a:p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  <a:p>
            <a:pPr algn="ctr"/>
            <a:endParaRPr lang="fr-FR" sz="2400" b="1" dirty="0">
              <a:latin typeface="Arial" pitchFamily="34" charset="0"/>
              <a:ea typeface="Ebrima" pitchFamily="2" charset="0"/>
              <a:cs typeface="Arial" pitchFamily="34" charset="0"/>
            </a:endParaRPr>
          </a:p>
          <a:p>
            <a:pPr algn="ctr"/>
            <a:endParaRPr lang="fr-FR" sz="2400" b="1" dirty="0">
              <a:latin typeface="Arial" pitchFamily="34" charset="0"/>
              <a:ea typeface="Ebrima" pitchFamily="2" charset="0"/>
              <a:cs typeface="Arial" pitchFamily="34" charset="0"/>
            </a:endParaRPr>
          </a:p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uble vague 16"/>
          <p:cNvSpPr/>
          <p:nvPr/>
        </p:nvSpPr>
        <p:spPr>
          <a:xfrm>
            <a:off x="0" y="-236562"/>
            <a:ext cx="9144000" cy="1368152"/>
          </a:xfrm>
          <a:prstGeom prst="doubleWav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611560" y="1275606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67544" y="267494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Ebrima" pitchFamily="2" charset="0"/>
                <a:ea typeface="Ebrima" pitchFamily="2" charset="0"/>
                <a:cs typeface="Ebrima" pitchFamily="2" charset="0"/>
              </a:rPr>
              <a:t>3. PLATEFORME ET OUTILS SDIS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915566"/>
            <a:ext cx="4334792" cy="361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uble vague 16"/>
          <p:cNvSpPr/>
          <p:nvPr/>
        </p:nvSpPr>
        <p:spPr>
          <a:xfrm>
            <a:off x="0" y="-236562"/>
            <a:ext cx="9144000" cy="1368152"/>
          </a:xfrm>
          <a:prstGeom prst="doubleWav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611560" y="1275606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67544" y="267494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Ebrima" pitchFamily="2" charset="0"/>
                <a:ea typeface="Ebrima" pitchFamily="2" charset="0"/>
                <a:cs typeface="Ebrima" pitchFamily="2" charset="0"/>
              </a:rPr>
              <a:t>1. DEONTOLOGIE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95536" y="1059582"/>
            <a:ext cx="8496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Les principales obligations des agents publics → article L121-1 CGFP</a:t>
            </a:r>
          </a:p>
          <a:p>
            <a:endParaRPr lang="fr-FR" dirty="0">
              <a:latin typeface="Arial" pitchFamily="34" charset="0"/>
              <a:cs typeface="Arial" pitchFamily="34" charset="0"/>
            </a:endParaRPr>
          </a:p>
          <a:p>
            <a:endParaRPr lang="fr-FR" dirty="0">
              <a:latin typeface="Arial" pitchFamily="34" charset="0"/>
              <a:cs typeface="Arial" pitchFamily="34" charset="0"/>
            </a:endParaRPr>
          </a:p>
          <a:p>
            <a:endParaRPr lang="fr-FR" dirty="0">
              <a:latin typeface="Arial" pitchFamily="34" charset="0"/>
              <a:cs typeface="Arial" pitchFamily="34" charset="0"/>
            </a:endParaRPr>
          </a:p>
          <a:p>
            <a:endParaRPr lang="fr-FR" dirty="0">
              <a:latin typeface="Arial" pitchFamily="34" charset="0"/>
              <a:cs typeface="Arial" pitchFamily="34" charset="0"/>
            </a:endParaRPr>
          </a:p>
          <a:p>
            <a:endParaRPr lang="fr-FR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Diagramme 14"/>
          <p:cNvGraphicFramePr/>
          <p:nvPr/>
        </p:nvGraphicFramePr>
        <p:xfrm>
          <a:off x="683568" y="1059582"/>
          <a:ext cx="8208912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uble vague 16"/>
          <p:cNvSpPr/>
          <p:nvPr/>
        </p:nvSpPr>
        <p:spPr>
          <a:xfrm>
            <a:off x="0" y="-236562"/>
            <a:ext cx="9144000" cy="1368152"/>
          </a:xfrm>
          <a:prstGeom prst="doubleWav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611560" y="1275606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67544" y="267494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Ebrima" pitchFamily="2" charset="0"/>
                <a:ea typeface="Ebrima" pitchFamily="2" charset="0"/>
                <a:cs typeface="Ebrima" pitchFamily="2" charset="0"/>
              </a:rPr>
              <a:t>1. DEONTOLOGIE</a:t>
            </a:r>
          </a:p>
        </p:txBody>
      </p:sp>
      <p:graphicFrame>
        <p:nvGraphicFramePr>
          <p:cNvPr id="13" name="Diagramme 12"/>
          <p:cNvGraphicFramePr/>
          <p:nvPr/>
        </p:nvGraphicFramePr>
        <p:xfrm>
          <a:off x="899592" y="539750"/>
          <a:ext cx="7368480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uble vague 16"/>
          <p:cNvSpPr/>
          <p:nvPr/>
        </p:nvSpPr>
        <p:spPr>
          <a:xfrm>
            <a:off x="0" y="-236562"/>
            <a:ext cx="9144000" cy="1368152"/>
          </a:xfrm>
          <a:prstGeom prst="doubleWav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611560" y="1275606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67544" y="267494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Ebrima" pitchFamily="2" charset="0"/>
                <a:ea typeface="Ebrima" pitchFamily="2" charset="0"/>
                <a:cs typeface="Ebrima" pitchFamily="2" charset="0"/>
              </a:rPr>
              <a:t>1. DEONTOLOGIE</a:t>
            </a:r>
          </a:p>
        </p:txBody>
      </p:sp>
      <p:graphicFrame>
        <p:nvGraphicFramePr>
          <p:cNvPr id="13" name="Diagramme 12"/>
          <p:cNvGraphicFramePr/>
          <p:nvPr/>
        </p:nvGraphicFramePr>
        <p:xfrm>
          <a:off x="1619672" y="699542"/>
          <a:ext cx="662473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uble vague 16"/>
          <p:cNvSpPr/>
          <p:nvPr/>
        </p:nvSpPr>
        <p:spPr>
          <a:xfrm>
            <a:off x="0" y="-236562"/>
            <a:ext cx="9144000" cy="1368152"/>
          </a:xfrm>
          <a:prstGeom prst="doubleWav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611560" y="1275606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67544" y="267494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Ebrima" pitchFamily="2" charset="0"/>
                <a:ea typeface="Ebrima" pitchFamily="2" charset="0"/>
                <a:cs typeface="Ebrima" pitchFamily="2" charset="0"/>
              </a:rPr>
              <a:t>1. DEONTOLOGIE</a:t>
            </a:r>
          </a:p>
        </p:txBody>
      </p:sp>
      <p:graphicFrame>
        <p:nvGraphicFramePr>
          <p:cNvPr id="13" name="Diagramme 12"/>
          <p:cNvGraphicFramePr/>
          <p:nvPr/>
        </p:nvGraphicFramePr>
        <p:xfrm>
          <a:off x="1403648" y="699542"/>
          <a:ext cx="662473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uble vague 16"/>
          <p:cNvSpPr/>
          <p:nvPr/>
        </p:nvSpPr>
        <p:spPr>
          <a:xfrm>
            <a:off x="0" y="-236562"/>
            <a:ext cx="9144000" cy="1368152"/>
          </a:xfrm>
          <a:prstGeom prst="doubleWav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2"/>
          <p:cNvGrpSpPr/>
          <p:nvPr/>
        </p:nvGrpSpPr>
        <p:grpSpPr>
          <a:xfrm>
            <a:off x="251521" y="3795886"/>
            <a:ext cx="5616623" cy="1323439"/>
            <a:chOff x="251521" y="3795886"/>
            <a:chExt cx="5616623" cy="1323439"/>
          </a:xfrm>
        </p:grpSpPr>
        <p:pic>
          <p:nvPicPr>
            <p:cNvPr id="4" name="Image 3" descr="logo ROUGE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1521" y="3939902"/>
              <a:ext cx="707826" cy="1080120"/>
            </a:xfrm>
            <a:prstGeom prst="rect">
              <a:avLst/>
            </a:prstGeom>
          </p:spPr>
        </p:pic>
        <p:cxnSp>
          <p:nvCxnSpPr>
            <p:cNvPr id="7" name="Connecteur droit 6"/>
            <p:cNvCxnSpPr/>
            <p:nvPr/>
          </p:nvCxnSpPr>
          <p:spPr>
            <a:xfrm>
              <a:off x="1043608" y="3939902"/>
              <a:ext cx="0" cy="108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ZoneTexte 7"/>
            <p:cNvSpPr txBox="1"/>
            <p:nvPr/>
          </p:nvSpPr>
          <p:spPr>
            <a:xfrm>
              <a:off x="1115616" y="3795886"/>
              <a:ext cx="475252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fr-FR" sz="1400" dirty="0">
                  <a:latin typeface="Ebrima" pitchFamily="2" charset="0"/>
                  <a:ea typeface="Ebrima" pitchFamily="2" charset="0"/>
                  <a:cs typeface="Ebrima" pitchFamily="2" charset="0"/>
                </a:rPr>
                <a:t>Service</a:t>
              </a:r>
            </a:p>
            <a:p>
              <a:pPr>
                <a:lnSpc>
                  <a:spcPts val="2400"/>
                </a:lnSpc>
              </a:pPr>
              <a:r>
                <a:rPr lang="fr-FR" sz="1400" dirty="0">
                  <a:latin typeface="Ebrima" pitchFamily="2" charset="0"/>
                  <a:ea typeface="Ebrima" pitchFamily="2" charset="0"/>
                  <a:cs typeface="Ebrima" pitchFamily="2" charset="0"/>
                </a:rPr>
                <a:t>Départemental </a:t>
              </a:r>
            </a:p>
            <a:p>
              <a:pPr>
                <a:lnSpc>
                  <a:spcPts val="2400"/>
                </a:lnSpc>
              </a:pPr>
              <a:r>
                <a:rPr lang="fr-FR" sz="1400" dirty="0">
                  <a:latin typeface="Ebrima" pitchFamily="2" charset="0"/>
                  <a:ea typeface="Ebrima" pitchFamily="2" charset="0"/>
                  <a:cs typeface="Ebrima" pitchFamily="2" charset="0"/>
                </a:rPr>
                <a:t>d’Incendie et de Secours</a:t>
              </a:r>
            </a:p>
            <a:p>
              <a:pPr>
                <a:lnSpc>
                  <a:spcPts val="2400"/>
                </a:lnSpc>
              </a:pPr>
              <a:r>
                <a:rPr lang="fr-FR" sz="1400" dirty="0">
                  <a:latin typeface="Ebrima" pitchFamily="2" charset="0"/>
                  <a:ea typeface="Ebrima" pitchFamily="2" charset="0"/>
                  <a:cs typeface="Ebrima" pitchFamily="2" charset="0"/>
                </a:rPr>
                <a:t>du Calvados  </a:t>
              </a: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611560" y="1275606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67544" y="267494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Ebrima" pitchFamily="2" charset="0"/>
                <a:ea typeface="Ebrima" pitchFamily="2" charset="0"/>
                <a:cs typeface="Ebrima" pitchFamily="2" charset="0"/>
              </a:rPr>
              <a:t>1. DEONTOLOGIE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95536" y="1275606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Interdiction de cumul d’activités : l’agent public doit consacrer l’intégralité de son activité professionnelle aux tâches qui lui sont confiées. </a:t>
            </a:r>
          </a:p>
          <a:p>
            <a:endParaRPr lang="fr-FR" dirty="0">
              <a:latin typeface="Arial" pitchFamily="34" charset="0"/>
              <a:cs typeface="Arial" pitchFamily="34" charset="0"/>
            </a:endParaRP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→  article L121-3 CGFP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uble vague 16"/>
          <p:cNvSpPr/>
          <p:nvPr/>
        </p:nvSpPr>
        <p:spPr>
          <a:xfrm>
            <a:off x="0" y="-236562"/>
            <a:ext cx="9144000" cy="1368152"/>
          </a:xfrm>
          <a:prstGeom prst="doubleWav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2"/>
          <p:cNvGrpSpPr/>
          <p:nvPr/>
        </p:nvGrpSpPr>
        <p:grpSpPr>
          <a:xfrm>
            <a:off x="251521" y="3795886"/>
            <a:ext cx="5616623" cy="1323439"/>
            <a:chOff x="251521" y="3795886"/>
            <a:chExt cx="5616623" cy="1323439"/>
          </a:xfrm>
        </p:grpSpPr>
        <p:pic>
          <p:nvPicPr>
            <p:cNvPr id="4" name="Image 3" descr="logo ROUGE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1521" y="3939902"/>
              <a:ext cx="707826" cy="1080120"/>
            </a:xfrm>
            <a:prstGeom prst="rect">
              <a:avLst/>
            </a:prstGeom>
          </p:spPr>
        </p:pic>
        <p:cxnSp>
          <p:nvCxnSpPr>
            <p:cNvPr id="7" name="Connecteur droit 6"/>
            <p:cNvCxnSpPr/>
            <p:nvPr/>
          </p:nvCxnSpPr>
          <p:spPr>
            <a:xfrm>
              <a:off x="1043608" y="3939902"/>
              <a:ext cx="0" cy="108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ZoneTexte 7"/>
            <p:cNvSpPr txBox="1"/>
            <p:nvPr/>
          </p:nvSpPr>
          <p:spPr>
            <a:xfrm>
              <a:off x="1115616" y="3795886"/>
              <a:ext cx="475252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fr-FR" sz="1400" dirty="0">
                  <a:latin typeface="Ebrima" pitchFamily="2" charset="0"/>
                  <a:ea typeface="Ebrima" pitchFamily="2" charset="0"/>
                  <a:cs typeface="Ebrima" pitchFamily="2" charset="0"/>
                </a:rPr>
                <a:t>Service</a:t>
              </a:r>
            </a:p>
            <a:p>
              <a:pPr>
                <a:lnSpc>
                  <a:spcPts val="2400"/>
                </a:lnSpc>
              </a:pPr>
              <a:r>
                <a:rPr lang="fr-FR" sz="1400" dirty="0">
                  <a:latin typeface="Ebrima" pitchFamily="2" charset="0"/>
                  <a:ea typeface="Ebrima" pitchFamily="2" charset="0"/>
                  <a:cs typeface="Ebrima" pitchFamily="2" charset="0"/>
                </a:rPr>
                <a:t>Départemental </a:t>
              </a:r>
            </a:p>
            <a:p>
              <a:pPr>
                <a:lnSpc>
                  <a:spcPts val="2400"/>
                </a:lnSpc>
              </a:pPr>
              <a:r>
                <a:rPr lang="fr-FR" sz="1400" dirty="0">
                  <a:latin typeface="Ebrima" pitchFamily="2" charset="0"/>
                  <a:ea typeface="Ebrima" pitchFamily="2" charset="0"/>
                  <a:cs typeface="Ebrima" pitchFamily="2" charset="0"/>
                </a:rPr>
                <a:t>d’Incendie et de Secours</a:t>
              </a:r>
            </a:p>
            <a:p>
              <a:pPr>
                <a:lnSpc>
                  <a:spcPts val="2400"/>
                </a:lnSpc>
              </a:pPr>
              <a:r>
                <a:rPr lang="fr-FR" sz="1400" dirty="0">
                  <a:latin typeface="Ebrima" pitchFamily="2" charset="0"/>
                  <a:ea typeface="Ebrima" pitchFamily="2" charset="0"/>
                  <a:cs typeface="Ebrima" pitchFamily="2" charset="0"/>
                </a:rPr>
                <a:t>du Calvados  </a:t>
              </a: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611560" y="1275606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67544" y="267494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Ebrima" pitchFamily="2" charset="0"/>
                <a:ea typeface="Ebrima" pitchFamily="2" charset="0"/>
                <a:cs typeface="Ebrima" pitchFamily="2" charset="0"/>
              </a:rPr>
              <a:t>2. DISCIPLINE ET SANCTIONS (SPP)</a:t>
            </a:r>
          </a:p>
        </p:txBody>
      </p:sp>
      <p:graphicFrame>
        <p:nvGraphicFramePr>
          <p:cNvPr id="13" name="Espace réservé du contenu 3"/>
          <p:cNvGraphicFramePr>
            <a:graphicFrameLocks/>
          </p:cNvGraphicFramePr>
          <p:nvPr/>
        </p:nvGraphicFramePr>
        <p:xfrm>
          <a:off x="179512" y="699542"/>
          <a:ext cx="8229600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3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Groupe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Sanction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Inscription au dossier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r>
                        <a:rPr lang="fr-FR" sz="2000" baseline="30000" dirty="0">
                          <a:latin typeface="Calibri" pitchFamily="34" charset="0"/>
                          <a:cs typeface="Calibri" pitchFamily="34" charset="0"/>
                        </a:rPr>
                        <a:t>er</a:t>
                      </a:r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 groupe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Avertissement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Pas d’inscription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Blâme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Effacement automatique après</a:t>
                      </a:r>
                      <a:r>
                        <a:rPr lang="fr-FR" sz="2000" baseline="0" dirty="0">
                          <a:latin typeface="Calibri" pitchFamily="34" charset="0"/>
                          <a:cs typeface="Calibri" pitchFamily="34" charset="0"/>
                        </a:rPr>
                        <a:t> 3 ans</a:t>
                      </a:r>
                      <a:endParaRPr lang="fr-FR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Exclusion de 1 à 3 jours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r>
                        <a:rPr lang="fr-FR" sz="2000" b="1" baseline="30000" dirty="0">
                          <a:latin typeface="Calibri" pitchFamily="34" charset="0"/>
                          <a:cs typeface="Calibri" pitchFamily="34" charset="0"/>
                        </a:rPr>
                        <a:t>ème</a:t>
                      </a:r>
                      <a:r>
                        <a:rPr lang="fr-FR" sz="2000" b="1" baseline="0" dirty="0">
                          <a:latin typeface="Calibri" pitchFamily="34" charset="0"/>
                          <a:cs typeface="Calibri" pitchFamily="34" charset="0"/>
                        </a:rPr>
                        <a:t> groupe</a:t>
                      </a:r>
                      <a:endParaRPr lang="fr-FR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Radiation du tableau d’avancement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Effacement</a:t>
                      </a:r>
                      <a:r>
                        <a:rPr lang="fr-FR" sz="2000" b="1" baseline="0" dirty="0">
                          <a:latin typeface="Calibri" pitchFamily="34" charset="0"/>
                          <a:cs typeface="Calibri" pitchFamily="34" charset="0"/>
                        </a:rPr>
                        <a:t> sur demande après 10 ans</a:t>
                      </a:r>
                      <a:endParaRPr lang="fr-FR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Abaissement d’échelon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Exclusion de 4</a:t>
                      </a:r>
                      <a:r>
                        <a:rPr lang="fr-FR" sz="2000" b="1" baseline="0" dirty="0">
                          <a:latin typeface="Calibri" pitchFamily="34" charset="0"/>
                          <a:cs typeface="Calibri" pitchFamily="34" charset="0"/>
                        </a:rPr>
                        <a:t> à 15 jours</a:t>
                      </a:r>
                      <a:endParaRPr lang="fr-FR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r>
                        <a:rPr lang="fr-FR" sz="2000" b="1" baseline="30000" dirty="0">
                          <a:latin typeface="Calibri" pitchFamily="34" charset="0"/>
                          <a:cs typeface="Calibri" pitchFamily="34" charset="0"/>
                        </a:rPr>
                        <a:t>ème</a:t>
                      </a:r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 groupe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Rétrogradation au grade inférieur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Effacement sur demande après 10 ans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Exclusion de 16 jours à</a:t>
                      </a:r>
                      <a:r>
                        <a:rPr lang="fr-FR" sz="2000" b="1" baseline="0" dirty="0">
                          <a:latin typeface="Calibri" pitchFamily="34" charset="0"/>
                          <a:cs typeface="Calibri" pitchFamily="34" charset="0"/>
                        </a:rPr>
                        <a:t> 2 ans</a:t>
                      </a:r>
                      <a:endParaRPr lang="fr-FR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r>
                        <a:rPr lang="fr-FR" sz="2000" b="1" baseline="30000" dirty="0">
                          <a:latin typeface="Calibri" pitchFamily="34" charset="0"/>
                          <a:cs typeface="Calibri" pitchFamily="34" charset="0"/>
                        </a:rPr>
                        <a:t>ème</a:t>
                      </a:r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 groupe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Mise à la retraite d’office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X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Révocation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uble vague 16"/>
          <p:cNvSpPr/>
          <p:nvPr/>
        </p:nvSpPr>
        <p:spPr>
          <a:xfrm>
            <a:off x="0" y="-236562"/>
            <a:ext cx="9144000" cy="1368152"/>
          </a:xfrm>
          <a:prstGeom prst="doubleWav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2"/>
          <p:cNvGrpSpPr/>
          <p:nvPr/>
        </p:nvGrpSpPr>
        <p:grpSpPr>
          <a:xfrm>
            <a:off x="251521" y="3795886"/>
            <a:ext cx="5616623" cy="1323439"/>
            <a:chOff x="251521" y="3795886"/>
            <a:chExt cx="5616623" cy="1323439"/>
          </a:xfrm>
        </p:grpSpPr>
        <p:pic>
          <p:nvPicPr>
            <p:cNvPr id="4" name="Image 3" descr="logo ROUGE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1521" y="3939902"/>
              <a:ext cx="707826" cy="1080120"/>
            </a:xfrm>
            <a:prstGeom prst="rect">
              <a:avLst/>
            </a:prstGeom>
          </p:spPr>
        </p:pic>
        <p:cxnSp>
          <p:nvCxnSpPr>
            <p:cNvPr id="7" name="Connecteur droit 6"/>
            <p:cNvCxnSpPr/>
            <p:nvPr/>
          </p:nvCxnSpPr>
          <p:spPr>
            <a:xfrm>
              <a:off x="1043608" y="3939902"/>
              <a:ext cx="0" cy="108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ZoneTexte 7"/>
            <p:cNvSpPr txBox="1"/>
            <p:nvPr/>
          </p:nvSpPr>
          <p:spPr>
            <a:xfrm>
              <a:off x="1115616" y="3795886"/>
              <a:ext cx="475252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fr-FR" sz="1400" dirty="0">
                  <a:latin typeface="Ebrima" pitchFamily="2" charset="0"/>
                  <a:ea typeface="Ebrima" pitchFamily="2" charset="0"/>
                  <a:cs typeface="Ebrima" pitchFamily="2" charset="0"/>
                </a:rPr>
                <a:t>Service</a:t>
              </a:r>
            </a:p>
            <a:p>
              <a:pPr>
                <a:lnSpc>
                  <a:spcPts val="2400"/>
                </a:lnSpc>
              </a:pPr>
              <a:r>
                <a:rPr lang="fr-FR" sz="1400" dirty="0">
                  <a:latin typeface="Ebrima" pitchFamily="2" charset="0"/>
                  <a:ea typeface="Ebrima" pitchFamily="2" charset="0"/>
                  <a:cs typeface="Ebrima" pitchFamily="2" charset="0"/>
                </a:rPr>
                <a:t>Départemental </a:t>
              </a:r>
            </a:p>
            <a:p>
              <a:pPr>
                <a:lnSpc>
                  <a:spcPts val="2400"/>
                </a:lnSpc>
              </a:pPr>
              <a:r>
                <a:rPr lang="fr-FR" sz="1400" dirty="0">
                  <a:latin typeface="Ebrima" pitchFamily="2" charset="0"/>
                  <a:ea typeface="Ebrima" pitchFamily="2" charset="0"/>
                  <a:cs typeface="Ebrima" pitchFamily="2" charset="0"/>
                </a:rPr>
                <a:t>d’Incendie et de Secours</a:t>
              </a:r>
            </a:p>
            <a:p>
              <a:pPr>
                <a:lnSpc>
                  <a:spcPts val="2400"/>
                </a:lnSpc>
              </a:pPr>
              <a:r>
                <a:rPr lang="fr-FR" sz="1400" dirty="0">
                  <a:latin typeface="Ebrima" pitchFamily="2" charset="0"/>
                  <a:ea typeface="Ebrima" pitchFamily="2" charset="0"/>
                  <a:cs typeface="Ebrima" pitchFamily="2" charset="0"/>
                </a:rPr>
                <a:t>du Calvados  </a:t>
              </a: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611560" y="1275606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67544" y="267494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Ebrima" pitchFamily="2" charset="0"/>
                <a:ea typeface="Ebrima" pitchFamily="2" charset="0"/>
                <a:cs typeface="Ebrima" pitchFamily="2" charset="0"/>
              </a:rPr>
              <a:t>2. DISCIPLINE ET SANCTIONS (SPV)</a:t>
            </a:r>
          </a:p>
        </p:txBody>
      </p:sp>
      <p:graphicFrame>
        <p:nvGraphicFramePr>
          <p:cNvPr id="12" name="Espace réservé du contenu 3"/>
          <p:cNvGraphicFramePr>
            <a:graphicFrameLocks/>
          </p:cNvGraphicFramePr>
          <p:nvPr/>
        </p:nvGraphicFramePr>
        <p:xfrm>
          <a:off x="395536" y="843558"/>
          <a:ext cx="8229600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86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Groupe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Sanction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Autorité compétente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r>
                        <a:rPr lang="fr-FR" sz="2000" baseline="30000" dirty="0">
                          <a:latin typeface="Calibri" pitchFamily="34" charset="0"/>
                          <a:cs typeface="Calibri" pitchFamily="34" charset="0"/>
                        </a:rPr>
                        <a:t>er</a:t>
                      </a:r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 groupe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Avertissement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Directeur départemental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dirty="0">
                          <a:latin typeface="Calibri" pitchFamily="34" charset="0"/>
                          <a:cs typeface="Calibri" pitchFamily="34" charset="0"/>
                        </a:rPr>
                        <a:t>Blâme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r>
                        <a:rPr lang="fr-FR" sz="2000" b="0" baseline="30000" dirty="0">
                          <a:latin typeface="Calibri" pitchFamily="34" charset="0"/>
                          <a:cs typeface="Calibri" pitchFamily="34" charset="0"/>
                        </a:rPr>
                        <a:t>ème</a:t>
                      </a:r>
                      <a:r>
                        <a:rPr lang="fr-FR" sz="2000" b="0" baseline="0" dirty="0">
                          <a:latin typeface="Calibri" pitchFamily="34" charset="0"/>
                          <a:cs typeface="Calibri" pitchFamily="34" charset="0"/>
                        </a:rPr>
                        <a:t> groupe</a:t>
                      </a:r>
                      <a:endParaRPr lang="fr-FR" sz="2000" b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b="0" dirty="0">
                          <a:latin typeface="Calibri" pitchFamily="34" charset="0"/>
                          <a:cs typeface="Calibri" pitchFamily="34" charset="0"/>
                        </a:rPr>
                        <a:t>Exclusion temporaire</a:t>
                      </a:r>
                      <a:r>
                        <a:rPr lang="fr-FR" sz="2000" b="0" baseline="0" dirty="0">
                          <a:latin typeface="Calibri" pitchFamily="34" charset="0"/>
                          <a:cs typeface="Calibri" pitchFamily="34" charset="0"/>
                        </a:rPr>
                        <a:t> de 1 jour à 1 mois</a:t>
                      </a:r>
                      <a:endParaRPr lang="fr-FR" sz="2000" b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>
                          <a:latin typeface="Calibri" pitchFamily="34" charset="0"/>
                          <a:cs typeface="Calibri" pitchFamily="34" charset="0"/>
                        </a:rPr>
                        <a:t>Président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r>
                        <a:rPr lang="fr-FR" sz="2000" b="1" baseline="30000" dirty="0">
                          <a:latin typeface="Calibri" pitchFamily="34" charset="0"/>
                          <a:cs typeface="Calibri" pitchFamily="34" charset="0"/>
                        </a:rPr>
                        <a:t>ème</a:t>
                      </a:r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 groupe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Exclusion temporaire de 1 à 6 mois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Président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Rétrogradation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fr-FR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Calibri" pitchFamily="34" charset="0"/>
                          <a:cs typeface="Calibri" pitchFamily="34" charset="0"/>
                        </a:rPr>
                        <a:t>Résiliation de l’engagement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uble vague 16"/>
          <p:cNvSpPr/>
          <p:nvPr/>
        </p:nvSpPr>
        <p:spPr>
          <a:xfrm>
            <a:off x="0" y="-236562"/>
            <a:ext cx="9144000" cy="1368152"/>
          </a:xfrm>
          <a:prstGeom prst="doubleWav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611560" y="1275606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  <a:p>
            <a:pPr algn="ctr"/>
            <a:endParaRPr lang="fr-FR" sz="2000" dirty="0">
              <a:latin typeface="Arial" pitchFamily="34" charset="0"/>
              <a:ea typeface="Ebrima" pitchFamily="2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67544" y="267494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Ebrima" pitchFamily="2" charset="0"/>
                <a:ea typeface="Ebrima" pitchFamily="2" charset="0"/>
                <a:cs typeface="Ebrima" pitchFamily="2" charset="0"/>
              </a:rPr>
              <a:t>2. DISCIPLINE ET SANCTIONS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95536" y="987574"/>
            <a:ext cx="835292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>
                <a:latin typeface="Calibri" pitchFamily="34" charset="0"/>
                <a:cs typeface="Calibri" pitchFamily="34" charset="0"/>
              </a:rPr>
              <a:t>Conseil de discipline SPP : </a:t>
            </a:r>
          </a:p>
          <a:p>
            <a:pPr lvl="2" algn="just">
              <a:buFont typeface="Wingdings" pitchFamily="2" charset="2"/>
              <a:buChar char="§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 Président : un magistrat du Tribunal administratif ;</a:t>
            </a:r>
          </a:p>
          <a:p>
            <a:pPr lvl="2" algn="just">
              <a:buFont typeface="Wingdings" pitchFamily="2" charset="2"/>
              <a:buChar char="§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 50 % de membres du conseil d’administration ;</a:t>
            </a:r>
          </a:p>
          <a:p>
            <a:pPr lvl="2" algn="just">
              <a:buFont typeface="Wingdings" pitchFamily="2" charset="2"/>
              <a:buChar char="§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 50 % de représentants du personnel. </a:t>
            </a:r>
          </a:p>
          <a:p>
            <a:pPr algn="just">
              <a:buFont typeface="Wingdings" pitchFamily="2" charset="2"/>
              <a:buChar char="Ø"/>
            </a:pPr>
            <a:endParaRPr lang="fr-FR" sz="2000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fr-FR" sz="2000" b="1" dirty="0">
                <a:latin typeface="Calibri" pitchFamily="34" charset="0"/>
                <a:cs typeface="Calibri" pitchFamily="34" charset="0"/>
              </a:rPr>
              <a:t>Conseil de discipline SPV :</a:t>
            </a:r>
          </a:p>
          <a:p>
            <a:pPr lvl="2" algn="just">
              <a:buFont typeface="Wingdings" pitchFamily="2" charset="2"/>
              <a:buChar char="§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 50 % de membres du conseil d’administration (le 1</a:t>
            </a:r>
            <a:r>
              <a:rPr lang="fr-FR" sz="2000" baseline="30000" dirty="0">
                <a:latin typeface="Calibri" pitchFamily="34" charset="0"/>
                <a:cs typeface="Calibri" pitchFamily="34" charset="0"/>
              </a:rPr>
              <a:t>er</a:t>
            </a:r>
            <a:r>
              <a:rPr lang="fr-FR" sz="2000" dirty="0">
                <a:latin typeface="Calibri" pitchFamily="34" charset="0"/>
                <a:cs typeface="Calibri" pitchFamily="34" charset="0"/>
              </a:rPr>
              <a:t> vice-président du CASDIS est président du conseil de discipline de droit)</a:t>
            </a:r>
          </a:p>
          <a:p>
            <a:pPr lvl="2" algn="just">
              <a:buFont typeface="Wingdings" pitchFamily="2" charset="2"/>
              <a:buChar char="§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50 % de représentants des SPV (tirés au sort parmi les SPV siégeant à la CATSIS et au CCDSPV + l’ensemble des SPV du département si besoin). </a:t>
            </a:r>
          </a:p>
          <a:p>
            <a:endParaRPr lang="fr-F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</TotalTime>
  <Words>748</Words>
  <Application>Microsoft Office PowerPoint</Application>
  <PresentationFormat>Affichage à l'écran (16:9)</PresentationFormat>
  <Paragraphs>158</Paragraphs>
  <Slides>10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Ebrima</vt:lpstr>
      <vt:lpstr>Symbol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sdis14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igraindorge</dc:creator>
  <cp:lastModifiedBy>Thomas LOUIS</cp:lastModifiedBy>
  <cp:revision>126</cp:revision>
  <dcterms:created xsi:type="dcterms:W3CDTF">2023-06-06T09:20:24Z</dcterms:created>
  <dcterms:modified xsi:type="dcterms:W3CDTF">2025-07-04T08:22:28Z</dcterms:modified>
</cp:coreProperties>
</file>