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9" r:id="rId4"/>
    <p:sldId id="261" r:id="rId5"/>
    <p:sldId id="266" r:id="rId6"/>
    <p:sldId id="262" r:id="rId7"/>
    <p:sldId id="264" r:id="rId8"/>
    <p:sldId id="265" r:id="rId9"/>
  </p:sldIdLst>
  <p:sldSz cx="9144000" cy="5143500" type="screen16x9"/>
  <p:notesSz cx="9929813" cy="67992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bourgeois" initials="j" lastIdx="1"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2131" autoAdjust="0"/>
  </p:normalViewPr>
  <p:slideViewPr>
    <p:cSldViewPr>
      <p:cViewPr varScale="1">
        <p:scale>
          <a:sx n="47" d="100"/>
          <a:sy n="47" d="100"/>
        </p:scale>
        <p:origin x="-2482" y="-130"/>
      </p:cViewPr>
      <p:guideLst>
        <p:guide orient="horz" pos="1620"/>
        <p:guide pos="2880"/>
      </p:guideLst>
    </p:cSldViewPr>
  </p:slideViewPr>
  <p:notesTextViewPr>
    <p:cViewPr>
      <p:scale>
        <a:sx n="100" d="100"/>
        <a:sy n="100" d="100"/>
      </p:scale>
      <p:origin x="0" y="0"/>
    </p:cViewPr>
  </p:notesTextViewPr>
  <p:notesViewPr>
    <p:cSldViewPr>
      <p:cViewPr varScale="1">
        <p:scale>
          <a:sx n="89" d="100"/>
          <a:sy n="89" d="100"/>
        </p:scale>
        <p:origin x="-1992" y="-72"/>
      </p:cViewPr>
      <p:guideLst>
        <p:guide orient="horz" pos="2142"/>
        <p:guide pos="3128"/>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B3DB53-D300-46DB-901A-40F7EE747E8E}" type="doc">
      <dgm:prSet loTypeId="urn:microsoft.com/office/officeart/2005/8/layout/venn1" loCatId="relationship" qsTypeId="urn:microsoft.com/office/officeart/2005/8/quickstyle/simple5" qsCatId="simple" csTypeId="urn:microsoft.com/office/officeart/2005/8/colors/accent1_2" csCatId="accent1" phldr="1"/>
      <dgm:spPr/>
    </dgm:pt>
    <dgm:pt modelId="{393AB251-9D76-4A5C-BE52-B6CD08D55AB2}">
      <dgm:prSet phldrT="[Texte]"/>
      <dgm:spPr/>
      <dgm:t>
        <a:bodyPr/>
        <a:lstStyle/>
        <a:p>
          <a:r>
            <a:rPr lang="fr-FR" b="1" dirty="0" smtClean="0">
              <a:latin typeface="Arial" pitchFamily="34" charset="0"/>
              <a:cs typeface="Arial" pitchFamily="34" charset="0"/>
            </a:rPr>
            <a:t>RESPONSABILITE CIVILE</a:t>
          </a:r>
        </a:p>
        <a:p>
          <a:r>
            <a:rPr lang="fr-FR" dirty="0" smtClean="0">
              <a:latin typeface="Arial" pitchFamily="34" charset="0"/>
              <a:cs typeface="Arial" pitchFamily="34" charset="0"/>
            </a:rPr>
            <a:t>Réparer le préjudice causé</a:t>
          </a:r>
          <a:endParaRPr lang="fr-FR" dirty="0">
            <a:latin typeface="Arial" pitchFamily="34" charset="0"/>
            <a:cs typeface="Arial" pitchFamily="34" charset="0"/>
          </a:endParaRPr>
        </a:p>
      </dgm:t>
    </dgm:pt>
    <dgm:pt modelId="{A2638A70-3CB9-42CF-9FAA-7C84B5881D8D}" type="parTrans" cxnId="{B8F2B83D-5C86-41A0-8F8B-E00F5D6D8479}">
      <dgm:prSet/>
      <dgm:spPr/>
      <dgm:t>
        <a:bodyPr/>
        <a:lstStyle/>
        <a:p>
          <a:endParaRPr lang="fr-FR"/>
        </a:p>
      </dgm:t>
    </dgm:pt>
    <dgm:pt modelId="{C69128BA-B72A-4939-94F6-6B7EB302A6A7}" type="sibTrans" cxnId="{B8F2B83D-5C86-41A0-8F8B-E00F5D6D8479}">
      <dgm:prSet/>
      <dgm:spPr/>
      <dgm:t>
        <a:bodyPr/>
        <a:lstStyle/>
        <a:p>
          <a:endParaRPr lang="fr-FR"/>
        </a:p>
      </dgm:t>
    </dgm:pt>
    <dgm:pt modelId="{D3FF63A7-F45C-4E05-9627-0BC9F12AC11D}">
      <dgm:prSet phldrT="[Texte]"/>
      <dgm:spPr/>
      <dgm:t>
        <a:bodyPr/>
        <a:lstStyle/>
        <a:p>
          <a:r>
            <a:rPr lang="fr-FR" b="1" dirty="0" smtClean="0">
              <a:latin typeface="Arial" pitchFamily="34" charset="0"/>
              <a:cs typeface="Arial" pitchFamily="34" charset="0"/>
            </a:rPr>
            <a:t>RESPONSABILITE DISCIPLINAIRE</a:t>
          </a:r>
        </a:p>
        <a:p>
          <a:endParaRPr lang="fr-FR" dirty="0" smtClean="0">
            <a:latin typeface="Arial" pitchFamily="34" charset="0"/>
            <a:cs typeface="Arial" pitchFamily="34" charset="0"/>
          </a:endParaRPr>
        </a:p>
        <a:p>
          <a:r>
            <a:rPr lang="fr-FR" dirty="0" smtClean="0">
              <a:latin typeface="Arial" pitchFamily="34" charset="0"/>
              <a:cs typeface="Arial" pitchFamily="34" charset="0"/>
            </a:rPr>
            <a:t>Etre sanctionné pour la faute disciplinaire commise</a:t>
          </a:r>
          <a:endParaRPr lang="fr-FR" dirty="0">
            <a:latin typeface="Arial" pitchFamily="34" charset="0"/>
            <a:cs typeface="Arial" pitchFamily="34" charset="0"/>
          </a:endParaRPr>
        </a:p>
      </dgm:t>
    </dgm:pt>
    <dgm:pt modelId="{2234A4D3-F68C-4116-A7D4-79DC94BF1FC7}" type="parTrans" cxnId="{3C1563E5-824A-4AD9-82C0-FDF3CB3D592E}">
      <dgm:prSet/>
      <dgm:spPr/>
      <dgm:t>
        <a:bodyPr/>
        <a:lstStyle/>
        <a:p>
          <a:endParaRPr lang="fr-FR"/>
        </a:p>
      </dgm:t>
    </dgm:pt>
    <dgm:pt modelId="{96DFE4CA-D162-431D-92E1-A328C38F6545}" type="sibTrans" cxnId="{3C1563E5-824A-4AD9-82C0-FDF3CB3D592E}">
      <dgm:prSet/>
      <dgm:spPr/>
      <dgm:t>
        <a:bodyPr/>
        <a:lstStyle/>
        <a:p>
          <a:endParaRPr lang="fr-FR"/>
        </a:p>
      </dgm:t>
    </dgm:pt>
    <dgm:pt modelId="{04E7AAAB-AC8D-4354-AD30-C0D8850EFFFC}">
      <dgm:prSet phldrT="[Texte]"/>
      <dgm:spPr/>
      <dgm:t>
        <a:bodyPr/>
        <a:lstStyle/>
        <a:p>
          <a:r>
            <a:rPr lang="fr-FR" b="1" dirty="0" smtClean="0">
              <a:latin typeface="Arial" pitchFamily="34" charset="0"/>
              <a:cs typeface="Arial" pitchFamily="34" charset="0"/>
            </a:rPr>
            <a:t>RESPONSABILITE PENALE</a:t>
          </a:r>
        </a:p>
        <a:p>
          <a:endParaRPr lang="fr-FR" dirty="0" smtClean="0">
            <a:latin typeface="Arial" pitchFamily="34" charset="0"/>
            <a:cs typeface="Arial" pitchFamily="34" charset="0"/>
          </a:endParaRPr>
        </a:p>
        <a:p>
          <a:r>
            <a:rPr lang="fr-FR" dirty="0" smtClean="0">
              <a:latin typeface="Arial" pitchFamily="34" charset="0"/>
              <a:cs typeface="Arial" pitchFamily="34" charset="0"/>
            </a:rPr>
            <a:t>Etre sanctionné pour l’infraction pénale commise</a:t>
          </a:r>
          <a:endParaRPr lang="fr-FR" dirty="0">
            <a:latin typeface="Arial" pitchFamily="34" charset="0"/>
            <a:cs typeface="Arial" pitchFamily="34" charset="0"/>
          </a:endParaRPr>
        </a:p>
      </dgm:t>
    </dgm:pt>
    <dgm:pt modelId="{6FFDD8E9-A732-4370-891A-794488D30E44}" type="parTrans" cxnId="{DE86FCAE-50FA-4071-A7E9-FBA333E7ECAC}">
      <dgm:prSet/>
      <dgm:spPr/>
      <dgm:t>
        <a:bodyPr/>
        <a:lstStyle/>
        <a:p>
          <a:endParaRPr lang="fr-FR"/>
        </a:p>
      </dgm:t>
    </dgm:pt>
    <dgm:pt modelId="{C0E5E7A3-4A13-4AA4-91F4-B9CE661038AB}" type="sibTrans" cxnId="{DE86FCAE-50FA-4071-A7E9-FBA333E7ECAC}">
      <dgm:prSet/>
      <dgm:spPr/>
      <dgm:t>
        <a:bodyPr/>
        <a:lstStyle/>
        <a:p>
          <a:endParaRPr lang="fr-FR"/>
        </a:p>
      </dgm:t>
    </dgm:pt>
    <dgm:pt modelId="{9F593D89-E1F4-47F7-87F8-B2DE98F2CF96}" type="pres">
      <dgm:prSet presAssocID="{40B3DB53-D300-46DB-901A-40F7EE747E8E}" presName="compositeShape" presStyleCnt="0">
        <dgm:presLayoutVars>
          <dgm:chMax val="7"/>
          <dgm:dir/>
          <dgm:resizeHandles val="exact"/>
        </dgm:presLayoutVars>
      </dgm:prSet>
      <dgm:spPr/>
    </dgm:pt>
    <dgm:pt modelId="{8BD93BAE-EBAA-4D4C-B010-28D0334B1264}" type="pres">
      <dgm:prSet presAssocID="{393AB251-9D76-4A5C-BE52-B6CD08D55AB2}" presName="circ1" presStyleLbl="vennNode1" presStyleIdx="0" presStyleCnt="3"/>
      <dgm:spPr/>
      <dgm:t>
        <a:bodyPr/>
        <a:lstStyle/>
        <a:p>
          <a:endParaRPr lang="fr-FR"/>
        </a:p>
      </dgm:t>
    </dgm:pt>
    <dgm:pt modelId="{60BB5173-516F-48F5-AA99-D453E25A48B6}" type="pres">
      <dgm:prSet presAssocID="{393AB251-9D76-4A5C-BE52-B6CD08D55AB2}" presName="circ1Tx" presStyleLbl="revTx" presStyleIdx="0" presStyleCnt="0">
        <dgm:presLayoutVars>
          <dgm:chMax val="0"/>
          <dgm:chPref val="0"/>
          <dgm:bulletEnabled val="1"/>
        </dgm:presLayoutVars>
      </dgm:prSet>
      <dgm:spPr/>
      <dgm:t>
        <a:bodyPr/>
        <a:lstStyle/>
        <a:p>
          <a:endParaRPr lang="fr-FR"/>
        </a:p>
      </dgm:t>
    </dgm:pt>
    <dgm:pt modelId="{5A682D2B-437F-4A98-925F-820B553E2606}" type="pres">
      <dgm:prSet presAssocID="{D3FF63A7-F45C-4E05-9627-0BC9F12AC11D}" presName="circ2" presStyleLbl="vennNode1" presStyleIdx="1" presStyleCnt="3"/>
      <dgm:spPr/>
      <dgm:t>
        <a:bodyPr/>
        <a:lstStyle/>
        <a:p>
          <a:endParaRPr lang="fr-FR"/>
        </a:p>
      </dgm:t>
    </dgm:pt>
    <dgm:pt modelId="{CDD7150C-72D4-4564-8E13-97C0E80CA7EF}" type="pres">
      <dgm:prSet presAssocID="{D3FF63A7-F45C-4E05-9627-0BC9F12AC11D}" presName="circ2Tx" presStyleLbl="revTx" presStyleIdx="0" presStyleCnt="0">
        <dgm:presLayoutVars>
          <dgm:chMax val="0"/>
          <dgm:chPref val="0"/>
          <dgm:bulletEnabled val="1"/>
        </dgm:presLayoutVars>
      </dgm:prSet>
      <dgm:spPr/>
      <dgm:t>
        <a:bodyPr/>
        <a:lstStyle/>
        <a:p>
          <a:endParaRPr lang="fr-FR"/>
        </a:p>
      </dgm:t>
    </dgm:pt>
    <dgm:pt modelId="{910ADAD3-D2E6-4FAE-8B14-69644EC42510}" type="pres">
      <dgm:prSet presAssocID="{04E7AAAB-AC8D-4354-AD30-C0D8850EFFFC}" presName="circ3" presStyleLbl="vennNode1" presStyleIdx="2" presStyleCnt="3"/>
      <dgm:spPr/>
      <dgm:t>
        <a:bodyPr/>
        <a:lstStyle/>
        <a:p>
          <a:endParaRPr lang="fr-FR"/>
        </a:p>
      </dgm:t>
    </dgm:pt>
    <dgm:pt modelId="{3C1481BC-A98A-4117-B7A2-ECC38E1523CC}" type="pres">
      <dgm:prSet presAssocID="{04E7AAAB-AC8D-4354-AD30-C0D8850EFFFC}" presName="circ3Tx" presStyleLbl="revTx" presStyleIdx="0" presStyleCnt="0">
        <dgm:presLayoutVars>
          <dgm:chMax val="0"/>
          <dgm:chPref val="0"/>
          <dgm:bulletEnabled val="1"/>
        </dgm:presLayoutVars>
      </dgm:prSet>
      <dgm:spPr/>
      <dgm:t>
        <a:bodyPr/>
        <a:lstStyle/>
        <a:p>
          <a:endParaRPr lang="fr-FR"/>
        </a:p>
      </dgm:t>
    </dgm:pt>
  </dgm:ptLst>
  <dgm:cxnLst>
    <dgm:cxn modelId="{43655C5A-9141-4652-AD32-347F688A657A}" type="presOf" srcId="{D3FF63A7-F45C-4E05-9627-0BC9F12AC11D}" destId="{CDD7150C-72D4-4564-8E13-97C0E80CA7EF}" srcOrd="1" destOrd="0" presId="urn:microsoft.com/office/officeart/2005/8/layout/venn1"/>
    <dgm:cxn modelId="{A7E8B766-BAE1-49DA-B725-65FA2A8A9290}" type="presOf" srcId="{393AB251-9D76-4A5C-BE52-B6CD08D55AB2}" destId="{60BB5173-516F-48F5-AA99-D453E25A48B6}" srcOrd="1" destOrd="0" presId="urn:microsoft.com/office/officeart/2005/8/layout/venn1"/>
    <dgm:cxn modelId="{106BA9DB-88CC-423F-92C3-28D62AB0C711}" type="presOf" srcId="{04E7AAAB-AC8D-4354-AD30-C0D8850EFFFC}" destId="{910ADAD3-D2E6-4FAE-8B14-69644EC42510}" srcOrd="0" destOrd="0" presId="urn:microsoft.com/office/officeart/2005/8/layout/venn1"/>
    <dgm:cxn modelId="{BAFF62C0-0D3A-432E-BCB9-BDB1022F2F3F}" type="presOf" srcId="{04E7AAAB-AC8D-4354-AD30-C0D8850EFFFC}" destId="{3C1481BC-A98A-4117-B7A2-ECC38E1523CC}" srcOrd="1" destOrd="0" presId="urn:microsoft.com/office/officeart/2005/8/layout/venn1"/>
    <dgm:cxn modelId="{B8F2B83D-5C86-41A0-8F8B-E00F5D6D8479}" srcId="{40B3DB53-D300-46DB-901A-40F7EE747E8E}" destId="{393AB251-9D76-4A5C-BE52-B6CD08D55AB2}" srcOrd="0" destOrd="0" parTransId="{A2638A70-3CB9-42CF-9FAA-7C84B5881D8D}" sibTransId="{C69128BA-B72A-4939-94F6-6B7EB302A6A7}"/>
    <dgm:cxn modelId="{DE86FCAE-50FA-4071-A7E9-FBA333E7ECAC}" srcId="{40B3DB53-D300-46DB-901A-40F7EE747E8E}" destId="{04E7AAAB-AC8D-4354-AD30-C0D8850EFFFC}" srcOrd="2" destOrd="0" parTransId="{6FFDD8E9-A732-4370-891A-794488D30E44}" sibTransId="{C0E5E7A3-4A13-4AA4-91F4-B9CE661038AB}"/>
    <dgm:cxn modelId="{3C1563E5-824A-4AD9-82C0-FDF3CB3D592E}" srcId="{40B3DB53-D300-46DB-901A-40F7EE747E8E}" destId="{D3FF63A7-F45C-4E05-9627-0BC9F12AC11D}" srcOrd="1" destOrd="0" parTransId="{2234A4D3-F68C-4116-A7D4-79DC94BF1FC7}" sibTransId="{96DFE4CA-D162-431D-92E1-A328C38F6545}"/>
    <dgm:cxn modelId="{EC21BD16-F015-48C0-9DFB-643000DFB9B7}" type="presOf" srcId="{D3FF63A7-F45C-4E05-9627-0BC9F12AC11D}" destId="{5A682D2B-437F-4A98-925F-820B553E2606}" srcOrd="0" destOrd="0" presId="urn:microsoft.com/office/officeart/2005/8/layout/venn1"/>
    <dgm:cxn modelId="{83F18495-FD2B-4B66-B31D-ED51F78F71A4}" type="presOf" srcId="{393AB251-9D76-4A5C-BE52-B6CD08D55AB2}" destId="{8BD93BAE-EBAA-4D4C-B010-28D0334B1264}" srcOrd="0" destOrd="0" presId="urn:microsoft.com/office/officeart/2005/8/layout/venn1"/>
    <dgm:cxn modelId="{415B37B5-B1E9-4445-A54A-5D4DE82262E6}" type="presOf" srcId="{40B3DB53-D300-46DB-901A-40F7EE747E8E}" destId="{9F593D89-E1F4-47F7-87F8-B2DE98F2CF96}" srcOrd="0" destOrd="0" presId="urn:microsoft.com/office/officeart/2005/8/layout/venn1"/>
    <dgm:cxn modelId="{4D30837A-01FF-4B06-8356-D856857C3E96}" type="presParOf" srcId="{9F593D89-E1F4-47F7-87F8-B2DE98F2CF96}" destId="{8BD93BAE-EBAA-4D4C-B010-28D0334B1264}" srcOrd="0" destOrd="0" presId="urn:microsoft.com/office/officeart/2005/8/layout/venn1"/>
    <dgm:cxn modelId="{1D4386F2-5232-4664-95CD-8E1B4FDC9174}" type="presParOf" srcId="{9F593D89-E1F4-47F7-87F8-B2DE98F2CF96}" destId="{60BB5173-516F-48F5-AA99-D453E25A48B6}" srcOrd="1" destOrd="0" presId="urn:microsoft.com/office/officeart/2005/8/layout/venn1"/>
    <dgm:cxn modelId="{7670F679-A0BB-45D6-9353-D18B0D1E74C0}" type="presParOf" srcId="{9F593D89-E1F4-47F7-87F8-B2DE98F2CF96}" destId="{5A682D2B-437F-4A98-925F-820B553E2606}" srcOrd="2" destOrd="0" presId="urn:microsoft.com/office/officeart/2005/8/layout/venn1"/>
    <dgm:cxn modelId="{E9CD2234-5A07-49D5-81D2-5BB19E53B347}" type="presParOf" srcId="{9F593D89-E1F4-47F7-87F8-B2DE98F2CF96}" destId="{CDD7150C-72D4-4564-8E13-97C0E80CA7EF}" srcOrd="3" destOrd="0" presId="urn:microsoft.com/office/officeart/2005/8/layout/venn1"/>
    <dgm:cxn modelId="{A96DDC57-7A70-4B26-B187-6EB11629CE3D}" type="presParOf" srcId="{9F593D89-E1F4-47F7-87F8-B2DE98F2CF96}" destId="{910ADAD3-D2E6-4FAE-8B14-69644EC42510}" srcOrd="4" destOrd="0" presId="urn:microsoft.com/office/officeart/2005/8/layout/venn1"/>
    <dgm:cxn modelId="{EA71EB89-CB92-4C67-960D-E1570881D2C0}" type="presParOf" srcId="{9F593D89-E1F4-47F7-87F8-B2DE98F2CF96}" destId="{3C1481BC-A98A-4117-B7A2-ECC38E1523CC}" srcOrd="5" destOrd="0" presId="urn:microsoft.com/office/officeart/2005/8/layout/ven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0DA576-F1B1-4645-862B-8BCFB95F5C9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49218F04-4E59-48B5-88FD-B36D0F29FBE9}">
      <dgm:prSet phldrT="[Texte]"/>
      <dgm:spPr/>
      <dgm:t>
        <a:bodyPr/>
        <a:lstStyle/>
        <a:p>
          <a:r>
            <a:rPr lang="fr-FR" b="1" dirty="0" smtClean="0">
              <a:latin typeface="Arial" pitchFamily="34" charset="0"/>
              <a:cs typeface="Arial" pitchFamily="34" charset="0"/>
            </a:rPr>
            <a:t>FAUTE DE SERVICE</a:t>
          </a:r>
          <a:endParaRPr lang="fr-FR" b="1" dirty="0">
            <a:latin typeface="Arial" pitchFamily="34" charset="0"/>
            <a:cs typeface="Arial" pitchFamily="34" charset="0"/>
          </a:endParaRPr>
        </a:p>
      </dgm:t>
    </dgm:pt>
    <dgm:pt modelId="{CA536B26-EF6A-40EF-832F-0608A27187D0}" type="parTrans" cxnId="{307EDCEF-3746-4362-8154-50E81C667AAB}">
      <dgm:prSet/>
      <dgm:spPr/>
      <dgm:t>
        <a:bodyPr/>
        <a:lstStyle/>
        <a:p>
          <a:endParaRPr lang="fr-FR"/>
        </a:p>
      </dgm:t>
    </dgm:pt>
    <dgm:pt modelId="{FFC10847-7F26-4295-B51D-4451FAF93A3B}" type="sibTrans" cxnId="{307EDCEF-3746-4362-8154-50E81C667AAB}">
      <dgm:prSet/>
      <dgm:spPr/>
      <dgm:t>
        <a:bodyPr/>
        <a:lstStyle/>
        <a:p>
          <a:endParaRPr lang="fr-FR"/>
        </a:p>
      </dgm:t>
    </dgm:pt>
    <dgm:pt modelId="{3CACC38D-E178-49F8-971E-590CC906E36A}">
      <dgm:prSet phldrT="[Texte]"/>
      <dgm:spPr/>
      <dgm:t>
        <a:bodyPr/>
        <a:lstStyle/>
        <a:p>
          <a:pPr algn="just"/>
          <a:r>
            <a:rPr lang="fr-FR" dirty="0" smtClean="0">
              <a:latin typeface="Arial" pitchFamily="34" charset="0"/>
              <a:cs typeface="Arial" pitchFamily="34" charset="0"/>
            </a:rPr>
            <a:t>La faute a été commise dans le cadre normal des fonctions : pendant le service, avec les moyens du service, en dehors de tout intérêt personnel. </a:t>
          </a:r>
          <a:endParaRPr lang="fr-FR" dirty="0">
            <a:latin typeface="Arial" pitchFamily="34" charset="0"/>
            <a:cs typeface="Arial" pitchFamily="34" charset="0"/>
          </a:endParaRPr>
        </a:p>
      </dgm:t>
    </dgm:pt>
    <dgm:pt modelId="{AF21A124-6EE7-45BB-812B-33D12DC727B6}" type="parTrans" cxnId="{247E0D8B-B255-4B6E-AEE3-86D8006AC95A}">
      <dgm:prSet/>
      <dgm:spPr/>
      <dgm:t>
        <a:bodyPr/>
        <a:lstStyle/>
        <a:p>
          <a:endParaRPr lang="fr-FR"/>
        </a:p>
      </dgm:t>
    </dgm:pt>
    <dgm:pt modelId="{990D2FF8-0744-45DF-B64A-0BDF6ACD0F73}" type="sibTrans" cxnId="{247E0D8B-B255-4B6E-AEE3-86D8006AC95A}">
      <dgm:prSet/>
      <dgm:spPr/>
      <dgm:t>
        <a:bodyPr/>
        <a:lstStyle/>
        <a:p>
          <a:endParaRPr lang="fr-FR"/>
        </a:p>
      </dgm:t>
    </dgm:pt>
    <dgm:pt modelId="{91543F24-D293-48E8-98B6-83F6E075A026}">
      <dgm:prSet phldrT="[Texte]"/>
      <dgm:spPr/>
      <dgm:t>
        <a:bodyPr/>
        <a:lstStyle/>
        <a:p>
          <a:r>
            <a:rPr lang="fr-FR" b="1" dirty="0" smtClean="0">
              <a:latin typeface="Arial" pitchFamily="34" charset="0"/>
              <a:cs typeface="Arial" pitchFamily="34" charset="0"/>
            </a:rPr>
            <a:t>FAUTE PERSONNELLE</a:t>
          </a:r>
        </a:p>
        <a:p>
          <a:r>
            <a:rPr lang="fr-FR" dirty="0" smtClean="0">
              <a:latin typeface="Arial" pitchFamily="34" charset="0"/>
              <a:cs typeface="Arial" pitchFamily="34" charset="0"/>
            </a:rPr>
            <a:t>Non détachable du service</a:t>
          </a:r>
          <a:endParaRPr lang="fr-FR" dirty="0">
            <a:latin typeface="Arial" pitchFamily="34" charset="0"/>
            <a:cs typeface="Arial" pitchFamily="34" charset="0"/>
          </a:endParaRPr>
        </a:p>
      </dgm:t>
    </dgm:pt>
    <dgm:pt modelId="{05B82E6A-4B78-4D4B-B4D0-D54ADD459AD8}" type="parTrans" cxnId="{DEFA7258-0AC4-4455-ADF7-3660D4B913BC}">
      <dgm:prSet/>
      <dgm:spPr/>
      <dgm:t>
        <a:bodyPr/>
        <a:lstStyle/>
        <a:p>
          <a:endParaRPr lang="fr-FR"/>
        </a:p>
      </dgm:t>
    </dgm:pt>
    <dgm:pt modelId="{90537483-B27A-4368-A0C4-187B29E0EDAC}" type="sibTrans" cxnId="{DEFA7258-0AC4-4455-ADF7-3660D4B913BC}">
      <dgm:prSet/>
      <dgm:spPr/>
      <dgm:t>
        <a:bodyPr/>
        <a:lstStyle/>
        <a:p>
          <a:endParaRPr lang="fr-FR"/>
        </a:p>
      </dgm:t>
    </dgm:pt>
    <dgm:pt modelId="{95C93AE9-DB59-409C-94DD-511D2A41D5FA}">
      <dgm:prSet phldrT="[Texte]"/>
      <dgm:spPr/>
      <dgm:t>
        <a:bodyPr/>
        <a:lstStyle/>
        <a:p>
          <a:pPr algn="just"/>
          <a:r>
            <a:rPr lang="fr-FR" dirty="0" smtClean="0">
              <a:latin typeface="Arial" pitchFamily="34" charset="0"/>
              <a:cs typeface="Arial" pitchFamily="34" charset="0"/>
            </a:rPr>
            <a:t>La faute a été commise dans le cadre du service et/ou avec les moyens du service, mais elle est incompatible avec le service public, ou il s’agit d’une négligence grave.</a:t>
          </a:r>
          <a:endParaRPr lang="fr-FR" dirty="0">
            <a:latin typeface="Arial" pitchFamily="34" charset="0"/>
            <a:cs typeface="Arial" pitchFamily="34" charset="0"/>
          </a:endParaRPr>
        </a:p>
      </dgm:t>
    </dgm:pt>
    <dgm:pt modelId="{83D76244-6CC9-4189-B042-C8BD00618D93}" type="parTrans" cxnId="{345A8B99-1EDE-41F3-A06A-41EF45AAA8A8}">
      <dgm:prSet/>
      <dgm:spPr/>
      <dgm:t>
        <a:bodyPr/>
        <a:lstStyle/>
        <a:p>
          <a:endParaRPr lang="fr-FR"/>
        </a:p>
      </dgm:t>
    </dgm:pt>
    <dgm:pt modelId="{C6C9EA72-ECA4-4E6C-B35D-39D1B88FF955}" type="sibTrans" cxnId="{345A8B99-1EDE-41F3-A06A-41EF45AAA8A8}">
      <dgm:prSet/>
      <dgm:spPr/>
      <dgm:t>
        <a:bodyPr/>
        <a:lstStyle/>
        <a:p>
          <a:endParaRPr lang="fr-FR"/>
        </a:p>
      </dgm:t>
    </dgm:pt>
    <dgm:pt modelId="{26BD7CE3-7E16-4083-96C3-64DB2A44BE46}">
      <dgm:prSet phldrT="[Texte]"/>
      <dgm:spPr/>
      <dgm:t>
        <a:bodyPr/>
        <a:lstStyle/>
        <a:p>
          <a:r>
            <a:rPr lang="fr-FR" b="1" dirty="0" smtClean="0">
              <a:latin typeface="Arial" pitchFamily="34" charset="0"/>
              <a:cs typeface="Arial" pitchFamily="34" charset="0"/>
            </a:rPr>
            <a:t>FAUTE PERSONNELLE</a:t>
          </a:r>
        </a:p>
        <a:p>
          <a:r>
            <a:rPr lang="fr-FR" dirty="0" smtClean="0">
              <a:latin typeface="Arial" pitchFamily="34" charset="0"/>
              <a:cs typeface="Arial" pitchFamily="34" charset="0"/>
            </a:rPr>
            <a:t>Détachable du service</a:t>
          </a:r>
          <a:endParaRPr lang="fr-FR" dirty="0">
            <a:latin typeface="Arial" pitchFamily="34" charset="0"/>
            <a:cs typeface="Arial" pitchFamily="34" charset="0"/>
          </a:endParaRPr>
        </a:p>
      </dgm:t>
    </dgm:pt>
    <dgm:pt modelId="{4FE6CFF1-E1F1-4EF6-AD9F-1D0188EB87A4}" type="parTrans" cxnId="{40FF6074-A9D3-4C2C-89AA-0348E0DD71B6}">
      <dgm:prSet/>
      <dgm:spPr/>
      <dgm:t>
        <a:bodyPr/>
        <a:lstStyle/>
        <a:p>
          <a:endParaRPr lang="fr-FR"/>
        </a:p>
      </dgm:t>
    </dgm:pt>
    <dgm:pt modelId="{0FE56444-2999-4235-8908-00ED86DAC7DF}" type="sibTrans" cxnId="{40FF6074-A9D3-4C2C-89AA-0348E0DD71B6}">
      <dgm:prSet/>
      <dgm:spPr/>
      <dgm:t>
        <a:bodyPr/>
        <a:lstStyle/>
        <a:p>
          <a:endParaRPr lang="fr-FR"/>
        </a:p>
      </dgm:t>
    </dgm:pt>
    <dgm:pt modelId="{41DD3FC5-BF02-4FDA-AA56-8F8AF42FCB5A}">
      <dgm:prSet phldrT="[Texte]"/>
      <dgm:spPr/>
      <dgm:t>
        <a:bodyPr/>
        <a:lstStyle/>
        <a:p>
          <a:pPr algn="just"/>
          <a:r>
            <a:rPr lang="fr-FR" dirty="0" smtClean="0">
              <a:latin typeface="Arial" pitchFamily="34" charset="0"/>
              <a:cs typeface="Arial" pitchFamily="34" charset="0"/>
            </a:rPr>
            <a:t>La faute a été commise en dehors du service, ou est extrêmement grave, ou démontre la volonté de nuire / la recherche d’un intérêt personnel.</a:t>
          </a:r>
          <a:endParaRPr lang="fr-FR" dirty="0">
            <a:latin typeface="Arial" pitchFamily="34" charset="0"/>
            <a:cs typeface="Arial" pitchFamily="34" charset="0"/>
          </a:endParaRPr>
        </a:p>
      </dgm:t>
    </dgm:pt>
    <dgm:pt modelId="{FB6CC8EC-3A4A-43CD-94C2-9103F0F95382}" type="parTrans" cxnId="{ACB6E3FD-664F-4A45-8683-FEEDC1F43FF2}">
      <dgm:prSet/>
      <dgm:spPr/>
      <dgm:t>
        <a:bodyPr/>
        <a:lstStyle/>
        <a:p>
          <a:endParaRPr lang="fr-FR"/>
        </a:p>
      </dgm:t>
    </dgm:pt>
    <dgm:pt modelId="{E1D306DC-EC23-4CF2-840A-864573832031}" type="sibTrans" cxnId="{ACB6E3FD-664F-4A45-8683-FEEDC1F43FF2}">
      <dgm:prSet/>
      <dgm:spPr/>
      <dgm:t>
        <a:bodyPr/>
        <a:lstStyle/>
        <a:p>
          <a:endParaRPr lang="fr-FR"/>
        </a:p>
      </dgm:t>
    </dgm:pt>
    <dgm:pt modelId="{7E57186D-7D97-4DD2-8BDE-6F9CBBA78555}">
      <dgm:prSet phldrT="[Texte]"/>
      <dgm:spPr/>
      <dgm:t>
        <a:bodyPr/>
        <a:lstStyle/>
        <a:p>
          <a:pPr algn="just"/>
          <a:r>
            <a:rPr lang="fr-FR" b="1" dirty="0" smtClean="0">
              <a:latin typeface="Arial" pitchFamily="34" charset="0"/>
              <a:cs typeface="Arial" pitchFamily="34" charset="0"/>
            </a:rPr>
            <a:t>L’agent n’est pas responsable personnellement : le préjudice sera indemnisé par le SDIS. </a:t>
          </a:r>
          <a:endParaRPr lang="fr-FR" b="1" dirty="0">
            <a:latin typeface="Arial" pitchFamily="34" charset="0"/>
            <a:cs typeface="Arial" pitchFamily="34" charset="0"/>
          </a:endParaRPr>
        </a:p>
      </dgm:t>
    </dgm:pt>
    <dgm:pt modelId="{AE66D89E-07EF-4EF7-9DD7-1C76C62B0F85}" type="parTrans" cxnId="{A5D1929C-8B3F-439B-BD3B-B5A163A03B05}">
      <dgm:prSet/>
      <dgm:spPr/>
      <dgm:t>
        <a:bodyPr/>
        <a:lstStyle/>
        <a:p>
          <a:endParaRPr lang="fr-FR"/>
        </a:p>
      </dgm:t>
    </dgm:pt>
    <dgm:pt modelId="{7AA437F0-CC0B-4714-AB40-79E5C1E8DDF7}" type="sibTrans" cxnId="{A5D1929C-8B3F-439B-BD3B-B5A163A03B05}">
      <dgm:prSet/>
      <dgm:spPr/>
      <dgm:t>
        <a:bodyPr/>
        <a:lstStyle/>
        <a:p>
          <a:endParaRPr lang="fr-FR"/>
        </a:p>
      </dgm:t>
    </dgm:pt>
    <dgm:pt modelId="{C14BE049-2789-4050-AB97-77E05D45CEF1}">
      <dgm:prSet phldrT="[Texte]"/>
      <dgm:spPr/>
      <dgm:t>
        <a:bodyPr/>
        <a:lstStyle/>
        <a:p>
          <a:pPr algn="just"/>
          <a:endParaRPr lang="fr-FR" dirty="0">
            <a:latin typeface="Arial" pitchFamily="34" charset="0"/>
            <a:cs typeface="Arial" pitchFamily="34" charset="0"/>
          </a:endParaRPr>
        </a:p>
      </dgm:t>
    </dgm:pt>
    <dgm:pt modelId="{3E16F1DE-F4C7-4ACD-ACBD-94F174825A6B}" type="parTrans" cxnId="{72344D2B-E59C-4D7B-BB2B-FEDE4AC7E9F8}">
      <dgm:prSet/>
      <dgm:spPr/>
      <dgm:t>
        <a:bodyPr/>
        <a:lstStyle/>
        <a:p>
          <a:endParaRPr lang="fr-FR"/>
        </a:p>
      </dgm:t>
    </dgm:pt>
    <dgm:pt modelId="{63E7A20C-C820-44EB-A196-AD0BCBF088FD}" type="sibTrans" cxnId="{72344D2B-E59C-4D7B-BB2B-FEDE4AC7E9F8}">
      <dgm:prSet/>
      <dgm:spPr/>
      <dgm:t>
        <a:bodyPr/>
        <a:lstStyle/>
        <a:p>
          <a:endParaRPr lang="fr-FR"/>
        </a:p>
      </dgm:t>
    </dgm:pt>
    <dgm:pt modelId="{D95C29B9-F566-4654-98BE-B824AEC3DDE9}">
      <dgm:prSet phldrT="[Texte]"/>
      <dgm:spPr/>
      <dgm:t>
        <a:bodyPr/>
        <a:lstStyle/>
        <a:p>
          <a:pPr algn="just"/>
          <a:r>
            <a:rPr lang="fr-FR" i="1" dirty="0" smtClean="0">
              <a:latin typeface="Arial" pitchFamily="34" charset="0"/>
              <a:cs typeface="Arial" pitchFamily="34" charset="0"/>
            </a:rPr>
            <a:t>Briser la fenêtre de l’appartement voisin en pensant intervenir à la bonne adresse ; </a:t>
          </a:r>
          <a:endParaRPr lang="fr-FR" i="1" dirty="0">
            <a:latin typeface="Arial" pitchFamily="34" charset="0"/>
            <a:cs typeface="Arial" pitchFamily="34" charset="0"/>
          </a:endParaRPr>
        </a:p>
      </dgm:t>
    </dgm:pt>
    <dgm:pt modelId="{DE2157D5-DDBE-49A8-935C-DA43D9A2D285}" type="parTrans" cxnId="{541AB3BB-329E-43D5-91D8-472B9C0E0304}">
      <dgm:prSet/>
      <dgm:spPr/>
      <dgm:t>
        <a:bodyPr/>
        <a:lstStyle/>
        <a:p>
          <a:endParaRPr lang="fr-FR"/>
        </a:p>
      </dgm:t>
    </dgm:pt>
    <dgm:pt modelId="{2FAFF275-0857-42BF-B7B5-C7675682F920}" type="sibTrans" cxnId="{541AB3BB-329E-43D5-91D8-472B9C0E0304}">
      <dgm:prSet/>
      <dgm:spPr/>
      <dgm:t>
        <a:bodyPr/>
        <a:lstStyle/>
        <a:p>
          <a:endParaRPr lang="fr-FR"/>
        </a:p>
      </dgm:t>
    </dgm:pt>
    <dgm:pt modelId="{129F7ED1-CBB4-49DE-8A2B-5F5B35AB027E}">
      <dgm:prSet phldrT="[Texte]"/>
      <dgm:spPr/>
      <dgm:t>
        <a:bodyPr/>
        <a:lstStyle/>
        <a:p>
          <a:pPr algn="just"/>
          <a:endParaRPr lang="fr-FR" dirty="0">
            <a:latin typeface="Arial" pitchFamily="34" charset="0"/>
            <a:cs typeface="Arial" pitchFamily="34" charset="0"/>
          </a:endParaRPr>
        </a:p>
      </dgm:t>
    </dgm:pt>
    <dgm:pt modelId="{99D2FC85-617F-42A8-9F37-12A6663F76C6}" type="parTrans" cxnId="{7E8ED04C-EECC-4C3B-ABC2-E061976A18C1}">
      <dgm:prSet/>
      <dgm:spPr/>
      <dgm:t>
        <a:bodyPr/>
        <a:lstStyle/>
        <a:p>
          <a:endParaRPr lang="fr-FR"/>
        </a:p>
      </dgm:t>
    </dgm:pt>
    <dgm:pt modelId="{6415007F-9B82-4F73-88FC-925E85F5DA99}" type="sibTrans" cxnId="{7E8ED04C-EECC-4C3B-ABC2-E061976A18C1}">
      <dgm:prSet/>
      <dgm:spPr/>
      <dgm:t>
        <a:bodyPr/>
        <a:lstStyle/>
        <a:p>
          <a:endParaRPr lang="fr-FR"/>
        </a:p>
      </dgm:t>
    </dgm:pt>
    <dgm:pt modelId="{674FAC26-A0BF-4509-A2BA-57B15C741452}">
      <dgm:prSet phldrT="[Texte]"/>
      <dgm:spPr/>
      <dgm:t>
        <a:bodyPr/>
        <a:lstStyle/>
        <a:p>
          <a:pPr algn="just"/>
          <a:r>
            <a:rPr lang="fr-FR" b="1" dirty="0" smtClean="0">
              <a:latin typeface="Arial" pitchFamily="34" charset="0"/>
              <a:cs typeface="Arial" pitchFamily="34" charset="0"/>
            </a:rPr>
            <a:t> L’agent est le seul responsable. Il indemnisera totalement le préjudice.</a:t>
          </a:r>
          <a:endParaRPr lang="fr-FR" b="1" dirty="0">
            <a:latin typeface="Arial" pitchFamily="34" charset="0"/>
            <a:cs typeface="Arial" pitchFamily="34" charset="0"/>
          </a:endParaRPr>
        </a:p>
      </dgm:t>
    </dgm:pt>
    <dgm:pt modelId="{2C4FBA40-C32D-41A2-9782-9868A09AD6B2}" type="parTrans" cxnId="{A32D62CB-A0C1-4D82-B78C-F46A6D1AF6D6}">
      <dgm:prSet/>
      <dgm:spPr/>
      <dgm:t>
        <a:bodyPr/>
        <a:lstStyle/>
        <a:p>
          <a:endParaRPr lang="fr-FR"/>
        </a:p>
      </dgm:t>
    </dgm:pt>
    <dgm:pt modelId="{3E899AAF-AF9A-45DB-AB2A-F4FAAD52E08C}" type="sibTrans" cxnId="{A32D62CB-A0C1-4D82-B78C-F46A6D1AF6D6}">
      <dgm:prSet/>
      <dgm:spPr/>
      <dgm:t>
        <a:bodyPr/>
        <a:lstStyle/>
        <a:p>
          <a:endParaRPr lang="fr-FR"/>
        </a:p>
      </dgm:t>
    </dgm:pt>
    <dgm:pt modelId="{384D032E-F0EA-4C17-ADBE-03C7D715CD30}">
      <dgm:prSet phldrT="[Texte]"/>
      <dgm:spPr/>
      <dgm:t>
        <a:bodyPr/>
        <a:lstStyle/>
        <a:p>
          <a:pPr algn="just"/>
          <a:r>
            <a:rPr lang="fr-FR" i="1" dirty="0" smtClean="0">
              <a:latin typeface="Arial" pitchFamily="34" charset="0"/>
              <a:cs typeface="Arial" pitchFamily="34" charset="0"/>
            </a:rPr>
            <a:t>En vacances, prendre en charge une victime d’une manière totalement inadaptée ;</a:t>
          </a:r>
          <a:endParaRPr lang="fr-FR" i="1" dirty="0">
            <a:latin typeface="Arial" pitchFamily="34" charset="0"/>
            <a:cs typeface="Arial" pitchFamily="34" charset="0"/>
          </a:endParaRPr>
        </a:p>
      </dgm:t>
    </dgm:pt>
    <dgm:pt modelId="{3BB414A2-BB2B-450D-90D2-66BEFA271AC4}" type="parTrans" cxnId="{4FA659AB-2294-4EE4-A556-49ED3F5B8354}">
      <dgm:prSet/>
      <dgm:spPr/>
      <dgm:t>
        <a:bodyPr/>
        <a:lstStyle/>
        <a:p>
          <a:endParaRPr lang="fr-FR"/>
        </a:p>
      </dgm:t>
    </dgm:pt>
    <dgm:pt modelId="{6E4CA85A-A28F-475E-AE24-DAD986208B7A}" type="sibTrans" cxnId="{4FA659AB-2294-4EE4-A556-49ED3F5B8354}">
      <dgm:prSet/>
      <dgm:spPr/>
      <dgm:t>
        <a:bodyPr/>
        <a:lstStyle/>
        <a:p>
          <a:endParaRPr lang="fr-FR"/>
        </a:p>
      </dgm:t>
    </dgm:pt>
    <dgm:pt modelId="{CEF84F9C-794B-44CD-9E7F-CCC3A15A6D77}">
      <dgm:prSet phldrT="[Texte]"/>
      <dgm:spPr/>
      <dgm:t>
        <a:bodyPr/>
        <a:lstStyle/>
        <a:p>
          <a:pPr algn="just"/>
          <a:endParaRPr lang="fr-FR" dirty="0">
            <a:latin typeface="Arial" pitchFamily="34" charset="0"/>
            <a:cs typeface="Arial" pitchFamily="34" charset="0"/>
          </a:endParaRPr>
        </a:p>
      </dgm:t>
    </dgm:pt>
    <dgm:pt modelId="{361D3F39-E5AC-4207-9D1E-3D7386B1A742}" type="parTrans" cxnId="{8D032F85-722A-413F-83F1-5704FECAC0AA}">
      <dgm:prSet/>
      <dgm:spPr/>
      <dgm:t>
        <a:bodyPr/>
        <a:lstStyle/>
        <a:p>
          <a:endParaRPr lang="fr-FR"/>
        </a:p>
      </dgm:t>
    </dgm:pt>
    <dgm:pt modelId="{7FCB9245-D1C6-407D-8B2E-45DBEDF8BE3B}" type="sibTrans" cxnId="{8D032F85-722A-413F-83F1-5704FECAC0AA}">
      <dgm:prSet/>
      <dgm:spPr/>
      <dgm:t>
        <a:bodyPr/>
        <a:lstStyle/>
        <a:p>
          <a:endParaRPr lang="fr-FR"/>
        </a:p>
      </dgm:t>
    </dgm:pt>
    <dgm:pt modelId="{4D996B3A-4CE8-4F4F-97E3-23DE04310450}">
      <dgm:prSet phldrT="[Texte]"/>
      <dgm:spPr/>
      <dgm:t>
        <a:bodyPr/>
        <a:lstStyle/>
        <a:p>
          <a:pPr algn="just"/>
          <a:r>
            <a:rPr lang="fr-FR" i="1" dirty="0" smtClean="0">
              <a:latin typeface="Arial" pitchFamily="34" charset="0"/>
              <a:cs typeface="Arial" pitchFamily="34" charset="0"/>
            </a:rPr>
            <a:t>Allumer un incendie volontaire ;</a:t>
          </a:r>
          <a:endParaRPr lang="fr-FR" i="1" dirty="0">
            <a:latin typeface="Arial" pitchFamily="34" charset="0"/>
            <a:cs typeface="Arial" pitchFamily="34" charset="0"/>
          </a:endParaRPr>
        </a:p>
      </dgm:t>
    </dgm:pt>
    <dgm:pt modelId="{E3A6BF4C-BF83-4882-A3EB-21740C9EFF68}" type="parTrans" cxnId="{1991E9F1-6F69-449B-9D6E-4CBD37AA8856}">
      <dgm:prSet/>
      <dgm:spPr/>
      <dgm:t>
        <a:bodyPr/>
        <a:lstStyle/>
        <a:p>
          <a:endParaRPr lang="fr-FR"/>
        </a:p>
      </dgm:t>
    </dgm:pt>
    <dgm:pt modelId="{545FCFFA-6414-4A83-B02D-94FA4FEBDAF2}" type="sibTrans" cxnId="{1991E9F1-6F69-449B-9D6E-4CBD37AA8856}">
      <dgm:prSet/>
      <dgm:spPr/>
      <dgm:t>
        <a:bodyPr/>
        <a:lstStyle/>
        <a:p>
          <a:endParaRPr lang="fr-FR"/>
        </a:p>
      </dgm:t>
    </dgm:pt>
    <dgm:pt modelId="{E323F255-2683-4D25-8B01-D2E9C1DC4DA4}">
      <dgm:prSet phldrT="[Texte]"/>
      <dgm:spPr/>
      <dgm:t>
        <a:bodyPr/>
        <a:lstStyle/>
        <a:p>
          <a:pPr algn="just"/>
          <a:endParaRPr lang="fr-FR" dirty="0">
            <a:latin typeface="Arial" pitchFamily="34" charset="0"/>
            <a:cs typeface="Arial" pitchFamily="34" charset="0"/>
          </a:endParaRPr>
        </a:p>
      </dgm:t>
    </dgm:pt>
    <dgm:pt modelId="{DBBD9D54-3DB6-4A76-806F-D2E06334BC09}" type="parTrans" cxnId="{239165E9-2E0D-4F8F-A37E-CF4B7A4A3D4B}">
      <dgm:prSet/>
      <dgm:spPr/>
      <dgm:t>
        <a:bodyPr/>
        <a:lstStyle/>
        <a:p>
          <a:endParaRPr lang="fr-FR"/>
        </a:p>
      </dgm:t>
    </dgm:pt>
    <dgm:pt modelId="{CF3ADD24-EAE3-4735-8612-6ED0AE969D51}" type="sibTrans" cxnId="{239165E9-2E0D-4F8F-A37E-CF4B7A4A3D4B}">
      <dgm:prSet/>
      <dgm:spPr/>
      <dgm:t>
        <a:bodyPr/>
        <a:lstStyle/>
        <a:p>
          <a:endParaRPr lang="fr-FR"/>
        </a:p>
      </dgm:t>
    </dgm:pt>
    <dgm:pt modelId="{94CEBA0F-1200-4021-9389-FAEF150ECE0C}">
      <dgm:prSet phldrT="[Texte]"/>
      <dgm:spPr/>
      <dgm:t>
        <a:bodyPr/>
        <a:lstStyle/>
        <a:p>
          <a:pPr algn="just"/>
          <a:r>
            <a:rPr lang="fr-FR" i="1" dirty="0" smtClean="0">
              <a:latin typeface="Arial" pitchFamily="34" charset="0"/>
              <a:cs typeface="Arial" pitchFamily="34" charset="0"/>
            </a:rPr>
            <a:t>Laisser l’état de la victime s’aggraver en raison d’un conflit personnel.</a:t>
          </a:r>
          <a:endParaRPr lang="fr-FR" i="1" dirty="0">
            <a:latin typeface="Arial" pitchFamily="34" charset="0"/>
            <a:cs typeface="Arial" pitchFamily="34" charset="0"/>
          </a:endParaRPr>
        </a:p>
      </dgm:t>
    </dgm:pt>
    <dgm:pt modelId="{32A03CE4-2063-4D7F-A4B9-BED604EAD07A}" type="parTrans" cxnId="{227A80C4-9421-4E21-A84F-5A106A3B5EB5}">
      <dgm:prSet/>
      <dgm:spPr/>
      <dgm:t>
        <a:bodyPr/>
        <a:lstStyle/>
        <a:p>
          <a:endParaRPr lang="fr-FR"/>
        </a:p>
      </dgm:t>
    </dgm:pt>
    <dgm:pt modelId="{1E70076E-2EFC-4ED9-B994-BB479EAC2C0E}" type="sibTrans" cxnId="{227A80C4-9421-4E21-A84F-5A106A3B5EB5}">
      <dgm:prSet/>
      <dgm:spPr/>
      <dgm:t>
        <a:bodyPr/>
        <a:lstStyle/>
        <a:p>
          <a:endParaRPr lang="fr-FR"/>
        </a:p>
      </dgm:t>
    </dgm:pt>
    <dgm:pt modelId="{B11CB79B-6D7B-45C8-BA75-1758CDC87356}">
      <dgm:prSet phldrT="[Texte]"/>
      <dgm:spPr/>
      <dgm:t>
        <a:bodyPr/>
        <a:lstStyle/>
        <a:p>
          <a:pPr algn="just"/>
          <a:r>
            <a:rPr lang="fr-FR" i="1" dirty="0" smtClean="0">
              <a:latin typeface="Arial" pitchFamily="34" charset="0"/>
              <a:cs typeface="Arial" pitchFamily="34" charset="0"/>
            </a:rPr>
            <a:t>En intervention, frapper une victime;</a:t>
          </a:r>
          <a:endParaRPr lang="fr-FR" i="1" dirty="0">
            <a:latin typeface="Arial" pitchFamily="34" charset="0"/>
            <a:cs typeface="Arial" pitchFamily="34" charset="0"/>
          </a:endParaRPr>
        </a:p>
      </dgm:t>
    </dgm:pt>
    <dgm:pt modelId="{2F4DF9B1-F656-4D19-8EE9-8AAD873DA061}" type="parTrans" cxnId="{5B10C955-0D41-4889-92FC-AEFDD3D7C027}">
      <dgm:prSet/>
      <dgm:spPr/>
      <dgm:t>
        <a:bodyPr/>
        <a:lstStyle/>
        <a:p>
          <a:endParaRPr lang="fr-FR"/>
        </a:p>
      </dgm:t>
    </dgm:pt>
    <dgm:pt modelId="{F4373033-AC3D-4040-9D26-7EB978559925}" type="sibTrans" cxnId="{5B10C955-0D41-4889-92FC-AEFDD3D7C027}">
      <dgm:prSet/>
      <dgm:spPr/>
      <dgm:t>
        <a:bodyPr/>
        <a:lstStyle/>
        <a:p>
          <a:endParaRPr lang="fr-FR"/>
        </a:p>
      </dgm:t>
    </dgm:pt>
    <dgm:pt modelId="{FA69A1BF-E10E-4341-A01F-92916662C0CC}">
      <dgm:prSet phldrT="[Texte]"/>
      <dgm:spPr/>
      <dgm:t>
        <a:bodyPr/>
        <a:lstStyle/>
        <a:p>
          <a:pPr algn="just"/>
          <a:r>
            <a:rPr lang="fr-FR" i="1" dirty="0" smtClean="0">
              <a:latin typeface="Arial" pitchFamily="34" charset="0"/>
              <a:cs typeface="Arial" pitchFamily="34" charset="0"/>
            </a:rPr>
            <a:t>Briser le téléphone ou les lunettes de la victime en la transportant ;</a:t>
          </a:r>
          <a:endParaRPr lang="fr-FR" i="1" dirty="0">
            <a:latin typeface="Arial" pitchFamily="34" charset="0"/>
            <a:cs typeface="Arial" pitchFamily="34" charset="0"/>
          </a:endParaRPr>
        </a:p>
      </dgm:t>
    </dgm:pt>
    <dgm:pt modelId="{CFE31842-FC03-449D-8AA5-764BD6CF34A5}" type="parTrans" cxnId="{9DF58F7B-2583-4B7F-9C9E-3A604AADCDDB}">
      <dgm:prSet/>
      <dgm:spPr/>
      <dgm:t>
        <a:bodyPr/>
        <a:lstStyle/>
        <a:p>
          <a:endParaRPr lang="fr-FR"/>
        </a:p>
      </dgm:t>
    </dgm:pt>
    <dgm:pt modelId="{BA768E1C-9704-4026-8925-C21A611A575F}" type="sibTrans" cxnId="{9DF58F7B-2583-4B7F-9C9E-3A604AADCDDB}">
      <dgm:prSet/>
      <dgm:spPr/>
      <dgm:t>
        <a:bodyPr/>
        <a:lstStyle/>
        <a:p>
          <a:endParaRPr lang="fr-FR"/>
        </a:p>
      </dgm:t>
    </dgm:pt>
    <dgm:pt modelId="{37428719-D2DA-4F66-B2EC-D490341EE778}">
      <dgm:prSet phldrT="[Texte]"/>
      <dgm:spPr/>
      <dgm:t>
        <a:bodyPr/>
        <a:lstStyle/>
        <a:p>
          <a:pPr algn="just"/>
          <a:r>
            <a:rPr lang="fr-FR" i="1" dirty="0" smtClean="0">
              <a:latin typeface="Arial" pitchFamily="34" charset="0"/>
              <a:cs typeface="Arial" pitchFamily="34" charset="0"/>
            </a:rPr>
            <a:t>Causer un accident de la route en intervention (hors alcool ou stupéfiants).</a:t>
          </a:r>
          <a:endParaRPr lang="fr-FR" i="1" dirty="0">
            <a:latin typeface="Arial" pitchFamily="34" charset="0"/>
            <a:cs typeface="Arial" pitchFamily="34" charset="0"/>
          </a:endParaRPr>
        </a:p>
      </dgm:t>
    </dgm:pt>
    <dgm:pt modelId="{347EA8EB-7CB3-46C4-AEF4-298FD6C48CA3}" type="parTrans" cxnId="{E1AEFECA-6B29-4EC7-854C-92B9C6753CCF}">
      <dgm:prSet/>
      <dgm:spPr/>
      <dgm:t>
        <a:bodyPr/>
        <a:lstStyle/>
        <a:p>
          <a:endParaRPr lang="fr-FR"/>
        </a:p>
      </dgm:t>
    </dgm:pt>
    <dgm:pt modelId="{C577E721-CF38-4587-82E0-5D18CE870C1C}" type="sibTrans" cxnId="{E1AEFECA-6B29-4EC7-854C-92B9C6753CCF}">
      <dgm:prSet/>
      <dgm:spPr/>
      <dgm:t>
        <a:bodyPr/>
        <a:lstStyle/>
        <a:p>
          <a:endParaRPr lang="fr-FR"/>
        </a:p>
      </dgm:t>
    </dgm:pt>
    <dgm:pt modelId="{009D0EEF-7933-4BF0-90E3-F969D49E5F92}">
      <dgm:prSet phldrT="[Texte]"/>
      <dgm:spPr/>
      <dgm:t>
        <a:bodyPr/>
        <a:lstStyle/>
        <a:p>
          <a:pPr algn="just"/>
          <a:r>
            <a:rPr lang="fr-FR" b="1" dirty="0" smtClean="0">
              <a:latin typeface="Arial" pitchFamily="34" charset="0"/>
              <a:cs typeface="Arial" pitchFamily="34" charset="0"/>
            </a:rPr>
            <a:t>L’agent est responsable, mais la victime peut demander au SDIS de réparer son préjudice. Le SDIS pourra se retourner totalement ou partiellement contre l’agent. </a:t>
          </a:r>
          <a:endParaRPr lang="fr-FR" b="1" dirty="0">
            <a:latin typeface="Arial" pitchFamily="34" charset="0"/>
            <a:cs typeface="Arial" pitchFamily="34" charset="0"/>
          </a:endParaRPr>
        </a:p>
      </dgm:t>
    </dgm:pt>
    <dgm:pt modelId="{A0C38535-E7CA-453D-A744-837377F5D7C9}" type="parTrans" cxnId="{9E9E8A33-914D-477E-B375-9D65DDDC8955}">
      <dgm:prSet/>
      <dgm:spPr/>
      <dgm:t>
        <a:bodyPr/>
        <a:lstStyle/>
        <a:p>
          <a:endParaRPr lang="fr-FR"/>
        </a:p>
      </dgm:t>
    </dgm:pt>
    <dgm:pt modelId="{CC822B82-A432-464E-8FB9-EA7C505E7687}" type="sibTrans" cxnId="{9E9E8A33-914D-477E-B375-9D65DDDC8955}">
      <dgm:prSet/>
      <dgm:spPr/>
      <dgm:t>
        <a:bodyPr/>
        <a:lstStyle/>
        <a:p>
          <a:endParaRPr lang="fr-FR"/>
        </a:p>
      </dgm:t>
    </dgm:pt>
    <dgm:pt modelId="{6389EFCD-D58E-4420-BBFD-FD1417F59BED}">
      <dgm:prSet phldrT="[Texte]"/>
      <dgm:spPr/>
      <dgm:t>
        <a:bodyPr/>
        <a:lstStyle/>
        <a:p>
          <a:pPr algn="just"/>
          <a:endParaRPr lang="fr-FR" dirty="0">
            <a:latin typeface="Arial" pitchFamily="34" charset="0"/>
            <a:cs typeface="Arial" pitchFamily="34" charset="0"/>
          </a:endParaRPr>
        </a:p>
      </dgm:t>
    </dgm:pt>
    <dgm:pt modelId="{4A5BCBC8-CD04-4795-A897-130AB252FD81}" type="parTrans" cxnId="{E7F1DC35-2454-4271-A92C-E782AF1BB55B}">
      <dgm:prSet/>
      <dgm:spPr/>
      <dgm:t>
        <a:bodyPr/>
        <a:lstStyle/>
        <a:p>
          <a:endParaRPr lang="fr-FR"/>
        </a:p>
      </dgm:t>
    </dgm:pt>
    <dgm:pt modelId="{76EDE39A-F991-4303-AC04-68B77DCCC4E0}" type="sibTrans" cxnId="{E7F1DC35-2454-4271-A92C-E782AF1BB55B}">
      <dgm:prSet/>
      <dgm:spPr/>
      <dgm:t>
        <a:bodyPr/>
        <a:lstStyle/>
        <a:p>
          <a:endParaRPr lang="fr-FR"/>
        </a:p>
      </dgm:t>
    </dgm:pt>
    <dgm:pt modelId="{D76EBD05-37F9-4FAA-96CB-AFBA2D11831F}">
      <dgm:prSet phldrT="[Texte]"/>
      <dgm:spPr/>
      <dgm:t>
        <a:bodyPr/>
        <a:lstStyle/>
        <a:p>
          <a:pPr algn="just"/>
          <a:r>
            <a:rPr lang="fr-FR" b="0" i="1" dirty="0" smtClean="0">
              <a:latin typeface="Arial" pitchFamily="34" charset="0"/>
              <a:cs typeface="Arial" pitchFamily="34" charset="0"/>
            </a:rPr>
            <a:t>Voler un bien lors d’une intervention chez une victime ;</a:t>
          </a:r>
          <a:endParaRPr lang="fr-FR" b="0" i="1" dirty="0">
            <a:latin typeface="Arial" pitchFamily="34" charset="0"/>
            <a:cs typeface="Arial" pitchFamily="34" charset="0"/>
          </a:endParaRPr>
        </a:p>
      </dgm:t>
    </dgm:pt>
    <dgm:pt modelId="{11316B99-FD9D-4C7C-9755-6FDA9A953210}" type="parTrans" cxnId="{57E23051-978F-40EB-9DF5-0DAC9997ACB4}">
      <dgm:prSet/>
      <dgm:spPr/>
      <dgm:t>
        <a:bodyPr/>
        <a:lstStyle/>
        <a:p>
          <a:endParaRPr lang="fr-FR"/>
        </a:p>
      </dgm:t>
    </dgm:pt>
    <dgm:pt modelId="{A748A726-D33B-4AC9-BA56-C851EB58587C}" type="sibTrans" cxnId="{57E23051-978F-40EB-9DF5-0DAC9997ACB4}">
      <dgm:prSet/>
      <dgm:spPr/>
      <dgm:t>
        <a:bodyPr/>
        <a:lstStyle/>
        <a:p>
          <a:endParaRPr lang="fr-FR"/>
        </a:p>
      </dgm:t>
    </dgm:pt>
    <dgm:pt modelId="{AE723A5C-9A97-4FE0-898D-4ACB3008D631}">
      <dgm:prSet phldrT="[Texte]"/>
      <dgm:spPr/>
      <dgm:t>
        <a:bodyPr/>
        <a:lstStyle/>
        <a:p>
          <a:pPr algn="just"/>
          <a:endParaRPr lang="fr-FR" b="0" dirty="0">
            <a:latin typeface="Arial" pitchFamily="34" charset="0"/>
            <a:cs typeface="Arial" pitchFamily="34" charset="0"/>
          </a:endParaRPr>
        </a:p>
      </dgm:t>
    </dgm:pt>
    <dgm:pt modelId="{94246166-FC35-402E-B118-60C1CECEDB69}" type="parTrans" cxnId="{A1398F9F-6B12-4043-89F6-2DD4CFF13BFB}">
      <dgm:prSet/>
      <dgm:spPr/>
      <dgm:t>
        <a:bodyPr/>
        <a:lstStyle/>
        <a:p>
          <a:endParaRPr lang="fr-FR"/>
        </a:p>
      </dgm:t>
    </dgm:pt>
    <dgm:pt modelId="{493641F1-4AE0-4707-9DC5-D4A07285B8DC}" type="sibTrans" cxnId="{A1398F9F-6B12-4043-89F6-2DD4CFF13BFB}">
      <dgm:prSet/>
      <dgm:spPr/>
      <dgm:t>
        <a:bodyPr/>
        <a:lstStyle/>
        <a:p>
          <a:endParaRPr lang="fr-FR"/>
        </a:p>
      </dgm:t>
    </dgm:pt>
    <dgm:pt modelId="{38895A55-2496-404D-B0A2-E3197CE83BC0}">
      <dgm:prSet phldrT="[Texte]"/>
      <dgm:spPr/>
      <dgm:t>
        <a:bodyPr/>
        <a:lstStyle/>
        <a:p>
          <a:pPr algn="just"/>
          <a:r>
            <a:rPr lang="fr-FR" b="0" i="1" dirty="0" smtClean="0">
              <a:latin typeface="Arial" pitchFamily="34" charset="0"/>
              <a:cs typeface="Arial" pitchFamily="34" charset="0"/>
            </a:rPr>
            <a:t>Causer un accident avec un véhicule de service, sur un détour effectué à titre personnel.</a:t>
          </a:r>
          <a:endParaRPr lang="fr-FR" b="0" i="1" dirty="0">
            <a:latin typeface="Arial" pitchFamily="34" charset="0"/>
            <a:cs typeface="Arial" pitchFamily="34" charset="0"/>
          </a:endParaRPr>
        </a:p>
      </dgm:t>
    </dgm:pt>
    <dgm:pt modelId="{9F2F3AEF-7533-4370-AA93-29F4863BDF2D}" type="parTrans" cxnId="{9E8102D4-5478-435D-864A-A8F6864F013E}">
      <dgm:prSet/>
      <dgm:spPr/>
      <dgm:t>
        <a:bodyPr/>
        <a:lstStyle/>
        <a:p>
          <a:endParaRPr lang="fr-FR"/>
        </a:p>
      </dgm:t>
    </dgm:pt>
    <dgm:pt modelId="{27DDB625-3956-44CC-8207-FA6378F8891F}" type="sibTrans" cxnId="{9E8102D4-5478-435D-864A-A8F6864F013E}">
      <dgm:prSet/>
      <dgm:spPr/>
      <dgm:t>
        <a:bodyPr/>
        <a:lstStyle/>
        <a:p>
          <a:endParaRPr lang="fr-FR"/>
        </a:p>
      </dgm:t>
    </dgm:pt>
    <dgm:pt modelId="{8FD1B3DC-0BF2-4CED-BB7F-D86D413189B8}" type="pres">
      <dgm:prSet presAssocID="{570DA576-F1B1-4645-862B-8BCFB95F5C93}" presName="Name0" presStyleCnt="0">
        <dgm:presLayoutVars>
          <dgm:dir/>
          <dgm:animLvl val="lvl"/>
          <dgm:resizeHandles val="exact"/>
        </dgm:presLayoutVars>
      </dgm:prSet>
      <dgm:spPr/>
      <dgm:t>
        <a:bodyPr/>
        <a:lstStyle/>
        <a:p>
          <a:endParaRPr lang="fr-FR"/>
        </a:p>
      </dgm:t>
    </dgm:pt>
    <dgm:pt modelId="{9D9D7544-2213-45B1-A424-B6567770553C}" type="pres">
      <dgm:prSet presAssocID="{49218F04-4E59-48B5-88FD-B36D0F29FBE9}" presName="composite" presStyleCnt="0"/>
      <dgm:spPr/>
    </dgm:pt>
    <dgm:pt modelId="{4CBF7762-9298-47A8-9655-2D0A6DBE6E1A}" type="pres">
      <dgm:prSet presAssocID="{49218F04-4E59-48B5-88FD-B36D0F29FBE9}" presName="parTx" presStyleLbl="alignNode1" presStyleIdx="0" presStyleCnt="3" custLinFactNeighborX="-103" custLinFactNeighborY="-89014">
        <dgm:presLayoutVars>
          <dgm:chMax val="0"/>
          <dgm:chPref val="0"/>
          <dgm:bulletEnabled val="1"/>
        </dgm:presLayoutVars>
      </dgm:prSet>
      <dgm:spPr/>
      <dgm:t>
        <a:bodyPr/>
        <a:lstStyle/>
        <a:p>
          <a:endParaRPr lang="fr-FR"/>
        </a:p>
      </dgm:t>
    </dgm:pt>
    <dgm:pt modelId="{A0D6ED1B-3D5D-46BB-9B16-BBEA6F4E802F}" type="pres">
      <dgm:prSet presAssocID="{49218F04-4E59-48B5-88FD-B36D0F29FBE9}" presName="desTx" presStyleLbl="alignAccFollowNode1" presStyleIdx="0" presStyleCnt="3" custLinFactNeighborX="-103" custLinFactNeighborY="-3342">
        <dgm:presLayoutVars>
          <dgm:bulletEnabled val="1"/>
        </dgm:presLayoutVars>
      </dgm:prSet>
      <dgm:spPr/>
      <dgm:t>
        <a:bodyPr/>
        <a:lstStyle/>
        <a:p>
          <a:endParaRPr lang="fr-FR"/>
        </a:p>
      </dgm:t>
    </dgm:pt>
    <dgm:pt modelId="{FA54BB72-D3C1-4111-9DA4-DC9E42874FAC}" type="pres">
      <dgm:prSet presAssocID="{FFC10847-7F26-4295-B51D-4451FAF93A3B}" presName="space" presStyleCnt="0"/>
      <dgm:spPr/>
    </dgm:pt>
    <dgm:pt modelId="{D70D9686-22EC-4F44-B3E0-9C4710603D3F}" type="pres">
      <dgm:prSet presAssocID="{91543F24-D293-48E8-98B6-83F6E075A026}" presName="composite" presStyleCnt="0"/>
      <dgm:spPr/>
    </dgm:pt>
    <dgm:pt modelId="{9E57045B-85EF-43CE-886C-081788131149}" type="pres">
      <dgm:prSet presAssocID="{91543F24-D293-48E8-98B6-83F6E075A026}" presName="parTx" presStyleLbl="alignNode1" presStyleIdx="1" presStyleCnt="3" custLinFactNeighborX="-103" custLinFactNeighborY="-89014">
        <dgm:presLayoutVars>
          <dgm:chMax val="0"/>
          <dgm:chPref val="0"/>
          <dgm:bulletEnabled val="1"/>
        </dgm:presLayoutVars>
      </dgm:prSet>
      <dgm:spPr/>
      <dgm:t>
        <a:bodyPr/>
        <a:lstStyle/>
        <a:p>
          <a:endParaRPr lang="fr-FR"/>
        </a:p>
      </dgm:t>
    </dgm:pt>
    <dgm:pt modelId="{9DA7FE1B-F214-4508-868D-ADE31A6BC46C}" type="pres">
      <dgm:prSet presAssocID="{91543F24-D293-48E8-98B6-83F6E075A026}" presName="desTx" presStyleLbl="alignAccFollowNode1" presStyleIdx="1" presStyleCnt="3" custLinFactNeighborX="-1114" custLinFactNeighborY="-3754">
        <dgm:presLayoutVars>
          <dgm:bulletEnabled val="1"/>
        </dgm:presLayoutVars>
      </dgm:prSet>
      <dgm:spPr/>
      <dgm:t>
        <a:bodyPr/>
        <a:lstStyle/>
        <a:p>
          <a:endParaRPr lang="fr-FR"/>
        </a:p>
      </dgm:t>
    </dgm:pt>
    <dgm:pt modelId="{6F102FA2-307A-413E-A6BB-69497B2DED64}" type="pres">
      <dgm:prSet presAssocID="{90537483-B27A-4368-A0C4-187B29E0EDAC}" presName="space" presStyleCnt="0"/>
      <dgm:spPr/>
    </dgm:pt>
    <dgm:pt modelId="{9CDF57B7-6502-425C-A9C0-1B6A9084D0B5}" type="pres">
      <dgm:prSet presAssocID="{26BD7CE3-7E16-4083-96C3-64DB2A44BE46}" presName="composite" presStyleCnt="0"/>
      <dgm:spPr/>
    </dgm:pt>
    <dgm:pt modelId="{5723BE14-22AF-431A-BAFE-01AAE212C93D}" type="pres">
      <dgm:prSet presAssocID="{26BD7CE3-7E16-4083-96C3-64DB2A44BE46}" presName="parTx" presStyleLbl="alignNode1" presStyleIdx="2" presStyleCnt="3" custLinFactNeighborX="-103" custLinFactNeighborY="-89014">
        <dgm:presLayoutVars>
          <dgm:chMax val="0"/>
          <dgm:chPref val="0"/>
          <dgm:bulletEnabled val="1"/>
        </dgm:presLayoutVars>
      </dgm:prSet>
      <dgm:spPr/>
      <dgm:t>
        <a:bodyPr/>
        <a:lstStyle/>
        <a:p>
          <a:endParaRPr lang="fr-FR"/>
        </a:p>
      </dgm:t>
    </dgm:pt>
    <dgm:pt modelId="{D4F111F6-38E5-45CB-ADEC-25B5C02472EE}" type="pres">
      <dgm:prSet presAssocID="{26BD7CE3-7E16-4083-96C3-64DB2A44BE46}" presName="desTx" presStyleLbl="alignAccFollowNode1" presStyleIdx="2" presStyleCnt="3" custLinFactNeighborX="103" custLinFactNeighborY="-3342">
        <dgm:presLayoutVars>
          <dgm:bulletEnabled val="1"/>
        </dgm:presLayoutVars>
      </dgm:prSet>
      <dgm:spPr/>
      <dgm:t>
        <a:bodyPr/>
        <a:lstStyle/>
        <a:p>
          <a:endParaRPr lang="fr-FR"/>
        </a:p>
      </dgm:t>
    </dgm:pt>
  </dgm:ptLst>
  <dgm:cxnLst>
    <dgm:cxn modelId="{72344D2B-E59C-4D7B-BB2B-FEDE4AC7E9F8}" srcId="{49218F04-4E59-48B5-88FD-B36D0F29FBE9}" destId="{C14BE049-2789-4050-AB97-77E05D45CEF1}" srcOrd="1" destOrd="0" parTransId="{3E16F1DE-F4C7-4ACD-ACBD-94F174825A6B}" sibTransId="{63E7A20C-C820-44EB-A196-AD0BCBF088FD}"/>
    <dgm:cxn modelId="{227A80C4-9421-4E21-A84F-5A106A3B5EB5}" srcId="{26BD7CE3-7E16-4083-96C3-64DB2A44BE46}" destId="{94CEBA0F-1200-4021-9389-FAEF150ECE0C}" srcOrd="7" destOrd="0" parTransId="{32A03CE4-2063-4D7F-A4B9-BED604EAD07A}" sibTransId="{1E70076E-2EFC-4ED9-B994-BB479EAC2C0E}"/>
    <dgm:cxn modelId="{239165E9-2E0D-4F8F-A37E-CF4B7A4A3D4B}" srcId="{26BD7CE3-7E16-4083-96C3-64DB2A44BE46}" destId="{E323F255-2683-4D25-8B01-D2E9C1DC4DA4}" srcOrd="1" destOrd="0" parTransId="{DBBD9D54-3DB6-4A76-806F-D2E06334BC09}" sibTransId="{CF3ADD24-EAE3-4735-8612-6ED0AE969D51}"/>
    <dgm:cxn modelId="{5B10C955-0D41-4889-92FC-AEFDD3D7C027}" srcId="{26BD7CE3-7E16-4083-96C3-64DB2A44BE46}" destId="{B11CB79B-6D7B-45C8-BA75-1758CDC87356}" srcOrd="5" destOrd="0" parTransId="{2F4DF9B1-F656-4D19-8EE9-8AAD873DA061}" sibTransId="{F4373033-AC3D-4040-9D26-7EB978559925}"/>
    <dgm:cxn modelId="{6E394AC1-C445-4285-8BD4-AB61650FD53D}" type="presOf" srcId="{37428719-D2DA-4F66-B2EC-D490341EE778}" destId="{A0D6ED1B-3D5D-46BB-9B16-BBEA6F4E802F}" srcOrd="0" destOrd="6" presId="urn:microsoft.com/office/officeart/2005/8/layout/hList1"/>
    <dgm:cxn modelId="{2C29F4C2-ACBA-4435-89E0-0EEAE3622EAB}" type="presOf" srcId="{49218F04-4E59-48B5-88FD-B36D0F29FBE9}" destId="{4CBF7762-9298-47A8-9655-2D0A6DBE6E1A}" srcOrd="0" destOrd="0" presId="urn:microsoft.com/office/officeart/2005/8/layout/hList1"/>
    <dgm:cxn modelId="{0D751EB0-BEA2-4A36-849E-75C45889DD7B}" type="presOf" srcId="{D76EBD05-37F9-4FAA-96CB-AFBA2D11831F}" destId="{9DA7FE1B-F214-4508-868D-ADE31A6BC46C}" srcOrd="0" destOrd="4" presId="urn:microsoft.com/office/officeart/2005/8/layout/hList1"/>
    <dgm:cxn modelId="{871DDE08-9487-4812-9F0F-1B741C4AC905}" type="presOf" srcId="{129F7ED1-CBB4-49DE-8A2B-5F5B35AB027E}" destId="{A0D6ED1B-3D5D-46BB-9B16-BBEA6F4E802F}" srcOrd="0" destOrd="3" presId="urn:microsoft.com/office/officeart/2005/8/layout/hList1"/>
    <dgm:cxn modelId="{A1398F9F-6B12-4043-89F6-2DD4CFF13BFB}" srcId="{91543F24-D293-48E8-98B6-83F6E075A026}" destId="{AE723A5C-9A97-4FE0-898D-4ACB3008D631}" srcOrd="3" destOrd="0" parTransId="{94246166-FC35-402E-B118-60C1CECEDB69}" sibTransId="{493641F1-4AE0-4707-9DC5-D4A07285B8DC}"/>
    <dgm:cxn modelId="{CB0F2430-9145-41C1-AEDF-6E5F4D4C82F7}" type="presOf" srcId="{009D0EEF-7933-4BF0-90E3-F969D49E5F92}" destId="{9DA7FE1B-F214-4508-868D-ADE31A6BC46C}" srcOrd="0" destOrd="2" presId="urn:microsoft.com/office/officeart/2005/8/layout/hList1"/>
    <dgm:cxn modelId="{8D032F85-722A-413F-83F1-5704FECAC0AA}" srcId="{26BD7CE3-7E16-4083-96C3-64DB2A44BE46}" destId="{CEF84F9C-794B-44CD-9E7F-CCC3A15A6D77}" srcOrd="3" destOrd="0" parTransId="{361D3F39-E5AC-4207-9D1E-3D7386B1A742}" sibTransId="{7FCB9245-D1C6-407D-8B2E-45DBEDF8BE3B}"/>
    <dgm:cxn modelId="{ACB6E3FD-664F-4A45-8683-FEEDC1F43FF2}" srcId="{26BD7CE3-7E16-4083-96C3-64DB2A44BE46}" destId="{41DD3FC5-BF02-4FDA-AA56-8F8AF42FCB5A}" srcOrd="0" destOrd="0" parTransId="{FB6CC8EC-3A4A-43CD-94C2-9103F0F95382}" sibTransId="{E1D306DC-EC23-4CF2-840A-864573832031}"/>
    <dgm:cxn modelId="{7CC5707C-2C36-4D5B-AB55-AD7325D1CAC5}" type="presOf" srcId="{91543F24-D293-48E8-98B6-83F6E075A026}" destId="{9E57045B-85EF-43CE-886C-081788131149}" srcOrd="0" destOrd="0" presId="urn:microsoft.com/office/officeart/2005/8/layout/hList1"/>
    <dgm:cxn modelId="{1823E7CA-C9F2-4BAF-833D-D0D4F38A60F7}" type="presOf" srcId="{674FAC26-A0BF-4509-A2BA-57B15C741452}" destId="{D4F111F6-38E5-45CB-ADEC-25B5C02472EE}" srcOrd="0" destOrd="2" presId="urn:microsoft.com/office/officeart/2005/8/layout/hList1"/>
    <dgm:cxn modelId="{477DF94B-CD63-4680-BC26-40CB4B51634C}" type="presOf" srcId="{7E57186D-7D97-4DD2-8BDE-6F9CBBA78555}" destId="{A0D6ED1B-3D5D-46BB-9B16-BBEA6F4E802F}" srcOrd="0" destOrd="2" presId="urn:microsoft.com/office/officeart/2005/8/layout/hList1"/>
    <dgm:cxn modelId="{7E8ED04C-EECC-4C3B-ABC2-E061976A18C1}" srcId="{49218F04-4E59-48B5-88FD-B36D0F29FBE9}" destId="{129F7ED1-CBB4-49DE-8A2B-5F5B35AB027E}" srcOrd="3" destOrd="0" parTransId="{99D2FC85-617F-42A8-9F37-12A6663F76C6}" sibTransId="{6415007F-9B82-4F73-88FC-925E85F5DA99}"/>
    <dgm:cxn modelId="{40FF6074-A9D3-4C2C-89AA-0348E0DD71B6}" srcId="{570DA576-F1B1-4645-862B-8BCFB95F5C93}" destId="{26BD7CE3-7E16-4083-96C3-64DB2A44BE46}" srcOrd="2" destOrd="0" parTransId="{4FE6CFF1-E1F1-4EF6-AD9F-1D0188EB87A4}" sibTransId="{0FE56444-2999-4235-8908-00ED86DAC7DF}"/>
    <dgm:cxn modelId="{0F6FA410-9F80-4F77-998A-99C11C77E152}" type="presOf" srcId="{95C93AE9-DB59-409C-94DD-511D2A41D5FA}" destId="{9DA7FE1B-F214-4508-868D-ADE31A6BC46C}" srcOrd="0" destOrd="0" presId="urn:microsoft.com/office/officeart/2005/8/layout/hList1"/>
    <dgm:cxn modelId="{6995D94E-D5C1-4C2C-A14F-A459256D09DA}" type="presOf" srcId="{38895A55-2496-404D-B0A2-E3197CE83BC0}" destId="{9DA7FE1B-F214-4508-868D-ADE31A6BC46C}" srcOrd="0" destOrd="5" presId="urn:microsoft.com/office/officeart/2005/8/layout/hList1"/>
    <dgm:cxn modelId="{307EDCEF-3746-4362-8154-50E81C667AAB}" srcId="{570DA576-F1B1-4645-862B-8BCFB95F5C93}" destId="{49218F04-4E59-48B5-88FD-B36D0F29FBE9}" srcOrd="0" destOrd="0" parTransId="{CA536B26-EF6A-40EF-832F-0608A27187D0}" sibTransId="{FFC10847-7F26-4295-B51D-4451FAF93A3B}"/>
    <dgm:cxn modelId="{7C6C98B4-0DF9-4D42-A18A-3E5AC086216B}" type="presOf" srcId="{E323F255-2683-4D25-8B01-D2E9C1DC4DA4}" destId="{D4F111F6-38E5-45CB-ADEC-25B5C02472EE}" srcOrd="0" destOrd="1" presId="urn:microsoft.com/office/officeart/2005/8/layout/hList1"/>
    <dgm:cxn modelId="{4FA659AB-2294-4EE4-A556-49ED3F5B8354}" srcId="{26BD7CE3-7E16-4083-96C3-64DB2A44BE46}" destId="{384D032E-F0EA-4C17-ADBE-03C7D715CD30}" srcOrd="4" destOrd="0" parTransId="{3BB414A2-BB2B-450D-90D2-66BEFA271AC4}" sibTransId="{6E4CA85A-A28F-475E-AE24-DAD986208B7A}"/>
    <dgm:cxn modelId="{247E0D8B-B255-4B6E-AEE3-86D8006AC95A}" srcId="{49218F04-4E59-48B5-88FD-B36D0F29FBE9}" destId="{3CACC38D-E178-49F8-971E-590CC906E36A}" srcOrd="0" destOrd="0" parTransId="{AF21A124-6EE7-45BB-812B-33D12DC727B6}" sibTransId="{990D2FF8-0744-45DF-B64A-0BDF6ACD0F73}"/>
    <dgm:cxn modelId="{8E0629D4-AE79-4060-9629-1743EF89B526}" type="presOf" srcId="{4D996B3A-4CE8-4F4F-97E3-23DE04310450}" destId="{D4F111F6-38E5-45CB-ADEC-25B5C02472EE}" srcOrd="0" destOrd="6" presId="urn:microsoft.com/office/officeart/2005/8/layout/hList1"/>
    <dgm:cxn modelId="{E7F1DC35-2454-4271-A92C-E782AF1BB55B}" srcId="{91543F24-D293-48E8-98B6-83F6E075A026}" destId="{6389EFCD-D58E-4420-BBFD-FD1417F59BED}" srcOrd="1" destOrd="0" parTransId="{4A5BCBC8-CD04-4795-A897-130AB252FD81}" sibTransId="{76EDE39A-F991-4303-AC04-68B77DCCC4E0}"/>
    <dgm:cxn modelId="{A32D62CB-A0C1-4D82-B78C-F46A6D1AF6D6}" srcId="{26BD7CE3-7E16-4083-96C3-64DB2A44BE46}" destId="{674FAC26-A0BF-4509-A2BA-57B15C741452}" srcOrd="2" destOrd="0" parTransId="{2C4FBA40-C32D-41A2-9782-9868A09AD6B2}" sibTransId="{3E899AAF-AF9A-45DB-AB2A-F4FAAD52E08C}"/>
    <dgm:cxn modelId="{57E23051-978F-40EB-9DF5-0DAC9997ACB4}" srcId="{91543F24-D293-48E8-98B6-83F6E075A026}" destId="{D76EBD05-37F9-4FAA-96CB-AFBA2D11831F}" srcOrd="4" destOrd="0" parTransId="{11316B99-FD9D-4C7C-9755-6FDA9A953210}" sibTransId="{A748A726-D33B-4AC9-BA56-C851EB58587C}"/>
    <dgm:cxn modelId="{735006E4-B424-41FE-9693-177915D3B249}" type="presOf" srcId="{26BD7CE3-7E16-4083-96C3-64DB2A44BE46}" destId="{5723BE14-22AF-431A-BAFE-01AAE212C93D}" srcOrd="0" destOrd="0" presId="urn:microsoft.com/office/officeart/2005/8/layout/hList1"/>
    <dgm:cxn modelId="{D2D650B0-65B6-479E-9337-DE378449607A}" type="presOf" srcId="{C14BE049-2789-4050-AB97-77E05D45CEF1}" destId="{A0D6ED1B-3D5D-46BB-9B16-BBEA6F4E802F}" srcOrd="0" destOrd="1" presId="urn:microsoft.com/office/officeart/2005/8/layout/hList1"/>
    <dgm:cxn modelId="{9E9E8A33-914D-477E-B375-9D65DDDC8955}" srcId="{91543F24-D293-48E8-98B6-83F6E075A026}" destId="{009D0EEF-7933-4BF0-90E3-F969D49E5F92}" srcOrd="2" destOrd="0" parTransId="{A0C38535-E7CA-453D-A744-837377F5D7C9}" sibTransId="{CC822B82-A432-464E-8FB9-EA7C505E7687}"/>
    <dgm:cxn modelId="{9E8102D4-5478-435D-864A-A8F6864F013E}" srcId="{91543F24-D293-48E8-98B6-83F6E075A026}" destId="{38895A55-2496-404D-B0A2-E3197CE83BC0}" srcOrd="5" destOrd="0" parTransId="{9F2F3AEF-7533-4370-AA93-29F4863BDF2D}" sibTransId="{27DDB625-3956-44CC-8207-FA6378F8891F}"/>
    <dgm:cxn modelId="{ACF30D64-D759-49DD-A9AE-272E88E0F018}" type="presOf" srcId="{CEF84F9C-794B-44CD-9E7F-CCC3A15A6D77}" destId="{D4F111F6-38E5-45CB-ADEC-25B5C02472EE}" srcOrd="0" destOrd="3" presId="urn:microsoft.com/office/officeart/2005/8/layout/hList1"/>
    <dgm:cxn modelId="{10B2E5A1-F941-4B26-B933-DAF76299D392}" type="presOf" srcId="{FA69A1BF-E10E-4341-A01F-92916662C0CC}" destId="{A0D6ED1B-3D5D-46BB-9B16-BBEA6F4E802F}" srcOrd="0" destOrd="5" presId="urn:microsoft.com/office/officeart/2005/8/layout/hList1"/>
    <dgm:cxn modelId="{5F2AA949-68E8-4B61-B293-AA55536C2949}" type="presOf" srcId="{B11CB79B-6D7B-45C8-BA75-1758CDC87356}" destId="{D4F111F6-38E5-45CB-ADEC-25B5C02472EE}" srcOrd="0" destOrd="5" presId="urn:microsoft.com/office/officeart/2005/8/layout/hList1"/>
    <dgm:cxn modelId="{E1AEFECA-6B29-4EC7-854C-92B9C6753CCF}" srcId="{49218F04-4E59-48B5-88FD-B36D0F29FBE9}" destId="{37428719-D2DA-4F66-B2EC-D490341EE778}" srcOrd="6" destOrd="0" parTransId="{347EA8EB-7CB3-46C4-AEF4-298FD6C48CA3}" sibTransId="{C577E721-CF38-4587-82E0-5D18CE870C1C}"/>
    <dgm:cxn modelId="{3BD0C5A1-75F6-41AD-8527-AD7258751D95}" type="presOf" srcId="{D95C29B9-F566-4654-98BE-B824AEC3DDE9}" destId="{A0D6ED1B-3D5D-46BB-9B16-BBEA6F4E802F}" srcOrd="0" destOrd="4" presId="urn:microsoft.com/office/officeart/2005/8/layout/hList1"/>
    <dgm:cxn modelId="{9DF58F7B-2583-4B7F-9C9E-3A604AADCDDB}" srcId="{49218F04-4E59-48B5-88FD-B36D0F29FBE9}" destId="{FA69A1BF-E10E-4341-A01F-92916662C0CC}" srcOrd="5" destOrd="0" parTransId="{CFE31842-FC03-449D-8AA5-764BD6CF34A5}" sibTransId="{BA768E1C-9704-4026-8925-C21A611A575F}"/>
    <dgm:cxn modelId="{345A8B99-1EDE-41F3-A06A-41EF45AAA8A8}" srcId="{91543F24-D293-48E8-98B6-83F6E075A026}" destId="{95C93AE9-DB59-409C-94DD-511D2A41D5FA}" srcOrd="0" destOrd="0" parTransId="{83D76244-6CC9-4189-B042-C8BD00618D93}" sibTransId="{C6C9EA72-ECA4-4E6C-B35D-39D1B88FF955}"/>
    <dgm:cxn modelId="{DEFA7258-0AC4-4455-ADF7-3660D4B913BC}" srcId="{570DA576-F1B1-4645-862B-8BCFB95F5C93}" destId="{91543F24-D293-48E8-98B6-83F6E075A026}" srcOrd="1" destOrd="0" parTransId="{05B82E6A-4B78-4D4B-B4D0-D54ADD459AD8}" sibTransId="{90537483-B27A-4368-A0C4-187B29E0EDAC}"/>
    <dgm:cxn modelId="{877E1EC3-6B31-4752-B1CC-0BF0F55D1B21}" type="presOf" srcId="{AE723A5C-9A97-4FE0-898D-4ACB3008D631}" destId="{9DA7FE1B-F214-4508-868D-ADE31A6BC46C}" srcOrd="0" destOrd="3" presId="urn:microsoft.com/office/officeart/2005/8/layout/hList1"/>
    <dgm:cxn modelId="{007C9B5D-670A-40C3-A645-BF522FC34524}" type="presOf" srcId="{41DD3FC5-BF02-4FDA-AA56-8F8AF42FCB5A}" destId="{D4F111F6-38E5-45CB-ADEC-25B5C02472EE}" srcOrd="0" destOrd="0" presId="urn:microsoft.com/office/officeart/2005/8/layout/hList1"/>
    <dgm:cxn modelId="{0A61F581-FCF3-418F-8AA2-D903A494FB28}" type="presOf" srcId="{94CEBA0F-1200-4021-9389-FAEF150ECE0C}" destId="{D4F111F6-38E5-45CB-ADEC-25B5C02472EE}" srcOrd="0" destOrd="7" presId="urn:microsoft.com/office/officeart/2005/8/layout/hList1"/>
    <dgm:cxn modelId="{0243A344-97BD-49B4-BE61-964A8ECBB4F1}" type="presOf" srcId="{6389EFCD-D58E-4420-BBFD-FD1417F59BED}" destId="{9DA7FE1B-F214-4508-868D-ADE31A6BC46C}" srcOrd="0" destOrd="1" presId="urn:microsoft.com/office/officeart/2005/8/layout/hList1"/>
    <dgm:cxn modelId="{9D5856AE-9C38-4DCF-B3BF-EFC73619532A}" type="presOf" srcId="{3CACC38D-E178-49F8-971E-590CC906E36A}" destId="{A0D6ED1B-3D5D-46BB-9B16-BBEA6F4E802F}" srcOrd="0" destOrd="0" presId="urn:microsoft.com/office/officeart/2005/8/layout/hList1"/>
    <dgm:cxn modelId="{EF3A2601-E004-4ABF-8DB0-40DA99C6A0EE}" type="presOf" srcId="{570DA576-F1B1-4645-862B-8BCFB95F5C93}" destId="{8FD1B3DC-0BF2-4CED-BB7F-D86D413189B8}" srcOrd="0" destOrd="0" presId="urn:microsoft.com/office/officeart/2005/8/layout/hList1"/>
    <dgm:cxn modelId="{6CF7AF72-5F5F-4B80-8651-3A1799DA8A06}" type="presOf" srcId="{384D032E-F0EA-4C17-ADBE-03C7D715CD30}" destId="{D4F111F6-38E5-45CB-ADEC-25B5C02472EE}" srcOrd="0" destOrd="4" presId="urn:microsoft.com/office/officeart/2005/8/layout/hList1"/>
    <dgm:cxn modelId="{1991E9F1-6F69-449B-9D6E-4CBD37AA8856}" srcId="{26BD7CE3-7E16-4083-96C3-64DB2A44BE46}" destId="{4D996B3A-4CE8-4F4F-97E3-23DE04310450}" srcOrd="6" destOrd="0" parTransId="{E3A6BF4C-BF83-4882-A3EB-21740C9EFF68}" sibTransId="{545FCFFA-6414-4A83-B02D-94FA4FEBDAF2}"/>
    <dgm:cxn modelId="{541AB3BB-329E-43D5-91D8-472B9C0E0304}" srcId="{49218F04-4E59-48B5-88FD-B36D0F29FBE9}" destId="{D95C29B9-F566-4654-98BE-B824AEC3DDE9}" srcOrd="4" destOrd="0" parTransId="{DE2157D5-DDBE-49A8-935C-DA43D9A2D285}" sibTransId="{2FAFF275-0857-42BF-B7B5-C7675682F920}"/>
    <dgm:cxn modelId="{A5D1929C-8B3F-439B-BD3B-B5A163A03B05}" srcId="{49218F04-4E59-48B5-88FD-B36D0F29FBE9}" destId="{7E57186D-7D97-4DD2-8BDE-6F9CBBA78555}" srcOrd="2" destOrd="0" parTransId="{AE66D89E-07EF-4EF7-9DD7-1C76C62B0F85}" sibTransId="{7AA437F0-CC0B-4714-AB40-79E5C1E8DDF7}"/>
    <dgm:cxn modelId="{C9BFA059-7167-4312-AD58-60EA4B923CD8}" type="presParOf" srcId="{8FD1B3DC-0BF2-4CED-BB7F-D86D413189B8}" destId="{9D9D7544-2213-45B1-A424-B6567770553C}" srcOrd="0" destOrd="0" presId="urn:microsoft.com/office/officeart/2005/8/layout/hList1"/>
    <dgm:cxn modelId="{57460B83-A555-40F8-87E2-07A8E001804B}" type="presParOf" srcId="{9D9D7544-2213-45B1-A424-B6567770553C}" destId="{4CBF7762-9298-47A8-9655-2D0A6DBE6E1A}" srcOrd="0" destOrd="0" presId="urn:microsoft.com/office/officeart/2005/8/layout/hList1"/>
    <dgm:cxn modelId="{DDE0C59D-0760-4596-A40E-17A29252BCF1}" type="presParOf" srcId="{9D9D7544-2213-45B1-A424-B6567770553C}" destId="{A0D6ED1B-3D5D-46BB-9B16-BBEA6F4E802F}" srcOrd="1" destOrd="0" presId="urn:microsoft.com/office/officeart/2005/8/layout/hList1"/>
    <dgm:cxn modelId="{6B4DD541-29C4-4891-89D2-10BBC10BA95B}" type="presParOf" srcId="{8FD1B3DC-0BF2-4CED-BB7F-D86D413189B8}" destId="{FA54BB72-D3C1-4111-9DA4-DC9E42874FAC}" srcOrd="1" destOrd="0" presId="urn:microsoft.com/office/officeart/2005/8/layout/hList1"/>
    <dgm:cxn modelId="{186C9E00-D7BB-46BE-AF38-5B5F453973C9}" type="presParOf" srcId="{8FD1B3DC-0BF2-4CED-BB7F-D86D413189B8}" destId="{D70D9686-22EC-4F44-B3E0-9C4710603D3F}" srcOrd="2" destOrd="0" presId="urn:microsoft.com/office/officeart/2005/8/layout/hList1"/>
    <dgm:cxn modelId="{60768CE7-8DEE-4C2C-A1F8-C6C8FD770BB6}" type="presParOf" srcId="{D70D9686-22EC-4F44-B3E0-9C4710603D3F}" destId="{9E57045B-85EF-43CE-886C-081788131149}" srcOrd="0" destOrd="0" presId="urn:microsoft.com/office/officeart/2005/8/layout/hList1"/>
    <dgm:cxn modelId="{BBCC0159-423E-49E2-AC34-C6CC08A2D60A}" type="presParOf" srcId="{D70D9686-22EC-4F44-B3E0-9C4710603D3F}" destId="{9DA7FE1B-F214-4508-868D-ADE31A6BC46C}" srcOrd="1" destOrd="0" presId="urn:microsoft.com/office/officeart/2005/8/layout/hList1"/>
    <dgm:cxn modelId="{06F30B7E-5AA6-441D-B42E-6CDBBB183A72}" type="presParOf" srcId="{8FD1B3DC-0BF2-4CED-BB7F-D86D413189B8}" destId="{6F102FA2-307A-413E-A6BB-69497B2DED64}" srcOrd="3" destOrd="0" presId="urn:microsoft.com/office/officeart/2005/8/layout/hList1"/>
    <dgm:cxn modelId="{034467BD-1BF2-495A-90E5-88829E9C73A4}" type="presParOf" srcId="{8FD1B3DC-0BF2-4CED-BB7F-D86D413189B8}" destId="{9CDF57B7-6502-425C-A9C0-1B6A9084D0B5}" srcOrd="4" destOrd="0" presId="urn:microsoft.com/office/officeart/2005/8/layout/hList1"/>
    <dgm:cxn modelId="{58B299AB-7DEB-4FB4-8102-4F8F34572A58}" type="presParOf" srcId="{9CDF57B7-6502-425C-A9C0-1B6A9084D0B5}" destId="{5723BE14-22AF-431A-BAFE-01AAE212C93D}" srcOrd="0" destOrd="0" presId="urn:microsoft.com/office/officeart/2005/8/layout/hList1"/>
    <dgm:cxn modelId="{C3E1E2F7-9935-42AB-8747-433092230B66}" type="presParOf" srcId="{9CDF57B7-6502-425C-A9C0-1B6A9084D0B5}" destId="{D4F111F6-38E5-45CB-ADEC-25B5C02472EE}" srcOrd="1" destOrd="0" presId="urn:microsoft.com/office/officeart/2005/8/layout/hLis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BD93BAE-EBAA-4D4C-B010-28D0334B1264}">
      <dsp:nvSpPr>
        <dsp:cNvPr id="0" name=""/>
        <dsp:cNvSpPr/>
      </dsp:nvSpPr>
      <dsp:spPr>
        <a:xfrm>
          <a:off x="1828799" y="50799"/>
          <a:ext cx="2438400" cy="2438400"/>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fr-FR" sz="1300" b="1" kern="1200" dirty="0" smtClean="0">
              <a:latin typeface="Arial" pitchFamily="34" charset="0"/>
              <a:cs typeface="Arial" pitchFamily="34" charset="0"/>
            </a:rPr>
            <a:t>RESPONSABILITE CIVILE</a:t>
          </a:r>
        </a:p>
        <a:p>
          <a:pPr lvl="0" algn="ctr" defTabSz="577850">
            <a:lnSpc>
              <a:spcPct val="90000"/>
            </a:lnSpc>
            <a:spcBef>
              <a:spcPct val="0"/>
            </a:spcBef>
            <a:spcAft>
              <a:spcPct val="35000"/>
            </a:spcAft>
          </a:pPr>
          <a:r>
            <a:rPr lang="fr-FR" sz="1300" kern="1200" dirty="0" smtClean="0">
              <a:latin typeface="Arial" pitchFamily="34" charset="0"/>
              <a:cs typeface="Arial" pitchFamily="34" charset="0"/>
            </a:rPr>
            <a:t>Réparer le préjudice causé</a:t>
          </a:r>
          <a:endParaRPr lang="fr-FR" sz="1300" kern="1200" dirty="0">
            <a:latin typeface="Arial" pitchFamily="34" charset="0"/>
            <a:cs typeface="Arial" pitchFamily="34" charset="0"/>
          </a:endParaRPr>
        </a:p>
      </dsp:txBody>
      <dsp:txXfrm>
        <a:off x="2153920" y="477519"/>
        <a:ext cx="1788160" cy="1097280"/>
      </dsp:txXfrm>
    </dsp:sp>
    <dsp:sp modelId="{5A682D2B-437F-4A98-925F-820B553E2606}">
      <dsp:nvSpPr>
        <dsp:cNvPr id="0" name=""/>
        <dsp:cNvSpPr/>
      </dsp:nvSpPr>
      <dsp:spPr>
        <a:xfrm>
          <a:off x="2708656" y="1574800"/>
          <a:ext cx="2438400" cy="2438400"/>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fr-FR" sz="1300" b="1" kern="1200" dirty="0" smtClean="0">
              <a:latin typeface="Arial" pitchFamily="34" charset="0"/>
              <a:cs typeface="Arial" pitchFamily="34" charset="0"/>
            </a:rPr>
            <a:t>RESPONSABILITE DISCIPLINAIRE</a:t>
          </a:r>
        </a:p>
        <a:p>
          <a:pPr lvl="0" algn="ctr" defTabSz="577850">
            <a:lnSpc>
              <a:spcPct val="90000"/>
            </a:lnSpc>
            <a:spcBef>
              <a:spcPct val="0"/>
            </a:spcBef>
            <a:spcAft>
              <a:spcPct val="35000"/>
            </a:spcAft>
          </a:pPr>
          <a:endParaRPr lang="fr-FR" sz="1300" kern="1200" dirty="0" smtClean="0">
            <a:latin typeface="Arial" pitchFamily="34" charset="0"/>
            <a:cs typeface="Arial" pitchFamily="34" charset="0"/>
          </a:endParaRPr>
        </a:p>
        <a:p>
          <a:pPr lvl="0" algn="ctr" defTabSz="577850">
            <a:lnSpc>
              <a:spcPct val="90000"/>
            </a:lnSpc>
            <a:spcBef>
              <a:spcPct val="0"/>
            </a:spcBef>
            <a:spcAft>
              <a:spcPct val="35000"/>
            </a:spcAft>
          </a:pPr>
          <a:r>
            <a:rPr lang="fr-FR" sz="1300" kern="1200" dirty="0" smtClean="0">
              <a:latin typeface="Arial" pitchFamily="34" charset="0"/>
              <a:cs typeface="Arial" pitchFamily="34" charset="0"/>
            </a:rPr>
            <a:t>Etre sanctionné pour la faute disciplinaire commise</a:t>
          </a:r>
          <a:endParaRPr lang="fr-FR" sz="1300" kern="1200" dirty="0">
            <a:latin typeface="Arial" pitchFamily="34" charset="0"/>
            <a:cs typeface="Arial" pitchFamily="34" charset="0"/>
          </a:endParaRPr>
        </a:p>
      </dsp:txBody>
      <dsp:txXfrm>
        <a:off x="3454400" y="2204720"/>
        <a:ext cx="1463040" cy="1341120"/>
      </dsp:txXfrm>
    </dsp:sp>
    <dsp:sp modelId="{910ADAD3-D2E6-4FAE-8B14-69644EC42510}">
      <dsp:nvSpPr>
        <dsp:cNvPr id="0" name=""/>
        <dsp:cNvSpPr/>
      </dsp:nvSpPr>
      <dsp:spPr>
        <a:xfrm>
          <a:off x="948943" y="1574800"/>
          <a:ext cx="2438400" cy="2438400"/>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fr-FR" sz="1300" b="1" kern="1200" dirty="0" smtClean="0">
              <a:latin typeface="Arial" pitchFamily="34" charset="0"/>
              <a:cs typeface="Arial" pitchFamily="34" charset="0"/>
            </a:rPr>
            <a:t>RESPONSABILITE PENALE</a:t>
          </a:r>
        </a:p>
        <a:p>
          <a:pPr lvl="0" algn="ctr" defTabSz="577850">
            <a:lnSpc>
              <a:spcPct val="90000"/>
            </a:lnSpc>
            <a:spcBef>
              <a:spcPct val="0"/>
            </a:spcBef>
            <a:spcAft>
              <a:spcPct val="35000"/>
            </a:spcAft>
          </a:pPr>
          <a:endParaRPr lang="fr-FR" sz="1300" kern="1200" dirty="0" smtClean="0">
            <a:latin typeface="Arial" pitchFamily="34" charset="0"/>
            <a:cs typeface="Arial" pitchFamily="34" charset="0"/>
          </a:endParaRPr>
        </a:p>
        <a:p>
          <a:pPr lvl="0" algn="ctr" defTabSz="577850">
            <a:lnSpc>
              <a:spcPct val="90000"/>
            </a:lnSpc>
            <a:spcBef>
              <a:spcPct val="0"/>
            </a:spcBef>
            <a:spcAft>
              <a:spcPct val="35000"/>
            </a:spcAft>
          </a:pPr>
          <a:r>
            <a:rPr lang="fr-FR" sz="1300" kern="1200" dirty="0" smtClean="0">
              <a:latin typeface="Arial" pitchFamily="34" charset="0"/>
              <a:cs typeface="Arial" pitchFamily="34" charset="0"/>
            </a:rPr>
            <a:t>Etre sanctionné pour l’infraction pénale commise</a:t>
          </a:r>
          <a:endParaRPr lang="fr-FR" sz="1300" kern="1200" dirty="0">
            <a:latin typeface="Arial" pitchFamily="34" charset="0"/>
            <a:cs typeface="Arial" pitchFamily="34" charset="0"/>
          </a:endParaRPr>
        </a:p>
      </dsp:txBody>
      <dsp:txXfrm>
        <a:off x="1178560" y="2204720"/>
        <a:ext cx="1463040" cy="134112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CBF7762-9298-47A8-9655-2D0A6DBE6E1A}">
      <dsp:nvSpPr>
        <dsp:cNvPr id="0" name=""/>
        <dsp:cNvSpPr/>
      </dsp:nvSpPr>
      <dsp:spPr>
        <a:xfrm>
          <a:off x="0" y="0"/>
          <a:ext cx="2676672" cy="48155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fr-FR" sz="1200" b="1" kern="1200" dirty="0" smtClean="0">
              <a:latin typeface="Arial" pitchFamily="34" charset="0"/>
              <a:cs typeface="Arial" pitchFamily="34" charset="0"/>
            </a:rPr>
            <a:t>FAUTE DE SERVICE</a:t>
          </a:r>
          <a:endParaRPr lang="fr-FR" sz="1200" b="1" kern="1200" dirty="0">
            <a:latin typeface="Arial" pitchFamily="34" charset="0"/>
            <a:cs typeface="Arial" pitchFamily="34" charset="0"/>
          </a:endParaRPr>
        </a:p>
      </dsp:txBody>
      <dsp:txXfrm>
        <a:off x="0" y="0"/>
        <a:ext cx="2676672" cy="481550"/>
      </dsp:txXfrm>
    </dsp:sp>
    <dsp:sp modelId="{A0D6ED1B-3D5D-46BB-9B16-BBEA6F4E802F}">
      <dsp:nvSpPr>
        <dsp:cNvPr id="0" name=""/>
        <dsp:cNvSpPr/>
      </dsp:nvSpPr>
      <dsp:spPr>
        <a:xfrm>
          <a:off x="0" y="464772"/>
          <a:ext cx="2676672" cy="33598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just" defTabSz="533400">
            <a:lnSpc>
              <a:spcPct val="90000"/>
            </a:lnSpc>
            <a:spcBef>
              <a:spcPct val="0"/>
            </a:spcBef>
            <a:spcAft>
              <a:spcPct val="15000"/>
            </a:spcAft>
            <a:buChar char="••"/>
          </a:pPr>
          <a:r>
            <a:rPr lang="fr-FR" sz="1200" kern="1200" dirty="0" smtClean="0">
              <a:latin typeface="Arial" pitchFamily="34" charset="0"/>
              <a:cs typeface="Arial" pitchFamily="34" charset="0"/>
            </a:rPr>
            <a:t>La faute a été commise dans le cadre normal des fonctions : pendant le service, avec les moyens du service, en dehors de tout intérêt personnel. </a:t>
          </a:r>
          <a:endParaRPr lang="fr-FR" sz="1200"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endParaRPr lang="fr-FR" sz="1200"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b="1" kern="1200" dirty="0" smtClean="0">
              <a:latin typeface="Arial" pitchFamily="34" charset="0"/>
              <a:cs typeface="Arial" pitchFamily="34" charset="0"/>
            </a:rPr>
            <a:t>L’agent n’est pas responsable personnellement : le préjudice sera indemnisé par le SDIS. </a:t>
          </a:r>
          <a:endParaRPr lang="fr-FR" sz="1200" b="1"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endParaRPr lang="fr-FR" sz="1200"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i="1" kern="1200" dirty="0" smtClean="0">
              <a:latin typeface="Arial" pitchFamily="34" charset="0"/>
              <a:cs typeface="Arial" pitchFamily="34" charset="0"/>
            </a:rPr>
            <a:t>Briser la fenêtre de l’appartement voisin en pensant intervenir à la bonne adresse ; </a:t>
          </a:r>
          <a:endParaRPr lang="fr-FR" sz="1200" i="1"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i="1" kern="1200" dirty="0" smtClean="0">
              <a:latin typeface="Arial" pitchFamily="34" charset="0"/>
              <a:cs typeface="Arial" pitchFamily="34" charset="0"/>
            </a:rPr>
            <a:t>Briser le téléphone ou les lunettes de la victime en la transportant ;</a:t>
          </a:r>
          <a:endParaRPr lang="fr-FR" sz="1200" i="1"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i="1" kern="1200" dirty="0" smtClean="0">
              <a:latin typeface="Arial" pitchFamily="34" charset="0"/>
              <a:cs typeface="Arial" pitchFamily="34" charset="0"/>
            </a:rPr>
            <a:t>Causer un accident de la route en intervention (hors alcool ou stupéfiants).</a:t>
          </a:r>
          <a:endParaRPr lang="fr-FR" sz="1200" i="1" kern="1200" dirty="0">
            <a:latin typeface="Arial" pitchFamily="34" charset="0"/>
            <a:cs typeface="Arial" pitchFamily="34" charset="0"/>
          </a:endParaRPr>
        </a:p>
      </dsp:txBody>
      <dsp:txXfrm>
        <a:off x="0" y="464772"/>
        <a:ext cx="2676672" cy="3359879"/>
      </dsp:txXfrm>
    </dsp:sp>
    <dsp:sp modelId="{9E57045B-85EF-43CE-886C-081788131149}">
      <dsp:nvSpPr>
        <dsp:cNvPr id="0" name=""/>
        <dsp:cNvSpPr/>
      </dsp:nvSpPr>
      <dsp:spPr>
        <a:xfrm>
          <a:off x="3051394" y="0"/>
          <a:ext cx="2676672" cy="48155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fr-FR" sz="1200" b="1" kern="1200" dirty="0" smtClean="0">
              <a:latin typeface="Arial" pitchFamily="34" charset="0"/>
              <a:cs typeface="Arial" pitchFamily="34" charset="0"/>
            </a:rPr>
            <a:t>FAUTE PERSONNELLE</a:t>
          </a:r>
        </a:p>
        <a:p>
          <a:pPr lvl="0" algn="ctr" defTabSz="533400">
            <a:lnSpc>
              <a:spcPct val="90000"/>
            </a:lnSpc>
            <a:spcBef>
              <a:spcPct val="0"/>
            </a:spcBef>
            <a:spcAft>
              <a:spcPct val="35000"/>
            </a:spcAft>
          </a:pPr>
          <a:r>
            <a:rPr lang="fr-FR" sz="1200" kern="1200" dirty="0" smtClean="0">
              <a:latin typeface="Arial" pitchFamily="34" charset="0"/>
              <a:cs typeface="Arial" pitchFamily="34" charset="0"/>
            </a:rPr>
            <a:t>Non détachable du service</a:t>
          </a:r>
          <a:endParaRPr lang="fr-FR" sz="1200" kern="1200" dirty="0">
            <a:latin typeface="Arial" pitchFamily="34" charset="0"/>
            <a:cs typeface="Arial" pitchFamily="34" charset="0"/>
          </a:endParaRPr>
        </a:p>
      </dsp:txBody>
      <dsp:txXfrm>
        <a:off x="3051394" y="0"/>
        <a:ext cx="2676672" cy="481550"/>
      </dsp:txXfrm>
    </dsp:sp>
    <dsp:sp modelId="{9DA7FE1B-F214-4508-868D-ADE31A6BC46C}">
      <dsp:nvSpPr>
        <dsp:cNvPr id="0" name=""/>
        <dsp:cNvSpPr/>
      </dsp:nvSpPr>
      <dsp:spPr>
        <a:xfrm>
          <a:off x="3024333" y="450929"/>
          <a:ext cx="2676672" cy="33598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just" defTabSz="533400">
            <a:lnSpc>
              <a:spcPct val="90000"/>
            </a:lnSpc>
            <a:spcBef>
              <a:spcPct val="0"/>
            </a:spcBef>
            <a:spcAft>
              <a:spcPct val="15000"/>
            </a:spcAft>
            <a:buChar char="••"/>
          </a:pPr>
          <a:r>
            <a:rPr lang="fr-FR" sz="1200" kern="1200" dirty="0" smtClean="0">
              <a:latin typeface="Arial" pitchFamily="34" charset="0"/>
              <a:cs typeface="Arial" pitchFamily="34" charset="0"/>
            </a:rPr>
            <a:t>La faute a été commise dans le cadre du service et/ou avec les moyens du service, mais elle est incompatible avec le service public, ou il s’agit d’une négligence grave.</a:t>
          </a:r>
          <a:endParaRPr lang="fr-FR" sz="1200"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endParaRPr lang="fr-FR" sz="1200"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b="1" kern="1200" dirty="0" smtClean="0">
              <a:latin typeface="Arial" pitchFamily="34" charset="0"/>
              <a:cs typeface="Arial" pitchFamily="34" charset="0"/>
            </a:rPr>
            <a:t>L’agent est responsable, mais la victime peut demander au SDIS de réparer son préjudice. Le SDIS pourra se retourner totalement ou partiellement contre l’agent. </a:t>
          </a:r>
          <a:endParaRPr lang="fr-FR" sz="1200" b="1"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endParaRPr lang="fr-FR" sz="1200" b="0"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b="0" i="1" kern="1200" dirty="0" smtClean="0">
              <a:latin typeface="Arial" pitchFamily="34" charset="0"/>
              <a:cs typeface="Arial" pitchFamily="34" charset="0"/>
            </a:rPr>
            <a:t>Voler un bien lors d’une intervention chez une victime ;</a:t>
          </a:r>
          <a:endParaRPr lang="fr-FR" sz="1200" b="0" i="1"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b="0" i="1" kern="1200" dirty="0" smtClean="0">
              <a:latin typeface="Arial" pitchFamily="34" charset="0"/>
              <a:cs typeface="Arial" pitchFamily="34" charset="0"/>
            </a:rPr>
            <a:t>Causer un accident avec un véhicule de service, sur un détour effectué à titre personnel.</a:t>
          </a:r>
          <a:endParaRPr lang="fr-FR" sz="1200" b="0" i="1" kern="1200" dirty="0">
            <a:latin typeface="Arial" pitchFamily="34" charset="0"/>
            <a:cs typeface="Arial" pitchFamily="34" charset="0"/>
          </a:endParaRPr>
        </a:p>
      </dsp:txBody>
      <dsp:txXfrm>
        <a:off x="3024333" y="450929"/>
        <a:ext cx="2676672" cy="3359879"/>
      </dsp:txXfrm>
    </dsp:sp>
    <dsp:sp modelId="{5723BE14-22AF-431A-BAFE-01AAE212C93D}">
      <dsp:nvSpPr>
        <dsp:cNvPr id="0" name=""/>
        <dsp:cNvSpPr/>
      </dsp:nvSpPr>
      <dsp:spPr>
        <a:xfrm>
          <a:off x="6102801" y="0"/>
          <a:ext cx="2676672" cy="48155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a:lnSpc>
              <a:spcPct val="90000"/>
            </a:lnSpc>
            <a:spcBef>
              <a:spcPct val="0"/>
            </a:spcBef>
            <a:spcAft>
              <a:spcPct val="35000"/>
            </a:spcAft>
          </a:pPr>
          <a:r>
            <a:rPr lang="fr-FR" sz="1200" b="1" kern="1200" dirty="0" smtClean="0">
              <a:latin typeface="Arial" pitchFamily="34" charset="0"/>
              <a:cs typeface="Arial" pitchFamily="34" charset="0"/>
            </a:rPr>
            <a:t>FAUTE PERSONNELLE</a:t>
          </a:r>
        </a:p>
        <a:p>
          <a:pPr lvl="0" algn="ctr" defTabSz="533400">
            <a:lnSpc>
              <a:spcPct val="90000"/>
            </a:lnSpc>
            <a:spcBef>
              <a:spcPct val="0"/>
            </a:spcBef>
            <a:spcAft>
              <a:spcPct val="35000"/>
            </a:spcAft>
          </a:pPr>
          <a:r>
            <a:rPr lang="fr-FR" sz="1200" kern="1200" dirty="0" smtClean="0">
              <a:latin typeface="Arial" pitchFamily="34" charset="0"/>
              <a:cs typeface="Arial" pitchFamily="34" charset="0"/>
            </a:rPr>
            <a:t>Détachable du service</a:t>
          </a:r>
          <a:endParaRPr lang="fr-FR" sz="1200" kern="1200" dirty="0">
            <a:latin typeface="Arial" pitchFamily="34" charset="0"/>
            <a:cs typeface="Arial" pitchFamily="34" charset="0"/>
          </a:endParaRPr>
        </a:p>
      </dsp:txBody>
      <dsp:txXfrm>
        <a:off x="6102801" y="0"/>
        <a:ext cx="2676672" cy="481550"/>
      </dsp:txXfrm>
    </dsp:sp>
    <dsp:sp modelId="{D4F111F6-38E5-45CB-ADEC-25B5C02472EE}">
      <dsp:nvSpPr>
        <dsp:cNvPr id="0" name=""/>
        <dsp:cNvSpPr/>
      </dsp:nvSpPr>
      <dsp:spPr>
        <a:xfrm>
          <a:off x="6108303" y="464772"/>
          <a:ext cx="2676672" cy="335987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just" defTabSz="533400">
            <a:lnSpc>
              <a:spcPct val="90000"/>
            </a:lnSpc>
            <a:spcBef>
              <a:spcPct val="0"/>
            </a:spcBef>
            <a:spcAft>
              <a:spcPct val="15000"/>
            </a:spcAft>
            <a:buChar char="••"/>
          </a:pPr>
          <a:r>
            <a:rPr lang="fr-FR" sz="1200" kern="1200" dirty="0" smtClean="0">
              <a:latin typeface="Arial" pitchFamily="34" charset="0"/>
              <a:cs typeface="Arial" pitchFamily="34" charset="0"/>
            </a:rPr>
            <a:t>La faute a été commise en dehors du service, ou est extrêmement grave, ou démontre la volonté de nuire / la recherche d’un intérêt personnel.</a:t>
          </a:r>
          <a:endParaRPr lang="fr-FR" sz="1200"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endParaRPr lang="fr-FR" sz="1200"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b="1" kern="1200" dirty="0" smtClean="0">
              <a:latin typeface="Arial" pitchFamily="34" charset="0"/>
              <a:cs typeface="Arial" pitchFamily="34" charset="0"/>
            </a:rPr>
            <a:t> L’agent est le seul responsable. Il indemnisera totalement le préjudice.</a:t>
          </a:r>
          <a:endParaRPr lang="fr-FR" sz="1200" b="1"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endParaRPr lang="fr-FR" sz="1200"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i="1" kern="1200" dirty="0" smtClean="0">
              <a:latin typeface="Arial" pitchFamily="34" charset="0"/>
              <a:cs typeface="Arial" pitchFamily="34" charset="0"/>
            </a:rPr>
            <a:t>En vacances, prendre en charge une victime d’une manière totalement inadaptée ;</a:t>
          </a:r>
          <a:endParaRPr lang="fr-FR" sz="1200" i="1"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i="1" kern="1200" dirty="0" smtClean="0">
              <a:latin typeface="Arial" pitchFamily="34" charset="0"/>
              <a:cs typeface="Arial" pitchFamily="34" charset="0"/>
            </a:rPr>
            <a:t>En intervention, frapper une victime;</a:t>
          </a:r>
          <a:endParaRPr lang="fr-FR" sz="1200" i="1"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i="1" kern="1200" dirty="0" smtClean="0">
              <a:latin typeface="Arial" pitchFamily="34" charset="0"/>
              <a:cs typeface="Arial" pitchFamily="34" charset="0"/>
            </a:rPr>
            <a:t>Allumer un incendie volontaire ;</a:t>
          </a:r>
          <a:endParaRPr lang="fr-FR" sz="1200" i="1" kern="1200" dirty="0">
            <a:latin typeface="Arial" pitchFamily="34" charset="0"/>
            <a:cs typeface="Arial" pitchFamily="34" charset="0"/>
          </a:endParaRPr>
        </a:p>
        <a:p>
          <a:pPr marL="114300" lvl="1" indent="-114300" algn="just" defTabSz="533400">
            <a:lnSpc>
              <a:spcPct val="90000"/>
            </a:lnSpc>
            <a:spcBef>
              <a:spcPct val="0"/>
            </a:spcBef>
            <a:spcAft>
              <a:spcPct val="15000"/>
            </a:spcAft>
            <a:buChar char="••"/>
          </a:pPr>
          <a:r>
            <a:rPr lang="fr-FR" sz="1200" i="1" kern="1200" dirty="0" smtClean="0">
              <a:latin typeface="Arial" pitchFamily="34" charset="0"/>
              <a:cs typeface="Arial" pitchFamily="34" charset="0"/>
            </a:rPr>
            <a:t>Laisser l’état de la victime s’aggraver en raison d’un conflit personnel.</a:t>
          </a:r>
          <a:endParaRPr lang="fr-FR" sz="1200" i="1" kern="1200" dirty="0">
            <a:latin typeface="Arial" pitchFamily="34" charset="0"/>
            <a:cs typeface="Arial" pitchFamily="34" charset="0"/>
          </a:endParaRPr>
        </a:p>
      </dsp:txBody>
      <dsp:txXfrm>
        <a:off x="6108303" y="464772"/>
        <a:ext cx="2676672" cy="335987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2919" cy="33996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625171" y="0"/>
            <a:ext cx="4302919" cy="339963"/>
          </a:xfrm>
          <a:prstGeom prst="rect">
            <a:avLst/>
          </a:prstGeom>
        </p:spPr>
        <p:txBody>
          <a:bodyPr vert="horz" lIns="91440" tIns="45720" rIns="91440" bIns="45720" rtlCol="0"/>
          <a:lstStyle>
            <a:lvl1pPr algn="r">
              <a:defRPr sz="1200"/>
            </a:lvl1pPr>
          </a:lstStyle>
          <a:p>
            <a:fld id="{3FCFB854-05FE-4FB1-885E-5DE2D2EC4C2F}" type="datetimeFigureOut">
              <a:rPr lang="fr-FR" smtClean="0"/>
              <a:pPr/>
              <a:t>15/03/2024</a:t>
            </a:fld>
            <a:endParaRPr lang="fr-FR"/>
          </a:p>
        </p:txBody>
      </p:sp>
      <p:sp>
        <p:nvSpPr>
          <p:cNvPr id="4" name="Espace réservé de l'image des diapositives 3"/>
          <p:cNvSpPr>
            <a:spLocks noGrp="1" noRot="1" noChangeAspect="1"/>
          </p:cNvSpPr>
          <p:nvPr>
            <p:ph type="sldImg" idx="2"/>
          </p:nvPr>
        </p:nvSpPr>
        <p:spPr>
          <a:xfrm>
            <a:off x="2698750" y="509588"/>
            <a:ext cx="4532313" cy="25495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92982" y="3229650"/>
            <a:ext cx="7943850" cy="305966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6457727"/>
            <a:ext cx="4302919" cy="33996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625171" y="6457727"/>
            <a:ext cx="4302919" cy="339963"/>
          </a:xfrm>
          <a:prstGeom prst="rect">
            <a:avLst/>
          </a:prstGeom>
        </p:spPr>
        <p:txBody>
          <a:bodyPr vert="horz" lIns="91440" tIns="45720" rIns="91440" bIns="45720" rtlCol="0" anchor="b"/>
          <a:lstStyle>
            <a:lvl1pPr algn="r">
              <a:defRPr sz="1200"/>
            </a:lvl1pPr>
          </a:lstStyle>
          <a:p>
            <a:fld id="{CF4DC0F3-BEE8-4CA3-9D6A-D2DE0C7FD7F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buFontTx/>
              <a:buNone/>
            </a:pPr>
            <a:r>
              <a:rPr lang="fr-FR" baseline="0" dirty="0" smtClean="0"/>
              <a:t>=&gt; Que signifie « être responsable » ? </a:t>
            </a:r>
          </a:p>
          <a:p>
            <a:pPr>
              <a:buFontTx/>
              <a:buNone/>
            </a:pPr>
            <a:r>
              <a:rPr lang="fr-FR" baseline="0" dirty="0" smtClean="0"/>
              <a:t>On peut être responsable à plusieurs titres.</a:t>
            </a:r>
          </a:p>
          <a:p>
            <a:pPr>
              <a:buFontTx/>
              <a:buNone/>
            </a:pPr>
            <a:r>
              <a:rPr lang="fr-FR" baseline="0" dirty="0" smtClean="0"/>
              <a:t>Un seul fait peut engager notre responsabilité sur 1, 2 ou 3 types de responsabilités (par exemple : voler un bien chez une victime).</a:t>
            </a:r>
          </a:p>
          <a:p>
            <a:pPr>
              <a:buFontTx/>
              <a:buNone/>
            </a:pPr>
            <a:r>
              <a:rPr lang="fr-FR" baseline="0" dirty="0" smtClean="0"/>
              <a:t>3 juges différents pour ces 3 responsabilités. </a:t>
            </a:r>
          </a:p>
        </p:txBody>
      </p:sp>
      <p:sp>
        <p:nvSpPr>
          <p:cNvPr id="4" name="Espace réservé du numéro de diapositive 3"/>
          <p:cNvSpPr>
            <a:spLocks noGrp="1"/>
          </p:cNvSpPr>
          <p:nvPr>
            <p:ph type="sldNum" sz="quarter" idx="10"/>
          </p:nvPr>
        </p:nvSpPr>
        <p:spPr/>
        <p:txBody>
          <a:bodyPr/>
          <a:lstStyle/>
          <a:p>
            <a:fld id="{CF4DC0F3-BEE8-4CA3-9D6A-D2DE0C7FD7F4}"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La</a:t>
            </a:r>
            <a:r>
              <a:rPr lang="fr-FR" baseline="0" dirty="0" smtClean="0"/>
              <a:t> faute personnelle est de plus en plus souvent reconnue détachable du service, même lorsqu’elle est commise avec les moyens du service. </a:t>
            </a:r>
          </a:p>
          <a:p>
            <a:r>
              <a:rPr lang="fr-FR" baseline="0" dirty="0" smtClean="0"/>
              <a:t>Par exemple sur l’alcool / les stupéfiants : de plus en plus reconnu détachable du service. </a:t>
            </a:r>
          </a:p>
          <a:p>
            <a:endParaRPr lang="fr-FR" baseline="0" dirty="0" smtClean="0"/>
          </a:p>
          <a:p>
            <a:r>
              <a:rPr lang="fr-FR" baseline="0" dirty="0" smtClean="0"/>
              <a:t>Une faute de service peut tout de même engager la responsabilité disciplinaire, s’il y a une faute professionnelle. </a:t>
            </a:r>
          </a:p>
          <a:p>
            <a:endParaRPr lang="fr-FR" baseline="0" dirty="0" smtClean="0"/>
          </a:p>
          <a:p>
            <a:endParaRPr lang="fr-FR" baseline="0" dirty="0" smtClean="0"/>
          </a:p>
          <a:p>
            <a:endParaRPr lang="fr-FR" baseline="0" dirty="0" smtClean="0"/>
          </a:p>
        </p:txBody>
      </p:sp>
      <p:sp>
        <p:nvSpPr>
          <p:cNvPr id="4" name="Espace réservé du numéro de diapositive 3"/>
          <p:cNvSpPr>
            <a:spLocks noGrp="1"/>
          </p:cNvSpPr>
          <p:nvPr>
            <p:ph type="sldNum" sz="quarter" idx="10"/>
          </p:nvPr>
        </p:nvSpPr>
        <p:spPr/>
        <p:txBody>
          <a:bodyPr/>
          <a:lstStyle/>
          <a:p>
            <a:fld id="{CF4DC0F3-BEE8-4CA3-9D6A-D2DE0C7FD7F4}"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228600" indent="-228600">
              <a:buFontTx/>
              <a:buNone/>
            </a:pPr>
            <a:r>
              <a:rPr lang="fr-FR" b="1" baseline="0" dirty="0" smtClean="0"/>
              <a:t>RESPONSABLE DES OPERATIONS</a:t>
            </a:r>
          </a:p>
          <a:p>
            <a:pPr marL="228600" indent="-228600">
              <a:buFontTx/>
              <a:buNone/>
            </a:pPr>
            <a:endParaRPr lang="fr-FR" baseline="0" dirty="0" smtClean="0"/>
          </a:p>
          <a:p>
            <a:pPr marL="228600" indent="-228600">
              <a:buFontTx/>
              <a:buChar char="-"/>
            </a:pPr>
            <a:r>
              <a:rPr lang="fr-FR" baseline="0" dirty="0" smtClean="0"/>
              <a:t>Cour de Cassation, 2002 : condamnation pénale des 2 COS (commandant des opérations de secours) intervenus sur un incendie touchant plusieurs habitations ; il leur était reproché de ne pas avoir poussé la reconnaissance sur toutes les habitations ; dans l’une d’elles, plusieurs personnes ont été retrouvées décédées. (Le lien de causalité doit être établi pour qu’il y ait condamnation). </a:t>
            </a:r>
          </a:p>
          <a:p>
            <a:pPr marL="228600" indent="-228600">
              <a:buFontTx/>
              <a:buChar char="-"/>
            </a:pPr>
            <a:endParaRPr lang="fr-FR" baseline="0" dirty="0" smtClean="0"/>
          </a:p>
          <a:p>
            <a:pPr marL="228600" indent="-228600">
              <a:buFontTx/>
              <a:buChar char="-"/>
            </a:pPr>
            <a:r>
              <a:rPr lang="fr-FR" baseline="0" dirty="0" smtClean="0"/>
              <a:t>Cour d’appel de Grenoble, 2007 : à l’occasion d’un sauvetage dans un ascenseur, le chef d’agrès n’a pas vérifié que l’ensemble des portes </a:t>
            </a:r>
            <a:r>
              <a:rPr lang="fr-FR" baseline="0" dirty="0" err="1" smtClean="0"/>
              <a:t>pallières</a:t>
            </a:r>
            <a:r>
              <a:rPr lang="fr-FR" baseline="0" dirty="0" smtClean="0"/>
              <a:t> étaient verrouillées ; un enfant est décédé en tombant dans le vide. Le chef d’agrès a été condamné à 3 mois d’emprisonnement avec sursis. Obligation de sécuriser les lieux. </a:t>
            </a:r>
          </a:p>
          <a:p>
            <a:pPr marL="228600" indent="-228600">
              <a:buFontTx/>
              <a:buChar char="-"/>
            </a:pPr>
            <a:endParaRPr lang="fr-FR" baseline="0" dirty="0" smtClean="0"/>
          </a:p>
          <a:p>
            <a:pPr marL="228600" indent="-228600">
              <a:buFontTx/>
              <a:buChar char="-"/>
            </a:pPr>
            <a:r>
              <a:rPr lang="fr-FR" baseline="0" dirty="0" smtClean="0"/>
              <a:t>Exemple : le chef d’agrès pourrait également être tenu responsable d’une demande de renfort non détaillée et donc totalement inadaptée à la situation, ne permettant pas d’enclencher les moyens adéquats. Par ex incendie touchant une construction très spécifique. </a:t>
            </a:r>
          </a:p>
          <a:p>
            <a:pPr marL="228600" indent="-228600">
              <a:buFontTx/>
              <a:buNone/>
            </a:pPr>
            <a:endParaRPr lang="fr-FR" baseline="0" dirty="0" smtClean="0"/>
          </a:p>
          <a:p>
            <a:pPr marL="228600" indent="-228600">
              <a:buFontTx/>
              <a:buNone/>
            </a:pPr>
            <a:endParaRPr lang="fr-FR" baseline="0" dirty="0" smtClean="0"/>
          </a:p>
          <a:p>
            <a:pPr marL="228600" indent="-228600">
              <a:buFontTx/>
              <a:buNone/>
            </a:pPr>
            <a:r>
              <a:rPr lang="fr-FR" b="1" baseline="0" dirty="0" smtClean="0"/>
              <a:t>RESPONSABLE DE SES AGENTS</a:t>
            </a:r>
          </a:p>
          <a:p>
            <a:pPr marL="228600" indent="-228600">
              <a:buFontTx/>
              <a:buNone/>
            </a:pPr>
            <a:endParaRPr lang="fr-FR" baseline="0" dirty="0" smtClean="0"/>
          </a:p>
          <a:p>
            <a:pPr marL="228600" indent="-228600">
              <a:buFontTx/>
              <a:buNone/>
            </a:pPr>
            <a:r>
              <a:rPr lang="fr-FR" baseline="0" dirty="0" smtClean="0"/>
              <a:t>Le chef d’agrès est responsable de ses agents à deux titres ; d’une part, il a une obligation de surveillance de ses subordonnés ; d’autre part, il est responsable de leur sécurité.</a:t>
            </a:r>
          </a:p>
          <a:p>
            <a:pPr marL="228600" indent="-228600">
              <a:buFontTx/>
              <a:buNone/>
            </a:pPr>
            <a:endParaRPr lang="fr-FR" baseline="0" dirty="0" smtClean="0"/>
          </a:p>
          <a:p>
            <a:pPr marL="228600" indent="-228600">
              <a:buFontTx/>
              <a:buChar char="-"/>
            </a:pPr>
            <a:r>
              <a:rPr lang="fr-FR" baseline="0" dirty="0" smtClean="0"/>
              <a:t>Exemple : un chef d’agrès indique dans son compte-rendu que le grenier d’une maison touchée par un incendie, a été entièrement vidé à l’occasion du déblayage. Toutefois, un second sinistre a lieu et lors de l’expertise, il est découvert que des fauteuils et des livres étaient toujours présents dans la pièce. Le chef d’agrès pourrait théoriquement engager sa responsabilité disciplinaire, pour ne pas avoir contrôlé lui-même les opérations effectuées par les agents avant de les inscrire comme effectuées. </a:t>
            </a:r>
          </a:p>
          <a:p>
            <a:pPr marL="228600" indent="-228600">
              <a:buFontTx/>
              <a:buChar char="-"/>
            </a:pPr>
            <a:endParaRPr lang="fr-FR" baseline="0" dirty="0" smtClean="0"/>
          </a:p>
          <a:p>
            <a:pPr marL="228600" indent="-228600">
              <a:buFontTx/>
              <a:buChar char="-"/>
            </a:pPr>
            <a:r>
              <a:rPr lang="fr-FR" baseline="0" dirty="0" smtClean="0"/>
              <a:t>Exemple : Le chef d’agrès envoie un agent au feu, alors que celui-ci affiche sa volonté de ne pas porter l’un de ses EPI (par ex, masque qu’il estime inutile). Le chef d’agrès engage alors sa responsabilité disciplinaire. En cas d’accident grave de l’agent, lié au non-port des EPI, il pourrait également engager sa responsabilité civile, voire pénale. </a:t>
            </a:r>
          </a:p>
          <a:p>
            <a:pPr marL="228600" indent="-228600">
              <a:buFontTx/>
              <a:buNone/>
            </a:pPr>
            <a:endParaRPr lang="fr-FR" baseline="0" dirty="0" smtClean="0"/>
          </a:p>
          <a:p>
            <a:pPr marL="228600" indent="-228600">
              <a:buFontTx/>
              <a:buNone/>
            </a:pPr>
            <a:endParaRPr lang="fr-FR" baseline="0" dirty="0" smtClean="0"/>
          </a:p>
          <a:p>
            <a:pPr marL="228600" indent="-228600">
              <a:buFontTx/>
              <a:buNone/>
            </a:pPr>
            <a:r>
              <a:rPr lang="fr-FR" b="1" baseline="0" dirty="0" smtClean="0"/>
              <a:t>RESPONSABLE DE SON MATERIEL</a:t>
            </a:r>
          </a:p>
          <a:p>
            <a:pPr marL="228600" indent="-228600">
              <a:buFontTx/>
              <a:buNone/>
            </a:pPr>
            <a:endParaRPr lang="fr-FR" b="1" baseline="0" dirty="0" smtClean="0"/>
          </a:p>
          <a:p>
            <a:pPr marL="228600" indent="-228600">
              <a:buFontTx/>
              <a:buNone/>
            </a:pPr>
            <a:r>
              <a:rPr lang="fr-FR" b="0" baseline="0" dirty="0" smtClean="0"/>
              <a:t>Attention, le but n’est pas d’effrayer les agents, ils ne doivent pas penser qu’ils seront sanctionnés pour tout dégât. Bien insister sur le côté théorique de la sanction. </a:t>
            </a:r>
          </a:p>
          <a:p>
            <a:pPr marL="228600" indent="-228600">
              <a:buFontTx/>
              <a:buNone/>
            </a:pPr>
            <a:endParaRPr lang="fr-FR" b="0" baseline="0" dirty="0" smtClean="0"/>
          </a:p>
          <a:p>
            <a:pPr marL="228600" indent="-228600">
              <a:buFontTx/>
              <a:buChar char="-"/>
            </a:pPr>
            <a:r>
              <a:rPr lang="fr-FR" b="0" baseline="0" dirty="0" smtClean="0"/>
              <a:t>Exemple : un FPT dégradé par les flammes, car trop proche de l’incendie. Si le déplacement du véhicule pouvait être ordonné en temps et en heure, en toute sécurité, le chef d’agrès </a:t>
            </a:r>
            <a:r>
              <a:rPr lang="fr-FR" b="0" baseline="0" smtClean="0"/>
              <a:t>pourrait théoriquement </a:t>
            </a:r>
            <a:r>
              <a:rPr lang="fr-FR" b="0" baseline="0" dirty="0" smtClean="0"/>
              <a:t>engager sa responsabilité disciplinaire. </a:t>
            </a:r>
          </a:p>
          <a:p>
            <a:pPr marL="228600" indent="-228600">
              <a:buFontTx/>
              <a:buChar char="-"/>
            </a:pPr>
            <a:endParaRPr lang="fr-FR" b="0" baseline="0" dirty="0" smtClean="0"/>
          </a:p>
          <a:p>
            <a:pPr marL="228600" indent="-228600">
              <a:buFontTx/>
              <a:buChar char="-"/>
            </a:pPr>
            <a:r>
              <a:rPr lang="fr-FR" b="0" baseline="0" dirty="0" smtClean="0"/>
              <a:t>Exemple : le chef d’agrès ordonnant l’engagement de l’engin sur un terrain totalement inadapté pourrait engager sa responsabilité disciplinaire en cas de dégâts causés au véhicule. Par ex FPT enlisé sur une plage.</a:t>
            </a:r>
          </a:p>
        </p:txBody>
      </p:sp>
      <p:sp>
        <p:nvSpPr>
          <p:cNvPr id="4" name="Espace réservé du numéro de diapositive 3"/>
          <p:cNvSpPr>
            <a:spLocks noGrp="1"/>
          </p:cNvSpPr>
          <p:nvPr>
            <p:ph type="sldNum" sz="quarter" idx="10"/>
          </p:nvPr>
        </p:nvSpPr>
        <p:spPr/>
        <p:txBody>
          <a:bodyPr/>
          <a:lstStyle/>
          <a:p>
            <a:fld id="{CF4DC0F3-BEE8-4CA3-9D6A-D2DE0C7FD7F4}"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buFontTx/>
              <a:buNone/>
            </a:pPr>
            <a:r>
              <a:rPr lang="fr-FR" baseline="0" dirty="0" smtClean="0"/>
              <a:t>S’il existe un risque GRAVE pour les agents (par exemple, victime armée), le premier réflexe est d’ordonner le repli et de se mettre en sécurité ; puis de demander l’intervention des forces de l’ordre en signalant l’agression au CTA. L’INTEGRITE PHYSIQUE DES AGENTS EST PRIORITAIRE.</a:t>
            </a:r>
          </a:p>
          <a:p>
            <a:pPr>
              <a:buFontTx/>
              <a:buNone/>
            </a:pPr>
            <a:r>
              <a:rPr lang="fr-FR" baseline="0" dirty="0" smtClean="0"/>
              <a:t>Même si l’on découvre par la suite qu’il s’agissait d’une arme factice, il est important d’assurer la sécurité des agents en premier lieu.</a:t>
            </a:r>
          </a:p>
          <a:p>
            <a:pPr>
              <a:buFontTx/>
              <a:buChar char="-"/>
            </a:pPr>
            <a:endParaRPr lang="fr-FR" baseline="0" dirty="0" smtClean="0"/>
          </a:p>
          <a:p>
            <a:pPr>
              <a:buFontTx/>
              <a:buNone/>
            </a:pPr>
            <a:r>
              <a:rPr lang="fr-FR" baseline="0" dirty="0" smtClean="0"/>
              <a:t>En l’absence de risque grave :</a:t>
            </a:r>
          </a:p>
          <a:p>
            <a:pPr>
              <a:buFontTx/>
              <a:buChar char="-"/>
            </a:pPr>
            <a:r>
              <a:rPr lang="fr-FR" baseline="0" dirty="0" smtClean="0"/>
              <a:t> Maîtriser la victime, pour protéger les agents et la protéger elle-même, dans le respect de son intégrité physique.</a:t>
            </a:r>
          </a:p>
          <a:p>
            <a:pPr>
              <a:buFontTx/>
              <a:buChar char="-"/>
            </a:pPr>
            <a:r>
              <a:rPr lang="fr-FR" baseline="0" dirty="0" smtClean="0"/>
              <a:t> Ne pas oublier qu’aujourd’hui, tout est filmé ; l’agent peut engager sa responsabilité si l’usage de la force est disproportionné. </a:t>
            </a:r>
          </a:p>
          <a:p>
            <a:pPr>
              <a:buFontTx/>
              <a:buChar char="-"/>
            </a:pPr>
            <a:r>
              <a:rPr lang="fr-FR" baseline="0" dirty="0" smtClean="0"/>
              <a:t> Idem pour les agents qui « ferment les yeux » : ne pas surveiller un subordonné, ou ne pas mettre un stop à quelqu’un qui dérape est illégal. </a:t>
            </a:r>
          </a:p>
          <a:p>
            <a:endParaRPr lang="fr-FR" baseline="0" dirty="0" smtClean="0"/>
          </a:p>
          <a:p>
            <a:r>
              <a:rPr lang="fr-FR" baseline="0" dirty="0" smtClean="0"/>
              <a:t>DANS TOUS LES CAS D’AGRESSION : le COS doit informer immédiatement le CODIS (qui informera les forces de l’ordre et la chaîne hiérarchique, et engagera le SSO si nécessaire). </a:t>
            </a:r>
          </a:p>
          <a:p>
            <a:r>
              <a:rPr lang="fr-FR" baseline="0" dirty="0" smtClean="0"/>
              <a:t>- Un cadre (qui peut être le COS) accompagne les agents dans une démarche de dépôt de plainte. Il remplit l’imprimé DO/ADM.4.A et le diffuse immédiatement au CODIS et à la hiérarchie. </a:t>
            </a:r>
          </a:p>
          <a:p>
            <a:r>
              <a:rPr lang="fr-FR" baseline="0" dirty="0" smtClean="0"/>
              <a:t>- Si des coups ont été portés il est important de faire constater les blessures sans délai par un médecin. Idem en cas de choc psychologique. </a:t>
            </a:r>
          </a:p>
          <a:p>
            <a:r>
              <a:rPr lang="fr-FR" baseline="0" dirty="0" smtClean="0"/>
              <a:t>- Le service juridique accompagne les agents agressés au titre de la protection fonctionnelle : assistance juridique, accompagnement dans les démarches juridiques (suivi du dossier, conseils, constitution de partie civile…) y compris à l’audience pénale.  Pour les dossiers graves, un avocat peut être mis à disposition par l’établissement. </a:t>
            </a:r>
          </a:p>
          <a:p>
            <a:endParaRPr lang="fr-FR" baseline="0" dirty="0" smtClean="0"/>
          </a:p>
          <a:p>
            <a:r>
              <a:rPr lang="fr-FR" baseline="0" dirty="0" smtClean="0"/>
              <a:t>Démarche tolérance zéro pour les agressions. </a:t>
            </a:r>
          </a:p>
        </p:txBody>
      </p:sp>
      <p:sp>
        <p:nvSpPr>
          <p:cNvPr id="4" name="Espace réservé du numéro de diapositive 3"/>
          <p:cNvSpPr>
            <a:spLocks noGrp="1"/>
          </p:cNvSpPr>
          <p:nvPr>
            <p:ph type="sldNum" sz="quarter" idx="10"/>
          </p:nvPr>
        </p:nvSpPr>
        <p:spPr/>
        <p:txBody>
          <a:bodyPr/>
          <a:lstStyle/>
          <a:p>
            <a:fld id="{CF4DC0F3-BEE8-4CA3-9D6A-D2DE0C7FD7F4}"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i="0" kern="1200" dirty="0" smtClean="0">
                <a:solidFill>
                  <a:schemeClr val="tx1"/>
                </a:solidFill>
                <a:latin typeface="+mn-lt"/>
                <a:ea typeface="+mn-ea"/>
                <a:cs typeface="+mn-cs"/>
              </a:rPr>
              <a:t>Art. 223-6 code pénal :</a:t>
            </a:r>
            <a:r>
              <a:rPr lang="fr-FR" sz="1200" b="0" i="0" kern="1200" dirty="0" smtClean="0">
                <a:solidFill>
                  <a:schemeClr val="tx1"/>
                </a:solidFill>
                <a:latin typeface="+mn-lt"/>
                <a:ea typeface="+mn-ea"/>
                <a:cs typeface="+mn-cs"/>
              </a:rPr>
              <a:t> Quiconque pouvant empêcher par son action immédiate, sans risque pour lui ou pour les tiers, soit un crime, soit un délit contre l'intégrité corporelle de la personne s'abstient volontairement de le faire est puni de cinq ans d'emprisonnement et de 75 000 € d'amende. Sera puni des mêmes peines </a:t>
            </a:r>
            <a:r>
              <a:rPr lang="fr-FR" sz="1200" b="0" i="0" u="sng" kern="1200" dirty="0" smtClean="0">
                <a:solidFill>
                  <a:schemeClr val="tx1"/>
                </a:solidFill>
                <a:latin typeface="+mn-lt"/>
                <a:ea typeface="+mn-ea"/>
                <a:cs typeface="+mn-cs"/>
              </a:rPr>
              <a:t>quiconque s'abstient volontairement de porter à une personne en péril l'assistance que, sans risque pour lui ou pour les tiers, il pouvait lui prêter soit par son action personnelle, soit en provoquant un secours</a:t>
            </a:r>
            <a:r>
              <a:rPr lang="fr-FR" sz="1200" b="0" i="0" kern="1200" dirty="0" smtClean="0">
                <a:solidFill>
                  <a:schemeClr val="tx1"/>
                </a:solidFill>
                <a:latin typeface="+mn-lt"/>
                <a:ea typeface="+mn-ea"/>
                <a:cs typeface="+mn-cs"/>
              </a:rPr>
              <a:t>.</a:t>
            </a:r>
          </a:p>
          <a:p>
            <a:endParaRPr lang="fr-FR" baseline="0" dirty="0" smtClean="0"/>
          </a:p>
          <a:p>
            <a:pPr>
              <a:buFont typeface="Symbol"/>
              <a:buNone/>
            </a:pPr>
            <a:r>
              <a:rPr lang="fr-FR" baseline="0" dirty="0" smtClean="0"/>
              <a:t>Jugé d’autant plus sévèrement pour des sapeurs-pompiers car ils possèdent les connaissances pour intervenir efficacement et en sécurité. </a:t>
            </a:r>
          </a:p>
          <a:p>
            <a:pPr>
              <a:buFont typeface="Symbol"/>
              <a:buNone/>
            </a:pPr>
            <a:endParaRPr lang="fr-FR" sz="1200" b="0" i="0" kern="1200" baseline="0" dirty="0" smtClean="0">
              <a:solidFill>
                <a:schemeClr val="tx1"/>
              </a:solidFill>
              <a:latin typeface="+mn-lt"/>
              <a:ea typeface="+mn-ea"/>
              <a:cs typeface="+mn-cs"/>
            </a:endParaRPr>
          </a:p>
          <a:p>
            <a:pPr>
              <a:buFont typeface="Symbol"/>
              <a:buNone/>
            </a:pPr>
            <a:r>
              <a:rPr lang="fr-FR" baseline="0" dirty="0" smtClean="0"/>
              <a:t>L’équipage est donc tenu de porter secours </a:t>
            </a:r>
            <a:r>
              <a:rPr lang="fr-FR" b="1" baseline="0" dirty="0" smtClean="0"/>
              <a:t>s’il y a un risque pour les personnes</a:t>
            </a:r>
            <a:r>
              <a:rPr lang="fr-FR" baseline="0" dirty="0" smtClean="0"/>
              <a:t>. Donc :</a:t>
            </a:r>
          </a:p>
          <a:p>
            <a:pPr>
              <a:buFontTx/>
              <a:buChar char="-"/>
            </a:pPr>
            <a:r>
              <a:rPr lang="fr-FR" baseline="0" dirty="0" smtClean="0"/>
              <a:t> Si l’accident est corporel, s’arrêter en toute sécurité (sans se mettre en danger ni créer un danger) </a:t>
            </a:r>
          </a:p>
          <a:p>
            <a:pPr>
              <a:buFontTx/>
              <a:buChar char="-"/>
            </a:pPr>
            <a:r>
              <a:rPr lang="fr-FR" baseline="0" dirty="0" smtClean="0"/>
              <a:t> Prévenir le CODIS </a:t>
            </a:r>
          </a:p>
          <a:p>
            <a:pPr>
              <a:buFontTx/>
              <a:buChar char="-"/>
            </a:pPr>
            <a:r>
              <a:rPr lang="fr-FR" baseline="0" dirty="0" smtClean="0"/>
              <a:t> Prodiguer les premiers soins en attendant l’arrivée des secours</a:t>
            </a:r>
          </a:p>
          <a:p>
            <a:pPr>
              <a:buFontTx/>
              <a:buNone/>
            </a:pPr>
            <a:endParaRPr lang="fr-FR" baseline="0" dirty="0" smtClean="0"/>
          </a:p>
          <a:p>
            <a:pPr>
              <a:buFontTx/>
              <a:buNone/>
            </a:pPr>
            <a:r>
              <a:rPr lang="fr-FR" b="1" baseline="0" dirty="0" smtClean="0"/>
              <a:t>DANS TOUS LES CAS, NE PAS CRÉER UN RISQUE POUR SOI MEME OU POUR LES TIERS.</a:t>
            </a:r>
          </a:p>
          <a:p>
            <a:pPr>
              <a:buFontTx/>
              <a:buNone/>
            </a:pPr>
            <a:r>
              <a:rPr lang="fr-FR" baseline="0" dirty="0" smtClean="0"/>
              <a:t>Car en voulant intervenir à tout prix, dans des conditions non adaptées, on peut créer un </a:t>
            </a:r>
            <a:r>
              <a:rPr lang="fr-FR" baseline="0" dirty="0" err="1" smtClean="0"/>
              <a:t>suraccident</a:t>
            </a:r>
            <a:r>
              <a:rPr lang="fr-FR" baseline="0" dirty="0" smtClean="0"/>
              <a:t> dont on sera responsable. </a:t>
            </a:r>
          </a:p>
          <a:p>
            <a:pPr>
              <a:buFont typeface="Symbol"/>
              <a:buNone/>
            </a:pPr>
            <a:endParaRPr lang="fr-FR" baseline="0" dirty="0" smtClean="0"/>
          </a:p>
          <a:p>
            <a:pPr>
              <a:buFont typeface="Symbol"/>
              <a:buNone/>
            </a:pPr>
            <a:endParaRPr lang="fr-FR" baseline="0" dirty="0" smtClean="0"/>
          </a:p>
          <a:p>
            <a:pPr>
              <a:buFont typeface="Symbol"/>
              <a:buChar char="Þ"/>
            </a:pPr>
            <a:endParaRPr lang="fr-FR" baseline="0" dirty="0" smtClean="0"/>
          </a:p>
        </p:txBody>
      </p:sp>
      <p:sp>
        <p:nvSpPr>
          <p:cNvPr id="4" name="Espace réservé du numéro de diapositive 3"/>
          <p:cNvSpPr>
            <a:spLocks noGrp="1"/>
          </p:cNvSpPr>
          <p:nvPr>
            <p:ph type="sldNum" sz="quarter" idx="10"/>
          </p:nvPr>
        </p:nvSpPr>
        <p:spPr/>
        <p:txBody>
          <a:bodyPr/>
          <a:lstStyle/>
          <a:p>
            <a:fld id="{CF4DC0F3-BEE8-4CA3-9D6A-D2DE0C7FD7F4}"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228600" indent="-228600">
              <a:buNone/>
            </a:pPr>
            <a:r>
              <a:rPr lang="fr-FR" b="1" baseline="0" dirty="0" smtClean="0"/>
              <a:t>En priorité : la sécurité</a:t>
            </a:r>
          </a:p>
          <a:p>
            <a:pPr marL="228600" indent="-228600">
              <a:buNone/>
            </a:pPr>
            <a:r>
              <a:rPr lang="fr-FR" baseline="0" dirty="0" smtClean="0"/>
              <a:t>Mettre l’agent à l’écart de l’activité pour éviter tout risque, envers lui comme envers les autres. </a:t>
            </a:r>
          </a:p>
          <a:p>
            <a:pPr marL="228600" indent="-228600">
              <a:buNone/>
            </a:pPr>
            <a:r>
              <a:rPr lang="fr-FR" baseline="0" dirty="0" smtClean="0"/>
              <a:t>Il ne doit surtout pas conduire, ni être en contact de victimes, ni se trouver dans une situation dangereuse (risque de chute, de blessure avec un outil…). </a:t>
            </a:r>
          </a:p>
          <a:p>
            <a:pPr marL="228600" indent="-228600">
              <a:buNone/>
            </a:pPr>
            <a:endParaRPr lang="fr-FR" baseline="0" dirty="0" smtClean="0"/>
          </a:p>
          <a:p>
            <a:pPr marL="228600" indent="-228600">
              <a:buNone/>
            </a:pPr>
            <a:r>
              <a:rPr lang="fr-FR" baseline="0" dirty="0" smtClean="0"/>
              <a:t>L’agent en état d’ébriété commet une faute personnelle : </a:t>
            </a:r>
          </a:p>
          <a:p>
            <a:pPr marL="228600" indent="-228600">
              <a:buFontTx/>
              <a:buChar char="-"/>
            </a:pPr>
            <a:r>
              <a:rPr lang="fr-FR" baseline="0" dirty="0" smtClean="0"/>
              <a:t>Les éventuels préjudices qu’il cause (accident de la route, mauvais soins à une victime…) seront à sa charge ;</a:t>
            </a:r>
          </a:p>
          <a:p>
            <a:pPr marL="228600" indent="-228600">
              <a:buFontTx/>
              <a:buChar char="-"/>
            </a:pPr>
            <a:r>
              <a:rPr lang="fr-FR" baseline="0" dirty="0" smtClean="0"/>
              <a:t>Outre les délits routiers, l’alcool est une circonstance aggravante en droit pénal.</a:t>
            </a:r>
          </a:p>
          <a:p>
            <a:pPr marL="228600" indent="-228600">
              <a:buFontTx/>
              <a:buNone/>
            </a:pPr>
            <a:endParaRPr lang="fr-FR" baseline="0" dirty="0" smtClean="0"/>
          </a:p>
          <a:p>
            <a:pPr marL="228600" indent="-228600">
              <a:buNone/>
            </a:pPr>
            <a:r>
              <a:rPr lang="fr-FR" baseline="0" dirty="0" smtClean="0"/>
              <a:t>Les personnes qui laissent l’agent agir, alors que l’ébriété est manifeste, commettent également une faute personnelle : ils endossent une partie de la responsabilité. </a:t>
            </a:r>
          </a:p>
          <a:p>
            <a:pPr marL="228600" indent="-228600">
              <a:buNone/>
            </a:pPr>
            <a:endParaRPr lang="fr-FR" baseline="0" dirty="0" smtClean="0"/>
          </a:p>
          <a:p>
            <a:pPr marL="228600" indent="-228600">
              <a:buNone/>
            </a:pPr>
            <a:r>
              <a:rPr lang="fr-FR" baseline="0" dirty="0" smtClean="0"/>
              <a:t>Le règlement intérieur prévoit (articles 48 et 49) : </a:t>
            </a:r>
          </a:p>
          <a:p>
            <a:pPr marL="228600" indent="-228600">
              <a:buFontTx/>
              <a:buChar char="-"/>
            </a:pPr>
            <a:r>
              <a:rPr lang="fr-FR" baseline="0" dirty="0" smtClean="0"/>
              <a:t>Mettre l’agent en sécurité sans délai, et le décharger de toute activité ;</a:t>
            </a:r>
          </a:p>
          <a:p>
            <a:pPr marL="228600" indent="-228600">
              <a:buFontTx/>
              <a:buChar char="-"/>
            </a:pPr>
            <a:r>
              <a:rPr lang="fr-FR" baseline="0" dirty="0" smtClean="0"/>
              <a:t>Informer la hiérarchie ;</a:t>
            </a:r>
          </a:p>
          <a:p>
            <a:pPr marL="228600" indent="-228600">
              <a:buFontTx/>
              <a:buChar char="-"/>
            </a:pPr>
            <a:r>
              <a:rPr lang="fr-FR" baseline="0" dirty="0" smtClean="0"/>
              <a:t>Faire mesurer le taux d’alcoolémie par un médecin.</a:t>
            </a:r>
          </a:p>
          <a:p>
            <a:pPr marL="228600" indent="-228600">
              <a:buFontTx/>
              <a:buChar char="-"/>
            </a:pPr>
            <a:endParaRPr lang="fr-FR" baseline="0" dirty="0" smtClean="0"/>
          </a:p>
          <a:p>
            <a:pPr marL="228600" indent="-228600">
              <a:buFontTx/>
              <a:buNone/>
            </a:pPr>
            <a:r>
              <a:rPr lang="fr-FR" baseline="0" dirty="0" smtClean="0"/>
              <a:t>Il est important de signaler à la médecine de prévention toute problématique liée à la consommation régulière d’alcool, afin que des soins appropriés puissent être mis en place. </a:t>
            </a:r>
          </a:p>
          <a:p>
            <a:pPr marL="228600" indent="-228600">
              <a:buNone/>
            </a:pPr>
            <a:r>
              <a:rPr lang="fr-FR" baseline="0" dirty="0" smtClean="0"/>
              <a:t>Dissimuler une telle information = partager la responsabilité en cas de préjudice causé. </a:t>
            </a:r>
          </a:p>
          <a:p>
            <a:pPr marL="228600" indent="-228600">
              <a:buNone/>
            </a:pPr>
            <a:r>
              <a:rPr lang="fr-FR" baseline="0" dirty="0" smtClean="0"/>
              <a:t>Pas seulement en termes de responsabilité civile : en jurisprudence, le fait de laisser une personne manifestement ivre prendre le volant est désormais qualifié de non assistance à personne en danger (délit). </a:t>
            </a:r>
          </a:p>
          <a:p>
            <a:pPr marL="228600" indent="-228600">
              <a:buNone/>
            </a:pPr>
            <a:r>
              <a:rPr lang="fr-FR" baseline="0" dirty="0" smtClean="0"/>
              <a:t>Faire connaitre le problème, c’est se décharger de la responsabilité en cas d’accident, mais aussi aider le collègue : il vaut mieux avoir une petite sanction pour avoir trop bu, que d’engager sa responsabilité pénale / civile / disciplinaire suite à un gros accident causé par la consommation d’alcool.</a:t>
            </a:r>
          </a:p>
          <a:p>
            <a:pPr marL="228600" indent="-228600">
              <a:buNone/>
            </a:pPr>
            <a:endParaRPr lang="fr-FR" baseline="0" dirty="0" smtClean="0"/>
          </a:p>
          <a:p>
            <a:pPr marL="228600" indent="-228600">
              <a:buNone/>
            </a:pPr>
            <a:endParaRPr lang="fr-FR" baseline="0" dirty="0" smtClean="0"/>
          </a:p>
          <a:p>
            <a:pPr marL="228600" indent="-228600">
              <a:buNone/>
            </a:pPr>
            <a:endParaRPr lang="fr-FR" baseline="0" dirty="0" smtClean="0"/>
          </a:p>
          <a:p>
            <a:pPr marL="228600" indent="-228600">
              <a:buNone/>
            </a:pPr>
            <a:endParaRPr lang="fr-FR" baseline="0" dirty="0" smtClean="0"/>
          </a:p>
        </p:txBody>
      </p:sp>
      <p:sp>
        <p:nvSpPr>
          <p:cNvPr id="4" name="Espace réservé du numéro de diapositive 3"/>
          <p:cNvSpPr>
            <a:spLocks noGrp="1"/>
          </p:cNvSpPr>
          <p:nvPr>
            <p:ph type="sldNum" sz="quarter" idx="10"/>
          </p:nvPr>
        </p:nvSpPr>
        <p:spPr/>
        <p:txBody>
          <a:bodyPr/>
          <a:lstStyle/>
          <a:p>
            <a:fld id="{CF4DC0F3-BEE8-4CA3-9D6A-D2DE0C7FD7F4}"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228600" indent="-228600">
              <a:buNone/>
            </a:pPr>
            <a:r>
              <a:rPr lang="fr-FR" b="1" baseline="0" dirty="0" smtClean="0"/>
              <a:t>1. Respecter les procédures</a:t>
            </a:r>
          </a:p>
          <a:p>
            <a:pPr marL="228600" indent="-228600">
              <a:buNone/>
            </a:pPr>
            <a:r>
              <a:rPr lang="fr-FR" baseline="0" dirty="0" smtClean="0"/>
              <a:t>Toute décision doit s’appuyer sur une base. </a:t>
            </a:r>
          </a:p>
          <a:p>
            <a:pPr marL="228600" indent="-228600">
              <a:buNone/>
            </a:pPr>
            <a:endParaRPr lang="fr-FR" baseline="0" dirty="0" smtClean="0"/>
          </a:p>
          <a:p>
            <a:pPr marL="228600" indent="-228600">
              <a:buNone/>
            </a:pPr>
            <a:r>
              <a:rPr lang="fr-FR" baseline="0" dirty="0" smtClean="0"/>
              <a:t>Si la procédure ne peut pas être suivie :</a:t>
            </a:r>
          </a:p>
          <a:p>
            <a:pPr marL="228600" indent="-228600">
              <a:buFontTx/>
              <a:buChar char="-"/>
            </a:pPr>
            <a:r>
              <a:rPr lang="fr-FR" baseline="0" dirty="0" smtClean="0"/>
              <a:t>Idéalement, prendre la décision collégialement (avec le CODIS, le supérieur hiérarchique …) ;</a:t>
            </a:r>
          </a:p>
          <a:p>
            <a:pPr marL="228600" indent="-228600">
              <a:buFontTx/>
              <a:buChar char="-"/>
            </a:pPr>
            <a:r>
              <a:rPr lang="fr-FR" baseline="0" dirty="0" smtClean="0"/>
              <a:t>Dans tous les cas, informer immédiatement (CODIS, supérieur hiérarchique…) ;</a:t>
            </a:r>
          </a:p>
          <a:p>
            <a:pPr marL="228600" indent="-228600">
              <a:buFontTx/>
              <a:buChar char="-"/>
            </a:pPr>
            <a:r>
              <a:rPr lang="fr-FR" baseline="0" dirty="0" smtClean="0"/>
              <a:t>A posteriori, rendre compte : savoir expliquer pourquoi la procédure n’a pas pu être suivie ; pourquoi ce choix a été fait. </a:t>
            </a:r>
          </a:p>
          <a:p>
            <a:pPr marL="228600" indent="-228600">
              <a:buFontTx/>
              <a:buChar char="-"/>
            </a:pPr>
            <a:endParaRPr lang="fr-FR" baseline="0" dirty="0" smtClean="0"/>
          </a:p>
          <a:p>
            <a:pPr marL="228600" indent="-228600">
              <a:buFontTx/>
              <a:buNone/>
            </a:pPr>
            <a:r>
              <a:rPr lang="fr-FR" b="1" baseline="0" dirty="0" smtClean="0"/>
              <a:t>2. Partager les informations et rendre compte</a:t>
            </a:r>
          </a:p>
          <a:p>
            <a:pPr marL="228600" indent="-228600">
              <a:buFontTx/>
              <a:buNone/>
            </a:pPr>
            <a:r>
              <a:rPr lang="fr-FR" baseline="0" dirty="0" smtClean="0"/>
              <a:t>Toujours partager les informations : ne jamais être la seule personne en possession d’une information.</a:t>
            </a:r>
          </a:p>
          <a:p>
            <a:pPr marL="228600" indent="-228600">
              <a:buFontTx/>
              <a:buNone/>
            </a:pPr>
            <a:r>
              <a:rPr lang="fr-FR" baseline="0" dirty="0" smtClean="0"/>
              <a:t>Permet d’éviter l’effet tunnel, et d’avoir un regard extérieur sur l’information.</a:t>
            </a:r>
          </a:p>
          <a:p>
            <a:pPr marL="228600" indent="-228600">
              <a:buFontTx/>
              <a:buNone/>
            </a:pPr>
            <a:r>
              <a:rPr lang="fr-FR" baseline="0" dirty="0" smtClean="0"/>
              <a:t>L’information n’a de valeur que si elle est correctement partagée : si l’on ne dit pas tout, l’interlocuteur n’est pas en mesure de prendre la bonne décision. Dès lors, la responsabilité de l’agent pourra être recherchée. </a:t>
            </a:r>
          </a:p>
          <a:p>
            <a:pPr marL="228600" indent="-228600">
              <a:buFontTx/>
              <a:buNone/>
            </a:pPr>
            <a:r>
              <a:rPr lang="fr-FR" baseline="0" dirty="0" smtClean="0"/>
              <a:t>Par exemple : ouverture de porte, la porte vole en éclats. Les forces de l’ordre doivent être prévenues. Il sera important de bien signaler que la porte a volé en éclat et que l’habitation est grande ouverte : si les FO font le choix de ne pas se déplacer, et qu’un vol a lieu : la responsabilité des FO pourra être recherchée. En revanche, si l’on n’a rien précisé, les forces de l’ordre n’ont pas été mises en mesure de prendre la décision adaptée : la responsabilité du SDIS pourra être recherchée (voire de l’agent s’il y a une faute personnelle, par ex intention de nuire). </a:t>
            </a:r>
          </a:p>
          <a:p>
            <a:pPr marL="228600" indent="-228600">
              <a:buFontTx/>
              <a:buNone/>
            </a:pPr>
            <a:r>
              <a:rPr lang="fr-FR" baseline="0" dirty="0" smtClean="0"/>
              <a:t>Par exemple : suspicion de crime / délit au domicile d’une victime. Les FO doivent impérativement être prévenues. Il conviendra de bien indiquer TOUS les détails laissant penser qu’un crime / délit a été commis, afin de les mettre en mesure de prendre la bonne décision. </a:t>
            </a:r>
          </a:p>
          <a:p>
            <a:pPr marL="228600" indent="-228600">
              <a:buFontTx/>
              <a:buNone/>
            </a:pPr>
            <a:endParaRPr lang="fr-FR" baseline="0" dirty="0" smtClean="0"/>
          </a:p>
          <a:p>
            <a:pPr marL="228600" indent="-228600">
              <a:buFontTx/>
              <a:buNone/>
            </a:pPr>
            <a:r>
              <a:rPr lang="fr-FR" b="1" baseline="0" dirty="0" smtClean="0"/>
              <a:t>3. Rendre compte</a:t>
            </a:r>
          </a:p>
          <a:p>
            <a:r>
              <a:rPr lang="fr-FR" baseline="0" dirty="0" smtClean="0"/>
              <a:t>Toujours reporter les incidents / problèmes survenus. </a:t>
            </a:r>
          </a:p>
          <a:p>
            <a:r>
              <a:rPr lang="fr-FR" baseline="0" dirty="0" smtClean="0"/>
              <a:t>Etre en mesure d’expliquer la difficulté et le choix effectué pour la surmonter. </a:t>
            </a:r>
          </a:p>
          <a:p>
            <a:r>
              <a:rPr lang="fr-FR" baseline="0" dirty="0" smtClean="0"/>
              <a:t>Permet de prévenir une nouvelle erreur et donc de se décharger de la responsabilité (« tout le monde savait mais personne n’a rien dit »). </a:t>
            </a:r>
          </a:p>
          <a:p>
            <a:endParaRPr lang="fr-FR" baseline="0" dirty="0" smtClean="0"/>
          </a:p>
          <a:p>
            <a:r>
              <a:rPr lang="fr-FR" b="1" baseline="0" dirty="0" smtClean="0"/>
              <a:t>4. Etre attentif aux comportements</a:t>
            </a:r>
          </a:p>
          <a:p>
            <a:r>
              <a:rPr lang="fr-FR" b="0" baseline="0" dirty="0" smtClean="0"/>
              <a:t>Le chef d’agrès a un devoir de surveillance envers ses subordonnés : il commet une faute en les laissant sciemment faire des erreurs, mais aussi en fermant les yeux (en cherchant à ne pas voir les éventuelles erreurs). </a:t>
            </a:r>
          </a:p>
          <a:p>
            <a:r>
              <a:rPr lang="fr-FR" b="0" baseline="0" dirty="0" smtClean="0"/>
              <a:t>Ainsi, le chef d’agrès devra mettre fin à tout comportement problématique et rendre compte (pour protéger l’agent, et se protéger lui-même). </a:t>
            </a:r>
          </a:p>
          <a:p>
            <a:endParaRPr lang="fr-FR" baseline="0" dirty="0" smtClean="0"/>
          </a:p>
        </p:txBody>
      </p:sp>
      <p:sp>
        <p:nvSpPr>
          <p:cNvPr id="4" name="Espace réservé du numéro de diapositive 3"/>
          <p:cNvSpPr>
            <a:spLocks noGrp="1"/>
          </p:cNvSpPr>
          <p:nvPr>
            <p:ph type="sldNum" sz="quarter" idx="10"/>
          </p:nvPr>
        </p:nvSpPr>
        <p:spPr/>
        <p:txBody>
          <a:bodyPr/>
          <a:lstStyle/>
          <a:p>
            <a:fld id="{CF4DC0F3-BEE8-4CA3-9D6A-D2DE0C7FD7F4}" type="slidenum">
              <a:rPr lang="fr-FR" smtClean="0"/>
              <a:pPr/>
              <a:t>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7819"/>
            <a:ext cx="7772400" cy="1102519"/>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54781"/>
            <a:ext cx="2057400" cy="32908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54781"/>
            <a:ext cx="6019800" cy="32908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04787"/>
            <a:ext cx="3008313" cy="871538"/>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054"/>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BB92499-935E-481E-AC87-CC701A443650}" type="datetimeFigureOut">
              <a:rPr lang="fr-FR" smtClean="0"/>
              <a:pPr/>
              <a:t>15/03/2024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CFBCEE9-32B8-4720-A657-CFD72A0BE9B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BB92499-935E-481E-AC87-CC701A443650}" type="datetimeFigureOut">
              <a:rPr lang="fr-FR" smtClean="0"/>
              <a:pPr/>
              <a:t>15/03/2024</a:t>
            </a:fld>
            <a:endParaRPr lang="fr-FR"/>
          </a:p>
        </p:txBody>
      </p:sp>
      <p:sp>
        <p:nvSpPr>
          <p:cNvPr id="5" name="Espace réservé du pied de page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CFBCEE9-32B8-4720-A657-CFD72A0BE9B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ouble vague 16"/>
          <p:cNvSpPr/>
          <p:nvPr/>
        </p:nvSpPr>
        <p:spPr>
          <a:xfrm>
            <a:off x="0" y="-236562"/>
            <a:ext cx="9144000" cy="1368152"/>
          </a:xfrm>
          <a:prstGeom prst="doubleWav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p:cNvGrpSpPr/>
          <p:nvPr/>
        </p:nvGrpSpPr>
        <p:grpSpPr>
          <a:xfrm>
            <a:off x="251521" y="3795886"/>
            <a:ext cx="5616623" cy="1323439"/>
            <a:chOff x="251521" y="3795886"/>
            <a:chExt cx="5616623" cy="1323439"/>
          </a:xfrm>
        </p:grpSpPr>
        <p:pic>
          <p:nvPicPr>
            <p:cNvPr id="4" name="Image 3" descr="logo ROUGE.jpg"/>
            <p:cNvPicPr>
              <a:picLocks noChangeAspect="1"/>
            </p:cNvPicPr>
            <p:nvPr/>
          </p:nvPicPr>
          <p:blipFill>
            <a:blip r:embed="rId2" cstate="print">
              <a:clrChange>
                <a:clrFrom>
                  <a:srgbClr val="FFFFFE"/>
                </a:clrFrom>
                <a:clrTo>
                  <a:srgbClr val="FFFFFE">
                    <a:alpha val="0"/>
                  </a:srgbClr>
                </a:clrTo>
              </a:clrChange>
            </a:blip>
            <a:stretch>
              <a:fillRect/>
            </a:stretch>
          </p:blipFill>
          <p:spPr>
            <a:xfrm>
              <a:off x="251521" y="3939902"/>
              <a:ext cx="707826" cy="1080120"/>
            </a:xfrm>
            <a:prstGeom prst="rect">
              <a:avLst/>
            </a:prstGeom>
          </p:spPr>
        </p:pic>
        <p:cxnSp>
          <p:nvCxnSpPr>
            <p:cNvPr id="7" name="Connecteur droit 6"/>
            <p:cNvCxnSpPr/>
            <p:nvPr/>
          </p:nvCxnSpPr>
          <p:spPr>
            <a:xfrm>
              <a:off x="1043608" y="3939902"/>
              <a:ext cx="0" cy="10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1115616" y="3795886"/>
              <a:ext cx="4752528" cy="1323439"/>
            </a:xfrm>
            <a:prstGeom prst="rect">
              <a:avLst/>
            </a:prstGeom>
            <a:noFill/>
          </p:spPr>
          <p:txBody>
            <a:bodyPr wrap="square" rtlCol="0">
              <a:spAutoFit/>
            </a:bodyPr>
            <a:lstStyle/>
            <a:p>
              <a:pPr>
                <a:lnSpc>
                  <a:spcPts val="2400"/>
                </a:lnSpc>
              </a:pPr>
              <a:r>
                <a:rPr lang="fr-FR" sz="1400" dirty="0" smtClean="0">
                  <a:latin typeface="Ebrima" pitchFamily="2" charset="0"/>
                  <a:ea typeface="Ebrima" pitchFamily="2" charset="0"/>
                  <a:cs typeface="Ebrima" pitchFamily="2" charset="0"/>
                </a:rPr>
                <a:t>Service</a:t>
              </a:r>
            </a:p>
            <a:p>
              <a:pPr>
                <a:lnSpc>
                  <a:spcPts val="2400"/>
                </a:lnSpc>
              </a:pPr>
              <a:r>
                <a:rPr lang="fr-FR" sz="1400" dirty="0" smtClean="0">
                  <a:latin typeface="Ebrima" pitchFamily="2" charset="0"/>
                  <a:ea typeface="Ebrima" pitchFamily="2" charset="0"/>
                  <a:cs typeface="Ebrima" pitchFamily="2" charset="0"/>
                </a:rPr>
                <a:t>Départemental </a:t>
              </a:r>
            </a:p>
            <a:p>
              <a:pPr>
                <a:lnSpc>
                  <a:spcPts val="2400"/>
                </a:lnSpc>
              </a:pPr>
              <a:r>
                <a:rPr lang="fr-FR" sz="1400" dirty="0" smtClean="0">
                  <a:latin typeface="Ebrima" pitchFamily="2" charset="0"/>
                  <a:ea typeface="Ebrima" pitchFamily="2" charset="0"/>
                  <a:cs typeface="Ebrima" pitchFamily="2" charset="0"/>
                </a:rPr>
                <a:t>d’Incendie et de Secours</a:t>
              </a:r>
            </a:p>
            <a:p>
              <a:pPr>
                <a:lnSpc>
                  <a:spcPts val="2400"/>
                </a:lnSpc>
              </a:pPr>
              <a:r>
                <a:rPr lang="fr-FR" sz="1400" dirty="0" smtClean="0">
                  <a:latin typeface="Ebrima" pitchFamily="2" charset="0"/>
                  <a:ea typeface="Ebrima" pitchFamily="2" charset="0"/>
                  <a:cs typeface="Ebrima" pitchFamily="2" charset="0"/>
                </a:rPr>
                <a:t>du Calvados  </a:t>
              </a:r>
              <a:endParaRPr lang="fr-FR" sz="1400" dirty="0">
                <a:latin typeface="Ebrima" pitchFamily="2" charset="0"/>
                <a:ea typeface="Ebrima" pitchFamily="2" charset="0"/>
                <a:cs typeface="Ebrima" pitchFamily="2" charset="0"/>
              </a:endParaRPr>
            </a:p>
          </p:txBody>
        </p:sp>
      </p:grpSp>
      <p:sp>
        <p:nvSpPr>
          <p:cNvPr id="10" name="ZoneTexte 9"/>
          <p:cNvSpPr txBox="1"/>
          <p:nvPr/>
        </p:nvSpPr>
        <p:spPr>
          <a:xfrm>
            <a:off x="611560" y="1851670"/>
            <a:ext cx="7776864" cy="1077218"/>
          </a:xfrm>
          <a:prstGeom prst="rect">
            <a:avLst/>
          </a:prstGeom>
          <a:noFill/>
        </p:spPr>
        <p:txBody>
          <a:bodyPr wrap="square" rtlCol="0">
            <a:spAutoFit/>
          </a:bodyPr>
          <a:lstStyle/>
          <a:p>
            <a:pPr algn="ctr"/>
            <a:r>
              <a:rPr lang="fr-FR" sz="2400" b="1" dirty="0" smtClean="0">
                <a:latin typeface="Arial" pitchFamily="34" charset="0"/>
                <a:ea typeface="Ebrima" pitchFamily="2" charset="0"/>
                <a:cs typeface="Arial" pitchFamily="34" charset="0"/>
              </a:rPr>
              <a:t>LA RESPONSABILITE DES AGENTS PUBLICS</a:t>
            </a:r>
          </a:p>
          <a:p>
            <a:pPr algn="ctr"/>
            <a:endParaRPr lang="fr-FR" sz="2000" dirty="0" smtClean="0">
              <a:latin typeface="Arial" pitchFamily="34" charset="0"/>
              <a:ea typeface="Ebrima" pitchFamily="2" charset="0"/>
              <a:cs typeface="Arial" pitchFamily="34" charset="0"/>
            </a:endParaRPr>
          </a:p>
          <a:p>
            <a:pPr algn="ctr"/>
            <a:endParaRPr lang="fr-FR" sz="2000" dirty="0" smtClean="0">
              <a:latin typeface="Arial" pitchFamily="34" charset="0"/>
              <a:ea typeface="Ebrima" pitchFamily="2"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ouble vague 16"/>
          <p:cNvSpPr/>
          <p:nvPr/>
        </p:nvSpPr>
        <p:spPr>
          <a:xfrm>
            <a:off x="0" y="-236562"/>
            <a:ext cx="9144000" cy="1368152"/>
          </a:xfrm>
          <a:prstGeom prst="doubleWav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2"/>
          <p:cNvGrpSpPr/>
          <p:nvPr/>
        </p:nvGrpSpPr>
        <p:grpSpPr>
          <a:xfrm>
            <a:off x="251521" y="3795886"/>
            <a:ext cx="5616623" cy="1323439"/>
            <a:chOff x="251521" y="3795886"/>
            <a:chExt cx="5616623" cy="1323439"/>
          </a:xfrm>
        </p:grpSpPr>
        <p:pic>
          <p:nvPicPr>
            <p:cNvPr id="4" name="Image 3" descr="logo ROUGE.jpg"/>
            <p:cNvPicPr>
              <a:picLocks noChangeAspect="1"/>
            </p:cNvPicPr>
            <p:nvPr/>
          </p:nvPicPr>
          <p:blipFill>
            <a:blip r:embed="rId3" cstate="print">
              <a:clrChange>
                <a:clrFrom>
                  <a:srgbClr val="FFFFFE"/>
                </a:clrFrom>
                <a:clrTo>
                  <a:srgbClr val="FFFFFE">
                    <a:alpha val="0"/>
                  </a:srgbClr>
                </a:clrTo>
              </a:clrChange>
            </a:blip>
            <a:stretch>
              <a:fillRect/>
            </a:stretch>
          </p:blipFill>
          <p:spPr>
            <a:xfrm>
              <a:off x="251521" y="3939902"/>
              <a:ext cx="707826" cy="1080120"/>
            </a:xfrm>
            <a:prstGeom prst="rect">
              <a:avLst/>
            </a:prstGeom>
          </p:spPr>
        </p:pic>
        <p:cxnSp>
          <p:nvCxnSpPr>
            <p:cNvPr id="7" name="Connecteur droit 6"/>
            <p:cNvCxnSpPr/>
            <p:nvPr/>
          </p:nvCxnSpPr>
          <p:spPr>
            <a:xfrm>
              <a:off x="1043608" y="3939902"/>
              <a:ext cx="0" cy="10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1115616" y="3795886"/>
              <a:ext cx="4752528" cy="1323439"/>
            </a:xfrm>
            <a:prstGeom prst="rect">
              <a:avLst/>
            </a:prstGeom>
            <a:noFill/>
          </p:spPr>
          <p:txBody>
            <a:bodyPr wrap="square" rtlCol="0">
              <a:spAutoFit/>
            </a:bodyPr>
            <a:lstStyle/>
            <a:p>
              <a:pPr>
                <a:lnSpc>
                  <a:spcPts val="2400"/>
                </a:lnSpc>
              </a:pPr>
              <a:r>
                <a:rPr lang="fr-FR" sz="1400" dirty="0" smtClean="0">
                  <a:latin typeface="Ebrima" pitchFamily="2" charset="0"/>
                  <a:ea typeface="Ebrima" pitchFamily="2" charset="0"/>
                  <a:cs typeface="Ebrima" pitchFamily="2" charset="0"/>
                </a:rPr>
                <a:t>Service</a:t>
              </a:r>
            </a:p>
            <a:p>
              <a:pPr>
                <a:lnSpc>
                  <a:spcPts val="2400"/>
                </a:lnSpc>
              </a:pPr>
              <a:r>
                <a:rPr lang="fr-FR" sz="1400" dirty="0" smtClean="0">
                  <a:latin typeface="Ebrima" pitchFamily="2" charset="0"/>
                  <a:ea typeface="Ebrima" pitchFamily="2" charset="0"/>
                  <a:cs typeface="Ebrima" pitchFamily="2" charset="0"/>
                </a:rPr>
                <a:t>Départemental </a:t>
              </a:r>
            </a:p>
            <a:p>
              <a:pPr>
                <a:lnSpc>
                  <a:spcPts val="2400"/>
                </a:lnSpc>
              </a:pPr>
              <a:r>
                <a:rPr lang="fr-FR" sz="1400" dirty="0" smtClean="0">
                  <a:latin typeface="Ebrima" pitchFamily="2" charset="0"/>
                  <a:ea typeface="Ebrima" pitchFamily="2" charset="0"/>
                  <a:cs typeface="Ebrima" pitchFamily="2" charset="0"/>
                </a:rPr>
                <a:t>d’Incendie et de Secours</a:t>
              </a:r>
            </a:p>
            <a:p>
              <a:pPr>
                <a:lnSpc>
                  <a:spcPts val="2400"/>
                </a:lnSpc>
              </a:pPr>
              <a:r>
                <a:rPr lang="fr-FR" sz="1400" dirty="0" smtClean="0">
                  <a:latin typeface="Ebrima" pitchFamily="2" charset="0"/>
                  <a:ea typeface="Ebrima" pitchFamily="2" charset="0"/>
                  <a:cs typeface="Ebrima" pitchFamily="2" charset="0"/>
                </a:rPr>
                <a:t>du Calvados  </a:t>
              </a:r>
              <a:endParaRPr lang="fr-FR" sz="1400" dirty="0">
                <a:latin typeface="Ebrima" pitchFamily="2" charset="0"/>
                <a:ea typeface="Ebrima" pitchFamily="2" charset="0"/>
                <a:cs typeface="Ebrima" pitchFamily="2" charset="0"/>
              </a:endParaRPr>
            </a:p>
          </p:txBody>
        </p:sp>
      </p:grpSp>
      <p:sp>
        <p:nvSpPr>
          <p:cNvPr id="10" name="ZoneTexte 9"/>
          <p:cNvSpPr txBox="1"/>
          <p:nvPr/>
        </p:nvSpPr>
        <p:spPr>
          <a:xfrm>
            <a:off x="611560" y="1275606"/>
            <a:ext cx="7776864" cy="707886"/>
          </a:xfrm>
          <a:prstGeom prst="rect">
            <a:avLst/>
          </a:prstGeom>
          <a:noFill/>
        </p:spPr>
        <p:txBody>
          <a:bodyPr wrap="square" rtlCol="0">
            <a:spAutoFit/>
          </a:bodyPr>
          <a:lstStyle/>
          <a:p>
            <a:pPr algn="ctr"/>
            <a:endParaRPr lang="fr-FR" sz="2000" dirty="0" smtClean="0">
              <a:latin typeface="Arial" pitchFamily="34" charset="0"/>
              <a:ea typeface="Ebrima" pitchFamily="2" charset="0"/>
              <a:cs typeface="Arial" pitchFamily="34" charset="0"/>
            </a:endParaRPr>
          </a:p>
          <a:p>
            <a:pPr algn="ctr"/>
            <a:endParaRPr lang="fr-FR" sz="2000" dirty="0" smtClean="0">
              <a:latin typeface="Arial" pitchFamily="34" charset="0"/>
              <a:ea typeface="Ebrima" pitchFamily="2" charset="0"/>
              <a:cs typeface="Arial" pitchFamily="34" charset="0"/>
            </a:endParaRPr>
          </a:p>
        </p:txBody>
      </p:sp>
      <p:sp>
        <p:nvSpPr>
          <p:cNvPr id="11" name="ZoneTexte 10"/>
          <p:cNvSpPr txBox="1"/>
          <p:nvPr/>
        </p:nvSpPr>
        <p:spPr>
          <a:xfrm>
            <a:off x="467544" y="267494"/>
            <a:ext cx="7416824" cy="369332"/>
          </a:xfrm>
          <a:prstGeom prst="rect">
            <a:avLst/>
          </a:prstGeom>
          <a:noFill/>
        </p:spPr>
        <p:txBody>
          <a:bodyPr wrap="square" rtlCol="0">
            <a:spAutoFit/>
          </a:bodyPr>
          <a:lstStyle/>
          <a:p>
            <a:r>
              <a:rPr lang="fr-FR" b="1" dirty="0" smtClean="0">
                <a:latin typeface="Ebrima" pitchFamily="2" charset="0"/>
                <a:ea typeface="Ebrima" pitchFamily="2" charset="0"/>
                <a:cs typeface="Ebrima" pitchFamily="2" charset="0"/>
              </a:rPr>
              <a:t>La responsabilité : 3 aspects</a:t>
            </a:r>
            <a:endParaRPr lang="fr-FR" b="1" dirty="0">
              <a:latin typeface="Ebrima" pitchFamily="2" charset="0"/>
              <a:ea typeface="Ebrima" pitchFamily="2" charset="0"/>
              <a:cs typeface="Ebrima" pitchFamily="2" charset="0"/>
            </a:endParaRPr>
          </a:p>
        </p:txBody>
      </p:sp>
      <p:graphicFrame>
        <p:nvGraphicFramePr>
          <p:cNvPr id="14" name="Diagramme 13"/>
          <p:cNvGraphicFramePr/>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ouble vague 16"/>
          <p:cNvSpPr/>
          <p:nvPr/>
        </p:nvSpPr>
        <p:spPr>
          <a:xfrm>
            <a:off x="0" y="-236562"/>
            <a:ext cx="9144000" cy="1368152"/>
          </a:xfrm>
          <a:prstGeom prst="doubleWav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2"/>
          <p:cNvGrpSpPr/>
          <p:nvPr/>
        </p:nvGrpSpPr>
        <p:grpSpPr>
          <a:xfrm>
            <a:off x="251521" y="3795886"/>
            <a:ext cx="5616623" cy="1323439"/>
            <a:chOff x="251521" y="3795886"/>
            <a:chExt cx="5616623" cy="1323439"/>
          </a:xfrm>
        </p:grpSpPr>
        <p:pic>
          <p:nvPicPr>
            <p:cNvPr id="4" name="Image 3" descr="logo ROUGE.jpg"/>
            <p:cNvPicPr>
              <a:picLocks noChangeAspect="1"/>
            </p:cNvPicPr>
            <p:nvPr/>
          </p:nvPicPr>
          <p:blipFill>
            <a:blip r:embed="rId3" cstate="print">
              <a:clrChange>
                <a:clrFrom>
                  <a:srgbClr val="FFFFFE"/>
                </a:clrFrom>
                <a:clrTo>
                  <a:srgbClr val="FFFFFE">
                    <a:alpha val="0"/>
                  </a:srgbClr>
                </a:clrTo>
              </a:clrChange>
            </a:blip>
            <a:stretch>
              <a:fillRect/>
            </a:stretch>
          </p:blipFill>
          <p:spPr>
            <a:xfrm>
              <a:off x="251521" y="3939902"/>
              <a:ext cx="707826" cy="1080120"/>
            </a:xfrm>
            <a:prstGeom prst="rect">
              <a:avLst/>
            </a:prstGeom>
          </p:spPr>
        </p:pic>
        <p:cxnSp>
          <p:nvCxnSpPr>
            <p:cNvPr id="7" name="Connecteur droit 6"/>
            <p:cNvCxnSpPr/>
            <p:nvPr/>
          </p:nvCxnSpPr>
          <p:spPr>
            <a:xfrm>
              <a:off x="1043608" y="3939902"/>
              <a:ext cx="0" cy="10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1115616" y="3795886"/>
              <a:ext cx="4752528" cy="1323439"/>
            </a:xfrm>
            <a:prstGeom prst="rect">
              <a:avLst/>
            </a:prstGeom>
            <a:noFill/>
          </p:spPr>
          <p:txBody>
            <a:bodyPr wrap="square" rtlCol="0">
              <a:spAutoFit/>
            </a:bodyPr>
            <a:lstStyle/>
            <a:p>
              <a:pPr>
                <a:lnSpc>
                  <a:spcPts val="2400"/>
                </a:lnSpc>
              </a:pPr>
              <a:r>
                <a:rPr lang="fr-FR" sz="1400" dirty="0" smtClean="0">
                  <a:latin typeface="Ebrima" pitchFamily="2" charset="0"/>
                  <a:ea typeface="Ebrima" pitchFamily="2" charset="0"/>
                  <a:cs typeface="Ebrima" pitchFamily="2" charset="0"/>
                </a:rPr>
                <a:t>Service</a:t>
              </a:r>
            </a:p>
            <a:p>
              <a:pPr>
                <a:lnSpc>
                  <a:spcPts val="2400"/>
                </a:lnSpc>
              </a:pPr>
              <a:r>
                <a:rPr lang="fr-FR" sz="1400" dirty="0" smtClean="0">
                  <a:latin typeface="Ebrima" pitchFamily="2" charset="0"/>
                  <a:ea typeface="Ebrima" pitchFamily="2" charset="0"/>
                  <a:cs typeface="Ebrima" pitchFamily="2" charset="0"/>
                </a:rPr>
                <a:t>Départemental </a:t>
              </a:r>
            </a:p>
            <a:p>
              <a:pPr>
                <a:lnSpc>
                  <a:spcPts val="2400"/>
                </a:lnSpc>
              </a:pPr>
              <a:r>
                <a:rPr lang="fr-FR" sz="1400" dirty="0" smtClean="0">
                  <a:latin typeface="Ebrima" pitchFamily="2" charset="0"/>
                  <a:ea typeface="Ebrima" pitchFamily="2" charset="0"/>
                  <a:cs typeface="Ebrima" pitchFamily="2" charset="0"/>
                </a:rPr>
                <a:t>d’Incendie et de Secours</a:t>
              </a:r>
            </a:p>
            <a:p>
              <a:pPr>
                <a:lnSpc>
                  <a:spcPts val="2400"/>
                </a:lnSpc>
              </a:pPr>
              <a:r>
                <a:rPr lang="fr-FR" sz="1400" dirty="0" smtClean="0">
                  <a:latin typeface="Ebrima" pitchFamily="2" charset="0"/>
                  <a:ea typeface="Ebrima" pitchFamily="2" charset="0"/>
                  <a:cs typeface="Ebrima" pitchFamily="2" charset="0"/>
                </a:rPr>
                <a:t>du Calvados  </a:t>
              </a:r>
              <a:endParaRPr lang="fr-FR" sz="1400" dirty="0">
                <a:latin typeface="Ebrima" pitchFamily="2" charset="0"/>
                <a:ea typeface="Ebrima" pitchFamily="2" charset="0"/>
                <a:cs typeface="Ebrima" pitchFamily="2" charset="0"/>
              </a:endParaRPr>
            </a:p>
          </p:txBody>
        </p:sp>
      </p:grpSp>
      <p:sp>
        <p:nvSpPr>
          <p:cNvPr id="10" name="ZoneTexte 9"/>
          <p:cNvSpPr txBox="1"/>
          <p:nvPr/>
        </p:nvSpPr>
        <p:spPr>
          <a:xfrm>
            <a:off x="611560" y="1275606"/>
            <a:ext cx="7776864" cy="707886"/>
          </a:xfrm>
          <a:prstGeom prst="rect">
            <a:avLst/>
          </a:prstGeom>
          <a:noFill/>
        </p:spPr>
        <p:txBody>
          <a:bodyPr wrap="square" rtlCol="0">
            <a:spAutoFit/>
          </a:bodyPr>
          <a:lstStyle/>
          <a:p>
            <a:pPr algn="ctr"/>
            <a:endParaRPr lang="fr-FR" sz="2000" dirty="0" smtClean="0">
              <a:latin typeface="Arial" pitchFamily="34" charset="0"/>
              <a:ea typeface="Ebrima" pitchFamily="2" charset="0"/>
              <a:cs typeface="Arial" pitchFamily="34" charset="0"/>
            </a:endParaRPr>
          </a:p>
          <a:p>
            <a:pPr algn="ctr"/>
            <a:endParaRPr lang="fr-FR" sz="2000" dirty="0" smtClean="0">
              <a:latin typeface="Arial" pitchFamily="34" charset="0"/>
              <a:ea typeface="Ebrima" pitchFamily="2" charset="0"/>
              <a:cs typeface="Arial" pitchFamily="34" charset="0"/>
            </a:endParaRPr>
          </a:p>
        </p:txBody>
      </p:sp>
      <p:sp>
        <p:nvSpPr>
          <p:cNvPr id="11" name="ZoneTexte 10"/>
          <p:cNvSpPr txBox="1"/>
          <p:nvPr/>
        </p:nvSpPr>
        <p:spPr>
          <a:xfrm>
            <a:off x="467544" y="267494"/>
            <a:ext cx="7416824" cy="369332"/>
          </a:xfrm>
          <a:prstGeom prst="rect">
            <a:avLst/>
          </a:prstGeom>
          <a:noFill/>
        </p:spPr>
        <p:txBody>
          <a:bodyPr wrap="square" rtlCol="0">
            <a:spAutoFit/>
          </a:bodyPr>
          <a:lstStyle/>
          <a:p>
            <a:r>
              <a:rPr lang="fr-FR" b="1" dirty="0" smtClean="0">
                <a:latin typeface="Ebrima" pitchFamily="2" charset="0"/>
                <a:ea typeface="Ebrima" pitchFamily="2" charset="0"/>
                <a:cs typeface="Ebrima" pitchFamily="2" charset="0"/>
              </a:rPr>
              <a:t>La responsabilité civile des agents publics : 3 niveaux de fautes </a:t>
            </a:r>
            <a:endParaRPr lang="fr-FR" b="1" dirty="0">
              <a:latin typeface="Ebrima" pitchFamily="2" charset="0"/>
              <a:ea typeface="Ebrima" pitchFamily="2" charset="0"/>
              <a:cs typeface="Ebrima" pitchFamily="2" charset="0"/>
            </a:endParaRPr>
          </a:p>
        </p:txBody>
      </p:sp>
      <p:graphicFrame>
        <p:nvGraphicFramePr>
          <p:cNvPr id="19" name="Diagramme 18"/>
          <p:cNvGraphicFramePr/>
          <p:nvPr/>
        </p:nvGraphicFramePr>
        <p:xfrm>
          <a:off x="179512" y="843558"/>
          <a:ext cx="8784976" cy="40324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ouble vague 16"/>
          <p:cNvSpPr/>
          <p:nvPr/>
        </p:nvSpPr>
        <p:spPr>
          <a:xfrm>
            <a:off x="0" y="-236562"/>
            <a:ext cx="9144000" cy="1368152"/>
          </a:xfrm>
          <a:prstGeom prst="doubleWav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2"/>
          <p:cNvGrpSpPr/>
          <p:nvPr/>
        </p:nvGrpSpPr>
        <p:grpSpPr>
          <a:xfrm>
            <a:off x="251521" y="3795886"/>
            <a:ext cx="5616623" cy="1323439"/>
            <a:chOff x="251521" y="3795886"/>
            <a:chExt cx="5616623" cy="1323439"/>
          </a:xfrm>
        </p:grpSpPr>
        <p:pic>
          <p:nvPicPr>
            <p:cNvPr id="4" name="Image 3" descr="logo ROUGE.jpg"/>
            <p:cNvPicPr>
              <a:picLocks noChangeAspect="1"/>
            </p:cNvPicPr>
            <p:nvPr/>
          </p:nvPicPr>
          <p:blipFill>
            <a:blip r:embed="rId3" cstate="print">
              <a:clrChange>
                <a:clrFrom>
                  <a:srgbClr val="FFFFFE"/>
                </a:clrFrom>
                <a:clrTo>
                  <a:srgbClr val="FFFFFE">
                    <a:alpha val="0"/>
                  </a:srgbClr>
                </a:clrTo>
              </a:clrChange>
            </a:blip>
            <a:stretch>
              <a:fillRect/>
            </a:stretch>
          </p:blipFill>
          <p:spPr>
            <a:xfrm>
              <a:off x="251521" y="3939902"/>
              <a:ext cx="707826" cy="1080120"/>
            </a:xfrm>
            <a:prstGeom prst="rect">
              <a:avLst/>
            </a:prstGeom>
          </p:spPr>
        </p:pic>
        <p:cxnSp>
          <p:nvCxnSpPr>
            <p:cNvPr id="7" name="Connecteur droit 6"/>
            <p:cNvCxnSpPr/>
            <p:nvPr/>
          </p:nvCxnSpPr>
          <p:spPr>
            <a:xfrm>
              <a:off x="1043608" y="3939902"/>
              <a:ext cx="0" cy="10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1115616" y="3795886"/>
              <a:ext cx="4752528" cy="1323439"/>
            </a:xfrm>
            <a:prstGeom prst="rect">
              <a:avLst/>
            </a:prstGeom>
            <a:noFill/>
          </p:spPr>
          <p:txBody>
            <a:bodyPr wrap="square" rtlCol="0">
              <a:spAutoFit/>
            </a:bodyPr>
            <a:lstStyle/>
            <a:p>
              <a:pPr>
                <a:lnSpc>
                  <a:spcPts val="2400"/>
                </a:lnSpc>
              </a:pPr>
              <a:r>
                <a:rPr lang="fr-FR" sz="1400" dirty="0" smtClean="0">
                  <a:latin typeface="Ebrima" pitchFamily="2" charset="0"/>
                  <a:ea typeface="Ebrima" pitchFamily="2" charset="0"/>
                  <a:cs typeface="Ebrima" pitchFamily="2" charset="0"/>
                </a:rPr>
                <a:t>Service</a:t>
              </a:r>
            </a:p>
            <a:p>
              <a:pPr>
                <a:lnSpc>
                  <a:spcPts val="2400"/>
                </a:lnSpc>
              </a:pPr>
              <a:r>
                <a:rPr lang="fr-FR" sz="1400" dirty="0" smtClean="0">
                  <a:latin typeface="Ebrima" pitchFamily="2" charset="0"/>
                  <a:ea typeface="Ebrima" pitchFamily="2" charset="0"/>
                  <a:cs typeface="Ebrima" pitchFamily="2" charset="0"/>
                </a:rPr>
                <a:t>Départemental </a:t>
              </a:r>
            </a:p>
            <a:p>
              <a:pPr>
                <a:lnSpc>
                  <a:spcPts val="2400"/>
                </a:lnSpc>
              </a:pPr>
              <a:r>
                <a:rPr lang="fr-FR" sz="1400" dirty="0" smtClean="0">
                  <a:latin typeface="Ebrima" pitchFamily="2" charset="0"/>
                  <a:ea typeface="Ebrima" pitchFamily="2" charset="0"/>
                  <a:cs typeface="Ebrima" pitchFamily="2" charset="0"/>
                </a:rPr>
                <a:t>d’Incendie et de Secours</a:t>
              </a:r>
            </a:p>
            <a:p>
              <a:pPr>
                <a:lnSpc>
                  <a:spcPts val="2400"/>
                </a:lnSpc>
              </a:pPr>
              <a:r>
                <a:rPr lang="fr-FR" sz="1400" dirty="0" smtClean="0">
                  <a:latin typeface="Ebrima" pitchFamily="2" charset="0"/>
                  <a:ea typeface="Ebrima" pitchFamily="2" charset="0"/>
                  <a:cs typeface="Ebrima" pitchFamily="2" charset="0"/>
                </a:rPr>
                <a:t>du Calvados  </a:t>
              </a:r>
              <a:endParaRPr lang="fr-FR" sz="1400" dirty="0">
                <a:latin typeface="Ebrima" pitchFamily="2" charset="0"/>
                <a:ea typeface="Ebrima" pitchFamily="2" charset="0"/>
                <a:cs typeface="Ebrima" pitchFamily="2" charset="0"/>
              </a:endParaRPr>
            </a:p>
          </p:txBody>
        </p:sp>
      </p:grpSp>
      <p:sp>
        <p:nvSpPr>
          <p:cNvPr id="10" name="ZoneTexte 9"/>
          <p:cNvSpPr txBox="1"/>
          <p:nvPr/>
        </p:nvSpPr>
        <p:spPr>
          <a:xfrm>
            <a:off x="611560" y="1275606"/>
            <a:ext cx="7776864" cy="707886"/>
          </a:xfrm>
          <a:prstGeom prst="rect">
            <a:avLst/>
          </a:prstGeom>
          <a:noFill/>
        </p:spPr>
        <p:txBody>
          <a:bodyPr wrap="square" rtlCol="0">
            <a:spAutoFit/>
          </a:bodyPr>
          <a:lstStyle/>
          <a:p>
            <a:pPr algn="ctr"/>
            <a:endParaRPr lang="fr-FR" sz="2000" dirty="0" smtClean="0">
              <a:latin typeface="Arial" pitchFamily="34" charset="0"/>
              <a:ea typeface="Ebrima" pitchFamily="2" charset="0"/>
              <a:cs typeface="Arial" pitchFamily="34" charset="0"/>
            </a:endParaRPr>
          </a:p>
          <a:p>
            <a:pPr algn="ctr"/>
            <a:endParaRPr lang="fr-FR" sz="2000" dirty="0" smtClean="0">
              <a:latin typeface="Arial" pitchFamily="34" charset="0"/>
              <a:ea typeface="Ebrima" pitchFamily="2" charset="0"/>
              <a:cs typeface="Arial" pitchFamily="34" charset="0"/>
            </a:endParaRPr>
          </a:p>
        </p:txBody>
      </p:sp>
      <p:sp>
        <p:nvSpPr>
          <p:cNvPr id="11" name="ZoneTexte 10"/>
          <p:cNvSpPr txBox="1"/>
          <p:nvPr/>
        </p:nvSpPr>
        <p:spPr>
          <a:xfrm>
            <a:off x="467544" y="267494"/>
            <a:ext cx="7416824" cy="369332"/>
          </a:xfrm>
          <a:prstGeom prst="rect">
            <a:avLst/>
          </a:prstGeom>
          <a:noFill/>
        </p:spPr>
        <p:txBody>
          <a:bodyPr wrap="square" rtlCol="0">
            <a:spAutoFit/>
          </a:bodyPr>
          <a:lstStyle/>
          <a:p>
            <a:r>
              <a:rPr lang="fr-FR" b="1" dirty="0" smtClean="0">
                <a:latin typeface="Ebrima" pitchFamily="2" charset="0"/>
                <a:ea typeface="Ebrima" pitchFamily="2" charset="0"/>
                <a:cs typeface="Ebrima" pitchFamily="2" charset="0"/>
              </a:rPr>
              <a:t>La responsabilité du chef </a:t>
            </a:r>
            <a:r>
              <a:rPr lang="fr-FR" b="1" dirty="0" smtClean="0">
                <a:latin typeface="Ebrima" pitchFamily="2" charset="0"/>
                <a:ea typeface="Ebrima" pitchFamily="2" charset="0"/>
                <a:cs typeface="Ebrima" pitchFamily="2" charset="0"/>
              </a:rPr>
              <a:t>d’agrès</a:t>
            </a:r>
            <a:endParaRPr lang="fr-FR" b="1" dirty="0">
              <a:latin typeface="Ebrima" pitchFamily="2" charset="0"/>
              <a:ea typeface="Ebrima" pitchFamily="2" charset="0"/>
              <a:cs typeface="Ebrima" pitchFamily="2" charset="0"/>
            </a:endParaRPr>
          </a:p>
        </p:txBody>
      </p:sp>
      <p:sp>
        <p:nvSpPr>
          <p:cNvPr id="12" name="ZoneTexte 11"/>
          <p:cNvSpPr txBox="1"/>
          <p:nvPr/>
        </p:nvSpPr>
        <p:spPr>
          <a:xfrm>
            <a:off x="395536" y="1275606"/>
            <a:ext cx="8352928" cy="1708160"/>
          </a:xfrm>
          <a:prstGeom prst="rect">
            <a:avLst/>
          </a:prstGeom>
          <a:noFill/>
        </p:spPr>
        <p:txBody>
          <a:bodyPr wrap="square" rtlCol="0">
            <a:spAutoFit/>
          </a:bodyPr>
          <a:lstStyle/>
          <a:p>
            <a:r>
              <a:rPr lang="fr-FR" dirty="0" smtClean="0">
                <a:latin typeface="Arial" pitchFamily="34" charset="0"/>
                <a:cs typeface="Arial" pitchFamily="34" charset="0"/>
              </a:rPr>
              <a:t>Il est responsable : </a:t>
            </a:r>
          </a:p>
          <a:p>
            <a:pPr lvl="1">
              <a:spcBef>
                <a:spcPts val="600"/>
              </a:spcBef>
              <a:buFont typeface="Wingdings" pitchFamily="2" charset="2"/>
              <a:buChar char="§"/>
            </a:pPr>
            <a:r>
              <a:rPr lang="fr-FR" dirty="0" smtClean="0">
                <a:latin typeface="Arial" pitchFamily="34" charset="0"/>
                <a:cs typeface="Arial" pitchFamily="34" charset="0"/>
              </a:rPr>
              <a:t> Des opérations, dans la limite de ses attributions ;</a:t>
            </a:r>
          </a:p>
          <a:p>
            <a:pPr lvl="1">
              <a:spcBef>
                <a:spcPts val="600"/>
              </a:spcBef>
              <a:buFont typeface="Wingdings" pitchFamily="2" charset="2"/>
              <a:buChar char="§"/>
            </a:pPr>
            <a:r>
              <a:rPr lang="fr-FR" dirty="0" smtClean="0">
                <a:latin typeface="Arial" pitchFamily="34" charset="0"/>
                <a:cs typeface="Arial" pitchFamily="34" charset="0"/>
              </a:rPr>
              <a:t> Des agents sous son commandement ;</a:t>
            </a:r>
          </a:p>
          <a:p>
            <a:pPr lvl="1">
              <a:spcBef>
                <a:spcPts val="600"/>
              </a:spcBef>
              <a:buFont typeface="Wingdings" pitchFamily="2" charset="2"/>
              <a:buChar char="§"/>
            </a:pPr>
            <a:r>
              <a:rPr lang="fr-FR" dirty="0" smtClean="0">
                <a:latin typeface="Arial" pitchFamily="34" charset="0"/>
                <a:cs typeface="Arial" pitchFamily="34" charset="0"/>
              </a:rPr>
              <a:t> Du matériel sous sa responsabilité. </a:t>
            </a:r>
          </a:p>
          <a:p>
            <a:pPr lvl="1">
              <a:buFont typeface="Wingdings" pitchFamily="2" charset="2"/>
              <a:buChar char="§"/>
            </a:pPr>
            <a:endParaRPr lang="fr-FR"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ouble vague 16"/>
          <p:cNvSpPr/>
          <p:nvPr/>
        </p:nvSpPr>
        <p:spPr>
          <a:xfrm>
            <a:off x="0" y="-236562"/>
            <a:ext cx="9144000" cy="1368152"/>
          </a:xfrm>
          <a:prstGeom prst="doubleWav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2"/>
          <p:cNvGrpSpPr/>
          <p:nvPr/>
        </p:nvGrpSpPr>
        <p:grpSpPr>
          <a:xfrm>
            <a:off x="251521" y="3795886"/>
            <a:ext cx="5616623" cy="1323439"/>
            <a:chOff x="251521" y="3795886"/>
            <a:chExt cx="5616623" cy="1323439"/>
          </a:xfrm>
        </p:grpSpPr>
        <p:pic>
          <p:nvPicPr>
            <p:cNvPr id="4" name="Image 3" descr="logo ROUGE.jpg"/>
            <p:cNvPicPr>
              <a:picLocks noChangeAspect="1"/>
            </p:cNvPicPr>
            <p:nvPr/>
          </p:nvPicPr>
          <p:blipFill>
            <a:blip r:embed="rId3" cstate="print">
              <a:clrChange>
                <a:clrFrom>
                  <a:srgbClr val="FFFFFE"/>
                </a:clrFrom>
                <a:clrTo>
                  <a:srgbClr val="FFFFFE">
                    <a:alpha val="0"/>
                  </a:srgbClr>
                </a:clrTo>
              </a:clrChange>
            </a:blip>
            <a:stretch>
              <a:fillRect/>
            </a:stretch>
          </p:blipFill>
          <p:spPr>
            <a:xfrm>
              <a:off x="251521" y="3939902"/>
              <a:ext cx="707826" cy="1080120"/>
            </a:xfrm>
            <a:prstGeom prst="rect">
              <a:avLst/>
            </a:prstGeom>
          </p:spPr>
        </p:pic>
        <p:cxnSp>
          <p:nvCxnSpPr>
            <p:cNvPr id="7" name="Connecteur droit 6"/>
            <p:cNvCxnSpPr/>
            <p:nvPr/>
          </p:nvCxnSpPr>
          <p:spPr>
            <a:xfrm>
              <a:off x="1043608" y="3939902"/>
              <a:ext cx="0" cy="10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1115616" y="3795886"/>
              <a:ext cx="4752528" cy="1323439"/>
            </a:xfrm>
            <a:prstGeom prst="rect">
              <a:avLst/>
            </a:prstGeom>
            <a:noFill/>
          </p:spPr>
          <p:txBody>
            <a:bodyPr wrap="square" rtlCol="0">
              <a:spAutoFit/>
            </a:bodyPr>
            <a:lstStyle/>
            <a:p>
              <a:pPr>
                <a:lnSpc>
                  <a:spcPts val="2400"/>
                </a:lnSpc>
              </a:pPr>
              <a:r>
                <a:rPr lang="fr-FR" sz="1400" dirty="0" smtClean="0">
                  <a:latin typeface="Ebrima" pitchFamily="2" charset="0"/>
                  <a:ea typeface="Ebrima" pitchFamily="2" charset="0"/>
                  <a:cs typeface="Ebrima" pitchFamily="2" charset="0"/>
                </a:rPr>
                <a:t>Service</a:t>
              </a:r>
            </a:p>
            <a:p>
              <a:pPr>
                <a:lnSpc>
                  <a:spcPts val="2400"/>
                </a:lnSpc>
              </a:pPr>
              <a:r>
                <a:rPr lang="fr-FR" sz="1400" dirty="0" smtClean="0">
                  <a:latin typeface="Ebrima" pitchFamily="2" charset="0"/>
                  <a:ea typeface="Ebrima" pitchFamily="2" charset="0"/>
                  <a:cs typeface="Ebrima" pitchFamily="2" charset="0"/>
                </a:rPr>
                <a:t>Départemental </a:t>
              </a:r>
            </a:p>
            <a:p>
              <a:pPr>
                <a:lnSpc>
                  <a:spcPts val="2400"/>
                </a:lnSpc>
              </a:pPr>
              <a:r>
                <a:rPr lang="fr-FR" sz="1400" dirty="0" smtClean="0">
                  <a:latin typeface="Ebrima" pitchFamily="2" charset="0"/>
                  <a:ea typeface="Ebrima" pitchFamily="2" charset="0"/>
                  <a:cs typeface="Ebrima" pitchFamily="2" charset="0"/>
                </a:rPr>
                <a:t>d’Incendie et de Secours</a:t>
              </a:r>
            </a:p>
            <a:p>
              <a:pPr>
                <a:lnSpc>
                  <a:spcPts val="2400"/>
                </a:lnSpc>
              </a:pPr>
              <a:r>
                <a:rPr lang="fr-FR" sz="1400" dirty="0" smtClean="0">
                  <a:latin typeface="Ebrima" pitchFamily="2" charset="0"/>
                  <a:ea typeface="Ebrima" pitchFamily="2" charset="0"/>
                  <a:cs typeface="Ebrima" pitchFamily="2" charset="0"/>
                </a:rPr>
                <a:t>du Calvados  </a:t>
              </a:r>
              <a:endParaRPr lang="fr-FR" sz="1400" dirty="0">
                <a:latin typeface="Ebrima" pitchFamily="2" charset="0"/>
                <a:ea typeface="Ebrima" pitchFamily="2" charset="0"/>
                <a:cs typeface="Ebrima" pitchFamily="2" charset="0"/>
              </a:endParaRPr>
            </a:p>
          </p:txBody>
        </p:sp>
      </p:grpSp>
      <p:sp>
        <p:nvSpPr>
          <p:cNvPr id="10" name="ZoneTexte 9"/>
          <p:cNvSpPr txBox="1"/>
          <p:nvPr/>
        </p:nvSpPr>
        <p:spPr>
          <a:xfrm>
            <a:off x="611560" y="1275606"/>
            <a:ext cx="7776864" cy="707886"/>
          </a:xfrm>
          <a:prstGeom prst="rect">
            <a:avLst/>
          </a:prstGeom>
          <a:noFill/>
        </p:spPr>
        <p:txBody>
          <a:bodyPr wrap="square" rtlCol="0">
            <a:spAutoFit/>
          </a:bodyPr>
          <a:lstStyle/>
          <a:p>
            <a:pPr algn="ctr"/>
            <a:endParaRPr lang="fr-FR" sz="2000" dirty="0" smtClean="0">
              <a:latin typeface="Arial" pitchFamily="34" charset="0"/>
              <a:ea typeface="Ebrima" pitchFamily="2" charset="0"/>
              <a:cs typeface="Arial" pitchFamily="34" charset="0"/>
            </a:endParaRPr>
          </a:p>
          <a:p>
            <a:pPr algn="ctr"/>
            <a:endParaRPr lang="fr-FR" sz="2000" dirty="0" smtClean="0">
              <a:latin typeface="Arial" pitchFamily="34" charset="0"/>
              <a:ea typeface="Ebrima" pitchFamily="2" charset="0"/>
              <a:cs typeface="Arial" pitchFamily="34" charset="0"/>
            </a:endParaRPr>
          </a:p>
        </p:txBody>
      </p:sp>
      <p:sp>
        <p:nvSpPr>
          <p:cNvPr id="11" name="ZoneTexte 10"/>
          <p:cNvSpPr txBox="1"/>
          <p:nvPr/>
        </p:nvSpPr>
        <p:spPr>
          <a:xfrm>
            <a:off x="467544" y="267494"/>
            <a:ext cx="7416824" cy="369332"/>
          </a:xfrm>
          <a:prstGeom prst="rect">
            <a:avLst/>
          </a:prstGeom>
          <a:noFill/>
        </p:spPr>
        <p:txBody>
          <a:bodyPr wrap="square" rtlCol="0">
            <a:spAutoFit/>
          </a:bodyPr>
          <a:lstStyle/>
          <a:p>
            <a:r>
              <a:rPr lang="fr-FR" b="1" dirty="0" smtClean="0">
                <a:latin typeface="Ebrima" pitchFamily="2" charset="0"/>
                <a:ea typeface="Ebrima" pitchFamily="2" charset="0"/>
                <a:cs typeface="Ebrima" pitchFamily="2" charset="0"/>
              </a:rPr>
              <a:t>Mise en situation</a:t>
            </a:r>
            <a:endParaRPr lang="fr-FR" b="1" dirty="0">
              <a:latin typeface="Ebrima" pitchFamily="2" charset="0"/>
              <a:ea typeface="Ebrima" pitchFamily="2" charset="0"/>
              <a:cs typeface="Ebrima" pitchFamily="2" charset="0"/>
            </a:endParaRPr>
          </a:p>
        </p:txBody>
      </p:sp>
      <p:sp>
        <p:nvSpPr>
          <p:cNvPr id="12" name="ZoneTexte 11"/>
          <p:cNvSpPr txBox="1"/>
          <p:nvPr/>
        </p:nvSpPr>
        <p:spPr>
          <a:xfrm>
            <a:off x="395536" y="1275606"/>
            <a:ext cx="8352928" cy="1200329"/>
          </a:xfrm>
          <a:prstGeom prst="rect">
            <a:avLst/>
          </a:prstGeom>
          <a:noFill/>
        </p:spPr>
        <p:txBody>
          <a:bodyPr wrap="square" rtlCol="0">
            <a:spAutoFit/>
          </a:bodyPr>
          <a:lstStyle/>
          <a:p>
            <a:r>
              <a:rPr lang="fr-FR" dirty="0" smtClean="0">
                <a:latin typeface="Arial" pitchFamily="34" charset="0"/>
                <a:cs typeface="Arial" pitchFamily="34" charset="0"/>
              </a:rPr>
              <a:t>Au cours d’une intervention, la victime insulte l’équipage à plusieurs reprises, puis devient physiquement agressive. </a:t>
            </a:r>
          </a:p>
          <a:p>
            <a:endParaRPr lang="fr-FR" dirty="0" smtClean="0">
              <a:latin typeface="Arial" pitchFamily="34" charset="0"/>
              <a:cs typeface="Arial" pitchFamily="34" charset="0"/>
            </a:endParaRPr>
          </a:p>
          <a:p>
            <a:r>
              <a:rPr lang="fr-FR" dirty="0" smtClean="0">
                <a:latin typeface="Arial" pitchFamily="34" charset="0"/>
                <a:cs typeface="Arial" pitchFamily="34" charset="0"/>
              </a:rPr>
              <a:t>Comment réagir ?</a:t>
            </a:r>
            <a:endParaRPr lang="fr-F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ouble vague 16"/>
          <p:cNvSpPr/>
          <p:nvPr/>
        </p:nvSpPr>
        <p:spPr>
          <a:xfrm>
            <a:off x="0" y="-236562"/>
            <a:ext cx="9144000" cy="1368152"/>
          </a:xfrm>
          <a:prstGeom prst="doubleWav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2"/>
          <p:cNvGrpSpPr/>
          <p:nvPr/>
        </p:nvGrpSpPr>
        <p:grpSpPr>
          <a:xfrm>
            <a:off x="251521" y="3795886"/>
            <a:ext cx="5616623" cy="1323439"/>
            <a:chOff x="251521" y="3795886"/>
            <a:chExt cx="5616623" cy="1323439"/>
          </a:xfrm>
        </p:grpSpPr>
        <p:pic>
          <p:nvPicPr>
            <p:cNvPr id="4" name="Image 3" descr="logo ROUGE.jpg"/>
            <p:cNvPicPr>
              <a:picLocks noChangeAspect="1"/>
            </p:cNvPicPr>
            <p:nvPr/>
          </p:nvPicPr>
          <p:blipFill>
            <a:blip r:embed="rId3" cstate="print">
              <a:clrChange>
                <a:clrFrom>
                  <a:srgbClr val="FFFFFE"/>
                </a:clrFrom>
                <a:clrTo>
                  <a:srgbClr val="FFFFFE">
                    <a:alpha val="0"/>
                  </a:srgbClr>
                </a:clrTo>
              </a:clrChange>
            </a:blip>
            <a:stretch>
              <a:fillRect/>
            </a:stretch>
          </p:blipFill>
          <p:spPr>
            <a:xfrm>
              <a:off x="251521" y="3939902"/>
              <a:ext cx="707826" cy="1080120"/>
            </a:xfrm>
            <a:prstGeom prst="rect">
              <a:avLst/>
            </a:prstGeom>
          </p:spPr>
        </p:pic>
        <p:cxnSp>
          <p:nvCxnSpPr>
            <p:cNvPr id="7" name="Connecteur droit 6"/>
            <p:cNvCxnSpPr/>
            <p:nvPr/>
          </p:nvCxnSpPr>
          <p:spPr>
            <a:xfrm>
              <a:off x="1043608" y="3939902"/>
              <a:ext cx="0" cy="10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1115616" y="3795886"/>
              <a:ext cx="4752528" cy="1323439"/>
            </a:xfrm>
            <a:prstGeom prst="rect">
              <a:avLst/>
            </a:prstGeom>
            <a:noFill/>
          </p:spPr>
          <p:txBody>
            <a:bodyPr wrap="square" rtlCol="0">
              <a:spAutoFit/>
            </a:bodyPr>
            <a:lstStyle/>
            <a:p>
              <a:pPr>
                <a:lnSpc>
                  <a:spcPts val="2400"/>
                </a:lnSpc>
              </a:pPr>
              <a:r>
                <a:rPr lang="fr-FR" sz="1400" dirty="0" smtClean="0">
                  <a:latin typeface="Ebrima" pitchFamily="2" charset="0"/>
                  <a:ea typeface="Ebrima" pitchFamily="2" charset="0"/>
                  <a:cs typeface="Ebrima" pitchFamily="2" charset="0"/>
                </a:rPr>
                <a:t>Service</a:t>
              </a:r>
            </a:p>
            <a:p>
              <a:pPr>
                <a:lnSpc>
                  <a:spcPts val="2400"/>
                </a:lnSpc>
              </a:pPr>
              <a:r>
                <a:rPr lang="fr-FR" sz="1400" dirty="0" smtClean="0">
                  <a:latin typeface="Ebrima" pitchFamily="2" charset="0"/>
                  <a:ea typeface="Ebrima" pitchFamily="2" charset="0"/>
                  <a:cs typeface="Ebrima" pitchFamily="2" charset="0"/>
                </a:rPr>
                <a:t>Départemental </a:t>
              </a:r>
            </a:p>
            <a:p>
              <a:pPr>
                <a:lnSpc>
                  <a:spcPts val="2400"/>
                </a:lnSpc>
              </a:pPr>
              <a:r>
                <a:rPr lang="fr-FR" sz="1400" dirty="0" smtClean="0">
                  <a:latin typeface="Ebrima" pitchFamily="2" charset="0"/>
                  <a:ea typeface="Ebrima" pitchFamily="2" charset="0"/>
                  <a:cs typeface="Ebrima" pitchFamily="2" charset="0"/>
                </a:rPr>
                <a:t>d’Incendie et de Secours</a:t>
              </a:r>
            </a:p>
            <a:p>
              <a:pPr>
                <a:lnSpc>
                  <a:spcPts val="2400"/>
                </a:lnSpc>
              </a:pPr>
              <a:r>
                <a:rPr lang="fr-FR" sz="1400" dirty="0" smtClean="0">
                  <a:latin typeface="Ebrima" pitchFamily="2" charset="0"/>
                  <a:ea typeface="Ebrima" pitchFamily="2" charset="0"/>
                  <a:cs typeface="Ebrima" pitchFamily="2" charset="0"/>
                </a:rPr>
                <a:t>du Calvados  </a:t>
              </a:r>
              <a:endParaRPr lang="fr-FR" sz="1400" dirty="0">
                <a:latin typeface="Ebrima" pitchFamily="2" charset="0"/>
                <a:ea typeface="Ebrima" pitchFamily="2" charset="0"/>
                <a:cs typeface="Ebrima" pitchFamily="2" charset="0"/>
              </a:endParaRPr>
            </a:p>
          </p:txBody>
        </p:sp>
      </p:grpSp>
      <p:sp>
        <p:nvSpPr>
          <p:cNvPr id="10" name="ZoneTexte 9"/>
          <p:cNvSpPr txBox="1"/>
          <p:nvPr/>
        </p:nvSpPr>
        <p:spPr>
          <a:xfrm>
            <a:off x="611560" y="1275606"/>
            <a:ext cx="7776864" cy="707886"/>
          </a:xfrm>
          <a:prstGeom prst="rect">
            <a:avLst/>
          </a:prstGeom>
          <a:noFill/>
        </p:spPr>
        <p:txBody>
          <a:bodyPr wrap="square" rtlCol="0">
            <a:spAutoFit/>
          </a:bodyPr>
          <a:lstStyle/>
          <a:p>
            <a:pPr algn="ctr"/>
            <a:endParaRPr lang="fr-FR" sz="2000" dirty="0" smtClean="0">
              <a:latin typeface="Arial" pitchFamily="34" charset="0"/>
              <a:ea typeface="Ebrima" pitchFamily="2" charset="0"/>
              <a:cs typeface="Arial" pitchFamily="34" charset="0"/>
            </a:endParaRPr>
          </a:p>
          <a:p>
            <a:pPr algn="ctr"/>
            <a:endParaRPr lang="fr-FR" sz="2000" dirty="0" smtClean="0">
              <a:latin typeface="Arial" pitchFamily="34" charset="0"/>
              <a:ea typeface="Ebrima" pitchFamily="2" charset="0"/>
              <a:cs typeface="Arial" pitchFamily="34" charset="0"/>
            </a:endParaRPr>
          </a:p>
        </p:txBody>
      </p:sp>
      <p:sp>
        <p:nvSpPr>
          <p:cNvPr id="11" name="ZoneTexte 10"/>
          <p:cNvSpPr txBox="1"/>
          <p:nvPr/>
        </p:nvSpPr>
        <p:spPr>
          <a:xfrm>
            <a:off x="467544" y="267494"/>
            <a:ext cx="7416824" cy="369332"/>
          </a:xfrm>
          <a:prstGeom prst="rect">
            <a:avLst/>
          </a:prstGeom>
          <a:noFill/>
        </p:spPr>
        <p:txBody>
          <a:bodyPr wrap="square" rtlCol="0">
            <a:spAutoFit/>
          </a:bodyPr>
          <a:lstStyle/>
          <a:p>
            <a:r>
              <a:rPr lang="fr-FR" b="1" dirty="0" smtClean="0">
                <a:latin typeface="Ebrima" pitchFamily="2" charset="0"/>
                <a:ea typeface="Ebrima" pitchFamily="2" charset="0"/>
                <a:cs typeface="Ebrima" pitchFamily="2" charset="0"/>
              </a:rPr>
              <a:t>Mise en situation</a:t>
            </a:r>
            <a:endParaRPr lang="fr-FR" b="1" dirty="0">
              <a:latin typeface="Ebrima" pitchFamily="2" charset="0"/>
              <a:ea typeface="Ebrima" pitchFamily="2" charset="0"/>
              <a:cs typeface="Ebrima" pitchFamily="2" charset="0"/>
            </a:endParaRPr>
          </a:p>
        </p:txBody>
      </p:sp>
      <p:sp>
        <p:nvSpPr>
          <p:cNvPr id="12" name="ZoneTexte 11"/>
          <p:cNvSpPr txBox="1"/>
          <p:nvPr/>
        </p:nvSpPr>
        <p:spPr>
          <a:xfrm>
            <a:off x="395536" y="1275606"/>
            <a:ext cx="8352928" cy="1200329"/>
          </a:xfrm>
          <a:prstGeom prst="rect">
            <a:avLst/>
          </a:prstGeom>
          <a:noFill/>
        </p:spPr>
        <p:txBody>
          <a:bodyPr wrap="square" rtlCol="0">
            <a:spAutoFit/>
          </a:bodyPr>
          <a:lstStyle/>
          <a:p>
            <a:r>
              <a:rPr lang="fr-FR" dirty="0" smtClean="0">
                <a:latin typeface="Arial" pitchFamily="34" charset="0"/>
                <a:cs typeface="Arial" pitchFamily="34" charset="0"/>
              </a:rPr>
              <a:t>Au retour d’une intervention, l’équipage arrive sur les lieux d’un accident de la route, venant tout juste d’avoir lieu. </a:t>
            </a:r>
          </a:p>
          <a:p>
            <a:endParaRPr lang="fr-FR" dirty="0" smtClean="0">
              <a:latin typeface="Arial" pitchFamily="34" charset="0"/>
              <a:cs typeface="Arial" pitchFamily="34" charset="0"/>
            </a:endParaRPr>
          </a:p>
          <a:p>
            <a:r>
              <a:rPr lang="fr-FR" dirty="0" smtClean="0">
                <a:latin typeface="Arial" pitchFamily="34" charset="0"/>
                <a:cs typeface="Arial" pitchFamily="34" charset="0"/>
              </a:rPr>
              <a:t>Dans quelle mesure est-on responsable ?</a:t>
            </a:r>
            <a:endParaRPr lang="fr-F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ouble vague 16"/>
          <p:cNvSpPr/>
          <p:nvPr/>
        </p:nvSpPr>
        <p:spPr>
          <a:xfrm>
            <a:off x="0" y="-236562"/>
            <a:ext cx="9144000" cy="1368152"/>
          </a:xfrm>
          <a:prstGeom prst="doubleWav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2"/>
          <p:cNvGrpSpPr/>
          <p:nvPr/>
        </p:nvGrpSpPr>
        <p:grpSpPr>
          <a:xfrm>
            <a:off x="251521" y="3795886"/>
            <a:ext cx="5616623" cy="1323439"/>
            <a:chOff x="251521" y="3795886"/>
            <a:chExt cx="5616623" cy="1323439"/>
          </a:xfrm>
        </p:grpSpPr>
        <p:pic>
          <p:nvPicPr>
            <p:cNvPr id="4" name="Image 3" descr="logo ROUGE.jpg"/>
            <p:cNvPicPr>
              <a:picLocks noChangeAspect="1"/>
            </p:cNvPicPr>
            <p:nvPr/>
          </p:nvPicPr>
          <p:blipFill>
            <a:blip r:embed="rId3" cstate="print">
              <a:clrChange>
                <a:clrFrom>
                  <a:srgbClr val="FFFFFE"/>
                </a:clrFrom>
                <a:clrTo>
                  <a:srgbClr val="FFFFFE">
                    <a:alpha val="0"/>
                  </a:srgbClr>
                </a:clrTo>
              </a:clrChange>
            </a:blip>
            <a:stretch>
              <a:fillRect/>
            </a:stretch>
          </p:blipFill>
          <p:spPr>
            <a:xfrm>
              <a:off x="251521" y="3939902"/>
              <a:ext cx="707826" cy="1080120"/>
            </a:xfrm>
            <a:prstGeom prst="rect">
              <a:avLst/>
            </a:prstGeom>
          </p:spPr>
        </p:pic>
        <p:cxnSp>
          <p:nvCxnSpPr>
            <p:cNvPr id="7" name="Connecteur droit 6"/>
            <p:cNvCxnSpPr/>
            <p:nvPr/>
          </p:nvCxnSpPr>
          <p:spPr>
            <a:xfrm>
              <a:off x="1043608" y="3939902"/>
              <a:ext cx="0" cy="10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1115616" y="3795886"/>
              <a:ext cx="4752528" cy="1323439"/>
            </a:xfrm>
            <a:prstGeom prst="rect">
              <a:avLst/>
            </a:prstGeom>
            <a:noFill/>
          </p:spPr>
          <p:txBody>
            <a:bodyPr wrap="square" rtlCol="0">
              <a:spAutoFit/>
            </a:bodyPr>
            <a:lstStyle/>
            <a:p>
              <a:pPr>
                <a:lnSpc>
                  <a:spcPts val="2400"/>
                </a:lnSpc>
              </a:pPr>
              <a:r>
                <a:rPr lang="fr-FR" sz="1400" dirty="0" smtClean="0">
                  <a:latin typeface="Ebrima" pitchFamily="2" charset="0"/>
                  <a:ea typeface="Ebrima" pitchFamily="2" charset="0"/>
                  <a:cs typeface="Ebrima" pitchFamily="2" charset="0"/>
                </a:rPr>
                <a:t>Service</a:t>
              </a:r>
            </a:p>
            <a:p>
              <a:pPr>
                <a:lnSpc>
                  <a:spcPts val="2400"/>
                </a:lnSpc>
              </a:pPr>
              <a:r>
                <a:rPr lang="fr-FR" sz="1400" dirty="0" smtClean="0">
                  <a:latin typeface="Ebrima" pitchFamily="2" charset="0"/>
                  <a:ea typeface="Ebrima" pitchFamily="2" charset="0"/>
                  <a:cs typeface="Ebrima" pitchFamily="2" charset="0"/>
                </a:rPr>
                <a:t>Départemental </a:t>
              </a:r>
            </a:p>
            <a:p>
              <a:pPr>
                <a:lnSpc>
                  <a:spcPts val="2400"/>
                </a:lnSpc>
              </a:pPr>
              <a:r>
                <a:rPr lang="fr-FR" sz="1400" dirty="0" smtClean="0">
                  <a:latin typeface="Ebrima" pitchFamily="2" charset="0"/>
                  <a:ea typeface="Ebrima" pitchFamily="2" charset="0"/>
                  <a:cs typeface="Ebrima" pitchFamily="2" charset="0"/>
                </a:rPr>
                <a:t>d’Incendie et de Secours</a:t>
              </a:r>
            </a:p>
            <a:p>
              <a:pPr>
                <a:lnSpc>
                  <a:spcPts val="2400"/>
                </a:lnSpc>
              </a:pPr>
              <a:r>
                <a:rPr lang="fr-FR" sz="1400" dirty="0" smtClean="0">
                  <a:latin typeface="Ebrima" pitchFamily="2" charset="0"/>
                  <a:ea typeface="Ebrima" pitchFamily="2" charset="0"/>
                  <a:cs typeface="Ebrima" pitchFamily="2" charset="0"/>
                </a:rPr>
                <a:t>du Calvados  </a:t>
              </a:r>
              <a:endParaRPr lang="fr-FR" sz="1400" dirty="0">
                <a:latin typeface="Ebrima" pitchFamily="2" charset="0"/>
                <a:ea typeface="Ebrima" pitchFamily="2" charset="0"/>
                <a:cs typeface="Ebrima" pitchFamily="2" charset="0"/>
              </a:endParaRPr>
            </a:p>
          </p:txBody>
        </p:sp>
      </p:grpSp>
      <p:sp>
        <p:nvSpPr>
          <p:cNvPr id="10" name="ZoneTexte 9"/>
          <p:cNvSpPr txBox="1"/>
          <p:nvPr/>
        </p:nvSpPr>
        <p:spPr>
          <a:xfrm>
            <a:off x="611560" y="1275606"/>
            <a:ext cx="7776864" cy="707886"/>
          </a:xfrm>
          <a:prstGeom prst="rect">
            <a:avLst/>
          </a:prstGeom>
          <a:noFill/>
        </p:spPr>
        <p:txBody>
          <a:bodyPr wrap="square" rtlCol="0">
            <a:spAutoFit/>
          </a:bodyPr>
          <a:lstStyle/>
          <a:p>
            <a:pPr algn="ctr"/>
            <a:endParaRPr lang="fr-FR" sz="2000" dirty="0" smtClean="0">
              <a:latin typeface="Arial" pitchFamily="34" charset="0"/>
              <a:ea typeface="Ebrima" pitchFamily="2" charset="0"/>
              <a:cs typeface="Arial" pitchFamily="34" charset="0"/>
            </a:endParaRPr>
          </a:p>
          <a:p>
            <a:pPr algn="ctr"/>
            <a:endParaRPr lang="fr-FR" sz="2000" dirty="0" smtClean="0">
              <a:latin typeface="Arial" pitchFamily="34" charset="0"/>
              <a:ea typeface="Ebrima" pitchFamily="2" charset="0"/>
              <a:cs typeface="Arial" pitchFamily="34" charset="0"/>
            </a:endParaRPr>
          </a:p>
        </p:txBody>
      </p:sp>
      <p:sp>
        <p:nvSpPr>
          <p:cNvPr id="11" name="ZoneTexte 10"/>
          <p:cNvSpPr txBox="1"/>
          <p:nvPr/>
        </p:nvSpPr>
        <p:spPr>
          <a:xfrm>
            <a:off x="467544" y="267494"/>
            <a:ext cx="7416824" cy="369332"/>
          </a:xfrm>
          <a:prstGeom prst="rect">
            <a:avLst/>
          </a:prstGeom>
          <a:noFill/>
        </p:spPr>
        <p:txBody>
          <a:bodyPr wrap="square" rtlCol="0">
            <a:spAutoFit/>
          </a:bodyPr>
          <a:lstStyle/>
          <a:p>
            <a:r>
              <a:rPr lang="fr-FR" b="1" dirty="0" smtClean="0">
                <a:latin typeface="Ebrima" pitchFamily="2" charset="0"/>
                <a:ea typeface="Ebrima" pitchFamily="2" charset="0"/>
                <a:cs typeface="Ebrima" pitchFamily="2" charset="0"/>
              </a:rPr>
              <a:t>Mise en situation</a:t>
            </a:r>
            <a:endParaRPr lang="fr-FR" b="1" dirty="0">
              <a:latin typeface="Ebrima" pitchFamily="2" charset="0"/>
              <a:ea typeface="Ebrima" pitchFamily="2" charset="0"/>
              <a:cs typeface="Ebrima" pitchFamily="2" charset="0"/>
            </a:endParaRPr>
          </a:p>
        </p:txBody>
      </p:sp>
      <p:sp>
        <p:nvSpPr>
          <p:cNvPr id="12" name="ZoneTexte 11"/>
          <p:cNvSpPr txBox="1"/>
          <p:nvPr/>
        </p:nvSpPr>
        <p:spPr>
          <a:xfrm>
            <a:off x="395536" y="1275606"/>
            <a:ext cx="8352928" cy="923330"/>
          </a:xfrm>
          <a:prstGeom prst="rect">
            <a:avLst/>
          </a:prstGeom>
          <a:noFill/>
        </p:spPr>
        <p:txBody>
          <a:bodyPr wrap="square" rtlCol="0">
            <a:spAutoFit/>
          </a:bodyPr>
          <a:lstStyle/>
          <a:p>
            <a:r>
              <a:rPr lang="fr-FR" dirty="0" smtClean="0">
                <a:latin typeface="Arial" pitchFamily="34" charset="0"/>
                <a:cs typeface="Arial" pitchFamily="34" charset="0"/>
              </a:rPr>
              <a:t>Un collègue est visiblement en état d’ébriété au cours de la garde. </a:t>
            </a:r>
          </a:p>
          <a:p>
            <a:endParaRPr lang="fr-FR" dirty="0" smtClean="0">
              <a:latin typeface="Arial" pitchFamily="34" charset="0"/>
              <a:cs typeface="Arial" pitchFamily="34" charset="0"/>
            </a:endParaRPr>
          </a:p>
          <a:p>
            <a:r>
              <a:rPr lang="fr-FR" dirty="0" smtClean="0">
                <a:latin typeface="Arial" pitchFamily="34" charset="0"/>
                <a:cs typeface="Arial" pitchFamily="34" charset="0"/>
              </a:rPr>
              <a:t>Dans quelle mesure suis-je responsable de son comportement ?   </a:t>
            </a:r>
            <a:endParaRPr lang="fr-F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Double vague 16"/>
          <p:cNvSpPr/>
          <p:nvPr/>
        </p:nvSpPr>
        <p:spPr>
          <a:xfrm>
            <a:off x="0" y="-236562"/>
            <a:ext cx="9144000" cy="1368152"/>
          </a:xfrm>
          <a:prstGeom prst="doubleWav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2"/>
          <p:cNvGrpSpPr/>
          <p:nvPr/>
        </p:nvGrpSpPr>
        <p:grpSpPr>
          <a:xfrm>
            <a:off x="251521" y="3795886"/>
            <a:ext cx="5616623" cy="1323439"/>
            <a:chOff x="251521" y="3795886"/>
            <a:chExt cx="5616623" cy="1323439"/>
          </a:xfrm>
        </p:grpSpPr>
        <p:pic>
          <p:nvPicPr>
            <p:cNvPr id="4" name="Image 3" descr="logo ROUGE.jpg"/>
            <p:cNvPicPr>
              <a:picLocks noChangeAspect="1"/>
            </p:cNvPicPr>
            <p:nvPr/>
          </p:nvPicPr>
          <p:blipFill>
            <a:blip r:embed="rId3" cstate="print">
              <a:clrChange>
                <a:clrFrom>
                  <a:srgbClr val="FFFFFE"/>
                </a:clrFrom>
                <a:clrTo>
                  <a:srgbClr val="FFFFFE">
                    <a:alpha val="0"/>
                  </a:srgbClr>
                </a:clrTo>
              </a:clrChange>
            </a:blip>
            <a:stretch>
              <a:fillRect/>
            </a:stretch>
          </p:blipFill>
          <p:spPr>
            <a:xfrm>
              <a:off x="251521" y="3939902"/>
              <a:ext cx="707826" cy="1080120"/>
            </a:xfrm>
            <a:prstGeom prst="rect">
              <a:avLst/>
            </a:prstGeom>
          </p:spPr>
        </p:pic>
        <p:cxnSp>
          <p:nvCxnSpPr>
            <p:cNvPr id="7" name="Connecteur droit 6"/>
            <p:cNvCxnSpPr/>
            <p:nvPr/>
          </p:nvCxnSpPr>
          <p:spPr>
            <a:xfrm>
              <a:off x="1043608" y="3939902"/>
              <a:ext cx="0" cy="108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1115616" y="3795886"/>
              <a:ext cx="4752528" cy="1323439"/>
            </a:xfrm>
            <a:prstGeom prst="rect">
              <a:avLst/>
            </a:prstGeom>
            <a:noFill/>
          </p:spPr>
          <p:txBody>
            <a:bodyPr wrap="square" rtlCol="0">
              <a:spAutoFit/>
            </a:bodyPr>
            <a:lstStyle/>
            <a:p>
              <a:pPr>
                <a:lnSpc>
                  <a:spcPts val="2400"/>
                </a:lnSpc>
              </a:pPr>
              <a:r>
                <a:rPr lang="fr-FR" sz="1400" dirty="0" smtClean="0">
                  <a:latin typeface="Ebrima" pitchFamily="2" charset="0"/>
                  <a:ea typeface="Ebrima" pitchFamily="2" charset="0"/>
                  <a:cs typeface="Ebrima" pitchFamily="2" charset="0"/>
                </a:rPr>
                <a:t>Service</a:t>
              </a:r>
            </a:p>
            <a:p>
              <a:pPr>
                <a:lnSpc>
                  <a:spcPts val="2400"/>
                </a:lnSpc>
              </a:pPr>
              <a:r>
                <a:rPr lang="fr-FR" sz="1400" dirty="0" smtClean="0">
                  <a:latin typeface="Ebrima" pitchFamily="2" charset="0"/>
                  <a:ea typeface="Ebrima" pitchFamily="2" charset="0"/>
                  <a:cs typeface="Ebrima" pitchFamily="2" charset="0"/>
                </a:rPr>
                <a:t>Départemental </a:t>
              </a:r>
            </a:p>
            <a:p>
              <a:pPr>
                <a:lnSpc>
                  <a:spcPts val="2400"/>
                </a:lnSpc>
              </a:pPr>
              <a:r>
                <a:rPr lang="fr-FR" sz="1400" dirty="0" smtClean="0">
                  <a:latin typeface="Ebrima" pitchFamily="2" charset="0"/>
                  <a:ea typeface="Ebrima" pitchFamily="2" charset="0"/>
                  <a:cs typeface="Ebrima" pitchFamily="2" charset="0"/>
                </a:rPr>
                <a:t>d’Incendie et de Secours</a:t>
              </a:r>
            </a:p>
            <a:p>
              <a:pPr>
                <a:lnSpc>
                  <a:spcPts val="2400"/>
                </a:lnSpc>
              </a:pPr>
              <a:r>
                <a:rPr lang="fr-FR" sz="1400" dirty="0" smtClean="0">
                  <a:latin typeface="Ebrima" pitchFamily="2" charset="0"/>
                  <a:ea typeface="Ebrima" pitchFamily="2" charset="0"/>
                  <a:cs typeface="Ebrima" pitchFamily="2" charset="0"/>
                </a:rPr>
                <a:t>du Calvados  </a:t>
              </a:r>
              <a:endParaRPr lang="fr-FR" sz="1400" dirty="0">
                <a:latin typeface="Ebrima" pitchFamily="2" charset="0"/>
                <a:ea typeface="Ebrima" pitchFamily="2" charset="0"/>
                <a:cs typeface="Ebrima" pitchFamily="2" charset="0"/>
              </a:endParaRPr>
            </a:p>
          </p:txBody>
        </p:sp>
      </p:grpSp>
      <p:sp>
        <p:nvSpPr>
          <p:cNvPr id="10" name="ZoneTexte 9"/>
          <p:cNvSpPr txBox="1"/>
          <p:nvPr/>
        </p:nvSpPr>
        <p:spPr>
          <a:xfrm>
            <a:off x="611560" y="1275606"/>
            <a:ext cx="7776864" cy="707886"/>
          </a:xfrm>
          <a:prstGeom prst="rect">
            <a:avLst/>
          </a:prstGeom>
          <a:noFill/>
        </p:spPr>
        <p:txBody>
          <a:bodyPr wrap="square" rtlCol="0">
            <a:spAutoFit/>
          </a:bodyPr>
          <a:lstStyle/>
          <a:p>
            <a:pPr algn="ctr"/>
            <a:endParaRPr lang="fr-FR" sz="2000" dirty="0" smtClean="0">
              <a:latin typeface="Arial" pitchFamily="34" charset="0"/>
              <a:ea typeface="Ebrima" pitchFamily="2" charset="0"/>
              <a:cs typeface="Arial" pitchFamily="34" charset="0"/>
            </a:endParaRPr>
          </a:p>
          <a:p>
            <a:pPr algn="ctr"/>
            <a:endParaRPr lang="fr-FR" sz="2000" dirty="0" smtClean="0">
              <a:latin typeface="Arial" pitchFamily="34" charset="0"/>
              <a:ea typeface="Ebrima" pitchFamily="2" charset="0"/>
              <a:cs typeface="Arial" pitchFamily="34" charset="0"/>
            </a:endParaRPr>
          </a:p>
        </p:txBody>
      </p:sp>
      <p:sp>
        <p:nvSpPr>
          <p:cNvPr id="11" name="ZoneTexte 10"/>
          <p:cNvSpPr txBox="1"/>
          <p:nvPr/>
        </p:nvSpPr>
        <p:spPr>
          <a:xfrm>
            <a:off x="467544" y="267494"/>
            <a:ext cx="7416824" cy="369332"/>
          </a:xfrm>
          <a:prstGeom prst="rect">
            <a:avLst/>
          </a:prstGeom>
          <a:noFill/>
        </p:spPr>
        <p:txBody>
          <a:bodyPr wrap="square" rtlCol="0">
            <a:spAutoFit/>
          </a:bodyPr>
          <a:lstStyle/>
          <a:p>
            <a:r>
              <a:rPr lang="fr-FR" b="1" dirty="0" smtClean="0">
                <a:latin typeface="Ebrima" pitchFamily="2" charset="0"/>
                <a:ea typeface="Ebrima" pitchFamily="2" charset="0"/>
                <a:cs typeface="Ebrima" pitchFamily="2" charset="0"/>
              </a:rPr>
              <a:t>A RETENIR  </a:t>
            </a:r>
            <a:endParaRPr lang="fr-FR" b="1" dirty="0">
              <a:latin typeface="Ebrima" pitchFamily="2" charset="0"/>
              <a:ea typeface="Ebrima" pitchFamily="2" charset="0"/>
              <a:cs typeface="Ebrima" pitchFamily="2" charset="0"/>
            </a:endParaRPr>
          </a:p>
        </p:txBody>
      </p:sp>
      <p:sp>
        <p:nvSpPr>
          <p:cNvPr id="12" name="Rectangle 11"/>
          <p:cNvSpPr/>
          <p:nvPr/>
        </p:nvSpPr>
        <p:spPr>
          <a:xfrm>
            <a:off x="539552" y="1203598"/>
            <a:ext cx="7920880" cy="2308324"/>
          </a:xfrm>
          <a:prstGeom prst="rect">
            <a:avLst/>
          </a:prstGeom>
        </p:spPr>
        <p:txBody>
          <a:bodyPr wrap="square">
            <a:spAutoFit/>
          </a:bodyPr>
          <a:lstStyle/>
          <a:p>
            <a:pPr marL="342900" indent="-342900">
              <a:buAutoNum type="arabicPeriod"/>
            </a:pPr>
            <a:r>
              <a:rPr lang="fr-FR" b="1" dirty="0" smtClean="0">
                <a:latin typeface="Arial" pitchFamily="34" charset="0"/>
                <a:cs typeface="Arial" pitchFamily="34" charset="0"/>
              </a:rPr>
              <a:t>Respecter les procédures</a:t>
            </a:r>
          </a:p>
          <a:p>
            <a:pPr marL="800100" lvl="1" indent="-342900"/>
            <a:endParaRPr lang="fr-FR" dirty="0" smtClean="0">
              <a:latin typeface="Arial" pitchFamily="34" charset="0"/>
              <a:cs typeface="Arial" pitchFamily="34" charset="0"/>
            </a:endParaRPr>
          </a:p>
          <a:p>
            <a:pPr marL="342900" indent="-342900">
              <a:buAutoNum type="arabicPeriod"/>
            </a:pPr>
            <a:r>
              <a:rPr lang="fr-FR" b="1" dirty="0" smtClean="0">
                <a:latin typeface="Arial" pitchFamily="34" charset="0"/>
                <a:cs typeface="Arial" pitchFamily="34" charset="0"/>
              </a:rPr>
              <a:t>Partager les informations</a:t>
            </a:r>
          </a:p>
          <a:p>
            <a:pPr marL="342900" indent="-342900">
              <a:buAutoNum type="arabicPeriod"/>
            </a:pPr>
            <a:endParaRPr lang="fr-FR" b="1" dirty="0" smtClean="0">
              <a:latin typeface="Arial" pitchFamily="34" charset="0"/>
              <a:cs typeface="Arial" pitchFamily="34" charset="0"/>
            </a:endParaRPr>
          </a:p>
          <a:p>
            <a:pPr marL="342900" indent="-342900">
              <a:buAutoNum type="arabicPeriod"/>
            </a:pPr>
            <a:r>
              <a:rPr lang="fr-FR" b="1" dirty="0" smtClean="0">
                <a:latin typeface="Arial" pitchFamily="34" charset="0"/>
                <a:cs typeface="Arial" pitchFamily="34" charset="0"/>
              </a:rPr>
              <a:t>Rendre compte</a:t>
            </a:r>
          </a:p>
          <a:p>
            <a:pPr marL="342900" indent="-342900">
              <a:buAutoNum type="arabicPeriod"/>
            </a:pPr>
            <a:endParaRPr lang="fr-FR" b="1" dirty="0" smtClean="0">
              <a:latin typeface="Arial" pitchFamily="34" charset="0"/>
              <a:cs typeface="Arial" pitchFamily="34" charset="0"/>
            </a:endParaRPr>
          </a:p>
          <a:p>
            <a:pPr marL="342900" indent="-342900">
              <a:buAutoNum type="arabicPeriod"/>
            </a:pPr>
            <a:r>
              <a:rPr lang="fr-FR" b="1" dirty="0" smtClean="0">
                <a:latin typeface="Arial" pitchFamily="34" charset="0"/>
                <a:cs typeface="Arial" pitchFamily="34" charset="0"/>
              </a:rPr>
              <a:t>Etre attentif aux comportements</a:t>
            </a:r>
            <a:endParaRPr lang="fr-FR" dirty="0" smtClean="0">
              <a:latin typeface="Arial" pitchFamily="34" charset="0"/>
              <a:cs typeface="Arial" pitchFamily="34" charset="0"/>
            </a:endParaRPr>
          </a:p>
          <a:p>
            <a:pPr marL="800100" lvl="1" indent="-342900"/>
            <a:endParaRPr lang="fr-FR"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1195</TotalTime>
  <Words>1850</Words>
  <Application>Microsoft Office PowerPoint</Application>
  <PresentationFormat>Affichage à l'écran (16:9)</PresentationFormat>
  <Paragraphs>199</Paragraphs>
  <Slides>8</Slides>
  <Notes>7</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Diapositive 1</vt:lpstr>
      <vt:lpstr>Diapositive 2</vt:lpstr>
      <vt:lpstr>Diapositive 3</vt:lpstr>
      <vt:lpstr>Diapositive 4</vt:lpstr>
      <vt:lpstr>Diapositive 5</vt:lpstr>
      <vt:lpstr>Diapositive 6</vt:lpstr>
      <vt:lpstr>Diapositive 7</vt:lpstr>
      <vt:lpstr>Diapositive 8</vt:lpstr>
    </vt:vector>
  </TitlesOfParts>
  <Company>sdis14</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igraindorge</dc:creator>
  <cp:lastModifiedBy>jbourgeois</cp:lastModifiedBy>
  <cp:revision>112</cp:revision>
  <dcterms:created xsi:type="dcterms:W3CDTF">2023-06-06T09:20:24Z</dcterms:created>
  <dcterms:modified xsi:type="dcterms:W3CDTF">2024-03-15T12:32:11Z</dcterms:modified>
</cp:coreProperties>
</file>