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8" r:id="rId2"/>
  </p:sldMasterIdLst>
  <p:notesMasterIdLst>
    <p:notesMasterId r:id="rId31"/>
  </p:notesMasterIdLst>
  <p:handoutMasterIdLst>
    <p:handoutMasterId r:id="rId32"/>
  </p:handoutMasterIdLst>
  <p:sldIdLst>
    <p:sldId id="261" r:id="rId3"/>
    <p:sldId id="262" r:id="rId4"/>
    <p:sldId id="263"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5" d="100"/>
          <a:sy n="105" d="100"/>
        </p:scale>
        <p:origin x="91" y="499"/>
      </p:cViewPr>
      <p:guideLst/>
    </p:cSldViewPr>
  </p:slideViewPr>
  <p:notesTextViewPr>
    <p:cViewPr>
      <p:scale>
        <a:sx n="1" d="1"/>
        <a:sy n="1" d="1"/>
      </p:scale>
      <p:origin x="0" y="0"/>
    </p:cViewPr>
  </p:notesTextViewPr>
  <p:notesViewPr>
    <p:cSldViewPr snapToGrid="0">
      <p:cViewPr varScale="1">
        <p:scale>
          <a:sx n="89" d="100"/>
          <a:sy n="89" d="100"/>
        </p:scale>
        <p:origin x="37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D0389E8-E6B8-42BE-A1C6-4F55CD3B8235}" type="datetimeFigureOut">
              <a:rPr lang="fr-FR" smtClean="0"/>
              <a:t>05/07/2024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04B484-3601-4709-8FC0-48C4000BE577}" type="slidenum">
              <a:rPr lang="fr-FR" smtClean="0"/>
              <a:t>‹N°›</a:t>
            </a:fld>
            <a:endParaRPr lang="fr-FR"/>
          </a:p>
        </p:txBody>
      </p:sp>
    </p:spTree>
    <p:extLst>
      <p:ext uri="{BB962C8B-B14F-4D97-AF65-F5344CB8AC3E}">
        <p14:creationId xmlns:p14="http://schemas.microsoft.com/office/powerpoint/2010/main" val="1134064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Tree>
    <p:extLst>
      <p:ext uri="{BB962C8B-B14F-4D97-AF65-F5344CB8AC3E}">
        <p14:creationId xmlns:p14="http://schemas.microsoft.com/office/powerpoint/2010/main" val="195827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1" name="Google Shape;391;p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74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2: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8" name="Google Shape;458;p1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53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3: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4" name="Google Shape;464;p1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27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4: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1" name="Google Shape;471;p1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83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5: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0" name="Google Shape;480;p1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03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6: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7" name="Google Shape;487;p1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575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7: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8" name="Google Shape;498;p1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108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8: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5" name="Google Shape;505;p1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80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9: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6" name="Google Shape;516;p1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74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0: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4" name="Google Shape;524;p2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13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3" name="Google Shape;533;p2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90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7" name="Google Shape;397;p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87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2: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9" name="Google Shape;539;p2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63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3: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6" name="Google Shape;546;p2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190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4: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7" name="Google Shape;557;p2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087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5: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4" name="Google Shape;564;p2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139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6: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1" name="Google Shape;571;p2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1317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7: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9" name="Google Shape;579;p2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934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8: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4" name="Google Shape;584;p2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14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9: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1" name="Google Shape;591;p2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786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1: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8" name="Google Shape;608;p3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18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3" name="Google Shape;403;p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02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0" name="Google Shape;410;p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97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7" name="Google Shape;417;p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01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8: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5" name="Google Shape;425;p8: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84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2" name="Google Shape;432;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64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0: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2" name="Google Shape;442;p1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48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1:notes"/>
          <p:cNvSpPr txBox="1">
            <a:spLocks noGrp="1"/>
          </p:cNvSpPr>
          <p:nvPr>
            <p:ph type="body" idx="1"/>
          </p:nvPr>
        </p:nvSpPr>
        <p:spPr>
          <a:xfrm>
            <a:off x="681038" y="4786313"/>
            <a:ext cx="5443537" cy="39147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9" name="Google Shape;449;p1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31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D247B3-F454-42BD-8BD4-2758F05B6676}"/>
              </a:ext>
            </a:extLst>
          </p:cNvPr>
          <p:cNvSpPr txBox="1"/>
          <p:nvPr userDrawn="1"/>
        </p:nvSpPr>
        <p:spPr>
          <a:xfrm>
            <a:off x="1408670" y="497462"/>
            <a:ext cx="10519719" cy="400110"/>
          </a:xfrm>
          <a:prstGeom prst="rect">
            <a:avLst/>
          </a:prstGeom>
          <a:solidFill>
            <a:srgbClr val="FFFF00"/>
          </a:solidFill>
        </p:spPr>
        <p:txBody>
          <a:bodyPr wrap="square" rtlCol="0">
            <a:spAutoFit/>
          </a:bodyPr>
          <a:lstStyle/>
          <a:p>
            <a:pPr algn="ctr"/>
            <a:r>
              <a:rPr lang="fr-FR" sz="2000" b="1" dirty="0">
                <a:solidFill>
                  <a:srgbClr val="FF0000"/>
                </a:solidFill>
              </a:rPr>
              <a:t>TITRE</a:t>
            </a:r>
          </a:p>
        </p:txBody>
      </p:sp>
    </p:spTree>
    <p:extLst>
      <p:ext uri="{BB962C8B-B14F-4D97-AF65-F5344CB8AC3E}">
        <p14:creationId xmlns:p14="http://schemas.microsoft.com/office/powerpoint/2010/main" val="269120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4F9974-FA17-43FE-BFD9-9F61E33A21DA}"/>
              </a:ext>
            </a:extLst>
          </p:cNvPr>
          <p:cNvSpPr/>
          <p:nvPr userDrawn="1"/>
        </p:nvSpPr>
        <p:spPr>
          <a:xfrm>
            <a:off x="0" y="2805241"/>
            <a:ext cx="12191999" cy="1015663"/>
          </a:xfrm>
          <a:prstGeom prst="rect">
            <a:avLst/>
          </a:prstGeom>
        </p:spPr>
        <p:txBody>
          <a:bodyPr wrap="square">
            <a:spAutoFit/>
          </a:bodyPr>
          <a:lstStyle/>
          <a:p>
            <a:pPr algn="ctr"/>
            <a:r>
              <a:rPr lang="fr-FR" sz="6000" b="1" i="1" dirty="0">
                <a:solidFill>
                  <a:schemeClr val="bg1"/>
                </a:solidFill>
              </a:rPr>
              <a:t>Questions</a:t>
            </a:r>
          </a:p>
        </p:txBody>
      </p:sp>
    </p:spTree>
    <p:extLst>
      <p:ext uri="{BB962C8B-B14F-4D97-AF65-F5344CB8AC3E}">
        <p14:creationId xmlns:p14="http://schemas.microsoft.com/office/powerpoint/2010/main" val="19656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D247B3-F454-42BD-8BD4-2758F05B6676}"/>
              </a:ext>
            </a:extLst>
          </p:cNvPr>
          <p:cNvSpPr txBox="1"/>
          <p:nvPr userDrawn="1"/>
        </p:nvSpPr>
        <p:spPr>
          <a:xfrm>
            <a:off x="1408670" y="497462"/>
            <a:ext cx="10519719" cy="400110"/>
          </a:xfrm>
          <a:prstGeom prst="rect">
            <a:avLst/>
          </a:prstGeom>
          <a:solidFill>
            <a:srgbClr val="FFFF00"/>
          </a:solidFill>
        </p:spPr>
        <p:txBody>
          <a:bodyPr wrap="square" rtlCol="0">
            <a:spAutoFit/>
          </a:bodyPr>
          <a:lstStyle/>
          <a:p>
            <a:pPr algn="ctr"/>
            <a:r>
              <a:rPr lang="fr-FR" sz="2000" b="1" dirty="0">
                <a:solidFill>
                  <a:srgbClr val="FF0000"/>
                </a:solidFill>
              </a:rPr>
              <a:t>TITRE</a:t>
            </a:r>
          </a:p>
        </p:txBody>
      </p:sp>
    </p:spTree>
    <p:extLst>
      <p:ext uri="{BB962C8B-B14F-4D97-AF65-F5344CB8AC3E}">
        <p14:creationId xmlns:p14="http://schemas.microsoft.com/office/powerpoint/2010/main" val="278957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96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4F9974-FA17-43FE-BFD9-9F61E33A21DA}"/>
              </a:ext>
            </a:extLst>
          </p:cNvPr>
          <p:cNvSpPr/>
          <p:nvPr userDrawn="1"/>
        </p:nvSpPr>
        <p:spPr>
          <a:xfrm>
            <a:off x="0" y="2805241"/>
            <a:ext cx="12191999" cy="1015663"/>
          </a:xfrm>
          <a:prstGeom prst="rect">
            <a:avLst/>
          </a:prstGeom>
        </p:spPr>
        <p:txBody>
          <a:bodyPr wrap="square">
            <a:spAutoFit/>
          </a:bodyPr>
          <a:lstStyle/>
          <a:p>
            <a:pPr algn="ctr"/>
            <a:r>
              <a:rPr lang="fr-FR" sz="6000" b="1" i="1" dirty="0">
                <a:solidFill>
                  <a:schemeClr val="bg1"/>
                </a:solidFill>
              </a:rPr>
              <a:t>Questions</a:t>
            </a:r>
          </a:p>
        </p:txBody>
      </p:sp>
    </p:spTree>
    <p:extLst>
      <p:ext uri="{BB962C8B-B14F-4D97-AF65-F5344CB8AC3E}">
        <p14:creationId xmlns:p14="http://schemas.microsoft.com/office/powerpoint/2010/main" val="27978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texte et image">
  <p:cSld name="Titre texte et image">
    <p:spTree>
      <p:nvGrpSpPr>
        <p:cNvPr id="1" name="Shape 163"/>
        <p:cNvGrpSpPr/>
        <p:nvPr/>
      </p:nvGrpSpPr>
      <p:grpSpPr>
        <a:xfrm>
          <a:off x="0" y="0"/>
          <a:ext cx="0" cy="0"/>
          <a:chOff x="0" y="0"/>
          <a:chExt cx="0" cy="0"/>
        </a:xfrm>
      </p:grpSpPr>
      <p:sp>
        <p:nvSpPr>
          <p:cNvPr id="164" name="Google Shape;164;p38"/>
          <p:cNvSpPr txBox="1">
            <a:spLocks noGrp="1"/>
          </p:cNvSpPr>
          <p:nvPr>
            <p:ph type="title"/>
          </p:nvPr>
        </p:nvSpPr>
        <p:spPr>
          <a:xfrm>
            <a:off x="838200" y="851261"/>
            <a:ext cx="10515600" cy="15056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5" name="Google Shape;165;p38"/>
          <p:cNvSpPr>
            <a:spLocks noGrp="1"/>
          </p:cNvSpPr>
          <p:nvPr>
            <p:ph type="pic" idx="2"/>
          </p:nvPr>
        </p:nvSpPr>
        <p:spPr>
          <a:xfrm>
            <a:off x="7643151" y="2522482"/>
            <a:ext cx="4338641" cy="3334407"/>
          </a:xfrm>
          <a:prstGeom prst="rect">
            <a:avLst/>
          </a:prstGeom>
          <a:solidFill>
            <a:srgbClr val="F2F2F2"/>
          </a:solidFill>
          <a:ln w="9525" cap="flat" cmpd="sng">
            <a:solidFill>
              <a:srgbClr val="D8D8D8"/>
            </a:solidFill>
            <a:prstDash val="solid"/>
            <a:round/>
            <a:headEnd type="none" w="sm" len="sm"/>
            <a:tailEnd type="none" w="sm" len="sm"/>
          </a:ln>
        </p:spPr>
      </p:sp>
      <p:sp>
        <p:nvSpPr>
          <p:cNvPr id="166" name="Google Shape;166;p38"/>
          <p:cNvSpPr txBox="1">
            <a:spLocks noGrp="1"/>
          </p:cNvSpPr>
          <p:nvPr>
            <p:ph type="body" idx="1"/>
          </p:nvPr>
        </p:nvSpPr>
        <p:spPr>
          <a:xfrm>
            <a:off x="838200" y="2522483"/>
            <a:ext cx="6720068" cy="33344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800"/>
              <a:buNone/>
              <a:defRPr sz="1800">
                <a:solidFill>
                  <a:srgbClr val="7F7F7F"/>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lnSpc>
                <a:spcPct val="90000"/>
              </a:lnSpc>
              <a:spcBef>
                <a:spcPts val="500"/>
              </a:spcBef>
              <a:spcAft>
                <a:spcPts val="0"/>
              </a:spcAft>
              <a:buClr>
                <a:srgbClr val="888888"/>
              </a:buClr>
              <a:buSzPts val="1400"/>
              <a:buNone/>
              <a:defRPr sz="1400">
                <a:solidFill>
                  <a:srgbClr val="888888"/>
                </a:solidFill>
              </a:defRPr>
            </a:lvl6pPr>
            <a:lvl7pPr marL="3200400" lvl="6" indent="-228600" algn="l">
              <a:lnSpc>
                <a:spcPct val="90000"/>
              </a:lnSpc>
              <a:spcBef>
                <a:spcPts val="500"/>
              </a:spcBef>
              <a:spcAft>
                <a:spcPts val="0"/>
              </a:spcAft>
              <a:buClr>
                <a:srgbClr val="888888"/>
              </a:buClr>
              <a:buSzPts val="1400"/>
              <a:buNone/>
              <a:defRPr sz="1400">
                <a:solidFill>
                  <a:srgbClr val="888888"/>
                </a:solidFill>
              </a:defRPr>
            </a:lvl7pPr>
            <a:lvl8pPr marL="3657600" lvl="7" indent="-228600" algn="l">
              <a:lnSpc>
                <a:spcPct val="90000"/>
              </a:lnSpc>
              <a:spcBef>
                <a:spcPts val="500"/>
              </a:spcBef>
              <a:spcAft>
                <a:spcPts val="0"/>
              </a:spcAft>
              <a:buClr>
                <a:srgbClr val="888888"/>
              </a:buClr>
              <a:buSzPts val="1400"/>
              <a:buNone/>
              <a:defRPr sz="1400">
                <a:solidFill>
                  <a:srgbClr val="888888"/>
                </a:solidFill>
              </a:defRPr>
            </a:lvl8pPr>
            <a:lvl9pPr marL="4114800" lvl="8" indent="-228600" algn="l">
              <a:lnSpc>
                <a:spcPct val="90000"/>
              </a:lnSpc>
              <a:spcBef>
                <a:spcPts val="500"/>
              </a:spcBef>
              <a:spcAft>
                <a:spcPts val="0"/>
              </a:spcAft>
              <a:buClr>
                <a:srgbClr val="888888"/>
              </a:buClr>
              <a:buSzPts val="1400"/>
              <a:buNone/>
              <a:defRPr sz="1400">
                <a:solidFill>
                  <a:srgbClr val="888888"/>
                </a:solidFill>
              </a:defRPr>
            </a:lvl9pPr>
          </a:lstStyle>
          <a:p>
            <a:endParaRPr/>
          </a:p>
        </p:txBody>
      </p:sp>
    </p:spTree>
    <p:extLst>
      <p:ext uri="{BB962C8B-B14F-4D97-AF65-F5344CB8AC3E}">
        <p14:creationId xmlns:p14="http://schemas.microsoft.com/office/powerpoint/2010/main" val="414319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e de titre" type="title">
  <p:cSld name="1_Diapositive de titre">
    <p:spTree>
      <p:nvGrpSpPr>
        <p:cNvPr id="1" name="Shape 237"/>
        <p:cNvGrpSpPr/>
        <p:nvPr/>
      </p:nvGrpSpPr>
      <p:grpSpPr>
        <a:xfrm>
          <a:off x="0" y="0"/>
          <a:ext cx="0" cy="0"/>
          <a:chOff x="0" y="0"/>
          <a:chExt cx="0" cy="0"/>
        </a:xfrm>
      </p:grpSpPr>
      <p:sp>
        <p:nvSpPr>
          <p:cNvPr id="238" name="Google Shape;238;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9" name="Google Shape;239;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0" name="Google Shape;2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40701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type="obj">
  <p:cSld name="1_Titre et contenu">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5" name="Google Shape;245;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a:solidFill>
                  <a:srgbClr val="888888"/>
                </a:solidFill>
                <a:latin typeface="Calibri"/>
                <a:ea typeface="Calibri"/>
                <a:cs typeface="Calibri"/>
                <a:sym typeface="Calibri"/>
              </a:defRPr>
            </a:lvl1pPr>
            <a:lvl2pPr marL="0" marR="0" lvl="1" indent="0" algn="r">
              <a:spcBef>
                <a:spcPts val="0"/>
              </a:spcBef>
              <a:spcAft>
                <a:spcPts val="0"/>
              </a:spcAft>
              <a:buNone/>
              <a:defRPr sz="1200" b="0">
                <a:solidFill>
                  <a:srgbClr val="888888"/>
                </a:solidFill>
                <a:latin typeface="Calibri"/>
                <a:ea typeface="Calibri"/>
                <a:cs typeface="Calibri"/>
                <a:sym typeface="Calibri"/>
              </a:defRPr>
            </a:lvl2pPr>
            <a:lvl3pPr marL="0" marR="0" lvl="2" indent="0" algn="r">
              <a:spcBef>
                <a:spcPts val="0"/>
              </a:spcBef>
              <a:spcAft>
                <a:spcPts val="0"/>
              </a:spcAft>
              <a:buNone/>
              <a:defRPr sz="1200" b="0">
                <a:solidFill>
                  <a:srgbClr val="888888"/>
                </a:solidFill>
                <a:latin typeface="Calibri"/>
                <a:ea typeface="Calibri"/>
                <a:cs typeface="Calibri"/>
                <a:sym typeface="Calibri"/>
              </a:defRPr>
            </a:lvl3pPr>
            <a:lvl4pPr marL="0" marR="0" lvl="3" indent="0" algn="r">
              <a:spcBef>
                <a:spcPts val="0"/>
              </a:spcBef>
              <a:spcAft>
                <a:spcPts val="0"/>
              </a:spcAft>
              <a:buNone/>
              <a:defRPr sz="1200" b="0">
                <a:solidFill>
                  <a:srgbClr val="888888"/>
                </a:solidFill>
                <a:latin typeface="Calibri"/>
                <a:ea typeface="Calibri"/>
                <a:cs typeface="Calibri"/>
                <a:sym typeface="Calibri"/>
              </a:defRPr>
            </a:lvl4pPr>
            <a:lvl5pPr marL="0" marR="0" lvl="4" indent="0" algn="r">
              <a:spcBef>
                <a:spcPts val="0"/>
              </a:spcBef>
              <a:spcAft>
                <a:spcPts val="0"/>
              </a:spcAft>
              <a:buNone/>
              <a:defRPr sz="1200" b="0">
                <a:solidFill>
                  <a:srgbClr val="888888"/>
                </a:solidFill>
                <a:latin typeface="Calibri"/>
                <a:ea typeface="Calibri"/>
                <a:cs typeface="Calibri"/>
                <a:sym typeface="Calibri"/>
              </a:defRPr>
            </a:lvl5pPr>
            <a:lvl6pPr marL="0" marR="0" lvl="5" indent="0" algn="r">
              <a:spcBef>
                <a:spcPts val="0"/>
              </a:spcBef>
              <a:spcAft>
                <a:spcPts val="0"/>
              </a:spcAft>
              <a:buNone/>
              <a:defRPr sz="1200" b="0">
                <a:solidFill>
                  <a:srgbClr val="888888"/>
                </a:solidFill>
                <a:latin typeface="Calibri"/>
                <a:ea typeface="Calibri"/>
                <a:cs typeface="Calibri"/>
                <a:sym typeface="Calibri"/>
              </a:defRPr>
            </a:lvl6pPr>
            <a:lvl7pPr marL="0" marR="0" lvl="6" indent="0" algn="r">
              <a:spcBef>
                <a:spcPts val="0"/>
              </a:spcBef>
              <a:spcAft>
                <a:spcPts val="0"/>
              </a:spcAft>
              <a:buNone/>
              <a:defRPr sz="1200" b="0">
                <a:solidFill>
                  <a:srgbClr val="888888"/>
                </a:solidFill>
                <a:latin typeface="Calibri"/>
                <a:ea typeface="Calibri"/>
                <a:cs typeface="Calibri"/>
                <a:sym typeface="Calibri"/>
              </a:defRPr>
            </a:lvl7pPr>
            <a:lvl8pPr marL="0" marR="0" lvl="7" indent="0" algn="r">
              <a:spcBef>
                <a:spcPts val="0"/>
              </a:spcBef>
              <a:spcAft>
                <a:spcPts val="0"/>
              </a:spcAft>
              <a:buNone/>
              <a:defRPr sz="1200" b="0">
                <a:solidFill>
                  <a:srgbClr val="888888"/>
                </a:solidFill>
                <a:latin typeface="Calibri"/>
                <a:ea typeface="Calibri"/>
                <a:cs typeface="Calibri"/>
                <a:sym typeface="Calibri"/>
              </a:defRPr>
            </a:lvl8pPr>
            <a:lvl9pPr marL="0" marR="0" lvl="8" indent="0" algn="r">
              <a:spcBef>
                <a:spcPts val="0"/>
              </a:spcBef>
              <a:spcAft>
                <a:spcPts val="0"/>
              </a:spcAft>
              <a:buNone/>
              <a:defRPr sz="1200" b="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166540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249"/>
        <p:cNvGrpSpPr/>
        <p:nvPr/>
      </p:nvGrpSpPr>
      <p:grpSpPr>
        <a:xfrm>
          <a:off x="0" y="0"/>
          <a:ext cx="0" cy="0"/>
          <a:chOff x="0" y="0"/>
          <a:chExt cx="0" cy="0"/>
        </a:xfrm>
      </p:grpSpPr>
      <p:sp>
        <p:nvSpPr>
          <p:cNvPr id="250" name="Google Shape;25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a:solidFill>
                  <a:srgbClr val="888888"/>
                </a:solidFill>
                <a:latin typeface="Calibri"/>
                <a:ea typeface="Calibri"/>
                <a:cs typeface="Calibri"/>
                <a:sym typeface="Calibri"/>
              </a:defRPr>
            </a:lvl1pPr>
            <a:lvl2pPr marL="0" marR="0" lvl="1" indent="0" algn="r">
              <a:spcBef>
                <a:spcPts val="0"/>
              </a:spcBef>
              <a:spcAft>
                <a:spcPts val="0"/>
              </a:spcAft>
              <a:buNone/>
              <a:defRPr sz="1200" b="0">
                <a:solidFill>
                  <a:srgbClr val="888888"/>
                </a:solidFill>
                <a:latin typeface="Calibri"/>
                <a:ea typeface="Calibri"/>
                <a:cs typeface="Calibri"/>
                <a:sym typeface="Calibri"/>
              </a:defRPr>
            </a:lvl2pPr>
            <a:lvl3pPr marL="0" marR="0" lvl="2" indent="0" algn="r">
              <a:spcBef>
                <a:spcPts val="0"/>
              </a:spcBef>
              <a:spcAft>
                <a:spcPts val="0"/>
              </a:spcAft>
              <a:buNone/>
              <a:defRPr sz="1200" b="0">
                <a:solidFill>
                  <a:srgbClr val="888888"/>
                </a:solidFill>
                <a:latin typeface="Calibri"/>
                <a:ea typeface="Calibri"/>
                <a:cs typeface="Calibri"/>
                <a:sym typeface="Calibri"/>
              </a:defRPr>
            </a:lvl3pPr>
            <a:lvl4pPr marL="0" marR="0" lvl="3" indent="0" algn="r">
              <a:spcBef>
                <a:spcPts val="0"/>
              </a:spcBef>
              <a:spcAft>
                <a:spcPts val="0"/>
              </a:spcAft>
              <a:buNone/>
              <a:defRPr sz="1200" b="0">
                <a:solidFill>
                  <a:srgbClr val="888888"/>
                </a:solidFill>
                <a:latin typeface="Calibri"/>
                <a:ea typeface="Calibri"/>
                <a:cs typeface="Calibri"/>
                <a:sym typeface="Calibri"/>
              </a:defRPr>
            </a:lvl4pPr>
            <a:lvl5pPr marL="0" marR="0" lvl="4" indent="0" algn="r">
              <a:spcBef>
                <a:spcPts val="0"/>
              </a:spcBef>
              <a:spcAft>
                <a:spcPts val="0"/>
              </a:spcAft>
              <a:buNone/>
              <a:defRPr sz="1200" b="0">
                <a:solidFill>
                  <a:srgbClr val="888888"/>
                </a:solidFill>
                <a:latin typeface="Calibri"/>
                <a:ea typeface="Calibri"/>
                <a:cs typeface="Calibri"/>
                <a:sym typeface="Calibri"/>
              </a:defRPr>
            </a:lvl5pPr>
            <a:lvl6pPr marL="0" marR="0" lvl="5" indent="0" algn="r">
              <a:spcBef>
                <a:spcPts val="0"/>
              </a:spcBef>
              <a:spcAft>
                <a:spcPts val="0"/>
              </a:spcAft>
              <a:buNone/>
              <a:defRPr sz="1200" b="0">
                <a:solidFill>
                  <a:srgbClr val="888888"/>
                </a:solidFill>
                <a:latin typeface="Calibri"/>
                <a:ea typeface="Calibri"/>
                <a:cs typeface="Calibri"/>
                <a:sym typeface="Calibri"/>
              </a:defRPr>
            </a:lvl6pPr>
            <a:lvl7pPr marL="0" marR="0" lvl="6" indent="0" algn="r">
              <a:spcBef>
                <a:spcPts val="0"/>
              </a:spcBef>
              <a:spcAft>
                <a:spcPts val="0"/>
              </a:spcAft>
              <a:buNone/>
              <a:defRPr sz="1200" b="0">
                <a:solidFill>
                  <a:srgbClr val="888888"/>
                </a:solidFill>
                <a:latin typeface="Calibri"/>
                <a:ea typeface="Calibri"/>
                <a:cs typeface="Calibri"/>
                <a:sym typeface="Calibri"/>
              </a:defRPr>
            </a:lvl7pPr>
            <a:lvl8pPr marL="0" marR="0" lvl="7" indent="0" algn="r">
              <a:spcBef>
                <a:spcPts val="0"/>
              </a:spcBef>
              <a:spcAft>
                <a:spcPts val="0"/>
              </a:spcAft>
              <a:buNone/>
              <a:defRPr sz="1200" b="0">
                <a:solidFill>
                  <a:srgbClr val="888888"/>
                </a:solidFill>
                <a:latin typeface="Calibri"/>
                <a:ea typeface="Calibri"/>
                <a:cs typeface="Calibri"/>
                <a:sym typeface="Calibri"/>
              </a:defRPr>
            </a:lvl8pPr>
            <a:lvl9pPr marL="0" marR="0" lvl="8" indent="0" algn="r">
              <a:spcBef>
                <a:spcPts val="0"/>
              </a:spcBef>
              <a:spcAft>
                <a:spcPts val="0"/>
              </a:spcAft>
              <a:buNone/>
              <a:defRPr sz="1200" b="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44016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D247B3-F454-42BD-8BD4-2758F05B6676}"/>
              </a:ext>
            </a:extLst>
          </p:cNvPr>
          <p:cNvSpPr txBox="1"/>
          <p:nvPr userDrawn="1"/>
        </p:nvSpPr>
        <p:spPr>
          <a:xfrm>
            <a:off x="1408670" y="497462"/>
            <a:ext cx="10519719" cy="400110"/>
          </a:xfrm>
          <a:prstGeom prst="rect">
            <a:avLst/>
          </a:prstGeom>
          <a:solidFill>
            <a:srgbClr val="FFFF00"/>
          </a:solidFill>
        </p:spPr>
        <p:txBody>
          <a:bodyPr wrap="square" rtlCol="0">
            <a:spAutoFit/>
          </a:bodyPr>
          <a:lstStyle/>
          <a:p>
            <a:pPr algn="ctr"/>
            <a:r>
              <a:rPr lang="fr-FR" sz="2000" b="1" dirty="0">
                <a:solidFill>
                  <a:srgbClr val="FF0000"/>
                </a:solidFill>
              </a:rPr>
              <a:t>TITRE</a:t>
            </a:r>
          </a:p>
        </p:txBody>
      </p:sp>
    </p:spTree>
    <p:extLst>
      <p:ext uri="{BB962C8B-B14F-4D97-AF65-F5344CB8AC3E}">
        <p14:creationId xmlns:p14="http://schemas.microsoft.com/office/powerpoint/2010/main" val="94214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5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9000">
              <a:schemeClr val="accent1">
                <a:lumMod val="40000"/>
                <a:lumOff val="60000"/>
              </a:schemeClr>
            </a:gs>
            <a:gs pos="84000">
              <a:srgbClr val="C00000"/>
            </a:gs>
            <a:gs pos="61000">
              <a:srgbClr val="0070C0"/>
            </a:gs>
          </a:gsLst>
          <a:lin ang="5400000" scaled="1"/>
          <a:tileRect/>
        </a:gra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A76C5F1-7F9A-4B0C-A0FB-C6EF4EBE9A6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9036" y="93306"/>
            <a:ext cx="1383193" cy="1790014"/>
          </a:xfrm>
          <a:prstGeom prst="rect">
            <a:avLst/>
          </a:prstGeom>
        </p:spPr>
      </p:pic>
    </p:spTree>
    <p:extLst>
      <p:ext uri="{BB962C8B-B14F-4D97-AF65-F5344CB8AC3E}">
        <p14:creationId xmlns:p14="http://schemas.microsoft.com/office/powerpoint/2010/main" val="40088923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3" r:id="rId4"/>
    <p:sldLayoutId id="2147483674" r:id="rId5"/>
    <p:sldLayoutId id="2147483675" r:id="rId6"/>
    <p:sldLayoutId id="2147483676" r:id="rId7"/>
  </p:sldLayoutIdLst>
  <p:hf hdr="0"/>
  <p:txStyles>
    <p:titleStyle>
      <a:lvl1pPr algn="l" defTabSz="685800" rtl="0" eaLnBrk="1" latinLnBrk="0" hangingPunct="1">
        <a:lnSpc>
          <a:spcPct val="90000"/>
        </a:lnSpc>
        <a:spcBef>
          <a:spcPct val="0"/>
        </a:spcBef>
        <a:buNone/>
        <a:defRPr sz="4400" b="0"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b="1" kern="1200">
          <a:solidFill>
            <a:srgbClr val="FFFF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9000">
              <a:schemeClr val="accent1">
                <a:lumMod val="40000"/>
                <a:lumOff val="60000"/>
              </a:schemeClr>
            </a:gs>
            <a:gs pos="84000">
              <a:srgbClr val="C00000"/>
            </a:gs>
            <a:gs pos="61000">
              <a:srgbClr val="0070C0"/>
            </a:gs>
          </a:gsLst>
          <a:lin ang="5400000" scaled="1"/>
          <a:tileRect/>
        </a:gra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A76C5F1-7F9A-4B0C-A0FB-C6EF4EBE9A6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9036" y="93306"/>
            <a:ext cx="1383193" cy="1790014"/>
          </a:xfrm>
          <a:prstGeom prst="rect">
            <a:avLst/>
          </a:prstGeom>
        </p:spPr>
      </p:pic>
      <p:sp>
        <p:nvSpPr>
          <p:cNvPr id="4" name="Rectangle 3">
            <a:extLst>
              <a:ext uri="{FF2B5EF4-FFF2-40B4-BE49-F238E27FC236}">
                <a16:creationId xmlns:a16="http://schemas.microsoft.com/office/drawing/2014/main" id="{82C4B868-EBD9-40D7-85AB-B824535CDDC2}"/>
              </a:ext>
            </a:extLst>
          </p:cNvPr>
          <p:cNvSpPr/>
          <p:nvPr userDrawn="1"/>
        </p:nvSpPr>
        <p:spPr>
          <a:xfrm>
            <a:off x="0" y="2805241"/>
            <a:ext cx="12191999" cy="1015663"/>
          </a:xfrm>
          <a:prstGeom prst="rect">
            <a:avLst/>
          </a:prstGeom>
        </p:spPr>
        <p:txBody>
          <a:bodyPr wrap="square">
            <a:spAutoFit/>
          </a:bodyPr>
          <a:lstStyle/>
          <a:p>
            <a:pPr algn="ctr"/>
            <a:r>
              <a:rPr lang="fr-FR" sz="6000" b="1" i="1" dirty="0">
                <a:solidFill>
                  <a:schemeClr val="bg1"/>
                </a:solidFill>
              </a:rPr>
              <a:t>Questions</a:t>
            </a:r>
          </a:p>
        </p:txBody>
      </p:sp>
    </p:spTree>
    <p:extLst>
      <p:ext uri="{BB962C8B-B14F-4D97-AF65-F5344CB8AC3E}">
        <p14:creationId xmlns:p14="http://schemas.microsoft.com/office/powerpoint/2010/main" val="6138858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hf hdr="0"/>
  <p:txStyles>
    <p:titleStyle>
      <a:lvl1pPr algn="l" defTabSz="685800" rtl="0" eaLnBrk="1" latinLnBrk="0" hangingPunct="1">
        <a:lnSpc>
          <a:spcPct val="90000"/>
        </a:lnSpc>
        <a:spcBef>
          <a:spcPct val="0"/>
        </a:spcBef>
        <a:buNone/>
        <a:defRPr sz="4400" b="0"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b="1" kern="1200">
          <a:solidFill>
            <a:srgbClr val="FFFF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deed.fr"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
          <p:cNvSpPr txBox="1"/>
          <p:nvPr/>
        </p:nvSpPr>
        <p:spPr>
          <a:xfrm>
            <a:off x="1632857" y="1127125"/>
            <a:ext cx="4813981" cy="4095609"/>
          </a:xfrm>
          <a:prstGeom prst="rect">
            <a:avLst/>
          </a:prstGeom>
          <a:solidFill>
            <a:srgbClr val="C0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endParaRPr sz="28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fr-FR" sz="2800" b="1" i="0" u="none" strike="noStrike" cap="none" dirty="0">
                <a:solidFill>
                  <a:schemeClr val="lt1"/>
                </a:solidFill>
                <a:latin typeface="Calibri"/>
                <a:ea typeface="Calibri"/>
                <a:cs typeface="Calibri"/>
                <a:sym typeface="Calibri"/>
              </a:rPr>
              <a:t>ARBRE DE DECISION </a:t>
            </a:r>
            <a:endParaRPr dirty="0"/>
          </a:p>
          <a:p>
            <a:pPr marL="0" marR="0" lvl="0" indent="0" algn="ctr" rtl="0">
              <a:spcBef>
                <a:spcPts val="0"/>
              </a:spcBef>
              <a:spcAft>
                <a:spcPts val="0"/>
              </a:spcAft>
              <a:buNone/>
            </a:pPr>
            <a:r>
              <a:rPr lang="fr-FR" sz="2800" b="1" i="0" u="none" strike="noStrike" cap="none" dirty="0">
                <a:solidFill>
                  <a:schemeClr val="lt1"/>
                </a:solidFill>
                <a:latin typeface="Calibri"/>
                <a:ea typeface="Calibri"/>
                <a:cs typeface="Calibri"/>
                <a:sym typeface="Calibri"/>
              </a:rPr>
              <a:t>POUR INDIQUER L’IMMOBILISATION </a:t>
            </a:r>
            <a:endParaRPr dirty="0"/>
          </a:p>
          <a:p>
            <a:pPr marL="0" marR="0" lvl="0" indent="0" algn="ctr" rtl="0">
              <a:spcBef>
                <a:spcPts val="0"/>
              </a:spcBef>
              <a:spcAft>
                <a:spcPts val="0"/>
              </a:spcAft>
              <a:buNone/>
            </a:pPr>
            <a:r>
              <a:rPr lang="fr-FR" sz="2800" b="1" i="0" u="none" strike="noStrike" cap="none" dirty="0">
                <a:solidFill>
                  <a:schemeClr val="lt1"/>
                </a:solidFill>
                <a:latin typeface="Calibri"/>
                <a:ea typeface="Calibri"/>
                <a:cs typeface="Calibri"/>
                <a:sym typeface="Calibri"/>
              </a:rPr>
              <a:t>DU RACHIS</a:t>
            </a:r>
            <a:endParaRPr dirty="0"/>
          </a:p>
          <a:p>
            <a:pPr marL="0" marR="0" lvl="0" indent="0" algn="ctr" rtl="0">
              <a:spcBef>
                <a:spcPts val="0"/>
              </a:spcBef>
              <a:spcAft>
                <a:spcPts val="0"/>
              </a:spcAft>
              <a:buNone/>
            </a:pPr>
            <a:endParaRPr sz="2800" b="1"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fr-FR" sz="2800" b="1" i="0" u="none" strike="noStrike" cap="none" dirty="0">
                <a:solidFill>
                  <a:schemeClr val="lt1"/>
                </a:solidFill>
                <a:latin typeface="Calibri"/>
                <a:ea typeface="Calibri"/>
                <a:cs typeface="Calibri"/>
                <a:sym typeface="Calibri"/>
              </a:rPr>
              <a:t>IMMOBILISATION DU RACHIS ?</a:t>
            </a:r>
            <a:endParaRPr dirty="0"/>
          </a:p>
          <a:p>
            <a:pPr marL="0" marR="0" lvl="0" indent="0" algn="ctr" rtl="0">
              <a:spcBef>
                <a:spcPts val="0"/>
              </a:spcBef>
              <a:spcAft>
                <a:spcPts val="0"/>
              </a:spcAft>
              <a:buNone/>
            </a:pPr>
            <a:endParaRPr sz="2800" b="1"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fr-FR" sz="1800" b="1" i="0" u="none" strike="noStrike" cap="none" dirty="0">
                <a:solidFill>
                  <a:schemeClr val="lt1"/>
                </a:solidFill>
                <a:latin typeface="Arial"/>
                <a:ea typeface="Arial"/>
                <a:cs typeface="Arial"/>
                <a:sym typeface="Arial"/>
              </a:rPr>
              <a:t>ÉTUDES DE CAS</a:t>
            </a:r>
            <a:endParaRPr sz="1800" b="1"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94" name="Google Shape;394;p3" descr="thoracic-spine-myelopathy"/>
          <p:cNvPicPr preferRelativeResize="0"/>
          <p:nvPr/>
        </p:nvPicPr>
        <p:blipFill rotWithShape="1">
          <a:blip r:embed="rId3">
            <a:alphaModFix/>
          </a:blip>
          <a:srcRect/>
          <a:stretch/>
        </p:blipFill>
        <p:spPr>
          <a:xfrm>
            <a:off x="6928168" y="472439"/>
            <a:ext cx="4837112" cy="5797731"/>
          </a:xfrm>
          <a:prstGeom prst="rect">
            <a:avLst/>
          </a:prstGeom>
          <a:noFill/>
          <a:ln>
            <a:noFill/>
          </a:ln>
        </p:spPr>
      </p:pic>
    </p:spTree>
    <p:extLst>
      <p:ext uri="{BB962C8B-B14F-4D97-AF65-F5344CB8AC3E}">
        <p14:creationId xmlns:p14="http://schemas.microsoft.com/office/powerpoint/2010/main" val="394922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2"/>
          <p:cNvSpPr txBox="1">
            <a:spLocks noGrp="1"/>
          </p:cNvSpPr>
          <p:nvPr>
            <p:ph type="body" idx="1"/>
          </p:nvPr>
        </p:nvSpPr>
        <p:spPr>
          <a:xfrm>
            <a:off x="605313" y="2168752"/>
            <a:ext cx="10584497" cy="4351337"/>
          </a:xfrm>
          <a:prstGeom prst="rect">
            <a:avLst/>
          </a:prstGeom>
          <a:solidFill>
            <a:schemeClr val="lt1"/>
          </a:solidFill>
          <a:ln w="127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2400"/>
              <a:buFont typeface="Arial"/>
              <a:buNone/>
            </a:pPr>
            <a:r>
              <a:rPr lang="fr-FR" sz="2400" b="1" u="sng" dirty="0">
                <a:solidFill>
                  <a:schemeClr val="tx1"/>
                </a:solidFill>
              </a:rPr>
              <a:t>TRAUMATISME DISTRAYANT :</a:t>
            </a:r>
            <a:r>
              <a:rPr lang="fr-FR" sz="1400" b="1" u="sng" dirty="0">
                <a:solidFill>
                  <a:schemeClr val="tx1"/>
                </a:solidFill>
              </a:rPr>
              <a:t> </a:t>
            </a:r>
            <a:endParaRPr dirty="0">
              <a:solidFill>
                <a:schemeClr val="tx1"/>
              </a:solidFill>
            </a:endParaRPr>
          </a:p>
          <a:p>
            <a:pPr marL="0" lvl="0" indent="0" algn="just" rtl="0">
              <a:lnSpc>
                <a:spcPct val="80000"/>
              </a:lnSpc>
              <a:spcBef>
                <a:spcPts val="1000"/>
              </a:spcBef>
              <a:spcAft>
                <a:spcPts val="0"/>
              </a:spcAft>
              <a:buClr>
                <a:schemeClr val="dk1"/>
              </a:buClr>
              <a:buSzPts val="1400"/>
              <a:buFont typeface="Arial"/>
              <a:buNone/>
            </a:pPr>
            <a:endParaRPr sz="1400" b="1" u="sng" dirty="0">
              <a:solidFill>
                <a:schemeClr val="tx1"/>
              </a:solidFill>
            </a:endParaRPr>
          </a:p>
          <a:p>
            <a:pPr marL="0" lvl="0" indent="0" algn="just" rtl="0">
              <a:lnSpc>
                <a:spcPct val="80000"/>
              </a:lnSpc>
              <a:spcBef>
                <a:spcPts val="1000"/>
              </a:spcBef>
              <a:spcAft>
                <a:spcPts val="0"/>
              </a:spcAft>
              <a:buClr>
                <a:schemeClr val="dk1"/>
              </a:buClr>
              <a:buSzPts val="2400"/>
              <a:buFont typeface="Arial"/>
              <a:buNone/>
            </a:pPr>
            <a:r>
              <a:rPr lang="fr-FR" sz="2400" i="1" dirty="0">
                <a:solidFill>
                  <a:schemeClr val="tx1"/>
                </a:solidFill>
              </a:rPr>
              <a:t>« Toutes les lésions qui, lors de l’examen de la victime, produisent une douleur importante qui empêche la victime de ressentir une autre douleur ailleurs et plus particulièrement au niveau du rachis cervical. </a:t>
            </a:r>
            <a:endParaRPr dirty="0">
              <a:solidFill>
                <a:schemeClr val="tx1"/>
              </a:solidFill>
            </a:endParaRPr>
          </a:p>
          <a:p>
            <a:pPr marL="0" lvl="0" indent="0" algn="just" rtl="0">
              <a:lnSpc>
                <a:spcPct val="80000"/>
              </a:lnSpc>
              <a:spcBef>
                <a:spcPts val="1000"/>
              </a:spcBef>
              <a:spcAft>
                <a:spcPts val="0"/>
              </a:spcAft>
              <a:buClr>
                <a:schemeClr val="dk1"/>
              </a:buClr>
              <a:buSzPts val="2400"/>
              <a:buFont typeface="Arial"/>
              <a:buNone/>
            </a:pPr>
            <a:endParaRPr sz="2400" i="1" dirty="0">
              <a:solidFill>
                <a:schemeClr val="tx1"/>
              </a:solidFill>
            </a:endParaRPr>
          </a:p>
          <a:p>
            <a:pPr marL="0" lvl="0" indent="0" algn="just" rtl="0">
              <a:lnSpc>
                <a:spcPct val="80000"/>
              </a:lnSpc>
              <a:spcBef>
                <a:spcPts val="1000"/>
              </a:spcBef>
              <a:spcAft>
                <a:spcPts val="0"/>
              </a:spcAft>
              <a:buClr>
                <a:schemeClr val="dk1"/>
              </a:buClr>
              <a:buSzPts val="2400"/>
              <a:buFont typeface="Arial"/>
              <a:buNone/>
            </a:pPr>
            <a:r>
              <a:rPr lang="fr-FR" sz="2400" i="1" dirty="0">
                <a:solidFill>
                  <a:schemeClr val="tx1"/>
                </a:solidFill>
              </a:rPr>
              <a:t>Il peut s'agir d’une fracture d’un os long, un traumatisme abdominal ou thoracique, une plaies grave par lacération, un arrachement de membre, une lésion par écrasement, une brûlure étendue, ou une autre lésions qui peut entraîner une altération fonctionnelle aiguë ».</a:t>
            </a:r>
            <a:endParaRPr dirty="0">
              <a:solidFill>
                <a:schemeClr val="tx1"/>
              </a:solidFill>
            </a:endParaRPr>
          </a:p>
          <a:p>
            <a:pPr marL="0" lvl="0" indent="0" algn="just" rtl="0">
              <a:lnSpc>
                <a:spcPct val="80000"/>
              </a:lnSpc>
              <a:spcBef>
                <a:spcPts val="1000"/>
              </a:spcBef>
              <a:spcAft>
                <a:spcPts val="0"/>
              </a:spcAft>
              <a:buClr>
                <a:schemeClr val="dk1"/>
              </a:buClr>
              <a:buSzPts val="1600"/>
              <a:buFont typeface="Arial"/>
              <a:buNone/>
            </a:pPr>
            <a:endParaRPr sz="1600" dirty="0">
              <a:solidFill>
                <a:schemeClr val="tx1"/>
              </a:solidFill>
            </a:endParaRPr>
          </a:p>
          <a:p>
            <a:pPr marL="0" lvl="0" indent="0" algn="ctr" rtl="0">
              <a:lnSpc>
                <a:spcPct val="80000"/>
              </a:lnSpc>
              <a:spcBef>
                <a:spcPts val="1000"/>
              </a:spcBef>
              <a:spcAft>
                <a:spcPts val="0"/>
              </a:spcAft>
              <a:buClr>
                <a:schemeClr val="dk1"/>
              </a:buClr>
              <a:buSzPts val="1600"/>
              <a:buFont typeface="Arial"/>
              <a:buNone/>
            </a:pPr>
            <a:r>
              <a:rPr lang="fr-FR" sz="1600" dirty="0">
                <a:solidFill>
                  <a:schemeClr val="tx1"/>
                </a:solidFill>
              </a:rPr>
              <a:t>Andrew EYRE, </a:t>
            </a:r>
            <a:r>
              <a:rPr lang="fr-FR" sz="1600" i="1" dirty="0" err="1">
                <a:solidFill>
                  <a:schemeClr val="tx1"/>
                </a:solidFill>
              </a:rPr>
              <a:t>Overview</a:t>
            </a:r>
            <a:r>
              <a:rPr lang="fr-FR" sz="1600" i="1" dirty="0">
                <a:solidFill>
                  <a:schemeClr val="tx1"/>
                </a:solidFill>
              </a:rPr>
              <a:t> and </a:t>
            </a:r>
            <a:r>
              <a:rPr lang="fr-FR" sz="1600" i="1" dirty="0" err="1">
                <a:solidFill>
                  <a:schemeClr val="tx1"/>
                </a:solidFill>
              </a:rPr>
              <a:t>Comparison</a:t>
            </a:r>
            <a:r>
              <a:rPr lang="fr-FR" sz="1600" i="1" dirty="0">
                <a:solidFill>
                  <a:schemeClr val="tx1"/>
                </a:solidFill>
              </a:rPr>
              <a:t> of</a:t>
            </a:r>
            <a:br>
              <a:rPr lang="fr-FR" sz="1600" i="1" dirty="0">
                <a:solidFill>
                  <a:schemeClr val="tx1"/>
                </a:solidFill>
              </a:rPr>
            </a:br>
            <a:r>
              <a:rPr lang="fr-FR" sz="1600" i="1" dirty="0">
                <a:solidFill>
                  <a:schemeClr val="tx1"/>
                </a:solidFill>
              </a:rPr>
              <a:t>NEXUS and Canadian C-</a:t>
            </a:r>
            <a:r>
              <a:rPr lang="fr-FR" sz="1600" i="1" dirty="0" err="1">
                <a:solidFill>
                  <a:schemeClr val="tx1"/>
                </a:solidFill>
              </a:rPr>
              <a:t>Spine</a:t>
            </a:r>
            <a:r>
              <a:rPr lang="fr-FR" sz="1600" i="1" dirty="0">
                <a:solidFill>
                  <a:schemeClr val="tx1"/>
                </a:solidFill>
              </a:rPr>
              <a:t> </a:t>
            </a:r>
            <a:r>
              <a:rPr lang="fr-FR" sz="1600" i="1" dirty="0" err="1">
                <a:solidFill>
                  <a:schemeClr val="tx1"/>
                </a:solidFill>
              </a:rPr>
              <a:t>Rules</a:t>
            </a:r>
            <a:r>
              <a:rPr lang="fr-FR" sz="1600" dirty="0">
                <a:solidFill>
                  <a:schemeClr val="tx1"/>
                </a:solidFill>
              </a:rPr>
              <a:t>, American Journal of </a:t>
            </a:r>
            <a:r>
              <a:rPr lang="fr-FR" sz="1600" dirty="0" err="1">
                <a:solidFill>
                  <a:schemeClr val="tx1"/>
                </a:solidFill>
              </a:rPr>
              <a:t>Clinical</a:t>
            </a:r>
            <a:r>
              <a:rPr lang="fr-FR" sz="1600" dirty="0">
                <a:solidFill>
                  <a:schemeClr val="tx1"/>
                </a:solidFill>
              </a:rPr>
              <a:t> </a:t>
            </a:r>
            <a:r>
              <a:rPr lang="fr-FR" sz="1600" dirty="0" err="1">
                <a:solidFill>
                  <a:schemeClr val="tx1"/>
                </a:solidFill>
              </a:rPr>
              <a:t>Medicine</a:t>
            </a:r>
            <a:r>
              <a:rPr lang="fr-FR" sz="1600" dirty="0">
                <a:solidFill>
                  <a:schemeClr val="tx1"/>
                </a:solidFill>
              </a:rPr>
              <a:t>, Volume 3, No. 4, </a:t>
            </a:r>
            <a:r>
              <a:rPr lang="fr-FR" sz="1600" dirty="0" err="1">
                <a:solidFill>
                  <a:schemeClr val="tx1"/>
                </a:solidFill>
              </a:rPr>
              <a:t>Fall</a:t>
            </a:r>
            <a:r>
              <a:rPr lang="fr-FR" sz="1600" dirty="0">
                <a:solidFill>
                  <a:schemeClr val="tx1"/>
                </a:solidFill>
              </a:rPr>
              <a:t> 2006.</a:t>
            </a:r>
            <a:endParaRPr dirty="0">
              <a:solidFill>
                <a:schemeClr val="tx1"/>
              </a:solidFill>
            </a:endParaRPr>
          </a:p>
        </p:txBody>
      </p:sp>
      <p:sp>
        <p:nvSpPr>
          <p:cNvPr id="461" name="Google Shape;461;p12"/>
          <p:cNvSpPr/>
          <p:nvPr/>
        </p:nvSpPr>
        <p:spPr>
          <a:xfrm>
            <a:off x="1835150" y="588963"/>
            <a:ext cx="8124825" cy="601662"/>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00000"/>
                </a:solidFill>
                <a:latin typeface="Arial"/>
                <a:ea typeface="Arial"/>
                <a:cs typeface="Arial"/>
                <a:sym typeface="Arial"/>
              </a:rPr>
              <a:t>JUSTIFICATION</a:t>
            </a:r>
            <a:endParaRPr sz="2400" b="1">
              <a:solidFill>
                <a:srgbClr val="000000"/>
              </a:solidFill>
              <a:latin typeface="Arial"/>
              <a:ea typeface="Arial"/>
              <a:cs typeface="Arial"/>
              <a:sym typeface="Arial"/>
            </a:endParaRPr>
          </a:p>
        </p:txBody>
      </p:sp>
    </p:spTree>
    <p:extLst>
      <p:ext uri="{BB962C8B-B14F-4D97-AF65-F5344CB8AC3E}">
        <p14:creationId xmlns:p14="http://schemas.microsoft.com/office/powerpoint/2010/main" val="74826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3"/>
          <p:cNvSpPr txBox="1"/>
          <p:nvPr/>
        </p:nvSpPr>
        <p:spPr>
          <a:xfrm>
            <a:off x="2562225" y="452438"/>
            <a:ext cx="6911975" cy="544512"/>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N°4</a:t>
            </a:r>
            <a:endParaRPr/>
          </a:p>
        </p:txBody>
      </p:sp>
      <p:sp>
        <p:nvSpPr>
          <p:cNvPr id="467" name="Google Shape;467;p13"/>
          <p:cNvSpPr/>
          <p:nvPr/>
        </p:nvSpPr>
        <p:spPr>
          <a:xfrm>
            <a:off x="733425" y="2236334"/>
            <a:ext cx="6329363" cy="4486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FEMME DE 74 ANS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CHUTE DE SA HAUTEUR</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CONSCIENTE – ORIENTÉE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AUCUNE PLAINTE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DE SIGNES D’ATTEINTE DU RACHIS NI DE LA MOELLE ÉPINIÈRE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D’ANTÉCÉDENTS A RISQUE AU NIVEAU DU RACHIS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accent4"/>
                </a:solidFill>
                <a:latin typeface="Calibri"/>
                <a:ea typeface="Calibri"/>
                <a:cs typeface="Calibri"/>
                <a:sym typeface="Calibri"/>
              </a:rPr>
              <a:t>INDICATION D’IMMOBILISATION DU RACHIS : OUI / NON ?</a:t>
            </a:r>
            <a:endParaRPr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468" name="Google Shape;468;p13"/>
          <p:cNvPicPr preferRelativeResize="0"/>
          <p:nvPr/>
        </p:nvPicPr>
        <p:blipFill rotWithShape="1">
          <a:blip r:embed="rId3">
            <a:alphaModFix/>
          </a:blip>
          <a:srcRect/>
          <a:stretch/>
        </p:blipFill>
        <p:spPr>
          <a:xfrm>
            <a:off x="7354207" y="2236334"/>
            <a:ext cx="4402364" cy="3979862"/>
          </a:xfrm>
          <a:prstGeom prst="rect">
            <a:avLst/>
          </a:prstGeom>
          <a:noFill/>
          <a:ln>
            <a:noFill/>
          </a:ln>
        </p:spPr>
      </p:pic>
    </p:spTree>
    <p:extLst>
      <p:ext uri="{BB962C8B-B14F-4D97-AF65-F5344CB8AC3E}">
        <p14:creationId xmlns:p14="http://schemas.microsoft.com/office/powerpoint/2010/main" val="422035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4"/>
          <p:cNvSpPr txBox="1">
            <a:spLocks noGrp="1"/>
          </p:cNvSpPr>
          <p:nvPr>
            <p:ph type="body" idx="1"/>
          </p:nvPr>
        </p:nvSpPr>
        <p:spPr>
          <a:xfrm>
            <a:off x="1400629" y="1906588"/>
            <a:ext cx="10170886" cy="477724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177800" algn="l" rtl="0">
              <a:lnSpc>
                <a:spcPct val="90000"/>
              </a:lnSpc>
              <a:spcBef>
                <a:spcPts val="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22860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chemeClr val="dk1"/>
              </a:solidFill>
            </a:endParaRPr>
          </a:p>
          <a:p>
            <a:pPr marL="228600" lvl="0" indent="-228600" algn="ctr" rtl="0">
              <a:lnSpc>
                <a:spcPct val="90000"/>
              </a:lnSpc>
              <a:spcBef>
                <a:spcPts val="1000"/>
              </a:spcBef>
              <a:spcAft>
                <a:spcPts val="0"/>
              </a:spcAft>
              <a:buClr>
                <a:schemeClr val="dk1"/>
              </a:buClr>
              <a:buSzPts val="1800"/>
              <a:buFont typeface="Arial"/>
              <a:buNone/>
            </a:pPr>
            <a:r>
              <a:rPr lang="fr-FR" sz="1800" b="1" dirty="0">
                <a:solidFill>
                  <a:schemeClr val="dk1"/>
                </a:solidFill>
                <a:latin typeface="Calibri"/>
                <a:ea typeface="Calibri"/>
                <a:cs typeface="Calibri"/>
                <a:sym typeface="Calibri"/>
              </a:rPr>
              <a:t>L’AGE (&gt;65 ANS) A LUI SEUL NE JUSTIFIE PAS L’IMMOBILISATION</a:t>
            </a:r>
            <a:endParaRPr sz="1800" b="1" dirty="0">
              <a:solidFill>
                <a:srgbClr val="00B050"/>
              </a:solidFill>
            </a:endParaRPr>
          </a:p>
          <a:p>
            <a:pPr marL="228600" lvl="0" indent="-228600" algn="ctr" rtl="0">
              <a:lnSpc>
                <a:spcPct val="90000"/>
              </a:lnSpc>
              <a:spcBef>
                <a:spcPts val="1000"/>
              </a:spcBef>
              <a:spcAft>
                <a:spcPts val="0"/>
              </a:spcAft>
              <a:buClr>
                <a:srgbClr val="FF0000"/>
              </a:buClr>
              <a:buSzPts val="1800"/>
              <a:buFont typeface="Arial"/>
              <a:buNone/>
            </a:pPr>
            <a:r>
              <a:rPr lang="fr-FR" sz="1800" b="1" dirty="0">
                <a:solidFill>
                  <a:srgbClr val="FF0000"/>
                </a:solidFill>
                <a:latin typeface="Calibri"/>
                <a:ea typeface="Calibri"/>
                <a:cs typeface="Calibri"/>
                <a:sym typeface="Calibri"/>
              </a:rPr>
              <a:t>IMMOBILISATION DU RACHIS NON INDIQUÉE </a:t>
            </a:r>
            <a:endParaRPr lang="fr-FR" sz="1800" b="1" dirty="0" smtClean="0">
              <a:solidFill>
                <a:srgbClr val="FF0000"/>
              </a:solidFill>
              <a:latin typeface="Calibri"/>
              <a:ea typeface="Calibri"/>
              <a:cs typeface="Calibri"/>
              <a:sym typeface="Calibri"/>
            </a:endParaRPr>
          </a:p>
          <a:p>
            <a:pPr marL="228600" indent="-228600" algn="ctr">
              <a:buClr>
                <a:srgbClr val="FF0000"/>
              </a:buClr>
              <a:buNone/>
            </a:pPr>
            <a:r>
              <a:rPr lang="fr-FR" sz="1200" i="1" dirty="0">
                <a:solidFill>
                  <a:schemeClr val="tx1"/>
                </a:solidFill>
              </a:rPr>
              <a:t>Par anticipation d’une éventuelle douleur post bilan nous demanderons à la victime de s’allonger sur le MID</a:t>
            </a:r>
          </a:p>
          <a:p>
            <a:pPr marL="228600" lvl="0" indent="-228600" algn="ctr" rtl="0">
              <a:lnSpc>
                <a:spcPct val="90000"/>
              </a:lnSpc>
              <a:spcBef>
                <a:spcPts val="1000"/>
              </a:spcBef>
              <a:spcAft>
                <a:spcPts val="0"/>
              </a:spcAft>
              <a:buClr>
                <a:srgbClr val="FF0000"/>
              </a:buClr>
              <a:buSzPts val="1800"/>
              <a:buFont typeface="Arial"/>
              <a:buNone/>
            </a:pPr>
            <a:endParaRPr sz="1200" dirty="0"/>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FF000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FF000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FF0000"/>
              </a:solidFill>
            </a:endParaRPr>
          </a:p>
        </p:txBody>
      </p:sp>
      <p:sp>
        <p:nvSpPr>
          <p:cNvPr id="474" name="Google Shape;474;p14"/>
          <p:cNvSpPr/>
          <p:nvPr/>
        </p:nvSpPr>
        <p:spPr>
          <a:xfrm>
            <a:off x="4156075" y="2920432"/>
            <a:ext cx="3924300" cy="1152525"/>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a:solidFill>
                  <a:schemeClr val="dk1"/>
                </a:solidFill>
                <a:latin typeface="Arial"/>
                <a:ea typeface="Arial"/>
                <a:cs typeface="Arial"/>
                <a:sym typeface="Arial"/>
              </a:rPr>
              <a:t>Présence de signes d’atteinte du rachis</a:t>
            </a:r>
            <a:r>
              <a:rPr lang="fr-FR" sz="1800" b="0" baseline="30000">
                <a:solidFill>
                  <a:schemeClr val="dk1"/>
                </a:solidFill>
                <a:latin typeface="Arial"/>
                <a:ea typeface="Arial"/>
                <a:cs typeface="Arial"/>
                <a:sym typeface="Arial"/>
              </a:rPr>
              <a:t>2</a:t>
            </a:r>
            <a:r>
              <a:rPr lang="fr-FR" sz="1800" b="0">
                <a:solidFill>
                  <a:schemeClr val="dk1"/>
                </a:solidFill>
                <a:latin typeface="Arial"/>
                <a:ea typeface="Arial"/>
                <a:cs typeface="Arial"/>
                <a:sym typeface="Arial"/>
              </a:rPr>
              <a:t> ou de la moelle épinière</a:t>
            </a:r>
            <a:r>
              <a:rPr lang="fr-FR" sz="1800" b="0" baseline="30000">
                <a:solidFill>
                  <a:schemeClr val="dk1"/>
                </a:solidFill>
                <a:latin typeface="Arial"/>
                <a:ea typeface="Arial"/>
                <a:cs typeface="Arial"/>
                <a:sym typeface="Arial"/>
              </a:rPr>
              <a:t>3</a:t>
            </a:r>
            <a:r>
              <a:rPr lang="fr-FR" sz="1800" b="0">
                <a:solidFill>
                  <a:schemeClr val="dk1"/>
                </a:solidFill>
                <a:latin typeface="Arial"/>
                <a:ea typeface="Arial"/>
                <a:cs typeface="Arial"/>
                <a:sym typeface="Arial"/>
              </a:rPr>
              <a:t> ? </a:t>
            </a:r>
            <a:r>
              <a:rPr lang="fr-FR" sz="1800" b="1">
                <a:solidFill>
                  <a:srgbClr val="FF0000"/>
                </a:solidFill>
                <a:latin typeface="Arial"/>
                <a:ea typeface="Arial"/>
                <a:cs typeface="Arial"/>
                <a:sym typeface="Arial"/>
              </a:rPr>
              <a:t>NON</a:t>
            </a:r>
            <a:endParaRPr/>
          </a:p>
        </p:txBody>
      </p:sp>
      <p:sp>
        <p:nvSpPr>
          <p:cNvPr id="475" name="Google Shape;475;p14"/>
          <p:cNvSpPr/>
          <p:nvPr/>
        </p:nvSpPr>
        <p:spPr>
          <a:xfrm>
            <a:off x="3978275" y="2149985"/>
            <a:ext cx="4279900" cy="5270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a:solidFill>
                  <a:schemeClr val="dk1"/>
                </a:solidFill>
                <a:latin typeface="Arial"/>
                <a:ea typeface="Arial"/>
                <a:cs typeface="Arial"/>
                <a:sym typeface="Arial"/>
              </a:rPr>
              <a:t>Fiabilité des réponses de la victime</a:t>
            </a:r>
            <a:r>
              <a:rPr lang="fr-FR" sz="1800" b="0" baseline="30000">
                <a:solidFill>
                  <a:schemeClr val="dk1"/>
                </a:solidFill>
                <a:latin typeface="Arial"/>
                <a:ea typeface="Arial"/>
                <a:cs typeface="Arial"/>
                <a:sym typeface="Arial"/>
              </a:rPr>
              <a:t>1</a:t>
            </a:r>
            <a:r>
              <a:rPr lang="fr-FR" sz="1800" b="0">
                <a:solidFill>
                  <a:schemeClr val="dk1"/>
                </a:solidFill>
                <a:latin typeface="Arial"/>
                <a:ea typeface="Arial"/>
                <a:cs typeface="Arial"/>
                <a:sym typeface="Arial"/>
              </a:rPr>
              <a:t> ? : </a:t>
            </a:r>
            <a:r>
              <a:rPr lang="fr-FR" sz="1800" b="1">
                <a:solidFill>
                  <a:srgbClr val="FF0000"/>
                </a:solidFill>
                <a:latin typeface="Arial"/>
                <a:ea typeface="Arial"/>
                <a:cs typeface="Arial"/>
                <a:sym typeface="Arial"/>
              </a:rPr>
              <a:t>OUI</a:t>
            </a:r>
            <a:endParaRPr/>
          </a:p>
        </p:txBody>
      </p:sp>
      <p:sp>
        <p:nvSpPr>
          <p:cNvPr id="476" name="Google Shape;476;p14"/>
          <p:cNvSpPr/>
          <p:nvPr/>
        </p:nvSpPr>
        <p:spPr>
          <a:xfrm>
            <a:off x="4156075" y="4295208"/>
            <a:ext cx="3924300" cy="950913"/>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a:solidFill>
                  <a:schemeClr val="dk1"/>
                </a:solidFill>
                <a:latin typeface="Arial"/>
                <a:ea typeface="Arial"/>
                <a:cs typeface="Arial"/>
                <a:sym typeface="Arial"/>
              </a:rPr>
              <a:t>Traumatisme à haut risque d’atteinte du rachis</a:t>
            </a:r>
            <a:r>
              <a:rPr lang="fr-FR" sz="1800" b="0" baseline="30000">
                <a:solidFill>
                  <a:schemeClr val="dk1"/>
                </a:solidFill>
                <a:latin typeface="Arial"/>
                <a:ea typeface="Arial"/>
                <a:cs typeface="Arial"/>
                <a:sym typeface="Arial"/>
              </a:rPr>
              <a:t>4</a:t>
            </a:r>
            <a:r>
              <a:rPr lang="fr-FR" sz="1800" b="0">
                <a:solidFill>
                  <a:schemeClr val="dk1"/>
                </a:solidFill>
                <a:latin typeface="Arial"/>
                <a:ea typeface="Arial"/>
                <a:cs typeface="Arial"/>
                <a:sym typeface="Arial"/>
              </a:rPr>
              <a:t> ? </a:t>
            </a:r>
            <a:r>
              <a:rPr lang="fr-FR" sz="1800" b="1">
                <a:solidFill>
                  <a:srgbClr val="FF0000"/>
                </a:solidFill>
                <a:latin typeface="Arial"/>
                <a:ea typeface="Arial"/>
                <a:cs typeface="Arial"/>
                <a:sym typeface="Arial"/>
              </a:rPr>
              <a:t>NON</a:t>
            </a:r>
            <a:endParaRPr/>
          </a:p>
        </p:txBody>
      </p:sp>
      <p:sp>
        <p:nvSpPr>
          <p:cNvPr id="477" name="Google Shape;477;p14"/>
          <p:cNvSpPr/>
          <p:nvPr/>
        </p:nvSpPr>
        <p:spPr>
          <a:xfrm>
            <a:off x="860425" y="749300"/>
            <a:ext cx="10515600" cy="51435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2800" b="1" dirty="0">
                <a:solidFill>
                  <a:schemeClr val="dk1"/>
                </a:solidFill>
                <a:latin typeface="Calibri"/>
                <a:ea typeface="Calibri"/>
                <a:cs typeface="Calibri"/>
                <a:sym typeface="Calibri"/>
              </a:rPr>
              <a:t>SOLUTION ÉTUDE DE CAS N°4</a:t>
            </a:r>
            <a:endParaRPr dirty="0"/>
          </a:p>
        </p:txBody>
      </p:sp>
    </p:spTree>
    <p:extLst>
      <p:ext uri="{BB962C8B-B14F-4D97-AF65-F5344CB8AC3E}">
        <p14:creationId xmlns:p14="http://schemas.microsoft.com/office/powerpoint/2010/main" val="87835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5"/>
          <p:cNvSpPr txBox="1"/>
          <p:nvPr/>
        </p:nvSpPr>
        <p:spPr>
          <a:xfrm>
            <a:off x="2474913" y="557213"/>
            <a:ext cx="6911975" cy="544512"/>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N°5</a:t>
            </a:r>
            <a:endParaRPr/>
          </a:p>
        </p:txBody>
      </p:sp>
      <p:sp>
        <p:nvSpPr>
          <p:cNvPr id="483" name="Google Shape;483;p15"/>
          <p:cNvSpPr/>
          <p:nvPr/>
        </p:nvSpPr>
        <p:spPr>
          <a:xfrm>
            <a:off x="550863" y="2212749"/>
            <a:ext cx="6329362" cy="4211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HOMME DE 75 ANS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AVP VL SEUL – PLUSIEURS TONNEAUX</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CONSCIENT – ORIENTÉ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SORTI SEUL DU VEHICULE- MARCHE A L’ ARRIVÉE DES SECOURS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DE SIGNES D’ATTEINTE DU RACHIS NI DE LA MOELLE ÉPINIÈRE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accent4"/>
                </a:solidFill>
                <a:latin typeface="Calibri"/>
                <a:ea typeface="Calibri"/>
                <a:cs typeface="Calibri"/>
                <a:sym typeface="Calibri"/>
              </a:rPr>
              <a:t>INDICATION D’IMMOBILISATION DU RACHIS : OUI / NON ?</a:t>
            </a:r>
            <a:endParaRPr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484" name="Google Shape;484;p15"/>
          <p:cNvPicPr preferRelativeResize="0"/>
          <p:nvPr/>
        </p:nvPicPr>
        <p:blipFill rotWithShape="1">
          <a:blip r:embed="rId3">
            <a:alphaModFix/>
          </a:blip>
          <a:srcRect/>
          <a:stretch/>
        </p:blipFill>
        <p:spPr>
          <a:xfrm>
            <a:off x="7206796" y="2345872"/>
            <a:ext cx="4618038" cy="3162299"/>
          </a:xfrm>
          <a:prstGeom prst="rect">
            <a:avLst/>
          </a:prstGeom>
          <a:noFill/>
          <a:ln>
            <a:noFill/>
          </a:ln>
        </p:spPr>
      </p:pic>
    </p:spTree>
    <p:extLst>
      <p:ext uri="{BB962C8B-B14F-4D97-AF65-F5344CB8AC3E}">
        <p14:creationId xmlns:p14="http://schemas.microsoft.com/office/powerpoint/2010/main" val="182121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6"/>
          <p:cNvSpPr txBox="1">
            <a:spLocks noGrp="1"/>
          </p:cNvSpPr>
          <p:nvPr>
            <p:ph type="body" idx="1"/>
          </p:nvPr>
        </p:nvSpPr>
        <p:spPr>
          <a:xfrm>
            <a:off x="1409700" y="1436915"/>
            <a:ext cx="10515600" cy="5359808"/>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177800" algn="l" rtl="0">
              <a:lnSpc>
                <a:spcPct val="90000"/>
              </a:lnSpc>
              <a:spcBef>
                <a:spcPts val="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22860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chemeClr val="dk1"/>
              </a:buClr>
              <a:buSzPts val="1800"/>
              <a:buFont typeface="Arial"/>
              <a:buNone/>
            </a:pPr>
            <a:endParaRPr sz="1100" b="1" dirty="0">
              <a:solidFill>
                <a:srgbClr val="00B050"/>
              </a:solidFill>
            </a:endParaRPr>
          </a:p>
          <a:p>
            <a:pPr marL="228600" lvl="0" indent="-228600" rtl="0">
              <a:lnSpc>
                <a:spcPct val="90000"/>
              </a:lnSpc>
              <a:spcBef>
                <a:spcPts val="1000"/>
              </a:spcBef>
              <a:spcAft>
                <a:spcPts val="0"/>
              </a:spcAft>
              <a:buClr>
                <a:srgbClr val="FF0000"/>
              </a:buClr>
              <a:buSzPts val="1800"/>
              <a:buFont typeface="Arial"/>
              <a:buNone/>
            </a:pPr>
            <a:r>
              <a:rPr lang="fr-FR" sz="1800" b="1" dirty="0" smtClean="0">
                <a:solidFill>
                  <a:srgbClr val="FF0000"/>
                </a:solidFill>
                <a:latin typeface="Calibri"/>
                <a:ea typeface="Calibri"/>
                <a:cs typeface="Calibri"/>
                <a:sym typeface="Calibri"/>
              </a:rPr>
              <a:t>                               </a:t>
            </a:r>
            <a:r>
              <a:rPr lang="fr-FR" sz="2400" b="1" dirty="0" smtClean="0">
                <a:solidFill>
                  <a:srgbClr val="FF0000"/>
                </a:solidFill>
                <a:sym typeface="Calibri"/>
              </a:rPr>
              <a:t>IMMOBILISATION </a:t>
            </a:r>
            <a:r>
              <a:rPr lang="fr-FR" sz="2400" b="1" dirty="0">
                <a:solidFill>
                  <a:srgbClr val="FF0000"/>
                </a:solidFill>
                <a:sym typeface="Calibri"/>
              </a:rPr>
              <a:t>DU RACHIS </a:t>
            </a:r>
            <a:r>
              <a:rPr lang="fr-FR" sz="2400" b="1" dirty="0" smtClean="0">
                <a:solidFill>
                  <a:srgbClr val="FF0000"/>
                </a:solidFill>
                <a:sym typeface="Calibri"/>
              </a:rPr>
              <a:t>INDIQUÉE</a:t>
            </a:r>
          </a:p>
          <a:p>
            <a:pPr marL="228600" indent="-228600">
              <a:buClr>
                <a:srgbClr val="FF0000"/>
              </a:buClr>
              <a:buNone/>
            </a:pPr>
            <a:r>
              <a:rPr lang="fr-FR" sz="2400" b="1" dirty="0" smtClean="0">
                <a:solidFill>
                  <a:srgbClr val="FF0000"/>
                </a:solidFill>
                <a:sym typeface="Calibri"/>
              </a:rPr>
              <a:t>                    </a:t>
            </a:r>
            <a:r>
              <a:rPr lang="fr-FR" sz="1200" b="1" i="1" dirty="0" smtClean="0">
                <a:solidFill>
                  <a:schemeClr val="tx1"/>
                </a:solidFill>
              </a:rPr>
              <a:t>en </a:t>
            </a:r>
            <a:r>
              <a:rPr lang="fr-FR" sz="1200" b="1" i="1" dirty="0">
                <a:solidFill>
                  <a:schemeClr val="tx1"/>
                </a:solidFill>
              </a:rPr>
              <a:t>ayant préalablement réalisé un relevage conforme au référentiel départemental</a:t>
            </a:r>
            <a:endParaRPr lang="fr-FR" sz="1200" i="1" dirty="0">
              <a:solidFill>
                <a:schemeClr val="tx1"/>
              </a:solidFill>
            </a:endParaRPr>
          </a:p>
          <a:p>
            <a:pPr marL="228600" lvl="0" indent="-228600" rtl="0">
              <a:lnSpc>
                <a:spcPct val="90000"/>
              </a:lnSpc>
              <a:spcBef>
                <a:spcPts val="1000"/>
              </a:spcBef>
              <a:spcAft>
                <a:spcPts val="0"/>
              </a:spcAft>
              <a:buClr>
                <a:srgbClr val="FF0000"/>
              </a:buClr>
              <a:buSzPts val="1800"/>
              <a:buFont typeface="Arial"/>
              <a:buNone/>
            </a:pPr>
            <a:endParaRPr lang="fr-FR" sz="2400" b="1" dirty="0" smtClean="0">
              <a:solidFill>
                <a:srgbClr val="FF0000"/>
              </a:solidFill>
              <a:sym typeface="Calibri"/>
            </a:endParaRPr>
          </a:p>
          <a:p>
            <a:pPr marL="228600" lvl="0" indent="-228600" rtl="0">
              <a:lnSpc>
                <a:spcPct val="90000"/>
              </a:lnSpc>
              <a:spcBef>
                <a:spcPts val="1000"/>
              </a:spcBef>
              <a:spcAft>
                <a:spcPts val="0"/>
              </a:spcAft>
              <a:buClr>
                <a:srgbClr val="FF0000"/>
              </a:buClr>
              <a:buSzPts val="1800"/>
              <a:buFont typeface="Arial"/>
              <a:buNone/>
            </a:pPr>
            <a:endParaRPr sz="2400" dirty="0"/>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p:txBody>
      </p:sp>
      <p:sp>
        <p:nvSpPr>
          <p:cNvPr id="490" name="Google Shape;490;p16"/>
          <p:cNvSpPr/>
          <p:nvPr/>
        </p:nvSpPr>
        <p:spPr>
          <a:xfrm>
            <a:off x="2960914" y="2344364"/>
            <a:ext cx="4156982" cy="827008"/>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Présence de signes d’atteinte du rachis</a:t>
            </a:r>
            <a:r>
              <a:rPr lang="fr-FR" sz="1800" b="0" baseline="30000" dirty="0">
                <a:solidFill>
                  <a:schemeClr val="dk1"/>
                </a:solidFill>
                <a:latin typeface="Arial"/>
                <a:ea typeface="Arial"/>
                <a:cs typeface="Arial"/>
                <a:sym typeface="Arial"/>
              </a:rPr>
              <a:t>2</a:t>
            </a:r>
            <a:r>
              <a:rPr lang="fr-FR" sz="1800" b="0" dirty="0">
                <a:solidFill>
                  <a:schemeClr val="dk1"/>
                </a:solidFill>
                <a:latin typeface="Arial"/>
                <a:ea typeface="Arial"/>
                <a:cs typeface="Arial"/>
                <a:sym typeface="Arial"/>
              </a:rPr>
              <a:t> ou de la moelle épinière</a:t>
            </a:r>
            <a:r>
              <a:rPr lang="fr-FR" sz="1800" b="0" baseline="30000" dirty="0">
                <a:solidFill>
                  <a:schemeClr val="dk1"/>
                </a:solidFill>
                <a:latin typeface="Arial"/>
                <a:ea typeface="Arial"/>
                <a:cs typeface="Arial"/>
                <a:sym typeface="Arial"/>
              </a:rPr>
              <a:t>3</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NON</a:t>
            </a:r>
            <a:endParaRPr dirty="0"/>
          </a:p>
        </p:txBody>
      </p:sp>
      <p:sp>
        <p:nvSpPr>
          <p:cNvPr id="491" name="Google Shape;491;p16"/>
          <p:cNvSpPr/>
          <p:nvPr/>
        </p:nvSpPr>
        <p:spPr>
          <a:xfrm>
            <a:off x="4235677" y="3583857"/>
            <a:ext cx="3924300" cy="810531"/>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Traumatisme à haut risque d’atteinte du rachis</a:t>
            </a:r>
            <a:r>
              <a:rPr lang="fr-FR" sz="1800" b="0" baseline="30000" dirty="0">
                <a:solidFill>
                  <a:schemeClr val="dk1"/>
                </a:solidFill>
                <a:latin typeface="Arial"/>
                <a:ea typeface="Arial"/>
                <a:cs typeface="Arial"/>
                <a:sym typeface="Arial"/>
              </a:rPr>
              <a:t>4</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OUI</a:t>
            </a:r>
            <a:endParaRPr dirty="0"/>
          </a:p>
        </p:txBody>
      </p:sp>
      <p:sp>
        <p:nvSpPr>
          <p:cNvPr id="492" name="Google Shape;492;p16"/>
          <p:cNvSpPr/>
          <p:nvPr/>
        </p:nvSpPr>
        <p:spPr>
          <a:xfrm>
            <a:off x="9202057" y="1669493"/>
            <a:ext cx="2532516" cy="5022057"/>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b="1" dirty="0">
                <a:solidFill>
                  <a:schemeClr val="dk1"/>
                </a:solidFill>
                <a:latin typeface="Arial"/>
                <a:ea typeface="Arial"/>
                <a:cs typeface="Arial"/>
                <a:sym typeface="Arial"/>
              </a:rPr>
              <a:t>(4) Traumatismes à haut risque du rachis</a:t>
            </a:r>
            <a:endParaRPr dirty="0"/>
          </a:p>
          <a:p>
            <a:pPr marL="0" marR="0" lvl="0" indent="0" algn="l" rtl="0">
              <a:spcBef>
                <a:spcPts val="0"/>
              </a:spcBef>
              <a:spcAft>
                <a:spcPts val="0"/>
              </a:spcAft>
              <a:buNone/>
            </a:pPr>
            <a:endParaRPr sz="10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Chute sur la tête d’une hauteur &gt; 1 mètre (5 marches) comme lors d’un plongeon (rachis cervical) ou chute sur les pieds ou les fesses d’une hauteur &gt; 3 mètres (rachis dorso-lombo-sacré).</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Passager d’un véhicule accidenté à grande vitesse (voies rapides, autoroutes, vitesse &gt; 40 km/h avec arrêt brutal contre un obstacle fixe ou sur une courte distance &lt; 10 m, déformation de l’habitacle).</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Absence de port de ceinture de sécurité (et déclenchement des airbags).</a:t>
            </a:r>
            <a:endParaRPr dirty="0"/>
          </a:p>
          <a:p>
            <a:pPr marL="285750" marR="0" lvl="0" indent="-285750" algn="l" rtl="0">
              <a:spcBef>
                <a:spcPts val="0"/>
              </a:spcBef>
              <a:spcAft>
                <a:spcPts val="0"/>
              </a:spcAft>
              <a:buClr>
                <a:srgbClr val="FF0000"/>
              </a:buClr>
              <a:buSzPts val="1000"/>
              <a:buFont typeface="Noto Sans Symbols"/>
              <a:buChar char="❑"/>
            </a:pPr>
            <a:r>
              <a:rPr lang="fr-FR" sz="1000" b="1" dirty="0">
                <a:solidFill>
                  <a:srgbClr val="FF0000"/>
                </a:solidFill>
                <a:latin typeface="Arial"/>
                <a:ea typeface="Arial"/>
                <a:cs typeface="Arial"/>
                <a:sym typeface="Arial"/>
              </a:rPr>
              <a:t>Retournement d’un véhicule (tonneaux) à la suite d’une collision.</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Victime éjectée d’un véhicule lors de la collision.</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Accidents avec des véhicules à moteur de loisirs (jet-ski, quad, kart…).</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Collision avec un 2 roues (conducteur ou passager du 2 roues).</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Piéton renversé.</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Chute de cheval (jockey)</a:t>
            </a:r>
            <a:endParaRPr dirty="0"/>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p:txBody>
      </p:sp>
      <p:sp>
        <p:nvSpPr>
          <p:cNvPr id="493" name="Google Shape;493;p16"/>
          <p:cNvSpPr/>
          <p:nvPr/>
        </p:nvSpPr>
        <p:spPr>
          <a:xfrm>
            <a:off x="4235677" y="4537361"/>
            <a:ext cx="3924300" cy="7373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Age &gt; 65 ans </a:t>
            </a:r>
            <a:endParaRPr dirty="0"/>
          </a:p>
          <a:p>
            <a:pPr marL="0" marR="0" lvl="0" indent="0" algn="ctr" rtl="0">
              <a:spcBef>
                <a:spcPts val="0"/>
              </a:spcBef>
              <a:spcAft>
                <a:spcPts val="0"/>
              </a:spcAft>
              <a:buNone/>
            </a:pPr>
            <a:r>
              <a:rPr lang="fr-FR" sz="1800" b="0" dirty="0">
                <a:solidFill>
                  <a:schemeClr val="dk1"/>
                </a:solidFill>
                <a:latin typeface="Arial"/>
                <a:ea typeface="Arial"/>
                <a:cs typeface="Arial"/>
                <a:sym typeface="Arial"/>
              </a:rPr>
              <a:t>Ou ATCD à risque</a:t>
            </a:r>
            <a:r>
              <a:rPr lang="fr-FR" sz="1800" b="0" baseline="30000" dirty="0">
                <a:solidFill>
                  <a:schemeClr val="dk1"/>
                </a:solidFill>
                <a:latin typeface="Arial"/>
                <a:ea typeface="Arial"/>
                <a:cs typeface="Arial"/>
                <a:sym typeface="Arial"/>
              </a:rPr>
              <a:t>5</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OUI</a:t>
            </a:r>
            <a:endParaRPr dirty="0"/>
          </a:p>
        </p:txBody>
      </p:sp>
      <p:sp>
        <p:nvSpPr>
          <p:cNvPr id="494" name="Google Shape;494;p16"/>
          <p:cNvSpPr/>
          <p:nvPr/>
        </p:nvSpPr>
        <p:spPr>
          <a:xfrm>
            <a:off x="834708" y="430328"/>
            <a:ext cx="10515600" cy="47148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2800" b="1" dirty="0">
                <a:solidFill>
                  <a:schemeClr val="dk1"/>
                </a:solidFill>
                <a:latin typeface="Calibri"/>
                <a:ea typeface="Calibri"/>
                <a:cs typeface="Calibri"/>
                <a:sym typeface="Calibri"/>
              </a:rPr>
              <a:t>SOLUTION ÉTUDE DE CAS N°5</a:t>
            </a:r>
            <a:endParaRPr dirty="0"/>
          </a:p>
        </p:txBody>
      </p:sp>
      <p:sp>
        <p:nvSpPr>
          <p:cNvPr id="495" name="Google Shape;495;p16"/>
          <p:cNvSpPr/>
          <p:nvPr/>
        </p:nvSpPr>
        <p:spPr>
          <a:xfrm>
            <a:off x="2901496" y="1690818"/>
            <a:ext cx="4216400" cy="5270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Fiabilité des réponses de la victime</a:t>
            </a:r>
            <a:r>
              <a:rPr lang="fr-FR" sz="1800" b="0" baseline="30000" dirty="0">
                <a:solidFill>
                  <a:schemeClr val="dk1"/>
                </a:solidFill>
                <a:latin typeface="Arial"/>
                <a:ea typeface="Arial"/>
                <a:cs typeface="Arial"/>
                <a:sym typeface="Arial"/>
              </a:rPr>
              <a:t>1</a:t>
            </a:r>
            <a:r>
              <a:rPr lang="fr-FR" sz="1800" b="0" dirty="0">
                <a:solidFill>
                  <a:schemeClr val="dk1"/>
                </a:solidFill>
                <a:latin typeface="Arial"/>
                <a:ea typeface="Arial"/>
                <a:cs typeface="Arial"/>
                <a:sym typeface="Arial"/>
              </a:rPr>
              <a:t> ? : </a:t>
            </a:r>
            <a:r>
              <a:rPr lang="fr-FR" sz="1800" b="1" dirty="0">
                <a:solidFill>
                  <a:srgbClr val="FF0000"/>
                </a:solidFill>
                <a:latin typeface="Arial"/>
                <a:ea typeface="Arial"/>
                <a:cs typeface="Arial"/>
                <a:sym typeface="Arial"/>
              </a:rPr>
              <a:t>OUI</a:t>
            </a:r>
            <a:endParaRPr dirty="0"/>
          </a:p>
        </p:txBody>
      </p:sp>
    </p:spTree>
    <p:extLst>
      <p:ext uri="{BB962C8B-B14F-4D97-AF65-F5344CB8AC3E}">
        <p14:creationId xmlns:p14="http://schemas.microsoft.com/office/powerpoint/2010/main" val="154967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7"/>
          <p:cNvSpPr txBox="1"/>
          <p:nvPr/>
        </p:nvSpPr>
        <p:spPr>
          <a:xfrm>
            <a:off x="2408238" y="503238"/>
            <a:ext cx="6911975" cy="544512"/>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N°6</a:t>
            </a:r>
            <a:endParaRPr/>
          </a:p>
        </p:txBody>
      </p:sp>
      <p:sp>
        <p:nvSpPr>
          <p:cNvPr id="501" name="Google Shape;501;p17"/>
          <p:cNvSpPr/>
          <p:nvPr/>
        </p:nvSpPr>
        <p:spPr>
          <a:xfrm>
            <a:off x="613910" y="2186668"/>
            <a:ext cx="6329362"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HOMME DE 25 ANS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AVP VL SEUL </a:t>
            </a:r>
            <a:endParaRPr lang="fr-F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CONSCIENT – ORIENTÉ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SORTI SEUL DU VÉHICULE- MARCHE A L’ ARRIVÉE DES SECOURS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DE SIGNES D’ATTEINTE DU RACHIS NI DE LA MOELLE ÉPINIÈRE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D’ANTÉCÉDENTS A RISQUE AU NIVEAU DU RACHIS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accent4"/>
                </a:solidFill>
                <a:latin typeface="Calibri"/>
                <a:ea typeface="Calibri"/>
                <a:cs typeface="Calibri"/>
                <a:sym typeface="Calibri"/>
              </a:rPr>
              <a:t>INDICATION D’IMMOBILISATION DU RACHIS : OUI / NON ?</a:t>
            </a:r>
            <a:endParaRPr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502" name="Google Shape;502;p17" descr="1280px-Accident_death_valley"/>
          <p:cNvPicPr preferRelativeResize="0"/>
          <p:nvPr/>
        </p:nvPicPr>
        <p:blipFill rotWithShape="1">
          <a:blip r:embed="rId3">
            <a:alphaModFix/>
          </a:blip>
          <a:srcRect/>
          <a:stretch/>
        </p:blipFill>
        <p:spPr>
          <a:xfrm>
            <a:off x="7131956" y="2281011"/>
            <a:ext cx="4856843" cy="3756932"/>
          </a:xfrm>
          <a:prstGeom prst="rect">
            <a:avLst/>
          </a:prstGeom>
          <a:noFill/>
          <a:ln>
            <a:noFill/>
          </a:ln>
        </p:spPr>
      </p:pic>
    </p:spTree>
    <p:extLst>
      <p:ext uri="{BB962C8B-B14F-4D97-AF65-F5344CB8AC3E}">
        <p14:creationId xmlns:p14="http://schemas.microsoft.com/office/powerpoint/2010/main" val="320176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8"/>
          <p:cNvSpPr txBox="1">
            <a:spLocks noGrp="1"/>
          </p:cNvSpPr>
          <p:nvPr>
            <p:ph type="body" idx="1"/>
          </p:nvPr>
        </p:nvSpPr>
        <p:spPr>
          <a:xfrm>
            <a:off x="1474788" y="1251177"/>
            <a:ext cx="10515600" cy="5373688"/>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177800" algn="l" rtl="0">
              <a:lnSpc>
                <a:spcPct val="80000"/>
              </a:lnSpc>
              <a:spcBef>
                <a:spcPts val="0"/>
              </a:spcBef>
              <a:spcAft>
                <a:spcPts val="0"/>
              </a:spcAft>
              <a:buClr>
                <a:schemeClr val="dk1"/>
              </a:buClr>
              <a:buSzPts val="800"/>
              <a:buNone/>
            </a:pPr>
            <a:endParaRPr sz="800" b="1" dirty="0">
              <a:solidFill>
                <a:srgbClr val="000000"/>
              </a:solidFill>
            </a:endParaRPr>
          </a:p>
          <a:p>
            <a:pPr marL="228600" lvl="0" indent="-177800" algn="l" rtl="0">
              <a:lnSpc>
                <a:spcPct val="8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80000"/>
              </a:lnSpc>
              <a:spcBef>
                <a:spcPts val="1000"/>
              </a:spcBef>
              <a:spcAft>
                <a:spcPts val="0"/>
              </a:spcAft>
              <a:buClr>
                <a:schemeClr val="dk1"/>
              </a:buClr>
              <a:buSzPts val="800"/>
              <a:buNone/>
            </a:pPr>
            <a:endParaRPr sz="800" b="1" dirty="0">
              <a:solidFill>
                <a:srgbClr val="000000"/>
              </a:solidFill>
            </a:endParaRPr>
          </a:p>
          <a:p>
            <a:pPr marL="228600" lvl="0" indent="-228600" algn="l" rtl="0">
              <a:lnSpc>
                <a:spcPct val="8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l" rtl="0">
              <a:lnSpc>
                <a:spcPct val="8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200" b="1" dirty="0">
              <a:solidFill>
                <a:srgbClr val="00B050"/>
              </a:solidFill>
            </a:endParaRPr>
          </a:p>
          <a:p>
            <a:pPr marL="228600" lvl="0" indent="-228600" rtl="0">
              <a:lnSpc>
                <a:spcPct val="80000"/>
              </a:lnSpc>
              <a:spcBef>
                <a:spcPts val="1000"/>
              </a:spcBef>
              <a:spcAft>
                <a:spcPts val="0"/>
              </a:spcAft>
              <a:buClr>
                <a:schemeClr val="dk1"/>
              </a:buClr>
              <a:buSzPts val="1800"/>
              <a:buFont typeface="Arial"/>
              <a:buNone/>
            </a:pPr>
            <a:r>
              <a:rPr lang="fr-FR" sz="1800" b="1" dirty="0" smtClean="0">
                <a:solidFill>
                  <a:schemeClr val="dk1"/>
                </a:solidFill>
                <a:latin typeface="Calibri"/>
                <a:ea typeface="Calibri"/>
                <a:cs typeface="Calibri"/>
                <a:sym typeface="Calibri"/>
              </a:rPr>
              <a:t>         LA </a:t>
            </a:r>
            <a:r>
              <a:rPr lang="fr-FR" sz="1800" b="1" dirty="0">
                <a:solidFill>
                  <a:schemeClr val="dk1"/>
                </a:solidFill>
                <a:latin typeface="Calibri"/>
                <a:ea typeface="Calibri"/>
                <a:cs typeface="Calibri"/>
                <a:sym typeface="Calibri"/>
              </a:rPr>
              <a:t>CINÉTIQUE A ELLE SEULE NE JUSTIFIE PAS L’IMMOBILISATION</a:t>
            </a:r>
            <a:endParaRPr dirty="0"/>
          </a:p>
          <a:p>
            <a:pPr marL="228600" lvl="0" indent="-228600" rtl="0">
              <a:lnSpc>
                <a:spcPct val="80000"/>
              </a:lnSpc>
              <a:spcBef>
                <a:spcPts val="1000"/>
              </a:spcBef>
              <a:spcAft>
                <a:spcPts val="0"/>
              </a:spcAft>
              <a:buClr>
                <a:srgbClr val="FF0000"/>
              </a:buClr>
              <a:buSzPts val="1800"/>
              <a:buFont typeface="Arial"/>
              <a:buNone/>
            </a:pPr>
            <a:r>
              <a:rPr lang="fr-FR" sz="1800" b="1" dirty="0" smtClean="0">
                <a:solidFill>
                  <a:srgbClr val="FF0000"/>
                </a:solidFill>
                <a:latin typeface="Calibri"/>
                <a:ea typeface="Calibri"/>
                <a:cs typeface="Calibri"/>
                <a:sym typeface="Calibri"/>
              </a:rPr>
              <a:t>                      IMMOBILISATION </a:t>
            </a:r>
            <a:r>
              <a:rPr lang="fr-FR" sz="1800" b="1" dirty="0">
                <a:solidFill>
                  <a:srgbClr val="FF0000"/>
                </a:solidFill>
                <a:latin typeface="Calibri"/>
                <a:ea typeface="Calibri"/>
                <a:cs typeface="Calibri"/>
                <a:sym typeface="Calibri"/>
              </a:rPr>
              <a:t>DU RACHIS NON INDIQUÉE </a:t>
            </a:r>
            <a:endParaRPr lang="fr-FR" sz="1800" b="1" dirty="0" smtClean="0">
              <a:solidFill>
                <a:srgbClr val="FF0000"/>
              </a:solidFill>
              <a:latin typeface="Calibri"/>
              <a:ea typeface="Calibri"/>
              <a:cs typeface="Calibri"/>
              <a:sym typeface="Calibri"/>
            </a:endParaRPr>
          </a:p>
          <a:p>
            <a:pPr marL="228600" indent="-228600">
              <a:lnSpc>
                <a:spcPct val="80000"/>
              </a:lnSpc>
              <a:buClr>
                <a:srgbClr val="FF0000"/>
              </a:buClr>
              <a:buNone/>
            </a:pPr>
            <a:r>
              <a:rPr lang="fr-FR" sz="1200" i="1" dirty="0">
                <a:solidFill>
                  <a:schemeClr val="tx1"/>
                </a:solidFill>
              </a:rPr>
              <a:t>Par anticipation </a:t>
            </a:r>
            <a:r>
              <a:rPr lang="fr-FR" sz="1200" i="1" dirty="0" smtClean="0">
                <a:solidFill>
                  <a:schemeClr val="tx1"/>
                </a:solidFill>
              </a:rPr>
              <a:t>d’une </a:t>
            </a:r>
            <a:r>
              <a:rPr lang="fr-FR" sz="1200" i="1" dirty="0">
                <a:solidFill>
                  <a:schemeClr val="tx1"/>
                </a:solidFill>
              </a:rPr>
              <a:t>éventuelle douleur post </a:t>
            </a:r>
            <a:r>
              <a:rPr lang="fr-FR" sz="1200" i="1" dirty="0" smtClean="0">
                <a:solidFill>
                  <a:schemeClr val="tx1"/>
                </a:solidFill>
              </a:rPr>
              <a:t>bilan nous </a:t>
            </a:r>
            <a:r>
              <a:rPr lang="fr-FR" sz="1200" i="1" dirty="0">
                <a:solidFill>
                  <a:schemeClr val="tx1"/>
                </a:solidFill>
              </a:rPr>
              <a:t>demanderons à la victime de s’allonger sur le </a:t>
            </a:r>
            <a:r>
              <a:rPr lang="fr-FR" sz="1200" i="1" dirty="0" smtClean="0">
                <a:solidFill>
                  <a:schemeClr val="tx1"/>
                </a:solidFill>
              </a:rPr>
              <a:t>MID</a:t>
            </a:r>
            <a:endParaRPr lang="fr-FR" sz="1200" i="1" dirty="0">
              <a:solidFill>
                <a:schemeClr val="tx1"/>
              </a:solidFill>
            </a:endParaRPr>
          </a:p>
          <a:p>
            <a:pPr marL="228600" lvl="0" indent="-228600" rtl="0">
              <a:lnSpc>
                <a:spcPct val="80000"/>
              </a:lnSpc>
              <a:spcBef>
                <a:spcPts val="1000"/>
              </a:spcBef>
              <a:spcAft>
                <a:spcPts val="0"/>
              </a:spcAft>
              <a:buClr>
                <a:srgbClr val="FF0000"/>
              </a:buClr>
              <a:buSzPts val="1800"/>
              <a:buFont typeface="Arial"/>
              <a:buNone/>
            </a:pPr>
            <a:endParaRPr dirty="0"/>
          </a:p>
        </p:txBody>
      </p:sp>
      <p:sp>
        <p:nvSpPr>
          <p:cNvPr id="508" name="Google Shape;508;p18"/>
          <p:cNvSpPr/>
          <p:nvPr/>
        </p:nvSpPr>
        <p:spPr>
          <a:xfrm>
            <a:off x="3066393" y="2061487"/>
            <a:ext cx="3924300" cy="1019174"/>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rgbClr val="000000"/>
                </a:solidFill>
                <a:latin typeface="Arial"/>
                <a:ea typeface="Arial"/>
                <a:cs typeface="Arial"/>
                <a:sym typeface="Arial"/>
              </a:rPr>
              <a:t>Présence de signes d’atteinte du rachis</a:t>
            </a:r>
            <a:r>
              <a:rPr lang="fr-FR" sz="1800" b="0" baseline="30000" dirty="0">
                <a:solidFill>
                  <a:srgbClr val="000000"/>
                </a:solidFill>
                <a:latin typeface="Arial"/>
                <a:ea typeface="Arial"/>
                <a:cs typeface="Arial"/>
                <a:sym typeface="Arial"/>
              </a:rPr>
              <a:t>2</a:t>
            </a:r>
            <a:r>
              <a:rPr lang="fr-FR" sz="1800" b="0" dirty="0">
                <a:solidFill>
                  <a:srgbClr val="000000"/>
                </a:solidFill>
                <a:latin typeface="Arial"/>
                <a:ea typeface="Arial"/>
                <a:cs typeface="Arial"/>
                <a:sym typeface="Arial"/>
              </a:rPr>
              <a:t> ou de la moelle épinière</a:t>
            </a:r>
            <a:r>
              <a:rPr lang="fr-FR" sz="1800" b="0" baseline="30000" dirty="0">
                <a:solidFill>
                  <a:srgbClr val="000000"/>
                </a:solidFill>
                <a:latin typeface="Arial"/>
                <a:ea typeface="Arial"/>
                <a:cs typeface="Arial"/>
                <a:sym typeface="Arial"/>
              </a:rPr>
              <a:t>3</a:t>
            </a:r>
            <a:r>
              <a:rPr lang="fr-FR" sz="1800" b="0" dirty="0">
                <a:solidFill>
                  <a:srgbClr val="000000"/>
                </a:solidFill>
                <a:latin typeface="Arial"/>
                <a:ea typeface="Arial"/>
                <a:cs typeface="Arial"/>
                <a:sym typeface="Arial"/>
              </a:rPr>
              <a:t> ? </a:t>
            </a:r>
            <a:r>
              <a:rPr lang="fr-FR" sz="1800" b="1" dirty="0">
                <a:solidFill>
                  <a:srgbClr val="FF0000"/>
                </a:solidFill>
                <a:latin typeface="Arial"/>
                <a:ea typeface="Arial"/>
                <a:cs typeface="Arial"/>
                <a:sym typeface="Arial"/>
              </a:rPr>
              <a:t>NON - NON</a:t>
            </a:r>
            <a:endParaRPr dirty="0"/>
          </a:p>
        </p:txBody>
      </p:sp>
      <p:sp>
        <p:nvSpPr>
          <p:cNvPr id="509" name="Google Shape;509;p18"/>
          <p:cNvSpPr/>
          <p:nvPr/>
        </p:nvSpPr>
        <p:spPr>
          <a:xfrm>
            <a:off x="3066393" y="3232383"/>
            <a:ext cx="3924300" cy="8191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Traumatisme à haut risque d’atteinte du rachis</a:t>
            </a:r>
            <a:r>
              <a:rPr lang="fr-FR" sz="1800" b="0" baseline="30000" dirty="0">
                <a:solidFill>
                  <a:schemeClr val="accent5"/>
                </a:solidFill>
                <a:latin typeface="Arial"/>
                <a:ea typeface="Arial"/>
                <a:cs typeface="Arial"/>
                <a:sym typeface="Arial"/>
              </a:rPr>
              <a:t>4</a:t>
            </a:r>
            <a:r>
              <a:rPr lang="fr-FR" sz="1800" b="0" dirty="0">
                <a:solidFill>
                  <a:schemeClr val="dk1"/>
                </a:solidFill>
                <a:latin typeface="Arial"/>
                <a:ea typeface="Arial"/>
                <a:cs typeface="Arial"/>
                <a:sym typeface="Arial"/>
              </a:rPr>
              <a:t> ? </a:t>
            </a:r>
            <a:r>
              <a:rPr lang="fr-FR" sz="1800" b="1" dirty="0" smtClean="0">
                <a:solidFill>
                  <a:srgbClr val="FF0000"/>
                </a:solidFill>
              </a:rPr>
              <a:t>NON</a:t>
            </a:r>
            <a:endParaRPr dirty="0"/>
          </a:p>
        </p:txBody>
      </p:sp>
      <p:sp>
        <p:nvSpPr>
          <p:cNvPr id="510" name="Google Shape;510;p18"/>
          <p:cNvSpPr/>
          <p:nvPr/>
        </p:nvSpPr>
        <p:spPr>
          <a:xfrm>
            <a:off x="8582297" y="1379447"/>
            <a:ext cx="3126423" cy="5117147"/>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b="1" dirty="0">
                <a:solidFill>
                  <a:schemeClr val="accent5"/>
                </a:solidFill>
                <a:latin typeface="Arial"/>
                <a:ea typeface="Arial"/>
                <a:cs typeface="Arial"/>
                <a:sym typeface="Arial"/>
              </a:rPr>
              <a:t>(4) Traumatismes à haut risque du rachis</a:t>
            </a:r>
            <a:endParaRPr dirty="0">
              <a:solidFill>
                <a:schemeClr val="accent5"/>
              </a:solidFill>
            </a:endParaRPr>
          </a:p>
          <a:p>
            <a:pPr marL="0" marR="0" lvl="0" indent="0" algn="l" rtl="0">
              <a:spcBef>
                <a:spcPts val="0"/>
              </a:spcBef>
              <a:spcAft>
                <a:spcPts val="0"/>
              </a:spcAft>
              <a:buNone/>
            </a:pPr>
            <a:endParaRPr sz="1200" b="1" dirty="0">
              <a:solidFill>
                <a:schemeClr val="dk1"/>
              </a:solidFill>
              <a:sym typeface="Arial"/>
            </a:endParaRPr>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Chute sur la tête d’une hauteur &gt; 1 mètre (5 marches) comme lors d’un plongeon (rachis cervical) ou chute sur les pieds ou les fesses d’une hauteur &gt; 3 mètres (rachis dorso-lombo-sacré).</a:t>
            </a:r>
            <a:endParaRPr sz="1200" dirty="0"/>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Passager d’un véhicule accidenté à grande vitesse (voies rapides, autoroutes, vitesse &gt; 40 km/h avec arrêt brutal contre un obstacle fixe ou sur une courte distance &lt; 10 m, déformation de l’habitacle).</a:t>
            </a:r>
            <a:endParaRPr sz="1200" dirty="0"/>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Absence de port de ceinture de sécurité (et déclenchement des airbags).</a:t>
            </a:r>
            <a:endParaRPr sz="1200" dirty="0"/>
          </a:p>
          <a:p>
            <a:pPr marL="285750" marR="0" lvl="0" indent="-285750" algn="l" rtl="0">
              <a:spcBef>
                <a:spcPts val="0"/>
              </a:spcBef>
              <a:spcAft>
                <a:spcPts val="0"/>
              </a:spcAft>
              <a:buClr>
                <a:srgbClr val="FF0000"/>
              </a:buClr>
              <a:buSzPts val="1000"/>
              <a:buFont typeface="Noto Sans Symbols"/>
              <a:buChar char="❑"/>
            </a:pPr>
            <a:r>
              <a:rPr lang="fr-FR" sz="1200" dirty="0">
                <a:solidFill>
                  <a:schemeClr val="tx1"/>
                </a:solidFill>
                <a:sym typeface="Arial"/>
              </a:rPr>
              <a:t>Retournement d’un véhicule (tonneaux) à la suite d’une collision</a:t>
            </a:r>
            <a:r>
              <a:rPr lang="fr-FR" sz="1200" dirty="0" smtClean="0">
                <a:solidFill>
                  <a:schemeClr val="tx1"/>
                </a:solidFill>
                <a:sym typeface="Arial"/>
              </a:rPr>
              <a:t>.</a:t>
            </a:r>
          </a:p>
          <a:p>
            <a:pPr marL="285750" marR="0" lvl="0" indent="-285750" algn="l" rtl="0">
              <a:spcBef>
                <a:spcPts val="0"/>
              </a:spcBef>
              <a:spcAft>
                <a:spcPts val="0"/>
              </a:spcAft>
              <a:buClr>
                <a:srgbClr val="FF0000"/>
              </a:buClr>
              <a:buSzPts val="1000"/>
              <a:buFont typeface="Noto Sans Symbols"/>
              <a:buChar char="❑"/>
            </a:pPr>
            <a:endParaRPr sz="1200" dirty="0">
              <a:solidFill>
                <a:schemeClr val="tx1"/>
              </a:solidFill>
            </a:endParaRPr>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Victime éjectée d’un véhicule lors de la collision.</a:t>
            </a:r>
            <a:endParaRPr sz="1200" dirty="0"/>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Accidents avec des véhicules à moteur de loisirs (jet-ski, quad, kart…).</a:t>
            </a:r>
            <a:endParaRPr sz="1200" dirty="0"/>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Collision avec un 2 roues (conducteur ou passager du 2 roues).</a:t>
            </a:r>
            <a:endParaRPr sz="1200" dirty="0"/>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Piéton renversé.</a:t>
            </a:r>
            <a:endParaRPr sz="1200" dirty="0"/>
          </a:p>
          <a:p>
            <a:pPr marL="285750" marR="0" lvl="0" indent="-285750" algn="l" rtl="0">
              <a:spcBef>
                <a:spcPts val="0"/>
              </a:spcBef>
              <a:spcAft>
                <a:spcPts val="0"/>
              </a:spcAft>
              <a:buClr>
                <a:schemeClr val="dk1"/>
              </a:buClr>
              <a:buSzPts val="1000"/>
              <a:buFont typeface="Noto Sans Symbols"/>
              <a:buChar char="❑"/>
            </a:pPr>
            <a:r>
              <a:rPr lang="fr-FR" sz="1200" b="0" dirty="0">
                <a:solidFill>
                  <a:schemeClr val="dk1"/>
                </a:solidFill>
                <a:sym typeface="Arial"/>
              </a:rPr>
              <a:t>Chute de cheval (jockey)</a:t>
            </a:r>
            <a:endParaRPr sz="1200" dirty="0"/>
          </a:p>
          <a:p>
            <a:pPr marL="285750" marR="0" lvl="0" indent="-209550" algn="l" rtl="0">
              <a:spcBef>
                <a:spcPts val="0"/>
              </a:spcBef>
              <a:spcAft>
                <a:spcPts val="0"/>
              </a:spcAft>
              <a:buClr>
                <a:schemeClr val="dk1"/>
              </a:buClr>
              <a:buSzPts val="1200"/>
              <a:buFont typeface="Arial"/>
              <a:buNone/>
            </a:pPr>
            <a:endParaRPr sz="1200" b="0" dirty="0">
              <a:solidFill>
                <a:schemeClr val="dk1"/>
              </a:solidFill>
              <a:sym typeface="Arial"/>
            </a:endParaRPr>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p:txBody>
      </p:sp>
      <p:sp>
        <p:nvSpPr>
          <p:cNvPr id="511" name="Google Shape;511;p18"/>
          <p:cNvSpPr/>
          <p:nvPr/>
        </p:nvSpPr>
        <p:spPr>
          <a:xfrm>
            <a:off x="3066393" y="4203255"/>
            <a:ext cx="3924300" cy="825182"/>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Age &gt; 65 ans </a:t>
            </a:r>
            <a:endParaRPr dirty="0"/>
          </a:p>
          <a:p>
            <a:pPr marL="0" marR="0" lvl="0" indent="0" algn="ctr" rtl="0">
              <a:spcBef>
                <a:spcPts val="0"/>
              </a:spcBef>
              <a:spcAft>
                <a:spcPts val="0"/>
              </a:spcAft>
              <a:buNone/>
            </a:pPr>
            <a:r>
              <a:rPr lang="fr-FR" sz="1800" b="0" dirty="0">
                <a:solidFill>
                  <a:schemeClr val="dk1"/>
                </a:solidFill>
                <a:latin typeface="Arial"/>
                <a:ea typeface="Arial"/>
                <a:cs typeface="Arial"/>
                <a:sym typeface="Arial"/>
              </a:rPr>
              <a:t>Ou ATCD à risque</a:t>
            </a:r>
            <a:r>
              <a:rPr lang="fr-FR" sz="1800" b="0" baseline="30000" dirty="0">
                <a:solidFill>
                  <a:schemeClr val="dk1"/>
                </a:solidFill>
                <a:latin typeface="Arial"/>
                <a:ea typeface="Arial"/>
                <a:cs typeface="Arial"/>
                <a:sym typeface="Arial"/>
              </a:rPr>
              <a:t>5</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NON</a:t>
            </a:r>
            <a:endParaRPr dirty="0"/>
          </a:p>
        </p:txBody>
      </p:sp>
      <p:sp>
        <p:nvSpPr>
          <p:cNvPr id="512" name="Google Shape;512;p18"/>
          <p:cNvSpPr/>
          <p:nvPr/>
        </p:nvSpPr>
        <p:spPr>
          <a:xfrm>
            <a:off x="1676400" y="461963"/>
            <a:ext cx="9677400" cy="59055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3200" b="1" dirty="0">
                <a:solidFill>
                  <a:schemeClr val="dk1"/>
                </a:solidFill>
                <a:latin typeface="Calibri"/>
                <a:ea typeface="Calibri"/>
                <a:cs typeface="Calibri"/>
                <a:sym typeface="Calibri"/>
              </a:rPr>
              <a:t>SOLUTION ÉTUDE DE CAS N°6</a:t>
            </a:r>
            <a:endParaRPr sz="3200" dirty="0"/>
          </a:p>
        </p:txBody>
      </p:sp>
      <p:sp>
        <p:nvSpPr>
          <p:cNvPr id="513" name="Google Shape;513;p18"/>
          <p:cNvSpPr/>
          <p:nvPr/>
        </p:nvSpPr>
        <p:spPr>
          <a:xfrm>
            <a:off x="3004458" y="1382715"/>
            <a:ext cx="4042228" cy="5270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Fiabilité des réponses de la victime</a:t>
            </a:r>
            <a:r>
              <a:rPr lang="fr-FR" sz="1800" b="0" baseline="30000" dirty="0">
                <a:solidFill>
                  <a:schemeClr val="dk1"/>
                </a:solidFill>
                <a:latin typeface="Arial"/>
                <a:ea typeface="Arial"/>
                <a:cs typeface="Arial"/>
                <a:sym typeface="Arial"/>
              </a:rPr>
              <a:t>1</a:t>
            </a:r>
            <a:r>
              <a:rPr lang="fr-FR" sz="1800" b="0" dirty="0">
                <a:solidFill>
                  <a:schemeClr val="dk1"/>
                </a:solidFill>
                <a:latin typeface="Arial"/>
                <a:ea typeface="Arial"/>
                <a:cs typeface="Arial"/>
                <a:sym typeface="Arial"/>
              </a:rPr>
              <a:t> ? </a:t>
            </a:r>
            <a:r>
              <a:rPr lang="fr-FR" sz="1800" b="0" dirty="0" smtClean="0">
                <a:solidFill>
                  <a:schemeClr val="dk1"/>
                </a:solidFill>
                <a:latin typeface="Arial"/>
                <a:ea typeface="Arial"/>
                <a:cs typeface="Arial"/>
                <a:sym typeface="Arial"/>
              </a:rPr>
              <a:t> </a:t>
            </a:r>
            <a:r>
              <a:rPr lang="fr-FR" sz="1800" b="1" dirty="0">
                <a:solidFill>
                  <a:srgbClr val="FF0000"/>
                </a:solidFill>
                <a:latin typeface="Arial"/>
                <a:ea typeface="Arial"/>
                <a:cs typeface="Arial"/>
                <a:sym typeface="Arial"/>
              </a:rPr>
              <a:t>OUI</a:t>
            </a:r>
            <a:endParaRPr dirty="0"/>
          </a:p>
        </p:txBody>
      </p:sp>
    </p:spTree>
    <p:extLst>
      <p:ext uri="{BB962C8B-B14F-4D97-AF65-F5344CB8AC3E}">
        <p14:creationId xmlns:p14="http://schemas.microsoft.com/office/powerpoint/2010/main" val="221024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9"/>
          <p:cNvSpPr txBox="1"/>
          <p:nvPr/>
        </p:nvSpPr>
        <p:spPr>
          <a:xfrm>
            <a:off x="2389188" y="465138"/>
            <a:ext cx="6911975" cy="544512"/>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N°7</a:t>
            </a:r>
            <a:endParaRPr/>
          </a:p>
        </p:txBody>
      </p:sp>
      <p:sp>
        <p:nvSpPr>
          <p:cNvPr id="519" name="Google Shape;519;p19"/>
          <p:cNvSpPr/>
          <p:nvPr/>
        </p:nvSpPr>
        <p:spPr>
          <a:xfrm>
            <a:off x="902811" y="2463800"/>
            <a:ext cx="5738813"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HOMME DE 29 ANS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CONSCIENT</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PLAIE PAR ARME A FEU AU THORAX</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lang="fr-FR" sz="1800" b="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fr-F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accent4"/>
                </a:solidFill>
                <a:latin typeface="Calibri"/>
                <a:ea typeface="Calibri"/>
                <a:cs typeface="Calibri"/>
                <a:sym typeface="Calibri"/>
              </a:rPr>
              <a:t>INDICATION D’IMMOBILISATION DU RACHIS : OUI / NON ?</a:t>
            </a:r>
            <a:endParaRPr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520" name="Google Shape;520;p19"/>
          <p:cNvPicPr preferRelativeResize="0"/>
          <p:nvPr/>
        </p:nvPicPr>
        <p:blipFill rotWithShape="1">
          <a:blip r:embed="rId3">
            <a:alphaModFix/>
          </a:blip>
          <a:srcRect/>
          <a:stretch/>
        </p:blipFill>
        <p:spPr>
          <a:xfrm>
            <a:off x="7079457" y="1741715"/>
            <a:ext cx="4633572" cy="4223656"/>
          </a:xfrm>
          <a:prstGeom prst="rect">
            <a:avLst/>
          </a:prstGeom>
          <a:noFill/>
          <a:ln>
            <a:noFill/>
          </a:ln>
        </p:spPr>
      </p:pic>
      <p:pic>
        <p:nvPicPr>
          <p:cNvPr id="521" name="Google Shape;521;p19"/>
          <p:cNvPicPr preferRelativeResize="0"/>
          <p:nvPr/>
        </p:nvPicPr>
        <p:blipFill rotWithShape="1">
          <a:blip r:embed="rId4">
            <a:alphaModFix/>
          </a:blip>
          <a:srcRect/>
          <a:stretch/>
        </p:blipFill>
        <p:spPr>
          <a:xfrm>
            <a:off x="7884432" y="2883581"/>
            <a:ext cx="969963" cy="969962"/>
          </a:xfrm>
          <a:prstGeom prst="rect">
            <a:avLst/>
          </a:prstGeom>
          <a:noFill/>
          <a:ln>
            <a:noFill/>
          </a:ln>
        </p:spPr>
      </p:pic>
    </p:spTree>
    <p:extLst>
      <p:ext uri="{BB962C8B-B14F-4D97-AF65-F5344CB8AC3E}">
        <p14:creationId xmlns:p14="http://schemas.microsoft.com/office/powerpoint/2010/main" val="14112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graphicFrame>
        <p:nvGraphicFramePr>
          <p:cNvPr id="526" name="Google Shape;526;p20"/>
          <p:cNvGraphicFramePr/>
          <p:nvPr>
            <p:extLst>
              <p:ext uri="{D42A27DB-BD31-4B8C-83A1-F6EECF244321}">
                <p14:modId xmlns:p14="http://schemas.microsoft.com/office/powerpoint/2010/main" val="2095976942"/>
              </p:ext>
            </p:extLst>
          </p:nvPr>
        </p:nvGraphicFramePr>
        <p:xfrm>
          <a:off x="1981200" y="1451427"/>
          <a:ext cx="8440057" cy="602343"/>
        </p:xfrm>
        <a:graphic>
          <a:graphicData uri="http://schemas.openxmlformats.org/drawingml/2006/table">
            <a:tbl>
              <a:tblPr>
                <a:noFill/>
              </a:tblPr>
              <a:tblGrid>
                <a:gridCol w="8440057">
                  <a:extLst>
                    <a:ext uri="{9D8B030D-6E8A-4147-A177-3AD203B41FA5}">
                      <a16:colId xmlns:a16="http://schemas.microsoft.com/office/drawing/2014/main" val="20000"/>
                    </a:ext>
                  </a:extLst>
                </a:gridCol>
              </a:tblGrid>
              <a:tr h="602343">
                <a:tc>
                  <a:txBody>
                    <a:bodyPr/>
                    <a:lstStyle/>
                    <a:p>
                      <a:pPr marL="0" marR="0" lvl="0" indent="0" algn="just" rtl="0">
                        <a:lnSpc>
                          <a:spcPct val="107000"/>
                        </a:lnSpc>
                        <a:spcBef>
                          <a:spcPts val="0"/>
                        </a:spcBef>
                        <a:spcAft>
                          <a:spcPts val="0"/>
                        </a:spcAft>
                        <a:buClr>
                          <a:srgbClr val="FFFFFF"/>
                        </a:buClr>
                        <a:buSzPts val="1800"/>
                        <a:buFont typeface="Calibri"/>
                        <a:buNone/>
                      </a:pPr>
                      <a:r>
                        <a:rPr lang="fr-FR" sz="2000" b="1" i="0" u="none" strike="noStrike" cap="none" dirty="0">
                          <a:solidFill>
                            <a:srgbClr val="FFFFFF"/>
                          </a:solidFill>
                          <a:latin typeface="Calibri"/>
                          <a:ea typeface="Calibri"/>
                          <a:cs typeface="Calibri"/>
                          <a:sym typeface="Calibri"/>
                        </a:rPr>
                        <a:t>La victime présente une plaie pénétrante isolée du thorax, du cou ou de la tête</a:t>
                      </a:r>
                      <a:endParaRPr sz="2000" b="1" i="0" u="none" strike="noStrike" cap="none" dirty="0">
                        <a:solidFill>
                          <a:srgbClr val="FFFFFF"/>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bl>
          </a:graphicData>
        </a:graphic>
      </p:graphicFrame>
      <p:sp>
        <p:nvSpPr>
          <p:cNvPr id="527" name="Google Shape;527;p20"/>
          <p:cNvSpPr/>
          <p:nvPr/>
        </p:nvSpPr>
        <p:spPr>
          <a:xfrm>
            <a:off x="1361758" y="2520950"/>
            <a:ext cx="6848475" cy="2530475"/>
          </a:xfrm>
          <a:prstGeom prst="rect">
            <a:avLst/>
          </a:prstGeom>
          <a:noFill/>
          <a:ln>
            <a:noFill/>
          </a:ln>
        </p:spPr>
        <p:txBody>
          <a:bodyPr spcFirstLastPara="1" wrap="square" lIns="91425" tIns="45700" rIns="91425" bIns="45700" anchor="ctr" anchorCtr="0">
            <a:spAutoFit/>
          </a:bodyPr>
          <a:lstStyle/>
          <a:p>
            <a:pPr marL="0" marR="0" lvl="0" indent="-127000" algn="just" rtl="0">
              <a:spcBef>
                <a:spcPts val="0"/>
              </a:spcBef>
              <a:spcAft>
                <a:spcPts val="0"/>
              </a:spcAft>
              <a:buClr>
                <a:schemeClr val="dk1"/>
              </a:buClr>
              <a:buSzPts val="2000"/>
              <a:buFont typeface="Calibri"/>
              <a:buChar char="•"/>
            </a:pPr>
            <a:r>
              <a:rPr lang="fr-FR" sz="2000" b="0" dirty="0">
                <a:solidFill>
                  <a:schemeClr val="dk1"/>
                </a:solidFill>
                <a:latin typeface="Calibri"/>
                <a:ea typeface="Calibri"/>
                <a:cs typeface="Calibri"/>
                <a:sym typeface="Calibri"/>
              </a:rPr>
              <a:t> « </a:t>
            </a:r>
            <a:r>
              <a:rPr lang="fr-FR" sz="2000" b="1" i="1" dirty="0">
                <a:solidFill>
                  <a:schemeClr val="dk1"/>
                </a:solidFill>
                <a:latin typeface="Calibri"/>
                <a:ea typeface="Calibri"/>
                <a:cs typeface="Calibri"/>
                <a:sym typeface="Calibri"/>
              </a:rPr>
              <a:t>appliquer la conduite à tenir devant une plaie du thorax,</a:t>
            </a:r>
            <a:endParaRPr dirty="0"/>
          </a:p>
          <a:p>
            <a:pPr marL="0" marR="0" lvl="0" indent="0" algn="just" rtl="0">
              <a:spcBef>
                <a:spcPts val="0"/>
              </a:spcBef>
              <a:spcAft>
                <a:spcPts val="0"/>
              </a:spcAft>
              <a:buNone/>
            </a:pPr>
            <a:r>
              <a:rPr lang="fr-FR" sz="2000" b="1" i="1" dirty="0">
                <a:solidFill>
                  <a:schemeClr val="dk1"/>
                </a:solidFill>
                <a:latin typeface="Calibri"/>
                <a:ea typeface="Calibri"/>
                <a:cs typeface="Calibri"/>
                <a:sym typeface="Calibri"/>
              </a:rPr>
              <a:t> du cou ou de la tête ;</a:t>
            </a:r>
            <a:endParaRPr dirty="0"/>
          </a:p>
          <a:p>
            <a:pPr marL="0" marR="0" lvl="0" indent="0" algn="just" rtl="0">
              <a:spcBef>
                <a:spcPts val="0"/>
              </a:spcBef>
              <a:spcAft>
                <a:spcPts val="0"/>
              </a:spcAft>
              <a:buNone/>
            </a:pPr>
            <a:endParaRPr sz="2000" b="1" i="1" dirty="0">
              <a:solidFill>
                <a:schemeClr val="dk1"/>
              </a:solidFill>
              <a:latin typeface="Arial"/>
              <a:ea typeface="Arial"/>
              <a:cs typeface="Arial"/>
              <a:sym typeface="Arial"/>
            </a:endParaRPr>
          </a:p>
          <a:p>
            <a:pPr marL="0" marR="0" lvl="0" indent="-127000" algn="just" rtl="0">
              <a:spcBef>
                <a:spcPts val="0"/>
              </a:spcBef>
              <a:spcAft>
                <a:spcPts val="0"/>
              </a:spcAft>
              <a:buClr>
                <a:schemeClr val="dk1"/>
              </a:buClr>
              <a:buSzPts val="2000"/>
              <a:buFont typeface="Calibri"/>
              <a:buChar char="•"/>
            </a:pPr>
            <a:r>
              <a:rPr lang="fr-FR" sz="2000" b="1" i="1" dirty="0">
                <a:solidFill>
                  <a:schemeClr val="dk1"/>
                </a:solidFill>
                <a:latin typeface="Calibri"/>
                <a:ea typeface="Calibri"/>
                <a:cs typeface="Calibri"/>
                <a:sym typeface="Calibri"/>
              </a:rPr>
              <a:t> ne pas immobiliser la victime ;</a:t>
            </a:r>
            <a:endParaRPr dirty="0"/>
          </a:p>
          <a:p>
            <a:pPr marL="0" marR="0" lvl="0" indent="0" algn="just" rtl="0">
              <a:spcBef>
                <a:spcPts val="0"/>
              </a:spcBef>
              <a:spcAft>
                <a:spcPts val="0"/>
              </a:spcAft>
              <a:buNone/>
            </a:pPr>
            <a:endParaRPr sz="2000" b="1" i="1" dirty="0">
              <a:solidFill>
                <a:schemeClr val="dk1"/>
              </a:solidFill>
              <a:latin typeface="Arial"/>
              <a:ea typeface="Arial"/>
              <a:cs typeface="Arial"/>
              <a:sym typeface="Arial"/>
            </a:endParaRPr>
          </a:p>
          <a:p>
            <a:pPr marL="0" marR="0" lvl="0" indent="-127000" algn="just" rtl="0">
              <a:spcBef>
                <a:spcPts val="0"/>
              </a:spcBef>
              <a:spcAft>
                <a:spcPts val="0"/>
              </a:spcAft>
              <a:buClr>
                <a:schemeClr val="dk1"/>
              </a:buClr>
              <a:buSzPts val="2000"/>
              <a:buFont typeface="Calibri"/>
              <a:buChar char="•"/>
            </a:pPr>
            <a:r>
              <a:rPr lang="fr-FR" sz="2000" b="1" i="1" dirty="0">
                <a:solidFill>
                  <a:schemeClr val="dk1"/>
                </a:solidFill>
                <a:latin typeface="Calibri"/>
                <a:ea typeface="Calibri"/>
                <a:cs typeface="Calibri"/>
                <a:sym typeface="Calibri"/>
              </a:rPr>
              <a:t> demander un avis médical ;</a:t>
            </a:r>
            <a:endParaRPr dirty="0"/>
          </a:p>
          <a:p>
            <a:pPr marL="0" marR="0" lvl="0" indent="0" algn="just" rtl="0">
              <a:spcBef>
                <a:spcPts val="0"/>
              </a:spcBef>
              <a:spcAft>
                <a:spcPts val="0"/>
              </a:spcAft>
              <a:buNone/>
            </a:pPr>
            <a:endParaRPr sz="2000" b="1" i="1" dirty="0">
              <a:solidFill>
                <a:schemeClr val="dk1"/>
              </a:solidFill>
              <a:latin typeface="Arial"/>
              <a:ea typeface="Arial"/>
              <a:cs typeface="Arial"/>
              <a:sym typeface="Arial"/>
            </a:endParaRPr>
          </a:p>
          <a:p>
            <a:pPr marL="0" marR="0" lvl="0" indent="-127000" algn="just" rtl="0">
              <a:spcBef>
                <a:spcPts val="0"/>
              </a:spcBef>
              <a:spcAft>
                <a:spcPts val="0"/>
              </a:spcAft>
              <a:buClr>
                <a:schemeClr val="dk1"/>
              </a:buClr>
              <a:buSzPts val="2000"/>
              <a:buFont typeface="Calibri"/>
              <a:buChar char="•"/>
            </a:pPr>
            <a:r>
              <a:rPr lang="fr-FR" sz="2000" b="1" i="1" dirty="0">
                <a:solidFill>
                  <a:schemeClr val="dk1"/>
                </a:solidFill>
                <a:latin typeface="Calibri"/>
                <a:ea typeface="Calibri"/>
                <a:cs typeface="Calibri"/>
                <a:sym typeface="Calibri"/>
              </a:rPr>
              <a:t> respecter les consignes. »</a:t>
            </a:r>
            <a:endParaRPr sz="2000" b="1" i="1" dirty="0">
              <a:solidFill>
                <a:schemeClr val="dk1"/>
              </a:solidFill>
              <a:latin typeface="Arial"/>
              <a:ea typeface="Arial"/>
              <a:cs typeface="Arial"/>
              <a:sym typeface="Arial"/>
            </a:endParaRPr>
          </a:p>
        </p:txBody>
      </p:sp>
      <p:sp>
        <p:nvSpPr>
          <p:cNvPr id="528" name="Google Shape;528;p20"/>
          <p:cNvSpPr/>
          <p:nvPr/>
        </p:nvSpPr>
        <p:spPr>
          <a:xfrm>
            <a:off x="1676400" y="654050"/>
            <a:ext cx="8324850" cy="558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2800" b="1" dirty="0">
                <a:solidFill>
                  <a:schemeClr val="dk1"/>
                </a:solidFill>
                <a:latin typeface="Calibri"/>
                <a:ea typeface="Calibri"/>
                <a:cs typeface="Calibri"/>
                <a:sym typeface="Calibri"/>
              </a:rPr>
              <a:t>SOLUTION ÉTUDE DE CAS N°7</a:t>
            </a:r>
            <a:endParaRPr dirty="0"/>
          </a:p>
        </p:txBody>
      </p:sp>
      <p:sp>
        <p:nvSpPr>
          <p:cNvPr id="529" name="Google Shape;529;p20"/>
          <p:cNvSpPr/>
          <p:nvPr/>
        </p:nvSpPr>
        <p:spPr>
          <a:xfrm>
            <a:off x="3457258" y="5657533"/>
            <a:ext cx="520700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dirty="0">
                <a:solidFill>
                  <a:schemeClr val="accent4"/>
                </a:solidFill>
                <a:latin typeface="Arial"/>
                <a:ea typeface="Arial"/>
                <a:cs typeface="Arial"/>
                <a:sym typeface="Arial"/>
              </a:rPr>
              <a:t>IMMOBILISATION DU RACHIS NON INDIQUÉE</a:t>
            </a:r>
            <a:endParaRPr dirty="0">
              <a:solidFill>
                <a:schemeClr val="accent4"/>
              </a:solidFill>
            </a:endParaRPr>
          </a:p>
        </p:txBody>
      </p:sp>
    </p:spTree>
    <p:extLst>
      <p:ext uri="{BB962C8B-B14F-4D97-AF65-F5344CB8AC3E}">
        <p14:creationId xmlns:p14="http://schemas.microsoft.com/office/powerpoint/2010/main" val="1889011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1"/>
          <p:cNvSpPr txBox="1">
            <a:spLocks noGrp="1"/>
          </p:cNvSpPr>
          <p:nvPr>
            <p:ph type="body" idx="1"/>
          </p:nvPr>
        </p:nvSpPr>
        <p:spPr>
          <a:xfrm>
            <a:off x="449943" y="2067153"/>
            <a:ext cx="10914743" cy="4481512"/>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03200" algn="l" rtl="0">
              <a:lnSpc>
                <a:spcPct val="60000"/>
              </a:lnSpc>
              <a:spcBef>
                <a:spcPts val="0"/>
              </a:spcBef>
              <a:spcAft>
                <a:spcPts val="0"/>
              </a:spcAft>
              <a:buClr>
                <a:schemeClr val="dk1"/>
              </a:buClr>
              <a:buSzPts val="400"/>
              <a:buNone/>
            </a:pPr>
            <a:endParaRPr sz="400" b="1">
              <a:solidFill>
                <a:srgbClr val="000000"/>
              </a:solidFill>
            </a:endParaRPr>
          </a:p>
          <a:p>
            <a:pPr marL="228600" lvl="0" indent="-203200" algn="l" rtl="0">
              <a:lnSpc>
                <a:spcPct val="60000"/>
              </a:lnSpc>
              <a:spcBef>
                <a:spcPts val="1000"/>
              </a:spcBef>
              <a:spcAft>
                <a:spcPts val="0"/>
              </a:spcAft>
              <a:buClr>
                <a:schemeClr val="dk1"/>
              </a:buClr>
              <a:buSzPts val="400"/>
              <a:buNone/>
            </a:pPr>
            <a:endParaRPr sz="400" b="1">
              <a:solidFill>
                <a:srgbClr val="000000"/>
              </a:solidFill>
            </a:endParaRPr>
          </a:p>
          <a:p>
            <a:pPr marL="228600" lvl="0" indent="-228600" algn="l" rtl="0">
              <a:lnSpc>
                <a:spcPct val="60000"/>
              </a:lnSpc>
              <a:spcBef>
                <a:spcPts val="1000"/>
              </a:spcBef>
              <a:spcAft>
                <a:spcPts val="0"/>
              </a:spcAft>
              <a:buClr>
                <a:schemeClr val="dk1"/>
              </a:buClr>
              <a:buSzPts val="800"/>
              <a:buFont typeface="Arial"/>
              <a:buNone/>
            </a:pPr>
            <a:endParaRPr sz="800" b="1">
              <a:solidFill>
                <a:srgbClr val="00B050"/>
              </a:solidFill>
            </a:endParaRPr>
          </a:p>
          <a:p>
            <a:pPr marL="228600" lvl="0" indent="-228600" algn="l" rtl="0">
              <a:lnSpc>
                <a:spcPct val="60000"/>
              </a:lnSpc>
              <a:spcBef>
                <a:spcPts val="1000"/>
              </a:spcBef>
              <a:spcAft>
                <a:spcPts val="0"/>
              </a:spcAft>
              <a:buClr>
                <a:srgbClr val="000000"/>
              </a:buClr>
              <a:buSzPts val="1800"/>
              <a:buFont typeface="Arial"/>
              <a:buNone/>
            </a:pPr>
            <a:r>
              <a:rPr lang="fr-FR" sz="1800" i="1">
                <a:solidFill>
                  <a:srgbClr val="000000"/>
                </a:solidFill>
                <a:latin typeface="Calibri"/>
                <a:ea typeface="Calibri"/>
                <a:cs typeface="Calibri"/>
                <a:sym typeface="Calibri"/>
              </a:rPr>
              <a:t>« Les victimes de traumatismes pénétrants isolés souffrent d’une mortalité accrue lors d’une immobilisation </a:t>
            </a:r>
            <a:endParaRPr/>
          </a:p>
          <a:p>
            <a:pPr marL="228600" lvl="0" indent="-228600" algn="l" rtl="0">
              <a:lnSpc>
                <a:spcPct val="60000"/>
              </a:lnSpc>
              <a:spcBef>
                <a:spcPts val="1000"/>
              </a:spcBef>
              <a:spcAft>
                <a:spcPts val="0"/>
              </a:spcAft>
              <a:buClr>
                <a:srgbClr val="000000"/>
              </a:buClr>
              <a:buSzPts val="1800"/>
              <a:buFont typeface="Arial"/>
              <a:buNone/>
            </a:pPr>
            <a:r>
              <a:rPr lang="fr-FR" sz="1800" i="1">
                <a:solidFill>
                  <a:srgbClr val="000000"/>
                </a:solidFill>
                <a:latin typeface="Calibri"/>
                <a:ea typeface="Calibri"/>
                <a:cs typeface="Calibri"/>
                <a:sym typeface="Calibri"/>
              </a:rPr>
              <a:t>systématique de la colonne vertébrale. Dans une étude rétrospective de 2010 sur les victimes hospitalisées </a:t>
            </a:r>
            <a:endParaRPr/>
          </a:p>
          <a:p>
            <a:pPr marL="228600" lvl="0" indent="-228600" algn="l" rtl="0">
              <a:lnSpc>
                <a:spcPct val="60000"/>
              </a:lnSpc>
              <a:spcBef>
                <a:spcPts val="1000"/>
              </a:spcBef>
              <a:spcAft>
                <a:spcPts val="0"/>
              </a:spcAft>
              <a:buClr>
                <a:srgbClr val="000000"/>
              </a:buClr>
              <a:buSzPts val="1800"/>
              <a:buFont typeface="Arial"/>
              <a:buNone/>
            </a:pPr>
            <a:r>
              <a:rPr lang="fr-FR" sz="1800" i="1">
                <a:solidFill>
                  <a:srgbClr val="000000"/>
                </a:solidFill>
                <a:latin typeface="Calibri"/>
                <a:ea typeface="Calibri"/>
                <a:cs typeface="Calibri"/>
                <a:sym typeface="Calibri"/>
              </a:rPr>
              <a:t>d'un traumatisme pénétrant, Haut et al. ont montré comment les patients présentant des lésions pénétrantes </a:t>
            </a:r>
            <a:endParaRPr/>
          </a:p>
          <a:p>
            <a:pPr marL="228600" lvl="0" indent="-228600" algn="l" rtl="0">
              <a:lnSpc>
                <a:spcPct val="60000"/>
              </a:lnSpc>
              <a:spcBef>
                <a:spcPts val="1000"/>
              </a:spcBef>
              <a:spcAft>
                <a:spcPts val="0"/>
              </a:spcAft>
              <a:buClr>
                <a:srgbClr val="000000"/>
              </a:buClr>
              <a:buSzPts val="1800"/>
              <a:buFont typeface="Arial"/>
              <a:buNone/>
            </a:pPr>
            <a:r>
              <a:rPr lang="fr-FR" sz="1800" i="1">
                <a:solidFill>
                  <a:srgbClr val="000000"/>
                </a:solidFill>
                <a:latin typeface="Calibri"/>
                <a:ea typeface="Calibri"/>
                <a:cs typeface="Calibri"/>
                <a:sym typeface="Calibri"/>
              </a:rPr>
              <a:t>qui ont eu une immobilisation de la colonne vertébrale présentaient un taux de mortalité deux fois supérieur </a:t>
            </a:r>
            <a:endParaRPr/>
          </a:p>
          <a:p>
            <a:pPr marL="228600" lvl="0" indent="-228600" algn="l" rtl="0">
              <a:lnSpc>
                <a:spcPct val="60000"/>
              </a:lnSpc>
              <a:spcBef>
                <a:spcPts val="1000"/>
              </a:spcBef>
              <a:spcAft>
                <a:spcPts val="0"/>
              </a:spcAft>
              <a:buClr>
                <a:srgbClr val="000000"/>
              </a:buClr>
              <a:buSzPts val="1800"/>
              <a:buFont typeface="Arial"/>
              <a:buNone/>
            </a:pPr>
            <a:r>
              <a:rPr lang="fr-FR" sz="1800" i="1">
                <a:solidFill>
                  <a:srgbClr val="000000"/>
                </a:solidFill>
                <a:latin typeface="Calibri"/>
                <a:ea typeface="Calibri"/>
                <a:cs typeface="Calibri"/>
                <a:sym typeface="Calibri"/>
              </a:rPr>
              <a:t>(14,7%) à ceux des patients non immobilisés, </a:t>
            </a:r>
            <a:r>
              <a:rPr lang="fr-FR" sz="1800" i="1" u="sng">
                <a:solidFill>
                  <a:srgbClr val="000000"/>
                </a:solidFill>
                <a:latin typeface="Calibri"/>
                <a:ea typeface="Calibri"/>
                <a:cs typeface="Calibri"/>
                <a:sym typeface="Calibri"/>
              </a:rPr>
              <a:t>probablement en retardant le transport jusqu'à l'intervention </a:t>
            </a:r>
            <a:endParaRPr/>
          </a:p>
          <a:p>
            <a:pPr marL="228600" lvl="0" indent="-228600" algn="l" rtl="0">
              <a:lnSpc>
                <a:spcPct val="60000"/>
              </a:lnSpc>
              <a:spcBef>
                <a:spcPts val="1000"/>
              </a:spcBef>
              <a:spcAft>
                <a:spcPts val="0"/>
              </a:spcAft>
              <a:buClr>
                <a:srgbClr val="000000"/>
              </a:buClr>
              <a:buSzPts val="1800"/>
              <a:buFont typeface="Arial"/>
              <a:buNone/>
            </a:pPr>
            <a:r>
              <a:rPr lang="fr-FR" sz="1800" i="1" u="sng">
                <a:solidFill>
                  <a:srgbClr val="000000"/>
                </a:solidFill>
                <a:latin typeface="Calibri"/>
                <a:ea typeface="Calibri"/>
                <a:cs typeface="Calibri"/>
                <a:sym typeface="Calibri"/>
              </a:rPr>
              <a:t>chirurgicale</a:t>
            </a:r>
            <a:r>
              <a:rPr lang="fr-FR" sz="1800" i="1">
                <a:solidFill>
                  <a:srgbClr val="000000"/>
                </a:solidFill>
                <a:latin typeface="Calibri"/>
                <a:ea typeface="Calibri"/>
                <a:cs typeface="Calibri"/>
                <a:sym typeface="Calibri"/>
              </a:rPr>
              <a:t>.</a:t>
            </a:r>
            <a:endParaRPr/>
          </a:p>
          <a:p>
            <a:pPr marL="228600" lvl="0" indent="-228600" algn="ctr" rtl="0">
              <a:lnSpc>
                <a:spcPct val="60000"/>
              </a:lnSpc>
              <a:spcBef>
                <a:spcPts val="1000"/>
              </a:spcBef>
              <a:spcAft>
                <a:spcPts val="0"/>
              </a:spcAft>
              <a:buClr>
                <a:schemeClr val="dk1"/>
              </a:buClr>
              <a:buSzPts val="1800"/>
              <a:buFont typeface="Arial"/>
              <a:buNone/>
            </a:pPr>
            <a:endParaRPr sz="1800" i="1">
              <a:solidFill>
                <a:srgbClr val="000000"/>
              </a:solidFill>
            </a:endParaRPr>
          </a:p>
          <a:p>
            <a:pPr marL="228600" lvl="0" indent="-228600" algn="l" rtl="0">
              <a:lnSpc>
                <a:spcPct val="60000"/>
              </a:lnSpc>
              <a:spcBef>
                <a:spcPts val="1000"/>
              </a:spcBef>
              <a:spcAft>
                <a:spcPts val="0"/>
              </a:spcAft>
              <a:buClr>
                <a:srgbClr val="000000"/>
              </a:buClr>
              <a:buSzPts val="1800"/>
              <a:buFont typeface="Arial"/>
              <a:buNone/>
            </a:pPr>
            <a:r>
              <a:rPr lang="fr-FR" sz="1800" i="1">
                <a:solidFill>
                  <a:srgbClr val="000000"/>
                </a:solidFill>
                <a:latin typeface="Calibri"/>
                <a:ea typeface="Calibri"/>
                <a:cs typeface="Calibri"/>
                <a:sym typeface="Calibri"/>
              </a:rPr>
              <a:t>En outre, les auteurs ont constaté que les </a:t>
            </a:r>
            <a:r>
              <a:rPr lang="fr-FR" sz="1800" i="1" u="sng">
                <a:solidFill>
                  <a:srgbClr val="000000"/>
                </a:solidFill>
                <a:latin typeface="Calibri"/>
                <a:ea typeface="Calibri"/>
                <a:cs typeface="Calibri"/>
                <a:sym typeface="Calibri"/>
              </a:rPr>
              <a:t>lésions de la moelle épinière dans les lésions pénétrantes isolées </a:t>
            </a:r>
            <a:endParaRPr/>
          </a:p>
          <a:p>
            <a:pPr marL="228600" lvl="0" indent="-228600" algn="l" rtl="0">
              <a:lnSpc>
                <a:spcPct val="60000"/>
              </a:lnSpc>
              <a:spcBef>
                <a:spcPts val="1000"/>
              </a:spcBef>
              <a:spcAft>
                <a:spcPts val="0"/>
              </a:spcAft>
              <a:buClr>
                <a:srgbClr val="000000"/>
              </a:buClr>
              <a:buSzPts val="1800"/>
              <a:buFont typeface="Arial"/>
              <a:buNone/>
            </a:pPr>
            <a:r>
              <a:rPr lang="fr-FR" sz="1800" i="1" u="sng">
                <a:solidFill>
                  <a:srgbClr val="000000"/>
                </a:solidFill>
                <a:latin typeface="Calibri"/>
                <a:ea typeface="Calibri"/>
                <a:cs typeface="Calibri"/>
                <a:sym typeface="Calibri"/>
              </a:rPr>
              <a:t>étaient extrêmement rares à un taux de 0,01% des victimes </a:t>
            </a:r>
            <a:r>
              <a:rPr lang="fr-FR" sz="1800" i="1">
                <a:solidFill>
                  <a:srgbClr val="000000"/>
                </a:solidFill>
                <a:latin typeface="Calibri"/>
                <a:ea typeface="Calibri"/>
                <a:cs typeface="Calibri"/>
                <a:sym typeface="Calibri"/>
              </a:rPr>
              <a:t>. »</a:t>
            </a:r>
            <a:endParaRPr sz="1800" b="1" i="1">
              <a:solidFill>
                <a:srgbClr val="00B050"/>
              </a:solidFill>
            </a:endParaRPr>
          </a:p>
          <a:p>
            <a:pPr marL="228600" lvl="0" indent="-228600" algn="ctr" rtl="0">
              <a:lnSpc>
                <a:spcPct val="60000"/>
              </a:lnSpc>
              <a:spcBef>
                <a:spcPts val="1000"/>
              </a:spcBef>
              <a:spcAft>
                <a:spcPts val="0"/>
              </a:spcAft>
              <a:buClr>
                <a:schemeClr val="dk1"/>
              </a:buClr>
              <a:buSzPts val="1700"/>
              <a:buFont typeface="Arial"/>
              <a:buNone/>
            </a:pPr>
            <a:endParaRPr sz="1700" b="1">
              <a:solidFill>
                <a:srgbClr val="00B050"/>
              </a:solidFill>
            </a:endParaRPr>
          </a:p>
          <a:p>
            <a:pPr marL="228600" lvl="0" indent="-228600" algn="ctr" rtl="0">
              <a:lnSpc>
                <a:spcPct val="60000"/>
              </a:lnSpc>
              <a:spcBef>
                <a:spcPts val="1000"/>
              </a:spcBef>
              <a:spcAft>
                <a:spcPts val="0"/>
              </a:spcAft>
              <a:buClr>
                <a:schemeClr val="dk1"/>
              </a:buClr>
              <a:buSzPts val="1700"/>
              <a:buFont typeface="Arial"/>
              <a:buNone/>
            </a:pPr>
            <a:endParaRPr sz="1700" b="1">
              <a:solidFill>
                <a:srgbClr val="00B050"/>
              </a:solidFill>
            </a:endParaRPr>
          </a:p>
          <a:p>
            <a:pPr marL="228600" lvl="0" indent="-228600" algn="l" rtl="0">
              <a:lnSpc>
                <a:spcPct val="80000"/>
              </a:lnSpc>
              <a:spcBef>
                <a:spcPts val="1000"/>
              </a:spcBef>
              <a:spcAft>
                <a:spcPts val="0"/>
              </a:spcAft>
              <a:buClr>
                <a:srgbClr val="000000"/>
              </a:buClr>
              <a:buSzPts val="1300"/>
              <a:buFont typeface="Arial"/>
              <a:buNone/>
            </a:pPr>
            <a:r>
              <a:rPr lang="fr-FR" sz="1300" i="1">
                <a:solidFill>
                  <a:srgbClr val="000000"/>
                </a:solidFill>
                <a:latin typeface="Calibri"/>
                <a:ea typeface="Calibri"/>
                <a:cs typeface="Calibri"/>
                <a:sym typeface="Calibri"/>
              </a:rPr>
              <a:t>Directives norvégiennes pour la prise en charge préhospitalière des patients adultes traumatisés avec une blessure potentielle du rachis </a:t>
            </a:r>
            <a:r>
              <a:rPr lang="fr-FR" sz="1300">
                <a:solidFill>
                  <a:srgbClr val="000000"/>
                </a:solidFill>
                <a:latin typeface="Calibri"/>
                <a:ea typeface="Calibri"/>
                <a:cs typeface="Calibri"/>
                <a:sym typeface="Calibri"/>
              </a:rPr>
              <a:t>- Traduction libre (</a:t>
            </a:r>
            <a:r>
              <a:rPr lang="fr-FR" sz="1300"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https://creativecommons.org/licenses/by/4.0/deed.fr</a:t>
            </a:r>
            <a:r>
              <a:rPr lang="fr-FR" sz="1300">
                <a:solidFill>
                  <a:srgbClr val="000000"/>
                </a:solidFill>
                <a:latin typeface="Calibri"/>
                <a:ea typeface="Calibri"/>
                <a:cs typeface="Calibri"/>
                <a:sym typeface="Calibri"/>
              </a:rPr>
              <a:t>)</a:t>
            </a:r>
            <a:r>
              <a:rPr lang="fr-FR" sz="1300">
                <a:solidFill>
                  <a:srgbClr val="FF0000"/>
                </a:solidFill>
                <a:latin typeface="Calibri"/>
                <a:ea typeface="Calibri"/>
                <a:cs typeface="Calibri"/>
                <a:sym typeface="Calibri"/>
              </a:rPr>
              <a:t> </a:t>
            </a:r>
            <a:r>
              <a:rPr lang="fr-FR" sz="1300">
                <a:solidFill>
                  <a:srgbClr val="000000"/>
                </a:solidFill>
                <a:latin typeface="Calibri"/>
                <a:ea typeface="Calibri"/>
                <a:cs typeface="Calibri"/>
                <a:sym typeface="Calibri"/>
              </a:rPr>
              <a:t>de l’article original « Kornhall DK, Jørgensen JJ, Brommeland T, Hyldmo PK, Asbjørnsen H, Dolven T, Hansen T and Jeppesen E. </a:t>
            </a:r>
            <a:r>
              <a:rPr lang="fr-FR" sz="1300" i="1">
                <a:solidFill>
                  <a:srgbClr val="000000"/>
                </a:solidFill>
                <a:latin typeface="Calibri"/>
                <a:ea typeface="Calibri"/>
                <a:cs typeface="Calibri"/>
                <a:sym typeface="Calibri"/>
              </a:rPr>
              <a:t>The Norwegian guidelines for the prehospital management of adult trauma patients with potential spinal injury</a:t>
            </a:r>
            <a:r>
              <a:rPr lang="fr-FR" sz="1300">
                <a:solidFill>
                  <a:srgbClr val="000000"/>
                </a:solidFill>
                <a:latin typeface="Calibri"/>
                <a:ea typeface="Calibri"/>
                <a:cs typeface="Calibri"/>
                <a:sym typeface="Calibri"/>
              </a:rPr>
              <a:t>.                 Scand J Trauma Resusc Emerg Med (2017) 25:2 ; DOI 10.1186/s13049-016-0345-x »</a:t>
            </a:r>
            <a:endParaRPr sz="1300">
              <a:solidFill>
                <a:srgbClr val="000000"/>
              </a:solidFill>
            </a:endParaRPr>
          </a:p>
        </p:txBody>
      </p:sp>
      <p:sp>
        <p:nvSpPr>
          <p:cNvPr id="536" name="Google Shape;536;p21"/>
          <p:cNvSpPr/>
          <p:nvPr/>
        </p:nvSpPr>
        <p:spPr>
          <a:xfrm>
            <a:off x="1866900" y="468313"/>
            <a:ext cx="8124825" cy="758144"/>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200" b="1" dirty="0">
                <a:solidFill>
                  <a:srgbClr val="000000"/>
                </a:solidFill>
                <a:latin typeface="Arial"/>
                <a:ea typeface="Arial"/>
                <a:cs typeface="Arial"/>
                <a:sym typeface="Arial"/>
              </a:rPr>
              <a:t>JUSTIFICATION</a:t>
            </a:r>
            <a:endParaRPr sz="32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4484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
          <p:cNvSpPr txBox="1">
            <a:spLocks noGrp="1"/>
          </p:cNvSpPr>
          <p:nvPr>
            <p:ph type="title" idx="4294967295"/>
          </p:nvPr>
        </p:nvSpPr>
        <p:spPr>
          <a:xfrm>
            <a:off x="2851150" y="510268"/>
            <a:ext cx="6621235" cy="727075"/>
          </a:xfrm>
          <a:prstGeom prst="rect">
            <a:avLst/>
          </a:prstGeom>
          <a:noFill/>
          <a:ln>
            <a:noFill/>
          </a:ln>
        </p:spPr>
        <p:txBody>
          <a:bodyPr spcFirstLastPara="1" wrap="square" lIns="91425" tIns="45700" rIns="91425" bIns="45700" anchor="ctr" anchorCtr="0">
            <a:noAutofit/>
          </a:bodyPr>
          <a:lstStyle/>
          <a:p>
            <a:pPr lvl="0"/>
            <a:r>
              <a:rPr lang="fr-FR" dirty="0" smtClean="0"/>
              <a:t> immobilisation du rachis</a:t>
            </a:r>
            <a:endParaRPr dirty="0"/>
          </a:p>
        </p:txBody>
      </p:sp>
      <p:sp>
        <p:nvSpPr>
          <p:cNvPr id="400" name="Google Shape;400;p4"/>
          <p:cNvSpPr txBox="1">
            <a:spLocks noGrp="1"/>
          </p:cNvSpPr>
          <p:nvPr>
            <p:ph type="body" idx="4294967295"/>
          </p:nvPr>
        </p:nvSpPr>
        <p:spPr>
          <a:xfrm>
            <a:off x="128482" y="1927225"/>
            <a:ext cx="11585723" cy="4024313"/>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1000"/>
              </a:spcBef>
              <a:spcAft>
                <a:spcPts val="0"/>
              </a:spcAft>
              <a:buClr>
                <a:schemeClr val="dk1"/>
              </a:buClr>
              <a:buSzPts val="2800"/>
              <a:buNone/>
            </a:pPr>
            <a:r>
              <a:rPr lang="fr-FR" sz="3200" dirty="0" smtClean="0">
                <a:solidFill>
                  <a:schemeClr val="tx1"/>
                </a:solidFill>
              </a:rPr>
              <a:t>Le seul moyen </a:t>
            </a:r>
            <a:r>
              <a:rPr lang="fr-FR" sz="3200" dirty="0" smtClean="0">
                <a:solidFill>
                  <a:schemeClr val="tx1"/>
                </a:solidFill>
              </a:rPr>
              <a:t>d’immobilisation pour le transport </a:t>
            </a:r>
            <a:r>
              <a:rPr lang="fr-FR" sz="3200" dirty="0" smtClean="0">
                <a:solidFill>
                  <a:schemeClr val="tx1"/>
                </a:solidFill>
              </a:rPr>
              <a:t>du rachis est le MID</a:t>
            </a:r>
          </a:p>
          <a:p>
            <a:pPr marL="228600" lvl="0" indent="-50800" algn="ctr" rtl="0">
              <a:lnSpc>
                <a:spcPct val="90000"/>
              </a:lnSpc>
              <a:spcBef>
                <a:spcPts val="1000"/>
              </a:spcBef>
              <a:spcAft>
                <a:spcPts val="0"/>
              </a:spcAft>
              <a:buClr>
                <a:schemeClr val="dk1"/>
              </a:buClr>
              <a:buSzPts val="2800"/>
              <a:buNone/>
            </a:pPr>
            <a:endParaRPr lang="fr-FR" sz="3200" dirty="0">
              <a:solidFill>
                <a:schemeClr val="tx1"/>
              </a:solidFill>
            </a:endParaRPr>
          </a:p>
          <a:p>
            <a:pPr marL="228600" lvl="0" indent="-50800" algn="l" rtl="0">
              <a:lnSpc>
                <a:spcPct val="90000"/>
              </a:lnSpc>
              <a:spcBef>
                <a:spcPts val="1000"/>
              </a:spcBef>
              <a:spcAft>
                <a:spcPts val="0"/>
              </a:spcAft>
              <a:buClr>
                <a:schemeClr val="dk1"/>
              </a:buClr>
              <a:buSzPts val="2800"/>
              <a:buNone/>
            </a:pPr>
            <a:endParaRPr dirty="0"/>
          </a:p>
          <a:p>
            <a:pPr marL="228600" lvl="0" indent="-50800" algn="ctr" rtl="0">
              <a:lnSpc>
                <a:spcPct val="90000"/>
              </a:lnSpc>
              <a:spcBef>
                <a:spcPts val="1000"/>
              </a:spcBef>
              <a:spcAft>
                <a:spcPts val="0"/>
              </a:spcAft>
              <a:buClr>
                <a:schemeClr val="dk1"/>
              </a:buClr>
              <a:buSzPts val="2800"/>
              <a:buNone/>
            </a:pPr>
            <a:r>
              <a:rPr lang="fr-FR" sz="2800" b="1" dirty="0" smtClean="0">
                <a:solidFill>
                  <a:srgbClr val="FF0000"/>
                </a:solidFill>
              </a:rPr>
              <a:t>Attention le collier cervical</a:t>
            </a:r>
          </a:p>
          <a:p>
            <a:pPr marL="228600" lvl="0" indent="-50800" algn="ctr" rtl="0">
              <a:lnSpc>
                <a:spcPct val="90000"/>
              </a:lnSpc>
              <a:spcBef>
                <a:spcPts val="1000"/>
              </a:spcBef>
              <a:spcAft>
                <a:spcPts val="0"/>
              </a:spcAft>
              <a:buClr>
                <a:schemeClr val="dk1"/>
              </a:buClr>
              <a:buSzPts val="2800"/>
              <a:buNone/>
            </a:pPr>
            <a:r>
              <a:rPr lang="fr-FR" sz="2800" b="1" dirty="0" smtClean="0">
                <a:solidFill>
                  <a:srgbClr val="FF0000"/>
                </a:solidFill>
              </a:rPr>
              <a:t> n’est pas un </a:t>
            </a:r>
          </a:p>
          <a:p>
            <a:pPr marL="228600" lvl="0" indent="-50800" algn="ctr" rtl="0">
              <a:lnSpc>
                <a:spcPct val="90000"/>
              </a:lnSpc>
              <a:spcBef>
                <a:spcPts val="1000"/>
              </a:spcBef>
              <a:spcAft>
                <a:spcPts val="0"/>
              </a:spcAft>
              <a:buClr>
                <a:schemeClr val="dk1"/>
              </a:buClr>
              <a:buSzPts val="2800"/>
              <a:buNone/>
            </a:pPr>
            <a:r>
              <a:rPr lang="fr-FR" sz="2800" b="1" dirty="0" smtClean="0">
                <a:solidFill>
                  <a:srgbClr val="FF0000"/>
                </a:solidFill>
              </a:rPr>
              <a:t>moyen d’immobilisation, </a:t>
            </a:r>
          </a:p>
          <a:p>
            <a:pPr marL="228600" lvl="0" indent="-50800" algn="ctr" rtl="0">
              <a:lnSpc>
                <a:spcPct val="90000"/>
              </a:lnSpc>
              <a:spcBef>
                <a:spcPts val="1000"/>
              </a:spcBef>
              <a:spcAft>
                <a:spcPts val="0"/>
              </a:spcAft>
              <a:buClr>
                <a:schemeClr val="dk1"/>
              </a:buClr>
              <a:buSzPts val="2800"/>
              <a:buNone/>
            </a:pPr>
            <a:r>
              <a:rPr lang="fr-FR" sz="2800" b="1" dirty="0" smtClean="0">
                <a:solidFill>
                  <a:srgbClr val="FF0000"/>
                </a:solidFill>
              </a:rPr>
              <a:t>c’est un moyen de restriction</a:t>
            </a:r>
            <a:endParaRPr sz="2800" b="1" dirty="0">
              <a:solidFill>
                <a:srgbClr val="FF0000"/>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3336" y="3064478"/>
            <a:ext cx="3034099" cy="3015048"/>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82" y="3064477"/>
            <a:ext cx="3034099" cy="3015048"/>
          </a:xfrm>
          <a:prstGeom prst="rect">
            <a:avLst/>
          </a:prstGeom>
        </p:spPr>
      </p:pic>
    </p:spTree>
    <p:extLst>
      <p:ext uri="{BB962C8B-B14F-4D97-AF65-F5344CB8AC3E}">
        <p14:creationId xmlns:p14="http://schemas.microsoft.com/office/powerpoint/2010/main" val="361570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2"/>
          <p:cNvSpPr txBox="1"/>
          <p:nvPr/>
        </p:nvSpPr>
        <p:spPr>
          <a:xfrm>
            <a:off x="2368550" y="460375"/>
            <a:ext cx="6911975" cy="544513"/>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N°8</a:t>
            </a:r>
            <a:endParaRPr/>
          </a:p>
        </p:txBody>
      </p:sp>
      <p:sp>
        <p:nvSpPr>
          <p:cNvPr id="542" name="Google Shape;542;p22"/>
          <p:cNvSpPr/>
          <p:nvPr/>
        </p:nvSpPr>
        <p:spPr>
          <a:xfrm>
            <a:off x="855207" y="2037670"/>
            <a:ext cx="6329363" cy="4486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HOMME DE 40 ANS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AVP VL CONTRE UN MUR – VITESSE ESTIMÉE 50km/h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CONDUCTEUR CEINTURÉ – AB DÉCLENCHÉ- NON INCARCÉRÉ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CONSCIENT / ORIENTÉ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DE SIGNES D’ATTEINTE DU RACHIS NI DE LA MOELLE ÉPINIÈRE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D’ANTÉCÉDENTS A RISQUE AU NIVEAU DU RACHIS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accent4"/>
                </a:solidFill>
                <a:latin typeface="Calibri"/>
                <a:ea typeface="Calibri"/>
                <a:cs typeface="Calibri"/>
                <a:sym typeface="Calibri"/>
              </a:rPr>
              <a:t>INDICATION D’IMMOBILISATION DU RACHIS : OUI / NON ?</a:t>
            </a:r>
            <a:endParaRPr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543" name="Google Shape;543;p22"/>
          <p:cNvPicPr preferRelativeResize="0"/>
          <p:nvPr/>
        </p:nvPicPr>
        <p:blipFill rotWithShape="1">
          <a:blip r:embed="rId3">
            <a:alphaModFix/>
          </a:blip>
          <a:srcRect/>
          <a:stretch/>
        </p:blipFill>
        <p:spPr>
          <a:xfrm>
            <a:off x="7184570" y="2358572"/>
            <a:ext cx="4506687" cy="3099162"/>
          </a:xfrm>
          <a:prstGeom prst="rect">
            <a:avLst/>
          </a:prstGeom>
          <a:noFill/>
          <a:ln>
            <a:noFill/>
          </a:ln>
        </p:spPr>
      </p:pic>
    </p:spTree>
    <p:extLst>
      <p:ext uri="{BB962C8B-B14F-4D97-AF65-F5344CB8AC3E}">
        <p14:creationId xmlns:p14="http://schemas.microsoft.com/office/powerpoint/2010/main" val="44555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3"/>
          <p:cNvSpPr txBox="1">
            <a:spLocks noGrp="1"/>
          </p:cNvSpPr>
          <p:nvPr>
            <p:ph type="body" idx="1"/>
          </p:nvPr>
        </p:nvSpPr>
        <p:spPr>
          <a:xfrm>
            <a:off x="1451428" y="1364343"/>
            <a:ext cx="10497457" cy="5423206"/>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177800" algn="l" rtl="0">
              <a:lnSpc>
                <a:spcPct val="80000"/>
              </a:lnSpc>
              <a:spcBef>
                <a:spcPts val="0"/>
              </a:spcBef>
              <a:spcAft>
                <a:spcPts val="0"/>
              </a:spcAft>
              <a:buClr>
                <a:schemeClr val="dk1"/>
              </a:buClr>
              <a:buSzPts val="800"/>
              <a:buNone/>
            </a:pPr>
            <a:endParaRPr sz="800" b="1" dirty="0">
              <a:solidFill>
                <a:srgbClr val="000000"/>
              </a:solidFill>
            </a:endParaRPr>
          </a:p>
          <a:p>
            <a:pPr marL="228600" lvl="0" indent="-177800" algn="l" rtl="0">
              <a:lnSpc>
                <a:spcPct val="8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80000"/>
              </a:lnSpc>
              <a:spcBef>
                <a:spcPts val="1000"/>
              </a:spcBef>
              <a:spcAft>
                <a:spcPts val="0"/>
              </a:spcAft>
              <a:buClr>
                <a:schemeClr val="dk1"/>
              </a:buClr>
              <a:buSzPts val="800"/>
              <a:buNone/>
            </a:pPr>
            <a:endParaRPr sz="800" b="1" dirty="0">
              <a:solidFill>
                <a:srgbClr val="000000"/>
              </a:solidFill>
            </a:endParaRPr>
          </a:p>
          <a:p>
            <a:pPr marL="228600" lvl="0" indent="-228600" algn="l" rtl="0">
              <a:lnSpc>
                <a:spcPct val="8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l" rtl="0">
              <a:lnSpc>
                <a:spcPct val="8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rtl="0">
              <a:lnSpc>
                <a:spcPct val="80000"/>
              </a:lnSpc>
              <a:spcBef>
                <a:spcPts val="1000"/>
              </a:spcBef>
              <a:spcAft>
                <a:spcPts val="0"/>
              </a:spcAft>
              <a:buClr>
                <a:schemeClr val="dk1"/>
              </a:buClr>
              <a:buSzPts val="1800"/>
              <a:buFont typeface="Arial"/>
              <a:buNone/>
            </a:pPr>
            <a:endParaRPr sz="1800" b="1" dirty="0">
              <a:solidFill>
                <a:srgbClr val="FF0000"/>
              </a:solidFill>
            </a:endParaRPr>
          </a:p>
          <a:p>
            <a:pPr marL="228600" indent="-228600">
              <a:lnSpc>
                <a:spcPct val="80000"/>
              </a:lnSpc>
              <a:buClr>
                <a:srgbClr val="FF0000"/>
              </a:buClr>
              <a:buNone/>
            </a:pPr>
            <a:r>
              <a:rPr lang="fr-FR" sz="1800" b="1" dirty="0" smtClean="0">
                <a:solidFill>
                  <a:srgbClr val="FF0000"/>
                </a:solidFill>
                <a:latin typeface="Calibri"/>
                <a:ea typeface="Calibri"/>
                <a:cs typeface="Calibri"/>
                <a:sym typeface="Calibri"/>
              </a:rPr>
              <a:t>                           IMMOBILISATION </a:t>
            </a:r>
            <a:r>
              <a:rPr lang="fr-FR" sz="1800" b="1" dirty="0">
                <a:solidFill>
                  <a:srgbClr val="FF0000"/>
                </a:solidFill>
                <a:latin typeface="Calibri"/>
                <a:ea typeface="Calibri"/>
                <a:cs typeface="Calibri"/>
                <a:sym typeface="Calibri"/>
              </a:rPr>
              <a:t>DU RACHIS NON INDIQUÉE </a:t>
            </a:r>
            <a:endParaRPr lang="fr-FR" sz="1800" b="1" dirty="0" smtClean="0">
              <a:solidFill>
                <a:srgbClr val="FF0000"/>
              </a:solidFill>
              <a:latin typeface="Calibri"/>
              <a:ea typeface="Calibri"/>
              <a:cs typeface="Calibri"/>
              <a:sym typeface="Calibri"/>
            </a:endParaRPr>
          </a:p>
          <a:p>
            <a:pPr marL="228600" indent="-228600">
              <a:lnSpc>
                <a:spcPct val="80000"/>
              </a:lnSpc>
              <a:buClr>
                <a:srgbClr val="FF0000"/>
              </a:buClr>
              <a:buNone/>
            </a:pPr>
            <a:r>
              <a:rPr lang="fr-FR" sz="1200" i="1" dirty="0" smtClean="0">
                <a:solidFill>
                  <a:schemeClr val="tx1"/>
                </a:solidFill>
              </a:rPr>
              <a:t>        Par </a:t>
            </a:r>
            <a:r>
              <a:rPr lang="fr-FR" sz="1200" i="1" dirty="0">
                <a:solidFill>
                  <a:schemeClr val="tx1"/>
                </a:solidFill>
              </a:rPr>
              <a:t>anticipation d’une éventuelle douleur post bilan nous demanderons à la victime de s’allonger sur le MID</a:t>
            </a:r>
          </a:p>
          <a:p>
            <a:pPr marL="228600" lvl="0" indent="-228600" rtl="0">
              <a:lnSpc>
                <a:spcPct val="80000"/>
              </a:lnSpc>
              <a:spcBef>
                <a:spcPts val="1000"/>
              </a:spcBef>
              <a:spcAft>
                <a:spcPts val="0"/>
              </a:spcAft>
              <a:buClr>
                <a:srgbClr val="FF0000"/>
              </a:buClr>
              <a:buSzPts val="1800"/>
              <a:buFont typeface="Arial"/>
              <a:buNone/>
            </a:pPr>
            <a:endParaRPr lang="fr-FR" sz="1800" b="1" dirty="0" smtClean="0">
              <a:solidFill>
                <a:srgbClr val="FF0000"/>
              </a:solidFill>
              <a:latin typeface="Calibri"/>
              <a:ea typeface="Calibri"/>
              <a:cs typeface="Calibri"/>
              <a:sym typeface="Calibri"/>
            </a:endParaRPr>
          </a:p>
        </p:txBody>
      </p:sp>
      <p:sp>
        <p:nvSpPr>
          <p:cNvPr id="549" name="Google Shape;549;p23"/>
          <p:cNvSpPr/>
          <p:nvPr/>
        </p:nvSpPr>
        <p:spPr>
          <a:xfrm>
            <a:off x="2753655" y="2730813"/>
            <a:ext cx="3924300" cy="9753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Présence de signes d’atteinte du rachis</a:t>
            </a:r>
            <a:r>
              <a:rPr lang="fr-FR" sz="1800" b="0" baseline="30000" dirty="0">
                <a:solidFill>
                  <a:schemeClr val="dk1"/>
                </a:solidFill>
                <a:latin typeface="Arial"/>
                <a:ea typeface="Arial"/>
                <a:cs typeface="Arial"/>
                <a:sym typeface="Arial"/>
              </a:rPr>
              <a:t>2</a:t>
            </a:r>
            <a:r>
              <a:rPr lang="fr-FR" sz="1800" b="0" dirty="0">
                <a:solidFill>
                  <a:schemeClr val="dk1"/>
                </a:solidFill>
                <a:latin typeface="Arial"/>
                <a:ea typeface="Arial"/>
                <a:cs typeface="Arial"/>
                <a:sym typeface="Arial"/>
              </a:rPr>
              <a:t> ou de la moelle épinière</a:t>
            </a:r>
            <a:r>
              <a:rPr lang="fr-FR" sz="1800" b="0" baseline="30000" dirty="0">
                <a:solidFill>
                  <a:schemeClr val="dk1"/>
                </a:solidFill>
                <a:latin typeface="Arial"/>
                <a:ea typeface="Arial"/>
                <a:cs typeface="Arial"/>
                <a:sym typeface="Arial"/>
              </a:rPr>
              <a:t>3</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NON</a:t>
            </a:r>
            <a:endParaRPr dirty="0"/>
          </a:p>
        </p:txBody>
      </p:sp>
      <p:sp>
        <p:nvSpPr>
          <p:cNvPr id="550" name="Google Shape;550;p23"/>
          <p:cNvSpPr/>
          <p:nvPr/>
        </p:nvSpPr>
        <p:spPr>
          <a:xfrm>
            <a:off x="4186238" y="3846286"/>
            <a:ext cx="3924300" cy="869179"/>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Traumatisme à haut risque d’atteinte du rachis</a:t>
            </a:r>
            <a:r>
              <a:rPr lang="fr-FR" sz="1800" b="0" baseline="30000" dirty="0">
                <a:solidFill>
                  <a:schemeClr val="dk1"/>
                </a:solidFill>
                <a:latin typeface="Arial"/>
                <a:ea typeface="Arial"/>
                <a:cs typeface="Arial"/>
                <a:sym typeface="Arial"/>
              </a:rPr>
              <a:t>4</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OUI</a:t>
            </a:r>
            <a:endParaRPr dirty="0"/>
          </a:p>
        </p:txBody>
      </p:sp>
      <p:sp>
        <p:nvSpPr>
          <p:cNvPr id="551" name="Google Shape;551;p23"/>
          <p:cNvSpPr/>
          <p:nvPr/>
        </p:nvSpPr>
        <p:spPr>
          <a:xfrm>
            <a:off x="8698412" y="1663700"/>
            <a:ext cx="2986813" cy="4207329"/>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00" b="1" dirty="0">
                <a:solidFill>
                  <a:schemeClr val="dk1"/>
                </a:solidFill>
                <a:latin typeface="Arial"/>
                <a:ea typeface="Arial"/>
                <a:cs typeface="Arial"/>
                <a:sym typeface="Arial"/>
              </a:rPr>
              <a:t>(4) Traumatismes à haut risque du rachis</a:t>
            </a:r>
            <a:endParaRPr dirty="0"/>
          </a:p>
          <a:p>
            <a:pPr marL="0" marR="0" lvl="0" indent="0" algn="l" rtl="0">
              <a:spcBef>
                <a:spcPts val="0"/>
              </a:spcBef>
              <a:spcAft>
                <a:spcPts val="0"/>
              </a:spcAft>
              <a:buNone/>
            </a:pPr>
            <a:endParaRPr sz="10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Chute sur la tête d’une hauteur &gt; 1 mètre (5 marches) comme lors d’un plongeon (rachis cervical) ou chute sur les pieds ou les fesses d’une hauteur &gt; 3 mètres (rachis dorso-lombo-sacré</a:t>
            </a:r>
            <a:r>
              <a:rPr lang="fr-FR" sz="1000" b="0" dirty="0" smtClean="0">
                <a:solidFill>
                  <a:schemeClr val="dk1"/>
                </a:solidFill>
                <a:latin typeface="Arial"/>
                <a:ea typeface="Arial"/>
                <a:cs typeface="Arial"/>
                <a:sym typeface="Arial"/>
              </a:rPr>
              <a:t>).</a:t>
            </a:r>
          </a:p>
          <a:p>
            <a:pPr marL="285750" marR="0" lvl="0" indent="-285750" algn="l" rtl="0">
              <a:spcBef>
                <a:spcPts val="0"/>
              </a:spcBef>
              <a:spcAft>
                <a:spcPts val="0"/>
              </a:spcAft>
              <a:buClr>
                <a:schemeClr val="dk1"/>
              </a:buClr>
              <a:buSzPts val="1000"/>
              <a:buFont typeface="Noto Sans Symbols"/>
              <a:buChar char="❑"/>
            </a:pPr>
            <a:r>
              <a:rPr lang="fr-FR" sz="1000" b="0" dirty="0" smtClean="0">
                <a:solidFill>
                  <a:schemeClr val="dk1"/>
                </a:solidFill>
                <a:latin typeface="Arial"/>
                <a:ea typeface="Arial"/>
                <a:cs typeface="Arial"/>
                <a:sym typeface="Arial"/>
              </a:rPr>
              <a:t>Passager </a:t>
            </a:r>
            <a:r>
              <a:rPr lang="fr-FR" sz="1000" b="0" dirty="0">
                <a:solidFill>
                  <a:schemeClr val="dk1"/>
                </a:solidFill>
                <a:latin typeface="Arial"/>
                <a:ea typeface="Arial"/>
                <a:cs typeface="Arial"/>
                <a:sym typeface="Arial"/>
              </a:rPr>
              <a:t>d’un véhicule accidenté à grande vitesse (voies rapides, autoroutes, </a:t>
            </a:r>
            <a:r>
              <a:rPr lang="fr-FR" sz="1000" b="1" dirty="0">
                <a:solidFill>
                  <a:srgbClr val="FF0000"/>
                </a:solidFill>
                <a:latin typeface="Arial"/>
                <a:ea typeface="Arial"/>
                <a:cs typeface="Arial"/>
                <a:sym typeface="Arial"/>
              </a:rPr>
              <a:t>vitesse &gt; 40 km/h avec arrêt brutal contre un obstacle fixe ou sur une courte distance &lt; 10 m, déformation de l’habitacle</a:t>
            </a:r>
            <a:r>
              <a:rPr lang="fr-FR" sz="1000" b="0" dirty="0">
                <a:solidFill>
                  <a:schemeClr val="dk1"/>
                </a:solidFill>
                <a:latin typeface="Arial"/>
                <a:ea typeface="Arial"/>
                <a:cs typeface="Arial"/>
                <a:sym typeface="Arial"/>
              </a:rPr>
              <a:t>).</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Absence de port de ceinture de sécurité (et déclenchement des airbags).</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Retournement d’un véhicule (tonneaux) à la suite d’une collision.</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Victime éjectée d’un véhicule lors de la collision.</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Accidents avec des véhicules à moteur de loisirs (jet-ski, quad, kart…).</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Collision avec un 2 roues (conducteur ou passager du 2 roues).</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Piéton renversé.</a:t>
            </a:r>
            <a:endParaRPr dirty="0"/>
          </a:p>
          <a:p>
            <a:pPr marL="285750" marR="0" lvl="0" indent="-285750" algn="l" rtl="0">
              <a:spcBef>
                <a:spcPts val="0"/>
              </a:spcBef>
              <a:spcAft>
                <a:spcPts val="0"/>
              </a:spcAft>
              <a:buClr>
                <a:schemeClr val="dk1"/>
              </a:buClr>
              <a:buSzPts val="1000"/>
              <a:buFont typeface="Noto Sans Symbols"/>
              <a:buChar char="❑"/>
            </a:pPr>
            <a:r>
              <a:rPr lang="fr-FR" sz="1000" b="0" dirty="0">
                <a:solidFill>
                  <a:schemeClr val="dk1"/>
                </a:solidFill>
                <a:latin typeface="Arial"/>
                <a:ea typeface="Arial"/>
                <a:cs typeface="Arial"/>
                <a:sym typeface="Arial"/>
              </a:rPr>
              <a:t>Chute de cheval (jockey)</a:t>
            </a:r>
            <a:endParaRPr dirty="0"/>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a:p>
            <a:pPr marL="0" marR="0" lvl="0" indent="0" algn="l" rtl="0">
              <a:spcBef>
                <a:spcPts val="0"/>
              </a:spcBef>
              <a:spcAft>
                <a:spcPts val="0"/>
              </a:spcAft>
              <a:buNone/>
            </a:pPr>
            <a:endParaRPr sz="1200" b="0" dirty="0">
              <a:solidFill>
                <a:schemeClr val="dk1"/>
              </a:solidFill>
              <a:latin typeface="Arial"/>
              <a:ea typeface="Arial"/>
              <a:cs typeface="Arial"/>
              <a:sym typeface="Arial"/>
            </a:endParaRPr>
          </a:p>
        </p:txBody>
      </p:sp>
      <p:sp>
        <p:nvSpPr>
          <p:cNvPr id="552" name="Google Shape;552;p23"/>
          <p:cNvSpPr/>
          <p:nvPr/>
        </p:nvSpPr>
        <p:spPr>
          <a:xfrm>
            <a:off x="2753655" y="4841633"/>
            <a:ext cx="3924300" cy="731724"/>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Age &gt; 65 ans </a:t>
            </a:r>
            <a:endParaRPr dirty="0"/>
          </a:p>
          <a:p>
            <a:pPr marL="0" marR="0" lvl="0" indent="0" algn="ctr" rtl="0">
              <a:spcBef>
                <a:spcPts val="0"/>
              </a:spcBef>
              <a:spcAft>
                <a:spcPts val="0"/>
              </a:spcAft>
              <a:buNone/>
            </a:pPr>
            <a:r>
              <a:rPr lang="fr-FR" sz="1800" b="0" dirty="0">
                <a:solidFill>
                  <a:schemeClr val="dk1"/>
                </a:solidFill>
                <a:latin typeface="Arial"/>
                <a:ea typeface="Arial"/>
                <a:cs typeface="Arial"/>
                <a:sym typeface="Arial"/>
              </a:rPr>
              <a:t>Ou ATCD à risque</a:t>
            </a:r>
            <a:r>
              <a:rPr lang="fr-FR" sz="1800" b="0" baseline="30000" dirty="0">
                <a:solidFill>
                  <a:schemeClr val="dk1"/>
                </a:solidFill>
                <a:latin typeface="Arial"/>
                <a:ea typeface="Arial"/>
                <a:cs typeface="Arial"/>
                <a:sym typeface="Arial"/>
              </a:rPr>
              <a:t>5</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NON</a:t>
            </a:r>
            <a:endParaRPr dirty="0"/>
          </a:p>
        </p:txBody>
      </p:sp>
      <p:sp>
        <p:nvSpPr>
          <p:cNvPr id="553" name="Google Shape;553;p23"/>
          <p:cNvSpPr/>
          <p:nvPr/>
        </p:nvSpPr>
        <p:spPr>
          <a:xfrm>
            <a:off x="1346200" y="365414"/>
            <a:ext cx="10434638" cy="482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2800" b="1" dirty="0">
                <a:solidFill>
                  <a:schemeClr val="dk1"/>
                </a:solidFill>
                <a:latin typeface="Calibri"/>
                <a:ea typeface="Calibri"/>
                <a:cs typeface="Calibri"/>
                <a:sym typeface="Calibri"/>
              </a:rPr>
              <a:t>SOLUTION ÉTUDE DE CAS N°8</a:t>
            </a:r>
            <a:endParaRPr dirty="0"/>
          </a:p>
        </p:txBody>
      </p:sp>
      <p:sp>
        <p:nvSpPr>
          <p:cNvPr id="554" name="Google Shape;554;p23"/>
          <p:cNvSpPr/>
          <p:nvPr/>
        </p:nvSpPr>
        <p:spPr>
          <a:xfrm>
            <a:off x="2753655" y="1764746"/>
            <a:ext cx="4243388" cy="730676"/>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Fiabilité des réponses de la victime</a:t>
            </a:r>
            <a:r>
              <a:rPr lang="fr-FR" sz="1800" b="0" baseline="30000" dirty="0">
                <a:solidFill>
                  <a:schemeClr val="dk1"/>
                </a:solidFill>
                <a:latin typeface="Arial"/>
                <a:ea typeface="Arial"/>
                <a:cs typeface="Arial"/>
                <a:sym typeface="Arial"/>
              </a:rPr>
              <a:t>1</a:t>
            </a:r>
            <a:r>
              <a:rPr lang="fr-FR" sz="1800" b="0" dirty="0">
                <a:solidFill>
                  <a:schemeClr val="dk1"/>
                </a:solidFill>
                <a:latin typeface="Arial"/>
                <a:ea typeface="Arial"/>
                <a:cs typeface="Arial"/>
                <a:sym typeface="Arial"/>
              </a:rPr>
              <a:t> ? : </a:t>
            </a:r>
            <a:r>
              <a:rPr lang="fr-FR" sz="1800" b="1" dirty="0">
                <a:solidFill>
                  <a:srgbClr val="FF0000"/>
                </a:solidFill>
                <a:latin typeface="Arial"/>
                <a:ea typeface="Arial"/>
                <a:cs typeface="Arial"/>
                <a:sym typeface="Arial"/>
              </a:rPr>
              <a:t>OUI</a:t>
            </a:r>
            <a:endParaRPr dirty="0"/>
          </a:p>
        </p:txBody>
      </p:sp>
    </p:spTree>
    <p:extLst>
      <p:ext uri="{BB962C8B-B14F-4D97-AF65-F5344CB8AC3E}">
        <p14:creationId xmlns:p14="http://schemas.microsoft.com/office/powerpoint/2010/main" val="36106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4"/>
          <p:cNvSpPr txBox="1">
            <a:spLocks noGrp="1"/>
          </p:cNvSpPr>
          <p:nvPr>
            <p:ph type="body" idx="1"/>
          </p:nvPr>
        </p:nvSpPr>
        <p:spPr>
          <a:xfrm>
            <a:off x="995043" y="1988457"/>
            <a:ext cx="10202727" cy="351350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fr-FR" sz="2800" b="1" i="1" dirty="0">
                <a:solidFill>
                  <a:schemeClr val="tx1"/>
                </a:solidFill>
              </a:rPr>
              <a:t>« En l’absence d’indication d’immobilisation corps entier, rechercher la coopération de la victime et lui demander de se dégager elle-même, puis, si elle le peut de s’allonger sur le brancard.</a:t>
            </a:r>
            <a:endParaRPr sz="2800" dirty="0">
              <a:solidFill>
                <a:schemeClr val="tx1"/>
              </a:solidFill>
            </a:endParaRPr>
          </a:p>
          <a:p>
            <a:pPr marL="228600" lvl="0" indent="-228600" algn="l" rtl="0">
              <a:lnSpc>
                <a:spcPct val="90000"/>
              </a:lnSpc>
              <a:spcBef>
                <a:spcPts val="1000"/>
              </a:spcBef>
              <a:spcAft>
                <a:spcPts val="0"/>
              </a:spcAft>
              <a:buClr>
                <a:schemeClr val="dk1"/>
              </a:buClr>
              <a:buSzPts val="2000"/>
              <a:buFont typeface="Arial"/>
              <a:buNone/>
            </a:pPr>
            <a:endParaRPr sz="2800" b="1" i="1" dirty="0">
              <a:solidFill>
                <a:schemeClr val="tx1"/>
              </a:solidFill>
            </a:endParaRPr>
          </a:p>
          <a:p>
            <a:pPr marL="228600" lvl="0" indent="-228600" algn="l" rtl="0">
              <a:lnSpc>
                <a:spcPct val="90000"/>
              </a:lnSpc>
              <a:spcBef>
                <a:spcPts val="1000"/>
              </a:spcBef>
              <a:spcAft>
                <a:spcPts val="0"/>
              </a:spcAft>
              <a:buClr>
                <a:schemeClr val="dk1"/>
              </a:buClr>
              <a:buSzPts val="2000"/>
              <a:buChar char="•"/>
            </a:pPr>
            <a:r>
              <a:rPr lang="fr-FR" sz="2800" b="1" i="1" dirty="0">
                <a:solidFill>
                  <a:schemeClr val="tx1"/>
                </a:solidFill>
              </a:rPr>
              <a:t>Interrompre tout mouvement si la victime présente une aggravation de la douleur ou des signes d’atteinte de la moelle. »</a:t>
            </a:r>
            <a:endParaRPr sz="2800" dirty="0">
              <a:solidFill>
                <a:schemeClr val="tx1"/>
              </a:solidFill>
            </a:endParaRPr>
          </a:p>
          <a:p>
            <a:pPr marL="228600" lvl="0" indent="-101600" algn="l" rtl="0">
              <a:lnSpc>
                <a:spcPct val="90000"/>
              </a:lnSpc>
              <a:spcBef>
                <a:spcPts val="1000"/>
              </a:spcBef>
              <a:spcAft>
                <a:spcPts val="0"/>
              </a:spcAft>
              <a:buClr>
                <a:schemeClr val="dk1"/>
              </a:buClr>
              <a:buSzPts val="2000"/>
              <a:buNone/>
            </a:pPr>
            <a:endParaRPr sz="2800" dirty="0"/>
          </a:p>
        </p:txBody>
      </p:sp>
    </p:spTree>
    <p:extLst>
      <p:ext uri="{BB962C8B-B14F-4D97-AF65-F5344CB8AC3E}">
        <p14:creationId xmlns:p14="http://schemas.microsoft.com/office/powerpoint/2010/main" val="30619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5"/>
          <p:cNvSpPr txBox="1"/>
          <p:nvPr/>
        </p:nvSpPr>
        <p:spPr>
          <a:xfrm>
            <a:off x="2408238" y="585788"/>
            <a:ext cx="6911975" cy="544512"/>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N°9</a:t>
            </a:r>
            <a:endParaRPr/>
          </a:p>
        </p:txBody>
      </p:sp>
      <p:sp>
        <p:nvSpPr>
          <p:cNvPr id="567" name="Google Shape;567;p25"/>
          <p:cNvSpPr/>
          <p:nvPr/>
        </p:nvSpPr>
        <p:spPr>
          <a:xfrm>
            <a:off x="735013" y="2074863"/>
            <a:ext cx="5786437" cy="3662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FEMME 34 ANS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CHUTE DANS LES ESCALIERS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SOMNOLENTE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DÉGAGE UNE ODEUR D’ALCOOL + PRÉSENCE DE BOUTEILLES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fr-FR" sz="1800" b="1" dirty="0">
                <a:solidFill>
                  <a:srgbClr val="FF0000"/>
                </a:solidFill>
                <a:latin typeface="Calibri"/>
                <a:ea typeface="Calibri"/>
                <a:cs typeface="Calibri"/>
                <a:sym typeface="Calibri"/>
              </a:rPr>
              <a:t>INDICATION D’IMMOBILISATION DU RACHIS : OUI / NON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568" name="Google Shape;568;p25" descr="gettyimages-185895704-612x612"/>
          <p:cNvPicPr preferRelativeResize="0"/>
          <p:nvPr/>
        </p:nvPicPr>
        <p:blipFill rotWithShape="1">
          <a:blip r:embed="rId3">
            <a:alphaModFix/>
          </a:blip>
          <a:srcRect/>
          <a:stretch/>
        </p:blipFill>
        <p:spPr>
          <a:xfrm>
            <a:off x="7327900" y="1531258"/>
            <a:ext cx="4007757" cy="4855028"/>
          </a:xfrm>
          <a:prstGeom prst="rect">
            <a:avLst/>
          </a:prstGeom>
          <a:noFill/>
          <a:ln>
            <a:noFill/>
          </a:ln>
        </p:spPr>
      </p:pic>
    </p:spTree>
    <p:extLst>
      <p:ext uri="{BB962C8B-B14F-4D97-AF65-F5344CB8AC3E}">
        <p14:creationId xmlns:p14="http://schemas.microsoft.com/office/powerpoint/2010/main" val="3632674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title" idx="4294967295"/>
          </p:nvPr>
        </p:nvSpPr>
        <p:spPr>
          <a:xfrm>
            <a:off x="936625" y="957263"/>
            <a:ext cx="10515600" cy="5365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FR" sz="3600" b="1" dirty="0"/>
              <a:t>SOLUTION ÉTUDE DE CAS N°9</a:t>
            </a:r>
            <a:endParaRPr sz="3600" dirty="0"/>
          </a:p>
        </p:txBody>
      </p:sp>
      <p:sp>
        <p:nvSpPr>
          <p:cNvPr id="574" name="Google Shape;574;p26"/>
          <p:cNvSpPr txBox="1">
            <a:spLocks noGrp="1"/>
          </p:cNvSpPr>
          <p:nvPr>
            <p:ph type="body" idx="4294967295"/>
          </p:nvPr>
        </p:nvSpPr>
        <p:spPr>
          <a:xfrm>
            <a:off x="838200" y="2043339"/>
            <a:ext cx="10515600" cy="4351338"/>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177800" algn="l" rtl="0">
              <a:lnSpc>
                <a:spcPct val="90000"/>
              </a:lnSpc>
              <a:spcBef>
                <a:spcPts val="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22860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0" lvl="0" indent="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0" lvl="0" indent="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rgbClr val="00B050"/>
              </a:buClr>
              <a:buSzPts val="1800"/>
              <a:buFont typeface="Arial"/>
              <a:buNone/>
            </a:pPr>
            <a:r>
              <a:rPr lang="fr-FR" sz="1800" b="1" dirty="0">
                <a:solidFill>
                  <a:srgbClr val="00B050"/>
                </a:solidFill>
                <a:latin typeface="Calibri"/>
                <a:ea typeface="Calibri"/>
                <a:cs typeface="Calibri"/>
                <a:sym typeface="Calibri"/>
              </a:rPr>
              <a:t>  </a:t>
            </a:r>
            <a:r>
              <a:rPr lang="fr-FR" sz="1800" b="1" dirty="0">
                <a:solidFill>
                  <a:srgbClr val="FF0000"/>
                </a:solidFill>
                <a:latin typeface="Calibri"/>
                <a:ea typeface="Calibri"/>
                <a:cs typeface="Calibri"/>
                <a:sym typeface="Calibri"/>
              </a:rPr>
              <a:t>IMMOBILISATION DU RACHIS INDIQUÉE </a:t>
            </a:r>
            <a:endParaRPr lang="fr-FR" sz="1800" b="1" dirty="0" smtClean="0">
              <a:solidFill>
                <a:srgbClr val="FF0000"/>
              </a:solidFill>
              <a:latin typeface="Calibri"/>
              <a:ea typeface="Calibri"/>
              <a:cs typeface="Calibri"/>
              <a:sym typeface="Calibri"/>
            </a:endParaRPr>
          </a:p>
          <a:p>
            <a:pPr marL="228600" lvl="0" indent="-228600" algn="ctr">
              <a:buClr>
                <a:srgbClr val="00B050"/>
              </a:buClr>
              <a:buSzPts val="1800"/>
              <a:buNone/>
            </a:pPr>
            <a:r>
              <a:rPr lang="fr-FR" sz="1300" i="1" dirty="0">
                <a:solidFill>
                  <a:schemeClr val="tx1"/>
                </a:solidFill>
              </a:rPr>
              <a:t>en ayant préalablement réalisé un relevage conforme au référentiel départemental</a:t>
            </a:r>
            <a:endParaRPr sz="1300" dirty="0"/>
          </a:p>
        </p:txBody>
      </p:sp>
      <p:sp>
        <p:nvSpPr>
          <p:cNvPr id="575" name="Google Shape;575;p26"/>
          <p:cNvSpPr/>
          <p:nvPr/>
        </p:nvSpPr>
        <p:spPr>
          <a:xfrm>
            <a:off x="1106488" y="3463925"/>
            <a:ext cx="4298950" cy="5270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a:solidFill>
                  <a:schemeClr val="dk1"/>
                </a:solidFill>
                <a:latin typeface="Arial"/>
                <a:ea typeface="Arial"/>
                <a:cs typeface="Arial"/>
                <a:sym typeface="Arial"/>
              </a:rPr>
              <a:t>Fiabilité des réponses de la victime</a:t>
            </a:r>
            <a:r>
              <a:rPr lang="fr-FR" sz="1800" b="0" baseline="30000">
                <a:solidFill>
                  <a:schemeClr val="dk1"/>
                </a:solidFill>
                <a:latin typeface="Arial"/>
                <a:ea typeface="Arial"/>
                <a:cs typeface="Arial"/>
                <a:sym typeface="Arial"/>
              </a:rPr>
              <a:t>1</a:t>
            </a:r>
            <a:r>
              <a:rPr lang="fr-FR" sz="1800" b="0">
                <a:solidFill>
                  <a:schemeClr val="dk1"/>
                </a:solidFill>
                <a:latin typeface="Arial"/>
                <a:ea typeface="Arial"/>
                <a:cs typeface="Arial"/>
                <a:sym typeface="Arial"/>
              </a:rPr>
              <a:t> ? </a:t>
            </a:r>
            <a:r>
              <a:rPr lang="fr-FR" sz="1800" b="1">
                <a:solidFill>
                  <a:srgbClr val="FF0000"/>
                </a:solidFill>
                <a:latin typeface="Arial"/>
                <a:ea typeface="Arial"/>
                <a:cs typeface="Arial"/>
                <a:sym typeface="Arial"/>
              </a:rPr>
              <a:t>NON</a:t>
            </a:r>
            <a:endParaRPr/>
          </a:p>
        </p:txBody>
      </p:sp>
      <p:sp>
        <p:nvSpPr>
          <p:cNvPr id="576" name="Google Shape;576;p26"/>
          <p:cNvSpPr/>
          <p:nvPr/>
        </p:nvSpPr>
        <p:spPr>
          <a:xfrm>
            <a:off x="5668963" y="2513013"/>
            <a:ext cx="4975225" cy="2062162"/>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54000" algn="l" rtl="0">
              <a:spcBef>
                <a:spcPts val="0"/>
              </a:spcBef>
              <a:spcAft>
                <a:spcPts val="0"/>
              </a:spcAft>
              <a:buClr>
                <a:schemeClr val="dk1"/>
              </a:buClr>
              <a:buSzPts val="1400"/>
              <a:buFont typeface="Arial"/>
              <a:buNone/>
            </a:pPr>
            <a:endParaRPr sz="1400" b="1">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400"/>
              <a:buFont typeface="Arial"/>
              <a:buAutoNum type="arabicParenBoth"/>
            </a:pPr>
            <a:r>
              <a:rPr lang="fr-FR" sz="1400" b="1">
                <a:solidFill>
                  <a:srgbClr val="000000"/>
                </a:solidFill>
                <a:latin typeface="Arial"/>
                <a:ea typeface="Arial"/>
                <a:cs typeface="Arial"/>
                <a:sym typeface="Arial"/>
              </a:rPr>
              <a:t>Victime </a:t>
            </a:r>
            <a:r>
              <a:rPr lang="fr-FR" sz="1400" b="1">
                <a:solidFill>
                  <a:schemeClr val="dk1"/>
                </a:solidFill>
                <a:latin typeface="Arial"/>
                <a:ea typeface="Arial"/>
                <a:cs typeface="Arial"/>
                <a:sym typeface="Arial"/>
              </a:rPr>
              <a:t>dont les réponses sont qualifiées de NON fiables :</a:t>
            </a:r>
            <a:endParaRPr/>
          </a:p>
          <a:p>
            <a:pPr marL="342900" marR="0" lvl="0" indent="-342900" algn="l" rtl="0">
              <a:spcBef>
                <a:spcPts val="0"/>
              </a:spcBef>
              <a:spcAft>
                <a:spcPts val="0"/>
              </a:spcAft>
              <a:buNone/>
            </a:pPr>
            <a:endParaRPr sz="14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400"/>
              <a:buFont typeface="Noto Sans Symbols"/>
              <a:buChar char="❑"/>
            </a:pPr>
            <a:r>
              <a:rPr lang="fr-FR" sz="1400" b="0">
                <a:solidFill>
                  <a:schemeClr val="dk1"/>
                </a:solidFill>
                <a:latin typeface="Arial"/>
                <a:ea typeface="Arial"/>
                <a:cs typeface="Arial"/>
                <a:sym typeface="Arial"/>
              </a:rPr>
              <a:t>Présence d’une détresse vitale.</a:t>
            </a:r>
            <a:endParaRPr/>
          </a:p>
          <a:p>
            <a:pPr marL="342900" marR="0" lvl="0" indent="-342900" algn="l" rtl="0">
              <a:spcBef>
                <a:spcPts val="0"/>
              </a:spcBef>
              <a:spcAft>
                <a:spcPts val="0"/>
              </a:spcAft>
              <a:buClr>
                <a:srgbClr val="FF0000"/>
              </a:buClr>
              <a:buSzPts val="1400"/>
              <a:buFont typeface="Noto Sans Symbols"/>
              <a:buChar char="❑"/>
            </a:pPr>
            <a:r>
              <a:rPr lang="fr-FR" sz="1400" b="1">
                <a:solidFill>
                  <a:srgbClr val="FF0000"/>
                </a:solidFill>
                <a:latin typeface="Arial"/>
                <a:ea typeface="Arial"/>
                <a:cs typeface="Arial"/>
                <a:sym typeface="Arial"/>
              </a:rPr>
              <a:t>Altération du niveau de conscience</a:t>
            </a:r>
            <a:r>
              <a:rPr lang="fr-FR" sz="1400" b="1">
                <a:solidFill>
                  <a:srgbClr val="000000"/>
                </a:solidFill>
                <a:latin typeface="Arial"/>
                <a:ea typeface="Arial"/>
                <a:cs typeface="Arial"/>
                <a:sym typeface="Arial"/>
              </a:rPr>
              <a:t>.</a:t>
            </a:r>
            <a:endParaRPr/>
          </a:p>
          <a:p>
            <a:pPr marL="342900" marR="0" lvl="0" indent="-342900" algn="l" rtl="0">
              <a:spcBef>
                <a:spcPts val="0"/>
              </a:spcBef>
              <a:spcAft>
                <a:spcPts val="0"/>
              </a:spcAft>
              <a:buClr>
                <a:srgbClr val="000000"/>
              </a:buClr>
              <a:buSzPts val="1400"/>
              <a:buFont typeface="Noto Sans Symbols"/>
              <a:buChar char="❑"/>
            </a:pPr>
            <a:r>
              <a:rPr lang="fr-FR" sz="1400" b="0">
                <a:solidFill>
                  <a:srgbClr val="000000"/>
                </a:solidFill>
                <a:latin typeface="Arial"/>
                <a:ea typeface="Arial"/>
                <a:cs typeface="Arial"/>
                <a:sym typeface="Arial"/>
              </a:rPr>
              <a:t>Non coopération, difficultés de communication.</a:t>
            </a:r>
            <a:endParaRPr/>
          </a:p>
          <a:p>
            <a:pPr marL="342900" marR="0" lvl="0" indent="-342900" algn="l" rtl="0">
              <a:spcBef>
                <a:spcPts val="0"/>
              </a:spcBef>
              <a:spcAft>
                <a:spcPts val="0"/>
              </a:spcAft>
              <a:buClr>
                <a:srgbClr val="FF0000"/>
              </a:buClr>
              <a:buSzPts val="1400"/>
              <a:buFont typeface="Noto Sans Symbols"/>
              <a:buChar char="❑"/>
            </a:pPr>
            <a:r>
              <a:rPr lang="fr-FR" sz="1400" b="1">
                <a:solidFill>
                  <a:srgbClr val="FF0000"/>
                </a:solidFill>
                <a:latin typeface="Arial"/>
                <a:ea typeface="Arial"/>
                <a:cs typeface="Arial"/>
                <a:sym typeface="Arial"/>
              </a:rPr>
              <a:t>Influence de l’alcool</a:t>
            </a:r>
            <a:r>
              <a:rPr lang="fr-FR" sz="1400" b="0">
                <a:solidFill>
                  <a:schemeClr val="dk1"/>
                </a:solidFill>
                <a:latin typeface="Arial"/>
                <a:ea typeface="Arial"/>
                <a:cs typeface="Arial"/>
                <a:sym typeface="Arial"/>
              </a:rPr>
              <a:t> ou d’autres drogues.</a:t>
            </a:r>
            <a:endParaRPr/>
          </a:p>
          <a:p>
            <a:pPr marL="342900" marR="0" lvl="0" indent="-342900" algn="l" rtl="0">
              <a:spcBef>
                <a:spcPts val="0"/>
              </a:spcBef>
              <a:spcAft>
                <a:spcPts val="0"/>
              </a:spcAft>
              <a:buClr>
                <a:schemeClr val="dk1"/>
              </a:buClr>
              <a:buSzPts val="1400"/>
              <a:buFont typeface="Noto Sans Symbols"/>
              <a:buChar char="❑"/>
            </a:pPr>
            <a:r>
              <a:rPr lang="fr-FR" sz="1400" b="0">
                <a:solidFill>
                  <a:schemeClr val="dk1"/>
                </a:solidFill>
                <a:latin typeface="Arial"/>
                <a:ea typeface="Arial"/>
                <a:cs typeface="Arial"/>
                <a:sym typeface="Arial"/>
              </a:rPr>
              <a:t>Présence d’une atteinte traumatique sévère.</a:t>
            </a:r>
            <a:endParaRPr/>
          </a:p>
        </p:txBody>
      </p:sp>
    </p:spTree>
    <p:extLst>
      <p:ext uri="{BB962C8B-B14F-4D97-AF65-F5344CB8AC3E}">
        <p14:creationId xmlns:p14="http://schemas.microsoft.com/office/powerpoint/2010/main" val="88006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7"/>
          <p:cNvSpPr txBox="1">
            <a:spLocks noGrp="1"/>
          </p:cNvSpPr>
          <p:nvPr>
            <p:ph type="title"/>
          </p:nvPr>
        </p:nvSpPr>
        <p:spPr>
          <a:xfrm>
            <a:off x="793750" y="246743"/>
            <a:ext cx="10515600" cy="16900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FR" sz="7200" b="1" dirty="0"/>
              <a:t>CAS PARTICULIERS</a:t>
            </a:r>
            <a:endParaRPr sz="7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817" y="1804086"/>
            <a:ext cx="4461465" cy="4819135"/>
          </a:xfrm>
          <a:prstGeom prst="rect">
            <a:avLst/>
          </a:prstGeom>
        </p:spPr>
      </p:pic>
    </p:spTree>
    <p:extLst>
      <p:ext uri="{BB962C8B-B14F-4D97-AF65-F5344CB8AC3E}">
        <p14:creationId xmlns:p14="http://schemas.microsoft.com/office/powerpoint/2010/main" val="444561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28"/>
          <p:cNvSpPr txBox="1"/>
          <p:nvPr/>
        </p:nvSpPr>
        <p:spPr>
          <a:xfrm>
            <a:off x="2562225" y="515938"/>
            <a:ext cx="6911975" cy="544512"/>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N°10</a:t>
            </a:r>
            <a:endParaRPr/>
          </a:p>
        </p:txBody>
      </p:sp>
      <p:sp>
        <p:nvSpPr>
          <p:cNvPr id="587" name="Google Shape;587;p28"/>
          <p:cNvSpPr/>
          <p:nvPr/>
        </p:nvSpPr>
        <p:spPr>
          <a:xfrm>
            <a:off x="573768" y="2046061"/>
            <a:ext cx="6773863" cy="4486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HOMME 52 ANS – SDF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DÉGAGE UNE ODEUR D’ALCOOL + PRÉSENCE DE BOUTEILLES</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CHUTE DE SA HAUTEUR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 HÉMATOME AU FRONT + PERTE DE CONNAISSANCE PASSAGÈRE</a:t>
            </a:r>
            <a:r>
              <a:rPr lang="fr-FR" sz="1800" b="1" dirty="0">
                <a:solidFill>
                  <a:schemeClr val="dk1"/>
                </a:solidFill>
                <a:latin typeface="Arial"/>
                <a:ea typeface="Arial"/>
                <a:cs typeface="Arial"/>
                <a:sym typeface="Arial"/>
              </a:rPr>
              <a:t> </a:t>
            </a: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CONSCIENT DÉSORIENTÉ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AGITATION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rgbClr val="FFC000"/>
                </a:solidFill>
                <a:latin typeface="Calibri"/>
                <a:ea typeface="Calibri"/>
                <a:cs typeface="Calibri"/>
                <a:sym typeface="Calibri"/>
              </a:rPr>
              <a:t>INDICATION D’IMMOBILISATION DU RACHIS : OUI / NON ?</a:t>
            </a:r>
            <a:endParaRPr dirty="0">
              <a:solidFill>
                <a:srgbClr val="FFC000"/>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588" name="Google Shape;588;p28" descr="sdf-canada-housing-first-scaled"/>
          <p:cNvPicPr preferRelativeResize="0"/>
          <p:nvPr/>
        </p:nvPicPr>
        <p:blipFill rotWithShape="1">
          <a:blip r:embed="rId3">
            <a:alphaModFix/>
          </a:blip>
          <a:srcRect/>
          <a:stretch/>
        </p:blipFill>
        <p:spPr>
          <a:xfrm>
            <a:off x="7038975" y="1480457"/>
            <a:ext cx="4666796" cy="4441371"/>
          </a:xfrm>
          <a:prstGeom prst="rect">
            <a:avLst/>
          </a:prstGeom>
          <a:noFill/>
          <a:ln>
            <a:noFill/>
          </a:ln>
        </p:spPr>
      </p:pic>
    </p:spTree>
    <p:extLst>
      <p:ext uri="{BB962C8B-B14F-4D97-AF65-F5344CB8AC3E}">
        <p14:creationId xmlns:p14="http://schemas.microsoft.com/office/powerpoint/2010/main" val="118168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9"/>
          <p:cNvSpPr txBox="1">
            <a:spLocks noGrp="1"/>
          </p:cNvSpPr>
          <p:nvPr>
            <p:ph type="body" idx="1"/>
          </p:nvPr>
        </p:nvSpPr>
        <p:spPr>
          <a:xfrm>
            <a:off x="1497013" y="1618342"/>
            <a:ext cx="10123487" cy="4866595"/>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rgbClr val="FF0000"/>
              </a:buClr>
              <a:buSzPts val="1800"/>
              <a:buFont typeface="Arial"/>
              <a:buNone/>
            </a:pPr>
            <a:r>
              <a:rPr lang="fr-FR" sz="1800" b="1" dirty="0" smtClean="0">
                <a:solidFill>
                  <a:srgbClr val="FF0000"/>
                </a:solidFill>
                <a:latin typeface="Calibri"/>
                <a:ea typeface="Calibri"/>
                <a:cs typeface="Calibri"/>
                <a:sym typeface="Calibri"/>
              </a:rPr>
              <a:t>IMMOBILISATION </a:t>
            </a:r>
            <a:r>
              <a:rPr lang="fr-FR" sz="1800" b="1" dirty="0">
                <a:solidFill>
                  <a:srgbClr val="FF0000"/>
                </a:solidFill>
                <a:latin typeface="Calibri"/>
                <a:ea typeface="Calibri"/>
                <a:cs typeface="Calibri"/>
                <a:sym typeface="Calibri"/>
              </a:rPr>
              <a:t>DU RACHIS INDIQUÉE </a:t>
            </a:r>
            <a:endParaRPr sz="1800" b="1" dirty="0">
              <a:solidFill>
                <a:srgbClr val="FF0000"/>
              </a:solidFill>
            </a:endParaRPr>
          </a:p>
          <a:p>
            <a:pPr marL="0" lvl="0" indent="0" algn="ctr" rtl="0">
              <a:lnSpc>
                <a:spcPct val="90000"/>
              </a:lnSpc>
              <a:spcBef>
                <a:spcPts val="1000"/>
              </a:spcBef>
              <a:spcAft>
                <a:spcPts val="0"/>
              </a:spcAft>
              <a:buClr>
                <a:srgbClr val="FF0000"/>
              </a:buClr>
              <a:buSzPts val="1800"/>
              <a:buFont typeface="Arial"/>
              <a:buNone/>
            </a:pPr>
            <a:r>
              <a:rPr lang="fr-FR" sz="1800" b="1" dirty="0">
                <a:solidFill>
                  <a:srgbClr val="FF0000"/>
                </a:solidFill>
                <a:latin typeface="Calibri"/>
                <a:ea typeface="Calibri"/>
                <a:cs typeface="Calibri"/>
                <a:sym typeface="Calibri"/>
              </a:rPr>
              <a:t>MAIS … AGITATION </a:t>
            </a:r>
            <a:endParaRPr lang="fr-FR" sz="1800" b="1" dirty="0" smtClean="0">
              <a:solidFill>
                <a:srgbClr val="FF0000"/>
              </a:solidFill>
              <a:latin typeface="Calibri"/>
              <a:ea typeface="Calibri"/>
              <a:cs typeface="Calibri"/>
              <a:sym typeface="Calibri"/>
            </a:endParaRPr>
          </a:p>
          <a:p>
            <a:pPr marL="0" lvl="0" indent="0" algn="ctr" rtl="0">
              <a:lnSpc>
                <a:spcPct val="90000"/>
              </a:lnSpc>
              <a:spcBef>
                <a:spcPts val="1000"/>
              </a:spcBef>
              <a:spcAft>
                <a:spcPts val="0"/>
              </a:spcAft>
              <a:buClr>
                <a:srgbClr val="FF0000"/>
              </a:buClr>
              <a:buSzPts val="1800"/>
              <a:buFont typeface="Arial"/>
              <a:buNone/>
            </a:pPr>
            <a:endParaRPr sz="1800" dirty="0"/>
          </a:p>
          <a:p>
            <a:pPr marL="0" lvl="0" indent="0" algn="just">
              <a:spcBef>
                <a:spcPts val="0"/>
              </a:spcBef>
              <a:buNone/>
            </a:pPr>
            <a:endParaRPr lang="fr-FR" sz="800" dirty="0"/>
          </a:p>
          <a:p>
            <a:pPr marL="0" lvl="0" indent="0" algn="just">
              <a:spcBef>
                <a:spcPts val="0"/>
              </a:spcBef>
              <a:buNone/>
            </a:pPr>
            <a:r>
              <a:rPr lang="fr-FR" sz="1600" b="1" i="1" dirty="0">
                <a:solidFill>
                  <a:schemeClr val="tx1"/>
                </a:solidFill>
              </a:rPr>
              <a:t>« Devant une victime agitée ou non coopérante (intoxication alcoolique associée, enfant…) et qui refuse </a:t>
            </a:r>
            <a:endParaRPr lang="fr-FR" sz="1600" b="1" i="1" dirty="0" smtClean="0">
              <a:solidFill>
                <a:schemeClr val="tx1"/>
              </a:solidFill>
            </a:endParaRPr>
          </a:p>
          <a:p>
            <a:pPr marL="0" lvl="0" indent="0" algn="just">
              <a:spcBef>
                <a:spcPts val="0"/>
              </a:spcBef>
              <a:buNone/>
            </a:pPr>
            <a:r>
              <a:rPr lang="fr-FR" sz="1600" b="1" i="1" dirty="0" smtClean="0">
                <a:solidFill>
                  <a:schemeClr val="tx1"/>
                </a:solidFill>
              </a:rPr>
              <a:t>toute </a:t>
            </a:r>
            <a:r>
              <a:rPr lang="fr-FR" sz="1600" b="1" i="1" dirty="0">
                <a:solidFill>
                  <a:schemeClr val="tx1"/>
                </a:solidFill>
              </a:rPr>
              <a:t>immobilisation, ne pas l’immobiliser, la laisser s’installer dans la position qui lui est le plus confortable tout </a:t>
            </a:r>
            <a:r>
              <a:rPr lang="fr-FR" sz="1600" b="1" i="1" dirty="0" smtClean="0">
                <a:solidFill>
                  <a:schemeClr val="tx1"/>
                </a:solidFill>
              </a:rPr>
              <a:t>en</a:t>
            </a:r>
          </a:p>
          <a:p>
            <a:pPr marL="0" lvl="0" indent="0" algn="just">
              <a:spcBef>
                <a:spcPts val="0"/>
              </a:spcBef>
              <a:buNone/>
            </a:pPr>
            <a:r>
              <a:rPr lang="fr-FR" sz="1600" b="1" i="1" dirty="0" smtClean="0">
                <a:solidFill>
                  <a:schemeClr val="tx1"/>
                </a:solidFill>
              </a:rPr>
              <a:t> </a:t>
            </a:r>
            <a:r>
              <a:rPr lang="fr-FR" sz="1600" b="1" i="1" dirty="0">
                <a:solidFill>
                  <a:schemeClr val="tx1"/>
                </a:solidFill>
              </a:rPr>
              <a:t>essayant de maintenir à 2 mains la tête dans </a:t>
            </a:r>
            <a:r>
              <a:rPr lang="fr-FR" sz="1600" b="1" i="1" dirty="0" smtClean="0">
                <a:solidFill>
                  <a:schemeClr val="tx1"/>
                </a:solidFill>
              </a:rPr>
              <a:t>l’axe. »</a:t>
            </a:r>
            <a:endParaRPr lang="fr-FR" sz="1600" b="1" i="1" dirty="0">
              <a:solidFill>
                <a:schemeClr val="tx1"/>
              </a:solidFill>
              <a:latin typeface="Arial"/>
              <a:ea typeface="Arial"/>
              <a:cs typeface="Arial"/>
              <a:sym typeface="Arial"/>
            </a:endParaRPr>
          </a:p>
          <a:p>
            <a:pPr marL="0" lvl="0" indent="0" algn="just">
              <a:spcBef>
                <a:spcPts val="0"/>
              </a:spcBef>
              <a:buNone/>
            </a:pPr>
            <a:endParaRPr lang="fr-FR" sz="1600" b="1" i="1" dirty="0"/>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a:p>
            <a:pPr marL="0" lvl="0" indent="0" algn="ctr" rtl="0">
              <a:lnSpc>
                <a:spcPct val="90000"/>
              </a:lnSpc>
              <a:spcBef>
                <a:spcPts val="1000"/>
              </a:spcBef>
              <a:spcAft>
                <a:spcPts val="0"/>
              </a:spcAft>
              <a:buClr>
                <a:schemeClr val="dk1"/>
              </a:buClr>
              <a:buSzPts val="800"/>
              <a:buFont typeface="Arial"/>
              <a:buNone/>
            </a:pPr>
            <a:endParaRPr sz="800" b="1" dirty="0">
              <a:solidFill>
                <a:srgbClr val="00B050"/>
              </a:solidFill>
            </a:endParaRPr>
          </a:p>
        </p:txBody>
      </p:sp>
      <p:sp>
        <p:nvSpPr>
          <p:cNvPr id="594" name="Google Shape;594;p29"/>
          <p:cNvSpPr/>
          <p:nvPr/>
        </p:nvSpPr>
        <p:spPr>
          <a:xfrm>
            <a:off x="1605870" y="2277224"/>
            <a:ext cx="4211637" cy="5270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Fiabilité des réponses de la victime</a:t>
            </a:r>
            <a:r>
              <a:rPr lang="fr-FR" sz="1800" b="0" baseline="30000" dirty="0">
                <a:solidFill>
                  <a:schemeClr val="dk1"/>
                </a:solidFill>
                <a:latin typeface="Arial"/>
                <a:ea typeface="Arial"/>
                <a:cs typeface="Arial"/>
                <a:sym typeface="Arial"/>
              </a:rPr>
              <a:t>1</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NON</a:t>
            </a:r>
            <a:endParaRPr dirty="0"/>
          </a:p>
        </p:txBody>
      </p:sp>
      <p:sp>
        <p:nvSpPr>
          <p:cNvPr id="595" name="Google Shape;595;p29"/>
          <p:cNvSpPr/>
          <p:nvPr/>
        </p:nvSpPr>
        <p:spPr>
          <a:xfrm>
            <a:off x="1497013" y="585788"/>
            <a:ext cx="10515600" cy="6270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2800" b="1" dirty="0">
                <a:solidFill>
                  <a:schemeClr val="dk1"/>
                </a:solidFill>
                <a:latin typeface="Calibri"/>
                <a:ea typeface="Calibri"/>
                <a:cs typeface="Calibri"/>
                <a:sym typeface="Calibri"/>
              </a:rPr>
              <a:t>SOLUTION ÉTUDE DE CAS N°10</a:t>
            </a:r>
            <a:endParaRPr dirty="0"/>
          </a:p>
        </p:txBody>
      </p:sp>
      <p:sp>
        <p:nvSpPr>
          <p:cNvPr id="596" name="Google Shape;596;p29"/>
          <p:cNvSpPr/>
          <p:nvPr/>
        </p:nvSpPr>
        <p:spPr>
          <a:xfrm>
            <a:off x="6430963" y="1773192"/>
            <a:ext cx="4975225" cy="2062163"/>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54000" algn="l" rtl="0">
              <a:spcBef>
                <a:spcPts val="0"/>
              </a:spcBef>
              <a:spcAft>
                <a:spcPts val="0"/>
              </a:spcAft>
              <a:buClr>
                <a:schemeClr val="dk1"/>
              </a:buClr>
              <a:buSzPts val="1400"/>
              <a:buFont typeface="Arial"/>
              <a:buNone/>
            </a:pPr>
            <a:endParaRPr sz="1400" b="1"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400"/>
              <a:buFont typeface="Arial"/>
              <a:buAutoNum type="arabicParenBoth"/>
            </a:pPr>
            <a:r>
              <a:rPr lang="fr-FR" sz="1400" b="1" dirty="0">
                <a:solidFill>
                  <a:srgbClr val="000000"/>
                </a:solidFill>
                <a:latin typeface="Arial"/>
                <a:ea typeface="Arial"/>
                <a:cs typeface="Arial"/>
                <a:sym typeface="Arial"/>
              </a:rPr>
              <a:t>Victime </a:t>
            </a:r>
            <a:r>
              <a:rPr lang="fr-FR" sz="1400" b="1" dirty="0">
                <a:solidFill>
                  <a:schemeClr val="dk1"/>
                </a:solidFill>
                <a:latin typeface="Arial"/>
                <a:ea typeface="Arial"/>
                <a:cs typeface="Arial"/>
                <a:sym typeface="Arial"/>
              </a:rPr>
              <a:t>dont les réponses sont qualifiées de NON fiables :</a:t>
            </a:r>
            <a:endParaRPr dirty="0"/>
          </a:p>
          <a:p>
            <a:pPr marL="342900" marR="0" lvl="0" indent="-342900" algn="l" rtl="0">
              <a:spcBef>
                <a:spcPts val="0"/>
              </a:spcBef>
              <a:spcAft>
                <a:spcPts val="0"/>
              </a:spcAft>
              <a:buNone/>
            </a:pPr>
            <a:endParaRPr sz="1400" b="1"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400"/>
              <a:buFont typeface="Noto Sans Symbols"/>
              <a:buChar char="❑"/>
            </a:pPr>
            <a:r>
              <a:rPr lang="fr-FR" sz="1400" b="0" dirty="0">
                <a:solidFill>
                  <a:schemeClr val="dk1"/>
                </a:solidFill>
                <a:latin typeface="Arial"/>
                <a:ea typeface="Arial"/>
                <a:cs typeface="Arial"/>
                <a:sym typeface="Arial"/>
              </a:rPr>
              <a:t>Présence d’une détresse vitale.</a:t>
            </a:r>
            <a:endParaRPr dirty="0"/>
          </a:p>
          <a:p>
            <a:pPr marL="342900" marR="0" lvl="0" indent="-342900" algn="l" rtl="0">
              <a:spcBef>
                <a:spcPts val="0"/>
              </a:spcBef>
              <a:spcAft>
                <a:spcPts val="0"/>
              </a:spcAft>
              <a:buClr>
                <a:srgbClr val="FF0000"/>
              </a:buClr>
              <a:buSzPts val="1400"/>
              <a:buFont typeface="Noto Sans Symbols"/>
              <a:buChar char="❑"/>
            </a:pPr>
            <a:r>
              <a:rPr lang="fr-FR" sz="1400" b="1" dirty="0">
                <a:solidFill>
                  <a:srgbClr val="FF0000"/>
                </a:solidFill>
                <a:latin typeface="Arial"/>
                <a:ea typeface="Arial"/>
                <a:cs typeface="Arial"/>
                <a:sym typeface="Arial"/>
              </a:rPr>
              <a:t>Altération du niveau de conscience</a:t>
            </a:r>
            <a:r>
              <a:rPr lang="fr-FR" sz="1400" b="1" dirty="0">
                <a:solidFill>
                  <a:srgbClr val="000000"/>
                </a:solidFill>
                <a:latin typeface="Arial"/>
                <a:ea typeface="Arial"/>
                <a:cs typeface="Arial"/>
                <a:sym typeface="Arial"/>
              </a:rPr>
              <a:t>.</a:t>
            </a:r>
            <a:endParaRPr dirty="0"/>
          </a:p>
          <a:p>
            <a:pPr marL="342900" marR="0" lvl="0" indent="-342900" algn="l" rtl="0">
              <a:spcBef>
                <a:spcPts val="0"/>
              </a:spcBef>
              <a:spcAft>
                <a:spcPts val="0"/>
              </a:spcAft>
              <a:buClr>
                <a:srgbClr val="FF0000"/>
              </a:buClr>
              <a:buSzPts val="1400"/>
              <a:buFont typeface="Noto Sans Symbols"/>
              <a:buChar char="❑"/>
            </a:pPr>
            <a:r>
              <a:rPr lang="fr-FR" sz="1400" b="1" dirty="0">
                <a:solidFill>
                  <a:srgbClr val="FF0000"/>
                </a:solidFill>
                <a:latin typeface="Arial"/>
                <a:ea typeface="Arial"/>
                <a:cs typeface="Arial"/>
                <a:sym typeface="Arial"/>
              </a:rPr>
              <a:t>Non coopération</a:t>
            </a:r>
            <a:r>
              <a:rPr lang="fr-FR" sz="1400" b="0" dirty="0">
                <a:solidFill>
                  <a:srgbClr val="000000"/>
                </a:solidFill>
                <a:latin typeface="Arial"/>
                <a:ea typeface="Arial"/>
                <a:cs typeface="Arial"/>
                <a:sym typeface="Arial"/>
              </a:rPr>
              <a:t>, difficultés de communication.</a:t>
            </a:r>
            <a:endParaRPr dirty="0"/>
          </a:p>
          <a:p>
            <a:pPr marL="342900" marR="0" lvl="0" indent="-342900" algn="l" rtl="0">
              <a:spcBef>
                <a:spcPts val="0"/>
              </a:spcBef>
              <a:spcAft>
                <a:spcPts val="0"/>
              </a:spcAft>
              <a:buClr>
                <a:srgbClr val="FF0000"/>
              </a:buClr>
              <a:buSzPts val="1400"/>
              <a:buFont typeface="Noto Sans Symbols"/>
              <a:buChar char="❑"/>
            </a:pPr>
            <a:r>
              <a:rPr lang="fr-FR" sz="1400" b="1" dirty="0">
                <a:solidFill>
                  <a:srgbClr val="FF0000"/>
                </a:solidFill>
                <a:latin typeface="Arial"/>
                <a:ea typeface="Arial"/>
                <a:cs typeface="Arial"/>
                <a:sym typeface="Arial"/>
              </a:rPr>
              <a:t>Influence de l’alcool</a:t>
            </a:r>
            <a:r>
              <a:rPr lang="fr-FR" sz="1400" b="0" dirty="0">
                <a:solidFill>
                  <a:schemeClr val="dk1"/>
                </a:solidFill>
                <a:latin typeface="Arial"/>
                <a:ea typeface="Arial"/>
                <a:cs typeface="Arial"/>
                <a:sym typeface="Arial"/>
              </a:rPr>
              <a:t> ou d’autres drogues.</a:t>
            </a:r>
            <a:endParaRPr dirty="0"/>
          </a:p>
          <a:p>
            <a:pPr marL="342900" marR="0" lvl="0" indent="-342900" algn="l" rtl="0">
              <a:spcBef>
                <a:spcPts val="0"/>
              </a:spcBef>
              <a:spcAft>
                <a:spcPts val="0"/>
              </a:spcAft>
              <a:buClr>
                <a:schemeClr val="dk1"/>
              </a:buClr>
              <a:buSzPts val="1400"/>
              <a:buFont typeface="Noto Sans Symbols"/>
              <a:buChar char="❑"/>
            </a:pPr>
            <a:r>
              <a:rPr lang="fr-FR" sz="1400" b="0" dirty="0">
                <a:solidFill>
                  <a:schemeClr val="dk1"/>
                </a:solidFill>
                <a:latin typeface="Arial"/>
                <a:ea typeface="Arial"/>
                <a:cs typeface="Arial"/>
                <a:sym typeface="Arial"/>
              </a:rPr>
              <a:t>Présence d’une atteinte traumatique sévère.</a:t>
            </a:r>
            <a:endParaRPr dirty="0"/>
          </a:p>
        </p:txBody>
      </p:sp>
    </p:spTree>
    <p:extLst>
      <p:ext uri="{BB962C8B-B14F-4D97-AF65-F5344CB8AC3E}">
        <p14:creationId xmlns:p14="http://schemas.microsoft.com/office/powerpoint/2010/main" val="3823115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graphicFrame>
        <p:nvGraphicFramePr>
          <p:cNvPr id="610" name="Google Shape;610;p31"/>
          <p:cNvGraphicFramePr/>
          <p:nvPr>
            <p:extLst>
              <p:ext uri="{D42A27DB-BD31-4B8C-83A1-F6EECF244321}">
                <p14:modId xmlns:p14="http://schemas.microsoft.com/office/powerpoint/2010/main" val="512083567"/>
              </p:ext>
            </p:extLst>
          </p:nvPr>
        </p:nvGraphicFramePr>
        <p:xfrm>
          <a:off x="2397211" y="358347"/>
          <a:ext cx="7574103" cy="1201940"/>
        </p:xfrm>
        <a:graphic>
          <a:graphicData uri="http://schemas.openxmlformats.org/drawingml/2006/table">
            <a:tbl>
              <a:tblPr>
                <a:noFill/>
              </a:tblPr>
              <a:tblGrid>
                <a:gridCol w="7574103">
                  <a:extLst>
                    <a:ext uri="{9D8B030D-6E8A-4147-A177-3AD203B41FA5}">
                      <a16:colId xmlns:a16="http://schemas.microsoft.com/office/drawing/2014/main" val="20000"/>
                    </a:ext>
                  </a:extLst>
                </a:gridCol>
              </a:tblGrid>
              <a:tr h="1201940">
                <a:tc>
                  <a:txBody>
                    <a:bodyPr/>
                    <a:lstStyle/>
                    <a:p>
                      <a:pPr marL="0" marR="0" lvl="0" indent="0" algn="ctr" rtl="0">
                        <a:lnSpc>
                          <a:spcPct val="107000"/>
                        </a:lnSpc>
                        <a:spcBef>
                          <a:spcPts val="0"/>
                        </a:spcBef>
                        <a:spcAft>
                          <a:spcPts val="0"/>
                        </a:spcAft>
                        <a:buClr>
                          <a:srgbClr val="FFFFFF"/>
                        </a:buClr>
                        <a:buSzPts val="1800"/>
                        <a:buFont typeface="Calibri"/>
                        <a:buNone/>
                      </a:pPr>
                      <a:endParaRPr lang="fr-FR" sz="1800" b="1" i="0" u="none" strike="noStrike" cap="none" dirty="0" smtClean="0">
                        <a:solidFill>
                          <a:srgbClr val="FFFFFF"/>
                        </a:solidFill>
                        <a:latin typeface="Calibri"/>
                        <a:ea typeface="Calibri"/>
                        <a:cs typeface="Calibri"/>
                        <a:sym typeface="Calibri"/>
                      </a:endParaRPr>
                    </a:p>
                    <a:p>
                      <a:pPr marL="0" marR="0" lvl="0" indent="0" algn="ctr" rtl="0">
                        <a:lnSpc>
                          <a:spcPct val="107000"/>
                        </a:lnSpc>
                        <a:spcBef>
                          <a:spcPts val="0"/>
                        </a:spcBef>
                        <a:spcAft>
                          <a:spcPts val="0"/>
                        </a:spcAft>
                        <a:buClr>
                          <a:srgbClr val="FFFFFF"/>
                        </a:buClr>
                        <a:buSzPts val="1800"/>
                        <a:buFont typeface="Calibri"/>
                        <a:buNone/>
                      </a:pPr>
                      <a:r>
                        <a:rPr lang="fr-FR" sz="1800" b="1" i="0" u="none" strike="noStrike" cap="none" dirty="0" smtClean="0">
                          <a:solidFill>
                            <a:srgbClr val="FFFFFF"/>
                          </a:solidFill>
                          <a:latin typeface="Calibri"/>
                          <a:ea typeface="Calibri"/>
                          <a:cs typeface="Calibri"/>
                          <a:sym typeface="Calibri"/>
                        </a:rPr>
                        <a:t>Victime </a:t>
                      </a:r>
                      <a:r>
                        <a:rPr lang="fr-FR" sz="1800" b="1" i="0" u="none" strike="noStrike" cap="none" dirty="0">
                          <a:solidFill>
                            <a:srgbClr val="FFFFFF"/>
                          </a:solidFill>
                          <a:latin typeface="Calibri"/>
                          <a:ea typeface="Calibri"/>
                          <a:cs typeface="Calibri"/>
                          <a:sym typeface="Calibri"/>
                        </a:rPr>
                        <a:t>qui présente une déformation préexistante de la colonne vertébrale (cyphose, scoliose…), victime très âgée (déformations liées à l’ostéoporose)</a:t>
                      </a:r>
                      <a:endParaRPr sz="1800" b="1" i="0" u="none" strike="noStrike" cap="none" dirty="0">
                        <a:solidFill>
                          <a:srgbClr val="FFFFFF"/>
                        </a:solidFill>
                        <a:latin typeface="Calibri"/>
                        <a:ea typeface="Calibri"/>
                        <a:cs typeface="Calibri"/>
                        <a:sym typeface="Calibri"/>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bl>
          </a:graphicData>
        </a:graphic>
      </p:graphicFrame>
      <p:sp>
        <p:nvSpPr>
          <p:cNvPr id="611" name="Google Shape;611;p31"/>
          <p:cNvSpPr/>
          <p:nvPr/>
        </p:nvSpPr>
        <p:spPr>
          <a:xfrm>
            <a:off x="759778" y="2618631"/>
            <a:ext cx="6105842" cy="3046948"/>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fr-FR" sz="1600" b="1" i="1" dirty="0">
                <a:solidFill>
                  <a:schemeClr val="dk1"/>
                </a:solidFill>
                <a:latin typeface="Arial"/>
                <a:ea typeface="Arial"/>
                <a:cs typeface="Arial"/>
                <a:sym typeface="Arial"/>
              </a:rPr>
              <a:t>« L’immobilisation en position horizontale corps entier d’une victime très âgée ou qui présente une déformation préexistante de la colonne vertébrale est difficile et peut être contre-productive (augmentation de la douleur, aggravation des signes ou de la lésion).</a:t>
            </a:r>
            <a:endParaRPr dirty="0"/>
          </a:p>
          <a:p>
            <a:pPr marL="0" marR="0" lvl="0" indent="0" algn="just" rtl="0">
              <a:spcBef>
                <a:spcPts val="0"/>
              </a:spcBef>
              <a:spcAft>
                <a:spcPts val="0"/>
              </a:spcAft>
              <a:buNone/>
            </a:pPr>
            <a:endParaRPr sz="1600" b="1" i="1" dirty="0">
              <a:solidFill>
                <a:schemeClr val="dk1"/>
              </a:solidFill>
              <a:latin typeface="Arial"/>
              <a:ea typeface="Arial"/>
              <a:cs typeface="Arial"/>
              <a:sym typeface="Arial"/>
            </a:endParaRPr>
          </a:p>
          <a:p>
            <a:pPr marL="0" marR="0" lvl="0" indent="0" algn="just" rtl="0">
              <a:spcBef>
                <a:spcPts val="0"/>
              </a:spcBef>
              <a:spcAft>
                <a:spcPts val="0"/>
              </a:spcAft>
              <a:buNone/>
            </a:pPr>
            <a:r>
              <a:rPr lang="fr-FR" sz="1600" b="1" i="1" dirty="0">
                <a:solidFill>
                  <a:schemeClr val="dk1"/>
                </a:solidFill>
                <a:latin typeface="Arial"/>
                <a:ea typeface="Arial"/>
                <a:cs typeface="Arial"/>
                <a:sym typeface="Arial"/>
              </a:rPr>
              <a:t>Il est alors nécessaire de respecter la position et la déformation de la victime et l’immobiliser dans la position qui lui est la plus confortable.</a:t>
            </a:r>
            <a:endParaRPr dirty="0"/>
          </a:p>
          <a:p>
            <a:pPr marL="0" marR="0" lvl="0" indent="0" algn="just" rtl="0">
              <a:spcBef>
                <a:spcPts val="0"/>
              </a:spcBef>
              <a:spcAft>
                <a:spcPts val="0"/>
              </a:spcAft>
              <a:buNone/>
            </a:pPr>
            <a:endParaRPr sz="1600" b="1" i="1" dirty="0">
              <a:solidFill>
                <a:srgbClr val="FF0000"/>
              </a:solidFill>
              <a:latin typeface="Arial"/>
              <a:ea typeface="Arial"/>
              <a:cs typeface="Arial"/>
              <a:sym typeface="Arial"/>
            </a:endParaRPr>
          </a:p>
          <a:p>
            <a:pPr marL="0" marR="0" lvl="0" indent="0" algn="just" rtl="0">
              <a:spcBef>
                <a:spcPts val="0"/>
              </a:spcBef>
              <a:spcAft>
                <a:spcPts val="0"/>
              </a:spcAft>
              <a:buNone/>
            </a:pPr>
            <a:r>
              <a:rPr lang="fr-FR" sz="1600" b="1" i="1" dirty="0">
                <a:solidFill>
                  <a:schemeClr val="dk1"/>
                </a:solidFill>
                <a:latin typeface="Arial"/>
                <a:ea typeface="Arial"/>
                <a:cs typeface="Arial"/>
                <a:sym typeface="Arial"/>
              </a:rPr>
              <a:t>Seul le matelas </a:t>
            </a:r>
            <a:r>
              <a:rPr lang="fr-FR" sz="1600" b="1" i="1" dirty="0" err="1">
                <a:solidFill>
                  <a:schemeClr val="dk1"/>
                </a:solidFill>
                <a:latin typeface="Arial"/>
                <a:ea typeface="Arial"/>
                <a:cs typeface="Arial"/>
                <a:sym typeface="Arial"/>
              </a:rPr>
              <a:t>immobilisateur</a:t>
            </a:r>
            <a:r>
              <a:rPr lang="fr-FR" sz="1600" b="1" i="1" dirty="0">
                <a:solidFill>
                  <a:schemeClr val="dk1"/>
                </a:solidFill>
                <a:latin typeface="Arial"/>
                <a:ea typeface="Arial"/>
                <a:cs typeface="Arial"/>
                <a:sym typeface="Arial"/>
              </a:rPr>
              <a:t> à dépression permet de réaliser cette immobilisation et garder la victime immobile. »</a:t>
            </a:r>
            <a:endParaRPr dirty="0"/>
          </a:p>
        </p:txBody>
      </p:sp>
      <p:pic>
        <p:nvPicPr>
          <p:cNvPr id="612" name="Google Shape;612;p31" descr="cyphose_avant-225x300"/>
          <p:cNvPicPr preferRelativeResize="0"/>
          <p:nvPr/>
        </p:nvPicPr>
        <p:blipFill rotWithShape="1">
          <a:blip r:embed="rId3">
            <a:alphaModFix/>
          </a:blip>
          <a:srcRect/>
          <a:stretch/>
        </p:blipFill>
        <p:spPr>
          <a:xfrm>
            <a:off x="7414260" y="2125980"/>
            <a:ext cx="2894965" cy="3771900"/>
          </a:xfrm>
          <a:prstGeom prst="rect">
            <a:avLst/>
          </a:prstGeom>
          <a:noFill/>
          <a:ln>
            <a:noFill/>
          </a:ln>
        </p:spPr>
      </p:pic>
      <p:pic>
        <p:nvPicPr>
          <p:cNvPr id="613" name="Google Shape;613;p31" descr="kyphosis_scoliosis14672520_m_0"/>
          <p:cNvPicPr preferRelativeResize="0"/>
          <p:nvPr/>
        </p:nvPicPr>
        <p:blipFill rotWithShape="1">
          <a:blip r:embed="rId4">
            <a:alphaModFix/>
          </a:blip>
          <a:srcRect/>
          <a:stretch/>
        </p:blipFill>
        <p:spPr>
          <a:xfrm>
            <a:off x="10223500" y="2125980"/>
            <a:ext cx="1762125" cy="3771900"/>
          </a:xfrm>
          <a:prstGeom prst="rect">
            <a:avLst/>
          </a:prstGeom>
          <a:noFill/>
          <a:ln>
            <a:noFill/>
          </a:ln>
        </p:spPr>
      </p:pic>
    </p:spTree>
    <p:extLst>
      <p:ext uri="{BB962C8B-B14F-4D97-AF65-F5344CB8AC3E}">
        <p14:creationId xmlns:p14="http://schemas.microsoft.com/office/powerpoint/2010/main" val="367126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5"/>
          <p:cNvPicPr preferRelativeResize="0"/>
          <p:nvPr/>
        </p:nvPicPr>
        <p:blipFill rotWithShape="1">
          <a:blip r:embed="rId3">
            <a:alphaModFix/>
          </a:blip>
          <a:srcRect/>
          <a:stretch/>
        </p:blipFill>
        <p:spPr>
          <a:xfrm>
            <a:off x="478971" y="152401"/>
            <a:ext cx="5493657" cy="6531428"/>
          </a:xfrm>
          <a:prstGeom prst="rect">
            <a:avLst/>
          </a:prstGeom>
          <a:noFill/>
          <a:ln>
            <a:noFill/>
          </a:ln>
        </p:spPr>
      </p:pic>
      <p:pic>
        <p:nvPicPr>
          <p:cNvPr id="407" name="Google Shape;407;p5"/>
          <p:cNvPicPr preferRelativeResize="0"/>
          <p:nvPr/>
        </p:nvPicPr>
        <p:blipFill rotWithShape="1">
          <a:blip r:embed="rId4">
            <a:alphaModFix/>
          </a:blip>
          <a:srcRect/>
          <a:stretch/>
        </p:blipFill>
        <p:spPr>
          <a:xfrm>
            <a:off x="6341654" y="152400"/>
            <a:ext cx="5173980" cy="6531429"/>
          </a:xfrm>
          <a:prstGeom prst="rect">
            <a:avLst/>
          </a:prstGeom>
          <a:noFill/>
          <a:ln>
            <a:noFill/>
          </a:ln>
        </p:spPr>
      </p:pic>
    </p:spTree>
    <p:extLst>
      <p:ext uri="{BB962C8B-B14F-4D97-AF65-F5344CB8AC3E}">
        <p14:creationId xmlns:p14="http://schemas.microsoft.com/office/powerpoint/2010/main" val="320204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
          <p:cNvSpPr txBox="1"/>
          <p:nvPr/>
        </p:nvSpPr>
        <p:spPr>
          <a:xfrm>
            <a:off x="2430463" y="661988"/>
            <a:ext cx="6911975" cy="544512"/>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i="0" u="none" strike="noStrike" cap="none">
                <a:solidFill>
                  <a:schemeClr val="lt1"/>
                </a:solidFill>
                <a:latin typeface="Calibri"/>
                <a:ea typeface="Calibri"/>
                <a:cs typeface="Calibri"/>
                <a:sym typeface="Calibri"/>
              </a:rPr>
              <a:t>ÉTUDE DE CAS N°1</a:t>
            </a:r>
            <a:endParaRPr/>
          </a:p>
        </p:txBody>
      </p:sp>
      <p:sp>
        <p:nvSpPr>
          <p:cNvPr id="413" name="Google Shape;413;p6"/>
          <p:cNvSpPr/>
          <p:nvPr/>
        </p:nvSpPr>
        <p:spPr>
          <a:xfrm>
            <a:off x="576262" y="2572843"/>
            <a:ext cx="6464617"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0" i="0" u="none" strike="noStrike" cap="none" dirty="0">
                <a:solidFill>
                  <a:schemeClr val="dk1"/>
                </a:solidFill>
                <a:latin typeface="Calibri"/>
                <a:ea typeface="Calibri"/>
                <a:cs typeface="Calibri"/>
                <a:sym typeface="Calibri"/>
              </a:rPr>
              <a:t>HOMME 54 ANS</a:t>
            </a:r>
            <a:endParaRPr sz="2800"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b="0" dirty="0">
                <a:solidFill>
                  <a:schemeClr val="dk1"/>
                </a:solidFill>
                <a:latin typeface="Calibri"/>
                <a:ea typeface="Calibri"/>
                <a:cs typeface="Calibri"/>
                <a:sym typeface="Calibri"/>
              </a:rPr>
              <a:t>CHUTE </a:t>
            </a:r>
            <a:r>
              <a:rPr lang="fr-FR" sz="2800" b="0" dirty="0" smtClean="0">
                <a:solidFill>
                  <a:schemeClr val="dk1"/>
                </a:solidFill>
                <a:latin typeface="Calibri"/>
                <a:ea typeface="Calibri"/>
                <a:cs typeface="Calibri"/>
                <a:sym typeface="Calibri"/>
              </a:rPr>
              <a:t>D’ÉCHELLE ENVIRON 3 M</a:t>
            </a:r>
            <a:endParaRPr sz="2800"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b="0" dirty="0">
                <a:solidFill>
                  <a:schemeClr val="dk1"/>
                </a:solidFill>
                <a:latin typeface="Calibri"/>
                <a:ea typeface="Calibri"/>
                <a:cs typeface="Calibri"/>
                <a:sym typeface="Calibri"/>
              </a:rPr>
              <a:t>PERTE DE CONNAISSANCE </a:t>
            </a:r>
            <a:endParaRPr sz="2800"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2000" b="1" dirty="0">
                <a:solidFill>
                  <a:schemeClr val="accent4"/>
                </a:solidFill>
                <a:latin typeface="Calibri"/>
                <a:ea typeface="Calibri"/>
                <a:cs typeface="Calibri"/>
                <a:sym typeface="Calibri"/>
              </a:rPr>
              <a:t>INDICATION D’IMMOBILISATION DU RACHIS : OUI / NON ?</a:t>
            </a:r>
            <a:endParaRPr sz="2000"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414" name="Google Shape;414;p6"/>
          <p:cNvPicPr preferRelativeResize="0"/>
          <p:nvPr/>
        </p:nvPicPr>
        <p:blipFill rotWithShape="1">
          <a:blip r:embed="rId3">
            <a:alphaModFix/>
          </a:blip>
          <a:srcRect/>
          <a:stretch/>
        </p:blipFill>
        <p:spPr>
          <a:xfrm>
            <a:off x="7661189" y="1915298"/>
            <a:ext cx="3941806" cy="4534930"/>
          </a:xfrm>
          <a:prstGeom prst="rect">
            <a:avLst/>
          </a:prstGeom>
          <a:noFill/>
          <a:ln>
            <a:noFill/>
          </a:ln>
        </p:spPr>
      </p:pic>
    </p:spTree>
    <p:extLst>
      <p:ext uri="{BB962C8B-B14F-4D97-AF65-F5344CB8AC3E}">
        <p14:creationId xmlns:p14="http://schemas.microsoft.com/office/powerpoint/2010/main" val="199564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
          <p:cNvSpPr txBox="1">
            <a:spLocks noGrp="1"/>
          </p:cNvSpPr>
          <p:nvPr>
            <p:ph type="title"/>
          </p:nvPr>
        </p:nvSpPr>
        <p:spPr>
          <a:xfrm>
            <a:off x="936625" y="957263"/>
            <a:ext cx="10515600" cy="5365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FR" sz="2800" b="1" dirty="0"/>
              <a:t>SOLUTION ÉTUDE DE CAS N°1</a:t>
            </a:r>
            <a:endParaRPr dirty="0"/>
          </a:p>
        </p:txBody>
      </p:sp>
      <p:sp>
        <p:nvSpPr>
          <p:cNvPr id="420" name="Google Shape;420;p7"/>
          <p:cNvSpPr txBox="1">
            <a:spLocks noGrp="1"/>
          </p:cNvSpPr>
          <p:nvPr>
            <p:ph type="body" idx="1"/>
          </p:nvPr>
        </p:nvSpPr>
        <p:spPr>
          <a:xfrm>
            <a:off x="1163185" y="1927654"/>
            <a:ext cx="10515600" cy="4545719"/>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177800" algn="l" rtl="0">
              <a:lnSpc>
                <a:spcPct val="90000"/>
              </a:lnSpc>
              <a:spcBef>
                <a:spcPts val="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90000"/>
              </a:lnSpc>
              <a:spcBef>
                <a:spcPts val="1000"/>
              </a:spcBef>
              <a:spcAft>
                <a:spcPts val="0"/>
              </a:spcAft>
              <a:buClr>
                <a:schemeClr val="dk1"/>
              </a:buClr>
              <a:buSzPts val="800"/>
              <a:buNone/>
            </a:pPr>
            <a:endParaRPr sz="800" b="1" dirty="0">
              <a:solidFill>
                <a:srgbClr val="000000"/>
              </a:solidFill>
            </a:endParaRPr>
          </a:p>
          <a:p>
            <a:pPr marL="228600" lvl="0" indent="-228600" algn="l" rtl="0">
              <a:lnSpc>
                <a:spcPct val="9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177800" algn="l" rtl="0">
              <a:lnSpc>
                <a:spcPct val="9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ctr" rtl="0">
              <a:lnSpc>
                <a:spcPct val="9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90000"/>
              </a:lnSpc>
              <a:spcBef>
                <a:spcPts val="1000"/>
              </a:spcBef>
              <a:spcAft>
                <a:spcPts val="0"/>
              </a:spcAft>
              <a:buClr>
                <a:srgbClr val="00B050"/>
              </a:buClr>
              <a:buSzPts val="1800"/>
              <a:buFont typeface="Arial"/>
              <a:buNone/>
            </a:pPr>
            <a:r>
              <a:rPr lang="fr-FR" sz="1800" b="1" dirty="0">
                <a:solidFill>
                  <a:srgbClr val="00B050"/>
                </a:solidFill>
                <a:latin typeface="Calibri"/>
                <a:ea typeface="Calibri"/>
                <a:cs typeface="Calibri"/>
                <a:sym typeface="Calibri"/>
              </a:rPr>
              <a:t>  </a:t>
            </a:r>
            <a:r>
              <a:rPr lang="fr-FR" sz="1800" b="1" dirty="0">
                <a:solidFill>
                  <a:srgbClr val="FF0000"/>
                </a:solidFill>
                <a:latin typeface="Calibri"/>
                <a:ea typeface="Calibri"/>
                <a:cs typeface="Calibri"/>
                <a:sym typeface="Calibri"/>
              </a:rPr>
              <a:t>IMMOBILISATION DU RACHIS INDIQUÉE </a:t>
            </a:r>
            <a:endParaRPr lang="fr-FR" sz="1800" b="1" dirty="0" smtClean="0">
              <a:solidFill>
                <a:srgbClr val="FF0000"/>
              </a:solidFill>
              <a:latin typeface="Calibri"/>
              <a:ea typeface="Calibri"/>
              <a:cs typeface="Calibri"/>
              <a:sym typeface="Calibri"/>
            </a:endParaRPr>
          </a:p>
          <a:p>
            <a:pPr marL="228600" indent="-228600" algn="ctr">
              <a:buClr>
                <a:srgbClr val="00B050"/>
              </a:buClr>
              <a:buNone/>
            </a:pPr>
            <a:r>
              <a:rPr lang="fr-FR" sz="1200" b="1" i="1" dirty="0">
                <a:solidFill>
                  <a:schemeClr val="tx1"/>
                </a:solidFill>
              </a:rPr>
              <a:t>en ayant préalablement réalisé un relevage conforme au référentiel départemental</a:t>
            </a:r>
            <a:endParaRPr lang="fr-FR" sz="1200" i="1" dirty="0">
              <a:solidFill>
                <a:schemeClr val="tx1"/>
              </a:solidFill>
            </a:endParaRPr>
          </a:p>
          <a:p>
            <a:pPr marL="228600" lvl="0" indent="-228600" algn="ctr" rtl="0">
              <a:lnSpc>
                <a:spcPct val="90000"/>
              </a:lnSpc>
              <a:spcBef>
                <a:spcPts val="1000"/>
              </a:spcBef>
              <a:spcAft>
                <a:spcPts val="0"/>
              </a:spcAft>
              <a:buClr>
                <a:srgbClr val="00B050"/>
              </a:buClr>
              <a:buSzPts val="1800"/>
              <a:buFont typeface="Arial"/>
              <a:buNone/>
            </a:pPr>
            <a:endParaRPr sz="1200" dirty="0"/>
          </a:p>
        </p:txBody>
      </p:sp>
      <p:sp>
        <p:nvSpPr>
          <p:cNvPr id="421" name="Google Shape;421;p7"/>
          <p:cNvSpPr/>
          <p:nvPr/>
        </p:nvSpPr>
        <p:spPr>
          <a:xfrm>
            <a:off x="1556657" y="3120117"/>
            <a:ext cx="4173538" cy="527050"/>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Fiabilité des réponses de la victime</a:t>
            </a:r>
            <a:r>
              <a:rPr lang="fr-FR" sz="1800" b="0" baseline="30000" dirty="0">
                <a:solidFill>
                  <a:schemeClr val="accent5"/>
                </a:solidFill>
                <a:latin typeface="Arial"/>
                <a:ea typeface="Arial"/>
                <a:cs typeface="Arial"/>
                <a:sym typeface="Arial"/>
              </a:rPr>
              <a:t>1</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NON</a:t>
            </a:r>
            <a:endParaRPr dirty="0"/>
          </a:p>
        </p:txBody>
      </p:sp>
      <p:sp>
        <p:nvSpPr>
          <p:cNvPr id="422" name="Google Shape;422;p7"/>
          <p:cNvSpPr/>
          <p:nvPr/>
        </p:nvSpPr>
        <p:spPr>
          <a:xfrm>
            <a:off x="6130925" y="2286001"/>
            <a:ext cx="5239385" cy="257785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54000" algn="l" rtl="0">
              <a:spcBef>
                <a:spcPts val="0"/>
              </a:spcBef>
              <a:spcAft>
                <a:spcPts val="0"/>
              </a:spcAft>
              <a:buClr>
                <a:schemeClr val="dk1"/>
              </a:buClr>
              <a:buSzPts val="1400"/>
              <a:buFont typeface="Arial"/>
              <a:buNone/>
            </a:pPr>
            <a:endParaRPr sz="1400" b="1"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400"/>
              <a:buFont typeface="Arial"/>
              <a:buAutoNum type="arabicParenBoth"/>
            </a:pPr>
            <a:r>
              <a:rPr lang="fr-FR" sz="1400" b="1" dirty="0">
                <a:solidFill>
                  <a:srgbClr val="000000"/>
                </a:solidFill>
                <a:latin typeface="Arial"/>
                <a:ea typeface="Arial"/>
                <a:cs typeface="Arial"/>
                <a:sym typeface="Arial"/>
              </a:rPr>
              <a:t>Victime </a:t>
            </a:r>
            <a:r>
              <a:rPr lang="fr-FR" sz="1400" b="1" dirty="0">
                <a:solidFill>
                  <a:schemeClr val="dk1"/>
                </a:solidFill>
                <a:latin typeface="Arial"/>
                <a:ea typeface="Arial"/>
                <a:cs typeface="Arial"/>
                <a:sym typeface="Arial"/>
              </a:rPr>
              <a:t>dont les réponses sont qualifiées de NON fiables :</a:t>
            </a:r>
            <a:endParaRPr dirty="0"/>
          </a:p>
          <a:p>
            <a:pPr marL="342900" marR="0" lvl="0" indent="-342900" algn="l" rtl="0">
              <a:spcBef>
                <a:spcPts val="0"/>
              </a:spcBef>
              <a:spcAft>
                <a:spcPts val="0"/>
              </a:spcAft>
              <a:buNone/>
            </a:pPr>
            <a:endParaRPr sz="1400" b="1" dirty="0">
              <a:solidFill>
                <a:schemeClr val="dk1"/>
              </a:solidFill>
              <a:latin typeface="Arial"/>
              <a:ea typeface="Arial"/>
              <a:cs typeface="Arial"/>
              <a:sym typeface="Arial"/>
            </a:endParaRPr>
          </a:p>
          <a:p>
            <a:pPr marL="342900" marR="0" lvl="0" indent="-342900" algn="l" rtl="0">
              <a:spcBef>
                <a:spcPts val="0"/>
              </a:spcBef>
              <a:spcAft>
                <a:spcPts val="0"/>
              </a:spcAft>
              <a:buClr>
                <a:srgbClr val="FF0000"/>
              </a:buClr>
              <a:buSzPts val="1400"/>
              <a:buFont typeface="Noto Sans Symbols"/>
              <a:buChar char="❑"/>
            </a:pPr>
            <a:r>
              <a:rPr lang="fr-FR" sz="1400" b="1" dirty="0">
                <a:solidFill>
                  <a:srgbClr val="FF0000"/>
                </a:solidFill>
                <a:latin typeface="Arial"/>
                <a:ea typeface="Arial"/>
                <a:cs typeface="Arial"/>
                <a:sym typeface="Arial"/>
              </a:rPr>
              <a:t>Présence d’une détresse vitale.</a:t>
            </a:r>
            <a:endParaRPr dirty="0"/>
          </a:p>
          <a:p>
            <a:pPr marL="342900" marR="0" lvl="0" indent="-342900" algn="l" rtl="0">
              <a:spcBef>
                <a:spcPts val="0"/>
              </a:spcBef>
              <a:spcAft>
                <a:spcPts val="0"/>
              </a:spcAft>
              <a:buClr>
                <a:srgbClr val="FF0000"/>
              </a:buClr>
              <a:buSzPts val="1400"/>
              <a:buFont typeface="Noto Sans Symbols"/>
              <a:buChar char="❑"/>
            </a:pPr>
            <a:r>
              <a:rPr lang="fr-FR" sz="1400" b="1" dirty="0">
                <a:solidFill>
                  <a:srgbClr val="FF0000"/>
                </a:solidFill>
                <a:latin typeface="Arial"/>
                <a:ea typeface="Arial"/>
                <a:cs typeface="Arial"/>
                <a:sym typeface="Arial"/>
              </a:rPr>
              <a:t>Altération du niveau de conscience.</a:t>
            </a:r>
            <a:endParaRPr dirty="0"/>
          </a:p>
          <a:p>
            <a:pPr marL="342900" marR="0" lvl="0" indent="-342900" algn="l" rtl="0">
              <a:spcBef>
                <a:spcPts val="0"/>
              </a:spcBef>
              <a:spcAft>
                <a:spcPts val="0"/>
              </a:spcAft>
              <a:buClr>
                <a:srgbClr val="000000"/>
              </a:buClr>
              <a:buSzPts val="1400"/>
              <a:buFont typeface="Noto Sans Symbols"/>
              <a:buChar char="❑"/>
            </a:pPr>
            <a:r>
              <a:rPr lang="fr-FR" sz="1400" b="0" dirty="0">
                <a:solidFill>
                  <a:srgbClr val="000000"/>
                </a:solidFill>
                <a:latin typeface="Arial"/>
                <a:ea typeface="Arial"/>
                <a:cs typeface="Arial"/>
                <a:sym typeface="Arial"/>
              </a:rPr>
              <a:t>Non coopération, difficultés de communication.</a:t>
            </a:r>
            <a:endParaRPr dirty="0"/>
          </a:p>
          <a:p>
            <a:pPr marL="342900" marR="0" lvl="0" indent="-342900" algn="l" rtl="0">
              <a:spcBef>
                <a:spcPts val="0"/>
              </a:spcBef>
              <a:spcAft>
                <a:spcPts val="0"/>
              </a:spcAft>
              <a:buClr>
                <a:schemeClr val="dk1"/>
              </a:buClr>
              <a:buSzPts val="1400"/>
              <a:buFont typeface="Noto Sans Symbols"/>
              <a:buChar char="❑"/>
            </a:pPr>
            <a:r>
              <a:rPr lang="fr-FR" sz="1400" b="0" dirty="0">
                <a:solidFill>
                  <a:schemeClr val="dk1"/>
                </a:solidFill>
                <a:latin typeface="Arial"/>
                <a:ea typeface="Arial"/>
                <a:cs typeface="Arial"/>
                <a:sym typeface="Arial"/>
              </a:rPr>
              <a:t>Influence de l’alcool ou d’autres drogues.</a:t>
            </a:r>
            <a:endParaRPr dirty="0"/>
          </a:p>
          <a:p>
            <a:pPr marL="342900" marR="0" lvl="0" indent="-342900" algn="l" rtl="0">
              <a:spcBef>
                <a:spcPts val="0"/>
              </a:spcBef>
              <a:spcAft>
                <a:spcPts val="0"/>
              </a:spcAft>
              <a:buClr>
                <a:schemeClr val="dk1"/>
              </a:buClr>
              <a:buSzPts val="1400"/>
              <a:buFont typeface="Noto Sans Symbols"/>
              <a:buChar char="❑"/>
            </a:pPr>
            <a:r>
              <a:rPr lang="fr-FR" sz="1400" b="0" dirty="0">
                <a:solidFill>
                  <a:schemeClr val="dk1"/>
                </a:solidFill>
                <a:latin typeface="Arial"/>
                <a:ea typeface="Arial"/>
                <a:cs typeface="Arial"/>
                <a:sym typeface="Arial"/>
              </a:rPr>
              <a:t>Présence d’une atteinte traumatique sévère.</a:t>
            </a:r>
            <a:endParaRPr dirty="0"/>
          </a:p>
        </p:txBody>
      </p:sp>
    </p:spTree>
    <p:extLst>
      <p:ext uri="{BB962C8B-B14F-4D97-AF65-F5344CB8AC3E}">
        <p14:creationId xmlns:p14="http://schemas.microsoft.com/office/powerpoint/2010/main" val="17468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8"/>
          <p:cNvSpPr txBox="1"/>
          <p:nvPr/>
        </p:nvSpPr>
        <p:spPr>
          <a:xfrm>
            <a:off x="2366963" y="609600"/>
            <a:ext cx="6911975" cy="544513"/>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N°2</a:t>
            </a:r>
            <a:endParaRPr/>
          </a:p>
        </p:txBody>
      </p:sp>
      <p:sp>
        <p:nvSpPr>
          <p:cNvPr id="428" name="Google Shape;428;p8"/>
          <p:cNvSpPr/>
          <p:nvPr/>
        </p:nvSpPr>
        <p:spPr>
          <a:xfrm>
            <a:off x="776514" y="2093460"/>
            <a:ext cx="7080250"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dirty="0">
                <a:solidFill>
                  <a:schemeClr val="dk1"/>
                </a:solidFill>
                <a:latin typeface="Calibri"/>
                <a:ea typeface="Calibri"/>
                <a:cs typeface="Calibri"/>
                <a:sym typeface="Calibri"/>
              </a:rPr>
              <a:t>FILLE DE 15 ANS</a:t>
            </a:r>
            <a:endParaRPr b="1"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dk1"/>
                </a:solidFill>
                <a:latin typeface="Calibri"/>
                <a:ea typeface="Calibri"/>
                <a:cs typeface="Calibri"/>
                <a:sym typeface="Calibri"/>
              </a:rPr>
              <a:t>CHUTE DE CHEVAL</a:t>
            </a:r>
            <a:endParaRPr b="1"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dk1"/>
                </a:solidFill>
                <a:latin typeface="Calibri"/>
                <a:ea typeface="Calibri"/>
                <a:cs typeface="Calibri"/>
                <a:sym typeface="Calibri"/>
              </a:rPr>
              <a:t>CONSCIENTE – ORIENTÉE</a:t>
            </a:r>
            <a:endParaRPr b="1"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dk1"/>
                </a:solidFill>
                <a:latin typeface="Calibri"/>
                <a:ea typeface="Calibri"/>
                <a:cs typeface="Calibri"/>
                <a:sym typeface="Calibri"/>
              </a:rPr>
              <a:t>TENTE DE SE RELEVER CE QUI LUI PROVOQUE UNE VIVE DOULEUR AU DOS</a:t>
            </a:r>
            <a:endParaRPr b="1"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dk1"/>
                </a:solidFill>
                <a:latin typeface="Calibri"/>
                <a:ea typeface="Calibri"/>
                <a:cs typeface="Calibri"/>
                <a:sym typeface="Calibri"/>
              </a:rPr>
              <a:t>DOULEUR A LA PALPATION DU RACHIS THORACIQUE</a:t>
            </a:r>
            <a:endParaRPr b="1"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dk1"/>
                </a:solidFill>
                <a:latin typeface="Calibri"/>
                <a:ea typeface="Calibri"/>
                <a:cs typeface="Calibri"/>
                <a:sym typeface="Calibri"/>
              </a:rPr>
              <a:t>FOURMILLEMENTS (PARESTHÉSIES) DANS LES MEMBRES INFÉRIEURS</a:t>
            </a:r>
            <a:endParaRPr b="1"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accent4"/>
                </a:solidFill>
                <a:latin typeface="Calibri"/>
                <a:ea typeface="Calibri"/>
                <a:cs typeface="Calibri"/>
                <a:sym typeface="Calibri"/>
              </a:rPr>
              <a:t>INDICATION D’IMMOBILISATION DU RACHIS : OUI / NON ?</a:t>
            </a:r>
            <a:endParaRPr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429" name="Google Shape;429;p8"/>
          <p:cNvPicPr preferRelativeResize="0"/>
          <p:nvPr/>
        </p:nvPicPr>
        <p:blipFill rotWithShape="1">
          <a:blip r:embed="rId3">
            <a:alphaModFix/>
          </a:blip>
          <a:srcRect/>
          <a:stretch/>
        </p:blipFill>
        <p:spPr>
          <a:xfrm>
            <a:off x="8138659" y="1680256"/>
            <a:ext cx="3725862" cy="4647973"/>
          </a:xfrm>
          <a:prstGeom prst="rect">
            <a:avLst/>
          </a:prstGeom>
          <a:noFill/>
          <a:ln>
            <a:noFill/>
          </a:ln>
        </p:spPr>
      </p:pic>
    </p:spTree>
    <p:extLst>
      <p:ext uri="{BB962C8B-B14F-4D97-AF65-F5344CB8AC3E}">
        <p14:creationId xmlns:p14="http://schemas.microsoft.com/office/powerpoint/2010/main" val="279106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9"/>
          <p:cNvSpPr txBox="1">
            <a:spLocks noGrp="1"/>
          </p:cNvSpPr>
          <p:nvPr>
            <p:ph type="body" idx="1"/>
          </p:nvPr>
        </p:nvSpPr>
        <p:spPr>
          <a:xfrm>
            <a:off x="1465942" y="1690915"/>
            <a:ext cx="10349819" cy="4963886"/>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28600" lvl="0" indent="-177800" algn="l" rtl="0">
              <a:lnSpc>
                <a:spcPct val="80000"/>
              </a:lnSpc>
              <a:spcBef>
                <a:spcPts val="0"/>
              </a:spcBef>
              <a:spcAft>
                <a:spcPts val="0"/>
              </a:spcAft>
              <a:buClr>
                <a:schemeClr val="dk1"/>
              </a:buClr>
              <a:buSzPts val="800"/>
              <a:buNone/>
            </a:pPr>
            <a:endParaRPr sz="800" b="1" dirty="0">
              <a:solidFill>
                <a:srgbClr val="000000"/>
              </a:solidFill>
            </a:endParaRPr>
          </a:p>
          <a:p>
            <a:pPr marL="228600" lvl="0" indent="-177800" algn="l" rtl="0">
              <a:lnSpc>
                <a:spcPct val="80000"/>
              </a:lnSpc>
              <a:spcBef>
                <a:spcPts val="1000"/>
              </a:spcBef>
              <a:spcAft>
                <a:spcPts val="0"/>
              </a:spcAft>
              <a:buClr>
                <a:schemeClr val="dk1"/>
              </a:buClr>
              <a:buSzPts val="800"/>
              <a:buNone/>
            </a:pPr>
            <a:endParaRPr sz="800" b="1" dirty="0">
              <a:solidFill>
                <a:srgbClr val="000000"/>
              </a:solidFill>
            </a:endParaRPr>
          </a:p>
          <a:p>
            <a:pPr marL="228600" lvl="0" indent="-177800" algn="l" rtl="0">
              <a:lnSpc>
                <a:spcPct val="80000"/>
              </a:lnSpc>
              <a:spcBef>
                <a:spcPts val="1000"/>
              </a:spcBef>
              <a:spcAft>
                <a:spcPts val="0"/>
              </a:spcAft>
              <a:buClr>
                <a:schemeClr val="dk1"/>
              </a:buClr>
              <a:buSzPts val="800"/>
              <a:buNone/>
            </a:pPr>
            <a:endParaRPr sz="800" b="1" dirty="0">
              <a:solidFill>
                <a:srgbClr val="000000"/>
              </a:solidFill>
            </a:endParaRPr>
          </a:p>
          <a:p>
            <a:pPr marL="228600" lvl="0" indent="-228600" algn="l" rtl="0">
              <a:lnSpc>
                <a:spcPct val="8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0" lvl="0" indent="0" algn="l" rtl="0">
              <a:lnSpc>
                <a:spcPct val="8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l" rtl="0">
              <a:lnSpc>
                <a:spcPct val="80000"/>
              </a:lnSpc>
              <a:spcBef>
                <a:spcPts val="1000"/>
              </a:spcBef>
              <a:spcAft>
                <a:spcPts val="0"/>
              </a:spcAft>
              <a:buClr>
                <a:schemeClr val="dk1"/>
              </a:buClr>
              <a:buSzPts val="800"/>
              <a:buFont typeface="Arial"/>
              <a:buNone/>
            </a:pPr>
            <a:endParaRPr sz="800" dirty="0">
              <a:solidFill>
                <a:srgbClr val="000000"/>
              </a:solidFill>
            </a:endParaRPr>
          </a:p>
          <a:p>
            <a:pPr marL="228600" lvl="0" indent="-177800" algn="l" rtl="0">
              <a:lnSpc>
                <a:spcPct val="80000"/>
              </a:lnSpc>
              <a:spcBef>
                <a:spcPts val="1000"/>
              </a:spcBef>
              <a:spcAft>
                <a:spcPts val="0"/>
              </a:spcAft>
              <a:buClr>
                <a:schemeClr val="dk1"/>
              </a:buClr>
              <a:buSzPts val="800"/>
              <a:buFont typeface="Noto Sans Symbols"/>
              <a:buNone/>
            </a:pPr>
            <a:endParaRPr sz="800" dirty="0">
              <a:solidFill>
                <a:srgbClr val="00000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chemeClr val="dk1"/>
              </a:buClr>
              <a:buSzPts val="1800"/>
              <a:buFont typeface="Arial"/>
              <a:buNone/>
            </a:pPr>
            <a:endParaRPr sz="1800" b="1" dirty="0">
              <a:solidFill>
                <a:srgbClr val="00B050"/>
              </a:solidFill>
            </a:endParaRPr>
          </a:p>
          <a:p>
            <a:pPr marL="228600" lvl="0" indent="-228600" algn="ctr" rtl="0">
              <a:lnSpc>
                <a:spcPct val="80000"/>
              </a:lnSpc>
              <a:spcBef>
                <a:spcPts val="1000"/>
              </a:spcBef>
              <a:spcAft>
                <a:spcPts val="0"/>
              </a:spcAft>
              <a:buClr>
                <a:srgbClr val="00B050"/>
              </a:buClr>
              <a:buSzPts val="1800"/>
              <a:buFont typeface="Arial"/>
              <a:buNone/>
            </a:pPr>
            <a:r>
              <a:rPr lang="fr-FR" sz="1800" b="1" dirty="0" smtClean="0">
                <a:solidFill>
                  <a:srgbClr val="00B050"/>
                </a:solidFill>
                <a:latin typeface="Calibri"/>
                <a:ea typeface="Calibri"/>
                <a:cs typeface="Calibri"/>
                <a:sym typeface="Calibri"/>
              </a:rPr>
              <a:t> </a:t>
            </a:r>
            <a:endParaRPr dirty="0"/>
          </a:p>
          <a:p>
            <a:pPr marL="228600" lvl="0" indent="-228600" algn="ctr" rtl="0">
              <a:lnSpc>
                <a:spcPct val="80000"/>
              </a:lnSpc>
              <a:spcBef>
                <a:spcPts val="1000"/>
              </a:spcBef>
              <a:spcAft>
                <a:spcPts val="0"/>
              </a:spcAft>
              <a:buClr>
                <a:srgbClr val="FF0000"/>
              </a:buClr>
              <a:buSzPts val="1800"/>
              <a:buFont typeface="Arial"/>
              <a:buNone/>
            </a:pPr>
            <a:r>
              <a:rPr lang="fr-FR" sz="1800" b="1" dirty="0">
                <a:solidFill>
                  <a:srgbClr val="FF0000"/>
                </a:solidFill>
                <a:latin typeface="Calibri"/>
                <a:ea typeface="Calibri"/>
                <a:cs typeface="Calibri"/>
                <a:sym typeface="Calibri"/>
              </a:rPr>
              <a:t>IMMOBILISATION DU RACHIS INDIQUÉE </a:t>
            </a:r>
            <a:endParaRPr lang="fr-FR" sz="1800" b="1" dirty="0" smtClean="0">
              <a:solidFill>
                <a:srgbClr val="FF0000"/>
              </a:solidFill>
              <a:latin typeface="Calibri"/>
              <a:ea typeface="Calibri"/>
              <a:cs typeface="Calibri"/>
              <a:sym typeface="Calibri"/>
            </a:endParaRPr>
          </a:p>
          <a:p>
            <a:pPr marL="228600" indent="-228600" algn="ctr">
              <a:lnSpc>
                <a:spcPct val="80000"/>
              </a:lnSpc>
              <a:buClr>
                <a:srgbClr val="FF0000"/>
              </a:buClr>
              <a:buNone/>
            </a:pPr>
            <a:r>
              <a:rPr lang="fr-FR" sz="1200" b="1" i="1" dirty="0">
                <a:solidFill>
                  <a:schemeClr val="tx1"/>
                </a:solidFill>
              </a:rPr>
              <a:t>en ayant préalablement réalisé un relevage conforme au référentiel départemental</a:t>
            </a:r>
            <a:endParaRPr lang="fr-FR" sz="1200" i="1" dirty="0">
              <a:solidFill>
                <a:schemeClr val="tx1"/>
              </a:solidFill>
            </a:endParaRPr>
          </a:p>
          <a:p>
            <a:pPr marL="228600" lvl="0" indent="-228600" algn="ctr" rtl="0">
              <a:lnSpc>
                <a:spcPct val="80000"/>
              </a:lnSpc>
              <a:spcBef>
                <a:spcPts val="1000"/>
              </a:spcBef>
              <a:spcAft>
                <a:spcPts val="0"/>
              </a:spcAft>
              <a:buClr>
                <a:srgbClr val="FF0000"/>
              </a:buClr>
              <a:buSzPts val="1800"/>
              <a:buFont typeface="Arial"/>
              <a:buNone/>
            </a:pPr>
            <a:endParaRPr sz="1200" dirty="0"/>
          </a:p>
        </p:txBody>
      </p:sp>
      <p:sp>
        <p:nvSpPr>
          <p:cNvPr id="435" name="Google Shape;435;p9"/>
          <p:cNvSpPr/>
          <p:nvPr/>
        </p:nvSpPr>
        <p:spPr>
          <a:xfrm>
            <a:off x="1662057" y="4036026"/>
            <a:ext cx="4094273" cy="898229"/>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rgbClr val="000000"/>
                </a:solidFill>
                <a:latin typeface="Arial"/>
                <a:ea typeface="Arial"/>
                <a:cs typeface="Arial"/>
                <a:sym typeface="Arial"/>
              </a:rPr>
              <a:t>Présence de signes d’atteinte du rachis</a:t>
            </a:r>
            <a:r>
              <a:rPr lang="fr-FR" sz="1800" b="0" baseline="30000" dirty="0">
                <a:solidFill>
                  <a:schemeClr val="accent5"/>
                </a:solidFill>
                <a:latin typeface="Arial"/>
                <a:ea typeface="Arial"/>
                <a:cs typeface="Arial"/>
                <a:sym typeface="Arial"/>
              </a:rPr>
              <a:t>2</a:t>
            </a:r>
            <a:r>
              <a:rPr lang="fr-FR" sz="1800" b="0" dirty="0">
                <a:solidFill>
                  <a:srgbClr val="000000"/>
                </a:solidFill>
                <a:latin typeface="Arial"/>
                <a:ea typeface="Arial"/>
                <a:cs typeface="Arial"/>
                <a:sym typeface="Arial"/>
              </a:rPr>
              <a:t> ou de la moelle épinière</a:t>
            </a:r>
            <a:r>
              <a:rPr lang="fr-FR" sz="1800" b="0" baseline="30000" dirty="0">
                <a:solidFill>
                  <a:schemeClr val="accent5"/>
                </a:solidFill>
                <a:latin typeface="Arial"/>
                <a:ea typeface="Arial"/>
                <a:cs typeface="Arial"/>
                <a:sym typeface="Arial"/>
              </a:rPr>
              <a:t>3</a:t>
            </a:r>
            <a:r>
              <a:rPr lang="fr-FR" sz="1800" b="0" dirty="0">
                <a:solidFill>
                  <a:srgbClr val="000000"/>
                </a:solidFill>
                <a:latin typeface="Arial"/>
                <a:ea typeface="Arial"/>
                <a:cs typeface="Arial"/>
                <a:sym typeface="Arial"/>
              </a:rPr>
              <a:t> ? </a:t>
            </a:r>
            <a:r>
              <a:rPr lang="fr-FR" sz="1800" b="1" dirty="0">
                <a:solidFill>
                  <a:srgbClr val="FF0000"/>
                </a:solidFill>
                <a:latin typeface="Arial"/>
                <a:ea typeface="Arial"/>
                <a:cs typeface="Arial"/>
                <a:sym typeface="Arial"/>
              </a:rPr>
              <a:t>OUI - OUI</a:t>
            </a:r>
            <a:endParaRPr dirty="0"/>
          </a:p>
        </p:txBody>
      </p:sp>
      <p:sp>
        <p:nvSpPr>
          <p:cNvPr id="436" name="Google Shape;436;p9"/>
          <p:cNvSpPr/>
          <p:nvPr/>
        </p:nvSpPr>
        <p:spPr>
          <a:xfrm>
            <a:off x="1662057" y="2338453"/>
            <a:ext cx="4181359" cy="795428"/>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Fiabilité des réponses de la victime</a:t>
            </a:r>
            <a:r>
              <a:rPr lang="fr-FR" sz="1800" b="0" baseline="30000" dirty="0">
                <a:solidFill>
                  <a:schemeClr val="accent5"/>
                </a:solidFill>
                <a:latin typeface="Arial"/>
                <a:ea typeface="Arial"/>
                <a:cs typeface="Arial"/>
                <a:sym typeface="Arial"/>
              </a:rPr>
              <a:t>1</a:t>
            </a:r>
            <a:r>
              <a:rPr lang="fr-FR" sz="1800" b="0" dirty="0">
                <a:solidFill>
                  <a:schemeClr val="dk1"/>
                </a:solidFill>
                <a:latin typeface="Arial"/>
                <a:ea typeface="Arial"/>
                <a:cs typeface="Arial"/>
                <a:sym typeface="Arial"/>
              </a:rPr>
              <a:t> ? : </a:t>
            </a:r>
            <a:r>
              <a:rPr lang="fr-FR" sz="1800" b="1" dirty="0">
                <a:solidFill>
                  <a:srgbClr val="FF0000"/>
                </a:solidFill>
                <a:latin typeface="Arial"/>
                <a:ea typeface="Arial"/>
                <a:cs typeface="Arial"/>
                <a:sym typeface="Arial"/>
              </a:rPr>
              <a:t>OUI</a:t>
            </a:r>
            <a:endParaRPr dirty="0"/>
          </a:p>
        </p:txBody>
      </p:sp>
      <p:sp>
        <p:nvSpPr>
          <p:cNvPr id="437" name="Google Shape;437;p9"/>
          <p:cNvSpPr/>
          <p:nvPr/>
        </p:nvSpPr>
        <p:spPr>
          <a:xfrm>
            <a:off x="6118225" y="2097315"/>
            <a:ext cx="5453062" cy="1277256"/>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dirty="0">
                <a:solidFill>
                  <a:schemeClr val="accent5"/>
                </a:solidFill>
                <a:latin typeface="Arial"/>
                <a:ea typeface="Arial"/>
                <a:cs typeface="Arial"/>
                <a:sym typeface="Arial"/>
              </a:rPr>
              <a:t>(2) </a:t>
            </a:r>
            <a:r>
              <a:rPr lang="fr-FR" sz="1200" b="1" dirty="0">
                <a:solidFill>
                  <a:schemeClr val="dk1"/>
                </a:solidFill>
                <a:latin typeface="Arial"/>
                <a:ea typeface="Arial"/>
                <a:cs typeface="Arial"/>
                <a:sym typeface="Arial"/>
              </a:rPr>
              <a:t>Signes d’atteinte du rachis</a:t>
            </a:r>
            <a:endParaRPr dirty="0"/>
          </a:p>
          <a:p>
            <a:pPr marL="285750" marR="0" lvl="0" indent="-285750" algn="l" rtl="0">
              <a:spcBef>
                <a:spcPts val="0"/>
              </a:spcBef>
              <a:spcAft>
                <a:spcPts val="0"/>
              </a:spcAft>
              <a:buClr>
                <a:schemeClr val="dk1"/>
              </a:buClr>
              <a:buSzPts val="1200"/>
              <a:buFont typeface="Noto Sans Symbols"/>
              <a:buChar char="❑"/>
            </a:pPr>
            <a:r>
              <a:rPr lang="fr-FR" sz="1200" b="0" dirty="0">
                <a:solidFill>
                  <a:schemeClr val="dk1"/>
                </a:solidFill>
                <a:latin typeface="Arial"/>
                <a:ea typeface="Arial"/>
                <a:cs typeface="Arial"/>
                <a:sym typeface="Arial"/>
              </a:rPr>
              <a:t>Douleur spontanée siégeant au niveau du rachis.</a:t>
            </a:r>
            <a:endParaRPr dirty="0"/>
          </a:p>
          <a:p>
            <a:pPr marL="285750" marR="0" lvl="0" indent="-285750" algn="l" rtl="0">
              <a:spcBef>
                <a:spcPts val="0"/>
              </a:spcBef>
              <a:spcAft>
                <a:spcPts val="0"/>
              </a:spcAft>
              <a:buClr>
                <a:srgbClr val="FF0000"/>
              </a:buClr>
              <a:buSzPts val="1200"/>
              <a:buFont typeface="Noto Sans Symbols"/>
              <a:buChar char="❑"/>
            </a:pPr>
            <a:r>
              <a:rPr lang="fr-FR" sz="1200" b="1" dirty="0">
                <a:solidFill>
                  <a:srgbClr val="FF0000"/>
                </a:solidFill>
                <a:latin typeface="Arial"/>
                <a:ea typeface="Arial"/>
                <a:cs typeface="Arial"/>
                <a:sym typeface="Arial"/>
              </a:rPr>
              <a:t>Douleur du rachis à la mobilisation</a:t>
            </a:r>
            <a:r>
              <a:rPr lang="fr-FR" sz="1200" b="0" dirty="0">
                <a:solidFill>
                  <a:schemeClr val="dk1"/>
                </a:solidFill>
                <a:latin typeface="Arial"/>
                <a:ea typeface="Arial"/>
                <a:cs typeface="Arial"/>
                <a:sym typeface="Arial"/>
              </a:rPr>
              <a:t>, à la marche.</a:t>
            </a:r>
            <a:endParaRPr dirty="0"/>
          </a:p>
          <a:p>
            <a:pPr marL="285750" marR="0" lvl="0" indent="-285750" algn="l" rtl="0">
              <a:spcBef>
                <a:spcPts val="0"/>
              </a:spcBef>
              <a:spcAft>
                <a:spcPts val="0"/>
              </a:spcAft>
              <a:buClr>
                <a:schemeClr val="dk1"/>
              </a:buClr>
              <a:buSzPts val="1200"/>
              <a:buFont typeface="Noto Sans Symbols"/>
              <a:buChar char="❑"/>
            </a:pPr>
            <a:r>
              <a:rPr lang="fr-FR" sz="1200" b="0" dirty="0">
                <a:solidFill>
                  <a:schemeClr val="dk1"/>
                </a:solidFill>
                <a:latin typeface="Arial"/>
                <a:ea typeface="Arial"/>
                <a:cs typeface="Arial"/>
                <a:sym typeface="Arial"/>
              </a:rPr>
              <a:t>Raideur de la nuque empêchant de tourner la tête.</a:t>
            </a:r>
            <a:endParaRPr dirty="0"/>
          </a:p>
          <a:p>
            <a:pPr marL="285750" marR="0" lvl="0" indent="-285750" algn="l" rtl="0">
              <a:spcBef>
                <a:spcPts val="0"/>
              </a:spcBef>
              <a:spcAft>
                <a:spcPts val="0"/>
              </a:spcAft>
              <a:buClr>
                <a:srgbClr val="FF0000"/>
              </a:buClr>
              <a:buSzPts val="1200"/>
              <a:buFont typeface="Noto Sans Symbols"/>
              <a:buChar char="❑"/>
            </a:pPr>
            <a:r>
              <a:rPr lang="fr-FR" sz="1200" b="1" dirty="0">
                <a:solidFill>
                  <a:srgbClr val="FF0000"/>
                </a:solidFill>
                <a:latin typeface="Arial"/>
                <a:ea typeface="Arial"/>
                <a:cs typeface="Arial"/>
                <a:sym typeface="Arial"/>
              </a:rPr>
              <a:t>Douleur à la palpation prudente du rachis</a:t>
            </a:r>
            <a:r>
              <a:rPr lang="fr-FR" sz="1200" b="0" dirty="0">
                <a:solidFill>
                  <a:srgbClr val="FF0000"/>
                </a:solidFill>
                <a:latin typeface="Arial"/>
                <a:ea typeface="Arial"/>
                <a:cs typeface="Arial"/>
                <a:sym typeface="Arial"/>
              </a:rPr>
              <a:t>.</a:t>
            </a:r>
            <a:endParaRPr dirty="0"/>
          </a:p>
          <a:p>
            <a:pPr marL="285750" marR="0" lvl="0" indent="-285750" algn="l" rtl="0">
              <a:spcBef>
                <a:spcPts val="0"/>
              </a:spcBef>
              <a:spcAft>
                <a:spcPts val="0"/>
              </a:spcAft>
              <a:buClr>
                <a:schemeClr val="dk1"/>
              </a:buClr>
              <a:buSzPts val="1200"/>
              <a:buFont typeface="Noto Sans Symbols"/>
              <a:buChar char="❑"/>
            </a:pPr>
            <a:r>
              <a:rPr lang="fr-FR" sz="1200" b="0" dirty="0">
                <a:solidFill>
                  <a:schemeClr val="dk1"/>
                </a:solidFill>
                <a:latin typeface="Arial"/>
                <a:ea typeface="Arial"/>
                <a:cs typeface="Arial"/>
                <a:sym typeface="Arial"/>
              </a:rPr>
              <a:t>Déformation évidente du rachis.</a:t>
            </a:r>
            <a:endParaRPr dirty="0"/>
          </a:p>
          <a:p>
            <a:pPr marL="285750" marR="0" lvl="0" indent="-209550" algn="l" rtl="0">
              <a:spcBef>
                <a:spcPts val="0"/>
              </a:spcBef>
              <a:spcAft>
                <a:spcPts val="0"/>
              </a:spcAft>
              <a:buClr>
                <a:schemeClr val="dk1"/>
              </a:buClr>
              <a:buSzPts val="1200"/>
              <a:buFont typeface="Arial"/>
              <a:buNone/>
            </a:pPr>
            <a:endParaRPr sz="1200" b="0" dirty="0">
              <a:solidFill>
                <a:schemeClr val="dk1"/>
              </a:solidFill>
              <a:latin typeface="Arial"/>
              <a:ea typeface="Arial"/>
              <a:cs typeface="Arial"/>
              <a:sym typeface="Arial"/>
            </a:endParaRPr>
          </a:p>
        </p:txBody>
      </p:sp>
      <p:sp>
        <p:nvSpPr>
          <p:cNvPr id="438" name="Google Shape;438;p9"/>
          <p:cNvSpPr/>
          <p:nvPr/>
        </p:nvSpPr>
        <p:spPr>
          <a:xfrm>
            <a:off x="6118224" y="3606800"/>
            <a:ext cx="5453063" cy="200297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dirty="0">
                <a:solidFill>
                  <a:schemeClr val="accent5"/>
                </a:solidFill>
                <a:latin typeface="Arial"/>
                <a:ea typeface="Arial"/>
                <a:cs typeface="Arial"/>
                <a:sym typeface="Arial"/>
              </a:rPr>
              <a:t>(3) </a:t>
            </a:r>
            <a:r>
              <a:rPr lang="fr-FR" sz="1200" b="1" dirty="0">
                <a:solidFill>
                  <a:srgbClr val="000000"/>
                </a:solidFill>
                <a:latin typeface="Arial"/>
                <a:ea typeface="Arial"/>
                <a:cs typeface="Arial"/>
                <a:sym typeface="Arial"/>
              </a:rPr>
              <a:t>Signes d’atteinte de la moelle épinière</a:t>
            </a:r>
            <a:endParaRPr dirty="0"/>
          </a:p>
          <a:p>
            <a:pPr marL="0" marR="0" lvl="0" indent="-76200" algn="l" rtl="0">
              <a:spcBef>
                <a:spcPts val="0"/>
              </a:spcBef>
              <a:spcAft>
                <a:spcPts val="0"/>
              </a:spcAft>
              <a:buClr>
                <a:srgbClr val="000000"/>
              </a:buClr>
              <a:buSzPts val="1200"/>
              <a:buFont typeface="Noto Sans Symbols"/>
              <a:buChar char="❑"/>
            </a:pPr>
            <a:r>
              <a:rPr lang="fr-FR" sz="1200" b="0" dirty="0" smtClean="0">
                <a:solidFill>
                  <a:srgbClr val="000000"/>
                </a:solidFill>
                <a:latin typeface="Arial"/>
                <a:ea typeface="Arial"/>
                <a:cs typeface="Arial"/>
                <a:sym typeface="Arial"/>
              </a:rPr>
              <a:t> Perte </a:t>
            </a:r>
            <a:r>
              <a:rPr lang="fr-FR" sz="1200" b="0" dirty="0">
                <a:solidFill>
                  <a:srgbClr val="000000"/>
                </a:solidFill>
                <a:latin typeface="Arial"/>
                <a:ea typeface="Arial"/>
                <a:cs typeface="Arial"/>
                <a:sym typeface="Arial"/>
              </a:rPr>
              <a:t>ou diminution de la force musculaire ou de la motricité des mains ou </a:t>
            </a:r>
            <a:r>
              <a:rPr lang="fr-FR" sz="1200" b="0" dirty="0" smtClean="0">
                <a:solidFill>
                  <a:srgbClr val="000000"/>
                </a:solidFill>
                <a:latin typeface="Arial"/>
                <a:ea typeface="Arial"/>
                <a:cs typeface="Arial"/>
                <a:sym typeface="Arial"/>
              </a:rPr>
              <a:t>   des </a:t>
            </a:r>
            <a:r>
              <a:rPr lang="fr-FR" sz="1200" b="0" dirty="0">
                <a:solidFill>
                  <a:srgbClr val="000000"/>
                </a:solidFill>
                <a:latin typeface="Arial"/>
                <a:ea typeface="Arial"/>
                <a:cs typeface="Arial"/>
                <a:sym typeface="Arial"/>
              </a:rPr>
              <a:t>pieds (difficulté de serrer les mains, de bouger les orteils, de bouger un ou plusieurs membres). </a:t>
            </a:r>
            <a:endParaRPr dirty="0"/>
          </a:p>
          <a:p>
            <a:pPr marL="0" marR="0" lvl="0" indent="-76200" algn="l" rtl="0">
              <a:spcBef>
                <a:spcPts val="0"/>
              </a:spcBef>
              <a:spcAft>
                <a:spcPts val="0"/>
              </a:spcAft>
              <a:buClr>
                <a:srgbClr val="000000"/>
              </a:buClr>
              <a:buSzPts val="1200"/>
              <a:buFont typeface="Noto Sans Symbols"/>
              <a:buChar char="❑"/>
            </a:pPr>
            <a:r>
              <a:rPr lang="fr-FR" sz="1200" b="0" dirty="0" smtClean="0">
                <a:solidFill>
                  <a:srgbClr val="000000"/>
                </a:solidFill>
                <a:latin typeface="Arial"/>
                <a:ea typeface="Arial"/>
                <a:cs typeface="Arial"/>
                <a:sym typeface="Arial"/>
              </a:rPr>
              <a:t> Perte </a:t>
            </a:r>
            <a:r>
              <a:rPr lang="fr-FR" sz="1200" b="0" dirty="0">
                <a:solidFill>
                  <a:srgbClr val="000000"/>
                </a:solidFill>
                <a:latin typeface="Arial"/>
                <a:ea typeface="Arial"/>
                <a:cs typeface="Arial"/>
                <a:sym typeface="Arial"/>
              </a:rPr>
              <a:t>ou une diminution de la sensibilité des membres supérieurs (mains) ou inférieurs (pied).</a:t>
            </a:r>
            <a:endParaRPr dirty="0"/>
          </a:p>
          <a:p>
            <a:pPr marL="0" marR="0" lvl="0" indent="-76200" algn="l" rtl="0">
              <a:spcBef>
                <a:spcPts val="0"/>
              </a:spcBef>
              <a:spcAft>
                <a:spcPts val="0"/>
              </a:spcAft>
              <a:buClr>
                <a:srgbClr val="FF0000"/>
              </a:buClr>
              <a:buSzPts val="1200"/>
              <a:buFont typeface="Noto Sans Symbols"/>
              <a:buChar char="❑"/>
            </a:pPr>
            <a:r>
              <a:rPr lang="fr-FR" sz="1200" b="1" dirty="0" smtClean="0">
                <a:solidFill>
                  <a:srgbClr val="FF0000"/>
                </a:solidFill>
                <a:latin typeface="Arial"/>
                <a:ea typeface="Arial"/>
                <a:cs typeface="Arial"/>
                <a:sym typeface="Arial"/>
              </a:rPr>
              <a:t> Engourdissement</a:t>
            </a:r>
            <a:r>
              <a:rPr lang="fr-FR" sz="1200" b="1" dirty="0">
                <a:solidFill>
                  <a:srgbClr val="FF0000"/>
                </a:solidFill>
                <a:latin typeface="Arial"/>
                <a:ea typeface="Arial"/>
                <a:cs typeface="Arial"/>
                <a:sym typeface="Arial"/>
              </a:rPr>
              <a:t>, sensations de décharges électriques au niveau des membres (paresthésie),</a:t>
            </a:r>
            <a:endParaRPr dirty="0"/>
          </a:p>
          <a:p>
            <a:pPr indent="-76200">
              <a:buClr>
                <a:srgbClr val="000000"/>
              </a:buClr>
              <a:buSzPts val="1200"/>
              <a:buFont typeface="Noto Sans Symbols"/>
              <a:buChar char="❑"/>
            </a:pPr>
            <a:r>
              <a:rPr lang="fr-FR" sz="1200" dirty="0" smtClean="0">
                <a:solidFill>
                  <a:srgbClr val="000000"/>
                </a:solidFill>
                <a:latin typeface="Arial"/>
                <a:ea typeface="Arial"/>
                <a:cs typeface="Arial"/>
                <a:sym typeface="Arial"/>
              </a:rPr>
              <a:t> </a:t>
            </a:r>
            <a:r>
              <a:rPr lang="fr-FR" sz="1200" dirty="0" err="1" smtClean="0">
                <a:solidFill>
                  <a:srgbClr val="000000"/>
                </a:solidFill>
                <a:latin typeface="Arial"/>
                <a:ea typeface="Arial"/>
                <a:cs typeface="Arial"/>
                <a:sym typeface="Arial"/>
              </a:rPr>
              <a:t>ÉrectioPerte</a:t>
            </a:r>
            <a:r>
              <a:rPr lang="fr-FR" sz="1200" dirty="0" smtClean="0">
                <a:solidFill>
                  <a:srgbClr val="000000"/>
                </a:solidFill>
                <a:latin typeface="Arial"/>
                <a:ea typeface="Arial"/>
                <a:cs typeface="Arial"/>
                <a:sym typeface="Arial"/>
              </a:rPr>
              <a:t> </a:t>
            </a:r>
            <a:r>
              <a:rPr lang="fr-FR" sz="1200" dirty="0">
                <a:solidFill>
                  <a:srgbClr val="000000"/>
                </a:solidFill>
                <a:latin typeface="Arial"/>
                <a:ea typeface="Arial"/>
                <a:cs typeface="Arial"/>
                <a:sym typeface="Arial"/>
              </a:rPr>
              <a:t>des urines ou des matières fécales.</a:t>
            </a:r>
            <a:endParaRPr lang="fr-FR" sz="1200" dirty="0"/>
          </a:p>
          <a:p>
            <a:pPr marL="0" marR="0" lvl="0" indent="-76200" algn="l" rtl="0">
              <a:spcBef>
                <a:spcPts val="0"/>
              </a:spcBef>
              <a:spcAft>
                <a:spcPts val="0"/>
              </a:spcAft>
              <a:buClr>
                <a:srgbClr val="000000"/>
              </a:buClr>
              <a:buSzPts val="1200"/>
              <a:buFont typeface="Noto Sans Symbols"/>
              <a:buChar char="❑"/>
            </a:pPr>
            <a:r>
              <a:rPr lang="fr-FR" sz="1200" dirty="0" smtClean="0">
                <a:solidFill>
                  <a:srgbClr val="000000"/>
                </a:solidFill>
                <a:latin typeface="Arial"/>
                <a:ea typeface="Arial"/>
                <a:cs typeface="Arial"/>
                <a:sym typeface="Arial"/>
              </a:rPr>
              <a:t> U</a:t>
            </a:r>
            <a:r>
              <a:rPr lang="fr-FR" sz="1200" b="0" dirty="0" smtClean="0">
                <a:solidFill>
                  <a:srgbClr val="000000"/>
                </a:solidFill>
                <a:latin typeface="Arial"/>
                <a:ea typeface="Arial"/>
                <a:cs typeface="Arial"/>
                <a:sym typeface="Arial"/>
              </a:rPr>
              <a:t>n </a:t>
            </a:r>
            <a:r>
              <a:rPr lang="fr-FR" sz="1200" b="0" dirty="0">
                <a:solidFill>
                  <a:srgbClr val="000000"/>
                </a:solidFill>
                <a:latin typeface="Arial"/>
                <a:ea typeface="Arial"/>
                <a:cs typeface="Arial"/>
                <a:sym typeface="Arial"/>
              </a:rPr>
              <a:t>chez l’homme (victime inconsciente, victime trouvée déshabillée).</a:t>
            </a:r>
            <a:endParaRPr dirty="0"/>
          </a:p>
          <a:p>
            <a:pPr marL="0" marR="0" lvl="0" indent="0" algn="l" rtl="0">
              <a:spcBef>
                <a:spcPts val="0"/>
              </a:spcBef>
              <a:spcAft>
                <a:spcPts val="0"/>
              </a:spcAft>
              <a:buClr>
                <a:schemeClr val="dk1"/>
              </a:buClr>
              <a:buSzPts val="1200"/>
              <a:buFont typeface="Arial"/>
              <a:buNone/>
            </a:pPr>
            <a:endParaRPr sz="1200" b="0" dirty="0">
              <a:solidFill>
                <a:srgbClr val="000000"/>
              </a:solidFill>
              <a:latin typeface="Arial"/>
              <a:ea typeface="Arial"/>
              <a:cs typeface="Arial"/>
              <a:sym typeface="Arial"/>
            </a:endParaRPr>
          </a:p>
          <a:p>
            <a:pPr marL="0" marR="0" lvl="0" indent="0" algn="l" rtl="0">
              <a:spcBef>
                <a:spcPts val="0"/>
              </a:spcBef>
              <a:spcAft>
                <a:spcPts val="0"/>
              </a:spcAft>
              <a:buNone/>
            </a:pPr>
            <a:endParaRPr sz="1200" b="0" dirty="0">
              <a:solidFill>
                <a:srgbClr val="000000"/>
              </a:solidFill>
              <a:latin typeface="Arial"/>
              <a:ea typeface="Arial"/>
              <a:cs typeface="Arial"/>
              <a:sym typeface="Arial"/>
            </a:endParaRPr>
          </a:p>
          <a:p>
            <a:pPr marL="0" marR="0" lvl="0" indent="0" algn="l" rtl="0">
              <a:spcBef>
                <a:spcPts val="0"/>
              </a:spcBef>
              <a:spcAft>
                <a:spcPts val="0"/>
              </a:spcAft>
              <a:buNone/>
            </a:pPr>
            <a:endParaRPr sz="1200" b="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endParaRPr sz="1200" b="0" dirty="0">
              <a:solidFill>
                <a:srgbClr val="000000"/>
              </a:solidFill>
              <a:latin typeface="Arial"/>
              <a:ea typeface="Arial"/>
              <a:cs typeface="Arial"/>
              <a:sym typeface="Arial"/>
            </a:endParaRPr>
          </a:p>
        </p:txBody>
      </p:sp>
      <p:sp>
        <p:nvSpPr>
          <p:cNvPr id="439" name="Google Shape;439;p9"/>
          <p:cNvSpPr/>
          <p:nvPr/>
        </p:nvSpPr>
        <p:spPr>
          <a:xfrm>
            <a:off x="860425" y="792162"/>
            <a:ext cx="10515600" cy="54918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3200" b="1" dirty="0">
                <a:solidFill>
                  <a:schemeClr val="dk1"/>
                </a:solidFill>
                <a:latin typeface="Calibri"/>
                <a:ea typeface="Calibri"/>
                <a:cs typeface="Calibri"/>
                <a:sym typeface="Calibri"/>
              </a:rPr>
              <a:t>SOLUTION ÉTUDE DE CAS N°2</a:t>
            </a:r>
            <a:endParaRPr sz="3200" dirty="0"/>
          </a:p>
        </p:txBody>
      </p:sp>
    </p:spTree>
    <p:extLst>
      <p:ext uri="{BB962C8B-B14F-4D97-AF65-F5344CB8AC3E}">
        <p14:creationId xmlns:p14="http://schemas.microsoft.com/office/powerpoint/2010/main" val="153537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0"/>
          <p:cNvSpPr txBox="1"/>
          <p:nvPr/>
        </p:nvSpPr>
        <p:spPr>
          <a:xfrm>
            <a:off x="2451100" y="698500"/>
            <a:ext cx="6911975" cy="544513"/>
          </a:xfrm>
          <a:prstGeom prst="rect">
            <a:avLst/>
          </a:prstGeom>
          <a:solidFill>
            <a:srgbClr val="FF0000"/>
          </a:solidFill>
          <a:ln w="25550" cap="sq" cmpd="sng">
            <a:solidFill>
              <a:srgbClr val="FFFFFF"/>
            </a:solidFill>
            <a:prstDash val="solid"/>
            <a:miter lim="800000"/>
            <a:headEnd type="none" w="sm" len="sm"/>
            <a:tailEnd type="none" w="sm" len="sm"/>
          </a:ln>
        </p:spPr>
        <p:txBody>
          <a:bodyPr spcFirstLastPara="1" wrap="square" lIns="90000" tIns="46800" rIns="90000" bIns="46800" anchor="t" anchorCtr="0">
            <a:spAutoFit/>
          </a:bodyPr>
          <a:lstStyle/>
          <a:p>
            <a:pPr marL="0" marR="0" lvl="0" indent="0" algn="ctr" rtl="0">
              <a:spcBef>
                <a:spcPts val="0"/>
              </a:spcBef>
              <a:spcAft>
                <a:spcPts val="0"/>
              </a:spcAft>
              <a:buNone/>
            </a:pPr>
            <a:r>
              <a:rPr lang="fr-FR" sz="2800" b="0">
                <a:solidFill>
                  <a:schemeClr val="lt1"/>
                </a:solidFill>
                <a:latin typeface="Calibri"/>
                <a:ea typeface="Calibri"/>
                <a:cs typeface="Calibri"/>
                <a:sym typeface="Calibri"/>
              </a:rPr>
              <a:t>ÉTUDE DE CAS N°3</a:t>
            </a:r>
            <a:endParaRPr/>
          </a:p>
        </p:txBody>
      </p:sp>
      <p:sp>
        <p:nvSpPr>
          <p:cNvPr id="445" name="Google Shape;445;p10"/>
          <p:cNvSpPr/>
          <p:nvPr/>
        </p:nvSpPr>
        <p:spPr>
          <a:xfrm>
            <a:off x="628877" y="2239055"/>
            <a:ext cx="6329362" cy="393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HOMME DE 32 ANS </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AVP VL/MOTO</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MOTARD CONSCIENT – ORIENTÉ</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FRACTURE OUVERTE JAMBE DROITE AVEC VIVE DOULEUR</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0" dirty="0">
                <a:solidFill>
                  <a:schemeClr val="dk1"/>
                </a:solidFill>
                <a:latin typeface="Calibri"/>
                <a:ea typeface="Calibri"/>
                <a:cs typeface="Calibri"/>
                <a:sym typeface="Calibri"/>
              </a:rPr>
              <a:t>PAS DE SIGNES D’ATTEINTE DU RACHIS NI DE LA MOELLE ÉPINIÈRE</a:t>
            </a:r>
            <a:endParaRPr dirty="0"/>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accent4"/>
              </a:solidFill>
              <a:latin typeface="Calibri"/>
              <a:ea typeface="Calibri"/>
              <a:cs typeface="Calibri"/>
              <a:sym typeface="Calibri"/>
            </a:endParaRPr>
          </a:p>
          <a:p>
            <a:pPr marL="0" marR="0" lvl="0" indent="0" algn="l" rtl="0">
              <a:spcBef>
                <a:spcPts val="0"/>
              </a:spcBef>
              <a:spcAft>
                <a:spcPts val="0"/>
              </a:spcAft>
              <a:buNone/>
            </a:pPr>
            <a:r>
              <a:rPr lang="fr-FR" sz="1800" b="1" dirty="0">
                <a:solidFill>
                  <a:schemeClr val="accent4"/>
                </a:solidFill>
                <a:latin typeface="Calibri"/>
                <a:ea typeface="Calibri"/>
                <a:cs typeface="Calibri"/>
                <a:sym typeface="Calibri"/>
              </a:rPr>
              <a:t>INDICATION D’IMMOBILISATION DU RACHIS : OUI / NON ?</a:t>
            </a:r>
            <a:endParaRPr dirty="0">
              <a:solidFill>
                <a:schemeClr val="accent4"/>
              </a:solidFill>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p:txBody>
      </p:sp>
      <p:pic>
        <p:nvPicPr>
          <p:cNvPr id="446" name="Google Shape;446;p10"/>
          <p:cNvPicPr preferRelativeResize="0"/>
          <p:nvPr/>
        </p:nvPicPr>
        <p:blipFill rotWithShape="1">
          <a:blip r:embed="rId3">
            <a:alphaModFix/>
          </a:blip>
          <a:srcRect/>
          <a:stretch/>
        </p:blipFill>
        <p:spPr>
          <a:xfrm>
            <a:off x="7122658" y="1978479"/>
            <a:ext cx="4720998" cy="3861707"/>
          </a:xfrm>
          <a:prstGeom prst="rect">
            <a:avLst/>
          </a:prstGeom>
          <a:noFill/>
          <a:ln>
            <a:noFill/>
          </a:ln>
        </p:spPr>
      </p:pic>
    </p:spTree>
    <p:extLst>
      <p:ext uri="{BB962C8B-B14F-4D97-AF65-F5344CB8AC3E}">
        <p14:creationId xmlns:p14="http://schemas.microsoft.com/office/powerpoint/2010/main" val="18883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1"/>
          <p:cNvSpPr txBox="1">
            <a:spLocks noGrp="1"/>
          </p:cNvSpPr>
          <p:nvPr>
            <p:ph type="body" idx="1"/>
          </p:nvPr>
        </p:nvSpPr>
        <p:spPr>
          <a:xfrm>
            <a:off x="1211943" y="1898605"/>
            <a:ext cx="10515600" cy="4690882"/>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190500" algn="l" rtl="0">
              <a:lnSpc>
                <a:spcPct val="70000"/>
              </a:lnSpc>
              <a:spcBef>
                <a:spcPts val="0"/>
              </a:spcBef>
              <a:spcAft>
                <a:spcPts val="0"/>
              </a:spcAft>
              <a:buClr>
                <a:schemeClr val="dk1"/>
              </a:buClr>
              <a:buSzPts val="600"/>
              <a:buNone/>
            </a:pPr>
            <a:endParaRPr sz="600" b="1" dirty="0">
              <a:solidFill>
                <a:srgbClr val="000000"/>
              </a:solidFill>
            </a:endParaRPr>
          </a:p>
          <a:p>
            <a:pPr marL="228600" lvl="0" indent="-190500" algn="l" rtl="0">
              <a:lnSpc>
                <a:spcPct val="70000"/>
              </a:lnSpc>
              <a:spcBef>
                <a:spcPts val="1000"/>
              </a:spcBef>
              <a:spcAft>
                <a:spcPts val="0"/>
              </a:spcAft>
              <a:buClr>
                <a:schemeClr val="dk1"/>
              </a:buClr>
              <a:buSzPts val="600"/>
              <a:buNone/>
            </a:pPr>
            <a:endParaRPr sz="600" b="1" dirty="0">
              <a:solidFill>
                <a:srgbClr val="000000"/>
              </a:solidFill>
            </a:endParaRPr>
          </a:p>
          <a:p>
            <a:pPr marL="228600" lvl="0" indent="-190500" algn="l" rtl="0">
              <a:lnSpc>
                <a:spcPct val="70000"/>
              </a:lnSpc>
              <a:spcBef>
                <a:spcPts val="1000"/>
              </a:spcBef>
              <a:spcAft>
                <a:spcPts val="0"/>
              </a:spcAft>
              <a:buClr>
                <a:schemeClr val="dk1"/>
              </a:buClr>
              <a:buSzPts val="600"/>
              <a:buNone/>
            </a:pPr>
            <a:endParaRPr sz="600" b="1" dirty="0">
              <a:solidFill>
                <a:srgbClr val="000000"/>
              </a:solidFill>
            </a:endParaRPr>
          </a:p>
          <a:p>
            <a:pPr marL="228600" lvl="0" indent="-228600" algn="l" rtl="0">
              <a:lnSpc>
                <a:spcPct val="70000"/>
              </a:lnSpc>
              <a:spcBef>
                <a:spcPts val="1000"/>
              </a:spcBef>
              <a:spcAft>
                <a:spcPts val="0"/>
              </a:spcAft>
              <a:buClr>
                <a:schemeClr val="dk1"/>
              </a:buClr>
              <a:buSzPts val="600"/>
              <a:buFont typeface="Arial"/>
              <a:buNone/>
            </a:pPr>
            <a:endParaRPr sz="600" dirty="0">
              <a:solidFill>
                <a:srgbClr val="000000"/>
              </a:solidFill>
            </a:endParaRPr>
          </a:p>
          <a:p>
            <a:pPr marL="228600" lvl="0" indent="-190500" algn="l" rtl="0">
              <a:lnSpc>
                <a:spcPct val="70000"/>
              </a:lnSpc>
              <a:spcBef>
                <a:spcPts val="1000"/>
              </a:spcBef>
              <a:spcAft>
                <a:spcPts val="0"/>
              </a:spcAft>
              <a:buClr>
                <a:schemeClr val="dk1"/>
              </a:buClr>
              <a:buSzPts val="600"/>
              <a:buFont typeface="Noto Sans Symbols"/>
              <a:buNone/>
            </a:pPr>
            <a:endParaRPr sz="600" dirty="0">
              <a:solidFill>
                <a:srgbClr val="000000"/>
              </a:solidFill>
            </a:endParaRPr>
          </a:p>
          <a:p>
            <a:pPr marL="228600" lvl="0" indent="-190500" algn="l" rtl="0">
              <a:lnSpc>
                <a:spcPct val="70000"/>
              </a:lnSpc>
              <a:spcBef>
                <a:spcPts val="1000"/>
              </a:spcBef>
              <a:spcAft>
                <a:spcPts val="0"/>
              </a:spcAft>
              <a:buClr>
                <a:schemeClr val="dk1"/>
              </a:buClr>
              <a:buSzPts val="600"/>
              <a:buFont typeface="Noto Sans Symbols"/>
              <a:buNone/>
            </a:pPr>
            <a:endParaRPr sz="600" dirty="0">
              <a:solidFill>
                <a:srgbClr val="000000"/>
              </a:solidFill>
            </a:endParaRPr>
          </a:p>
          <a:p>
            <a:pPr marL="0" lvl="0" indent="0" algn="l" rtl="0">
              <a:lnSpc>
                <a:spcPct val="70000"/>
              </a:lnSpc>
              <a:spcBef>
                <a:spcPts val="1000"/>
              </a:spcBef>
              <a:spcAft>
                <a:spcPts val="0"/>
              </a:spcAft>
              <a:buClr>
                <a:schemeClr val="dk1"/>
              </a:buClr>
              <a:buSzPts val="600"/>
              <a:buFont typeface="Arial"/>
              <a:buNone/>
            </a:pPr>
            <a:endParaRPr sz="600" dirty="0">
              <a:solidFill>
                <a:srgbClr val="000000"/>
              </a:solidFill>
            </a:endParaRPr>
          </a:p>
          <a:p>
            <a:pPr marL="228600" lvl="0" indent="-228600" algn="l" rtl="0">
              <a:lnSpc>
                <a:spcPct val="70000"/>
              </a:lnSpc>
              <a:spcBef>
                <a:spcPts val="1000"/>
              </a:spcBef>
              <a:spcAft>
                <a:spcPts val="0"/>
              </a:spcAft>
              <a:buClr>
                <a:schemeClr val="dk1"/>
              </a:buClr>
              <a:buSzPts val="600"/>
              <a:buFont typeface="Arial"/>
              <a:buNone/>
            </a:pPr>
            <a:endParaRPr sz="600" dirty="0">
              <a:solidFill>
                <a:srgbClr val="000000"/>
              </a:solidFill>
            </a:endParaRPr>
          </a:p>
          <a:p>
            <a:pPr marL="228600" lvl="0" indent="-190500" algn="l" rtl="0">
              <a:lnSpc>
                <a:spcPct val="70000"/>
              </a:lnSpc>
              <a:spcBef>
                <a:spcPts val="1000"/>
              </a:spcBef>
              <a:spcAft>
                <a:spcPts val="0"/>
              </a:spcAft>
              <a:buClr>
                <a:schemeClr val="dk1"/>
              </a:buClr>
              <a:buSzPts val="600"/>
              <a:buFont typeface="Noto Sans Symbols"/>
              <a:buNone/>
            </a:pPr>
            <a:endParaRPr sz="600" dirty="0">
              <a:solidFill>
                <a:srgbClr val="000000"/>
              </a:solidFill>
            </a:endParaRPr>
          </a:p>
          <a:p>
            <a:pPr marL="228600" lvl="0" indent="-228600" algn="ctr" rtl="0">
              <a:lnSpc>
                <a:spcPct val="70000"/>
              </a:lnSpc>
              <a:spcBef>
                <a:spcPts val="1000"/>
              </a:spcBef>
              <a:spcAft>
                <a:spcPts val="0"/>
              </a:spcAft>
              <a:buClr>
                <a:schemeClr val="dk1"/>
              </a:buClr>
              <a:buSzPts val="1400"/>
              <a:buFont typeface="Arial"/>
              <a:buNone/>
            </a:pPr>
            <a:endParaRPr sz="1400" b="1" dirty="0">
              <a:solidFill>
                <a:srgbClr val="00B050"/>
              </a:solidFill>
            </a:endParaRPr>
          </a:p>
          <a:p>
            <a:pPr marL="228600" lvl="0" indent="-228600" algn="ctr" rtl="0">
              <a:lnSpc>
                <a:spcPct val="70000"/>
              </a:lnSpc>
              <a:spcBef>
                <a:spcPts val="1000"/>
              </a:spcBef>
              <a:spcAft>
                <a:spcPts val="0"/>
              </a:spcAft>
              <a:buClr>
                <a:schemeClr val="dk1"/>
              </a:buClr>
              <a:buSzPts val="1400"/>
              <a:buFont typeface="Arial"/>
              <a:buNone/>
            </a:pPr>
            <a:endParaRPr sz="1400" b="1" dirty="0">
              <a:solidFill>
                <a:srgbClr val="00B050"/>
              </a:solidFill>
            </a:endParaRPr>
          </a:p>
          <a:p>
            <a:pPr marL="228600" lvl="0" indent="-228600" algn="ctr" rtl="0">
              <a:lnSpc>
                <a:spcPct val="70000"/>
              </a:lnSpc>
              <a:spcBef>
                <a:spcPts val="1000"/>
              </a:spcBef>
              <a:spcAft>
                <a:spcPts val="0"/>
              </a:spcAft>
              <a:buClr>
                <a:schemeClr val="dk1"/>
              </a:buClr>
              <a:buSzPts val="1400"/>
              <a:buFont typeface="Arial"/>
              <a:buNone/>
            </a:pPr>
            <a:endParaRPr sz="1400" b="1" dirty="0">
              <a:solidFill>
                <a:schemeClr val="dk1"/>
              </a:solidFill>
            </a:endParaRPr>
          </a:p>
          <a:p>
            <a:pPr marL="228600" lvl="0" indent="-228600" rtl="0">
              <a:lnSpc>
                <a:spcPct val="70000"/>
              </a:lnSpc>
              <a:spcBef>
                <a:spcPts val="1000"/>
              </a:spcBef>
              <a:spcAft>
                <a:spcPts val="0"/>
              </a:spcAft>
              <a:buClr>
                <a:schemeClr val="dk1"/>
              </a:buClr>
              <a:buSzPts val="1400"/>
              <a:buFont typeface="Arial"/>
              <a:buNone/>
            </a:pPr>
            <a:r>
              <a:rPr lang="fr-FR" sz="1400" b="1" dirty="0" smtClean="0">
                <a:solidFill>
                  <a:schemeClr val="dk1"/>
                </a:solidFill>
                <a:latin typeface="Calibri"/>
                <a:ea typeface="Calibri"/>
                <a:cs typeface="Calibri"/>
                <a:sym typeface="Calibri"/>
              </a:rPr>
              <a:t>                                UNE </a:t>
            </a:r>
            <a:r>
              <a:rPr lang="fr-FR" sz="1400" b="1" dirty="0">
                <a:solidFill>
                  <a:schemeClr val="dk1"/>
                </a:solidFill>
                <a:latin typeface="Calibri"/>
                <a:ea typeface="Calibri"/>
                <a:cs typeface="Calibri"/>
                <a:sym typeface="Calibri"/>
              </a:rPr>
              <a:t>DOULEUR PEUT EN CACHER UNE AUTRE</a:t>
            </a:r>
            <a:r>
              <a:rPr lang="fr-FR" sz="1400" b="1" dirty="0">
                <a:solidFill>
                  <a:srgbClr val="00B050"/>
                </a:solidFill>
                <a:latin typeface="Calibri"/>
                <a:ea typeface="Calibri"/>
                <a:cs typeface="Calibri"/>
                <a:sym typeface="Calibri"/>
              </a:rPr>
              <a:t> </a:t>
            </a:r>
            <a:endParaRPr dirty="0"/>
          </a:p>
          <a:p>
            <a:pPr marL="228600" lvl="0" indent="-228600" rtl="0">
              <a:lnSpc>
                <a:spcPct val="70000"/>
              </a:lnSpc>
              <a:spcBef>
                <a:spcPts val="1000"/>
              </a:spcBef>
              <a:spcAft>
                <a:spcPts val="0"/>
              </a:spcAft>
              <a:buClr>
                <a:schemeClr val="dk1"/>
              </a:buClr>
              <a:buSzPts val="1400"/>
              <a:buFont typeface="Arial"/>
              <a:buNone/>
            </a:pPr>
            <a:r>
              <a:rPr lang="fr-FR" sz="1400" b="1" dirty="0" smtClean="0">
                <a:solidFill>
                  <a:schemeClr val="dk1"/>
                </a:solidFill>
                <a:latin typeface="Calibri"/>
                <a:ea typeface="Calibri"/>
                <a:cs typeface="Calibri"/>
                <a:sym typeface="Calibri"/>
              </a:rPr>
              <a:t>                                                 =</a:t>
            </a:r>
            <a:r>
              <a:rPr lang="fr-FR" sz="1400" b="1" dirty="0" smtClean="0">
                <a:solidFill>
                  <a:srgbClr val="00B050"/>
                </a:solidFill>
                <a:latin typeface="Calibri"/>
                <a:ea typeface="Calibri"/>
                <a:cs typeface="Calibri"/>
                <a:sym typeface="Calibri"/>
              </a:rPr>
              <a:t> </a:t>
            </a:r>
            <a:r>
              <a:rPr lang="fr-FR" sz="1400" b="1" dirty="0">
                <a:solidFill>
                  <a:schemeClr val="dk1"/>
                </a:solidFill>
                <a:latin typeface="Calibri"/>
                <a:ea typeface="Calibri"/>
                <a:cs typeface="Calibri"/>
                <a:sym typeface="Calibri"/>
              </a:rPr>
              <a:t>LÉSION DISTRAYANTE </a:t>
            </a:r>
            <a:endParaRPr dirty="0"/>
          </a:p>
          <a:p>
            <a:pPr marL="228600" lvl="0" indent="-228600" algn="ctr" rtl="0">
              <a:lnSpc>
                <a:spcPct val="70000"/>
              </a:lnSpc>
              <a:spcBef>
                <a:spcPts val="1000"/>
              </a:spcBef>
              <a:spcAft>
                <a:spcPts val="0"/>
              </a:spcAft>
              <a:buClr>
                <a:schemeClr val="dk1"/>
              </a:buClr>
              <a:buSzPts val="1400"/>
              <a:buFont typeface="Arial"/>
              <a:buNone/>
            </a:pPr>
            <a:endParaRPr sz="1400" b="1" dirty="0">
              <a:solidFill>
                <a:srgbClr val="00B050"/>
              </a:solidFill>
            </a:endParaRPr>
          </a:p>
          <a:p>
            <a:pPr marL="228600" lvl="0" indent="-228600" rtl="0">
              <a:lnSpc>
                <a:spcPct val="70000"/>
              </a:lnSpc>
              <a:spcBef>
                <a:spcPts val="1000"/>
              </a:spcBef>
              <a:spcAft>
                <a:spcPts val="0"/>
              </a:spcAft>
              <a:buClr>
                <a:srgbClr val="FF0000"/>
              </a:buClr>
              <a:buSzPts val="1800"/>
              <a:buFont typeface="Arial"/>
              <a:buNone/>
            </a:pPr>
            <a:r>
              <a:rPr lang="fr-FR" sz="1800" b="1" dirty="0" smtClean="0">
                <a:solidFill>
                  <a:srgbClr val="FF0000"/>
                </a:solidFill>
                <a:latin typeface="Calibri"/>
                <a:ea typeface="Calibri"/>
                <a:cs typeface="Calibri"/>
                <a:sym typeface="Calibri"/>
              </a:rPr>
              <a:t>                      IMMOBILISATION </a:t>
            </a:r>
            <a:r>
              <a:rPr lang="fr-FR" sz="1800" b="1" dirty="0">
                <a:solidFill>
                  <a:srgbClr val="FF0000"/>
                </a:solidFill>
                <a:latin typeface="Calibri"/>
                <a:ea typeface="Calibri"/>
                <a:cs typeface="Calibri"/>
                <a:sym typeface="Calibri"/>
              </a:rPr>
              <a:t>DU RACHIS INDIQUÉE</a:t>
            </a:r>
            <a:r>
              <a:rPr lang="fr-FR" sz="1400" b="1" dirty="0">
                <a:solidFill>
                  <a:srgbClr val="FF0000"/>
                </a:solidFill>
                <a:latin typeface="Calibri"/>
                <a:ea typeface="Calibri"/>
                <a:cs typeface="Calibri"/>
                <a:sym typeface="Calibri"/>
              </a:rPr>
              <a:t> </a:t>
            </a:r>
            <a:r>
              <a:rPr lang="fr-FR" sz="1400" b="1" dirty="0" smtClean="0">
                <a:solidFill>
                  <a:srgbClr val="FF0000"/>
                </a:solidFill>
                <a:latin typeface="Calibri"/>
                <a:ea typeface="Calibri"/>
                <a:cs typeface="Calibri"/>
                <a:sym typeface="Calibri"/>
              </a:rPr>
              <a:t> </a:t>
            </a:r>
          </a:p>
          <a:p>
            <a:pPr marL="228600" lvl="0" indent="-228600" rtl="0">
              <a:lnSpc>
                <a:spcPct val="70000"/>
              </a:lnSpc>
              <a:spcBef>
                <a:spcPts val="1000"/>
              </a:spcBef>
              <a:spcAft>
                <a:spcPts val="0"/>
              </a:spcAft>
              <a:buClr>
                <a:srgbClr val="FF0000"/>
              </a:buClr>
              <a:buSzPts val="1800"/>
              <a:buFont typeface="Arial"/>
              <a:buNone/>
            </a:pPr>
            <a:r>
              <a:rPr lang="fr-FR" sz="1200" b="1" i="1" dirty="0" smtClean="0">
                <a:solidFill>
                  <a:schemeClr val="tx1"/>
                </a:solidFill>
                <a:sym typeface="Calibri"/>
              </a:rPr>
              <a:t>        en ayant préalablement</a:t>
            </a:r>
            <a:r>
              <a:rPr lang="fr-FR" sz="1200" b="1" i="1" dirty="0" smtClean="0">
                <a:solidFill>
                  <a:schemeClr val="tx1"/>
                </a:solidFill>
              </a:rPr>
              <a:t> réalisé un relevage conforme au référentiel départemental</a:t>
            </a:r>
            <a:endParaRPr sz="1200" i="1" dirty="0">
              <a:solidFill>
                <a:schemeClr val="tx1"/>
              </a:solidFill>
            </a:endParaRPr>
          </a:p>
        </p:txBody>
      </p:sp>
      <p:sp>
        <p:nvSpPr>
          <p:cNvPr id="452" name="Google Shape;452;p11"/>
          <p:cNvSpPr/>
          <p:nvPr/>
        </p:nvSpPr>
        <p:spPr>
          <a:xfrm>
            <a:off x="1613354" y="2612571"/>
            <a:ext cx="4248150" cy="699542"/>
          </a:xfrm>
          <a:prstGeom prst="rect">
            <a:avLst/>
          </a:prstGeom>
          <a:solidFill>
            <a:srgbClr val="DDEAF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0" dirty="0">
                <a:solidFill>
                  <a:schemeClr val="dk1"/>
                </a:solidFill>
                <a:latin typeface="Arial"/>
                <a:ea typeface="Arial"/>
                <a:cs typeface="Arial"/>
                <a:sym typeface="Arial"/>
              </a:rPr>
              <a:t>Fiabilité des réponses de la victime</a:t>
            </a:r>
            <a:r>
              <a:rPr lang="fr-FR" sz="1800" b="0" baseline="30000" dirty="0">
                <a:solidFill>
                  <a:schemeClr val="dk1"/>
                </a:solidFill>
                <a:latin typeface="Arial"/>
                <a:ea typeface="Arial"/>
                <a:cs typeface="Arial"/>
                <a:sym typeface="Arial"/>
              </a:rPr>
              <a:t>1</a:t>
            </a:r>
            <a:r>
              <a:rPr lang="fr-FR" sz="1800" b="0" dirty="0">
                <a:solidFill>
                  <a:schemeClr val="dk1"/>
                </a:solidFill>
                <a:latin typeface="Arial"/>
                <a:ea typeface="Arial"/>
                <a:cs typeface="Arial"/>
                <a:sym typeface="Arial"/>
              </a:rPr>
              <a:t> ? </a:t>
            </a:r>
            <a:r>
              <a:rPr lang="fr-FR" sz="1800" b="1" dirty="0">
                <a:solidFill>
                  <a:srgbClr val="FF0000"/>
                </a:solidFill>
                <a:latin typeface="Arial"/>
                <a:ea typeface="Arial"/>
                <a:cs typeface="Arial"/>
                <a:sym typeface="Arial"/>
              </a:rPr>
              <a:t>NON</a:t>
            </a:r>
            <a:endParaRPr dirty="0"/>
          </a:p>
        </p:txBody>
      </p:sp>
      <p:pic>
        <p:nvPicPr>
          <p:cNvPr id="453" name="Google Shape;453;p11"/>
          <p:cNvPicPr preferRelativeResize="0"/>
          <p:nvPr/>
        </p:nvPicPr>
        <p:blipFill rotWithShape="1">
          <a:blip r:embed="rId3">
            <a:alphaModFix/>
          </a:blip>
          <a:srcRect/>
          <a:stretch/>
        </p:blipFill>
        <p:spPr>
          <a:xfrm>
            <a:off x="7453086" y="4191314"/>
            <a:ext cx="3313339" cy="2272755"/>
          </a:xfrm>
          <a:prstGeom prst="rect">
            <a:avLst/>
          </a:prstGeom>
          <a:noFill/>
          <a:ln>
            <a:noFill/>
          </a:ln>
        </p:spPr>
      </p:pic>
      <p:sp>
        <p:nvSpPr>
          <p:cNvPr id="454" name="Google Shape;454;p11"/>
          <p:cNvSpPr/>
          <p:nvPr/>
        </p:nvSpPr>
        <p:spPr>
          <a:xfrm>
            <a:off x="1016000" y="494301"/>
            <a:ext cx="10515600" cy="4921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fr-FR" sz="2800" b="1" dirty="0">
                <a:solidFill>
                  <a:schemeClr val="dk1"/>
                </a:solidFill>
                <a:latin typeface="Calibri"/>
                <a:ea typeface="Calibri"/>
                <a:cs typeface="Calibri"/>
                <a:sym typeface="Calibri"/>
              </a:rPr>
              <a:t>SOLUTION ÉTUDE DE CAS N°3</a:t>
            </a:r>
            <a:endParaRPr dirty="0"/>
          </a:p>
        </p:txBody>
      </p:sp>
      <p:sp>
        <p:nvSpPr>
          <p:cNvPr id="455" name="Google Shape;455;p11"/>
          <p:cNvSpPr/>
          <p:nvPr/>
        </p:nvSpPr>
        <p:spPr>
          <a:xfrm>
            <a:off x="6212115" y="2024743"/>
            <a:ext cx="5087256" cy="2057988"/>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54000" algn="l" rtl="0">
              <a:spcBef>
                <a:spcPts val="0"/>
              </a:spcBef>
              <a:spcAft>
                <a:spcPts val="0"/>
              </a:spcAft>
              <a:buClr>
                <a:schemeClr val="dk1"/>
              </a:buClr>
              <a:buSzPts val="1400"/>
              <a:buFont typeface="Arial"/>
              <a:buNone/>
            </a:pPr>
            <a:endParaRPr sz="1400" b="1"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400"/>
              <a:buFont typeface="Arial"/>
              <a:buAutoNum type="arabicParenBoth"/>
            </a:pPr>
            <a:r>
              <a:rPr lang="fr-FR" sz="1400" b="1" dirty="0">
                <a:solidFill>
                  <a:srgbClr val="000000"/>
                </a:solidFill>
                <a:latin typeface="Arial"/>
                <a:ea typeface="Arial"/>
                <a:cs typeface="Arial"/>
                <a:sym typeface="Arial"/>
              </a:rPr>
              <a:t>Victime </a:t>
            </a:r>
            <a:r>
              <a:rPr lang="fr-FR" sz="1400" b="1" dirty="0">
                <a:solidFill>
                  <a:schemeClr val="dk1"/>
                </a:solidFill>
                <a:latin typeface="Arial"/>
                <a:ea typeface="Arial"/>
                <a:cs typeface="Arial"/>
                <a:sym typeface="Arial"/>
              </a:rPr>
              <a:t>dont les réponses sont qualifiées de NON fiables :</a:t>
            </a:r>
            <a:endParaRPr dirty="0"/>
          </a:p>
          <a:p>
            <a:pPr marL="342900" marR="0" lvl="0" indent="-342900" algn="l" rtl="0">
              <a:spcBef>
                <a:spcPts val="0"/>
              </a:spcBef>
              <a:spcAft>
                <a:spcPts val="0"/>
              </a:spcAft>
              <a:buNone/>
            </a:pPr>
            <a:endParaRPr sz="1400" b="1"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400"/>
              <a:buFont typeface="Noto Sans Symbols"/>
              <a:buChar char="❑"/>
            </a:pPr>
            <a:r>
              <a:rPr lang="fr-FR" sz="1400" b="0" dirty="0">
                <a:solidFill>
                  <a:schemeClr val="dk1"/>
                </a:solidFill>
                <a:latin typeface="Arial"/>
                <a:ea typeface="Arial"/>
                <a:cs typeface="Arial"/>
                <a:sym typeface="Arial"/>
              </a:rPr>
              <a:t>Présence d’une détresse vitale.</a:t>
            </a:r>
            <a:endParaRPr dirty="0"/>
          </a:p>
          <a:p>
            <a:pPr marL="342900" marR="0" lvl="0" indent="-342900" algn="l" rtl="0">
              <a:spcBef>
                <a:spcPts val="0"/>
              </a:spcBef>
              <a:spcAft>
                <a:spcPts val="0"/>
              </a:spcAft>
              <a:buClr>
                <a:schemeClr val="dk1"/>
              </a:buClr>
              <a:buSzPts val="1400"/>
              <a:buFont typeface="Noto Sans Symbols"/>
              <a:buChar char="❑"/>
            </a:pPr>
            <a:r>
              <a:rPr lang="fr-FR" sz="1400" b="0" dirty="0">
                <a:solidFill>
                  <a:schemeClr val="dk1"/>
                </a:solidFill>
                <a:latin typeface="Arial"/>
                <a:ea typeface="Arial"/>
                <a:cs typeface="Arial"/>
                <a:sym typeface="Arial"/>
              </a:rPr>
              <a:t>Altération du niveau de conscience.</a:t>
            </a:r>
            <a:endParaRPr dirty="0"/>
          </a:p>
          <a:p>
            <a:pPr marL="342900" marR="0" lvl="0" indent="-342900" algn="l" rtl="0">
              <a:spcBef>
                <a:spcPts val="0"/>
              </a:spcBef>
              <a:spcAft>
                <a:spcPts val="0"/>
              </a:spcAft>
              <a:buClr>
                <a:srgbClr val="000000"/>
              </a:buClr>
              <a:buSzPts val="1400"/>
              <a:buFont typeface="Noto Sans Symbols"/>
              <a:buChar char="❑"/>
            </a:pPr>
            <a:r>
              <a:rPr lang="fr-FR" sz="1400" b="0" dirty="0">
                <a:solidFill>
                  <a:srgbClr val="000000"/>
                </a:solidFill>
                <a:latin typeface="Arial"/>
                <a:ea typeface="Arial"/>
                <a:cs typeface="Arial"/>
                <a:sym typeface="Arial"/>
              </a:rPr>
              <a:t>Non coopération, difficultés de communication.</a:t>
            </a:r>
            <a:endParaRPr dirty="0"/>
          </a:p>
          <a:p>
            <a:pPr marL="342900" marR="0" lvl="0" indent="-342900" algn="l" rtl="0">
              <a:spcBef>
                <a:spcPts val="0"/>
              </a:spcBef>
              <a:spcAft>
                <a:spcPts val="0"/>
              </a:spcAft>
              <a:buClr>
                <a:schemeClr val="dk1"/>
              </a:buClr>
              <a:buSzPts val="1400"/>
              <a:buFont typeface="Noto Sans Symbols"/>
              <a:buChar char="❑"/>
            </a:pPr>
            <a:r>
              <a:rPr lang="fr-FR" sz="1400" b="0" dirty="0">
                <a:solidFill>
                  <a:schemeClr val="dk1"/>
                </a:solidFill>
                <a:latin typeface="Arial"/>
                <a:ea typeface="Arial"/>
                <a:cs typeface="Arial"/>
                <a:sym typeface="Arial"/>
              </a:rPr>
              <a:t>Influence de l’alcool ou d’autres drogues.</a:t>
            </a:r>
            <a:endParaRPr dirty="0"/>
          </a:p>
          <a:p>
            <a:pPr marL="342900" marR="0" lvl="0" indent="-342900" algn="l" rtl="0">
              <a:spcBef>
                <a:spcPts val="0"/>
              </a:spcBef>
              <a:spcAft>
                <a:spcPts val="0"/>
              </a:spcAft>
              <a:buClr>
                <a:srgbClr val="FF0000"/>
              </a:buClr>
              <a:buSzPts val="1400"/>
              <a:buFont typeface="Noto Sans Symbols"/>
              <a:buChar char="❑"/>
            </a:pPr>
            <a:r>
              <a:rPr lang="fr-FR" sz="1400" b="1" dirty="0">
                <a:solidFill>
                  <a:srgbClr val="FF0000"/>
                </a:solidFill>
                <a:latin typeface="Arial"/>
                <a:ea typeface="Arial"/>
                <a:cs typeface="Arial"/>
                <a:sym typeface="Arial"/>
              </a:rPr>
              <a:t>Présence d’une atteinte traumatique sévère.</a:t>
            </a:r>
            <a:endParaRPr dirty="0"/>
          </a:p>
        </p:txBody>
      </p:sp>
    </p:spTree>
    <p:extLst>
      <p:ext uri="{BB962C8B-B14F-4D97-AF65-F5344CB8AC3E}">
        <p14:creationId xmlns:p14="http://schemas.microsoft.com/office/powerpoint/2010/main" val="1279727567"/>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68B2659-DAB1-4A78-BFA7-8DD8311E15BB}" vid="{1D6C1684-3E1B-408D-90B0-AB696D8D5B11}"/>
    </a:ext>
  </a:ext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468B2659-DAB1-4A78-BFA7-8DD8311E15BB}" vid="{7E9EAA62-5687-4156-B43D-A055A017956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MODELE_PRESENTATION_NUMERIQUE</Template>
  <TotalTime>176</TotalTime>
  <Words>2302</Words>
  <Application>Microsoft Office PowerPoint</Application>
  <PresentationFormat>Grand écran</PresentationFormat>
  <Paragraphs>476</Paragraphs>
  <Slides>28</Slides>
  <Notes>28</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28</vt:i4>
      </vt:variant>
    </vt:vector>
  </HeadingPairs>
  <TitlesOfParts>
    <vt:vector size="33" baseType="lpstr">
      <vt:lpstr>Arial</vt:lpstr>
      <vt:lpstr>Calibri</vt:lpstr>
      <vt:lpstr>Noto Sans Symbols</vt:lpstr>
      <vt:lpstr>2_Thème Office</vt:lpstr>
      <vt:lpstr>3_Thème Office</vt:lpstr>
      <vt:lpstr>Présentation PowerPoint</vt:lpstr>
      <vt:lpstr> immobilisation du rachis</vt:lpstr>
      <vt:lpstr>Présentation PowerPoint</vt:lpstr>
      <vt:lpstr>Présentation PowerPoint</vt:lpstr>
      <vt:lpstr>SOLUTION ÉTUDE DE CAS N°1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SOLUTION ÉTUDE DE CAS N°9</vt:lpstr>
      <vt:lpstr>CAS PARTICULIERS</vt:lpstr>
      <vt:lpstr>Présentation PowerPoint</vt:lpstr>
      <vt:lpstr>Présentation PowerPoint</vt:lpstr>
      <vt:lpstr>Présentation PowerPoint</vt:lpstr>
    </vt:vector>
  </TitlesOfParts>
  <Company>SDIS43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BONNET WENCESLAS</dc:creator>
  <cp:lastModifiedBy>BONNET WENCESLAS</cp:lastModifiedBy>
  <cp:revision>20</cp:revision>
  <dcterms:created xsi:type="dcterms:W3CDTF">2024-07-03T09:49:13Z</dcterms:created>
  <dcterms:modified xsi:type="dcterms:W3CDTF">2024-07-05T07:24:48Z</dcterms:modified>
</cp:coreProperties>
</file>