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1" r:id="rId2"/>
    <p:sldId id="292" r:id="rId3"/>
    <p:sldId id="256" r:id="rId4"/>
    <p:sldId id="285" r:id="rId5"/>
    <p:sldId id="286" r:id="rId6"/>
    <p:sldId id="287" r:id="rId7"/>
    <p:sldId id="288" r:id="rId8"/>
    <p:sldId id="265" r:id="rId9"/>
    <p:sldId id="289" r:id="rId10"/>
    <p:sldId id="262" r:id="rId11"/>
    <p:sldId id="270" r:id="rId12"/>
    <p:sldId id="277" r:id="rId13"/>
    <p:sldId id="284" r:id="rId14"/>
    <p:sldId id="260" r:id="rId15"/>
    <p:sldId id="280" r:id="rId16"/>
    <p:sldId id="259" r:id="rId17"/>
    <p:sldId id="266" r:id="rId18"/>
    <p:sldId id="290" r:id="rId19"/>
    <p:sldId id="274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89E8-E6B8-42BE-A1C6-4F55CD3B8235}" type="datetimeFigureOut">
              <a:rPr lang="fr-FR" smtClean="0"/>
              <a:t>12/02/2025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B484-3601-4709-8FC0-48C4000BE5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064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23:32:42.2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23:31:03.6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23:32:19.3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1 378,'472'0,"-467"1,0-1,-1 0,1-1,0 1,-1-1,1 0,-1 0,1 0,-1-1,1 1,-1-1,0 0,0-1,0 1,0-1,0 0,-1 1,1-2,-1 1,1 0,-1-1,0 1,-1-1,1 0,2-5,-2 5,0 0,0 0,0 0,1 1,-1-1,1 1,0 0,0 0,0 1,0-1,6-2,2 1,1-1,22-3,7-4,-38 11,0 0,0-1,-1 0,1 0,-1 0,1 0,-1-1,0 1,0-1,0 0,3-3,1-4,-1 1,8-17,-1 4,-11 19,0 1,0-1,0 1,0 0,0-1,1 1,-1 0,1 0,-1 1,1-1,0 0,4-1,41-11,-1 0,-8-5,-17 7,1 2,0 0,35-8,-26 10,-12 3,1 0,-1 2,28-1,-21 3,110 3,-134-2,0 1,-1-1,1 1,0-1,-1 1,1 0,-1 0,1 0,-1 0,0 0,1 1,-1-1,0 1,0 0,0-1,3 4,-2 0,1 0,-1 1,0-1,0 1,2 7,7 15,-10-26,0 1,1 0,-1-1,1 1,0-1,-1 0,1 1,0-2,0 1,1 0,-1 0,0-1,0 0,1 0,-1 0,1 0,4 0,-2 0,-1 1,0-1,0 1,-1 0,1 0,0 0,0 1,6 4,8 9,0-1,39 23,-52-34,0 1,0 0,0 0,-1 0,0 1,0 0,7 11,-9-13,0 1,0 0,0-1,1 1,0-1,0 0,0 0,0-1,1 1,-1-1,1 0,0 0,0 0,10 3,0-2,0 0,-1 2,27 12,-34-15,-1 0,1 0,0-1,0 0,13 1,-2-1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23:32:51.0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CCEC1-02FC-497B-8340-A7FA203BCA5A}" type="datetimeFigureOut">
              <a:rPr lang="fr-FR" smtClean="0"/>
              <a:t>12/02/2025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15D04-404A-4726-97F2-284A5ED485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27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5D04-404A-4726-97F2-284A5ED485C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8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5670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4704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903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855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15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404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731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283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31/07/2022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6 DIAPOSITIVES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94D0D5-3335-4BE3-9ABA-116A1523CFD0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6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925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591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chemeClr val="accent1">
                <a:lumMod val="40000"/>
                <a:lumOff val="60000"/>
              </a:schemeClr>
            </a:gs>
            <a:gs pos="84000">
              <a:srgbClr val="C00000"/>
            </a:gs>
            <a:gs pos="61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764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76C5F1-7F9A-4B0C-A0FB-C6EF4EBE9A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6" y="93306"/>
            <a:ext cx="1383193" cy="17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2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7" Type="http://schemas.openxmlformats.org/officeDocument/2006/relationships/customXml" Target="../ink/ink4.xml"/><Relationship Id="rId2" Type="http://schemas.openxmlformats.org/officeDocument/2006/relationships/image" Target="../media/image4.e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2.xml"/><Relationship Id="rId5" Type="http://schemas.openxmlformats.org/officeDocument/2006/relationships/image" Target="../media/image10.png"/><Relationship Id="rId15" Type="http://schemas.openxmlformats.org/officeDocument/2006/relationships/customXml" Target="../ink/ink3.xml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les formateurs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6878" y="1445916"/>
            <a:ext cx="10515600" cy="5117615"/>
          </a:xfrm>
        </p:spPr>
        <p:txBody>
          <a:bodyPr>
            <a:normAutofit/>
          </a:bodyPr>
          <a:lstStyle/>
          <a:p>
            <a:r>
              <a:rPr lang="fr-FR" dirty="0" smtClean="0"/>
              <a:t>Durée de la formation : 1h environ pour 1 formateur / 8 SP</a:t>
            </a:r>
          </a:p>
          <a:p>
            <a:endParaRPr lang="fr-FR" dirty="0"/>
          </a:p>
          <a:p>
            <a:r>
              <a:rPr lang="fr-FR" dirty="0" smtClean="0"/>
              <a:t>Revoir le placement des </a:t>
            </a:r>
            <a:r>
              <a:rPr lang="fr-FR" dirty="0" err="1" smtClean="0"/>
              <a:t>electrodes</a:t>
            </a:r>
            <a:r>
              <a:rPr lang="fr-FR" dirty="0" smtClean="0"/>
              <a:t> si doute</a:t>
            </a:r>
          </a:p>
          <a:p>
            <a:endParaRPr lang="fr-FR" dirty="0"/>
          </a:p>
          <a:p>
            <a:r>
              <a:rPr lang="fr-FR" dirty="0" smtClean="0"/>
              <a:t>Revoir / connaitre le fonctionnement du T 7.</a:t>
            </a:r>
          </a:p>
          <a:p>
            <a:endParaRPr lang="fr-FR" dirty="0"/>
          </a:p>
          <a:p>
            <a:r>
              <a:rPr lang="fr-FR" dirty="0" smtClean="0"/>
              <a:t>Pour rappel : pour chaque intervention : le numéro d’intervention doit </a:t>
            </a:r>
            <a:r>
              <a:rPr lang="fr-FR" dirty="0" err="1" smtClean="0"/>
              <a:t>etre</a:t>
            </a:r>
            <a:r>
              <a:rPr lang="fr-FR" dirty="0" smtClean="0"/>
              <a:t> </a:t>
            </a:r>
            <a:r>
              <a:rPr lang="fr-FR" dirty="0" err="1" smtClean="0"/>
              <a:t>rensiegné</a:t>
            </a:r>
            <a:r>
              <a:rPr lang="fr-FR" dirty="0" smtClean="0"/>
              <a:t> dans la rubrique « ID PATIENT ».</a:t>
            </a:r>
          </a:p>
          <a:p>
            <a:endParaRPr lang="fr-FR" dirty="0"/>
          </a:p>
          <a:p>
            <a:r>
              <a:rPr lang="fr-FR" dirty="0" smtClean="0"/>
              <a:t>Pour la formation renseigne IMPERATIVEMENT dans ID PATIENT mettre : TEST 1 </a:t>
            </a:r>
          </a:p>
          <a:p>
            <a:endParaRPr lang="fr-FR" dirty="0"/>
          </a:p>
          <a:p>
            <a:r>
              <a:rPr lang="fr-FR" dirty="0" smtClean="0"/>
              <a:t>NE PAS UTILISER DE MANNEQUIN DE FORMATION  pour entrainer à rechercher les espaces </a:t>
            </a:r>
            <a:r>
              <a:rPr lang="fr-FR" dirty="0" smtClean="0"/>
              <a:t>intercostaux</a:t>
            </a:r>
          </a:p>
          <a:p>
            <a:r>
              <a:rPr lang="fr-FR" dirty="0" err="1" smtClean="0"/>
              <a:t>Emmergement</a:t>
            </a:r>
            <a:r>
              <a:rPr lang="fr-FR" dirty="0" smtClean="0"/>
              <a:t> obligatoire, </a:t>
            </a:r>
            <a:r>
              <a:rPr lang="fr-FR" smtClean="0"/>
              <a:t>et retour </a:t>
            </a:r>
            <a:r>
              <a:rPr lang="fr-FR" dirty="0" smtClean="0"/>
              <a:t>au service formation.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78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5003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FR" dirty="0"/>
              <a:t>Fonctionnement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429314" cy="4663413"/>
          </a:xfrm>
        </p:spPr>
        <p:txBody>
          <a:bodyPr>
            <a:normAutofit/>
          </a:bodyPr>
          <a:lstStyle/>
          <a:p>
            <a:r>
              <a:rPr lang="fr-FR" sz="1700" dirty="0"/>
              <a:t>Le cœur est un organe composé de muscle (le myocarde) et d’un système de conduction électrique (les nerfs).</a:t>
            </a:r>
          </a:p>
          <a:p>
            <a:endParaRPr lang="fr-FR" sz="1700" dirty="0"/>
          </a:p>
          <a:p>
            <a:r>
              <a:rPr lang="fr-FR" sz="1700" dirty="0"/>
              <a:t>Le courant électrique est généré de manière autonome par le nœud sinusal et suit un parcours via les nerfs, qu’on peut assimiler à celui des électrons dans une pile électrique.</a:t>
            </a:r>
          </a:p>
          <a:p>
            <a:endParaRPr lang="fr-FR" sz="1700" dirty="0"/>
          </a:p>
          <a:p>
            <a:r>
              <a:rPr lang="fr-FR" sz="1700" dirty="0"/>
              <a:t>Le courant électrique passe des nerfs aux muscles         </a:t>
            </a:r>
            <a:r>
              <a:rPr lang="fr-FR" sz="1800" dirty="0"/>
              <a:t>→</a:t>
            </a:r>
            <a:r>
              <a:rPr lang="fr-FR" sz="1700" dirty="0"/>
              <a:t> contraction musculaire puis</a:t>
            </a:r>
            <a:r>
              <a:rPr lang="fr-FR" sz="1600" dirty="0"/>
              <a:t> décontraction.</a:t>
            </a:r>
            <a:endParaRPr lang="fr-FR" sz="1700" dirty="0"/>
          </a:p>
          <a:p>
            <a:pPr marL="0" indent="0">
              <a:buNone/>
            </a:pPr>
            <a:endParaRPr lang="fr-FR" sz="1700" dirty="0"/>
          </a:p>
          <a:p>
            <a:r>
              <a:rPr lang="fr-FR" sz="1700" dirty="0"/>
              <a:t>L’ECG va capter le courant électrique qui traverse le muscle.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8F29928-E652-96C7-5F47-50D537802FE4}"/>
              </a:ext>
            </a:extLst>
          </p:cNvPr>
          <p:cNvGrpSpPr/>
          <p:nvPr/>
        </p:nvGrpSpPr>
        <p:grpSpPr>
          <a:xfrm>
            <a:off x="6274904" y="3437617"/>
            <a:ext cx="2808458" cy="3051421"/>
            <a:chOff x="7198156" y="1945843"/>
            <a:chExt cx="3790591" cy="4096867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BB2A095F-884C-3359-0519-B609A0CB4F31}"/>
                </a:ext>
              </a:extLst>
            </p:cNvPr>
            <p:cNvGrpSpPr/>
            <p:nvPr/>
          </p:nvGrpSpPr>
          <p:grpSpPr>
            <a:xfrm>
              <a:off x="7198156" y="1945843"/>
              <a:ext cx="3790591" cy="4096867"/>
              <a:chOff x="7198156" y="1945843"/>
              <a:chExt cx="3790591" cy="4096867"/>
            </a:xfrm>
          </p:grpSpPr>
          <p:pic>
            <p:nvPicPr>
              <p:cNvPr id="6" name="Espace réservé du contenu 3" descr="Une image contenant croquis, dessin, conception, illustration&#10;&#10;Description générée automatiquement">
                <a:extLst>
                  <a:ext uri="{FF2B5EF4-FFF2-40B4-BE49-F238E27FC236}">
                    <a16:creationId xmlns:a16="http://schemas.microsoft.com/office/drawing/2014/main" id="{12F8F908-5C36-C650-5209-F4FA3267F1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47" t="2763" b="3085"/>
              <a:stretch/>
            </p:blipFill>
            <p:spPr>
              <a:xfrm>
                <a:off x="7198156" y="1945843"/>
                <a:ext cx="3790591" cy="4096867"/>
              </a:xfrm>
              <a:prstGeom prst="rect">
                <a:avLst/>
              </a:prstGeom>
              <a:noFill/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C7EF0E6-B466-3A8C-7247-6A85BE8544C3}"/>
                  </a:ext>
                </a:extLst>
              </p:cNvPr>
              <p:cNvSpPr/>
              <p:nvPr/>
            </p:nvSpPr>
            <p:spPr>
              <a:xfrm>
                <a:off x="7205471" y="4001294"/>
                <a:ext cx="851333" cy="3559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2CCD39-16F1-9FBC-DF0A-6FE3A01E3F87}"/>
                  </a:ext>
                </a:extLst>
              </p:cNvPr>
              <p:cNvSpPr/>
              <p:nvPr/>
            </p:nvSpPr>
            <p:spPr>
              <a:xfrm>
                <a:off x="7297883" y="5158148"/>
                <a:ext cx="1246907" cy="3559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C6EF21-74D2-E3F6-FEE5-CB1F9DE63E65}"/>
                  </a:ext>
                </a:extLst>
              </p:cNvPr>
              <p:cNvSpPr/>
              <p:nvPr/>
            </p:nvSpPr>
            <p:spPr>
              <a:xfrm>
                <a:off x="7469334" y="5686749"/>
                <a:ext cx="1246907" cy="3559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BA3EC1-71EE-43B1-647C-8FE7CF500B36}"/>
                </a:ext>
              </a:extLst>
            </p:cNvPr>
            <p:cNvSpPr/>
            <p:nvPr/>
          </p:nvSpPr>
          <p:spPr>
            <a:xfrm>
              <a:off x="7205471" y="3081470"/>
              <a:ext cx="945150" cy="3559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29B637FC-487F-25EE-D9C1-6E541F75E6DA}"/>
                  </a:ext>
                </a:extLst>
              </p14:cNvPr>
              <p14:cNvContentPartPr/>
              <p14:nvPr/>
            </p14:nvContentPartPr>
            <p14:xfrm>
              <a:off x="9685613" y="4664893"/>
              <a:ext cx="360" cy="36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29B637FC-487F-25EE-D9C1-6E541F75E6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7613" y="4628893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e 34">
            <a:extLst>
              <a:ext uri="{FF2B5EF4-FFF2-40B4-BE49-F238E27FC236}">
                <a16:creationId xmlns:a16="http://schemas.microsoft.com/office/drawing/2014/main" id="{CBE1A716-8ED5-44F4-E42C-E35323D33F36}"/>
              </a:ext>
            </a:extLst>
          </p:cNvPr>
          <p:cNvGrpSpPr/>
          <p:nvPr/>
        </p:nvGrpSpPr>
        <p:grpSpPr>
          <a:xfrm>
            <a:off x="10383010" y="4377920"/>
            <a:ext cx="472831" cy="1711519"/>
            <a:chOff x="6430061" y="2501798"/>
            <a:chExt cx="482803" cy="178837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991559-B2A4-2A14-B644-7F1BC2E1F569}"/>
                </a:ext>
              </a:extLst>
            </p:cNvPr>
            <p:cNvSpPr/>
            <p:nvPr/>
          </p:nvSpPr>
          <p:spPr>
            <a:xfrm>
              <a:off x="6430061" y="2920483"/>
              <a:ext cx="482803" cy="12564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Cylindre 36">
              <a:extLst>
                <a:ext uri="{FF2B5EF4-FFF2-40B4-BE49-F238E27FC236}">
                  <a16:creationId xmlns:a16="http://schemas.microsoft.com/office/drawing/2014/main" id="{69FAF566-6CF6-7430-9D57-1FE9D4540B5B}"/>
                </a:ext>
              </a:extLst>
            </p:cNvPr>
            <p:cNvSpPr/>
            <p:nvPr/>
          </p:nvSpPr>
          <p:spPr>
            <a:xfrm>
              <a:off x="6430061" y="2501798"/>
              <a:ext cx="482803" cy="526695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697FDC7-17E6-25B2-459E-BD217F275FF6}"/>
                </a:ext>
              </a:extLst>
            </p:cNvPr>
            <p:cNvSpPr/>
            <p:nvPr/>
          </p:nvSpPr>
          <p:spPr>
            <a:xfrm rot="5400000">
              <a:off x="6555741" y="3938107"/>
              <a:ext cx="226383" cy="477744"/>
            </a:xfrm>
            <a:prstGeom prst="arc">
              <a:avLst>
                <a:gd name="adj1" fmla="val 16237902"/>
                <a:gd name="adj2" fmla="val 53999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0FFB42BA-6ABC-D4B5-30EC-A981374345B9}"/>
                    </a:ext>
                  </a:extLst>
                </p:cNvPr>
                <p:cNvSpPr txBox="1"/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0FFB42BA-6ABC-D4B5-30EC-A98137434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622" r="-21622" b="-1136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67582C9D-AB7E-0027-65F0-8C871894F1F7}"/>
                    </a:ext>
                  </a:extLst>
                </p:cNvPr>
                <p:cNvSpPr txBox="1"/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67582C9D-AB7E-0027-65F0-8C871894F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8333" r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6" name="Picture 8">
            <a:extLst>
              <a:ext uri="{FF2B5EF4-FFF2-40B4-BE49-F238E27FC236}">
                <a16:creationId xmlns:a16="http://schemas.microsoft.com/office/drawing/2014/main" id="{2F5535B8-A358-7BFA-5D3F-A6FD5944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73" y="250031"/>
            <a:ext cx="3804147" cy="27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E3B832DB-8E10-ACD2-39D4-8F511766FFEE}"/>
              </a:ext>
            </a:extLst>
          </p:cNvPr>
          <p:cNvSpPr txBox="1"/>
          <p:nvPr/>
        </p:nvSpPr>
        <p:spPr>
          <a:xfrm>
            <a:off x="9528084" y="4664893"/>
            <a:ext cx="646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B8BAFD-3D3D-8215-62A7-21AC5D69D3C9}"/>
              </a:ext>
            </a:extLst>
          </p:cNvPr>
          <p:cNvSpPr/>
          <p:nvPr/>
        </p:nvSpPr>
        <p:spPr>
          <a:xfrm>
            <a:off x="8188946" y="1789761"/>
            <a:ext cx="1214936" cy="424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9B0C4A7-6D58-70E7-CFF8-00532A3AD309}"/>
              </a:ext>
            </a:extLst>
          </p:cNvPr>
          <p:cNvSpPr/>
          <p:nvPr/>
        </p:nvSpPr>
        <p:spPr>
          <a:xfrm>
            <a:off x="7272628" y="4377920"/>
            <a:ext cx="404997" cy="4006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0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3085F8F-6F2E-82D9-AC6F-208B9FF3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0031"/>
            <a:ext cx="10515600" cy="1325563"/>
          </a:xfrm>
        </p:spPr>
        <p:txBody>
          <a:bodyPr/>
          <a:lstStyle/>
          <a:p>
            <a:r>
              <a:rPr lang="en-US" dirty="0"/>
              <a:t>Conduction </a:t>
            </a:r>
            <a:r>
              <a:rPr lang="en-US" dirty="0" err="1"/>
              <a:t>électrique</a:t>
            </a:r>
            <a:r>
              <a:rPr lang="en-US" dirty="0"/>
              <a:t> et contraction </a:t>
            </a:r>
            <a:r>
              <a:rPr lang="fr-FR" dirty="0"/>
              <a:t>cardiaques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583280-02E5-9101-2BCA-FD865FFBC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66"/>
          <a:stretch/>
        </p:blipFill>
        <p:spPr>
          <a:xfrm>
            <a:off x="296876" y="2245988"/>
            <a:ext cx="9549384" cy="302827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2804FF-3CB9-82ED-3733-AF72E8B5F1CB}"/>
              </a:ext>
            </a:extLst>
          </p:cNvPr>
          <p:cNvSpPr/>
          <p:nvPr/>
        </p:nvSpPr>
        <p:spPr>
          <a:xfrm>
            <a:off x="2621316" y="3844563"/>
            <a:ext cx="814653" cy="465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0A7C1-7299-6AD8-E289-4A66F316B24E}"/>
              </a:ext>
            </a:extLst>
          </p:cNvPr>
          <p:cNvSpPr/>
          <p:nvPr/>
        </p:nvSpPr>
        <p:spPr>
          <a:xfrm>
            <a:off x="5018098" y="3886317"/>
            <a:ext cx="814653" cy="465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222B6-D8EB-269C-D7D5-1B03B224F3AF}"/>
              </a:ext>
            </a:extLst>
          </p:cNvPr>
          <p:cNvSpPr/>
          <p:nvPr/>
        </p:nvSpPr>
        <p:spPr>
          <a:xfrm>
            <a:off x="5581124" y="4211400"/>
            <a:ext cx="814653" cy="196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521C4-9E2E-98A2-EBDE-C08366AA70B5}"/>
              </a:ext>
            </a:extLst>
          </p:cNvPr>
          <p:cNvSpPr/>
          <p:nvPr/>
        </p:nvSpPr>
        <p:spPr>
          <a:xfrm>
            <a:off x="7432179" y="3934034"/>
            <a:ext cx="814653" cy="465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30C186-6F82-141C-B407-DF79F49ED248}"/>
              </a:ext>
            </a:extLst>
          </p:cNvPr>
          <p:cNvSpPr/>
          <p:nvPr/>
        </p:nvSpPr>
        <p:spPr>
          <a:xfrm>
            <a:off x="7653929" y="4101052"/>
            <a:ext cx="814653" cy="152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B80FB04-1AA2-C1F0-DC3C-21F62AB22B34}"/>
              </a:ext>
            </a:extLst>
          </p:cNvPr>
          <p:cNvGrpSpPr/>
          <p:nvPr/>
        </p:nvGrpSpPr>
        <p:grpSpPr>
          <a:xfrm rot="8789630">
            <a:off x="1544610" y="2857625"/>
            <a:ext cx="299160" cy="1069149"/>
            <a:chOff x="6430061" y="2501798"/>
            <a:chExt cx="482803" cy="17883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DA2C21-AB79-2178-9530-A77ADE687C1A}"/>
                </a:ext>
              </a:extLst>
            </p:cNvPr>
            <p:cNvSpPr/>
            <p:nvPr/>
          </p:nvSpPr>
          <p:spPr>
            <a:xfrm>
              <a:off x="6430061" y="2920483"/>
              <a:ext cx="482803" cy="12564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Cylindre 3">
              <a:extLst>
                <a:ext uri="{FF2B5EF4-FFF2-40B4-BE49-F238E27FC236}">
                  <a16:creationId xmlns:a16="http://schemas.microsoft.com/office/drawing/2014/main" id="{A4403733-DE81-8AE5-7F70-37009E8F9C71}"/>
                </a:ext>
              </a:extLst>
            </p:cNvPr>
            <p:cNvSpPr/>
            <p:nvPr/>
          </p:nvSpPr>
          <p:spPr>
            <a:xfrm>
              <a:off x="6430061" y="2501798"/>
              <a:ext cx="482803" cy="526695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2A1F2C6-AEAB-5AB7-9377-3DE1B908C4D3}"/>
                </a:ext>
              </a:extLst>
            </p:cNvPr>
            <p:cNvSpPr/>
            <p:nvPr/>
          </p:nvSpPr>
          <p:spPr>
            <a:xfrm rot="5400000">
              <a:off x="6555741" y="3938107"/>
              <a:ext cx="226383" cy="477744"/>
            </a:xfrm>
            <a:prstGeom prst="arc">
              <a:avLst>
                <a:gd name="adj1" fmla="val 16237902"/>
                <a:gd name="adj2" fmla="val 53999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C4DCEBDE-8DF9-ECB0-472C-5BDAAE47A361}"/>
                    </a:ext>
                  </a:extLst>
                </p:cNvPr>
                <p:cNvSpPr txBox="1"/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C4DCEBDE-8DF9-ECB0-472C-5BDAAE47A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9444" t="-64865" r="-16667" b="-108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3E555918-AB34-2315-184C-B00DF866A4BA}"/>
                    </a:ext>
                  </a:extLst>
                </p:cNvPr>
                <p:cNvSpPr txBox="1"/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3E555918-AB34-2315-184C-B00DF866A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8571" t="-4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971FD39-C2CC-AB41-74EB-AE6785477358}"/>
              </a:ext>
            </a:extLst>
          </p:cNvPr>
          <p:cNvGrpSpPr/>
          <p:nvPr/>
        </p:nvGrpSpPr>
        <p:grpSpPr>
          <a:xfrm rot="8789630">
            <a:off x="3914369" y="2913829"/>
            <a:ext cx="299160" cy="1069149"/>
            <a:chOff x="6430061" y="2501798"/>
            <a:chExt cx="482803" cy="17883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7DEE61-8F2D-05D5-9D61-9F0069E04820}"/>
                </a:ext>
              </a:extLst>
            </p:cNvPr>
            <p:cNvSpPr/>
            <p:nvPr/>
          </p:nvSpPr>
          <p:spPr>
            <a:xfrm>
              <a:off x="6430061" y="2920483"/>
              <a:ext cx="482803" cy="12564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Cylindre 16">
              <a:extLst>
                <a:ext uri="{FF2B5EF4-FFF2-40B4-BE49-F238E27FC236}">
                  <a16:creationId xmlns:a16="http://schemas.microsoft.com/office/drawing/2014/main" id="{0162A30A-9F69-3E7B-3192-1F8D3741ADAD}"/>
                </a:ext>
              </a:extLst>
            </p:cNvPr>
            <p:cNvSpPr/>
            <p:nvPr/>
          </p:nvSpPr>
          <p:spPr>
            <a:xfrm>
              <a:off x="6430061" y="2501798"/>
              <a:ext cx="482803" cy="526695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124526F-EA0E-1B98-51B7-E9C504E8DE4C}"/>
                </a:ext>
              </a:extLst>
            </p:cNvPr>
            <p:cNvSpPr/>
            <p:nvPr/>
          </p:nvSpPr>
          <p:spPr>
            <a:xfrm rot="5400000">
              <a:off x="6555741" y="3938107"/>
              <a:ext cx="226383" cy="477744"/>
            </a:xfrm>
            <a:prstGeom prst="arc">
              <a:avLst>
                <a:gd name="adj1" fmla="val 16237902"/>
                <a:gd name="adj2" fmla="val 53999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18928A86-585A-5E93-945E-EE3A4238C157}"/>
                    </a:ext>
                  </a:extLst>
                </p:cNvPr>
                <p:cNvSpPr txBox="1"/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18928A86-585A-5E93-945E-EE3A4238C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4286" t="-66667" r="-20000" b="-1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744DC8E1-1CBA-430A-5320-D547E644607D}"/>
                    </a:ext>
                  </a:extLst>
                </p:cNvPr>
                <p:cNvSpPr txBox="1"/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744DC8E1-1CBA-430A-5320-D547E6446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8571" t="-4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1142BE4-7A05-B00F-2E89-FAE551300684}"/>
              </a:ext>
            </a:extLst>
          </p:cNvPr>
          <p:cNvGrpSpPr/>
          <p:nvPr/>
        </p:nvGrpSpPr>
        <p:grpSpPr>
          <a:xfrm rot="8789630">
            <a:off x="6367090" y="2913828"/>
            <a:ext cx="299160" cy="1069149"/>
            <a:chOff x="6430061" y="2501798"/>
            <a:chExt cx="482803" cy="178837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C45DA7-72E6-4672-A194-01F2BAEC7D3B}"/>
                </a:ext>
              </a:extLst>
            </p:cNvPr>
            <p:cNvSpPr/>
            <p:nvPr/>
          </p:nvSpPr>
          <p:spPr>
            <a:xfrm>
              <a:off x="6430061" y="2920483"/>
              <a:ext cx="482803" cy="12564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Cylindre 22">
              <a:extLst>
                <a:ext uri="{FF2B5EF4-FFF2-40B4-BE49-F238E27FC236}">
                  <a16:creationId xmlns:a16="http://schemas.microsoft.com/office/drawing/2014/main" id="{EE0D539A-1487-3AA0-424A-321F13BE5E01}"/>
                </a:ext>
              </a:extLst>
            </p:cNvPr>
            <p:cNvSpPr/>
            <p:nvPr/>
          </p:nvSpPr>
          <p:spPr>
            <a:xfrm>
              <a:off x="6430061" y="2501798"/>
              <a:ext cx="482803" cy="526695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12A2D77-7FCC-BACF-BCC6-901B82BD6442}"/>
                </a:ext>
              </a:extLst>
            </p:cNvPr>
            <p:cNvSpPr/>
            <p:nvPr/>
          </p:nvSpPr>
          <p:spPr>
            <a:xfrm rot="5400000">
              <a:off x="6555741" y="3938107"/>
              <a:ext cx="226383" cy="477744"/>
            </a:xfrm>
            <a:prstGeom prst="arc">
              <a:avLst>
                <a:gd name="adj1" fmla="val 16237902"/>
                <a:gd name="adj2" fmla="val 53999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EDFA58E1-5A02-BC75-E637-0CF5EF0AD1BD}"/>
                    </a:ext>
                  </a:extLst>
                </p:cNvPr>
                <p:cNvSpPr txBox="1"/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EDFA58E1-5A02-BC75-E637-0CF5EF0AD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74286" t="-66667" r="-17143" b="-1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06C8C31E-0335-BD34-8772-9E2F88EC093B}"/>
                    </a:ext>
                  </a:extLst>
                </p:cNvPr>
                <p:cNvSpPr txBox="1"/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06C8C31E-0335-BD34-8772-9E2F88EC0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8571" t="-4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A82A503-BF54-B765-0846-5FFEB1D889F9}"/>
              </a:ext>
            </a:extLst>
          </p:cNvPr>
          <p:cNvGrpSpPr/>
          <p:nvPr/>
        </p:nvGrpSpPr>
        <p:grpSpPr>
          <a:xfrm rot="8839572">
            <a:off x="8764249" y="3014219"/>
            <a:ext cx="299161" cy="1069149"/>
            <a:chOff x="6430061" y="2501798"/>
            <a:chExt cx="482804" cy="178837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1DA464-8679-2D1F-21DC-C596C3856B10}"/>
                </a:ext>
              </a:extLst>
            </p:cNvPr>
            <p:cNvSpPr/>
            <p:nvPr/>
          </p:nvSpPr>
          <p:spPr>
            <a:xfrm>
              <a:off x="6430061" y="2920484"/>
              <a:ext cx="482804" cy="12564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Cylindre 28">
              <a:extLst>
                <a:ext uri="{FF2B5EF4-FFF2-40B4-BE49-F238E27FC236}">
                  <a16:creationId xmlns:a16="http://schemas.microsoft.com/office/drawing/2014/main" id="{1D43B68B-E8ED-4FDE-6CA7-593F913A2B0C}"/>
                </a:ext>
              </a:extLst>
            </p:cNvPr>
            <p:cNvSpPr/>
            <p:nvPr/>
          </p:nvSpPr>
          <p:spPr>
            <a:xfrm>
              <a:off x="6430061" y="2501798"/>
              <a:ext cx="482803" cy="526695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47BD9DAE-DF8C-72F6-2C87-78ECD7AB08D2}"/>
                </a:ext>
              </a:extLst>
            </p:cNvPr>
            <p:cNvSpPr/>
            <p:nvPr/>
          </p:nvSpPr>
          <p:spPr>
            <a:xfrm rot="5400000">
              <a:off x="6555741" y="3938107"/>
              <a:ext cx="226383" cy="477744"/>
            </a:xfrm>
            <a:prstGeom prst="arc">
              <a:avLst>
                <a:gd name="adj1" fmla="val 16237902"/>
                <a:gd name="adj2" fmla="val 53999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B6F80965-A51E-80F3-35D8-C1E4A6DA08EA}"/>
                    </a:ext>
                  </a:extLst>
                </p:cNvPr>
                <p:cNvSpPr txBox="1"/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B6F80965-A51E-80F3-35D8-C1E4A6DA0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71429" t="-64865" r="-20000" b="-108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D252BDD5-607C-3C66-E19B-B1B28AF3F0E3}"/>
                    </a:ext>
                  </a:extLst>
                </p:cNvPr>
                <p:cNvSpPr txBox="1"/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D252BDD5-607C-3C66-E19B-B1B28AF3F0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8571" t="-4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660F951A-D52F-F156-83D7-B7323B2C1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23" t="15966" b="63933"/>
          <a:stretch/>
        </p:blipFill>
        <p:spPr>
          <a:xfrm>
            <a:off x="9841703" y="2245988"/>
            <a:ext cx="2022321" cy="724350"/>
          </a:xfrm>
          <a:prstGeom prst="rect">
            <a:avLst/>
          </a:prstGeom>
          <a:noFill/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3A46BE1-F340-F3DB-DF85-02B561313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87" t="50818" r="25197" b="24961"/>
          <a:stretch/>
        </p:blipFill>
        <p:spPr>
          <a:xfrm>
            <a:off x="9821333" y="3540707"/>
            <a:ext cx="2040219" cy="866730"/>
          </a:xfrm>
          <a:prstGeom prst="rect">
            <a:avLst/>
          </a:prstGeom>
          <a:noFill/>
        </p:spPr>
      </p:pic>
      <p:pic>
        <p:nvPicPr>
          <p:cNvPr id="36" name="Espace réservé du contenu 5">
            <a:extLst>
              <a:ext uri="{FF2B5EF4-FFF2-40B4-BE49-F238E27FC236}">
                <a16:creationId xmlns:a16="http://schemas.microsoft.com/office/drawing/2014/main" id="{B680DFF2-A9E6-DBC5-F0D9-13468EB49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7" t="33594" r="75432" b="50987"/>
          <a:stretch/>
        </p:blipFill>
        <p:spPr>
          <a:xfrm>
            <a:off x="9821333" y="2965723"/>
            <a:ext cx="2040219" cy="575593"/>
          </a:xfrm>
          <a:prstGeom prst="rect">
            <a:avLst/>
          </a:prstGeom>
          <a:noFill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451CFCB-85C2-CEBF-FD03-12D2E50E364C}"/>
              </a:ext>
            </a:extLst>
          </p:cNvPr>
          <p:cNvSpPr/>
          <p:nvPr/>
        </p:nvSpPr>
        <p:spPr>
          <a:xfrm>
            <a:off x="9821333" y="3934033"/>
            <a:ext cx="445658" cy="465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7EEA80-AD12-DBB2-FBC1-2CA94A1B58E2}"/>
              </a:ext>
            </a:extLst>
          </p:cNvPr>
          <p:cNvSpPr/>
          <p:nvPr/>
        </p:nvSpPr>
        <p:spPr>
          <a:xfrm>
            <a:off x="10064784" y="4253156"/>
            <a:ext cx="814653" cy="1542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51F10C-E881-920B-110D-5E11789CDB34}"/>
              </a:ext>
            </a:extLst>
          </p:cNvPr>
          <p:cNvSpPr/>
          <p:nvPr/>
        </p:nvSpPr>
        <p:spPr>
          <a:xfrm>
            <a:off x="10039350" y="2972650"/>
            <a:ext cx="325486" cy="175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1489622-236C-64ED-83E3-FFD714998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35" t="75207" b="-1"/>
          <a:stretch/>
        </p:blipFill>
        <p:spPr>
          <a:xfrm>
            <a:off x="9821332" y="4380807"/>
            <a:ext cx="2040219" cy="893453"/>
          </a:xfrm>
          <a:prstGeom prst="rect">
            <a:avLst/>
          </a:prstGeom>
          <a:noFill/>
        </p:spPr>
      </p:pic>
      <p:sp>
        <p:nvSpPr>
          <p:cNvPr id="54" name="Flèche : demi-tour 53">
            <a:extLst>
              <a:ext uri="{FF2B5EF4-FFF2-40B4-BE49-F238E27FC236}">
                <a16:creationId xmlns:a16="http://schemas.microsoft.com/office/drawing/2014/main" id="{F0A2BBAE-7A8E-61CA-3A27-E8A3957A0E65}"/>
              </a:ext>
            </a:extLst>
          </p:cNvPr>
          <p:cNvSpPr/>
          <p:nvPr/>
        </p:nvSpPr>
        <p:spPr>
          <a:xfrm rot="10800000">
            <a:off x="1121416" y="5358537"/>
            <a:ext cx="9931027" cy="1210733"/>
          </a:xfrm>
          <a:prstGeom prst="utur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1018FA01-5AE7-9873-923B-D9495476C9B5}"/>
                  </a:ext>
                </a:extLst>
              </p14:cNvPr>
              <p14:cNvContentPartPr/>
              <p14:nvPr/>
            </p14:nvContentPartPr>
            <p14:xfrm>
              <a:off x="4876373" y="3462493"/>
              <a:ext cx="360" cy="36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1018FA01-5AE7-9873-923B-D9495476C9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8733" y="342649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F4501C26-3DB8-8B72-2BB0-99C37C90F28F}"/>
                  </a:ext>
                </a:extLst>
              </p14:cNvPr>
              <p14:cNvContentPartPr/>
              <p14:nvPr/>
            </p14:nvContentPartPr>
            <p14:xfrm>
              <a:off x="10548893" y="4943533"/>
              <a:ext cx="710640" cy="13644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F4501C26-3DB8-8B72-2BB0-99C37C90F2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31253" y="4907893"/>
                <a:ext cx="746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0BBFC843-D1E8-27D3-54C6-CEEFB1255591}"/>
                  </a:ext>
                </a:extLst>
              </p14:cNvPr>
              <p14:cNvContentPartPr/>
              <p14:nvPr/>
            </p14:nvContentPartPr>
            <p14:xfrm>
              <a:off x="1642133" y="3301573"/>
              <a:ext cx="360" cy="36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0BBFC843-D1E8-27D3-54C6-CEEFB12555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4493" y="3265933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Ellipse 64">
            <a:extLst>
              <a:ext uri="{FF2B5EF4-FFF2-40B4-BE49-F238E27FC236}">
                <a16:creationId xmlns:a16="http://schemas.microsoft.com/office/drawing/2014/main" id="{1C94DA1C-4228-3516-C9BF-CF5229C3B901}"/>
              </a:ext>
            </a:extLst>
          </p:cNvPr>
          <p:cNvSpPr/>
          <p:nvPr/>
        </p:nvSpPr>
        <p:spPr>
          <a:xfrm rot="20152089">
            <a:off x="2992284" y="2373069"/>
            <a:ext cx="1452274" cy="8449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51E106F-F860-9DA1-B89B-3A6C446A686F}"/>
              </a:ext>
            </a:extLst>
          </p:cNvPr>
          <p:cNvSpPr txBox="1"/>
          <p:nvPr/>
        </p:nvSpPr>
        <p:spPr>
          <a:xfrm>
            <a:off x="2922580" y="1579066"/>
            <a:ext cx="185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- Contraction des auricules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97BED42-5115-7A82-0A8C-A524324D88AF}"/>
              </a:ext>
            </a:extLst>
          </p:cNvPr>
          <p:cNvSpPr txBox="1"/>
          <p:nvPr/>
        </p:nvSpPr>
        <p:spPr>
          <a:xfrm>
            <a:off x="6754893" y="1604068"/>
            <a:ext cx="301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- Décontraction des auricules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- Contraction des ventricules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A3C64CC6-F33B-7FD7-FBE0-A72F4DCE4F8B}"/>
              </a:ext>
            </a:extLst>
          </p:cNvPr>
          <p:cNvSpPr txBox="1"/>
          <p:nvPr/>
        </p:nvSpPr>
        <p:spPr>
          <a:xfrm>
            <a:off x="4272447" y="5796553"/>
            <a:ext cx="405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F0"/>
                </a:solidFill>
              </a:rPr>
              <a:t>Nouveau cycle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8B016113-F825-2A68-20A1-2D6B9D2D686E}"/>
              </a:ext>
            </a:extLst>
          </p:cNvPr>
          <p:cNvCxnSpPr>
            <a:cxnSpLocks/>
          </p:cNvCxnSpPr>
          <p:nvPr/>
        </p:nvCxnSpPr>
        <p:spPr>
          <a:xfrm flipV="1">
            <a:off x="7019371" y="3516397"/>
            <a:ext cx="113687" cy="408252"/>
          </a:xfrm>
          <a:prstGeom prst="straightConnector1">
            <a:avLst/>
          </a:prstGeom>
          <a:ln w="381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FDC997F4-E15E-94C9-A01E-4867E2D1201E}"/>
              </a:ext>
            </a:extLst>
          </p:cNvPr>
          <p:cNvCxnSpPr>
            <a:cxnSpLocks/>
          </p:cNvCxnSpPr>
          <p:nvPr/>
        </p:nvCxnSpPr>
        <p:spPr>
          <a:xfrm flipH="1" flipV="1">
            <a:off x="6077357" y="3913288"/>
            <a:ext cx="403437" cy="213835"/>
          </a:xfrm>
          <a:prstGeom prst="straightConnector1">
            <a:avLst/>
          </a:prstGeom>
          <a:ln w="381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97BD270C-9FF7-CCAF-7813-5A64289ECF52}"/>
              </a:ext>
            </a:extLst>
          </p:cNvPr>
          <p:cNvCxnSpPr>
            <a:cxnSpLocks/>
          </p:cNvCxnSpPr>
          <p:nvPr/>
        </p:nvCxnSpPr>
        <p:spPr>
          <a:xfrm>
            <a:off x="3912128" y="3215370"/>
            <a:ext cx="231338" cy="326612"/>
          </a:xfrm>
          <a:prstGeom prst="straightConnector1">
            <a:avLst/>
          </a:prstGeom>
          <a:ln w="381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Espace réservé du contenu 3">
            <a:extLst>
              <a:ext uri="{FF2B5EF4-FFF2-40B4-BE49-F238E27FC236}">
                <a16:creationId xmlns:a16="http://schemas.microsoft.com/office/drawing/2014/main" id="{19117D3B-A797-4033-30C1-C4FB0565D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" t="46462" r="75660" b="27315"/>
          <a:stretch/>
        </p:blipFill>
        <p:spPr>
          <a:xfrm>
            <a:off x="9817078" y="3458906"/>
            <a:ext cx="2022321" cy="978579"/>
          </a:xfrm>
          <a:prstGeom prst="rect">
            <a:avLst/>
          </a:prstGeom>
          <a:noFill/>
        </p:spPr>
      </p:pic>
      <p:sp>
        <p:nvSpPr>
          <p:cNvPr id="67" name="Ellipse 66">
            <a:extLst>
              <a:ext uri="{FF2B5EF4-FFF2-40B4-BE49-F238E27FC236}">
                <a16:creationId xmlns:a16="http://schemas.microsoft.com/office/drawing/2014/main" id="{18C5AC92-4F1D-A0BB-A316-9E62DA077602}"/>
              </a:ext>
            </a:extLst>
          </p:cNvPr>
          <p:cNvSpPr/>
          <p:nvPr/>
        </p:nvSpPr>
        <p:spPr>
          <a:xfrm>
            <a:off x="8098626" y="3185560"/>
            <a:ext cx="1759232" cy="11763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03B3B2-C7CD-22B6-A924-ACC53CBCD241}"/>
              </a:ext>
            </a:extLst>
          </p:cNvPr>
          <p:cNvSpPr/>
          <p:nvPr/>
        </p:nvSpPr>
        <p:spPr>
          <a:xfrm>
            <a:off x="9829776" y="3951605"/>
            <a:ext cx="319155" cy="268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9790EA33-8026-7C0B-0B02-50326CDC6514}"/>
              </a:ext>
            </a:extLst>
          </p:cNvPr>
          <p:cNvGrpSpPr/>
          <p:nvPr/>
        </p:nvGrpSpPr>
        <p:grpSpPr>
          <a:xfrm rot="8789630">
            <a:off x="10676563" y="2857626"/>
            <a:ext cx="299160" cy="1069149"/>
            <a:chOff x="6430061" y="2501798"/>
            <a:chExt cx="482803" cy="178837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1B82760-8ED2-8D09-9231-4079D9B033D4}"/>
                </a:ext>
              </a:extLst>
            </p:cNvPr>
            <p:cNvSpPr/>
            <p:nvPr/>
          </p:nvSpPr>
          <p:spPr>
            <a:xfrm>
              <a:off x="6430061" y="2920483"/>
              <a:ext cx="482803" cy="12564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Cylindre 49">
              <a:extLst>
                <a:ext uri="{FF2B5EF4-FFF2-40B4-BE49-F238E27FC236}">
                  <a16:creationId xmlns:a16="http://schemas.microsoft.com/office/drawing/2014/main" id="{E3B88236-1224-6B1B-53E7-DF17D1A1C905}"/>
                </a:ext>
              </a:extLst>
            </p:cNvPr>
            <p:cNvSpPr/>
            <p:nvPr/>
          </p:nvSpPr>
          <p:spPr>
            <a:xfrm>
              <a:off x="6430061" y="2501798"/>
              <a:ext cx="482803" cy="526695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63FF5AB5-2CC0-E2F7-C220-CCFD9872C6DD}"/>
                </a:ext>
              </a:extLst>
            </p:cNvPr>
            <p:cNvSpPr/>
            <p:nvPr/>
          </p:nvSpPr>
          <p:spPr>
            <a:xfrm rot="5400000">
              <a:off x="6555741" y="3938107"/>
              <a:ext cx="226383" cy="477744"/>
            </a:xfrm>
            <a:prstGeom prst="arc">
              <a:avLst>
                <a:gd name="adj1" fmla="val 16237902"/>
                <a:gd name="adj2" fmla="val 53999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4CB9AC83-A27C-3AE5-701C-6F447CFFC568}"/>
                    </a:ext>
                  </a:extLst>
                </p:cNvPr>
                <p:cNvSpPr txBox="1"/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EDFA58E1-5A02-BC75-E637-0CF5EF0AD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920" y="2668791"/>
                  <a:ext cx="22602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74286" t="-66667" r="-17143" b="-1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ABE221D8-0248-E700-9414-D7CE14E907AF}"/>
                    </a:ext>
                  </a:extLst>
                </p:cNvPr>
                <p:cNvSpPr txBox="1"/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06C8C31E-0335-BD34-8772-9E2F88EC0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70" y="3894798"/>
                  <a:ext cx="226024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8571" t="-4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53D03DB9-6091-7A30-B1D2-D53FE7145E08}"/>
              </a:ext>
            </a:extLst>
          </p:cNvPr>
          <p:cNvSpPr txBox="1"/>
          <p:nvPr/>
        </p:nvSpPr>
        <p:spPr>
          <a:xfrm>
            <a:off x="10022092" y="1594909"/>
            <a:ext cx="185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Décontraction des ventricules</a:t>
            </a:r>
          </a:p>
        </p:txBody>
      </p:sp>
    </p:spTree>
    <p:extLst>
      <p:ext uri="{BB962C8B-B14F-4D97-AF65-F5344CB8AC3E}">
        <p14:creationId xmlns:p14="http://schemas.microsoft.com/office/powerpoint/2010/main" val="138947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136EF37-F09D-E0E6-0EB4-B1901DAA2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0216" y="1737659"/>
            <a:ext cx="5183188" cy="449504"/>
          </a:xfrm>
        </p:spPr>
        <p:txBody>
          <a:bodyPr>
            <a:normAutofit/>
          </a:bodyPr>
          <a:lstStyle/>
          <a:p>
            <a:r>
              <a:rPr lang="fr-FR" sz="1800" dirty="0"/>
              <a:t>→ </a:t>
            </a:r>
            <a:r>
              <a:rPr lang="fr-FR" dirty="0"/>
              <a:t>A placer selon leur numéro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30077" cy="3684588"/>
          </a:xfrm>
        </p:spPr>
        <p:txBody>
          <a:bodyPr>
            <a:normAutofit/>
          </a:bodyPr>
          <a:lstStyle/>
          <a:p>
            <a:pPr lvl="1"/>
            <a:r>
              <a:rPr lang="fr-FR" sz="1600" b="1" dirty="0">
                <a:solidFill>
                  <a:srgbClr val="FFFF00"/>
                </a:solidFill>
              </a:rPr>
              <a:t>C1 </a:t>
            </a:r>
            <a:r>
              <a:rPr lang="fr-FR" sz="1600" dirty="0">
                <a:solidFill>
                  <a:srgbClr val="FFFF00"/>
                </a:solidFill>
              </a:rPr>
              <a:t>: 4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 espace intercostal, du côté droit du sternum</a:t>
            </a: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C2 </a:t>
            </a:r>
            <a:r>
              <a:rPr lang="fr-FR" sz="1600" dirty="0">
                <a:solidFill>
                  <a:srgbClr val="FFFF00"/>
                </a:solidFill>
              </a:rPr>
              <a:t>: 4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 espace intercostal, du côté gauche du sternum</a:t>
            </a: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C3 </a:t>
            </a:r>
            <a:r>
              <a:rPr lang="fr-FR" sz="1600" dirty="0">
                <a:solidFill>
                  <a:srgbClr val="FFFF00"/>
                </a:solidFill>
              </a:rPr>
              <a:t>: entre C2 et C4</a:t>
            </a: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C4 </a:t>
            </a:r>
            <a:r>
              <a:rPr lang="fr-FR" sz="1600" dirty="0">
                <a:solidFill>
                  <a:srgbClr val="FFFF00"/>
                </a:solidFill>
              </a:rPr>
              <a:t>: 5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 espace intercostal, au niveau de la ligne </a:t>
            </a:r>
            <a:r>
              <a:rPr lang="fr-FR" sz="1600" dirty="0" err="1">
                <a:solidFill>
                  <a:srgbClr val="FFFF00"/>
                </a:solidFill>
              </a:rPr>
              <a:t>médioclaviculaire</a:t>
            </a:r>
            <a:endParaRPr lang="fr-FR" sz="1600" dirty="0">
              <a:solidFill>
                <a:srgbClr val="FFFF00"/>
              </a:solidFill>
            </a:endParaRP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C5</a:t>
            </a:r>
            <a:r>
              <a:rPr lang="fr-FR" sz="1600" dirty="0">
                <a:solidFill>
                  <a:srgbClr val="FFFF00"/>
                </a:solidFill>
              </a:rPr>
              <a:t> : 5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 espace intercostal, entre C5 et C6</a:t>
            </a: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C6 </a:t>
            </a:r>
            <a:r>
              <a:rPr lang="fr-FR" sz="1600" dirty="0">
                <a:solidFill>
                  <a:srgbClr val="FFFF00"/>
                </a:solidFill>
              </a:rPr>
              <a:t>: 5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 espace intercostal, sur la ligne </a:t>
            </a:r>
            <a:r>
              <a:rPr lang="fr-FR" sz="1600" dirty="0" err="1">
                <a:solidFill>
                  <a:srgbClr val="FFFF00"/>
                </a:solidFill>
              </a:rPr>
              <a:t>médioaxillaire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05BB69E-39F4-A065-8FD0-A03CF4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003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FR" dirty="0"/>
              <a:t>Positionnement des électrodes (10 au total)</a:t>
            </a:r>
          </a:p>
        </p:txBody>
      </p:sp>
      <p:pic>
        <p:nvPicPr>
          <p:cNvPr id="5122" name="Picture 2" descr="Technique : e-cardiogram">
            <a:extLst>
              <a:ext uri="{FF2B5EF4-FFF2-40B4-BE49-F238E27FC236}">
                <a16:creationId xmlns:a16="http://schemas.microsoft.com/office/drawing/2014/main" id="{B359305B-C5B7-DD59-1291-66032FAC3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3" t="29654" r="7947" b="9745"/>
          <a:stretch/>
        </p:blipFill>
        <p:spPr bwMode="auto">
          <a:xfrm>
            <a:off x="7728247" y="4646041"/>
            <a:ext cx="2071094" cy="20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65FBE9-79BB-93F8-8993-3BED97334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66" y="1642930"/>
            <a:ext cx="5364850" cy="7948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6 électrodes au thorax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FR" dirty="0"/>
              <a:t>Repère = saillie osseuse palpable à hauteur des 2è côtes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2263147-93FE-50A8-2618-61C779DD92DF}"/>
              </a:ext>
            </a:extLst>
          </p:cNvPr>
          <p:cNvGrpSpPr/>
          <p:nvPr/>
        </p:nvGrpSpPr>
        <p:grpSpPr>
          <a:xfrm>
            <a:off x="1515176" y="2639697"/>
            <a:ext cx="2694578" cy="4012688"/>
            <a:chOff x="1769224" y="3183405"/>
            <a:chExt cx="2071254" cy="3424564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75019A18-EB95-90FA-DFB0-9EF55F58E2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66" t="27336" r="33307" b="1832"/>
            <a:stretch/>
          </p:blipFill>
          <p:spPr bwMode="auto">
            <a:xfrm>
              <a:off x="1769383" y="3183405"/>
              <a:ext cx="2071095" cy="342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90702C-7A64-B4F2-CDA4-532160B3E2A8}"/>
                </a:ext>
              </a:extLst>
            </p:cNvPr>
            <p:cNvSpPr/>
            <p:nvPr/>
          </p:nvSpPr>
          <p:spPr>
            <a:xfrm>
              <a:off x="1769224" y="3715067"/>
              <a:ext cx="886035" cy="1291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29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136EF37-F09D-E0E6-0EB4-B1901DAA2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0216" y="1737659"/>
            <a:ext cx="5183188" cy="449504"/>
          </a:xfrm>
        </p:spPr>
        <p:txBody>
          <a:bodyPr>
            <a:normAutofit/>
          </a:bodyPr>
          <a:lstStyle/>
          <a:p>
            <a:r>
              <a:rPr lang="fr-FR" sz="1800" dirty="0"/>
              <a:t>→ </a:t>
            </a:r>
            <a:r>
              <a:rPr lang="fr-FR" dirty="0"/>
              <a:t>A placer selon leur numéro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30077" cy="3684588"/>
          </a:xfrm>
        </p:spPr>
        <p:txBody>
          <a:bodyPr>
            <a:normAutofit/>
          </a:bodyPr>
          <a:lstStyle/>
          <a:p>
            <a:pPr lvl="1"/>
            <a:r>
              <a:rPr lang="fr-FR" sz="1600" b="1" dirty="0">
                <a:solidFill>
                  <a:srgbClr val="FFFF00"/>
                </a:solidFill>
              </a:rPr>
              <a:t>C1 </a:t>
            </a:r>
            <a:r>
              <a:rPr lang="fr-FR" sz="1600" dirty="0">
                <a:solidFill>
                  <a:srgbClr val="FFFF00"/>
                </a:solidFill>
              </a:rPr>
              <a:t>: 4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 espace intercostal, du côté droit du sternum</a:t>
            </a: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C2 </a:t>
            </a:r>
            <a:r>
              <a:rPr lang="fr-FR" sz="1600" dirty="0">
                <a:solidFill>
                  <a:srgbClr val="FFFF00"/>
                </a:solidFill>
              </a:rPr>
              <a:t>: 4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 espace intercostal, du côté gauche du sternum</a:t>
            </a: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C3 </a:t>
            </a:r>
            <a:r>
              <a:rPr lang="fr-FR" sz="1600" dirty="0">
                <a:solidFill>
                  <a:srgbClr val="FFFF00"/>
                </a:solidFill>
              </a:rPr>
              <a:t>: entre C2 et C4</a:t>
            </a: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C4 </a:t>
            </a:r>
            <a:r>
              <a:rPr lang="fr-FR" sz="1600" dirty="0">
                <a:solidFill>
                  <a:srgbClr val="FFFF00"/>
                </a:solidFill>
              </a:rPr>
              <a:t>: 5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 espace intercostal, au niveau de la ligne </a:t>
            </a:r>
            <a:r>
              <a:rPr lang="fr-FR" sz="1600" dirty="0" err="1">
                <a:solidFill>
                  <a:srgbClr val="FFFF00"/>
                </a:solidFill>
              </a:rPr>
              <a:t>médioclaviculaire</a:t>
            </a:r>
            <a:endParaRPr lang="fr-FR" sz="1600" dirty="0">
              <a:solidFill>
                <a:srgbClr val="FFFF00"/>
              </a:solidFill>
            </a:endParaRP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C5</a:t>
            </a:r>
            <a:r>
              <a:rPr lang="fr-FR" sz="1600" dirty="0">
                <a:solidFill>
                  <a:srgbClr val="FFFF00"/>
                </a:solidFill>
              </a:rPr>
              <a:t> : 5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 espace intercostal, entre C5 et C6</a:t>
            </a:r>
          </a:p>
          <a:p>
            <a:pPr lvl="1"/>
            <a:r>
              <a:rPr lang="fr-FR" sz="1600" b="1" dirty="0">
                <a:solidFill>
                  <a:srgbClr val="FFFF00"/>
                </a:solidFill>
              </a:rPr>
              <a:t>C6 </a:t>
            </a:r>
            <a:r>
              <a:rPr lang="fr-FR" sz="1600" dirty="0">
                <a:solidFill>
                  <a:srgbClr val="FFFF00"/>
                </a:solidFill>
              </a:rPr>
              <a:t>: 5</a:t>
            </a:r>
            <a:r>
              <a:rPr lang="fr-FR" sz="1600" baseline="30000" dirty="0">
                <a:solidFill>
                  <a:srgbClr val="FFFF00"/>
                </a:solidFill>
              </a:rPr>
              <a:t>e</a:t>
            </a:r>
            <a:r>
              <a:rPr lang="fr-FR" sz="1600" dirty="0">
                <a:solidFill>
                  <a:srgbClr val="FFFF00"/>
                </a:solidFill>
              </a:rPr>
              <a:t> espace intercostal, sur la ligne </a:t>
            </a:r>
            <a:r>
              <a:rPr lang="fr-FR" sz="1600" dirty="0" err="1">
                <a:solidFill>
                  <a:srgbClr val="FFFF00"/>
                </a:solidFill>
              </a:rPr>
              <a:t>médioaxillaire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05BB69E-39F4-A065-8FD0-A03CF4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003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FR" dirty="0"/>
              <a:t>Positionnement des électrodes (10 au total)</a:t>
            </a:r>
          </a:p>
        </p:txBody>
      </p:sp>
      <p:pic>
        <p:nvPicPr>
          <p:cNvPr id="5122" name="Picture 2" descr="Technique : e-cardiogram">
            <a:extLst>
              <a:ext uri="{FF2B5EF4-FFF2-40B4-BE49-F238E27FC236}">
                <a16:creationId xmlns:a16="http://schemas.microsoft.com/office/drawing/2014/main" id="{B359305B-C5B7-DD59-1291-66032FAC3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3" t="29654" r="7947" b="9745"/>
          <a:stretch/>
        </p:blipFill>
        <p:spPr bwMode="auto">
          <a:xfrm>
            <a:off x="7728247" y="4646041"/>
            <a:ext cx="2071094" cy="20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65FBE9-79BB-93F8-8993-3BED97334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66" y="1732790"/>
            <a:ext cx="5364850" cy="7948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6 électrodes au thorax</a:t>
            </a:r>
          </a:p>
          <a:p>
            <a:endParaRPr lang="fr-FR" dirty="0"/>
          </a:p>
        </p:txBody>
      </p:sp>
      <p:pic>
        <p:nvPicPr>
          <p:cNvPr id="1026" name="Picture 2" descr="Electrodes précordiales : e-cardiogram">
            <a:extLst>
              <a:ext uri="{FF2B5EF4-FFF2-40B4-BE49-F238E27FC236}">
                <a16:creationId xmlns:a16="http://schemas.microsoft.com/office/drawing/2014/main" id="{9E633C17-ED83-32C9-873A-C7807797E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5337" r="4346" b="12320"/>
          <a:stretch/>
        </p:blipFill>
        <p:spPr bwMode="auto">
          <a:xfrm>
            <a:off x="517004" y="2684794"/>
            <a:ext cx="5790994" cy="30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9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F5A710-B835-3993-9AEB-541FEE64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85523" cy="8239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4 électrodes aux membres (soit 1 par membre)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ACD693-42DB-9572-B3C6-BF233CD2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18" y="2589742"/>
            <a:ext cx="4208081" cy="3684588"/>
          </a:xfrm>
          <a:prstGeom prst="rect">
            <a:avLst/>
          </a:prstGeom>
          <a:noFill/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205BB69E-39F4-A065-8FD0-A03CF4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003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FR" dirty="0"/>
              <a:t>Positionnement des électrodes (10 au total)</a:t>
            </a:r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6985AB04-F2E9-3778-6DA4-E20C88CCE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798"/>
          <a:stretch/>
        </p:blipFill>
        <p:spPr>
          <a:xfrm>
            <a:off x="7788164" y="3429000"/>
            <a:ext cx="2762473" cy="3024320"/>
          </a:xfr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6EBB62-CFE2-9F96-5ED3-3AE8548C6CA9}"/>
              </a:ext>
            </a:extLst>
          </p:cNvPr>
          <p:cNvSpPr txBox="1">
            <a:spLocks/>
          </p:cNvSpPr>
          <p:nvPr/>
        </p:nvSpPr>
        <p:spPr>
          <a:xfrm>
            <a:off x="6578601" y="3123273"/>
            <a:ext cx="5181600" cy="1892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453B24E-CA87-7E79-6713-8DCEA272C08C}"/>
              </a:ext>
            </a:extLst>
          </p:cNvPr>
          <p:cNvSpPr txBox="1">
            <a:spLocks/>
          </p:cNvSpPr>
          <p:nvPr/>
        </p:nvSpPr>
        <p:spPr>
          <a:xfrm>
            <a:off x="6266690" y="1681163"/>
            <a:ext cx="5349577" cy="1892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→  </a:t>
            </a:r>
            <a:r>
              <a:rPr lang="fr-FR" dirty="0"/>
              <a:t>A placer selon les couleurs (rouge, noir, jaune, vert)</a:t>
            </a:r>
          </a:p>
          <a:p>
            <a:r>
              <a:rPr lang="fr-FR" sz="1800" dirty="0"/>
              <a:t>→  </a:t>
            </a:r>
            <a:r>
              <a:rPr lang="fr-FR" dirty="0"/>
              <a:t>Moyens mnémotechniques :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regardez</a:t>
            </a:r>
            <a:r>
              <a:rPr lang="en-US" dirty="0"/>
              <a:t> le patient </a:t>
            </a:r>
            <a:r>
              <a:rPr lang="en-US" dirty="0" err="1"/>
              <a:t>en</a:t>
            </a:r>
            <a:r>
              <a:rPr lang="en-US" dirty="0"/>
              <a:t> face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A gauche “la cerise sur le gâteau (au </a:t>
            </a:r>
            <a:r>
              <a:rPr lang="en-US" dirty="0" err="1"/>
              <a:t>chocolat</a:t>
            </a:r>
            <a:r>
              <a:rPr lang="en-US" dirty="0"/>
              <a:t>)”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A droite “le soleil sur la prairie”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124" name="Picture 4" descr="Jeff Carrel - Domaine de Thulon La Cerise sur le Gâteau">
            <a:extLst>
              <a:ext uri="{FF2B5EF4-FFF2-40B4-BE49-F238E27FC236}">
                <a16:creationId xmlns:a16="http://schemas.microsoft.com/office/drawing/2014/main" id="{D9B953C5-7AD2-4038-457F-D215ADF1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13" y="4235054"/>
            <a:ext cx="2075651" cy="14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ond Bleu Ciel Soleil Prairie élément Vecteur Dessin Animé | AI Fond  Téléchargement Gratuit - Pikbest">
            <a:extLst>
              <a:ext uri="{FF2B5EF4-FFF2-40B4-BE49-F238E27FC236}">
                <a16:creationId xmlns:a16="http://schemas.microsoft.com/office/drawing/2014/main" id="{8D2B3776-6D98-3425-3D34-25DF5AB0C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t="10663" r="8304" b="17058"/>
          <a:stretch/>
        </p:blipFill>
        <p:spPr bwMode="auto">
          <a:xfrm>
            <a:off x="10550637" y="4213026"/>
            <a:ext cx="125306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4C8EB7E-E936-78FF-B567-7D7B354B17AD}"/>
              </a:ext>
            </a:extLst>
          </p:cNvPr>
          <p:cNvSpPr txBox="1"/>
          <p:nvPr/>
        </p:nvSpPr>
        <p:spPr>
          <a:xfrm>
            <a:off x="7929676" y="3738603"/>
            <a:ext cx="9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ROUGE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F913FC-7ABE-9C92-CA8B-CE5CDC9E57A9}"/>
              </a:ext>
            </a:extLst>
          </p:cNvPr>
          <p:cNvSpPr txBox="1"/>
          <p:nvPr/>
        </p:nvSpPr>
        <p:spPr>
          <a:xfrm>
            <a:off x="9406127" y="3708843"/>
            <a:ext cx="9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JAUNE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507FDE-3407-8044-5B20-8908E4E0448F}"/>
              </a:ext>
            </a:extLst>
          </p:cNvPr>
          <p:cNvSpPr txBox="1"/>
          <p:nvPr/>
        </p:nvSpPr>
        <p:spPr>
          <a:xfrm>
            <a:off x="8073778" y="5550045"/>
            <a:ext cx="9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92C369-45D9-FD99-86C6-BC65D6D9C7E9}"/>
              </a:ext>
            </a:extLst>
          </p:cNvPr>
          <p:cNvSpPr txBox="1"/>
          <p:nvPr/>
        </p:nvSpPr>
        <p:spPr>
          <a:xfrm>
            <a:off x="9596323" y="5550045"/>
            <a:ext cx="9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198358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C7F83-FA00-A138-21B0-B1D25796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d’ECG normal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1613C6-0594-10E4-5AF1-337AEFAB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12 dérivations au total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40AA5B5-454A-3687-FF36-57E749C21521}"/>
              </a:ext>
            </a:extLst>
          </p:cNvPr>
          <p:cNvGrpSpPr/>
          <p:nvPr/>
        </p:nvGrpSpPr>
        <p:grpSpPr>
          <a:xfrm>
            <a:off x="1524000" y="2576903"/>
            <a:ext cx="9144000" cy="3691500"/>
            <a:chOff x="1524000" y="2576903"/>
            <a:chExt cx="9144000" cy="36915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BE6E980-8F38-7404-3DD0-4AE321EE9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30" b="11142"/>
            <a:stretch/>
          </p:blipFill>
          <p:spPr bwMode="auto">
            <a:xfrm>
              <a:off x="1524000" y="2576903"/>
              <a:ext cx="9144000" cy="369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DBEE87F-DA4F-1A42-35F9-306B2E44EAFD}"/>
                </a:ext>
              </a:extLst>
            </p:cNvPr>
            <p:cNvSpPr/>
            <p:nvPr/>
          </p:nvSpPr>
          <p:spPr>
            <a:xfrm>
              <a:off x="1742238" y="2576903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C6BBEBE-2C6C-CFE5-ED46-6A3AA5C71C22}"/>
                </a:ext>
              </a:extLst>
            </p:cNvPr>
            <p:cNvSpPr/>
            <p:nvPr/>
          </p:nvSpPr>
          <p:spPr>
            <a:xfrm>
              <a:off x="1793141" y="3145660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6C2441E-7C84-2ABB-3E1B-0895F2BA8BC2}"/>
                </a:ext>
              </a:extLst>
            </p:cNvPr>
            <p:cNvSpPr/>
            <p:nvPr/>
          </p:nvSpPr>
          <p:spPr>
            <a:xfrm>
              <a:off x="1828701" y="3870596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A54837B-BCDA-2F68-438A-0744772153CE}"/>
                </a:ext>
              </a:extLst>
            </p:cNvPr>
            <p:cNvSpPr/>
            <p:nvPr/>
          </p:nvSpPr>
          <p:spPr>
            <a:xfrm>
              <a:off x="1828701" y="4570050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2850E08-AC20-C7C9-F8AA-1296277B179C}"/>
                </a:ext>
              </a:extLst>
            </p:cNvPr>
            <p:cNvSpPr/>
            <p:nvPr/>
          </p:nvSpPr>
          <p:spPr>
            <a:xfrm>
              <a:off x="1828701" y="5164289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C59376B-DC06-EA52-89EB-5640B0B18A27}"/>
                </a:ext>
              </a:extLst>
            </p:cNvPr>
            <p:cNvSpPr/>
            <p:nvPr/>
          </p:nvSpPr>
          <p:spPr>
            <a:xfrm>
              <a:off x="1828701" y="5868540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B610C33-14EE-B810-4744-4CAE3C75D693}"/>
                </a:ext>
              </a:extLst>
            </p:cNvPr>
            <p:cNvSpPr/>
            <p:nvPr/>
          </p:nvSpPr>
          <p:spPr>
            <a:xfrm>
              <a:off x="6461661" y="2578203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B2B6FF0-17C7-7113-5F88-E92119438EDF}"/>
                </a:ext>
              </a:extLst>
            </p:cNvPr>
            <p:cNvSpPr/>
            <p:nvPr/>
          </p:nvSpPr>
          <p:spPr>
            <a:xfrm>
              <a:off x="6461661" y="3173985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7BF1F37-AEB2-FE8A-88DD-CE2760E302D1}"/>
                </a:ext>
              </a:extLst>
            </p:cNvPr>
            <p:cNvSpPr/>
            <p:nvPr/>
          </p:nvSpPr>
          <p:spPr>
            <a:xfrm>
              <a:off x="6461661" y="3887705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5B84803-682C-8282-54D7-3BF7359A93D0}"/>
                </a:ext>
              </a:extLst>
            </p:cNvPr>
            <p:cNvSpPr/>
            <p:nvPr/>
          </p:nvSpPr>
          <p:spPr>
            <a:xfrm>
              <a:off x="6461661" y="4601425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579A8EC-DFE1-8EE5-D1CE-C19ECA17A691}"/>
                </a:ext>
              </a:extLst>
            </p:cNvPr>
            <p:cNvSpPr/>
            <p:nvPr/>
          </p:nvSpPr>
          <p:spPr>
            <a:xfrm>
              <a:off x="6461661" y="5164289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781B265-4D13-F2EF-4F74-FABD6758DF0C}"/>
                </a:ext>
              </a:extLst>
            </p:cNvPr>
            <p:cNvSpPr/>
            <p:nvPr/>
          </p:nvSpPr>
          <p:spPr>
            <a:xfrm>
              <a:off x="6461661" y="5868540"/>
              <a:ext cx="262128" cy="261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0118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optimales de réalisation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Repos strict du patient</a:t>
            </a:r>
          </a:p>
          <a:p>
            <a:r>
              <a:rPr lang="fr-FR" dirty="0"/>
              <a:t>Préparation de la peau pour assurer adhésion des électrodes (rasage si nécessaire)</a:t>
            </a:r>
          </a:p>
          <a:p>
            <a:r>
              <a:rPr lang="fr-FR" dirty="0"/>
              <a:t>Vérifier la péremption des électrodes</a:t>
            </a:r>
          </a:p>
          <a:p>
            <a:r>
              <a:rPr lang="fr-FR" dirty="0"/>
              <a:t>Placement correct des électrodes</a:t>
            </a:r>
          </a:p>
          <a:p>
            <a:r>
              <a:rPr lang="fr-FR" dirty="0"/>
              <a:t>Limiter les interférences : ne pas toucher le patient, limiter le contact avec des parties métallique, moteur VSAV éteint</a:t>
            </a:r>
          </a:p>
          <a:p>
            <a:r>
              <a:rPr lang="fr-FR" dirty="0"/>
              <a:t>Ambiance calme et apaisé, pas de stimuli du patient pendant l’ECG (éviter de parler)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2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de qualité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vérifier sur l’ECG après réalisation :</a:t>
            </a:r>
          </a:p>
          <a:p>
            <a:pPr lvl="1"/>
            <a:r>
              <a:rPr lang="fr-FR" dirty="0">
                <a:solidFill>
                  <a:srgbClr val="FFFF00"/>
                </a:solidFill>
              </a:rPr>
              <a:t>Toutes les dérivations sont enregistrées</a:t>
            </a:r>
          </a:p>
          <a:p>
            <a:pPr lvl="1"/>
            <a:r>
              <a:rPr lang="fr-FR" dirty="0">
                <a:solidFill>
                  <a:srgbClr val="FFFF00"/>
                </a:solidFill>
              </a:rPr>
              <a:t>La ligne de base est de bonne qualité (pas d’artefacts)</a:t>
            </a:r>
          </a:p>
          <a:p>
            <a:pPr lvl="1"/>
            <a:r>
              <a:rPr lang="fr-FR" dirty="0">
                <a:solidFill>
                  <a:srgbClr val="FFFF00"/>
                </a:solidFill>
              </a:rPr>
              <a:t>Ne pas se fier à l’interprétation qui peut être proposé par l’appareil d’ECG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364CCA-2310-02FB-B160-824CF8C74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1"/>
          <a:stretch/>
        </p:blipFill>
        <p:spPr bwMode="auto">
          <a:xfrm>
            <a:off x="4506729" y="3257940"/>
            <a:ext cx="6037811" cy="33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CEC70A2-14E4-0F9D-DFA3-DC729B86EFAA}"/>
              </a:ext>
            </a:extLst>
          </p:cNvPr>
          <p:cNvSpPr txBox="1">
            <a:spLocks/>
          </p:cNvSpPr>
          <p:nvPr/>
        </p:nvSpPr>
        <p:spPr>
          <a:xfrm>
            <a:off x="1963967" y="4001294"/>
            <a:ext cx="5085523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Exemple d’artéfacts :</a:t>
            </a:r>
          </a:p>
          <a:p>
            <a:pPr marL="285750" indent="-28575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9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Transmission de l’ECG au médecin </a:t>
            </a:r>
            <a:r>
              <a:rPr lang="fr-FR" dirty="0" err="1" smtClean="0"/>
              <a:t>regulateur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Voir la </a:t>
            </a:r>
            <a:r>
              <a:rPr lang="fr-FR" dirty="0" err="1" smtClean="0"/>
              <a:t>video</a:t>
            </a:r>
            <a:r>
              <a:rPr lang="fr-FR" dirty="0" smtClean="0"/>
              <a:t> : arrêter la vidéo après le 1</a:t>
            </a:r>
            <a:r>
              <a:rPr lang="fr-FR" baseline="30000" dirty="0" smtClean="0"/>
              <a:t>er</a:t>
            </a:r>
            <a:r>
              <a:rPr lang="fr-FR" dirty="0" smtClean="0"/>
              <a:t> mode d’envoie par e mail.</a:t>
            </a:r>
          </a:p>
          <a:p>
            <a:r>
              <a:rPr lang="fr-FR" dirty="0" smtClean="0"/>
              <a:t>L’envoie par e mail est le seul moyen de l’envoyer au médecin régulateur.</a:t>
            </a:r>
          </a:p>
          <a:p>
            <a:endParaRPr lang="fr-FR" dirty="0"/>
          </a:p>
          <a:p>
            <a:r>
              <a:rPr lang="fr-FR" dirty="0" smtClean="0"/>
              <a:t>Manipulation sur le T7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89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09197-D626-2A7B-DE52-40FB6F2E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 POUR </a:t>
            </a:r>
            <a:r>
              <a:rPr lang="fr-FR" dirty="0"/>
              <a:t>VOTRE ECOUTE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3A83E-A876-EFEF-0593-548E1646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101" y="1442488"/>
            <a:ext cx="5994197" cy="29121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/>
              <a:t>MESSAGE A RETENIR :</a:t>
            </a:r>
          </a:p>
          <a:p>
            <a:pPr marL="0" indent="0" algn="ctr">
              <a:buNone/>
            </a:pPr>
            <a:r>
              <a:rPr lang="fr-FR" sz="3200" dirty="0"/>
              <a:t>L’ECG doit être réalisé et envoyé après prescription </a:t>
            </a:r>
            <a:r>
              <a:rPr lang="fr-FR" sz="3200" dirty="0" smtClean="0"/>
              <a:t>médicale.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 smtClean="0"/>
              <a:t>RENSEIGNER L’IDENTITE DU MEDECIN REGULATEUR / PRESCRIPTEUR SUR FICHE BILAN Chef d’Agrès.</a:t>
            </a:r>
            <a:endParaRPr lang="fr-FR" sz="3200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3068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Matériel nécessaire : </a:t>
            </a:r>
          </a:p>
          <a:p>
            <a:pPr lvl="1"/>
            <a:r>
              <a:rPr lang="fr-FR" dirty="0"/>
              <a:t>1 vidéo projecteur</a:t>
            </a:r>
          </a:p>
          <a:p>
            <a:pPr lvl="1"/>
            <a:r>
              <a:rPr lang="fr-FR" dirty="0"/>
              <a:t>1 pc avec le support de formation</a:t>
            </a:r>
          </a:p>
          <a:p>
            <a:pPr lvl="1"/>
            <a:r>
              <a:rPr lang="fr-FR" dirty="0"/>
              <a:t>Des </a:t>
            </a:r>
            <a:r>
              <a:rPr lang="fr-FR" dirty="0" err="1"/>
              <a:t>electrodes</a:t>
            </a:r>
            <a:r>
              <a:rPr lang="fr-FR" dirty="0"/>
              <a:t> (dans l’idéal périmées)</a:t>
            </a:r>
          </a:p>
          <a:p>
            <a:pPr lvl="1"/>
            <a:r>
              <a:rPr lang="fr-FR" dirty="0"/>
              <a:t>Des planches d’étiquette + ciseau pour fabriquer des électrodes et s’entrainer uniquement à poser les </a:t>
            </a:r>
            <a:r>
              <a:rPr lang="fr-FR" dirty="0" smtClean="0"/>
              <a:t>électrodes afin de limiter la consommation d’électrodes</a:t>
            </a:r>
            <a:endParaRPr lang="fr-FR" dirty="0"/>
          </a:p>
          <a:p>
            <a:pPr lvl="1"/>
            <a:r>
              <a:rPr lang="fr-FR" dirty="0"/>
              <a:t>1 à 2 scopes </a:t>
            </a:r>
            <a:r>
              <a:rPr lang="fr-FR" dirty="0" err="1"/>
              <a:t>schiller</a:t>
            </a:r>
            <a:r>
              <a:rPr lang="fr-FR" dirty="0"/>
              <a:t> T7</a:t>
            </a:r>
          </a:p>
          <a:p>
            <a:pPr lvl="1"/>
            <a:endParaRPr lang="fr-FR" dirty="0"/>
          </a:p>
          <a:p>
            <a:r>
              <a:rPr lang="fr-FR" dirty="0"/>
              <a:t>Conseils : </a:t>
            </a:r>
          </a:p>
          <a:p>
            <a:pPr lvl="1"/>
            <a:r>
              <a:rPr lang="fr-FR" dirty="0"/>
              <a:t>Présenter dès le début le objectifs de cette formation.</a:t>
            </a:r>
          </a:p>
          <a:p>
            <a:pPr lvl="1"/>
            <a:r>
              <a:rPr lang="fr-FR" dirty="0"/>
              <a:t>Si des questions arrivent sur l’interprétation =&gt; ne pas y répondre, dire que c’est en dehors de ce qui est demandé. Ce n’est pas du domaine de compétence.</a:t>
            </a:r>
          </a:p>
          <a:p>
            <a:pPr lvl="1"/>
            <a:r>
              <a:rPr lang="fr-FR" dirty="0"/>
              <a:t> Faire manipuler chacun sur le placement des électrodes.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60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68485-1D25-437B-9470-F61E945FC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L’électrocardiogramme (ECG)</a:t>
            </a:r>
            <a:br>
              <a:rPr lang="fr-FR" dirty="0"/>
            </a:br>
            <a:r>
              <a:rPr lang="fr-FR" dirty="0"/>
              <a:t>pour les SP secouristes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0A0483-55B6-46DD-BC3E-59580B812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74072"/>
          </a:xfrm>
        </p:spPr>
        <p:txBody>
          <a:bodyPr>
            <a:normAutofit/>
          </a:bodyPr>
          <a:lstStyle/>
          <a:p>
            <a:r>
              <a:rPr lang="fr-FR" dirty="0"/>
              <a:t> Principe et mode d’emploi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Menad SI </a:t>
            </a:r>
            <a:r>
              <a:rPr lang="fr-FR" dirty="0" smtClean="0"/>
              <a:t>MOHAND / ILT FOREST Christophe</a:t>
            </a:r>
            <a:endParaRPr lang="fr-FR" dirty="0"/>
          </a:p>
          <a:p>
            <a:r>
              <a:rPr lang="fr-FR" dirty="0"/>
              <a:t>MLT / Interne de Médecine Générale</a:t>
            </a:r>
          </a:p>
        </p:txBody>
      </p:sp>
    </p:spTree>
    <p:extLst>
      <p:ext uri="{BB962C8B-B14F-4D97-AF65-F5344CB8AC3E}">
        <p14:creationId xmlns:p14="http://schemas.microsoft.com/office/powerpoint/2010/main" val="284192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cette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Déploiement des geste de la loi « MATRAS » ( ECG= geste à visé diagnostique)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Equipement et technologie disponible au SDIS 43 </a:t>
            </a:r>
          </a:p>
        </p:txBody>
      </p:sp>
    </p:spTree>
    <p:extLst>
      <p:ext uri="{BB962C8B-B14F-4D97-AF65-F5344CB8AC3E}">
        <p14:creationId xmlns:p14="http://schemas.microsoft.com/office/powerpoint/2010/main" val="224334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Enjeux de cette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1 -  Connaitre le cadre réglementaire</a:t>
            </a:r>
          </a:p>
          <a:p>
            <a:endParaRPr lang="fr-FR" dirty="0"/>
          </a:p>
          <a:p>
            <a:r>
              <a:rPr lang="fr-FR" dirty="0" smtClean="0"/>
              <a:t>2 - Savoir placer correctement les électrodes sur le thorax de la victime</a:t>
            </a:r>
          </a:p>
          <a:p>
            <a:endParaRPr lang="fr-FR" dirty="0"/>
          </a:p>
          <a:p>
            <a:r>
              <a:rPr lang="fr-FR" dirty="0" smtClean="0"/>
              <a:t>3 - Savoir transmettre l’ECG au médecin régulateur via le scope Schiller T7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15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Réglementaire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164623" cy="4351338"/>
          </a:xfrm>
        </p:spPr>
        <p:txBody>
          <a:bodyPr/>
          <a:lstStyle/>
          <a:p>
            <a:r>
              <a:rPr lang="fr-FR" u="sng" dirty="0" smtClean="0"/>
              <a:t>HIER</a:t>
            </a:r>
            <a:r>
              <a:rPr lang="fr-FR" dirty="0" smtClean="0"/>
              <a:t> sur une intervention pour victime souffrant de douleur </a:t>
            </a:r>
            <a:r>
              <a:rPr lang="fr-FR" dirty="0"/>
              <a:t>t</a:t>
            </a:r>
            <a:r>
              <a:rPr lang="fr-FR" dirty="0" smtClean="0"/>
              <a:t>horacique.</a:t>
            </a:r>
          </a:p>
          <a:p>
            <a:endParaRPr lang="fr-FR" dirty="0"/>
          </a:p>
          <a:p>
            <a:r>
              <a:rPr lang="fr-FR" dirty="0" smtClean="0"/>
              <a:t>1 – phase de traitement de l’alerte et déclenchement des secours</a:t>
            </a:r>
          </a:p>
          <a:p>
            <a:r>
              <a:rPr lang="fr-FR" dirty="0" smtClean="0"/>
              <a:t>2 – arrivée des secours =&gt; réaction immédiate =&gt; bilans =&gt; transmission du bilan au médecin </a:t>
            </a:r>
            <a:r>
              <a:rPr lang="fr-FR" dirty="0" err="1" smtClean="0"/>
              <a:t>regulateur</a:t>
            </a:r>
            <a:r>
              <a:rPr lang="fr-FR" dirty="0" smtClean="0"/>
              <a:t>.</a:t>
            </a:r>
          </a:p>
          <a:p>
            <a:r>
              <a:rPr lang="fr-FR" dirty="0" smtClean="0"/>
              <a:t>3- transport ou laissé sur place en concertation avec la victime et décision du médecin régulateur.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688015" y="1572419"/>
            <a:ext cx="4164623" cy="4907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 smtClean="0"/>
              <a:t>DEMAIN</a:t>
            </a:r>
            <a:r>
              <a:rPr lang="fr-FR" dirty="0" smtClean="0"/>
              <a:t> sur une intervention pour victime souffrant de douleur thoracique.</a:t>
            </a:r>
          </a:p>
          <a:p>
            <a:endParaRPr lang="fr-FR" dirty="0" smtClean="0"/>
          </a:p>
          <a:p>
            <a:r>
              <a:rPr lang="fr-FR" dirty="0" smtClean="0"/>
              <a:t>1 – phase de traitement de l’alerte et déclenchement des secours</a:t>
            </a:r>
          </a:p>
          <a:p>
            <a:r>
              <a:rPr lang="fr-FR" dirty="0" smtClean="0"/>
              <a:t>2 – arrivée des secours =&gt; réaction immédiate =&gt; bilans =&gt; transmission du bilan au médecin </a:t>
            </a:r>
            <a:r>
              <a:rPr lang="fr-FR" dirty="0" err="1" smtClean="0"/>
              <a:t>regulateur</a:t>
            </a:r>
            <a:r>
              <a:rPr lang="fr-FR" dirty="0" smtClean="0"/>
              <a:t>.</a:t>
            </a:r>
          </a:p>
          <a:p>
            <a:r>
              <a:rPr lang="fr-FR" dirty="0" smtClean="0"/>
              <a:t>3 - prescription téléphonique (ou </a:t>
            </a:r>
            <a:r>
              <a:rPr lang="fr-FR" dirty="0" err="1" smtClean="0"/>
              <a:t>medecin</a:t>
            </a:r>
            <a:r>
              <a:rPr lang="fr-FR" dirty="0" smtClean="0"/>
              <a:t> SLL de réaliser un ECG</a:t>
            </a:r>
          </a:p>
          <a:p>
            <a:r>
              <a:rPr lang="fr-FR" dirty="0" smtClean="0"/>
              <a:t>4 – Réalisation et transmission à la régulation</a:t>
            </a:r>
          </a:p>
          <a:p>
            <a:r>
              <a:rPr lang="fr-FR" dirty="0" smtClean="0"/>
              <a:t>3- transport ou laissé sur place en concertation avec la victime et décision du médecin régulateur.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94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règlementaire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réalisation de l’ECG ne change pas les bonnes pratiques secouriste et la chronologie de l’intervention.</a:t>
            </a:r>
          </a:p>
          <a:p>
            <a:endParaRPr lang="fr-FR" dirty="0"/>
          </a:p>
          <a:p>
            <a:r>
              <a:rPr lang="fr-FR" dirty="0" smtClean="0"/>
              <a:t>On réalise un ECG UNIQUEMENT après PRESCRIPTION d’un médecin sur place ou du médecin régulateur en passant par le 18.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75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L’arrivée de l’ECG chez les SP secouristes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01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réalisation de l’ECG ne change pas les bonnes pratiques secouriste et la chronologie de l’intervention.</a:t>
            </a:r>
          </a:p>
          <a:p>
            <a:endParaRPr lang="fr-FR" dirty="0" smtClean="0"/>
          </a:p>
          <a:p>
            <a:r>
              <a:rPr lang="fr-FR" dirty="0" smtClean="0"/>
              <a:t>ECG </a:t>
            </a:r>
            <a:r>
              <a:rPr lang="fr-FR" dirty="0"/>
              <a:t>= acte à visée diagnostique </a:t>
            </a:r>
            <a:r>
              <a:rPr lang="fr-FR" sz="3000" u="sng" dirty="0"/>
              <a:t>SUR PRESCRIPTION MEDICALE UNIQUEMENT à la demande du médecin régulateur</a:t>
            </a:r>
            <a:endParaRPr lang="fr-FR" sz="1000" u="sng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Intérêts : diagnostic et prise en charge adaptée le plus précocement possible</a:t>
            </a:r>
          </a:p>
          <a:p>
            <a:endParaRPr lang="fr-FR" dirty="0"/>
          </a:p>
          <a:p>
            <a:r>
              <a:rPr lang="fr-FR" dirty="0"/>
              <a:t>Réalisation et interprétation :</a:t>
            </a:r>
          </a:p>
          <a:p>
            <a:pPr lvl="1"/>
            <a:r>
              <a:rPr lang="fr-FR" dirty="0">
                <a:solidFill>
                  <a:srgbClr val="FFFF00"/>
                </a:solidFill>
              </a:rPr>
              <a:t>Facile mais nécessite une formation pratique sur un matériel donné</a:t>
            </a:r>
          </a:p>
          <a:p>
            <a:pPr lvl="1"/>
            <a:r>
              <a:rPr lang="fr-FR" dirty="0">
                <a:solidFill>
                  <a:srgbClr val="FFFF00"/>
                </a:solidFill>
              </a:rPr>
              <a:t>S’assurer de la bonne réalisation en respectant certains critères (par exemple, un mauvais placement des électrodes va fausser le tracé </a:t>
            </a:r>
            <a:r>
              <a:rPr lang="fr-FR" sz="1800" dirty="0">
                <a:solidFill>
                  <a:srgbClr val="FFFF00"/>
                </a:solidFill>
              </a:rPr>
              <a:t>→ </a:t>
            </a:r>
            <a:r>
              <a:rPr lang="fr-FR" dirty="0">
                <a:solidFill>
                  <a:srgbClr val="FFFF00"/>
                </a:solidFill>
              </a:rPr>
              <a:t>l’interprétation devient difficile, voire impossible)</a:t>
            </a:r>
          </a:p>
          <a:p>
            <a:pPr lvl="1"/>
            <a:r>
              <a:rPr lang="fr-FR" dirty="0">
                <a:solidFill>
                  <a:srgbClr val="FFFF00"/>
                </a:solidFill>
              </a:rPr>
              <a:t>Un ECG isolé, sans bilan secouriste circonstancié, a peu de valeur</a:t>
            </a:r>
          </a:p>
          <a:p>
            <a:pPr lvl="1"/>
            <a:r>
              <a:rPr lang="fr-FR" dirty="0">
                <a:solidFill>
                  <a:srgbClr val="FFFF00"/>
                </a:solidFill>
              </a:rPr>
              <a:t>L’interprétation est MEDICALE !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69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Réalisation de l’ECG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va voir :</a:t>
            </a:r>
          </a:p>
          <a:p>
            <a:r>
              <a:rPr lang="fr-FR" dirty="0" smtClean="0"/>
              <a:t>Bref rappel du fonctionnement du cœur </a:t>
            </a:r>
          </a:p>
          <a:p>
            <a:r>
              <a:rPr lang="fr-FR" dirty="0" smtClean="0"/>
              <a:t>Placement des électrodes</a:t>
            </a:r>
          </a:p>
        </p:txBody>
      </p:sp>
    </p:spTree>
    <p:extLst>
      <p:ext uri="{BB962C8B-B14F-4D97-AF65-F5344CB8AC3E}">
        <p14:creationId xmlns:p14="http://schemas.microsoft.com/office/powerpoint/2010/main" val="290112348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G" id="{B37CAF53-4605-43A3-81B2-E6963D6A61A9}" vid="{EF6B0883-58A1-43B1-AB7B-004F021D3F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ECG</Template>
  <TotalTime>2440</TotalTime>
  <Words>1136</Words>
  <Application>Microsoft Office PowerPoint</Application>
  <PresentationFormat>Grand écran</PresentationFormat>
  <Paragraphs>157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1_Thème Office</vt:lpstr>
      <vt:lpstr>Pour les formateurs</vt:lpstr>
      <vt:lpstr>Présentation PowerPoint</vt:lpstr>
      <vt:lpstr>L’électrocardiogramme (ECG) pour les SP secouristes</vt:lpstr>
      <vt:lpstr>Pourquoi cette formation</vt:lpstr>
      <vt:lpstr>Enjeux de cette formation</vt:lpstr>
      <vt:lpstr>Cadre Réglementaire</vt:lpstr>
      <vt:lpstr>Cadre règlementaire </vt:lpstr>
      <vt:lpstr>L’arrivée de l’ECG chez les SP secouristes</vt:lpstr>
      <vt:lpstr>Réalisation de l’ECG</vt:lpstr>
      <vt:lpstr>Fonctionnement du cœur</vt:lpstr>
      <vt:lpstr>Conduction électrique et contraction cardiaques</vt:lpstr>
      <vt:lpstr>Positionnement des électrodes (10 au total)</vt:lpstr>
      <vt:lpstr>Positionnement des électrodes (10 au total)</vt:lpstr>
      <vt:lpstr>Positionnement des électrodes (10 au total)</vt:lpstr>
      <vt:lpstr>Exemple d’ECG normal</vt:lpstr>
      <vt:lpstr>Conditions optimales de réalisation</vt:lpstr>
      <vt:lpstr>Critères de qualité </vt:lpstr>
      <vt:lpstr>Transmission de l’ECG au médecin regulateur</vt:lpstr>
      <vt:lpstr>MERCI POUR VOTRE ECOUTE</vt:lpstr>
    </vt:vector>
  </TitlesOfParts>
  <Company>SDIS43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et Douleur Thoracique</dc:title>
  <dc:creator>FOREST CHRISTOPHE</dc:creator>
  <cp:lastModifiedBy>FOREST CHRISTOPHE</cp:lastModifiedBy>
  <cp:revision>43</cp:revision>
  <dcterms:created xsi:type="dcterms:W3CDTF">2023-10-11T07:34:31Z</dcterms:created>
  <dcterms:modified xsi:type="dcterms:W3CDTF">2025-02-12T13:55:09Z</dcterms:modified>
</cp:coreProperties>
</file>