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3" r:id="rId5"/>
    <p:sldId id="259" r:id="rId6"/>
    <p:sldId id="260" r:id="rId7"/>
    <p:sldId id="261" r:id="rId8"/>
    <p:sldId id="262" r:id="rId9"/>
    <p:sldId id="264" r:id="rId10"/>
    <p:sldId id="265" r:id="rId11"/>
    <p:sldId id="266" r:id="rId12"/>
    <p:sldId id="267" r:id="rId13"/>
    <p:sldId id="268" r:id="rId1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9" d="100"/>
          <a:sy n="99" d="100"/>
        </p:scale>
        <p:origin x="-24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106B2699-A82A-472D-BD36-390A6282D4C2}" type="datetimeFigureOut">
              <a:rPr lang="fr-FR" smtClean="0"/>
              <a:pPr/>
              <a:t>08/03/2019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B825747-6C41-49CE-A000-CFAA49CF4341}"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06B2699-A82A-472D-BD36-390A6282D4C2}" type="datetimeFigureOut">
              <a:rPr lang="fr-FR" smtClean="0"/>
              <a:pPr/>
              <a:t>08/03/2019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B825747-6C41-49CE-A000-CFAA49CF4341}"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06B2699-A82A-472D-BD36-390A6282D4C2}" type="datetimeFigureOut">
              <a:rPr lang="fr-FR" smtClean="0"/>
              <a:pPr/>
              <a:t>08/03/2019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B825747-6C41-49CE-A000-CFAA49CF4341}"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06B2699-A82A-472D-BD36-390A6282D4C2}" type="datetimeFigureOut">
              <a:rPr lang="fr-FR" smtClean="0"/>
              <a:pPr/>
              <a:t>08/03/2019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B825747-6C41-49CE-A000-CFAA49CF4341}"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106B2699-A82A-472D-BD36-390A6282D4C2}" type="datetimeFigureOut">
              <a:rPr lang="fr-FR" smtClean="0"/>
              <a:pPr/>
              <a:t>08/03/2019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B825747-6C41-49CE-A000-CFAA49CF4341}"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106B2699-A82A-472D-BD36-390A6282D4C2}" type="datetimeFigureOut">
              <a:rPr lang="fr-FR" smtClean="0"/>
              <a:pPr/>
              <a:t>08/03/2019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B825747-6C41-49CE-A000-CFAA49CF4341}"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106B2699-A82A-472D-BD36-390A6282D4C2}" type="datetimeFigureOut">
              <a:rPr lang="fr-FR" smtClean="0"/>
              <a:pPr/>
              <a:t>08/03/2019</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8B825747-6C41-49CE-A000-CFAA49CF4341}"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106B2699-A82A-472D-BD36-390A6282D4C2}" type="datetimeFigureOut">
              <a:rPr lang="fr-FR" smtClean="0"/>
              <a:pPr/>
              <a:t>08/03/2019</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8B825747-6C41-49CE-A000-CFAA49CF4341}"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06B2699-A82A-472D-BD36-390A6282D4C2}" type="datetimeFigureOut">
              <a:rPr lang="fr-FR" smtClean="0"/>
              <a:pPr/>
              <a:t>08/03/2019</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8B825747-6C41-49CE-A000-CFAA49CF4341}"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106B2699-A82A-472D-BD36-390A6282D4C2}" type="datetimeFigureOut">
              <a:rPr lang="fr-FR" smtClean="0"/>
              <a:pPr/>
              <a:t>08/03/2019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B825747-6C41-49CE-A000-CFAA49CF4341}"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106B2699-A82A-472D-BD36-390A6282D4C2}" type="datetimeFigureOut">
              <a:rPr lang="fr-FR" smtClean="0"/>
              <a:pPr/>
              <a:t>08/03/2019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B825747-6C41-49CE-A000-CFAA49CF4341}"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6B2699-A82A-472D-BD36-390A6282D4C2}" type="datetimeFigureOut">
              <a:rPr lang="fr-FR" smtClean="0"/>
              <a:pPr/>
              <a:t>08/03/2019</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825747-6C41-49CE-A000-CFAA49CF4341}"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www.sncf-reseau.fr/fr/document-reference-reseau"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hyperlink" Target="http://www.personnel-autoroutes.fr/fr/les-missions/assister-orienter-percevoir.htm" TargetMode="External"/><Relationship Id="rId3" Type="http://schemas.openxmlformats.org/officeDocument/2006/relationships/image" Target="../media/image12.jpeg"/><Relationship Id="rId7" Type="http://schemas.openxmlformats.org/officeDocument/2006/relationships/hyperlink" Target="http://www.personnel-autoroutes.fr/fr/les-missions/maintenir-assister-informer.htm" TargetMode="External"/><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hyperlink" Target="http://www.personnel-autoroutes.fr/fr/les-missions/detecter-alerter-proteger.htm" TargetMode="External"/><Relationship Id="rId5" Type="http://schemas.openxmlformats.org/officeDocument/2006/relationships/hyperlink" Target="http://www.personnel-autoroutes.fr/fr/les-missions/entretenir-surveiller-securiser.htm" TargetMode="External"/><Relationship Id="rId10" Type="http://schemas.openxmlformats.org/officeDocument/2006/relationships/hyperlink" Target="http://www.personnel-autoroutes.fr/fr/les-missions/controler-organiser-superviser.htm" TargetMode="External"/><Relationship Id="rId4" Type="http://schemas.openxmlformats.org/officeDocument/2006/relationships/hyperlink" Target="http://www.autoroutes.fr/fr/securite-du-personnel-les-bonnes-pratiques.htm" TargetMode="External"/><Relationship Id="rId9" Type="http://schemas.openxmlformats.org/officeDocument/2006/relationships/hyperlink" Target="http://www.personnel-autoroutes.fr/fr/les-missions/superviser-reguler-former.htm"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enedis.fr/contenu-html/missions-distribution/" TargetMode="Externa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gif"/></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371600" y="2348880"/>
            <a:ext cx="6400800" cy="1008112"/>
          </a:xfrm>
        </p:spPr>
        <p:txBody>
          <a:bodyPr>
            <a:normAutofit/>
          </a:bodyPr>
          <a:lstStyle/>
          <a:p>
            <a:r>
              <a:rPr lang="fr-FR" b="1" dirty="0" smtClean="0">
                <a:solidFill>
                  <a:schemeClr val="tx2"/>
                </a:solidFill>
              </a:rPr>
              <a:t>LES SERVICES EXTERIEURS</a:t>
            </a:r>
          </a:p>
        </p:txBody>
      </p:sp>
      <p:sp>
        <p:nvSpPr>
          <p:cNvPr id="4" name="Forme libre 54"/>
          <p:cNvSpPr>
            <a:spLocks/>
          </p:cNvSpPr>
          <p:nvPr/>
        </p:nvSpPr>
        <p:spPr bwMode="auto">
          <a:xfrm>
            <a:off x="395536" y="188640"/>
            <a:ext cx="8535392" cy="1887538"/>
          </a:xfrm>
          <a:custGeom>
            <a:avLst/>
            <a:gdLst>
              <a:gd name="T0" fmla="*/ 0 w 6869430"/>
              <a:gd name="T1" fmla="*/ 1107699 h 1375997"/>
              <a:gd name="T2" fmla="*/ 11401 w 6869430"/>
              <a:gd name="T3" fmla="*/ 7912 h 1375997"/>
              <a:gd name="T4" fmla="*/ 6852285 w 6869430"/>
              <a:gd name="T5" fmla="*/ 0 h 1375997"/>
              <a:gd name="T6" fmla="*/ 6852285 w 6869430"/>
              <a:gd name="T7" fmla="*/ 1905000 h 1375997"/>
              <a:gd name="T8" fmla="*/ 6401927 w 6869430"/>
              <a:gd name="T9" fmla="*/ 1729106 h 1375997"/>
              <a:gd name="T10" fmla="*/ 5033750 w 6869430"/>
              <a:gd name="T11" fmla="*/ 1271905 h 1375997"/>
              <a:gd name="T12" fmla="*/ 4121632 w 6869430"/>
              <a:gd name="T13" fmla="*/ 1160145 h 1375997"/>
              <a:gd name="T14" fmla="*/ 2867470 w 6869430"/>
              <a:gd name="T15" fmla="*/ 1080135 h 1375997"/>
              <a:gd name="T16" fmla="*/ 2069367 w 6869430"/>
              <a:gd name="T17" fmla="*/ 1080135 h 1375997"/>
              <a:gd name="T18" fmla="*/ 1385279 w 6869430"/>
              <a:gd name="T19" fmla="*/ 1080135 h 1375997"/>
              <a:gd name="T20" fmla="*/ 0 w 6869430"/>
              <a:gd name="T21" fmla="*/ 1107699 h 13759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869430" h="1375997">
                <a:moveTo>
                  <a:pt x="0" y="800100"/>
                </a:moveTo>
                <a:lnTo>
                  <a:pt x="11430" y="5715"/>
                </a:lnTo>
                <a:lnTo>
                  <a:pt x="6869430" y="0"/>
                </a:lnTo>
                <a:lnTo>
                  <a:pt x="6869430" y="1375997"/>
                </a:lnTo>
                <a:lnTo>
                  <a:pt x="6417945" y="1248947"/>
                </a:lnTo>
                <a:cubicBezTo>
                  <a:pt x="6035040" y="1012258"/>
                  <a:pt x="5806440" y="1101732"/>
                  <a:pt x="5046345" y="918707"/>
                </a:cubicBezTo>
                <a:lnTo>
                  <a:pt x="4131945" y="837982"/>
                </a:lnTo>
                <a:lnTo>
                  <a:pt x="2874645" y="780190"/>
                </a:lnTo>
                <a:lnTo>
                  <a:pt x="2074545" y="780190"/>
                </a:lnTo>
                <a:lnTo>
                  <a:pt x="1388745" y="780190"/>
                </a:lnTo>
                <a:lnTo>
                  <a:pt x="0" y="800100"/>
                </a:lnTo>
                <a:close/>
              </a:path>
            </a:pathLst>
          </a:custGeom>
          <a:gradFill rotWithShape="1">
            <a:gsLst>
              <a:gs pos="0">
                <a:srgbClr val="D99594"/>
              </a:gs>
              <a:gs pos="100000">
                <a:srgbClr val="F8EAEA">
                  <a:alpha val="60001"/>
                </a:srgbClr>
              </a:gs>
            </a:gsLst>
            <a:lin ang="5400000" scaled="1"/>
          </a:gradFill>
          <a:ln w="9525">
            <a:solidFill>
              <a:srgbClr val="D99594"/>
            </a:solidFill>
            <a:round/>
            <a:headEnd/>
            <a:tailEnd/>
          </a:ln>
          <a:effectLst>
            <a:outerShdw dist="107763" dir="8100000" algn="ctr" rotWithShape="0">
              <a:srgbClr val="000000">
                <a:alpha val="50000"/>
              </a:srgbClr>
            </a:outerShdw>
          </a:effectLst>
        </p:spPr>
        <p:txBody>
          <a:bodyPr vert="horz" wrap="square" lIns="91440" tIns="45720" rIns="91440" bIns="45720" numCol="1" anchor="ctr" anchorCtr="0" compatLnSpc="1">
            <a:prstTxWarp prst="textNoShape">
              <a:avLst/>
            </a:prstTxWarp>
          </a:bodyPr>
          <a:lstStyle/>
          <a:p>
            <a:endParaRPr lang="fr-FR"/>
          </a:p>
        </p:txBody>
      </p:sp>
      <p:pic>
        <p:nvPicPr>
          <p:cNvPr id="5" name="Espace réservé du contenu 4" descr="https://www.pompiercenter.com/images/sdis/logos/14logo_SDIS14.jpg"/>
          <p:cNvPicPr>
            <a:picLocks/>
          </p:cNvPicPr>
          <p:nvPr/>
        </p:nvPicPr>
        <p:blipFill>
          <a:blip r:embed="rId2" cstate="print">
            <a:clrChange>
              <a:clrFrom>
                <a:srgbClr val="FFFFFE"/>
              </a:clrFrom>
              <a:clrTo>
                <a:srgbClr val="FFFFFE">
                  <a:alpha val="0"/>
                </a:srgbClr>
              </a:clrTo>
            </a:clrChange>
            <a:grayscl/>
            <a:biLevel thresh="50000"/>
          </a:blip>
          <a:srcRect/>
          <a:stretch>
            <a:fillRect/>
          </a:stretch>
        </p:blipFill>
        <p:spPr bwMode="auto">
          <a:xfrm>
            <a:off x="7668344" y="404664"/>
            <a:ext cx="931920" cy="1008112"/>
          </a:xfrm>
          <a:prstGeom prst="rect">
            <a:avLst/>
          </a:prstGeom>
          <a:noFill/>
        </p:spPr>
      </p:pic>
      <p:sp>
        <p:nvSpPr>
          <p:cNvPr id="6" name="AutoShape 5"/>
          <p:cNvSpPr>
            <a:spLocks noChangeArrowheads="1"/>
          </p:cNvSpPr>
          <p:nvPr/>
        </p:nvSpPr>
        <p:spPr bwMode="auto">
          <a:xfrm>
            <a:off x="1043608" y="404664"/>
            <a:ext cx="4896544" cy="744538"/>
          </a:xfrm>
          <a:prstGeom prst="roundRect">
            <a:avLst>
              <a:gd name="adj" fmla="val 50000"/>
            </a:avLst>
          </a:prstGeom>
          <a:noFill/>
          <a:ln w="9525">
            <a:solidFill>
              <a:srgbClr val="FFFFFF"/>
            </a:solidFill>
            <a:round/>
            <a:headEnd/>
            <a:tailEnd/>
          </a:ln>
          <a:effectLst>
            <a:outerShdw dist="38100" dir="2700000" algn="tl" rotWithShape="0">
              <a:srgbClr val="000000">
                <a:alpha val="39999"/>
              </a:srgbClr>
            </a:outerShdw>
          </a:effectLst>
        </p:spPr>
        <p:txBody>
          <a:bodyPr vert="horz" wrap="square" lIns="7200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0" i="0" u="none" strike="noStrike" cap="none" normalizeH="0" baseline="0" dirty="0" smtClean="0">
                <a:ln>
                  <a:noFill/>
                </a:ln>
                <a:solidFill>
                  <a:srgbClr val="FFFFFF"/>
                </a:solidFill>
                <a:effectLst/>
                <a:latin typeface="Arial Rounded MT Bold" charset="0"/>
                <a:cs typeface="Arial" pitchFamily="34" charset="0"/>
              </a:rPr>
              <a:t>Centre de Secours</a:t>
            </a:r>
            <a:r>
              <a:rPr kumimoji="0" lang="fr-FR" sz="2000" b="0" i="0" u="none" strike="noStrike" cap="none" normalizeH="0" dirty="0" smtClean="0">
                <a:ln>
                  <a:noFill/>
                </a:ln>
                <a:solidFill>
                  <a:srgbClr val="FFFFFF"/>
                </a:solidFill>
                <a:effectLst/>
                <a:latin typeface="Arial Rounded MT Bold" charset="0"/>
                <a:cs typeface="Arial" pitchFamily="34" charset="0"/>
              </a:rPr>
              <a:t> du CTA/ CODIS 14</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fr-FR" sz="1800" b="1" dirty="0" smtClean="0">
                <a:solidFill>
                  <a:schemeClr val="tx2"/>
                </a:solidFill>
              </a:rPr>
              <a:t>Société Nationale des Chemins de Fer (SNCF):</a:t>
            </a:r>
            <a:endParaRPr lang="fr-FR" sz="1800" dirty="0"/>
          </a:p>
        </p:txBody>
      </p:sp>
      <p:sp>
        <p:nvSpPr>
          <p:cNvPr id="3" name="Espace réservé du contenu 2"/>
          <p:cNvSpPr>
            <a:spLocks noGrp="1"/>
          </p:cNvSpPr>
          <p:nvPr>
            <p:ph idx="1"/>
          </p:nvPr>
        </p:nvSpPr>
        <p:spPr>
          <a:xfrm>
            <a:off x="457200" y="1916832"/>
            <a:ext cx="8229600" cy="4680520"/>
          </a:xfrm>
        </p:spPr>
        <p:txBody>
          <a:bodyPr>
            <a:noAutofit/>
          </a:bodyPr>
          <a:lstStyle/>
          <a:p>
            <a:endParaRPr lang="fr-FR" sz="1000" b="1" dirty="0" smtClean="0"/>
          </a:p>
          <a:p>
            <a:endParaRPr lang="fr-FR" sz="1000" b="1" dirty="0"/>
          </a:p>
          <a:p>
            <a:r>
              <a:rPr lang="fr-FR" sz="1000" b="1" dirty="0" smtClean="0"/>
              <a:t>Conduire les projets ferroviaires </a:t>
            </a:r>
          </a:p>
          <a:p>
            <a:r>
              <a:rPr lang="fr-FR" sz="1000" dirty="0" smtClean="0"/>
              <a:t>Pour proposer une infrastructure toujours plus performante, SNCF Réseau mène les travaux de modernisation et de développement du réseau afin de répondre aux besoins des clients et voyageurs, en assurant leur sécurité. Les chantiers portés par SNCF Réseau consistent d'abord à </a:t>
            </a:r>
            <a:r>
              <a:rPr lang="fr-FR" sz="1000" b="1" dirty="0" smtClean="0"/>
              <a:t>moderniser</a:t>
            </a:r>
            <a:r>
              <a:rPr lang="fr-FR" sz="1000" dirty="0" smtClean="0"/>
              <a:t> les lignes ferroviaires existantes (ex. : </a:t>
            </a:r>
            <a:r>
              <a:rPr lang="fr-FR" sz="1000" b="1" dirty="0" smtClean="0"/>
              <a:t>Plan </a:t>
            </a:r>
            <a:r>
              <a:rPr lang="fr-FR" sz="1000" b="1" dirty="0" err="1" smtClean="0"/>
              <a:t>Vigirail</a:t>
            </a:r>
            <a:r>
              <a:rPr lang="fr-FR" sz="1000" dirty="0" smtClean="0"/>
              <a:t> accélérant le remplacement des aiguillages). Ces projets visent à </a:t>
            </a:r>
            <a:r>
              <a:rPr lang="fr-FR" sz="1000" b="1" dirty="0" smtClean="0"/>
              <a:t>améliorer l’accessibilité, la sécurité et la fiabilité</a:t>
            </a:r>
            <a:r>
              <a:rPr lang="fr-FR" sz="1000" dirty="0" smtClean="0"/>
              <a:t> de l’infrastructure. Ils facilitent aussi la mobilité des voyageurs et le transport de fret, et sont conçus pour avoir un impact limité sur l’environnement. SNCF Réseau applique dans ses chantiers </a:t>
            </a:r>
            <a:r>
              <a:rPr lang="fr-FR" sz="1000" b="1" dirty="0" smtClean="0"/>
              <a:t>les principes de responsabilité sociale et environnementale</a:t>
            </a:r>
            <a:r>
              <a:rPr lang="fr-FR" sz="1000" dirty="0" smtClean="0"/>
              <a:t> (RSE) et demande à ses mandataires et prestataires de les appliquer. Ces principes valent aussi pour la construction de nouvelles lignes. </a:t>
            </a:r>
          </a:p>
          <a:p>
            <a:r>
              <a:rPr lang="fr-FR" sz="1000" dirty="0" smtClean="0"/>
              <a:t> </a:t>
            </a:r>
          </a:p>
          <a:p>
            <a:r>
              <a:rPr lang="fr-FR" sz="1000" b="1" dirty="0" smtClean="0"/>
              <a:t>Garantir l'accès au réseau </a:t>
            </a:r>
          </a:p>
          <a:p>
            <a:r>
              <a:rPr lang="fr-FR" sz="1000" dirty="0" smtClean="0"/>
              <a:t>Pour répondre aux besoins de ses clients, SNCF Réseau optimise la répartition des créneaux de circulation sur les voies ferrées.  En tant que gestionnaire du réseau ferroviaire, SNCF Réseau est en charge de </a:t>
            </a:r>
            <a:r>
              <a:rPr lang="fr-FR" sz="1000" b="1" dirty="0" smtClean="0"/>
              <a:t>la répartition des sillons</a:t>
            </a:r>
            <a:r>
              <a:rPr lang="fr-FR" sz="1000" dirty="0" smtClean="0"/>
              <a:t> (créneaux horaires pour faire circuler les trains d’un point à un autre). Cette mission consiste à définir l’usage le plus efficace possible des voies ferrées. Dans ce cadre, SNCF Réseau répond aux </a:t>
            </a:r>
            <a:r>
              <a:rPr lang="fr-FR" sz="1000" b="1" dirty="0" smtClean="0"/>
              <a:t>demandes de sillons</a:t>
            </a:r>
            <a:r>
              <a:rPr lang="fr-FR" sz="1000" dirty="0" smtClean="0"/>
              <a:t> des clients en respectant le principe de non-discrimination entre entreprises ferroviaires et l’ensemble des règles fixées dans </a:t>
            </a:r>
            <a:r>
              <a:rPr lang="fr-FR" sz="1000" dirty="0" smtClean="0">
                <a:hlinkClick r:id="rId2"/>
              </a:rPr>
              <a:t>le Document de référence du réseau</a:t>
            </a:r>
            <a:r>
              <a:rPr lang="fr-FR" sz="1000" dirty="0" smtClean="0"/>
              <a:t>. Par ailleurs, des créneaux sont réservés à la maintenance récurrente de l’infrastructure, aux travaux ponctuels ou urgents (« </a:t>
            </a:r>
            <a:r>
              <a:rPr lang="fr-FR" sz="1000" b="1" dirty="0" smtClean="0"/>
              <a:t>plages-travaux</a:t>
            </a:r>
            <a:r>
              <a:rPr lang="fr-FR" sz="1000" dirty="0" smtClean="0"/>
              <a:t> » accueillant 1 500 chantiers par an).</a:t>
            </a:r>
          </a:p>
        </p:txBody>
      </p:sp>
      <p:pic>
        <p:nvPicPr>
          <p:cNvPr id="22530" name="Picture 2" descr="C:\Users\chef.salle.cta\Desktop\sncf_logo2005-940x510-383x208.png"/>
          <p:cNvPicPr>
            <a:picLocks noChangeAspect="1" noChangeArrowheads="1"/>
          </p:cNvPicPr>
          <p:nvPr/>
        </p:nvPicPr>
        <p:blipFill>
          <a:blip r:embed="rId3" cstate="print"/>
          <a:srcRect/>
          <a:stretch>
            <a:fillRect/>
          </a:stretch>
        </p:blipFill>
        <p:spPr bwMode="auto">
          <a:xfrm>
            <a:off x="6372200" y="908720"/>
            <a:ext cx="1728192" cy="938549"/>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692696"/>
            <a:ext cx="8229600" cy="4525963"/>
          </a:xfrm>
        </p:spPr>
        <p:txBody>
          <a:bodyPr>
            <a:normAutofit/>
          </a:bodyPr>
          <a:lstStyle/>
          <a:p>
            <a:r>
              <a:rPr lang="fr-FR" sz="1000" b="1" dirty="0" smtClean="0"/>
              <a:t>Assurer la sécurité et la maintenance </a:t>
            </a:r>
          </a:p>
          <a:p>
            <a:r>
              <a:rPr lang="fr-FR" sz="1000" dirty="0" smtClean="0"/>
              <a:t> </a:t>
            </a:r>
          </a:p>
          <a:p>
            <a:r>
              <a:rPr lang="fr-FR" sz="1000" dirty="0" smtClean="0"/>
              <a:t>Afin de renforcer la sécurité des équipements ferroviaires, SNCF Réseau les entretient et les renouvelle régulièrement. SNCF Réseau agit aussi pour la sécurité routière aux passages à niveau, en menant des travaux et des actions spécifiques. </a:t>
            </a:r>
          </a:p>
          <a:p>
            <a:r>
              <a:rPr lang="fr-FR" sz="1000" dirty="0" smtClean="0"/>
              <a:t>Pour améliorer toujours plus la sécurité des lignes ferroviaires, SNCF Réseau réalise deux types de travaux :</a:t>
            </a:r>
          </a:p>
          <a:p>
            <a:r>
              <a:rPr lang="fr-FR" sz="1000" b="1" dirty="0" smtClean="0"/>
              <a:t>les chantiers d’entretien courant </a:t>
            </a:r>
            <a:r>
              <a:rPr lang="fr-FR" sz="1000" dirty="0" smtClean="0"/>
              <a:t>: chaque année, ces interventions de courte durée sont dédiées aux réparations, à la prévention et à la surveillance des équipements ;</a:t>
            </a:r>
          </a:p>
          <a:p>
            <a:r>
              <a:rPr lang="fr-FR" sz="1000" b="1" dirty="0" smtClean="0"/>
              <a:t>les chantiers de renouvellement </a:t>
            </a:r>
            <a:r>
              <a:rPr lang="fr-FR" sz="1000" dirty="0" smtClean="0"/>
              <a:t>: il s’agit de travaux de renouvellement du patrimoine ferroviaire (remplacement ou gros entretien des voies ferrées, aiguillages, ouvrages d’art, caténaires, etc.) </a:t>
            </a:r>
          </a:p>
          <a:p>
            <a:r>
              <a:rPr lang="fr-FR" sz="1000" dirty="0" smtClean="0"/>
              <a:t>Les travaux sont programmés lors de </a:t>
            </a:r>
            <a:r>
              <a:rPr lang="fr-FR" sz="1000" b="1" dirty="0" smtClean="0"/>
              <a:t>plages-travaux</a:t>
            </a:r>
            <a:r>
              <a:rPr lang="fr-FR" sz="1000" dirty="0" smtClean="0"/>
              <a:t>, qui sont des périodes spéciales ou récurrentes pendant lesquelles les trains ne circulent pas. En Ile de France, ces plages travaux sont positionnées principalement de nuit. Certains gros travaux peuvent nécessiter des coupures de circulation plus longues (par exemple un changement de tablier de pont) et sont alors programmées le weekend.</a:t>
            </a:r>
          </a:p>
          <a:p>
            <a:r>
              <a:rPr lang="fr-FR" sz="1000" dirty="0" smtClean="0"/>
              <a:t> </a:t>
            </a:r>
          </a:p>
          <a:p>
            <a:r>
              <a:rPr lang="fr-FR" sz="1000" dirty="0" smtClean="0"/>
              <a:t>Afin de réduire les perturbations du trafic, les chantiers sont planifiés le plus en avance possible. SNCF Réseau opère aussi </a:t>
            </a:r>
            <a:r>
              <a:rPr lang="fr-FR" sz="1000" b="1" dirty="0" smtClean="0"/>
              <a:t>une massification des travaux</a:t>
            </a:r>
            <a:r>
              <a:rPr lang="fr-FR" sz="1000" dirty="0" smtClean="0"/>
              <a:t> (regroupement par nature et/ou localisation). </a:t>
            </a:r>
          </a:p>
          <a:p>
            <a:r>
              <a:rPr lang="fr-FR" sz="1000" dirty="0" smtClean="0"/>
              <a:t> </a:t>
            </a:r>
          </a:p>
          <a:p>
            <a:r>
              <a:rPr lang="fr-FR" sz="1000" b="1" dirty="0" smtClean="0"/>
              <a:t>Gérer les circulations </a:t>
            </a:r>
          </a:p>
          <a:p>
            <a:r>
              <a:rPr lang="fr-FR" sz="1000" dirty="0" smtClean="0"/>
              <a:t>SNCF Réseau organise les circulations des trains, en conciliant au mieux la maintenance des lignes et les besoins des clients. Pour répartir au mieux les capacités des lignes et coordonner leurs usages, SNCF Réseau considère à la fois :</a:t>
            </a:r>
          </a:p>
          <a:p>
            <a:r>
              <a:rPr lang="fr-FR" sz="1000" dirty="0" smtClean="0"/>
              <a:t>la nécessité d’aménager des </a:t>
            </a:r>
            <a:r>
              <a:rPr lang="fr-FR" sz="1000" b="1" dirty="0" smtClean="0"/>
              <a:t>plages-travaux </a:t>
            </a:r>
            <a:r>
              <a:rPr lang="fr-FR" sz="1000" dirty="0" smtClean="0"/>
              <a:t>(périodes réservées à la </a:t>
            </a:r>
            <a:r>
              <a:rPr lang="fr-FR" sz="1000" b="1" dirty="0" smtClean="0"/>
              <a:t>maintenance</a:t>
            </a:r>
            <a:r>
              <a:rPr lang="fr-FR" sz="1000" dirty="0" smtClean="0"/>
              <a:t>) </a:t>
            </a:r>
          </a:p>
          <a:p>
            <a:r>
              <a:rPr lang="fr-FR" sz="1000" dirty="0" smtClean="0"/>
              <a:t>la satisfaction des diverses demandes de transport ;</a:t>
            </a:r>
          </a:p>
          <a:p>
            <a:r>
              <a:rPr lang="fr-FR" sz="1000" dirty="0" smtClean="0"/>
              <a:t>l’optimisation de l’usage </a:t>
            </a:r>
            <a:r>
              <a:rPr lang="fr-FR" sz="1000" b="1" dirty="0" smtClean="0"/>
              <a:t>des sillons</a:t>
            </a:r>
            <a:r>
              <a:rPr lang="fr-FR" sz="1000" dirty="0" smtClean="0"/>
              <a:t>. </a:t>
            </a:r>
          </a:p>
          <a:p>
            <a:r>
              <a:rPr lang="fr-FR" sz="1000" dirty="0" smtClean="0"/>
              <a:t>Une fois les sillons définis et accordés aux clients, les agents circulation placés dans les postes d’aiguillage préparent les itinéraires et actionnent les signaux et les aiguillages permettant de faire circuler les trains selon le schéma </a:t>
            </a:r>
            <a:r>
              <a:rPr lang="fr-FR" sz="1000" dirty="0" err="1" smtClean="0"/>
              <a:t>pré-établi</a:t>
            </a:r>
            <a:r>
              <a:rPr lang="fr-FR" sz="1000" dirty="0" smtClean="0"/>
              <a:t>. Ils supervisent les circulations et en cas d’incidents, adaptent les itinéraires pour tenir compte des changements d’horaire constatés.</a:t>
            </a:r>
          </a:p>
          <a:p>
            <a:endParaRPr lang="fr-FR" sz="1000" dirty="0" smtClean="0"/>
          </a:p>
          <a:p>
            <a:endParaRPr lang="fr-FR"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fr-FR" sz="1800" b="1" dirty="0" smtClean="0">
                <a:solidFill>
                  <a:schemeClr val="tx2"/>
                </a:solidFill>
              </a:rPr>
              <a:t>Sociétés Autoroutières</a:t>
            </a:r>
            <a:endParaRPr lang="fr-FR" sz="1800" dirty="0"/>
          </a:p>
        </p:txBody>
      </p:sp>
      <p:pic>
        <p:nvPicPr>
          <p:cNvPr id="23554" name="Picture 2" descr="C:\Users\chef.salle.cta\Desktop\latest.jpg"/>
          <p:cNvPicPr>
            <a:picLocks noGrp="1" noChangeAspect="1" noChangeArrowheads="1"/>
          </p:cNvPicPr>
          <p:nvPr>
            <p:ph idx="1"/>
          </p:nvPr>
        </p:nvPicPr>
        <p:blipFill>
          <a:blip r:embed="rId2" cstate="print"/>
          <a:srcRect/>
          <a:stretch>
            <a:fillRect/>
          </a:stretch>
        </p:blipFill>
        <p:spPr bwMode="auto">
          <a:xfrm>
            <a:off x="6228184" y="548680"/>
            <a:ext cx="1423417" cy="1036529"/>
          </a:xfrm>
          <a:prstGeom prst="rect">
            <a:avLst/>
          </a:prstGeom>
          <a:noFill/>
        </p:spPr>
      </p:pic>
      <p:pic>
        <p:nvPicPr>
          <p:cNvPr id="5" name="Picture 2" descr="http://www.enroute.nord-ouest.developpement-durable.gouv.fr/local/cache-vignettes/L120xH114/arton773-2f4cc.jpg"/>
          <p:cNvPicPr>
            <a:picLocks noChangeAspect="1" noChangeArrowheads="1"/>
          </p:cNvPicPr>
          <p:nvPr/>
        </p:nvPicPr>
        <p:blipFill>
          <a:blip r:embed="rId3" cstate="print"/>
          <a:srcRect/>
          <a:stretch>
            <a:fillRect/>
          </a:stretch>
        </p:blipFill>
        <p:spPr bwMode="auto">
          <a:xfrm>
            <a:off x="4752020" y="476672"/>
            <a:ext cx="1260140" cy="1080120"/>
          </a:xfrm>
          <a:prstGeom prst="rect">
            <a:avLst/>
          </a:prstGeom>
          <a:noFill/>
        </p:spPr>
      </p:pic>
      <p:sp>
        <p:nvSpPr>
          <p:cNvPr id="6" name="Rectangle 5"/>
          <p:cNvSpPr/>
          <p:nvPr/>
        </p:nvSpPr>
        <p:spPr>
          <a:xfrm>
            <a:off x="539552" y="2348880"/>
            <a:ext cx="7416824" cy="3016210"/>
          </a:xfrm>
          <a:prstGeom prst="rect">
            <a:avLst/>
          </a:prstGeom>
        </p:spPr>
        <p:txBody>
          <a:bodyPr wrap="square">
            <a:spAutoFit/>
          </a:bodyPr>
          <a:lstStyle/>
          <a:p>
            <a:r>
              <a:rPr lang="fr-FR" sz="1000" b="1" dirty="0" smtClean="0"/>
              <a:t>Un personnel autoroutier avec des missions variées</a:t>
            </a:r>
          </a:p>
          <a:p>
            <a:r>
              <a:rPr lang="fr-FR" sz="1000" dirty="0" smtClean="0"/>
              <a:t>Qu’ils soient </a:t>
            </a:r>
            <a:r>
              <a:rPr lang="fr-FR" sz="1000" b="1" dirty="0" smtClean="0"/>
              <a:t>patrouilleurs autoroutiers</a:t>
            </a:r>
            <a:r>
              <a:rPr lang="fr-FR" sz="1000" dirty="0" smtClean="0"/>
              <a:t>, opérateurs, agents de péages ou </a:t>
            </a:r>
            <a:r>
              <a:rPr lang="fr-FR" sz="1000" b="1" dirty="0" smtClean="0"/>
              <a:t>ouvriers autoroutiers</a:t>
            </a:r>
            <a:r>
              <a:rPr lang="fr-FR" sz="1000" dirty="0" smtClean="0"/>
              <a:t>, les membres du </a:t>
            </a:r>
            <a:r>
              <a:rPr lang="fr-FR" sz="1000" b="1" dirty="0" smtClean="0">
                <a:hlinkClick r:id="rId4"/>
              </a:rPr>
              <a:t>personnel autoroute</a:t>
            </a:r>
            <a:r>
              <a:rPr lang="fr-FR" sz="1000" dirty="0" smtClean="0"/>
              <a:t> contribuent quotidiennement au bon fonctionnement des différents tracés.</a:t>
            </a:r>
            <a:br>
              <a:rPr lang="fr-FR" sz="1000" dirty="0" smtClean="0"/>
            </a:br>
            <a:r>
              <a:rPr lang="fr-FR" sz="1000" dirty="0" smtClean="0"/>
              <a:t/>
            </a:r>
            <a:br>
              <a:rPr lang="fr-FR" sz="1000" dirty="0" smtClean="0"/>
            </a:br>
            <a:r>
              <a:rPr lang="fr-FR" sz="1000" dirty="0" smtClean="0"/>
              <a:t>Sur l’ensemble du réseau, leurs missions peuvent être variées, allant de l’entretien, à la sécurité en passant par l’information.</a:t>
            </a:r>
            <a:br>
              <a:rPr lang="fr-FR" sz="1000" dirty="0" smtClean="0"/>
            </a:br>
            <a:r>
              <a:rPr lang="fr-FR" sz="1000" dirty="0" smtClean="0"/>
              <a:t/>
            </a:r>
            <a:br>
              <a:rPr lang="fr-FR" sz="1000" dirty="0" smtClean="0"/>
            </a:br>
            <a:r>
              <a:rPr lang="fr-FR" sz="1000" dirty="0" smtClean="0"/>
              <a:t>Leurs missions :</a:t>
            </a:r>
            <a:br>
              <a:rPr lang="fr-FR" sz="1000" dirty="0" smtClean="0"/>
            </a:br>
            <a:r>
              <a:rPr lang="fr-FR" sz="1000" dirty="0" smtClean="0"/>
              <a:t/>
            </a:r>
            <a:br>
              <a:rPr lang="fr-FR" sz="1000" dirty="0" smtClean="0"/>
            </a:br>
            <a:r>
              <a:rPr lang="fr-FR" sz="1000" dirty="0" smtClean="0">
                <a:solidFill>
                  <a:schemeClr val="tx2"/>
                </a:solidFill>
              </a:rPr>
              <a:t>- </a:t>
            </a:r>
            <a:r>
              <a:rPr lang="fr-FR" sz="1000" dirty="0" smtClean="0">
                <a:solidFill>
                  <a:schemeClr val="tx2"/>
                </a:solidFill>
                <a:hlinkClick r:id="rId5"/>
              </a:rPr>
              <a:t>Entretenir, surveiller et sécuriser les tracés autoroutiers </a:t>
            </a:r>
            <a:r>
              <a:rPr lang="fr-FR" sz="1000" dirty="0" smtClean="0">
                <a:solidFill>
                  <a:schemeClr val="tx2"/>
                </a:solidFill>
              </a:rPr>
              <a:t/>
            </a:r>
            <a:br>
              <a:rPr lang="fr-FR" sz="1000" dirty="0" smtClean="0">
                <a:solidFill>
                  <a:schemeClr val="tx2"/>
                </a:solidFill>
              </a:rPr>
            </a:br>
            <a:r>
              <a:rPr lang="fr-FR" sz="1000" dirty="0" smtClean="0">
                <a:solidFill>
                  <a:schemeClr val="tx2"/>
                </a:solidFill>
              </a:rPr>
              <a:t/>
            </a:r>
            <a:br>
              <a:rPr lang="fr-FR" sz="1000" dirty="0" smtClean="0">
                <a:solidFill>
                  <a:schemeClr val="tx2"/>
                </a:solidFill>
              </a:rPr>
            </a:br>
            <a:r>
              <a:rPr lang="fr-FR" sz="1000" dirty="0" smtClean="0">
                <a:solidFill>
                  <a:schemeClr val="tx2"/>
                </a:solidFill>
              </a:rPr>
              <a:t>- </a:t>
            </a:r>
            <a:r>
              <a:rPr lang="fr-FR" sz="1000" dirty="0" smtClean="0">
                <a:solidFill>
                  <a:schemeClr val="tx2"/>
                </a:solidFill>
                <a:hlinkClick r:id="rId6"/>
              </a:rPr>
              <a:t>Détecter, alerter et protéger</a:t>
            </a:r>
            <a:r>
              <a:rPr lang="fr-FR" sz="1000" dirty="0" smtClean="0">
                <a:solidFill>
                  <a:schemeClr val="tx2"/>
                </a:solidFill>
              </a:rPr>
              <a:t> </a:t>
            </a:r>
            <a:br>
              <a:rPr lang="fr-FR" sz="1000" dirty="0" smtClean="0">
                <a:solidFill>
                  <a:schemeClr val="tx2"/>
                </a:solidFill>
              </a:rPr>
            </a:br>
            <a:r>
              <a:rPr lang="fr-FR" sz="1000" dirty="0" smtClean="0">
                <a:solidFill>
                  <a:schemeClr val="tx2"/>
                </a:solidFill>
              </a:rPr>
              <a:t/>
            </a:r>
            <a:br>
              <a:rPr lang="fr-FR" sz="1000" dirty="0" smtClean="0">
                <a:solidFill>
                  <a:schemeClr val="tx2"/>
                </a:solidFill>
              </a:rPr>
            </a:br>
            <a:r>
              <a:rPr lang="fr-FR" sz="1000" dirty="0" smtClean="0">
                <a:solidFill>
                  <a:schemeClr val="tx2"/>
                </a:solidFill>
              </a:rPr>
              <a:t>- </a:t>
            </a:r>
            <a:r>
              <a:rPr lang="fr-FR" sz="1000" dirty="0" smtClean="0">
                <a:solidFill>
                  <a:schemeClr val="tx2"/>
                </a:solidFill>
                <a:hlinkClick r:id="rId7"/>
              </a:rPr>
              <a:t>Maintenir, assister et informer</a:t>
            </a:r>
            <a:r>
              <a:rPr lang="fr-FR" sz="1000" dirty="0" smtClean="0">
                <a:solidFill>
                  <a:schemeClr val="tx2"/>
                </a:solidFill>
              </a:rPr>
              <a:t/>
            </a:r>
            <a:br>
              <a:rPr lang="fr-FR" sz="1000" dirty="0" smtClean="0">
                <a:solidFill>
                  <a:schemeClr val="tx2"/>
                </a:solidFill>
              </a:rPr>
            </a:br>
            <a:r>
              <a:rPr lang="fr-FR" sz="1000" dirty="0" smtClean="0">
                <a:solidFill>
                  <a:schemeClr val="tx2"/>
                </a:solidFill>
              </a:rPr>
              <a:t/>
            </a:r>
            <a:br>
              <a:rPr lang="fr-FR" sz="1000" dirty="0" smtClean="0">
                <a:solidFill>
                  <a:schemeClr val="tx2"/>
                </a:solidFill>
              </a:rPr>
            </a:br>
            <a:r>
              <a:rPr lang="fr-FR" sz="1000" dirty="0" smtClean="0">
                <a:solidFill>
                  <a:schemeClr val="tx2"/>
                </a:solidFill>
              </a:rPr>
              <a:t>- </a:t>
            </a:r>
            <a:r>
              <a:rPr lang="fr-FR" sz="1000" dirty="0" smtClean="0">
                <a:solidFill>
                  <a:schemeClr val="tx2"/>
                </a:solidFill>
                <a:hlinkClick r:id="rId8"/>
              </a:rPr>
              <a:t>Assister, orienter et percevoir</a:t>
            </a:r>
            <a:r>
              <a:rPr lang="fr-FR" sz="1000" dirty="0" smtClean="0">
                <a:solidFill>
                  <a:schemeClr val="tx2"/>
                </a:solidFill>
              </a:rPr>
              <a:t> </a:t>
            </a:r>
            <a:br>
              <a:rPr lang="fr-FR" sz="1000" dirty="0" smtClean="0">
                <a:solidFill>
                  <a:schemeClr val="tx2"/>
                </a:solidFill>
              </a:rPr>
            </a:br>
            <a:r>
              <a:rPr lang="fr-FR" sz="1000" dirty="0" smtClean="0">
                <a:solidFill>
                  <a:schemeClr val="tx2"/>
                </a:solidFill>
              </a:rPr>
              <a:t/>
            </a:r>
            <a:br>
              <a:rPr lang="fr-FR" sz="1000" dirty="0" smtClean="0">
                <a:solidFill>
                  <a:schemeClr val="tx2"/>
                </a:solidFill>
              </a:rPr>
            </a:br>
            <a:r>
              <a:rPr lang="fr-FR" sz="1000" dirty="0" smtClean="0">
                <a:solidFill>
                  <a:schemeClr val="tx2"/>
                </a:solidFill>
              </a:rPr>
              <a:t>- </a:t>
            </a:r>
            <a:r>
              <a:rPr lang="fr-FR" sz="1000" dirty="0" smtClean="0">
                <a:solidFill>
                  <a:schemeClr val="tx2"/>
                </a:solidFill>
                <a:hlinkClick r:id="rId9"/>
              </a:rPr>
              <a:t>Superviser, réguler et former</a:t>
            </a:r>
            <a:r>
              <a:rPr lang="fr-FR" sz="1000" dirty="0" smtClean="0">
                <a:solidFill>
                  <a:schemeClr val="tx2"/>
                </a:solidFill>
              </a:rPr>
              <a:t> </a:t>
            </a:r>
            <a:br>
              <a:rPr lang="fr-FR" sz="1000" dirty="0" smtClean="0">
                <a:solidFill>
                  <a:schemeClr val="tx2"/>
                </a:solidFill>
              </a:rPr>
            </a:br>
            <a:r>
              <a:rPr lang="fr-FR" sz="1000" dirty="0" smtClean="0">
                <a:solidFill>
                  <a:schemeClr val="tx2"/>
                </a:solidFill>
              </a:rPr>
              <a:t/>
            </a:r>
            <a:br>
              <a:rPr lang="fr-FR" sz="1000" dirty="0" smtClean="0">
                <a:solidFill>
                  <a:schemeClr val="tx2"/>
                </a:solidFill>
              </a:rPr>
            </a:br>
            <a:r>
              <a:rPr lang="fr-FR" sz="1000" dirty="0" smtClean="0">
                <a:solidFill>
                  <a:schemeClr val="tx2"/>
                </a:solidFill>
              </a:rPr>
              <a:t>- </a:t>
            </a:r>
            <a:r>
              <a:rPr lang="fr-FR" sz="1000" dirty="0" smtClean="0">
                <a:solidFill>
                  <a:schemeClr val="tx2"/>
                </a:solidFill>
                <a:hlinkClick r:id="rId10"/>
              </a:rPr>
              <a:t>Contrôler, organiser et superviser </a:t>
            </a:r>
            <a:endParaRPr lang="fr-FR" sz="1000" dirty="0">
              <a:solidFill>
                <a:schemeClr val="tx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fr-FR" sz="1800" b="1" dirty="0" smtClean="0">
                <a:solidFill>
                  <a:schemeClr val="tx2"/>
                </a:solidFill>
              </a:rPr>
              <a:t>Autres services concourants:</a:t>
            </a:r>
            <a:endParaRPr lang="fr-FR" sz="1800" dirty="0"/>
          </a:p>
        </p:txBody>
      </p:sp>
      <p:sp>
        <p:nvSpPr>
          <p:cNvPr id="3" name="Espace réservé du contenu 2"/>
          <p:cNvSpPr>
            <a:spLocks noGrp="1"/>
          </p:cNvSpPr>
          <p:nvPr>
            <p:ph idx="1"/>
          </p:nvPr>
        </p:nvSpPr>
        <p:spPr>
          <a:xfrm>
            <a:off x="457200" y="1600201"/>
            <a:ext cx="8229600" cy="1612776"/>
          </a:xfrm>
        </p:spPr>
        <p:txBody>
          <a:bodyPr>
            <a:normAutofit/>
          </a:bodyPr>
          <a:lstStyle/>
          <a:p>
            <a:r>
              <a:rPr lang="fr-FR" sz="1000" b="1" dirty="0" smtClean="0">
                <a:solidFill>
                  <a:schemeClr val="tx2"/>
                </a:solidFill>
              </a:rPr>
              <a:t>Direction des Services Vétérinaires (DSV)</a:t>
            </a:r>
          </a:p>
          <a:p>
            <a:r>
              <a:rPr lang="fr-FR" sz="1000" b="1" dirty="0" smtClean="0">
                <a:solidFill>
                  <a:schemeClr val="tx2"/>
                </a:solidFill>
              </a:rPr>
              <a:t>Direction Régionale de l’Industrie, de la Recherche et de l’Environnement (DRIRE)</a:t>
            </a:r>
          </a:p>
          <a:p>
            <a:r>
              <a:rPr lang="fr-FR" sz="1000" b="1" dirty="0" smtClean="0">
                <a:solidFill>
                  <a:schemeClr val="tx2"/>
                </a:solidFill>
              </a:rPr>
              <a:t>Direction Départementale de l’Agriculture et de la foret (DDAF)</a:t>
            </a:r>
          </a:p>
          <a:p>
            <a:r>
              <a:rPr lang="fr-FR" sz="1000" b="1" dirty="0" smtClean="0">
                <a:solidFill>
                  <a:schemeClr val="tx2"/>
                </a:solidFill>
              </a:rPr>
              <a:t>Office National des Forets (ONF)</a:t>
            </a:r>
          </a:p>
          <a:p>
            <a:r>
              <a:rPr lang="fr-FR" sz="1000" b="1" dirty="0" smtClean="0">
                <a:solidFill>
                  <a:schemeClr val="tx2"/>
                </a:solidFill>
              </a:rPr>
              <a:t>Les services météorologiques</a:t>
            </a:r>
          </a:p>
          <a:p>
            <a:r>
              <a:rPr lang="fr-FR" sz="1000" b="1" dirty="0" smtClean="0">
                <a:solidFill>
                  <a:schemeClr val="tx2"/>
                </a:solidFill>
              </a:rPr>
              <a:t>Les entreprises spécialisées</a:t>
            </a:r>
            <a:endParaRPr lang="fr-FR" sz="1000" b="1" dirty="0">
              <a:solidFill>
                <a:schemeClr val="tx2"/>
              </a:solidFill>
            </a:endParaRPr>
          </a:p>
        </p:txBody>
      </p:sp>
      <p:pic>
        <p:nvPicPr>
          <p:cNvPr id="24579" name="Picture 3" descr="C:\Users\chef.salle.cta\Desktop\280px-LogoMeteoFrance2.jpg"/>
          <p:cNvPicPr>
            <a:picLocks noChangeAspect="1" noChangeArrowheads="1"/>
          </p:cNvPicPr>
          <p:nvPr/>
        </p:nvPicPr>
        <p:blipFill>
          <a:blip r:embed="rId2" cstate="print"/>
          <a:srcRect/>
          <a:stretch>
            <a:fillRect/>
          </a:stretch>
        </p:blipFill>
        <p:spPr bwMode="auto">
          <a:xfrm>
            <a:off x="1403648" y="3573016"/>
            <a:ext cx="854075" cy="854075"/>
          </a:xfrm>
          <a:prstGeom prst="rect">
            <a:avLst/>
          </a:prstGeom>
          <a:noFill/>
        </p:spPr>
      </p:pic>
      <p:pic>
        <p:nvPicPr>
          <p:cNvPr id="24580" name="Picture 4" descr="C:\Users\chef.salle.cta\Desktop\Logo-ONF-300x116.png"/>
          <p:cNvPicPr>
            <a:picLocks noChangeAspect="1" noChangeArrowheads="1"/>
          </p:cNvPicPr>
          <p:nvPr/>
        </p:nvPicPr>
        <p:blipFill>
          <a:blip r:embed="rId3" cstate="print"/>
          <a:srcRect/>
          <a:stretch>
            <a:fillRect/>
          </a:stretch>
        </p:blipFill>
        <p:spPr bwMode="auto">
          <a:xfrm>
            <a:off x="2987824" y="3501008"/>
            <a:ext cx="2857500" cy="1104900"/>
          </a:xfrm>
          <a:prstGeom prst="rect">
            <a:avLst/>
          </a:prstGeom>
          <a:noFill/>
        </p:spPr>
      </p:pic>
      <p:pic>
        <p:nvPicPr>
          <p:cNvPr id="24581" name="Picture 5" descr="C:\Users\chef.salle.cta\Desktop\33ddc017-0023-b319-3e07-7bcb024b761e_med.jpg"/>
          <p:cNvPicPr>
            <a:picLocks noChangeAspect="1" noChangeArrowheads="1"/>
          </p:cNvPicPr>
          <p:nvPr/>
        </p:nvPicPr>
        <p:blipFill>
          <a:blip r:embed="rId4" cstate="print"/>
          <a:srcRect/>
          <a:stretch>
            <a:fillRect/>
          </a:stretch>
        </p:blipFill>
        <p:spPr bwMode="auto">
          <a:xfrm>
            <a:off x="6588224" y="3212976"/>
            <a:ext cx="1257300" cy="16002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3322712" cy="1143000"/>
          </a:xfrm>
        </p:spPr>
        <p:txBody>
          <a:bodyPr>
            <a:normAutofit/>
          </a:bodyPr>
          <a:lstStyle/>
          <a:p>
            <a:pPr algn="l"/>
            <a:r>
              <a:rPr lang="fr-FR" sz="1800" b="1" dirty="0" smtClean="0">
                <a:solidFill>
                  <a:schemeClr val="tx2"/>
                </a:solidFill>
              </a:rPr>
              <a:t>LA POLICE ET LA GENDARMERIE</a:t>
            </a:r>
            <a:endParaRPr lang="fr-FR" sz="1800" b="1" dirty="0">
              <a:solidFill>
                <a:schemeClr val="tx2"/>
              </a:solidFill>
            </a:endParaRPr>
          </a:p>
        </p:txBody>
      </p:sp>
      <p:sp>
        <p:nvSpPr>
          <p:cNvPr id="3" name="Espace réservé du contenu 2"/>
          <p:cNvSpPr>
            <a:spLocks noGrp="1"/>
          </p:cNvSpPr>
          <p:nvPr>
            <p:ph idx="1"/>
          </p:nvPr>
        </p:nvSpPr>
        <p:spPr>
          <a:xfrm>
            <a:off x="457200" y="2204864"/>
            <a:ext cx="8229600" cy="3921299"/>
          </a:xfrm>
        </p:spPr>
        <p:txBody>
          <a:bodyPr>
            <a:normAutofit lnSpcReduction="10000"/>
          </a:bodyPr>
          <a:lstStyle/>
          <a:p>
            <a:pPr>
              <a:buNone/>
            </a:pPr>
            <a:r>
              <a:rPr lang="fr-FR" sz="1000" b="1" dirty="0" smtClean="0"/>
              <a:t>La police et la gendarmerie ont pour mission:</a:t>
            </a:r>
            <a:endParaRPr lang="fr-FR" sz="1000" dirty="0" smtClean="0"/>
          </a:p>
          <a:p>
            <a:pPr>
              <a:buNone/>
            </a:pPr>
            <a:endParaRPr lang="fr-FR" sz="1000" b="1" dirty="0"/>
          </a:p>
          <a:p>
            <a:pPr>
              <a:buFontTx/>
              <a:buChar char="-"/>
            </a:pPr>
            <a:r>
              <a:rPr lang="fr-FR" sz="1000" b="1" dirty="0" smtClean="0"/>
              <a:t>De rechercher le renseignement </a:t>
            </a:r>
            <a:r>
              <a:rPr lang="fr-FR" sz="1000" dirty="0" smtClean="0"/>
              <a:t>pour permettre à l’autorité de police compétente de prendre la mesure de l’événement   </a:t>
            </a:r>
          </a:p>
          <a:p>
            <a:pPr>
              <a:buFontTx/>
              <a:buChar char="-"/>
            </a:pPr>
            <a:r>
              <a:rPr lang="fr-FR" sz="1000" dirty="0" smtClean="0"/>
              <a:t>De </a:t>
            </a:r>
            <a:r>
              <a:rPr lang="fr-FR" sz="1000" b="1" dirty="0" smtClean="0"/>
              <a:t>réguler le trafic</a:t>
            </a:r>
          </a:p>
          <a:p>
            <a:pPr>
              <a:buNone/>
            </a:pPr>
            <a:r>
              <a:rPr lang="fr-FR" sz="1000" dirty="0"/>
              <a:t> </a:t>
            </a:r>
            <a:r>
              <a:rPr lang="fr-FR" sz="1000" dirty="0" smtClean="0"/>
              <a:t>            - Faciliter l’accès à la circulation</a:t>
            </a:r>
          </a:p>
          <a:p>
            <a:pPr>
              <a:buNone/>
            </a:pPr>
            <a:r>
              <a:rPr lang="fr-FR" sz="1000" dirty="0"/>
              <a:t> </a:t>
            </a:r>
            <a:r>
              <a:rPr lang="fr-FR" sz="1000" dirty="0" smtClean="0"/>
              <a:t>            - Mettant en place des déviations</a:t>
            </a:r>
          </a:p>
          <a:p>
            <a:pPr>
              <a:buNone/>
            </a:pPr>
            <a:r>
              <a:rPr lang="fr-FR" sz="1000" dirty="0"/>
              <a:t> </a:t>
            </a:r>
            <a:r>
              <a:rPr lang="fr-FR" sz="1000" dirty="0" smtClean="0"/>
              <a:t>            - Sécurisant une zone, si nécessaire</a:t>
            </a:r>
          </a:p>
          <a:p>
            <a:pPr>
              <a:buFontTx/>
              <a:buChar char="-"/>
            </a:pPr>
            <a:r>
              <a:rPr lang="fr-FR" sz="1000" b="1" dirty="0" smtClean="0"/>
              <a:t>De fournir une escorte pour les évacuations médicales</a:t>
            </a:r>
            <a:r>
              <a:rPr lang="fr-FR" sz="1000" dirty="0" smtClean="0"/>
              <a:t>, en cas de besoin</a:t>
            </a:r>
          </a:p>
          <a:p>
            <a:pPr>
              <a:buFontTx/>
              <a:buChar char="-"/>
            </a:pPr>
            <a:r>
              <a:rPr lang="fr-FR" sz="1000" b="1" dirty="0" smtClean="0"/>
              <a:t>De procéder </a:t>
            </a:r>
            <a:r>
              <a:rPr lang="fr-FR" sz="1000" dirty="0" smtClean="0"/>
              <a:t>, sur ordre, </a:t>
            </a:r>
            <a:r>
              <a:rPr lang="fr-FR" sz="1000" b="1" dirty="0" smtClean="0"/>
              <a:t>à l’évacuation des populations</a:t>
            </a:r>
          </a:p>
          <a:p>
            <a:pPr>
              <a:buFontTx/>
              <a:buChar char="-"/>
            </a:pPr>
            <a:r>
              <a:rPr lang="fr-FR" sz="1000" b="1" dirty="0" smtClean="0"/>
              <a:t>D’identifier les victimes</a:t>
            </a:r>
          </a:p>
          <a:p>
            <a:pPr>
              <a:buNone/>
            </a:pPr>
            <a:r>
              <a:rPr lang="fr-FR" sz="1000" dirty="0" smtClean="0"/>
              <a:t>              - Ils surveillent les dépôts mortuaires et identifient les DCD</a:t>
            </a:r>
          </a:p>
          <a:p>
            <a:pPr>
              <a:buNone/>
            </a:pPr>
            <a:r>
              <a:rPr lang="fr-FR" sz="1000" dirty="0"/>
              <a:t> </a:t>
            </a:r>
            <a:r>
              <a:rPr lang="fr-FR" sz="1000" dirty="0" smtClean="0"/>
              <a:t>             - Ils repèrent et identifient les victimes</a:t>
            </a:r>
          </a:p>
          <a:p>
            <a:pPr>
              <a:buFontTx/>
              <a:buChar char="-"/>
            </a:pPr>
            <a:r>
              <a:rPr lang="fr-FR" sz="1000" b="1" dirty="0" smtClean="0"/>
              <a:t>De participer directement</a:t>
            </a:r>
            <a:r>
              <a:rPr lang="fr-FR" sz="1000" dirty="0" smtClean="0"/>
              <a:t>, en fonction des besoins, </a:t>
            </a:r>
            <a:r>
              <a:rPr lang="fr-FR" sz="1000" b="1" dirty="0" smtClean="0"/>
              <a:t>en coopération avec les autres services, aux opérations de secours</a:t>
            </a:r>
          </a:p>
          <a:p>
            <a:pPr>
              <a:buFontTx/>
              <a:buChar char="-"/>
            </a:pPr>
            <a:r>
              <a:rPr lang="fr-FR" sz="1000" b="1" dirty="0" smtClean="0"/>
              <a:t>De contacter les autorités locales</a:t>
            </a:r>
          </a:p>
          <a:p>
            <a:pPr>
              <a:buFontTx/>
              <a:buChar char="-"/>
            </a:pPr>
            <a:r>
              <a:rPr lang="fr-FR" sz="1000" b="1" dirty="0" smtClean="0"/>
              <a:t>D’assurer</a:t>
            </a:r>
            <a:r>
              <a:rPr lang="fr-FR" sz="1000" dirty="0" smtClean="0"/>
              <a:t>, le cas échéant,</a:t>
            </a:r>
            <a:r>
              <a:rPr lang="fr-FR" sz="1000" b="1" dirty="0" smtClean="0"/>
              <a:t> la diffusion de l’alerte</a:t>
            </a:r>
          </a:p>
          <a:p>
            <a:pPr>
              <a:buFontTx/>
              <a:buChar char="-"/>
            </a:pPr>
            <a:r>
              <a:rPr lang="fr-FR" sz="1000" b="1" dirty="0" smtClean="0"/>
              <a:t>De protéger les biens</a:t>
            </a:r>
          </a:p>
          <a:p>
            <a:pPr>
              <a:buFontTx/>
              <a:buChar char="-"/>
            </a:pPr>
            <a:r>
              <a:rPr lang="fr-FR" sz="1000" b="1" dirty="0" smtClean="0"/>
              <a:t>De débuter les enquêtes</a:t>
            </a:r>
          </a:p>
          <a:p>
            <a:pPr>
              <a:buNone/>
            </a:pPr>
            <a:r>
              <a:rPr lang="fr-FR" sz="1000" dirty="0" smtClean="0"/>
              <a:t>            - Ils protègent les traces et indices</a:t>
            </a:r>
          </a:p>
          <a:p>
            <a:pPr>
              <a:buNone/>
            </a:pPr>
            <a:r>
              <a:rPr lang="fr-FR" sz="1000" dirty="0"/>
              <a:t> </a:t>
            </a:r>
            <a:r>
              <a:rPr lang="fr-FR" sz="1000" dirty="0" smtClean="0"/>
              <a:t>           - Ils procèdent aux constations</a:t>
            </a:r>
          </a:p>
          <a:p>
            <a:pPr>
              <a:buNone/>
            </a:pPr>
            <a:r>
              <a:rPr lang="fr-FR" sz="1000" dirty="0"/>
              <a:t> </a:t>
            </a:r>
            <a:r>
              <a:rPr lang="fr-FR" sz="1000" dirty="0" smtClean="0"/>
              <a:t>           - Ils saisissent les pièces à conviction</a:t>
            </a:r>
          </a:p>
          <a:p>
            <a:pPr>
              <a:buNone/>
            </a:pPr>
            <a:r>
              <a:rPr lang="fr-FR" sz="1000" dirty="0"/>
              <a:t> </a:t>
            </a:r>
            <a:r>
              <a:rPr lang="fr-FR" sz="1000" dirty="0" smtClean="0"/>
              <a:t>           - Ils identifient les témoins</a:t>
            </a:r>
          </a:p>
          <a:p>
            <a:pPr>
              <a:buNone/>
            </a:pPr>
            <a:r>
              <a:rPr lang="fr-FR" sz="1000" dirty="0"/>
              <a:t> </a:t>
            </a:r>
            <a:r>
              <a:rPr lang="fr-FR" sz="1000" dirty="0" smtClean="0"/>
              <a:t>           - Ils alertent le procureur de la république </a:t>
            </a:r>
          </a:p>
          <a:p>
            <a:pPr>
              <a:buNone/>
            </a:pPr>
            <a:endParaRPr lang="fr-FR" sz="1000" dirty="0"/>
          </a:p>
        </p:txBody>
      </p:sp>
      <p:pic>
        <p:nvPicPr>
          <p:cNvPr id="1026" name="Picture 2" descr="C:\Users\chef.salle.cta\Desktop\2431616283_1.jpg"/>
          <p:cNvPicPr>
            <a:picLocks noChangeAspect="1" noChangeArrowheads="1"/>
          </p:cNvPicPr>
          <p:nvPr/>
        </p:nvPicPr>
        <p:blipFill>
          <a:blip r:embed="rId2" cstate="print"/>
          <a:srcRect/>
          <a:stretch>
            <a:fillRect/>
          </a:stretch>
        </p:blipFill>
        <p:spPr bwMode="auto">
          <a:xfrm>
            <a:off x="6251976" y="620688"/>
            <a:ext cx="2025224" cy="1296144"/>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fr-FR" sz="1800" b="1" dirty="0" smtClean="0">
                <a:solidFill>
                  <a:schemeClr val="tx2"/>
                </a:solidFill>
              </a:rPr>
              <a:t>LES SOINS MEDICAUX:</a:t>
            </a:r>
            <a:endParaRPr lang="fr-FR" sz="1800" dirty="0"/>
          </a:p>
        </p:txBody>
      </p:sp>
      <p:sp>
        <p:nvSpPr>
          <p:cNvPr id="3" name="Espace réservé du contenu 2"/>
          <p:cNvSpPr>
            <a:spLocks noGrp="1"/>
          </p:cNvSpPr>
          <p:nvPr>
            <p:ph idx="1"/>
          </p:nvPr>
        </p:nvSpPr>
        <p:spPr>
          <a:xfrm>
            <a:off x="457200" y="1268760"/>
            <a:ext cx="8229600" cy="3816425"/>
          </a:xfrm>
        </p:spPr>
        <p:txBody>
          <a:bodyPr>
            <a:normAutofit/>
          </a:bodyPr>
          <a:lstStyle/>
          <a:p>
            <a:r>
              <a:rPr lang="fr-FR" sz="1000" b="1" dirty="0" smtClean="0">
                <a:solidFill>
                  <a:schemeClr val="tx2"/>
                </a:solidFill>
              </a:rPr>
              <a:t>LE SAMU:</a:t>
            </a:r>
            <a:endParaRPr lang="fr-FR" sz="1000" dirty="0" smtClean="0"/>
          </a:p>
          <a:p>
            <a:pPr>
              <a:buNone/>
            </a:pPr>
            <a:endParaRPr lang="fr-FR" sz="1000" b="1" dirty="0">
              <a:solidFill>
                <a:schemeClr val="tx2"/>
              </a:solidFill>
            </a:endParaRPr>
          </a:p>
          <a:p>
            <a:pPr>
              <a:buNone/>
            </a:pPr>
            <a:r>
              <a:rPr lang="fr-FR" sz="1000" dirty="0" smtClean="0"/>
              <a:t>Les SAMU ont pour missions:</a:t>
            </a:r>
          </a:p>
          <a:p>
            <a:pPr>
              <a:buFontTx/>
              <a:buChar char="-"/>
            </a:pPr>
            <a:r>
              <a:rPr lang="fr-FR" sz="1000" dirty="0" smtClean="0"/>
              <a:t>De mettre en place une régulation et d’engager les moyens adaptés</a:t>
            </a:r>
          </a:p>
          <a:p>
            <a:pPr>
              <a:buFontTx/>
              <a:buChar char="-"/>
            </a:pPr>
            <a:r>
              <a:rPr lang="fr-FR" sz="1000" dirty="0" smtClean="0"/>
              <a:t>D’engager sur les lieux de catastrophe, personnels et matériels médicaux</a:t>
            </a:r>
          </a:p>
          <a:p>
            <a:pPr>
              <a:buFontTx/>
              <a:buChar char="-"/>
            </a:pPr>
            <a:r>
              <a:rPr lang="fr-FR" sz="1000" dirty="0" smtClean="0"/>
              <a:t>D’alerter les SMUR et SAMU voisin et / ou les associations agrées</a:t>
            </a:r>
          </a:p>
          <a:p>
            <a:pPr>
              <a:buFontTx/>
              <a:buChar char="-"/>
            </a:pPr>
            <a:r>
              <a:rPr lang="fr-FR" sz="1000" dirty="0" smtClean="0"/>
              <a:t>D’informer le DDASS</a:t>
            </a:r>
          </a:p>
          <a:p>
            <a:pPr>
              <a:buFontTx/>
              <a:buChar char="-"/>
            </a:pPr>
            <a:r>
              <a:rPr lang="fr-FR" sz="1000" dirty="0" smtClean="0"/>
              <a:t>D’informer en permanence le DOS et le COS</a:t>
            </a:r>
          </a:p>
          <a:p>
            <a:pPr>
              <a:buFontTx/>
              <a:buChar char="-"/>
            </a:pPr>
            <a:r>
              <a:rPr lang="fr-FR" sz="1000" dirty="0" smtClean="0"/>
              <a:t>De mettre en alerte les moyens d’évacuation privés</a:t>
            </a:r>
          </a:p>
          <a:p>
            <a:pPr>
              <a:buFontTx/>
              <a:buChar char="-"/>
            </a:pPr>
            <a:r>
              <a:rPr lang="fr-FR" sz="1000" dirty="0" smtClean="0"/>
              <a:t>De mettre en place une régulation de crise et un médecin régulateur de crise</a:t>
            </a:r>
          </a:p>
          <a:p>
            <a:pPr>
              <a:buNone/>
            </a:pPr>
            <a:endParaRPr lang="fr-FR" sz="1000" dirty="0" smtClean="0"/>
          </a:p>
          <a:p>
            <a:pPr>
              <a:buFont typeface="Arial" charset="0"/>
              <a:buChar char="•"/>
            </a:pPr>
            <a:r>
              <a:rPr lang="fr-FR" sz="1000" b="1" dirty="0" smtClean="0">
                <a:solidFill>
                  <a:schemeClr val="tx2"/>
                </a:solidFill>
              </a:rPr>
              <a:t>L a Direction Départementale des Affaires Sanitaires et Sociales (DDASS):</a:t>
            </a:r>
          </a:p>
          <a:p>
            <a:pPr>
              <a:buNone/>
            </a:pPr>
            <a:endParaRPr lang="fr-FR" sz="1000" b="1" dirty="0">
              <a:solidFill>
                <a:schemeClr val="tx2"/>
              </a:solidFill>
            </a:endParaRPr>
          </a:p>
          <a:p>
            <a:pPr>
              <a:buNone/>
            </a:pPr>
            <a:r>
              <a:rPr lang="fr-FR" sz="1000" dirty="0" smtClean="0"/>
              <a:t> La DDASS a pour mission:</a:t>
            </a:r>
          </a:p>
          <a:p>
            <a:pPr>
              <a:buFontTx/>
              <a:buChar char="-"/>
            </a:pPr>
            <a:r>
              <a:rPr lang="fr-FR" sz="1000" dirty="0" smtClean="0"/>
              <a:t>D’appuyer de leur autorité les actions du SAMU</a:t>
            </a:r>
          </a:p>
          <a:p>
            <a:pPr>
              <a:buFontTx/>
              <a:buChar char="-"/>
            </a:pPr>
            <a:r>
              <a:rPr lang="fr-FR" sz="1000" dirty="0" smtClean="0"/>
              <a:t>De coordonner les actions de mobilisation hospitalière, de transport et d’hébergement</a:t>
            </a:r>
          </a:p>
          <a:p>
            <a:pPr>
              <a:buFontTx/>
              <a:buChar char="-"/>
            </a:pPr>
            <a:r>
              <a:rPr lang="fr-FR" sz="1000" dirty="0" smtClean="0"/>
              <a:t>De prévoir l’accompagnement psychologique</a:t>
            </a:r>
          </a:p>
          <a:p>
            <a:pPr>
              <a:buFontTx/>
              <a:buChar char="-"/>
            </a:pPr>
            <a:r>
              <a:rPr lang="fr-FR" sz="1000" dirty="0" smtClean="0"/>
              <a:t>De s’assurer de l’élaboration, par les centres hospitaliers, des plans d’organisation en cas d’afflux de victimes.</a:t>
            </a:r>
            <a:endParaRPr lang="fr-FR" sz="1000" dirty="0"/>
          </a:p>
        </p:txBody>
      </p:sp>
      <p:pic>
        <p:nvPicPr>
          <p:cNvPr id="2051" name="Picture 3" descr="C:\Users\chef.salle.cta\Desktop\logo_SAMU.JPG"/>
          <p:cNvPicPr>
            <a:picLocks noChangeAspect="1" noChangeArrowheads="1"/>
          </p:cNvPicPr>
          <p:nvPr/>
        </p:nvPicPr>
        <p:blipFill>
          <a:blip r:embed="rId2" cstate="print"/>
          <a:srcRect/>
          <a:stretch>
            <a:fillRect/>
          </a:stretch>
        </p:blipFill>
        <p:spPr bwMode="auto">
          <a:xfrm>
            <a:off x="6588224" y="1268760"/>
            <a:ext cx="1381705" cy="1755849"/>
          </a:xfrm>
          <a:prstGeom prst="rect">
            <a:avLst/>
          </a:prstGeom>
          <a:noFill/>
        </p:spPr>
      </p:pic>
      <p:pic>
        <p:nvPicPr>
          <p:cNvPr id="2052" name="Picture 4" descr="C:\Users\chef.salle.cta\Desktop\ddass.jpg"/>
          <p:cNvPicPr>
            <a:picLocks noChangeAspect="1" noChangeArrowheads="1"/>
          </p:cNvPicPr>
          <p:nvPr/>
        </p:nvPicPr>
        <p:blipFill>
          <a:blip r:embed="rId3" cstate="print"/>
          <a:srcRect/>
          <a:stretch>
            <a:fillRect/>
          </a:stretch>
        </p:blipFill>
        <p:spPr bwMode="auto">
          <a:xfrm>
            <a:off x="6588224" y="3573016"/>
            <a:ext cx="1518400" cy="1263526"/>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78098"/>
          </a:xfrm>
        </p:spPr>
        <p:txBody>
          <a:bodyPr>
            <a:normAutofit/>
          </a:bodyPr>
          <a:lstStyle/>
          <a:p>
            <a:pPr algn="l"/>
            <a:r>
              <a:rPr lang="fr-FR" sz="1800" b="1" dirty="0" smtClean="0">
                <a:solidFill>
                  <a:schemeClr val="tx2"/>
                </a:solidFill>
              </a:rPr>
              <a:t>LES SERVICES ENERGIE:</a:t>
            </a:r>
            <a:endParaRPr lang="fr-FR" sz="1800" dirty="0"/>
          </a:p>
        </p:txBody>
      </p:sp>
      <p:sp>
        <p:nvSpPr>
          <p:cNvPr id="3" name="Espace réservé du contenu 2"/>
          <p:cNvSpPr>
            <a:spLocks noGrp="1"/>
          </p:cNvSpPr>
          <p:nvPr>
            <p:ph idx="1"/>
          </p:nvPr>
        </p:nvSpPr>
        <p:spPr>
          <a:xfrm>
            <a:off x="457200" y="1600200"/>
            <a:ext cx="8229600" cy="3556992"/>
          </a:xfrm>
        </p:spPr>
        <p:txBody>
          <a:bodyPr>
            <a:normAutofit/>
          </a:bodyPr>
          <a:lstStyle/>
          <a:p>
            <a:r>
              <a:rPr lang="fr-FR" sz="1000" b="1" dirty="0" smtClean="0">
                <a:solidFill>
                  <a:schemeClr val="tx2"/>
                </a:solidFill>
              </a:rPr>
              <a:t>ENEDIS</a:t>
            </a:r>
          </a:p>
          <a:p>
            <a:pPr>
              <a:buNone/>
            </a:pPr>
            <a:endParaRPr lang="fr-FR" sz="1000" b="1" dirty="0">
              <a:solidFill>
                <a:schemeClr val="tx2"/>
              </a:solidFill>
            </a:endParaRPr>
          </a:p>
          <a:p>
            <a:r>
              <a:rPr lang="fr-FR" sz="1000" b="1" dirty="0" smtClean="0"/>
              <a:t>Nos missions de service public</a:t>
            </a:r>
          </a:p>
          <a:p>
            <a:r>
              <a:rPr lang="fr-FR" sz="1000" dirty="0" smtClean="0">
                <a:hlinkClick r:id="rId2"/>
              </a:rPr>
              <a:t>Assurer le comptage des consommations pour les fournisseurs d'énergie </a:t>
            </a:r>
          </a:p>
          <a:p>
            <a:r>
              <a:rPr lang="fr-FR" sz="1000" dirty="0" smtClean="0">
                <a:hlinkClick r:id="rId2"/>
              </a:rPr>
              <a:t>Raccorder les clients au réseau </a:t>
            </a:r>
          </a:p>
          <a:p>
            <a:r>
              <a:rPr lang="fr-FR" sz="1000" dirty="0" smtClean="0">
                <a:hlinkClick r:id="rId2"/>
              </a:rPr>
              <a:t>Assurer le dépannage 24h/24 et 7j/7 </a:t>
            </a:r>
          </a:p>
          <a:p>
            <a:r>
              <a:rPr lang="fr-FR" sz="1000" dirty="0" smtClean="0">
                <a:hlinkClick r:id="rId2"/>
              </a:rPr>
              <a:t>Exploiter et moderniser le réseau </a:t>
            </a:r>
          </a:p>
          <a:p>
            <a:r>
              <a:rPr lang="fr-FR" sz="1000" dirty="0" smtClean="0">
                <a:hlinkClick r:id="rId2"/>
              </a:rPr>
              <a:t>Conduire et piloter le réseau à distance </a:t>
            </a:r>
          </a:p>
          <a:p>
            <a:r>
              <a:rPr lang="fr-FR" sz="1000" dirty="0" smtClean="0">
                <a:hlinkClick r:id="rId2"/>
              </a:rPr>
              <a:t>Accompagner les projets des collectivités locales </a:t>
            </a:r>
          </a:p>
          <a:p>
            <a:pPr>
              <a:buNone/>
            </a:pPr>
            <a:endParaRPr lang="fr-FR" sz="1000" dirty="0" smtClean="0">
              <a:hlinkClick r:id="rId2"/>
            </a:endParaRPr>
          </a:p>
          <a:p>
            <a:pPr>
              <a:buNone/>
            </a:pPr>
            <a:endParaRPr lang="fr-FR" sz="1000" dirty="0" smtClean="0">
              <a:hlinkClick r:id="rId2"/>
            </a:endParaRPr>
          </a:p>
          <a:p>
            <a:pPr>
              <a:buNone/>
            </a:pPr>
            <a:endParaRPr lang="fr-FR" sz="1000" dirty="0">
              <a:hlinkClick r:id="rId2"/>
            </a:endParaRPr>
          </a:p>
          <a:p>
            <a:pPr>
              <a:buFont typeface="Arial" charset="0"/>
              <a:buChar char="•"/>
            </a:pPr>
            <a:r>
              <a:rPr lang="fr-FR" sz="1000" b="1" dirty="0" smtClean="0">
                <a:solidFill>
                  <a:schemeClr val="tx2"/>
                </a:solidFill>
                <a:hlinkClick r:id="rId2"/>
              </a:rPr>
              <a:t>ENGIE:</a:t>
            </a:r>
          </a:p>
          <a:p>
            <a:pPr>
              <a:buNone/>
            </a:pPr>
            <a:endParaRPr lang="fr-FR" sz="1000" dirty="0">
              <a:hlinkClick r:id="rId2"/>
            </a:endParaRPr>
          </a:p>
          <a:p>
            <a:pPr>
              <a:buNone/>
            </a:pPr>
            <a:endParaRPr lang="fr-FR" sz="1000" dirty="0" smtClean="0">
              <a:hlinkClick r:id="rId2"/>
            </a:endParaRPr>
          </a:p>
          <a:p>
            <a:pPr>
              <a:buNone/>
            </a:pPr>
            <a:endParaRPr lang="fr-FR" sz="1000" dirty="0">
              <a:hlinkClick r:id="rId2"/>
            </a:endParaRPr>
          </a:p>
          <a:p>
            <a:pPr>
              <a:buNone/>
            </a:pPr>
            <a:endParaRPr lang="fr-FR" sz="1000" dirty="0">
              <a:hlinkClick r:id="rId2"/>
            </a:endParaRPr>
          </a:p>
          <a:p>
            <a:r>
              <a:rPr lang="fr-FR" sz="1000" dirty="0" smtClean="0"/>
              <a:t>les quatre missions principales sont : l'achat de gaz, la gestion des quantités à acheminer aux consommateurs, le stockage et d’assurer un dépannage 24h/24 et 7j/7.</a:t>
            </a:r>
            <a:endParaRPr lang="fr-FR" sz="1000" dirty="0" smtClean="0">
              <a:hlinkClick r:id="rId2"/>
            </a:endParaRPr>
          </a:p>
          <a:p>
            <a:endParaRPr lang="fr-FR" sz="1000" b="1" dirty="0">
              <a:solidFill>
                <a:schemeClr val="tx2"/>
              </a:solidFill>
            </a:endParaRPr>
          </a:p>
        </p:txBody>
      </p:sp>
      <p:pic>
        <p:nvPicPr>
          <p:cNvPr id="20483" name="Picture 3" descr="C:\Users\chef.salle.cta\Desktop\logo_enedis_header.png"/>
          <p:cNvPicPr>
            <a:picLocks noChangeAspect="1" noChangeArrowheads="1"/>
          </p:cNvPicPr>
          <p:nvPr/>
        </p:nvPicPr>
        <p:blipFill>
          <a:blip r:embed="rId3" cstate="print"/>
          <a:srcRect/>
          <a:stretch>
            <a:fillRect/>
          </a:stretch>
        </p:blipFill>
        <p:spPr bwMode="auto">
          <a:xfrm>
            <a:off x="5580112" y="2276872"/>
            <a:ext cx="1809750" cy="647700"/>
          </a:xfrm>
          <a:prstGeom prst="rect">
            <a:avLst/>
          </a:prstGeom>
          <a:noFill/>
        </p:spPr>
      </p:pic>
      <p:pic>
        <p:nvPicPr>
          <p:cNvPr id="20486" name="Picture 6" descr="C:\Users\chef.salle.cta\Desktop\2017_-_logo_engie.jpg__749x380_q85_background-#fff_subsampling-2.jpg"/>
          <p:cNvPicPr>
            <a:picLocks noChangeAspect="1" noChangeArrowheads="1"/>
          </p:cNvPicPr>
          <p:nvPr/>
        </p:nvPicPr>
        <p:blipFill>
          <a:blip r:embed="rId4" cstate="print"/>
          <a:srcRect/>
          <a:stretch>
            <a:fillRect/>
          </a:stretch>
        </p:blipFill>
        <p:spPr bwMode="auto">
          <a:xfrm>
            <a:off x="5652120" y="3789040"/>
            <a:ext cx="2005865" cy="1017662"/>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fr-FR" sz="1800" b="1" dirty="0" smtClean="0">
                <a:solidFill>
                  <a:schemeClr val="tx2"/>
                </a:solidFill>
              </a:rPr>
              <a:t>LES SERVICES DE </a:t>
            </a:r>
            <a:r>
              <a:rPr lang="fr-FR" sz="1800" b="1" dirty="0" smtClean="0">
                <a:solidFill>
                  <a:schemeClr val="tx2"/>
                </a:solidFill>
              </a:rPr>
              <a:t>SECOURS </a:t>
            </a:r>
            <a:r>
              <a:rPr lang="fr-FR" sz="1800" b="1" dirty="0" smtClean="0">
                <a:solidFill>
                  <a:schemeClr val="tx2"/>
                </a:solidFill>
              </a:rPr>
              <a:t>ET DE SAUVETAGE</a:t>
            </a:r>
            <a:endParaRPr lang="fr-FR" sz="1800" dirty="0"/>
          </a:p>
        </p:txBody>
      </p:sp>
      <p:sp>
        <p:nvSpPr>
          <p:cNvPr id="3" name="Espace réservé du contenu 2"/>
          <p:cNvSpPr>
            <a:spLocks noGrp="1"/>
          </p:cNvSpPr>
          <p:nvPr>
            <p:ph idx="1"/>
          </p:nvPr>
        </p:nvSpPr>
        <p:spPr>
          <a:xfrm>
            <a:off x="457200" y="1600201"/>
            <a:ext cx="8229600" cy="3629000"/>
          </a:xfrm>
        </p:spPr>
        <p:txBody>
          <a:bodyPr>
            <a:normAutofit lnSpcReduction="10000"/>
          </a:bodyPr>
          <a:lstStyle/>
          <a:p>
            <a:r>
              <a:rPr lang="fr-FR" sz="1000" b="1" dirty="0" smtClean="0">
                <a:solidFill>
                  <a:schemeClr val="tx2"/>
                </a:solidFill>
              </a:rPr>
              <a:t>LES SERVICES INTERMINISTERIELS DE DEFENSE ET DE PROTECTION CIVILE (SIDPC)</a:t>
            </a:r>
          </a:p>
          <a:p>
            <a:pPr>
              <a:buNone/>
            </a:pPr>
            <a:endParaRPr lang="fr-FR" sz="1000" b="1" dirty="0">
              <a:solidFill>
                <a:schemeClr val="tx2"/>
              </a:solidFill>
            </a:endParaRPr>
          </a:p>
          <a:p>
            <a:pPr>
              <a:buNone/>
            </a:pPr>
            <a:r>
              <a:rPr lang="fr-FR" sz="1000" dirty="0" smtClean="0"/>
              <a:t>Ils sont implantés dans chaque préfecture.</a:t>
            </a:r>
          </a:p>
          <a:p>
            <a:pPr>
              <a:buNone/>
            </a:pPr>
            <a:r>
              <a:rPr lang="fr-FR" sz="1000" dirty="0" smtClean="0"/>
              <a:t>Les SIDPC ont pour missions:</a:t>
            </a:r>
          </a:p>
          <a:p>
            <a:pPr>
              <a:buNone/>
            </a:pPr>
            <a:endParaRPr lang="fr-FR" sz="1000" dirty="0"/>
          </a:p>
          <a:p>
            <a:pPr>
              <a:buFontTx/>
              <a:buChar char="-"/>
            </a:pPr>
            <a:r>
              <a:rPr lang="fr-FR" sz="1000" dirty="0" smtClean="0"/>
              <a:t>Alerter mes différents services de l’état</a:t>
            </a:r>
          </a:p>
          <a:p>
            <a:pPr>
              <a:buFontTx/>
              <a:buChar char="-"/>
            </a:pPr>
            <a:r>
              <a:rPr lang="fr-FR" sz="1000" dirty="0" smtClean="0"/>
              <a:t>Informer les </a:t>
            </a:r>
            <a:r>
              <a:rPr lang="fr-FR" sz="1000" dirty="0" smtClean="0"/>
              <a:t>COGIC, </a:t>
            </a:r>
            <a:r>
              <a:rPr lang="fr-FR" sz="1000" dirty="0" smtClean="0"/>
              <a:t>leur COZ de rattachement</a:t>
            </a:r>
          </a:p>
          <a:p>
            <a:pPr>
              <a:buFontTx/>
              <a:buChar char="-"/>
            </a:pPr>
            <a:r>
              <a:rPr lang="fr-FR" sz="1000" dirty="0" smtClean="0"/>
              <a:t>Mettre en place un PC fixe à la préfecture</a:t>
            </a:r>
          </a:p>
          <a:p>
            <a:pPr>
              <a:buFontTx/>
              <a:buChar char="-"/>
            </a:pPr>
            <a:r>
              <a:rPr lang="fr-FR" sz="1000" dirty="0" smtClean="0"/>
              <a:t>Alerter le service Départemental des Transmissions et de l’Informatique (SDTI)</a:t>
            </a:r>
          </a:p>
          <a:p>
            <a:pPr>
              <a:buFontTx/>
              <a:buChar char="-"/>
            </a:pPr>
            <a:r>
              <a:rPr lang="fr-FR" sz="1000" dirty="0" smtClean="0"/>
              <a:t>Préparer les éléments de communication pour la cellule presse du préfet</a:t>
            </a:r>
          </a:p>
          <a:p>
            <a:pPr>
              <a:buFontTx/>
              <a:buChar char="-"/>
            </a:pPr>
            <a:endParaRPr lang="fr-FR" sz="1000" dirty="0"/>
          </a:p>
          <a:p>
            <a:pPr>
              <a:buFont typeface="Arial" charset="0"/>
              <a:buChar char="•"/>
            </a:pPr>
            <a:r>
              <a:rPr lang="fr-FR" sz="1000" b="1" dirty="0" smtClean="0">
                <a:solidFill>
                  <a:schemeClr val="tx2"/>
                </a:solidFill>
              </a:rPr>
              <a:t>LES ASSOCIATIONS AGREES:</a:t>
            </a:r>
          </a:p>
          <a:p>
            <a:pPr>
              <a:buFont typeface="Arial" charset="0"/>
              <a:buChar char="•"/>
            </a:pPr>
            <a:endParaRPr lang="fr-FR" sz="1000" b="1" dirty="0">
              <a:solidFill>
                <a:schemeClr val="tx2"/>
              </a:solidFill>
            </a:endParaRPr>
          </a:p>
          <a:p>
            <a:pPr>
              <a:buFont typeface="Arial" charset="0"/>
              <a:buChar char="•"/>
            </a:pPr>
            <a:r>
              <a:rPr lang="fr-FR" sz="1000" dirty="0" smtClean="0"/>
              <a:t>Société Nationale de Sauvetage en Mer (SNSM), associations de secouristes, croix rouge française, Fédération Nationale de Protection Civile, Œuvres hospitalières françaises</a:t>
            </a:r>
          </a:p>
          <a:p>
            <a:pPr>
              <a:buNone/>
            </a:pPr>
            <a:endParaRPr lang="fr-FR" sz="1000" dirty="0"/>
          </a:p>
          <a:p>
            <a:pPr>
              <a:buNone/>
            </a:pPr>
            <a:r>
              <a:rPr lang="fr-FR" sz="1000" dirty="0" smtClean="0"/>
              <a:t>D’implantations variable dans chaque département, les associations agrées ont pour missions:</a:t>
            </a:r>
          </a:p>
          <a:p>
            <a:pPr>
              <a:buNone/>
            </a:pPr>
            <a:endParaRPr lang="fr-FR" sz="1000" dirty="0"/>
          </a:p>
          <a:p>
            <a:pPr>
              <a:buFontTx/>
              <a:buChar char="-"/>
            </a:pPr>
            <a:r>
              <a:rPr lang="fr-FR" sz="1000" dirty="0" smtClean="0"/>
              <a:t>D’aider et d’assister les victimes indemnes en relation avec la DDASS</a:t>
            </a:r>
          </a:p>
          <a:p>
            <a:pPr>
              <a:buFontTx/>
              <a:buChar char="-"/>
            </a:pPr>
            <a:r>
              <a:rPr lang="fr-FR" sz="1000" dirty="0" smtClean="0"/>
              <a:t>De participer aux missions de ramassage, de brancardage, jusqu’au PMA</a:t>
            </a:r>
          </a:p>
          <a:p>
            <a:pPr>
              <a:buFontTx/>
              <a:buChar char="-"/>
            </a:pPr>
            <a:r>
              <a:rPr lang="fr-FR" sz="1000" dirty="0" smtClean="0"/>
              <a:t>D’aider à l’évacuation des victimes vers les hôpitaux</a:t>
            </a:r>
          </a:p>
          <a:p>
            <a:pPr>
              <a:buNone/>
            </a:pPr>
            <a:endParaRPr lang="fr-FR" sz="1000" b="1" dirty="0">
              <a:solidFill>
                <a:schemeClr val="tx2"/>
              </a:solidFill>
            </a:endParaRPr>
          </a:p>
        </p:txBody>
      </p:sp>
      <p:pic>
        <p:nvPicPr>
          <p:cNvPr id="3075" name="Picture 3" descr="C:\Users\chef.salle.cta\Desktop\2998831339_1_3_gHy8g1wZ.jpg"/>
          <p:cNvPicPr>
            <a:picLocks noChangeAspect="1" noChangeArrowheads="1"/>
          </p:cNvPicPr>
          <p:nvPr/>
        </p:nvPicPr>
        <p:blipFill>
          <a:blip r:embed="rId2" cstate="print"/>
          <a:srcRect/>
          <a:stretch>
            <a:fillRect/>
          </a:stretch>
        </p:blipFill>
        <p:spPr bwMode="auto">
          <a:xfrm>
            <a:off x="5508104" y="2132856"/>
            <a:ext cx="1872208" cy="936104"/>
          </a:xfrm>
          <a:prstGeom prst="rect">
            <a:avLst/>
          </a:prstGeom>
          <a:noFill/>
        </p:spPr>
      </p:pic>
      <p:pic>
        <p:nvPicPr>
          <p:cNvPr id="3077" name="Picture 5" descr="C:\Users\chef.salle.cta\Desktop\b2529f_e3d37666c46e15709601ca29783b754b.jpg"/>
          <p:cNvPicPr>
            <a:picLocks noChangeAspect="1" noChangeArrowheads="1"/>
          </p:cNvPicPr>
          <p:nvPr/>
        </p:nvPicPr>
        <p:blipFill>
          <a:blip r:embed="rId3" cstate="print"/>
          <a:srcRect/>
          <a:stretch>
            <a:fillRect/>
          </a:stretch>
        </p:blipFill>
        <p:spPr bwMode="auto">
          <a:xfrm>
            <a:off x="5508104" y="4149080"/>
            <a:ext cx="1203054" cy="586234"/>
          </a:xfrm>
          <a:prstGeom prst="rect">
            <a:avLst/>
          </a:prstGeom>
          <a:noFill/>
        </p:spPr>
      </p:pic>
      <p:pic>
        <p:nvPicPr>
          <p:cNvPr id="3078" name="Picture 6" descr="C:\Users\chef.salle.cta\Desktop\Logo-Croix-Rouge.gif"/>
          <p:cNvPicPr>
            <a:picLocks noChangeAspect="1" noChangeArrowheads="1"/>
          </p:cNvPicPr>
          <p:nvPr/>
        </p:nvPicPr>
        <p:blipFill>
          <a:blip r:embed="rId4" cstate="print"/>
          <a:srcRect/>
          <a:stretch>
            <a:fillRect/>
          </a:stretch>
        </p:blipFill>
        <p:spPr bwMode="auto">
          <a:xfrm>
            <a:off x="7236296" y="4077072"/>
            <a:ext cx="1152128" cy="648072"/>
          </a:xfrm>
          <a:prstGeom prst="rect">
            <a:avLst/>
          </a:prstGeom>
          <a:noFill/>
        </p:spPr>
      </p:pic>
      <p:pic>
        <p:nvPicPr>
          <p:cNvPr id="3079" name="Picture 7" descr="C:\Users\chef.salle.cta\Desktop\arton3089-f62f1.jpg"/>
          <p:cNvPicPr>
            <a:picLocks noChangeAspect="1" noChangeArrowheads="1"/>
          </p:cNvPicPr>
          <p:nvPr/>
        </p:nvPicPr>
        <p:blipFill>
          <a:blip r:embed="rId5" cstate="print"/>
          <a:srcRect/>
          <a:stretch>
            <a:fillRect/>
          </a:stretch>
        </p:blipFill>
        <p:spPr bwMode="auto">
          <a:xfrm>
            <a:off x="5724128" y="4941168"/>
            <a:ext cx="763276" cy="832296"/>
          </a:xfrm>
          <a:prstGeom prst="rect">
            <a:avLst/>
          </a:prstGeom>
          <a:noFill/>
        </p:spPr>
      </p:pic>
      <p:pic>
        <p:nvPicPr>
          <p:cNvPr id="3080" name="Picture 8" descr="C:\Users\chef.salle.cta\Desktop\images.png"/>
          <p:cNvPicPr>
            <a:picLocks noChangeAspect="1" noChangeArrowheads="1"/>
          </p:cNvPicPr>
          <p:nvPr/>
        </p:nvPicPr>
        <p:blipFill>
          <a:blip r:embed="rId6" cstate="print"/>
          <a:srcRect/>
          <a:stretch>
            <a:fillRect/>
          </a:stretch>
        </p:blipFill>
        <p:spPr bwMode="auto">
          <a:xfrm>
            <a:off x="7308304" y="4869160"/>
            <a:ext cx="855539" cy="855539"/>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fr-FR" sz="1800" b="1" dirty="0" smtClean="0">
                <a:solidFill>
                  <a:schemeClr val="tx2"/>
                </a:solidFill>
              </a:rPr>
              <a:t>LES SERVICES DE L’EQUIPEMENT:</a:t>
            </a:r>
            <a:endParaRPr lang="fr-FR" sz="1800" b="1" dirty="0">
              <a:solidFill>
                <a:schemeClr val="tx2"/>
              </a:solidFill>
            </a:endParaRPr>
          </a:p>
        </p:txBody>
      </p:sp>
      <p:sp>
        <p:nvSpPr>
          <p:cNvPr id="3" name="Espace réservé du contenu 2"/>
          <p:cNvSpPr>
            <a:spLocks noGrp="1"/>
          </p:cNvSpPr>
          <p:nvPr>
            <p:ph idx="1"/>
          </p:nvPr>
        </p:nvSpPr>
        <p:spPr>
          <a:xfrm>
            <a:off x="457200" y="1600200"/>
            <a:ext cx="8229600" cy="4277071"/>
          </a:xfrm>
        </p:spPr>
        <p:txBody>
          <a:bodyPr>
            <a:normAutofit/>
          </a:bodyPr>
          <a:lstStyle/>
          <a:p>
            <a:r>
              <a:rPr lang="fr-FR" sz="1000" b="1" dirty="0" smtClean="0">
                <a:solidFill>
                  <a:schemeClr val="tx2"/>
                </a:solidFill>
              </a:rPr>
              <a:t>La Direction Inter départementale des Routes du Nord Ouest (DIRNO):</a:t>
            </a:r>
          </a:p>
          <a:p>
            <a:endParaRPr lang="fr-FR" sz="1000" b="1" dirty="0">
              <a:solidFill>
                <a:schemeClr val="tx2"/>
              </a:solidFill>
            </a:endParaRPr>
          </a:p>
          <a:p>
            <a:r>
              <a:rPr lang="fr-FR" sz="1000" b="1" dirty="0" smtClean="0"/>
              <a:t>La DIR Nord-Ouest</a:t>
            </a:r>
            <a:r>
              <a:rPr lang="fr-FR" sz="1000" dirty="0" smtClean="0"/>
              <a:t> est un service déconcentré de l’État - Ministère de la Transition Écologique et Solidaire et  du Ministère Chargé des Transports ,en charge de l’entretien, de l’exploitation et de l’ingénierie d’un réseau constitué de </a:t>
            </a:r>
            <a:r>
              <a:rPr lang="fr-FR" sz="1000" b="1" dirty="0" smtClean="0"/>
              <a:t>1070 Km</a:t>
            </a:r>
            <a:r>
              <a:rPr lang="fr-FR" sz="1000" dirty="0" smtClean="0"/>
              <a:t> de routes nationales.</a:t>
            </a:r>
            <a:br>
              <a:rPr lang="fr-FR" sz="1000" dirty="0" smtClean="0"/>
            </a:br>
            <a:r>
              <a:rPr lang="fr-FR" sz="1000" dirty="0" smtClean="0"/>
              <a:t>Elle couvre 10 départements répartis en 3 régions :</a:t>
            </a:r>
          </a:p>
          <a:p>
            <a:r>
              <a:rPr lang="fr-FR" sz="1000" dirty="0" smtClean="0"/>
              <a:t>la Normandie</a:t>
            </a:r>
          </a:p>
          <a:p>
            <a:r>
              <a:rPr lang="fr-FR" sz="1000" dirty="0" smtClean="0"/>
              <a:t>le Centre-Val de Loire</a:t>
            </a:r>
          </a:p>
          <a:p>
            <a:r>
              <a:rPr lang="fr-FR" sz="1000" dirty="0" smtClean="0"/>
              <a:t>le Nord-Pas-de-Calais-Picardie (en partie)</a:t>
            </a:r>
          </a:p>
          <a:p>
            <a:r>
              <a:rPr lang="fr-FR" sz="1000" dirty="0" smtClean="0"/>
              <a:t>Son siège est situé à Rouen. Placée sous l’autorité de la préfète de Normandie, coordonnatrice des itinéraires routiers nationaux, le préfet de chacun des 10 départements reste néanmoins compétent en matière de police et de gestion de crise.</a:t>
            </a:r>
          </a:p>
          <a:p>
            <a:r>
              <a:rPr lang="fr-FR" sz="1000" dirty="0" smtClean="0"/>
              <a:t>Le périmètre d’intervention de la </a:t>
            </a:r>
            <a:r>
              <a:rPr lang="fr-FR" sz="1000" b="1" dirty="0" smtClean="0"/>
              <a:t>DIR Nord-Ouest</a:t>
            </a:r>
            <a:r>
              <a:rPr lang="fr-FR" sz="1000" dirty="0" smtClean="0"/>
              <a:t> a été établi de manière à ce qu’elle puisse gérer des itinéraires cohérents, indépendamment des limites administratives. Cette organisation optimale lui permet, d’une part, de mieux répondre aux attentes des usagers, notamment en matière de gestion du trafic et d’information en temps réel et d’autre part, de définir et de mettre en œuvre des politiques d’entretien et d’exploitation homogènes.</a:t>
            </a:r>
          </a:p>
          <a:p>
            <a:endParaRPr lang="fr-FR" sz="1000" dirty="0"/>
          </a:p>
          <a:p>
            <a:endParaRPr lang="fr-FR" sz="1000" dirty="0" smtClean="0"/>
          </a:p>
        </p:txBody>
      </p:sp>
      <p:pic>
        <p:nvPicPr>
          <p:cNvPr id="4098" name="Picture 2" descr="http://www.enroute.nord-ouest.developpement-durable.gouv.fr/local/cache-vignettes/L120xH114/arton773-2f4cc.jpg"/>
          <p:cNvPicPr>
            <a:picLocks noChangeAspect="1" noChangeArrowheads="1"/>
          </p:cNvPicPr>
          <p:nvPr/>
        </p:nvPicPr>
        <p:blipFill>
          <a:blip r:embed="rId2" cstate="print"/>
          <a:srcRect/>
          <a:stretch>
            <a:fillRect/>
          </a:stretch>
        </p:blipFill>
        <p:spPr bwMode="auto">
          <a:xfrm>
            <a:off x="3347864" y="4437112"/>
            <a:ext cx="1512168" cy="1296144"/>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3528" y="548681"/>
            <a:ext cx="8229600" cy="3960440"/>
          </a:xfrm>
        </p:spPr>
        <p:txBody>
          <a:bodyPr>
            <a:normAutofit fontScale="32500" lnSpcReduction="20000"/>
          </a:bodyPr>
          <a:lstStyle/>
          <a:p>
            <a:r>
              <a:rPr lang="fr-FR" b="1" dirty="0" smtClean="0">
                <a:solidFill>
                  <a:schemeClr val="tx2"/>
                </a:solidFill>
              </a:rPr>
              <a:t>L’Agence Routière Départementale (ARD):</a:t>
            </a:r>
            <a:endParaRPr lang="fr-FR" dirty="0" smtClean="0"/>
          </a:p>
          <a:p>
            <a:endParaRPr lang="fr-FR" b="1" dirty="0" smtClean="0">
              <a:solidFill>
                <a:schemeClr val="tx2"/>
              </a:solidFill>
            </a:endParaRPr>
          </a:p>
          <a:p>
            <a:r>
              <a:rPr lang="fr-FR" b="1" dirty="0" smtClean="0"/>
              <a:t>Entretien et surveillance du réseau </a:t>
            </a:r>
          </a:p>
          <a:p>
            <a:r>
              <a:rPr lang="fr-FR" dirty="0" smtClean="0"/>
              <a:t>Le Département du Calvados organise les services de la direction des routes en découpant le territoire en six Agences routières départementales (ARD) : Bayeux, Villers-Bocage, Caen, Falaise, Pont-l’Évêque et Saint-Pierre-sur-Dives. Chacune d’entre elles est  chargée de l’encadrement, l’administration et des études propres au réseau routier.</a:t>
            </a:r>
          </a:p>
          <a:p>
            <a:r>
              <a:rPr lang="fr-FR" dirty="0" smtClean="0"/>
              <a:t>350 agents </a:t>
            </a:r>
          </a:p>
          <a:p>
            <a:r>
              <a:rPr lang="fr-FR" b="1" dirty="0" smtClean="0"/>
              <a:t>Entretien et maintenance du matériel routier</a:t>
            </a:r>
            <a:r>
              <a:rPr lang="fr-FR" dirty="0" smtClean="0"/>
              <a:t/>
            </a:r>
            <a:br>
              <a:rPr lang="fr-FR" dirty="0" smtClean="0"/>
            </a:br>
            <a:r>
              <a:rPr lang="fr-FR" dirty="0" smtClean="0"/>
              <a:t>.</a:t>
            </a:r>
          </a:p>
          <a:p>
            <a:r>
              <a:rPr lang="fr-FR" b="1" dirty="0" smtClean="0"/>
              <a:t>Fauchage et débroussaillage : les travaux saisonniers du service routier</a:t>
            </a:r>
            <a:r>
              <a:rPr lang="fr-FR" dirty="0" smtClean="0"/>
              <a:t/>
            </a:r>
            <a:br>
              <a:rPr lang="fr-FR" dirty="0" smtClean="0"/>
            </a:br>
            <a:endParaRPr lang="fr-FR" dirty="0" smtClean="0"/>
          </a:p>
          <a:p>
            <a:r>
              <a:rPr lang="fr-FR" b="1" dirty="0" smtClean="0"/>
              <a:t>Développement du réseau </a:t>
            </a:r>
          </a:p>
          <a:p>
            <a:r>
              <a:rPr lang="fr-FR" dirty="0" smtClean="0"/>
              <a:t>sécurisation, le maintien, la modernisation et la création de nouvelles infrastructures sur le réseau routier du Calvados.</a:t>
            </a:r>
          </a:p>
          <a:p>
            <a:r>
              <a:rPr lang="fr-FR" dirty="0" smtClean="0"/>
              <a:t>L’aménagement de carrefours ou de virages, mais aussi le marquage au sol ou la signalisation horizontale font partie des traitements prévus pour améliorer la sécurité sur les routes départementales. </a:t>
            </a:r>
          </a:p>
          <a:p>
            <a:r>
              <a:rPr lang="fr-FR" dirty="0" smtClean="0"/>
              <a:t>5 631 km de routes </a:t>
            </a:r>
          </a:p>
          <a:p>
            <a:r>
              <a:rPr lang="fr-FR" b="1" dirty="0" smtClean="0"/>
              <a:t>Pour permettre aux agents de mener à bien leurs missions, les automobilistes sont appelés au plus grand respect tout en redoublant de vigilance à l’approche des secteurs en travaux.</a:t>
            </a:r>
            <a:endParaRPr lang="fr-FR" dirty="0" smtClean="0"/>
          </a:p>
          <a:p>
            <a:r>
              <a:rPr lang="fr-FR" b="1" dirty="0" smtClean="0"/>
              <a:t>Viabilité hivernale </a:t>
            </a:r>
          </a:p>
          <a:p>
            <a:r>
              <a:rPr lang="fr-FR" dirty="0" smtClean="0"/>
              <a:t>En cas de gel, givre, verglas ou neige, le Département se mobilise pour sécuriser le réseau routier 24h/24 et 7j/7.</a:t>
            </a:r>
          </a:p>
          <a:p>
            <a:r>
              <a:rPr lang="fr-FR" dirty="0" smtClean="0"/>
              <a:t>De la mi-novembre jusqu’à la mi-mars, 70 agents  sont prêts à intervenir à tout moment pour rétablir les conditions optimales de circulation sur les 1 164 kilomètres de routes départementales prioritaires qui concentrent 80 % du trafic journalier du Calvados.</a:t>
            </a:r>
          </a:p>
          <a:p>
            <a:r>
              <a:rPr lang="fr-FR" dirty="0" smtClean="0"/>
              <a:t>Sur le réseau secondaire, les interventions sont effectuées avec l’objectif d’éviter toute situation de circulation impossible pendant les heures de travail et lorsque le réseau principal est praticable.</a:t>
            </a:r>
          </a:p>
          <a:p>
            <a:pPr>
              <a:buNone/>
            </a:pPr>
            <a:endParaRPr lang="fr-FR" dirty="0" smtClean="0">
              <a:solidFill>
                <a:schemeClr val="tx2"/>
              </a:solidFill>
            </a:endParaRPr>
          </a:p>
          <a:p>
            <a:endParaRPr lang="fr-FR" dirty="0"/>
          </a:p>
        </p:txBody>
      </p:sp>
      <p:pic>
        <p:nvPicPr>
          <p:cNvPr id="18434" name="Picture 2" descr="C:\Users\chef.salle.cta\Desktop\route.jpg"/>
          <p:cNvPicPr>
            <a:picLocks noChangeAspect="1" noChangeArrowheads="1"/>
          </p:cNvPicPr>
          <p:nvPr/>
        </p:nvPicPr>
        <p:blipFill>
          <a:blip r:embed="rId2" cstate="print"/>
          <a:srcRect/>
          <a:stretch>
            <a:fillRect/>
          </a:stretch>
        </p:blipFill>
        <p:spPr bwMode="auto">
          <a:xfrm>
            <a:off x="3995936" y="4293096"/>
            <a:ext cx="1440160" cy="216024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50106"/>
          </a:xfrm>
        </p:spPr>
        <p:txBody>
          <a:bodyPr>
            <a:normAutofit/>
          </a:bodyPr>
          <a:lstStyle/>
          <a:p>
            <a:pPr algn="l"/>
            <a:r>
              <a:rPr lang="fr-FR" sz="1800" b="1" dirty="0" smtClean="0">
                <a:solidFill>
                  <a:schemeClr val="tx2"/>
                </a:solidFill>
              </a:rPr>
              <a:t>Centre Régional Opérationnel de Surveillance et Sauvetage en Mer:</a:t>
            </a:r>
            <a:endParaRPr lang="fr-FR" sz="1800" dirty="0"/>
          </a:p>
        </p:txBody>
      </p:sp>
      <p:sp>
        <p:nvSpPr>
          <p:cNvPr id="3" name="Espace réservé du contenu 2"/>
          <p:cNvSpPr>
            <a:spLocks noGrp="1"/>
          </p:cNvSpPr>
          <p:nvPr>
            <p:ph idx="1"/>
          </p:nvPr>
        </p:nvSpPr>
        <p:spPr>
          <a:xfrm>
            <a:off x="323528" y="1628800"/>
            <a:ext cx="8363272" cy="4752528"/>
          </a:xfrm>
        </p:spPr>
        <p:txBody>
          <a:bodyPr>
            <a:normAutofit fontScale="25000" lnSpcReduction="20000"/>
          </a:bodyPr>
          <a:lstStyle/>
          <a:p>
            <a:r>
              <a:rPr lang="fr-FR" sz="4000" b="1" dirty="0" smtClean="0"/>
              <a:t>Les 4 missions du CROSS Jobourg</a:t>
            </a:r>
            <a:endParaRPr lang="fr-FR" sz="4000" dirty="0" smtClean="0"/>
          </a:p>
          <a:p>
            <a:r>
              <a:rPr lang="fr-FR" sz="4000" b="1" dirty="0" smtClean="0"/>
              <a:t>1- Recherche et sauvetage maritimes</a:t>
            </a:r>
          </a:p>
          <a:p>
            <a:r>
              <a:rPr lang="fr-FR" sz="4000" dirty="0" smtClean="0"/>
              <a:t>Le CROSS Jobourg assure la réception et l’exploitation des demandes de secours en mer, reçues principalement par l’intermédiaire de ses émetteurs/récepteurs radios VHF déportés répartis le long des côtes et par téléphone (02 33 52 16 </a:t>
            </a:r>
            <a:r>
              <a:rPr lang="fr-FR" sz="4000" dirty="0" err="1" smtClean="0"/>
              <a:t>16</a:t>
            </a:r>
            <a:r>
              <a:rPr lang="fr-FR" sz="4000" dirty="0" smtClean="0"/>
              <a:t>). Les moyens que le coordinateur de missions de sauvetage du CROSS Jobourg peut déclencher sont divers, parmi lesquels :</a:t>
            </a:r>
            <a:br>
              <a:rPr lang="fr-FR" sz="4000" dirty="0" smtClean="0"/>
            </a:br>
            <a:r>
              <a:rPr lang="fr-FR" sz="4000" dirty="0" smtClean="0"/>
              <a:t> les canots et embarcations de la Société Nationale de Sauvetage en Mer ;</a:t>
            </a:r>
            <a:br>
              <a:rPr lang="fr-FR" sz="4000" dirty="0" smtClean="0"/>
            </a:br>
            <a:r>
              <a:rPr lang="fr-FR" sz="4000" dirty="0" smtClean="0"/>
              <a:t> l’hélicoptère de service public de la Marine nationale de </a:t>
            </a:r>
            <a:r>
              <a:rPr lang="fr-FR" sz="4000" dirty="0" err="1" smtClean="0"/>
              <a:t>Maupertus</a:t>
            </a:r>
            <a:r>
              <a:rPr lang="fr-FR" sz="4000" dirty="0" smtClean="0"/>
              <a:t> ;</a:t>
            </a:r>
            <a:br>
              <a:rPr lang="fr-FR" sz="4000" dirty="0" smtClean="0"/>
            </a:br>
            <a:r>
              <a:rPr lang="fr-FR" sz="4000" dirty="0" smtClean="0"/>
              <a:t> les 2 hélicoptères de la sécurité civile basés à Granville et au Havre ;</a:t>
            </a:r>
            <a:br>
              <a:rPr lang="fr-FR" sz="4000" dirty="0" smtClean="0"/>
            </a:br>
            <a:r>
              <a:rPr lang="fr-FR" sz="4000" dirty="0" smtClean="0"/>
              <a:t> en matière d’aide médicale en mer, le SAMU du Havre (SAMU de coordination médicale maritime) et les équipes des SMUR maritimes et du service de santé des armées :</a:t>
            </a:r>
            <a:br>
              <a:rPr lang="fr-FR" sz="4000" dirty="0" smtClean="0"/>
            </a:br>
            <a:r>
              <a:rPr lang="fr-FR" sz="4000" dirty="0" smtClean="0"/>
              <a:t> les navires et autres moyens aériens des différents services de l’Etat intervenant en mer (marine nationale, affaires maritimes, douanes, gendarmerie) ;</a:t>
            </a:r>
            <a:br>
              <a:rPr lang="fr-FR" sz="4000" dirty="0" smtClean="0"/>
            </a:br>
            <a:r>
              <a:rPr lang="fr-FR" sz="4000" dirty="0" smtClean="0"/>
              <a:t> enfin, tous les navires à la mer (de commerce, de pêche ou de plaisance) qui </a:t>
            </a:r>
            <a:r>
              <a:rPr lang="fr-FR" sz="4000" dirty="0" err="1" smtClean="0"/>
              <a:t>peuven,t</a:t>
            </a:r>
            <a:r>
              <a:rPr lang="fr-FR" sz="4000" dirty="0" smtClean="0"/>
              <a:t> être amenés à participer aux secours.</a:t>
            </a:r>
            <a:br>
              <a:rPr lang="fr-FR" sz="4000" dirty="0" smtClean="0"/>
            </a:br>
            <a:r>
              <a:rPr lang="fr-FR" sz="4000" dirty="0" smtClean="0"/>
              <a:t>Pour le sauvetage en zone côtière, le CROSS coopère étroitement avec les CODIS de Manche et du Calvados, chargés de la mise en </a:t>
            </a:r>
            <a:r>
              <a:rPr lang="fr-FR" sz="4000" dirty="0" err="1" smtClean="0"/>
              <a:t>oeuvre</a:t>
            </a:r>
            <a:r>
              <a:rPr lang="fr-FR" sz="4000" dirty="0" smtClean="0"/>
              <a:t> des moyens des sapeurs-pompiers.</a:t>
            </a:r>
            <a:br>
              <a:rPr lang="fr-FR" sz="4000" dirty="0" smtClean="0"/>
            </a:br>
            <a:r>
              <a:rPr lang="fr-FR" sz="4000" i="1" dirty="0" smtClean="0"/>
              <a:t>En 2011, le CROSS a coordonné 667 opérations de sauvetage. 70% de ces opérations concernent la plaisance et les loisirs nautiques, un tiers de l’activité annuelle se concentrant d’ailleurs entre juillet et août. Plus de 1800 personnes ont été concernées par ces opérations. Depuis sa création, c’est plus de 15000 opérations qui ont été coordonnées par le CROSS</a:t>
            </a:r>
            <a:r>
              <a:rPr lang="fr-FR" sz="4000" dirty="0" smtClean="0"/>
              <a:t>.</a:t>
            </a:r>
          </a:p>
          <a:p>
            <a:r>
              <a:rPr lang="fr-FR" sz="4000" b="1" dirty="0" smtClean="0"/>
              <a:t>2- Surveillance de la circulation maritime</a:t>
            </a:r>
          </a:p>
          <a:p>
            <a:r>
              <a:rPr lang="fr-FR" sz="4000" dirty="0" smtClean="0"/>
              <a:t>Le CROSS assure la surveillance des deux voies du dispositif de séparation du trafic des </a:t>
            </a:r>
            <a:r>
              <a:rPr lang="fr-FR" sz="4000" dirty="0" err="1" smtClean="0"/>
              <a:t>Casquets</a:t>
            </a:r>
            <a:r>
              <a:rPr lang="fr-FR" sz="4000" dirty="0" smtClean="0"/>
              <a:t>, par lequel transitent environ 180 navires par jour. Il s’assure, grâce à son radar et à ses senseurs AIS, du respect des règles de navigation. II reçoit les déclarations obligatoires des navires et enregistre les cargaisons dangereuses transportées. </a:t>
            </a:r>
            <a:r>
              <a:rPr lang="fr-FR" sz="4000" i="1" dirty="0" smtClean="0"/>
              <a:t>En 2011, près de 66000 navires ont été identifiés et suivis par le CROSS</a:t>
            </a:r>
            <a:r>
              <a:rPr lang="fr-FR" sz="4000" dirty="0" smtClean="0"/>
              <a:t>.</a:t>
            </a:r>
            <a:br>
              <a:rPr lang="fr-FR" sz="4000" dirty="0" smtClean="0"/>
            </a:br>
            <a:r>
              <a:rPr lang="fr-FR" sz="4000" dirty="0" smtClean="0"/>
              <a:t>Le CROSS est également en charge du suivi des navires en avarie dans sa zone de compétence. Dans les cas où la situation de ces navires serait susceptible de constituer une menace pour l’environnement marin, le CROSS peut solliciter le concours du remorqueur de haute-mer ABEILLE LIBERTE, basé à Cherbourg en vue d’escorter ou de remorquer le navire en cause. </a:t>
            </a:r>
            <a:r>
              <a:rPr lang="fr-FR" sz="4000" i="1" dirty="0" smtClean="0"/>
              <a:t>En 2011, 90 navires en avarie ont été suivis par le CROSS</a:t>
            </a:r>
            <a:r>
              <a:rPr lang="fr-FR" sz="4000" dirty="0" smtClean="0"/>
              <a:t>.</a:t>
            </a:r>
            <a:br>
              <a:rPr lang="fr-FR" sz="4000" dirty="0" smtClean="0"/>
            </a:br>
            <a:r>
              <a:rPr lang="fr-FR" sz="4000" dirty="0" smtClean="0"/>
              <a:t>Depuis 2004, Jobourg abrite la cellule nationale d’information sur le trafic maritime.</a:t>
            </a:r>
            <a:br>
              <a:rPr lang="fr-FR" sz="4000" dirty="0" smtClean="0"/>
            </a:br>
            <a:r>
              <a:rPr lang="fr-FR" sz="4000" dirty="0" smtClean="0"/>
              <a:t>Cette cellule administre le système d’information Trafic 2000 qui recense, en temps réel, l’ensemble des mouvements des navires dans les zones françaises ainsi que les cargaisons transportées. Ces informations sont mises à disposition des autorités nationales et européennes intéressées.</a:t>
            </a:r>
          </a:p>
          <a:p>
            <a:r>
              <a:rPr lang="fr-FR" sz="4000" b="1" dirty="0" smtClean="0"/>
              <a:t>3 - Surveillance des pollutions</a:t>
            </a:r>
          </a:p>
          <a:p>
            <a:r>
              <a:rPr lang="fr-FR" sz="4000" dirty="0" smtClean="0"/>
              <a:t>Le CROSS Jobourg est chargé de centraliser et d’exploiter l’ensemble des informations relatives à des déversements de polluants en mer afin d’évaluer les risques d’atteintes à l’environnement ou d’identifier les auteurs de rejets délictuels en mer. Dans ce cadre, il informe les autorités chargées de la lutte contre la pollution (le préfet maritime) et de la répression des pollueurs (Parquet près le tribunal de grande instance du Havre, spécialisé dans la poursuite des auteurs de pollution marines). </a:t>
            </a:r>
            <a:r>
              <a:rPr lang="fr-FR" sz="4000" i="1" dirty="0" smtClean="0"/>
              <a:t>En 2011, 23 faits de pollution ont fait l’objet d’un suivi particulier par le CROSS</a:t>
            </a:r>
            <a:r>
              <a:rPr lang="fr-FR" sz="4000" dirty="0" smtClean="0"/>
              <a:t>.</a:t>
            </a:r>
          </a:p>
          <a:p>
            <a:r>
              <a:rPr lang="fr-FR" sz="4000" b="1" dirty="0" smtClean="0"/>
              <a:t>4 - Diffusion des renseignements de sécurité maritime</a:t>
            </a:r>
          </a:p>
          <a:p>
            <a:r>
              <a:rPr lang="fr-FR" sz="4000" dirty="0" smtClean="0"/>
              <a:t>Le CROSS Jobourg diffuse des bulletins d’informations aux navires sur les conditions générales de navigation dans le DST des </a:t>
            </a:r>
            <a:r>
              <a:rPr lang="fr-FR" sz="4000" dirty="0" err="1" smtClean="0"/>
              <a:t>Casquets</a:t>
            </a:r>
            <a:r>
              <a:rPr lang="fr-FR" sz="4000" dirty="0" smtClean="0"/>
              <a:t> et la présence de toutes obstructions particulières. Depuis 1999, le CROSS assure également la diffusion des prévisions météorologiques marines pour sa zone de responsabilité sur les canaux VHF 80 (après appel sur 16).</a:t>
            </a:r>
          </a:p>
          <a:p>
            <a:endParaRPr lang="fr-FR" dirty="0"/>
          </a:p>
        </p:txBody>
      </p:sp>
      <p:pic>
        <p:nvPicPr>
          <p:cNvPr id="19459" name="Picture 3" descr="C:\Users\chef.salle.cta\Desktop\arton5-8837f.jpg"/>
          <p:cNvPicPr>
            <a:picLocks noChangeAspect="1" noChangeArrowheads="1"/>
          </p:cNvPicPr>
          <p:nvPr/>
        </p:nvPicPr>
        <p:blipFill>
          <a:blip r:embed="rId2" cstate="print"/>
          <a:srcRect/>
          <a:stretch>
            <a:fillRect/>
          </a:stretch>
        </p:blipFill>
        <p:spPr bwMode="auto">
          <a:xfrm>
            <a:off x="7380312" y="260648"/>
            <a:ext cx="1143000" cy="1171575"/>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fr-FR" sz="1800" b="1" dirty="0" smtClean="0">
                <a:solidFill>
                  <a:schemeClr val="tx2"/>
                </a:solidFill>
              </a:rPr>
              <a:t>LES SERVICES MUNICIPAUX:</a:t>
            </a:r>
            <a:endParaRPr lang="fr-FR" sz="1800" dirty="0"/>
          </a:p>
        </p:txBody>
      </p:sp>
      <p:sp>
        <p:nvSpPr>
          <p:cNvPr id="3" name="Espace réservé du contenu 2"/>
          <p:cNvSpPr>
            <a:spLocks noGrp="1"/>
          </p:cNvSpPr>
          <p:nvPr>
            <p:ph idx="1"/>
          </p:nvPr>
        </p:nvSpPr>
        <p:spPr>
          <a:xfrm>
            <a:off x="457200" y="1600201"/>
            <a:ext cx="8229600" cy="2980928"/>
          </a:xfrm>
        </p:spPr>
        <p:txBody>
          <a:bodyPr>
            <a:normAutofit/>
          </a:bodyPr>
          <a:lstStyle/>
          <a:p>
            <a:r>
              <a:rPr lang="fr-FR" sz="1100" b="1" dirty="0" smtClean="0"/>
              <a:t>Interventions urbaines</a:t>
            </a:r>
          </a:p>
          <a:p>
            <a:r>
              <a:rPr lang="fr-FR" sz="1000" b="1" dirty="0" smtClean="0"/>
              <a:t>Les services techniques, des missions variées</a:t>
            </a:r>
            <a:r>
              <a:rPr lang="fr-FR" sz="1000" dirty="0" smtClean="0"/>
              <a:t> La mission générale des services techniques de la ville consiste à entretenir et à valoriser le patrimoine communal.</a:t>
            </a:r>
          </a:p>
          <a:p>
            <a:r>
              <a:rPr lang="fr-FR" sz="1000" b="1" dirty="0" smtClean="0"/>
              <a:t>SERVICE BATIMENTAIRE: </a:t>
            </a:r>
            <a:r>
              <a:rPr lang="fr-FR" sz="1000" dirty="0" smtClean="0"/>
              <a:t/>
            </a:r>
            <a:br>
              <a:rPr lang="fr-FR" sz="1000" dirty="0" smtClean="0"/>
            </a:br>
            <a:r>
              <a:rPr lang="fr-FR" sz="1000" dirty="0" smtClean="0"/>
              <a:t>- l'entretien des bâtiments (mairies, écoles...), des voiries, de l'éclairage et des espaces verts ;</a:t>
            </a:r>
            <a:br>
              <a:rPr lang="fr-FR" sz="1000" dirty="0" smtClean="0"/>
            </a:br>
            <a:r>
              <a:rPr lang="fr-FR" sz="1000" dirty="0" smtClean="0"/>
              <a:t>- l'assainissement communal ;</a:t>
            </a:r>
            <a:br>
              <a:rPr lang="fr-FR" sz="1000" dirty="0" smtClean="0"/>
            </a:br>
            <a:r>
              <a:rPr lang="fr-FR" sz="1000" dirty="0" smtClean="0"/>
              <a:t>- la propreté de la commune ;</a:t>
            </a:r>
            <a:br>
              <a:rPr lang="fr-FR" sz="1000" dirty="0" smtClean="0"/>
            </a:br>
            <a:r>
              <a:rPr lang="fr-FR" sz="1000" dirty="0" smtClean="0"/>
              <a:t>- la maintenance des aires de jeux ;</a:t>
            </a:r>
            <a:br>
              <a:rPr lang="fr-FR" sz="1000" dirty="0" smtClean="0"/>
            </a:br>
            <a:r>
              <a:rPr lang="fr-FR" sz="1000" dirty="0" smtClean="0"/>
              <a:t>- l'utilisation et les permissions de voirie ;</a:t>
            </a:r>
            <a:br>
              <a:rPr lang="fr-FR" sz="1000" dirty="0" smtClean="0"/>
            </a:br>
            <a:r>
              <a:rPr lang="fr-FR" sz="1000" dirty="0" smtClean="0"/>
              <a:t>- la sécurité incendie des établissements recevant du public (E.R.P.) ;</a:t>
            </a:r>
            <a:br>
              <a:rPr lang="fr-FR" sz="1000" dirty="0" smtClean="0"/>
            </a:br>
            <a:r>
              <a:rPr lang="fr-FR" sz="1000" dirty="0" smtClean="0"/>
              <a:t>- l'installation et le montage des fêtes et manifestations. </a:t>
            </a:r>
          </a:p>
          <a:p>
            <a:r>
              <a:rPr lang="fr-FR" sz="1000" b="1" dirty="0" smtClean="0"/>
              <a:t>SERVICE ASSAINISSEMENT</a:t>
            </a:r>
          </a:p>
          <a:p>
            <a:r>
              <a:rPr lang="fr-FR" sz="1000" b="1" dirty="0" smtClean="0"/>
              <a:t>SERVICE VOIRIE</a:t>
            </a:r>
          </a:p>
          <a:p>
            <a:r>
              <a:rPr lang="fr-FR" sz="1000" b="1" dirty="0" smtClean="0"/>
              <a:t>SERVICE ESPACE VERT</a:t>
            </a:r>
          </a:p>
          <a:p>
            <a:r>
              <a:rPr lang="fr-FR" sz="1000" b="1" dirty="0" smtClean="0"/>
              <a:t>SERVICE ADMINISTRATIFS (RELOGEMENT)</a:t>
            </a:r>
            <a:endParaRPr lang="fr-FR" sz="1000" dirty="0" smtClean="0"/>
          </a:p>
          <a:p>
            <a:endParaRPr lang="fr-FR" dirty="0"/>
          </a:p>
        </p:txBody>
      </p:sp>
      <p:pic>
        <p:nvPicPr>
          <p:cNvPr id="21506" name="Picture 2" descr="C:\Users\chef.salle.cta\Desktop\services_techniques.jpg"/>
          <p:cNvPicPr>
            <a:picLocks noChangeAspect="1" noChangeArrowheads="1"/>
          </p:cNvPicPr>
          <p:nvPr/>
        </p:nvPicPr>
        <p:blipFill>
          <a:blip r:embed="rId2" cstate="print"/>
          <a:srcRect/>
          <a:stretch>
            <a:fillRect/>
          </a:stretch>
        </p:blipFill>
        <p:spPr bwMode="auto">
          <a:xfrm>
            <a:off x="5652120" y="2780928"/>
            <a:ext cx="2355416" cy="1345952"/>
          </a:xfrm>
          <a:prstGeom prst="rect">
            <a:avLst/>
          </a:prstGeom>
          <a:noFill/>
        </p:spPr>
      </p:pic>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195</TotalTime>
  <Words>845</Words>
  <Application>Microsoft Office PowerPoint</Application>
  <PresentationFormat>Affichage à l'écran (4:3)</PresentationFormat>
  <Paragraphs>161</Paragraphs>
  <Slides>13</Slides>
  <Notes>0</Notes>
  <HiddenSlides>0</HiddenSlides>
  <MMClips>0</MMClips>
  <ScaleCrop>false</ScaleCrop>
  <HeadingPairs>
    <vt:vector size="4" baseType="variant">
      <vt:variant>
        <vt:lpstr>Thème</vt:lpstr>
      </vt:variant>
      <vt:variant>
        <vt:i4>1</vt:i4>
      </vt:variant>
      <vt:variant>
        <vt:lpstr>Titres des diapositives</vt:lpstr>
      </vt:variant>
      <vt:variant>
        <vt:i4>13</vt:i4>
      </vt:variant>
    </vt:vector>
  </HeadingPairs>
  <TitlesOfParts>
    <vt:vector size="14" baseType="lpstr">
      <vt:lpstr>Thème Office</vt:lpstr>
      <vt:lpstr>Diapositive 1</vt:lpstr>
      <vt:lpstr>LA POLICE ET LA GENDARMERIE</vt:lpstr>
      <vt:lpstr>LES SOINS MEDICAUX:</vt:lpstr>
      <vt:lpstr>LES SERVICES ENERGIE:</vt:lpstr>
      <vt:lpstr>LES SERVICES DE SECOURS ET DE SAUVETAGE</vt:lpstr>
      <vt:lpstr>LES SERVICES DE L’EQUIPEMENT:</vt:lpstr>
      <vt:lpstr>Diapositive 7</vt:lpstr>
      <vt:lpstr>Centre Régional Opérationnel de Surveillance et Sauvetage en Mer:</vt:lpstr>
      <vt:lpstr>LES SERVICES MUNICIPAUX:</vt:lpstr>
      <vt:lpstr>Société Nationale des Chemins de Fer (SNCF):</vt:lpstr>
      <vt:lpstr>Diapositive 11</vt:lpstr>
      <vt:lpstr>Sociétés Autoroutières</vt:lpstr>
      <vt:lpstr>Autres services concourants:</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CTA - Chef de Salle</dc:creator>
  <cp:lastModifiedBy>CTA - Chef de Salle</cp:lastModifiedBy>
  <cp:revision>17</cp:revision>
  <dcterms:created xsi:type="dcterms:W3CDTF">2019-01-21T01:48:57Z</dcterms:created>
  <dcterms:modified xsi:type="dcterms:W3CDTF">2019-03-08T09:36:23Z</dcterms:modified>
</cp:coreProperties>
</file>