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x-wav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41" r:id="rId2"/>
    <p:sldId id="382" r:id="rId3"/>
    <p:sldId id="264" r:id="rId4"/>
    <p:sldId id="387" r:id="rId5"/>
    <p:sldId id="393" r:id="rId6"/>
    <p:sldId id="390" r:id="rId7"/>
    <p:sldId id="405" r:id="rId8"/>
    <p:sldId id="386" r:id="rId9"/>
    <p:sldId id="407" r:id="rId10"/>
    <p:sldId id="383" r:id="rId11"/>
    <p:sldId id="413" r:id="rId12"/>
    <p:sldId id="414" r:id="rId13"/>
    <p:sldId id="415" r:id="rId14"/>
    <p:sldId id="412" r:id="rId15"/>
    <p:sldId id="409" r:id="rId16"/>
    <p:sldId id="385" r:id="rId17"/>
    <p:sldId id="406" r:id="rId18"/>
    <p:sldId id="256" r:id="rId19"/>
    <p:sldId id="279" r:id="rId20"/>
    <p:sldId id="388" r:id="rId21"/>
    <p:sldId id="281" r:id="rId22"/>
    <p:sldId id="263" r:id="rId23"/>
    <p:sldId id="426" r:id="rId24"/>
    <p:sldId id="265" r:id="rId25"/>
    <p:sldId id="427" r:id="rId26"/>
    <p:sldId id="428" r:id="rId27"/>
    <p:sldId id="429" r:id="rId28"/>
    <p:sldId id="430" r:id="rId29"/>
    <p:sldId id="389" r:id="rId30"/>
    <p:sldId id="399" r:id="rId31"/>
    <p:sldId id="394" r:id="rId32"/>
    <p:sldId id="400" r:id="rId33"/>
    <p:sldId id="395" r:id="rId34"/>
    <p:sldId id="401" r:id="rId35"/>
    <p:sldId id="396" r:id="rId36"/>
    <p:sldId id="402" r:id="rId37"/>
    <p:sldId id="397" r:id="rId38"/>
    <p:sldId id="403" r:id="rId39"/>
    <p:sldId id="398" r:id="rId40"/>
    <p:sldId id="404" r:id="rId41"/>
    <p:sldId id="410" r:id="rId42"/>
    <p:sldId id="431" r:id="rId43"/>
    <p:sldId id="411" r:id="rId44"/>
    <p:sldId id="432" r:id="rId45"/>
    <p:sldId id="433" r:id="rId46"/>
    <p:sldId id="434" r:id="rId47"/>
    <p:sldId id="435" r:id="rId48"/>
    <p:sldId id="436" r:id="rId49"/>
    <p:sldId id="437" r:id="rId50"/>
    <p:sldId id="438" r:id="rId51"/>
    <p:sldId id="408" r:id="rId52"/>
    <p:sldId id="419" r:id="rId53"/>
    <p:sldId id="420" r:id="rId54"/>
    <p:sldId id="421" r:id="rId55"/>
    <p:sldId id="422" r:id="rId56"/>
    <p:sldId id="423" r:id="rId57"/>
    <p:sldId id="424" r:id="rId58"/>
    <p:sldId id="416" r:id="rId59"/>
  </p:sldIdLst>
  <p:sldSz cx="9144000" cy="6858000" type="screen4x3"/>
  <p:notesSz cx="6858000" cy="9144000"/>
  <p:custShowLst>
    <p:custShow name="PMA SDIS" id="0">
      <p:sldLst/>
    </p:custShow>
    <p:custShow name="PSM 1" id="1">
      <p:sldLst/>
    </p:custShow>
    <p:custShow name="PMA classique" id="2">
      <p:sldLst/>
    </p:custShow>
    <p:custShow name="Numéro SINUS" id="3">
      <p:sldLst/>
    </p:custShow>
  </p:custShow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9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367" autoAdjust="0"/>
  </p:normalViewPr>
  <p:slideViewPr>
    <p:cSldViewPr>
      <p:cViewPr varScale="1">
        <p:scale>
          <a:sx n="94" d="100"/>
          <a:sy n="94" d="100"/>
        </p:scale>
        <p:origin x="-480" y="-96"/>
      </p:cViewPr>
      <p:guideLst>
        <p:guide orient="horz" pos="329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08B39-D372-42FA-A14F-785C0FC2EE49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DBE28-359E-4D9C-BA07-CC25B9A121C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06288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Ajouter une carte des effectifs dispo pour chaque CIS le lundi 19 novembre à 15h00 :</a:t>
            </a:r>
          </a:p>
          <a:p>
            <a:r>
              <a:rPr lang="fr-FR" dirty="0"/>
              <a:t>Pour les communes, chercher le CIS de 1</a:t>
            </a:r>
            <a:r>
              <a:rPr lang="fr-FR" baseline="30000" dirty="0"/>
              <a:t>er</a:t>
            </a:r>
            <a:r>
              <a:rPr lang="fr-FR" dirty="0"/>
              <a:t> appel. Indiquer</a:t>
            </a:r>
            <a:r>
              <a:rPr lang="fr-FR" baseline="0" dirty="0"/>
              <a:t> si 1 VSAV + 1 FPT sont dispo (effectif &gt;=9 en G+A+Dispo)=Vert, 1 VSAV seul : orange, pas de VSAV : rouge, pas de prompt secours : noir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2E75F-2050-4247-9B47-087609A4F6E9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FMA FOR PS 2017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Picture 3" descr="Logorouge">
            <a:extLst>
              <a:ext uri="{FF2B5EF4-FFF2-40B4-BE49-F238E27FC236}">
                <a16:creationId xmlns:a16="http://schemas.microsoft.com/office/drawing/2014/main" xmlns="" id="{D0D93296-B455-4E05-9118-0BAF133C86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Picture 3" descr="Logorouge">
            <a:extLst>
              <a:ext uri="{FF2B5EF4-FFF2-40B4-BE49-F238E27FC236}">
                <a16:creationId xmlns:a16="http://schemas.microsoft.com/office/drawing/2014/main" xmlns="" id="{001956D4-0634-4FD1-B6E9-3B393C65A7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FMA FOR PS 2017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Picture 3" descr="Logorouge">
            <a:extLst>
              <a:ext uri="{FF2B5EF4-FFF2-40B4-BE49-F238E27FC236}">
                <a16:creationId xmlns:a16="http://schemas.microsoft.com/office/drawing/2014/main" xmlns="" id="{037D59C6-71A1-4367-B764-4D03F94CFF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Picture 3" descr="Logorouge">
            <a:extLst>
              <a:ext uri="{FF2B5EF4-FFF2-40B4-BE49-F238E27FC236}">
                <a16:creationId xmlns:a16="http://schemas.microsoft.com/office/drawing/2014/main" xmlns="" id="{52D37DF5-774D-4D7A-983B-7A2D535C50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Picture 3" descr="Logorouge">
            <a:extLst>
              <a:ext uri="{FF2B5EF4-FFF2-40B4-BE49-F238E27FC236}">
                <a16:creationId xmlns:a16="http://schemas.microsoft.com/office/drawing/2014/main" xmlns="" id="{52E41BCB-F0D2-4FD7-AE5D-FE99764541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Picture 3" descr="Logorouge">
            <a:extLst>
              <a:ext uri="{FF2B5EF4-FFF2-40B4-BE49-F238E27FC236}">
                <a16:creationId xmlns:a16="http://schemas.microsoft.com/office/drawing/2014/main" xmlns="" id="{D8D6290E-6A8B-43F1-BFED-B5B0BEC994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6" name="Picture 3" descr="Logorouge">
            <a:extLst>
              <a:ext uri="{FF2B5EF4-FFF2-40B4-BE49-F238E27FC236}">
                <a16:creationId xmlns:a16="http://schemas.microsoft.com/office/drawing/2014/main" xmlns="" id="{B601F13D-88B4-4F50-A313-78AB11FA69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Picture 3" descr="Logorouge">
            <a:extLst>
              <a:ext uri="{FF2B5EF4-FFF2-40B4-BE49-F238E27FC236}">
                <a16:creationId xmlns:a16="http://schemas.microsoft.com/office/drawing/2014/main" xmlns="" id="{1C7FAFCD-A4AA-4458-BD68-80FBDC39E8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Picture 3" descr="Logorouge">
            <a:extLst>
              <a:ext uri="{FF2B5EF4-FFF2-40B4-BE49-F238E27FC236}">
                <a16:creationId xmlns:a16="http://schemas.microsoft.com/office/drawing/2014/main" xmlns="" id="{EE9BD5F0-E507-4ED6-BFE1-F7A65B2C2C6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73551" cy="104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30A5F-588C-4A18-8760-029C820B8F4F}" type="datetimeFigureOut">
              <a:rPr lang="fr-FR" smtClean="0"/>
              <a:pPr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FMA FOR PS 2017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D1F8C-B272-4CFE-9A56-36EFE9EF76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5" Type="http://schemas.openxmlformats.org/officeDocument/2006/relationships/image" Target="../media/image61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../media/media4.wav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63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5" Type="http://schemas.openxmlformats.org/officeDocument/2006/relationships/image" Target="../media/image58.png"/><Relationship Id="rId4" Type="http://schemas.microsoft.com/office/2007/relationships/media" Target="../media/media6.wav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7.mp4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Formation SIC 2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052664"/>
            <a:ext cx="6400800" cy="1752600"/>
          </a:xfrm>
        </p:spPr>
        <p:txBody>
          <a:bodyPr/>
          <a:lstStyle/>
          <a:p>
            <a:r>
              <a:rPr lang="fr-FR" dirty="0"/>
              <a:t>Le SUAP dans le Calvados</a:t>
            </a:r>
            <a:br>
              <a:rPr lang="fr-FR" dirty="0"/>
            </a:br>
            <a:r>
              <a:rPr lang="fr-FR" dirty="0"/>
              <a:t>Acteurs concernés</a:t>
            </a:r>
          </a:p>
          <a:p>
            <a:r>
              <a:rPr lang="fr-FR" dirty="0"/>
              <a:t>Application pratique au CTA-CODIS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2794F2FA-BA93-4A22-B6CB-6098FBEDF5EC}"/>
              </a:ext>
            </a:extLst>
          </p:cNvPr>
          <p:cNvSpPr txBox="1"/>
          <p:nvPr/>
        </p:nvSpPr>
        <p:spPr>
          <a:xfrm flipH="1">
            <a:off x="2002572" y="6309320"/>
            <a:ext cx="513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Décembre 2024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7D7EAD0-96C8-45BF-BA8D-6DC47218FA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B0187A20-B885-4A2D-85DE-DF30A3BF89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D81483EE-CAE1-4BA4-A2F3-2211C842F7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86AB13CA-F05A-4B74-85C8-4D2C9CF8FE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C9C35050-EE4E-4705-8D17-E07B430E5F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9E27C935-9DB7-45A0-90B6-D830DE3E5C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C3255A71-A78A-4A70-8FFF-DD271B74DA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745AE603-6CCC-435D-B6B4-75DF95C6D2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1484E9A8-924B-4D42-8293-2ADA0B8FF3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06C5FEDE-29CB-46F3-9465-2A114E08DF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63FF5FC6-E8BC-495D-8E6B-56FD50C9FE2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157" y="106834"/>
            <a:ext cx="1439685" cy="25293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703A242-3B15-4B37-9E9E-7EE332076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Secours d’Urgence à Personne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32B1D30-0105-4753-868A-0AAD4BBD7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fr-FR" sz="2400" b="0" i="0" u="none" strike="noStrike" baseline="0" dirty="0">
                <a:latin typeface="Arial" panose="020B0604020202020204" pitchFamily="34" charset="0"/>
              </a:rPr>
              <a:t>Le secours d'urgence aux personnes constitue l'une des trois composantes du secours aux personnes (SAP) qui comprend également les actions d'assistance médico-sociale et de suppléance d'autres services publics, d'entreprises ou de la solidarité des proches</a:t>
            </a:r>
            <a:endParaRPr lang="fr-FR" sz="4000" dirty="0"/>
          </a:p>
          <a:p>
            <a:pPr algn="l"/>
            <a:r>
              <a:rPr lang="fr-FR" sz="2400" b="0" i="0" u="none" strike="noStrike" baseline="0" dirty="0">
                <a:latin typeface="Arial" panose="020B0604020202020204" pitchFamily="34" charset="0"/>
              </a:rPr>
              <a:t>les SDIS exercent avec les autres acteurs la mission de secours d'urgence aux personnes victimes d'accidents, de sinistres ou de catastrophes ainsi que leur évacuation.</a:t>
            </a:r>
          </a:p>
          <a:p>
            <a:pPr algn="l"/>
            <a:endParaRPr lang="fr-FR" sz="2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l"/>
            <a:r>
              <a:rPr lang="fr-F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SAP = </a:t>
            </a:r>
            <a:r>
              <a:rPr lang="fr-FR" sz="2400" b="1" i="0" u="none" strike="noStrike" baseline="0" dirty="0">
                <a:solidFill>
                  <a:srgbClr val="FF3333"/>
                </a:solidFill>
                <a:latin typeface="Arial" panose="020B0604020202020204" pitchFamily="34" charset="0"/>
              </a:rPr>
              <a:t>SUAP </a:t>
            </a:r>
            <a:r>
              <a:rPr lang="fr-FR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+ assistance médico-sociale + suppléance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160231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EAC8BE7-959A-4409-885B-AE8B19354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Missions du SAMU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DE6C4F7-14D4-4BDA-8FE0-1680B0949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Clr>
                <a:schemeClr val="tx2"/>
              </a:buClr>
            </a:pPr>
            <a:r>
              <a:rPr lang="fr-FR" sz="1800" b="0" i="0" u="none" strike="noStrike" baseline="0" dirty="0">
                <a:latin typeface="Arial" panose="020B0604020202020204" pitchFamily="34" charset="0"/>
              </a:rPr>
              <a:t>L'aide médicale urgente a pour objet de faire assurer aux malades, blessés et parturientes, en quelque endroit qu'ils se trouvent, les soins d'urgence appropriés à leur état.</a:t>
            </a:r>
          </a:p>
          <a:p>
            <a:pPr algn="l">
              <a:buClr>
                <a:schemeClr val="tx2"/>
              </a:buClr>
            </a:pPr>
            <a:r>
              <a:rPr lang="fr-FR" sz="1800" b="0" i="0" u="none" strike="noStrike" baseline="0" dirty="0">
                <a:latin typeface="Arial" panose="020B0604020202020204" pitchFamily="34" charset="0"/>
              </a:rPr>
              <a:t>Le service d'aide médicale urgente est un service du CHU qui a pour mission de répondre par des moyens exclusivement médicaux aux situations d'urgence.</a:t>
            </a:r>
          </a:p>
          <a:p>
            <a:pPr algn="l">
              <a:buClr>
                <a:schemeClr val="tx2"/>
              </a:buClr>
            </a:pPr>
            <a:r>
              <a:rPr lang="fr-FR" sz="1800" b="0" i="0" u="none" strike="noStrike" baseline="0" dirty="0">
                <a:latin typeface="Arial" panose="020B0604020202020204" pitchFamily="34" charset="0"/>
              </a:rPr>
              <a:t>Lorsqu'une situation d'urgence nécessite la mise en œuvre conjointe de moyens médicaux et de moyens de sauvetage, les services d'aide médicale urgente joignent leurs moyens à ceux qui sont mis en œuvre par les services d'incendie et de secours.</a:t>
            </a:r>
          </a:p>
          <a:p>
            <a:pPr algn="l">
              <a:buClr>
                <a:schemeClr val="tx2"/>
              </a:buClr>
            </a:pPr>
            <a:r>
              <a:rPr lang="fr-FR" sz="1800" b="0" i="0" u="none" strike="noStrike" baseline="0" dirty="0">
                <a:latin typeface="Arial" panose="020B0604020202020204" pitchFamily="34" charset="0"/>
              </a:rPr>
              <a:t>Pour l’accomplissement de ces missions, le SAMU :</a:t>
            </a:r>
          </a:p>
          <a:p>
            <a:pPr lvl="1"/>
            <a:r>
              <a:rPr lang="fr-FR" sz="1400" b="0" i="0" u="none" strike="noStrike" baseline="0" dirty="0">
                <a:latin typeface="Arial" panose="020B0604020202020204" pitchFamily="34" charset="0"/>
              </a:rPr>
              <a:t>dispose d’un centre de réception et de régulation des appels (CRRA 15) ;</a:t>
            </a:r>
          </a:p>
          <a:p>
            <a:pPr lvl="1"/>
            <a:r>
              <a:rPr lang="fr-FR" sz="1400" b="0" i="0" u="none" strike="noStrike" baseline="0" dirty="0">
                <a:latin typeface="Arial" panose="020B0604020202020204" pitchFamily="34" charset="0"/>
              </a:rPr>
              <a:t>dispose de services mobiles d’urgence et de réanimation relevant de centres hospitaliers ;</a:t>
            </a:r>
          </a:p>
          <a:p>
            <a:pPr lvl="1"/>
            <a:r>
              <a:rPr lang="fr-FR" sz="1400" b="0" i="0" u="none" strike="noStrike" baseline="0" dirty="0">
                <a:latin typeface="Arial" panose="020B0604020202020204" pitchFamily="34" charset="0"/>
              </a:rPr>
              <a:t>peut mobiliser un réseau de professionnels de santé (médecins et paramédicaux libéraux, médecins correspondants du SAMU) ;</a:t>
            </a:r>
          </a:p>
          <a:p>
            <a:pPr lvl="1"/>
            <a:r>
              <a:rPr lang="fr-FR" sz="1400" b="0" i="0" u="none" strike="noStrike" baseline="0" dirty="0">
                <a:latin typeface="Arial" panose="020B0604020202020204" pitchFamily="34" charset="0"/>
              </a:rPr>
              <a:t>peut recourir aux moyens du SDIS et des entreprises de transport sanitaire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868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AEDEC7E-641C-4B82-8213-7A8128EF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err="1">
                <a:solidFill>
                  <a:srgbClr val="0070C0"/>
                </a:solidFill>
              </a:rPr>
              <a:t>Missons</a:t>
            </a:r>
            <a:r>
              <a:rPr lang="fr-FR" sz="4000" dirty="0">
                <a:solidFill>
                  <a:srgbClr val="0070C0"/>
                </a:solidFill>
              </a:rPr>
              <a:t> du CRRA 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F858BC1-8514-4433-A89D-747512070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fr-FR" sz="2000" b="0" i="0" u="none" strike="noStrike" baseline="0" dirty="0">
                <a:latin typeface="Arial" panose="020B0604020202020204" pitchFamily="34" charset="0"/>
              </a:rPr>
              <a:t>Le CRRA 15 est notamment chargé :</a:t>
            </a:r>
            <a:br>
              <a:rPr lang="fr-FR" sz="2000" b="0" i="0" u="none" strike="noStrike" baseline="0" dirty="0">
                <a:latin typeface="Arial" panose="020B0604020202020204" pitchFamily="34" charset="0"/>
              </a:rPr>
            </a:br>
            <a:endParaRPr lang="fr-FR" sz="2000" b="0" i="0" u="none" strike="noStrike" baseline="0" dirty="0">
              <a:latin typeface="Arial" panose="020B0604020202020204" pitchFamily="34" charset="0"/>
            </a:endParaRPr>
          </a:p>
          <a:p>
            <a:pPr>
              <a:buClr>
                <a:schemeClr val="tx2"/>
              </a:buClr>
            </a:pPr>
            <a:r>
              <a:rPr lang="fr-FR" sz="2000" b="0" i="0" u="none" strike="noStrike" baseline="0" dirty="0">
                <a:latin typeface="Arial" panose="020B0604020202020204" pitchFamily="34" charset="0"/>
              </a:rPr>
              <a:t>d'assurer une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écoute médicale 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permanente ;</a:t>
            </a:r>
          </a:p>
          <a:p>
            <a:pPr>
              <a:buClr>
                <a:schemeClr val="tx2"/>
              </a:buClr>
            </a:pPr>
            <a:r>
              <a:rPr lang="fr-FR" sz="2000" b="0" i="0" u="none" strike="noStrike" baseline="0" dirty="0">
                <a:latin typeface="Arial" panose="020B0604020202020204" pitchFamily="34" charset="0"/>
              </a:rPr>
              <a:t>de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réceptionner les appels 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téléphoniques acheminés depuis le numéro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15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 ;</a:t>
            </a:r>
          </a:p>
          <a:p>
            <a:pPr>
              <a:buClr>
                <a:schemeClr val="tx2"/>
              </a:buClr>
            </a:pPr>
            <a:r>
              <a:rPr lang="fr-FR" sz="2000" b="0" i="0" u="none" strike="noStrike" baseline="0" dirty="0">
                <a:latin typeface="Arial" panose="020B0604020202020204" pitchFamily="34" charset="0"/>
              </a:rPr>
              <a:t>de recueillir les mises en relation téléphoniques des requérants transmises par le CTA ;</a:t>
            </a:r>
          </a:p>
          <a:p>
            <a:pPr>
              <a:buClr>
                <a:schemeClr val="tx2"/>
              </a:buClr>
            </a:pPr>
            <a:r>
              <a:rPr lang="fr-FR" sz="2000" b="1" i="0" u="none" strike="noStrike" baseline="0" dirty="0">
                <a:latin typeface="Arial" panose="020B0604020202020204" pitchFamily="34" charset="0"/>
              </a:rPr>
              <a:t>d'engager les moyens hospitaliers 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;</a:t>
            </a:r>
          </a:p>
          <a:p>
            <a:pPr>
              <a:buClr>
                <a:schemeClr val="tx2"/>
              </a:buClr>
            </a:pPr>
            <a:r>
              <a:rPr lang="fr-FR" sz="2000" b="0" i="0" u="none" strike="noStrike" baseline="0" dirty="0">
                <a:latin typeface="Arial" panose="020B0604020202020204" pitchFamily="34" charset="0"/>
              </a:rPr>
              <a:t>de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solliciter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, à l’initiative de l’auxiliaire de régulation médicale,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l’engagement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 des moyens du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SDIS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 pour un motif de départ réflexe ;</a:t>
            </a:r>
          </a:p>
          <a:p>
            <a:pPr>
              <a:buClr>
                <a:schemeClr val="tx2"/>
              </a:buClr>
            </a:pPr>
            <a:r>
              <a:rPr lang="fr-FR" sz="2000" b="0" i="0" u="none" strike="noStrike" baseline="0" dirty="0">
                <a:latin typeface="Arial" panose="020B0604020202020204" pitchFamily="34" charset="0"/>
              </a:rPr>
              <a:t>de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solliciter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, sur décision du médecin régulateur,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l’engagement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 d’un vecteur de transport relevant du </a:t>
            </a:r>
            <a:r>
              <a:rPr lang="fr-FR" sz="2000" b="1" i="0" u="none" strike="noStrike" baseline="0" dirty="0">
                <a:latin typeface="Arial" panose="020B0604020202020204" pitchFamily="34" charset="0"/>
              </a:rPr>
              <a:t>SDIS</a:t>
            </a:r>
            <a:r>
              <a:rPr lang="fr-FR" sz="2000" b="0" i="0" u="none" strike="noStrike" baseline="0" dirty="0">
                <a:latin typeface="Arial" panose="020B0604020202020204" pitchFamily="34" charset="0"/>
              </a:rPr>
              <a:t> ou d’une entreprise de transport sanitaire.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415581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F6E9F2D-BC7F-4599-B002-6E8CCB980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Personnels du CRRA 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584C036-CE6A-4418-A172-4126B1649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fr-FR" dirty="0">
                <a:solidFill>
                  <a:srgbClr val="0070C0"/>
                </a:solidFill>
              </a:rPr>
              <a:t>Assistant de régulation médicale (ARM)</a:t>
            </a:r>
            <a:r>
              <a:rPr lang="fr-FR" dirty="0"/>
              <a:t/>
            </a:r>
            <a:br>
              <a:rPr lang="fr-FR" dirty="0"/>
            </a:br>
            <a:r>
              <a:rPr lang="fr-FR" sz="1800" b="0" i="0" u="none" strike="noStrike" baseline="0" dirty="0">
                <a:latin typeface="Arial" panose="020B0604020202020204" pitchFamily="34" charset="0"/>
              </a:rPr>
              <a:t>L’assistant de régulation médicale assure une prise en charge initiale de l’appel sous la responsabilité du médecin régulateur. Il est l’équivalent fonctionnel de l’opérateur CTA.</a:t>
            </a:r>
            <a:endParaRPr lang="fr-FR" dirty="0"/>
          </a:p>
          <a:p>
            <a:pPr algn="l"/>
            <a:r>
              <a:rPr lang="fr-FR" dirty="0">
                <a:solidFill>
                  <a:srgbClr val="0070C0"/>
                </a:solidFill>
              </a:rPr>
              <a:t>Médecin régulateur</a:t>
            </a:r>
            <a:r>
              <a:rPr lang="fr-FR" dirty="0"/>
              <a:t/>
            </a:r>
            <a:br>
              <a:rPr lang="fr-FR" dirty="0"/>
            </a:br>
            <a:r>
              <a:rPr lang="fr-FR" sz="1800" b="0" i="0" u="none" strike="noStrike" baseline="0" dirty="0">
                <a:latin typeface="Arial" panose="020B0604020202020204" pitchFamily="34" charset="0"/>
              </a:rPr>
              <a:t>Le médecin régulateur est un médecin hospitalier urgentiste chargé du traitement des appels relatifs à l’aide médicale urgente. La régulation médicale constitue un acte médical pratiqué par téléphone.</a:t>
            </a:r>
            <a:endParaRPr lang="fr-FR" dirty="0"/>
          </a:p>
          <a:p>
            <a:pPr algn="l"/>
            <a:r>
              <a:rPr lang="fr-FR" dirty="0">
                <a:solidFill>
                  <a:srgbClr val="0070C0"/>
                </a:solidFill>
              </a:rPr>
              <a:t>Médecin de la permanence des soins ambulatoires (PDSA)</a:t>
            </a:r>
            <a:r>
              <a:rPr lang="fr-FR" dirty="0"/>
              <a:t/>
            </a:r>
            <a:br>
              <a:rPr lang="fr-FR" dirty="0"/>
            </a:br>
            <a:r>
              <a:rPr lang="fr-FR" sz="1800" b="0" i="0" u="none" strike="noStrike" baseline="0" dirty="0">
                <a:latin typeface="Arial" panose="020B0604020202020204" pitchFamily="34" charset="0"/>
              </a:rPr>
              <a:t>Le médecin de la permanence des soins est un médecin généraliste chargé du traitement des appels relatifs aux demandes de soins exprimés durant les heures de fermeture des cabinets médicaux.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98067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6196451" y="5214158"/>
            <a:ext cx="2947550" cy="971769"/>
          </a:xfrm>
          <a:prstGeom prst="rect">
            <a:avLst/>
          </a:prstGeom>
          <a:noFill/>
        </p:spPr>
        <p:txBody>
          <a:bodyPr wrap="square" lIns="86706" tIns="43353" rIns="86706" bIns="43353" rtlCol="0">
            <a:spAutoFit/>
          </a:bodyPr>
          <a:lstStyle/>
          <a:p>
            <a:r>
              <a:rPr lang="fr-FR" sz="1149" dirty="0"/>
              <a:t>Transfère</a:t>
            </a:r>
          </a:p>
          <a:p>
            <a:endParaRPr lang="fr-FR" sz="1149" dirty="0"/>
          </a:p>
          <a:p>
            <a:r>
              <a:rPr lang="fr-FR" sz="1149" dirty="0"/>
              <a:t>Sollicite l’engagement</a:t>
            </a:r>
          </a:p>
          <a:p>
            <a:endParaRPr lang="fr-FR" sz="1149" dirty="0"/>
          </a:p>
          <a:p>
            <a:r>
              <a:rPr lang="fr-FR" sz="1149" dirty="0"/>
              <a:t>* </a:t>
            </a:r>
            <a:r>
              <a:rPr lang="fr-FR" sz="1149" u="sng" dirty="0"/>
              <a:t>Circonstances particulières </a:t>
            </a:r>
            <a:r>
              <a:rPr lang="fr-FR" sz="1149" dirty="0"/>
              <a:t>: voir DO SUAP 2</a:t>
            </a:r>
          </a:p>
        </p:txBody>
      </p:sp>
      <p:pic>
        <p:nvPicPr>
          <p:cNvPr id="13" name="Image 12" descr="15-pho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08111" y="701703"/>
            <a:ext cx="527779" cy="7649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11315" y="1947583"/>
            <a:ext cx="967062" cy="705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06" tIns="43353" rIns="86706" bIns="43353" rtlCol="0" anchor="ctr"/>
          <a:lstStyle/>
          <a:p>
            <a:pPr algn="ctr"/>
            <a:r>
              <a:rPr lang="fr-FR" sz="1330" dirty="0"/>
              <a:t>Soin ou conseil 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76895" y="1856961"/>
            <a:ext cx="978636" cy="705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06" tIns="43353" rIns="86706" bIns="43353" rtlCol="0" anchor="ctr"/>
          <a:lstStyle/>
          <a:p>
            <a:pPr algn="ctr"/>
            <a:r>
              <a:rPr lang="fr-FR" sz="1330" dirty="0"/>
              <a:t>Urgence médicale</a:t>
            </a:r>
            <a:r>
              <a:rPr lang="fr-FR" sz="1149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13516" y="1900090"/>
            <a:ext cx="1440160" cy="705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06" tIns="43353" rIns="86706" bIns="43353" rtlCol="0" anchor="ctr"/>
          <a:lstStyle/>
          <a:p>
            <a:pPr algn="ctr"/>
            <a:r>
              <a:rPr lang="fr-FR" sz="1330" dirty="0"/>
              <a:t>ACR ou circonstances particulières *?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64133" y="3207398"/>
            <a:ext cx="1440160" cy="9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06" tIns="43353" rIns="86706" bIns="43353" rtlCol="0" anchor="ctr"/>
          <a:lstStyle/>
          <a:p>
            <a:pPr algn="ctr"/>
            <a:r>
              <a:rPr lang="fr-FR" sz="1149" dirty="0">
                <a:solidFill>
                  <a:sysClr val="windowText" lastClr="000000"/>
                </a:solidFill>
              </a:rPr>
              <a:t>Médecin de la permanence des soins ambulatoires </a:t>
            </a:r>
            <a:r>
              <a:rPr lang="fr-FR" sz="968" dirty="0">
                <a:solidFill>
                  <a:sysClr val="windowText" lastClr="000000"/>
                </a:solidFill>
              </a:rPr>
              <a:t>(généraliste, en dehors des heures d’ouverture des cabinets médicaux)</a:t>
            </a:r>
            <a:endParaRPr lang="fr-FR" sz="1149" dirty="0"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44905" y="3164268"/>
            <a:ext cx="1440160" cy="4432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06" tIns="43353" rIns="86706" bIns="43353" rtlCol="0" anchor="ctr"/>
          <a:lstStyle/>
          <a:p>
            <a:pPr algn="ctr"/>
            <a:r>
              <a:rPr lang="fr-FR" sz="1149" dirty="0">
                <a:solidFill>
                  <a:sysClr val="windowText" lastClr="000000"/>
                </a:solidFill>
              </a:rPr>
              <a:t>Médecin régulateur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30490" y="3694772"/>
            <a:ext cx="1440160" cy="4432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06" tIns="43353" rIns="86706" bIns="43353" rtlCol="0" anchor="ctr"/>
          <a:lstStyle/>
          <a:p>
            <a:pPr algn="ctr"/>
            <a:r>
              <a:rPr lang="fr-FR" sz="1149" dirty="0">
                <a:solidFill>
                  <a:sysClr val="windowText" lastClr="000000"/>
                </a:solidFill>
              </a:rPr>
              <a:t>Médecin régulateur</a:t>
            </a:r>
          </a:p>
        </p:txBody>
      </p:sp>
      <p:cxnSp>
        <p:nvCxnSpPr>
          <p:cNvPr id="23" name="Connecteur droit avec flèche 22"/>
          <p:cNvCxnSpPr>
            <a:cxnSpLocks/>
            <a:stCxn id="14" idx="2"/>
            <a:endCxn id="18" idx="0"/>
          </p:cNvCxnSpPr>
          <p:nvPr/>
        </p:nvCxnSpPr>
        <p:spPr>
          <a:xfrm flipH="1">
            <a:off x="1784213" y="2653391"/>
            <a:ext cx="10632" cy="55400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cxnSpLocks/>
            <a:stCxn id="15" idx="2"/>
            <a:endCxn id="19" idx="0"/>
          </p:cNvCxnSpPr>
          <p:nvPr/>
        </p:nvCxnSpPr>
        <p:spPr>
          <a:xfrm flipH="1">
            <a:off x="4564985" y="2562775"/>
            <a:ext cx="1229" cy="60149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e 47"/>
          <p:cNvGrpSpPr/>
          <p:nvPr/>
        </p:nvGrpSpPr>
        <p:grpSpPr>
          <a:xfrm>
            <a:off x="6919857" y="3080767"/>
            <a:ext cx="1440160" cy="443205"/>
            <a:chOff x="5724128" y="2348880"/>
            <a:chExt cx="1440160" cy="504056"/>
          </a:xfrm>
        </p:grpSpPr>
        <p:sp>
          <p:nvSpPr>
            <p:cNvPr id="21" name="Rectangle 20"/>
            <p:cNvSpPr/>
            <p:nvPr/>
          </p:nvSpPr>
          <p:spPr>
            <a:xfrm>
              <a:off x="5724128" y="2348880"/>
              <a:ext cx="1440160" cy="50405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49" dirty="0">
                  <a:solidFill>
                    <a:sysClr val="windowText" lastClr="000000"/>
                  </a:solidFill>
                </a:rPr>
                <a:t>      Opérateur CTA</a:t>
              </a:r>
            </a:p>
          </p:txBody>
        </p:sp>
        <p:pic>
          <p:nvPicPr>
            <p:cNvPr id="29" name="Image 28" descr="sticker-incendie-telephone-pompier-112-18.jpg"/>
            <p:cNvPicPr>
              <a:picLocks noChangeAspect="1"/>
            </p:cNvPicPr>
            <p:nvPr/>
          </p:nvPicPr>
          <p:blipFill>
            <a:blip r:embed="rId3" cstate="print"/>
            <a:srcRect l="23882" t="11941" r="16413" b="16413"/>
            <a:stretch>
              <a:fillRect/>
            </a:stretch>
          </p:blipFill>
          <p:spPr>
            <a:xfrm>
              <a:off x="5734761" y="2380779"/>
              <a:ext cx="360040" cy="432048"/>
            </a:xfrm>
            <a:prstGeom prst="rect">
              <a:avLst/>
            </a:prstGeom>
          </p:spPr>
        </p:pic>
      </p:grpSp>
      <p:cxnSp>
        <p:nvCxnSpPr>
          <p:cNvPr id="33" name="Connecteur en angle 32"/>
          <p:cNvCxnSpPr>
            <a:cxnSpLocks/>
            <a:stCxn id="16" idx="2"/>
            <a:endCxn id="21" idx="1"/>
          </p:cNvCxnSpPr>
          <p:nvPr/>
        </p:nvCxnSpPr>
        <p:spPr>
          <a:xfrm rot="16200000" flipH="1">
            <a:off x="6478494" y="2861006"/>
            <a:ext cx="696465" cy="186261"/>
          </a:xfrm>
          <a:prstGeom prst="bentConnector2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en angle 32"/>
          <p:cNvCxnSpPr>
            <a:cxnSpLocks/>
            <a:stCxn id="16" idx="2"/>
            <a:endCxn id="20" idx="1"/>
          </p:cNvCxnSpPr>
          <p:nvPr/>
        </p:nvCxnSpPr>
        <p:spPr>
          <a:xfrm rot="16200000" flipH="1">
            <a:off x="6176808" y="3162693"/>
            <a:ext cx="1310470" cy="196894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cxnSpLocks/>
            <a:stCxn id="13" idx="2"/>
            <a:endCxn id="14" idx="0"/>
          </p:cNvCxnSpPr>
          <p:nvPr/>
        </p:nvCxnSpPr>
        <p:spPr>
          <a:xfrm flipH="1">
            <a:off x="1794846" y="1466636"/>
            <a:ext cx="2777154" cy="4809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>
            <a:cxnSpLocks/>
            <a:stCxn id="13" idx="2"/>
            <a:endCxn id="15" idx="0"/>
          </p:cNvCxnSpPr>
          <p:nvPr/>
        </p:nvCxnSpPr>
        <p:spPr>
          <a:xfrm flipH="1">
            <a:off x="4566213" y="1466636"/>
            <a:ext cx="5787" cy="39032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cxnSpLocks/>
            <a:stCxn id="13" idx="2"/>
            <a:endCxn id="16" idx="0"/>
          </p:cNvCxnSpPr>
          <p:nvPr/>
        </p:nvCxnSpPr>
        <p:spPr>
          <a:xfrm>
            <a:off x="4572000" y="1466636"/>
            <a:ext cx="2161596" cy="43345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>
            <a:cxnSpLocks/>
          </p:cNvCxnSpPr>
          <p:nvPr/>
        </p:nvCxnSpPr>
        <p:spPr>
          <a:xfrm>
            <a:off x="5763177" y="5388319"/>
            <a:ext cx="29475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>
            <a:cxnSpLocks/>
          </p:cNvCxnSpPr>
          <p:nvPr/>
        </p:nvCxnSpPr>
        <p:spPr>
          <a:xfrm>
            <a:off x="5773810" y="5700633"/>
            <a:ext cx="294755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308F18A1-87A5-43D9-8416-4FB34EEC738E}"/>
              </a:ext>
            </a:extLst>
          </p:cNvPr>
          <p:cNvSpPr/>
          <p:nvPr/>
        </p:nvSpPr>
        <p:spPr>
          <a:xfrm>
            <a:off x="147810" y="4936855"/>
            <a:ext cx="4129063" cy="16681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209" dirty="0"/>
              <a:t>Au SAMU 14, le plus souvent :</a:t>
            </a:r>
          </a:p>
          <a:p>
            <a:endParaRPr lang="fr-FR" sz="1209" dirty="0"/>
          </a:p>
          <a:p>
            <a:pPr marL="276469" indent="-276469">
              <a:buFontTx/>
              <a:buChar char="-"/>
            </a:pPr>
            <a:r>
              <a:rPr lang="fr-FR" sz="1209" dirty="0"/>
              <a:t>1 médecin urgentiste affecté à la régulation des urgences médicales</a:t>
            </a:r>
          </a:p>
          <a:p>
            <a:pPr marL="276469" indent="-276469">
              <a:buFontTx/>
              <a:buChar char="-"/>
            </a:pPr>
            <a:r>
              <a:rPr lang="fr-FR" sz="1209" dirty="0"/>
              <a:t>Aidé par les médecins urgentistes des SMUR Caen 1 et 2 (quand ils ne sont pas en intervention)</a:t>
            </a:r>
          </a:p>
          <a:p>
            <a:pPr marL="276469" indent="-276469">
              <a:buFontTx/>
              <a:buChar char="-"/>
            </a:pPr>
            <a:r>
              <a:rPr lang="fr-FR" sz="1209" dirty="0"/>
              <a:t>La nuit, présence d’un médecin généraliste dédié à la PDSA</a:t>
            </a:r>
          </a:p>
        </p:txBody>
      </p:sp>
    </p:spTree>
    <p:extLst>
      <p:ext uri="{BB962C8B-B14F-4D97-AF65-F5344CB8AC3E}">
        <p14:creationId xmlns:p14="http://schemas.microsoft.com/office/powerpoint/2010/main" xmlns="" val="37635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A81021-7ECA-42F3-9E7B-715ECAB4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algn="l"/>
            <a:r>
              <a:rPr lang="fr-FR" sz="4000" dirty="0">
                <a:solidFill>
                  <a:srgbClr val="0070C0"/>
                </a:solidFill>
              </a:rPr>
              <a:t>DO SUAP n°2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xmlns="" id="{5DF6E773-4892-4C28-980F-C8B7B34DF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543" y="1712154"/>
            <a:ext cx="3643401" cy="4525963"/>
          </a:xfrm>
        </p:spPr>
        <p:txBody>
          <a:bodyPr/>
          <a:lstStyle/>
          <a:p>
            <a:r>
              <a:rPr lang="fr-FR" dirty="0"/>
              <a:t>Modalités communes de gestion des appels pour SUAP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3481AC7B-D49E-472A-A720-A616BFD80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-6490"/>
            <a:ext cx="4788024" cy="68227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4496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E887416-0F89-4A7F-9B03-DE4951699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Logigramme commun 15 - 18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F41C0F9-693F-4EA9-A8E2-88E050B06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Depuis le 1</a:t>
            </a:r>
            <a:r>
              <a:rPr lang="fr-FR" baseline="30000" dirty="0"/>
              <a:t>er</a:t>
            </a:r>
            <a:r>
              <a:rPr lang="fr-FR" dirty="0"/>
              <a:t> juin 2018, un logigramme commun aux opérateurs du CTA (18) et du CRRA (15) définit les modalités d’engagement des moyens en SUAP, quelque soit le cheminement de l’appel,</a:t>
            </a:r>
          </a:p>
        </p:txBody>
      </p:sp>
    </p:spTree>
    <p:extLst>
      <p:ext uri="{BB962C8B-B14F-4D97-AF65-F5344CB8AC3E}">
        <p14:creationId xmlns:p14="http://schemas.microsoft.com/office/powerpoint/2010/main" xmlns="" val="8310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Circulaire interministérielle 2015-190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7638"/>
            <a:ext cx="3672408" cy="54411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447" y="1700808"/>
            <a:ext cx="5050660" cy="44633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1B24D9B-E95E-47C8-AA14-D53479B613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8015" y="131867"/>
            <a:ext cx="380575" cy="3805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8D07A9C9-2D0D-49BD-8D3F-DCBD9698A8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6972" y="43914"/>
            <a:ext cx="315841" cy="55648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AD4E1F79-5571-4AB7-B785-A99DC5634E3D}"/>
              </a:ext>
            </a:extLst>
          </p:cNvPr>
          <p:cNvSpPr txBox="1"/>
          <p:nvPr/>
        </p:nvSpPr>
        <p:spPr>
          <a:xfrm>
            <a:off x="3216061" y="88102"/>
            <a:ext cx="2671407" cy="478443"/>
          </a:xfrm>
          <a:prstGeom prst="rect">
            <a:avLst/>
          </a:prstGeom>
          <a:noFill/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45825" tIns="22913" rIns="45825" bIns="22913" rtlCol="0">
            <a:spAutoFit/>
          </a:bodyPr>
          <a:lstStyle/>
          <a:p>
            <a:pPr algn="ctr" defTabSz="718595">
              <a:defRPr/>
            </a:pPr>
            <a:r>
              <a:rPr lang="fr-FR" sz="1404" kern="0" dirty="0">
                <a:solidFill>
                  <a:prstClr val="black"/>
                </a:solidFill>
              </a:rPr>
              <a:t>Logigramme commun de prise d’appel pour SUAP </a:t>
            </a:r>
            <a:r>
              <a:rPr lang="fr-FR" sz="902" kern="0" dirty="0">
                <a:solidFill>
                  <a:prstClr val="black"/>
                </a:solidFill>
              </a:rPr>
              <a:t>Version 1</a:t>
            </a:r>
            <a:r>
              <a:rPr lang="fr-FR" sz="902" kern="0" baseline="30000" dirty="0">
                <a:solidFill>
                  <a:prstClr val="black"/>
                </a:solidFill>
              </a:rPr>
              <a:t>er</a:t>
            </a:r>
            <a:r>
              <a:rPr lang="fr-FR" sz="902" kern="0" dirty="0">
                <a:solidFill>
                  <a:prstClr val="black"/>
                </a:solidFill>
              </a:rPr>
              <a:t> février 2021</a:t>
            </a:r>
            <a:endParaRPr lang="fr-FR" sz="1404" kern="0" dirty="0">
              <a:solidFill>
                <a:prstClr val="black"/>
              </a:solidFill>
            </a:endParaRPr>
          </a:p>
        </p:txBody>
      </p:sp>
      <p:sp>
        <p:nvSpPr>
          <p:cNvPr id="10" name="Rectangle à coins arrondis 16">
            <a:extLst>
              <a:ext uri="{FF2B5EF4-FFF2-40B4-BE49-F238E27FC236}">
                <a16:creationId xmlns:a16="http://schemas.microsoft.com/office/drawing/2014/main" xmlns="" id="{545CBD33-72E8-4DC1-B1CA-2D75BB4AF868}"/>
              </a:ext>
            </a:extLst>
          </p:cNvPr>
          <p:cNvSpPr/>
          <p:nvPr/>
        </p:nvSpPr>
        <p:spPr>
          <a:xfrm>
            <a:off x="692601" y="18297"/>
            <a:ext cx="1353499" cy="180480"/>
          </a:xfrm>
          <a:prstGeom prst="round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458389">
              <a:defRPr/>
            </a:pPr>
            <a:r>
              <a:rPr lang="fr-FR" sz="902" kern="0" dirty="0">
                <a:solidFill>
                  <a:prstClr val="white"/>
                </a:solidFill>
                <a:latin typeface="Calibri"/>
              </a:rPr>
              <a:t>Départ réflexe</a:t>
            </a:r>
          </a:p>
        </p:txBody>
      </p:sp>
      <p:sp>
        <p:nvSpPr>
          <p:cNvPr id="17" name="Rectangle à coins arrondis 17">
            <a:extLst>
              <a:ext uri="{FF2B5EF4-FFF2-40B4-BE49-F238E27FC236}">
                <a16:creationId xmlns:a16="http://schemas.microsoft.com/office/drawing/2014/main" xmlns="" id="{A76B49A2-FF61-452A-B67D-33634F925276}"/>
              </a:ext>
            </a:extLst>
          </p:cNvPr>
          <p:cNvSpPr/>
          <p:nvPr/>
        </p:nvSpPr>
        <p:spPr>
          <a:xfrm>
            <a:off x="3691185" y="4423863"/>
            <a:ext cx="1516204" cy="180480"/>
          </a:xfrm>
          <a:prstGeom prst="roundRect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458389">
              <a:defRPr/>
            </a:pPr>
            <a:r>
              <a:rPr lang="fr-FR" sz="902" kern="0" dirty="0">
                <a:solidFill>
                  <a:prstClr val="white"/>
                </a:solidFill>
                <a:latin typeface="Calibri"/>
              </a:rPr>
              <a:t>Départ avant régulation</a:t>
            </a:r>
          </a:p>
        </p:txBody>
      </p:sp>
      <p:sp>
        <p:nvSpPr>
          <p:cNvPr id="21" name="Rectangle à coins arrondis 18">
            <a:extLst>
              <a:ext uri="{FF2B5EF4-FFF2-40B4-BE49-F238E27FC236}">
                <a16:creationId xmlns:a16="http://schemas.microsoft.com/office/drawing/2014/main" xmlns="" id="{9EE4BC23-9851-4826-B01E-4B5FC386032F}"/>
              </a:ext>
            </a:extLst>
          </p:cNvPr>
          <p:cNvSpPr/>
          <p:nvPr/>
        </p:nvSpPr>
        <p:spPr>
          <a:xfrm>
            <a:off x="7469679" y="2888818"/>
            <a:ext cx="1534000" cy="18048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458389">
              <a:defRPr/>
            </a:pPr>
            <a:r>
              <a:rPr lang="fr-FR" sz="902" kern="0" dirty="0">
                <a:solidFill>
                  <a:prstClr val="white"/>
                </a:solidFill>
                <a:latin typeface="Calibri"/>
              </a:rPr>
              <a:t>Départ après régulation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93DACB1-3506-45C5-B61A-B3C4080D1D01}"/>
              </a:ext>
            </a:extLst>
          </p:cNvPr>
          <p:cNvSpPr/>
          <p:nvPr/>
        </p:nvSpPr>
        <p:spPr>
          <a:xfrm>
            <a:off x="105187" y="0"/>
            <a:ext cx="8933626" cy="68580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01B78CE-C76A-40FF-ADA0-399D6BD9ECA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376090" y="12845"/>
            <a:ext cx="3423132" cy="4624290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xmlns="" id="{63478CC8-3048-4CDC-906E-CA631D3CBA29}"/>
              </a:ext>
            </a:extLst>
          </p:cNvPr>
          <p:cNvSpPr/>
          <p:nvPr/>
        </p:nvSpPr>
        <p:spPr>
          <a:xfrm>
            <a:off x="6810458" y="51189"/>
            <a:ext cx="2176258" cy="11577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602" b="1" dirty="0">
                <a:solidFill>
                  <a:srgbClr val="FF0000"/>
                </a:solidFill>
              </a:rPr>
              <a:t>Consignes particulières :</a:t>
            </a:r>
          </a:p>
          <a:p>
            <a:pPr marL="143246" indent="-143246">
              <a:buFontTx/>
              <a:buChar char="-"/>
            </a:pPr>
            <a:r>
              <a:rPr lang="fr-FR" sz="602" dirty="0">
                <a:solidFill>
                  <a:schemeClr val="tx1"/>
                </a:solidFill>
              </a:rPr>
              <a:t>aucun engagement pour carence en dehors du Calvados,</a:t>
            </a:r>
          </a:p>
          <a:p>
            <a:pPr marL="143246" indent="-143246">
              <a:buFontTx/>
              <a:buChar char="-"/>
            </a:pPr>
            <a:r>
              <a:rPr lang="fr-FR" sz="602" dirty="0">
                <a:solidFill>
                  <a:schemeClr val="tx1"/>
                </a:solidFill>
              </a:rPr>
              <a:t>si aucun VSAV n’est disponible en 1</a:t>
            </a:r>
            <a:r>
              <a:rPr lang="fr-FR" sz="602" baseline="30000" dirty="0">
                <a:solidFill>
                  <a:schemeClr val="tx1"/>
                </a:solidFill>
              </a:rPr>
              <a:t>er</a:t>
            </a:r>
            <a:r>
              <a:rPr lang="fr-FR" sz="602" dirty="0">
                <a:solidFill>
                  <a:schemeClr val="tx1"/>
                </a:solidFill>
              </a:rPr>
              <a:t> appel, pour les départs réflexes, engagement de VLU/VTU en prompt secours possible</a:t>
            </a:r>
          </a:p>
          <a:p>
            <a:pPr marL="143246" indent="-143246">
              <a:buFontTx/>
              <a:buChar char="-"/>
            </a:pPr>
            <a:r>
              <a:rPr lang="fr-FR" sz="602" dirty="0">
                <a:solidFill>
                  <a:schemeClr val="tx1"/>
                </a:solidFill>
              </a:rPr>
              <a:t>motifs « Autres circonstances particulières » soumis à validation du chef de salle (ou adjoint)</a:t>
            </a:r>
          </a:p>
          <a:p>
            <a:pPr marL="143246" indent="-143246">
              <a:buFontTx/>
              <a:buChar char="-"/>
            </a:pPr>
            <a:r>
              <a:rPr lang="fr-FR" sz="602" dirty="0">
                <a:solidFill>
                  <a:schemeClr val="tx1"/>
                </a:solidFill>
              </a:rPr>
              <a:t>transport inter hospitalier soumis à validation du chef de site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xmlns="" id="{B00D6323-514A-4159-9BA3-388159FF850E}"/>
              </a:ext>
            </a:extLst>
          </p:cNvPr>
          <p:cNvGrpSpPr>
            <a:grpSpLocks noChangeAspect="1"/>
          </p:cNvGrpSpPr>
          <p:nvPr/>
        </p:nvGrpSpPr>
        <p:grpSpPr>
          <a:xfrm>
            <a:off x="146749" y="236774"/>
            <a:ext cx="2526726" cy="4406014"/>
            <a:chOff x="-6697669" y="19050"/>
            <a:chExt cx="6716062" cy="11711218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xmlns="" id="{3B97264D-D4FC-44B9-A30A-7371A03F6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6697669" y="19050"/>
              <a:ext cx="6716062" cy="512516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xmlns="" id="{40D55694-5487-49E9-ACB3-D0825525F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6697669" y="5118995"/>
              <a:ext cx="6687483" cy="6611273"/>
            </a:xfrm>
            <a:prstGeom prst="rect">
              <a:avLst/>
            </a:prstGeom>
          </p:spPr>
        </p:pic>
      </p:grpSp>
      <p:pic>
        <p:nvPicPr>
          <p:cNvPr id="32" name="Image 31">
            <a:extLst>
              <a:ext uri="{FF2B5EF4-FFF2-40B4-BE49-F238E27FC236}">
                <a16:creationId xmlns:a16="http://schemas.microsoft.com/office/drawing/2014/main" xmlns="" id="{845F0506-7BD1-454D-B452-1992E4DF707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997" y="4681157"/>
            <a:ext cx="2526726" cy="215854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xmlns="" id="{3E009094-581B-430C-97EA-931D2E55E6F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92047" y="4730304"/>
            <a:ext cx="2526726" cy="56590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xmlns="" id="{26121DBF-0D4C-4ED5-B2DE-F4D5CD333B15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92047" y="5340415"/>
            <a:ext cx="2526726" cy="55948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xmlns="" id="{AD1B7A35-ABC9-491C-BACF-FA09E38BCBE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92047" y="5944116"/>
            <a:ext cx="2526726" cy="87352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xmlns="" id="{A977131E-1C22-4183-9453-529BC6F70FA8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81277" y="3145566"/>
            <a:ext cx="2526726" cy="1565706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xmlns="" id="{915FED50-C119-4055-95D4-575B72283226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81277" y="4746070"/>
            <a:ext cx="2526726" cy="1619696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xmlns="" id="{28C641B0-A8E0-4475-99AB-29BE207386B8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81277" y="6400563"/>
            <a:ext cx="2526726" cy="43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621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7" grpId="0" animBg="1"/>
      <p:bldP spid="21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xmlns="" id="{E4F6262D-09EF-4A87-8CA1-65A0424A6B8B}"/>
              </a:ext>
            </a:extLst>
          </p:cNvPr>
          <p:cNvSpPr/>
          <p:nvPr/>
        </p:nvSpPr>
        <p:spPr>
          <a:xfrm>
            <a:off x="2609234" y="2289330"/>
            <a:ext cx="4305422" cy="158287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62" dirty="0"/>
              <a:t>Appel concernant</a:t>
            </a:r>
            <a:br>
              <a:rPr lang="fr-FR" sz="2462" dirty="0"/>
            </a:br>
            <a:r>
              <a:rPr lang="fr-FR" sz="2462" dirty="0"/>
              <a:t>le secours d’urgence à personne</a:t>
            </a:r>
          </a:p>
        </p:txBody>
      </p:sp>
      <p:pic>
        <p:nvPicPr>
          <p:cNvPr id="5" name="Image 4" descr="15-phone.jpg">
            <a:extLst>
              <a:ext uri="{FF2B5EF4-FFF2-40B4-BE49-F238E27FC236}">
                <a16:creationId xmlns:a16="http://schemas.microsoft.com/office/drawing/2014/main" xmlns="" id="{1F96A8C8-BDBE-4420-884D-DC921F61486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1781" y="4092516"/>
            <a:ext cx="506520" cy="834914"/>
          </a:xfrm>
          <a:prstGeom prst="rect">
            <a:avLst/>
          </a:prstGeom>
        </p:spPr>
      </p:pic>
      <p:pic>
        <p:nvPicPr>
          <p:cNvPr id="6" name="Image 5" descr="sticker-incendie-telephone-pompier-112-18.jpg">
            <a:extLst>
              <a:ext uri="{FF2B5EF4-FFF2-40B4-BE49-F238E27FC236}">
                <a16:creationId xmlns:a16="http://schemas.microsoft.com/office/drawing/2014/main" xmlns="" id="{40B7B585-9113-46C6-A145-BF62C6FE542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3882" t="11941" r="16413" b="16413"/>
          <a:stretch>
            <a:fillRect/>
          </a:stretch>
        </p:blipFill>
        <p:spPr>
          <a:xfrm>
            <a:off x="3558959" y="4062149"/>
            <a:ext cx="746372" cy="8956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2ACB74DB-252A-4B10-AB25-A44F1BE27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3176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E731ADF-6725-4954-A69E-D1B13675B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4D7470E-8980-4D1B-A635-76BD43DB7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SUAP au SDIS du Calvados</a:t>
            </a:r>
          </a:p>
          <a:p>
            <a:r>
              <a:rPr lang="fr-FR" dirty="0"/>
              <a:t>Les autres acteurs du SUAP</a:t>
            </a:r>
          </a:p>
          <a:p>
            <a:r>
              <a:rPr lang="fr-FR" dirty="0"/>
              <a:t>Le cadre réglementaire national</a:t>
            </a:r>
          </a:p>
          <a:p>
            <a:r>
              <a:rPr lang="fr-FR" dirty="0"/>
              <a:t>L’application au SDIS 14 : le logigramme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85842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1B24D9B-E95E-47C8-AA14-D53479B613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8015" y="131867"/>
            <a:ext cx="380575" cy="3805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8D07A9C9-2D0D-49BD-8D3F-DCBD9698A8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6972" y="43914"/>
            <a:ext cx="315841" cy="55648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AD4E1F79-5571-4AB7-B785-A99DC5634E3D}"/>
              </a:ext>
            </a:extLst>
          </p:cNvPr>
          <p:cNvSpPr txBox="1"/>
          <p:nvPr/>
        </p:nvSpPr>
        <p:spPr>
          <a:xfrm>
            <a:off x="3216061" y="88102"/>
            <a:ext cx="2671407" cy="478443"/>
          </a:xfrm>
          <a:prstGeom prst="rect">
            <a:avLst/>
          </a:prstGeom>
          <a:noFill/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45825" tIns="22913" rIns="45825" bIns="22913" rtlCol="0">
            <a:spAutoFit/>
          </a:bodyPr>
          <a:lstStyle/>
          <a:p>
            <a:pPr algn="ctr" defTabSz="718595">
              <a:defRPr/>
            </a:pPr>
            <a:r>
              <a:rPr lang="fr-FR" sz="1404" kern="0" dirty="0">
                <a:solidFill>
                  <a:prstClr val="black"/>
                </a:solidFill>
              </a:rPr>
              <a:t>Logigramme commun de prise d’appel pour SUAP </a:t>
            </a:r>
            <a:r>
              <a:rPr lang="fr-FR" sz="902" kern="0" dirty="0">
                <a:solidFill>
                  <a:prstClr val="black"/>
                </a:solidFill>
              </a:rPr>
              <a:t>Version 1</a:t>
            </a:r>
            <a:r>
              <a:rPr lang="fr-FR" sz="902" kern="0" baseline="30000" dirty="0">
                <a:solidFill>
                  <a:prstClr val="black"/>
                </a:solidFill>
              </a:rPr>
              <a:t>er</a:t>
            </a:r>
            <a:r>
              <a:rPr lang="fr-FR" sz="902" kern="0" dirty="0">
                <a:solidFill>
                  <a:prstClr val="black"/>
                </a:solidFill>
              </a:rPr>
              <a:t> février 2021</a:t>
            </a:r>
            <a:endParaRPr lang="fr-FR" sz="1404" kern="0" dirty="0">
              <a:solidFill>
                <a:prstClr val="black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93DACB1-3506-45C5-B61A-B3C4080D1D01}"/>
              </a:ext>
            </a:extLst>
          </p:cNvPr>
          <p:cNvSpPr/>
          <p:nvPr/>
        </p:nvSpPr>
        <p:spPr>
          <a:xfrm>
            <a:off x="105187" y="0"/>
            <a:ext cx="8933626" cy="68580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01B78CE-C76A-40FF-ADA0-399D6BD9ECA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484854" y="-469839"/>
            <a:ext cx="6174292" cy="834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715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Processus 21">
            <a:extLst>
              <a:ext uri="{FF2B5EF4-FFF2-40B4-BE49-F238E27FC236}">
                <a16:creationId xmlns:a16="http://schemas.microsoft.com/office/drawing/2014/main" xmlns="" id="{BDFBCFB6-108C-4F2E-85EB-6D82867260BD}"/>
              </a:ext>
            </a:extLst>
          </p:cNvPr>
          <p:cNvSpPr/>
          <p:nvPr/>
        </p:nvSpPr>
        <p:spPr>
          <a:xfrm>
            <a:off x="5796844" y="2277853"/>
            <a:ext cx="2389010" cy="355081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88" dirty="0"/>
              <a:t>Circonstances particulières</a:t>
            </a:r>
          </a:p>
          <a:p>
            <a:pPr algn="ctr"/>
            <a:endParaRPr lang="fr-FR" sz="1088" dirty="0"/>
          </a:p>
          <a:p>
            <a:pPr>
              <a:buFont typeface="Arial" pitchFamily="34" charset="0"/>
              <a:buChar char="•"/>
            </a:pPr>
            <a:r>
              <a:rPr lang="fr-FR" sz="1451" dirty="0"/>
              <a:t>Noyade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Pendaison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Electrisation foudroiement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Personne restant à terre suite à une chute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Personne ensevelie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Blessé par arme à feu ou arme blanche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Suspicion d’intox collective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Suspicion d’intox CO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Sauvetage en milieu hostile</a:t>
            </a:r>
          </a:p>
        </p:txBody>
      </p:sp>
      <p:sp>
        <p:nvSpPr>
          <p:cNvPr id="3" name="Organigramme : Processus 22">
            <a:extLst>
              <a:ext uri="{FF2B5EF4-FFF2-40B4-BE49-F238E27FC236}">
                <a16:creationId xmlns:a16="http://schemas.microsoft.com/office/drawing/2014/main" xmlns="" id="{191FA538-DAEC-46A2-8ECB-B4822F0198EA}"/>
              </a:ext>
            </a:extLst>
          </p:cNvPr>
          <p:cNvSpPr/>
          <p:nvPr/>
        </p:nvSpPr>
        <p:spPr>
          <a:xfrm>
            <a:off x="958145" y="2277852"/>
            <a:ext cx="2389012" cy="355711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88" dirty="0"/>
              <a:t>Urgences vitales</a:t>
            </a:r>
          </a:p>
          <a:p>
            <a:pPr algn="ctr"/>
            <a:endParaRPr lang="fr-FR" sz="1451" dirty="0"/>
          </a:p>
          <a:p>
            <a:pPr>
              <a:buFont typeface="Arial" pitchFamily="34" charset="0"/>
              <a:buChar char="•"/>
            </a:pPr>
            <a:r>
              <a:rPr lang="fr-FR" sz="1451" dirty="0"/>
              <a:t>Arrêt cardiaque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Détresse respiratoire aigüe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Personne inconsciente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Hémorragie sévère externe ou extériorisée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Membre (ou doigt) sectionné ou arraché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Membre ou tronc écrasé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Brûlure grave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Accouchement imminent ou en cours</a:t>
            </a:r>
          </a:p>
          <a:p>
            <a:pPr>
              <a:buFont typeface="Arial" pitchFamily="34" charset="0"/>
              <a:buChar char="•"/>
            </a:pPr>
            <a:r>
              <a:rPr lang="fr-FR" sz="1451" dirty="0"/>
              <a:t>TS risque imminent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82EC33C7-1782-49E3-8A29-A1C3503F70F0}"/>
              </a:ext>
            </a:extLst>
          </p:cNvPr>
          <p:cNvSpPr txBox="1"/>
          <p:nvPr/>
        </p:nvSpPr>
        <p:spPr>
          <a:xfrm>
            <a:off x="2965553" y="1023030"/>
            <a:ext cx="3238451" cy="417037"/>
          </a:xfrm>
          <a:prstGeom prst="rect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rtlCol="0">
            <a:spAutoFit/>
          </a:bodyPr>
          <a:lstStyle/>
          <a:p>
            <a:r>
              <a:rPr lang="fr-FR" sz="2110" dirty="0">
                <a:solidFill>
                  <a:srgbClr val="FF0000"/>
                </a:solidFill>
              </a:rPr>
              <a:t>Les motifs de départ réflexe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xmlns="" id="{ADEC2CC1-A88D-4CAE-B1AC-AD56A5120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885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6463" y="532348"/>
            <a:ext cx="7576034" cy="57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rganigramme : Processus 22">
            <a:extLst>
              <a:ext uri="{FF2B5EF4-FFF2-40B4-BE49-F238E27FC236}">
                <a16:creationId xmlns:a16="http://schemas.microsoft.com/office/drawing/2014/main" xmlns="" id="{4FB3D8FD-2EBC-4D19-B987-511FFDB6BF8E}"/>
              </a:ext>
            </a:extLst>
          </p:cNvPr>
          <p:cNvSpPr/>
          <p:nvPr/>
        </p:nvSpPr>
        <p:spPr>
          <a:xfrm>
            <a:off x="87337" y="642413"/>
            <a:ext cx="1489127" cy="339615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284" tIns="27642" rIns="55284" bIns="27642" rtlCol="0" anchor="ctr"/>
          <a:lstStyle/>
          <a:p>
            <a:pPr algn="ctr"/>
            <a:r>
              <a:rPr lang="fr-FR" sz="1875" dirty="0"/>
              <a:t>Urgences vitales</a:t>
            </a:r>
          </a:p>
          <a:p>
            <a:pPr algn="ctr"/>
            <a:endParaRPr lang="fr-FR" sz="1028" dirty="0"/>
          </a:p>
          <a:p>
            <a:pPr>
              <a:buFont typeface="Arial" pitchFamily="34" charset="0"/>
              <a:buChar char="•"/>
            </a:pPr>
            <a:r>
              <a:rPr lang="fr-FR" sz="1028" dirty="0"/>
              <a:t>Arrêt cardiaque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Détresse respiratoire aigüe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Personne inconsciente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Hémorragie sévère externe ou extériorisée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Membre (ou doigt) sectionné ou arraché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Membre ou tronc écrasé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Brûlure grave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Accouchement imminent ou en cours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TS risque imminent</a:t>
            </a:r>
          </a:p>
        </p:txBody>
      </p:sp>
    </p:spTree>
    <p:extLst>
      <p:ext uri="{BB962C8B-B14F-4D97-AF65-F5344CB8AC3E}">
        <p14:creationId xmlns:p14="http://schemas.microsoft.com/office/powerpoint/2010/main" xmlns="" val="5220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414" y="428169"/>
            <a:ext cx="6177396" cy="603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rganigramme : Processus 22">
            <a:extLst>
              <a:ext uri="{FF2B5EF4-FFF2-40B4-BE49-F238E27FC236}">
                <a16:creationId xmlns:a16="http://schemas.microsoft.com/office/drawing/2014/main" xmlns="" id="{CFBAD813-152B-4171-8D1C-DBE726083440}"/>
              </a:ext>
            </a:extLst>
          </p:cNvPr>
          <p:cNvSpPr/>
          <p:nvPr/>
        </p:nvSpPr>
        <p:spPr>
          <a:xfrm>
            <a:off x="87337" y="642413"/>
            <a:ext cx="1489127" cy="339615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284" tIns="27642" rIns="55284" bIns="27642" rtlCol="0" anchor="ctr"/>
          <a:lstStyle/>
          <a:p>
            <a:pPr algn="ctr"/>
            <a:r>
              <a:rPr lang="fr-FR" sz="1875" dirty="0"/>
              <a:t>Urgences vitales</a:t>
            </a:r>
          </a:p>
          <a:p>
            <a:pPr algn="ctr"/>
            <a:endParaRPr lang="fr-FR" sz="1028" dirty="0"/>
          </a:p>
          <a:p>
            <a:pPr>
              <a:buFont typeface="Arial" pitchFamily="34" charset="0"/>
              <a:buChar char="•"/>
            </a:pPr>
            <a:r>
              <a:rPr lang="fr-FR" sz="1028" dirty="0"/>
              <a:t>Arrêt cardiaque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Détresse respiratoire aigüe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Personne inconsciente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Hémorragie sévère externe ou extériorisée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Membre (ou doigt) sectionné ou arraché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Membre ou tronc écrasé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Brûlure grave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Accouchement imminent ou en cours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TS risque imminent</a:t>
            </a:r>
          </a:p>
        </p:txBody>
      </p:sp>
    </p:spTree>
    <p:extLst>
      <p:ext uri="{BB962C8B-B14F-4D97-AF65-F5344CB8AC3E}">
        <p14:creationId xmlns:p14="http://schemas.microsoft.com/office/powerpoint/2010/main" xmlns="" val="298079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rganigramme : Processus 21">
            <a:extLst>
              <a:ext uri="{FF2B5EF4-FFF2-40B4-BE49-F238E27FC236}">
                <a16:creationId xmlns:a16="http://schemas.microsoft.com/office/drawing/2014/main" xmlns="" id="{1E88C838-85BD-4EA7-95A1-7B744FA6DF0E}"/>
              </a:ext>
            </a:extLst>
          </p:cNvPr>
          <p:cNvSpPr/>
          <p:nvPr/>
        </p:nvSpPr>
        <p:spPr>
          <a:xfrm>
            <a:off x="130877" y="598873"/>
            <a:ext cx="1586893" cy="339615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284" tIns="27642" rIns="55284" bIns="27642" rtlCol="0" anchor="ctr"/>
          <a:lstStyle/>
          <a:p>
            <a:pPr algn="ctr"/>
            <a:r>
              <a:rPr lang="fr-FR" sz="1875" dirty="0"/>
              <a:t>Circonstances particulières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Noyade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Pendaison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Electrisation foudroiement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Personne restant à terre suite à une chute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Personne ensevelie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Blessé par arme à feu ou arme blanche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Suspicion d’intox collective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Suspicion d’intox CO</a:t>
            </a:r>
          </a:p>
          <a:p>
            <a:pPr>
              <a:buFont typeface="Arial" pitchFamily="34" charset="0"/>
              <a:buChar char="•"/>
            </a:pPr>
            <a:r>
              <a:rPr lang="fr-FR" sz="1028" dirty="0"/>
              <a:t>Sauvetage en milieu hostile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B391B30-C85A-42C6-B67A-4A4F66198D0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767" y="322333"/>
            <a:ext cx="7358233" cy="62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851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E689792-51A8-4239-AE3F-CCE4B76CA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Départs avant régulation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7F2C570B-9277-48ED-A878-B3DB7790250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2706" y="2862183"/>
            <a:ext cx="6740863" cy="13999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BFCA8AF-9C4C-4CCF-A1F3-BB2803343B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14127" y="1417638"/>
            <a:ext cx="6769442" cy="13632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BA78BE5A-F1A5-4316-869C-D008F2E1958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4127" y="4437112"/>
            <a:ext cx="6813415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237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4C6071A-2695-40C4-92CA-4622B8CD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Départs après régulation médicale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967EF32-2791-4B59-BB9F-3634D8D57E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7" y="1700808"/>
            <a:ext cx="6768000" cy="18008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F856EFA-E785-4851-A6FB-DDF11F8FC6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013" y="3573016"/>
            <a:ext cx="6744674" cy="242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37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6ADE85F-C093-43A1-AEA1-2A61BF5CA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Interventions par suppléance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0DFA6939-574B-4DB4-A90D-0CC1330B8D1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547" y="1699971"/>
            <a:ext cx="6768000" cy="41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747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BDF22B5-D8B2-44A7-A41B-CFCAC862F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Absence de réponse CRRA 15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9538622D-CB68-45BF-8A56-6A14F1DE79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417" y="2414446"/>
            <a:ext cx="6768000" cy="250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14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xmlns="" id="{94127630-75A7-47B6-8DE4-DA1C3719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Application pratique 1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xmlns="" id="{7C2AD657-1520-4C35-9C11-405AEB13D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6178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Le maillage territorial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6019" name="Picture 3" descr="M:\Chefferie\Infirmier de chefferie\Bureau 17 dec 2015\Carte\(Compagnies_A4_Maisons médicales.pdf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192" y="1052736"/>
            <a:ext cx="8213961" cy="5805264"/>
          </a:xfrm>
          <a:prstGeom prst="rect">
            <a:avLst/>
          </a:prstGeom>
          <a:noFill/>
        </p:spPr>
      </p:pic>
      <p:pic>
        <p:nvPicPr>
          <p:cNvPr id="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547664" y="5589240"/>
            <a:ext cx="576064" cy="456666"/>
          </a:xfrm>
          <a:prstGeom prst="rect">
            <a:avLst/>
          </a:prstGeom>
          <a:noFill/>
        </p:spPr>
      </p:pic>
      <p:pic>
        <p:nvPicPr>
          <p:cNvPr id="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483768" y="5877272"/>
            <a:ext cx="576064" cy="456666"/>
          </a:xfrm>
          <a:prstGeom prst="rect">
            <a:avLst/>
          </a:prstGeom>
          <a:noFill/>
        </p:spPr>
      </p:pic>
      <p:pic>
        <p:nvPicPr>
          <p:cNvPr id="7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99592" y="5805264"/>
            <a:ext cx="576064" cy="456666"/>
          </a:xfrm>
          <a:prstGeom prst="rect">
            <a:avLst/>
          </a:prstGeom>
          <a:noFill/>
        </p:spPr>
      </p:pic>
      <p:pic>
        <p:nvPicPr>
          <p:cNvPr id="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131840" y="5877272"/>
            <a:ext cx="576064" cy="456666"/>
          </a:xfrm>
          <a:prstGeom prst="rect">
            <a:avLst/>
          </a:prstGeom>
          <a:noFill/>
        </p:spPr>
      </p:pic>
      <p:pic>
        <p:nvPicPr>
          <p:cNvPr id="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851920" y="5805264"/>
            <a:ext cx="576064" cy="456666"/>
          </a:xfrm>
          <a:prstGeom prst="rect">
            <a:avLst/>
          </a:prstGeom>
          <a:noFill/>
        </p:spPr>
      </p:pic>
      <p:pic>
        <p:nvPicPr>
          <p:cNvPr id="1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16016" y="5733256"/>
            <a:ext cx="576064" cy="456666"/>
          </a:xfrm>
          <a:prstGeom prst="rect">
            <a:avLst/>
          </a:prstGeom>
          <a:noFill/>
        </p:spPr>
      </p:pic>
      <p:pic>
        <p:nvPicPr>
          <p:cNvPr id="11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3568" y="2276872"/>
            <a:ext cx="576064" cy="456666"/>
          </a:xfrm>
          <a:prstGeom prst="rect">
            <a:avLst/>
          </a:prstGeom>
          <a:noFill/>
        </p:spPr>
      </p:pic>
      <p:pic>
        <p:nvPicPr>
          <p:cNvPr id="12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843808" y="4653136"/>
            <a:ext cx="576064" cy="456666"/>
          </a:xfrm>
          <a:prstGeom prst="rect">
            <a:avLst/>
          </a:prstGeom>
          <a:noFill/>
        </p:spPr>
      </p:pic>
      <p:pic>
        <p:nvPicPr>
          <p:cNvPr id="13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707904" y="5157192"/>
            <a:ext cx="576064" cy="456666"/>
          </a:xfrm>
          <a:prstGeom prst="rect">
            <a:avLst/>
          </a:prstGeom>
          <a:noFill/>
        </p:spPr>
      </p:pic>
      <p:pic>
        <p:nvPicPr>
          <p:cNvPr id="14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051720" y="5085184"/>
            <a:ext cx="576064" cy="456666"/>
          </a:xfrm>
          <a:prstGeom prst="rect">
            <a:avLst/>
          </a:prstGeom>
          <a:noFill/>
        </p:spPr>
      </p:pic>
      <p:pic>
        <p:nvPicPr>
          <p:cNvPr id="1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23728" y="4365104"/>
            <a:ext cx="576064" cy="456666"/>
          </a:xfrm>
          <a:prstGeom prst="rect">
            <a:avLst/>
          </a:prstGeom>
          <a:noFill/>
        </p:spPr>
      </p:pic>
      <p:pic>
        <p:nvPicPr>
          <p:cNvPr id="1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267744" y="3789040"/>
            <a:ext cx="576064" cy="456666"/>
          </a:xfrm>
          <a:prstGeom prst="rect">
            <a:avLst/>
          </a:prstGeom>
          <a:noFill/>
        </p:spPr>
      </p:pic>
      <p:pic>
        <p:nvPicPr>
          <p:cNvPr id="17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059832" y="3933056"/>
            <a:ext cx="576064" cy="456666"/>
          </a:xfrm>
          <a:prstGeom prst="rect">
            <a:avLst/>
          </a:prstGeom>
          <a:noFill/>
        </p:spPr>
      </p:pic>
      <p:pic>
        <p:nvPicPr>
          <p:cNvPr id="1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95736" y="3212976"/>
            <a:ext cx="576064" cy="456666"/>
          </a:xfrm>
          <a:prstGeom prst="rect">
            <a:avLst/>
          </a:prstGeom>
          <a:noFill/>
        </p:spPr>
      </p:pic>
      <p:pic>
        <p:nvPicPr>
          <p:cNvPr id="1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907704" y="2780928"/>
            <a:ext cx="576064" cy="456666"/>
          </a:xfrm>
          <a:prstGeom prst="rect">
            <a:avLst/>
          </a:prstGeom>
          <a:noFill/>
        </p:spPr>
      </p:pic>
      <p:pic>
        <p:nvPicPr>
          <p:cNvPr id="2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835696" y="2132856"/>
            <a:ext cx="576064" cy="456666"/>
          </a:xfrm>
          <a:prstGeom prst="rect">
            <a:avLst/>
          </a:prstGeom>
          <a:noFill/>
        </p:spPr>
      </p:pic>
      <p:pic>
        <p:nvPicPr>
          <p:cNvPr id="21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699792" y="2564904"/>
            <a:ext cx="576064" cy="456666"/>
          </a:xfrm>
          <a:prstGeom prst="rect">
            <a:avLst/>
          </a:prstGeom>
          <a:noFill/>
        </p:spPr>
      </p:pic>
      <p:pic>
        <p:nvPicPr>
          <p:cNvPr id="22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347864" y="2708920"/>
            <a:ext cx="576064" cy="456666"/>
          </a:xfrm>
          <a:prstGeom prst="rect">
            <a:avLst/>
          </a:prstGeom>
          <a:noFill/>
        </p:spPr>
      </p:pic>
      <p:pic>
        <p:nvPicPr>
          <p:cNvPr id="23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923928" y="2132856"/>
            <a:ext cx="576064" cy="456666"/>
          </a:xfrm>
          <a:prstGeom prst="rect">
            <a:avLst/>
          </a:prstGeom>
          <a:noFill/>
        </p:spPr>
      </p:pic>
      <p:pic>
        <p:nvPicPr>
          <p:cNvPr id="24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779912" y="4581128"/>
            <a:ext cx="576064" cy="456666"/>
          </a:xfrm>
          <a:prstGeom prst="rect">
            <a:avLst/>
          </a:prstGeom>
          <a:noFill/>
        </p:spPr>
      </p:pic>
      <p:pic>
        <p:nvPicPr>
          <p:cNvPr id="2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88024" y="4941168"/>
            <a:ext cx="576064" cy="456666"/>
          </a:xfrm>
          <a:prstGeom prst="rect">
            <a:avLst/>
          </a:prstGeom>
          <a:noFill/>
        </p:spPr>
      </p:pic>
      <p:pic>
        <p:nvPicPr>
          <p:cNvPr id="2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652120" y="4797152"/>
            <a:ext cx="576064" cy="456666"/>
          </a:xfrm>
          <a:prstGeom prst="rect">
            <a:avLst/>
          </a:prstGeom>
          <a:noFill/>
        </p:spPr>
      </p:pic>
      <p:pic>
        <p:nvPicPr>
          <p:cNvPr id="27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16216" y="4869160"/>
            <a:ext cx="576064" cy="456666"/>
          </a:xfrm>
          <a:prstGeom prst="rect">
            <a:avLst/>
          </a:prstGeom>
          <a:noFill/>
        </p:spPr>
      </p:pic>
      <p:pic>
        <p:nvPicPr>
          <p:cNvPr id="2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24328" y="4797152"/>
            <a:ext cx="576064" cy="456666"/>
          </a:xfrm>
          <a:prstGeom prst="rect">
            <a:avLst/>
          </a:prstGeom>
          <a:noFill/>
        </p:spPr>
      </p:pic>
      <p:pic>
        <p:nvPicPr>
          <p:cNvPr id="2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24128" y="4149080"/>
            <a:ext cx="576064" cy="456666"/>
          </a:xfrm>
          <a:prstGeom prst="rect">
            <a:avLst/>
          </a:prstGeom>
          <a:noFill/>
        </p:spPr>
      </p:pic>
      <p:pic>
        <p:nvPicPr>
          <p:cNvPr id="3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228184" y="3645024"/>
            <a:ext cx="576064" cy="456666"/>
          </a:xfrm>
          <a:prstGeom prst="rect">
            <a:avLst/>
          </a:prstGeom>
          <a:noFill/>
        </p:spPr>
      </p:pic>
      <p:pic>
        <p:nvPicPr>
          <p:cNvPr id="31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20272" y="3717032"/>
            <a:ext cx="576064" cy="456666"/>
          </a:xfrm>
          <a:prstGeom prst="rect">
            <a:avLst/>
          </a:prstGeom>
          <a:noFill/>
        </p:spPr>
      </p:pic>
      <p:pic>
        <p:nvPicPr>
          <p:cNvPr id="32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499992" y="4293096"/>
            <a:ext cx="576064" cy="456666"/>
          </a:xfrm>
          <a:prstGeom prst="rect">
            <a:avLst/>
          </a:prstGeom>
          <a:noFill/>
        </p:spPr>
      </p:pic>
      <p:pic>
        <p:nvPicPr>
          <p:cNvPr id="33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148064" y="3933056"/>
            <a:ext cx="576064" cy="456666"/>
          </a:xfrm>
          <a:prstGeom prst="rect">
            <a:avLst/>
          </a:prstGeom>
          <a:noFill/>
        </p:spPr>
      </p:pic>
      <p:pic>
        <p:nvPicPr>
          <p:cNvPr id="34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220072" y="3429000"/>
            <a:ext cx="576064" cy="456666"/>
          </a:xfrm>
          <a:prstGeom prst="rect">
            <a:avLst/>
          </a:prstGeom>
          <a:noFill/>
        </p:spPr>
      </p:pic>
      <p:pic>
        <p:nvPicPr>
          <p:cNvPr id="3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16016" y="2708920"/>
            <a:ext cx="576064" cy="456666"/>
          </a:xfrm>
          <a:prstGeom prst="rect">
            <a:avLst/>
          </a:prstGeom>
          <a:noFill/>
        </p:spPr>
      </p:pic>
      <p:pic>
        <p:nvPicPr>
          <p:cNvPr id="3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148064" y="2924944"/>
            <a:ext cx="576064" cy="456666"/>
          </a:xfrm>
          <a:prstGeom prst="rect">
            <a:avLst/>
          </a:prstGeom>
          <a:noFill/>
        </p:spPr>
      </p:pic>
      <p:pic>
        <p:nvPicPr>
          <p:cNvPr id="37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436096" y="2492896"/>
            <a:ext cx="576064" cy="456666"/>
          </a:xfrm>
          <a:prstGeom prst="rect">
            <a:avLst/>
          </a:prstGeom>
          <a:noFill/>
        </p:spPr>
      </p:pic>
      <p:pic>
        <p:nvPicPr>
          <p:cNvPr id="3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24128" y="3140968"/>
            <a:ext cx="576064" cy="456666"/>
          </a:xfrm>
          <a:prstGeom prst="rect">
            <a:avLst/>
          </a:prstGeom>
          <a:noFill/>
        </p:spPr>
      </p:pic>
      <p:pic>
        <p:nvPicPr>
          <p:cNvPr id="3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084168" y="2564904"/>
            <a:ext cx="576064" cy="456666"/>
          </a:xfrm>
          <a:prstGeom prst="rect">
            <a:avLst/>
          </a:prstGeom>
          <a:noFill/>
        </p:spPr>
      </p:pic>
      <p:pic>
        <p:nvPicPr>
          <p:cNvPr id="4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372200" y="1988840"/>
            <a:ext cx="576064" cy="456666"/>
          </a:xfrm>
          <a:prstGeom prst="rect">
            <a:avLst/>
          </a:prstGeom>
          <a:noFill/>
        </p:spPr>
      </p:pic>
      <p:pic>
        <p:nvPicPr>
          <p:cNvPr id="41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1772816"/>
            <a:ext cx="576064" cy="456666"/>
          </a:xfrm>
          <a:prstGeom prst="rect">
            <a:avLst/>
          </a:prstGeom>
          <a:noFill/>
        </p:spPr>
      </p:pic>
      <p:pic>
        <p:nvPicPr>
          <p:cNvPr id="42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732240" y="2780928"/>
            <a:ext cx="504056" cy="456666"/>
          </a:xfrm>
          <a:prstGeom prst="rect">
            <a:avLst/>
          </a:prstGeom>
          <a:noFill/>
        </p:spPr>
      </p:pic>
      <p:pic>
        <p:nvPicPr>
          <p:cNvPr id="43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995936" y="2996952"/>
            <a:ext cx="576064" cy="456666"/>
          </a:xfrm>
          <a:prstGeom prst="rect">
            <a:avLst/>
          </a:prstGeom>
          <a:noFill/>
        </p:spPr>
      </p:pic>
      <p:pic>
        <p:nvPicPr>
          <p:cNvPr id="44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067944" y="3068960"/>
            <a:ext cx="576064" cy="456666"/>
          </a:xfrm>
          <a:prstGeom prst="rect">
            <a:avLst/>
          </a:prstGeom>
          <a:noFill/>
        </p:spPr>
      </p:pic>
      <p:pic>
        <p:nvPicPr>
          <p:cNvPr id="4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139952" y="3140968"/>
            <a:ext cx="576064" cy="456666"/>
          </a:xfrm>
          <a:prstGeom prst="rect">
            <a:avLst/>
          </a:prstGeom>
          <a:noFill/>
        </p:spPr>
      </p:pic>
      <p:pic>
        <p:nvPicPr>
          <p:cNvPr id="4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11960" y="3212976"/>
            <a:ext cx="576064" cy="456666"/>
          </a:xfrm>
          <a:prstGeom prst="rect">
            <a:avLst/>
          </a:prstGeom>
          <a:noFill/>
        </p:spPr>
      </p:pic>
      <p:pic>
        <p:nvPicPr>
          <p:cNvPr id="47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83968" y="3284984"/>
            <a:ext cx="576064" cy="456666"/>
          </a:xfrm>
          <a:prstGeom prst="rect">
            <a:avLst/>
          </a:prstGeom>
          <a:noFill/>
        </p:spPr>
      </p:pic>
      <p:pic>
        <p:nvPicPr>
          <p:cNvPr id="4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355976" y="3356992"/>
            <a:ext cx="576064" cy="456666"/>
          </a:xfrm>
          <a:prstGeom prst="rect">
            <a:avLst/>
          </a:prstGeom>
          <a:noFill/>
        </p:spPr>
      </p:pic>
      <p:pic>
        <p:nvPicPr>
          <p:cNvPr id="4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427984" y="3429000"/>
            <a:ext cx="576064" cy="456666"/>
          </a:xfrm>
          <a:prstGeom prst="rect">
            <a:avLst/>
          </a:prstGeom>
          <a:noFill/>
        </p:spPr>
      </p:pic>
      <p:pic>
        <p:nvPicPr>
          <p:cNvPr id="5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499992" y="3501008"/>
            <a:ext cx="576064" cy="456666"/>
          </a:xfrm>
          <a:prstGeom prst="rect">
            <a:avLst/>
          </a:prstGeom>
          <a:noFill/>
        </p:spPr>
      </p:pic>
      <p:pic>
        <p:nvPicPr>
          <p:cNvPr id="51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259632" y="1844824"/>
            <a:ext cx="576064" cy="456666"/>
          </a:xfrm>
          <a:prstGeom prst="rect">
            <a:avLst/>
          </a:prstGeom>
          <a:noFill/>
        </p:spPr>
      </p:pic>
      <p:pic>
        <p:nvPicPr>
          <p:cNvPr id="52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771800" y="2636912"/>
            <a:ext cx="576064" cy="456666"/>
          </a:xfrm>
          <a:prstGeom prst="rect">
            <a:avLst/>
          </a:prstGeom>
          <a:noFill/>
        </p:spPr>
      </p:pic>
      <p:pic>
        <p:nvPicPr>
          <p:cNvPr id="53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843808" y="2708920"/>
            <a:ext cx="576064" cy="456666"/>
          </a:xfrm>
          <a:prstGeom prst="rect">
            <a:avLst/>
          </a:prstGeom>
          <a:noFill/>
        </p:spPr>
      </p:pic>
      <p:pic>
        <p:nvPicPr>
          <p:cNvPr id="54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80312" y="2924944"/>
            <a:ext cx="576064" cy="456666"/>
          </a:xfrm>
          <a:prstGeom prst="rect">
            <a:avLst/>
          </a:prstGeom>
          <a:noFill/>
        </p:spPr>
      </p:pic>
      <p:pic>
        <p:nvPicPr>
          <p:cNvPr id="5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03848" y="5949280"/>
            <a:ext cx="576064" cy="456666"/>
          </a:xfrm>
          <a:prstGeom prst="rect">
            <a:avLst/>
          </a:prstGeom>
          <a:noFill/>
        </p:spPr>
      </p:pic>
      <p:pic>
        <p:nvPicPr>
          <p:cNvPr id="5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995936" y="2204864"/>
            <a:ext cx="576064" cy="456666"/>
          </a:xfrm>
          <a:prstGeom prst="rect">
            <a:avLst/>
          </a:prstGeom>
          <a:noFill/>
        </p:spPr>
      </p:pic>
      <p:sp>
        <p:nvSpPr>
          <p:cNvPr id="57" name="Rectangle 56"/>
          <p:cNvSpPr/>
          <p:nvPr/>
        </p:nvSpPr>
        <p:spPr bwMode="auto">
          <a:xfrm>
            <a:off x="3419872" y="1196752"/>
            <a:ext cx="2304256" cy="2160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88024" y="5805264"/>
            <a:ext cx="576064" cy="456666"/>
          </a:xfrm>
          <a:prstGeom prst="rect">
            <a:avLst/>
          </a:prstGeom>
          <a:noFill/>
        </p:spPr>
      </p:pic>
      <p:pic>
        <p:nvPicPr>
          <p:cNvPr id="5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08304" y="1844824"/>
            <a:ext cx="576064" cy="456666"/>
          </a:xfrm>
          <a:prstGeom prst="rect">
            <a:avLst/>
          </a:prstGeom>
          <a:noFill/>
        </p:spPr>
      </p:pic>
      <p:pic>
        <p:nvPicPr>
          <p:cNvPr id="6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80312" y="1916832"/>
            <a:ext cx="576064" cy="456666"/>
          </a:xfrm>
          <a:prstGeom prst="rect">
            <a:avLst/>
          </a:prstGeom>
          <a:noFill/>
        </p:spPr>
      </p:pic>
      <p:pic>
        <p:nvPicPr>
          <p:cNvPr id="61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5576" y="2348880"/>
            <a:ext cx="576064" cy="456666"/>
          </a:xfrm>
          <a:prstGeom prst="rect">
            <a:avLst/>
          </a:prstGeom>
          <a:noFill/>
        </p:spPr>
      </p:pic>
      <p:pic>
        <p:nvPicPr>
          <p:cNvPr id="62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92280" y="3789040"/>
            <a:ext cx="576064" cy="456666"/>
          </a:xfrm>
          <a:prstGeom prst="rect">
            <a:avLst/>
          </a:prstGeom>
          <a:noFill/>
        </p:spPr>
      </p:pic>
      <p:pic>
        <p:nvPicPr>
          <p:cNvPr id="63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164288" y="3861048"/>
            <a:ext cx="576064" cy="456666"/>
          </a:xfrm>
          <a:prstGeom prst="rect">
            <a:avLst/>
          </a:prstGeom>
          <a:noFill/>
        </p:spPr>
      </p:pic>
      <p:pic>
        <p:nvPicPr>
          <p:cNvPr id="64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96136" y="4221088"/>
            <a:ext cx="576064" cy="456666"/>
          </a:xfrm>
          <a:prstGeom prst="rect">
            <a:avLst/>
          </a:prstGeom>
          <a:noFill/>
        </p:spPr>
      </p:pic>
      <p:pic>
        <p:nvPicPr>
          <p:cNvPr id="6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596336" y="4869160"/>
            <a:ext cx="576064" cy="456666"/>
          </a:xfrm>
          <a:prstGeom prst="rect">
            <a:avLst/>
          </a:prstGeom>
          <a:noFill/>
        </p:spPr>
      </p:pic>
      <p:pic>
        <p:nvPicPr>
          <p:cNvPr id="6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88024" y="2780928"/>
            <a:ext cx="576064" cy="456666"/>
          </a:xfrm>
          <a:prstGeom prst="rect">
            <a:avLst/>
          </a:prstGeom>
          <a:noFill/>
        </p:spPr>
      </p:pic>
      <p:pic>
        <p:nvPicPr>
          <p:cNvPr id="67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04248" y="2852936"/>
            <a:ext cx="576064" cy="456666"/>
          </a:xfrm>
          <a:prstGeom prst="rect">
            <a:avLst/>
          </a:prstGeom>
          <a:noFill/>
        </p:spPr>
      </p:pic>
      <p:pic>
        <p:nvPicPr>
          <p:cNvPr id="6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76256" y="2924944"/>
            <a:ext cx="576064" cy="456666"/>
          </a:xfrm>
          <a:prstGeom prst="rect">
            <a:avLst/>
          </a:prstGeom>
          <a:noFill/>
        </p:spPr>
      </p:pic>
      <p:pic>
        <p:nvPicPr>
          <p:cNvPr id="6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508104" y="2564904"/>
            <a:ext cx="576064" cy="456666"/>
          </a:xfrm>
          <a:prstGeom prst="rect">
            <a:avLst/>
          </a:prstGeom>
          <a:noFill/>
        </p:spPr>
      </p:pic>
      <p:pic>
        <p:nvPicPr>
          <p:cNvPr id="7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580112" y="2636912"/>
            <a:ext cx="576064" cy="456666"/>
          </a:xfrm>
          <a:prstGeom prst="rect">
            <a:avLst/>
          </a:prstGeom>
          <a:noFill/>
        </p:spPr>
      </p:pic>
      <p:pic>
        <p:nvPicPr>
          <p:cNvPr id="71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24128" y="4869160"/>
            <a:ext cx="576064" cy="456666"/>
          </a:xfrm>
          <a:prstGeom prst="rect">
            <a:avLst/>
          </a:prstGeom>
          <a:noFill/>
        </p:spPr>
      </p:pic>
      <p:pic>
        <p:nvPicPr>
          <p:cNvPr id="72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851920" y="4653136"/>
            <a:ext cx="576064" cy="456666"/>
          </a:xfrm>
          <a:prstGeom prst="rect">
            <a:avLst/>
          </a:prstGeom>
          <a:noFill/>
        </p:spPr>
      </p:pic>
      <p:pic>
        <p:nvPicPr>
          <p:cNvPr id="73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444208" y="2060848"/>
            <a:ext cx="576064" cy="456666"/>
          </a:xfrm>
          <a:prstGeom prst="rect">
            <a:avLst/>
          </a:prstGeom>
          <a:noFill/>
        </p:spPr>
      </p:pic>
      <p:pic>
        <p:nvPicPr>
          <p:cNvPr id="74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16216" y="2132856"/>
            <a:ext cx="576064" cy="456666"/>
          </a:xfrm>
          <a:prstGeom prst="rect">
            <a:avLst/>
          </a:prstGeom>
          <a:noFill/>
        </p:spPr>
      </p:pic>
      <p:pic>
        <p:nvPicPr>
          <p:cNvPr id="75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907704" y="2204864"/>
            <a:ext cx="576064" cy="456666"/>
          </a:xfrm>
          <a:prstGeom prst="rect">
            <a:avLst/>
          </a:prstGeom>
          <a:noFill/>
        </p:spPr>
      </p:pic>
      <p:pic>
        <p:nvPicPr>
          <p:cNvPr id="76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292080" y="3501008"/>
            <a:ext cx="576064" cy="456666"/>
          </a:xfrm>
          <a:prstGeom prst="rect">
            <a:avLst/>
          </a:prstGeom>
          <a:noFill/>
        </p:spPr>
      </p:pic>
      <p:pic>
        <p:nvPicPr>
          <p:cNvPr id="77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131840" y="4005064"/>
            <a:ext cx="576064" cy="456666"/>
          </a:xfrm>
          <a:prstGeom prst="rect">
            <a:avLst/>
          </a:prstGeom>
          <a:noFill/>
        </p:spPr>
      </p:pic>
      <p:pic>
        <p:nvPicPr>
          <p:cNvPr id="78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619672" y="5661248"/>
            <a:ext cx="576064" cy="456666"/>
          </a:xfrm>
          <a:prstGeom prst="rect">
            <a:avLst/>
          </a:prstGeom>
          <a:noFill/>
        </p:spPr>
      </p:pic>
      <p:pic>
        <p:nvPicPr>
          <p:cNvPr id="79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691680" y="5733256"/>
            <a:ext cx="576064" cy="456666"/>
          </a:xfrm>
          <a:prstGeom prst="rect">
            <a:avLst/>
          </a:prstGeom>
          <a:noFill/>
        </p:spPr>
      </p:pic>
      <p:pic>
        <p:nvPicPr>
          <p:cNvPr id="80" name="Picture 6" descr="C:\Users\rlebras\Documents\Chef de centre\5- Formation\FMA PSA\Clipart pompier\VSA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763688" y="5805264"/>
            <a:ext cx="576064" cy="456666"/>
          </a:xfrm>
          <a:prstGeom prst="rect">
            <a:avLst/>
          </a:prstGeom>
          <a:noFill/>
        </p:spPr>
      </p:pic>
      <p:sp>
        <p:nvSpPr>
          <p:cNvPr id="81" name="Rectangle 80"/>
          <p:cNvSpPr/>
          <p:nvPr/>
        </p:nvSpPr>
        <p:spPr bwMode="auto">
          <a:xfrm>
            <a:off x="7524328" y="6093296"/>
            <a:ext cx="1080120" cy="36004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AP BLESSE A DOMICILE">
            <a:hlinkClick r:id="" action="ppaction://media"/>
            <a:extLst>
              <a:ext uri="{FF2B5EF4-FFF2-40B4-BE49-F238E27FC236}">
                <a16:creationId xmlns:a16="http://schemas.microsoft.com/office/drawing/2014/main" xmlns="" id="{4105082E-7239-4A5C-AC82-114EA100EA2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5658"/>
                  <p14:bmkLst>
                    <p14:bmk name="Signet 1" time="98170.9629"/>
                  </p14:bmkLst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748464" y="315596"/>
            <a:ext cx="609600" cy="6096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xmlns="" id="{BED96642-2DED-4BBF-856F-B441318EF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xmlns="" id="{C25D67F6-0511-402D-BE69-16B6852667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439F8C6F-696F-45D8-8010-17BE89E3395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94320" y="0"/>
            <a:ext cx="10332640" cy="6884022"/>
          </a:xfrm>
          <a:prstGeom prst="rect">
            <a:avLst/>
          </a:prstGeom>
        </p:spPr>
      </p:pic>
      <p:sp>
        <p:nvSpPr>
          <p:cNvPr id="11" name="Organigramme : Décision 10">
            <a:extLst>
              <a:ext uri="{FF2B5EF4-FFF2-40B4-BE49-F238E27FC236}">
                <a16:creationId xmlns:a16="http://schemas.microsoft.com/office/drawing/2014/main" xmlns="" id="{F647906D-32FC-46AB-A271-DB2717284746}"/>
              </a:ext>
            </a:extLst>
          </p:cNvPr>
          <p:cNvSpPr/>
          <p:nvPr/>
        </p:nvSpPr>
        <p:spPr>
          <a:xfrm>
            <a:off x="350531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réflexe?</a:t>
            </a:r>
          </a:p>
        </p:txBody>
      </p:sp>
      <p:sp>
        <p:nvSpPr>
          <p:cNvPr id="13" name="Organigramme : Décision 12">
            <a:extLst>
              <a:ext uri="{FF2B5EF4-FFF2-40B4-BE49-F238E27FC236}">
                <a16:creationId xmlns:a16="http://schemas.microsoft.com/office/drawing/2014/main" xmlns="" id="{E26483A6-C890-486D-9DF4-B55E62C0EE03}"/>
              </a:ext>
            </a:extLst>
          </p:cNvPr>
          <p:cNvSpPr/>
          <p:nvPr/>
        </p:nvSpPr>
        <p:spPr>
          <a:xfrm>
            <a:off x="5508104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avant régulation ?</a:t>
            </a:r>
          </a:p>
        </p:txBody>
      </p:sp>
      <p:sp>
        <p:nvSpPr>
          <p:cNvPr id="14" name="Organigramme : Processus 22">
            <a:extLst>
              <a:ext uri="{FF2B5EF4-FFF2-40B4-BE49-F238E27FC236}">
                <a16:creationId xmlns:a16="http://schemas.microsoft.com/office/drawing/2014/main" xmlns="" id="{8B3350A7-A4AC-47CB-A999-D95DD29BD2AE}"/>
              </a:ext>
            </a:extLst>
          </p:cNvPr>
          <p:cNvSpPr/>
          <p:nvPr/>
        </p:nvSpPr>
        <p:spPr>
          <a:xfrm>
            <a:off x="672125" y="3024768"/>
            <a:ext cx="2515027" cy="4124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Urgences vitales ?</a:t>
            </a:r>
          </a:p>
        </p:txBody>
      </p:sp>
      <p:sp>
        <p:nvSpPr>
          <p:cNvPr id="15" name="Organigramme : Processus 22">
            <a:extLst>
              <a:ext uri="{FF2B5EF4-FFF2-40B4-BE49-F238E27FC236}">
                <a16:creationId xmlns:a16="http://schemas.microsoft.com/office/drawing/2014/main" xmlns="" id="{08C684CF-110F-4902-8BCA-7F4014D468F2}"/>
              </a:ext>
            </a:extLst>
          </p:cNvPr>
          <p:cNvSpPr/>
          <p:nvPr/>
        </p:nvSpPr>
        <p:spPr>
          <a:xfrm>
            <a:off x="672125" y="3854836"/>
            <a:ext cx="2515027" cy="72629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Circonstances particulières ?</a:t>
            </a:r>
          </a:p>
        </p:txBody>
      </p:sp>
      <p:sp>
        <p:nvSpPr>
          <p:cNvPr id="16" name="Organigramme : Processus 22">
            <a:extLst>
              <a:ext uri="{FF2B5EF4-FFF2-40B4-BE49-F238E27FC236}">
                <a16:creationId xmlns:a16="http://schemas.microsoft.com/office/drawing/2014/main" xmlns="" id="{67FDF939-8B38-4B5D-84E6-155AA3B3621F}"/>
              </a:ext>
            </a:extLst>
          </p:cNvPr>
          <p:cNvSpPr/>
          <p:nvPr/>
        </p:nvSpPr>
        <p:spPr>
          <a:xfrm>
            <a:off x="5576666" y="3090104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Voie publique ou zone non protégée?</a:t>
            </a:r>
          </a:p>
        </p:txBody>
      </p:sp>
      <p:sp>
        <p:nvSpPr>
          <p:cNvPr id="17" name="Organigramme : Processus 22">
            <a:extLst>
              <a:ext uri="{FF2B5EF4-FFF2-40B4-BE49-F238E27FC236}">
                <a16:creationId xmlns:a16="http://schemas.microsoft.com/office/drawing/2014/main" xmlns="" id="{35846209-26A5-4A93-83FA-F67DF13CF712}"/>
              </a:ext>
            </a:extLst>
          </p:cNvPr>
          <p:cNvSpPr/>
          <p:nvPr/>
        </p:nvSpPr>
        <p:spPr>
          <a:xfrm>
            <a:off x="5545360" y="4076218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Nécessité de moyens SP?</a:t>
            </a:r>
          </a:p>
        </p:txBody>
      </p:sp>
      <p:sp>
        <p:nvSpPr>
          <p:cNvPr id="18" name="Organigramme : Processus 22">
            <a:extLst>
              <a:ext uri="{FF2B5EF4-FFF2-40B4-BE49-F238E27FC236}">
                <a16:creationId xmlns:a16="http://schemas.microsoft.com/office/drawing/2014/main" xmlns="" id="{DA862D99-C066-44FD-BDF0-31D0F1FE523D}"/>
              </a:ext>
            </a:extLst>
          </p:cNvPr>
          <p:cNvSpPr/>
          <p:nvPr/>
        </p:nvSpPr>
        <p:spPr>
          <a:xfrm>
            <a:off x="5545360" y="5100956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Autres circonstances particulières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0E210D5B-A1D3-4A16-AE76-5C35E431E06D}"/>
              </a:ext>
            </a:extLst>
          </p:cNvPr>
          <p:cNvSpPr txBox="1"/>
          <p:nvPr/>
        </p:nvSpPr>
        <p:spPr>
          <a:xfrm>
            <a:off x="3279125" y="304633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07F75274-6026-4C38-967B-91FBB6A7308B}"/>
              </a:ext>
            </a:extLst>
          </p:cNvPr>
          <p:cNvSpPr txBox="1"/>
          <p:nvPr/>
        </p:nvSpPr>
        <p:spPr>
          <a:xfrm>
            <a:off x="8400459" y="5702168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BCB33129-FB54-452B-870F-17179A7F95B7}"/>
              </a:ext>
            </a:extLst>
          </p:cNvPr>
          <p:cNvSpPr txBox="1"/>
          <p:nvPr/>
        </p:nvSpPr>
        <p:spPr>
          <a:xfrm>
            <a:off x="8365064" y="456582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xmlns="" id="{E760D371-2F1C-40EA-BF63-5CD4C7C652A3}"/>
              </a:ext>
            </a:extLst>
          </p:cNvPr>
          <p:cNvSpPr txBox="1"/>
          <p:nvPr/>
        </p:nvSpPr>
        <p:spPr>
          <a:xfrm>
            <a:off x="8331898" y="3596195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430B96AA-C63B-43A8-9BA7-1A6A0107E923}"/>
              </a:ext>
            </a:extLst>
          </p:cNvPr>
          <p:cNvSpPr txBox="1"/>
          <p:nvPr/>
        </p:nvSpPr>
        <p:spPr>
          <a:xfrm>
            <a:off x="3286007" y="3968115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</p:spTree>
    <p:extLst>
      <p:ext uri="{BB962C8B-B14F-4D97-AF65-F5344CB8AC3E}">
        <p14:creationId xmlns:p14="http://schemas.microsoft.com/office/powerpoint/2010/main" xmlns="" val="382076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F33E4F0-EEFF-40AC-B8C9-FEA52652B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Application pratique 2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xmlns="" id="{C6090261-E403-4B18-9C97-D6F8CC15E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3673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AP BRULURE">
            <a:hlinkClick r:id="" action="ppaction://media"/>
            <a:extLst>
              <a:ext uri="{FF2B5EF4-FFF2-40B4-BE49-F238E27FC236}">
                <a16:creationId xmlns:a16="http://schemas.microsoft.com/office/drawing/2014/main" xmlns="" id="{789F2A43-D0FC-440E-87E0-BB612A5AC69B}"/>
              </a:ext>
            </a:extLst>
          </p:cNvPr>
          <p:cNvPicPr>
            <a:picLocks noGrp="1" noChangeAspect="1"/>
          </p:cNvPicPr>
          <p:nvPr>
            <p:ph sz="half" idx="1"/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1074"/>
                  <p14:bmkLst>
                    <p14:bmk name="Signet 1" time="94288.3703"/>
                  </p14:bmkLst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82000" y="178214"/>
            <a:ext cx="609600" cy="609600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8D30B256-CFC2-47E3-ADC7-B4B83EA348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52BA15E2-033F-477D-9102-A303A9BDA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3A3B5B-C029-45B4-8E8C-BFB98947810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6513" y="0"/>
            <a:ext cx="9180513" cy="6885384"/>
          </a:xfrm>
          <a:prstGeom prst="rect">
            <a:avLst/>
          </a:prstGeom>
        </p:spPr>
      </p:pic>
      <p:sp>
        <p:nvSpPr>
          <p:cNvPr id="8" name="Organigramme : Décision 7">
            <a:extLst>
              <a:ext uri="{FF2B5EF4-FFF2-40B4-BE49-F238E27FC236}">
                <a16:creationId xmlns:a16="http://schemas.microsoft.com/office/drawing/2014/main" xmlns="" id="{064CDABA-5ED8-460C-AEC1-CDFA5B4459C8}"/>
              </a:ext>
            </a:extLst>
          </p:cNvPr>
          <p:cNvSpPr/>
          <p:nvPr/>
        </p:nvSpPr>
        <p:spPr>
          <a:xfrm>
            <a:off x="350531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réflexe?</a:t>
            </a:r>
          </a:p>
        </p:txBody>
      </p:sp>
      <p:sp>
        <p:nvSpPr>
          <p:cNvPr id="10" name="Organigramme : Processus 22">
            <a:extLst>
              <a:ext uri="{FF2B5EF4-FFF2-40B4-BE49-F238E27FC236}">
                <a16:creationId xmlns:a16="http://schemas.microsoft.com/office/drawing/2014/main" xmlns="" id="{91CB0CFD-6DC6-47CB-8F4B-B94989B1601D}"/>
              </a:ext>
            </a:extLst>
          </p:cNvPr>
          <p:cNvSpPr/>
          <p:nvPr/>
        </p:nvSpPr>
        <p:spPr>
          <a:xfrm>
            <a:off x="672125" y="3024768"/>
            <a:ext cx="2515027" cy="4124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Urgences vitales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9B852338-4C6F-40FA-A50F-CBB485672CD8}"/>
              </a:ext>
            </a:extLst>
          </p:cNvPr>
          <p:cNvSpPr txBox="1"/>
          <p:nvPr/>
        </p:nvSpPr>
        <p:spPr>
          <a:xfrm>
            <a:off x="3279125" y="3046332"/>
            <a:ext cx="54213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OUI</a:t>
            </a:r>
          </a:p>
        </p:txBody>
      </p:sp>
    </p:spTree>
    <p:extLst>
      <p:ext uri="{BB962C8B-B14F-4D97-AF65-F5344CB8AC3E}">
        <p14:creationId xmlns:p14="http://schemas.microsoft.com/office/powerpoint/2010/main" xmlns="" val="374110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  <p:bldP spid="10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4922A6-5D6B-4C3C-BC42-7B8C710A2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Application pratique 3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xmlns="" id="{22E99522-C1F4-48C4-A109-B1B68BC46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9105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AP ENFANT DARCP">
            <a:hlinkClick r:id="" action="ppaction://media"/>
            <a:extLst>
              <a:ext uri="{FF2B5EF4-FFF2-40B4-BE49-F238E27FC236}">
                <a16:creationId xmlns:a16="http://schemas.microsoft.com/office/drawing/2014/main" xmlns="" id="{E7BD0DBF-B52B-4786-B0A1-56A338274CB9}"/>
              </a:ext>
            </a:extLst>
          </p:cNvPr>
          <p:cNvPicPr>
            <a:picLocks noGrp="1" noChangeAspect="1"/>
          </p:cNvPicPr>
          <p:nvPr>
            <p:ph sz="half" idx="1"/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2267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458200" y="80920"/>
            <a:ext cx="609600" cy="609600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8AD57E6B-49EC-4515-8344-FF66B2AFB6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97A2FCC9-6856-4A16-84F4-55D326A3E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2D61484-6891-4A0E-BAE0-6DB442C1E6E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61143" y="1"/>
            <a:ext cx="9904925" cy="6858000"/>
          </a:xfrm>
          <a:prstGeom prst="rect">
            <a:avLst/>
          </a:prstGeom>
        </p:spPr>
      </p:pic>
      <p:sp>
        <p:nvSpPr>
          <p:cNvPr id="8" name="Organigramme : Décision 7">
            <a:extLst>
              <a:ext uri="{FF2B5EF4-FFF2-40B4-BE49-F238E27FC236}">
                <a16:creationId xmlns:a16="http://schemas.microsoft.com/office/drawing/2014/main" xmlns="" id="{3C7F84CC-855F-4F21-A5EB-94F8D22D415B}"/>
              </a:ext>
            </a:extLst>
          </p:cNvPr>
          <p:cNvSpPr/>
          <p:nvPr/>
        </p:nvSpPr>
        <p:spPr>
          <a:xfrm>
            <a:off x="350531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réflexe?</a:t>
            </a:r>
          </a:p>
        </p:txBody>
      </p:sp>
      <p:sp>
        <p:nvSpPr>
          <p:cNvPr id="9" name="Organigramme : Décision 8">
            <a:extLst>
              <a:ext uri="{FF2B5EF4-FFF2-40B4-BE49-F238E27FC236}">
                <a16:creationId xmlns:a16="http://schemas.microsoft.com/office/drawing/2014/main" xmlns="" id="{984D7104-CAC6-4F65-9278-31AE50A38918}"/>
              </a:ext>
            </a:extLst>
          </p:cNvPr>
          <p:cNvSpPr/>
          <p:nvPr/>
        </p:nvSpPr>
        <p:spPr>
          <a:xfrm>
            <a:off x="5508104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avant régulation ?</a:t>
            </a:r>
          </a:p>
        </p:txBody>
      </p:sp>
      <p:sp>
        <p:nvSpPr>
          <p:cNvPr id="10" name="Organigramme : Processus 22">
            <a:extLst>
              <a:ext uri="{FF2B5EF4-FFF2-40B4-BE49-F238E27FC236}">
                <a16:creationId xmlns:a16="http://schemas.microsoft.com/office/drawing/2014/main" xmlns="" id="{DC37C995-4978-449E-9877-1417CE4FC7FC}"/>
              </a:ext>
            </a:extLst>
          </p:cNvPr>
          <p:cNvSpPr/>
          <p:nvPr/>
        </p:nvSpPr>
        <p:spPr>
          <a:xfrm>
            <a:off x="672125" y="3024768"/>
            <a:ext cx="2515027" cy="4124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Urgences vitales ?</a:t>
            </a:r>
          </a:p>
        </p:txBody>
      </p:sp>
      <p:sp>
        <p:nvSpPr>
          <p:cNvPr id="11" name="Organigramme : Processus 22">
            <a:extLst>
              <a:ext uri="{FF2B5EF4-FFF2-40B4-BE49-F238E27FC236}">
                <a16:creationId xmlns:a16="http://schemas.microsoft.com/office/drawing/2014/main" xmlns="" id="{12405AEC-E803-41B8-9A7E-97206EC25194}"/>
              </a:ext>
            </a:extLst>
          </p:cNvPr>
          <p:cNvSpPr/>
          <p:nvPr/>
        </p:nvSpPr>
        <p:spPr>
          <a:xfrm>
            <a:off x="672125" y="3854836"/>
            <a:ext cx="2515027" cy="72629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Circonstances particulières ?</a:t>
            </a:r>
          </a:p>
        </p:txBody>
      </p:sp>
      <p:sp>
        <p:nvSpPr>
          <p:cNvPr id="12" name="Organigramme : Processus 22">
            <a:extLst>
              <a:ext uri="{FF2B5EF4-FFF2-40B4-BE49-F238E27FC236}">
                <a16:creationId xmlns:a16="http://schemas.microsoft.com/office/drawing/2014/main" xmlns="" id="{76398EE6-0B72-425E-8E71-07B7FE0B74C1}"/>
              </a:ext>
            </a:extLst>
          </p:cNvPr>
          <p:cNvSpPr/>
          <p:nvPr/>
        </p:nvSpPr>
        <p:spPr>
          <a:xfrm>
            <a:off x="5576666" y="3090104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Voie publique ou zone non protégée?</a:t>
            </a:r>
          </a:p>
        </p:txBody>
      </p:sp>
      <p:sp>
        <p:nvSpPr>
          <p:cNvPr id="13" name="Organigramme : Processus 22">
            <a:extLst>
              <a:ext uri="{FF2B5EF4-FFF2-40B4-BE49-F238E27FC236}">
                <a16:creationId xmlns:a16="http://schemas.microsoft.com/office/drawing/2014/main" xmlns="" id="{20373DBB-369F-4960-99C0-65A844B8D020}"/>
              </a:ext>
            </a:extLst>
          </p:cNvPr>
          <p:cNvSpPr/>
          <p:nvPr/>
        </p:nvSpPr>
        <p:spPr>
          <a:xfrm>
            <a:off x="5545360" y="4076218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Nécessité de moyens SP?</a:t>
            </a:r>
          </a:p>
        </p:txBody>
      </p:sp>
      <p:sp>
        <p:nvSpPr>
          <p:cNvPr id="14" name="Organigramme : Processus 22">
            <a:extLst>
              <a:ext uri="{FF2B5EF4-FFF2-40B4-BE49-F238E27FC236}">
                <a16:creationId xmlns:a16="http://schemas.microsoft.com/office/drawing/2014/main" xmlns="" id="{61B0CB9B-B9DE-435C-898C-3A5FE58EE35C}"/>
              </a:ext>
            </a:extLst>
          </p:cNvPr>
          <p:cNvSpPr/>
          <p:nvPr/>
        </p:nvSpPr>
        <p:spPr>
          <a:xfrm>
            <a:off x="5545360" y="5100956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Autres circonstances particulières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6D1C16C5-53C4-4DEA-B4C6-B294B6153B74}"/>
              </a:ext>
            </a:extLst>
          </p:cNvPr>
          <p:cNvSpPr txBox="1"/>
          <p:nvPr/>
        </p:nvSpPr>
        <p:spPr>
          <a:xfrm>
            <a:off x="3279125" y="304633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F32E21F6-40A1-4E3A-8C5D-3BA0B7D5E456}"/>
              </a:ext>
            </a:extLst>
          </p:cNvPr>
          <p:cNvSpPr txBox="1"/>
          <p:nvPr/>
        </p:nvSpPr>
        <p:spPr>
          <a:xfrm>
            <a:off x="8400459" y="5702168"/>
            <a:ext cx="54213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OUI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DFDBE4B7-6C0F-43E9-99BD-335EE54C8662}"/>
              </a:ext>
            </a:extLst>
          </p:cNvPr>
          <p:cNvSpPr txBox="1"/>
          <p:nvPr/>
        </p:nvSpPr>
        <p:spPr>
          <a:xfrm>
            <a:off x="8365064" y="456582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025E68B9-FDF7-4EDB-AD07-D48B34F89303}"/>
              </a:ext>
            </a:extLst>
          </p:cNvPr>
          <p:cNvSpPr txBox="1"/>
          <p:nvPr/>
        </p:nvSpPr>
        <p:spPr>
          <a:xfrm>
            <a:off x="8331898" y="3596195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32870823-8336-4879-848A-6911C4964F33}"/>
              </a:ext>
            </a:extLst>
          </p:cNvPr>
          <p:cNvSpPr txBox="1"/>
          <p:nvPr/>
        </p:nvSpPr>
        <p:spPr>
          <a:xfrm>
            <a:off x="3286007" y="3968115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</p:spTree>
    <p:extLst>
      <p:ext uri="{BB962C8B-B14F-4D97-AF65-F5344CB8AC3E}">
        <p14:creationId xmlns:p14="http://schemas.microsoft.com/office/powerpoint/2010/main" xmlns="" val="167571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E7E56AD-D0B6-49DF-9D95-9A81FA9DF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Application pratique 4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xmlns="" id="{589BE365-343E-49EC-9ED9-AD605D92C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5207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AP INTOX COLLECTIVE">
            <a:hlinkClick r:id="" action="ppaction://media"/>
            <a:extLst>
              <a:ext uri="{FF2B5EF4-FFF2-40B4-BE49-F238E27FC236}">
                <a16:creationId xmlns:a16="http://schemas.microsoft.com/office/drawing/2014/main" xmlns="" id="{DC267311-5663-4442-A28D-C30CEA4D9937}"/>
              </a:ext>
            </a:extLst>
          </p:cNvPr>
          <p:cNvPicPr>
            <a:picLocks noGrp="1" noChangeAspect="1"/>
          </p:cNvPicPr>
          <p:nvPr>
            <p:ph sz="half" idx="1"/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1234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16416" y="145273"/>
            <a:ext cx="609600" cy="609600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8325B65-8A2E-4D98-BD03-39215B05A2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A2B4AE52-13ED-4254-B53B-6CD21C54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B4958BE8-29E4-433E-84C5-BFAE830D517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188640" y="0"/>
            <a:ext cx="12201350" cy="6858000"/>
          </a:xfrm>
          <a:prstGeom prst="rect">
            <a:avLst/>
          </a:prstGeom>
        </p:spPr>
      </p:pic>
      <p:sp>
        <p:nvSpPr>
          <p:cNvPr id="8" name="Organigramme : Décision 7">
            <a:extLst>
              <a:ext uri="{FF2B5EF4-FFF2-40B4-BE49-F238E27FC236}">
                <a16:creationId xmlns:a16="http://schemas.microsoft.com/office/drawing/2014/main" xmlns="" id="{D6C4A778-FB89-497C-990E-AF4577C8A738}"/>
              </a:ext>
            </a:extLst>
          </p:cNvPr>
          <p:cNvSpPr/>
          <p:nvPr/>
        </p:nvSpPr>
        <p:spPr>
          <a:xfrm>
            <a:off x="350531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réflexe?</a:t>
            </a:r>
          </a:p>
        </p:txBody>
      </p:sp>
      <p:sp>
        <p:nvSpPr>
          <p:cNvPr id="10" name="Organigramme : Processus 22">
            <a:extLst>
              <a:ext uri="{FF2B5EF4-FFF2-40B4-BE49-F238E27FC236}">
                <a16:creationId xmlns:a16="http://schemas.microsoft.com/office/drawing/2014/main" xmlns="" id="{983104C6-AAF7-4986-A589-2C619A59B424}"/>
              </a:ext>
            </a:extLst>
          </p:cNvPr>
          <p:cNvSpPr/>
          <p:nvPr/>
        </p:nvSpPr>
        <p:spPr>
          <a:xfrm>
            <a:off x="672125" y="3024768"/>
            <a:ext cx="2515027" cy="4124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Urgences vitales ?</a:t>
            </a:r>
          </a:p>
        </p:txBody>
      </p:sp>
      <p:sp>
        <p:nvSpPr>
          <p:cNvPr id="11" name="Organigramme : Processus 22">
            <a:extLst>
              <a:ext uri="{FF2B5EF4-FFF2-40B4-BE49-F238E27FC236}">
                <a16:creationId xmlns:a16="http://schemas.microsoft.com/office/drawing/2014/main" xmlns="" id="{97169FE4-41DF-4DEE-A013-FB467D94806A}"/>
              </a:ext>
            </a:extLst>
          </p:cNvPr>
          <p:cNvSpPr/>
          <p:nvPr/>
        </p:nvSpPr>
        <p:spPr>
          <a:xfrm>
            <a:off x="672125" y="3854836"/>
            <a:ext cx="2515027" cy="72629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Circonstances particulières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F6F60D88-D69A-46F8-B941-6C646062BD5A}"/>
              </a:ext>
            </a:extLst>
          </p:cNvPr>
          <p:cNvSpPr txBox="1"/>
          <p:nvPr/>
        </p:nvSpPr>
        <p:spPr>
          <a:xfrm>
            <a:off x="3279125" y="304633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433F2FC5-2FEF-4544-BF9F-6D4E0B95970F}"/>
              </a:ext>
            </a:extLst>
          </p:cNvPr>
          <p:cNvSpPr txBox="1"/>
          <p:nvPr/>
        </p:nvSpPr>
        <p:spPr>
          <a:xfrm>
            <a:off x="3286007" y="3968115"/>
            <a:ext cx="54213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OUI</a:t>
            </a:r>
          </a:p>
        </p:txBody>
      </p:sp>
    </p:spTree>
    <p:extLst>
      <p:ext uri="{BB962C8B-B14F-4D97-AF65-F5344CB8AC3E}">
        <p14:creationId xmlns:p14="http://schemas.microsoft.com/office/powerpoint/2010/main" xmlns="" val="28091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  <p:bldP spid="10" grpId="0" animBg="1"/>
      <p:bldP spid="11" grpId="0" animBg="1"/>
      <p:bldP spid="15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E194BFF-76DA-4352-BC6F-751A3BF55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Application pratique 5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xmlns="" id="{AC9A5925-B745-448A-8954-F8E27B3FB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359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AP MALAISE DOMICILE">
            <a:hlinkClick r:id="" action="ppaction://media"/>
            <a:extLst>
              <a:ext uri="{FF2B5EF4-FFF2-40B4-BE49-F238E27FC236}">
                <a16:creationId xmlns:a16="http://schemas.microsoft.com/office/drawing/2014/main" xmlns="" id="{249A1678-CA65-4BC9-9AE0-5A7DF8D983CF}"/>
              </a:ext>
            </a:extLst>
          </p:cNvPr>
          <p:cNvPicPr>
            <a:picLocks noGrp="1" noChangeAspect="1"/>
          </p:cNvPicPr>
          <p:nvPr>
            <p:ph sz="half" idx="4294967295"/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7744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580112" y="2564904"/>
            <a:ext cx="609600" cy="6096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09C0D06E-DB09-4811-98FD-91342F7F891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592" y="0"/>
            <a:ext cx="4583616" cy="6867326"/>
          </a:xfrm>
          <a:prstGeom prst="rect">
            <a:avLst/>
          </a:prstGeom>
        </p:spPr>
      </p:pic>
      <p:sp>
        <p:nvSpPr>
          <p:cNvPr id="8" name="Organigramme : Décision 7">
            <a:extLst>
              <a:ext uri="{FF2B5EF4-FFF2-40B4-BE49-F238E27FC236}">
                <a16:creationId xmlns:a16="http://schemas.microsoft.com/office/drawing/2014/main" xmlns="" id="{0B4559B6-AB3F-4A3F-8354-03CCB4FE0448}"/>
              </a:ext>
            </a:extLst>
          </p:cNvPr>
          <p:cNvSpPr/>
          <p:nvPr/>
        </p:nvSpPr>
        <p:spPr>
          <a:xfrm>
            <a:off x="350531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réflexe?</a:t>
            </a:r>
          </a:p>
        </p:txBody>
      </p:sp>
      <p:sp>
        <p:nvSpPr>
          <p:cNvPr id="9" name="Organigramme : Décision 8">
            <a:extLst>
              <a:ext uri="{FF2B5EF4-FFF2-40B4-BE49-F238E27FC236}">
                <a16:creationId xmlns:a16="http://schemas.microsoft.com/office/drawing/2014/main" xmlns="" id="{86364351-3C79-4DB0-A6FF-32EFEACDF760}"/>
              </a:ext>
            </a:extLst>
          </p:cNvPr>
          <p:cNvSpPr/>
          <p:nvPr/>
        </p:nvSpPr>
        <p:spPr>
          <a:xfrm>
            <a:off x="5508104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avant régulation ?</a:t>
            </a:r>
          </a:p>
        </p:txBody>
      </p:sp>
      <p:sp>
        <p:nvSpPr>
          <p:cNvPr id="10" name="Organigramme : Processus 22">
            <a:extLst>
              <a:ext uri="{FF2B5EF4-FFF2-40B4-BE49-F238E27FC236}">
                <a16:creationId xmlns:a16="http://schemas.microsoft.com/office/drawing/2014/main" xmlns="" id="{2D7469CA-F9DA-4188-A5A1-8FC376D57FD5}"/>
              </a:ext>
            </a:extLst>
          </p:cNvPr>
          <p:cNvSpPr/>
          <p:nvPr/>
        </p:nvSpPr>
        <p:spPr>
          <a:xfrm>
            <a:off x="672125" y="3024768"/>
            <a:ext cx="2515027" cy="4124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Urgences vitales ?</a:t>
            </a:r>
          </a:p>
        </p:txBody>
      </p:sp>
      <p:sp>
        <p:nvSpPr>
          <p:cNvPr id="11" name="Organigramme : Processus 22">
            <a:extLst>
              <a:ext uri="{FF2B5EF4-FFF2-40B4-BE49-F238E27FC236}">
                <a16:creationId xmlns:a16="http://schemas.microsoft.com/office/drawing/2014/main" xmlns="" id="{11DF23B6-38E1-440B-8FB8-D0E35474F67F}"/>
              </a:ext>
            </a:extLst>
          </p:cNvPr>
          <p:cNvSpPr/>
          <p:nvPr/>
        </p:nvSpPr>
        <p:spPr>
          <a:xfrm>
            <a:off x="672125" y="3854836"/>
            <a:ext cx="2515027" cy="72629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Circonstances particulières ?</a:t>
            </a:r>
          </a:p>
        </p:txBody>
      </p:sp>
      <p:sp>
        <p:nvSpPr>
          <p:cNvPr id="12" name="Organigramme : Processus 22">
            <a:extLst>
              <a:ext uri="{FF2B5EF4-FFF2-40B4-BE49-F238E27FC236}">
                <a16:creationId xmlns:a16="http://schemas.microsoft.com/office/drawing/2014/main" xmlns="" id="{96221909-4DE4-4329-B924-AA0BD321F4ED}"/>
              </a:ext>
            </a:extLst>
          </p:cNvPr>
          <p:cNvSpPr/>
          <p:nvPr/>
        </p:nvSpPr>
        <p:spPr>
          <a:xfrm>
            <a:off x="5576666" y="3090104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Voie publique ou zone non protégée?</a:t>
            </a:r>
          </a:p>
        </p:txBody>
      </p:sp>
      <p:sp>
        <p:nvSpPr>
          <p:cNvPr id="13" name="Organigramme : Processus 22">
            <a:extLst>
              <a:ext uri="{FF2B5EF4-FFF2-40B4-BE49-F238E27FC236}">
                <a16:creationId xmlns:a16="http://schemas.microsoft.com/office/drawing/2014/main" xmlns="" id="{F78DC1EF-2CC5-4FA7-9AF0-07D366549DF0}"/>
              </a:ext>
            </a:extLst>
          </p:cNvPr>
          <p:cNvSpPr/>
          <p:nvPr/>
        </p:nvSpPr>
        <p:spPr>
          <a:xfrm>
            <a:off x="5545360" y="4076218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Nécessité de moyens SP?</a:t>
            </a:r>
          </a:p>
        </p:txBody>
      </p:sp>
      <p:sp>
        <p:nvSpPr>
          <p:cNvPr id="14" name="Organigramme : Processus 22">
            <a:extLst>
              <a:ext uri="{FF2B5EF4-FFF2-40B4-BE49-F238E27FC236}">
                <a16:creationId xmlns:a16="http://schemas.microsoft.com/office/drawing/2014/main" xmlns="" id="{7A8E0A89-8143-43A5-BB66-38414ACD7A72}"/>
              </a:ext>
            </a:extLst>
          </p:cNvPr>
          <p:cNvSpPr/>
          <p:nvPr/>
        </p:nvSpPr>
        <p:spPr>
          <a:xfrm>
            <a:off x="5545360" y="5100956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Autres circonstances particulières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77A97614-FAA7-47AE-94B2-6FB6545310F4}"/>
              </a:ext>
            </a:extLst>
          </p:cNvPr>
          <p:cNvSpPr txBox="1"/>
          <p:nvPr/>
        </p:nvSpPr>
        <p:spPr>
          <a:xfrm>
            <a:off x="3279125" y="304633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F3648D86-E79C-45BC-985B-965372100FE0}"/>
              </a:ext>
            </a:extLst>
          </p:cNvPr>
          <p:cNvSpPr txBox="1"/>
          <p:nvPr/>
        </p:nvSpPr>
        <p:spPr>
          <a:xfrm>
            <a:off x="8388424" y="5702168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66CFCE90-7BCE-4A61-ADD7-90FDEE3EB948}"/>
              </a:ext>
            </a:extLst>
          </p:cNvPr>
          <p:cNvSpPr txBox="1"/>
          <p:nvPr/>
        </p:nvSpPr>
        <p:spPr>
          <a:xfrm>
            <a:off x="8365064" y="456582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0B69E6C7-C82A-49A6-81A6-30AF23D4F196}"/>
              </a:ext>
            </a:extLst>
          </p:cNvPr>
          <p:cNvSpPr txBox="1"/>
          <p:nvPr/>
        </p:nvSpPr>
        <p:spPr>
          <a:xfrm>
            <a:off x="8331898" y="3596195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50C81816-0B31-4DF2-98CD-51A2A9536857}"/>
              </a:ext>
            </a:extLst>
          </p:cNvPr>
          <p:cNvSpPr txBox="1"/>
          <p:nvPr/>
        </p:nvSpPr>
        <p:spPr>
          <a:xfrm>
            <a:off x="3286007" y="3968115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</p:spTree>
    <p:extLst>
      <p:ext uri="{BB962C8B-B14F-4D97-AF65-F5344CB8AC3E}">
        <p14:creationId xmlns:p14="http://schemas.microsoft.com/office/powerpoint/2010/main" xmlns="" val="167127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220F37A-51F8-474F-9915-A34849809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Application pratique 6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xmlns="" id="{25CA6CC5-7E97-45AA-9998-B86669712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8956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41A3FF29-71D3-49AE-94B4-919BFAA7AD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0625" t="3652" r="10625" b="3652"/>
          <a:stretch/>
        </p:blipFill>
        <p:spPr>
          <a:xfrm>
            <a:off x="4185" y="404664"/>
            <a:ext cx="9139815" cy="60486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55B7B86E-E8D1-4DE4-A827-C1707C93F0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490" r="9496" b="51371"/>
          <a:stretch/>
        </p:blipFill>
        <p:spPr>
          <a:xfrm>
            <a:off x="7380312" y="3214387"/>
            <a:ext cx="907365" cy="4292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9A0C178E-2078-4203-A2E7-8297DE48F8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490" r="9496" b="51371"/>
          <a:stretch/>
        </p:blipFill>
        <p:spPr>
          <a:xfrm>
            <a:off x="4932040" y="5229225"/>
            <a:ext cx="907365" cy="4292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BF70C733-7A77-4A2D-9F10-206B37881A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490" r="9496" b="51371"/>
          <a:stretch/>
        </p:blipFill>
        <p:spPr>
          <a:xfrm>
            <a:off x="1173762" y="5269135"/>
            <a:ext cx="907365" cy="4292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16EC87DD-8C58-4F3D-9546-23147F53FD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490" r="9496" b="51371"/>
          <a:stretch/>
        </p:blipFill>
        <p:spPr>
          <a:xfrm>
            <a:off x="1763688" y="1484784"/>
            <a:ext cx="907365" cy="4292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59B2275C-C9EE-4092-B27A-63171A37DD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490" r="9496" b="51371"/>
          <a:stretch/>
        </p:blipFill>
        <p:spPr>
          <a:xfrm>
            <a:off x="4118317" y="2060848"/>
            <a:ext cx="907365" cy="4292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8E8DE561-DF09-41CF-8F90-5DA507ECF9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490" r="9496" b="51371"/>
          <a:stretch/>
        </p:blipFill>
        <p:spPr>
          <a:xfrm>
            <a:off x="4283968" y="2243678"/>
            <a:ext cx="907365" cy="4292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C3BEF97B-9723-4584-BCDE-66645B2A8E21}"/>
              </a:ext>
            </a:extLst>
          </p:cNvPr>
          <p:cNvSpPr txBox="1"/>
          <p:nvPr/>
        </p:nvSpPr>
        <p:spPr>
          <a:xfrm>
            <a:off x="3461241" y="611633"/>
            <a:ext cx="2347525" cy="43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SMUR dans le Calvados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FBC19D00-66EE-4539-BD97-E7C170A354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490" r="9496" b="51371"/>
          <a:stretch/>
        </p:blipFill>
        <p:spPr>
          <a:xfrm>
            <a:off x="6569017" y="1043633"/>
            <a:ext cx="907365" cy="4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48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4D1E5216-2B49-4873-8579-F33528A309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44624" y="0"/>
            <a:ext cx="10322913" cy="6885383"/>
          </a:xfrm>
          <a:prstGeom prst="rect">
            <a:avLst/>
          </a:prstGeom>
        </p:spPr>
      </p:pic>
      <p:pic>
        <p:nvPicPr>
          <p:cNvPr id="5" name="SUAP VP">
            <a:hlinkClick r:id="" action="ppaction://media"/>
            <a:extLst>
              <a:ext uri="{FF2B5EF4-FFF2-40B4-BE49-F238E27FC236}">
                <a16:creationId xmlns:a16="http://schemas.microsoft.com/office/drawing/2014/main" xmlns="" id="{DC90D606-AEA1-4BEF-BD4F-7B8EA54DF84C}"/>
              </a:ext>
            </a:extLst>
          </p:cNvPr>
          <p:cNvPicPr>
            <a:picLocks noGrp="1" noChangeAspect="1"/>
          </p:cNvPicPr>
          <p:nvPr>
            <p:ph sz="half" idx="1"/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end="10145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461412" y="92076"/>
            <a:ext cx="609600" cy="609600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A47944A4-BE91-41BE-AF45-1B9F99ED92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3FFFE319-12B1-477F-ABA8-2133EA435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Organigramme : Décision 7">
            <a:extLst>
              <a:ext uri="{FF2B5EF4-FFF2-40B4-BE49-F238E27FC236}">
                <a16:creationId xmlns:a16="http://schemas.microsoft.com/office/drawing/2014/main" xmlns="" id="{FDEEFF15-E727-4200-BAD1-8C3C23626C01}"/>
              </a:ext>
            </a:extLst>
          </p:cNvPr>
          <p:cNvSpPr/>
          <p:nvPr/>
        </p:nvSpPr>
        <p:spPr>
          <a:xfrm>
            <a:off x="350531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réflexe?</a:t>
            </a:r>
          </a:p>
        </p:txBody>
      </p:sp>
      <p:sp>
        <p:nvSpPr>
          <p:cNvPr id="9" name="Organigramme : Décision 8">
            <a:extLst>
              <a:ext uri="{FF2B5EF4-FFF2-40B4-BE49-F238E27FC236}">
                <a16:creationId xmlns:a16="http://schemas.microsoft.com/office/drawing/2014/main" xmlns="" id="{4BC781E8-4C65-4994-B53C-BC7C31682AD2}"/>
              </a:ext>
            </a:extLst>
          </p:cNvPr>
          <p:cNvSpPr/>
          <p:nvPr/>
        </p:nvSpPr>
        <p:spPr>
          <a:xfrm>
            <a:off x="5508104" y="116632"/>
            <a:ext cx="3141349" cy="263349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27" dirty="0">
                <a:solidFill>
                  <a:srgbClr val="0070C0"/>
                </a:solidFill>
              </a:rPr>
              <a:t>S’agit-il d’un motif de départ avant régulation ?</a:t>
            </a:r>
          </a:p>
        </p:txBody>
      </p:sp>
      <p:sp>
        <p:nvSpPr>
          <p:cNvPr id="10" name="Organigramme : Processus 22">
            <a:extLst>
              <a:ext uri="{FF2B5EF4-FFF2-40B4-BE49-F238E27FC236}">
                <a16:creationId xmlns:a16="http://schemas.microsoft.com/office/drawing/2014/main" xmlns="" id="{79743EE0-4521-4649-B78D-B2268AA8266B}"/>
              </a:ext>
            </a:extLst>
          </p:cNvPr>
          <p:cNvSpPr/>
          <p:nvPr/>
        </p:nvSpPr>
        <p:spPr>
          <a:xfrm>
            <a:off x="672125" y="3024768"/>
            <a:ext cx="2515027" cy="4124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Urgences vitales ?</a:t>
            </a:r>
          </a:p>
        </p:txBody>
      </p:sp>
      <p:sp>
        <p:nvSpPr>
          <p:cNvPr id="11" name="Organigramme : Processus 22">
            <a:extLst>
              <a:ext uri="{FF2B5EF4-FFF2-40B4-BE49-F238E27FC236}">
                <a16:creationId xmlns:a16="http://schemas.microsoft.com/office/drawing/2014/main" xmlns="" id="{766F0BAC-2448-4B19-8EC1-DF2EAD514344}"/>
              </a:ext>
            </a:extLst>
          </p:cNvPr>
          <p:cNvSpPr/>
          <p:nvPr/>
        </p:nvSpPr>
        <p:spPr>
          <a:xfrm>
            <a:off x="672125" y="3854836"/>
            <a:ext cx="2515027" cy="72629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Circonstances particulières ?</a:t>
            </a:r>
          </a:p>
        </p:txBody>
      </p:sp>
      <p:sp>
        <p:nvSpPr>
          <p:cNvPr id="12" name="Organigramme : Processus 22">
            <a:extLst>
              <a:ext uri="{FF2B5EF4-FFF2-40B4-BE49-F238E27FC236}">
                <a16:creationId xmlns:a16="http://schemas.microsoft.com/office/drawing/2014/main" xmlns="" id="{B7AA6FB4-A8AB-464E-A15A-0B1968FC490C}"/>
              </a:ext>
            </a:extLst>
          </p:cNvPr>
          <p:cNvSpPr/>
          <p:nvPr/>
        </p:nvSpPr>
        <p:spPr>
          <a:xfrm>
            <a:off x="5576666" y="3090104"/>
            <a:ext cx="3141348" cy="7647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Voie publique ou zone non protégée?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64B0CD3C-8B2D-4B24-BA36-3D3639AB7DE3}"/>
              </a:ext>
            </a:extLst>
          </p:cNvPr>
          <p:cNvSpPr txBox="1"/>
          <p:nvPr/>
        </p:nvSpPr>
        <p:spPr>
          <a:xfrm>
            <a:off x="3279125" y="3046332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205402EE-131B-4307-A1C0-DBDE714C299E}"/>
              </a:ext>
            </a:extLst>
          </p:cNvPr>
          <p:cNvSpPr txBox="1"/>
          <p:nvPr/>
        </p:nvSpPr>
        <p:spPr>
          <a:xfrm>
            <a:off x="8331898" y="3596195"/>
            <a:ext cx="54213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OUI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4B0FC19D-8DB8-4032-A37F-1DB79664FBD6}"/>
              </a:ext>
            </a:extLst>
          </p:cNvPr>
          <p:cNvSpPr txBox="1"/>
          <p:nvPr/>
        </p:nvSpPr>
        <p:spPr>
          <a:xfrm>
            <a:off x="3286007" y="3968115"/>
            <a:ext cx="63511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NON</a:t>
            </a:r>
          </a:p>
        </p:txBody>
      </p:sp>
    </p:spTree>
    <p:extLst>
      <p:ext uri="{BB962C8B-B14F-4D97-AF65-F5344CB8AC3E}">
        <p14:creationId xmlns:p14="http://schemas.microsoft.com/office/powerpoint/2010/main" xmlns="" val="148885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4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8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A81021-7ECA-42F3-9E7B-715ECAB4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algn="l"/>
            <a:r>
              <a:rPr lang="fr-FR" sz="4000" dirty="0">
                <a:solidFill>
                  <a:srgbClr val="0070C0"/>
                </a:solidFill>
              </a:rPr>
              <a:t>DO SUAP n°3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xmlns="" id="{5DF6E773-4892-4C28-980F-C8B7B34DF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543" y="1712154"/>
            <a:ext cx="3643401" cy="4525963"/>
          </a:xfrm>
        </p:spPr>
        <p:txBody>
          <a:bodyPr/>
          <a:lstStyle/>
          <a:p>
            <a:r>
              <a:rPr lang="fr-FR" dirty="0"/>
              <a:t>Mai 2021</a:t>
            </a:r>
          </a:p>
          <a:p>
            <a:r>
              <a:rPr lang="fr-FR" dirty="0"/>
              <a:t>Réalisation du bilan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3F48D9FC-BA57-4B0B-AF35-9FDCD5EBE5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01010" y="0"/>
            <a:ext cx="4742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05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BF452CC1-BEFC-4F72-821B-ECC49B866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Réalisation du bilan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E3A0FD00-E8C2-45FD-92D3-6C95E94C5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Concerne principalement les chefs d’agrès de VSAV (et ses équipiers)</a:t>
            </a:r>
          </a:p>
          <a:p>
            <a:endParaRPr lang="fr-FR" dirty="0"/>
          </a:p>
          <a:p>
            <a:r>
              <a:rPr lang="fr-FR" dirty="0"/>
              <a:t>Décrit la méthode de réalisation du bilan de type XABCDE</a:t>
            </a:r>
          </a:p>
        </p:txBody>
      </p:sp>
    </p:spTree>
    <p:extLst>
      <p:ext uri="{BB962C8B-B14F-4D97-AF65-F5344CB8AC3E}">
        <p14:creationId xmlns:p14="http://schemas.microsoft.com/office/powerpoint/2010/main" xmlns="" val="317786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A81021-7ECA-42F3-9E7B-715ECAB4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algn="l"/>
            <a:r>
              <a:rPr lang="fr-FR" sz="4000" dirty="0">
                <a:solidFill>
                  <a:srgbClr val="0070C0"/>
                </a:solidFill>
              </a:rPr>
              <a:t>DO SUAP n°4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xmlns="" id="{5DF6E773-4892-4C28-980F-C8B7B34DF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543" y="1712154"/>
            <a:ext cx="3643401" cy="4525963"/>
          </a:xfrm>
        </p:spPr>
        <p:txBody>
          <a:bodyPr/>
          <a:lstStyle/>
          <a:p>
            <a:r>
              <a:rPr lang="fr-FR" dirty="0"/>
              <a:t>Avril 2020</a:t>
            </a:r>
          </a:p>
          <a:p>
            <a:r>
              <a:rPr lang="fr-FR" dirty="0"/>
              <a:t>Transmission des bilans secouristes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7706283C-02F1-4369-A494-746DA60997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0671" y="0"/>
            <a:ext cx="48133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78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4AB87B51-FD3A-4E5F-92E9-12408170B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Transmission des bilans secouristes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763DC30C-3E46-4AAE-B509-4016F2D71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Toute prise en charge de victime impose la transmission du bilan secouriste au médecin régulateur du SAMU.</a:t>
            </a:r>
          </a:p>
          <a:p>
            <a:r>
              <a:rPr lang="fr-FR" dirty="0"/>
              <a:t>Le bilan est transmis par voie électronique (tablette </a:t>
            </a:r>
            <a:r>
              <a:rPr lang="fr-FR" dirty="0" err="1"/>
              <a:t>UrgSAP</a:t>
            </a:r>
            <a:r>
              <a:rPr lang="fr-FR" dirty="0"/>
              <a:t>)</a:t>
            </a:r>
          </a:p>
          <a:p>
            <a:r>
              <a:rPr lang="fr-FR" dirty="0"/>
              <a:t>La communication avec le CRRA peut s’effectuer par radio (SSU), </a:t>
            </a:r>
            <a:r>
              <a:rPr lang="fr-FR" dirty="0" smtClean="0"/>
              <a:t>téléphone</a:t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b="1" dirty="0" smtClean="0">
                <a:solidFill>
                  <a:srgbClr val="FF0000"/>
                </a:solidFill>
              </a:rPr>
              <a:t>02 </a:t>
            </a:r>
            <a:r>
              <a:rPr lang="fr-FR" b="1" dirty="0">
                <a:solidFill>
                  <a:srgbClr val="FF0000"/>
                </a:solidFill>
              </a:rPr>
              <a:t>31 06 18 15</a:t>
            </a:r>
            <a:r>
              <a:rPr lang="fr-FR" dirty="0"/>
              <a:t>) ou par voie </a:t>
            </a:r>
            <a:r>
              <a:rPr lang="fr-FR" dirty="0" smtClean="0"/>
              <a:t>simplifiée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67926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0067FF7-DC7F-4529-A217-34C4F3E7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Voie radio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20576A7-BE13-4648-859F-E15C85CD8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Voie réglementaire.</a:t>
            </a:r>
          </a:p>
          <a:p>
            <a:r>
              <a:rPr lang="fr-FR" dirty="0"/>
              <a:t>Peu adaptée à l’ergonomie du CRRA 15,</a:t>
            </a:r>
          </a:p>
          <a:p>
            <a:endParaRPr lang="fr-FR" dirty="0"/>
          </a:p>
          <a:p>
            <a:r>
              <a:rPr lang="fr-FR" dirty="0"/>
              <a:t>Le SSU est veillé par le CODIS et le CRRA.</a:t>
            </a:r>
          </a:p>
          <a:p>
            <a:r>
              <a:rPr lang="fr-FR" dirty="0"/>
              <a:t>En cas de demande urgente de renfort médical, il peut être utilisé,</a:t>
            </a:r>
          </a:p>
        </p:txBody>
      </p:sp>
    </p:spTree>
    <p:extLst>
      <p:ext uri="{BB962C8B-B14F-4D97-AF65-F5344CB8AC3E}">
        <p14:creationId xmlns:p14="http://schemas.microsoft.com/office/powerpoint/2010/main" xmlns="" val="125013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C300788-04C1-4BC6-837C-C5F0A293A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Voie téléphonique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170DD84-3EDB-4D3A-B00A-60AAFF724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Appel au </a:t>
            </a:r>
            <a:r>
              <a:rPr lang="fr-FR" b="1" dirty="0">
                <a:solidFill>
                  <a:srgbClr val="FF0000"/>
                </a:solidFill>
              </a:rPr>
              <a:t>02 31 06 18 15</a:t>
            </a:r>
            <a:r>
              <a:rPr lang="fr-FR" dirty="0"/>
              <a:t>, choix 4</a:t>
            </a:r>
          </a:p>
          <a:p>
            <a:r>
              <a:rPr lang="fr-FR" dirty="0"/>
              <a:t>Ligne enregistrée au SDIS et au SAMU</a:t>
            </a:r>
          </a:p>
          <a:p>
            <a:endParaRPr lang="fr-FR" dirty="0"/>
          </a:p>
          <a:p>
            <a:r>
              <a:rPr lang="fr-FR" dirty="0"/>
              <a:t>En cas de non réponse du CRRA, après plusieurs tentatives et un délai d’attente de 8 min, le chef d’agrès en réfère au chef de salle du CTA-CODIS</a:t>
            </a:r>
          </a:p>
        </p:txBody>
      </p:sp>
    </p:spTree>
    <p:extLst>
      <p:ext uri="{BB962C8B-B14F-4D97-AF65-F5344CB8AC3E}">
        <p14:creationId xmlns:p14="http://schemas.microsoft.com/office/powerpoint/2010/main" xmlns="" val="409839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46043B4-1C4D-4BFE-8315-2C769CE4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Transmission simplifiée de bilan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EFCF3687-686D-40F4-B042-78520D1B0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Lorsque les atteintes de la victime relèvent de la </a:t>
            </a:r>
            <a:r>
              <a:rPr lang="fr-FR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petite traumatologie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le chef d’agrès est dispensé de la transmission complète d’un bilan téléphonique à la régulation médicale.</a:t>
            </a:r>
            <a:b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Ce mode particulier de transmission du bilan n’exonère pas de la nécessité de réaliser un bilan secouriste complet, ni de transmettre la fiche par voie informatique. </a:t>
            </a:r>
          </a:p>
          <a:p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</a:rPr>
              <a:t>Possible pour les victimes de plus de 24 mois et souffrant de :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Contusions, plaies simples et brûlures simples, 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Suspicions d’entorses des doigts, du poignet, du pied, de la cheville, du genou 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Suspicions de fractures fermées, isolées, sans complication ni déformation importante, des doigts, du poignet, de l’avant-bras, du pied, de la cheville, de la jambe, de la clavicule, 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Tout traumatisme non ouvert et non déplacé des extrémités.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04144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ECF4C2B-A1AF-4ECA-B90A-6B3B27136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Transmission simplifiée de bilan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37392DD-D220-4881-B81A-6F5DFBF92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Possible pour les victimes de plus de </a:t>
            </a:r>
            <a:r>
              <a:rPr lang="fr-FR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5 ans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et souffrant de :</a:t>
            </a:r>
          </a:p>
          <a:p>
            <a:pPr algn="l"/>
            <a:endParaRPr lang="fr-FR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r-FR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Contusions, plaies simples et brûlures simples, </a:t>
            </a:r>
          </a:p>
          <a:p>
            <a:r>
              <a:rPr lang="fr-FR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Suspicions d’entorses des doigts, du poignet, du pied, de la cheville, du genou </a:t>
            </a:r>
          </a:p>
          <a:p>
            <a:r>
              <a:rPr lang="fr-FR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Suspicions de fractures fermées, isolées, sans complication ni déformation importante, des doigts, du poignet, de l’avant-bras, du pied, de la cheville, de la jambe, de la clavicule, </a:t>
            </a:r>
          </a:p>
          <a:p>
            <a:r>
              <a:rPr lang="fr-FR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Tout traumatisme non ouvert et non déplacé des extrémités. 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Pas de signe vasculaire ou neurologique, pas de traumatisme crânien.</a:t>
            </a:r>
            <a:endParaRPr lang="fr-FR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42891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3453091-DCEC-4D99-8896-5A3DE0D804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4581"/>
            <a:ext cx="9144000" cy="61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17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BC5F2A9-8ED5-4CB7-922D-B63CD0185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solidFill>
                  <a:srgbClr val="0070C0"/>
                </a:solidFill>
              </a:rPr>
              <a:t>Ambulanciers privés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AB21042-D538-4F62-BFD7-5D34F3B77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38 sociétés d’ambulances</a:t>
            </a:r>
          </a:p>
          <a:p>
            <a:r>
              <a:rPr lang="fr-FR" dirty="0"/>
              <a:t>126 ambulances</a:t>
            </a:r>
          </a:p>
          <a:p>
            <a:r>
              <a:rPr lang="fr-FR" dirty="0"/>
              <a:t>139 véhicules sanitaires légers</a:t>
            </a:r>
          </a:p>
          <a:p>
            <a:endParaRPr lang="fr-FR" dirty="0"/>
          </a:p>
          <a:p>
            <a:r>
              <a:rPr lang="fr-FR" dirty="0"/>
              <a:t>Regroupement de plusieurs sociétés, notamment sous la franchise Jussieu Secours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EAD4E146-C273-406C-AEC4-A491C4B9F2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564952"/>
            <a:ext cx="4058816" cy="232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952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ADB7411-839D-40CC-A18B-6FE2DB88E4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9731"/>
            <a:ext cx="9144000" cy="5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02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xmlns="" id="{A8C33C75-302D-4D7F-B3E1-07E4AFA05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err="1">
                <a:solidFill>
                  <a:srgbClr val="0070C0"/>
                </a:solidFill>
              </a:rPr>
              <a:t>UrgSAP</a:t>
            </a:r>
            <a:endParaRPr lang="fr-FR" sz="4000" dirty="0">
              <a:solidFill>
                <a:srgbClr val="0070C0"/>
              </a:solidFill>
            </a:endParaRPr>
          </a:p>
        </p:txBody>
      </p:sp>
      <p:pic>
        <p:nvPicPr>
          <p:cNvPr id="9" name="Enregistrement d’écran 8">
            <a:hlinkClick r:id="" action="ppaction://media"/>
            <a:extLst>
              <a:ext uri="{FF2B5EF4-FFF2-40B4-BE49-F238E27FC236}">
                <a16:creationId xmlns:a16="http://schemas.microsoft.com/office/drawing/2014/main" xmlns="" id="{C71A60CC-6983-4235-8059-8F461EA5FE4A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79219" y="1192778"/>
            <a:ext cx="8385561" cy="5665222"/>
          </a:xfrm>
        </p:spPr>
      </p:pic>
    </p:spTree>
    <p:extLst>
      <p:ext uri="{BB962C8B-B14F-4D97-AF65-F5344CB8AC3E}">
        <p14:creationId xmlns:p14="http://schemas.microsoft.com/office/powerpoint/2010/main" xmlns="" val="280645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D9E2C7F-F87D-4EAE-B18F-2BADA8B1C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>
                <a:solidFill>
                  <a:srgbClr val="0070C0"/>
                </a:solidFill>
              </a:rPr>
              <a:t>Tableau de bord quotidien du SUAP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8C5C6125-26B2-4B55-9545-2CB9B59AB70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3619"/>
            <a:ext cx="9144000" cy="661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193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60A30F2-0759-4E3E-BE7B-4A3F1E223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029BA56F-6FDA-4BDE-BF25-2140A6EE6CA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68" y="0"/>
            <a:ext cx="9100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586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D465AD-BE89-4762-949A-B5C5D7C1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B7EBC6F1-2B80-44F4-A0A4-E315FA9E10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828"/>
            <a:ext cx="9144000" cy="682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635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DD8CF43-63B6-4084-A6DE-DACF36779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8A35BC5D-7AFA-4138-8612-49A273657C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0342"/>
            <a:ext cx="9144000" cy="63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91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CCACDF3-5DB4-415A-8C73-9BBBD8503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95AE842-04C7-41C0-9F00-F716EDB334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1838"/>
            <a:ext cx="9144000" cy="673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369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42C5BAD-0FFF-4645-A3D5-04CFD495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7DCF9E42-25BF-44DB-B379-51EB21F2A2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173" y="0"/>
            <a:ext cx="8819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828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243B12F-53F6-49FA-9CED-016D1CEB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Carences de</a:t>
            </a:r>
            <a:br>
              <a:rPr lang="fr-FR" sz="4000" dirty="0">
                <a:solidFill>
                  <a:srgbClr val="0070C0"/>
                </a:solidFill>
              </a:rPr>
            </a:br>
            <a:r>
              <a:rPr lang="fr-FR" sz="4000" dirty="0">
                <a:solidFill>
                  <a:srgbClr val="0070C0"/>
                </a:solidFill>
              </a:rPr>
              <a:t>transporteurs sanitaires privés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E163DA24-0A95-45C3-BA38-4D4A2AB38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Intervention qui aurait pu être réalisé par un transporteur sanitaire privé</a:t>
            </a:r>
          </a:p>
          <a:p>
            <a:endParaRPr lang="fr-FR" dirty="0"/>
          </a:p>
          <a:p>
            <a:r>
              <a:rPr lang="fr-FR" dirty="0"/>
              <a:t>Garde ambulancière </a:t>
            </a:r>
            <a:r>
              <a:rPr lang="fr-FR" dirty="0" smtClean="0"/>
              <a:t>sur 6 secteurs</a:t>
            </a:r>
          </a:p>
          <a:p>
            <a:pPr lvl="1"/>
            <a:r>
              <a:rPr lang="fr-FR" dirty="0" smtClean="0"/>
              <a:t>Caen, 5 vecteurs le jour, 3 la nuit et les week-ends</a:t>
            </a:r>
          </a:p>
          <a:p>
            <a:pPr lvl="1"/>
            <a:r>
              <a:rPr lang="fr-FR" dirty="0" smtClean="0"/>
              <a:t>1 vecteur sur chacun des autres secteurs </a:t>
            </a:r>
            <a:r>
              <a:rPr lang="fr-FR" smtClean="0"/>
              <a:t>(jour et nuit) :</a:t>
            </a:r>
            <a:endParaRPr lang="fr-FR" dirty="0" smtClean="0"/>
          </a:p>
          <a:p>
            <a:pPr lvl="1"/>
            <a:r>
              <a:rPr lang="fr-FR" dirty="0" smtClean="0"/>
              <a:t>Bayeux, Vire, Falaise, Lisieux, Pont l’Évêque</a:t>
            </a:r>
          </a:p>
          <a:p>
            <a:pPr lvl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34722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fr-FR" dirty="0">
                <a:solidFill>
                  <a:srgbClr val="0070C0"/>
                </a:solidFill>
              </a:rPr>
              <a:t>AASC du Calvados</a:t>
            </a:r>
            <a:br>
              <a:rPr lang="fr-FR" dirty="0">
                <a:solidFill>
                  <a:srgbClr val="0070C0"/>
                </a:solidFill>
              </a:rPr>
            </a:br>
            <a:r>
              <a:rPr lang="fr-FR" dirty="0">
                <a:solidFill>
                  <a:srgbClr val="0070C0"/>
                </a:solidFill>
              </a:rPr>
              <a:t>avec agrément de type D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1645901" cy="164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916832"/>
            <a:ext cx="37052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700808"/>
            <a:ext cx="1754650" cy="17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5157192"/>
            <a:ext cx="43719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/>
          <a:srcRect b="25770"/>
          <a:stretch>
            <a:fillRect/>
          </a:stretch>
        </p:blipFill>
        <p:spPr bwMode="auto">
          <a:xfrm>
            <a:off x="2267744" y="3717032"/>
            <a:ext cx="3076575" cy="110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149080"/>
            <a:ext cx="1754650" cy="17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1D58220-3C54-4B4F-BD41-37680D509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Offre de soins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03E2B11-7A5E-4705-83E2-BA3580A084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966" y="1417638"/>
            <a:ext cx="8276834" cy="54547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ED81523-59A6-418A-89FD-3F60B11745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1907704" y="2316769"/>
            <a:ext cx="1584176" cy="2600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056FECD0-A662-48CE-BA7E-E0F891398C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1246041" y="5733256"/>
            <a:ext cx="1584176" cy="2600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7534EE40-6768-4066-B268-3EC8C789C7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4427984" y="5700616"/>
            <a:ext cx="1584176" cy="2600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DD70BEE0-C326-4CF3-9CAC-957E0CE6A4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6837513" y="3888941"/>
            <a:ext cx="1584176" cy="2600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604ED25A-8280-4010-A343-C30EBCC36B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6045425" y="1988840"/>
            <a:ext cx="1584176" cy="26008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59394D18-1EA5-46C4-96D2-756E33FBAD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4704657" y="3599345"/>
            <a:ext cx="1584176" cy="26008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91E3ED5A-6E47-460D-91B3-BDB39BDAEB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2954673" y="3013354"/>
            <a:ext cx="1584176" cy="2600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06192811-9DEB-4FFC-8C45-6B2E99EA7E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00" t="7466" r="28738" b="79537"/>
          <a:stretch/>
        </p:blipFill>
        <p:spPr>
          <a:xfrm>
            <a:off x="4687621" y="3185313"/>
            <a:ext cx="1584176" cy="2600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D8F40B99-0CBF-49C1-84FD-EA0524A802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6509" t="34688" r="11231" b="28779"/>
          <a:stretch/>
        </p:blipFill>
        <p:spPr>
          <a:xfrm>
            <a:off x="3356709" y="3433239"/>
            <a:ext cx="1168956" cy="33221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AE583F47-166B-45F8-870B-A60A6B9320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6509" t="34688" r="11231" b="28779"/>
          <a:stretch/>
        </p:blipFill>
        <p:spPr>
          <a:xfrm>
            <a:off x="2772231" y="4663438"/>
            <a:ext cx="1168956" cy="3322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248CEA62-9B16-464F-9D90-08D95CFD5A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6509" t="34688" r="11231" b="28779"/>
          <a:stretch/>
        </p:blipFill>
        <p:spPr>
          <a:xfrm>
            <a:off x="795666" y="5324915"/>
            <a:ext cx="1168956" cy="33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782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Interconnexion des services</a:t>
            </a:r>
          </a:p>
        </p:txBody>
      </p:sp>
      <p:sp>
        <p:nvSpPr>
          <p:cNvPr id="4" name="Rectangle à coins arrondis 3"/>
          <p:cNvSpPr/>
          <p:nvPr/>
        </p:nvSpPr>
        <p:spPr bwMode="auto">
          <a:xfrm>
            <a:off x="539552" y="1772816"/>
            <a:ext cx="3456384" cy="136815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5436096" y="1772816"/>
            <a:ext cx="3456000" cy="3600200"/>
            <a:chOff x="5436096" y="1772816"/>
            <a:chExt cx="2448272" cy="3600200"/>
          </a:xfrm>
        </p:grpSpPr>
        <p:sp>
          <p:nvSpPr>
            <p:cNvPr id="6" name="Rectangle à coins arrondis 5"/>
            <p:cNvSpPr/>
            <p:nvPr/>
          </p:nvSpPr>
          <p:spPr bwMode="auto">
            <a:xfrm>
              <a:off x="5436096" y="1772816"/>
              <a:ext cx="2448272" cy="1800200"/>
            </a:xfrm>
            <a:prstGeom prst="round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Centre de Réception et de Régulation des Appels (</a:t>
              </a: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chemeClr val="accent2"/>
                  </a:solidFill>
                  <a:effectLst/>
                  <a:latin typeface="Arial" charset="0"/>
                </a:rPr>
                <a:t>15</a:t>
              </a: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)</a:t>
              </a:r>
            </a:p>
          </p:txBody>
        </p:sp>
        <p:sp>
          <p:nvSpPr>
            <p:cNvPr id="7" name="Rectangle à coins arrondis 6"/>
            <p:cNvSpPr/>
            <p:nvPr/>
          </p:nvSpPr>
          <p:spPr bwMode="auto">
            <a:xfrm>
              <a:off x="5436096" y="3573016"/>
              <a:ext cx="2448272" cy="1800000"/>
            </a:xfrm>
            <a:prstGeom prst="round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Salle de crise</a:t>
              </a: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51520" y="1700808"/>
            <a:ext cx="3528392" cy="3672208"/>
            <a:chOff x="1043608" y="1700808"/>
            <a:chExt cx="2448272" cy="3672208"/>
          </a:xfrm>
        </p:grpSpPr>
        <p:sp>
          <p:nvSpPr>
            <p:cNvPr id="5" name="Rectangle à coins arrondis 4"/>
            <p:cNvSpPr/>
            <p:nvPr/>
          </p:nvSpPr>
          <p:spPr bwMode="auto">
            <a:xfrm>
              <a:off x="1043608" y="1700808"/>
              <a:ext cx="2448272" cy="1872208"/>
            </a:xfrm>
            <a:prstGeom prst="round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Centre de Traitement de l’Alerte (</a:t>
              </a: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rPr>
                <a:t>18</a:t>
              </a: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)</a:t>
              </a:r>
            </a:p>
          </p:txBody>
        </p:sp>
        <p:sp>
          <p:nvSpPr>
            <p:cNvPr id="8" name="Rectangle à coins arrondis 7"/>
            <p:cNvSpPr/>
            <p:nvPr/>
          </p:nvSpPr>
          <p:spPr bwMode="auto">
            <a:xfrm>
              <a:off x="1043608" y="3573016"/>
              <a:ext cx="2448272" cy="1800000"/>
            </a:xfrm>
            <a:prstGeom prst="round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Centre Opérationnel Départemental d’Incendie</a:t>
              </a:r>
              <a:r>
                <a:rPr kumimoji="0" lang="fr-FR" sz="24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et de Secours</a:t>
              </a:r>
              <a:endPara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2" name="Picture 3" descr="Logorou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517232"/>
            <a:ext cx="720080" cy="1296815"/>
          </a:xfrm>
          <a:prstGeom prst="rect">
            <a:avLst/>
          </a:prstGeom>
          <a:noFill/>
        </p:spPr>
      </p:pic>
      <p:pic>
        <p:nvPicPr>
          <p:cNvPr id="13" name="Picture 3" descr="C:\Users\rlebras\Pictures\Logo SAM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3047" y="5458618"/>
            <a:ext cx="2733753" cy="1124744"/>
          </a:xfrm>
          <a:prstGeom prst="rect">
            <a:avLst/>
          </a:prstGeom>
          <a:noFill/>
        </p:spPr>
      </p:pic>
      <p:sp>
        <p:nvSpPr>
          <p:cNvPr id="14" name="Flèche courbée vers le bas 13"/>
          <p:cNvSpPr/>
          <p:nvPr/>
        </p:nvSpPr>
        <p:spPr bwMode="auto">
          <a:xfrm>
            <a:off x="3347864" y="1700808"/>
            <a:ext cx="2304256" cy="576064"/>
          </a:xfrm>
          <a:prstGeom prst="curved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Flèche courbée vers le bas 14"/>
          <p:cNvSpPr/>
          <p:nvPr/>
        </p:nvSpPr>
        <p:spPr bwMode="auto">
          <a:xfrm flipH="1" flipV="1">
            <a:off x="3275856" y="2996952"/>
            <a:ext cx="2304256" cy="576064"/>
          </a:xfrm>
          <a:prstGeom prst="curved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A81021-7ECA-42F3-9E7B-715ECAB4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algn="l"/>
            <a:r>
              <a:rPr lang="fr-FR" sz="4000" dirty="0">
                <a:solidFill>
                  <a:srgbClr val="0070C0"/>
                </a:solidFill>
              </a:rPr>
              <a:t>DO SUAP n°1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168844D7-1476-4A5A-B26D-F1A65A504BD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91025" y="0"/>
            <a:ext cx="4852975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xmlns="" id="{5DF6E773-4892-4C28-980F-C8B7B34DF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543" y="1712154"/>
            <a:ext cx="3643401" cy="4525963"/>
          </a:xfrm>
        </p:spPr>
        <p:txBody>
          <a:bodyPr/>
          <a:lstStyle/>
          <a:p>
            <a:r>
              <a:rPr lang="fr-FR" dirty="0"/>
              <a:t>Mai 2018</a:t>
            </a:r>
          </a:p>
          <a:p>
            <a:r>
              <a:rPr lang="fr-FR" dirty="0"/>
              <a:t>Rôle du personnel du CTA</a:t>
            </a:r>
          </a:p>
          <a:p>
            <a:r>
              <a:rPr lang="fr-FR" dirty="0"/>
              <a:t>Rôle du personnel du CRRA</a:t>
            </a:r>
          </a:p>
        </p:txBody>
      </p:sp>
    </p:spTree>
    <p:extLst>
      <p:ext uri="{BB962C8B-B14F-4D97-AF65-F5344CB8AC3E}">
        <p14:creationId xmlns:p14="http://schemas.microsoft.com/office/powerpoint/2010/main" xmlns="" val="397823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</TotalTime>
  <Words>1435</Words>
  <Application>Microsoft Office PowerPoint</Application>
  <PresentationFormat>Affichage à l'écran (4:3)</PresentationFormat>
  <Paragraphs>257</Paragraphs>
  <Slides>58</Slides>
  <Notes>1</Notes>
  <HiddenSlides>0</HiddenSlides>
  <MMClips>7</MMClips>
  <ScaleCrop>false</ScaleCrop>
  <HeadingPairs>
    <vt:vector size="6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  <vt:variant>
        <vt:lpstr>Diaporamas personnalisés</vt:lpstr>
      </vt:variant>
      <vt:variant>
        <vt:i4>4</vt:i4>
      </vt:variant>
    </vt:vector>
  </HeadingPairs>
  <TitlesOfParts>
    <vt:vector size="63" baseType="lpstr">
      <vt:lpstr>Thème Office</vt:lpstr>
      <vt:lpstr>Formation SIC 2</vt:lpstr>
      <vt:lpstr>Diapositive 2</vt:lpstr>
      <vt:lpstr>Le maillage territorial</vt:lpstr>
      <vt:lpstr>Diapositive 4</vt:lpstr>
      <vt:lpstr>Ambulanciers privés</vt:lpstr>
      <vt:lpstr>AASC du Calvados avec agrément de type D</vt:lpstr>
      <vt:lpstr>Offre de soins</vt:lpstr>
      <vt:lpstr>Interconnexion des services</vt:lpstr>
      <vt:lpstr>DO SUAP n°1</vt:lpstr>
      <vt:lpstr>Secours d’Urgence à Personne</vt:lpstr>
      <vt:lpstr>Missions du SAMU</vt:lpstr>
      <vt:lpstr>Missons du CRRA 15</vt:lpstr>
      <vt:lpstr>Personnels du CRRA 15</vt:lpstr>
      <vt:lpstr>Diapositive 14</vt:lpstr>
      <vt:lpstr>DO SUAP n°2</vt:lpstr>
      <vt:lpstr>Logigramme commun 15 - 18</vt:lpstr>
      <vt:lpstr>Circulaire interministérielle 2015-190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Départs avant régulation</vt:lpstr>
      <vt:lpstr>Départs après régulation médicale</vt:lpstr>
      <vt:lpstr>Interventions par suppléance</vt:lpstr>
      <vt:lpstr>Absence de réponse CRRA 15</vt:lpstr>
      <vt:lpstr>Application pratique 1</vt:lpstr>
      <vt:lpstr>Diapositive 30</vt:lpstr>
      <vt:lpstr>Application pratique 2</vt:lpstr>
      <vt:lpstr>Diapositive 32</vt:lpstr>
      <vt:lpstr>Application pratique 3</vt:lpstr>
      <vt:lpstr>Diapositive 34</vt:lpstr>
      <vt:lpstr>Application pratique 4</vt:lpstr>
      <vt:lpstr>Diapositive 36</vt:lpstr>
      <vt:lpstr>Application pratique 5</vt:lpstr>
      <vt:lpstr>Diapositive 38</vt:lpstr>
      <vt:lpstr>Application pratique 6</vt:lpstr>
      <vt:lpstr>Diapositive 40</vt:lpstr>
      <vt:lpstr>DO SUAP n°3</vt:lpstr>
      <vt:lpstr>Réalisation du bilan</vt:lpstr>
      <vt:lpstr>DO SUAP n°4</vt:lpstr>
      <vt:lpstr>Transmission des bilans secouristes</vt:lpstr>
      <vt:lpstr>Voie radio</vt:lpstr>
      <vt:lpstr>Voie téléphonique</vt:lpstr>
      <vt:lpstr>Transmission simplifiée de bilan</vt:lpstr>
      <vt:lpstr>Transmission simplifiée de bilan</vt:lpstr>
      <vt:lpstr>Diapositive 49</vt:lpstr>
      <vt:lpstr>Diapositive 50</vt:lpstr>
      <vt:lpstr>UrgSAP</vt:lpstr>
      <vt:lpstr>Tableau de bord quotidien du SUAP</vt:lpstr>
      <vt:lpstr>Diapositive 53</vt:lpstr>
      <vt:lpstr>Diapositive 54</vt:lpstr>
      <vt:lpstr>Diapositive 55</vt:lpstr>
      <vt:lpstr>Diapositive 56</vt:lpstr>
      <vt:lpstr>Diapositive 57</vt:lpstr>
      <vt:lpstr>Carences de transporteurs sanitaires privés</vt:lpstr>
      <vt:lpstr>PMA SDIS</vt:lpstr>
      <vt:lpstr>PSM 1</vt:lpstr>
      <vt:lpstr>PMA classique</vt:lpstr>
      <vt:lpstr>Numéro SINUS</vt:lpstr>
    </vt:vector>
  </TitlesOfParts>
  <Manager>Service des opérations</Manager>
  <Company>SDIS du Calvados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SIC 2 (opérateurs CTA)</dc:title>
  <dc:subject>SUAP</dc:subject>
  <dc:creator>HAMELIN Gilles</dc:creator>
  <cp:lastModifiedBy>chef.salle.cta</cp:lastModifiedBy>
  <cp:revision>181</cp:revision>
  <dcterms:created xsi:type="dcterms:W3CDTF">2016-11-17T14:07:55Z</dcterms:created>
  <dcterms:modified xsi:type="dcterms:W3CDTF">2024-12-10T09:33:24Z</dcterms:modified>
</cp:coreProperties>
</file>