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70B59F4-8578-48E0-A39B-FCD761FBC36E}" type="datetimeFigureOut">
              <a:rPr lang="fr-FR" smtClean="0"/>
              <a:pPr/>
              <a:t>05/10/2020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A63300-5CE9-45B8-BFB9-FD4A8203F394}"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70B59F4-8578-48E0-A39B-FCD761FBC36E}" type="datetimeFigureOut">
              <a:rPr lang="fr-FR" smtClean="0"/>
              <a:pPr/>
              <a:t>05/10/2020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A63300-5CE9-45B8-BFB9-FD4A8203F39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70B59F4-8578-48E0-A39B-FCD761FBC36E}" type="datetimeFigureOut">
              <a:rPr lang="fr-FR" smtClean="0"/>
              <a:pPr/>
              <a:t>05/10/2020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A63300-5CE9-45B8-BFB9-FD4A8203F39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70B59F4-8578-48E0-A39B-FCD761FBC36E}" type="datetimeFigureOut">
              <a:rPr lang="fr-FR" smtClean="0"/>
              <a:pPr/>
              <a:t>05/10/2020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A63300-5CE9-45B8-BFB9-FD4A8203F39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70B59F4-8578-48E0-A39B-FCD761FBC36E}" type="datetimeFigureOut">
              <a:rPr lang="fr-FR" smtClean="0"/>
              <a:pPr/>
              <a:t>05/10/2020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A63300-5CE9-45B8-BFB9-FD4A8203F394}"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70B59F4-8578-48E0-A39B-FCD761FBC36E}" type="datetimeFigureOut">
              <a:rPr lang="fr-FR" smtClean="0"/>
              <a:pPr/>
              <a:t>05/10/2020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AA63300-5CE9-45B8-BFB9-FD4A8203F39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70B59F4-8578-48E0-A39B-FCD761FBC36E}" type="datetimeFigureOut">
              <a:rPr lang="fr-FR" smtClean="0"/>
              <a:pPr/>
              <a:t>05/10/2020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AA63300-5CE9-45B8-BFB9-FD4A8203F39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70B59F4-8578-48E0-A39B-FCD761FBC36E}" type="datetimeFigureOut">
              <a:rPr lang="fr-FR" smtClean="0"/>
              <a:pPr/>
              <a:t>05/10/2020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AA63300-5CE9-45B8-BFB9-FD4A8203F39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70B59F4-8578-48E0-A39B-FCD761FBC36E}" type="datetimeFigureOut">
              <a:rPr lang="fr-FR" smtClean="0"/>
              <a:pPr/>
              <a:t>05/10/2020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AA63300-5CE9-45B8-BFB9-FD4A8203F39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70B59F4-8578-48E0-A39B-FCD761FBC36E}" type="datetimeFigureOut">
              <a:rPr lang="fr-FR" smtClean="0"/>
              <a:pPr/>
              <a:t>05/10/2020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AA63300-5CE9-45B8-BFB9-FD4A8203F39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70B59F4-8578-48E0-A39B-FCD761FBC36E}" type="datetimeFigureOut">
              <a:rPr lang="fr-FR" smtClean="0"/>
              <a:pPr/>
              <a:t>05/10/2020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AA63300-5CE9-45B8-BFB9-FD4A8203F39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0B59F4-8578-48E0-A39B-FCD761FBC36E}" type="datetimeFigureOut">
              <a:rPr lang="fr-FR" smtClean="0"/>
              <a:pPr/>
              <a:t>05/10/2020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A63300-5CE9-45B8-BFB9-FD4A8203F39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1988840"/>
            <a:ext cx="2664296" cy="38164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smtClean="0"/>
              <a:t>Urgences vitales</a:t>
            </a:r>
          </a:p>
          <a:p>
            <a:pPr algn="ctr"/>
            <a:endParaRPr lang="fr-FR" dirty="0" smtClean="0"/>
          </a:p>
          <a:p>
            <a:pPr>
              <a:buFont typeface="Wingdings" pitchFamily="2" charset="2"/>
              <a:buChar char="q"/>
            </a:pPr>
            <a:r>
              <a:rPr lang="fr-FR" dirty="0" smtClean="0"/>
              <a:t>  Arrêt cardiaque</a:t>
            </a:r>
          </a:p>
          <a:p>
            <a:pPr>
              <a:buFont typeface="Wingdings" pitchFamily="2" charset="2"/>
              <a:buChar char="q"/>
            </a:pPr>
            <a:r>
              <a:rPr lang="fr-FR" dirty="0" smtClean="0"/>
              <a:t> Détresse respiratoire aigüe</a:t>
            </a:r>
          </a:p>
          <a:p>
            <a:pPr>
              <a:buFont typeface="Wingdings" pitchFamily="2" charset="2"/>
              <a:buChar char="q"/>
            </a:pPr>
            <a:r>
              <a:rPr lang="fr-FR" dirty="0" smtClean="0"/>
              <a:t> Personne inconsciente</a:t>
            </a:r>
          </a:p>
          <a:p>
            <a:pPr>
              <a:buFont typeface="Wingdings" pitchFamily="2" charset="2"/>
              <a:buChar char="q"/>
            </a:pPr>
            <a:r>
              <a:rPr lang="fr-FR" dirty="0" smtClean="0"/>
              <a:t> Hémorragie sévère </a:t>
            </a:r>
            <a:r>
              <a:rPr lang="fr-FR" dirty="0" err="1" smtClean="0"/>
              <a:t>extrème</a:t>
            </a:r>
            <a:r>
              <a:rPr lang="fr-FR" dirty="0" smtClean="0"/>
              <a:t> ou extériorisée</a:t>
            </a:r>
          </a:p>
          <a:p>
            <a:pPr>
              <a:buFont typeface="Wingdings" pitchFamily="2" charset="2"/>
              <a:buChar char="q"/>
            </a:pPr>
            <a:r>
              <a:rPr lang="fr-FR" dirty="0"/>
              <a:t> </a:t>
            </a:r>
            <a:r>
              <a:rPr lang="fr-FR" dirty="0" smtClean="0"/>
              <a:t> Membres ou tronc écrasé</a:t>
            </a:r>
          </a:p>
          <a:p>
            <a:pPr>
              <a:buFont typeface="Wingdings" pitchFamily="2" charset="2"/>
              <a:buChar char="q"/>
            </a:pPr>
            <a:r>
              <a:rPr lang="fr-FR" dirty="0" smtClean="0"/>
              <a:t> Brûlure grave</a:t>
            </a:r>
          </a:p>
          <a:p>
            <a:pPr>
              <a:buFont typeface="Wingdings" pitchFamily="2" charset="2"/>
              <a:buChar char="q"/>
            </a:pPr>
            <a:r>
              <a:rPr lang="fr-FR" dirty="0" smtClean="0"/>
              <a:t> Accouchement imminent ou en cours</a:t>
            </a:r>
          </a:p>
          <a:p>
            <a:pPr>
              <a:buFont typeface="Wingdings" pitchFamily="2" charset="2"/>
              <a:buChar char="q"/>
            </a:pPr>
            <a:r>
              <a:rPr lang="fr-FR" dirty="0"/>
              <a:t> </a:t>
            </a:r>
            <a:r>
              <a:rPr lang="fr-FR" dirty="0" smtClean="0"/>
              <a:t>T.S risque imminent</a:t>
            </a:r>
          </a:p>
        </p:txBody>
      </p:sp>
      <p:sp>
        <p:nvSpPr>
          <p:cNvPr id="5" name="ZoneTexte 4"/>
          <p:cNvSpPr txBox="1"/>
          <p:nvPr/>
        </p:nvSpPr>
        <p:spPr>
          <a:xfrm>
            <a:off x="2195736" y="260648"/>
            <a:ext cx="5058116" cy="369332"/>
          </a:xfrm>
          <a:prstGeom prst="rect">
            <a:avLst/>
          </a:prstGeom>
          <a:noFill/>
        </p:spPr>
        <p:txBody>
          <a:bodyPr wrap="none" rtlCol="0">
            <a:spAutoFit/>
          </a:bodyPr>
          <a:lstStyle/>
          <a:p>
            <a:r>
              <a:rPr lang="fr-FR" dirty="0" smtClean="0"/>
              <a:t>Logigramme commun de prise d’appel pour SUAP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checkerboard(across)">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checkerboard(across)">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checkerboard(across)">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checkerboard(across)">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checkerboard(across)">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checkerboard(across)">
                                      <p:cBhvr>
                                        <p:cTn id="32" dur="500"/>
                                        <p:tgtEl>
                                          <p:spTgt spid="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checkerboard(across)">
                                      <p:cBhvr>
                                        <p:cTn id="37" dur="500"/>
                                        <p:tgtEl>
                                          <p:spTgt spid="4">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animEffect transition="in" filter="checkerboard(across)">
                                      <p:cBhvr>
                                        <p:cTn id="4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75656" y="1988840"/>
            <a:ext cx="1944216" cy="21602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200" b="1" dirty="0" smtClean="0"/>
              <a:t>Urgences vitales</a:t>
            </a:r>
          </a:p>
          <a:p>
            <a:pPr algn="ctr"/>
            <a:endParaRPr lang="fr-FR" sz="1000" dirty="0" smtClean="0"/>
          </a:p>
          <a:p>
            <a:pPr>
              <a:buFont typeface="Wingdings" pitchFamily="2" charset="2"/>
              <a:buChar char="q"/>
            </a:pPr>
            <a:r>
              <a:rPr lang="fr-FR" sz="1000" dirty="0" smtClean="0"/>
              <a:t>  Arrêt cardiaque</a:t>
            </a:r>
          </a:p>
          <a:p>
            <a:pPr>
              <a:buFont typeface="Wingdings" pitchFamily="2" charset="2"/>
              <a:buChar char="q"/>
            </a:pPr>
            <a:r>
              <a:rPr lang="fr-FR" sz="1000" dirty="0" smtClean="0"/>
              <a:t> Détresse respiratoire aigüe</a:t>
            </a:r>
          </a:p>
          <a:p>
            <a:pPr>
              <a:buFont typeface="Wingdings" pitchFamily="2" charset="2"/>
              <a:buChar char="q"/>
            </a:pPr>
            <a:r>
              <a:rPr lang="fr-FR" sz="1000" dirty="0" smtClean="0"/>
              <a:t> Personne inconsciente</a:t>
            </a:r>
          </a:p>
          <a:p>
            <a:pPr>
              <a:buFont typeface="Wingdings" pitchFamily="2" charset="2"/>
              <a:buChar char="q"/>
            </a:pPr>
            <a:r>
              <a:rPr lang="fr-FR" sz="1000" dirty="0" smtClean="0"/>
              <a:t> Hémorragie sévère </a:t>
            </a:r>
            <a:r>
              <a:rPr lang="fr-FR" sz="1000" dirty="0" err="1" smtClean="0"/>
              <a:t>extrème</a:t>
            </a:r>
            <a:r>
              <a:rPr lang="fr-FR" sz="1000" dirty="0" smtClean="0"/>
              <a:t> ou extériorisée</a:t>
            </a:r>
          </a:p>
          <a:p>
            <a:pPr>
              <a:buFont typeface="Wingdings" pitchFamily="2" charset="2"/>
              <a:buChar char="q"/>
            </a:pPr>
            <a:r>
              <a:rPr lang="fr-FR" sz="1000" dirty="0"/>
              <a:t> </a:t>
            </a:r>
            <a:r>
              <a:rPr lang="fr-FR" sz="1000" dirty="0" smtClean="0"/>
              <a:t> Membres ou tronc écrasé</a:t>
            </a:r>
          </a:p>
          <a:p>
            <a:pPr>
              <a:buFont typeface="Wingdings" pitchFamily="2" charset="2"/>
              <a:buChar char="q"/>
            </a:pPr>
            <a:r>
              <a:rPr lang="fr-FR" sz="1000" dirty="0" smtClean="0"/>
              <a:t> Brûlure grave</a:t>
            </a:r>
          </a:p>
          <a:p>
            <a:pPr>
              <a:buFont typeface="Wingdings" pitchFamily="2" charset="2"/>
              <a:buChar char="q"/>
            </a:pPr>
            <a:r>
              <a:rPr lang="fr-FR" sz="1000" dirty="0" smtClean="0"/>
              <a:t> Accouchement imminent ou en cours</a:t>
            </a:r>
          </a:p>
          <a:p>
            <a:pPr>
              <a:buFont typeface="Wingdings" pitchFamily="2" charset="2"/>
              <a:buChar char="q"/>
            </a:pPr>
            <a:r>
              <a:rPr lang="fr-FR" sz="1000" dirty="0"/>
              <a:t> </a:t>
            </a:r>
            <a:r>
              <a:rPr lang="fr-FR" sz="1000" dirty="0" smtClean="0"/>
              <a:t>T.S risque imminent</a:t>
            </a:r>
          </a:p>
        </p:txBody>
      </p:sp>
      <p:sp>
        <p:nvSpPr>
          <p:cNvPr id="6" name="Losange 5"/>
          <p:cNvSpPr/>
          <p:nvPr/>
        </p:nvSpPr>
        <p:spPr>
          <a:xfrm>
            <a:off x="2627784" y="1052736"/>
            <a:ext cx="1944216" cy="1008112"/>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t>Motif de départ réflexe ? </a:t>
            </a:r>
            <a:endParaRPr lang="fr-FR" sz="1200" dirty="0"/>
          </a:p>
        </p:txBody>
      </p:sp>
      <p:cxnSp>
        <p:nvCxnSpPr>
          <p:cNvPr id="8" name="Forme 7"/>
          <p:cNvCxnSpPr>
            <a:stCxn id="6" idx="1"/>
            <a:endCxn id="4" idx="0"/>
          </p:cNvCxnSpPr>
          <p:nvPr/>
        </p:nvCxnSpPr>
        <p:spPr>
          <a:xfrm rot="10800000" flipV="1">
            <a:off x="2447764" y="1556792"/>
            <a:ext cx="180020" cy="432048"/>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1835696" y="1268760"/>
            <a:ext cx="792088" cy="369332"/>
          </a:xfrm>
          <a:prstGeom prst="rect">
            <a:avLst/>
          </a:prstGeom>
          <a:noFill/>
        </p:spPr>
        <p:txBody>
          <a:bodyPr wrap="square" rtlCol="0">
            <a:spAutoFit/>
          </a:bodyPr>
          <a:lstStyle/>
          <a:p>
            <a:r>
              <a:rPr lang="fr-FR" b="1" dirty="0" smtClean="0">
                <a:solidFill>
                  <a:srgbClr val="92D050"/>
                </a:solidFill>
              </a:rPr>
              <a:t>OUI</a:t>
            </a:r>
            <a:endParaRPr lang="fr-FR" b="1" dirty="0">
              <a:solidFill>
                <a:srgbClr val="92D050"/>
              </a:solidFill>
            </a:endParaRPr>
          </a:p>
        </p:txBody>
      </p:sp>
      <p:pic>
        <p:nvPicPr>
          <p:cNvPr id="1026" name="Picture 2"/>
          <p:cNvPicPr>
            <a:picLocks noChangeAspect="1" noChangeArrowheads="1"/>
          </p:cNvPicPr>
          <p:nvPr/>
        </p:nvPicPr>
        <p:blipFill>
          <a:blip r:embed="rId2" cstate="print"/>
          <a:srcRect/>
          <a:stretch>
            <a:fillRect/>
          </a:stretch>
        </p:blipFill>
        <p:spPr bwMode="auto">
          <a:xfrm>
            <a:off x="2627784" y="620688"/>
            <a:ext cx="605036" cy="605036"/>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3995936" y="548680"/>
            <a:ext cx="432048" cy="646448"/>
          </a:xfrm>
          <a:prstGeom prst="rect">
            <a:avLst/>
          </a:prstGeom>
          <a:noFill/>
          <a:ln w="9525">
            <a:noFill/>
            <a:miter lim="800000"/>
            <a:headEnd/>
            <a:tailEnd/>
          </a:ln>
        </p:spPr>
      </p:pic>
      <p:sp>
        <p:nvSpPr>
          <p:cNvPr id="13" name="Losange 12"/>
          <p:cNvSpPr/>
          <p:nvPr/>
        </p:nvSpPr>
        <p:spPr>
          <a:xfrm>
            <a:off x="5868144" y="1052736"/>
            <a:ext cx="1944216" cy="1008112"/>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t>Motif de départ avant régulation ?</a:t>
            </a:r>
            <a:endParaRPr lang="fr-FR" sz="1200" dirty="0"/>
          </a:p>
        </p:txBody>
      </p:sp>
      <p:cxnSp>
        <p:nvCxnSpPr>
          <p:cNvPr id="18" name="Connecteur droit avec flèche 17"/>
          <p:cNvCxnSpPr>
            <a:stCxn id="6" idx="3"/>
            <a:endCxn id="13" idx="1"/>
          </p:cNvCxnSpPr>
          <p:nvPr/>
        </p:nvCxnSpPr>
        <p:spPr>
          <a:xfrm>
            <a:off x="4572000" y="1556792"/>
            <a:ext cx="129614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4644008" y="1124744"/>
            <a:ext cx="792088" cy="369332"/>
          </a:xfrm>
          <a:prstGeom prst="rect">
            <a:avLst/>
          </a:prstGeom>
          <a:noFill/>
        </p:spPr>
        <p:txBody>
          <a:bodyPr wrap="square" rtlCol="0">
            <a:spAutoFit/>
          </a:bodyPr>
          <a:lstStyle/>
          <a:p>
            <a:r>
              <a:rPr lang="fr-FR" b="1" dirty="0" smtClean="0">
                <a:solidFill>
                  <a:srgbClr val="FF0000"/>
                </a:solidFill>
              </a:rPr>
              <a:t>NON</a:t>
            </a:r>
            <a:endParaRPr lang="fr-FR" b="1" dirty="0">
              <a:solidFill>
                <a:srgbClr val="FF0000"/>
              </a:solidFill>
            </a:endParaRPr>
          </a:p>
        </p:txBody>
      </p:sp>
      <p:sp>
        <p:nvSpPr>
          <p:cNvPr id="20" name="Rectangle 19"/>
          <p:cNvSpPr/>
          <p:nvPr/>
        </p:nvSpPr>
        <p:spPr>
          <a:xfrm>
            <a:off x="1475656" y="4221088"/>
            <a:ext cx="1944216" cy="25202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200" b="1" dirty="0" smtClean="0"/>
          </a:p>
          <a:p>
            <a:pPr algn="ctr"/>
            <a:r>
              <a:rPr lang="fr-FR" sz="1000" b="1" dirty="0" smtClean="0"/>
              <a:t>Circonstances particulières</a:t>
            </a:r>
          </a:p>
          <a:p>
            <a:pPr algn="ctr"/>
            <a:endParaRPr lang="fr-FR" sz="1000" b="1" dirty="0"/>
          </a:p>
          <a:p>
            <a:pPr>
              <a:buFont typeface="Wingdings" pitchFamily="2" charset="2"/>
              <a:buChar char="q"/>
            </a:pPr>
            <a:r>
              <a:rPr lang="fr-FR" sz="1000" b="1" dirty="0" smtClean="0"/>
              <a:t> Noyade</a:t>
            </a:r>
          </a:p>
          <a:p>
            <a:pPr>
              <a:buFont typeface="Wingdings" pitchFamily="2" charset="2"/>
              <a:buChar char="q"/>
            </a:pPr>
            <a:r>
              <a:rPr lang="fr-FR" sz="1000" b="1" dirty="0" smtClean="0"/>
              <a:t>Pendaison</a:t>
            </a:r>
          </a:p>
          <a:p>
            <a:pPr>
              <a:buFont typeface="Wingdings" pitchFamily="2" charset="2"/>
              <a:buChar char="q"/>
            </a:pPr>
            <a:r>
              <a:rPr lang="fr-FR" sz="1000" b="1" dirty="0" smtClean="0"/>
              <a:t>Electrisation foudroiement</a:t>
            </a:r>
          </a:p>
          <a:p>
            <a:pPr>
              <a:buFont typeface="Wingdings" pitchFamily="2" charset="2"/>
              <a:buChar char="q"/>
            </a:pPr>
            <a:r>
              <a:rPr lang="fr-FR" sz="1000" b="1" dirty="0" smtClean="0"/>
              <a:t>Personne restant à terre suite à chute</a:t>
            </a:r>
          </a:p>
          <a:p>
            <a:pPr>
              <a:buFont typeface="Wingdings" pitchFamily="2" charset="2"/>
              <a:buChar char="q"/>
            </a:pPr>
            <a:r>
              <a:rPr lang="fr-FR" sz="1000" b="1" dirty="0" smtClean="0"/>
              <a:t>Personne ensevelie</a:t>
            </a:r>
          </a:p>
          <a:p>
            <a:pPr>
              <a:buFont typeface="Wingdings" pitchFamily="2" charset="2"/>
              <a:buChar char="q"/>
            </a:pPr>
            <a:r>
              <a:rPr lang="fr-FR" sz="1000" b="1" dirty="0" smtClean="0"/>
              <a:t>Blessé par arme à feu ou arme blanche</a:t>
            </a:r>
          </a:p>
          <a:p>
            <a:pPr>
              <a:buFont typeface="Wingdings" pitchFamily="2" charset="2"/>
              <a:buChar char="q"/>
            </a:pPr>
            <a:r>
              <a:rPr lang="fr-FR" sz="1000" b="1" dirty="0" smtClean="0"/>
              <a:t>Suspicion d’intox collective</a:t>
            </a:r>
          </a:p>
          <a:p>
            <a:pPr>
              <a:buFont typeface="Wingdings" pitchFamily="2" charset="2"/>
              <a:buChar char="q"/>
            </a:pPr>
            <a:r>
              <a:rPr lang="fr-FR" sz="1000" b="1" dirty="0" smtClean="0"/>
              <a:t>Suspicion d’intox CO</a:t>
            </a:r>
          </a:p>
          <a:p>
            <a:pPr>
              <a:buFont typeface="Wingdings" pitchFamily="2" charset="2"/>
              <a:buChar char="q"/>
            </a:pPr>
            <a:r>
              <a:rPr lang="fr-FR" sz="1000" b="1" dirty="0" smtClean="0"/>
              <a:t>Sauvetage en  milieu hostile</a:t>
            </a:r>
          </a:p>
          <a:p>
            <a:pPr algn="ctr">
              <a:buFont typeface="Wingdings" pitchFamily="2" charset="2"/>
              <a:buChar char="q"/>
            </a:pPr>
            <a:endParaRPr lang="fr-FR" sz="1200" b="1" dirty="0" smtClean="0"/>
          </a:p>
          <a:p>
            <a:pPr algn="ctr"/>
            <a:endParaRPr lang="fr-FR" sz="1200" dirty="0" smtClean="0"/>
          </a:p>
        </p:txBody>
      </p:sp>
      <p:sp>
        <p:nvSpPr>
          <p:cNvPr id="24" name="ZoneTexte 23"/>
          <p:cNvSpPr txBox="1"/>
          <p:nvPr/>
        </p:nvSpPr>
        <p:spPr>
          <a:xfrm>
            <a:off x="107504" y="3789040"/>
            <a:ext cx="1008112" cy="7848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900" b="1" dirty="0" smtClean="0"/>
              <a:t>ENGAGEMENT</a:t>
            </a:r>
          </a:p>
          <a:p>
            <a:pPr algn="ctr"/>
            <a:r>
              <a:rPr lang="fr-FR" sz="900" b="1" dirty="0" smtClean="0"/>
              <a:t>VSAV</a:t>
            </a:r>
          </a:p>
          <a:p>
            <a:pPr algn="ctr"/>
            <a:r>
              <a:rPr lang="fr-FR" sz="900" b="1" dirty="0" smtClean="0"/>
              <a:t>Ou </a:t>
            </a:r>
          </a:p>
          <a:p>
            <a:pPr algn="ctr"/>
            <a:r>
              <a:rPr lang="fr-FR" sz="900" b="1" dirty="0" smtClean="0"/>
              <a:t>binôme SP+ sac PS</a:t>
            </a:r>
            <a:endParaRPr lang="fr-FR" sz="900" b="1" dirty="0"/>
          </a:p>
        </p:txBody>
      </p:sp>
      <p:sp>
        <p:nvSpPr>
          <p:cNvPr id="26" name="Rectangle 25"/>
          <p:cNvSpPr/>
          <p:nvPr/>
        </p:nvSpPr>
        <p:spPr>
          <a:xfrm>
            <a:off x="107504" y="5661248"/>
            <a:ext cx="1080120" cy="108012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Inter- connexion</a:t>
            </a:r>
          </a:p>
          <a:p>
            <a:pPr algn="ctr"/>
            <a:r>
              <a:rPr lang="fr-FR" sz="1000" dirty="0" smtClean="0"/>
              <a:t>CRRA 15</a:t>
            </a:r>
          </a:p>
          <a:p>
            <a:pPr algn="ctr"/>
            <a:r>
              <a:rPr lang="fr-FR" sz="1000" dirty="0" smtClean="0"/>
              <a:t>Pour régulation</a:t>
            </a:r>
          </a:p>
        </p:txBody>
      </p:sp>
      <p:cxnSp>
        <p:nvCxnSpPr>
          <p:cNvPr id="28" name="Connecteur droit avec flèche 27"/>
          <p:cNvCxnSpPr>
            <a:stCxn id="24" idx="2"/>
            <a:endCxn id="26" idx="0"/>
          </p:cNvCxnSpPr>
          <p:nvPr/>
        </p:nvCxnSpPr>
        <p:spPr>
          <a:xfrm>
            <a:off x="611560" y="4573870"/>
            <a:ext cx="36004" cy="108737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5" name="ZoneTexte 34"/>
          <p:cNvSpPr txBox="1"/>
          <p:nvPr/>
        </p:nvSpPr>
        <p:spPr>
          <a:xfrm>
            <a:off x="107504" y="1700808"/>
            <a:ext cx="1152128" cy="86177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000" b="1" dirty="0" smtClean="0">
                <a:solidFill>
                  <a:srgbClr val="FF0000"/>
                </a:solidFill>
              </a:rPr>
              <a:t>Si indisponibilité du VSAV de 1 er Appel  Chef de salle à informer a posteriori</a:t>
            </a:r>
            <a:endParaRPr lang="fr-FR" sz="1000" b="1" dirty="0">
              <a:solidFill>
                <a:srgbClr val="FF0000"/>
              </a:solidFill>
            </a:endParaRPr>
          </a:p>
        </p:txBody>
      </p:sp>
      <p:cxnSp>
        <p:nvCxnSpPr>
          <p:cNvPr id="38" name="Connecteur droit avec flèche 37"/>
          <p:cNvCxnSpPr>
            <a:stCxn id="35" idx="2"/>
            <a:endCxn id="24" idx="0"/>
          </p:cNvCxnSpPr>
          <p:nvPr/>
        </p:nvCxnSpPr>
        <p:spPr>
          <a:xfrm flipH="1">
            <a:off x="611560" y="2562582"/>
            <a:ext cx="72008" cy="122645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Connecteur en angle 41"/>
          <p:cNvCxnSpPr>
            <a:stCxn id="4" idx="1"/>
            <a:endCxn id="24" idx="3"/>
          </p:cNvCxnSpPr>
          <p:nvPr/>
        </p:nvCxnSpPr>
        <p:spPr>
          <a:xfrm rot="10800000" flipV="1">
            <a:off x="1115616" y="3068959"/>
            <a:ext cx="360040" cy="1112495"/>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en angle 45"/>
          <p:cNvCxnSpPr>
            <a:stCxn id="20" idx="1"/>
            <a:endCxn id="24" idx="3"/>
          </p:cNvCxnSpPr>
          <p:nvPr/>
        </p:nvCxnSpPr>
        <p:spPr>
          <a:xfrm rot="10800000">
            <a:off x="1115616" y="4181456"/>
            <a:ext cx="360040" cy="1299773"/>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4860032" y="2276872"/>
            <a:ext cx="1440160" cy="7200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000" b="1" dirty="0" smtClean="0"/>
              <a:t>VP et ZONES NON PROTEGES</a:t>
            </a:r>
          </a:p>
          <a:p>
            <a:pPr algn="ctr"/>
            <a:endParaRPr lang="fr-FR" sz="1000" b="1" dirty="0"/>
          </a:p>
          <a:p>
            <a:pPr marL="228600" indent="-228600">
              <a:buFont typeface="Arial" pitchFamily="34" charset="0"/>
              <a:buChar char="•"/>
            </a:pPr>
            <a:r>
              <a:rPr lang="fr-FR" sz="1000" b="1" dirty="0" smtClean="0"/>
              <a:t>Malaise</a:t>
            </a:r>
          </a:p>
          <a:p>
            <a:pPr marL="228600" indent="-228600">
              <a:buFont typeface="Arial" pitchFamily="34" charset="0"/>
              <a:buChar char="•"/>
            </a:pPr>
            <a:r>
              <a:rPr lang="fr-FR" sz="1000" b="1" dirty="0" smtClean="0"/>
              <a:t>Blessé</a:t>
            </a:r>
          </a:p>
        </p:txBody>
      </p:sp>
      <p:sp>
        <p:nvSpPr>
          <p:cNvPr id="68" name="Rectangle 67"/>
          <p:cNvSpPr/>
          <p:nvPr/>
        </p:nvSpPr>
        <p:spPr>
          <a:xfrm>
            <a:off x="4860032" y="3140968"/>
            <a:ext cx="1440160" cy="7200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000" b="1" dirty="0" smtClean="0"/>
          </a:p>
          <a:p>
            <a:pPr algn="ctr"/>
            <a:endParaRPr lang="fr-FR" sz="1000" b="1" dirty="0"/>
          </a:p>
          <a:p>
            <a:pPr algn="ctr"/>
            <a:r>
              <a:rPr lang="fr-FR" sz="1000" b="1" dirty="0" smtClean="0"/>
              <a:t>Autres circonstances particulières</a:t>
            </a:r>
          </a:p>
          <a:p>
            <a:pPr marL="228600" indent="-228600">
              <a:buFont typeface="Arial" pitchFamily="34" charset="0"/>
              <a:buChar char="•"/>
            </a:pPr>
            <a:r>
              <a:rPr lang="fr-FR" sz="1000" b="1" dirty="0" smtClean="0"/>
              <a:t>Malaise</a:t>
            </a:r>
          </a:p>
          <a:p>
            <a:pPr marL="228600" indent="-228600">
              <a:buFont typeface="Arial" pitchFamily="34" charset="0"/>
              <a:buChar char="•"/>
            </a:pPr>
            <a:r>
              <a:rPr lang="fr-FR" sz="1000" b="1" dirty="0" smtClean="0"/>
              <a:t>Blessé</a:t>
            </a:r>
          </a:p>
          <a:p>
            <a:pPr algn="ctr"/>
            <a:endParaRPr lang="fr-FR" sz="1000" b="1" dirty="0" smtClean="0"/>
          </a:p>
          <a:p>
            <a:pPr algn="ctr"/>
            <a:endParaRPr lang="fr-FR" sz="1000" b="1" dirty="0" smtClean="0"/>
          </a:p>
        </p:txBody>
      </p:sp>
      <p:sp>
        <p:nvSpPr>
          <p:cNvPr id="70" name="Rectangle 69"/>
          <p:cNvSpPr/>
          <p:nvPr/>
        </p:nvSpPr>
        <p:spPr>
          <a:xfrm>
            <a:off x="4860032" y="4077072"/>
            <a:ext cx="1440160" cy="12241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000" b="1" dirty="0" smtClean="0"/>
          </a:p>
          <a:p>
            <a:pPr algn="ctr"/>
            <a:endParaRPr lang="fr-FR" sz="1000" b="1" dirty="0" smtClean="0"/>
          </a:p>
          <a:p>
            <a:pPr algn="ctr"/>
            <a:endParaRPr lang="fr-FR" sz="1000" b="1" dirty="0"/>
          </a:p>
          <a:p>
            <a:pPr algn="ctr"/>
            <a:r>
              <a:rPr lang="fr-FR" sz="1000" b="1" dirty="0" smtClean="0"/>
              <a:t>Nécessité de moyens SP</a:t>
            </a:r>
          </a:p>
          <a:p>
            <a:pPr algn="ctr"/>
            <a:endParaRPr lang="fr-FR" sz="1000" b="1" dirty="0" smtClean="0"/>
          </a:p>
          <a:p>
            <a:pPr>
              <a:buFont typeface="Arial" pitchFamily="34" charset="0"/>
              <a:buChar char="•"/>
            </a:pPr>
            <a:r>
              <a:rPr lang="fr-FR" sz="1000" b="1" dirty="0"/>
              <a:t> </a:t>
            </a:r>
            <a:r>
              <a:rPr lang="fr-FR" sz="1000" b="1" dirty="0" smtClean="0"/>
              <a:t>Assistance à personne avec ouverture de porte</a:t>
            </a:r>
          </a:p>
          <a:p>
            <a:pPr>
              <a:buFont typeface="Arial" pitchFamily="34" charset="0"/>
              <a:buChar char="•"/>
            </a:pPr>
            <a:r>
              <a:rPr lang="fr-FR" sz="1000" b="1" dirty="0"/>
              <a:t> </a:t>
            </a:r>
            <a:r>
              <a:rPr lang="fr-FR" sz="1000" b="1" dirty="0" smtClean="0"/>
              <a:t>PRPA</a:t>
            </a:r>
          </a:p>
          <a:p>
            <a:pPr algn="ctr"/>
            <a:endParaRPr lang="fr-FR" sz="1000" b="1" dirty="0" smtClean="0"/>
          </a:p>
          <a:p>
            <a:pPr algn="ctr"/>
            <a:endParaRPr lang="fr-FR" sz="1000" b="1" dirty="0" smtClean="0"/>
          </a:p>
        </p:txBody>
      </p:sp>
      <p:sp>
        <p:nvSpPr>
          <p:cNvPr id="71" name="ZoneTexte 70"/>
          <p:cNvSpPr txBox="1"/>
          <p:nvPr/>
        </p:nvSpPr>
        <p:spPr>
          <a:xfrm>
            <a:off x="3563888" y="3212976"/>
            <a:ext cx="1008112"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900" b="1" dirty="0" smtClean="0"/>
              <a:t>ENGAGEMENT</a:t>
            </a:r>
          </a:p>
          <a:p>
            <a:pPr algn="ctr"/>
            <a:r>
              <a:rPr lang="fr-FR" sz="900" b="1" dirty="0" smtClean="0"/>
              <a:t>VSAV</a:t>
            </a:r>
          </a:p>
          <a:p>
            <a:pPr algn="ctr"/>
            <a:r>
              <a:rPr lang="fr-FR" sz="900" b="1" dirty="0" smtClean="0"/>
              <a:t>Ou </a:t>
            </a:r>
          </a:p>
          <a:p>
            <a:pPr algn="ctr"/>
            <a:r>
              <a:rPr lang="fr-FR" sz="900" b="1" dirty="0" smtClean="0"/>
              <a:t>VTU ou MEA </a:t>
            </a:r>
            <a:endParaRPr lang="fr-FR" sz="900" b="1" dirty="0"/>
          </a:p>
        </p:txBody>
      </p:sp>
      <p:sp>
        <p:nvSpPr>
          <p:cNvPr id="72" name="Rectangle 71"/>
          <p:cNvSpPr/>
          <p:nvPr/>
        </p:nvSpPr>
        <p:spPr>
          <a:xfrm>
            <a:off x="3635896" y="5373216"/>
            <a:ext cx="1080120" cy="108012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Inter- connexion</a:t>
            </a:r>
          </a:p>
          <a:p>
            <a:pPr algn="ctr"/>
            <a:r>
              <a:rPr lang="fr-FR" sz="1000" dirty="0" smtClean="0"/>
              <a:t>CRRA 15</a:t>
            </a:r>
          </a:p>
          <a:p>
            <a:pPr algn="ctr"/>
            <a:r>
              <a:rPr lang="fr-FR" sz="1000" dirty="0" smtClean="0"/>
              <a:t>Pour régulation</a:t>
            </a:r>
          </a:p>
        </p:txBody>
      </p:sp>
      <p:cxnSp>
        <p:nvCxnSpPr>
          <p:cNvPr id="73" name="Connecteur droit avec flèche 72"/>
          <p:cNvCxnSpPr>
            <a:stCxn id="71" idx="2"/>
            <a:endCxn id="72" idx="0"/>
          </p:cNvCxnSpPr>
          <p:nvPr/>
        </p:nvCxnSpPr>
        <p:spPr>
          <a:xfrm>
            <a:off x="4067944" y="3859307"/>
            <a:ext cx="108012" cy="151390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6" name="Connecteur en angle 75"/>
          <p:cNvCxnSpPr>
            <a:stCxn id="67" idx="1"/>
            <a:endCxn id="71" idx="3"/>
          </p:cNvCxnSpPr>
          <p:nvPr/>
        </p:nvCxnSpPr>
        <p:spPr>
          <a:xfrm rot="10800000" flipV="1">
            <a:off x="4572000" y="2636912"/>
            <a:ext cx="288032" cy="899230"/>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8" name="Connecteur en angle 77"/>
          <p:cNvCxnSpPr>
            <a:stCxn id="68" idx="1"/>
            <a:endCxn id="71" idx="3"/>
          </p:cNvCxnSpPr>
          <p:nvPr/>
        </p:nvCxnSpPr>
        <p:spPr>
          <a:xfrm rot="10800000" flipV="1">
            <a:off x="4572000" y="3501008"/>
            <a:ext cx="288032" cy="35134"/>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1" name="Connecteur en angle 80"/>
          <p:cNvCxnSpPr>
            <a:stCxn id="70" idx="1"/>
            <a:endCxn id="71" idx="3"/>
          </p:cNvCxnSpPr>
          <p:nvPr/>
        </p:nvCxnSpPr>
        <p:spPr>
          <a:xfrm rot="10800000">
            <a:off x="4572000" y="3536142"/>
            <a:ext cx="288032" cy="1152998"/>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3" name="Connecteur en angle 92"/>
          <p:cNvCxnSpPr>
            <a:stCxn id="13" idx="2"/>
            <a:endCxn id="67" idx="0"/>
          </p:cNvCxnSpPr>
          <p:nvPr/>
        </p:nvCxnSpPr>
        <p:spPr>
          <a:xfrm rot="5400000">
            <a:off x="6102170" y="1538790"/>
            <a:ext cx="216024" cy="126014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94" name="Rectangle 93"/>
          <p:cNvSpPr/>
          <p:nvPr/>
        </p:nvSpPr>
        <p:spPr>
          <a:xfrm>
            <a:off x="5580112" y="1772816"/>
            <a:ext cx="551754" cy="369332"/>
          </a:xfrm>
          <a:prstGeom prst="rect">
            <a:avLst/>
          </a:prstGeom>
        </p:spPr>
        <p:txBody>
          <a:bodyPr wrap="none">
            <a:spAutoFit/>
          </a:bodyPr>
          <a:lstStyle/>
          <a:p>
            <a:r>
              <a:rPr lang="fr-FR" b="1" dirty="0" smtClean="0">
                <a:solidFill>
                  <a:srgbClr val="92D050"/>
                </a:solidFill>
              </a:rPr>
              <a:t>OUI</a:t>
            </a:r>
            <a:endParaRPr lang="fr-FR" b="1" dirty="0">
              <a:solidFill>
                <a:srgbClr val="92D050"/>
              </a:solidFill>
            </a:endParaRPr>
          </a:p>
        </p:txBody>
      </p:sp>
      <p:sp>
        <p:nvSpPr>
          <p:cNvPr id="95" name="Rectangle 94"/>
          <p:cNvSpPr/>
          <p:nvPr/>
        </p:nvSpPr>
        <p:spPr>
          <a:xfrm>
            <a:off x="7452320" y="2276872"/>
            <a:ext cx="1080120"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Inter- connexion</a:t>
            </a:r>
          </a:p>
          <a:p>
            <a:pPr algn="ctr"/>
            <a:r>
              <a:rPr lang="fr-FR" sz="1000" dirty="0" smtClean="0"/>
              <a:t>CRRA 15</a:t>
            </a:r>
          </a:p>
          <a:p>
            <a:pPr algn="ctr"/>
            <a:r>
              <a:rPr lang="fr-FR" sz="1000" dirty="0" smtClean="0"/>
              <a:t>Pour régulation</a:t>
            </a:r>
          </a:p>
        </p:txBody>
      </p:sp>
      <p:cxnSp>
        <p:nvCxnSpPr>
          <p:cNvPr id="97" name="Connecteur en angle 96"/>
          <p:cNvCxnSpPr>
            <a:stCxn id="13" idx="2"/>
            <a:endCxn id="95" idx="0"/>
          </p:cNvCxnSpPr>
          <p:nvPr/>
        </p:nvCxnSpPr>
        <p:spPr>
          <a:xfrm rot="16200000" flipH="1">
            <a:off x="7308304" y="1592796"/>
            <a:ext cx="216024" cy="115212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00" name="ZoneTexte 99"/>
          <p:cNvSpPr txBox="1"/>
          <p:nvPr/>
        </p:nvSpPr>
        <p:spPr>
          <a:xfrm>
            <a:off x="7596336" y="1772816"/>
            <a:ext cx="792088" cy="369332"/>
          </a:xfrm>
          <a:prstGeom prst="rect">
            <a:avLst/>
          </a:prstGeom>
          <a:noFill/>
        </p:spPr>
        <p:txBody>
          <a:bodyPr wrap="square" rtlCol="0">
            <a:spAutoFit/>
          </a:bodyPr>
          <a:lstStyle/>
          <a:p>
            <a:r>
              <a:rPr lang="fr-FR" b="1" dirty="0" smtClean="0">
                <a:solidFill>
                  <a:srgbClr val="FF0000"/>
                </a:solidFill>
              </a:rPr>
              <a:t>NON</a:t>
            </a:r>
            <a:endParaRPr lang="fr-FR"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checkerboard(across)">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checkerboard(across)">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checkerboard(across)">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checkerboard(across)">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checkerboard(across)">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checkerboard(across)">
                                      <p:cBhvr>
                                        <p:cTn id="32" dur="500"/>
                                        <p:tgtEl>
                                          <p:spTgt spid="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checkerboard(across)">
                                      <p:cBhvr>
                                        <p:cTn id="37" dur="500"/>
                                        <p:tgtEl>
                                          <p:spTgt spid="4">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animEffect transition="in" filter="checkerboard(across)">
                                      <p:cBhvr>
                                        <p:cTn id="4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ZoneTexte 42"/>
          <p:cNvSpPr txBox="1"/>
          <p:nvPr/>
        </p:nvSpPr>
        <p:spPr>
          <a:xfrm>
            <a:off x="6588224" y="5445224"/>
            <a:ext cx="108012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900" b="1" dirty="0" smtClean="0">
                <a:solidFill>
                  <a:srgbClr val="FF0000"/>
                </a:solidFill>
              </a:rPr>
              <a:t>Sur autorisation du chef de salle</a:t>
            </a:r>
            <a:endParaRPr lang="fr-FR" sz="900" b="1" dirty="0" smtClean="0">
              <a:solidFill>
                <a:srgbClr val="FF0000"/>
              </a:solidFill>
            </a:endParaRPr>
          </a:p>
          <a:p>
            <a:pPr algn="ctr"/>
            <a:endParaRPr lang="fr-FR" sz="900" b="1" dirty="0" smtClean="0">
              <a:solidFill>
                <a:srgbClr val="FF0000"/>
              </a:solidFill>
            </a:endParaRPr>
          </a:p>
          <a:p>
            <a:pPr algn="ctr"/>
            <a:endParaRPr lang="fr-FR" sz="900" b="1" dirty="0">
              <a:solidFill>
                <a:srgbClr val="FF0000"/>
              </a:solidFill>
            </a:endParaRPr>
          </a:p>
        </p:txBody>
      </p:sp>
      <p:sp>
        <p:nvSpPr>
          <p:cNvPr id="42" name="ZoneTexte 41"/>
          <p:cNvSpPr txBox="1"/>
          <p:nvPr/>
        </p:nvSpPr>
        <p:spPr>
          <a:xfrm>
            <a:off x="2987824" y="3212976"/>
            <a:ext cx="108012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900" b="1" dirty="0" smtClean="0">
                <a:solidFill>
                  <a:srgbClr val="FF0000"/>
                </a:solidFill>
              </a:rPr>
              <a:t>Sur autorisation du chef de salle</a:t>
            </a:r>
            <a:endParaRPr lang="fr-FR" sz="900" b="1" dirty="0" smtClean="0">
              <a:solidFill>
                <a:srgbClr val="FF0000"/>
              </a:solidFill>
            </a:endParaRPr>
          </a:p>
          <a:p>
            <a:pPr algn="ctr"/>
            <a:endParaRPr lang="fr-FR" sz="900" b="1" dirty="0" smtClean="0">
              <a:solidFill>
                <a:srgbClr val="FF0000"/>
              </a:solidFill>
            </a:endParaRPr>
          </a:p>
          <a:p>
            <a:pPr algn="ctr"/>
            <a:endParaRPr lang="fr-FR" sz="900" b="1" dirty="0">
              <a:solidFill>
                <a:srgbClr val="FF0000"/>
              </a:solidFill>
            </a:endParaRPr>
          </a:p>
        </p:txBody>
      </p:sp>
      <p:sp>
        <p:nvSpPr>
          <p:cNvPr id="13" name="Losange 12"/>
          <p:cNvSpPr/>
          <p:nvPr/>
        </p:nvSpPr>
        <p:spPr>
          <a:xfrm>
            <a:off x="2267744" y="188640"/>
            <a:ext cx="1944216" cy="1008112"/>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t>Motif de départ avant régulation ?</a:t>
            </a:r>
            <a:endParaRPr lang="fr-FR" sz="1200" dirty="0"/>
          </a:p>
        </p:txBody>
      </p:sp>
      <p:sp>
        <p:nvSpPr>
          <p:cNvPr id="67" name="Rectangle 66"/>
          <p:cNvSpPr/>
          <p:nvPr/>
        </p:nvSpPr>
        <p:spPr>
          <a:xfrm>
            <a:off x="1331640" y="2420888"/>
            <a:ext cx="1440160" cy="7200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000" b="1" dirty="0" smtClean="0"/>
              <a:t>VP et ZONES NON PROTEGES</a:t>
            </a:r>
          </a:p>
          <a:p>
            <a:pPr algn="ctr"/>
            <a:endParaRPr lang="fr-FR" sz="1000" b="1" dirty="0"/>
          </a:p>
          <a:p>
            <a:pPr marL="228600" indent="-228600">
              <a:buFont typeface="Arial" pitchFamily="34" charset="0"/>
              <a:buChar char="•"/>
            </a:pPr>
            <a:r>
              <a:rPr lang="fr-FR" sz="1000" b="1" dirty="0" smtClean="0"/>
              <a:t>Malaise</a:t>
            </a:r>
          </a:p>
          <a:p>
            <a:pPr marL="228600" indent="-228600">
              <a:buFont typeface="Arial" pitchFamily="34" charset="0"/>
              <a:buChar char="•"/>
            </a:pPr>
            <a:r>
              <a:rPr lang="fr-FR" sz="1000" b="1" dirty="0" smtClean="0"/>
              <a:t>Blessé</a:t>
            </a:r>
          </a:p>
        </p:txBody>
      </p:sp>
      <p:sp>
        <p:nvSpPr>
          <p:cNvPr id="68" name="Rectangle 67"/>
          <p:cNvSpPr/>
          <p:nvPr/>
        </p:nvSpPr>
        <p:spPr>
          <a:xfrm>
            <a:off x="1331640" y="3212976"/>
            <a:ext cx="1440160" cy="7200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000" b="1" dirty="0" smtClean="0"/>
          </a:p>
          <a:p>
            <a:pPr algn="ctr"/>
            <a:endParaRPr lang="fr-FR" sz="1000" b="1" dirty="0"/>
          </a:p>
          <a:p>
            <a:pPr algn="ctr"/>
            <a:r>
              <a:rPr lang="fr-FR" sz="1000" b="1" dirty="0" smtClean="0"/>
              <a:t>Autres circonstances particulières</a:t>
            </a:r>
          </a:p>
          <a:p>
            <a:pPr marL="228600" indent="-228600">
              <a:buFont typeface="Arial" pitchFamily="34" charset="0"/>
              <a:buChar char="•"/>
            </a:pPr>
            <a:r>
              <a:rPr lang="fr-FR" sz="1000" b="1" dirty="0" smtClean="0"/>
              <a:t>Malaise</a:t>
            </a:r>
          </a:p>
          <a:p>
            <a:pPr marL="228600" indent="-228600">
              <a:buFont typeface="Arial" pitchFamily="34" charset="0"/>
              <a:buChar char="•"/>
            </a:pPr>
            <a:r>
              <a:rPr lang="fr-FR" sz="1000" b="1" dirty="0" smtClean="0"/>
              <a:t>Blessé</a:t>
            </a:r>
          </a:p>
          <a:p>
            <a:pPr algn="ctr"/>
            <a:endParaRPr lang="fr-FR" sz="1000" b="1" dirty="0" smtClean="0"/>
          </a:p>
          <a:p>
            <a:pPr algn="ctr"/>
            <a:endParaRPr lang="fr-FR" sz="1000" b="1" dirty="0" smtClean="0"/>
          </a:p>
        </p:txBody>
      </p:sp>
      <p:sp>
        <p:nvSpPr>
          <p:cNvPr id="70" name="Rectangle 69"/>
          <p:cNvSpPr/>
          <p:nvPr/>
        </p:nvSpPr>
        <p:spPr>
          <a:xfrm>
            <a:off x="1331640" y="4005064"/>
            <a:ext cx="1440160" cy="12241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000" b="1" dirty="0" smtClean="0"/>
          </a:p>
          <a:p>
            <a:pPr algn="ctr"/>
            <a:endParaRPr lang="fr-FR" sz="1000" b="1" dirty="0" smtClean="0"/>
          </a:p>
          <a:p>
            <a:pPr algn="ctr"/>
            <a:endParaRPr lang="fr-FR" sz="1000" b="1" dirty="0"/>
          </a:p>
          <a:p>
            <a:pPr algn="ctr"/>
            <a:r>
              <a:rPr lang="fr-FR" sz="1000" b="1" dirty="0" smtClean="0"/>
              <a:t>Nécessité de moyens SP</a:t>
            </a:r>
          </a:p>
          <a:p>
            <a:pPr algn="ctr"/>
            <a:endParaRPr lang="fr-FR" sz="1000" b="1" dirty="0" smtClean="0"/>
          </a:p>
          <a:p>
            <a:pPr>
              <a:buFont typeface="Arial" pitchFamily="34" charset="0"/>
              <a:buChar char="•"/>
            </a:pPr>
            <a:r>
              <a:rPr lang="fr-FR" sz="1000" b="1" dirty="0"/>
              <a:t> </a:t>
            </a:r>
            <a:r>
              <a:rPr lang="fr-FR" sz="1000" b="1" dirty="0" smtClean="0"/>
              <a:t>Assistance à personne avec ouverture de porte</a:t>
            </a:r>
          </a:p>
          <a:p>
            <a:pPr>
              <a:buFont typeface="Arial" pitchFamily="34" charset="0"/>
              <a:buChar char="•"/>
            </a:pPr>
            <a:r>
              <a:rPr lang="fr-FR" sz="1000" b="1" dirty="0"/>
              <a:t> </a:t>
            </a:r>
            <a:r>
              <a:rPr lang="fr-FR" sz="1000" b="1" dirty="0" smtClean="0"/>
              <a:t>PRPA</a:t>
            </a:r>
          </a:p>
          <a:p>
            <a:pPr algn="ctr"/>
            <a:endParaRPr lang="fr-FR" sz="1000" b="1" dirty="0" smtClean="0"/>
          </a:p>
          <a:p>
            <a:pPr algn="ctr"/>
            <a:endParaRPr lang="fr-FR" sz="1000" b="1" dirty="0" smtClean="0"/>
          </a:p>
        </p:txBody>
      </p:sp>
      <p:sp>
        <p:nvSpPr>
          <p:cNvPr id="71" name="ZoneTexte 70"/>
          <p:cNvSpPr txBox="1"/>
          <p:nvPr/>
        </p:nvSpPr>
        <p:spPr>
          <a:xfrm>
            <a:off x="0" y="3212976"/>
            <a:ext cx="1008112"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900" b="1" dirty="0" smtClean="0"/>
              <a:t>ENGAGEMENT</a:t>
            </a:r>
          </a:p>
          <a:p>
            <a:pPr algn="ctr"/>
            <a:r>
              <a:rPr lang="fr-FR" sz="900" b="1" dirty="0" smtClean="0"/>
              <a:t>VSAV</a:t>
            </a:r>
          </a:p>
          <a:p>
            <a:pPr algn="ctr"/>
            <a:r>
              <a:rPr lang="fr-FR" sz="900" b="1" dirty="0" smtClean="0"/>
              <a:t>Ou </a:t>
            </a:r>
          </a:p>
          <a:p>
            <a:pPr algn="ctr"/>
            <a:r>
              <a:rPr lang="fr-FR" sz="900" b="1" dirty="0" smtClean="0"/>
              <a:t>VTU ou MEA </a:t>
            </a:r>
            <a:endParaRPr lang="fr-FR" sz="900" b="1" dirty="0"/>
          </a:p>
        </p:txBody>
      </p:sp>
      <p:sp>
        <p:nvSpPr>
          <p:cNvPr id="72" name="Rectangle 71"/>
          <p:cNvSpPr/>
          <p:nvPr/>
        </p:nvSpPr>
        <p:spPr>
          <a:xfrm>
            <a:off x="611560" y="5517232"/>
            <a:ext cx="1080120" cy="108012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Inter- connexion</a:t>
            </a:r>
          </a:p>
          <a:p>
            <a:pPr algn="ctr"/>
            <a:r>
              <a:rPr lang="fr-FR" sz="1000" dirty="0" smtClean="0"/>
              <a:t>CRRA 15</a:t>
            </a:r>
          </a:p>
          <a:p>
            <a:pPr algn="ctr"/>
            <a:r>
              <a:rPr lang="fr-FR" sz="1000" dirty="0" smtClean="0"/>
              <a:t>Pour régulation</a:t>
            </a:r>
          </a:p>
        </p:txBody>
      </p:sp>
      <p:cxnSp>
        <p:nvCxnSpPr>
          <p:cNvPr id="73" name="Connecteur droit avec flèche 72"/>
          <p:cNvCxnSpPr/>
          <p:nvPr/>
        </p:nvCxnSpPr>
        <p:spPr>
          <a:xfrm>
            <a:off x="971600" y="3933056"/>
            <a:ext cx="108012" cy="151390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6" name="Connecteur en angle 75"/>
          <p:cNvCxnSpPr>
            <a:stCxn id="67" idx="1"/>
            <a:endCxn id="71" idx="3"/>
          </p:cNvCxnSpPr>
          <p:nvPr/>
        </p:nvCxnSpPr>
        <p:spPr>
          <a:xfrm rot="10800000" flipV="1">
            <a:off x="1008112" y="2780928"/>
            <a:ext cx="323528" cy="755214"/>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8" name="Connecteur en angle 77"/>
          <p:cNvCxnSpPr>
            <a:stCxn id="68" idx="1"/>
            <a:endCxn id="71" idx="3"/>
          </p:cNvCxnSpPr>
          <p:nvPr/>
        </p:nvCxnSpPr>
        <p:spPr>
          <a:xfrm rot="10800000">
            <a:off x="1008112" y="3536142"/>
            <a:ext cx="323528" cy="36874"/>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1" name="Connecteur en angle 80"/>
          <p:cNvCxnSpPr>
            <a:stCxn id="70" idx="1"/>
            <a:endCxn id="71" idx="3"/>
          </p:cNvCxnSpPr>
          <p:nvPr/>
        </p:nvCxnSpPr>
        <p:spPr>
          <a:xfrm rot="10800000">
            <a:off x="1008112" y="3536142"/>
            <a:ext cx="323528" cy="1080990"/>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4" name="Rectangle 93"/>
          <p:cNvSpPr/>
          <p:nvPr/>
        </p:nvSpPr>
        <p:spPr>
          <a:xfrm>
            <a:off x="2123728" y="1340768"/>
            <a:ext cx="551754" cy="369332"/>
          </a:xfrm>
          <a:prstGeom prst="rect">
            <a:avLst/>
          </a:prstGeom>
        </p:spPr>
        <p:txBody>
          <a:bodyPr wrap="none">
            <a:spAutoFit/>
          </a:bodyPr>
          <a:lstStyle/>
          <a:p>
            <a:r>
              <a:rPr lang="fr-FR" b="1" dirty="0" smtClean="0">
                <a:solidFill>
                  <a:srgbClr val="92D050"/>
                </a:solidFill>
              </a:rPr>
              <a:t>OUI</a:t>
            </a:r>
            <a:endParaRPr lang="fr-FR" b="1" dirty="0">
              <a:solidFill>
                <a:srgbClr val="92D050"/>
              </a:solidFill>
            </a:endParaRPr>
          </a:p>
        </p:txBody>
      </p:sp>
      <p:sp>
        <p:nvSpPr>
          <p:cNvPr id="95" name="Rectangle 94"/>
          <p:cNvSpPr/>
          <p:nvPr/>
        </p:nvSpPr>
        <p:spPr>
          <a:xfrm>
            <a:off x="7092280" y="2060848"/>
            <a:ext cx="1080120"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Inter- connexion</a:t>
            </a:r>
          </a:p>
          <a:p>
            <a:pPr algn="ctr"/>
            <a:r>
              <a:rPr lang="fr-FR" sz="1000" dirty="0" smtClean="0"/>
              <a:t>CRRA 15</a:t>
            </a:r>
          </a:p>
          <a:p>
            <a:pPr algn="ctr"/>
            <a:r>
              <a:rPr lang="fr-FR" sz="1000" dirty="0" smtClean="0"/>
              <a:t>Pour régulation</a:t>
            </a:r>
          </a:p>
        </p:txBody>
      </p:sp>
      <p:cxnSp>
        <p:nvCxnSpPr>
          <p:cNvPr id="97" name="Connecteur en angle 96"/>
          <p:cNvCxnSpPr/>
          <p:nvPr/>
        </p:nvCxnSpPr>
        <p:spPr>
          <a:xfrm rot="16200000" flipH="1">
            <a:off x="4824028" y="-711460"/>
            <a:ext cx="1152128" cy="424847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4860032" y="980728"/>
            <a:ext cx="644728" cy="369332"/>
          </a:xfrm>
          <a:prstGeom prst="rect">
            <a:avLst/>
          </a:prstGeom>
        </p:spPr>
        <p:txBody>
          <a:bodyPr wrap="none">
            <a:spAutoFit/>
          </a:bodyPr>
          <a:lstStyle/>
          <a:p>
            <a:r>
              <a:rPr lang="fr-FR" b="1" dirty="0" smtClean="0">
                <a:solidFill>
                  <a:srgbClr val="FF0000"/>
                </a:solidFill>
              </a:rPr>
              <a:t>NON</a:t>
            </a:r>
            <a:endParaRPr lang="fr-FR" b="1" dirty="0">
              <a:solidFill>
                <a:srgbClr val="FF0000"/>
              </a:solidFill>
            </a:endParaRPr>
          </a:p>
        </p:txBody>
      </p:sp>
      <p:sp>
        <p:nvSpPr>
          <p:cNvPr id="47" name="Losange 46"/>
          <p:cNvSpPr/>
          <p:nvPr/>
        </p:nvSpPr>
        <p:spPr>
          <a:xfrm>
            <a:off x="6660232" y="2996952"/>
            <a:ext cx="1944216" cy="1008112"/>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t>Réponse CRRA 15 sous 2’ ? </a:t>
            </a:r>
            <a:endParaRPr lang="fr-FR" sz="1200" dirty="0"/>
          </a:p>
        </p:txBody>
      </p:sp>
      <p:sp>
        <p:nvSpPr>
          <p:cNvPr id="48" name="ZoneTexte 47"/>
          <p:cNvSpPr txBox="1"/>
          <p:nvPr/>
        </p:nvSpPr>
        <p:spPr>
          <a:xfrm>
            <a:off x="7740352" y="4941168"/>
            <a:ext cx="1152128"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900" b="1" dirty="0" smtClean="0"/>
              <a:t>ENGAGEMENT</a:t>
            </a:r>
          </a:p>
          <a:p>
            <a:pPr algn="ctr"/>
            <a:r>
              <a:rPr lang="fr-FR" sz="900" b="1" dirty="0" smtClean="0"/>
              <a:t>SP en l’absence de réponse CRRA 15</a:t>
            </a:r>
          </a:p>
          <a:p>
            <a:pPr algn="ctr"/>
            <a:endParaRPr lang="fr-FR" sz="900" b="1" dirty="0" smtClean="0"/>
          </a:p>
          <a:p>
            <a:pPr marL="228600" indent="-228600">
              <a:buFont typeface="Arial" pitchFamily="34" charset="0"/>
              <a:buChar char="•"/>
            </a:pPr>
            <a:r>
              <a:rPr lang="fr-FR" sz="900" b="1" dirty="0" smtClean="0"/>
              <a:t>Malaise</a:t>
            </a:r>
          </a:p>
          <a:p>
            <a:pPr marL="228600" indent="-228600">
              <a:buFont typeface="Arial" pitchFamily="34" charset="0"/>
              <a:buChar char="•"/>
            </a:pPr>
            <a:r>
              <a:rPr lang="fr-FR" sz="900" b="1" dirty="0" smtClean="0"/>
              <a:t>Blessé</a:t>
            </a:r>
          </a:p>
          <a:p>
            <a:pPr algn="ctr"/>
            <a:endParaRPr lang="fr-FR" sz="900" b="1" dirty="0" smtClean="0"/>
          </a:p>
          <a:p>
            <a:pPr algn="ctr"/>
            <a:endParaRPr lang="fr-FR" sz="900" b="1" dirty="0"/>
          </a:p>
        </p:txBody>
      </p:sp>
      <p:sp>
        <p:nvSpPr>
          <p:cNvPr id="49" name="Rectangle 48"/>
          <p:cNvSpPr/>
          <p:nvPr/>
        </p:nvSpPr>
        <p:spPr>
          <a:xfrm>
            <a:off x="4572000" y="1628800"/>
            <a:ext cx="1584176" cy="316835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000" b="1" dirty="0" smtClean="0"/>
              <a:t>ENGAGEMENT après régulation à domicile, dans un LP protégé,</a:t>
            </a:r>
          </a:p>
          <a:p>
            <a:pPr algn="ctr"/>
            <a:r>
              <a:rPr lang="fr-FR" sz="1000" b="1" dirty="0" smtClean="0"/>
              <a:t>Sur un lieu de travail ou à l’occasion d’une manifestation sportive organisée.</a:t>
            </a:r>
          </a:p>
          <a:p>
            <a:pPr algn="ctr"/>
            <a:endParaRPr lang="fr-FR" sz="1000" b="1" dirty="0"/>
          </a:p>
          <a:p>
            <a:pPr>
              <a:buFont typeface="Wingdings" pitchFamily="2" charset="2"/>
              <a:buChar char="q"/>
            </a:pPr>
            <a:r>
              <a:rPr lang="fr-FR" sz="1000" dirty="0" smtClean="0"/>
              <a:t> Déficit neurologique</a:t>
            </a:r>
          </a:p>
          <a:p>
            <a:pPr>
              <a:buFont typeface="Wingdings" pitchFamily="2" charset="2"/>
              <a:buChar char="q"/>
            </a:pPr>
            <a:r>
              <a:rPr lang="fr-FR" sz="1000" dirty="0" smtClean="0"/>
              <a:t>Trouble cardiaque ou circulatoire</a:t>
            </a:r>
          </a:p>
          <a:p>
            <a:pPr>
              <a:buFont typeface="Wingdings" pitchFamily="2" charset="2"/>
              <a:buChar char="q"/>
            </a:pPr>
            <a:r>
              <a:rPr lang="fr-FR" sz="1000" dirty="0" smtClean="0"/>
              <a:t>Trouble respiratoire</a:t>
            </a:r>
          </a:p>
          <a:p>
            <a:pPr>
              <a:buFont typeface="Wingdings" pitchFamily="2" charset="2"/>
              <a:buChar char="q"/>
            </a:pPr>
            <a:r>
              <a:rPr lang="fr-FR" sz="1000" dirty="0" smtClean="0"/>
              <a:t>Femme en couche</a:t>
            </a:r>
          </a:p>
          <a:p>
            <a:pPr>
              <a:buFont typeface="Wingdings" pitchFamily="2" charset="2"/>
              <a:buChar char="q"/>
            </a:pPr>
            <a:r>
              <a:rPr lang="fr-FR" sz="1000" dirty="0" smtClean="0"/>
              <a:t>Intoxication</a:t>
            </a:r>
          </a:p>
          <a:p>
            <a:pPr>
              <a:buFont typeface="Wingdings" pitchFamily="2" charset="2"/>
              <a:buChar char="q"/>
            </a:pPr>
            <a:r>
              <a:rPr lang="fr-FR" sz="1000" dirty="0" smtClean="0"/>
              <a:t>Hémorragie</a:t>
            </a:r>
          </a:p>
          <a:p>
            <a:pPr>
              <a:buFont typeface="Wingdings" pitchFamily="2" charset="2"/>
              <a:buChar char="q"/>
            </a:pPr>
            <a:r>
              <a:rPr lang="fr-FR" sz="1000" dirty="0" smtClean="0"/>
              <a:t>Malaise général</a:t>
            </a:r>
          </a:p>
          <a:p>
            <a:pPr>
              <a:buFont typeface="Wingdings" pitchFamily="2" charset="2"/>
              <a:buChar char="q"/>
            </a:pPr>
            <a:r>
              <a:rPr lang="fr-FR" sz="1000" dirty="0" smtClean="0"/>
              <a:t>Blessé</a:t>
            </a:r>
          </a:p>
          <a:p>
            <a:pPr>
              <a:buFont typeface="Wingdings" pitchFamily="2" charset="2"/>
              <a:buChar char="q"/>
            </a:pPr>
            <a:r>
              <a:rPr lang="fr-FR" sz="1000" dirty="0" smtClean="0"/>
              <a:t>Intervention requalifiable en carence</a:t>
            </a:r>
          </a:p>
        </p:txBody>
      </p:sp>
      <p:sp>
        <p:nvSpPr>
          <p:cNvPr id="58" name="Rectangle 57"/>
          <p:cNvSpPr/>
          <p:nvPr/>
        </p:nvSpPr>
        <p:spPr>
          <a:xfrm>
            <a:off x="4572000" y="4797152"/>
            <a:ext cx="1584176" cy="144016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000" b="1" dirty="0" smtClean="0"/>
              <a:t>Suppléance identifiés à l’appel</a:t>
            </a:r>
          </a:p>
          <a:p>
            <a:pPr>
              <a:buFont typeface="Wingdings" pitchFamily="2" charset="2"/>
              <a:buChar char="q"/>
            </a:pPr>
            <a:r>
              <a:rPr lang="fr-FR" sz="1000" b="1" dirty="0"/>
              <a:t> </a:t>
            </a:r>
            <a:r>
              <a:rPr lang="fr-FR" sz="1000" dirty="0" smtClean="0"/>
              <a:t>Carence de transporteur sanitaire (malaise ou blessé + lieu)</a:t>
            </a:r>
          </a:p>
          <a:p>
            <a:pPr>
              <a:buFont typeface="Wingdings" pitchFamily="2" charset="2"/>
              <a:buChar char="q"/>
            </a:pPr>
            <a:r>
              <a:rPr lang="fr-FR" sz="1000" dirty="0"/>
              <a:t> </a:t>
            </a:r>
            <a:r>
              <a:rPr lang="fr-FR" sz="1000" dirty="0" smtClean="0"/>
              <a:t>renfort brancardage</a:t>
            </a:r>
          </a:p>
          <a:p>
            <a:pPr>
              <a:buFont typeface="Wingdings" pitchFamily="2" charset="2"/>
              <a:buChar char="q"/>
            </a:pPr>
            <a:r>
              <a:rPr lang="fr-FR" sz="1000" dirty="0"/>
              <a:t> </a:t>
            </a:r>
            <a:r>
              <a:rPr lang="fr-FR" sz="1000" dirty="0" smtClean="0"/>
              <a:t>Demande de téléassistance</a:t>
            </a:r>
          </a:p>
          <a:p>
            <a:pPr>
              <a:buFont typeface="Wingdings" pitchFamily="2" charset="2"/>
              <a:buChar char="q"/>
            </a:pPr>
            <a:r>
              <a:rPr lang="fr-FR" sz="1000" dirty="0" smtClean="0"/>
              <a:t>Relevage à domicile</a:t>
            </a:r>
          </a:p>
        </p:txBody>
      </p:sp>
      <p:cxnSp>
        <p:nvCxnSpPr>
          <p:cNvPr id="22" name="Connecteur en angle 21"/>
          <p:cNvCxnSpPr>
            <a:stCxn id="47" idx="2"/>
            <a:endCxn id="48" idx="0"/>
          </p:cNvCxnSpPr>
          <p:nvPr/>
        </p:nvCxnSpPr>
        <p:spPr>
          <a:xfrm rot="16200000" flipH="1">
            <a:off x="7506326" y="4131078"/>
            <a:ext cx="936104" cy="68407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7884368" y="3933056"/>
            <a:ext cx="644728" cy="369332"/>
          </a:xfrm>
          <a:prstGeom prst="rect">
            <a:avLst/>
          </a:prstGeom>
        </p:spPr>
        <p:txBody>
          <a:bodyPr wrap="none">
            <a:spAutoFit/>
          </a:bodyPr>
          <a:lstStyle/>
          <a:p>
            <a:r>
              <a:rPr lang="fr-FR" b="1" dirty="0" smtClean="0">
                <a:solidFill>
                  <a:srgbClr val="FF0000"/>
                </a:solidFill>
              </a:rPr>
              <a:t>NON</a:t>
            </a:r>
            <a:endParaRPr lang="fr-FR" b="1" dirty="0">
              <a:solidFill>
                <a:srgbClr val="FF0000"/>
              </a:solidFill>
            </a:endParaRPr>
          </a:p>
        </p:txBody>
      </p:sp>
      <p:sp>
        <p:nvSpPr>
          <p:cNvPr id="24" name="Rectangle 23"/>
          <p:cNvSpPr/>
          <p:nvPr/>
        </p:nvSpPr>
        <p:spPr>
          <a:xfrm>
            <a:off x="6300192" y="2852936"/>
            <a:ext cx="551754" cy="369332"/>
          </a:xfrm>
          <a:prstGeom prst="rect">
            <a:avLst/>
          </a:prstGeom>
        </p:spPr>
        <p:txBody>
          <a:bodyPr wrap="none">
            <a:spAutoFit/>
          </a:bodyPr>
          <a:lstStyle/>
          <a:p>
            <a:r>
              <a:rPr lang="fr-FR" b="1" dirty="0" smtClean="0">
                <a:solidFill>
                  <a:srgbClr val="92D050"/>
                </a:solidFill>
              </a:rPr>
              <a:t>OUI</a:t>
            </a:r>
            <a:endParaRPr lang="fr-FR" b="1" dirty="0">
              <a:solidFill>
                <a:srgbClr val="92D050"/>
              </a:solidFill>
            </a:endParaRPr>
          </a:p>
        </p:txBody>
      </p:sp>
      <p:cxnSp>
        <p:nvCxnSpPr>
          <p:cNvPr id="26" name="Connecteur droit avec flèche 25"/>
          <p:cNvCxnSpPr>
            <a:stCxn id="95" idx="2"/>
            <a:endCxn id="47" idx="0"/>
          </p:cNvCxnSpPr>
          <p:nvPr/>
        </p:nvCxnSpPr>
        <p:spPr>
          <a:xfrm>
            <a:off x="7632340" y="2564904"/>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a:stCxn id="47" idx="1"/>
            <a:endCxn id="49" idx="3"/>
          </p:cNvCxnSpPr>
          <p:nvPr/>
        </p:nvCxnSpPr>
        <p:spPr>
          <a:xfrm flipH="1" flipV="1">
            <a:off x="6156176" y="3212976"/>
            <a:ext cx="504056"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ZoneTexte 29"/>
          <p:cNvSpPr txBox="1"/>
          <p:nvPr/>
        </p:nvSpPr>
        <p:spPr>
          <a:xfrm>
            <a:off x="3203848" y="4581128"/>
            <a:ext cx="108012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900" b="1" dirty="0" smtClean="0"/>
              <a:t>Engagement des moyens du SDIS</a:t>
            </a:r>
            <a:endParaRPr lang="fr-FR" sz="900" b="1" dirty="0" smtClean="0"/>
          </a:p>
          <a:p>
            <a:pPr algn="ctr"/>
            <a:endParaRPr lang="fr-FR" sz="900" b="1" dirty="0" smtClean="0"/>
          </a:p>
          <a:p>
            <a:pPr algn="ctr"/>
            <a:endParaRPr lang="fr-FR" sz="900" b="1" dirty="0"/>
          </a:p>
        </p:txBody>
      </p:sp>
      <p:cxnSp>
        <p:nvCxnSpPr>
          <p:cNvPr id="32" name="Connecteur en angle 31"/>
          <p:cNvCxnSpPr>
            <a:stCxn id="49" idx="1"/>
            <a:endCxn id="30" idx="3"/>
          </p:cNvCxnSpPr>
          <p:nvPr/>
        </p:nvCxnSpPr>
        <p:spPr>
          <a:xfrm rot="10800000" flipV="1">
            <a:off x="4283968" y="3212976"/>
            <a:ext cx="288032" cy="169131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Connecteur en angle 33"/>
          <p:cNvCxnSpPr>
            <a:stCxn id="58" idx="1"/>
            <a:endCxn id="30" idx="3"/>
          </p:cNvCxnSpPr>
          <p:nvPr/>
        </p:nvCxnSpPr>
        <p:spPr>
          <a:xfrm rot="10800000">
            <a:off x="4283968" y="4904294"/>
            <a:ext cx="288032" cy="61293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Connecteur en angle 35"/>
          <p:cNvCxnSpPr>
            <a:stCxn id="13" idx="2"/>
            <a:endCxn id="67" idx="0"/>
          </p:cNvCxnSpPr>
          <p:nvPr/>
        </p:nvCxnSpPr>
        <p:spPr>
          <a:xfrm rot="5400000">
            <a:off x="2033718" y="1214754"/>
            <a:ext cx="1224136" cy="118813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2" cstate="print"/>
          <a:srcRect/>
          <a:stretch>
            <a:fillRect/>
          </a:stretch>
        </p:blipFill>
        <p:spPr bwMode="auto">
          <a:xfrm>
            <a:off x="3347864" y="3501008"/>
            <a:ext cx="360040" cy="360040"/>
          </a:xfrm>
          <a:prstGeom prst="rect">
            <a:avLst/>
          </a:prstGeom>
          <a:noFill/>
          <a:ln w="9525">
            <a:noFill/>
            <a:miter lim="800000"/>
            <a:headEnd/>
            <a:tailEnd/>
          </a:ln>
        </p:spPr>
      </p:pic>
      <p:pic>
        <p:nvPicPr>
          <p:cNvPr id="41" name="Picture 2"/>
          <p:cNvPicPr>
            <a:picLocks noChangeAspect="1" noChangeArrowheads="1"/>
          </p:cNvPicPr>
          <p:nvPr/>
        </p:nvPicPr>
        <p:blipFill>
          <a:blip r:embed="rId2" cstate="print"/>
          <a:srcRect/>
          <a:stretch>
            <a:fillRect/>
          </a:stretch>
        </p:blipFill>
        <p:spPr bwMode="auto">
          <a:xfrm>
            <a:off x="6948264" y="5733256"/>
            <a:ext cx="360040" cy="360040"/>
          </a:xfrm>
          <a:prstGeom prst="rect">
            <a:avLst/>
          </a:prstGeom>
          <a:noFill/>
          <a:ln w="9525">
            <a:noFill/>
            <a:miter lim="800000"/>
            <a:headEnd/>
            <a:tailEnd/>
          </a:ln>
        </p:spPr>
      </p:pic>
      <p:cxnSp>
        <p:nvCxnSpPr>
          <p:cNvPr id="50" name="Connecteur droit avec flèche 49"/>
          <p:cNvCxnSpPr>
            <a:stCxn id="42" idx="1"/>
            <a:endCxn id="68" idx="3"/>
          </p:cNvCxnSpPr>
          <p:nvPr/>
        </p:nvCxnSpPr>
        <p:spPr>
          <a:xfrm flipH="1">
            <a:off x="2771800" y="3536142"/>
            <a:ext cx="216024" cy="368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1400" dirty="0" smtClean="0"/>
              <a:t>Départs après régulation médicale</a:t>
            </a:r>
            <a:endParaRPr lang="fr-FR" sz="1400" dirty="0"/>
          </a:p>
        </p:txBody>
      </p:sp>
      <p:graphicFrame>
        <p:nvGraphicFramePr>
          <p:cNvPr id="4" name="Tableau 3"/>
          <p:cNvGraphicFramePr>
            <a:graphicFrameLocks noGrp="1"/>
          </p:cNvGraphicFramePr>
          <p:nvPr/>
        </p:nvGraphicFramePr>
        <p:xfrm>
          <a:off x="1475656" y="1196752"/>
          <a:ext cx="6096000" cy="5237544"/>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fr-FR" dirty="0" smtClean="0"/>
                        <a:t>Motif de départ</a:t>
                      </a:r>
                      <a:endParaRPr lang="fr-FR" dirty="0"/>
                    </a:p>
                  </a:txBody>
                  <a:tcPr/>
                </a:tc>
                <a:tc>
                  <a:txBody>
                    <a:bodyPr/>
                    <a:lstStyle/>
                    <a:p>
                      <a:r>
                        <a:rPr lang="fr-FR" dirty="0" smtClean="0"/>
                        <a:t>Caractérisation du motif de départ</a:t>
                      </a:r>
                      <a:endParaRPr lang="fr-FR" dirty="0"/>
                    </a:p>
                  </a:txBody>
                  <a:tcPr/>
                </a:tc>
              </a:tr>
              <a:tr h="370840">
                <a:tc>
                  <a:txBody>
                    <a:bodyPr/>
                    <a:lstStyle/>
                    <a:p>
                      <a:r>
                        <a:rPr lang="fr-FR" sz="1000" dirty="0" smtClean="0"/>
                        <a:t>Déficit neurologique</a:t>
                      </a:r>
                      <a:endParaRPr lang="fr-FR" sz="1000" dirty="0"/>
                    </a:p>
                  </a:txBody>
                  <a:tcPr/>
                </a:tc>
                <a:tc>
                  <a:txBody>
                    <a:bodyPr/>
                    <a:lstStyle/>
                    <a:p>
                      <a:r>
                        <a:rPr lang="fr-FR" sz="1000" dirty="0" smtClean="0"/>
                        <a:t>Toute altération de la conscience, apparition de déficit</a:t>
                      </a:r>
                      <a:r>
                        <a:rPr lang="fr-FR" sz="1000" baseline="0" dirty="0" smtClean="0"/>
                        <a:t> neurologique n’ayant pas fait l’objet d’un départ réflexe, à l’exclusion des troubles psychiatriques</a:t>
                      </a:r>
                      <a:endParaRPr lang="fr-FR" sz="1000" dirty="0"/>
                    </a:p>
                  </a:txBody>
                  <a:tcPr/>
                </a:tc>
              </a:tr>
              <a:tr h="370840">
                <a:tc>
                  <a:txBody>
                    <a:bodyPr/>
                    <a:lstStyle/>
                    <a:p>
                      <a:r>
                        <a:rPr lang="fr-FR" sz="1000" dirty="0" smtClean="0"/>
                        <a:t>Trouble cardiaque ou circulatoire</a:t>
                      </a:r>
                      <a:endParaRPr lang="fr-FR" sz="1000" dirty="0"/>
                    </a:p>
                  </a:txBody>
                  <a:tcPr/>
                </a:tc>
                <a:tc>
                  <a:txBody>
                    <a:bodyPr/>
                    <a:lstStyle/>
                    <a:p>
                      <a:r>
                        <a:rPr lang="fr-FR" sz="1000" dirty="0" smtClean="0"/>
                        <a:t>Troubles de symptomatologie cardiaque</a:t>
                      </a:r>
                      <a:r>
                        <a:rPr lang="fr-FR" sz="1000" baseline="0" dirty="0" smtClean="0"/>
                        <a:t> ou vasculaire à l’exclusion des départs réflexes.</a:t>
                      </a:r>
                      <a:endParaRPr lang="fr-FR" sz="1000" dirty="0"/>
                    </a:p>
                  </a:txBody>
                  <a:tcPr/>
                </a:tc>
              </a:tr>
              <a:tr h="370840">
                <a:tc>
                  <a:txBody>
                    <a:bodyPr/>
                    <a:lstStyle/>
                    <a:p>
                      <a:r>
                        <a:rPr lang="fr-FR" sz="1000" dirty="0" smtClean="0"/>
                        <a:t>Trouble respiratoire</a:t>
                      </a:r>
                      <a:endParaRPr lang="fr-FR" sz="1000" dirty="0"/>
                    </a:p>
                  </a:txBody>
                  <a:tcPr/>
                </a:tc>
                <a:tc>
                  <a:txBody>
                    <a:bodyPr/>
                    <a:lstStyle/>
                    <a:p>
                      <a:r>
                        <a:rPr lang="fr-FR" sz="1000" dirty="0" smtClean="0"/>
                        <a:t>Difficulté respiratoire, notamment ceux touchant les patients présentant une maladie respiratoire chronique , hors décompensation aigüe, n’ayant pas fait l’objet d’un départ réflexe</a:t>
                      </a:r>
                      <a:endParaRPr lang="fr-FR" sz="1000" dirty="0"/>
                    </a:p>
                  </a:txBody>
                  <a:tcPr/>
                </a:tc>
              </a:tr>
              <a:tr h="370840">
                <a:tc>
                  <a:txBody>
                    <a:bodyPr/>
                    <a:lstStyle/>
                    <a:p>
                      <a:r>
                        <a:rPr lang="fr-FR" sz="1000" dirty="0" smtClean="0"/>
                        <a:t>Femme</a:t>
                      </a:r>
                      <a:r>
                        <a:rPr lang="fr-FR" sz="1000" baseline="0" dirty="0" smtClean="0"/>
                        <a:t> en couche</a:t>
                      </a:r>
                      <a:endParaRPr lang="fr-FR" sz="1000" dirty="0"/>
                    </a:p>
                  </a:txBody>
                  <a:tcPr/>
                </a:tc>
                <a:tc>
                  <a:txBody>
                    <a:bodyPr/>
                    <a:lstStyle/>
                    <a:p>
                      <a:r>
                        <a:rPr lang="fr-FR" sz="1000" dirty="0" smtClean="0"/>
                        <a:t>Femme enceinte, ne présentant pas les</a:t>
                      </a:r>
                      <a:r>
                        <a:rPr lang="fr-FR" sz="1000" baseline="0" dirty="0" smtClean="0"/>
                        <a:t> signes d’un accouchement imminent ou en cours. </a:t>
                      </a:r>
                      <a:endParaRPr lang="fr-FR" sz="1000" dirty="0"/>
                    </a:p>
                  </a:txBody>
                  <a:tcPr/>
                </a:tc>
              </a:tr>
              <a:tr h="370840">
                <a:tc>
                  <a:txBody>
                    <a:bodyPr/>
                    <a:lstStyle/>
                    <a:p>
                      <a:r>
                        <a:rPr lang="fr-FR" sz="1000" dirty="0" smtClean="0"/>
                        <a:t>Intoxication</a:t>
                      </a:r>
                      <a:endParaRPr lang="fr-FR" sz="1000" dirty="0"/>
                    </a:p>
                  </a:txBody>
                  <a:tcPr/>
                </a:tc>
                <a:tc>
                  <a:txBody>
                    <a:bodyPr/>
                    <a:lstStyle/>
                    <a:p>
                      <a:r>
                        <a:rPr lang="fr-FR" sz="1000" dirty="0" smtClean="0"/>
                        <a:t>Ingestion ou inhalation volontaire ou accidentelle de médicament, substance chimique, ou contamination</a:t>
                      </a:r>
                      <a:r>
                        <a:rPr lang="fr-FR" sz="1000" baseline="0" dirty="0" smtClean="0"/>
                        <a:t> par un agent biologique</a:t>
                      </a:r>
                      <a:endParaRPr lang="fr-FR" sz="1000" dirty="0"/>
                    </a:p>
                  </a:txBody>
                  <a:tcPr/>
                </a:tc>
              </a:tr>
              <a:tr h="370840">
                <a:tc>
                  <a:txBody>
                    <a:bodyPr/>
                    <a:lstStyle/>
                    <a:p>
                      <a:r>
                        <a:rPr lang="fr-FR" sz="1000" dirty="0" smtClean="0"/>
                        <a:t>Hémorragie</a:t>
                      </a:r>
                      <a:endParaRPr lang="fr-FR" sz="1000" dirty="0"/>
                    </a:p>
                  </a:txBody>
                  <a:tcPr/>
                </a:tc>
                <a:tc>
                  <a:txBody>
                    <a:bodyPr/>
                    <a:lstStyle/>
                    <a:p>
                      <a:r>
                        <a:rPr lang="fr-FR" sz="1000" dirty="0" smtClean="0"/>
                        <a:t>Tout saignement externe, extériorisé ou suspicion de saignement interne, hors départ réflexe</a:t>
                      </a:r>
                      <a:endParaRPr lang="fr-FR" sz="1000" dirty="0"/>
                    </a:p>
                  </a:txBody>
                  <a:tcPr/>
                </a:tc>
              </a:tr>
              <a:tr h="909384">
                <a:tc>
                  <a:txBody>
                    <a:bodyPr/>
                    <a:lstStyle/>
                    <a:p>
                      <a:r>
                        <a:rPr lang="fr-FR" sz="1000" dirty="0" smtClean="0"/>
                        <a:t>Malaise général</a:t>
                      </a:r>
                      <a:endParaRPr lang="fr-FR" sz="1000" dirty="0"/>
                    </a:p>
                  </a:txBody>
                  <a:tcPr/>
                </a:tc>
                <a:tc>
                  <a:txBody>
                    <a:bodyPr/>
                    <a:lstStyle/>
                    <a:p>
                      <a:r>
                        <a:rPr lang="fr-FR" sz="1000" dirty="0" smtClean="0"/>
                        <a:t>Sont exclus</a:t>
                      </a:r>
                      <a:r>
                        <a:rPr lang="fr-FR" sz="1000" baseline="0" dirty="0" smtClean="0"/>
                        <a:t> de ce motif de départ, les traumatismes, les intoxications et les malaises pour les quels la symptomatologie est majoritairement neurologique, respiratoire ou cardiaque pour lesquels l’intervention sera classée dans l’un de ces motifs de départ. </a:t>
                      </a:r>
                      <a:endParaRPr lang="fr-FR" sz="1000" dirty="0"/>
                    </a:p>
                  </a:txBody>
                  <a:tcPr/>
                </a:tc>
              </a:tr>
              <a:tr h="370840">
                <a:tc>
                  <a:txBody>
                    <a:bodyPr/>
                    <a:lstStyle/>
                    <a:p>
                      <a:r>
                        <a:rPr lang="fr-FR" sz="1000" dirty="0" smtClean="0"/>
                        <a:t>Blessé</a:t>
                      </a:r>
                      <a:endParaRPr lang="fr-FR" sz="1000" dirty="0"/>
                    </a:p>
                  </a:txBody>
                  <a:tcPr/>
                </a:tc>
                <a:tc>
                  <a:txBody>
                    <a:bodyPr/>
                    <a:lstStyle/>
                    <a:p>
                      <a:r>
                        <a:rPr lang="fr-FR" sz="1000" dirty="0" smtClean="0"/>
                        <a:t>Traumatisme ou suspicion de traumatisme, quelque soit le mode de survenue, à l’exclusion des départs réflexes pour section ou écrasement de membres et des brûlures graves. </a:t>
                      </a:r>
                      <a:endParaRPr lang="fr-FR" sz="1000" dirty="0"/>
                    </a:p>
                  </a:txBody>
                  <a:tcPr/>
                </a:tc>
              </a:tr>
            </a:tbl>
          </a:graphicData>
        </a:graphic>
      </p:graphicFrame>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713</TotalTime>
  <Words>565</Words>
  <Application>Microsoft Office PowerPoint</Application>
  <PresentationFormat>Affichage à l'écran (4:3)</PresentationFormat>
  <Paragraphs>149</Paragraphs>
  <Slides>4</Slides>
  <Notes>0</Notes>
  <HiddenSlides>0</HiddenSlides>
  <MMClips>0</MMClips>
  <ScaleCrop>false</ScaleCrop>
  <HeadingPairs>
    <vt:vector size="4" baseType="variant">
      <vt:variant>
        <vt:lpstr>Thème</vt:lpstr>
      </vt:variant>
      <vt:variant>
        <vt:i4>1</vt:i4>
      </vt:variant>
      <vt:variant>
        <vt:lpstr>Titres des diapositives</vt:lpstr>
      </vt:variant>
      <vt:variant>
        <vt:i4>4</vt:i4>
      </vt:variant>
    </vt:vector>
  </HeadingPairs>
  <TitlesOfParts>
    <vt:vector size="5" baseType="lpstr">
      <vt:lpstr>Thème Office</vt:lpstr>
      <vt:lpstr>Diapositive 1</vt:lpstr>
      <vt:lpstr>Diapositive 2</vt:lpstr>
      <vt:lpstr>Diapositive 3</vt:lpstr>
      <vt:lpstr>Départs après régulation médicale</vt:lpstr>
    </vt:vector>
  </TitlesOfParts>
  <Company>SDIS14</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chef.salle.cta</dc:creator>
  <cp:lastModifiedBy>chef.salle.cta</cp:lastModifiedBy>
  <cp:revision>9</cp:revision>
  <dcterms:created xsi:type="dcterms:W3CDTF">2020-09-29T16:30:58Z</dcterms:created>
  <dcterms:modified xsi:type="dcterms:W3CDTF">2020-10-05T17:15:07Z</dcterms:modified>
</cp:coreProperties>
</file>