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activeX/activeX2.xml" ContentType="application/vnd.ms-office.activeX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ms-office.activeX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activeX/activeX3.xml" ContentType="application/vnd.ms-office.activeX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activeX/activeX1.xml" ContentType="application/vnd.ms-office.activeX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vml" ContentType="application/vnd.openxmlformats-officedocument.vmlDrawing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6" r:id="rId1"/>
  </p:sldMasterIdLst>
  <p:notesMasterIdLst>
    <p:notesMasterId r:id="rId43"/>
  </p:notesMasterIdLst>
  <p:handoutMasterIdLst>
    <p:handoutMasterId r:id="rId44"/>
  </p:handoutMasterIdLst>
  <p:sldIdLst>
    <p:sldId id="270" r:id="rId2"/>
    <p:sldId id="271" r:id="rId3"/>
    <p:sldId id="267" r:id="rId4"/>
    <p:sldId id="259" r:id="rId5"/>
    <p:sldId id="264" r:id="rId6"/>
    <p:sldId id="273" r:id="rId7"/>
    <p:sldId id="275" r:id="rId8"/>
    <p:sldId id="279" r:id="rId9"/>
    <p:sldId id="280" r:id="rId10"/>
    <p:sldId id="268" r:id="rId11"/>
    <p:sldId id="277" r:id="rId12"/>
    <p:sldId id="278" r:id="rId13"/>
    <p:sldId id="276" r:id="rId14"/>
    <p:sldId id="281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0" r:id="rId23"/>
    <p:sldId id="291" r:id="rId24"/>
    <p:sldId id="293" r:id="rId25"/>
    <p:sldId id="292" r:id="rId26"/>
    <p:sldId id="295" r:id="rId27"/>
    <p:sldId id="294" r:id="rId28"/>
    <p:sldId id="296" r:id="rId29"/>
    <p:sldId id="297" r:id="rId30"/>
    <p:sldId id="298" r:id="rId31"/>
    <p:sldId id="299" r:id="rId32"/>
    <p:sldId id="300" r:id="rId33"/>
    <p:sldId id="301" r:id="rId34"/>
    <p:sldId id="302" r:id="rId35"/>
    <p:sldId id="303" r:id="rId36"/>
    <p:sldId id="304" r:id="rId37"/>
    <p:sldId id="305" r:id="rId38"/>
    <p:sldId id="306" r:id="rId39"/>
    <p:sldId id="307" r:id="rId40"/>
    <p:sldId id="308" r:id="rId41"/>
    <p:sldId id="272" r:id="rId42"/>
  </p:sldIdLst>
  <p:sldSz cx="9144000" cy="6858000" type="screen4x3"/>
  <p:notesSz cx="6797675" cy="99282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82" autoAdjust="0"/>
    <p:restoredTop sz="99332" autoAdjust="0"/>
  </p:normalViewPr>
  <p:slideViewPr>
    <p:cSldViewPr>
      <p:cViewPr varScale="1">
        <p:scale>
          <a:sx n="101" d="100"/>
          <a:sy n="101" d="100"/>
        </p:scale>
        <p:origin x="-108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activeX1.xml><?xml version="1.0" encoding="utf-8"?>
<ax:ocx xmlns:ax="http://schemas.microsoft.com/office/2006/activeX" xmlns:r="http://schemas.openxmlformats.org/officeDocument/2006/relationships" ax:classid="{8BD21D4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40-EC42-11CE-9E0D-00AA006002F3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8BD21D4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267" cy="495795"/>
          </a:xfrm>
          <a:prstGeom prst="rect">
            <a:avLst/>
          </a:prstGeom>
        </p:spPr>
        <p:txBody>
          <a:bodyPr vert="horz" lIns="88185" tIns="44092" rIns="88185" bIns="44092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890" y="1"/>
            <a:ext cx="2946267" cy="495795"/>
          </a:xfrm>
          <a:prstGeom prst="rect">
            <a:avLst/>
          </a:prstGeom>
        </p:spPr>
        <p:txBody>
          <a:bodyPr vert="horz" lIns="88185" tIns="44092" rIns="88185" bIns="44092" rtlCol="0"/>
          <a:lstStyle>
            <a:lvl1pPr algn="r">
              <a:defRPr sz="1200"/>
            </a:lvl1pPr>
          </a:lstStyle>
          <a:p>
            <a:fld id="{FAEB3171-8671-47FF-85F9-181BACBE0A11}" type="datetimeFigureOut">
              <a:rPr lang="fr-FR" smtClean="0"/>
              <a:pPr/>
              <a:t>29/01/2019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9350"/>
            <a:ext cx="2946267" cy="497336"/>
          </a:xfrm>
          <a:prstGeom prst="rect">
            <a:avLst/>
          </a:prstGeom>
        </p:spPr>
        <p:txBody>
          <a:bodyPr vert="horz" lIns="88185" tIns="44092" rIns="88185" bIns="44092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890" y="9429350"/>
            <a:ext cx="2946267" cy="497336"/>
          </a:xfrm>
          <a:prstGeom prst="rect">
            <a:avLst/>
          </a:prstGeom>
        </p:spPr>
        <p:txBody>
          <a:bodyPr vert="horz" lIns="88185" tIns="44092" rIns="88185" bIns="44092" rtlCol="0" anchor="b"/>
          <a:lstStyle>
            <a:lvl1pPr algn="r">
              <a:defRPr sz="1200"/>
            </a:lvl1pPr>
          </a:lstStyle>
          <a:p>
            <a:fld id="{B6D8227D-E37F-4A96-8AC4-0034D351C06F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411"/>
          </a:xfrm>
          <a:prstGeom prst="rect">
            <a:avLst/>
          </a:prstGeom>
        </p:spPr>
        <p:txBody>
          <a:bodyPr vert="horz" lIns="95566" tIns="47783" rIns="95566" bIns="47783" rtlCol="0"/>
          <a:lstStyle>
            <a:lvl1pPr algn="l">
              <a:defRPr sz="13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5566" tIns="47783" rIns="95566" bIns="47783" rtlCol="0"/>
          <a:lstStyle>
            <a:lvl1pPr algn="r">
              <a:defRPr sz="1300"/>
            </a:lvl1pPr>
          </a:lstStyle>
          <a:p>
            <a:fld id="{4F16D9FE-6ED1-4CBE-9243-1C9C5F3094D3}" type="datetimeFigureOut">
              <a:rPr lang="fr-FR" smtClean="0"/>
              <a:pPr/>
              <a:t>29/01/2019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6" tIns="47783" rIns="95566" bIns="47783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5566" tIns="47783" rIns="95566" bIns="47783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430090"/>
            <a:ext cx="2945659" cy="496411"/>
          </a:xfrm>
          <a:prstGeom prst="rect">
            <a:avLst/>
          </a:prstGeom>
        </p:spPr>
        <p:txBody>
          <a:bodyPr vert="horz" lIns="95566" tIns="47783" rIns="95566" bIns="47783" rtlCol="0" anchor="b"/>
          <a:lstStyle>
            <a:lvl1pPr algn="l">
              <a:defRPr sz="13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4" y="9430090"/>
            <a:ext cx="2945659" cy="496411"/>
          </a:xfrm>
          <a:prstGeom prst="rect">
            <a:avLst/>
          </a:prstGeom>
        </p:spPr>
        <p:txBody>
          <a:bodyPr vert="horz" lIns="95566" tIns="47783" rIns="95566" bIns="47783" rtlCol="0" anchor="b"/>
          <a:lstStyle>
            <a:lvl1pPr algn="r">
              <a:defRPr sz="1300"/>
            </a:lvl1pPr>
          </a:lstStyle>
          <a:p>
            <a:fld id="{758C04B8-F77A-419F-9874-D1F07CDBB38E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046C975-8F2E-4329-9CA9-563522804130}" type="slidenum">
              <a:rPr lang="fr-FR" smtClean="0"/>
              <a:pPr/>
              <a:t>1</a:t>
            </a:fld>
            <a:endParaRPr lang="fr-FR" dirty="0" smtClean="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8C04B8-F77A-419F-9874-D1F07CDBB38E}" type="slidenum">
              <a:rPr lang="fr-FR" smtClean="0"/>
              <a:pPr/>
              <a:t>12</a:t>
            </a:fld>
            <a:endParaRPr lang="fr-FR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8C04B8-F77A-419F-9874-D1F07CDBB38E}" type="slidenum">
              <a:rPr lang="fr-FR" smtClean="0"/>
              <a:pPr/>
              <a:t>13</a:t>
            </a:fld>
            <a:endParaRPr lang="fr-FR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8C04B8-F77A-419F-9874-D1F07CDBB38E}" type="slidenum">
              <a:rPr lang="fr-FR" smtClean="0"/>
              <a:pPr/>
              <a:t>41</a:t>
            </a:fld>
            <a:endParaRPr lang="fr-F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8C04B8-F77A-419F-9874-D1F07CDBB38E}" type="slidenum">
              <a:rPr lang="fr-FR" smtClean="0"/>
              <a:pPr/>
              <a:t>2</a:t>
            </a:fld>
            <a:endParaRPr lang="fr-FR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8C04B8-F77A-419F-9874-D1F07CDBB38E}" type="slidenum">
              <a:rPr lang="fr-FR" smtClean="0"/>
              <a:pPr/>
              <a:t>3</a:t>
            </a:fld>
            <a:endParaRPr lang="fr-FR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8C04B8-F77A-419F-9874-D1F07CDBB38E}" type="slidenum">
              <a:rPr lang="fr-FR" smtClean="0"/>
              <a:pPr/>
              <a:t>4</a:t>
            </a:fld>
            <a:endParaRPr lang="fr-FR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8C04B8-F77A-419F-9874-D1F07CDBB38E}" type="slidenum">
              <a:rPr lang="fr-FR" smtClean="0"/>
              <a:pPr/>
              <a:t>5</a:t>
            </a:fld>
            <a:endParaRPr lang="fr-FR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8C04B8-F77A-419F-9874-D1F07CDBB38E}" type="slidenum">
              <a:rPr lang="fr-FR" smtClean="0"/>
              <a:pPr/>
              <a:t>6</a:t>
            </a:fld>
            <a:endParaRPr lang="fr-FR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8C04B8-F77A-419F-9874-D1F07CDBB38E}" type="slidenum">
              <a:rPr lang="fr-FR" smtClean="0"/>
              <a:pPr/>
              <a:t>7</a:t>
            </a:fld>
            <a:endParaRPr lang="fr-FR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8C04B8-F77A-419F-9874-D1F07CDBB38E}" type="slidenum">
              <a:rPr lang="fr-FR" smtClean="0"/>
              <a:pPr/>
              <a:t>10</a:t>
            </a:fld>
            <a:endParaRPr lang="fr-FR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8C04B8-F77A-419F-9874-D1F07CDBB38E}" type="slidenum">
              <a:rPr lang="fr-FR" smtClean="0"/>
              <a:pPr/>
              <a:t>11</a:t>
            </a:fld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Groupe Opérationnel Spécialisé Sauvetage Aquatique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51015F-6872-4555-A0DB-F289EB761A71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Groupe Opérationnel Spécialisé Sauvetage Aquatique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3A0FF2-93C1-4A3F-9D51-18CB5A283B0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Groupe Opérationnel Spécialisé Sauvetage Aquatique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E9F8D8-92E9-47A1-B863-77CA4870FD3C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Groupe Opérationnel Spécialisé Sauvetage Aquatique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4C5127-F1E5-4C24-A192-2778A9B58CE3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Groupe Opérationnel Spécialisé Sauvetage Aquatique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0B58B2-35D2-4C74-949F-68D09574317F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Groupe Opérationnel Spécialisé Sauvetage Aquatique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5813FF-3310-4E72-81CB-9A226F75A114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Groupe Opérationnel Spécialisé Sauvetage Aquatique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E73504-81EB-4DE9-8928-B6237E185C25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Groupe Opérationnel Spécialisé Sauvetage Aquatique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39D933-C990-4BB0-A129-A8629C2E2805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Groupe Opérationnel Spécialisé Sauvetage Aquatique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4B359D-E095-42C8-ABC0-11E16964EE0E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Groupe Opérationnel Spécialisé Sauvetage Aquatique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CA48E5-E28C-4703-A4C8-AB3852976DE0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Groupe Opérationnel Spécialisé Sauvetage Aquatique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A1671F-CD06-4A67-972F-ABDB84E46A33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Groupe Opérationnel Spécialisé Sauvetage Aquatique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4EAEC8-E816-4DBF-B7A1-9C57561893CC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dirty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Groupe Opérationnel Spécialisé Sauvetage Aquatique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570161-5DDA-4350-A749-4B766416D702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75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r>
              <a:rPr lang="fr-FR" dirty="0"/>
              <a:t>Groupe Opérationnel Spécialisé Sauvetage Aquatique</a:t>
            </a:r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9E29480D-7908-441E-834F-9BD4B519D650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67591" name="Rectangle 7"/>
          <p:cNvSpPr>
            <a:spLocks noChangeArrowheads="1"/>
          </p:cNvSpPr>
          <p:nvPr/>
        </p:nvSpPr>
        <p:spPr bwMode="auto">
          <a:xfrm>
            <a:off x="8991600" y="0"/>
            <a:ext cx="152400" cy="6858000"/>
          </a:xfrm>
          <a:prstGeom prst="rect">
            <a:avLst/>
          </a:prstGeom>
          <a:solidFill>
            <a:srgbClr val="FF33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fr-FR" dirty="0">
              <a:latin typeface="Times New Roman" pitchFamily="18" charset="0"/>
            </a:endParaRPr>
          </a:p>
        </p:txBody>
      </p:sp>
      <p:pic>
        <p:nvPicPr>
          <p:cNvPr id="1032" name="Picture 9" descr="LogoGris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2109788" cy="652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58" r:id="rId2"/>
    <p:sldLayoutId id="2147483959" r:id="rId3"/>
    <p:sldLayoutId id="2147483960" r:id="rId4"/>
    <p:sldLayoutId id="2147483961" r:id="rId5"/>
    <p:sldLayoutId id="2147483962" r:id="rId6"/>
    <p:sldLayoutId id="2147483963" r:id="rId7"/>
    <p:sldLayoutId id="2147483964" r:id="rId8"/>
    <p:sldLayoutId id="2147483965" r:id="rId9"/>
    <p:sldLayoutId id="2147483966" r:id="rId10"/>
    <p:sldLayoutId id="2147483967" r:id="rId11"/>
    <p:sldLayoutId id="2147483968" r:id="rId12"/>
    <p:sldLayoutId id="2147483969" r:id="rId13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eroclub-beaunois.com/images/attention.jpg" TargetMode="External"/><Relationship Id="rId3" Type="http://schemas.openxmlformats.org/officeDocument/2006/relationships/image" Target="../media/image4.gif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images.google.fr/imgres?imgurl=http://imblog.aufeminin.com/blog/D20070330/152267_176765084_300px_attention_yellow.svg_H104607_L.jpg&amp;imgrefurl=http://blog.aufeminin.com/blog/seeone_152267_4193121/HP-ATTENTION-DANGER/HP-Attention-Danger-1ere-partie&amp;h=300&amp;" TargetMode="External"/><Relationship Id="rId5" Type="http://schemas.openxmlformats.org/officeDocument/2006/relationships/image" Target="../media/image6.jpeg"/><Relationship Id="rId10" Type="http://schemas.openxmlformats.org/officeDocument/2006/relationships/image" Target="../media/image5.jpeg"/><Relationship Id="rId4" Type="http://schemas.openxmlformats.org/officeDocument/2006/relationships/hyperlink" Target="http://images.google.fr/imgres?imgurl=http://www.bruxsel.org/files/files/images/attention-1.gif&amp;imgrefurl=http://www.bruxsel.org/?q=en/taxonomy/term/8&amp;h=300&amp;w=300&amp;sz=19&amp;hl=fr&amp;start=5&amp;usg=__zJuELiu_FPKe8OpFpeY8_Ret-hQ=&amp;tbnid=uFw1k9z1wJeQrM:&amp;tbnh=116&amp;tbnw=11" TargetMode="External"/><Relationship Id="rId9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google.fr/imgres?imgurl=http://imblog.aufeminin.com/blog/D20070330/152267_176765084_300px_attention_yellow.svg_H104607_L.jpg&amp;imgrefurl=http://blog.aufeminin.com/blog/seeone_152267_4193121/HP-ATTENTION-DANGER/HP-Attention-Danger-1ere-partie&amp;h=300&amp;" TargetMode="External"/><Relationship Id="rId5" Type="http://schemas.openxmlformats.org/officeDocument/2006/relationships/image" Target="../media/image6.jpeg"/><Relationship Id="rId4" Type="http://schemas.openxmlformats.org/officeDocument/2006/relationships/hyperlink" Target="http://images.google.fr/imgres?imgurl=http://www.bruxsel.org/files/files/images/attention-1.gif&amp;imgrefurl=http://www.bruxsel.org/?q=en/taxonomy/term/8&amp;h=300&amp;w=300&amp;sz=19&amp;hl=fr&amp;start=5&amp;usg=__zJuELiu_FPKe8OpFpeY8_Ret-hQ=&amp;tbnid=uFw1k9z1wJeQrM:&amp;tbnh=116&amp;tbnw=11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eroclub-beaunois.com/images/attention.jpg" TargetMode="Externa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7" Type="http://schemas.openxmlformats.org/officeDocument/2006/relationships/image" Target="../media/image9.jpeg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gif"/><Relationship Id="rId5" Type="http://schemas.openxmlformats.org/officeDocument/2006/relationships/slideLayout" Target="../slideLayouts/slideLayout7.xml"/><Relationship Id="rId4" Type="http://schemas.openxmlformats.org/officeDocument/2006/relationships/control" Target="../activeX/activeX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fr/imgres?imgurl=http://www.educol.net/fr-images-coloriages-colorier-photo-oreille-d9527.jpg&amp;imgrefurl=http://www.educol.net/fr-images-coloriages-colorier-photo-oreille-i9527.html&amp;h=875&amp;w=620&amp;sz=58&amp;hl=fr&amp;start=7&amp;usg=__5z6GiJJ8D72guKwviTJ_K" TargetMode="Externa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hyperlink" Target="http://images.google.fr/imgres?imgurl=http://imblog.aufeminin.com/blog/D20070330/152267_176765084_300px_attention_yellow.svg_H104607_L.jpg&amp;imgrefurl=http://blog.aufeminin.com/blog/seeone_152267_4193121/HP-ATTENTION-DANGER/HP-Attention-Danger-1ere-partie&amp;h=300&amp;" TargetMode="External"/><Relationship Id="rId7" Type="http://schemas.openxmlformats.org/officeDocument/2006/relationships/hyperlink" Target="http://www.aeroclub-beaunois.com/images/attention.jpg" TargetMode="Externa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hyperlink" Target="http://images.google.fr/imgres?imgurl=http://www.bruxsel.org/files/files/images/attention-1.gif&amp;imgrefurl=http://www.bruxsel.org/?q=en/taxonomy/term/8&amp;h=300&amp;w=300&amp;sz=19&amp;hl=fr&amp;start=5&amp;usg=__zJuELiu_FPKe8OpFpeY8_Ret-hQ=&amp;tbnid=uFw1k9z1wJeQrM:&amp;tbnh=116&amp;tbnw=11" TargetMode="External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hyperlink" Target="http://images.google.fr/imgres?imgurl=http://www.educol.net/fr-images-coloriages-colorier-photo-oreille-d9527.jpg&amp;imgrefurl=http://www.educol.net/fr-images-coloriages-colorier-photo-oreille-i9527.html&amp;h=875&amp;w=620&amp;sz=58&amp;hl=fr&amp;start=7&amp;usg=__5z6GiJJ8D72guKwviTJ_K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fr/imgres?imgurl=http://imblog.aufeminin.com/blog/D20070330/152267_176765084_300px_attention_yellow.svg_H104607_L.jpg&amp;imgrefurl=http://blog.aufeminin.com/blog/seeone_152267_4193121/HP-ATTENTION-DANGER/HP-Attention-Danger-1ere-partie&amp;h=300&amp;" TargetMode="Externa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eroclub-beaunois.com/images/attention.jpg" TargetMode="Externa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google.fr/imgres?imgurl=http://www.bruxsel.org/files/files/images/attention-1.gif&amp;imgrefurl=http://www.bruxsel.org/?q=en/taxonomy/term/8&amp;h=300&amp;w=300&amp;sz=19&amp;hl=fr&amp;start=5&amp;usg=__zJuELiu_FPKe8OpFpeY8_Ret-hQ=&amp;tbnid=uFw1k9z1wJeQrM:&amp;tbnh=116&amp;tbnw=11" TargetMode="External"/><Relationship Id="rId5" Type="http://schemas.openxmlformats.org/officeDocument/2006/relationships/image" Target="../media/image13.jpeg"/><Relationship Id="rId4" Type="http://schemas.openxmlformats.org/officeDocument/2006/relationships/hyperlink" Target="http://images.google.fr/imgres?imgurl=http://www.educol.net/fr-images-coloriages-colorier-photo-oreille-d9527.jpg&amp;imgrefurl=http://www.educol.net/fr-images-coloriages-colorier-photo-oreille-i9527.html&amp;h=875&amp;w=620&amp;sz=58&amp;hl=fr&amp;start=7&amp;usg=__5z6GiJJ8D72guKwviTJ_K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google.fr/imgres?imgurl=http://www.bruxsel.org/files/files/images/attention-1.gif&amp;imgrefurl=http://www.bruxsel.org/?q=en/taxonomy/term/8&amp;h=300&amp;w=300&amp;sz=19&amp;hl=fr&amp;start=5&amp;usg=__zJuELiu_FPKe8OpFpeY8_Ret-hQ=&amp;tbnid=uFw1k9z1wJeQrM:&amp;tbnh=116&amp;tbnw=11" TargetMode="External"/><Relationship Id="rId5" Type="http://schemas.openxmlformats.org/officeDocument/2006/relationships/image" Target="../media/image13.jpeg"/><Relationship Id="rId4" Type="http://schemas.openxmlformats.org/officeDocument/2006/relationships/hyperlink" Target="http://images.google.fr/imgres?imgurl=http://www.educol.net/fr-images-coloriages-colorier-photo-oreille-d9527.jpg&amp;imgrefurl=http://www.educol.net/fr-images-coloriages-colorier-photo-oreille-i9527.html&amp;h=875&amp;w=620&amp;sz=58&amp;hl=fr&amp;start=7&amp;usg=__5z6GiJJ8D72guKwviTJ_K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audio%20exercice%20de%20groupe" TargetMode="Externa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hyperlink" Target="exercice%20de%20groupe%20version%20papier.doc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828800" y="152400"/>
            <a:ext cx="7162800" cy="4572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r"/>
            <a:r>
              <a:rPr lang="fr-FR" sz="2000" b="1" dirty="0" smtClean="0">
                <a:solidFill>
                  <a:schemeClr val="bg1"/>
                </a:solidFill>
              </a:rPr>
              <a:t>Prise d’appels pour fuites de gaz </a:t>
            </a:r>
            <a:endParaRPr lang="fr-FR" sz="2400" b="1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9" name="Image 8" descr="fptsr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142852"/>
            <a:ext cx="1428728" cy="97629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1752600" y="785813"/>
            <a:ext cx="190341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l" defTabSz="762000"/>
            <a:r>
              <a:rPr lang="fr-FR" sz="2800" dirty="0"/>
              <a:t>Sommaire</a:t>
            </a:r>
          </a:p>
        </p:txBody>
      </p:sp>
      <p:sp>
        <p:nvSpPr>
          <p:cNvPr id="11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627063" indent="-627063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solidFill>
                  <a:schemeClr val="bg1">
                    <a:lumMod val="85000"/>
                  </a:schemeClr>
                </a:solidFill>
                <a:latin typeface="Arial" charset="0"/>
                <a:ea typeface="+mn-ea"/>
                <a:cs typeface="+mn-cs"/>
              </a:rPr>
              <a:t>I -	</a:t>
            </a:r>
            <a:r>
              <a:rPr lang="fr-FR" sz="2800" kern="1200" dirty="0">
                <a:solidFill>
                  <a:srgbClr val="00B0F0"/>
                </a:solidFill>
                <a:latin typeface="Arial" charset="0"/>
                <a:ea typeface="+mn-ea"/>
                <a:cs typeface="+mn-cs"/>
              </a:rPr>
              <a:t>Principe de fonctionnement de la grille</a:t>
            </a:r>
          </a:p>
          <a:p>
            <a:pPr marL="627063" indent="-627063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solidFill>
                  <a:schemeClr val="bg2">
                    <a:lumMod val="50000"/>
                  </a:schemeClr>
                </a:solidFill>
                <a:latin typeface="Arial" charset="0"/>
                <a:ea typeface="+mn-ea"/>
                <a:cs typeface="+mn-cs"/>
              </a:rPr>
              <a:t>II - 	Recherche d’informations visuelles</a:t>
            </a:r>
          </a:p>
          <a:p>
            <a:pPr marL="627063" indent="-627063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latin typeface="Arial" charset="0"/>
                <a:ea typeface="+mn-ea"/>
                <a:cs typeface="+mn-cs"/>
              </a:rPr>
              <a:t>III - Recherches d’informations sonores </a:t>
            </a:r>
          </a:p>
          <a:p>
            <a:pPr marL="627063" indent="-627063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latin typeface="Arial" charset="0"/>
                <a:ea typeface="+mn-ea"/>
                <a:cs typeface="+mn-cs"/>
              </a:rPr>
              <a:t>IV - Recherches des facteurs aggravants</a:t>
            </a:r>
          </a:p>
          <a:p>
            <a:pPr marL="719138" indent="-719138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latin typeface="Arial" charset="0"/>
                <a:ea typeface="+mn-ea"/>
                <a:cs typeface="+mn-cs"/>
              </a:rPr>
              <a:t> V -	Recherches d’informations complémentaires</a:t>
            </a:r>
          </a:p>
          <a:p>
            <a:pPr marL="719138" indent="-719138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latin typeface="Arial" charset="0"/>
                <a:ea typeface="+mn-ea"/>
                <a:cs typeface="+mn-cs"/>
              </a:rPr>
              <a:t>VI -	Les recommandations</a:t>
            </a:r>
          </a:p>
          <a:p>
            <a:pPr marL="719138" indent="-719138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latin typeface="Arial" charset="0"/>
                <a:ea typeface="+mn-ea"/>
                <a:cs typeface="+mn-cs"/>
              </a:rPr>
              <a:t>VII -	Appels des services partenaires</a:t>
            </a:r>
          </a:p>
          <a:p>
            <a:pPr marL="719138" indent="-719138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latin typeface="Arial" charset="0"/>
                <a:ea typeface="+mn-ea"/>
                <a:cs typeface="+mn-cs"/>
              </a:rPr>
              <a:t>VIII - Grille de questionnement</a:t>
            </a:r>
          </a:p>
          <a:p>
            <a:pPr marL="719138" indent="-719138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latin typeface="Arial" charset="0"/>
                <a:ea typeface="+mn-ea"/>
                <a:cs typeface="+mn-cs"/>
              </a:rPr>
              <a:t>IX -	 Exercice applicatif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/>
        </p:nvSpPr>
        <p:spPr bwMode="auto">
          <a:xfrm>
            <a:off x="6786578" y="5945013"/>
            <a:ext cx="1357322" cy="64294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828800" y="152400"/>
            <a:ext cx="7162800" cy="4572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r"/>
            <a:r>
              <a:rPr lang="fr-FR" sz="2000" b="1" dirty="0" smtClean="0">
                <a:solidFill>
                  <a:schemeClr val="bg1"/>
                </a:solidFill>
              </a:rPr>
              <a:t>Prise d’appels pour fuites de gaz </a:t>
            </a:r>
            <a:endParaRPr lang="fr-FR" sz="2400" b="1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16" name="Image 15" descr="fptsr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142852"/>
            <a:ext cx="1428728" cy="97629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17" name="Rectangle 7"/>
          <p:cNvSpPr>
            <a:spLocks noChangeArrowheads="1"/>
          </p:cNvSpPr>
          <p:nvPr/>
        </p:nvSpPr>
        <p:spPr bwMode="auto">
          <a:xfrm>
            <a:off x="1714500" y="785813"/>
            <a:ext cx="6044925" cy="52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l" defTabSz="762000"/>
            <a:r>
              <a:rPr lang="fr-FR" sz="2800" b="0" dirty="0" smtClean="0"/>
              <a:t> </a:t>
            </a:r>
            <a:r>
              <a:rPr lang="fr-FR" sz="2800" b="0" dirty="0"/>
              <a:t>Recherche d’informations visuelles</a:t>
            </a:r>
            <a:endParaRPr lang="fr-FR" sz="2800" dirty="0"/>
          </a:p>
        </p:txBody>
      </p:sp>
      <p:sp>
        <p:nvSpPr>
          <p:cNvPr id="18" name="ZoneTexte 18"/>
          <p:cNvSpPr txBox="1">
            <a:spLocks noChangeArrowheads="1"/>
          </p:cNvSpPr>
          <p:nvPr/>
        </p:nvSpPr>
        <p:spPr bwMode="auto">
          <a:xfrm>
            <a:off x="2071688" y="1928813"/>
            <a:ext cx="48577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4000" dirty="0"/>
              <a:t>Que voyez vous ?</a:t>
            </a:r>
          </a:p>
        </p:txBody>
      </p:sp>
      <p:pic>
        <p:nvPicPr>
          <p:cNvPr id="19" name="Image 2" descr="http://tbn0.google.com/images?q=tbn:3m1KNsGsFAVA8M:http://couleursdesophie.free.fr/images/oei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3313" y="2857500"/>
            <a:ext cx="1868487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828800" y="152400"/>
            <a:ext cx="7162800" cy="4572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r"/>
            <a:r>
              <a:rPr lang="fr-FR" sz="2000" b="1" dirty="0" smtClean="0">
                <a:solidFill>
                  <a:schemeClr val="bg1"/>
                </a:solidFill>
              </a:rPr>
              <a:t>Prise d’appels pour fuites de gaz </a:t>
            </a:r>
            <a:endParaRPr lang="fr-FR" sz="2400" b="1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10" name="Image 9" descr="fptsr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214290"/>
            <a:ext cx="1428728" cy="97629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1728788" y="790575"/>
            <a:ext cx="5945538" cy="138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sz="2800" b="0" dirty="0" smtClean="0"/>
              <a:t> </a:t>
            </a:r>
            <a:r>
              <a:rPr lang="fr-FR" sz="2800" b="0" dirty="0"/>
              <a:t>Recherche d’informations </a:t>
            </a:r>
            <a:r>
              <a:rPr lang="fr-FR" sz="2800" b="0" dirty="0" smtClean="0"/>
              <a:t>visuelles</a:t>
            </a:r>
          </a:p>
          <a:p>
            <a:pPr defTabSz="762000"/>
            <a:r>
              <a:rPr lang="fr-FR" sz="2800" dirty="0" smtClean="0"/>
              <a:t>Voie publique </a:t>
            </a:r>
          </a:p>
          <a:p>
            <a:pPr algn="l" defTabSz="762000"/>
            <a:endParaRPr lang="fr-FR" sz="2800" dirty="0"/>
          </a:p>
        </p:txBody>
      </p:sp>
      <p:sp>
        <p:nvSpPr>
          <p:cNvPr id="13" name="ZoneTexte 5"/>
          <p:cNvSpPr txBox="1">
            <a:spLocks noChangeArrowheads="1"/>
          </p:cNvSpPr>
          <p:nvPr/>
        </p:nvSpPr>
        <p:spPr bwMode="auto">
          <a:xfrm>
            <a:off x="500034" y="2357430"/>
            <a:ext cx="62865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fr-FR" b="0" dirty="0"/>
              <a:t>Présence de travaux ou d’accident</a:t>
            </a:r>
          </a:p>
        </p:txBody>
      </p:sp>
      <p:pic>
        <p:nvPicPr>
          <p:cNvPr id="16" name="Picture 26" descr="attention-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58082" y="1714488"/>
            <a:ext cx="42862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40" descr="http://tbn0.google.com/images?q=tbn:CjtTnfD4bh_GQM:http://imblog.aufeminin.com/blog/D20070330/152267_176765084_300px_attention_yellow.svg_H104607_L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58082" y="2357430"/>
            <a:ext cx="42862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ZoneTexte 6"/>
          <p:cNvSpPr txBox="1">
            <a:spLocks noChangeArrowheads="1"/>
          </p:cNvSpPr>
          <p:nvPr/>
        </p:nvSpPr>
        <p:spPr bwMode="auto">
          <a:xfrm>
            <a:off x="500034" y="3357562"/>
            <a:ext cx="450056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fr-FR" b="0" dirty="0"/>
              <a:t>Dégâts apparents sur ouvrage</a:t>
            </a:r>
          </a:p>
          <a:p>
            <a:pPr algn="l"/>
            <a:r>
              <a:rPr lang="fr-FR" b="0" dirty="0"/>
              <a:t>(conduite, coffret…)</a:t>
            </a:r>
          </a:p>
        </p:txBody>
      </p:sp>
      <p:sp>
        <p:nvSpPr>
          <p:cNvPr id="19" name="ZoneTexte 18"/>
          <p:cNvSpPr txBox="1">
            <a:spLocks noChangeArrowheads="1"/>
          </p:cNvSpPr>
          <p:nvPr/>
        </p:nvSpPr>
        <p:spPr bwMode="auto">
          <a:xfrm>
            <a:off x="5072066" y="3286124"/>
            <a:ext cx="7318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0" dirty="0"/>
              <a:t>OUI</a:t>
            </a:r>
          </a:p>
        </p:txBody>
      </p:sp>
      <p:sp>
        <p:nvSpPr>
          <p:cNvPr id="20" name="ZoneTexte 19"/>
          <p:cNvSpPr txBox="1">
            <a:spLocks noChangeArrowheads="1"/>
          </p:cNvSpPr>
          <p:nvPr/>
        </p:nvSpPr>
        <p:spPr bwMode="auto">
          <a:xfrm>
            <a:off x="5000628" y="4000504"/>
            <a:ext cx="8683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0" dirty="0"/>
              <a:t>NON</a:t>
            </a:r>
          </a:p>
        </p:txBody>
      </p:sp>
      <p:pic>
        <p:nvPicPr>
          <p:cNvPr id="21" name="Picture 26" descr="attention-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58082" y="4000504"/>
            <a:ext cx="42862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40" descr="http://tbn0.google.com/images?q=tbn:CjtTnfD4bh_GQM:http://imblog.aufeminin.com/blog/D20070330/152267_176765084_300px_attention_yellow.svg_H104607_L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58082" y="3286124"/>
            <a:ext cx="42862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ZoneTexte 7"/>
          <p:cNvSpPr txBox="1">
            <a:spLocks noChangeArrowheads="1"/>
          </p:cNvSpPr>
          <p:nvPr/>
        </p:nvSpPr>
        <p:spPr bwMode="auto">
          <a:xfrm>
            <a:off x="500034" y="4857760"/>
            <a:ext cx="62865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fr-FR" b="0" dirty="0"/>
              <a:t>Fuite de gaz enflammée</a:t>
            </a:r>
          </a:p>
        </p:txBody>
      </p:sp>
      <p:pic>
        <p:nvPicPr>
          <p:cNvPr id="24" name="Picture 40" descr="http://tbn0.google.com/images?q=tbn:CjtTnfD4bh_GQM:http://imblog.aufeminin.com/blog/D20070330/152267_176765084_300px_attention_yellow.svg_H104607_L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58082" y="4786322"/>
            <a:ext cx="42862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6357950" y="2428868"/>
            <a:ext cx="214312" cy="214313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6357950" y="3286124"/>
            <a:ext cx="214312" cy="214312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6357950" y="4071942"/>
            <a:ext cx="214312" cy="214313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6357950" y="4929198"/>
            <a:ext cx="214312" cy="214313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5813FF-3310-4E72-81CB-9A226F75A114}" type="slidenum">
              <a:rPr lang="fr-FR" smtClean="0"/>
              <a:pPr>
                <a:defRPr/>
              </a:pPr>
              <a:t>17</a:t>
            </a:fld>
            <a:endParaRPr lang="fr-FR" dirty="0"/>
          </a:p>
        </p:txBody>
      </p:sp>
      <p:sp>
        <p:nvSpPr>
          <p:cNvPr id="6" name="Titre 5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714480" y="274638"/>
            <a:ext cx="7286676" cy="511156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Prise d’appels pour fuites de gaz 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pic>
        <p:nvPicPr>
          <p:cNvPr id="7" name="Image 6" descr="fptsr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1428728" cy="97629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714500" y="785813"/>
            <a:ext cx="5647380" cy="52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l" defTabSz="762000"/>
            <a:r>
              <a:rPr lang="fr-FR" sz="2800" b="0" dirty="0" smtClean="0"/>
              <a:t>Recherche </a:t>
            </a:r>
            <a:r>
              <a:rPr lang="fr-FR" sz="2800" b="0" dirty="0"/>
              <a:t>d’informations sonores</a:t>
            </a:r>
            <a:endParaRPr lang="fr-FR" sz="2800" dirty="0"/>
          </a:p>
        </p:txBody>
      </p:sp>
      <p:sp>
        <p:nvSpPr>
          <p:cNvPr id="9" name="ZoneTexte 18"/>
          <p:cNvSpPr txBox="1">
            <a:spLocks noGrp="1" noChangeArrowheads="1"/>
          </p:cNvSpPr>
          <p:nvPr>
            <p:ph idx="1"/>
          </p:nvPr>
        </p:nvSpPr>
        <p:spPr bwMode="auto">
          <a:xfrm>
            <a:off x="914400" y="2000240"/>
            <a:ext cx="8229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4">
              <a:buNone/>
            </a:pPr>
            <a:r>
              <a:rPr lang="fr-FR" sz="2800" b="1" dirty="0"/>
              <a:t>Qu’entendez-vous ?</a:t>
            </a:r>
          </a:p>
        </p:txBody>
      </p:sp>
      <p:pic>
        <p:nvPicPr>
          <p:cNvPr id="10" name="Picture 55" descr="http://tbn0.google.com/images?q=tbn:BICsiJho0lnjOM:http://www.educol.net/fr-images-coloriages-colorier-photo-oreille-d9527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250" y="2714625"/>
            <a:ext cx="2357438" cy="334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5813FF-3310-4E72-81CB-9A226F75A114}" type="slidenum">
              <a:rPr lang="fr-FR" smtClean="0"/>
              <a:pPr>
                <a:defRPr/>
              </a:pPr>
              <a:t>19</a:t>
            </a:fld>
            <a:endParaRPr lang="fr-FR" dirty="0"/>
          </a:p>
        </p:txBody>
      </p:sp>
      <p:sp>
        <p:nvSpPr>
          <p:cNvPr id="6" name="Titre 5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643042" y="142852"/>
            <a:ext cx="7500958" cy="500066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Prise d’appels pour fuites de gaz 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pic>
        <p:nvPicPr>
          <p:cNvPr id="7" name="Image 6" descr="fptsr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1428728" cy="97629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grpSp>
        <p:nvGrpSpPr>
          <p:cNvPr id="8" name="Groupe 22"/>
          <p:cNvGrpSpPr>
            <a:grpSpLocks noGrp="1"/>
          </p:cNvGrpSpPr>
          <p:nvPr>
            <p:ph idx="1"/>
          </p:nvPr>
        </p:nvGrpSpPr>
        <p:grpSpPr bwMode="auto">
          <a:xfrm>
            <a:off x="457200" y="1600200"/>
            <a:ext cx="8229600" cy="4525963"/>
            <a:chOff x="428596" y="1417638"/>
            <a:chExt cx="8359804" cy="4654550"/>
          </a:xfrm>
        </p:grpSpPr>
        <p:sp>
          <p:nvSpPr>
            <p:cNvPr id="9" name="ZoneTexte 7"/>
            <p:cNvSpPr txBox="1">
              <a:spLocks noChangeArrowheads="1"/>
            </p:cNvSpPr>
            <p:nvPr/>
          </p:nvSpPr>
          <p:spPr bwMode="auto">
            <a:xfrm>
              <a:off x="571500" y="1498600"/>
              <a:ext cx="1500188" cy="246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sz="1000" dirty="0"/>
                <a:t>LOCALISATION</a:t>
              </a:r>
            </a:p>
          </p:txBody>
        </p:sp>
        <p:sp>
          <p:nvSpPr>
            <p:cNvPr id="10" name="ZoneTexte 8"/>
            <p:cNvSpPr txBox="1">
              <a:spLocks noChangeArrowheads="1"/>
            </p:cNvSpPr>
            <p:nvPr/>
          </p:nvSpPr>
          <p:spPr bwMode="auto">
            <a:xfrm>
              <a:off x="2714625" y="1498600"/>
              <a:ext cx="1500188" cy="246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sz="1000" dirty="0"/>
                <a:t>VOIE PUBLIQUE</a:t>
              </a:r>
            </a:p>
          </p:txBody>
        </p:sp>
        <p:sp>
          <p:nvSpPr>
            <p:cNvPr id="11" name="ZoneTexte 9"/>
            <p:cNvSpPr txBox="1">
              <a:spLocks noChangeArrowheads="1"/>
            </p:cNvSpPr>
            <p:nvPr/>
          </p:nvSpPr>
          <p:spPr bwMode="auto">
            <a:xfrm>
              <a:off x="6357938" y="1498600"/>
              <a:ext cx="1500187" cy="246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sz="1000" dirty="0"/>
                <a:t>DANS BÂTIMENT</a:t>
              </a:r>
            </a:p>
          </p:txBody>
        </p:sp>
        <p:cxnSp>
          <p:nvCxnSpPr>
            <p:cNvPr id="12" name="Connecteur droit 11"/>
            <p:cNvCxnSpPr/>
            <p:nvPr/>
          </p:nvCxnSpPr>
          <p:spPr>
            <a:xfrm>
              <a:off x="428596" y="4213225"/>
              <a:ext cx="8358217" cy="1588"/>
            </a:xfrm>
            <a:prstGeom prst="line">
              <a:avLst/>
            </a:prstGeom>
            <a:ln cmpd="dbl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428596" y="1857375"/>
              <a:ext cx="8358217" cy="1588"/>
            </a:xfrm>
            <a:prstGeom prst="line">
              <a:avLst/>
            </a:prstGeom>
            <a:ln cmpd="dbl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428596" y="3141663"/>
              <a:ext cx="8358217" cy="1587"/>
            </a:xfrm>
            <a:prstGeom prst="line">
              <a:avLst/>
            </a:prstGeom>
            <a:ln cmpd="dbl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428596" y="1427163"/>
              <a:ext cx="8358217" cy="1587"/>
            </a:xfrm>
            <a:prstGeom prst="line">
              <a:avLst/>
            </a:prstGeom>
            <a:ln cmpd="dbl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428596" y="6070600"/>
              <a:ext cx="8358217" cy="1588"/>
            </a:xfrm>
            <a:prstGeom prst="line">
              <a:avLst/>
            </a:prstGeom>
            <a:ln cmpd="dbl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/>
            <p:cNvCxnSpPr/>
            <p:nvPr/>
          </p:nvCxnSpPr>
          <p:spPr>
            <a:xfrm rot="5400000">
              <a:off x="6465888" y="3748088"/>
              <a:ext cx="4643437" cy="158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 rot="5400000">
              <a:off x="3036876" y="3748088"/>
              <a:ext cx="4643437" cy="158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 rot="5400000">
              <a:off x="-34948" y="3748088"/>
              <a:ext cx="4643437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5400000">
              <a:off x="-1892329" y="3738563"/>
              <a:ext cx="4643437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ZoneTexte 10"/>
          <p:cNvSpPr txBox="1">
            <a:spLocks noChangeArrowheads="1"/>
          </p:cNvSpPr>
          <p:nvPr/>
        </p:nvSpPr>
        <p:spPr bwMode="auto">
          <a:xfrm>
            <a:off x="642910" y="2143116"/>
            <a:ext cx="1500188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fr-FR" sz="1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QUE VOYEZ-VOUS?</a:t>
            </a:r>
          </a:p>
        </p:txBody>
      </p:sp>
      <p:pic>
        <p:nvPicPr>
          <p:cNvPr id="22" name="Image 2" descr="http://tbn0.google.com/images?q=tbn:3m1KNsGsFAVA8M:http://couleursdesophie.free.fr/images/oei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2571744"/>
            <a:ext cx="3333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ZoneTexte 20"/>
          <p:cNvSpPr txBox="1">
            <a:spLocks noChangeArrowheads="1"/>
          </p:cNvSpPr>
          <p:nvPr/>
        </p:nvSpPr>
        <p:spPr bwMode="auto">
          <a:xfrm>
            <a:off x="2428860" y="2000240"/>
            <a:ext cx="2928937" cy="1169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fr-FR" sz="1000" dirty="0"/>
              <a:t>Présence de travaux ou accident</a:t>
            </a:r>
          </a:p>
          <a:p>
            <a:pPr algn="l">
              <a:defRPr/>
            </a:pPr>
            <a:endParaRPr lang="fr-FR" sz="1000" dirty="0"/>
          </a:p>
          <a:p>
            <a:pPr algn="l">
              <a:defRPr/>
            </a:pPr>
            <a:r>
              <a:rPr lang="fr-FR" sz="1000" dirty="0"/>
              <a:t>Dégâts apparents sur ouvrage</a:t>
            </a:r>
          </a:p>
          <a:p>
            <a:pPr algn="l">
              <a:defRPr/>
            </a:pPr>
            <a:r>
              <a:rPr lang="fr-FR" sz="1000" dirty="0"/>
              <a:t> (conduite, coffret…)</a:t>
            </a:r>
          </a:p>
          <a:p>
            <a:pPr algn="l">
              <a:defRPr/>
            </a:pPr>
            <a:endParaRPr lang="fr-FR" sz="1000" dirty="0"/>
          </a:p>
          <a:p>
            <a:pPr algn="l">
              <a:defRPr/>
            </a:pPr>
            <a:endParaRPr lang="fr-FR" sz="1000" dirty="0"/>
          </a:p>
          <a:p>
            <a:pPr algn="l">
              <a:defRPr/>
            </a:pPr>
            <a:r>
              <a:rPr lang="fr-FR" sz="1000" dirty="0"/>
              <a:t>Fuite de gaz enflammée</a:t>
            </a:r>
          </a:p>
        </p:txBody>
      </p:sp>
      <p:sp>
        <p:nvSpPr>
          <p:cNvPr id="24" name="ZoneTexte 21"/>
          <p:cNvSpPr txBox="1">
            <a:spLocks noChangeArrowheads="1"/>
          </p:cNvSpPr>
          <p:nvPr/>
        </p:nvSpPr>
        <p:spPr bwMode="auto">
          <a:xfrm>
            <a:off x="5357818" y="2000240"/>
            <a:ext cx="24288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fr-FR" sz="1000" dirty="0"/>
              <a:t>Présence de travaux sur VP à proximité du bâtiment</a:t>
            </a:r>
          </a:p>
          <a:p>
            <a:pPr algn="l">
              <a:defRPr/>
            </a:pPr>
            <a:r>
              <a:rPr lang="fr-FR" sz="1000" dirty="0"/>
              <a:t>Présence de travaux dans bâtiment</a:t>
            </a:r>
          </a:p>
          <a:p>
            <a:pPr algn="l">
              <a:defRPr/>
            </a:pPr>
            <a:r>
              <a:rPr lang="fr-FR" sz="1000" dirty="0"/>
              <a:t>Dégâts apparents sur conduite</a:t>
            </a:r>
          </a:p>
          <a:p>
            <a:pPr algn="l">
              <a:defRPr/>
            </a:pPr>
            <a:endParaRPr lang="fr-FR" sz="1000" dirty="0"/>
          </a:p>
          <a:p>
            <a:pPr algn="l">
              <a:defRPr/>
            </a:pPr>
            <a:endParaRPr lang="fr-FR" sz="1000" dirty="0"/>
          </a:p>
          <a:p>
            <a:pPr algn="l">
              <a:defRPr/>
            </a:pPr>
            <a:r>
              <a:rPr lang="fr-FR" sz="1000" dirty="0"/>
              <a:t>Fuite de gaz enflammée</a:t>
            </a:r>
          </a:p>
          <a:p>
            <a:pPr algn="l">
              <a:defRPr/>
            </a:pPr>
            <a:endParaRPr lang="fr-FR" sz="1000" dirty="0"/>
          </a:p>
        </p:txBody>
      </p:sp>
      <p:sp>
        <p:nvSpPr>
          <p:cNvPr id="25" name="ZoneTexte 15"/>
          <p:cNvSpPr txBox="1">
            <a:spLocks noChangeArrowheads="1"/>
          </p:cNvSpPr>
          <p:nvPr/>
        </p:nvSpPr>
        <p:spPr bwMode="auto">
          <a:xfrm>
            <a:off x="500063" y="3357563"/>
            <a:ext cx="17145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000" dirty="0"/>
              <a:t>QU’ENTENDEZ-VOUS?</a:t>
            </a:r>
          </a:p>
        </p:txBody>
      </p:sp>
      <p:pic>
        <p:nvPicPr>
          <p:cNvPr id="26" name="Picture 55" descr="http://tbn0.google.com/images?q=tbn:BICsiJho0lnjOM:http://www.educol.net/fr-images-coloriages-colorier-photo-oreille-d9527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25" y="3571875"/>
            <a:ext cx="352425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ZoneTexte 13"/>
          <p:cNvSpPr txBox="1">
            <a:spLocks noChangeArrowheads="1"/>
          </p:cNvSpPr>
          <p:nvPr/>
        </p:nvSpPr>
        <p:spPr bwMode="auto">
          <a:xfrm>
            <a:off x="2286000" y="3286125"/>
            <a:ext cx="2643188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fr-FR" sz="1000" dirty="0"/>
              <a:t>Phénomènes physiques anormaux (bruit, sifflement, souffle, vibrations, projections, etc…)</a:t>
            </a:r>
          </a:p>
          <a:p>
            <a:pPr algn="l"/>
            <a:endParaRPr lang="fr-FR" sz="1000" dirty="0"/>
          </a:p>
          <a:p>
            <a:pPr algn="l"/>
            <a:r>
              <a:rPr lang="fr-FR" sz="1000" dirty="0"/>
              <a:t>Rien de suspect</a:t>
            </a:r>
          </a:p>
        </p:txBody>
      </p:sp>
      <p:sp>
        <p:nvSpPr>
          <p:cNvPr id="28" name="ZoneTexte 16"/>
          <p:cNvSpPr txBox="1">
            <a:spLocks noChangeArrowheads="1"/>
          </p:cNvSpPr>
          <p:nvPr/>
        </p:nvSpPr>
        <p:spPr bwMode="auto">
          <a:xfrm>
            <a:off x="5357813" y="3281363"/>
            <a:ext cx="2643187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fr-FR" sz="1000" dirty="0"/>
              <a:t>Phénomènes physiques anormaux (bruit, sifflement, souffle, vibrations, projections, etc…)</a:t>
            </a:r>
          </a:p>
          <a:p>
            <a:pPr algn="l"/>
            <a:endParaRPr lang="fr-FR" sz="1000" dirty="0"/>
          </a:p>
          <a:p>
            <a:pPr algn="l"/>
            <a:r>
              <a:rPr lang="fr-FR" sz="1000" dirty="0"/>
              <a:t>Rien de suspect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5813FF-3310-4E72-81CB-9A226F75A114}" type="slidenum">
              <a:rPr lang="fr-FR" smtClean="0"/>
              <a:pPr>
                <a:defRPr/>
              </a:pPr>
              <a:t>20</a:t>
            </a:fld>
            <a:endParaRPr lang="fr-FR" dirty="0"/>
          </a:p>
        </p:txBody>
      </p:sp>
      <p:sp>
        <p:nvSpPr>
          <p:cNvPr id="6" name="Titre 5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857356" y="274638"/>
            <a:ext cx="7286644" cy="43971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Prise d’appels pour fuites de gaz 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pic>
        <p:nvPicPr>
          <p:cNvPr id="7" name="Image 6" descr="fptsr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1428728" cy="97629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752600" y="785813"/>
            <a:ext cx="190341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l" defTabSz="762000"/>
            <a:r>
              <a:rPr lang="fr-FR" sz="2800" dirty="0"/>
              <a:t>Sommaire</a:t>
            </a:r>
          </a:p>
        </p:txBody>
      </p:sp>
      <p:sp>
        <p:nvSpPr>
          <p:cNvPr id="9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627063" indent="-627063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charset="0"/>
                <a:ea typeface="+mn-ea"/>
                <a:cs typeface="+mn-cs"/>
              </a:rPr>
              <a:t>I -	Principe de fonctionnement de la grille</a:t>
            </a:r>
          </a:p>
          <a:p>
            <a:pPr marL="627063" indent="-627063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charset="0"/>
                <a:ea typeface="+mn-ea"/>
                <a:cs typeface="+mn-cs"/>
              </a:rPr>
              <a:t>II - 	Recherche d’informations visuelles</a:t>
            </a:r>
          </a:p>
          <a:p>
            <a:pPr marL="627063" indent="-627063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charset="0"/>
                <a:ea typeface="+mn-ea"/>
                <a:cs typeface="+mn-cs"/>
              </a:rPr>
              <a:t>III - Recherches d’informations sonores </a:t>
            </a:r>
          </a:p>
          <a:p>
            <a:pPr marL="627063" indent="-627063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solidFill>
                  <a:schemeClr val="bg2">
                    <a:lumMod val="50000"/>
                  </a:schemeClr>
                </a:solidFill>
                <a:latin typeface="Arial" charset="0"/>
                <a:ea typeface="+mn-ea"/>
                <a:cs typeface="+mn-cs"/>
              </a:rPr>
              <a:t>IV - Recherches des facteurs aggravants</a:t>
            </a:r>
          </a:p>
          <a:p>
            <a:pPr marL="719138" indent="-719138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latin typeface="Arial" charset="0"/>
                <a:ea typeface="+mn-ea"/>
                <a:cs typeface="+mn-cs"/>
              </a:rPr>
              <a:t> V -	Recherches d’informations complémentaires</a:t>
            </a:r>
          </a:p>
          <a:p>
            <a:pPr marL="719138" indent="-719138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latin typeface="Arial" charset="0"/>
                <a:ea typeface="+mn-ea"/>
                <a:cs typeface="+mn-cs"/>
              </a:rPr>
              <a:t>VI -	Les recommandations</a:t>
            </a:r>
          </a:p>
          <a:p>
            <a:pPr marL="719138" indent="-719138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latin typeface="Arial" charset="0"/>
                <a:ea typeface="+mn-ea"/>
                <a:cs typeface="+mn-cs"/>
              </a:rPr>
              <a:t>VII -	Appels des services partenaires</a:t>
            </a:r>
          </a:p>
          <a:p>
            <a:pPr marL="719138" indent="-719138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latin typeface="Arial" charset="0"/>
                <a:ea typeface="+mn-ea"/>
                <a:cs typeface="+mn-cs"/>
              </a:rPr>
              <a:t>VIII - Grille de questionnement</a:t>
            </a:r>
          </a:p>
          <a:p>
            <a:pPr marL="719138" indent="-719138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latin typeface="Arial" charset="0"/>
                <a:ea typeface="+mn-ea"/>
                <a:cs typeface="+mn-cs"/>
              </a:rPr>
              <a:t>IX -	 Exercice applicatif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5813FF-3310-4E72-81CB-9A226F75A114}" type="slidenum">
              <a:rPr lang="fr-FR" smtClean="0"/>
              <a:pPr>
                <a:defRPr/>
              </a:pPr>
              <a:t>21</a:t>
            </a:fld>
            <a:endParaRPr lang="fr-FR" dirty="0"/>
          </a:p>
        </p:txBody>
      </p:sp>
      <p:sp>
        <p:nvSpPr>
          <p:cNvPr id="6" name="Titre 5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071670" y="274638"/>
            <a:ext cx="6615130" cy="43971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Prise d’appels pour fuites de gaz 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pic>
        <p:nvPicPr>
          <p:cNvPr id="7" name="Image 6" descr="fptsr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1428728" cy="97629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000232" y="785794"/>
            <a:ext cx="6064161" cy="95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l" defTabSz="762000"/>
            <a:r>
              <a:rPr lang="fr-FR" sz="2800" b="0" dirty="0" smtClean="0"/>
              <a:t> </a:t>
            </a:r>
            <a:r>
              <a:rPr lang="fr-FR" sz="2800" b="0" dirty="0"/>
              <a:t>Recherche des facteurs </a:t>
            </a:r>
            <a:r>
              <a:rPr lang="fr-FR" sz="2800" b="0" dirty="0" smtClean="0"/>
              <a:t>aggravants</a:t>
            </a:r>
            <a:endParaRPr lang="fr-FR" sz="2800" b="0" dirty="0"/>
          </a:p>
          <a:p>
            <a:pPr algn="l" defTabSz="762000"/>
            <a:endParaRPr lang="fr-FR" sz="2800" dirty="0"/>
          </a:p>
        </p:txBody>
      </p:sp>
      <p:sp>
        <p:nvSpPr>
          <p:cNvPr id="9" name="ZoneTexte 4"/>
          <p:cNvSpPr txBox="1">
            <a:spLocks noGrp="1" noChangeArrowheads="1"/>
          </p:cNvSpPr>
          <p:nvPr>
            <p:ph idx="1"/>
          </p:nvPr>
        </p:nvSpPr>
        <p:spPr bwMode="auto">
          <a:xfrm>
            <a:off x="500034" y="1785926"/>
            <a:ext cx="8229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None/>
            </a:pPr>
            <a:r>
              <a:rPr lang="fr-FR" dirty="0" smtClean="0"/>
              <a:t>    Recherche </a:t>
            </a:r>
            <a:r>
              <a:rPr lang="fr-FR" dirty="0"/>
              <a:t>de précisions sur :</a:t>
            </a:r>
          </a:p>
        </p:txBody>
      </p:sp>
      <p:sp>
        <p:nvSpPr>
          <p:cNvPr id="10" name="ZoneTexte 18"/>
          <p:cNvSpPr txBox="1">
            <a:spLocks noChangeArrowheads="1"/>
          </p:cNvSpPr>
          <p:nvPr/>
        </p:nvSpPr>
        <p:spPr bwMode="auto">
          <a:xfrm>
            <a:off x="1071538" y="2714620"/>
            <a:ext cx="7072313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200000"/>
              </a:lnSpc>
              <a:buFontTx/>
              <a:buChar char="-"/>
            </a:pPr>
            <a:r>
              <a:rPr lang="fr-FR" sz="2800" dirty="0"/>
              <a:t> la notion de public/lieux</a:t>
            </a:r>
          </a:p>
          <a:p>
            <a:pPr algn="l">
              <a:buFontTx/>
              <a:buChar char="-"/>
            </a:pPr>
            <a:r>
              <a:rPr lang="fr-FR" sz="2800" dirty="0"/>
              <a:t> la notion d’odeur </a:t>
            </a:r>
          </a:p>
        </p:txBody>
      </p:sp>
      <p:sp>
        <p:nvSpPr>
          <p:cNvPr id="11" name="Titre 5"/>
          <p:cNvSpPr txBox="1">
            <a:spLocks noChangeArrowheads="1"/>
          </p:cNvSpPr>
          <p:nvPr/>
        </p:nvSpPr>
        <p:spPr bwMode="auto">
          <a:xfrm>
            <a:off x="1785918" y="214290"/>
            <a:ext cx="7358082" cy="500066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Prise d’appels pour fuites de gaz 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5813FF-3310-4E72-81CB-9A226F75A114}" type="slidenum">
              <a:rPr lang="fr-FR" smtClean="0"/>
              <a:pPr>
                <a:defRPr/>
              </a:pPr>
              <a:t>22</a:t>
            </a:fld>
            <a:endParaRPr lang="fr-FR" dirty="0"/>
          </a:p>
        </p:txBody>
      </p:sp>
      <p:sp>
        <p:nvSpPr>
          <p:cNvPr id="6" name="Titre 5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857356" y="285728"/>
            <a:ext cx="7143800" cy="500066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Prise d’appels pour fuites de gaz 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pic>
        <p:nvPicPr>
          <p:cNvPr id="7" name="Image 6" descr="fptsr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1428728" cy="97629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714500" y="785813"/>
            <a:ext cx="6064161" cy="95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l" defTabSz="762000"/>
            <a:r>
              <a:rPr lang="fr-FR" sz="2800" b="0" dirty="0" smtClean="0"/>
              <a:t> </a:t>
            </a:r>
            <a:r>
              <a:rPr lang="fr-FR" sz="2800" b="0" dirty="0"/>
              <a:t>Recherche des facteurs aggravants</a:t>
            </a:r>
          </a:p>
          <a:p>
            <a:pPr algn="l" defTabSz="762000"/>
            <a:endParaRPr lang="fr-FR" sz="2800" dirty="0"/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2357438" y="1433513"/>
            <a:ext cx="2260171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l"/>
            <a:r>
              <a:rPr lang="fr-FR" sz="2400" b="1" dirty="0"/>
              <a:t> Voie publique</a:t>
            </a:r>
          </a:p>
        </p:txBody>
      </p:sp>
      <p:sp>
        <p:nvSpPr>
          <p:cNvPr id="10" name="ZoneTexte 7"/>
          <p:cNvSpPr txBox="1">
            <a:spLocks noGrp="1" noChangeArrowheads="1"/>
          </p:cNvSpPr>
          <p:nvPr>
            <p:ph idx="1"/>
          </p:nvPr>
        </p:nvSpPr>
        <p:spPr bwMode="auto">
          <a:xfrm>
            <a:off x="285720" y="2214554"/>
            <a:ext cx="8229600" cy="9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None/>
            </a:pPr>
            <a:r>
              <a:rPr lang="fr-FR" sz="2400" b="0" dirty="0"/>
              <a:t>Zone avec densité de </a:t>
            </a:r>
            <a:r>
              <a:rPr lang="fr-FR" sz="2400" b="0" dirty="0" smtClean="0"/>
              <a:t>population</a:t>
            </a:r>
          </a:p>
          <a:p>
            <a:pPr algn="l">
              <a:buNone/>
            </a:pPr>
            <a:r>
              <a:rPr lang="fr-FR" sz="2400" b="0" dirty="0" smtClean="0"/>
              <a:t> </a:t>
            </a:r>
            <a:r>
              <a:rPr lang="fr-FR" sz="2400" b="0" dirty="0"/>
              <a:t>dans un rayon de 50 m?</a:t>
            </a: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5857875" y="2786063"/>
            <a:ext cx="214313" cy="214312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 dirty="0"/>
          </a:p>
        </p:txBody>
      </p:sp>
      <p:pic>
        <p:nvPicPr>
          <p:cNvPr id="12" name="Picture 40" descr="http://tbn0.google.com/images?q=tbn:CjtTnfD4bh_GQM:http://imblog.aufeminin.com/blog/D20070330/152267_176765084_300px_attention_yellow.svg_H104607_L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29438" y="2714625"/>
            <a:ext cx="357187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ZoneTexte 9"/>
          <p:cNvSpPr txBox="1">
            <a:spLocks noChangeArrowheads="1"/>
          </p:cNvSpPr>
          <p:nvPr/>
        </p:nvSpPr>
        <p:spPr bwMode="auto">
          <a:xfrm>
            <a:off x="428625" y="4071938"/>
            <a:ext cx="51435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fr-FR" b="0" dirty="0"/>
              <a:t>Grand rassemblement de public ?</a:t>
            </a: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5857875" y="4214813"/>
            <a:ext cx="214313" cy="214312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 dirty="0"/>
          </a:p>
        </p:txBody>
      </p:sp>
      <p:pic>
        <p:nvPicPr>
          <p:cNvPr id="16" name="Picture 40" descr="http://tbn0.google.com/images?q=tbn:CjtTnfD4bh_GQM:http://imblog.aufeminin.com/blog/D20070330/152267_176765084_300px_attention_yellow.svg_H104607_L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00875" y="4071938"/>
            <a:ext cx="357188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ZoneTexte 9"/>
          <p:cNvSpPr txBox="1">
            <a:spLocks noChangeArrowheads="1"/>
          </p:cNvSpPr>
          <p:nvPr/>
        </p:nvSpPr>
        <p:spPr bwMode="auto">
          <a:xfrm>
            <a:off x="428625" y="5038725"/>
            <a:ext cx="51435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fr-FR" b="0" dirty="0"/>
              <a:t>Nombreux appels</a:t>
            </a: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5857875" y="5143500"/>
            <a:ext cx="214313" cy="214313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 dirty="0"/>
          </a:p>
        </p:txBody>
      </p:sp>
      <p:pic>
        <p:nvPicPr>
          <p:cNvPr id="19" name="Picture 40" descr="http://tbn0.google.com/images?q=tbn:CjtTnfD4bh_GQM:http://imblog.aufeminin.com/blog/D20070330/152267_176765084_300px_attention_yellow.svg_H104607_L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00875" y="5143500"/>
            <a:ext cx="357188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Accolade fermante 16"/>
          <p:cNvSpPr>
            <a:spLocks/>
          </p:cNvSpPr>
          <p:nvPr/>
        </p:nvSpPr>
        <p:spPr bwMode="auto">
          <a:xfrm>
            <a:off x="7643813" y="2786063"/>
            <a:ext cx="571500" cy="2714625"/>
          </a:xfrm>
          <a:prstGeom prst="rightBrace">
            <a:avLst>
              <a:gd name="adj1" fmla="val 8334"/>
              <a:gd name="adj2" fmla="val 50000"/>
            </a:avLst>
          </a:prstGeom>
          <a:noFill/>
          <a:ln w="9525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1" name="ZoneTexte 17"/>
          <p:cNvSpPr txBox="1">
            <a:spLocks noChangeArrowheads="1"/>
          </p:cNvSpPr>
          <p:nvPr/>
        </p:nvSpPr>
        <p:spPr bwMode="auto">
          <a:xfrm>
            <a:off x="8143875" y="3857625"/>
            <a:ext cx="7858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dirty="0"/>
              <a:t>VP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5813FF-3310-4E72-81CB-9A226F75A114}" type="slidenum">
              <a:rPr lang="fr-FR" smtClean="0"/>
              <a:pPr>
                <a:defRPr/>
              </a:pPr>
              <a:t>23</a:t>
            </a:fld>
            <a:endParaRPr lang="fr-FR" dirty="0"/>
          </a:p>
        </p:txBody>
      </p:sp>
      <p:sp>
        <p:nvSpPr>
          <p:cNvPr id="6" name="Titre 5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785918" y="214290"/>
            <a:ext cx="7215238" cy="500066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Prise d’appels pour fuites de gaz 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pic>
        <p:nvPicPr>
          <p:cNvPr id="7" name="Image 6" descr="fptsr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1428728" cy="97629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752600" y="790575"/>
            <a:ext cx="6064161" cy="95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l" defTabSz="762000"/>
            <a:r>
              <a:rPr lang="fr-FR" sz="2800" b="0" dirty="0" smtClean="0"/>
              <a:t> </a:t>
            </a:r>
            <a:r>
              <a:rPr lang="fr-FR" sz="2800" b="0" dirty="0"/>
              <a:t>Recherche des facteurs aggravants</a:t>
            </a:r>
          </a:p>
          <a:p>
            <a:pPr algn="l" defTabSz="762000"/>
            <a:endParaRPr lang="fr-FR" sz="2800" dirty="0"/>
          </a:p>
        </p:txBody>
      </p:sp>
      <p:sp>
        <p:nvSpPr>
          <p:cNvPr id="9" name="ZoneTexte 7"/>
          <p:cNvSpPr txBox="1">
            <a:spLocks noGrp="1" noChangeArrowheads="1"/>
          </p:cNvSpPr>
          <p:nvPr>
            <p:ph idx="1"/>
          </p:nvPr>
        </p:nvSpPr>
        <p:spPr bwMode="auto">
          <a:xfrm>
            <a:off x="457200" y="1600200"/>
            <a:ext cx="8229600" cy="9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None/>
            </a:pPr>
            <a:r>
              <a:rPr lang="fr-FR" sz="2400" b="0" dirty="0"/>
              <a:t>Site sensible, ERP, </a:t>
            </a:r>
            <a:r>
              <a:rPr lang="fr-FR" sz="2400" b="0" dirty="0" smtClean="0"/>
              <a:t>immeuble</a:t>
            </a:r>
          </a:p>
          <a:p>
            <a:pPr algn="l">
              <a:buNone/>
            </a:pPr>
            <a:r>
              <a:rPr lang="fr-FR" sz="2400" b="0" dirty="0" smtClean="0"/>
              <a:t> </a:t>
            </a:r>
            <a:r>
              <a:rPr lang="fr-FR" sz="2400" b="0" dirty="0"/>
              <a:t>d’habitation collectif</a:t>
            </a:r>
          </a:p>
        </p:txBody>
      </p:sp>
      <p:sp>
        <p:nvSpPr>
          <p:cNvPr id="10" name="ZoneTexte 8"/>
          <p:cNvSpPr txBox="1">
            <a:spLocks noChangeArrowheads="1"/>
          </p:cNvSpPr>
          <p:nvPr/>
        </p:nvSpPr>
        <p:spPr bwMode="auto">
          <a:xfrm>
            <a:off x="285720" y="3000372"/>
            <a:ext cx="5715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fr-FR" sz="2400" b="0" dirty="0" smtClean="0"/>
              <a:t>  Infrastructures </a:t>
            </a:r>
            <a:r>
              <a:rPr lang="fr-FR" sz="2400" b="0" dirty="0"/>
              <a:t>bâtimentaires (fuite ou </a:t>
            </a:r>
            <a:r>
              <a:rPr lang="fr-FR" sz="2400" b="0" dirty="0" smtClean="0"/>
              <a:t>             odeur </a:t>
            </a:r>
            <a:r>
              <a:rPr lang="fr-FR" sz="2400" b="0" dirty="0"/>
              <a:t>dans sous- sol, cave, etc…)</a:t>
            </a:r>
          </a:p>
        </p:txBody>
      </p:sp>
      <p:sp>
        <p:nvSpPr>
          <p:cNvPr id="11" name="ZoneTexte 9"/>
          <p:cNvSpPr txBox="1">
            <a:spLocks noChangeArrowheads="1"/>
          </p:cNvSpPr>
          <p:nvPr/>
        </p:nvSpPr>
        <p:spPr bwMode="auto">
          <a:xfrm>
            <a:off x="571472" y="4714884"/>
            <a:ext cx="35004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fr-FR" sz="2400" b="0" dirty="0"/>
              <a:t>Nombreux appels</a:t>
            </a: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6143636" y="2071678"/>
            <a:ext cx="214313" cy="214312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6143636" y="3571876"/>
            <a:ext cx="214313" cy="214313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6143636" y="4857760"/>
            <a:ext cx="214313" cy="214313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 dirty="0"/>
          </a:p>
        </p:txBody>
      </p:sp>
      <p:pic>
        <p:nvPicPr>
          <p:cNvPr id="17" name="Picture 42" descr="http://tbn0.google.com/images?q=tbn:Xcarbr9IkUvZqM:http://www.aeroclub-beaunois.com/images/attention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29454" y="2000240"/>
            <a:ext cx="393700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42" descr="http://tbn0.google.com/images?q=tbn:Xcarbr9IkUvZqM:http://www.aeroclub-beaunois.com/images/attention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29454" y="3500438"/>
            <a:ext cx="393700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42" descr="http://tbn0.google.com/images?q=tbn:Xcarbr9IkUvZqM:http://www.aeroclub-beaunois.com/images/attention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29454" y="4786322"/>
            <a:ext cx="393700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Accolade fermante 13"/>
          <p:cNvSpPr>
            <a:spLocks/>
          </p:cNvSpPr>
          <p:nvPr/>
        </p:nvSpPr>
        <p:spPr bwMode="auto">
          <a:xfrm>
            <a:off x="7358082" y="2285992"/>
            <a:ext cx="571500" cy="2714625"/>
          </a:xfrm>
          <a:prstGeom prst="rightBrace">
            <a:avLst>
              <a:gd name="adj1" fmla="val 8334"/>
              <a:gd name="adj2" fmla="val 50000"/>
            </a:avLst>
          </a:prstGeom>
          <a:noFill/>
          <a:ln w="9525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1" name="ZoneTexte 14"/>
          <p:cNvSpPr txBox="1">
            <a:spLocks noChangeArrowheads="1"/>
          </p:cNvSpPr>
          <p:nvPr/>
        </p:nvSpPr>
        <p:spPr bwMode="auto">
          <a:xfrm>
            <a:off x="7929586" y="3429000"/>
            <a:ext cx="2000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dirty="0"/>
              <a:t>Bâtiment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5813FF-3310-4E72-81CB-9A226F75A114}" type="slidenum">
              <a:rPr lang="fr-FR" smtClean="0"/>
              <a:pPr>
                <a:defRPr/>
              </a:pPr>
              <a:t>24</a:t>
            </a:fld>
            <a:endParaRPr lang="fr-FR" dirty="0"/>
          </a:p>
        </p:txBody>
      </p:sp>
      <p:sp>
        <p:nvSpPr>
          <p:cNvPr id="6" name="Titre 5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643042" y="142852"/>
            <a:ext cx="7500958" cy="43971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Prise d’appels pour fuites de gaz 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pic>
        <p:nvPicPr>
          <p:cNvPr id="7" name="Image 6" descr="fptsr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1428728" cy="97629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grpSp>
        <p:nvGrpSpPr>
          <p:cNvPr id="2" name="Groupe 22"/>
          <p:cNvGrpSpPr>
            <a:grpSpLocks noGrp="1"/>
          </p:cNvGrpSpPr>
          <p:nvPr>
            <p:ph idx="1"/>
          </p:nvPr>
        </p:nvGrpSpPr>
        <p:grpSpPr bwMode="auto">
          <a:xfrm>
            <a:off x="457200" y="1600200"/>
            <a:ext cx="8229600" cy="4525963"/>
            <a:chOff x="428596" y="1417638"/>
            <a:chExt cx="8359804" cy="4654550"/>
          </a:xfrm>
        </p:grpSpPr>
        <p:sp>
          <p:nvSpPr>
            <p:cNvPr id="9" name="ZoneTexte 7"/>
            <p:cNvSpPr txBox="1">
              <a:spLocks noChangeArrowheads="1"/>
            </p:cNvSpPr>
            <p:nvPr/>
          </p:nvSpPr>
          <p:spPr bwMode="auto">
            <a:xfrm>
              <a:off x="571500" y="1498600"/>
              <a:ext cx="1500188" cy="246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sz="1000" dirty="0"/>
                <a:t>LOCALISATION</a:t>
              </a:r>
            </a:p>
          </p:txBody>
        </p:sp>
        <p:sp>
          <p:nvSpPr>
            <p:cNvPr id="10" name="ZoneTexte 8"/>
            <p:cNvSpPr txBox="1">
              <a:spLocks noChangeArrowheads="1"/>
            </p:cNvSpPr>
            <p:nvPr/>
          </p:nvSpPr>
          <p:spPr bwMode="auto">
            <a:xfrm>
              <a:off x="2714625" y="1498600"/>
              <a:ext cx="1500188" cy="246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sz="1000" dirty="0"/>
                <a:t>VOIE PUBLIQUE</a:t>
              </a:r>
            </a:p>
          </p:txBody>
        </p:sp>
        <p:sp>
          <p:nvSpPr>
            <p:cNvPr id="11" name="ZoneTexte 9"/>
            <p:cNvSpPr txBox="1">
              <a:spLocks noChangeArrowheads="1"/>
            </p:cNvSpPr>
            <p:nvPr/>
          </p:nvSpPr>
          <p:spPr bwMode="auto">
            <a:xfrm>
              <a:off x="6357938" y="1498600"/>
              <a:ext cx="1500187" cy="246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sz="1000" dirty="0"/>
                <a:t>DANS BÂTIMENT</a:t>
              </a:r>
            </a:p>
          </p:txBody>
        </p:sp>
        <p:cxnSp>
          <p:nvCxnSpPr>
            <p:cNvPr id="12" name="Connecteur droit 11"/>
            <p:cNvCxnSpPr/>
            <p:nvPr/>
          </p:nvCxnSpPr>
          <p:spPr>
            <a:xfrm>
              <a:off x="428596" y="4213225"/>
              <a:ext cx="8358217" cy="1588"/>
            </a:xfrm>
            <a:prstGeom prst="line">
              <a:avLst/>
            </a:prstGeom>
            <a:ln cmpd="dbl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428596" y="1857375"/>
              <a:ext cx="8358217" cy="1588"/>
            </a:xfrm>
            <a:prstGeom prst="line">
              <a:avLst/>
            </a:prstGeom>
            <a:ln cmpd="dbl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428596" y="3141663"/>
              <a:ext cx="8358217" cy="1587"/>
            </a:xfrm>
            <a:prstGeom prst="line">
              <a:avLst/>
            </a:prstGeom>
            <a:ln cmpd="dbl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428596" y="1427163"/>
              <a:ext cx="8358217" cy="1587"/>
            </a:xfrm>
            <a:prstGeom prst="line">
              <a:avLst/>
            </a:prstGeom>
            <a:ln cmpd="dbl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428596" y="6070600"/>
              <a:ext cx="8358217" cy="1588"/>
            </a:xfrm>
            <a:prstGeom prst="line">
              <a:avLst/>
            </a:prstGeom>
            <a:ln cmpd="dbl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/>
            <p:cNvCxnSpPr/>
            <p:nvPr/>
          </p:nvCxnSpPr>
          <p:spPr>
            <a:xfrm rot="5400000">
              <a:off x="6465888" y="3748088"/>
              <a:ext cx="4643437" cy="158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 rot="5400000">
              <a:off x="3036876" y="3748088"/>
              <a:ext cx="4643437" cy="158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 rot="5400000">
              <a:off x="-34948" y="3748088"/>
              <a:ext cx="4643437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5400000">
              <a:off x="-1892329" y="3738563"/>
              <a:ext cx="4643437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ZoneTexte 10"/>
          <p:cNvSpPr txBox="1">
            <a:spLocks noChangeArrowheads="1"/>
          </p:cNvSpPr>
          <p:nvPr/>
        </p:nvSpPr>
        <p:spPr bwMode="auto">
          <a:xfrm>
            <a:off x="642910" y="2143116"/>
            <a:ext cx="1500188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fr-FR" sz="1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QUE VOYEZ-VOUS?</a:t>
            </a:r>
          </a:p>
        </p:txBody>
      </p:sp>
      <p:pic>
        <p:nvPicPr>
          <p:cNvPr id="22" name="Image 2" descr="http://tbn0.google.com/images?q=tbn:3m1KNsGsFAVA8M:http://couleursdesophie.free.fr/images/oei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2571744"/>
            <a:ext cx="3333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ZoneTexte 20"/>
          <p:cNvSpPr txBox="1">
            <a:spLocks noChangeArrowheads="1"/>
          </p:cNvSpPr>
          <p:nvPr/>
        </p:nvSpPr>
        <p:spPr bwMode="auto">
          <a:xfrm>
            <a:off x="2428860" y="2000240"/>
            <a:ext cx="2928937" cy="1169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fr-FR" sz="1000" dirty="0"/>
              <a:t>Présence de travaux ou accident</a:t>
            </a:r>
          </a:p>
          <a:p>
            <a:pPr algn="l">
              <a:defRPr/>
            </a:pPr>
            <a:endParaRPr lang="fr-FR" sz="1000" dirty="0"/>
          </a:p>
          <a:p>
            <a:pPr algn="l">
              <a:defRPr/>
            </a:pPr>
            <a:r>
              <a:rPr lang="fr-FR" sz="1000" dirty="0"/>
              <a:t>Dégâts apparents sur ouvrage</a:t>
            </a:r>
          </a:p>
          <a:p>
            <a:pPr algn="l">
              <a:defRPr/>
            </a:pPr>
            <a:r>
              <a:rPr lang="fr-FR" sz="1000" dirty="0"/>
              <a:t> (conduite, coffret…)</a:t>
            </a:r>
          </a:p>
          <a:p>
            <a:pPr algn="l">
              <a:defRPr/>
            </a:pPr>
            <a:endParaRPr lang="fr-FR" sz="1000" dirty="0"/>
          </a:p>
          <a:p>
            <a:pPr algn="l">
              <a:defRPr/>
            </a:pPr>
            <a:endParaRPr lang="fr-FR" sz="1000" dirty="0"/>
          </a:p>
          <a:p>
            <a:pPr algn="l">
              <a:defRPr/>
            </a:pPr>
            <a:r>
              <a:rPr lang="fr-FR" sz="1000" dirty="0"/>
              <a:t>Fuite de gaz enflammée</a:t>
            </a:r>
          </a:p>
        </p:txBody>
      </p:sp>
      <p:sp>
        <p:nvSpPr>
          <p:cNvPr id="24" name="ZoneTexte 21"/>
          <p:cNvSpPr txBox="1">
            <a:spLocks noChangeArrowheads="1"/>
          </p:cNvSpPr>
          <p:nvPr/>
        </p:nvSpPr>
        <p:spPr bwMode="auto">
          <a:xfrm>
            <a:off x="5357818" y="2000240"/>
            <a:ext cx="24288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fr-FR" sz="1000" dirty="0"/>
              <a:t>Présence de travaux sur VP à proximité du bâtiment</a:t>
            </a:r>
          </a:p>
          <a:p>
            <a:pPr algn="l">
              <a:defRPr/>
            </a:pPr>
            <a:r>
              <a:rPr lang="fr-FR" sz="1000" dirty="0"/>
              <a:t>Présence de travaux dans bâtiment</a:t>
            </a:r>
          </a:p>
          <a:p>
            <a:pPr algn="l">
              <a:defRPr/>
            </a:pPr>
            <a:r>
              <a:rPr lang="fr-FR" sz="1000" dirty="0"/>
              <a:t>Dégâts apparents sur conduite</a:t>
            </a:r>
          </a:p>
          <a:p>
            <a:pPr algn="l">
              <a:defRPr/>
            </a:pPr>
            <a:endParaRPr lang="fr-FR" sz="1000" dirty="0"/>
          </a:p>
          <a:p>
            <a:pPr algn="l">
              <a:defRPr/>
            </a:pPr>
            <a:endParaRPr lang="fr-FR" sz="1000" dirty="0"/>
          </a:p>
          <a:p>
            <a:pPr algn="l">
              <a:defRPr/>
            </a:pPr>
            <a:r>
              <a:rPr lang="fr-FR" sz="1000" dirty="0"/>
              <a:t>Fuite de gaz enflammée</a:t>
            </a:r>
          </a:p>
          <a:p>
            <a:pPr algn="l">
              <a:defRPr/>
            </a:pPr>
            <a:endParaRPr lang="fr-FR" sz="1000" dirty="0"/>
          </a:p>
        </p:txBody>
      </p:sp>
      <p:sp>
        <p:nvSpPr>
          <p:cNvPr id="25" name="ZoneTexte 15"/>
          <p:cNvSpPr txBox="1">
            <a:spLocks noChangeArrowheads="1"/>
          </p:cNvSpPr>
          <p:nvPr/>
        </p:nvSpPr>
        <p:spPr bwMode="auto">
          <a:xfrm>
            <a:off x="500063" y="3357563"/>
            <a:ext cx="17145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000" dirty="0"/>
              <a:t>QU’ENTENDEZ-VOUS?</a:t>
            </a:r>
          </a:p>
        </p:txBody>
      </p:sp>
      <p:pic>
        <p:nvPicPr>
          <p:cNvPr id="26" name="Picture 55" descr="http://tbn0.google.com/images?q=tbn:BICsiJho0lnjOM:http://www.educol.net/fr-images-coloriages-colorier-photo-oreille-d9527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25" y="3571875"/>
            <a:ext cx="352425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ZoneTexte 13"/>
          <p:cNvSpPr txBox="1">
            <a:spLocks noChangeArrowheads="1"/>
          </p:cNvSpPr>
          <p:nvPr/>
        </p:nvSpPr>
        <p:spPr bwMode="auto">
          <a:xfrm>
            <a:off x="2286000" y="3286125"/>
            <a:ext cx="2643188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fr-FR" sz="1000" dirty="0"/>
              <a:t>Phénomènes physiques anormaux (bruit, sifflement, souffle, vibrations, projections, etc…)</a:t>
            </a:r>
          </a:p>
          <a:p>
            <a:pPr algn="l"/>
            <a:endParaRPr lang="fr-FR" sz="1000" dirty="0"/>
          </a:p>
          <a:p>
            <a:pPr algn="l"/>
            <a:r>
              <a:rPr lang="fr-FR" sz="1000" dirty="0"/>
              <a:t>Rien de suspect</a:t>
            </a:r>
          </a:p>
        </p:txBody>
      </p:sp>
      <p:sp>
        <p:nvSpPr>
          <p:cNvPr id="28" name="ZoneTexte 16"/>
          <p:cNvSpPr txBox="1">
            <a:spLocks noChangeArrowheads="1"/>
          </p:cNvSpPr>
          <p:nvPr/>
        </p:nvSpPr>
        <p:spPr bwMode="auto">
          <a:xfrm>
            <a:off x="5357813" y="3281363"/>
            <a:ext cx="2643187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fr-FR" sz="1000" dirty="0"/>
              <a:t>Phénomènes physiques anormaux (bruit, sifflement, souffle, vibrations, projections, etc…)</a:t>
            </a:r>
          </a:p>
          <a:p>
            <a:pPr algn="l"/>
            <a:endParaRPr lang="fr-FR" sz="1000" dirty="0"/>
          </a:p>
          <a:p>
            <a:pPr algn="l"/>
            <a:r>
              <a:rPr lang="fr-FR" sz="1000" dirty="0"/>
              <a:t>Rien de suspect</a:t>
            </a:r>
          </a:p>
        </p:txBody>
      </p:sp>
      <p:sp>
        <p:nvSpPr>
          <p:cNvPr id="29" name="ZoneTexte 19"/>
          <p:cNvSpPr txBox="1">
            <a:spLocks noChangeArrowheads="1"/>
          </p:cNvSpPr>
          <p:nvPr/>
        </p:nvSpPr>
        <p:spPr bwMode="auto">
          <a:xfrm>
            <a:off x="428625" y="4400550"/>
            <a:ext cx="185737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000" dirty="0"/>
              <a:t>FACTEURS AGGRAVANTS</a:t>
            </a:r>
          </a:p>
        </p:txBody>
      </p:sp>
      <p:pic>
        <p:nvPicPr>
          <p:cNvPr id="30" name="Picture 26" descr="attention-1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28688" y="5257800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ZoneTexte 11"/>
          <p:cNvSpPr txBox="1">
            <a:spLocks noChangeArrowheads="1"/>
          </p:cNvSpPr>
          <p:nvPr/>
        </p:nvSpPr>
        <p:spPr bwMode="auto">
          <a:xfrm>
            <a:off x="2285984" y="4429132"/>
            <a:ext cx="2357438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fr-FR" sz="1000" dirty="0"/>
              <a:t>Zone avec densité de population dans un rayon de 50 m?</a:t>
            </a:r>
          </a:p>
          <a:p>
            <a:pPr algn="l"/>
            <a:endParaRPr lang="fr-FR" sz="1000" dirty="0"/>
          </a:p>
          <a:p>
            <a:pPr algn="l"/>
            <a:r>
              <a:rPr lang="fr-FR" sz="1000" dirty="0"/>
              <a:t>Grand rassemblement de public?</a:t>
            </a:r>
          </a:p>
          <a:p>
            <a:pPr algn="l"/>
            <a:r>
              <a:rPr lang="fr-FR" sz="1000" dirty="0"/>
              <a:t>Nombreux appels</a:t>
            </a:r>
          </a:p>
        </p:txBody>
      </p:sp>
      <p:sp>
        <p:nvSpPr>
          <p:cNvPr id="32" name="ZoneTexte 25"/>
          <p:cNvSpPr txBox="1">
            <a:spLocks noChangeArrowheads="1"/>
          </p:cNvSpPr>
          <p:nvPr/>
        </p:nvSpPr>
        <p:spPr bwMode="auto">
          <a:xfrm>
            <a:off x="5429256" y="4429132"/>
            <a:ext cx="25717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fr-FR" sz="1000" dirty="0"/>
              <a:t>Site sensible, ERP, immeuble d’habitation collectif</a:t>
            </a:r>
          </a:p>
          <a:p>
            <a:pPr algn="l"/>
            <a:r>
              <a:rPr lang="fr-FR" sz="1000" dirty="0"/>
              <a:t>Infrastructures bâtimentaires (fuite ou odeur  dans sous sol, cave, etc…)</a:t>
            </a:r>
          </a:p>
          <a:p>
            <a:pPr algn="l"/>
            <a:r>
              <a:rPr lang="fr-FR" sz="1000" dirty="0"/>
              <a:t>Nombreux appels</a:t>
            </a:r>
          </a:p>
          <a:p>
            <a:pPr algn="l"/>
            <a:endParaRPr lang="fr-FR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5813FF-3310-4E72-81CB-9A226F75A114}" type="slidenum">
              <a:rPr lang="fr-FR" smtClean="0"/>
              <a:pPr>
                <a:defRPr/>
              </a:pPr>
              <a:t>25</a:t>
            </a:fld>
            <a:endParaRPr lang="fr-FR" dirty="0"/>
          </a:p>
        </p:txBody>
      </p:sp>
      <p:sp>
        <p:nvSpPr>
          <p:cNvPr id="6" name="Titre 5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714480" y="274638"/>
            <a:ext cx="7286676" cy="43971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Prise d’appels pour fuites de gaz 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pic>
        <p:nvPicPr>
          <p:cNvPr id="7" name="Image 6" descr="fptsr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1428728" cy="97629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1766888" y="1000108"/>
            <a:ext cx="6064161" cy="95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l" defTabSz="762000"/>
            <a:r>
              <a:rPr lang="fr-FR" sz="2800" b="0" dirty="0" smtClean="0"/>
              <a:t> </a:t>
            </a:r>
            <a:r>
              <a:rPr lang="fr-FR" sz="2800" u="sng" dirty="0"/>
              <a:t>Recherche des facteurs aggravants</a:t>
            </a:r>
          </a:p>
          <a:p>
            <a:pPr algn="l" defTabSz="762000"/>
            <a:endParaRPr lang="fr-FR" sz="2800" dirty="0"/>
          </a:p>
        </p:txBody>
      </p:sp>
      <p:sp>
        <p:nvSpPr>
          <p:cNvPr id="12" name="ZoneTexte 5"/>
          <p:cNvSpPr txBox="1">
            <a:spLocks noGrp="1" noChangeArrowheads="1"/>
          </p:cNvSpPr>
          <p:nvPr>
            <p:ph idx="1"/>
          </p:nvPr>
        </p:nvSpPr>
        <p:spPr bwMode="auto">
          <a:xfrm>
            <a:off x="357158" y="1785926"/>
            <a:ext cx="8229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fr-FR" sz="2400" b="0" dirty="0" smtClean="0"/>
              <a:t>      Présence </a:t>
            </a:r>
            <a:r>
              <a:rPr lang="fr-FR" sz="2400" b="0" dirty="0"/>
              <a:t>d’une odeur de gaz ?</a:t>
            </a:r>
          </a:p>
        </p:txBody>
      </p:sp>
      <p:sp>
        <p:nvSpPr>
          <p:cNvPr id="13" name="ZoneTexte 8"/>
          <p:cNvSpPr txBox="1">
            <a:spLocks noChangeArrowheads="1"/>
          </p:cNvSpPr>
          <p:nvPr/>
        </p:nvSpPr>
        <p:spPr bwMode="auto">
          <a:xfrm>
            <a:off x="857224" y="3143248"/>
            <a:ext cx="64293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fr-FR" b="0" dirty="0"/>
              <a:t> </a:t>
            </a:r>
            <a:r>
              <a:rPr lang="fr-FR" sz="2400" b="0" dirty="0"/>
              <a:t>Présence d’une odeur différente du gaz ?</a:t>
            </a:r>
          </a:p>
        </p:txBody>
      </p:sp>
      <p:sp>
        <p:nvSpPr>
          <p:cNvPr id="14" name="ZoneTexte 9"/>
          <p:cNvSpPr txBox="1">
            <a:spLocks noChangeArrowheads="1"/>
          </p:cNvSpPr>
          <p:nvPr/>
        </p:nvSpPr>
        <p:spPr bwMode="auto">
          <a:xfrm>
            <a:off x="928662" y="4357694"/>
            <a:ext cx="48577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fr-FR" sz="2400" b="0" dirty="0"/>
              <a:t>Aucune odeur particulière ?</a:t>
            </a: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6715140" y="1928802"/>
            <a:ext cx="214312" cy="214313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6858016" y="3286124"/>
            <a:ext cx="214312" cy="214312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6858016" y="4572008"/>
            <a:ext cx="214312" cy="214312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18" name="Accolade fermante 13"/>
          <p:cNvSpPr>
            <a:spLocks/>
          </p:cNvSpPr>
          <p:nvPr/>
        </p:nvSpPr>
        <p:spPr bwMode="auto">
          <a:xfrm>
            <a:off x="7072330" y="2000240"/>
            <a:ext cx="571500" cy="2714625"/>
          </a:xfrm>
          <a:prstGeom prst="rightBrace">
            <a:avLst>
              <a:gd name="adj1" fmla="val 8334"/>
              <a:gd name="adj2" fmla="val 50000"/>
            </a:avLst>
          </a:prstGeom>
          <a:noFill/>
          <a:ln w="9525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0" name="ZoneTexte 17"/>
          <p:cNvSpPr txBox="1">
            <a:spLocks noChangeArrowheads="1"/>
          </p:cNvSpPr>
          <p:nvPr/>
        </p:nvSpPr>
        <p:spPr bwMode="auto">
          <a:xfrm>
            <a:off x="7715250" y="2714625"/>
            <a:ext cx="78581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dirty="0" smtClean="0"/>
              <a:t>  VP</a:t>
            </a:r>
            <a:endParaRPr lang="fr-FR" dirty="0"/>
          </a:p>
        </p:txBody>
      </p:sp>
      <p:sp>
        <p:nvSpPr>
          <p:cNvPr id="21" name="ZoneTexte 17"/>
          <p:cNvSpPr txBox="1">
            <a:spLocks noChangeArrowheads="1"/>
          </p:cNvSpPr>
          <p:nvPr/>
        </p:nvSpPr>
        <p:spPr bwMode="auto">
          <a:xfrm>
            <a:off x="7929563" y="3286125"/>
            <a:ext cx="4587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dirty="0"/>
              <a:t>et</a:t>
            </a:r>
          </a:p>
        </p:txBody>
      </p:sp>
      <p:sp>
        <p:nvSpPr>
          <p:cNvPr id="22" name="ZoneTexte 14"/>
          <p:cNvSpPr txBox="1">
            <a:spLocks noChangeArrowheads="1"/>
          </p:cNvSpPr>
          <p:nvPr/>
        </p:nvSpPr>
        <p:spPr bwMode="auto">
          <a:xfrm>
            <a:off x="7429500" y="3857625"/>
            <a:ext cx="15001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dirty="0" smtClean="0"/>
              <a:t> Bâtiment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5813FF-3310-4E72-81CB-9A226F75A114}" type="slidenum">
              <a:rPr lang="fr-FR" smtClean="0"/>
              <a:pPr>
                <a:defRPr/>
              </a:pPr>
              <a:t>26</a:t>
            </a:fld>
            <a:endParaRPr lang="fr-FR" dirty="0"/>
          </a:p>
        </p:txBody>
      </p:sp>
      <p:sp>
        <p:nvSpPr>
          <p:cNvPr id="6" name="Titre 5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643042" y="142852"/>
            <a:ext cx="7358114" cy="43971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Prise d’appels pour fuites de gaz 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pic>
        <p:nvPicPr>
          <p:cNvPr id="7" name="Image 6" descr="fptsr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1428728" cy="97629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grpSp>
        <p:nvGrpSpPr>
          <p:cNvPr id="2" name="Groupe 22"/>
          <p:cNvGrpSpPr>
            <a:grpSpLocks noGrp="1"/>
          </p:cNvGrpSpPr>
          <p:nvPr>
            <p:ph idx="1"/>
          </p:nvPr>
        </p:nvGrpSpPr>
        <p:grpSpPr bwMode="auto">
          <a:xfrm>
            <a:off x="457200" y="1600200"/>
            <a:ext cx="8229600" cy="4525963"/>
            <a:chOff x="428596" y="1417638"/>
            <a:chExt cx="8359804" cy="4654550"/>
          </a:xfrm>
        </p:grpSpPr>
        <p:sp>
          <p:nvSpPr>
            <p:cNvPr id="9" name="ZoneTexte 7"/>
            <p:cNvSpPr txBox="1">
              <a:spLocks noChangeArrowheads="1"/>
            </p:cNvSpPr>
            <p:nvPr/>
          </p:nvSpPr>
          <p:spPr bwMode="auto">
            <a:xfrm>
              <a:off x="571500" y="1498600"/>
              <a:ext cx="1500188" cy="246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sz="1000" dirty="0"/>
                <a:t>LOCALISATION</a:t>
              </a:r>
            </a:p>
          </p:txBody>
        </p:sp>
        <p:sp>
          <p:nvSpPr>
            <p:cNvPr id="10" name="ZoneTexte 8"/>
            <p:cNvSpPr txBox="1">
              <a:spLocks noChangeArrowheads="1"/>
            </p:cNvSpPr>
            <p:nvPr/>
          </p:nvSpPr>
          <p:spPr bwMode="auto">
            <a:xfrm>
              <a:off x="2714625" y="1498600"/>
              <a:ext cx="1500188" cy="246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sz="1000" dirty="0"/>
                <a:t>VOIE PUBLIQUE</a:t>
              </a:r>
            </a:p>
          </p:txBody>
        </p:sp>
        <p:sp>
          <p:nvSpPr>
            <p:cNvPr id="11" name="ZoneTexte 9"/>
            <p:cNvSpPr txBox="1">
              <a:spLocks noChangeArrowheads="1"/>
            </p:cNvSpPr>
            <p:nvPr/>
          </p:nvSpPr>
          <p:spPr bwMode="auto">
            <a:xfrm>
              <a:off x="6357938" y="1498600"/>
              <a:ext cx="1500187" cy="246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sz="1000" dirty="0"/>
                <a:t>DANS BÂTIMENT</a:t>
              </a:r>
            </a:p>
          </p:txBody>
        </p:sp>
        <p:cxnSp>
          <p:nvCxnSpPr>
            <p:cNvPr id="12" name="Connecteur droit 11"/>
            <p:cNvCxnSpPr/>
            <p:nvPr/>
          </p:nvCxnSpPr>
          <p:spPr>
            <a:xfrm>
              <a:off x="428596" y="4213225"/>
              <a:ext cx="8358217" cy="1588"/>
            </a:xfrm>
            <a:prstGeom prst="line">
              <a:avLst/>
            </a:prstGeom>
            <a:ln cmpd="dbl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428596" y="1857375"/>
              <a:ext cx="8358217" cy="1588"/>
            </a:xfrm>
            <a:prstGeom prst="line">
              <a:avLst/>
            </a:prstGeom>
            <a:ln cmpd="dbl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428596" y="3141663"/>
              <a:ext cx="8358217" cy="1587"/>
            </a:xfrm>
            <a:prstGeom prst="line">
              <a:avLst/>
            </a:prstGeom>
            <a:ln cmpd="dbl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428596" y="1427163"/>
              <a:ext cx="8358217" cy="1587"/>
            </a:xfrm>
            <a:prstGeom prst="line">
              <a:avLst/>
            </a:prstGeom>
            <a:ln cmpd="dbl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428596" y="6070600"/>
              <a:ext cx="8358217" cy="1588"/>
            </a:xfrm>
            <a:prstGeom prst="line">
              <a:avLst/>
            </a:prstGeom>
            <a:ln cmpd="dbl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/>
            <p:cNvCxnSpPr/>
            <p:nvPr/>
          </p:nvCxnSpPr>
          <p:spPr>
            <a:xfrm rot="5400000">
              <a:off x="6465888" y="3748088"/>
              <a:ext cx="4643437" cy="158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 rot="5400000">
              <a:off x="3036876" y="3748088"/>
              <a:ext cx="4643437" cy="158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 rot="5400000">
              <a:off x="-34948" y="3748088"/>
              <a:ext cx="4643437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rot="5400000">
              <a:off x="-1892329" y="3738563"/>
              <a:ext cx="4643437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ZoneTexte 10"/>
          <p:cNvSpPr txBox="1">
            <a:spLocks noChangeArrowheads="1"/>
          </p:cNvSpPr>
          <p:nvPr/>
        </p:nvSpPr>
        <p:spPr bwMode="auto">
          <a:xfrm>
            <a:off x="642910" y="2143116"/>
            <a:ext cx="1500188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fr-FR" sz="1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QUE VOYEZ-VOUS?</a:t>
            </a:r>
          </a:p>
        </p:txBody>
      </p:sp>
      <p:pic>
        <p:nvPicPr>
          <p:cNvPr id="22" name="Image 2" descr="http://tbn0.google.com/images?q=tbn:3m1KNsGsFAVA8M:http://couleursdesophie.free.fr/images/oei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2571744"/>
            <a:ext cx="3333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ZoneTexte 20"/>
          <p:cNvSpPr txBox="1">
            <a:spLocks noChangeArrowheads="1"/>
          </p:cNvSpPr>
          <p:nvPr/>
        </p:nvSpPr>
        <p:spPr bwMode="auto">
          <a:xfrm>
            <a:off x="2428860" y="2000240"/>
            <a:ext cx="2928937" cy="1169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fr-FR" sz="1000" dirty="0"/>
              <a:t>Présence de travaux ou accident</a:t>
            </a:r>
          </a:p>
          <a:p>
            <a:pPr algn="l">
              <a:defRPr/>
            </a:pPr>
            <a:endParaRPr lang="fr-FR" sz="1000" dirty="0"/>
          </a:p>
          <a:p>
            <a:pPr algn="l">
              <a:defRPr/>
            </a:pPr>
            <a:r>
              <a:rPr lang="fr-FR" sz="1000" dirty="0"/>
              <a:t>Dégâts apparents sur ouvrage</a:t>
            </a:r>
          </a:p>
          <a:p>
            <a:pPr algn="l">
              <a:defRPr/>
            </a:pPr>
            <a:r>
              <a:rPr lang="fr-FR" sz="1000" dirty="0"/>
              <a:t> (conduite, coffret…)</a:t>
            </a:r>
          </a:p>
          <a:p>
            <a:pPr algn="l">
              <a:defRPr/>
            </a:pPr>
            <a:endParaRPr lang="fr-FR" sz="1000" dirty="0"/>
          </a:p>
          <a:p>
            <a:pPr algn="l">
              <a:defRPr/>
            </a:pPr>
            <a:endParaRPr lang="fr-FR" sz="1000" dirty="0"/>
          </a:p>
          <a:p>
            <a:pPr algn="l">
              <a:defRPr/>
            </a:pPr>
            <a:r>
              <a:rPr lang="fr-FR" sz="1000" dirty="0"/>
              <a:t>Fuite de gaz enflammée</a:t>
            </a:r>
          </a:p>
        </p:txBody>
      </p:sp>
      <p:sp>
        <p:nvSpPr>
          <p:cNvPr id="24" name="ZoneTexte 21"/>
          <p:cNvSpPr txBox="1">
            <a:spLocks noChangeArrowheads="1"/>
          </p:cNvSpPr>
          <p:nvPr/>
        </p:nvSpPr>
        <p:spPr bwMode="auto">
          <a:xfrm>
            <a:off x="5357818" y="2000240"/>
            <a:ext cx="24288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fr-FR" sz="1000" dirty="0"/>
              <a:t>Présence de travaux sur VP à proximité du bâtiment</a:t>
            </a:r>
          </a:p>
          <a:p>
            <a:pPr algn="l">
              <a:defRPr/>
            </a:pPr>
            <a:r>
              <a:rPr lang="fr-FR" sz="1000" dirty="0"/>
              <a:t>Présence de travaux dans bâtiment</a:t>
            </a:r>
          </a:p>
          <a:p>
            <a:pPr algn="l">
              <a:defRPr/>
            </a:pPr>
            <a:r>
              <a:rPr lang="fr-FR" sz="1000" dirty="0"/>
              <a:t>Dégâts apparents sur conduite</a:t>
            </a:r>
          </a:p>
          <a:p>
            <a:pPr algn="l">
              <a:defRPr/>
            </a:pPr>
            <a:endParaRPr lang="fr-FR" sz="1000" dirty="0"/>
          </a:p>
          <a:p>
            <a:pPr algn="l">
              <a:defRPr/>
            </a:pPr>
            <a:endParaRPr lang="fr-FR" sz="1000" dirty="0"/>
          </a:p>
          <a:p>
            <a:pPr algn="l">
              <a:defRPr/>
            </a:pPr>
            <a:r>
              <a:rPr lang="fr-FR" sz="1000" dirty="0"/>
              <a:t>Fuite de gaz enflammée</a:t>
            </a:r>
          </a:p>
          <a:p>
            <a:pPr algn="l">
              <a:defRPr/>
            </a:pPr>
            <a:endParaRPr lang="fr-FR" sz="1000" dirty="0"/>
          </a:p>
        </p:txBody>
      </p:sp>
      <p:sp>
        <p:nvSpPr>
          <p:cNvPr id="25" name="ZoneTexte 15"/>
          <p:cNvSpPr txBox="1">
            <a:spLocks noChangeArrowheads="1"/>
          </p:cNvSpPr>
          <p:nvPr/>
        </p:nvSpPr>
        <p:spPr bwMode="auto">
          <a:xfrm>
            <a:off x="500063" y="3357563"/>
            <a:ext cx="17145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000" dirty="0"/>
              <a:t>QU’ENTENDEZ-VOUS?</a:t>
            </a:r>
          </a:p>
        </p:txBody>
      </p:sp>
      <p:pic>
        <p:nvPicPr>
          <p:cNvPr id="26" name="Picture 55" descr="http://tbn0.google.com/images?q=tbn:BICsiJho0lnjOM:http://www.educol.net/fr-images-coloriages-colorier-photo-oreille-d9527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25" y="3571875"/>
            <a:ext cx="352425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ZoneTexte 13"/>
          <p:cNvSpPr txBox="1">
            <a:spLocks noChangeArrowheads="1"/>
          </p:cNvSpPr>
          <p:nvPr/>
        </p:nvSpPr>
        <p:spPr bwMode="auto">
          <a:xfrm>
            <a:off x="2286000" y="3286125"/>
            <a:ext cx="2643188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fr-FR" sz="1000" dirty="0"/>
              <a:t>Phénomènes physiques anormaux (bruit, sifflement, souffle, vibrations, projections, etc…)</a:t>
            </a:r>
          </a:p>
          <a:p>
            <a:pPr algn="l"/>
            <a:endParaRPr lang="fr-FR" sz="1000" dirty="0"/>
          </a:p>
          <a:p>
            <a:pPr algn="l"/>
            <a:r>
              <a:rPr lang="fr-FR" sz="1000" dirty="0"/>
              <a:t>Rien de suspect</a:t>
            </a:r>
          </a:p>
        </p:txBody>
      </p:sp>
      <p:sp>
        <p:nvSpPr>
          <p:cNvPr id="28" name="ZoneTexte 16"/>
          <p:cNvSpPr txBox="1">
            <a:spLocks noChangeArrowheads="1"/>
          </p:cNvSpPr>
          <p:nvPr/>
        </p:nvSpPr>
        <p:spPr bwMode="auto">
          <a:xfrm>
            <a:off x="5357813" y="3281363"/>
            <a:ext cx="2643187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fr-FR" sz="1000" dirty="0"/>
              <a:t>Phénomènes physiques anormaux (bruit, sifflement, souffle, vibrations, projections, etc…)</a:t>
            </a:r>
          </a:p>
          <a:p>
            <a:pPr algn="l"/>
            <a:endParaRPr lang="fr-FR" sz="1000" dirty="0"/>
          </a:p>
          <a:p>
            <a:pPr algn="l"/>
            <a:r>
              <a:rPr lang="fr-FR" sz="1000" dirty="0"/>
              <a:t>Rien de suspect</a:t>
            </a:r>
          </a:p>
        </p:txBody>
      </p:sp>
      <p:sp>
        <p:nvSpPr>
          <p:cNvPr id="29" name="ZoneTexte 19"/>
          <p:cNvSpPr txBox="1">
            <a:spLocks noChangeArrowheads="1"/>
          </p:cNvSpPr>
          <p:nvPr/>
        </p:nvSpPr>
        <p:spPr bwMode="auto">
          <a:xfrm>
            <a:off x="428625" y="4400550"/>
            <a:ext cx="185737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000" b="1" dirty="0"/>
              <a:t>FACTEURS AGGRAVANTS</a:t>
            </a:r>
          </a:p>
        </p:txBody>
      </p:sp>
      <p:pic>
        <p:nvPicPr>
          <p:cNvPr id="30" name="Picture 26" descr="attention-1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28688" y="5257800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ZoneTexte 11"/>
          <p:cNvSpPr txBox="1">
            <a:spLocks noChangeArrowheads="1"/>
          </p:cNvSpPr>
          <p:nvPr/>
        </p:nvSpPr>
        <p:spPr bwMode="auto">
          <a:xfrm>
            <a:off x="2285984" y="4429132"/>
            <a:ext cx="2357438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fr-FR" sz="1000" dirty="0"/>
              <a:t>Zone avec densité de population dans un rayon de 50 m?</a:t>
            </a:r>
          </a:p>
          <a:p>
            <a:pPr algn="l"/>
            <a:endParaRPr lang="fr-FR" sz="1000" dirty="0"/>
          </a:p>
          <a:p>
            <a:pPr algn="l"/>
            <a:r>
              <a:rPr lang="fr-FR" sz="1000" dirty="0"/>
              <a:t>Grand rassemblement de public?</a:t>
            </a:r>
          </a:p>
          <a:p>
            <a:pPr algn="l"/>
            <a:r>
              <a:rPr lang="fr-FR" sz="1000" dirty="0"/>
              <a:t>Nombreux appels</a:t>
            </a:r>
          </a:p>
        </p:txBody>
      </p:sp>
      <p:sp>
        <p:nvSpPr>
          <p:cNvPr id="32" name="ZoneTexte 25"/>
          <p:cNvSpPr txBox="1">
            <a:spLocks noChangeArrowheads="1"/>
          </p:cNvSpPr>
          <p:nvPr/>
        </p:nvSpPr>
        <p:spPr bwMode="auto">
          <a:xfrm>
            <a:off x="5429256" y="4429132"/>
            <a:ext cx="25717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fr-FR" sz="1000" dirty="0"/>
              <a:t>Site sensible, ERP, immeuble d’habitation collectif</a:t>
            </a:r>
          </a:p>
          <a:p>
            <a:pPr algn="l"/>
            <a:r>
              <a:rPr lang="fr-FR" sz="1000" dirty="0"/>
              <a:t>Infrastructures bâtimentaires (fuite ou odeur  dans sous sol, cave, etc…)</a:t>
            </a:r>
          </a:p>
          <a:p>
            <a:pPr algn="l"/>
            <a:r>
              <a:rPr lang="fr-FR" sz="1000" dirty="0"/>
              <a:t>Nombreux appels</a:t>
            </a:r>
          </a:p>
          <a:p>
            <a:pPr algn="l"/>
            <a:endParaRPr lang="fr-FR" sz="1000" dirty="0"/>
          </a:p>
        </p:txBody>
      </p:sp>
      <p:sp>
        <p:nvSpPr>
          <p:cNvPr id="33" name="ZoneTexte 29"/>
          <p:cNvSpPr txBox="1">
            <a:spLocks noChangeArrowheads="1"/>
          </p:cNvSpPr>
          <p:nvPr/>
        </p:nvSpPr>
        <p:spPr bwMode="auto">
          <a:xfrm>
            <a:off x="2286000" y="5435600"/>
            <a:ext cx="35004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fr-FR" sz="1000" dirty="0"/>
              <a:t>Présence d’une odeur de gaz?</a:t>
            </a:r>
          </a:p>
          <a:p>
            <a:pPr algn="l"/>
            <a:r>
              <a:rPr lang="fr-FR" sz="1000" dirty="0"/>
              <a:t>Présence d’une odeur différente du gaz?</a:t>
            </a:r>
          </a:p>
          <a:p>
            <a:pPr algn="l"/>
            <a:r>
              <a:rPr lang="fr-FR" sz="1000" dirty="0"/>
              <a:t>Aucune odeur particulière?</a:t>
            </a:r>
          </a:p>
          <a:p>
            <a:pPr algn="l"/>
            <a:endParaRPr lang="fr-FR" sz="1000" dirty="0"/>
          </a:p>
        </p:txBody>
      </p:sp>
      <p:sp>
        <p:nvSpPr>
          <p:cNvPr id="34" name="ZoneTexte 29"/>
          <p:cNvSpPr txBox="1">
            <a:spLocks noChangeArrowheads="1"/>
          </p:cNvSpPr>
          <p:nvPr/>
        </p:nvSpPr>
        <p:spPr bwMode="auto">
          <a:xfrm>
            <a:off x="5429250" y="5435600"/>
            <a:ext cx="2714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fr-FR" sz="1000" dirty="0"/>
              <a:t>Présence d’une odeur de gaz?</a:t>
            </a:r>
          </a:p>
          <a:p>
            <a:pPr algn="l"/>
            <a:r>
              <a:rPr lang="fr-FR" sz="1000" dirty="0"/>
              <a:t>Présence d’une odeur différente du gaz?</a:t>
            </a:r>
          </a:p>
          <a:p>
            <a:pPr algn="l"/>
            <a:r>
              <a:rPr lang="fr-FR" sz="1000" dirty="0"/>
              <a:t>Aucune odeur particulière?</a:t>
            </a:r>
          </a:p>
          <a:p>
            <a:pPr algn="l"/>
            <a:endParaRPr lang="fr-FR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5813FF-3310-4E72-81CB-9A226F75A114}" type="slidenum">
              <a:rPr lang="fr-FR" smtClean="0"/>
              <a:pPr>
                <a:defRPr/>
              </a:pPr>
              <a:t>27</a:t>
            </a:fld>
            <a:endParaRPr lang="fr-FR" dirty="0"/>
          </a:p>
        </p:txBody>
      </p:sp>
      <p:sp>
        <p:nvSpPr>
          <p:cNvPr id="6" name="Titre 5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643042" y="285728"/>
            <a:ext cx="7500958" cy="500066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Prise d’appels pour fuites de gaz 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pic>
        <p:nvPicPr>
          <p:cNvPr id="7" name="Image 6" descr="fptsr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1428728" cy="97629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752600" y="785813"/>
            <a:ext cx="190341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l" defTabSz="762000"/>
            <a:r>
              <a:rPr lang="fr-FR" sz="2800" dirty="0"/>
              <a:t>Sommaire</a:t>
            </a:r>
          </a:p>
        </p:txBody>
      </p:sp>
      <p:sp>
        <p:nvSpPr>
          <p:cNvPr id="9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627063" indent="-627063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solidFill>
                  <a:schemeClr val="bg1">
                    <a:lumMod val="85000"/>
                  </a:schemeClr>
                </a:solidFill>
                <a:latin typeface="Arial" charset="0"/>
                <a:ea typeface="+mn-ea"/>
                <a:cs typeface="+mn-cs"/>
              </a:rPr>
              <a:t>I -	Principe de fonctionnement de la grille</a:t>
            </a:r>
          </a:p>
          <a:p>
            <a:pPr marL="627063" indent="-627063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solidFill>
                  <a:schemeClr val="bg1">
                    <a:lumMod val="85000"/>
                  </a:schemeClr>
                </a:solidFill>
                <a:latin typeface="Arial" charset="0"/>
                <a:ea typeface="+mn-ea"/>
                <a:cs typeface="+mn-cs"/>
              </a:rPr>
              <a:t>II - 	Recherche d’informations visuelles</a:t>
            </a:r>
          </a:p>
          <a:p>
            <a:pPr marL="627063" indent="-627063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solidFill>
                  <a:schemeClr val="bg1">
                    <a:lumMod val="85000"/>
                  </a:schemeClr>
                </a:solidFill>
                <a:latin typeface="Arial" charset="0"/>
                <a:ea typeface="+mn-ea"/>
                <a:cs typeface="+mn-cs"/>
              </a:rPr>
              <a:t>III - Recherches d’informations sonores </a:t>
            </a:r>
          </a:p>
          <a:p>
            <a:pPr marL="627063" indent="-627063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solidFill>
                  <a:schemeClr val="bg1">
                    <a:lumMod val="85000"/>
                  </a:schemeClr>
                </a:solidFill>
                <a:latin typeface="Arial" charset="0"/>
                <a:ea typeface="+mn-ea"/>
                <a:cs typeface="+mn-cs"/>
              </a:rPr>
              <a:t>IV - Recherches des facteurs aggravants</a:t>
            </a:r>
          </a:p>
          <a:p>
            <a:pPr marL="719138" indent="-719138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solidFill>
                  <a:schemeClr val="bg2">
                    <a:lumMod val="50000"/>
                  </a:schemeClr>
                </a:solidFill>
                <a:latin typeface="Arial" charset="0"/>
                <a:ea typeface="+mn-ea"/>
                <a:cs typeface="+mn-cs"/>
              </a:rPr>
              <a:t> V -	Recherches d’informations complémentaires</a:t>
            </a:r>
          </a:p>
          <a:p>
            <a:pPr marL="719138" indent="-719138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latin typeface="Arial" charset="0"/>
                <a:ea typeface="+mn-ea"/>
                <a:cs typeface="+mn-cs"/>
              </a:rPr>
              <a:t>VI -	Les recommandations</a:t>
            </a:r>
          </a:p>
          <a:p>
            <a:pPr marL="719138" indent="-719138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latin typeface="Arial" charset="0"/>
                <a:ea typeface="+mn-ea"/>
                <a:cs typeface="+mn-cs"/>
              </a:rPr>
              <a:t>VII -	Appels des services partenaires</a:t>
            </a:r>
          </a:p>
          <a:p>
            <a:pPr marL="719138" indent="-719138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latin typeface="Arial" charset="0"/>
                <a:ea typeface="+mn-ea"/>
                <a:cs typeface="+mn-cs"/>
              </a:rPr>
              <a:t>VIII - Grille de questionnement</a:t>
            </a:r>
          </a:p>
          <a:p>
            <a:pPr marL="719138" indent="-719138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latin typeface="Arial" charset="0"/>
                <a:ea typeface="+mn-ea"/>
                <a:cs typeface="+mn-cs"/>
              </a:rPr>
              <a:t>IX -	 Exercice applicatif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5813FF-3310-4E72-81CB-9A226F75A114}" type="slidenum">
              <a:rPr lang="fr-FR" smtClean="0"/>
              <a:pPr>
                <a:defRPr/>
              </a:pPr>
              <a:t>28</a:t>
            </a:fld>
            <a:endParaRPr lang="fr-FR" dirty="0"/>
          </a:p>
        </p:txBody>
      </p:sp>
      <p:sp>
        <p:nvSpPr>
          <p:cNvPr id="6" name="Titre 5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028804" y="285728"/>
            <a:ext cx="7115196" cy="511156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Prise d’appels pour fuites de gaz 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pic>
        <p:nvPicPr>
          <p:cNvPr id="7" name="Image 6" descr="fptsr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1428728" cy="97629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142976" y="1000108"/>
            <a:ext cx="831532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 defTabSz="762000"/>
            <a:r>
              <a:rPr lang="fr-FR" sz="2800" b="0" dirty="0" smtClean="0"/>
              <a:t> </a:t>
            </a:r>
            <a:r>
              <a:rPr lang="fr-FR" sz="2800" b="0" dirty="0"/>
              <a:t>Recherche d’informations complémentaires</a:t>
            </a:r>
          </a:p>
          <a:p>
            <a:pPr algn="l" defTabSz="762000"/>
            <a:endParaRPr lang="fr-FR" sz="2800" dirty="0"/>
          </a:p>
        </p:txBody>
      </p:sp>
      <p:sp>
        <p:nvSpPr>
          <p:cNvPr id="10" name="ZoneTexte 5"/>
          <p:cNvSpPr txBox="1">
            <a:spLocks noChangeArrowheads="1"/>
          </p:cNvSpPr>
          <p:nvPr/>
        </p:nvSpPr>
        <p:spPr bwMode="auto">
          <a:xfrm>
            <a:off x="285750" y="3252788"/>
            <a:ext cx="40719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fr-FR" sz="2400" b="0" dirty="0" smtClean="0"/>
              <a:t>Evacuation </a:t>
            </a:r>
            <a:r>
              <a:rPr lang="fr-FR" sz="2400" b="0" dirty="0"/>
              <a:t>commencée :</a:t>
            </a:r>
          </a:p>
        </p:txBody>
      </p:sp>
      <p:sp>
        <p:nvSpPr>
          <p:cNvPr id="16" name="ZoneTexte 4"/>
          <p:cNvSpPr txBox="1">
            <a:spLocks noGrp="1" noChangeArrowheads="1"/>
          </p:cNvSpPr>
          <p:nvPr>
            <p:ph idx="1"/>
          </p:nvPr>
        </p:nvSpPr>
        <p:spPr bwMode="auto">
          <a:xfrm>
            <a:off x="500034" y="1571612"/>
            <a:ext cx="8229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None/>
            </a:pPr>
            <a:r>
              <a:rPr lang="fr-FR" sz="2400" b="0" dirty="0" smtClean="0"/>
              <a:t>  </a:t>
            </a:r>
            <a:endParaRPr lang="fr-FR" sz="2400" b="0" dirty="0"/>
          </a:p>
        </p:txBody>
      </p:sp>
      <p:sp>
        <p:nvSpPr>
          <p:cNvPr id="19" name="ZoneTexte 4"/>
          <p:cNvSpPr txBox="1">
            <a:spLocks noChangeArrowheads="1"/>
          </p:cNvSpPr>
          <p:nvPr/>
        </p:nvSpPr>
        <p:spPr bwMode="auto">
          <a:xfrm>
            <a:off x="285750" y="1928813"/>
            <a:ext cx="47863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fr-FR" sz="2400" b="0" dirty="0"/>
              <a:t>Périmètre de sécurité a priori :</a:t>
            </a:r>
          </a:p>
        </p:txBody>
      </p:sp>
      <p:sp>
        <p:nvSpPr>
          <p:cNvPr id="20" name="ZoneTexte 6"/>
          <p:cNvSpPr txBox="1">
            <a:spLocks noChangeArrowheads="1"/>
          </p:cNvSpPr>
          <p:nvPr/>
        </p:nvSpPr>
        <p:spPr bwMode="auto">
          <a:xfrm>
            <a:off x="214313" y="4500563"/>
            <a:ext cx="48577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fr-FR" sz="2400" b="0" dirty="0"/>
              <a:t>Secours à personne :    Victimes</a:t>
            </a:r>
          </a:p>
        </p:txBody>
      </p:sp>
      <p:sp>
        <p:nvSpPr>
          <p:cNvPr id="21" name="ZoneTexte 10"/>
          <p:cNvSpPr txBox="1">
            <a:spLocks noChangeArrowheads="1"/>
          </p:cNvSpPr>
          <p:nvPr/>
        </p:nvSpPr>
        <p:spPr bwMode="auto">
          <a:xfrm>
            <a:off x="5643570" y="2000240"/>
            <a:ext cx="6635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0" dirty="0"/>
              <a:t>Oui</a:t>
            </a:r>
          </a:p>
        </p:txBody>
      </p:sp>
      <p:sp>
        <p:nvSpPr>
          <p:cNvPr id="22" name="ZoneTexte 12"/>
          <p:cNvSpPr txBox="1">
            <a:spLocks noChangeArrowheads="1"/>
          </p:cNvSpPr>
          <p:nvPr/>
        </p:nvSpPr>
        <p:spPr bwMode="auto">
          <a:xfrm>
            <a:off x="5675313" y="3252788"/>
            <a:ext cx="6635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0" dirty="0"/>
              <a:t>Oui</a:t>
            </a:r>
          </a:p>
        </p:txBody>
      </p:sp>
      <p:sp>
        <p:nvSpPr>
          <p:cNvPr id="23" name="ZoneTexte 7"/>
          <p:cNvSpPr txBox="1">
            <a:spLocks noChangeArrowheads="1"/>
          </p:cNvSpPr>
          <p:nvPr/>
        </p:nvSpPr>
        <p:spPr bwMode="auto">
          <a:xfrm>
            <a:off x="5643570" y="4500570"/>
            <a:ext cx="6635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0" dirty="0"/>
              <a:t>Oui</a:t>
            </a:r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6786563" y="2071688"/>
            <a:ext cx="214312" cy="214312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6786563" y="3395663"/>
            <a:ext cx="214312" cy="214312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6786563" y="4643438"/>
            <a:ext cx="214312" cy="214312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7" name="ZoneTexte 11"/>
          <p:cNvSpPr txBox="1">
            <a:spLocks noChangeArrowheads="1"/>
          </p:cNvSpPr>
          <p:nvPr/>
        </p:nvSpPr>
        <p:spPr bwMode="auto">
          <a:xfrm>
            <a:off x="7678738" y="1966913"/>
            <a:ext cx="7508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0" dirty="0"/>
              <a:t>Non</a:t>
            </a:r>
          </a:p>
        </p:txBody>
      </p:sp>
      <p:sp>
        <p:nvSpPr>
          <p:cNvPr id="28" name="ZoneTexte 13"/>
          <p:cNvSpPr txBox="1">
            <a:spLocks noChangeArrowheads="1"/>
          </p:cNvSpPr>
          <p:nvPr/>
        </p:nvSpPr>
        <p:spPr bwMode="auto">
          <a:xfrm>
            <a:off x="7675563" y="3252788"/>
            <a:ext cx="7508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0" dirty="0"/>
              <a:t>Non</a:t>
            </a:r>
          </a:p>
        </p:txBody>
      </p:sp>
      <p:sp>
        <p:nvSpPr>
          <p:cNvPr id="29" name="ZoneTexte 8"/>
          <p:cNvSpPr txBox="1">
            <a:spLocks noChangeArrowheads="1"/>
          </p:cNvSpPr>
          <p:nvPr/>
        </p:nvSpPr>
        <p:spPr bwMode="auto">
          <a:xfrm>
            <a:off x="7678738" y="4500563"/>
            <a:ext cx="7508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0" dirty="0"/>
              <a:t>Non</a:t>
            </a:r>
          </a:p>
        </p:txBody>
      </p: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8643938" y="2071688"/>
            <a:ext cx="214312" cy="214312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8643938" y="3395663"/>
            <a:ext cx="214312" cy="214312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32" name="Rectangle 31"/>
          <p:cNvSpPr>
            <a:spLocks noChangeArrowheads="1"/>
          </p:cNvSpPr>
          <p:nvPr/>
        </p:nvSpPr>
        <p:spPr bwMode="auto">
          <a:xfrm>
            <a:off x="8643966" y="4572008"/>
            <a:ext cx="214312" cy="214312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33" name="ZoneTexte 9"/>
          <p:cNvSpPr txBox="1">
            <a:spLocks noChangeArrowheads="1"/>
          </p:cNvSpPr>
          <p:nvPr/>
        </p:nvSpPr>
        <p:spPr bwMode="auto">
          <a:xfrm>
            <a:off x="4071934" y="5429264"/>
            <a:ext cx="17859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0" dirty="0"/>
              <a:t>Combien ?</a:t>
            </a:r>
          </a:p>
        </p:txBody>
      </p:sp>
      <p:sp>
        <p:nvSpPr>
          <p:cNvPr id="34" name="Rectangle 21"/>
          <p:cNvSpPr>
            <a:spLocks noChangeArrowheads="1"/>
          </p:cNvSpPr>
          <p:nvPr/>
        </p:nvSpPr>
        <p:spPr bwMode="auto">
          <a:xfrm>
            <a:off x="6286512" y="5429264"/>
            <a:ext cx="1571625" cy="428625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5813FF-3310-4E72-81CB-9A226F75A114}" type="slidenum">
              <a:rPr lang="fr-FR" smtClean="0"/>
              <a:pPr>
                <a:defRPr/>
              </a:pPr>
              <a:t>29</a:t>
            </a:fld>
            <a:endParaRPr lang="fr-FR" dirty="0"/>
          </a:p>
        </p:txBody>
      </p:sp>
      <p:sp>
        <p:nvSpPr>
          <p:cNvPr id="6" name="Titre 5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714480" y="274638"/>
            <a:ext cx="7429520" cy="511156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Prise d’appels pour fuites de gaz 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pic>
        <p:nvPicPr>
          <p:cNvPr id="7" name="Image 6" descr="fptsr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1428728" cy="97629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752600" y="785813"/>
            <a:ext cx="190341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l" defTabSz="762000"/>
            <a:r>
              <a:rPr lang="fr-FR" sz="2800" dirty="0"/>
              <a:t>Sommaire</a:t>
            </a:r>
          </a:p>
        </p:txBody>
      </p:sp>
      <p:sp>
        <p:nvSpPr>
          <p:cNvPr id="9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627063" indent="-627063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solidFill>
                  <a:schemeClr val="bg1">
                    <a:lumMod val="85000"/>
                  </a:schemeClr>
                </a:solidFill>
                <a:latin typeface="Arial" charset="0"/>
                <a:ea typeface="+mn-ea"/>
                <a:cs typeface="+mn-cs"/>
              </a:rPr>
              <a:t>I -	Principe de fonctionnement de la grille</a:t>
            </a:r>
          </a:p>
          <a:p>
            <a:pPr marL="627063" indent="-627063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solidFill>
                  <a:schemeClr val="bg1">
                    <a:lumMod val="85000"/>
                  </a:schemeClr>
                </a:solidFill>
                <a:latin typeface="Arial" charset="0"/>
                <a:ea typeface="+mn-ea"/>
                <a:cs typeface="+mn-cs"/>
              </a:rPr>
              <a:t>II - 	Recherche d’informations visuelles</a:t>
            </a:r>
          </a:p>
          <a:p>
            <a:pPr marL="627063" indent="-627063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solidFill>
                  <a:schemeClr val="bg1">
                    <a:lumMod val="85000"/>
                  </a:schemeClr>
                </a:solidFill>
                <a:latin typeface="Arial" charset="0"/>
                <a:ea typeface="+mn-ea"/>
                <a:cs typeface="+mn-cs"/>
              </a:rPr>
              <a:t>III - Recherches d’informations sonores </a:t>
            </a:r>
          </a:p>
          <a:p>
            <a:pPr marL="627063" indent="-627063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solidFill>
                  <a:schemeClr val="bg1">
                    <a:lumMod val="85000"/>
                  </a:schemeClr>
                </a:solidFill>
                <a:latin typeface="Arial" charset="0"/>
                <a:ea typeface="+mn-ea"/>
                <a:cs typeface="+mn-cs"/>
              </a:rPr>
              <a:t>IV - Recherches des facteurs aggravants</a:t>
            </a:r>
          </a:p>
          <a:p>
            <a:pPr marL="719138" indent="-719138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solidFill>
                  <a:schemeClr val="bg2">
                    <a:lumMod val="50000"/>
                  </a:schemeClr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fr-FR" sz="2800" kern="1200" dirty="0">
                <a:solidFill>
                  <a:schemeClr val="bg1">
                    <a:lumMod val="85000"/>
                  </a:schemeClr>
                </a:solidFill>
                <a:latin typeface="Arial" charset="0"/>
                <a:ea typeface="+mn-ea"/>
                <a:cs typeface="+mn-cs"/>
              </a:rPr>
              <a:t>V -	Recherches d’informations complémentaires</a:t>
            </a:r>
          </a:p>
          <a:p>
            <a:pPr marL="719138" indent="-719138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solidFill>
                  <a:schemeClr val="bg2">
                    <a:lumMod val="50000"/>
                  </a:schemeClr>
                </a:solidFill>
                <a:latin typeface="Arial" charset="0"/>
                <a:ea typeface="+mn-ea"/>
                <a:cs typeface="+mn-cs"/>
              </a:rPr>
              <a:t>VI -	Les recommandations</a:t>
            </a:r>
          </a:p>
          <a:p>
            <a:pPr marL="719138" indent="-719138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latin typeface="Arial" charset="0"/>
                <a:ea typeface="+mn-ea"/>
                <a:cs typeface="+mn-cs"/>
              </a:rPr>
              <a:t>VII -	Appels des services partenaires</a:t>
            </a:r>
          </a:p>
          <a:p>
            <a:pPr marL="719138" indent="-719138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latin typeface="Arial" charset="0"/>
                <a:ea typeface="+mn-ea"/>
                <a:cs typeface="+mn-cs"/>
              </a:rPr>
              <a:t>VIII - Grille de questionnement</a:t>
            </a:r>
          </a:p>
          <a:p>
            <a:pPr marL="719138" indent="-719138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latin typeface="Arial" charset="0"/>
                <a:ea typeface="+mn-ea"/>
                <a:cs typeface="+mn-cs"/>
              </a:rPr>
              <a:t>IX -	 Exercice applicatif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5813FF-3310-4E72-81CB-9A226F75A114}" type="slidenum">
              <a:rPr lang="fr-FR" smtClean="0"/>
              <a:pPr>
                <a:defRPr/>
              </a:pPr>
              <a:t>30</a:t>
            </a:fld>
            <a:endParaRPr lang="fr-FR" dirty="0"/>
          </a:p>
        </p:txBody>
      </p:sp>
      <p:sp>
        <p:nvSpPr>
          <p:cNvPr id="6" name="Titre 5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571604" y="214290"/>
            <a:ext cx="7429552" cy="500066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Prise d’appels pour fuites de gaz 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pic>
        <p:nvPicPr>
          <p:cNvPr id="7" name="Image 6" descr="fptsr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1428728" cy="97629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733550" y="790575"/>
            <a:ext cx="4621458" cy="95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ctr" defTabSz="762000"/>
            <a:r>
              <a:rPr lang="fr-FR" sz="2800" dirty="0" smtClean="0"/>
              <a:t>        </a:t>
            </a:r>
            <a:r>
              <a:rPr lang="fr-FR" sz="2800" b="0" dirty="0" smtClean="0"/>
              <a:t> </a:t>
            </a:r>
            <a:r>
              <a:rPr lang="fr-FR" sz="2800" b="0" u="sng" dirty="0"/>
              <a:t>Les recommandations</a:t>
            </a:r>
          </a:p>
          <a:p>
            <a:pPr algn="l" defTabSz="762000"/>
            <a:endParaRPr lang="fr-FR" sz="2800" dirty="0"/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2357422" y="1500174"/>
            <a:ext cx="2175211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l"/>
            <a:r>
              <a:rPr lang="fr-FR" sz="2400" b="1" dirty="0"/>
              <a:t>Voie publique</a:t>
            </a:r>
          </a:p>
        </p:txBody>
      </p:sp>
      <p:sp>
        <p:nvSpPr>
          <p:cNvPr id="10" name="ZoneTexte 19"/>
          <p:cNvSpPr txBox="1">
            <a:spLocks noGrp="1" noChangeArrowheads="1"/>
          </p:cNvSpPr>
          <p:nvPr>
            <p:ph idx="1"/>
          </p:nvPr>
        </p:nvSpPr>
        <p:spPr bwMode="auto">
          <a:xfrm>
            <a:off x="500034" y="2285992"/>
            <a:ext cx="8229600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None/>
            </a:pPr>
            <a:r>
              <a:rPr lang="fr-FR" sz="2400" b="0" dirty="0" smtClean="0"/>
              <a:t>- Eteignez </a:t>
            </a:r>
            <a:r>
              <a:rPr lang="fr-FR" sz="2400" b="0" dirty="0"/>
              <a:t>vos cigarettes et téléphone</a:t>
            </a:r>
          </a:p>
        </p:txBody>
      </p:sp>
      <p:sp>
        <p:nvSpPr>
          <p:cNvPr id="11" name="ZoneTexte 19"/>
          <p:cNvSpPr txBox="1">
            <a:spLocks noChangeArrowheads="1"/>
          </p:cNvSpPr>
          <p:nvPr/>
        </p:nvSpPr>
        <p:spPr bwMode="auto">
          <a:xfrm>
            <a:off x="285750" y="3000375"/>
            <a:ext cx="8358188" cy="73866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endParaRPr lang="fr-FR" b="0" dirty="0"/>
          </a:p>
          <a:p>
            <a:pPr algn="l"/>
            <a:r>
              <a:rPr lang="fr-FR" sz="2400" dirty="0" smtClean="0"/>
              <a:t>  - </a:t>
            </a:r>
            <a:r>
              <a:rPr lang="fr-FR" sz="2400" b="0" dirty="0" smtClean="0"/>
              <a:t>N’utilisez </a:t>
            </a:r>
            <a:r>
              <a:rPr lang="fr-FR" sz="2400" b="0" dirty="0"/>
              <a:t>pas de matériel électrique et thermique</a:t>
            </a:r>
          </a:p>
        </p:txBody>
      </p:sp>
      <p:sp>
        <p:nvSpPr>
          <p:cNvPr id="12" name="ZoneTexte 19"/>
          <p:cNvSpPr txBox="1">
            <a:spLocks noChangeArrowheads="1"/>
          </p:cNvSpPr>
          <p:nvPr/>
        </p:nvSpPr>
        <p:spPr bwMode="auto">
          <a:xfrm>
            <a:off x="357188" y="3929063"/>
            <a:ext cx="8358187" cy="73866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endParaRPr lang="fr-FR" b="0" dirty="0"/>
          </a:p>
          <a:p>
            <a:pPr algn="l"/>
            <a:r>
              <a:rPr lang="fr-FR" sz="2400" b="0" dirty="0"/>
              <a:t>- Eloignez vous de la zone</a:t>
            </a:r>
          </a:p>
        </p:txBody>
      </p:sp>
      <p:sp>
        <p:nvSpPr>
          <p:cNvPr id="13" name="ZoneTexte 19"/>
          <p:cNvSpPr txBox="1">
            <a:spLocks noChangeArrowheads="1"/>
          </p:cNvSpPr>
          <p:nvPr/>
        </p:nvSpPr>
        <p:spPr bwMode="auto">
          <a:xfrm>
            <a:off x="357188" y="4741863"/>
            <a:ext cx="8358187" cy="73866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endParaRPr lang="fr-FR" b="0" dirty="0"/>
          </a:p>
          <a:p>
            <a:pPr algn="l"/>
            <a:r>
              <a:rPr lang="fr-FR" b="0" dirty="0"/>
              <a:t>- </a:t>
            </a:r>
            <a:r>
              <a:rPr lang="fr-FR" sz="2400" b="0" dirty="0"/>
              <a:t>Attendez les secours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5813FF-3310-4E72-81CB-9A226F75A114}" type="slidenum">
              <a:rPr lang="fr-FR" smtClean="0"/>
              <a:pPr>
                <a:defRPr/>
              </a:pPr>
              <a:t>31</a:t>
            </a:fld>
            <a:endParaRPr lang="fr-FR" dirty="0"/>
          </a:p>
        </p:txBody>
      </p:sp>
      <p:sp>
        <p:nvSpPr>
          <p:cNvPr id="6" name="Titre 5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500166" y="274638"/>
            <a:ext cx="7500990" cy="43971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Prise d’appels pour fuites de gaz 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pic>
        <p:nvPicPr>
          <p:cNvPr id="7" name="Image 6" descr="fptsr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1428728" cy="97629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733550" y="785813"/>
            <a:ext cx="4720844" cy="95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ctr" defTabSz="762000"/>
            <a:r>
              <a:rPr lang="fr-FR" sz="2800" b="0" dirty="0" smtClean="0"/>
              <a:t>          Les </a:t>
            </a:r>
            <a:r>
              <a:rPr lang="fr-FR" sz="2800" b="0" dirty="0"/>
              <a:t>recommandations</a:t>
            </a:r>
          </a:p>
          <a:p>
            <a:pPr algn="l" defTabSz="762000"/>
            <a:endParaRPr lang="fr-FR" sz="2800" dirty="0"/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3643306" y="1357298"/>
            <a:ext cx="2036776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l"/>
            <a:r>
              <a:rPr lang="fr-FR" sz="2400" dirty="0"/>
              <a:t>Voie publique</a:t>
            </a:r>
          </a:p>
        </p:txBody>
      </p:sp>
      <p:sp>
        <p:nvSpPr>
          <p:cNvPr id="10" name="ZoneTexte 8"/>
          <p:cNvSpPr txBox="1">
            <a:spLocks noGrp="1" noChangeArrowheads="1"/>
          </p:cNvSpPr>
          <p:nvPr>
            <p:ph idx="1"/>
          </p:nvPr>
        </p:nvSpPr>
        <p:spPr bwMode="auto">
          <a:xfrm>
            <a:off x="500034" y="2214554"/>
            <a:ext cx="8229600" cy="1397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None/>
            </a:pPr>
            <a:r>
              <a:rPr lang="fr-FR" sz="2000" dirty="0" smtClean="0">
                <a:cs typeface="Arial" charset="0"/>
              </a:rPr>
              <a:t> Périmètre </a:t>
            </a:r>
            <a:r>
              <a:rPr lang="fr-FR" sz="2000" dirty="0">
                <a:cs typeface="Arial" charset="0"/>
              </a:rPr>
              <a:t>de sécurité a priori :           OUI                            </a:t>
            </a:r>
            <a:r>
              <a:rPr lang="fr-FR" sz="2000" dirty="0" smtClean="0">
                <a:cs typeface="Arial" charset="0"/>
              </a:rPr>
              <a:t>NON</a:t>
            </a:r>
            <a:endParaRPr lang="fr-FR" sz="2000" dirty="0">
              <a:cs typeface="Arial" charset="0"/>
            </a:endParaRPr>
          </a:p>
          <a:p>
            <a:pPr algn="l">
              <a:buNone/>
            </a:pPr>
            <a:r>
              <a:rPr lang="fr-FR" sz="2000" dirty="0">
                <a:cs typeface="Arial" charset="0"/>
              </a:rPr>
              <a:t>	</a:t>
            </a:r>
          </a:p>
          <a:p>
            <a:pPr algn="l">
              <a:buNone/>
            </a:pPr>
            <a:r>
              <a:rPr lang="fr-FR" sz="2000" dirty="0" smtClean="0">
                <a:cs typeface="Arial" charset="0"/>
              </a:rPr>
              <a:t> Evacuation </a:t>
            </a:r>
            <a:r>
              <a:rPr lang="fr-FR" sz="1800" dirty="0">
                <a:cs typeface="Arial" charset="0"/>
              </a:rPr>
              <a:t>commencée</a:t>
            </a:r>
            <a:r>
              <a:rPr lang="fr-FR" sz="2000" dirty="0">
                <a:cs typeface="Arial" charset="0"/>
              </a:rPr>
              <a:t> :                  </a:t>
            </a:r>
            <a:r>
              <a:rPr lang="fr-FR" sz="2000" dirty="0" smtClean="0">
                <a:cs typeface="Arial" charset="0"/>
              </a:rPr>
              <a:t>   </a:t>
            </a:r>
            <a:r>
              <a:rPr lang="fr-FR" sz="2000" dirty="0">
                <a:cs typeface="Arial" charset="0"/>
              </a:rPr>
              <a:t>OUI                          </a:t>
            </a:r>
            <a:r>
              <a:rPr lang="fr-FR" sz="2000" dirty="0" smtClean="0">
                <a:cs typeface="Arial" charset="0"/>
              </a:rPr>
              <a:t>  </a:t>
            </a:r>
            <a:r>
              <a:rPr lang="fr-FR" sz="2000" dirty="0">
                <a:cs typeface="Arial" charset="0"/>
              </a:rPr>
              <a:t>NON</a:t>
            </a:r>
          </a:p>
          <a:p>
            <a:pPr algn="l">
              <a:buNone/>
            </a:pPr>
            <a:r>
              <a:rPr lang="fr-FR" sz="1400" dirty="0">
                <a:cs typeface="Arial" charset="0"/>
              </a:rPr>
              <a:t> </a:t>
            </a: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428596" y="3571876"/>
            <a:ext cx="81439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fr-FR" dirty="0" smtClean="0">
                <a:cs typeface="Arial" charset="0"/>
              </a:rPr>
              <a:t> Secours </a:t>
            </a:r>
            <a:r>
              <a:rPr lang="fr-FR" dirty="0">
                <a:cs typeface="Arial" charset="0"/>
              </a:rPr>
              <a:t>à personne :     </a:t>
            </a:r>
            <a:r>
              <a:rPr lang="fr-FR" dirty="0" smtClean="0">
                <a:cs typeface="Arial" charset="0"/>
              </a:rPr>
              <a:t>    Victimes          OUI                               NON</a:t>
            </a:r>
            <a:endParaRPr lang="fr-FR" dirty="0">
              <a:cs typeface="Arial" charset="0"/>
            </a:endParaRPr>
          </a:p>
        </p:txBody>
      </p:sp>
      <p:sp>
        <p:nvSpPr>
          <p:cNvPr id="12" name="ZoneTexte 17"/>
          <p:cNvSpPr txBox="1">
            <a:spLocks noChangeArrowheads="1"/>
          </p:cNvSpPr>
          <p:nvPr/>
        </p:nvSpPr>
        <p:spPr bwMode="auto">
          <a:xfrm>
            <a:off x="642910" y="4214818"/>
            <a:ext cx="78581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fr-FR" sz="2400" b="1" u="sng" dirty="0">
                <a:cs typeface="Arial" charset="0"/>
              </a:rPr>
              <a:t>Recommandations </a:t>
            </a:r>
            <a:r>
              <a:rPr lang="fr-FR" sz="1400" b="1" u="sng" dirty="0">
                <a:cs typeface="Arial" charset="0"/>
              </a:rPr>
              <a:t>:</a:t>
            </a:r>
            <a:r>
              <a:rPr lang="fr-FR" sz="1400" dirty="0">
                <a:latin typeface="Calibri" pitchFamily="34" charset="0"/>
              </a:rPr>
              <a:t>		</a:t>
            </a:r>
          </a:p>
        </p:txBody>
      </p:sp>
      <p:sp>
        <p:nvSpPr>
          <p:cNvPr id="13" name="ZoneTexte 19"/>
          <p:cNvSpPr txBox="1">
            <a:spLocks noChangeArrowheads="1"/>
          </p:cNvSpPr>
          <p:nvPr/>
        </p:nvSpPr>
        <p:spPr bwMode="auto">
          <a:xfrm>
            <a:off x="642910" y="4929198"/>
            <a:ext cx="4857750" cy="132343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fr-FR" sz="1600" dirty="0"/>
              <a:t>Sur voie publique :</a:t>
            </a:r>
          </a:p>
          <a:p>
            <a:pPr marL="95250" indent="-95250" algn="l">
              <a:buFont typeface="Arial" pitchFamily="34" charset="0"/>
              <a:buChar char="•"/>
              <a:defRPr/>
            </a:pPr>
            <a:r>
              <a:rPr lang="fr-FR" sz="1600" dirty="0"/>
              <a:t>Eteignez vos cigarettes et téléphone</a:t>
            </a:r>
          </a:p>
          <a:p>
            <a:pPr marL="95250" indent="-95250" algn="l">
              <a:buFont typeface="Arial" pitchFamily="34" charset="0"/>
              <a:buChar char="•"/>
              <a:defRPr/>
            </a:pPr>
            <a:r>
              <a:rPr lang="fr-FR" sz="1600" dirty="0"/>
              <a:t>N’utilisez pas de matériel électrique et thermique</a:t>
            </a:r>
          </a:p>
          <a:p>
            <a:pPr marL="95250" indent="-95250" algn="l">
              <a:buFont typeface="Arial" pitchFamily="34" charset="0"/>
              <a:buChar char="•"/>
              <a:defRPr/>
            </a:pPr>
            <a:r>
              <a:rPr lang="fr-FR" sz="1600" dirty="0"/>
              <a:t>Eloignez vous de la zone </a:t>
            </a:r>
          </a:p>
          <a:p>
            <a:pPr marL="95250" indent="-95250" algn="l">
              <a:buFont typeface="Arial" pitchFamily="34" charset="0"/>
              <a:buChar char="•"/>
              <a:defRPr/>
            </a:pPr>
            <a:r>
              <a:rPr lang="fr-FR" sz="1600" dirty="0"/>
              <a:t>Attendez les secours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5813FF-3310-4E72-81CB-9A226F75A114}" type="slidenum">
              <a:rPr lang="fr-FR" smtClean="0"/>
              <a:pPr>
                <a:defRPr/>
              </a:pPr>
              <a:t>32</a:t>
            </a:fld>
            <a:endParaRPr lang="fr-FR" dirty="0"/>
          </a:p>
        </p:txBody>
      </p:sp>
      <p:sp>
        <p:nvSpPr>
          <p:cNvPr id="6" name="Titre 5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428728" y="274638"/>
            <a:ext cx="7715272" cy="43971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Prise d’appels pour fuites de gaz 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pic>
        <p:nvPicPr>
          <p:cNvPr id="7" name="Image 6" descr="fptsr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1428728" cy="97629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928794" y="785794"/>
            <a:ext cx="4720844" cy="95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ctr" defTabSz="762000"/>
            <a:r>
              <a:rPr lang="fr-FR" sz="2800" b="0" dirty="0" smtClean="0"/>
              <a:t>          </a:t>
            </a:r>
            <a:r>
              <a:rPr lang="fr-FR" sz="2800" b="0" u="sng" dirty="0" smtClean="0"/>
              <a:t>Les </a:t>
            </a:r>
            <a:r>
              <a:rPr lang="fr-FR" sz="2800" b="0" u="sng" dirty="0"/>
              <a:t>recommandations</a:t>
            </a:r>
          </a:p>
          <a:p>
            <a:pPr algn="l" defTabSz="762000"/>
            <a:endParaRPr lang="fr-FR" sz="2800" dirty="0"/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3428992" y="1571612"/>
            <a:ext cx="2803973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l"/>
            <a:r>
              <a:rPr lang="fr-FR" sz="2400" b="0" dirty="0"/>
              <a:t>Dans </a:t>
            </a:r>
            <a:r>
              <a:rPr lang="fr-FR" sz="2400" b="0" dirty="0" smtClean="0"/>
              <a:t>les bâtiments</a:t>
            </a:r>
            <a:endParaRPr lang="fr-FR" sz="2400" b="0" dirty="0"/>
          </a:p>
        </p:txBody>
      </p:sp>
      <p:sp>
        <p:nvSpPr>
          <p:cNvPr id="10" name="ZoneTexte 18"/>
          <p:cNvSpPr txBox="1">
            <a:spLocks noGrp="1" noChangeArrowheads="1"/>
          </p:cNvSpPr>
          <p:nvPr>
            <p:ph idx="1"/>
          </p:nvPr>
        </p:nvSpPr>
        <p:spPr bwMode="auto">
          <a:xfrm>
            <a:off x="428596" y="2214554"/>
            <a:ext cx="8229600" cy="584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None/>
            </a:pPr>
            <a:r>
              <a:rPr lang="fr-FR" b="0" dirty="0"/>
              <a:t>- </a:t>
            </a:r>
            <a:r>
              <a:rPr lang="fr-FR" sz="2400" b="0" dirty="0"/>
              <a:t>Fermer le gaz si possible</a:t>
            </a:r>
          </a:p>
        </p:txBody>
      </p:sp>
      <p:sp>
        <p:nvSpPr>
          <p:cNvPr id="11" name="ZoneTexte 18"/>
          <p:cNvSpPr txBox="1">
            <a:spLocks noChangeArrowheads="1"/>
          </p:cNvSpPr>
          <p:nvPr/>
        </p:nvSpPr>
        <p:spPr bwMode="auto">
          <a:xfrm>
            <a:off x="142844" y="3214686"/>
            <a:ext cx="8072438" cy="4619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fr-FR" sz="2400" b="0" dirty="0" smtClean="0"/>
              <a:t>   - </a:t>
            </a:r>
            <a:r>
              <a:rPr lang="fr-FR" sz="2400" b="0" dirty="0"/>
              <a:t>Ouvrez les fenêtres </a:t>
            </a:r>
          </a:p>
        </p:txBody>
      </p:sp>
      <p:sp>
        <p:nvSpPr>
          <p:cNvPr id="12" name="ZoneTexte 18"/>
          <p:cNvSpPr txBox="1">
            <a:spLocks noChangeArrowheads="1"/>
          </p:cNvSpPr>
          <p:nvPr/>
        </p:nvSpPr>
        <p:spPr bwMode="auto">
          <a:xfrm>
            <a:off x="428625" y="4143375"/>
            <a:ext cx="8072438" cy="461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fr-FR" sz="2400" b="0" dirty="0"/>
              <a:t>- Sortez et  attendez les secours à l’extérieur du bâtiment</a:t>
            </a:r>
          </a:p>
        </p:txBody>
      </p:sp>
      <p:sp>
        <p:nvSpPr>
          <p:cNvPr id="13" name="ZoneTexte 18"/>
          <p:cNvSpPr txBox="1">
            <a:spLocks noChangeArrowheads="1"/>
          </p:cNvSpPr>
          <p:nvPr/>
        </p:nvSpPr>
        <p:spPr bwMode="auto">
          <a:xfrm>
            <a:off x="428625" y="5143500"/>
            <a:ext cx="8072438" cy="584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endParaRPr lang="fr-FR" sz="800" b="0" dirty="0"/>
          </a:p>
          <a:p>
            <a:pPr algn="l">
              <a:buFontTx/>
              <a:buChar char="-"/>
            </a:pPr>
            <a:r>
              <a:rPr lang="fr-FR" b="0" dirty="0"/>
              <a:t> </a:t>
            </a:r>
            <a:r>
              <a:rPr lang="fr-FR" sz="2400" b="0" dirty="0"/>
              <a:t>N’utilisez pas d’appareil électrique ni de téléphone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5813FF-3310-4E72-81CB-9A226F75A114}" type="slidenum">
              <a:rPr lang="fr-FR" smtClean="0"/>
              <a:pPr>
                <a:defRPr/>
              </a:pPr>
              <a:t>33</a:t>
            </a:fld>
            <a:endParaRPr lang="fr-FR" dirty="0"/>
          </a:p>
        </p:txBody>
      </p:sp>
      <p:sp>
        <p:nvSpPr>
          <p:cNvPr id="6" name="Titre 5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428728" y="274638"/>
            <a:ext cx="7572428" cy="43971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Prise d’appels pour fuites de gaz 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pic>
        <p:nvPicPr>
          <p:cNvPr id="7" name="Image 6" descr="fptsr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1428728" cy="97629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733550" y="785813"/>
            <a:ext cx="5019003" cy="95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l" defTabSz="762000"/>
            <a:r>
              <a:rPr lang="fr-FR" sz="2800" b="0" dirty="0" smtClean="0"/>
              <a:t>             Les </a:t>
            </a:r>
            <a:r>
              <a:rPr lang="fr-FR" sz="2800" b="0" dirty="0"/>
              <a:t>recommandations</a:t>
            </a:r>
          </a:p>
          <a:p>
            <a:pPr algn="l" defTabSz="762000"/>
            <a:endParaRPr lang="fr-FR" sz="2800" dirty="0"/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2460625" y="1319213"/>
            <a:ext cx="3908442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l"/>
            <a:r>
              <a:rPr lang="fr-FR" sz="2400" b="0" dirty="0" smtClean="0"/>
              <a:t>             Dans les bâtiments</a:t>
            </a:r>
            <a:endParaRPr lang="fr-FR" sz="2400" b="0" dirty="0"/>
          </a:p>
        </p:txBody>
      </p:sp>
      <p:sp>
        <p:nvSpPr>
          <p:cNvPr id="10" name="ZoneTexte 8"/>
          <p:cNvSpPr txBox="1">
            <a:spLocks noGrp="1" noChangeArrowheads="1"/>
          </p:cNvSpPr>
          <p:nvPr>
            <p:ph idx="1"/>
          </p:nvPr>
        </p:nvSpPr>
        <p:spPr bwMode="auto">
          <a:xfrm>
            <a:off x="428596" y="2214554"/>
            <a:ext cx="8229600" cy="1083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None/>
            </a:pPr>
            <a:r>
              <a:rPr lang="fr-FR" sz="1400" dirty="0">
                <a:cs typeface="Arial" charset="0"/>
              </a:rPr>
              <a:t>Périmètre de sécurité a priori:           OUI                           </a:t>
            </a:r>
            <a:r>
              <a:rPr lang="fr-FR" sz="1400" dirty="0" smtClean="0">
                <a:cs typeface="Arial" charset="0"/>
              </a:rPr>
              <a:t> </a:t>
            </a:r>
            <a:r>
              <a:rPr lang="fr-FR" sz="1400" dirty="0">
                <a:cs typeface="Arial" charset="0"/>
              </a:rPr>
              <a:t>NON</a:t>
            </a:r>
          </a:p>
          <a:p>
            <a:pPr algn="l">
              <a:buNone/>
            </a:pPr>
            <a:r>
              <a:rPr lang="fr-FR" sz="1400" dirty="0">
                <a:cs typeface="Arial" charset="0"/>
              </a:rPr>
              <a:t>	</a:t>
            </a:r>
          </a:p>
          <a:p>
            <a:pPr algn="l">
              <a:buNone/>
            </a:pPr>
            <a:r>
              <a:rPr lang="fr-FR" sz="1400" dirty="0">
                <a:cs typeface="Arial" charset="0"/>
              </a:rPr>
              <a:t>Evacuation commencée :                 </a:t>
            </a:r>
            <a:r>
              <a:rPr lang="fr-FR" sz="1400" dirty="0" smtClean="0">
                <a:cs typeface="Arial" charset="0"/>
              </a:rPr>
              <a:t> </a:t>
            </a:r>
            <a:r>
              <a:rPr lang="fr-FR" sz="1400" dirty="0">
                <a:cs typeface="Arial" charset="0"/>
              </a:rPr>
              <a:t>OUI                            NON</a:t>
            </a:r>
          </a:p>
          <a:p>
            <a:pPr algn="l">
              <a:buNone/>
            </a:pPr>
            <a:r>
              <a:rPr lang="fr-FR" sz="1400" dirty="0">
                <a:cs typeface="Arial" charset="0"/>
              </a:rPr>
              <a:t> </a:t>
            </a: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357158" y="3214686"/>
            <a:ext cx="68580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fr-FR" sz="1400" dirty="0" smtClean="0">
                <a:cs typeface="Arial" charset="0"/>
              </a:rPr>
              <a:t>  Secours </a:t>
            </a:r>
            <a:r>
              <a:rPr lang="fr-FR" sz="1400" dirty="0">
                <a:cs typeface="Arial" charset="0"/>
              </a:rPr>
              <a:t>à personne </a:t>
            </a:r>
            <a:r>
              <a:rPr lang="fr-FR" sz="1400" dirty="0" smtClean="0">
                <a:cs typeface="Arial" charset="0"/>
              </a:rPr>
              <a:t>:Victimes          </a:t>
            </a:r>
            <a:r>
              <a:rPr lang="fr-FR" sz="1400" dirty="0">
                <a:cs typeface="Arial" charset="0"/>
              </a:rPr>
              <a:t>OUI                 </a:t>
            </a:r>
            <a:r>
              <a:rPr lang="fr-FR" sz="1400" dirty="0" smtClean="0">
                <a:cs typeface="Arial" charset="0"/>
              </a:rPr>
              <a:t>           NON</a:t>
            </a:r>
            <a:endParaRPr lang="fr-FR" sz="1400" dirty="0">
              <a:cs typeface="Arial" charset="0"/>
            </a:endParaRPr>
          </a:p>
        </p:txBody>
      </p:sp>
      <p:sp>
        <p:nvSpPr>
          <p:cNvPr id="12" name="ZoneTexte 17"/>
          <p:cNvSpPr txBox="1">
            <a:spLocks noChangeArrowheads="1"/>
          </p:cNvSpPr>
          <p:nvPr/>
        </p:nvSpPr>
        <p:spPr bwMode="auto">
          <a:xfrm>
            <a:off x="500034" y="4000504"/>
            <a:ext cx="78581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fr-FR" b="1" u="sng" dirty="0">
                <a:cs typeface="Arial" charset="0"/>
              </a:rPr>
              <a:t>Recommandations :</a:t>
            </a:r>
            <a:r>
              <a:rPr lang="fr-FR" sz="1400" dirty="0">
                <a:latin typeface="Calibri" pitchFamily="34" charset="0"/>
              </a:rPr>
              <a:t>		</a:t>
            </a:r>
          </a:p>
        </p:txBody>
      </p:sp>
      <p:sp>
        <p:nvSpPr>
          <p:cNvPr id="13" name="ZoneTexte 18"/>
          <p:cNvSpPr txBox="1">
            <a:spLocks noChangeArrowheads="1"/>
          </p:cNvSpPr>
          <p:nvPr/>
        </p:nvSpPr>
        <p:spPr bwMode="auto">
          <a:xfrm>
            <a:off x="3500430" y="4429132"/>
            <a:ext cx="4643437" cy="224676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endParaRPr lang="fr-FR" sz="1400" dirty="0"/>
          </a:p>
          <a:p>
            <a:pPr algn="l">
              <a:defRPr/>
            </a:pPr>
            <a:r>
              <a:rPr lang="fr-FR" sz="1600" dirty="0"/>
              <a:t>Dans bâtiment :</a:t>
            </a:r>
          </a:p>
          <a:p>
            <a:pPr marL="95250" indent="-95250" algn="l">
              <a:buFont typeface="Arial" pitchFamily="34" charset="0"/>
              <a:buChar char="•"/>
              <a:defRPr/>
            </a:pPr>
            <a:r>
              <a:rPr lang="fr-FR" sz="1600" dirty="0"/>
              <a:t>Fermez le gaz si possible</a:t>
            </a:r>
          </a:p>
          <a:p>
            <a:pPr marL="95250" indent="-95250" algn="l">
              <a:buFont typeface="Arial" pitchFamily="34" charset="0"/>
              <a:buChar char="•"/>
              <a:defRPr/>
            </a:pPr>
            <a:r>
              <a:rPr lang="fr-FR" sz="1600" dirty="0"/>
              <a:t>Ouvrez les fenêtres</a:t>
            </a:r>
          </a:p>
          <a:p>
            <a:pPr marL="95250" indent="-95250" algn="l">
              <a:buFont typeface="Arial" pitchFamily="34" charset="0"/>
              <a:buChar char="•"/>
              <a:defRPr/>
            </a:pPr>
            <a:r>
              <a:rPr lang="fr-FR" sz="1600" dirty="0"/>
              <a:t>Sortez et attendez les secours à l’extérieur du bâtiment</a:t>
            </a:r>
          </a:p>
          <a:p>
            <a:pPr marL="95250" indent="-95250" algn="l">
              <a:buFont typeface="Arial" pitchFamily="34" charset="0"/>
              <a:buChar char="•"/>
              <a:defRPr/>
            </a:pPr>
            <a:r>
              <a:rPr lang="fr-FR" sz="1600" dirty="0"/>
              <a:t>N’utilisez pas d’appareil électrique ni de téléphone</a:t>
            </a:r>
          </a:p>
          <a:p>
            <a:pPr algn="l">
              <a:defRPr/>
            </a:pPr>
            <a:endParaRPr lang="fr-F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5813FF-3310-4E72-81CB-9A226F75A114}" type="slidenum">
              <a:rPr lang="fr-FR" smtClean="0"/>
              <a:pPr>
                <a:defRPr/>
              </a:pPr>
              <a:t>34</a:t>
            </a:fld>
            <a:endParaRPr lang="fr-FR" dirty="0"/>
          </a:p>
        </p:txBody>
      </p:sp>
      <p:sp>
        <p:nvSpPr>
          <p:cNvPr id="6" name="Titre 5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428728" y="274638"/>
            <a:ext cx="7715272" cy="511156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Prise d’appels pour fuites de gaz 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pic>
        <p:nvPicPr>
          <p:cNvPr id="7" name="Image 6" descr="fptsr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1428728" cy="97629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752600" y="785813"/>
            <a:ext cx="190341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l" defTabSz="762000"/>
            <a:r>
              <a:rPr lang="fr-FR" sz="2800" dirty="0"/>
              <a:t>Sommaire</a:t>
            </a:r>
          </a:p>
        </p:txBody>
      </p:sp>
      <p:sp>
        <p:nvSpPr>
          <p:cNvPr id="9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627063" indent="-627063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solidFill>
                  <a:schemeClr val="bg1">
                    <a:lumMod val="85000"/>
                  </a:schemeClr>
                </a:solidFill>
                <a:latin typeface="Arial" charset="0"/>
                <a:ea typeface="+mn-ea"/>
                <a:cs typeface="+mn-cs"/>
              </a:rPr>
              <a:t>I -	Principe de fonctionnement de la grille</a:t>
            </a:r>
          </a:p>
          <a:p>
            <a:pPr marL="627063" indent="-627063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solidFill>
                  <a:schemeClr val="bg1">
                    <a:lumMod val="85000"/>
                  </a:schemeClr>
                </a:solidFill>
                <a:latin typeface="Arial" charset="0"/>
                <a:ea typeface="+mn-ea"/>
                <a:cs typeface="+mn-cs"/>
              </a:rPr>
              <a:t>II - 	Recherche d’informations visuelles</a:t>
            </a:r>
          </a:p>
          <a:p>
            <a:pPr marL="627063" indent="-627063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solidFill>
                  <a:schemeClr val="bg1">
                    <a:lumMod val="85000"/>
                  </a:schemeClr>
                </a:solidFill>
                <a:latin typeface="Arial" charset="0"/>
                <a:ea typeface="+mn-ea"/>
                <a:cs typeface="+mn-cs"/>
              </a:rPr>
              <a:t>III - Recherches d’informations sonores </a:t>
            </a:r>
          </a:p>
          <a:p>
            <a:pPr marL="627063" indent="-627063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solidFill>
                  <a:schemeClr val="bg1">
                    <a:lumMod val="85000"/>
                  </a:schemeClr>
                </a:solidFill>
                <a:latin typeface="Arial" charset="0"/>
                <a:ea typeface="+mn-ea"/>
                <a:cs typeface="+mn-cs"/>
              </a:rPr>
              <a:t>IV - Recherches des facteurs aggravants</a:t>
            </a:r>
          </a:p>
          <a:p>
            <a:pPr marL="719138" indent="-719138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solidFill>
                  <a:schemeClr val="bg2">
                    <a:lumMod val="50000"/>
                  </a:schemeClr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fr-FR" sz="2800" kern="1200" dirty="0">
                <a:solidFill>
                  <a:schemeClr val="bg1">
                    <a:lumMod val="85000"/>
                  </a:schemeClr>
                </a:solidFill>
                <a:latin typeface="Arial" charset="0"/>
                <a:ea typeface="+mn-ea"/>
                <a:cs typeface="+mn-cs"/>
              </a:rPr>
              <a:t>V -	Recherches d’informations complémentaires</a:t>
            </a:r>
          </a:p>
          <a:p>
            <a:pPr marL="719138" indent="-719138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solidFill>
                  <a:schemeClr val="bg1">
                    <a:lumMod val="85000"/>
                  </a:schemeClr>
                </a:solidFill>
                <a:latin typeface="Arial" charset="0"/>
                <a:ea typeface="+mn-ea"/>
                <a:cs typeface="+mn-cs"/>
              </a:rPr>
              <a:t>VI -	Les recommandations</a:t>
            </a:r>
          </a:p>
          <a:p>
            <a:pPr marL="719138" indent="-719138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solidFill>
                  <a:schemeClr val="bg2">
                    <a:lumMod val="50000"/>
                  </a:schemeClr>
                </a:solidFill>
                <a:latin typeface="Arial" charset="0"/>
                <a:ea typeface="+mn-ea"/>
                <a:cs typeface="+mn-cs"/>
              </a:rPr>
              <a:t>VII -	Appels des services partenaires</a:t>
            </a:r>
          </a:p>
          <a:p>
            <a:pPr marL="719138" indent="-719138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latin typeface="Arial" charset="0"/>
                <a:ea typeface="+mn-ea"/>
                <a:cs typeface="+mn-cs"/>
              </a:rPr>
              <a:t>VIII - Grille de questionnement</a:t>
            </a:r>
          </a:p>
          <a:p>
            <a:pPr marL="719138" indent="-719138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latin typeface="Arial" charset="0"/>
                <a:ea typeface="+mn-ea"/>
                <a:cs typeface="+mn-cs"/>
              </a:rPr>
              <a:t>IX -	 Exercice applicatif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5813FF-3310-4E72-81CB-9A226F75A114}" type="slidenum">
              <a:rPr lang="fr-FR" smtClean="0"/>
              <a:pPr>
                <a:defRPr/>
              </a:pPr>
              <a:t>35</a:t>
            </a:fld>
            <a:endParaRPr lang="fr-FR" dirty="0"/>
          </a:p>
        </p:txBody>
      </p:sp>
      <p:sp>
        <p:nvSpPr>
          <p:cNvPr id="6" name="Titre 5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643042" y="274638"/>
            <a:ext cx="7500958" cy="511156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Prise d’appels pour fuites de gaz 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pic>
        <p:nvPicPr>
          <p:cNvPr id="7" name="Image 6" descr="fptsr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1428728" cy="97629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8" name="ZoneTexte 14"/>
          <p:cNvSpPr txBox="1">
            <a:spLocks noChangeArrowheads="1"/>
          </p:cNvSpPr>
          <p:nvPr/>
        </p:nvSpPr>
        <p:spPr bwMode="auto">
          <a:xfrm>
            <a:off x="500063" y="1857364"/>
            <a:ext cx="8643937" cy="261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fr-FR" sz="2400" b="1" i="1" u="sng" dirty="0">
                <a:solidFill>
                  <a:srgbClr val="FF0000"/>
                </a:solidFill>
                <a:latin typeface="Calibri" pitchFamily="34" charset="0"/>
              </a:rPr>
              <a:t>PROCEDURE GAZ RENFORCEE </a:t>
            </a:r>
            <a:r>
              <a:rPr lang="fr-FR" sz="2400" b="1" i="1" dirty="0">
                <a:solidFill>
                  <a:srgbClr val="FF0000"/>
                </a:solidFill>
                <a:latin typeface="Calibri" pitchFamily="34" charset="0"/>
              </a:rPr>
              <a:t>: </a:t>
            </a:r>
            <a:endParaRPr lang="fr-FR" sz="2400" b="1" dirty="0">
              <a:solidFill>
                <a:srgbClr val="FF0000"/>
              </a:solidFill>
              <a:latin typeface="Calibri" pitchFamily="34" charset="0"/>
            </a:endParaRPr>
          </a:p>
          <a:p>
            <a:pPr algn="l">
              <a:defRPr/>
            </a:pPr>
            <a:r>
              <a:rPr lang="fr-FR" sz="2000" b="0" dirty="0">
                <a:solidFill>
                  <a:srgbClr val="FF0000"/>
                </a:solidFill>
                <a:latin typeface="Calibri" pitchFamily="34" charset="0"/>
              </a:rPr>
              <a:t>				- Opérateur réseau gaz</a:t>
            </a:r>
          </a:p>
          <a:p>
            <a:pPr algn="l">
              <a:defRPr/>
            </a:pPr>
            <a:r>
              <a:rPr lang="fr-FR" sz="2000" b="0" dirty="0">
                <a:solidFill>
                  <a:srgbClr val="FF0000"/>
                </a:solidFill>
                <a:latin typeface="Calibri" pitchFamily="34" charset="0"/>
              </a:rPr>
              <a:t>				- Police / Gendarmerie</a:t>
            </a:r>
          </a:p>
          <a:p>
            <a:pPr algn="l">
              <a:defRPr/>
            </a:pPr>
            <a:r>
              <a:rPr lang="fr-FR" sz="2000" b="0" dirty="0">
                <a:solidFill>
                  <a:srgbClr val="FF0000"/>
                </a:solidFill>
                <a:latin typeface="Calibri" pitchFamily="34" charset="0"/>
              </a:rPr>
              <a:t>				- </a:t>
            </a:r>
            <a:r>
              <a:rPr lang="fr-FR" sz="2000" b="0" dirty="0" smtClean="0">
                <a:solidFill>
                  <a:srgbClr val="FF0000"/>
                </a:solidFill>
                <a:latin typeface="Calibri" pitchFamily="34" charset="0"/>
              </a:rPr>
              <a:t>ERDF</a:t>
            </a:r>
            <a:endParaRPr lang="fr-FR" sz="2000" b="0" dirty="0">
              <a:solidFill>
                <a:srgbClr val="FF0000"/>
              </a:solidFill>
              <a:latin typeface="Calibri" pitchFamily="34" charset="0"/>
            </a:endParaRPr>
          </a:p>
          <a:p>
            <a:pPr algn="l">
              <a:defRPr/>
            </a:pPr>
            <a:r>
              <a:rPr lang="fr-FR" sz="2000" b="0" dirty="0">
                <a:solidFill>
                  <a:srgbClr val="FF0000"/>
                </a:solidFill>
                <a:latin typeface="Calibri" pitchFamily="34" charset="0"/>
              </a:rPr>
              <a:t>				- Elus</a:t>
            </a:r>
          </a:p>
          <a:p>
            <a:pPr algn="l">
              <a:defRPr/>
            </a:pPr>
            <a:r>
              <a:rPr lang="fr-FR" sz="2000" b="0" dirty="0">
                <a:solidFill>
                  <a:srgbClr val="FF0000"/>
                </a:solidFill>
                <a:latin typeface="Calibri" pitchFamily="34" charset="0"/>
              </a:rPr>
              <a:t>				- SAMU</a:t>
            </a:r>
          </a:p>
          <a:p>
            <a:pPr marL="3671888" indent="-3671888" algn="l">
              <a:defRPr/>
            </a:pPr>
            <a:r>
              <a:rPr lang="fr-FR" sz="2000" b="0" dirty="0">
                <a:solidFill>
                  <a:srgbClr val="FF0000"/>
                </a:solidFill>
                <a:latin typeface="Calibri" pitchFamily="34" charset="0"/>
              </a:rPr>
              <a:t>	- Gestionnaires réseaux (transports en   </a:t>
            </a:r>
            <a:r>
              <a:rPr lang="fr-FR" sz="2000" b="0" dirty="0" smtClean="0">
                <a:solidFill>
                  <a:srgbClr val="FF0000"/>
                </a:solidFill>
                <a:latin typeface="Calibri" pitchFamily="34" charset="0"/>
              </a:rPr>
              <a:t>  commun</a:t>
            </a:r>
            <a:r>
              <a:rPr lang="fr-FR" sz="2000" b="0" dirty="0">
                <a:solidFill>
                  <a:srgbClr val="FF0000"/>
                </a:solidFill>
                <a:latin typeface="Calibri" pitchFamily="34" charset="0"/>
              </a:rPr>
              <a:t>, égouts, etc.……)</a:t>
            </a:r>
            <a:endParaRPr lang="fr-FR" sz="2000" dirty="0">
              <a:latin typeface="Calibri" pitchFamily="34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1714480" y="1000108"/>
            <a:ext cx="6159763" cy="95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l" defTabSz="762000"/>
            <a:r>
              <a:rPr lang="fr-FR" sz="2800" dirty="0" smtClean="0"/>
              <a:t>        </a:t>
            </a:r>
            <a:r>
              <a:rPr lang="fr-FR" sz="2800" b="0" dirty="0" smtClean="0"/>
              <a:t> </a:t>
            </a:r>
            <a:r>
              <a:rPr lang="fr-FR" sz="2800" b="0" dirty="0"/>
              <a:t>Appels des services partenaires</a:t>
            </a:r>
          </a:p>
          <a:p>
            <a:pPr algn="l" defTabSz="762000"/>
            <a:endParaRPr lang="fr-FR" sz="2800" dirty="0"/>
          </a:p>
        </p:txBody>
      </p:sp>
      <p:sp>
        <p:nvSpPr>
          <p:cNvPr id="10" name="ZoneTexte 14"/>
          <p:cNvSpPr txBox="1">
            <a:spLocks noGrp="1" noChangeArrowheads="1"/>
          </p:cNvSpPr>
          <p:nvPr>
            <p:ph idx="1"/>
          </p:nvPr>
        </p:nvSpPr>
        <p:spPr bwMode="auto">
          <a:xfrm>
            <a:off x="500034" y="4643446"/>
            <a:ext cx="8229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None/>
            </a:pPr>
            <a:r>
              <a:rPr lang="fr-FR" sz="2400" b="1" i="1" u="sng" dirty="0" smtClean="0">
                <a:latin typeface="Calibri" pitchFamily="34" charset="0"/>
              </a:rPr>
              <a:t>PROCEDURE GAZ CLASSIQUE</a:t>
            </a:r>
            <a:r>
              <a:rPr lang="fr-FR" sz="2400" b="1" i="1" dirty="0" smtClean="0">
                <a:latin typeface="Calibri" pitchFamily="34" charset="0"/>
              </a:rPr>
              <a:t> :</a:t>
            </a:r>
          </a:p>
          <a:p>
            <a:pPr algn="l">
              <a:buNone/>
            </a:pPr>
            <a:r>
              <a:rPr lang="fr-FR" sz="2000" i="1" dirty="0">
                <a:latin typeface="Calibri" pitchFamily="34" charset="0"/>
              </a:rPr>
              <a:t>				- Opérateur du réseau gaz</a:t>
            </a:r>
          </a:p>
          <a:p>
            <a:pPr algn="l">
              <a:buNone/>
            </a:pPr>
            <a:r>
              <a:rPr lang="fr-FR" sz="2000" i="1" dirty="0">
                <a:latin typeface="Calibri" pitchFamily="34" charset="0"/>
              </a:rPr>
              <a:t>			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5813FF-3310-4E72-81CB-9A226F75A114}" type="slidenum">
              <a:rPr lang="fr-FR" smtClean="0"/>
              <a:pPr>
                <a:defRPr/>
              </a:pPr>
              <a:t>36</a:t>
            </a:fld>
            <a:endParaRPr lang="fr-FR" dirty="0"/>
          </a:p>
        </p:txBody>
      </p:sp>
      <p:sp>
        <p:nvSpPr>
          <p:cNvPr id="6" name="Titre 5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643042" y="274638"/>
            <a:ext cx="7500958" cy="511156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Prise d’appels pour fuites de gaz 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pic>
        <p:nvPicPr>
          <p:cNvPr id="7" name="Image 6" descr="fptsr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1428728" cy="97629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752600" y="785813"/>
            <a:ext cx="190341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l" defTabSz="762000"/>
            <a:r>
              <a:rPr lang="fr-FR" sz="2800" dirty="0"/>
              <a:t>Sommaire</a:t>
            </a:r>
          </a:p>
        </p:txBody>
      </p:sp>
      <p:sp>
        <p:nvSpPr>
          <p:cNvPr id="9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627063" indent="-627063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solidFill>
                  <a:schemeClr val="bg1">
                    <a:lumMod val="85000"/>
                  </a:schemeClr>
                </a:solidFill>
                <a:latin typeface="Arial" charset="0"/>
                <a:ea typeface="+mn-ea"/>
                <a:cs typeface="+mn-cs"/>
              </a:rPr>
              <a:t>I -	Principe de fonctionnement de la grille</a:t>
            </a:r>
          </a:p>
          <a:p>
            <a:pPr marL="627063" indent="-627063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solidFill>
                  <a:schemeClr val="bg1">
                    <a:lumMod val="85000"/>
                  </a:schemeClr>
                </a:solidFill>
                <a:latin typeface="Arial" charset="0"/>
                <a:ea typeface="+mn-ea"/>
                <a:cs typeface="+mn-cs"/>
              </a:rPr>
              <a:t>II - 	Recherche d’informations visuelles</a:t>
            </a:r>
          </a:p>
          <a:p>
            <a:pPr marL="627063" indent="-627063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solidFill>
                  <a:schemeClr val="bg1">
                    <a:lumMod val="85000"/>
                  </a:schemeClr>
                </a:solidFill>
                <a:latin typeface="Arial" charset="0"/>
                <a:ea typeface="+mn-ea"/>
                <a:cs typeface="+mn-cs"/>
              </a:rPr>
              <a:t>III - Recherches d’informations sonores </a:t>
            </a:r>
          </a:p>
          <a:p>
            <a:pPr marL="627063" indent="-627063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solidFill>
                  <a:schemeClr val="bg1">
                    <a:lumMod val="85000"/>
                  </a:schemeClr>
                </a:solidFill>
                <a:latin typeface="Arial" charset="0"/>
                <a:ea typeface="+mn-ea"/>
                <a:cs typeface="+mn-cs"/>
              </a:rPr>
              <a:t>IV - Recherches des facteurs aggravants</a:t>
            </a:r>
          </a:p>
          <a:p>
            <a:pPr marL="719138" indent="-719138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solidFill>
                  <a:schemeClr val="bg2">
                    <a:lumMod val="50000"/>
                  </a:schemeClr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fr-FR" sz="2800" kern="1200" dirty="0">
                <a:solidFill>
                  <a:schemeClr val="bg1">
                    <a:lumMod val="85000"/>
                  </a:schemeClr>
                </a:solidFill>
                <a:latin typeface="Arial" charset="0"/>
                <a:ea typeface="+mn-ea"/>
                <a:cs typeface="+mn-cs"/>
              </a:rPr>
              <a:t>V -	Recherches d’informations complémentaires</a:t>
            </a:r>
          </a:p>
          <a:p>
            <a:pPr marL="719138" indent="-719138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solidFill>
                  <a:schemeClr val="bg1">
                    <a:lumMod val="85000"/>
                  </a:schemeClr>
                </a:solidFill>
                <a:latin typeface="Arial" charset="0"/>
                <a:ea typeface="+mn-ea"/>
                <a:cs typeface="+mn-cs"/>
              </a:rPr>
              <a:t>VI -	Les recommandations</a:t>
            </a:r>
          </a:p>
          <a:p>
            <a:pPr marL="719138" indent="-719138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solidFill>
                  <a:schemeClr val="bg1">
                    <a:lumMod val="85000"/>
                  </a:schemeClr>
                </a:solidFill>
                <a:latin typeface="Arial" charset="0"/>
                <a:ea typeface="+mn-ea"/>
                <a:cs typeface="+mn-cs"/>
              </a:rPr>
              <a:t>VII -	Appels des services partenaires</a:t>
            </a:r>
          </a:p>
          <a:p>
            <a:pPr marL="719138" indent="-719138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solidFill>
                  <a:schemeClr val="bg2">
                    <a:lumMod val="50000"/>
                  </a:schemeClr>
                </a:solidFill>
                <a:latin typeface="Arial" charset="0"/>
                <a:ea typeface="+mn-ea"/>
                <a:cs typeface="+mn-cs"/>
              </a:rPr>
              <a:t>VIII - Grille de questionnement</a:t>
            </a:r>
          </a:p>
          <a:p>
            <a:pPr marL="719138" indent="-719138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kern="1200" dirty="0">
                <a:latin typeface="Arial" charset="0"/>
                <a:ea typeface="+mn-ea"/>
                <a:cs typeface="+mn-cs"/>
              </a:rPr>
              <a:t>IX -	 Exercice applicatif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5813FF-3310-4E72-81CB-9A226F75A114}" type="slidenum">
              <a:rPr lang="fr-FR" smtClean="0"/>
              <a:pPr>
                <a:defRPr/>
              </a:pPr>
              <a:t>37</a:t>
            </a:fld>
            <a:endParaRPr lang="fr-FR" dirty="0"/>
          </a:p>
        </p:txBody>
      </p:sp>
      <p:sp>
        <p:nvSpPr>
          <p:cNvPr id="6" name="Titre 5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571604" y="274638"/>
            <a:ext cx="7429552" cy="511156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Prise d’appels pour fuites de gaz 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pic>
        <p:nvPicPr>
          <p:cNvPr id="7" name="Image 6" descr="fptsr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1428728" cy="97629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785938" y="782638"/>
            <a:ext cx="5479064" cy="52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l" defTabSz="762000"/>
            <a:r>
              <a:rPr lang="fr-FR" sz="2800" dirty="0" smtClean="0"/>
              <a:t>            </a:t>
            </a:r>
            <a:r>
              <a:rPr lang="fr-FR" sz="2800" b="0" dirty="0" smtClean="0"/>
              <a:t> </a:t>
            </a:r>
            <a:r>
              <a:rPr lang="fr-FR" sz="2800" b="0" dirty="0"/>
              <a:t>Grille de questionnement</a:t>
            </a:r>
          </a:p>
        </p:txBody>
      </p:sp>
      <p:pic>
        <p:nvPicPr>
          <p:cNvPr id="9" name="Espace réservé du contenu 8" descr="Image1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214414" y="1428736"/>
            <a:ext cx="6799793" cy="49117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5813FF-3310-4E72-81CB-9A226F75A114}" type="slidenum">
              <a:rPr lang="fr-FR" smtClean="0"/>
              <a:pPr>
                <a:defRPr/>
              </a:pPr>
              <a:t>38</a:t>
            </a:fld>
            <a:endParaRPr lang="fr-FR" dirty="0"/>
          </a:p>
        </p:txBody>
      </p:sp>
      <p:sp>
        <p:nvSpPr>
          <p:cNvPr id="6" name="Titre 5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714480" y="274638"/>
            <a:ext cx="7286676" cy="43971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Prise d’appels pour fuites de gaz 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pic>
        <p:nvPicPr>
          <p:cNvPr id="7" name="Image 6" descr="fptsr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1428728" cy="97629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9" name="Espace réservé du contenu 8"/>
          <p:cNvSpPr txBox="1">
            <a:spLocks noGrp="1" noChangeArrowheads="1"/>
          </p:cNvSpPr>
          <p:nvPr>
            <p:ph idx="1"/>
          </p:nvPr>
        </p:nvSpPr>
        <p:spPr bwMode="auto">
          <a:xfrm>
            <a:off x="457200" y="1600200"/>
            <a:ext cx="82296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None/>
            </a:pPr>
            <a:r>
              <a:rPr lang="fr-FR" sz="1400" dirty="0" smtClean="0">
                <a:cs typeface="Arial" charset="0"/>
              </a:rPr>
              <a:t> </a:t>
            </a:r>
            <a:endParaRPr lang="fr-FR" sz="1400" dirty="0">
              <a:cs typeface="Arial" charset="0"/>
            </a:endParaRP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1752600" y="785813"/>
            <a:ext cx="190341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l" defTabSz="762000"/>
            <a:r>
              <a:rPr lang="fr-FR" sz="2800" dirty="0"/>
              <a:t>Sommaire</a:t>
            </a: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500063" y="1500188"/>
            <a:ext cx="8215312" cy="473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627063" marR="0" lvl="0" indent="-62706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 -	Principe de fonctionnement de la grille</a:t>
            </a:r>
          </a:p>
          <a:p>
            <a:pPr marL="627063" marR="0" lvl="0" indent="-62706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II - 	Recherche d’informations visuelles</a:t>
            </a:r>
          </a:p>
          <a:p>
            <a:pPr marL="627063" marR="0" lvl="0" indent="-62706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III - Recherches d’informations sonores </a:t>
            </a:r>
          </a:p>
          <a:p>
            <a:pPr marL="627063" marR="0" lvl="0" indent="-62706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IV - Recherches des facteurs aggravants</a:t>
            </a:r>
          </a:p>
          <a:p>
            <a:pPr marL="719138" marR="0" lvl="0" indent="-71913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 -	Recherches d’informations complémentaires</a:t>
            </a:r>
          </a:p>
          <a:p>
            <a:pPr marL="719138" marR="0" lvl="0" indent="-71913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VI -	Les recommandations</a:t>
            </a:r>
          </a:p>
          <a:p>
            <a:pPr marL="719138" marR="0" lvl="0" indent="-71913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VII -	Appels des services partenaires</a:t>
            </a:r>
          </a:p>
          <a:p>
            <a:pPr marL="719138" marR="0" lvl="0" indent="-71913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VIII - Grille de questionnement</a:t>
            </a:r>
          </a:p>
          <a:p>
            <a:pPr marL="719138" marR="0" lvl="0" indent="-71913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IX -	 Exercice applicatif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5813FF-3310-4E72-81CB-9A226F75A114}" type="slidenum">
              <a:rPr lang="fr-FR" smtClean="0"/>
              <a:pPr>
                <a:defRPr/>
              </a:pPr>
              <a:t>39</a:t>
            </a:fld>
            <a:endParaRPr lang="fr-FR" dirty="0"/>
          </a:p>
        </p:txBody>
      </p:sp>
      <p:sp>
        <p:nvSpPr>
          <p:cNvPr id="6" name="Titre 5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643042" y="274638"/>
            <a:ext cx="7358114" cy="511156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Prise d’appels pour fuites de gaz 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pic>
        <p:nvPicPr>
          <p:cNvPr id="7" name="Image 6" descr="fptsr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1428728" cy="97629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714480" y="1214422"/>
            <a:ext cx="4674357" cy="52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l" defTabSz="762000"/>
            <a:r>
              <a:rPr lang="fr-FR" sz="2800" dirty="0" smtClean="0"/>
              <a:t>               </a:t>
            </a:r>
            <a:r>
              <a:rPr lang="fr-FR" sz="2800" b="0" dirty="0" smtClean="0"/>
              <a:t> </a:t>
            </a:r>
            <a:r>
              <a:rPr lang="fr-FR" sz="2800" b="0" dirty="0"/>
              <a:t>Exercice applicatif</a:t>
            </a:r>
          </a:p>
        </p:txBody>
      </p:sp>
      <p:grpSp>
        <p:nvGrpSpPr>
          <p:cNvPr id="9" name="Group 7"/>
          <p:cNvGrpSpPr>
            <a:grpSpLocks noGrp="1"/>
          </p:cNvGrpSpPr>
          <p:nvPr>
            <p:ph idx="1"/>
          </p:nvPr>
        </p:nvGrpSpPr>
        <p:grpSpPr bwMode="auto">
          <a:xfrm>
            <a:off x="2285984" y="2285992"/>
            <a:ext cx="4143404" cy="2971808"/>
            <a:chOff x="1482" y="624"/>
            <a:chExt cx="2305" cy="2152"/>
          </a:xfrm>
        </p:grpSpPr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1482" y="930"/>
              <a:ext cx="2305" cy="1846"/>
            </a:xfrm>
            <a:custGeom>
              <a:avLst/>
              <a:gdLst>
                <a:gd name="T0" fmla="*/ 0 w 6145"/>
                <a:gd name="T1" fmla="*/ 0 h 4922"/>
                <a:gd name="T2" fmla="*/ 0 w 6145"/>
                <a:gd name="T3" fmla="*/ 0 h 4922"/>
                <a:gd name="T4" fmla="*/ 0 w 6145"/>
                <a:gd name="T5" fmla="*/ 0 h 4922"/>
                <a:gd name="T6" fmla="*/ 0 w 6145"/>
                <a:gd name="T7" fmla="*/ 0 h 4922"/>
                <a:gd name="T8" fmla="*/ 0 w 6145"/>
                <a:gd name="T9" fmla="*/ 0 h 4922"/>
                <a:gd name="T10" fmla="*/ 0 w 6145"/>
                <a:gd name="T11" fmla="*/ 0 h 4922"/>
                <a:gd name="T12" fmla="*/ 0 w 6145"/>
                <a:gd name="T13" fmla="*/ 0 h 4922"/>
                <a:gd name="T14" fmla="*/ 0 w 6145"/>
                <a:gd name="T15" fmla="*/ 0 h 4922"/>
                <a:gd name="T16" fmla="*/ 0 w 6145"/>
                <a:gd name="T17" fmla="*/ 0 h 4922"/>
                <a:gd name="T18" fmla="*/ 0 w 6145"/>
                <a:gd name="T19" fmla="*/ 0 h 4922"/>
                <a:gd name="T20" fmla="*/ 0 w 6145"/>
                <a:gd name="T21" fmla="*/ 0 h 4922"/>
                <a:gd name="T22" fmla="*/ 0 w 6145"/>
                <a:gd name="T23" fmla="*/ 0 h 4922"/>
                <a:gd name="T24" fmla="*/ 0 w 6145"/>
                <a:gd name="T25" fmla="*/ 0 h 4922"/>
                <a:gd name="T26" fmla="*/ 0 w 6145"/>
                <a:gd name="T27" fmla="*/ 0 h 4922"/>
                <a:gd name="T28" fmla="*/ 0 w 6145"/>
                <a:gd name="T29" fmla="*/ 0 h 4922"/>
                <a:gd name="T30" fmla="*/ 0 w 6145"/>
                <a:gd name="T31" fmla="*/ 0 h 4922"/>
                <a:gd name="T32" fmla="*/ 0 w 6145"/>
                <a:gd name="T33" fmla="*/ 0 h 4922"/>
                <a:gd name="T34" fmla="*/ 0 w 6145"/>
                <a:gd name="T35" fmla="*/ 0 h 4922"/>
                <a:gd name="T36" fmla="*/ 0 w 6145"/>
                <a:gd name="T37" fmla="*/ 0 h 4922"/>
                <a:gd name="T38" fmla="*/ 0 w 6145"/>
                <a:gd name="T39" fmla="*/ 0 h 4922"/>
                <a:gd name="T40" fmla="*/ 0 w 6145"/>
                <a:gd name="T41" fmla="*/ 0 h 4922"/>
                <a:gd name="T42" fmla="*/ 0 w 6145"/>
                <a:gd name="T43" fmla="*/ 0 h 4922"/>
                <a:gd name="T44" fmla="*/ 0 w 6145"/>
                <a:gd name="T45" fmla="*/ 0 h 4922"/>
                <a:gd name="T46" fmla="*/ 0 w 6145"/>
                <a:gd name="T47" fmla="*/ 0 h 4922"/>
                <a:gd name="T48" fmla="*/ 0 w 6145"/>
                <a:gd name="T49" fmla="*/ 0 h 4922"/>
                <a:gd name="T50" fmla="*/ 0 w 6145"/>
                <a:gd name="T51" fmla="*/ 0 h 4922"/>
                <a:gd name="T52" fmla="*/ 0 w 6145"/>
                <a:gd name="T53" fmla="*/ 0 h 4922"/>
                <a:gd name="T54" fmla="*/ 0 w 6145"/>
                <a:gd name="T55" fmla="*/ 0 h 4922"/>
                <a:gd name="T56" fmla="*/ 0 w 6145"/>
                <a:gd name="T57" fmla="*/ 0 h 4922"/>
                <a:gd name="T58" fmla="*/ 0 w 6145"/>
                <a:gd name="T59" fmla="*/ 0 h 4922"/>
                <a:gd name="T60" fmla="*/ 0 w 6145"/>
                <a:gd name="T61" fmla="*/ 0 h 4922"/>
                <a:gd name="T62" fmla="*/ 0 w 6145"/>
                <a:gd name="T63" fmla="*/ 0 h 4922"/>
                <a:gd name="T64" fmla="*/ 0 w 6145"/>
                <a:gd name="T65" fmla="*/ 0 h 4922"/>
                <a:gd name="T66" fmla="*/ 0 w 6145"/>
                <a:gd name="T67" fmla="*/ 0 h 4922"/>
                <a:gd name="T68" fmla="*/ 0 w 6145"/>
                <a:gd name="T69" fmla="*/ 0 h 4922"/>
                <a:gd name="T70" fmla="*/ 0 w 6145"/>
                <a:gd name="T71" fmla="*/ 0 h 4922"/>
                <a:gd name="T72" fmla="*/ 0 w 6145"/>
                <a:gd name="T73" fmla="*/ 0 h 4922"/>
                <a:gd name="T74" fmla="*/ 0 w 6145"/>
                <a:gd name="T75" fmla="*/ 0 h 4922"/>
                <a:gd name="T76" fmla="*/ 0 w 6145"/>
                <a:gd name="T77" fmla="*/ 0 h 4922"/>
                <a:gd name="T78" fmla="*/ 0 w 6145"/>
                <a:gd name="T79" fmla="*/ 0 h 4922"/>
                <a:gd name="T80" fmla="*/ 0 w 6145"/>
                <a:gd name="T81" fmla="*/ 0 h 4922"/>
                <a:gd name="T82" fmla="*/ 0 w 6145"/>
                <a:gd name="T83" fmla="*/ 0 h 4922"/>
                <a:gd name="T84" fmla="*/ 0 w 6145"/>
                <a:gd name="T85" fmla="*/ 0 h 4922"/>
                <a:gd name="T86" fmla="*/ 0 w 6145"/>
                <a:gd name="T87" fmla="*/ 0 h 4922"/>
                <a:gd name="T88" fmla="*/ 0 w 6145"/>
                <a:gd name="T89" fmla="*/ 0 h 4922"/>
                <a:gd name="T90" fmla="*/ 0 w 6145"/>
                <a:gd name="T91" fmla="*/ 0 h 4922"/>
                <a:gd name="T92" fmla="*/ 0 w 6145"/>
                <a:gd name="T93" fmla="*/ 0 h 4922"/>
                <a:gd name="T94" fmla="*/ 0 w 6145"/>
                <a:gd name="T95" fmla="*/ 0 h 4922"/>
                <a:gd name="T96" fmla="*/ 0 w 6145"/>
                <a:gd name="T97" fmla="*/ 0 h 4922"/>
                <a:gd name="T98" fmla="*/ 0 w 6145"/>
                <a:gd name="T99" fmla="*/ 0 h 4922"/>
                <a:gd name="T100" fmla="*/ 0 w 6145"/>
                <a:gd name="T101" fmla="*/ 0 h 4922"/>
                <a:gd name="T102" fmla="*/ 0 w 6145"/>
                <a:gd name="T103" fmla="*/ 0 h 4922"/>
                <a:gd name="T104" fmla="*/ 0 w 6145"/>
                <a:gd name="T105" fmla="*/ 0 h 4922"/>
                <a:gd name="T106" fmla="*/ 0 w 6145"/>
                <a:gd name="T107" fmla="*/ 0 h 4922"/>
                <a:gd name="T108" fmla="*/ 0 w 6145"/>
                <a:gd name="T109" fmla="*/ 0 h 4922"/>
                <a:gd name="T110" fmla="*/ 0 w 6145"/>
                <a:gd name="T111" fmla="*/ 0 h 4922"/>
                <a:gd name="T112" fmla="*/ 0 w 6145"/>
                <a:gd name="T113" fmla="*/ 0 h 4922"/>
                <a:gd name="T114" fmla="*/ 0 w 6145"/>
                <a:gd name="T115" fmla="*/ 0 h 492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6145"/>
                <a:gd name="T175" fmla="*/ 0 h 4922"/>
                <a:gd name="T176" fmla="*/ 6145 w 6145"/>
                <a:gd name="T177" fmla="*/ 4922 h 492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6145" h="4922">
                  <a:moveTo>
                    <a:pt x="6145" y="494"/>
                  </a:moveTo>
                  <a:lnTo>
                    <a:pt x="6119" y="357"/>
                  </a:lnTo>
                  <a:lnTo>
                    <a:pt x="6119" y="351"/>
                  </a:lnTo>
                  <a:lnTo>
                    <a:pt x="6118" y="343"/>
                  </a:lnTo>
                  <a:lnTo>
                    <a:pt x="6116" y="336"/>
                  </a:lnTo>
                  <a:lnTo>
                    <a:pt x="6112" y="329"/>
                  </a:lnTo>
                  <a:lnTo>
                    <a:pt x="6041" y="248"/>
                  </a:lnTo>
                  <a:lnTo>
                    <a:pt x="6019" y="231"/>
                  </a:lnTo>
                  <a:lnTo>
                    <a:pt x="5997" y="215"/>
                  </a:lnTo>
                  <a:lnTo>
                    <a:pt x="5973" y="201"/>
                  </a:lnTo>
                  <a:lnTo>
                    <a:pt x="5949" y="188"/>
                  </a:lnTo>
                  <a:lnTo>
                    <a:pt x="5923" y="175"/>
                  </a:lnTo>
                  <a:lnTo>
                    <a:pt x="5897" y="165"/>
                  </a:lnTo>
                  <a:lnTo>
                    <a:pt x="5872" y="154"/>
                  </a:lnTo>
                  <a:lnTo>
                    <a:pt x="5845" y="144"/>
                  </a:lnTo>
                  <a:lnTo>
                    <a:pt x="5817" y="137"/>
                  </a:lnTo>
                  <a:lnTo>
                    <a:pt x="5791" y="129"/>
                  </a:lnTo>
                  <a:lnTo>
                    <a:pt x="5762" y="123"/>
                  </a:lnTo>
                  <a:lnTo>
                    <a:pt x="5734" y="117"/>
                  </a:lnTo>
                  <a:lnTo>
                    <a:pt x="5705" y="113"/>
                  </a:lnTo>
                  <a:lnTo>
                    <a:pt x="5676" y="110"/>
                  </a:lnTo>
                  <a:lnTo>
                    <a:pt x="5648" y="107"/>
                  </a:lnTo>
                  <a:lnTo>
                    <a:pt x="5618" y="106"/>
                  </a:lnTo>
                  <a:lnTo>
                    <a:pt x="5589" y="105"/>
                  </a:lnTo>
                  <a:lnTo>
                    <a:pt x="5559" y="106"/>
                  </a:lnTo>
                  <a:lnTo>
                    <a:pt x="5529" y="109"/>
                  </a:lnTo>
                  <a:lnTo>
                    <a:pt x="5500" y="111"/>
                  </a:lnTo>
                  <a:lnTo>
                    <a:pt x="5471" y="115"/>
                  </a:lnTo>
                  <a:lnTo>
                    <a:pt x="5442" y="119"/>
                  </a:lnTo>
                  <a:lnTo>
                    <a:pt x="5412" y="125"/>
                  </a:lnTo>
                  <a:lnTo>
                    <a:pt x="5383" y="131"/>
                  </a:lnTo>
                  <a:lnTo>
                    <a:pt x="5354" y="140"/>
                  </a:lnTo>
                  <a:lnTo>
                    <a:pt x="5325" y="148"/>
                  </a:lnTo>
                  <a:lnTo>
                    <a:pt x="5298" y="158"/>
                  </a:lnTo>
                  <a:lnTo>
                    <a:pt x="5270" y="168"/>
                  </a:lnTo>
                  <a:lnTo>
                    <a:pt x="5242" y="180"/>
                  </a:lnTo>
                  <a:lnTo>
                    <a:pt x="5215" y="193"/>
                  </a:lnTo>
                  <a:lnTo>
                    <a:pt x="5189" y="206"/>
                  </a:lnTo>
                  <a:lnTo>
                    <a:pt x="5163" y="221"/>
                  </a:lnTo>
                  <a:lnTo>
                    <a:pt x="5119" y="245"/>
                  </a:lnTo>
                  <a:lnTo>
                    <a:pt x="5076" y="272"/>
                  </a:lnTo>
                  <a:lnTo>
                    <a:pt x="5033" y="301"/>
                  </a:lnTo>
                  <a:lnTo>
                    <a:pt x="4990" y="333"/>
                  </a:lnTo>
                  <a:lnTo>
                    <a:pt x="4949" y="365"/>
                  </a:lnTo>
                  <a:lnTo>
                    <a:pt x="4906" y="398"/>
                  </a:lnTo>
                  <a:lnTo>
                    <a:pt x="4865" y="433"/>
                  </a:lnTo>
                  <a:lnTo>
                    <a:pt x="4824" y="466"/>
                  </a:lnTo>
                  <a:lnTo>
                    <a:pt x="4782" y="501"/>
                  </a:lnTo>
                  <a:lnTo>
                    <a:pt x="4742" y="535"/>
                  </a:lnTo>
                  <a:lnTo>
                    <a:pt x="4700" y="569"/>
                  </a:lnTo>
                  <a:lnTo>
                    <a:pt x="4658" y="600"/>
                  </a:lnTo>
                  <a:lnTo>
                    <a:pt x="4617" y="631"/>
                  </a:lnTo>
                  <a:lnTo>
                    <a:pt x="4575" y="659"/>
                  </a:lnTo>
                  <a:lnTo>
                    <a:pt x="4532" y="686"/>
                  </a:lnTo>
                  <a:lnTo>
                    <a:pt x="4490" y="710"/>
                  </a:lnTo>
                  <a:lnTo>
                    <a:pt x="4489" y="712"/>
                  </a:lnTo>
                  <a:lnTo>
                    <a:pt x="4484" y="714"/>
                  </a:lnTo>
                  <a:lnTo>
                    <a:pt x="4477" y="717"/>
                  </a:lnTo>
                  <a:lnTo>
                    <a:pt x="4466" y="722"/>
                  </a:lnTo>
                  <a:lnTo>
                    <a:pt x="4431" y="743"/>
                  </a:lnTo>
                  <a:lnTo>
                    <a:pt x="4395" y="765"/>
                  </a:lnTo>
                  <a:lnTo>
                    <a:pt x="4356" y="786"/>
                  </a:lnTo>
                  <a:lnTo>
                    <a:pt x="4318" y="808"/>
                  </a:lnTo>
                  <a:lnTo>
                    <a:pt x="4278" y="828"/>
                  </a:lnTo>
                  <a:lnTo>
                    <a:pt x="4237" y="849"/>
                  </a:lnTo>
                  <a:lnTo>
                    <a:pt x="4195" y="868"/>
                  </a:lnTo>
                  <a:lnTo>
                    <a:pt x="4152" y="887"/>
                  </a:lnTo>
                  <a:lnTo>
                    <a:pt x="4109" y="903"/>
                  </a:lnTo>
                  <a:lnTo>
                    <a:pt x="4064" y="919"/>
                  </a:lnTo>
                  <a:lnTo>
                    <a:pt x="4019" y="932"/>
                  </a:lnTo>
                  <a:lnTo>
                    <a:pt x="3973" y="943"/>
                  </a:lnTo>
                  <a:lnTo>
                    <a:pt x="3926" y="952"/>
                  </a:lnTo>
                  <a:lnTo>
                    <a:pt x="3878" y="959"/>
                  </a:lnTo>
                  <a:lnTo>
                    <a:pt x="3830" y="962"/>
                  </a:lnTo>
                  <a:lnTo>
                    <a:pt x="3781" y="963"/>
                  </a:lnTo>
                  <a:lnTo>
                    <a:pt x="3776" y="962"/>
                  </a:lnTo>
                  <a:lnTo>
                    <a:pt x="3770" y="959"/>
                  </a:lnTo>
                  <a:lnTo>
                    <a:pt x="3766" y="953"/>
                  </a:lnTo>
                  <a:lnTo>
                    <a:pt x="3761" y="947"/>
                  </a:lnTo>
                  <a:lnTo>
                    <a:pt x="3758" y="939"/>
                  </a:lnTo>
                  <a:lnTo>
                    <a:pt x="3753" y="931"/>
                  </a:lnTo>
                  <a:lnTo>
                    <a:pt x="3750" y="921"/>
                  </a:lnTo>
                  <a:lnTo>
                    <a:pt x="3747" y="910"/>
                  </a:lnTo>
                  <a:lnTo>
                    <a:pt x="3684" y="387"/>
                  </a:lnTo>
                  <a:lnTo>
                    <a:pt x="3677" y="361"/>
                  </a:lnTo>
                  <a:lnTo>
                    <a:pt x="3667" y="336"/>
                  </a:lnTo>
                  <a:lnTo>
                    <a:pt x="3654" y="313"/>
                  </a:lnTo>
                  <a:lnTo>
                    <a:pt x="3639" y="293"/>
                  </a:lnTo>
                  <a:lnTo>
                    <a:pt x="3621" y="274"/>
                  </a:lnTo>
                  <a:lnTo>
                    <a:pt x="3599" y="260"/>
                  </a:lnTo>
                  <a:lnTo>
                    <a:pt x="3572" y="249"/>
                  </a:lnTo>
                  <a:lnTo>
                    <a:pt x="3540" y="240"/>
                  </a:lnTo>
                  <a:lnTo>
                    <a:pt x="3534" y="239"/>
                  </a:lnTo>
                  <a:lnTo>
                    <a:pt x="3525" y="238"/>
                  </a:lnTo>
                  <a:lnTo>
                    <a:pt x="3515" y="238"/>
                  </a:lnTo>
                  <a:lnTo>
                    <a:pt x="3507" y="238"/>
                  </a:lnTo>
                  <a:lnTo>
                    <a:pt x="3497" y="238"/>
                  </a:lnTo>
                  <a:lnTo>
                    <a:pt x="3489" y="239"/>
                  </a:lnTo>
                  <a:lnTo>
                    <a:pt x="3481" y="239"/>
                  </a:lnTo>
                  <a:lnTo>
                    <a:pt x="3476" y="239"/>
                  </a:lnTo>
                  <a:lnTo>
                    <a:pt x="3466" y="238"/>
                  </a:lnTo>
                  <a:lnTo>
                    <a:pt x="3461" y="235"/>
                  </a:lnTo>
                  <a:lnTo>
                    <a:pt x="3457" y="228"/>
                  </a:lnTo>
                  <a:lnTo>
                    <a:pt x="3452" y="218"/>
                  </a:lnTo>
                  <a:lnTo>
                    <a:pt x="3414" y="161"/>
                  </a:lnTo>
                  <a:lnTo>
                    <a:pt x="3379" y="109"/>
                  </a:lnTo>
                  <a:lnTo>
                    <a:pt x="3316" y="87"/>
                  </a:lnTo>
                  <a:lnTo>
                    <a:pt x="3251" y="123"/>
                  </a:lnTo>
                  <a:lnTo>
                    <a:pt x="3198" y="149"/>
                  </a:lnTo>
                  <a:lnTo>
                    <a:pt x="3038" y="30"/>
                  </a:lnTo>
                  <a:lnTo>
                    <a:pt x="2974" y="29"/>
                  </a:lnTo>
                  <a:lnTo>
                    <a:pt x="2902" y="63"/>
                  </a:lnTo>
                  <a:lnTo>
                    <a:pt x="2896" y="69"/>
                  </a:lnTo>
                  <a:lnTo>
                    <a:pt x="2890" y="72"/>
                  </a:lnTo>
                  <a:lnTo>
                    <a:pt x="2885" y="75"/>
                  </a:lnTo>
                  <a:lnTo>
                    <a:pt x="2881" y="79"/>
                  </a:lnTo>
                  <a:lnTo>
                    <a:pt x="2875" y="84"/>
                  </a:lnTo>
                  <a:lnTo>
                    <a:pt x="2870" y="87"/>
                  </a:lnTo>
                  <a:lnTo>
                    <a:pt x="2865" y="91"/>
                  </a:lnTo>
                  <a:lnTo>
                    <a:pt x="2862" y="93"/>
                  </a:lnTo>
                  <a:lnTo>
                    <a:pt x="2859" y="96"/>
                  </a:lnTo>
                  <a:lnTo>
                    <a:pt x="2856" y="98"/>
                  </a:lnTo>
                  <a:lnTo>
                    <a:pt x="2852" y="99"/>
                  </a:lnTo>
                  <a:lnTo>
                    <a:pt x="2846" y="99"/>
                  </a:lnTo>
                  <a:lnTo>
                    <a:pt x="2775" y="77"/>
                  </a:lnTo>
                  <a:lnTo>
                    <a:pt x="2719" y="76"/>
                  </a:lnTo>
                  <a:lnTo>
                    <a:pt x="2707" y="77"/>
                  </a:lnTo>
                  <a:lnTo>
                    <a:pt x="2698" y="79"/>
                  </a:lnTo>
                  <a:lnTo>
                    <a:pt x="2691" y="83"/>
                  </a:lnTo>
                  <a:lnTo>
                    <a:pt x="2686" y="86"/>
                  </a:lnTo>
                  <a:lnTo>
                    <a:pt x="2682" y="89"/>
                  </a:lnTo>
                  <a:lnTo>
                    <a:pt x="2679" y="92"/>
                  </a:lnTo>
                  <a:lnTo>
                    <a:pt x="2675" y="95"/>
                  </a:lnTo>
                  <a:lnTo>
                    <a:pt x="2671" y="96"/>
                  </a:lnTo>
                  <a:lnTo>
                    <a:pt x="2666" y="96"/>
                  </a:lnTo>
                  <a:lnTo>
                    <a:pt x="2661" y="96"/>
                  </a:lnTo>
                  <a:lnTo>
                    <a:pt x="2656" y="96"/>
                  </a:lnTo>
                  <a:lnTo>
                    <a:pt x="2652" y="96"/>
                  </a:lnTo>
                  <a:lnTo>
                    <a:pt x="2649" y="96"/>
                  </a:lnTo>
                  <a:lnTo>
                    <a:pt x="2646" y="96"/>
                  </a:lnTo>
                  <a:lnTo>
                    <a:pt x="2642" y="96"/>
                  </a:lnTo>
                  <a:lnTo>
                    <a:pt x="2639" y="96"/>
                  </a:lnTo>
                  <a:lnTo>
                    <a:pt x="2573" y="22"/>
                  </a:lnTo>
                  <a:lnTo>
                    <a:pt x="2556" y="13"/>
                  </a:lnTo>
                  <a:lnTo>
                    <a:pt x="2538" y="6"/>
                  </a:lnTo>
                  <a:lnTo>
                    <a:pt x="2520" y="2"/>
                  </a:lnTo>
                  <a:lnTo>
                    <a:pt x="2500" y="0"/>
                  </a:lnTo>
                  <a:lnTo>
                    <a:pt x="2481" y="1"/>
                  </a:lnTo>
                  <a:lnTo>
                    <a:pt x="2461" y="4"/>
                  </a:lnTo>
                  <a:lnTo>
                    <a:pt x="2441" y="10"/>
                  </a:lnTo>
                  <a:lnTo>
                    <a:pt x="2421" y="19"/>
                  </a:lnTo>
                  <a:lnTo>
                    <a:pt x="2409" y="29"/>
                  </a:lnTo>
                  <a:lnTo>
                    <a:pt x="2396" y="40"/>
                  </a:lnTo>
                  <a:lnTo>
                    <a:pt x="2385" y="51"/>
                  </a:lnTo>
                  <a:lnTo>
                    <a:pt x="2375" y="64"/>
                  </a:lnTo>
                  <a:lnTo>
                    <a:pt x="2365" y="77"/>
                  </a:lnTo>
                  <a:lnTo>
                    <a:pt x="2356" y="91"/>
                  </a:lnTo>
                  <a:lnTo>
                    <a:pt x="2348" y="105"/>
                  </a:lnTo>
                  <a:lnTo>
                    <a:pt x="2340" y="120"/>
                  </a:lnTo>
                  <a:lnTo>
                    <a:pt x="2334" y="135"/>
                  </a:lnTo>
                  <a:lnTo>
                    <a:pt x="2328" y="151"/>
                  </a:lnTo>
                  <a:lnTo>
                    <a:pt x="2321" y="167"/>
                  </a:lnTo>
                  <a:lnTo>
                    <a:pt x="2316" y="183"/>
                  </a:lnTo>
                  <a:lnTo>
                    <a:pt x="2310" y="199"/>
                  </a:lnTo>
                  <a:lnTo>
                    <a:pt x="2306" y="214"/>
                  </a:lnTo>
                  <a:lnTo>
                    <a:pt x="2302" y="230"/>
                  </a:lnTo>
                  <a:lnTo>
                    <a:pt x="2298" y="246"/>
                  </a:lnTo>
                  <a:lnTo>
                    <a:pt x="2294" y="252"/>
                  </a:lnTo>
                  <a:lnTo>
                    <a:pt x="2291" y="256"/>
                  </a:lnTo>
                  <a:lnTo>
                    <a:pt x="2287" y="262"/>
                  </a:lnTo>
                  <a:lnTo>
                    <a:pt x="2283" y="265"/>
                  </a:lnTo>
                  <a:lnTo>
                    <a:pt x="2276" y="269"/>
                  </a:lnTo>
                  <a:lnTo>
                    <a:pt x="2268" y="273"/>
                  </a:lnTo>
                  <a:lnTo>
                    <a:pt x="2258" y="277"/>
                  </a:lnTo>
                  <a:lnTo>
                    <a:pt x="2245" y="281"/>
                  </a:lnTo>
                  <a:lnTo>
                    <a:pt x="1961" y="373"/>
                  </a:lnTo>
                  <a:lnTo>
                    <a:pt x="1941" y="390"/>
                  </a:lnTo>
                  <a:lnTo>
                    <a:pt x="1922" y="406"/>
                  </a:lnTo>
                  <a:lnTo>
                    <a:pt x="1902" y="423"/>
                  </a:lnTo>
                  <a:lnTo>
                    <a:pt x="1884" y="440"/>
                  </a:lnTo>
                  <a:lnTo>
                    <a:pt x="1865" y="458"/>
                  </a:lnTo>
                  <a:lnTo>
                    <a:pt x="1847" y="475"/>
                  </a:lnTo>
                  <a:lnTo>
                    <a:pt x="1830" y="493"/>
                  </a:lnTo>
                  <a:lnTo>
                    <a:pt x="1813" y="512"/>
                  </a:lnTo>
                  <a:lnTo>
                    <a:pt x="1798" y="530"/>
                  </a:lnTo>
                  <a:lnTo>
                    <a:pt x="1782" y="550"/>
                  </a:lnTo>
                  <a:lnTo>
                    <a:pt x="1768" y="571"/>
                  </a:lnTo>
                  <a:lnTo>
                    <a:pt x="1754" y="592"/>
                  </a:lnTo>
                  <a:lnTo>
                    <a:pt x="1742" y="615"/>
                  </a:lnTo>
                  <a:lnTo>
                    <a:pt x="1730" y="639"/>
                  </a:lnTo>
                  <a:lnTo>
                    <a:pt x="1719" y="663"/>
                  </a:lnTo>
                  <a:lnTo>
                    <a:pt x="1710" y="689"/>
                  </a:lnTo>
                  <a:lnTo>
                    <a:pt x="1709" y="696"/>
                  </a:lnTo>
                  <a:lnTo>
                    <a:pt x="1704" y="701"/>
                  </a:lnTo>
                  <a:lnTo>
                    <a:pt x="1699" y="706"/>
                  </a:lnTo>
                  <a:lnTo>
                    <a:pt x="1691" y="710"/>
                  </a:lnTo>
                  <a:lnTo>
                    <a:pt x="1683" y="715"/>
                  </a:lnTo>
                  <a:lnTo>
                    <a:pt x="1674" y="721"/>
                  </a:lnTo>
                  <a:lnTo>
                    <a:pt x="1666" y="727"/>
                  </a:lnTo>
                  <a:lnTo>
                    <a:pt x="1657" y="737"/>
                  </a:lnTo>
                  <a:lnTo>
                    <a:pt x="1546" y="951"/>
                  </a:lnTo>
                  <a:lnTo>
                    <a:pt x="1488" y="1128"/>
                  </a:lnTo>
                  <a:lnTo>
                    <a:pt x="1296" y="1204"/>
                  </a:lnTo>
                  <a:lnTo>
                    <a:pt x="1289" y="1207"/>
                  </a:lnTo>
                  <a:lnTo>
                    <a:pt x="1283" y="1211"/>
                  </a:lnTo>
                  <a:lnTo>
                    <a:pt x="1275" y="1217"/>
                  </a:lnTo>
                  <a:lnTo>
                    <a:pt x="1267" y="1224"/>
                  </a:lnTo>
                  <a:lnTo>
                    <a:pt x="1029" y="1449"/>
                  </a:lnTo>
                  <a:lnTo>
                    <a:pt x="1007" y="1492"/>
                  </a:lnTo>
                  <a:lnTo>
                    <a:pt x="1008" y="1500"/>
                  </a:lnTo>
                  <a:lnTo>
                    <a:pt x="1010" y="1505"/>
                  </a:lnTo>
                  <a:lnTo>
                    <a:pt x="1012" y="1510"/>
                  </a:lnTo>
                  <a:lnTo>
                    <a:pt x="1015" y="1515"/>
                  </a:lnTo>
                  <a:lnTo>
                    <a:pt x="1019" y="1519"/>
                  </a:lnTo>
                  <a:lnTo>
                    <a:pt x="1024" y="1522"/>
                  </a:lnTo>
                  <a:lnTo>
                    <a:pt x="1030" y="1526"/>
                  </a:lnTo>
                  <a:lnTo>
                    <a:pt x="1035" y="1529"/>
                  </a:lnTo>
                  <a:lnTo>
                    <a:pt x="1207" y="1452"/>
                  </a:lnTo>
                  <a:lnTo>
                    <a:pt x="1202" y="1476"/>
                  </a:lnTo>
                  <a:lnTo>
                    <a:pt x="1194" y="1501"/>
                  </a:lnTo>
                  <a:lnTo>
                    <a:pt x="1186" y="1526"/>
                  </a:lnTo>
                  <a:lnTo>
                    <a:pt x="1175" y="1552"/>
                  </a:lnTo>
                  <a:lnTo>
                    <a:pt x="1165" y="1578"/>
                  </a:lnTo>
                  <a:lnTo>
                    <a:pt x="1154" y="1606"/>
                  </a:lnTo>
                  <a:lnTo>
                    <a:pt x="1142" y="1634"/>
                  </a:lnTo>
                  <a:lnTo>
                    <a:pt x="1131" y="1663"/>
                  </a:lnTo>
                  <a:lnTo>
                    <a:pt x="1119" y="1693"/>
                  </a:lnTo>
                  <a:lnTo>
                    <a:pt x="1109" y="1722"/>
                  </a:lnTo>
                  <a:lnTo>
                    <a:pt x="1099" y="1752"/>
                  </a:lnTo>
                  <a:lnTo>
                    <a:pt x="1091" y="1782"/>
                  </a:lnTo>
                  <a:lnTo>
                    <a:pt x="1083" y="1813"/>
                  </a:lnTo>
                  <a:lnTo>
                    <a:pt x="1078" y="1844"/>
                  </a:lnTo>
                  <a:lnTo>
                    <a:pt x="1074" y="1876"/>
                  </a:lnTo>
                  <a:lnTo>
                    <a:pt x="1072" y="1907"/>
                  </a:lnTo>
                  <a:lnTo>
                    <a:pt x="1072" y="1916"/>
                  </a:lnTo>
                  <a:lnTo>
                    <a:pt x="1072" y="1921"/>
                  </a:lnTo>
                  <a:lnTo>
                    <a:pt x="1075" y="1926"/>
                  </a:lnTo>
                  <a:lnTo>
                    <a:pt x="1077" y="1930"/>
                  </a:lnTo>
                  <a:lnTo>
                    <a:pt x="1081" y="1933"/>
                  </a:lnTo>
                  <a:lnTo>
                    <a:pt x="1086" y="1935"/>
                  </a:lnTo>
                  <a:lnTo>
                    <a:pt x="1094" y="1937"/>
                  </a:lnTo>
                  <a:lnTo>
                    <a:pt x="1103" y="1940"/>
                  </a:lnTo>
                  <a:lnTo>
                    <a:pt x="1107" y="1946"/>
                  </a:lnTo>
                  <a:lnTo>
                    <a:pt x="1115" y="1944"/>
                  </a:lnTo>
                  <a:lnTo>
                    <a:pt x="1124" y="1939"/>
                  </a:lnTo>
                  <a:lnTo>
                    <a:pt x="1127" y="1933"/>
                  </a:lnTo>
                  <a:lnTo>
                    <a:pt x="1156" y="1877"/>
                  </a:lnTo>
                  <a:lnTo>
                    <a:pt x="1286" y="1742"/>
                  </a:lnTo>
                  <a:lnTo>
                    <a:pt x="1299" y="2137"/>
                  </a:lnTo>
                  <a:lnTo>
                    <a:pt x="1304" y="2138"/>
                  </a:lnTo>
                  <a:lnTo>
                    <a:pt x="1309" y="2139"/>
                  </a:lnTo>
                  <a:lnTo>
                    <a:pt x="1315" y="2140"/>
                  </a:lnTo>
                  <a:lnTo>
                    <a:pt x="1319" y="2141"/>
                  </a:lnTo>
                  <a:lnTo>
                    <a:pt x="1324" y="2143"/>
                  </a:lnTo>
                  <a:lnTo>
                    <a:pt x="1330" y="2144"/>
                  </a:lnTo>
                  <a:lnTo>
                    <a:pt x="1335" y="2146"/>
                  </a:lnTo>
                  <a:lnTo>
                    <a:pt x="1342" y="2149"/>
                  </a:lnTo>
                  <a:lnTo>
                    <a:pt x="1347" y="2148"/>
                  </a:lnTo>
                  <a:lnTo>
                    <a:pt x="1351" y="2145"/>
                  </a:lnTo>
                  <a:lnTo>
                    <a:pt x="1355" y="2143"/>
                  </a:lnTo>
                  <a:lnTo>
                    <a:pt x="1363" y="2142"/>
                  </a:lnTo>
                  <a:lnTo>
                    <a:pt x="1409" y="2009"/>
                  </a:lnTo>
                  <a:lnTo>
                    <a:pt x="1411" y="2009"/>
                  </a:lnTo>
                  <a:lnTo>
                    <a:pt x="1417" y="2009"/>
                  </a:lnTo>
                  <a:lnTo>
                    <a:pt x="1424" y="2010"/>
                  </a:lnTo>
                  <a:lnTo>
                    <a:pt x="1428" y="2010"/>
                  </a:lnTo>
                  <a:lnTo>
                    <a:pt x="1477" y="2203"/>
                  </a:lnTo>
                  <a:lnTo>
                    <a:pt x="1486" y="2205"/>
                  </a:lnTo>
                  <a:lnTo>
                    <a:pt x="1492" y="2210"/>
                  </a:lnTo>
                  <a:lnTo>
                    <a:pt x="1498" y="2214"/>
                  </a:lnTo>
                  <a:lnTo>
                    <a:pt x="1505" y="2216"/>
                  </a:lnTo>
                  <a:lnTo>
                    <a:pt x="1514" y="2216"/>
                  </a:lnTo>
                  <a:lnTo>
                    <a:pt x="1520" y="2215"/>
                  </a:lnTo>
                  <a:lnTo>
                    <a:pt x="1522" y="2211"/>
                  </a:lnTo>
                  <a:lnTo>
                    <a:pt x="1524" y="2204"/>
                  </a:lnTo>
                  <a:lnTo>
                    <a:pt x="1607" y="1998"/>
                  </a:lnTo>
                  <a:lnTo>
                    <a:pt x="1672" y="1943"/>
                  </a:lnTo>
                  <a:lnTo>
                    <a:pt x="1678" y="1944"/>
                  </a:lnTo>
                  <a:lnTo>
                    <a:pt x="1682" y="1947"/>
                  </a:lnTo>
                  <a:lnTo>
                    <a:pt x="1685" y="1952"/>
                  </a:lnTo>
                  <a:lnTo>
                    <a:pt x="1687" y="1959"/>
                  </a:lnTo>
                  <a:lnTo>
                    <a:pt x="1689" y="1966"/>
                  </a:lnTo>
                  <a:lnTo>
                    <a:pt x="1693" y="1975"/>
                  </a:lnTo>
                  <a:lnTo>
                    <a:pt x="1695" y="1983"/>
                  </a:lnTo>
                  <a:lnTo>
                    <a:pt x="1699" y="1991"/>
                  </a:lnTo>
                  <a:lnTo>
                    <a:pt x="1683" y="2227"/>
                  </a:lnTo>
                  <a:lnTo>
                    <a:pt x="1666" y="2299"/>
                  </a:lnTo>
                  <a:lnTo>
                    <a:pt x="1659" y="2306"/>
                  </a:lnTo>
                  <a:lnTo>
                    <a:pt x="1651" y="2309"/>
                  </a:lnTo>
                  <a:lnTo>
                    <a:pt x="1641" y="2310"/>
                  </a:lnTo>
                  <a:lnTo>
                    <a:pt x="1632" y="2310"/>
                  </a:lnTo>
                  <a:lnTo>
                    <a:pt x="1620" y="2308"/>
                  </a:lnTo>
                  <a:lnTo>
                    <a:pt x="1608" y="2305"/>
                  </a:lnTo>
                  <a:lnTo>
                    <a:pt x="1595" y="2301"/>
                  </a:lnTo>
                  <a:lnTo>
                    <a:pt x="1583" y="2298"/>
                  </a:lnTo>
                  <a:lnTo>
                    <a:pt x="1493" y="2433"/>
                  </a:lnTo>
                  <a:lnTo>
                    <a:pt x="1486" y="2439"/>
                  </a:lnTo>
                  <a:lnTo>
                    <a:pt x="1477" y="2443"/>
                  </a:lnTo>
                  <a:lnTo>
                    <a:pt x="1467" y="2444"/>
                  </a:lnTo>
                  <a:lnTo>
                    <a:pt x="1458" y="2444"/>
                  </a:lnTo>
                  <a:lnTo>
                    <a:pt x="1448" y="2443"/>
                  </a:lnTo>
                  <a:lnTo>
                    <a:pt x="1437" y="2439"/>
                  </a:lnTo>
                  <a:lnTo>
                    <a:pt x="1428" y="2436"/>
                  </a:lnTo>
                  <a:lnTo>
                    <a:pt x="1417" y="2432"/>
                  </a:lnTo>
                  <a:lnTo>
                    <a:pt x="1407" y="2432"/>
                  </a:lnTo>
                  <a:lnTo>
                    <a:pt x="1397" y="2433"/>
                  </a:lnTo>
                  <a:lnTo>
                    <a:pt x="1392" y="2436"/>
                  </a:lnTo>
                  <a:lnTo>
                    <a:pt x="1389" y="2444"/>
                  </a:lnTo>
                  <a:lnTo>
                    <a:pt x="1176" y="2801"/>
                  </a:lnTo>
                  <a:lnTo>
                    <a:pt x="1131" y="2849"/>
                  </a:lnTo>
                  <a:lnTo>
                    <a:pt x="1131" y="2852"/>
                  </a:lnTo>
                  <a:lnTo>
                    <a:pt x="1130" y="2854"/>
                  </a:lnTo>
                  <a:lnTo>
                    <a:pt x="1128" y="2858"/>
                  </a:lnTo>
                  <a:lnTo>
                    <a:pt x="1126" y="2862"/>
                  </a:lnTo>
                  <a:lnTo>
                    <a:pt x="1123" y="2866"/>
                  </a:lnTo>
                  <a:lnTo>
                    <a:pt x="1119" y="2871"/>
                  </a:lnTo>
                  <a:lnTo>
                    <a:pt x="1115" y="2877"/>
                  </a:lnTo>
                  <a:lnTo>
                    <a:pt x="1111" y="2884"/>
                  </a:lnTo>
                  <a:lnTo>
                    <a:pt x="1081" y="2921"/>
                  </a:lnTo>
                  <a:lnTo>
                    <a:pt x="1050" y="2958"/>
                  </a:lnTo>
                  <a:lnTo>
                    <a:pt x="1018" y="2993"/>
                  </a:lnTo>
                  <a:lnTo>
                    <a:pt x="985" y="3028"/>
                  </a:lnTo>
                  <a:lnTo>
                    <a:pt x="951" y="3061"/>
                  </a:lnTo>
                  <a:lnTo>
                    <a:pt x="917" y="3094"/>
                  </a:lnTo>
                  <a:lnTo>
                    <a:pt x="880" y="3127"/>
                  </a:lnTo>
                  <a:lnTo>
                    <a:pt x="845" y="3158"/>
                  </a:lnTo>
                  <a:lnTo>
                    <a:pt x="808" y="3189"/>
                  </a:lnTo>
                  <a:lnTo>
                    <a:pt x="772" y="3219"/>
                  </a:lnTo>
                  <a:lnTo>
                    <a:pt x="734" y="3249"/>
                  </a:lnTo>
                  <a:lnTo>
                    <a:pt x="697" y="3278"/>
                  </a:lnTo>
                  <a:lnTo>
                    <a:pt x="659" y="3306"/>
                  </a:lnTo>
                  <a:lnTo>
                    <a:pt x="623" y="3333"/>
                  </a:lnTo>
                  <a:lnTo>
                    <a:pt x="586" y="3358"/>
                  </a:lnTo>
                  <a:lnTo>
                    <a:pt x="550" y="3384"/>
                  </a:lnTo>
                  <a:lnTo>
                    <a:pt x="433" y="3450"/>
                  </a:lnTo>
                  <a:lnTo>
                    <a:pt x="410" y="3465"/>
                  </a:lnTo>
                  <a:lnTo>
                    <a:pt x="387" y="3481"/>
                  </a:lnTo>
                  <a:lnTo>
                    <a:pt x="364" y="3499"/>
                  </a:lnTo>
                  <a:lnTo>
                    <a:pt x="343" y="3517"/>
                  </a:lnTo>
                  <a:lnTo>
                    <a:pt x="320" y="3535"/>
                  </a:lnTo>
                  <a:lnTo>
                    <a:pt x="299" y="3555"/>
                  </a:lnTo>
                  <a:lnTo>
                    <a:pt x="277" y="3574"/>
                  </a:lnTo>
                  <a:lnTo>
                    <a:pt x="257" y="3594"/>
                  </a:lnTo>
                  <a:lnTo>
                    <a:pt x="238" y="3616"/>
                  </a:lnTo>
                  <a:lnTo>
                    <a:pt x="218" y="3639"/>
                  </a:lnTo>
                  <a:lnTo>
                    <a:pt x="200" y="3661"/>
                  </a:lnTo>
                  <a:lnTo>
                    <a:pt x="181" y="3684"/>
                  </a:lnTo>
                  <a:lnTo>
                    <a:pt x="163" y="3709"/>
                  </a:lnTo>
                  <a:lnTo>
                    <a:pt x="147" y="3732"/>
                  </a:lnTo>
                  <a:lnTo>
                    <a:pt x="131" y="3758"/>
                  </a:lnTo>
                  <a:lnTo>
                    <a:pt x="115" y="3783"/>
                  </a:lnTo>
                  <a:lnTo>
                    <a:pt x="101" y="3810"/>
                  </a:lnTo>
                  <a:lnTo>
                    <a:pt x="87" y="3837"/>
                  </a:lnTo>
                  <a:lnTo>
                    <a:pt x="75" y="3864"/>
                  </a:lnTo>
                  <a:lnTo>
                    <a:pt x="63" y="3892"/>
                  </a:lnTo>
                  <a:lnTo>
                    <a:pt x="51" y="3921"/>
                  </a:lnTo>
                  <a:lnTo>
                    <a:pt x="42" y="3949"/>
                  </a:lnTo>
                  <a:lnTo>
                    <a:pt x="32" y="3979"/>
                  </a:lnTo>
                  <a:lnTo>
                    <a:pt x="24" y="4008"/>
                  </a:lnTo>
                  <a:lnTo>
                    <a:pt x="17" y="4038"/>
                  </a:lnTo>
                  <a:lnTo>
                    <a:pt x="12" y="4070"/>
                  </a:lnTo>
                  <a:lnTo>
                    <a:pt x="6" y="4101"/>
                  </a:lnTo>
                  <a:lnTo>
                    <a:pt x="3" y="4132"/>
                  </a:lnTo>
                  <a:lnTo>
                    <a:pt x="1" y="4164"/>
                  </a:lnTo>
                  <a:lnTo>
                    <a:pt x="0" y="4197"/>
                  </a:lnTo>
                  <a:lnTo>
                    <a:pt x="0" y="4229"/>
                  </a:lnTo>
                  <a:lnTo>
                    <a:pt x="1" y="4263"/>
                  </a:lnTo>
                  <a:lnTo>
                    <a:pt x="10" y="4296"/>
                  </a:lnTo>
                  <a:lnTo>
                    <a:pt x="21" y="4327"/>
                  </a:lnTo>
                  <a:lnTo>
                    <a:pt x="36" y="4356"/>
                  </a:lnTo>
                  <a:lnTo>
                    <a:pt x="52" y="4382"/>
                  </a:lnTo>
                  <a:lnTo>
                    <a:pt x="70" y="4407"/>
                  </a:lnTo>
                  <a:lnTo>
                    <a:pt x="91" y="4430"/>
                  </a:lnTo>
                  <a:lnTo>
                    <a:pt x="113" y="4450"/>
                  </a:lnTo>
                  <a:lnTo>
                    <a:pt x="137" y="4469"/>
                  </a:lnTo>
                  <a:lnTo>
                    <a:pt x="160" y="4488"/>
                  </a:lnTo>
                  <a:lnTo>
                    <a:pt x="186" y="4504"/>
                  </a:lnTo>
                  <a:lnTo>
                    <a:pt x="211" y="4519"/>
                  </a:lnTo>
                  <a:lnTo>
                    <a:pt x="237" y="4533"/>
                  </a:lnTo>
                  <a:lnTo>
                    <a:pt x="264" y="4546"/>
                  </a:lnTo>
                  <a:lnTo>
                    <a:pt x="290" y="4559"/>
                  </a:lnTo>
                  <a:lnTo>
                    <a:pt x="316" y="4571"/>
                  </a:lnTo>
                  <a:lnTo>
                    <a:pt x="341" y="4581"/>
                  </a:lnTo>
                  <a:lnTo>
                    <a:pt x="385" y="4592"/>
                  </a:lnTo>
                  <a:lnTo>
                    <a:pt x="429" y="4600"/>
                  </a:lnTo>
                  <a:lnTo>
                    <a:pt x="474" y="4606"/>
                  </a:lnTo>
                  <a:lnTo>
                    <a:pt x="518" y="4612"/>
                  </a:lnTo>
                  <a:lnTo>
                    <a:pt x="562" y="4615"/>
                  </a:lnTo>
                  <a:lnTo>
                    <a:pt x="606" y="4616"/>
                  </a:lnTo>
                  <a:lnTo>
                    <a:pt x="650" y="4615"/>
                  </a:lnTo>
                  <a:lnTo>
                    <a:pt x="695" y="4614"/>
                  </a:lnTo>
                  <a:lnTo>
                    <a:pt x="737" y="4610"/>
                  </a:lnTo>
                  <a:lnTo>
                    <a:pt x="781" y="4605"/>
                  </a:lnTo>
                  <a:lnTo>
                    <a:pt x="824" y="4599"/>
                  </a:lnTo>
                  <a:lnTo>
                    <a:pt x="867" y="4590"/>
                  </a:lnTo>
                  <a:lnTo>
                    <a:pt x="908" y="4581"/>
                  </a:lnTo>
                  <a:lnTo>
                    <a:pt x="950" y="4571"/>
                  </a:lnTo>
                  <a:lnTo>
                    <a:pt x="990" y="4559"/>
                  </a:lnTo>
                  <a:lnTo>
                    <a:pt x="1031" y="4546"/>
                  </a:lnTo>
                  <a:lnTo>
                    <a:pt x="1062" y="4534"/>
                  </a:lnTo>
                  <a:lnTo>
                    <a:pt x="1093" y="4522"/>
                  </a:lnTo>
                  <a:lnTo>
                    <a:pt x="1123" y="4510"/>
                  </a:lnTo>
                  <a:lnTo>
                    <a:pt x="1151" y="4497"/>
                  </a:lnTo>
                  <a:lnTo>
                    <a:pt x="1180" y="4485"/>
                  </a:lnTo>
                  <a:lnTo>
                    <a:pt x="1209" y="4471"/>
                  </a:lnTo>
                  <a:lnTo>
                    <a:pt x="1237" y="4456"/>
                  </a:lnTo>
                  <a:lnTo>
                    <a:pt x="1265" y="4442"/>
                  </a:lnTo>
                  <a:lnTo>
                    <a:pt x="1292" y="4427"/>
                  </a:lnTo>
                  <a:lnTo>
                    <a:pt x="1319" y="4412"/>
                  </a:lnTo>
                  <a:lnTo>
                    <a:pt x="1346" y="4398"/>
                  </a:lnTo>
                  <a:lnTo>
                    <a:pt x="1372" y="4383"/>
                  </a:lnTo>
                  <a:lnTo>
                    <a:pt x="1399" y="4368"/>
                  </a:lnTo>
                  <a:lnTo>
                    <a:pt x="1426" y="4353"/>
                  </a:lnTo>
                  <a:lnTo>
                    <a:pt x="1452" y="4338"/>
                  </a:lnTo>
                  <a:lnTo>
                    <a:pt x="1478" y="4323"/>
                  </a:lnTo>
                  <a:lnTo>
                    <a:pt x="1505" y="4308"/>
                  </a:lnTo>
                  <a:lnTo>
                    <a:pt x="1531" y="4293"/>
                  </a:lnTo>
                  <a:lnTo>
                    <a:pt x="1558" y="4279"/>
                  </a:lnTo>
                  <a:lnTo>
                    <a:pt x="1585" y="4264"/>
                  </a:lnTo>
                  <a:lnTo>
                    <a:pt x="1613" y="4250"/>
                  </a:lnTo>
                  <a:lnTo>
                    <a:pt x="1640" y="4236"/>
                  </a:lnTo>
                  <a:lnTo>
                    <a:pt x="1668" y="4223"/>
                  </a:lnTo>
                  <a:lnTo>
                    <a:pt x="1696" y="4210"/>
                  </a:lnTo>
                  <a:lnTo>
                    <a:pt x="1725" y="4197"/>
                  </a:lnTo>
                  <a:lnTo>
                    <a:pt x="1753" y="4184"/>
                  </a:lnTo>
                  <a:lnTo>
                    <a:pt x="1783" y="4173"/>
                  </a:lnTo>
                  <a:lnTo>
                    <a:pt x="1813" y="4161"/>
                  </a:lnTo>
                  <a:lnTo>
                    <a:pt x="1844" y="4152"/>
                  </a:lnTo>
                  <a:lnTo>
                    <a:pt x="1876" y="4141"/>
                  </a:lnTo>
                  <a:lnTo>
                    <a:pt x="1908" y="4132"/>
                  </a:lnTo>
                  <a:lnTo>
                    <a:pt x="1941" y="4124"/>
                  </a:lnTo>
                  <a:lnTo>
                    <a:pt x="1944" y="4131"/>
                  </a:lnTo>
                  <a:lnTo>
                    <a:pt x="1949" y="4138"/>
                  </a:lnTo>
                  <a:lnTo>
                    <a:pt x="1953" y="4143"/>
                  </a:lnTo>
                  <a:lnTo>
                    <a:pt x="1958" y="4148"/>
                  </a:lnTo>
                  <a:lnTo>
                    <a:pt x="1964" y="4154"/>
                  </a:lnTo>
                  <a:lnTo>
                    <a:pt x="1968" y="4159"/>
                  </a:lnTo>
                  <a:lnTo>
                    <a:pt x="1972" y="4166"/>
                  </a:lnTo>
                  <a:lnTo>
                    <a:pt x="1975" y="4173"/>
                  </a:lnTo>
                  <a:lnTo>
                    <a:pt x="1980" y="4195"/>
                  </a:lnTo>
                  <a:lnTo>
                    <a:pt x="1984" y="4216"/>
                  </a:lnTo>
                  <a:lnTo>
                    <a:pt x="1988" y="4238"/>
                  </a:lnTo>
                  <a:lnTo>
                    <a:pt x="1992" y="4259"/>
                  </a:lnTo>
                  <a:lnTo>
                    <a:pt x="1996" y="4281"/>
                  </a:lnTo>
                  <a:lnTo>
                    <a:pt x="2000" y="4303"/>
                  </a:lnTo>
                  <a:lnTo>
                    <a:pt x="2004" y="4325"/>
                  </a:lnTo>
                  <a:lnTo>
                    <a:pt x="2008" y="4347"/>
                  </a:lnTo>
                  <a:lnTo>
                    <a:pt x="2012" y="4368"/>
                  </a:lnTo>
                  <a:lnTo>
                    <a:pt x="2016" y="4391"/>
                  </a:lnTo>
                  <a:lnTo>
                    <a:pt x="2019" y="4412"/>
                  </a:lnTo>
                  <a:lnTo>
                    <a:pt x="2022" y="4435"/>
                  </a:lnTo>
                  <a:lnTo>
                    <a:pt x="2027" y="4456"/>
                  </a:lnTo>
                  <a:lnTo>
                    <a:pt x="2029" y="4479"/>
                  </a:lnTo>
                  <a:lnTo>
                    <a:pt x="2032" y="4501"/>
                  </a:lnTo>
                  <a:lnTo>
                    <a:pt x="2035" y="4523"/>
                  </a:lnTo>
                  <a:lnTo>
                    <a:pt x="2037" y="4545"/>
                  </a:lnTo>
                  <a:lnTo>
                    <a:pt x="2039" y="4567"/>
                  </a:lnTo>
                  <a:lnTo>
                    <a:pt x="2042" y="4590"/>
                  </a:lnTo>
                  <a:lnTo>
                    <a:pt x="2043" y="4613"/>
                  </a:lnTo>
                  <a:lnTo>
                    <a:pt x="2044" y="4634"/>
                  </a:lnTo>
                  <a:lnTo>
                    <a:pt x="2045" y="4657"/>
                  </a:lnTo>
                  <a:lnTo>
                    <a:pt x="2046" y="4680"/>
                  </a:lnTo>
                  <a:lnTo>
                    <a:pt x="2046" y="4702"/>
                  </a:lnTo>
                  <a:lnTo>
                    <a:pt x="2045" y="4725"/>
                  </a:lnTo>
                  <a:lnTo>
                    <a:pt x="2045" y="4747"/>
                  </a:lnTo>
                  <a:lnTo>
                    <a:pt x="2044" y="4770"/>
                  </a:lnTo>
                  <a:lnTo>
                    <a:pt x="2042" y="4793"/>
                  </a:lnTo>
                  <a:lnTo>
                    <a:pt x="2039" y="4815"/>
                  </a:lnTo>
                  <a:lnTo>
                    <a:pt x="2037" y="4839"/>
                  </a:lnTo>
                  <a:lnTo>
                    <a:pt x="2034" y="4862"/>
                  </a:lnTo>
                  <a:lnTo>
                    <a:pt x="2031" y="4884"/>
                  </a:lnTo>
                  <a:lnTo>
                    <a:pt x="2034" y="4890"/>
                  </a:lnTo>
                  <a:lnTo>
                    <a:pt x="2039" y="4894"/>
                  </a:lnTo>
                  <a:lnTo>
                    <a:pt x="2046" y="4899"/>
                  </a:lnTo>
                  <a:lnTo>
                    <a:pt x="2053" y="4905"/>
                  </a:lnTo>
                  <a:lnTo>
                    <a:pt x="2062" y="4910"/>
                  </a:lnTo>
                  <a:lnTo>
                    <a:pt x="2070" y="4914"/>
                  </a:lnTo>
                  <a:lnTo>
                    <a:pt x="2080" y="4919"/>
                  </a:lnTo>
                  <a:lnTo>
                    <a:pt x="2091" y="4922"/>
                  </a:lnTo>
                  <a:lnTo>
                    <a:pt x="5680" y="4877"/>
                  </a:lnTo>
                  <a:lnTo>
                    <a:pt x="5686" y="4877"/>
                  </a:lnTo>
                  <a:lnTo>
                    <a:pt x="5694" y="4875"/>
                  </a:lnTo>
                  <a:lnTo>
                    <a:pt x="5701" y="4870"/>
                  </a:lnTo>
                  <a:lnTo>
                    <a:pt x="5707" y="4861"/>
                  </a:lnTo>
                  <a:lnTo>
                    <a:pt x="5842" y="4879"/>
                  </a:lnTo>
                  <a:lnTo>
                    <a:pt x="5843" y="4869"/>
                  </a:lnTo>
                  <a:lnTo>
                    <a:pt x="5845" y="4864"/>
                  </a:lnTo>
                  <a:lnTo>
                    <a:pt x="5849" y="4862"/>
                  </a:lnTo>
                  <a:lnTo>
                    <a:pt x="5859" y="4860"/>
                  </a:lnTo>
                  <a:lnTo>
                    <a:pt x="5858" y="4834"/>
                  </a:lnTo>
                  <a:lnTo>
                    <a:pt x="5856" y="4807"/>
                  </a:lnTo>
                  <a:lnTo>
                    <a:pt x="5853" y="4780"/>
                  </a:lnTo>
                  <a:lnTo>
                    <a:pt x="5849" y="4754"/>
                  </a:lnTo>
                  <a:lnTo>
                    <a:pt x="5846" y="4727"/>
                  </a:lnTo>
                  <a:lnTo>
                    <a:pt x="5842" y="4701"/>
                  </a:lnTo>
                  <a:lnTo>
                    <a:pt x="5838" y="4674"/>
                  </a:lnTo>
                  <a:lnTo>
                    <a:pt x="5832" y="4647"/>
                  </a:lnTo>
                  <a:lnTo>
                    <a:pt x="5827" y="4620"/>
                  </a:lnTo>
                  <a:lnTo>
                    <a:pt x="5822" y="4594"/>
                  </a:lnTo>
                  <a:lnTo>
                    <a:pt x="5815" y="4567"/>
                  </a:lnTo>
                  <a:lnTo>
                    <a:pt x="5809" y="4541"/>
                  </a:lnTo>
                  <a:lnTo>
                    <a:pt x="5802" y="4514"/>
                  </a:lnTo>
                  <a:lnTo>
                    <a:pt x="5796" y="4487"/>
                  </a:lnTo>
                  <a:lnTo>
                    <a:pt x="5789" y="4460"/>
                  </a:lnTo>
                  <a:lnTo>
                    <a:pt x="5781" y="4433"/>
                  </a:lnTo>
                  <a:lnTo>
                    <a:pt x="5775" y="4407"/>
                  </a:lnTo>
                  <a:lnTo>
                    <a:pt x="5767" y="4380"/>
                  </a:lnTo>
                  <a:lnTo>
                    <a:pt x="5760" y="4353"/>
                  </a:lnTo>
                  <a:lnTo>
                    <a:pt x="5752" y="4326"/>
                  </a:lnTo>
                  <a:lnTo>
                    <a:pt x="5745" y="4299"/>
                  </a:lnTo>
                  <a:lnTo>
                    <a:pt x="5737" y="4271"/>
                  </a:lnTo>
                  <a:lnTo>
                    <a:pt x="5730" y="4244"/>
                  </a:lnTo>
                  <a:lnTo>
                    <a:pt x="5723" y="4217"/>
                  </a:lnTo>
                  <a:lnTo>
                    <a:pt x="5716" y="4190"/>
                  </a:lnTo>
                  <a:lnTo>
                    <a:pt x="5710" y="4163"/>
                  </a:lnTo>
                  <a:lnTo>
                    <a:pt x="5703" y="4136"/>
                  </a:lnTo>
                  <a:lnTo>
                    <a:pt x="5697" y="4110"/>
                  </a:lnTo>
                  <a:lnTo>
                    <a:pt x="5690" y="4083"/>
                  </a:lnTo>
                  <a:lnTo>
                    <a:pt x="5685" y="4055"/>
                  </a:lnTo>
                  <a:lnTo>
                    <a:pt x="5680" y="4028"/>
                  </a:lnTo>
                  <a:lnTo>
                    <a:pt x="5674" y="4001"/>
                  </a:lnTo>
                  <a:lnTo>
                    <a:pt x="5634" y="3836"/>
                  </a:lnTo>
                  <a:lnTo>
                    <a:pt x="5531" y="3541"/>
                  </a:lnTo>
                  <a:lnTo>
                    <a:pt x="5459" y="3347"/>
                  </a:lnTo>
                  <a:lnTo>
                    <a:pt x="5138" y="2638"/>
                  </a:lnTo>
                  <a:lnTo>
                    <a:pt x="5128" y="2631"/>
                  </a:lnTo>
                  <a:lnTo>
                    <a:pt x="5123" y="2626"/>
                  </a:lnTo>
                  <a:lnTo>
                    <a:pt x="5118" y="2622"/>
                  </a:lnTo>
                  <a:lnTo>
                    <a:pt x="5113" y="2617"/>
                  </a:lnTo>
                  <a:lnTo>
                    <a:pt x="4873" y="2276"/>
                  </a:lnTo>
                  <a:lnTo>
                    <a:pt x="4889" y="2221"/>
                  </a:lnTo>
                  <a:lnTo>
                    <a:pt x="4909" y="2168"/>
                  </a:lnTo>
                  <a:lnTo>
                    <a:pt x="4935" y="2116"/>
                  </a:lnTo>
                  <a:lnTo>
                    <a:pt x="4965" y="2068"/>
                  </a:lnTo>
                  <a:lnTo>
                    <a:pt x="4999" y="2020"/>
                  </a:lnTo>
                  <a:lnTo>
                    <a:pt x="5036" y="1975"/>
                  </a:lnTo>
                  <a:lnTo>
                    <a:pt x="5076" y="1932"/>
                  </a:lnTo>
                  <a:lnTo>
                    <a:pt x="5118" y="1890"/>
                  </a:lnTo>
                  <a:lnTo>
                    <a:pt x="5162" y="1849"/>
                  </a:lnTo>
                  <a:lnTo>
                    <a:pt x="5208" y="1810"/>
                  </a:lnTo>
                  <a:lnTo>
                    <a:pt x="5254" y="1773"/>
                  </a:lnTo>
                  <a:lnTo>
                    <a:pt x="5301" y="1738"/>
                  </a:lnTo>
                  <a:lnTo>
                    <a:pt x="5348" y="1703"/>
                  </a:lnTo>
                  <a:lnTo>
                    <a:pt x="5394" y="1670"/>
                  </a:lnTo>
                  <a:lnTo>
                    <a:pt x="5438" y="1638"/>
                  </a:lnTo>
                  <a:lnTo>
                    <a:pt x="5481" y="1607"/>
                  </a:lnTo>
                  <a:lnTo>
                    <a:pt x="5489" y="1606"/>
                  </a:lnTo>
                  <a:lnTo>
                    <a:pt x="5498" y="1603"/>
                  </a:lnTo>
                  <a:lnTo>
                    <a:pt x="5506" y="1601"/>
                  </a:lnTo>
                  <a:lnTo>
                    <a:pt x="5509" y="1600"/>
                  </a:lnTo>
                  <a:lnTo>
                    <a:pt x="5510" y="1599"/>
                  </a:lnTo>
                  <a:lnTo>
                    <a:pt x="5514" y="1596"/>
                  </a:lnTo>
                  <a:lnTo>
                    <a:pt x="5521" y="1593"/>
                  </a:lnTo>
                  <a:lnTo>
                    <a:pt x="5529" y="1592"/>
                  </a:lnTo>
                  <a:lnTo>
                    <a:pt x="5582" y="1552"/>
                  </a:lnTo>
                  <a:lnTo>
                    <a:pt x="5614" y="1533"/>
                  </a:lnTo>
                  <a:lnTo>
                    <a:pt x="5643" y="1512"/>
                  </a:lnTo>
                  <a:lnTo>
                    <a:pt x="5673" y="1490"/>
                  </a:lnTo>
                  <a:lnTo>
                    <a:pt x="5702" y="1466"/>
                  </a:lnTo>
                  <a:lnTo>
                    <a:pt x="5730" y="1443"/>
                  </a:lnTo>
                  <a:lnTo>
                    <a:pt x="5757" y="1417"/>
                  </a:lnTo>
                  <a:lnTo>
                    <a:pt x="5782" y="1391"/>
                  </a:lnTo>
                  <a:lnTo>
                    <a:pt x="5808" y="1363"/>
                  </a:lnTo>
                  <a:lnTo>
                    <a:pt x="5831" y="1335"/>
                  </a:lnTo>
                  <a:lnTo>
                    <a:pt x="5855" y="1306"/>
                  </a:lnTo>
                  <a:lnTo>
                    <a:pt x="5877" y="1276"/>
                  </a:lnTo>
                  <a:lnTo>
                    <a:pt x="5898" y="1244"/>
                  </a:lnTo>
                  <a:lnTo>
                    <a:pt x="5919" y="1212"/>
                  </a:lnTo>
                  <a:lnTo>
                    <a:pt x="5938" y="1180"/>
                  </a:lnTo>
                  <a:lnTo>
                    <a:pt x="5957" y="1146"/>
                  </a:lnTo>
                  <a:lnTo>
                    <a:pt x="5975" y="1112"/>
                  </a:lnTo>
                  <a:lnTo>
                    <a:pt x="5992" y="1076"/>
                  </a:lnTo>
                  <a:lnTo>
                    <a:pt x="6008" y="1041"/>
                  </a:lnTo>
                  <a:lnTo>
                    <a:pt x="6023" y="1005"/>
                  </a:lnTo>
                  <a:lnTo>
                    <a:pt x="6037" y="968"/>
                  </a:lnTo>
                  <a:lnTo>
                    <a:pt x="6051" y="931"/>
                  </a:lnTo>
                  <a:lnTo>
                    <a:pt x="6064" y="893"/>
                  </a:lnTo>
                  <a:lnTo>
                    <a:pt x="6076" y="854"/>
                  </a:lnTo>
                  <a:lnTo>
                    <a:pt x="6086" y="815"/>
                  </a:lnTo>
                  <a:lnTo>
                    <a:pt x="6097" y="777"/>
                  </a:lnTo>
                  <a:lnTo>
                    <a:pt x="6106" y="737"/>
                  </a:lnTo>
                  <a:lnTo>
                    <a:pt x="6114" y="697"/>
                  </a:lnTo>
                  <a:lnTo>
                    <a:pt x="6123" y="657"/>
                  </a:lnTo>
                  <a:lnTo>
                    <a:pt x="6129" y="617"/>
                  </a:lnTo>
                  <a:lnTo>
                    <a:pt x="6135" y="576"/>
                  </a:lnTo>
                  <a:lnTo>
                    <a:pt x="6141" y="535"/>
                  </a:lnTo>
                  <a:lnTo>
                    <a:pt x="6145" y="494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3092" y="1557"/>
              <a:ext cx="35" cy="44"/>
            </a:xfrm>
            <a:custGeom>
              <a:avLst/>
              <a:gdLst>
                <a:gd name="T0" fmla="*/ 0 w 93"/>
                <a:gd name="T1" fmla="*/ 0 h 117"/>
                <a:gd name="T2" fmla="*/ 0 w 93"/>
                <a:gd name="T3" fmla="*/ 0 h 117"/>
                <a:gd name="T4" fmla="*/ 0 w 93"/>
                <a:gd name="T5" fmla="*/ 0 h 117"/>
                <a:gd name="T6" fmla="*/ 0 w 93"/>
                <a:gd name="T7" fmla="*/ 0 h 117"/>
                <a:gd name="T8" fmla="*/ 0 w 93"/>
                <a:gd name="T9" fmla="*/ 0 h 117"/>
                <a:gd name="T10" fmla="*/ 0 w 93"/>
                <a:gd name="T11" fmla="*/ 0 h 117"/>
                <a:gd name="T12" fmla="*/ 0 w 93"/>
                <a:gd name="T13" fmla="*/ 0 h 117"/>
                <a:gd name="T14" fmla="*/ 0 w 93"/>
                <a:gd name="T15" fmla="*/ 0 h 117"/>
                <a:gd name="T16" fmla="*/ 0 w 93"/>
                <a:gd name="T17" fmla="*/ 0 h 117"/>
                <a:gd name="T18" fmla="*/ 0 w 93"/>
                <a:gd name="T19" fmla="*/ 0 h 117"/>
                <a:gd name="T20" fmla="*/ 0 w 93"/>
                <a:gd name="T21" fmla="*/ 0 h 117"/>
                <a:gd name="T22" fmla="*/ 0 w 93"/>
                <a:gd name="T23" fmla="*/ 0 h 117"/>
                <a:gd name="T24" fmla="*/ 0 w 93"/>
                <a:gd name="T25" fmla="*/ 0 h 117"/>
                <a:gd name="T26" fmla="*/ 0 w 93"/>
                <a:gd name="T27" fmla="*/ 0 h 117"/>
                <a:gd name="T28" fmla="*/ 0 w 93"/>
                <a:gd name="T29" fmla="*/ 0 h 117"/>
                <a:gd name="T30" fmla="*/ 0 w 93"/>
                <a:gd name="T31" fmla="*/ 0 h 117"/>
                <a:gd name="T32" fmla="*/ 0 w 93"/>
                <a:gd name="T33" fmla="*/ 0 h 117"/>
                <a:gd name="T34" fmla="*/ 0 w 93"/>
                <a:gd name="T35" fmla="*/ 0 h 117"/>
                <a:gd name="T36" fmla="*/ 0 w 93"/>
                <a:gd name="T37" fmla="*/ 0 h 117"/>
                <a:gd name="T38" fmla="*/ 0 w 93"/>
                <a:gd name="T39" fmla="*/ 0 h 117"/>
                <a:gd name="T40" fmla="*/ 0 w 93"/>
                <a:gd name="T41" fmla="*/ 0 h 117"/>
                <a:gd name="T42" fmla="*/ 0 w 93"/>
                <a:gd name="T43" fmla="*/ 0 h 117"/>
                <a:gd name="T44" fmla="*/ 0 w 93"/>
                <a:gd name="T45" fmla="*/ 0 h 117"/>
                <a:gd name="T46" fmla="*/ 0 w 93"/>
                <a:gd name="T47" fmla="*/ 0 h 117"/>
                <a:gd name="T48" fmla="*/ 0 w 93"/>
                <a:gd name="T49" fmla="*/ 0 h 117"/>
                <a:gd name="T50" fmla="*/ 0 w 93"/>
                <a:gd name="T51" fmla="*/ 0 h 117"/>
                <a:gd name="T52" fmla="*/ 0 w 93"/>
                <a:gd name="T53" fmla="*/ 0 h 11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93"/>
                <a:gd name="T82" fmla="*/ 0 h 117"/>
                <a:gd name="T83" fmla="*/ 93 w 93"/>
                <a:gd name="T84" fmla="*/ 117 h 11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93" h="117">
                  <a:moveTo>
                    <a:pt x="93" y="110"/>
                  </a:moveTo>
                  <a:lnTo>
                    <a:pt x="93" y="108"/>
                  </a:lnTo>
                  <a:lnTo>
                    <a:pt x="93" y="101"/>
                  </a:lnTo>
                  <a:lnTo>
                    <a:pt x="93" y="95"/>
                  </a:lnTo>
                  <a:lnTo>
                    <a:pt x="93" y="89"/>
                  </a:lnTo>
                  <a:lnTo>
                    <a:pt x="59" y="37"/>
                  </a:lnTo>
                  <a:lnTo>
                    <a:pt x="61" y="30"/>
                  </a:lnTo>
                  <a:lnTo>
                    <a:pt x="67" y="23"/>
                  </a:lnTo>
                  <a:lnTo>
                    <a:pt x="73" y="16"/>
                  </a:lnTo>
                  <a:lnTo>
                    <a:pt x="75" y="10"/>
                  </a:lnTo>
                  <a:lnTo>
                    <a:pt x="69" y="3"/>
                  </a:lnTo>
                  <a:lnTo>
                    <a:pt x="61" y="1"/>
                  </a:lnTo>
                  <a:lnTo>
                    <a:pt x="53" y="0"/>
                  </a:lnTo>
                  <a:lnTo>
                    <a:pt x="44" y="1"/>
                  </a:lnTo>
                  <a:lnTo>
                    <a:pt x="34" y="3"/>
                  </a:lnTo>
                  <a:lnTo>
                    <a:pt x="24" y="5"/>
                  </a:lnTo>
                  <a:lnTo>
                    <a:pt x="14" y="8"/>
                  </a:lnTo>
                  <a:lnTo>
                    <a:pt x="3" y="8"/>
                  </a:lnTo>
                  <a:lnTo>
                    <a:pt x="2" y="16"/>
                  </a:lnTo>
                  <a:lnTo>
                    <a:pt x="0" y="17"/>
                  </a:lnTo>
                  <a:lnTo>
                    <a:pt x="0" y="19"/>
                  </a:lnTo>
                  <a:lnTo>
                    <a:pt x="3" y="28"/>
                  </a:lnTo>
                  <a:lnTo>
                    <a:pt x="93" y="117"/>
                  </a:lnTo>
                  <a:lnTo>
                    <a:pt x="93" y="116"/>
                  </a:lnTo>
                  <a:lnTo>
                    <a:pt x="93" y="113"/>
                  </a:lnTo>
                  <a:lnTo>
                    <a:pt x="93" y="111"/>
                  </a:lnTo>
                  <a:lnTo>
                    <a:pt x="93" y="110"/>
                  </a:lnTo>
                  <a:close/>
                </a:path>
              </a:pathLst>
            </a:custGeom>
            <a:solidFill>
              <a:srgbClr val="33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2976" y="1304"/>
              <a:ext cx="137" cy="228"/>
            </a:xfrm>
            <a:custGeom>
              <a:avLst/>
              <a:gdLst>
                <a:gd name="T0" fmla="*/ 0 w 364"/>
                <a:gd name="T1" fmla="*/ 0 h 610"/>
                <a:gd name="T2" fmla="*/ 0 w 364"/>
                <a:gd name="T3" fmla="*/ 0 h 610"/>
                <a:gd name="T4" fmla="*/ 0 w 364"/>
                <a:gd name="T5" fmla="*/ 0 h 610"/>
                <a:gd name="T6" fmla="*/ 0 w 364"/>
                <a:gd name="T7" fmla="*/ 0 h 610"/>
                <a:gd name="T8" fmla="*/ 0 w 364"/>
                <a:gd name="T9" fmla="*/ 0 h 610"/>
                <a:gd name="T10" fmla="*/ 0 w 364"/>
                <a:gd name="T11" fmla="*/ 0 h 610"/>
                <a:gd name="T12" fmla="*/ 0 w 364"/>
                <a:gd name="T13" fmla="*/ 0 h 610"/>
                <a:gd name="T14" fmla="*/ 0 w 364"/>
                <a:gd name="T15" fmla="*/ 0 h 610"/>
                <a:gd name="T16" fmla="*/ 0 w 364"/>
                <a:gd name="T17" fmla="*/ 0 h 610"/>
                <a:gd name="T18" fmla="*/ 0 w 364"/>
                <a:gd name="T19" fmla="*/ 0 h 610"/>
                <a:gd name="T20" fmla="*/ 0 w 364"/>
                <a:gd name="T21" fmla="*/ 0 h 610"/>
                <a:gd name="T22" fmla="*/ 0 w 364"/>
                <a:gd name="T23" fmla="*/ 0 h 610"/>
                <a:gd name="T24" fmla="*/ 0 w 364"/>
                <a:gd name="T25" fmla="*/ 0 h 610"/>
                <a:gd name="T26" fmla="*/ 0 w 364"/>
                <a:gd name="T27" fmla="*/ 0 h 610"/>
                <a:gd name="T28" fmla="*/ 0 w 364"/>
                <a:gd name="T29" fmla="*/ 0 h 610"/>
                <a:gd name="T30" fmla="*/ 0 w 364"/>
                <a:gd name="T31" fmla="*/ 0 h 610"/>
                <a:gd name="T32" fmla="*/ 0 w 364"/>
                <a:gd name="T33" fmla="*/ 0 h 610"/>
                <a:gd name="T34" fmla="*/ 0 w 364"/>
                <a:gd name="T35" fmla="*/ 0 h 610"/>
                <a:gd name="T36" fmla="*/ 0 w 364"/>
                <a:gd name="T37" fmla="*/ 0 h 610"/>
                <a:gd name="T38" fmla="*/ 0 w 364"/>
                <a:gd name="T39" fmla="*/ 0 h 610"/>
                <a:gd name="T40" fmla="*/ 0 w 364"/>
                <a:gd name="T41" fmla="*/ 0 h 610"/>
                <a:gd name="T42" fmla="*/ 0 w 364"/>
                <a:gd name="T43" fmla="*/ 0 h 610"/>
                <a:gd name="T44" fmla="*/ 0 w 364"/>
                <a:gd name="T45" fmla="*/ 0 h 610"/>
                <a:gd name="T46" fmla="*/ 0 w 364"/>
                <a:gd name="T47" fmla="*/ 0 h 610"/>
                <a:gd name="T48" fmla="*/ 0 w 364"/>
                <a:gd name="T49" fmla="*/ 0 h 610"/>
                <a:gd name="T50" fmla="*/ 0 w 364"/>
                <a:gd name="T51" fmla="*/ 0 h 610"/>
                <a:gd name="T52" fmla="*/ 0 w 364"/>
                <a:gd name="T53" fmla="*/ 0 h 610"/>
                <a:gd name="T54" fmla="*/ 0 w 364"/>
                <a:gd name="T55" fmla="*/ 0 h 610"/>
                <a:gd name="T56" fmla="*/ 0 w 364"/>
                <a:gd name="T57" fmla="*/ 0 h 610"/>
                <a:gd name="T58" fmla="*/ 0 w 364"/>
                <a:gd name="T59" fmla="*/ 0 h 610"/>
                <a:gd name="T60" fmla="*/ 0 w 364"/>
                <a:gd name="T61" fmla="*/ 0 h 610"/>
                <a:gd name="T62" fmla="*/ 0 w 364"/>
                <a:gd name="T63" fmla="*/ 0 h 610"/>
                <a:gd name="T64" fmla="*/ 0 w 364"/>
                <a:gd name="T65" fmla="*/ 0 h 610"/>
                <a:gd name="T66" fmla="*/ 0 w 364"/>
                <a:gd name="T67" fmla="*/ 0 h 610"/>
                <a:gd name="T68" fmla="*/ 0 w 364"/>
                <a:gd name="T69" fmla="*/ 0 h 610"/>
                <a:gd name="T70" fmla="*/ 0 w 364"/>
                <a:gd name="T71" fmla="*/ 0 h 610"/>
                <a:gd name="T72" fmla="*/ 0 w 364"/>
                <a:gd name="T73" fmla="*/ 0 h 610"/>
                <a:gd name="T74" fmla="*/ 0 w 364"/>
                <a:gd name="T75" fmla="*/ 0 h 610"/>
                <a:gd name="T76" fmla="*/ 0 w 364"/>
                <a:gd name="T77" fmla="*/ 0 h 610"/>
                <a:gd name="T78" fmla="*/ 0 w 364"/>
                <a:gd name="T79" fmla="*/ 0 h 610"/>
                <a:gd name="T80" fmla="*/ 0 w 364"/>
                <a:gd name="T81" fmla="*/ 0 h 610"/>
                <a:gd name="T82" fmla="*/ 0 w 364"/>
                <a:gd name="T83" fmla="*/ 0 h 610"/>
                <a:gd name="T84" fmla="*/ 0 w 364"/>
                <a:gd name="T85" fmla="*/ 0 h 610"/>
                <a:gd name="T86" fmla="*/ 0 w 364"/>
                <a:gd name="T87" fmla="*/ 0 h 610"/>
                <a:gd name="T88" fmla="*/ 0 w 364"/>
                <a:gd name="T89" fmla="*/ 0 h 610"/>
                <a:gd name="T90" fmla="*/ 0 w 364"/>
                <a:gd name="T91" fmla="*/ 0 h 610"/>
                <a:gd name="T92" fmla="*/ 0 w 364"/>
                <a:gd name="T93" fmla="*/ 0 h 610"/>
                <a:gd name="T94" fmla="*/ 0 w 364"/>
                <a:gd name="T95" fmla="*/ 0 h 610"/>
                <a:gd name="T96" fmla="*/ 0 w 364"/>
                <a:gd name="T97" fmla="*/ 0 h 610"/>
                <a:gd name="T98" fmla="*/ 0 w 364"/>
                <a:gd name="T99" fmla="*/ 0 h 610"/>
                <a:gd name="T100" fmla="*/ 0 w 364"/>
                <a:gd name="T101" fmla="*/ 0 h 610"/>
                <a:gd name="T102" fmla="*/ 0 w 364"/>
                <a:gd name="T103" fmla="*/ 0 h 610"/>
                <a:gd name="T104" fmla="*/ 0 w 364"/>
                <a:gd name="T105" fmla="*/ 0 h 610"/>
                <a:gd name="T106" fmla="*/ 0 w 364"/>
                <a:gd name="T107" fmla="*/ 0 h 610"/>
                <a:gd name="T108" fmla="*/ 0 w 364"/>
                <a:gd name="T109" fmla="*/ 0 h 610"/>
                <a:gd name="T110" fmla="*/ 0 w 364"/>
                <a:gd name="T111" fmla="*/ 0 h 610"/>
                <a:gd name="T112" fmla="*/ 0 w 364"/>
                <a:gd name="T113" fmla="*/ 0 h 610"/>
                <a:gd name="T114" fmla="*/ 0 w 364"/>
                <a:gd name="T115" fmla="*/ 0 h 61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64"/>
                <a:gd name="T175" fmla="*/ 0 h 610"/>
                <a:gd name="T176" fmla="*/ 364 w 364"/>
                <a:gd name="T177" fmla="*/ 610 h 61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64" h="610">
                  <a:moveTo>
                    <a:pt x="364" y="583"/>
                  </a:moveTo>
                  <a:lnTo>
                    <a:pt x="346" y="491"/>
                  </a:lnTo>
                  <a:lnTo>
                    <a:pt x="224" y="179"/>
                  </a:lnTo>
                  <a:lnTo>
                    <a:pt x="221" y="176"/>
                  </a:lnTo>
                  <a:lnTo>
                    <a:pt x="217" y="174"/>
                  </a:lnTo>
                  <a:lnTo>
                    <a:pt x="212" y="172"/>
                  </a:lnTo>
                  <a:lnTo>
                    <a:pt x="208" y="170"/>
                  </a:lnTo>
                  <a:lnTo>
                    <a:pt x="203" y="166"/>
                  </a:lnTo>
                  <a:lnTo>
                    <a:pt x="199" y="162"/>
                  </a:lnTo>
                  <a:lnTo>
                    <a:pt x="195" y="157"/>
                  </a:lnTo>
                  <a:lnTo>
                    <a:pt x="192" y="150"/>
                  </a:lnTo>
                  <a:lnTo>
                    <a:pt x="192" y="149"/>
                  </a:lnTo>
                  <a:lnTo>
                    <a:pt x="192" y="145"/>
                  </a:lnTo>
                  <a:lnTo>
                    <a:pt x="192" y="138"/>
                  </a:lnTo>
                  <a:lnTo>
                    <a:pt x="193" y="131"/>
                  </a:lnTo>
                  <a:lnTo>
                    <a:pt x="127" y="0"/>
                  </a:lnTo>
                  <a:lnTo>
                    <a:pt x="0" y="19"/>
                  </a:lnTo>
                  <a:lnTo>
                    <a:pt x="0" y="27"/>
                  </a:lnTo>
                  <a:lnTo>
                    <a:pt x="2" y="34"/>
                  </a:lnTo>
                  <a:lnTo>
                    <a:pt x="7" y="38"/>
                  </a:lnTo>
                  <a:lnTo>
                    <a:pt x="19" y="39"/>
                  </a:lnTo>
                  <a:lnTo>
                    <a:pt x="94" y="113"/>
                  </a:lnTo>
                  <a:lnTo>
                    <a:pt x="108" y="129"/>
                  </a:lnTo>
                  <a:lnTo>
                    <a:pt x="120" y="146"/>
                  </a:lnTo>
                  <a:lnTo>
                    <a:pt x="131" y="165"/>
                  </a:lnTo>
                  <a:lnTo>
                    <a:pt x="141" y="185"/>
                  </a:lnTo>
                  <a:lnTo>
                    <a:pt x="150" y="206"/>
                  </a:lnTo>
                  <a:lnTo>
                    <a:pt x="158" y="228"/>
                  </a:lnTo>
                  <a:lnTo>
                    <a:pt x="165" y="250"/>
                  </a:lnTo>
                  <a:lnTo>
                    <a:pt x="172" y="273"/>
                  </a:lnTo>
                  <a:lnTo>
                    <a:pt x="177" y="297"/>
                  </a:lnTo>
                  <a:lnTo>
                    <a:pt x="182" y="320"/>
                  </a:lnTo>
                  <a:lnTo>
                    <a:pt x="188" y="344"/>
                  </a:lnTo>
                  <a:lnTo>
                    <a:pt x="193" y="368"/>
                  </a:lnTo>
                  <a:lnTo>
                    <a:pt x="197" y="392"/>
                  </a:lnTo>
                  <a:lnTo>
                    <a:pt x="202" y="415"/>
                  </a:lnTo>
                  <a:lnTo>
                    <a:pt x="206" y="438"/>
                  </a:lnTo>
                  <a:lnTo>
                    <a:pt x="211" y="461"/>
                  </a:lnTo>
                  <a:lnTo>
                    <a:pt x="213" y="479"/>
                  </a:lnTo>
                  <a:lnTo>
                    <a:pt x="214" y="496"/>
                  </a:lnTo>
                  <a:lnTo>
                    <a:pt x="215" y="513"/>
                  </a:lnTo>
                  <a:lnTo>
                    <a:pt x="217" y="530"/>
                  </a:lnTo>
                  <a:lnTo>
                    <a:pt x="217" y="546"/>
                  </a:lnTo>
                  <a:lnTo>
                    <a:pt x="217" y="561"/>
                  </a:lnTo>
                  <a:lnTo>
                    <a:pt x="217" y="575"/>
                  </a:lnTo>
                  <a:lnTo>
                    <a:pt x="217" y="589"/>
                  </a:lnTo>
                  <a:lnTo>
                    <a:pt x="228" y="603"/>
                  </a:lnTo>
                  <a:lnTo>
                    <a:pt x="244" y="609"/>
                  </a:lnTo>
                  <a:lnTo>
                    <a:pt x="262" y="610"/>
                  </a:lnTo>
                  <a:lnTo>
                    <a:pt x="283" y="608"/>
                  </a:lnTo>
                  <a:lnTo>
                    <a:pt x="303" y="603"/>
                  </a:lnTo>
                  <a:lnTo>
                    <a:pt x="324" y="597"/>
                  </a:lnTo>
                  <a:lnTo>
                    <a:pt x="345" y="593"/>
                  </a:lnTo>
                  <a:lnTo>
                    <a:pt x="364" y="591"/>
                  </a:lnTo>
                  <a:lnTo>
                    <a:pt x="364" y="590"/>
                  </a:lnTo>
                  <a:lnTo>
                    <a:pt x="364" y="587"/>
                  </a:lnTo>
                  <a:lnTo>
                    <a:pt x="364" y="584"/>
                  </a:lnTo>
                  <a:lnTo>
                    <a:pt x="364" y="58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2939" y="872"/>
              <a:ext cx="108" cy="102"/>
            </a:xfrm>
            <a:custGeom>
              <a:avLst/>
              <a:gdLst>
                <a:gd name="T0" fmla="*/ 0 w 287"/>
                <a:gd name="T1" fmla="*/ 0 h 272"/>
                <a:gd name="T2" fmla="*/ 0 w 287"/>
                <a:gd name="T3" fmla="*/ 0 h 272"/>
                <a:gd name="T4" fmla="*/ 0 w 287"/>
                <a:gd name="T5" fmla="*/ 0 h 272"/>
                <a:gd name="T6" fmla="*/ 0 w 287"/>
                <a:gd name="T7" fmla="*/ 0 h 272"/>
                <a:gd name="T8" fmla="*/ 0 w 287"/>
                <a:gd name="T9" fmla="*/ 0 h 272"/>
                <a:gd name="T10" fmla="*/ 0 w 287"/>
                <a:gd name="T11" fmla="*/ 0 h 272"/>
                <a:gd name="T12" fmla="*/ 0 w 287"/>
                <a:gd name="T13" fmla="*/ 0 h 272"/>
                <a:gd name="T14" fmla="*/ 0 w 287"/>
                <a:gd name="T15" fmla="*/ 0 h 272"/>
                <a:gd name="T16" fmla="*/ 0 w 287"/>
                <a:gd name="T17" fmla="*/ 0 h 272"/>
                <a:gd name="T18" fmla="*/ 0 w 287"/>
                <a:gd name="T19" fmla="*/ 0 h 272"/>
                <a:gd name="T20" fmla="*/ 0 w 287"/>
                <a:gd name="T21" fmla="*/ 0 h 272"/>
                <a:gd name="T22" fmla="*/ 0 w 287"/>
                <a:gd name="T23" fmla="*/ 0 h 272"/>
                <a:gd name="T24" fmla="*/ 0 w 287"/>
                <a:gd name="T25" fmla="*/ 0 h 272"/>
                <a:gd name="T26" fmla="*/ 0 w 287"/>
                <a:gd name="T27" fmla="*/ 0 h 272"/>
                <a:gd name="T28" fmla="*/ 0 w 287"/>
                <a:gd name="T29" fmla="*/ 0 h 272"/>
                <a:gd name="T30" fmla="*/ 0 w 287"/>
                <a:gd name="T31" fmla="*/ 0 h 272"/>
                <a:gd name="T32" fmla="*/ 0 w 287"/>
                <a:gd name="T33" fmla="*/ 0 h 272"/>
                <a:gd name="T34" fmla="*/ 0 w 287"/>
                <a:gd name="T35" fmla="*/ 0 h 272"/>
                <a:gd name="T36" fmla="*/ 0 w 287"/>
                <a:gd name="T37" fmla="*/ 0 h 272"/>
                <a:gd name="T38" fmla="*/ 0 w 287"/>
                <a:gd name="T39" fmla="*/ 0 h 272"/>
                <a:gd name="T40" fmla="*/ 0 w 287"/>
                <a:gd name="T41" fmla="*/ 0 h 272"/>
                <a:gd name="T42" fmla="*/ 0 w 287"/>
                <a:gd name="T43" fmla="*/ 0 h 272"/>
                <a:gd name="T44" fmla="*/ 0 w 287"/>
                <a:gd name="T45" fmla="*/ 0 h 272"/>
                <a:gd name="T46" fmla="*/ 0 w 287"/>
                <a:gd name="T47" fmla="*/ 0 h 272"/>
                <a:gd name="T48" fmla="*/ 0 w 287"/>
                <a:gd name="T49" fmla="*/ 0 h 272"/>
                <a:gd name="T50" fmla="*/ 0 w 287"/>
                <a:gd name="T51" fmla="*/ 0 h 272"/>
                <a:gd name="T52" fmla="*/ 0 w 287"/>
                <a:gd name="T53" fmla="*/ 0 h 27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87"/>
                <a:gd name="T82" fmla="*/ 0 h 272"/>
                <a:gd name="T83" fmla="*/ 287 w 287"/>
                <a:gd name="T84" fmla="*/ 272 h 272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87" h="272">
                  <a:moveTo>
                    <a:pt x="287" y="20"/>
                  </a:moveTo>
                  <a:lnTo>
                    <a:pt x="285" y="19"/>
                  </a:lnTo>
                  <a:lnTo>
                    <a:pt x="278" y="15"/>
                  </a:lnTo>
                  <a:lnTo>
                    <a:pt x="272" y="8"/>
                  </a:lnTo>
                  <a:lnTo>
                    <a:pt x="267" y="0"/>
                  </a:lnTo>
                  <a:lnTo>
                    <a:pt x="263" y="0"/>
                  </a:lnTo>
                  <a:lnTo>
                    <a:pt x="256" y="0"/>
                  </a:lnTo>
                  <a:lnTo>
                    <a:pt x="247" y="0"/>
                  </a:lnTo>
                  <a:lnTo>
                    <a:pt x="243" y="0"/>
                  </a:lnTo>
                  <a:lnTo>
                    <a:pt x="0" y="252"/>
                  </a:lnTo>
                  <a:lnTo>
                    <a:pt x="0" y="254"/>
                  </a:lnTo>
                  <a:lnTo>
                    <a:pt x="0" y="259"/>
                  </a:lnTo>
                  <a:lnTo>
                    <a:pt x="0" y="266"/>
                  </a:lnTo>
                  <a:lnTo>
                    <a:pt x="0" y="272"/>
                  </a:lnTo>
                  <a:lnTo>
                    <a:pt x="265" y="69"/>
                  </a:lnTo>
                  <a:lnTo>
                    <a:pt x="266" y="66"/>
                  </a:lnTo>
                  <a:lnTo>
                    <a:pt x="266" y="63"/>
                  </a:lnTo>
                  <a:lnTo>
                    <a:pt x="268" y="59"/>
                  </a:lnTo>
                  <a:lnTo>
                    <a:pt x="271" y="54"/>
                  </a:lnTo>
                  <a:lnTo>
                    <a:pt x="273" y="49"/>
                  </a:lnTo>
                  <a:lnTo>
                    <a:pt x="277" y="43"/>
                  </a:lnTo>
                  <a:lnTo>
                    <a:pt x="281" y="36"/>
                  </a:lnTo>
                  <a:lnTo>
                    <a:pt x="287" y="29"/>
                  </a:lnTo>
                  <a:lnTo>
                    <a:pt x="287" y="28"/>
                  </a:lnTo>
                  <a:lnTo>
                    <a:pt x="287" y="24"/>
                  </a:lnTo>
                  <a:lnTo>
                    <a:pt x="287" y="21"/>
                  </a:lnTo>
                  <a:lnTo>
                    <a:pt x="287" y="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auto">
            <a:xfrm>
              <a:off x="2999" y="1508"/>
              <a:ext cx="33" cy="34"/>
            </a:xfrm>
            <a:custGeom>
              <a:avLst/>
              <a:gdLst>
                <a:gd name="T0" fmla="*/ 0 w 84"/>
                <a:gd name="T1" fmla="*/ 0 h 88"/>
                <a:gd name="T2" fmla="*/ 0 w 84"/>
                <a:gd name="T3" fmla="*/ 0 h 88"/>
                <a:gd name="T4" fmla="*/ 0 w 84"/>
                <a:gd name="T5" fmla="*/ 0 h 88"/>
                <a:gd name="T6" fmla="*/ 0 w 84"/>
                <a:gd name="T7" fmla="*/ 0 h 88"/>
                <a:gd name="T8" fmla="*/ 0 w 84"/>
                <a:gd name="T9" fmla="*/ 0 h 88"/>
                <a:gd name="T10" fmla="*/ 0 w 84"/>
                <a:gd name="T11" fmla="*/ 0 h 88"/>
                <a:gd name="T12" fmla="*/ 0 w 84"/>
                <a:gd name="T13" fmla="*/ 0 h 88"/>
                <a:gd name="T14" fmla="*/ 0 w 84"/>
                <a:gd name="T15" fmla="*/ 0 h 88"/>
                <a:gd name="T16" fmla="*/ 0 w 84"/>
                <a:gd name="T17" fmla="*/ 0 h 88"/>
                <a:gd name="T18" fmla="*/ 0 w 84"/>
                <a:gd name="T19" fmla="*/ 0 h 88"/>
                <a:gd name="T20" fmla="*/ 0 w 84"/>
                <a:gd name="T21" fmla="*/ 0 h 88"/>
                <a:gd name="T22" fmla="*/ 0 w 84"/>
                <a:gd name="T23" fmla="*/ 0 h 88"/>
                <a:gd name="T24" fmla="*/ 0 w 84"/>
                <a:gd name="T25" fmla="*/ 0 h 88"/>
                <a:gd name="T26" fmla="*/ 0 w 84"/>
                <a:gd name="T27" fmla="*/ 0 h 88"/>
                <a:gd name="T28" fmla="*/ 0 w 84"/>
                <a:gd name="T29" fmla="*/ 0 h 88"/>
                <a:gd name="T30" fmla="*/ 0 w 84"/>
                <a:gd name="T31" fmla="*/ 0 h 88"/>
                <a:gd name="T32" fmla="*/ 0 w 84"/>
                <a:gd name="T33" fmla="*/ 0 h 88"/>
                <a:gd name="T34" fmla="*/ 0 w 84"/>
                <a:gd name="T35" fmla="*/ 0 h 88"/>
                <a:gd name="T36" fmla="*/ 0 w 84"/>
                <a:gd name="T37" fmla="*/ 0 h 88"/>
                <a:gd name="T38" fmla="*/ 0 w 84"/>
                <a:gd name="T39" fmla="*/ 0 h 88"/>
                <a:gd name="T40" fmla="*/ 0 w 84"/>
                <a:gd name="T41" fmla="*/ 0 h 88"/>
                <a:gd name="T42" fmla="*/ 0 w 84"/>
                <a:gd name="T43" fmla="*/ 0 h 88"/>
                <a:gd name="T44" fmla="*/ 0 w 84"/>
                <a:gd name="T45" fmla="*/ 0 h 88"/>
                <a:gd name="T46" fmla="*/ 0 w 84"/>
                <a:gd name="T47" fmla="*/ 0 h 88"/>
                <a:gd name="T48" fmla="*/ 0 w 84"/>
                <a:gd name="T49" fmla="*/ 0 h 88"/>
                <a:gd name="T50" fmla="*/ 0 w 84"/>
                <a:gd name="T51" fmla="*/ 0 h 88"/>
                <a:gd name="T52" fmla="*/ 0 w 84"/>
                <a:gd name="T53" fmla="*/ 0 h 88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84"/>
                <a:gd name="T82" fmla="*/ 0 h 88"/>
                <a:gd name="T83" fmla="*/ 84 w 84"/>
                <a:gd name="T84" fmla="*/ 88 h 88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84" h="88">
                  <a:moveTo>
                    <a:pt x="79" y="81"/>
                  </a:moveTo>
                  <a:lnTo>
                    <a:pt x="79" y="25"/>
                  </a:lnTo>
                  <a:lnTo>
                    <a:pt x="78" y="14"/>
                  </a:lnTo>
                  <a:lnTo>
                    <a:pt x="74" y="6"/>
                  </a:lnTo>
                  <a:lnTo>
                    <a:pt x="69" y="1"/>
                  </a:lnTo>
                  <a:lnTo>
                    <a:pt x="64" y="0"/>
                  </a:lnTo>
                  <a:lnTo>
                    <a:pt x="0" y="35"/>
                  </a:lnTo>
                  <a:lnTo>
                    <a:pt x="0" y="46"/>
                  </a:lnTo>
                  <a:lnTo>
                    <a:pt x="1" y="54"/>
                  </a:lnTo>
                  <a:lnTo>
                    <a:pt x="5" y="58"/>
                  </a:lnTo>
                  <a:lnTo>
                    <a:pt x="15" y="59"/>
                  </a:lnTo>
                  <a:lnTo>
                    <a:pt x="18" y="66"/>
                  </a:lnTo>
                  <a:lnTo>
                    <a:pt x="21" y="71"/>
                  </a:lnTo>
                  <a:lnTo>
                    <a:pt x="24" y="75"/>
                  </a:lnTo>
                  <a:lnTo>
                    <a:pt x="30" y="78"/>
                  </a:lnTo>
                  <a:lnTo>
                    <a:pt x="35" y="81"/>
                  </a:lnTo>
                  <a:lnTo>
                    <a:pt x="42" y="83"/>
                  </a:lnTo>
                  <a:lnTo>
                    <a:pt x="51" y="85"/>
                  </a:lnTo>
                  <a:lnTo>
                    <a:pt x="62" y="88"/>
                  </a:lnTo>
                  <a:lnTo>
                    <a:pt x="66" y="88"/>
                  </a:lnTo>
                  <a:lnTo>
                    <a:pt x="70" y="88"/>
                  </a:lnTo>
                  <a:lnTo>
                    <a:pt x="74" y="88"/>
                  </a:lnTo>
                  <a:lnTo>
                    <a:pt x="79" y="87"/>
                  </a:lnTo>
                  <a:lnTo>
                    <a:pt x="82" y="87"/>
                  </a:lnTo>
                  <a:lnTo>
                    <a:pt x="84" y="85"/>
                  </a:lnTo>
                  <a:lnTo>
                    <a:pt x="83" y="84"/>
                  </a:lnTo>
                  <a:lnTo>
                    <a:pt x="79" y="81"/>
                  </a:lnTo>
                  <a:close/>
                </a:path>
              </a:pathLst>
            </a:custGeom>
            <a:solidFill>
              <a:srgbClr val="CCCC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auto">
            <a:xfrm>
              <a:off x="2699" y="1043"/>
              <a:ext cx="315" cy="466"/>
            </a:xfrm>
            <a:custGeom>
              <a:avLst/>
              <a:gdLst>
                <a:gd name="T0" fmla="*/ 0 w 840"/>
                <a:gd name="T1" fmla="*/ 0 h 1246"/>
                <a:gd name="T2" fmla="*/ 0 w 840"/>
                <a:gd name="T3" fmla="*/ 0 h 1246"/>
                <a:gd name="T4" fmla="*/ 0 w 840"/>
                <a:gd name="T5" fmla="*/ 0 h 1246"/>
                <a:gd name="T6" fmla="*/ 0 w 840"/>
                <a:gd name="T7" fmla="*/ 0 h 1246"/>
                <a:gd name="T8" fmla="*/ 0 w 840"/>
                <a:gd name="T9" fmla="*/ 0 h 1246"/>
                <a:gd name="T10" fmla="*/ 0 w 840"/>
                <a:gd name="T11" fmla="*/ 0 h 1246"/>
                <a:gd name="T12" fmla="*/ 0 w 840"/>
                <a:gd name="T13" fmla="*/ 0 h 1246"/>
                <a:gd name="T14" fmla="*/ 0 w 840"/>
                <a:gd name="T15" fmla="*/ 0 h 1246"/>
                <a:gd name="T16" fmla="*/ 0 w 840"/>
                <a:gd name="T17" fmla="*/ 0 h 1246"/>
                <a:gd name="T18" fmla="*/ 0 w 840"/>
                <a:gd name="T19" fmla="*/ 0 h 1246"/>
                <a:gd name="T20" fmla="*/ 0 w 840"/>
                <a:gd name="T21" fmla="*/ 0 h 1246"/>
                <a:gd name="T22" fmla="*/ 0 w 840"/>
                <a:gd name="T23" fmla="*/ 0 h 1246"/>
                <a:gd name="T24" fmla="*/ 0 w 840"/>
                <a:gd name="T25" fmla="*/ 0 h 1246"/>
                <a:gd name="T26" fmla="*/ 0 w 840"/>
                <a:gd name="T27" fmla="*/ 0 h 1246"/>
                <a:gd name="T28" fmla="*/ 0 w 840"/>
                <a:gd name="T29" fmla="*/ 0 h 1246"/>
                <a:gd name="T30" fmla="*/ 0 w 840"/>
                <a:gd name="T31" fmla="*/ 0 h 1246"/>
                <a:gd name="T32" fmla="*/ 0 w 840"/>
                <a:gd name="T33" fmla="*/ 0 h 1246"/>
                <a:gd name="T34" fmla="*/ 0 w 840"/>
                <a:gd name="T35" fmla="*/ 0 h 1246"/>
                <a:gd name="T36" fmla="*/ 0 w 840"/>
                <a:gd name="T37" fmla="*/ 0 h 1246"/>
                <a:gd name="T38" fmla="*/ 0 w 840"/>
                <a:gd name="T39" fmla="*/ 0 h 1246"/>
                <a:gd name="T40" fmla="*/ 0 w 840"/>
                <a:gd name="T41" fmla="*/ 0 h 1246"/>
                <a:gd name="T42" fmla="*/ 0 w 840"/>
                <a:gd name="T43" fmla="*/ 0 h 1246"/>
                <a:gd name="T44" fmla="*/ 0 w 840"/>
                <a:gd name="T45" fmla="*/ 0 h 1246"/>
                <a:gd name="T46" fmla="*/ 0 w 840"/>
                <a:gd name="T47" fmla="*/ 0 h 1246"/>
                <a:gd name="T48" fmla="*/ 0 w 840"/>
                <a:gd name="T49" fmla="*/ 0 h 1246"/>
                <a:gd name="T50" fmla="*/ 0 w 840"/>
                <a:gd name="T51" fmla="*/ 0 h 1246"/>
                <a:gd name="T52" fmla="*/ 0 w 840"/>
                <a:gd name="T53" fmla="*/ 0 h 1246"/>
                <a:gd name="T54" fmla="*/ 0 w 840"/>
                <a:gd name="T55" fmla="*/ 0 h 1246"/>
                <a:gd name="T56" fmla="*/ 0 w 840"/>
                <a:gd name="T57" fmla="*/ 0 h 1246"/>
                <a:gd name="T58" fmla="*/ 0 w 840"/>
                <a:gd name="T59" fmla="*/ 0 h 1246"/>
                <a:gd name="T60" fmla="*/ 0 w 840"/>
                <a:gd name="T61" fmla="*/ 0 h 1246"/>
                <a:gd name="T62" fmla="*/ 0 w 840"/>
                <a:gd name="T63" fmla="*/ 0 h 1246"/>
                <a:gd name="T64" fmla="*/ 0 w 840"/>
                <a:gd name="T65" fmla="*/ 0 h 1246"/>
                <a:gd name="T66" fmla="*/ 0 w 840"/>
                <a:gd name="T67" fmla="*/ 0 h 1246"/>
                <a:gd name="T68" fmla="*/ 0 w 840"/>
                <a:gd name="T69" fmla="*/ 0 h 1246"/>
                <a:gd name="T70" fmla="*/ 0 w 840"/>
                <a:gd name="T71" fmla="*/ 0 h 1246"/>
                <a:gd name="T72" fmla="*/ 0 w 840"/>
                <a:gd name="T73" fmla="*/ 0 h 1246"/>
                <a:gd name="T74" fmla="*/ 0 w 840"/>
                <a:gd name="T75" fmla="*/ 0 h 1246"/>
                <a:gd name="T76" fmla="*/ 0 w 840"/>
                <a:gd name="T77" fmla="*/ 0 h 1246"/>
                <a:gd name="T78" fmla="*/ 0 w 840"/>
                <a:gd name="T79" fmla="*/ 0 h 1246"/>
                <a:gd name="T80" fmla="*/ 0 w 840"/>
                <a:gd name="T81" fmla="*/ 0 h 1246"/>
                <a:gd name="T82" fmla="*/ 0 w 840"/>
                <a:gd name="T83" fmla="*/ 0 h 1246"/>
                <a:gd name="T84" fmla="*/ 0 w 840"/>
                <a:gd name="T85" fmla="*/ 0 h 1246"/>
                <a:gd name="T86" fmla="*/ 0 w 840"/>
                <a:gd name="T87" fmla="*/ 0 h 1246"/>
                <a:gd name="T88" fmla="*/ 0 w 840"/>
                <a:gd name="T89" fmla="*/ 0 h 1246"/>
                <a:gd name="T90" fmla="*/ 0 w 840"/>
                <a:gd name="T91" fmla="*/ 0 h 1246"/>
                <a:gd name="T92" fmla="*/ 0 w 840"/>
                <a:gd name="T93" fmla="*/ 0 h 1246"/>
                <a:gd name="T94" fmla="*/ 0 w 840"/>
                <a:gd name="T95" fmla="*/ 0 h 1246"/>
                <a:gd name="T96" fmla="*/ 0 w 840"/>
                <a:gd name="T97" fmla="*/ 0 h 124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840"/>
                <a:gd name="T148" fmla="*/ 0 h 1246"/>
                <a:gd name="T149" fmla="*/ 840 w 840"/>
                <a:gd name="T150" fmla="*/ 1246 h 124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840" h="1246">
                  <a:moveTo>
                    <a:pt x="838" y="1116"/>
                  </a:moveTo>
                  <a:lnTo>
                    <a:pt x="840" y="995"/>
                  </a:lnTo>
                  <a:lnTo>
                    <a:pt x="838" y="994"/>
                  </a:lnTo>
                  <a:lnTo>
                    <a:pt x="836" y="991"/>
                  </a:lnTo>
                  <a:lnTo>
                    <a:pt x="834" y="986"/>
                  </a:lnTo>
                  <a:lnTo>
                    <a:pt x="833" y="980"/>
                  </a:lnTo>
                  <a:lnTo>
                    <a:pt x="832" y="973"/>
                  </a:lnTo>
                  <a:lnTo>
                    <a:pt x="829" y="966"/>
                  </a:lnTo>
                  <a:lnTo>
                    <a:pt x="827" y="958"/>
                  </a:lnTo>
                  <a:lnTo>
                    <a:pt x="825" y="951"/>
                  </a:lnTo>
                  <a:lnTo>
                    <a:pt x="728" y="812"/>
                  </a:lnTo>
                  <a:lnTo>
                    <a:pt x="574" y="752"/>
                  </a:lnTo>
                  <a:lnTo>
                    <a:pt x="567" y="753"/>
                  </a:lnTo>
                  <a:lnTo>
                    <a:pt x="565" y="757"/>
                  </a:lnTo>
                  <a:lnTo>
                    <a:pt x="567" y="761"/>
                  </a:lnTo>
                  <a:lnTo>
                    <a:pt x="573" y="765"/>
                  </a:lnTo>
                  <a:lnTo>
                    <a:pt x="635" y="918"/>
                  </a:lnTo>
                  <a:lnTo>
                    <a:pt x="633" y="926"/>
                  </a:lnTo>
                  <a:lnTo>
                    <a:pt x="631" y="931"/>
                  </a:lnTo>
                  <a:lnTo>
                    <a:pt x="628" y="937"/>
                  </a:lnTo>
                  <a:lnTo>
                    <a:pt x="623" y="940"/>
                  </a:lnTo>
                  <a:lnTo>
                    <a:pt x="619" y="943"/>
                  </a:lnTo>
                  <a:lnTo>
                    <a:pt x="614" y="945"/>
                  </a:lnTo>
                  <a:lnTo>
                    <a:pt x="607" y="946"/>
                  </a:lnTo>
                  <a:lnTo>
                    <a:pt x="599" y="946"/>
                  </a:lnTo>
                  <a:lnTo>
                    <a:pt x="551" y="917"/>
                  </a:lnTo>
                  <a:lnTo>
                    <a:pt x="483" y="751"/>
                  </a:lnTo>
                  <a:lnTo>
                    <a:pt x="456" y="671"/>
                  </a:lnTo>
                  <a:lnTo>
                    <a:pt x="375" y="67"/>
                  </a:lnTo>
                  <a:lnTo>
                    <a:pt x="340" y="18"/>
                  </a:lnTo>
                  <a:lnTo>
                    <a:pt x="288" y="0"/>
                  </a:lnTo>
                  <a:lnTo>
                    <a:pt x="240" y="16"/>
                  </a:lnTo>
                  <a:lnTo>
                    <a:pt x="239" y="16"/>
                  </a:lnTo>
                  <a:lnTo>
                    <a:pt x="235" y="18"/>
                  </a:lnTo>
                  <a:lnTo>
                    <a:pt x="229" y="22"/>
                  </a:lnTo>
                  <a:lnTo>
                    <a:pt x="220" y="32"/>
                  </a:lnTo>
                  <a:lnTo>
                    <a:pt x="39" y="161"/>
                  </a:lnTo>
                  <a:lnTo>
                    <a:pt x="0" y="321"/>
                  </a:lnTo>
                  <a:lnTo>
                    <a:pt x="5" y="328"/>
                  </a:lnTo>
                  <a:lnTo>
                    <a:pt x="8" y="332"/>
                  </a:lnTo>
                  <a:lnTo>
                    <a:pt x="8" y="336"/>
                  </a:lnTo>
                  <a:lnTo>
                    <a:pt x="8" y="341"/>
                  </a:lnTo>
                  <a:lnTo>
                    <a:pt x="14" y="342"/>
                  </a:lnTo>
                  <a:lnTo>
                    <a:pt x="23" y="342"/>
                  </a:lnTo>
                  <a:lnTo>
                    <a:pt x="30" y="342"/>
                  </a:lnTo>
                  <a:lnTo>
                    <a:pt x="36" y="342"/>
                  </a:lnTo>
                  <a:lnTo>
                    <a:pt x="165" y="260"/>
                  </a:lnTo>
                  <a:lnTo>
                    <a:pt x="170" y="259"/>
                  </a:lnTo>
                  <a:lnTo>
                    <a:pt x="174" y="256"/>
                  </a:lnTo>
                  <a:lnTo>
                    <a:pt x="177" y="251"/>
                  </a:lnTo>
                  <a:lnTo>
                    <a:pt x="179" y="247"/>
                  </a:lnTo>
                  <a:lnTo>
                    <a:pt x="181" y="241"/>
                  </a:lnTo>
                  <a:lnTo>
                    <a:pt x="182" y="235"/>
                  </a:lnTo>
                  <a:lnTo>
                    <a:pt x="184" y="230"/>
                  </a:lnTo>
                  <a:lnTo>
                    <a:pt x="185" y="224"/>
                  </a:lnTo>
                  <a:lnTo>
                    <a:pt x="186" y="221"/>
                  </a:lnTo>
                  <a:lnTo>
                    <a:pt x="189" y="216"/>
                  </a:lnTo>
                  <a:lnTo>
                    <a:pt x="193" y="211"/>
                  </a:lnTo>
                  <a:lnTo>
                    <a:pt x="199" y="206"/>
                  </a:lnTo>
                  <a:lnTo>
                    <a:pt x="204" y="201"/>
                  </a:lnTo>
                  <a:lnTo>
                    <a:pt x="209" y="196"/>
                  </a:lnTo>
                  <a:lnTo>
                    <a:pt x="214" y="192"/>
                  </a:lnTo>
                  <a:lnTo>
                    <a:pt x="218" y="189"/>
                  </a:lnTo>
                  <a:lnTo>
                    <a:pt x="225" y="189"/>
                  </a:lnTo>
                  <a:lnTo>
                    <a:pt x="232" y="190"/>
                  </a:lnTo>
                  <a:lnTo>
                    <a:pt x="236" y="192"/>
                  </a:lnTo>
                  <a:lnTo>
                    <a:pt x="237" y="196"/>
                  </a:lnTo>
                  <a:lnTo>
                    <a:pt x="243" y="202"/>
                  </a:lnTo>
                  <a:lnTo>
                    <a:pt x="247" y="208"/>
                  </a:lnTo>
                  <a:lnTo>
                    <a:pt x="249" y="216"/>
                  </a:lnTo>
                  <a:lnTo>
                    <a:pt x="250" y="224"/>
                  </a:lnTo>
                  <a:lnTo>
                    <a:pt x="250" y="234"/>
                  </a:lnTo>
                  <a:lnTo>
                    <a:pt x="251" y="243"/>
                  </a:lnTo>
                  <a:lnTo>
                    <a:pt x="253" y="252"/>
                  </a:lnTo>
                  <a:lnTo>
                    <a:pt x="256" y="261"/>
                  </a:lnTo>
                  <a:lnTo>
                    <a:pt x="107" y="391"/>
                  </a:lnTo>
                  <a:lnTo>
                    <a:pt x="103" y="401"/>
                  </a:lnTo>
                  <a:lnTo>
                    <a:pt x="97" y="403"/>
                  </a:lnTo>
                  <a:lnTo>
                    <a:pt x="96" y="404"/>
                  </a:lnTo>
                  <a:lnTo>
                    <a:pt x="106" y="415"/>
                  </a:lnTo>
                  <a:lnTo>
                    <a:pt x="285" y="632"/>
                  </a:lnTo>
                  <a:lnTo>
                    <a:pt x="443" y="936"/>
                  </a:lnTo>
                  <a:lnTo>
                    <a:pt x="470" y="1008"/>
                  </a:lnTo>
                  <a:lnTo>
                    <a:pt x="518" y="1246"/>
                  </a:lnTo>
                  <a:lnTo>
                    <a:pt x="773" y="1215"/>
                  </a:lnTo>
                  <a:lnTo>
                    <a:pt x="776" y="1209"/>
                  </a:lnTo>
                  <a:lnTo>
                    <a:pt x="780" y="1205"/>
                  </a:lnTo>
                  <a:lnTo>
                    <a:pt x="783" y="1202"/>
                  </a:lnTo>
                  <a:lnTo>
                    <a:pt x="788" y="1199"/>
                  </a:lnTo>
                  <a:lnTo>
                    <a:pt x="793" y="1194"/>
                  </a:lnTo>
                  <a:lnTo>
                    <a:pt x="797" y="1191"/>
                  </a:lnTo>
                  <a:lnTo>
                    <a:pt x="804" y="1186"/>
                  </a:lnTo>
                  <a:lnTo>
                    <a:pt x="809" y="1179"/>
                  </a:lnTo>
                  <a:lnTo>
                    <a:pt x="838" y="1123"/>
                  </a:lnTo>
                  <a:lnTo>
                    <a:pt x="838" y="1122"/>
                  </a:lnTo>
                  <a:lnTo>
                    <a:pt x="838" y="1119"/>
                  </a:lnTo>
                  <a:lnTo>
                    <a:pt x="838" y="1117"/>
                  </a:lnTo>
                  <a:lnTo>
                    <a:pt x="838" y="1116"/>
                  </a:lnTo>
                  <a:close/>
                </a:path>
              </a:pathLst>
            </a:custGeom>
            <a:solidFill>
              <a:srgbClr val="FFCC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auto">
            <a:xfrm>
              <a:off x="2813" y="1700"/>
              <a:ext cx="132" cy="166"/>
            </a:xfrm>
            <a:custGeom>
              <a:avLst/>
              <a:gdLst>
                <a:gd name="T0" fmla="*/ 0 w 352"/>
                <a:gd name="T1" fmla="*/ 0 h 444"/>
                <a:gd name="T2" fmla="*/ 0 w 352"/>
                <a:gd name="T3" fmla="*/ 0 h 444"/>
                <a:gd name="T4" fmla="*/ 0 w 352"/>
                <a:gd name="T5" fmla="*/ 0 h 444"/>
                <a:gd name="T6" fmla="*/ 0 w 352"/>
                <a:gd name="T7" fmla="*/ 0 h 444"/>
                <a:gd name="T8" fmla="*/ 0 w 352"/>
                <a:gd name="T9" fmla="*/ 0 h 444"/>
                <a:gd name="T10" fmla="*/ 0 w 352"/>
                <a:gd name="T11" fmla="*/ 0 h 444"/>
                <a:gd name="T12" fmla="*/ 0 w 352"/>
                <a:gd name="T13" fmla="*/ 0 h 444"/>
                <a:gd name="T14" fmla="*/ 0 w 352"/>
                <a:gd name="T15" fmla="*/ 0 h 444"/>
                <a:gd name="T16" fmla="*/ 0 w 352"/>
                <a:gd name="T17" fmla="*/ 0 h 444"/>
                <a:gd name="T18" fmla="*/ 0 w 352"/>
                <a:gd name="T19" fmla="*/ 0 h 444"/>
                <a:gd name="T20" fmla="*/ 0 w 352"/>
                <a:gd name="T21" fmla="*/ 0 h 444"/>
                <a:gd name="T22" fmla="*/ 0 w 352"/>
                <a:gd name="T23" fmla="*/ 0 h 444"/>
                <a:gd name="T24" fmla="*/ 0 w 352"/>
                <a:gd name="T25" fmla="*/ 0 h 444"/>
                <a:gd name="T26" fmla="*/ 0 w 352"/>
                <a:gd name="T27" fmla="*/ 0 h 444"/>
                <a:gd name="T28" fmla="*/ 0 w 352"/>
                <a:gd name="T29" fmla="*/ 0 h 444"/>
                <a:gd name="T30" fmla="*/ 0 w 352"/>
                <a:gd name="T31" fmla="*/ 0 h 444"/>
                <a:gd name="T32" fmla="*/ 0 w 352"/>
                <a:gd name="T33" fmla="*/ 0 h 444"/>
                <a:gd name="T34" fmla="*/ 0 w 352"/>
                <a:gd name="T35" fmla="*/ 0 h 444"/>
                <a:gd name="T36" fmla="*/ 0 w 352"/>
                <a:gd name="T37" fmla="*/ 0 h 444"/>
                <a:gd name="T38" fmla="*/ 0 w 352"/>
                <a:gd name="T39" fmla="*/ 0 h 444"/>
                <a:gd name="T40" fmla="*/ 0 w 352"/>
                <a:gd name="T41" fmla="*/ 0 h 444"/>
                <a:gd name="T42" fmla="*/ 0 w 352"/>
                <a:gd name="T43" fmla="*/ 0 h 444"/>
                <a:gd name="T44" fmla="*/ 0 w 352"/>
                <a:gd name="T45" fmla="*/ 0 h 444"/>
                <a:gd name="T46" fmla="*/ 0 w 352"/>
                <a:gd name="T47" fmla="*/ 0 h 444"/>
                <a:gd name="T48" fmla="*/ 0 w 352"/>
                <a:gd name="T49" fmla="*/ 0 h 444"/>
                <a:gd name="T50" fmla="*/ 0 w 352"/>
                <a:gd name="T51" fmla="*/ 0 h 44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352"/>
                <a:gd name="T79" fmla="*/ 0 h 444"/>
                <a:gd name="T80" fmla="*/ 352 w 352"/>
                <a:gd name="T81" fmla="*/ 444 h 44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352" h="444">
                  <a:moveTo>
                    <a:pt x="352" y="437"/>
                  </a:moveTo>
                  <a:lnTo>
                    <a:pt x="334" y="319"/>
                  </a:lnTo>
                  <a:lnTo>
                    <a:pt x="181" y="4"/>
                  </a:lnTo>
                  <a:lnTo>
                    <a:pt x="172" y="0"/>
                  </a:lnTo>
                  <a:lnTo>
                    <a:pt x="166" y="1"/>
                  </a:lnTo>
                  <a:lnTo>
                    <a:pt x="159" y="6"/>
                  </a:lnTo>
                  <a:lnTo>
                    <a:pt x="153" y="11"/>
                  </a:lnTo>
                  <a:lnTo>
                    <a:pt x="152" y="55"/>
                  </a:lnTo>
                  <a:lnTo>
                    <a:pt x="38" y="267"/>
                  </a:lnTo>
                  <a:lnTo>
                    <a:pt x="37" y="272"/>
                  </a:lnTo>
                  <a:lnTo>
                    <a:pt x="36" y="276"/>
                  </a:lnTo>
                  <a:lnTo>
                    <a:pt x="34" y="281"/>
                  </a:lnTo>
                  <a:lnTo>
                    <a:pt x="32" y="284"/>
                  </a:lnTo>
                  <a:lnTo>
                    <a:pt x="29" y="288"/>
                  </a:lnTo>
                  <a:lnTo>
                    <a:pt x="27" y="291"/>
                  </a:lnTo>
                  <a:lnTo>
                    <a:pt x="24" y="297"/>
                  </a:lnTo>
                  <a:lnTo>
                    <a:pt x="21" y="302"/>
                  </a:lnTo>
                  <a:lnTo>
                    <a:pt x="18" y="303"/>
                  </a:lnTo>
                  <a:lnTo>
                    <a:pt x="14" y="306"/>
                  </a:lnTo>
                  <a:lnTo>
                    <a:pt x="7" y="311"/>
                  </a:lnTo>
                  <a:lnTo>
                    <a:pt x="0" y="314"/>
                  </a:lnTo>
                  <a:lnTo>
                    <a:pt x="352" y="444"/>
                  </a:lnTo>
                  <a:lnTo>
                    <a:pt x="352" y="443"/>
                  </a:lnTo>
                  <a:lnTo>
                    <a:pt x="352" y="440"/>
                  </a:lnTo>
                  <a:lnTo>
                    <a:pt x="352" y="438"/>
                  </a:lnTo>
                  <a:lnTo>
                    <a:pt x="352" y="437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auto">
            <a:xfrm>
              <a:off x="2309" y="965"/>
              <a:ext cx="555" cy="943"/>
            </a:xfrm>
            <a:custGeom>
              <a:avLst/>
              <a:gdLst>
                <a:gd name="T0" fmla="*/ 0 w 1479"/>
                <a:gd name="T1" fmla="*/ 0 h 2515"/>
                <a:gd name="T2" fmla="*/ 0 w 1479"/>
                <a:gd name="T3" fmla="*/ 0 h 2515"/>
                <a:gd name="T4" fmla="*/ 0 w 1479"/>
                <a:gd name="T5" fmla="*/ 0 h 2515"/>
                <a:gd name="T6" fmla="*/ 0 w 1479"/>
                <a:gd name="T7" fmla="*/ 0 h 2515"/>
                <a:gd name="T8" fmla="*/ 0 w 1479"/>
                <a:gd name="T9" fmla="*/ 0 h 2515"/>
                <a:gd name="T10" fmla="*/ 0 w 1479"/>
                <a:gd name="T11" fmla="*/ 0 h 2515"/>
                <a:gd name="T12" fmla="*/ 0 w 1479"/>
                <a:gd name="T13" fmla="*/ 0 h 2515"/>
                <a:gd name="T14" fmla="*/ 0 w 1479"/>
                <a:gd name="T15" fmla="*/ 0 h 2515"/>
                <a:gd name="T16" fmla="*/ 0 w 1479"/>
                <a:gd name="T17" fmla="*/ 0 h 2515"/>
                <a:gd name="T18" fmla="*/ 0 w 1479"/>
                <a:gd name="T19" fmla="*/ 0 h 2515"/>
                <a:gd name="T20" fmla="*/ 0 w 1479"/>
                <a:gd name="T21" fmla="*/ 0 h 2515"/>
                <a:gd name="T22" fmla="*/ 0 w 1479"/>
                <a:gd name="T23" fmla="*/ 0 h 2515"/>
                <a:gd name="T24" fmla="*/ 0 w 1479"/>
                <a:gd name="T25" fmla="*/ 0 h 2515"/>
                <a:gd name="T26" fmla="*/ 0 w 1479"/>
                <a:gd name="T27" fmla="*/ 0 h 2515"/>
                <a:gd name="T28" fmla="*/ 0 w 1479"/>
                <a:gd name="T29" fmla="*/ 0 h 2515"/>
                <a:gd name="T30" fmla="*/ 0 w 1479"/>
                <a:gd name="T31" fmla="*/ 0 h 2515"/>
                <a:gd name="T32" fmla="*/ 0 w 1479"/>
                <a:gd name="T33" fmla="*/ 0 h 2515"/>
                <a:gd name="T34" fmla="*/ 0 w 1479"/>
                <a:gd name="T35" fmla="*/ 0 h 2515"/>
                <a:gd name="T36" fmla="*/ 0 w 1479"/>
                <a:gd name="T37" fmla="*/ 0 h 2515"/>
                <a:gd name="T38" fmla="*/ 0 w 1479"/>
                <a:gd name="T39" fmla="*/ 0 h 2515"/>
                <a:gd name="T40" fmla="*/ 0 w 1479"/>
                <a:gd name="T41" fmla="*/ 0 h 2515"/>
                <a:gd name="T42" fmla="*/ 0 w 1479"/>
                <a:gd name="T43" fmla="*/ 0 h 2515"/>
                <a:gd name="T44" fmla="*/ 0 w 1479"/>
                <a:gd name="T45" fmla="*/ 0 h 2515"/>
                <a:gd name="T46" fmla="*/ 0 w 1479"/>
                <a:gd name="T47" fmla="*/ 0 h 2515"/>
                <a:gd name="T48" fmla="*/ 0 w 1479"/>
                <a:gd name="T49" fmla="*/ 0 h 2515"/>
                <a:gd name="T50" fmla="*/ 0 w 1479"/>
                <a:gd name="T51" fmla="*/ 0 h 2515"/>
                <a:gd name="T52" fmla="*/ 0 w 1479"/>
                <a:gd name="T53" fmla="*/ 0 h 2515"/>
                <a:gd name="T54" fmla="*/ 0 w 1479"/>
                <a:gd name="T55" fmla="*/ 0 h 2515"/>
                <a:gd name="T56" fmla="*/ 0 w 1479"/>
                <a:gd name="T57" fmla="*/ 0 h 2515"/>
                <a:gd name="T58" fmla="*/ 0 w 1479"/>
                <a:gd name="T59" fmla="*/ 0 h 2515"/>
                <a:gd name="T60" fmla="*/ 0 w 1479"/>
                <a:gd name="T61" fmla="*/ 0 h 2515"/>
                <a:gd name="T62" fmla="*/ 0 w 1479"/>
                <a:gd name="T63" fmla="*/ 0 h 2515"/>
                <a:gd name="T64" fmla="*/ 0 w 1479"/>
                <a:gd name="T65" fmla="*/ 0 h 2515"/>
                <a:gd name="T66" fmla="*/ 0 w 1479"/>
                <a:gd name="T67" fmla="*/ 0 h 2515"/>
                <a:gd name="T68" fmla="*/ 0 w 1479"/>
                <a:gd name="T69" fmla="*/ 0 h 2515"/>
                <a:gd name="T70" fmla="*/ 0 w 1479"/>
                <a:gd name="T71" fmla="*/ 0 h 2515"/>
                <a:gd name="T72" fmla="*/ 0 w 1479"/>
                <a:gd name="T73" fmla="*/ 0 h 2515"/>
                <a:gd name="T74" fmla="*/ 0 w 1479"/>
                <a:gd name="T75" fmla="*/ 0 h 2515"/>
                <a:gd name="T76" fmla="*/ 0 w 1479"/>
                <a:gd name="T77" fmla="*/ 0 h 2515"/>
                <a:gd name="T78" fmla="*/ 0 w 1479"/>
                <a:gd name="T79" fmla="*/ 0 h 2515"/>
                <a:gd name="T80" fmla="*/ 0 w 1479"/>
                <a:gd name="T81" fmla="*/ 0 h 2515"/>
                <a:gd name="T82" fmla="*/ 0 w 1479"/>
                <a:gd name="T83" fmla="*/ 0 h 2515"/>
                <a:gd name="T84" fmla="*/ 0 w 1479"/>
                <a:gd name="T85" fmla="*/ 0 h 2515"/>
                <a:gd name="T86" fmla="*/ 0 w 1479"/>
                <a:gd name="T87" fmla="*/ 0 h 2515"/>
                <a:gd name="T88" fmla="*/ 0 w 1479"/>
                <a:gd name="T89" fmla="*/ 0 h 2515"/>
                <a:gd name="T90" fmla="*/ 0 w 1479"/>
                <a:gd name="T91" fmla="*/ 0 h 2515"/>
                <a:gd name="T92" fmla="*/ 0 w 1479"/>
                <a:gd name="T93" fmla="*/ 0 h 2515"/>
                <a:gd name="T94" fmla="*/ 0 w 1479"/>
                <a:gd name="T95" fmla="*/ 0 h 2515"/>
                <a:gd name="T96" fmla="*/ 0 w 1479"/>
                <a:gd name="T97" fmla="*/ 0 h 2515"/>
                <a:gd name="T98" fmla="*/ 0 w 1479"/>
                <a:gd name="T99" fmla="*/ 0 h 2515"/>
                <a:gd name="T100" fmla="*/ 0 w 1479"/>
                <a:gd name="T101" fmla="*/ 0 h 2515"/>
                <a:gd name="T102" fmla="*/ 0 w 1479"/>
                <a:gd name="T103" fmla="*/ 0 h 2515"/>
                <a:gd name="T104" fmla="*/ 0 w 1479"/>
                <a:gd name="T105" fmla="*/ 0 h 2515"/>
                <a:gd name="T106" fmla="*/ 0 w 1479"/>
                <a:gd name="T107" fmla="*/ 0 h 2515"/>
                <a:gd name="T108" fmla="*/ 0 w 1479"/>
                <a:gd name="T109" fmla="*/ 0 h 2515"/>
                <a:gd name="T110" fmla="*/ 0 w 1479"/>
                <a:gd name="T111" fmla="*/ 0 h 2515"/>
                <a:gd name="T112" fmla="*/ 0 w 1479"/>
                <a:gd name="T113" fmla="*/ 0 h 2515"/>
                <a:gd name="T114" fmla="*/ 0 w 1479"/>
                <a:gd name="T115" fmla="*/ 0 h 2515"/>
                <a:gd name="T116" fmla="*/ 0 w 1479"/>
                <a:gd name="T117" fmla="*/ 0 h 251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479"/>
                <a:gd name="T178" fmla="*/ 0 h 2515"/>
                <a:gd name="T179" fmla="*/ 1479 w 1479"/>
                <a:gd name="T180" fmla="*/ 2515 h 251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479" h="2515">
                  <a:moveTo>
                    <a:pt x="1479" y="1676"/>
                  </a:moveTo>
                  <a:lnTo>
                    <a:pt x="1479" y="1659"/>
                  </a:lnTo>
                  <a:lnTo>
                    <a:pt x="1479" y="1641"/>
                  </a:lnTo>
                  <a:lnTo>
                    <a:pt x="1479" y="1623"/>
                  </a:lnTo>
                  <a:lnTo>
                    <a:pt x="1479" y="1605"/>
                  </a:lnTo>
                  <a:lnTo>
                    <a:pt x="1479" y="1588"/>
                  </a:lnTo>
                  <a:lnTo>
                    <a:pt x="1478" y="1569"/>
                  </a:lnTo>
                  <a:lnTo>
                    <a:pt x="1477" y="1551"/>
                  </a:lnTo>
                  <a:lnTo>
                    <a:pt x="1477" y="1532"/>
                  </a:lnTo>
                  <a:lnTo>
                    <a:pt x="1475" y="1513"/>
                  </a:lnTo>
                  <a:lnTo>
                    <a:pt x="1474" y="1495"/>
                  </a:lnTo>
                  <a:lnTo>
                    <a:pt x="1473" y="1477"/>
                  </a:lnTo>
                  <a:lnTo>
                    <a:pt x="1472" y="1457"/>
                  </a:lnTo>
                  <a:lnTo>
                    <a:pt x="1469" y="1439"/>
                  </a:lnTo>
                  <a:lnTo>
                    <a:pt x="1468" y="1420"/>
                  </a:lnTo>
                  <a:lnTo>
                    <a:pt x="1466" y="1401"/>
                  </a:lnTo>
                  <a:lnTo>
                    <a:pt x="1464" y="1382"/>
                  </a:lnTo>
                  <a:lnTo>
                    <a:pt x="1458" y="1353"/>
                  </a:lnTo>
                  <a:lnTo>
                    <a:pt x="1451" y="1324"/>
                  </a:lnTo>
                  <a:lnTo>
                    <a:pt x="1444" y="1295"/>
                  </a:lnTo>
                  <a:lnTo>
                    <a:pt x="1436" y="1267"/>
                  </a:lnTo>
                  <a:lnTo>
                    <a:pt x="1428" y="1239"/>
                  </a:lnTo>
                  <a:lnTo>
                    <a:pt x="1420" y="1212"/>
                  </a:lnTo>
                  <a:lnTo>
                    <a:pt x="1411" y="1186"/>
                  </a:lnTo>
                  <a:lnTo>
                    <a:pt x="1402" y="1159"/>
                  </a:lnTo>
                  <a:lnTo>
                    <a:pt x="1393" y="1134"/>
                  </a:lnTo>
                  <a:lnTo>
                    <a:pt x="1383" y="1108"/>
                  </a:lnTo>
                  <a:lnTo>
                    <a:pt x="1372" y="1083"/>
                  </a:lnTo>
                  <a:lnTo>
                    <a:pt x="1362" y="1060"/>
                  </a:lnTo>
                  <a:lnTo>
                    <a:pt x="1351" y="1035"/>
                  </a:lnTo>
                  <a:lnTo>
                    <a:pt x="1339" y="1012"/>
                  </a:lnTo>
                  <a:lnTo>
                    <a:pt x="1327" y="989"/>
                  </a:lnTo>
                  <a:lnTo>
                    <a:pt x="1315" y="966"/>
                  </a:lnTo>
                  <a:lnTo>
                    <a:pt x="1302" y="944"/>
                  </a:lnTo>
                  <a:lnTo>
                    <a:pt x="1289" y="923"/>
                  </a:lnTo>
                  <a:lnTo>
                    <a:pt x="1276" y="901"/>
                  </a:lnTo>
                  <a:lnTo>
                    <a:pt x="1262" y="881"/>
                  </a:lnTo>
                  <a:lnTo>
                    <a:pt x="1247" y="860"/>
                  </a:lnTo>
                  <a:lnTo>
                    <a:pt x="1232" y="840"/>
                  </a:lnTo>
                  <a:lnTo>
                    <a:pt x="1218" y="820"/>
                  </a:lnTo>
                  <a:lnTo>
                    <a:pt x="1203" y="801"/>
                  </a:lnTo>
                  <a:lnTo>
                    <a:pt x="1187" y="782"/>
                  </a:lnTo>
                  <a:lnTo>
                    <a:pt x="1169" y="763"/>
                  </a:lnTo>
                  <a:lnTo>
                    <a:pt x="1153" y="745"/>
                  </a:lnTo>
                  <a:lnTo>
                    <a:pt x="1135" y="728"/>
                  </a:lnTo>
                  <a:lnTo>
                    <a:pt x="1118" y="709"/>
                  </a:lnTo>
                  <a:lnTo>
                    <a:pt x="1100" y="693"/>
                  </a:lnTo>
                  <a:lnTo>
                    <a:pt x="1082" y="676"/>
                  </a:lnTo>
                  <a:lnTo>
                    <a:pt x="1063" y="660"/>
                  </a:lnTo>
                  <a:lnTo>
                    <a:pt x="1016" y="628"/>
                  </a:lnTo>
                  <a:lnTo>
                    <a:pt x="1006" y="637"/>
                  </a:lnTo>
                  <a:lnTo>
                    <a:pt x="997" y="648"/>
                  </a:lnTo>
                  <a:lnTo>
                    <a:pt x="988" y="660"/>
                  </a:lnTo>
                  <a:lnTo>
                    <a:pt x="981" y="674"/>
                  </a:lnTo>
                  <a:lnTo>
                    <a:pt x="974" y="687"/>
                  </a:lnTo>
                  <a:lnTo>
                    <a:pt x="968" y="701"/>
                  </a:lnTo>
                  <a:lnTo>
                    <a:pt x="961" y="714"/>
                  </a:lnTo>
                  <a:lnTo>
                    <a:pt x="955" y="727"/>
                  </a:lnTo>
                  <a:lnTo>
                    <a:pt x="946" y="736"/>
                  </a:lnTo>
                  <a:lnTo>
                    <a:pt x="938" y="748"/>
                  </a:lnTo>
                  <a:lnTo>
                    <a:pt x="928" y="760"/>
                  </a:lnTo>
                  <a:lnTo>
                    <a:pt x="918" y="772"/>
                  </a:lnTo>
                  <a:lnTo>
                    <a:pt x="906" y="784"/>
                  </a:lnTo>
                  <a:lnTo>
                    <a:pt x="892" y="794"/>
                  </a:lnTo>
                  <a:lnTo>
                    <a:pt x="878" y="801"/>
                  </a:lnTo>
                  <a:lnTo>
                    <a:pt x="862" y="805"/>
                  </a:lnTo>
                  <a:lnTo>
                    <a:pt x="860" y="805"/>
                  </a:lnTo>
                  <a:lnTo>
                    <a:pt x="856" y="805"/>
                  </a:lnTo>
                  <a:lnTo>
                    <a:pt x="850" y="804"/>
                  </a:lnTo>
                  <a:lnTo>
                    <a:pt x="845" y="804"/>
                  </a:lnTo>
                  <a:lnTo>
                    <a:pt x="839" y="803"/>
                  </a:lnTo>
                  <a:lnTo>
                    <a:pt x="832" y="801"/>
                  </a:lnTo>
                  <a:lnTo>
                    <a:pt x="827" y="799"/>
                  </a:lnTo>
                  <a:lnTo>
                    <a:pt x="822" y="797"/>
                  </a:lnTo>
                  <a:lnTo>
                    <a:pt x="823" y="787"/>
                  </a:lnTo>
                  <a:lnTo>
                    <a:pt x="825" y="777"/>
                  </a:lnTo>
                  <a:lnTo>
                    <a:pt x="831" y="771"/>
                  </a:lnTo>
                  <a:lnTo>
                    <a:pt x="842" y="769"/>
                  </a:lnTo>
                  <a:lnTo>
                    <a:pt x="864" y="735"/>
                  </a:lnTo>
                  <a:lnTo>
                    <a:pt x="886" y="700"/>
                  </a:lnTo>
                  <a:lnTo>
                    <a:pt x="905" y="662"/>
                  </a:lnTo>
                  <a:lnTo>
                    <a:pt x="923" y="623"/>
                  </a:lnTo>
                  <a:lnTo>
                    <a:pt x="939" y="583"/>
                  </a:lnTo>
                  <a:lnTo>
                    <a:pt x="954" y="542"/>
                  </a:lnTo>
                  <a:lnTo>
                    <a:pt x="966" y="500"/>
                  </a:lnTo>
                  <a:lnTo>
                    <a:pt x="975" y="457"/>
                  </a:lnTo>
                  <a:lnTo>
                    <a:pt x="983" y="414"/>
                  </a:lnTo>
                  <a:lnTo>
                    <a:pt x="987" y="370"/>
                  </a:lnTo>
                  <a:lnTo>
                    <a:pt x="988" y="325"/>
                  </a:lnTo>
                  <a:lnTo>
                    <a:pt x="987" y="281"/>
                  </a:lnTo>
                  <a:lnTo>
                    <a:pt x="982" y="236"/>
                  </a:lnTo>
                  <a:lnTo>
                    <a:pt x="973" y="191"/>
                  </a:lnTo>
                  <a:lnTo>
                    <a:pt x="961" y="147"/>
                  </a:lnTo>
                  <a:lnTo>
                    <a:pt x="945" y="104"/>
                  </a:lnTo>
                  <a:lnTo>
                    <a:pt x="882" y="38"/>
                  </a:lnTo>
                  <a:lnTo>
                    <a:pt x="819" y="2"/>
                  </a:lnTo>
                  <a:lnTo>
                    <a:pt x="816" y="2"/>
                  </a:lnTo>
                  <a:lnTo>
                    <a:pt x="810" y="0"/>
                  </a:lnTo>
                  <a:lnTo>
                    <a:pt x="803" y="0"/>
                  </a:lnTo>
                  <a:lnTo>
                    <a:pt x="800" y="0"/>
                  </a:lnTo>
                  <a:lnTo>
                    <a:pt x="748" y="24"/>
                  </a:lnTo>
                  <a:lnTo>
                    <a:pt x="599" y="162"/>
                  </a:lnTo>
                  <a:lnTo>
                    <a:pt x="575" y="199"/>
                  </a:lnTo>
                  <a:lnTo>
                    <a:pt x="553" y="236"/>
                  </a:lnTo>
                  <a:lnTo>
                    <a:pt x="532" y="276"/>
                  </a:lnTo>
                  <a:lnTo>
                    <a:pt x="512" y="317"/>
                  </a:lnTo>
                  <a:lnTo>
                    <a:pt x="493" y="359"/>
                  </a:lnTo>
                  <a:lnTo>
                    <a:pt x="475" y="402"/>
                  </a:lnTo>
                  <a:lnTo>
                    <a:pt x="459" y="447"/>
                  </a:lnTo>
                  <a:lnTo>
                    <a:pt x="443" y="491"/>
                  </a:lnTo>
                  <a:lnTo>
                    <a:pt x="428" y="536"/>
                  </a:lnTo>
                  <a:lnTo>
                    <a:pt x="414" y="582"/>
                  </a:lnTo>
                  <a:lnTo>
                    <a:pt x="401" y="629"/>
                  </a:lnTo>
                  <a:lnTo>
                    <a:pt x="389" y="675"/>
                  </a:lnTo>
                  <a:lnTo>
                    <a:pt x="379" y="721"/>
                  </a:lnTo>
                  <a:lnTo>
                    <a:pt x="369" y="768"/>
                  </a:lnTo>
                  <a:lnTo>
                    <a:pt x="359" y="814"/>
                  </a:lnTo>
                  <a:lnTo>
                    <a:pt x="352" y="860"/>
                  </a:lnTo>
                  <a:lnTo>
                    <a:pt x="351" y="864"/>
                  </a:lnTo>
                  <a:lnTo>
                    <a:pt x="348" y="866"/>
                  </a:lnTo>
                  <a:lnTo>
                    <a:pt x="343" y="867"/>
                  </a:lnTo>
                  <a:lnTo>
                    <a:pt x="338" y="868"/>
                  </a:lnTo>
                  <a:lnTo>
                    <a:pt x="332" y="870"/>
                  </a:lnTo>
                  <a:lnTo>
                    <a:pt x="324" y="871"/>
                  </a:lnTo>
                  <a:lnTo>
                    <a:pt x="316" y="873"/>
                  </a:lnTo>
                  <a:lnTo>
                    <a:pt x="307" y="875"/>
                  </a:lnTo>
                  <a:lnTo>
                    <a:pt x="294" y="909"/>
                  </a:lnTo>
                  <a:lnTo>
                    <a:pt x="278" y="941"/>
                  </a:lnTo>
                  <a:lnTo>
                    <a:pt x="259" y="973"/>
                  </a:lnTo>
                  <a:lnTo>
                    <a:pt x="239" y="1007"/>
                  </a:lnTo>
                  <a:lnTo>
                    <a:pt x="218" y="1040"/>
                  </a:lnTo>
                  <a:lnTo>
                    <a:pt x="196" y="1074"/>
                  </a:lnTo>
                  <a:lnTo>
                    <a:pt x="175" y="1108"/>
                  </a:lnTo>
                  <a:lnTo>
                    <a:pt x="156" y="1143"/>
                  </a:lnTo>
                  <a:lnTo>
                    <a:pt x="137" y="1178"/>
                  </a:lnTo>
                  <a:lnTo>
                    <a:pt x="123" y="1214"/>
                  </a:lnTo>
                  <a:lnTo>
                    <a:pt x="112" y="1250"/>
                  </a:lnTo>
                  <a:lnTo>
                    <a:pt x="104" y="1288"/>
                  </a:lnTo>
                  <a:lnTo>
                    <a:pt x="102" y="1327"/>
                  </a:lnTo>
                  <a:lnTo>
                    <a:pt x="107" y="1367"/>
                  </a:lnTo>
                  <a:lnTo>
                    <a:pt x="116" y="1409"/>
                  </a:lnTo>
                  <a:lnTo>
                    <a:pt x="134" y="1451"/>
                  </a:lnTo>
                  <a:lnTo>
                    <a:pt x="149" y="1477"/>
                  </a:lnTo>
                  <a:lnTo>
                    <a:pt x="164" y="1505"/>
                  </a:lnTo>
                  <a:lnTo>
                    <a:pt x="178" y="1533"/>
                  </a:lnTo>
                  <a:lnTo>
                    <a:pt x="193" y="1562"/>
                  </a:lnTo>
                  <a:lnTo>
                    <a:pt x="207" y="1592"/>
                  </a:lnTo>
                  <a:lnTo>
                    <a:pt x="220" y="1622"/>
                  </a:lnTo>
                  <a:lnTo>
                    <a:pt x="231" y="1653"/>
                  </a:lnTo>
                  <a:lnTo>
                    <a:pt x="242" y="1685"/>
                  </a:lnTo>
                  <a:lnTo>
                    <a:pt x="251" y="1717"/>
                  </a:lnTo>
                  <a:lnTo>
                    <a:pt x="257" y="1749"/>
                  </a:lnTo>
                  <a:lnTo>
                    <a:pt x="261" y="1782"/>
                  </a:lnTo>
                  <a:lnTo>
                    <a:pt x="263" y="1815"/>
                  </a:lnTo>
                  <a:lnTo>
                    <a:pt x="262" y="1847"/>
                  </a:lnTo>
                  <a:lnTo>
                    <a:pt x="259" y="1881"/>
                  </a:lnTo>
                  <a:lnTo>
                    <a:pt x="252" y="1914"/>
                  </a:lnTo>
                  <a:lnTo>
                    <a:pt x="241" y="1947"/>
                  </a:lnTo>
                  <a:lnTo>
                    <a:pt x="234" y="1966"/>
                  </a:lnTo>
                  <a:lnTo>
                    <a:pt x="225" y="1984"/>
                  </a:lnTo>
                  <a:lnTo>
                    <a:pt x="216" y="2001"/>
                  </a:lnTo>
                  <a:lnTo>
                    <a:pt x="207" y="2019"/>
                  </a:lnTo>
                  <a:lnTo>
                    <a:pt x="197" y="2036"/>
                  </a:lnTo>
                  <a:lnTo>
                    <a:pt x="189" y="2053"/>
                  </a:lnTo>
                  <a:lnTo>
                    <a:pt x="180" y="2072"/>
                  </a:lnTo>
                  <a:lnTo>
                    <a:pt x="175" y="2091"/>
                  </a:lnTo>
                  <a:lnTo>
                    <a:pt x="86" y="2189"/>
                  </a:lnTo>
                  <a:lnTo>
                    <a:pt x="82" y="2194"/>
                  </a:lnTo>
                  <a:lnTo>
                    <a:pt x="79" y="2199"/>
                  </a:lnTo>
                  <a:lnTo>
                    <a:pt x="75" y="2205"/>
                  </a:lnTo>
                  <a:lnTo>
                    <a:pt x="73" y="2217"/>
                  </a:lnTo>
                  <a:lnTo>
                    <a:pt x="0" y="2316"/>
                  </a:lnTo>
                  <a:lnTo>
                    <a:pt x="4" y="2329"/>
                  </a:lnTo>
                  <a:lnTo>
                    <a:pt x="10" y="2340"/>
                  </a:lnTo>
                  <a:lnTo>
                    <a:pt x="20" y="2348"/>
                  </a:lnTo>
                  <a:lnTo>
                    <a:pt x="30" y="2357"/>
                  </a:lnTo>
                  <a:lnTo>
                    <a:pt x="41" y="2364"/>
                  </a:lnTo>
                  <a:lnTo>
                    <a:pt x="54" y="2370"/>
                  </a:lnTo>
                  <a:lnTo>
                    <a:pt x="66" y="2375"/>
                  </a:lnTo>
                  <a:lnTo>
                    <a:pt x="79" y="2382"/>
                  </a:lnTo>
                  <a:lnTo>
                    <a:pt x="111" y="2404"/>
                  </a:lnTo>
                  <a:lnTo>
                    <a:pt x="144" y="2424"/>
                  </a:lnTo>
                  <a:lnTo>
                    <a:pt x="179" y="2442"/>
                  </a:lnTo>
                  <a:lnTo>
                    <a:pt x="215" y="2457"/>
                  </a:lnTo>
                  <a:lnTo>
                    <a:pt x="253" y="2471"/>
                  </a:lnTo>
                  <a:lnTo>
                    <a:pt x="291" y="2483"/>
                  </a:lnTo>
                  <a:lnTo>
                    <a:pt x="331" y="2493"/>
                  </a:lnTo>
                  <a:lnTo>
                    <a:pt x="371" y="2500"/>
                  </a:lnTo>
                  <a:lnTo>
                    <a:pt x="412" y="2507"/>
                  </a:lnTo>
                  <a:lnTo>
                    <a:pt x="453" y="2511"/>
                  </a:lnTo>
                  <a:lnTo>
                    <a:pt x="496" y="2514"/>
                  </a:lnTo>
                  <a:lnTo>
                    <a:pt x="538" y="2515"/>
                  </a:lnTo>
                  <a:lnTo>
                    <a:pt x="580" y="2515"/>
                  </a:lnTo>
                  <a:lnTo>
                    <a:pt x="622" y="2513"/>
                  </a:lnTo>
                  <a:lnTo>
                    <a:pt x="664" y="2510"/>
                  </a:lnTo>
                  <a:lnTo>
                    <a:pt x="705" y="2506"/>
                  </a:lnTo>
                  <a:lnTo>
                    <a:pt x="761" y="2486"/>
                  </a:lnTo>
                  <a:lnTo>
                    <a:pt x="799" y="2481"/>
                  </a:lnTo>
                  <a:lnTo>
                    <a:pt x="838" y="2475"/>
                  </a:lnTo>
                  <a:lnTo>
                    <a:pt x="874" y="2467"/>
                  </a:lnTo>
                  <a:lnTo>
                    <a:pt x="911" y="2457"/>
                  </a:lnTo>
                  <a:lnTo>
                    <a:pt x="946" y="2447"/>
                  </a:lnTo>
                  <a:lnTo>
                    <a:pt x="982" y="2435"/>
                  </a:lnTo>
                  <a:lnTo>
                    <a:pt x="1016" y="2422"/>
                  </a:lnTo>
                  <a:lnTo>
                    <a:pt x="1050" y="2406"/>
                  </a:lnTo>
                  <a:lnTo>
                    <a:pt x="1083" y="2389"/>
                  </a:lnTo>
                  <a:lnTo>
                    <a:pt x="1115" y="2371"/>
                  </a:lnTo>
                  <a:lnTo>
                    <a:pt x="1146" y="2351"/>
                  </a:lnTo>
                  <a:lnTo>
                    <a:pt x="1177" y="2329"/>
                  </a:lnTo>
                  <a:lnTo>
                    <a:pt x="1207" y="2305"/>
                  </a:lnTo>
                  <a:lnTo>
                    <a:pt x="1236" y="2279"/>
                  </a:lnTo>
                  <a:lnTo>
                    <a:pt x="1263" y="2251"/>
                  </a:lnTo>
                  <a:lnTo>
                    <a:pt x="1291" y="2222"/>
                  </a:lnTo>
                  <a:lnTo>
                    <a:pt x="1300" y="2212"/>
                  </a:lnTo>
                  <a:lnTo>
                    <a:pt x="1307" y="2200"/>
                  </a:lnTo>
                  <a:lnTo>
                    <a:pt x="1314" y="2188"/>
                  </a:lnTo>
                  <a:lnTo>
                    <a:pt x="1320" y="2175"/>
                  </a:lnTo>
                  <a:lnTo>
                    <a:pt x="1326" y="2162"/>
                  </a:lnTo>
                  <a:lnTo>
                    <a:pt x="1333" y="2148"/>
                  </a:lnTo>
                  <a:lnTo>
                    <a:pt x="1338" y="2134"/>
                  </a:lnTo>
                  <a:lnTo>
                    <a:pt x="1345" y="2119"/>
                  </a:lnTo>
                  <a:lnTo>
                    <a:pt x="1359" y="2096"/>
                  </a:lnTo>
                  <a:lnTo>
                    <a:pt x="1374" y="2073"/>
                  </a:lnTo>
                  <a:lnTo>
                    <a:pt x="1387" y="2048"/>
                  </a:lnTo>
                  <a:lnTo>
                    <a:pt x="1398" y="2022"/>
                  </a:lnTo>
                  <a:lnTo>
                    <a:pt x="1409" y="1995"/>
                  </a:lnTo>
                  <a:lnTo>
                    <a:pt x="1418" y="1967"/>
                  </a:lnTo>
                  <a:lnTo>
                    <a:pt x="1428" y="1939"/>
                  </a:lnTo>
                  <a:lnTo>
                    <a:pt x="1435" y="1910"/>
                  </a:lnTo>
                  <a:lnTo>
                    <a:pt x="1443" y="1881"/>
                  </a:lnTo>
                  <a:lnTo>
                    <a:pt x="1449" y="1851"/>
                  </a:lnTo>
                  <a:lnTo>
                    <a:pt x="1456" y="1820"/>
                  </a:lnTo>
                  <a:lnTo>
                    <a:pt x="1461" y="1791"/>
                  </a:lnTo>
                  <a:lnTo>
                    <a:pt x="1465" y="1762"/>
                  </a:lnTo>
                  <a:lnTo>
                    <a:pt x="1470" y="1733"/>
                  </a:lnTo>
                  <a:lnTo>
                    <a:pt x="1475" y="1704"/>
                  </a:lnTo>
                  <a:lnTo>
                    <a:pt x="1479" y="1676"/>
                  </a:lnTo>
                  <a:close/>
                </a:path>
              </a:pathLst>
            </a:custGeom>
            <a:solidFill>
              <a:srgbClr val="FFCC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auto">
            <a:xfrm>
              <a:off x="2701" y="988"/>
              <a:ext cx="53" cy="76"/>
            </a:xfrm>
            <a:custGeom>
              <a:avLst/>
              <a:gdLst>
                <a:gd name="T0" fmla="*/ 0 w 142"/>
                <a:gd name="T1" fmla="*/ 0 h 200"/>
                <a:gd name="T2" fmla="*/ 0 w 142"/>
                <a:gd name="T3" fmla="*/ 0 h 200"/>
                <a:gd name="T4" fmla="*/ 0 w 142"/>
                <a:gd name="T5" fmla="*/ 0 h 200"/>
                <a:gd name="T6" fmla="*/ 0 w 142"/>
                <a:gd name="T7" fmla="*/ 0 h 200"/>
                <a:gd name="T8" fmla="*/ 0 w 142"/>
                <a:gd name="T9" fmla="*/ 0 h 200"/>
                <a:gd name="T10" fmla="*/ 0 w 142"/>
                <a:gd name="T11" fmla="*/ 0 h 200"/>
                <a:gd name="T12" fmla="*/ 0 w 142"/>
                <a:gd name="T13" fmla="*/ 0 h 200"/>
                <a:gd name="T14" fmla="*/ 0 w 142"/>
                <a:gd name="T15" fmla="*/ 0 h 200"/>
                <a:gd name="T16" fmla="*/ 0 w 142"/>
                <a:gd name="T17" fmla="*/ 0 h 200"/>
                <a:gd name="T18" fmla="*/ 0 w 142"/>
                <a:gd name="T19" fmla="*/ 0 h 200"/>
                <a:gd name="T20" fmla="*/ 0 w 142"/>
                <a:gd name="T21" fmla="*/ 0 h 200"/>
                <a:gd name="T22" fmla="*/ 0 w 142"/>
                <a:gd name="T23" fmla="*/ 0 h 200"/>
                <a:gd name="T24" fmla="*/ 0 w 142"/>
                <a:gd name="T25" fmla="*/ 0 h 200"/>
                <a:gd name="T26" fmla="*/ 0 w 142"/>
                <a:gd name="T27" fmla="*/ 0 h 200"/>
                <a:gd name="T28" fmla="*/ 0 w 142"/>
                <a:gd name="T29" fmla="*/ 0 h 200"/>
                <a:gd name="T30" fmla="*/ 0 w 142"/>
                <a:gd name="T31" fmla="*/ 0 h 200"/>
                <a:gd name="T32" fmla="*/ 0 w 142"/>
                <a:gd name="T33" fmla="*/ 0 h 20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42"/>
                <a:gd name="T52" fmla="*/ 0 h 200"/>
                <a:gd name="T53" fmla="*/ 142 w 142"/>
                <a:gd name="T54" fmla="*/ 200 h 20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42" h="200">
                  <a:moveTo>
                    <a:pt x="142" y="110"/>
                  </a:moveTo>
                  <a:lnTo>
                    <a:pt x="116" y="10"/>
                  </a:lnTo>
                  <a:lnTo>
                    <a:pt x="113" y="6"/>
                  </a:lnTo>
                  <a:lnTo>
                    <a:pt x="107" y="4"/>
                  </a:lnTo>
                  <a:lnTo>
                    <a:pt x="102" y="3"/>
                  </a:lnTo>
                  <a:lnTo>
                    <a:pt x="96" y="2"/>
                  </a:lnTo>
                  <a:lnTo>
                    <a:pt x="89" y="1"/>
                  </a:lnTo>
                  <a:lnTo>
                    <a:pt x="81" y="1"/>
                  </a:lnTo>
                  <a:lnTo>
                    <a:pt x="72" y="0"/>
                  </a:lnTo>
                  <a:lnTo>
                    <a:pt x="64" y="0"/>
                  </a:lnTo>
                  <a:lnTo>
                    <a:pt x="0" y="43"/>
                  </a:lnTo>
                  <a:lnTo>
                    <a:pt x="13" y="200"/>
                  </a:lnTo>
                  <a:lnTo>
                    <a:pt x="133" y="130"/>
                  </a:lnTo>
                  <a:lnTo>
                    <a:pt x="134" y="127"/>
                  </a:lnTo>
                  <a:lnTo>
                    <a:pt x="135" y="125"/>
                  </a:lnTo>
                  <a:lnTo>
                    <a:pt x="137" y="119"/>
                  </a:lnTo>
                  <a:lnTo>
                    <a:pt x="142" y="110"/>
                  </a:lnTo>
                  <a:close/>
                </a:path>
              </a:pathLst>
            </a:custGeom>
            <a:solidFill>
              <a:srgbClr val="FFCC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auto">
            <a:xfrm>
              <a:off x="2498" y="1318"/>
              <a:ext cx="235" cy="403"/>
            </a:xfrm>
            <a:custGeom>
              <a:avLst/>
              <a:gdLst>
                <a:gd name="T0" fmla="*/ 0 w 625"/>
                <a:gd name="T1" fmla="*/ 0 h 1073"/>
                <a:gd name="T2" fmla="*/ 0 w 625"/>
                <a:gd name="T3" fmla="*/ 0 h 1073"/>
                <a:gd name="T4" fmla="*/ 0 w 625"/>
                <a:gd name="T5" fmla="*/ 0 h 1073"/>
                <a:gd name="T6" fmla="*/ 0 w 625"/>
                <a:gd name="T7" fmla="*/ 0 h 1073"/>
                <a:gd name="T8" fmla="*/ 0 w 625"/>
                <a:gd name="T9" fmla="*/ 0 h 1073"/>
                <a:gd name="T10" fmla="*/ 0 w 625"/>
                <a:gd name="T11" fmla="*/ 0 h 1073"/>
                <a:gd name="T12" fmla="*/ 0 w 625"/>
                <a:gd name="T13" fmla="*/ 0 h 1073"/>
                <a:gd name="T14" fmla="*/ 0 w 625"/>
                <a:gd name="T15" fmla="*/ 0 h 1073"/>
                <a:gd name="T16" fmla="*/ 0 w 625"/>
                <a:gd name="T17" fmla="*/ 0 h 1073"/>
                <a:gd name="T18" fmla="*/ 0 w 625"/>
                <a:gd name="T19" fmla="*/ 0 h 1073"/>
                <a:gd name="T20" fmla="*/ 0 w 625"/>
                <a:gd name="T21" fmla="*/ 0 h 1073"/>
                <a:gd name="T22" fmla="*/ 0 w 625"/>
                <a:gd name="T23" fmla="*/ 0 h 1073"/>
                <a:gd name="T24" fmla="*/ 0 w 625"/>
                <a:gd name="T25" fmla="*/ 0 h 1073"/>
                <a:gd name="T26" fmla="*/ 0 w 625"/>
                <a:gd name="T27" fmla="*/ 0 h 1073"/>
                <a:gd name="T28" fmla="*/ 0 w 625"/>
                <a:gd name="T29" fmla="*/ 0 h 1073"/>
                <a:gd name="T30" fmla="*/ 0 w 625"/>
                <a:gd name="T31" fmla="*/ 0 h 1073"/>
                <a:gd name="T32" fmla="*/ 0 w 625"/>
                <a:gd name="T33" fmla="*/ 0 h 1073"/>
                <a:gd name="T34" fmla="*/ 0 w 625"/>
                <a:gd name="T35" fmla="*/ 0 h 1073"/>
                <a:gd name="T36" fmla="*/ 0 w 625"/>
                <a:gd name="T37" fmla="*/ 0 h 1073"/>
                <a:gd name="T38" fmla="*/ 0 w 625"/>
                <a:gd name="T39" fmla="*/ 0 h 1073"/>
                <a:gd name="T40" fmla="*/ 0 w 625"/>
                <a:gd name="T41" fmla="*/ 0 h 1073"/>
                <a:gd name="T42" fmla="*/ 0 w 625"/>
                <a:gd name="T43" fmla="*/ 0 h 1073"/>
                <a:gd name="T44" fmla="*/ 0 w 625"/>
                <a:gd name="T45" fmla="*/ 0 h 1073"/>
                <a:gd name="T46" fmla="*/ 0 w 625"/>
                <a:gd name="T47" fmla="*/ 0 h 1073"/>
                <a:gd name="T48" fmla="*/ 0 w 625"/>
                <a:gd name="T49" fmla="*/ 0 h 1073"/>
                <a:gd name="T50" fmla="*/ 0 w 625"/>
                <a:gd name="T51" fmla="*/ 0 h 1073"/>
                <a:gd name="T52" fmla="*/ 0 w 625"/>
                <a:gd name="T53" fmla="*/ 0 h 1073"/>
                <a:gd name="T54" fmla="*/ 0 w 625"/>
                <a:gd name="T55" fmla="*/ 0 h 1073"/>
                <a:gd name="T56" fmla="*/ 0 w 625"/>
                <a:gd name="T57" fmla="*/ 0 h 1073"/>
                <a:gd name="T58" fmla="*/ 0 w 625"/>
                <a:gd name="T59" fmla="*/ 0 h 1073"/>
                <a:gd name="T60" fmla="*/ 0 w 625"/>
                <a:gd name="T61" fmla="*/ 0 h 1073"/>
                <a:gd name="T62" fmla="*/ 0 w 625"/>
                <a:gd name="T63" fmla="*/ 0 h 1073"/>
                <a:gd name="T64" fmla="*/ 0 w 625"/>
                <a:gd name="T65" fmla="*/ 0 h 1073"/>
                <a:gd name="T66" fmla="*/ 0 w 625"/>
                <a:gd name="T67" fmla="*/ 0 h 1073"/>
                <a:gd name="T68" fmla="*/ 0 w 625"/>
                <a:gd name="T69" fmla="*/ 0 h 1073"/>
                <a:gd name="T70" fmla="*/ 0 w 625"/>
                <a:gd name="T71" fmla="*/ 0 h 1073"/>
                <a:gd name="T72" fmla="*/ 0 w 625"/>
                <a:gd name="T73" fmla="*/ 0 h 1073"/>
                <a:gd name="T74" fmla="*/ 0 w 625"/>
                <a:gd name="T75" fmla="*/ 0 h 1073"/>
                <a:gd name="T76" fmla="*/ 0 w 625"/>
                <a:gd name="T77" fmla="*/ 0 h 1073"/>
                <a:gd name="T78" fmla="*/ 0 w 625"/>
                <a:gd name="T79" fmla="*/ 0 h 1073"/>
                <a:gd name="T80" fmla="*/ 0 w 625"/>
                <a:gd name="T81" fmla="*/ 0 h 1073"/>
                <a:gd name="T82" fmla="*/ 0 w 625"/>
                <a:gd name="T83" fmla="*/ 0 h 1073"/>
                <a:gd name="T84" fmla="*/ 0 w 625"/>
                <a:gd name="T85" fmla="*/ 0 h 1073"/>
                <a:gd name="T86" fmla="*/ 0 w 625"/>
                <a:gd name="T87" fmla="*/ 0 h 1073"/>
                <a:gd name="T88" fmla="*/ 0 w 625"/>
                <a:gd name="T89" fmla="*/ 0 h 1073"/>
                <a:gd name="T90" fmla="*/ 0 w 625"/>
                <a:gd name="T91" fmla="*/ 0 h 1073"/>
                <a:gd name="T92" fmla="*/ 0 w 625"/>
                <a:gd name="T93" fmla="*/ 0 h 1073"/>
                <a:gd name="T94" fmla="*/ 0 w 625"/>
                <a:gd name="T95" fmla="*/ 0 h 1073"/>
                <a:gd name="T96" fmla="*/ 0 w 625"/>
                <a:gd name="T97" fmla="*/ 0 h 1073"/>
                <a:gd name="T98" fmla="*/ 0 w 625"/>
                <a:gd name="T99" fmla="*/ 0 h 1073"/>
                <a:gd name="T100" fmla="*/ 0 w 625"/>
                <a:gd name="T101" fmla="*/ 0 h 107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625"/>
                <a:gd name="T154" fmla="*/ 0 h 1073"/>
                <a:gd name="T155" fmla="*/ 625 w 625"/>
                <a:gd name="T156" fmla="*/ 1073 h 107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625" h="1073">
                  <a:moveTo>
                    <a:pt x="625" y="696"/>
                  </a:moveTo>
                  <a:lnTo>
                    <a:pt x="603" y="346"/>
                  </a:lnTo>
                  <a:lnTo>
                    <a:pt x="596" y="286"/>
                  </a:lnTo>
                  <a:lnTo>
                    <a:pt x="591" y="267"/>
                  </a:lnTo>
                  <a:lnTo>
                    <a:pt x="587" y="249"/>
                  </a:lnTo>
                  <a:lnTo>
                    <a:pt x="581" y="233"/>
                  </a:lnTo>
                  <a:lnTo>
                    <a:pt x="577" y="216"/>
                  </a:lnTo>
                  <a:lnTo>
                    <a:pt x="572" y="201"/>
                  </a:lnTo>
                  <a:lnTo>
                    <a:pt x="566" y="184"/>
                  </a:lnTo>
                  <a:lnTo>
                    <a:pt x="560" y="170"/>
                  </a:lnTo>
                  <a:lnTo>
                    <a:pt x="553" y="155"/>
                  </a:lnTo>
                  <a:lnTo>
                    <a:pt x="547" y="142"/>
                  </a:lnTo>
                  <a:lnTo>
                    <a:pt x="540" y="128"/>
                  </a:lnTo>
                  <a:lnTo>
                    <a:pt x="531" y="115"/>
                  </a:lnTo>
                  <a:lnTo>
                    <a:pt x="521" y="103"/>
                  </a:lnTo>
                  <a:lnTo>
                    <a:pt x="511" y="91"/>
                  </a:lnTo>
                  <a:lnTo>
                    <a:pt x="499" y="79"/>
                  </a:lnTo>
                  <a:lnTo>
                    <a:pt x="486" y="67"/>
                  </a:lnTo>
                  <a:lnTo>
                    <a:pt x="472" y="55"/>
                  </a:lnTo>
                  <a:lnTo>
                    <a:pt x="463" y="49"/>
                  </a:lnTo>
                  <a:lnTo>
                    <a:pt x="454" y="41"/>
                  </a:lnTo>
                  <a:lnTo>
                    <a:pt x="444" y="35"/>
                  </a:lnTo>
                  <a:lnTo>
                    <a:pt x="433" y="28"/>
                  </a:lnTo>
                  <a:lnTo>
                    <a:pt x="422" y="23"/>
                  </a:lnTo>
                  <a:lnTo>
                    <a:pt x="410" y="17"/>
                  </a:lnTo>
                  <a:lnTo>
                    <a:pt x="399" y="12"/>
                  </a:lnTo>
                  <a:lnTo>
                    <a:pt x="387" y="8"/>
                  </a:lnTo>
                  <a:lnTo>
                    <a:pt x="374" y="4"/>
                  </a:lnTo>
                  <a:lnTo>
                    <a:pt x="362" y="2"/>
                  </a:lnTo>
                  <a:lnTo>
                    <a:pt x="350" y="0"/>
                  </a:lnTo>
                  <a:lnTo>
                    <a:pt x="336" y="0"/>
                  </a:lnTo>
                  <a:lnTo>
                    <a:pt x="323" y="0"/>
                  </a:lnTo>
                  <a:lnTo>
                    <a:pt x="309" y="2"/>
                  </a:lnTo>
                  <a:lnTo>
                    <a:pt x="296" y="6"/>
                  </a:lnTo>
                  <a:lnTo>
                    <a:pt x="282" y="11"/>
                  </a:lnTo>
                  <a:lnTo>
                    <a:pt x="277" y="11"/>
                  </a:lnTo>
                  <a:lnTo>
                    <a:pt x="271" y="11"/>
                  </a:lnTo>
                  <a:lnTo>
                    <a:pt x="263" y="13"/>
                  </a:lnTo>
                  <a:lnTo>
                    <a:pt x="255" y="15"/>
                  </a:lnTo>
                  <a:lnTo>
                    <a:pt x="254" y="17"/>
                  </a:lnTo>
                  <a:lnTo>
                    <a:pt x="248" y="23"/>
                  </a:lnTo>
                  <a:lnTo>
                    <a:pt x="241" y="28"/>
                  </a:lnTo>
                  <a:lnTo>
                    <a:pt x="230" y="30"/>
                  </a:lnTo>
                  <a:lnTo>
                    <a:pt x="129" y="137"/>
                  </a:lnTo>
                  <a:lnTo>
                    <a:pt x="122" y="151"/>
                  </a:lnTo>
                  <a:lnTo>
                    <a:pt x="116" y="166"/>
                  </a:lnTo>
                  <a:lnTo>
                    <a:pt x="108" y="181"/>
                  </a:lnTo>
                  <a:lnTo>
                    <a:pt x="103" y="197"/>
                  </a:lnTo>
                  <a:lnTo>
                    <a:pt x="97" y="212"/>
                  </a:lnTo>
                  <a:lnTo>
                    <a:pt x="90" y="229"/>
                  </a:lnTo>
                  <a:lnTo>
                    <a:pt x="84" y="245"/>
                  </a:lnTo>
                  <a:lnTo>
                    <a:pt x="79" y="261"/>
                  </a:lnTo>
                  <a:lnTo>
                    <a:pt x="72" y="278"/>
                  </a:lnTo>
                  <a:lnTo>
                    <a:pt x="67" y="294"/>
                  </a:lnTo>
                  <a:lnTo>
                    <a:pt x="62" y="312"/>
                  </a:lnTo>
                  <a:lnTo>
                    <a:pt x="56" y="328"/>
                  </a:lnTo>
                  <a:lnTo>
                    <a:pt x="50" y="344"/>
                  </a:lnTo>
                  <a:lnTo>
                    <a:pt x="44" y="360"/>
                  </a:lnTo>
                  <a:lnTo>
                    <a:pt x="39" y="376"/>
                  </a:lnTo>
                  <a:lnTo>
                    <a:pt x="34" y="392"/>
                  </a:lnTo>
                  <a:lnTo>
                    <a:pt x="26" y="425"/>
                  </a:lnTo>
                  <a:lnTo>
                    <a:pt x="21" y="457"/>
                  </a:lnTo>
                  <a:lnTo>
                    <a:pt x="16" y="488"/>
                  </a:lnTo>
                  <a:lnTo>
                    <a:pt x="11" y="521"/>
                  </a:lnTo>
                  <a:lnTo>
                    <a:pt x="7" y="552"/>
                  </a:lnTo>
                  <a:lnTo>
                    <a:pt x="4" y="584"/>
                  </a:lnTo>
                  <a:lnTo>
                    <a:pt x="2" y="615"/>
                  </a:lnTo>
                  <a:lnTo>
                    <a:pt x="1" y="647"/>
                  </a:lnTo>
                  <a:lnTo>
                    <a:pt x="0" y="678"/>
                  </a:lnTo>
                  <a:lnTo>
                    <a:pt x="0" y="709"/>
                  </a:lnTo>
                  <a:lnTo>
                    <a:pt x="1" y="742"/>
                  </a:lnTo>
                  <a:lnTo>
                    <a:pt x="2" y="773"/>
                  </a:lnTo>
                  <a:lnTo>
                    <a:pt x="4" y="804"/>
                  </a:lnTo>
                  <a:lnTo>
                    <a:pt x="6" y="835"/>
                  </a:lnTo>
                  <a:lnTo>
                    <a:pt x="9" y="868"/>
                  </a:lnTo>
                  <a:lnTo>
                    <a:pt x="12" y="899"/>
                  </a:lnTo>
                  <a:lnTo>
                    <a:pt x="18" y="913"/>
                  </a:lnTo>
                  <a:lnTo>
                    <a:pt x="22" y="926"/>
                  </a:lnTo>
                  <a:lnTo>
                    <a:pt x="27" y="940"/>
                  </a:lnTo>
                  <a:lnTo>
                    <a:pt x="33" y="953"/>
                  </a:lnTo>
                  <a:lnTo>
                    <a:pt x="38" y="966"/>
                  </a:lnTo>
                  <a:lnTo>
                    <a:pt x="43" y="979"/>
                  </a:lnTo>
                  <a:lnTo>
                    <a:pt x="50" y="990"/>
                  </a:lnTo>
                  <a:lnTo>
                    <a:pt x="57" y="1002"/>
                  </a:lnTo>
                  <a:lnTo>
                    <a:pt x="65" y="1014"/>
                  </a:lnTo>
                  <a:lnTo>
                    <a:pt x="73" y="1025"/>
                  </a:lnTo>
                  <a:lnTo>
                    <a:pt x="83" y="1035"/>
                  </a:lnTo>
                  <a:lnTo>
                    <a:pt x="94" y="1044"/>
                  </a:lnTo>
                  <a:lnTo>
                    <a:pt x="105" y="1053"/>
                  </a:lnTo>
                  <a:lnTo>
                    <a:pt x="118" y="1060"/>
                  </a:lnTo>
                  <a:lnTo>
                    <a:pt x="133" y="1067"/>
                  </a:lnTo>
                  <a:lnTo>
                    <a:pt x="149" y="1073"/>
                  </a:lnTo>
                  <a:lnTo>
                    <a:pt x="209" y="1054"/>
                  </a:lnTo>
                  <a:lnTo>
                    <a:pt x="378" y="876"/>
                  </a:lnTo>
                  <a:lnTo>
                    <a:pt x="431" y="858"/>
                  </a:lnTo>
                  <a:lnTo>
                    <a:pt x="559" y="832"/>
                  </a:lnTo>
                  <a:lnTo>
                    <a:pt x="564" y="831"/>
                  </a:lnTo>
                  <a:lnTo>
                    <a:pt x="570" y="827"/>
                  </a:lnTo>
                  <a:lnTo>
                    <a:pt x="574" y="820"/>
                  </a:lnTo>
                  <a:lnTo>
                    <a:pt x="575" y="812"/>
                  </a:lnTo>
                  <a:lnTo>
                    <a:pt x="616" y="740"/>
                  </a:lnTo>
                  <a:lnTo>
                    <a:pt x="625" y="69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auto">
            <a:xfrm>
              <a:off x="2521" y="1532"/>
              <a:ext cx="175" cy="160"/>
            </a:xfrm>
            <a:custGeom>
              <a:avLst/>
              <a:gdLst>
                <a:gd name="T0" fmla="*/ 0 w 469"/>
                <a:gd name="T1" fmla="*/ 0 h 427"/>
                <a:gd name="T2" fmla="*/ 0 w 469"/>
                <a:gd name="T3" fmla="*/ 0 h 427"/>
                <a:gd name="T4" fmla="*/ 0 w 469"/>
                <a:gd name="T5" fmla="*/ 0 h 427"/>
                <a:gd name="T6" fmla="*/ 0 w 469"/>
                <a:gd name="T7" fmla="*/ 0 h 427"/>
                <a:gd name="T8" fmla="*/ 0 w 469"/>
                <a:gd name="T9" fmla="*/ 0 h 427"/>
                <a:gd name="T10" fmla="*/ 0 w 469"/>
                <a:gd name="T11" fmla="*/ 0 h 427"/>
                <a:gd name="T12" fmla="*/ 0 w 469"/>
                <a:gd name="T13" fmla="*/ 0 h 427"/>
                <a:gd name="T14" fmla="*/ 0 w 469"/>
                <a:gd name="T15" fmla="*/ 0 h 427"/>
                <a:gd name="T16" fmla="*/ 0 w 469"/>
                <a:gd name="T17" fmla="*/ 0 h 427"/>
                <a:gd name="T18" fmla="*/ 0 w 469"/>
                <a:gd name="T19" fmla="*/ 0 h 427"/>
                <a:gd name="T20" fmla="*/ 0 w 469"/>
                <a:gd name="T21" fmla="*/ 0 h 427"/>
                <a:gd name="T22" fmla="*/ 0 w 469"/>
                <a:gd name="T23" fmla="*/ 0 h 427"/>
                <a:gd name="T24" fmla="*/ 0 w 469"/>
                <a:gd name="T25" fmla="*/ 0 h 427"/>
                <a:gd name="T26" fmla="*/ 0 w 469"/>
                <a:gd name="T27" fmla="*/ 0 h 427"/>
                <a:gd name="T28" fmla="*/ 0 w 469"/>
                <a:gd name="T29" fmla="*/ 0 h 427"/>
                <a:gd name="T30" fmla="*/ 0 w 469"/>
                <a:gd name="T31" fmla="*/ 0 h 427"/>
                <a:gd name="T32" fmla="*/ 0 w 469"/>
                <a:gd name="T33" fmla="*/ 0 h 427"/>
                <a:gd name="T34" fmla="*/ 0 w 469"/>
                <a:gd name="T35" fmla="*/ 0 h 427"/>
                <a:gd name="T36" fmla="*/ 0 w 469"/>
                <a:gd name="T37" fmla="*/ 0 h 427"/>
                <a:gd name="T38" fmla="*/ 0 w 469"/>
                <a:gd name="T39" fmla="*/ 0 h 427"/>
                <a:gd name="T40" fmla="*/ 0 w 469"/>
                <a:gd name="T41" fmla="*/ 0 h 427"/>
                <a:gd name="T42" fmla="*/ 0 w 469"/>
                <a:gd name="T43" fmla="*/ 0 h 427"/>
                <a:gd name="T44" fmla="*/ 0 w 469"/>
                <a:gd name="T45" fmla="*/ 0 h 427"/>
                <a:gd name="T46" fmla="*/ 0 w 469"/>
                <a:gd name="T47" fmla="*/ 0 h 427"/>
                <a:gd name="T48" fmla="*/ 0 w 469"/>
                <a:gd name="T49" fmla="*/ 0 h 427"/>
                <a:gd name="T50" fmla="*/ 0 w 469"/>
                <a:gd name="T51" fmla="*/ 0 h 427"/>
                <a:gd name="T52" fmla="*/ 0 w 469"/>
                <a:gd name="T53" fmla="*/ 0 h 427"/>
                <a:gd name="T54" fmla="*/ 0 w 469"/>
                <a:gd name="T55" fmla="*/ 0 h 427"/>
                <a:gd name="T56" fmla="*/ 0 w 469"/>
                <a:gd name="T57" fmla="*/ 0 h 427"/>
                <a:gd name="T58" fmla="*/ 0 w 469"/>
                <a:gd name="T59" fmla="*/ 0 h 427"/>
                <a:gd name="T60" fmla="*/ 0 w 469"/>
                <a:gd name="T61" fmla="*/ 0 h 427"/>
                <a:gd name="T62" fmla="*/ 0 w 469"/>
                <a:gd name="T63" fmla="*/ 0 h 427"/>
                <a:gd name="T64" fmla="*/ 0 w 469"/>
                <a:gd name="T65" fmla="*/ 0 h 427"/>
                <a:gd name="T66" fmla="*/ 0 w 469"/>
                <a:gd name="T67" fmla="*/ 0 h 427"/>
                <a:gd name="T68" fmla="*/ 0 w 469"/>
                <a:gd name="T69" fmla="*/ 0 h 427"/>
                <a:gd name="T70" fmla="*/ 0 w 469"/>
                <a:gd name="T71" fmla="*/ 0 h 427"/>
                <a:gd name="T72" fmla="*/ 0 w 469"/>
                <a:gd name="T73" fmla="*/ 0 h 427"/>
                <a:gd name="T74" fmla="*/ 0 w 469"/>
                <a:gd name="T75" fmla="*/ 0 h 427"/>
                <a:gd name="T76" fmla="*/ 0 w 469"/>
                <a:gd name="T77" fmla="*/ 0 h 427"/>
                <a:gd name="T78" fmla="*/ 0 w 469"/>
                <a:gd name="T79" fmla="*/ 0 h 427"/>
                <a:gd name="T80" fmla="*/ 0 w 469"/>
                <a:gd name="T81" fmla="*/ 0 h 427"/>
                <a:gd name="T82" fmla="*/ 0 w 469"/>
                <a:gd name="T83" fmla="*/ 0 h 427"/>
                <a:gd name="T84" fmla="*/ 0 w 469"/>
                <a:gd name="T85" fmla="*/ 0 h 427"/>
                <a:gd name="T86" fmla="*/ 0 w 469"/>
                <a:gd name="T87" fmla="*/ 0 h 427"/>
                <a:gd name="T88" fmla="*/ 0 w 469"/>
                <a:gd name="T89" fmla="*/ 0 h 427"/>
                <a:gd name="T90" fmla="*/ 0 w 469"/>
                <a:gd name="T91" fmla="*/ 0 h 427"/>
                <a:gd name="T92" fmla="*/ 0 w 469"/>
                <a:gd name="T93" fmla="*/ 0 h 427"/>
                <a:gd name="T94" fmla="*/ 0 w 469"/>
                <a:gd name="T95" fmla="*/ 0 h 427"/>
                <a:gd name="T96" fmla="*/ 0 w 469"/>
                <a:gd name="T97" fmla="*/ 0 h 427"/>
                <a:gd name="T98" fmla="*/ 0 w 469"/>
                <a:gd name="T99" fmla="*/ 0 h 427"/>
                <a:gd name="T100" fmla="*/ 0 w 469"/>
                <a:gd name="T101" fmla="*/ 0 h 427"/>
                <a:gd name="T102" fmla="*/ 0 w 469"/>
                <a:gd name="T103" fmla="*/ 0 h 427"/>
                <a:gd name="T104" fmla="*/ 0 w 469"/>
                <a:gd name="T105" fmla="*/ 0 h 427"/>
                <a:gd name="T106" fmla="*/ 0 w 469"/>
                <a:gd name="T107" fmla="*/ 0 h 427"/>
                <a:gd name="T108" fmla="*/ 0 w 469"/>
                <a:gd name="T109" fmla="*/ 0 h 427"/>
                <a:gd name="T110" fmla="*/ 0 w 469"/>
                <a:gd name="T111" fmla="*/ 0 h 427"/>
                <a:gd name="T112" fmla="*/ 0 w 469"/>
                <a:gd name="T113" fmla="*/ 0 h 427"/>
                <a:gd name="T114" fmla="*/ 0 w 469"/>
                <a:gd name="T115" fmla="*/ 0 h 427"/>
                <a:gd name="T116" fmla="*/ 0 w 469"/>
                <a:gd name="T117" fmla="*/ 0 h 427"/>
                <a:gd name="T118" fmla="*/ 0 w 469"/>
                <a:gd name="T119" fmla="*/ 0 h 42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469"/>
                <a:gd name="T181" fmla="*/ 0 h 427"/>
                <a:gd name="T182" fmla="*/ 469 w 469"/>
                <a:gd name="T183" fmla="*/ 427 h 42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469" h="427">
                  <a:moveTo>
                    <a:pt x="469" y="183"/>
                  </a:moveTo>
                  <a:lnTo>
                    <a:pt x="462" y="136"/>
                  </a:lnTo>
                  <a:lnTo>
                    <a:pt x="436" y="63"/>
                  </a:lnTo>
                  <a:lnTo>
                    <a:pt x="434" y="55"/>
                  </a:lnTo>
                  <a:lnTo>
                    <a:pt x="429" y="47"/>
                  </a:lnTo>
                  <a:lnTo>
                    <a:pt x="423" y="39"/>
                  </a:lnTo>
                  <a:lnTo>
                    <a:pt x="417" y="35"/>
                  </a:lnTo>
                  <a:lnTo>
                    <a:pt x="345" y="1"/>
                  </a:lnTo>
                  <a:lnTo>
                    <a:pt x="340" y="0"/>
                  </a:lnTo>
                  <a:lnTo>
                    <a:pt x="333" y="0"/>
                  </a:lnTo>
                  <a:lnTo>
                    <a:pt x="326" y="0"/>
                  </a:lnTo>
                  <a:lnTo>
                    <a:pt x="317" y="0"/>
                  </a:lnTo>
                  <a:lnTo>
                    <a:pt x="307" y="1"/>
                  </a:lnTo>
                  <a:lnTo>
                    <a:pt x="294" y="7"/>
                  </a:lnTo>
                  <a:lnTo>
                    <a:pt x="282" y="13"/>
                  </a:lnTo>
                  <a:lnTo>
                    <a:pt x="269" y="23"/>
                  </a:lnTo>
                  <a:lnTo>
                    <a:pt x="259" y="34"/>
                  </a:lnTo>
                  <a:lnTo>
                    <a:pt x="249" y="46"/>
                  </a:lnTo>
                  <a:lnTo>
                    <a:pt x="241" y="58"/>
                  </a:lnTo>
                  <a:lnTo>
                    <a:pt x="236" y="71"/>
                  </a:lnTo>
                  <a:lnTo>
                    <a:pt x="279" y="152"/>
                  </a:lnTo>
                  <a:lnTo>
                    <a:pt x="278" y="157"/>
                  </a:lnTo>
                  <a:lnTo>
                    <a:pt x="276" y="162"/>
                  </a:lnTo>
                  <a:lnTo>
                    <a:pt x="271" y="166"/>
                  </a:lnTo>
                  <a:lnTo>
                    <a:pt x="266" y="172"/>
                  </a:lnTo>
                  <a:lnTo>
                    <a:pt x="259" y="176"/>
                  </a:lnTo>
                  <a:lnTo>
                    <a:pt x="251" y="180"/>
                  </a:lnTo>
                  <a:lnTo>
                    <a:pt x="243" y="185"/>
                  </a:lnTo>
                  <a:lnTo>
                    <a:pt x="234" y="188"/>
                  </a:lnTo>
                  <a:lnTo>
                    <a:pt x="230" y="188"/>
                  </a:lnTo>
                  <a:lnTo>
                    <a:pt x="227" y="187"/>
                  </a:lnTo>
                  <a:lnTo>
                    <a:pt x="221" y="185"/>
                  </a:lnTo>
                  <a:lnTo>
                    <a:pt x="215" y="179"/>
                  </a:lnTo>
                  <a:lnTo>
                    <a:pt x="210" y="173"/>
                  </a:lnTo>
                  <a:lnTo>
                    <a:pt x="205" y="165"/>
                  </a:lnTo>
                  <a:lnTo>
                    <a:pt x="202" y="158"/>
                  </a:lnTo>
                  <a:lnTo>
                    <a:pt x="200" y="149"/>
                  </a:lnTo>
                  <a:lnTo>
                    <a:pt x="198" y="141"/>
                  </a:lnTo>
                  <a:lnTo>
                    <a:pt x="195" y="135"/>
                  </a:lnTo>
                  <a:lnTo>
                    <a:pt x="192" y="129"/>
                  </a:lnTo>
                  <a:lnTo>
                    <a:pt x="188" y="123"/>
                  </a:lnTo>
                  <a:lnTo>
                    <a:pt x="180" y="114"/>
                  </a:lnTo>
                  <a:lnTo>
                    <a:pt x="172" y="106"/>
                  </a:lnTo>
                  <a:lnTo>
                    <a:pt x="165" y="97"/>
                  </a:lnTo>
                  <a:lnTo>
                    <a:pt x="157" y="90"/>
                  </a:lnTo>
                  <a:lnTo>
                    <a:pt x="149" y="83"/>
                  </a:lnTo>
                  <a:lnTo>
                    <a:pt x="140" y="78"/>
                  </a:lnTo>
                  <a:lnTo>
                    <a:pt x="130" y="74"/>
                  </a:lnTo>
                  <a:lnTo>
                    <a:pt x="117" y="69"/>
                  </a:lnTo>
                  <a:lnTo>
                    <a:pt x="111" y="69"/>
                  </a:lnTo>
                  <a:lnTo>
                    <a:pt x="105" y="69"/>
                  </a:lnTo>
                  <a:lnTo>
                    <a:pt x="97" y="69"/>
                  </a:lnTo>
                  <a:lnTo>
                    <a:pt x="89" y="69"/>
                  </a:lnTo>
                  <a:lnTo>
                    <a:pt x="79" y="69"/>
                  </a:lnTo>
                  <a:lnTo>
                    <a:pt x="73" y="71"/>
                  </a:lnTo>
                  <a:lnTo>
                    <a:pt x="67" y="74"/>
                  </a:lnTo>
                  <a:lnTo>
                    <a:pt x="62" y="77"/>
                  </a:lnTo>
                  <a:lnTo>
                    <a:pt x="57" y="79"/>
                  </a:lnTo>
                  <a:lnTo>
                    <a:pt x="52" y="82"/>
                  </a:lnTo>
                  <a:lnTo>
                    <a:pt x="45" y="83"/>
                  </a:lnTo>
                  <a:lnTo>
                    <a:pt x="38" y="84"/>
                  </a:lnTo>
                  <a:lnTo>
                    <a:pt x="32" y="89"/>
                  </a:lnTo>
                  <a:lnTo>
                    <a:pt x="28" y="93"/>
                  </a:lnTo>
                  <a:lnTo>
                    <a:pt x="23" y="97"/>
                  </a:lnTo>
                  <a:lnTo>
                    <a:pt x="17" y="102"/>
                  </a:lnTo>
                  <a:lnTo>
                    <a:pt x="12" y="108"/>
                  </a:lnTo>
                  <a:lnTo>
                    <a:pt x="8" y="114"/>
                  </a:lnTo>
                  <a:lnTo>
                    <a:pt x="4" y="122"/>
                  </a:lnTo>
                  <a:lnTo>
                    <a:pt x="0" y="132"/>
                  </a:lnTo>
                  <a:lnTo>
                    <a:pt x="21" y="332"/>
                  </a:lnTo>
                  <a:lnTo>
                    <a:pt x="60" y="405"/>
                  </a:lnTo>
                  <a:lnTo>
                    <a:pt x="61" y="409"/>
                  </a:lnTo>
                  <a:lnTo>
                    <a:pt x="63" y="412"/>
                  </a:lnTo>
                  <a:lnTo>
                    <a:pt x="68" y="416"/>
                  </a:lnTo>
                  <a:lnTo>
                    <a:pt x="74" y="418"/>
                  </a:lnTo>
                  <a:lnTo>
                    <a:pt x="80" y="422"/>
                  </a:lnTo>
                  <a:lnTo>
                    <a:pt x="88" y="424"/>
                  </a:lnTo>
                  <a:lnTo>
                    <a:pt x="95" y="426"/>
                  </a:lnTo>
                  <a:lnTo>
                    <a:pt x="103" y="426"/>
                  </a:lnTo>
                  <a:lnTo>
                    <a:pt x="106" y="426"/>
                  </a:lnTo>
                  <a:lnTo>
                    <a:pt x="114" y="426"/>
                  </a:lnTo>
                  <a:lnTo>
                    <a:pt x="120" y="427"/>
                  </a:lnTo>
                  <a:lnTo>
                    <a:pt x="123" y="427"/>
                  </a:lnTo>
                  <a:lnTo>
                    <a:pt x="126" y="427"/>
                  </a:lnTo>
                  <a:lnTo>
                    <a:pt x="131" y="425"/>
                  </a:lnTo>
                  <a:lnTo>
                    <a:pt x="134" y="423"/>
                  </a:lnTo>
                  <a:lnTo>
                    <a:pt x="139" y="421"/>
                  </a:lnTo>
                  <a:lnTo>
                    <a:pt x="143" y="417"/>
                  </a:lnTo>
                  <a:lnTo>
                    <a:pt x="148" y="414"/>
                  </a:lnTo>
                  <a:lnTo>
                    <a:pt x="152" y="411"/>
                  </a:lnTo>
                  <a:lnTo>
                    <a:pt x="155" y="408"/>
                  </a:lnTo>
                  <a:lnTo>
                    <a:pt x="156" y="402"/>
                  </a:lnTo>
                  <a:lnTo>
                    <a:pt x="158" y="397"/>
                  </a:lnTo>
                  <a:lnTo>
                    <a:pt x="159" y="393"/>
                  </a:lnTo>
                  <a:lnTo>
                    <a:pt x="160" y="388"/>
                  </a:lnTo>
                  <a:lnTo>
                    <a:pt x="163" y="384"/>
                  </a:lnTo>
                  <a:lnTo>
                    <a:pt x="166" y="378"/>
                  </a:lnTo>
                  <a:lnTo>
                    <a:pt x="170" y="371"/>
                  </a:lnTo>
                  <a:lnTo>
                    <a:pt x="175" y="363"/>
                  </a:lnTo>
                  <a:lnTo>
                    <a:pt x="187" y="352"/>
                  </a:lnTo>
                  <a:lnTo>
                    <a:pt x="199" y="340"/>
                  </a:lnTo>
                  <a:lnTo>
                    <a:pt x="210" y="328"/>
                  </a:lnTo>
                  <a:lnTo>
                    <a:pt x="220" y="316"/>
                  </a:lnTo>
                  <a:lnTo>
                    <a:pt x="231" y="305"/>
                  </a:lnTo>
                  <a:lnTo>
                    <a:pt x="242" y="293"/>
                  </a:lnTo>
                  <a:lnTo>
                    <a:pt x="252" y="283"/>
                  </a:lnTo>
                  <a:lnTo>
                    <a:pt x="264" y="273"/>
                  </a:lnTo>
                  <a:lnTo>
                    <a:pt x="275" y="263"/>
                  </a:lnTo>
                  <a:lnTo>
                    <a:pt x="286" y="254"/>
                  </a:lnTo>
                  <a:lnTo>
                    <a:pt x="299" y="245"/>
                  </a:lnTo>
                  <a:lnTo>
                    <a:pt x="313" y="236"/>
                  </a:lnTo>
                  <a:lnTo>
                    <a:pt x="327" y="229"/>
                  </a:lnTo>
                  <a:lnTo>
                    <a:pt x="343" y="222"/>
                  </a:lnTo>
                  <a:lnTo>
                    <a:pt x="359" y="216"/>
                  </a:lnTo>
                  <a:lnTo>
                    <a:pt x="377" y="210"/>
                  </a:lnTo>
                  <a:lnTo>
                    <a:pt x="469" y="192"/>
                  </a:lnTo>
                  <a:lnTo>
                    <a:pt x="469" y="191"/>
                  </a:lnTo>
                  <a:lnTo>
                    <a:pt x="469" y="188"/>
                  </a:lnTo>
                  <a:lnTo>
                    <a:pt x="469" y="185"/>
                  </a:lnTo>
                  <a:lnTo>
                    <a:pt x="469" y="18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auto">
            <a:xfrm>
              <a:off x="2545" y="1343"/>
              <a:ext cx="124" cy="94"/>
            </a:xfrm>
            <a:custGeom>
              <a:avLst/>
              <a:gdLst>
                <a:gd name="T0" fmla="*/ 0 w 330"/>
                <a:gd name="T1" fmla="*/ 0 h 250"/>
                <a:gd name="T2" fmla="*/ 0 w 330"/>
                <a:gd name="T3" fmla="*/ 0 h 250"/>
                <a:gd name="T4" fmla="*/ 0 w 330"/>
                <a:gd name="T5" fmla="*/ 0 h 250"/>
                <a:gd name="T6" fmla="*/ 0 w 330"/>
                <a:gd name="T7" fmla="*/ 0 h 250"/>
                <a:gd name="T8" fmla="*/ 0 w 330"/>
                <a:gd name="T9" fmla="*/ 0 h 250"/>
                <a:gd name="T10" fmla="*/ 0 w 330"/>
                <a:gd name="T11" fmla="*/ 0 h 250"/>
                <a:gd name="T12" fmla="*/ 0 w 330"/>
                <a:gd name="T13" fmla="*/ 0 h 250"/>
                <a:gd name="T14" fmla="*/ 0 w 330"/>
                <a:gd name="T15" fmla="*/ 0 h 250"/>
                <a:gd name="T16" fmla="*/ 0 w 330"/>
                <a:gd name="T17" fmla="*/ 0 h 250"/>
                <a:gd name="T18" fmla="*/ 0 w 330"/>
                <a:gd name="T19" fmla="*/ 0 h 250"/>
                <a:gd name="T20" fmla="*/ 0 w 330"/>
                <a:gd name="T21" fmla="*/ 0 h 250"/>
                <a:gd name="T22" fmla="*/ 0 w 330"/>
                <a:gd name="T23" fmla="*/ 0 h 250"/>
                <a:gd name="T24" fmla="*/ 0 w 330"/>
                <a:gd name="T25" fmla="*/ 0 h 250"/>
                <a:gd name="T26" fmla="*/ 0 w 330"/>
                <a:gd name="T27" fmla="*/ 0 h 250"/>
                <a:gd name="T28" fmla="*/ 0 w 330"/>
                <a:gd name="T29" fmla="*/ 0 h 250"/>
                <a:gd name="T30" fmla="*/ 0 w 330"/>
                <a:gd name="T31" fmla="*/ 0 h 250"/>
                <a:gd name="T32" fmla="*/ 0 w 330"/>
                <a:gd name="T33" fmla="*/ 0 h 250"/>
                <a:gd name="T34" fmla="*/ 0 w 330"/>
                <a:gd name="T35" fmla="*/ 0 h 250"/>
                <a:gd name="T36" fmla="*/ 0 w 330"/>
                <a:gd name="T37" fmla="*/ 0 h 250"/>
                <a:gd name="T38" fmla="*/ 0 w 330"/>
                <a:gd name="T39" fmla="*/ 0 h 250"/>
                <a:gd name="T40" fmla="*/ 0 w 330"/>
                <a:gd name="T41" fmla="*/ 0 h 250"/>
                <a:gd name="T42" fmla="*/ 0 w 330"/>
                <a:gd name="T43" fmla="*/ 0 h 250"/>
                <a:gd name="T44" fmla="*/ 0 w 330"/>
                <a:gd name="T45" fmla="*/ 0 h 250"/>
                <a:gd name="T46" fmla="*/ 0 w 330"/>
                <a:gd name="T47" fmla="*/ 0 h 250"/>
                <a:gd name="T48" fmla="*/ 0 w 330"/>
                <a:gd name="T49" fmla="*/ 0 h 250"/>
                <a:gd name="T50" fmla="*/ 0 w 330"/>
                <a:gd name="T51" fmla="*/ 0 h 250"/>
                <a:gd name="T52" fmla="*/ 0 w 330"/>
                <a:gd name="T53" fmla="*/ 0 h 250"/>
                <a:gd name="T54" fmla="*/ 0 w 330"/>
                <a:gd name="T55" fmla="*/ 0 h 250"/>
                <a:gd name="T56" fmla="*/ 0 w 330"/>
                <a:gd name="T57" fmla="*/ 0 h 250"/>
                <a:gd name="T58" fmla="*/ 0 w 330"/>
                <a:gd name="T59" fmla="*/ 0 h 250"/>
                <a:gd name="T60" fmla="*/ 0 w 330"/>
                <a:gd name="T61" fmla="*/ 0 h 250"/>
                <a:gd name="T62" fmla="*/ 0 w 330"/>
                <a:gd name="T63" fmla="*/ 0 h 250"/>
                <a:gd name="T64" fmla="*/ 0 w 330"/>
                <a:gd name="T65" fmla="*/ 0 h 250"/>
                <a:gd name="T66" fmla="*/ 0 w 330"/>
                <a:gd name="T67" fmla="*/ 0 h 250"/>
                <a:gd name="T68" fmla="*/ 0 w 330"/>
                <a:gd name="T69" fmla="*/ 0 h 250"/>
                <a:gd name="T70" fmla="*/ 0 w 330"/>
                <a:gd name="T71" fmla="*/ 0 h 2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30"/>
                <a:gd name="T109" fmla="*/ 0 h 250"/>
                <a:gd name="T110" fmla="*/ 330 w 330"/>
                <a:gd name="T111" fmla="*/ 250 h 2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30" h="250">
                  <a:moveTo>
                    <a:pt x="322" y="46"/>
                  </a:moveTo>
                  <a:lnTo>
                    <a:pt x="321" y="40"/>
                  </a:lnTo>
                  <a:lnTo>
                    <a:pt x="318" y="35"/>
                  </a:lnTo>
                  <a:lnTo>
                    <a:pt x="315" y="31"/>
                  </a:lnTo>
                  <a:lnTo>
                    <a:pt x="310" y="28"/>
                  </a:lnTo>
                  <a:lnTo>
                    <a:pt x="303" y="26"/>
                  </a:lnTo>
                  <a:lnTo>
                    <a:pt x="296" y="23"/>
                  </a:lnTo>
                  <a:lnTo>
                    <a:pt x="287" y="21"/>
                  </a:lnTo>
                  <a:lnTo>
                    <a:pt x="279" y="18"/>
                  </a:lnTo>
                  <a:lnTo>
                    <a:pt x="175" y="0"/>
                  </a:lnTo>
                  <a:lnTo>
                    <a:pt x="74" y="86"/>
                  </a:lnTo>
                  <a:lnTo>
                    <a:pt x="0" y="226"/>
                  </a:lnTo>
                  <a:lnTo>
                    <a:pt x="0" y="228"/>
                  </a:lnTo>
                  <a:lnTo>
                    <a:pt x="1" y="235"/>
                  </a:lnTo>
                  <a:lnTo>
                    <a:pt x="4" y="243"/>
                  </a:lnTo>
                  <a:lnTo>
                    <a:pt x="8" y="250"/>
                  </a:lnTo>
                  <a:lnTo>
                    <a:pt x="27" y="234"/>
                  </a:lnTo>
                  <a:lnTo>
                    <a:pt x="45" y="219"/>
                  </a:lnTo>
                  <a:lnTo>
                    <a:pt x="63" y="204"/>
                  </a:lnTo>
                  <a:lnTo>
                    <a:pt x="80" y="189"/>
                  </a:lnTo>
                  <a:lnTo>
                    <a:pt x="99" y="174"/>
                  </a:lnTo>
                  <a:lnTo>
                    <a:pt x="117" y="160"/>
                  </a:lnTo>
                  <a:lnTo>
                    <a:pt x="135" y="147"/>
                  </a:lnTo>
                  <a:lnTo>
                    <a:pt x="153" y="134"/>
                  </a:lnTo>
                  <a:lnTo>
                    <a:pt x="172" y="121"/>
                  </a:lnTo>
                  <a:lnTo>
                    <a:pt x="191" y="109"/>
                  </a:lnTo>
                  <a:lnTo>
                    <a:pt x="212" y="97"/>
                  </a:lnTo>
                  <a:lnTo>
                    <a:pt x="233" y="85"/>
                  </a:lnTo>
                  <a:lnTo>
                    <a:pt x="255" y="75"/>
                  </a:lnTo>
                  <a:lnTo>
                    <a:pt x="279" y="65"/>
                  </a:lnTo>
                  <a:lnTo>
                    <a:pt x="303" y="55"/>
                  </a:lnTo>
                  <a:lnTo>
                    <a:pt x="330" y="46"/>
                  </a:lnTo>
                  <a:lnTo>
                    <a:pt x="329" y="46"/>
                  </a:lnTo>
                  <a:lnTo>
                    <a:pt x="326" y="46"/>
                  </a:lnTo>
                  <a:lnTo>
                    <a:pt x="323" y="46"/>
                  </a:lnTo>
                  <a:lnTo>
                    <a:pt x="322" y="4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auto">
            <a:xfrm>
              <a:off x="2576" y="624"/>
              <a:ext cx="67" cy="182"/>
            </a:xfrm>
            <a:custGeom>
              <a:avLst/>
              <a:gdLst>
                <a:gd name="T0" fmla="*/ 0 w 179"/>
                <a:gd name="T1" fmla="*/ 0 h 486"/>
                <a:gd name="T2" fmla="*/ 0 w 179"/>
                <a:gd name="T3" fmla="*/ 0 h 486"/>
                <a:gd name="T4" fmla="*/ 0 w 179"/>
                <a:gd name="T5" fmla="*/ 0 h 486"/>
                <a:gd name="T6" fmla="*/ 0 w 179"/>
                <a:gd name="T7" fmla="*/ 0 h 486"/>
                <a:gd name="T8" fmla="*/ 0 w 179"/>
                <a:gd name="T9" fmla="*/ 0 h 486"/>
                <a:gd name="T10" fmla="*/ 0 w 179"/>
                <a:gd name="T11" fmla="*/ 0 h 486"/>
                <a:gd name="T12" fmla="*/ 0 w 179"/>
                <a:gd name="T13" fmla="*/ 0 h 486"/>
                <a:gd name="T14" fmla="*/ 0 w 179"/>
                <a:gd name="T15" fmla="*/ 0 h 486"/>
                <a:gd name="T16" fmla="*/ 0 w 179"/>
                <a:gd name="T17" fmla="*/ 0 h 486"/>
                <a:gd name="T18" fmla="*/ 0 w 179"/>
                <a:gd name="T19" fmla="*/ 0 h 486"/>
                <a:gd name="T20" fmla="*/ 0 w 179"/>
                <a:gd name="T21" fmla="*/ 0 h 486"/>
                <a:gd name="T22" fmla="*/ 0 w 179"/>
                <a:gd name="T23" fmla="*/ 0 h 486"/>
                <a:gd name="T24" fmla="*/ 0 w 179"/>
                <a:gd name="T25" fmla="*/ 0 h 486"/>
                <a:gd name="T26" fmla="*/ 0 w 179"/>
                <a:gd name="T27" fmla="*/ 0 h 486"/>
                <a:gd name="T28" fmla="*/ 0 w 179"/>
                <a:gd name="T29" fmla="*/ 0 h 486"/>
                <a:gd name="T30" fmla="*/ 0 w 179"/>
                <a:gd name="T31" fmla="*/ 0 h 486"/>
                <a:gd name="T32" fmla="*/ 0 w 179"/>
                <a:gd name="T33" fmla="*/ 0 h 486"/>
                <a:gd name="T34" fmla="*/ 0 w 179"/>
                <a:gd name="T35" fmla="*/ 0 h 486"/>
                <a:gd name="T36" fmla="*/ 0 w 179"/>
                <a:gd name="T37" fmla="*/ 0 h 486"/>
                <a:gd name="T38" fmla="*/ 0 w 179"/>
                <a:gd name="T39" fmla="*/ 0 h 486"/>
                <a:gd name="T40" fmla="*/ 0 w 179"/>
                <a:gd name="T41" fmla="*/ 0 h 486"/>
                <a:gd name="T42" fmla="*/ 0 w 179"/>
                <a:gd name="T43" fmla="*/ 0 h 486"/>
                <a:gd name="T44" fmla="*/ 0 w 179"/>
                <a:gd name="T45" fmla="*/ 0 h 486"/>
                <a:gd name="T46" fmla="*/ 0 w 179"/>
                <a:gd name="T47" fmla="*/ 0 h 486"/>
                <a:gd name="T48" fmla="*/ 0 w 179"/>
                <a:gd name="T49" fmla="*/ 0 h 486"/>
                <a:gd name="T50" fmla="*/ 0 w 179"/>
                <a:gd name="T51" fmla="*/ 0 h 486"/>
                <a:gd name="T52" fmla="*/ 0 w 179"/>
                <a:gd name="T53" fmla="*/ 0 h 486"/>
                <a:gd name="T54" fmla="*/ 0 w 179"/>
                <a:gd name="T55" fmla="*/ 0 h 486"/>
                <a:gd name="T56" fmla="*/ 0 w 179"/>
                <a:gd name="T57" fmla="*/ 0 h 486"/>
                <a:gd name="T58" fmla="*/ 0 w 179"/>
                <a:gd name="T59" fmla="*/ 0 h 486"/>
                <a:gd name="T60" fmla="*/ 0 w 179"/>
                <a:gd name="T61" fmla="*/ 0 h 486"/>
                <a:gd name="T62" fmla="*/ 0 w 179"/>
                <a:gd name="T63" fmla="*/ 0 h 486"/>
                <a:gd name="T64" fmla="*/ 0 w 179"/>
                <a:gd name="T65" fmla="*/ 0 h 486"/>
                <a:gd name="T66" fmla="*/ 0 w 179"/>
                <a:gd name="T67" fmla="*/ 0 h 486"/>
                <a:gd name="T68" fmla="*/ 0 w 179"/>
                <a:gd name="T69" fmla="*/ 0 h 486"/>
                <a:gd name="T70" fmla="*/ 0 w 179"/>
                <a:gd name="T71" fmla="*/ 0 h 486"/>
                <a:gd name="T72" fmla="*/ 0 w 179"/>
                <a:gd name="T73" fmla="*/ 0 h 486"/>
                <a:gd name="T74" fmla="*/ 0 w 179"/>
                <a:gd name="T75" fmla="*/ 0 h 486"/>
                <a:gd name="T76" fmla="*/ 0 w 179"/>
                <a:gd name="T77" fmla="*/ 0 h 486"/>
                <a:gd name="T78" fmla="*/ 0 w 179"/>
                <a:gd name="T79" fmla="*/ 0 h 486"/>
                <a:gd name="T80" fmla="*/ 0 w 179"/>
                <a:gd name="T81" fmla="*/ 0 h 486"/>
                <a:gd name="T82" fmla="*/ 0 w 179"/>
                <a:gd name="T83" fmla="*/ 0 h 486"/>
                <a:gd name="T84" fmla="*/ 0 w 179"/>
                <a:gd name="T85" fmla="*/ 0 h 486"/>
                <a:gd name="T86" fmla="*/ 0 w 179"/>
                <a:gd name="T87" fmla="*/ 0 h 486"/>
                <a:gd name="T88" fmla="*/ 0 w 179"/>
                <a:gd name="T89" fmla="*/ 0 h 48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79"/>
                <a:gd name="T136" fmla="*/ 0 h 486"/>
                <a:gd name="T137" fmla="*/ 179 w 179"/>
                <a:gd name="T138" fmla="*/ 486 h 48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79" h="486">
                  <a:moveTo>
                    <a:pt x="179" y="12"/>
                  </a:moveTo>
                  <a:lnTo>
                    <a:pt x="179" y="11"/>
                  </a:lnTo>
                  <a:lnTo>
                    <a:pt x="179" y="8"/>
                  </a:lnTo>
                  <a:lnTo>
                    <a:pt x="179" y="4"/>
                  </a:lnTo>
                  <a:lnTo>
                    <a:pt x="179" y="3"/>
                  </a:lnTo>
                  <a:lnTo>
                    <a:pt x="170" y="2"/>
                  </a:lnTo>
                  <a:lnTo>
                    <a:pt x="169" y="0"/>
                  </a:lnTo>
                  <a:lnTo>
                    <a:pt x="168" y="0"/>
                  </a:lnTo>
                  <a:lnTo>
                    <a:pt x="160" y="3"/>
                  </a:lnTo>
                  <a:lnTo>
                    <a:pt x="106" y="74"/>
                  </a:lnTo>
                  <a:lnTo>
                    <a:pt x="55" y="254"/>
                  </a:lnTo>
                  <a:lnTo>
                    <a:pt x="53" y="260"/>
                  </a:lnTo>
                  <a:lnTo>
                    <a:pt x="51" y="267"/>
                  </a:lnTo>
                  <a:lnTo>
                    <a:pt x="49" y="276"/>
                  </a:lnTo>
                  <a:lnTo>
                    <a:pt x="48" y="287"/>
                  </a:lnTo>
                  <a:lnTo>
                    <a:pt x="48" y="297"/>
                  </a:lnTo>
                  <a:lnTo>
                    <a:pt x="47" y="308"/>
                  </a:lnTo>
                  <a:lnTo>
                    <a:pt x="47" y="320"/>
                  </a:lnTo>
                  <a:lnTo>
                    <a:pt x="47" y="331"/>
                  </a:lnTo>
                  <a:lnTo>
                    <a:pt x="46" y="336"/>
                  </a:lnTo>
                  <a:lnTo>
                    <a:pt x="42" y="341"/>
                  </a:lnTo>
                  <a:lnTo>
                    <a:pt x="39" y="344"/>
                  </a:lnTo>
                  <a:lnTo>
                    <a:pt x="35" y="348"/>
                  </a:lnTo>
                  <a:lnTo>
                    <a:pt x="31" y="352"/>
                  </a:lnTo>
                  <a:lnTo>
                    <a:pt x="25" y="358"/>
                  </a:lnTo>
                  <a:lnTo>
                    <a:pt x="21" y="364"/>
                  </a:lnTo>
                  <a:lnTo>
                    <a:pt x="18" y="374"/>
                  </a:lnTo>
                  <a:lnTo>
                    <a:pt x="0" y="483"/>
                  </a:lnTo>
                  <a:lnTo>
                    <a:pt x="12" y="485"/>
                  </a:lnTo>
                  <a:lnTo>
                    <a:pt x="18" y="486"/>
                  </a:lnTo>
                  <a:lnTo>
                    <a:pt x="20" y="485"/>
                  </a:lnTo>
                  <a:lnTo>
                    <a:pt x="24" y="483"/>
                  </a:lnTo>
                  <a:lnTo>
                    <a:pt x="66" y="375"/>
                  </a:lnTo>
                  <a:lnTo>
                    <a:pt x="74" y="319"/>
                  </a:lnTo>
                  <a:lnTo>
                    <a:pt x="103" y="255"/>
                  </a:lnTo>
                  <a:lnTo>
                    <a:pt x="103" y="253"/>
                  </a:lnTo>
                  <a:lnTo>
                    <a:pt x="103" y="247"/>
                  </a:lnTo>
                  <a:lnTo>
                    <a:pt x="103" y="238"/>
                  </a:lnTo>
                  <a:lnTo>
                    <a:pt x="103" y="232"/>
                  </a:lnTo>
                  <a:lnTo>
                    <a:pt x="158" y="75"/>
                  </a:lnTo>
                  <a:lnTo>
                    <a:pt x="179" y="28"/>
                  </a:lnTo>
                  <a:lnTo>
                    <a:pt x="179" y="26"/>
                  </a:lnTo>
                  <a:lnTo>
                    <a:pt x="179" y="19"/>
                  </a:lnTo>
                  <a:lnTo>
                    <a:pt x="179" y="14"/>
                  </a:lnTo>
                  <a:lnTo>
                    <a:pt x="179" y="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auto">
            <a:xfrm>
              <a:off x="2280" y="1865"/>
              <a:ext cx="325" cy="207"/>
            </a:xfrm>
            <a:custGeom>
              <a:avLst/>
              <a:gdLst>
                <a:gd name="T0" fmla="*/ 0 w 865"/>
                <a:gd name="T1" fmla="*/ 0 h 552"/>
                <a:gd name="T2" fmla="*/ 0 w 865"/>
                <a:gd name="T3" fmla="*/ 0 h 552"/>
                <a:gd name="T4" fmla="*/ 0 w 865"/>
                <a:gd name="T5" fmla="*/ 0 h 552"/>
                <a:gd name="T6" fmla="*/ 0 w 865"/>
                <a:gd name="T7" fmla="*/ 0 h 552"/>
                <a:gd name="T8" fmla="*/ 0 w 865"/>
                <a:gd name="T9" fmla="*/ 0 h 552"/>
                <a:gd name="T10" fmla="*/ 0 w 865"/>
                <a:gd name="T11" fmla="*/ 0 h 552"/>
                <a:gd name="T12" fmla="*/ 0 w 865"/>
                <a:gd name="T13" fmla="*/ 0 h 552"/>
                <a:gd name="T14" fmla="*/ 0 w 865"/>
                <a:gd name="T15" fmla="*/ 0 h 552"/>
                <a:gd name="T16" fmla="*/ 0 w 865"/>
                <a:gd name="T17" fmla="*/ 0 h 552"/>
                <a:gd name="T18" fmla="*/ 0 w 865"/>
                <a:gd name="T19" fmla="*/ 0 h 552"/>
                <a:gd name="T20" fmla="*/ 0 w 865"/>
                <a:gd name="T21" fmla="*/ 0 h 552"/>
                <a:gd name="T22" fmla="*/ 0 w 865"/>
                <a:gd name="T23" fmla="*/ 0 h 552"/>
                <a:gd name="T24" fmla="*/ 0 w 865"/>
                <a:gd name="T25" fmla="*/ 0 h 552"/>
                <a:gd name="T26" fmla="*/ 0 w 865"/>
                <a:gd name="T27" fmla="*/ 0 h 552"/>
                <a:gd name="T28" fmla="*/ 0 w 865"/>
                <a:gd name="T29" fmla="*/ 0 h 552"/>
                <a:gd name="T30" fmla="*/ 0 w 865"/>
                <a:gd name="T31" fmla="*/ 0 h 552"/>
                <a:gd name="T32" fmla="*/ 0 w 865"/>
                <a:gd name="T33" fmla="*/ 0 h 552"/>
                <a:gd name="T34" fmla="*/ 0 w 865"/>
                <a:gd name="T35" fmla="*/ 0 h 552"/>
                <a:gd name="T36" fmla="*/ 0 w 865"/>
                <a:gd name="T37" fmla="*/ 0 h 552"/>
                <a:gd name="T38" fmla="*/ 0 w 865"/>
                <a:gd name="T39" fmla="*/ 0 h 552"/>
                <a:gd name="T40" fmla="*/ 0 w 865"/>
                <a:gd name="T41" fmla="*/ 0 h 552"/>
                <a:gd name="T42" fmla="*/ 0 w 865"/>
                <a:gd name="T43" fmla="*/ 0 h 552"/>
                <a:gd name="T44" fmla="*/ 0 w 865"/>
                <a:gd name="T45" fmla="*/ 0 h 552"/>
                <a:gd name="T46" fmla="*/ 0 w 865"/>
                <a:gd name="T47" fmla="*/ 0 h 552"/>
                <a:gd name="T48" fmla="*/ 0 w 865"/>
                <a:gd name="T49" fmla="*/ 0 h 552"/>
                <a:gd name="T50" fmla="*/ 0 w 865"/>
                <a:gd name="T51" fmla="*/ 0 h 552"/>
                <a:gd name="T52" fmla="*/ 0 w 865"/>
                <a:gd name="T53" fmla="*/ 0 h 552"/>
                <a:gd name="T54" fmla="*/ 0 w 865"/>
                <a:gd name="T55" fmla="*/ 0 h 552"/>
                <a:gd name="T56" fmla="*/ 0 w 865"/>
                <a:gd name="T57" fmla="*/ 0 h 552"/>
                <a:gd name="T58" fmla="*/ 0 w 865"/>
                <a:gd name="T59" fmla="*/ 0 h 552"/>
                <a:gd name="T60" fmla="*/ 0 w 865"/>
                <a:gd name="T61" fmla="*/ 0 h 552"/>
                <a:gd name="T62" fmla="*/ 0 w 865"/>
                <a:gd name="T63" fmla="*/ 0 h 552"/>
                <a:gd name="T64" fmla="*/ 0 w 865"/>
                <a:gd name="T65" fmla="*/ 0 h 552"/>
                <a:gd name="T66" fmla="*/ 0 w 865"/>
                <a:gd name="T67" fmla="*/ 0 h 552"/>
                <a:gd name="T68" fmla="*/ 0 w 865"/>
                <a:gd name="T69" fmla="*/ 0 h 552"/>
                <a:gd name="T70" fmla="*/ 0 w 865"/>
                <a:gd name="T71" fmla="*/ 0 h 552"/>
                <a:gd name="T72" fmla="*/ 0 w 865"/>
                <a:gd name="T73" fmla="*/ 0 h 552"/>
                <a:gd name="T74" fmla="*/ 0 w 865"/>
                <a:gd name="T75" fmla="*/ 0 h 552"/>
                <a:gd name="T76" fmla="*/ 0 w 865"/>
                <a:gd name="T77" fmla="*/ 0 h 552"/>
                <a:gd name="T78" fmla="*/ 0 w 865"/>
                <a:gd name="T79" fmla="*/ 0 h 552"/>
                <a:gd name="T80" fmla="*/ 0 w 865"/>
                <a:gd name="T81" fmla="*/ 0 h 552"/>
                <a:gd name="T82" fmla="*/ 0 w 865"/>
                <a:gd name="T83" fmla="*/ 0 h 552"/>
                <a:gd name="T84" fmla="*/ 0 w 865"/>
                <a:gd name="T85" fmla="*/ 0 h 552"/>
                <a:gd name="T86" fmla="*/ 0 w 865"/>
                <a:gd name="T87" fmla="*/ 0 h 552"/>
                <a:gd name="T88" fmla="*/ 0 w 865"/>
                <a:gd name="T89" fmla="*/ 0 h 552"/>
                <a:gd name="T90" fmla="*/ 0 w 865"/>
                <a:gd name="T91" fmla="*/ 0 h 552"/>
                <a:gd name="T92" fmla="*/ 0 w 865"/>
                <a:gd name="T93" fmla="*/ 0 h 552"/>
                <a:gd name="T94" fmla="*/ 0 w 865"/>
                <a:gd name="T95" fmla="*/ 0 h 552"/>
                <a:gd name="T96" fmla="*/ 0 w 865"/>
                <a:gd name="T97" fmla="*/ 0 h 552"/>
                <a:gd name="T98" fmla="*/ 0 w 865"/>
                <a:gd name="T99" fmla="*/ 0 h 552"/>
                <a:gd name="T100" fmla="*/ 0 w 865"/>
                <a:gd name="T101" fmla="*/ 0 h 552"/>
                <a:gd name="T102" fmla="*/ 0 w 865"/>
                <a:gd name="T103" fmla="*/ 0 h 552"/>
                <a:gd name="T104" fmla="*/ 0 w 865"/>
                <a:gd name="T105" fmla="*/ 0 h 552"/>
                <a:gd name="T106" fmla="*/ 0 w 865"/>
                <a:gd name="T107" fmla="*/ 0 h 552"/>
                <a:gd name="T108" fmla="*/ 0 w 865"/>
                <a:gd name="T109" fmla="*/ 0 h 552"/>
                <a:gd name="T110" fmla="*/ 0 w 865"/>
                <a:gd name="T111" fmla="*/ 0 h 55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865"/>
                <a:gd name="T169" fmla="*/ 0 h 552"/>
                <a:gd name="T170" fmla="*/ 865 w 865"/>
                <a:gd name="T171" fmla="*/ 552 h 552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865" h="552">
                  <a:moveTo>
                    <a:pt x="859" y="544"/>
                  </a:moveTo>
                  <a:lnTo>
                    <a:pt x="859" y="541"/>
                  </a:lnTo>
                  <a:lnTo>
                    <a:pt x="858" y="534"/>
                  </a:lnTo>
                  <a:lnTo>
                    <a:pt x="856" y="524"/>
                  </a:lnTo>
                  <a:lnTo>
                    <a:pt x="852" y="516"/>
                  </a:lnTo>
                  <a:lnTo>
                    <a:pt x="834" y="372"/>
                  </a:lnTo>
                  <a:lnTo>
                    <a:pt x="834" y="369"/>
                  </a:lnTo>
                  <a:lnTo>
                    <a:pt x="837" y="364"/>
                  </a:lnTo>
                  <a:lnTo>
                    <a:pt x="838" y="361"/>
                  </a:lnTo>
                  <a:lnTo>
                    <a:pt x="841" y="357"/>
                  </a:lnTo>
                  <a:lnTo>
                    <a:pt x="843" y="351"/>
                  </a:lnTo>
                  <a:lnTo>
                    <a:pt x="844" y="347"/>
                  </a:lnTo>
                  <a:lnTo>
                    <a:pt x="846" y="341"/>
                  </a:lnTo>
                  <a:lnTo>
                    <a:pt x="846" y="335"/>
                  </a:lnTo>
                  <a:lnTo>
                    <a:pt x="865" y="188"/>
                  </a:lnTo>
                  <a:lnTo>
                    <a:pt x="843" y="190"/>
                  </a:lnTo>
                  <a:lnTo>
                    <a:pt x="821" y="192"/>
                  </a:lnTo>
                  <a:lnTo>
                    <a:pt x="797" y="193"/>
                  </a:lnTo>
                  <a:lnTo>
                    <a:pt x="774" y="194"/>
                  </a:lnTo>
                  <a:lnTo>
                    <a:pt x="750" y="195"/>
                  </a:lnTo>
                  <a:lnTo>
                    <a:pt x="727" y="196"/>
                  </a:lnTo>
                  <a:lnTo>
                    <a:pt x="702" y="197"/>
                  </a:lnTo>
                  <a:lnTo>
                    <a:pt x="678" y="197"/>
                  </a:lnTo>
                  <a:lnTo>
                    <a:pt x="653" y="196"/>
                  </a:lnTo>
                  <a:lnTo>
                    <a:pt x="629" y="196"/>
                  </a:lnTo>
                  <a:lnTo>
                    <a:pt x="603" y="195"/>
                  </a:lnTo>
                  <a:lnTo>
                    <a:pt x="578" y="194"/>
                  </a:lnTo>
                  <a:lnTo>
                    <a:pt x="554" y="192"/>
                  </a:lnTo>
                  <a:lnTo>
                    <a:pt x="528" y="190"/>
                  </a:lnTo>
                  <a:lnTo>
                    <a:pt x="504" y="187"/>
                  </a:lnTo>
                  <a:lnTo>
                    <a:pt x="479" y="183"/>
                  </a:lnTo>
                  <a:lnTo>
                    <a:pt x="453" y="180"/>
                  </a:lnTo>
                  <a:lnTo>
                    <a:pt x="429" y="176"/>
                  </a:lnTo>
                  <a:lnTo>
                    <a:pt x="404" y="170"/>
                  </a:lnTo>
                  <a:lnTo>
                    <a:pt x="381" y="165"/>
                  </a:lnTo>
                  <a:lnTo>
                    <a:pt x="356" y="160"/>
                  </a:lnTo>
                  <a:lnTo>
                    <a:pt x="333" y="153"/>
                  </a:lnTo>
                  <a:lnTo>
                    <a:pt x="309" y="147"/>
                  </a:lnTo>
                  <a:lnTo>
                    <a:pt x="286" y="139"/>
                  </a:lnTo>
                  <a:lnTo>
                    <a:pt x="262" y="131"/>
                  </a:lnTo>
                  <a:lnTo>
                    <a:pt x="240" y="122"/>
                  </a:lnTo>
                  <a:lnTo>
                    <a:pt x="219" y="112"/>
                  </a:lnTo>
                  <a:lnTo>
                    <a:pt x="196" y="101"/>
                  </a:lnTo>
                  <a:lnTo>
                    <a:pt x="175" y="91"/>
                  </a:lnTo>
                  <a:lnTo>
                    <a:pt x="155" y="80"/>
                  </a:lnTo>
                  <a:lnTo>
                    <a:pt x="134" y="67"/>
                  </a:lnTo>
                  <a:lnTo>
                    <a:pt x="115" y="54"/>
                  </a:lnTo>
                  <a:lnTo>
                    <a:pt x="110" y="51"/>
                  </a:lnTo>
                  <a:lnTo>
                    <a:pt x="106" y="49"/>
                  </a:lnTo>
                  <a:lnTo>
                    <a:pt x="101" y="47"/>
                  </a:lnTo>
                  <a:lnTo>
                    <a:pt x="98" y="44"/>
                  </a:lnTo>
                  <a:lnTo>
                    <a:pt x="94" y="42"/>
                  </a:lnTo>
                  <a:lnTo>
                    <a:pt x="91" y="39"/>
                  </a:lnTo>
                  <a:lnTo>
                    <a:pt x="85" y="35"/>
                  </a:lnTo>
                  <a:lnTo>
                    <a:pt x="80" y="29"/>
                  </a:lnTo>
                  <a:lnTo>
                    <a:pt x="75" y="24"/>
                  </a:lnTo>
                  <a:lnTo>
                    <a:pt x="69" y="20"/>
                  </a:lnTo>
                  <a:lnTo>
                    <a:pt x="63" y="12"/>
                  </a:lnTo>
                  <a:lnTo>
                    <a:pt x="53" y="0"/>
                  </a:lnTo>
                  <a:lnTo>
                    <a:pt x="47" y="0"/>
                  </a:lnTo>
                  <a:lnTo>
                    <a:pt x="39" y="2"/>
                  </a:lnTo>
                  <a:lnTo>
                    <a:pt x="31" y="7"/>
                  </a:lnTo>
                  <a:lnTo>
                    <a:pt x="24" y="15"/>
                  </a:lnTo>
                  <a:lnTo>
                    <a:pt x="0" y="64"/>
                  </a:lnTo>
                  <a:lnTo>
                    <a:pt x="0" y="65"/>
                  </a:lnTo>
                  <a:lnTo>
                    <a:pt x="2" y="68"/>
                  </a:lnTo>
                  <a:lnTo>
                    <a:pt x="6" y="73"/>
                  </a:lnTo>
                  <a:lnTo>
                    <a:pt x="16" y="80"/>
                  </a:lnTo>
                  <a:lnTo>
                    <a:pt x="69" y="174"/>
                  </a:lnTo>
                  <a:lnTo>
                    <a:pt x="71" y="175"/>
                  </a:lnTo>
                  <a:lnTo>
                    <a:pt x="76" y="177"/>
                  </a:lnTo>
                  <a:lnTo>
                    <a:pt x="84" y="180"/>
                  </a:lnTo>
                  <a:lnTo>
                    <a:pt x="97" y="181"/>
                  </a:lnTo>
                  <a:lnTo>
                    <a:pt x="121" y="192"/>
                  </a:lnTo>
                  <a:lnTo>
                    <a:pt x="143" y="204"/>
                  </a:lnTo>
                  <a:lnTo>
                    <a:pt x="166" y="215"/>
                  </a:lnTo>
                  <a:lnTo>
                    <a:pt x="189" y="226"/>
                  </a:lnTo>
                  <a:lnTo>
                    <a:pt x="211" y="238"/>
                  </a:lnTo>
                  <a:lnTo>
                    <a:pt x="234" y="250"/>
                  </a:lnTo>
                  <a:lnTo>
                    <a:pt x="256" y="262"/>
                  </a:lnTo>
                  <a:lnTo>
                    <a:pt x="277" y="274"/>
                  </a:lnTo>
                  <a:lnTo>
                    <a:pt x="300" y="286"/>
                  </a:lnTo>
                  <a:lnTo>
                    <a:pt x="322" y="299"/>
                  </a:lnTo>
                  <a:lnTo>
                    <a:pt x="344" y="311"/>
                  </a:lnTo>
                  <a:lnTo>
                    <a:pt x="366" y="322"/>
                  </a:lnTo>
                  <a:lnTo>
                    <a:pt x="388" y="335"/>
                  </a:lnTo>
                  <a:lnTo>
                    <a:pt x="411" y="347"/>
                  </a:lnTo>
                  <a:lnTo>
                    <a:pt x="432" y="359"/>
                  </a:lnTo>
                  <a:lnTo>
                    <a:pt x="455" y="371"/>
                  </a:lnTo>
                  <a:lnTo>
                    <a:pt x="477" y="384"/>
                  </a:lnTo>
                  <a:lnTo>
                    <a:pt x="499" y="396"/>
                  </a:lnTo>
                  <a:lnTo>
                    <a:pt x="523" y="407"/>
                  </a:lnTo>
                  <a:lnTo>
                    <a:pt x="545" y="419"/>
                  </a:lnTo>
                  <a:lnTo>
                    <a:pt x="569" y="431"/>
                  </a:lnTo>
                  <a:lnTo>
                    <a:pt x="592" y="443"/>
                  </a:lnTo>
                  <a:lnTo>
                    <a:pt x="616" y="455"/>
                  </a:lnTo>
                  <a:lnTo>
                    <a:pt x="639" y="467"/>
                  </a:lnTo>
                  <a:lnTo>
                    <a:pt x="664" y="478"/>
                  </a:lnTo>
                  <a:lnTo>
                    <a:pt x="688" y="489"/>
                  </a:lnTo>
                  <a:lnTo>
                    <a:pt x="713" y="500"/>
                  </a:lnTo>
                  <a:lnTo>
                    <a:pt x="738" y="511"/>
                  </a:lnTo>
                  <a:lnTo>
                    <a:pt x="764" y="522"/>
                  </a:lnTo>
                  <a:lnTo>
                    <a:pt x="790" y="531"/>
                  </a:lnTo>
                  <a:lnTo>
                    <a:pt x="816" y="542"/>
                  </a:lnTo>
                  <a:lnTo>
                    <a:pt x="843" y="552"/>
                  </a:lnTo>
                  <a:lnTo>
                    <a:pt x="844" y="552"/>
                  </a:lnTo>
                  <a:lnTo>
                    <a:pt x="847" y="552"/>
                  </a:lnTo>
                  <a:lnTo>
                    <a:pt x="853" y="552"/>
                  </a:lnTo>
                  <a:lnTo>
                    <a:pt x="857" y="551"/>
                  </a:lnTo>
                  <a:lnTo>
                    <a:pt x="861" y="551"/>
                  </a:lnTo>
                  <a:lnTo>
                    <a:pt x="863" y="549"/>
                  </a:lnTo>
                  <a:lnTo>
                    <a:pt x="863" y="548"/>
                  </a:lnTo>
                  <a:lnTo>
                    <a:pt x="859" y="544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auto">
            <a:xfrm>
              <a:off x="2509" y="1023"/>
              <a:ext cx="87" cy="150"/>
            </a:xfrm>
            <a:custGeom>
              <a:avLst/>
              <a:gdLst>
                <a:gd name="T0" fmla="*/ 0 w 232"/>
                <a:gd name="T1" fmla="*/ 0 h 399"/>
                <a:gd name="T2" fmla="*/ 0 w 232"/>
                <a:gd name="T3" fmla="*/ 0 h 399"/>
                <a:gd name="T4" fmla="*/ 0 w 232"/>
                <a:gd name="T5" fmla="*/ 0 h 399"/>
                <a:gd name="T6" fmla="*/ 0 w 232"/>
                <a:gd name="T7" fmla="*/ 0 h 399"/>
                <a:gd name="T8" fmla="*/ 0 w 232"/>
                <a:gd name="T9" fmla="*/ 0 h 399"/>
                <a:gd name="T10" fmla="*/ 0 w 232"/>
                <a:gd name="T11" fmla="*/ 0 h 399"/>
                <a:gd name="T12" fmla="*/ 0 w 232"/>
                <a:gd name="T13" fmla="*/ 0 h 399"/>
                <a:gd name="T14" fmla="*/ 0 w 232"/>
                <a:gd name="T15" fmla="*/ 0 h 399"/>
                <a:gd name="T16" fmla="*/ 0 w 232"/>
                <a:gd name="T17" fmla="*/ 0 h 399"/>
                <a:gd name="T18" fmla="*/ 0 w 232"/>
                <a:gd name="T19" fmla="*/ 0 h 399"/>
                <a:gd name="T20" fmla="*/ 0 w 232"/>
                <a:gd name="T21" fmla="*/ 0 h 399"/>
                <a:gd name="T22" fmla="*/ 0 w 232"/>
                <a:gd name="T23" fmla="*/ 0 h 399"/>
                <a:gd name="T24" fmla="*/ 0 w 232"/>
                <a:gd name="T25" fmla="*/ 0 h 399"/>
                <a:gd name="T26" fmla="*/ 0 w 232"/>
                <a:gd name="T27" fmla="*/ 0 h 399"/>
                <a:gd name="T28" fmla="*/ 0 w 232"/>
                <a:gd name="T29" fmla="*/ 0 h 399"/>
                <a:gd name="T30" fmla="*/ 0 w 232"/>
                <a:gd name="T31" fmla="*/ 0 h 399"/>
                <a:gd name="T32" fmla="*/ 0 w 232"/>
                <a:gd name="T33" fmla="*/ 0 h 399"/>
                <a:gd name="T34" fmla="*/ 0 w 232"/>
                <a:gd name="T35" fmla="*/ 0 h 399"/>
                <a:gd name="T36" fmla="*/ 0 w 232"/>
                <a:gd name="T37" fmla="*/ 0 h 399"/>
                <a:gd name="T38" fmla="*/ 0 w 232"/>
                <a:gd name="T39" fmla="*/ 0 h 399"/>
                <a:gd name="T40" fmla="*/ 0 w 232"/>
                <a:gd name="T41" fmla="*/ 0 h 399"/>
                <a:gd name="T42" fmla="*/ 0 w 232"/>
                <a:gd name="T43" fmla="*/ 0 h 399"/>
                <a:gd name="T44" fmla="*/ 0 w 232"/>
                <a:gd name="T45" fmla="*/ 0 h 399"/>
                <a:gd name="T46" fmla="*/ 0 w 232"/>
                <a:gd name="T47" fmla="*/ 0 h 399"/>
                <a:gd name="T48" fmla="*/ 0 w 232"/>
                <a:gd name="T49" fmla="*/ 0 h 399"/>
                <a:gd name="T50" fmla="*/ 0 w 232"/>
                <a:gd name="T51" fmla="*/ 0 h 399"/>
                <a:gd name="T52" fmla="*/ 0 w 232"/>
                <a:gd name="T53" fmla="*/ 0 h 399"/>
                <a:gd name="T54" fmla="*/ 0 w 232"/>
                <a:gd name="T55" fmla="*/ 0 h 399"/>
                <a:gd name="T56" fmla="*/ 0 w 232"/>
                <a:gd name="T57" fmla="*/ 0 h 399"/>
                <a:gd name="T58" fmla="*/ 0 w 232"/>
                <a:gd name="T59" fmla="*/ 0 h 399"/>
                <a:gd name="T60" fmla="*/ 0 w 232"/>
                <a:gd name="T61" fmla="*/ 0 h 399"/>
                <a:gd name="T62" fmla="*/ 0 w 232"/>
                <a:gd name="T63" fmla="*/ 0 h 399"/>
                <a:gd name="T64" fmla="*/ 0 w 232"/>
                <a:gd name="T65" fmla="*/ 0 h 399"/>
                <a:gd name="T66" fmla="*/ 0 w 232"/>
                <a:gd name="T67" fmla="*/ 0 h 399"/>
                <a:gd name="T68" fmla="*/ 0 w 232"/>
                <a:gd name="T69" fmla="*/ 0 h 399"/>
                <a:gd name="T70" fmla="*/ 0 w 232"/>
                <a:gd name="T71" fmla="*/ 0 h 399"/>
                <a:gd name="T72" fmla="*/ 0 w 232"/>
                <a:gd name="T73" fmla="*/ 0 h 399"/>
                <a:gd name="T74" fmla="*/ 0 w 232"/>
                <a:gd name="T75" fmla="*/ 0 h 399"/>
                <a:gd name="T76" fmla="*/ 0 w 232"/>
                <a:gd name="T77" fmla="*/ 0 h 399"/>
                <a:gd name="T78" fmla="*/ 0 w 232"/>
                <a:gd name="T79" fmla="*/ 0 h 399"/>
                <a:gd name="T80" fmla="*/ 0 w 232"/>
                <a:gd name="T81" fmla="*/ 0 h 399"/>
                <a:gd name="T82" fmla="*/ 0 w 232"/>
                <a:gd name="T83" fmla="*/ 0 h 399"/>
                <a:gd name="T84" fmla="*/ 0 w 232"/>
                <a:gd name="T85" fmla="*/ 0 h 399"/>
                <a:gd name="T86" fmla="*/ 0 w 232"/>
                <a:gd name="T87" fmla="*/ 0 h 399"/>
                <a:gd name="T88" fmla="*/ 0 w 232"/>
                <a:gd name="T89" fmla="*/ 0 h 399"/>
                <a:gd name="T90" fmla="*/ 0 w 232"/>
                <a:gd name="T91" fmla="*/ 0 h 399"/>
                <a:gd name="T92" fmla="*/ 0 w 232"/>
                <a:gd name="T93" fmla="*/ 0 h 399"/>
                <a:gd name="T94" fmla="*/ 0 w 232"/>
                <a:gd name="T95" fmla="*/ 0 h 399"/>
                <a:gd name="T96" fmla="*/ 0 w 232"/>
                <a:gd name="T97" fmla="*/ 0 h 399"/>
                <a:gd name="T98" fmla="*/ 0 w 232"/>
                <a:gd name="T99" fmla="*/ 0 h 399"/>
                <a:gd name="T100" fmla="*/ 0 w 232"/>
                <a:gd name="T101" fmla="*/ 0 h 399"/>
                <a:gd name="T102" fmla="*/ 0 w 232"/>
                <a:gd name="T103" fmla="*/ 0 h 399"/>
                <a:gd name="T104" fmla="*/ 0 w 232"/>
                <a:gd name="T105" fmla="*/ 0 h 399"/>
                <a:gd name="T106" fmla="*/ 0 w 232"/>
                <a:gd name="T107" fmla="*/ 0 h 399"/>
                <a:gd name="T108" fmla="*/ 0 w 232"/>
                <a:gd name="T109" fmla="*/ 0 h 399"/>
                <a:gd name="T110" fmla="*/ 0 w 232"/>
                <a:gd name="T111" fmla="*/ 0 h 399"/>
                <a:gd name="T112" fmla="*/ 0 w 232"/>
                <a:gd name="T113" fmla="*/ 0 h 399"/>
                <a:gd name="T114" fmla="*/ 0 w 232"/>
                <a:gd name="T115" fmla="*/ 0 h 399"/>
                <a:gd name="T116" fmla="*/ 0 w 232"/>
                <a:gd name="T117" fmla="*/ 0 h 399"/>
                <a:gd name="T118" fmla="*/ 0 w 232"/>
                <a:gd name="T119" fmla="*/ 0 h 399"/>
                <a:gd name="T120" fmla="*/ 0 w 232"/>
                <a:gd name="T121" fmla="*/ 0 h 39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32"/>
                <a:gd name="T184" fmla="*/ 0 h 399"/>
                <a:gd name="T185" fmla="*/ 232 w 232"/>
                <a:gd name="T186" fmla="*/ 399 h 399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32" h="399">
                  <a:moveTo>
                    <a:pt x="231" y="129"/>
                  </a:moveTo>
                  <a:lnTo>
                    <a:pt x="232" y="57"/>
                  </a:lnTo>
                  <a:lnTo>
                    <a:pt x="232" y="52"/>
                  </a:lnTo>
                  <a:lnTo>
                    <a:pt x="230" y="49"/>
                  </a:lnTo>
                  <a:lnTo>
                    <a:pt x="228" y="46"/>
                  </a:lnTo>
                  <a:lnTo>
                    <a:pt x="224" y="42"/>
                  </a:lnTo>
                  <a:lnTo>
                    <a:pt x="221" y="36"/>
                  </a:lnTo>
                  <a:lnTo>
                    <a:pt x="218" y="30"/>
                  </a:lnTo>
                  <a:lnTo>
                    <a:pt x="216" y="20"/>
                  </a:lnTo>
                  <a:lnTo>
                    <a:pt x="214" y="8"/>
                  </a:lnTo>
                  <a:lnTo>
                    <a:pt x="211" y="6"/>
                  </a:lnTo>
                  <a:lnTo>
                    <a:pt x="205" y="4"/>
                  </a:lnTo>
                  <a:lnTo>
                    <a:pt x="200" y="2"/>
                  </a:lnTo>
                  <a:lnTo>
                    <a:pt x="194" y="1"/>
                  </a:lnTo>
                  <a:lnTo>
                    <a:pt x="187" y="1"/>
                  </a:lnTo>
                  <a:lnTo>
                    <a:pt x="179" y="0"/>
                  </a:lnTo>
                  <a:lnTo>
                    <a:pt x="170" y="0"/>
                  </a:lnTo>
                  <a:lnTo>
                    <a:pt x="162" y="0"/>
                  </a:lnTo>
                  <a:lnTo>
                    <a:pt x="146" y="7"/>
                  </a:lnTo>
                  <a:lnTo>
                    <a:pt x="132" y="17"/>
                  </a:lnTo>
                  <a:lnTo>
                    <a:pt x="118" y="28"/>
                  </a:lnTo>
                  <a:lnTo>
                    <a:pt x="105" y="39"/>
                  </a:lnTo>
                  <a:lnTo>
                    <a:pt x="93" y="52"/>
                  </a:lnTo>
                  <a:lnTo>
                    <a:pt x="83" y="66"/>
                  </a:lnTo>
                  <a:lnTo>
                    <a:pt x="72" y="82"/>
                  </a:lnTo>
                  <a:lnTo>
                    <a:pt x="61" y="98"/>
                  </a:lnTo>
                  <a:lnTo>
                    <a:pt x="55" y="112"/>
                  </a:lnTo>
                  <a:lnTo>
                    <a:pt x="48" y="126"/>
                  </a:lnTo>
                  <a:lnTo>
                    <a:pt x="42" y="140"/>
                  </a:lnTo>
                  <a:lnTo>
                    <a:pt x="37" y="155"/>
                  </a:lnTo>
                  <a:lnTo>
                    <a:pt x="31" y="171"/>
                  </a:lnTo>
                  <a:lnTo>
                    <a:pt x="26" y="186"/>
                  </a:lnTo>
                  <a:lnTo>
                    <a:pt x="22" y="202"/>
                  </a:lnTo>
                  <a:lnTo>
                    <a:pt x="17" y="218"/>
                  </a:lnTo>
                  <a:lnTo>
                    <a:pt x="14" y="235"/>
                  </a:lnTo>
                  <a:lnTo>
                    <a:pt x="11" y="252"/>
                  </a:lnTo>
                  <a:lnTo>
                    <a:pt x="8" y="268"/>
                  </a:lnTo>
                  <a:lnTo>
                    <a:pt x="6" y="285"/>
                  </a:lnTo>
                  <a:lnTo>
                    <a:pt x="4" y="302"/>
                  </a:lnTo>
                  <a:lnTo>
                    <a:pt x="2" y="320"/>
                  </a:lnTo>
                  <a:lnTo>
                    <a:pt x="1" y="337"/>
                  </a:lnTo>
                  <a:lnTo>
                    <a:pt x="0" y="354"/>
                  </a:lnTo>
                  <a:lnTo>
                    <a:pt x="2" y="362"/>
                  </a:lnTo>
                  <a:lnTo>
                    <a:pt x="5" y="367"/>
                  </a:lnTo>
                  <a:lnTo>
                    <a:pt x="8" y="372"/>
                  </a:lnTo>
                  <a:lnTo>
                    <a:pt x="10" y="378"/>
                  </a:lnTo>
                  <a:lnTo>
                    <a:pt x="14" y="383"/>
                  </a:lnTo>
                  <a:lnTo>
                    <a:pt x="20" y="388"/>
                  </a:lnTo>
                  <a:lnTo>
                    <a:pt x="26" y="393"/>
                  </a:lnTo>
                  <a:lnTo>
                    <a:pt x="36" y="399"/>
                  </a:lnTo>
                  <a:lnTo>
                    <a:pt x="40" y="399"/>
                  </a:lnTo>
                  <a:lnTo>
                    <a:pt x="44" y="399"/>
                  </a:lnTo>
                  <a:lnTo>
                    <a:pt x="48" y="399"/>
                  </a:lnTo>
                  <a:lnTo>
                    <a:pt x="53" y="399"/>
                  </a:lnTo>
                  <a:lnTo>
                    <a:pt x="57" y="399"/>
                  </a:lnTo>
                  <a:lnTo>
                    <a:pt x="61" y="399"/>
                  </a:lnTo>
                  <a:lnTo>
                    <a:pt x="67" y="399"/>
                  </a:lnTo>
                  <a:lnTo>
                    <a:pt x="72" y="399"/>
                  </a:lnTo>
                  <a:lnTo>
                    <a:pt x="136" y="349"/>
                  </a:lnTo>
                  <a:lnTo>
                    <a:pt x="215" y="177"/>
                  </a:lnTo>
                  <a:lnTo>
                    <a:pt x="231" y="129"/>
                  </a:lnTo>
                  <a:close/>
                </a:path>
              </a:pathLst>
            </a:custGeom>
            <a:solidFill>
              <a:srgbClr val="FFE5E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auto">
            <a:xfrm>
              <a:off x="2528" y="1047"/>
              <a:ext cx="50" cy="101"/>
            </a:xfrm>
            <a:custGeom>
              <a:avLst/>
              <a:gdLst>
                <a:gd name="T0" fmla="*/ 0 w 131"/>
                <a:gd name="T1" fmla="*/ 0 h 271"/>
                <a:gd name="T2" fmla="*/ 0 w 131"/>
                <a:gd name="T3" fmla="*/ 0 h 271"/>
                <a:gd name="T4" fmla="*/ 0 w 131"/>
                <a:gd name="T5" fmla="*/ 0 h 271"/>
                <a:gd name="T6" fmla="*/ 0 w 131"/>
                <a:gd name="T7" fmla="*/ 0 h 271"/>
                <a:gd name="T8" fmla="*/ 0 w 131"/>
                <a:gd name="T9" fmla="*/ 0 h 271"/>
                <a:gd name="T10" fmla="*/ 0 w 131"/>
                <a:gd name="T11" fmla="*/ 0 h 271"/>
                <a:gd name="T12" fmla="*/ 0 w 131"/>
                <a:gd name="T13" fmla="*/ 0 h 271"/>
                <a:gd name="T14" fmla="*/ 0 w 131"/>
                <a:gd name="T15" fmla="*/ 0 h 271"/>
                <a:gd name="T16" fmla="*/ 0 w 131"/>
                <a:gd name="T17" fmla="*/ 0 h 271"/>
                <a:gd name="T18" fmla="*/ 0 w 131"/>
                <a:gd name="T19" fmla="*/ 0 h 271"/>
                <a:gd name="T20" fmla="*/ 0 w 131"/>
                <a:gd name="T21" fmla="*/ 0 h 271"/>
                <a:gd name="T22" fmla="*/ 0 w 131"/>
                <a:gd name="T23" fmla="*/ 0 h 271"/>
                <a:gd name="T24" fmla="*/ 0 w 131"/>
                <a:gd name="T25" fmla="*/ 0 h 271"/>
                <a:gd name="T26" fmla="*/ 0 w 131"/>
                <a:gd name="T27" fmla="*/ 0 h 271"/>
                <a:gd name="T28" fmla="*/ 0 w 131"/>
                <a:gd name="T29" fmla="*/ 0 h 271"/>
                <a:gd name="T30" fmla="*/ 0 w 131"/>
                <a:gd name="T31" fmla="*/ 0 h 271"/>
                <a:gd name="T32" fmla="*/ 0 w 131"/>
                <a:gd name="T33" fmla="*/ 0 h 271"/>
                <a:gd name="T34" fmla="*/ 0 w 131"/>
                <a:gd name="T35" fmla="*/ 0 h 271"/>
                <a:gd name="T36" fmla="*/ 0 w 131"/>
                <a:gd name="T37" fmla="*/ 0 h 271"/>
                <a:gd name="T38" fmla="*/ 0 w 131"/>
                <a:gd name="T39" fmla="*/ 0 h 271"/>
                <a:gd name="T40" fmla="*/ 0 w 131"/>
                <a:gd name="T41" fmla="*/ 0 h 271"/>
                <a:gd name="T42" fmla="*/ 0 w 131"/>
                <a:gd name="T43" fmla="*/ 0 h 27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31"/>
                <a:gd name="T67" fmla="*/ 0 h 271"/>
                <a:gd name="T68" fmla="*/ 131 w 131"/>
                <a:gd name="T69" fmla="*/ 271 h 271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31" h="271">
                  <a:moveTo>
                    <a:pt x="131" y="67"/>
                  </a:moveTo>
                  <a:lnTo>
                    <a:pt x="131" y="10"/>
                  </a:lnTo>
                  <a:lnTo>
                    <a:pt x="123" y="2"/>
                  </a:lnTo>
                  <a:lnTo>
                    <a:pt x="116" y="0"/>
                  </a:lnTo>
                  <a:lnTo>
                    <a:pt x="107" y="2"/>
                  </a:lnTo>
                  <a:lnTo>
                    <a:pt x="99" y="8"/>
                  </a:lnTo>
                  <a:lnTo>
                    <a:pt x="89" y="16"/>
                  </a:lnTo>
                  <a:lnTo>
                    <a:pt x="80" y="26"/>
                  </a:lnTo>
                  <a:lnTo>
                    <a:pt x="70" y="36"/>
                  </a:lnTo>
                  <a:lnTo>
                    <a:pt x="59" y="45"/>
                  </a:lnTo>
                  <a:lnTo>
                    <a:pt x="22" y="112"/>
                  </a:lnTo>
                  <a:lnTo>
                    <a:pt x="0" y="265"/>
                  </a:lnTo>
                  <a:lnTo>
                    <a:pt x="1" y="270"/>
                  </a:lnTo>
                  <a:lnTo>
                    <a:pt x="5" y="271"/>
                  </a:lnTo>
                  <a:lnTo>
                    <a:pt x="11" y="270"/>
                  </a:lnTo>
                  <a:lnTo>
                    <a:pt x="20" y="265"/>
                  </a:lnTo>
                  <a:lnTo>
                    <a:pt x="25" y="262"/>
                  </a:lnTo>
                  <a:lnTo>
                    <a:pt x="31" y="256"/>
                  </a:lnTo>
                  <a:lnTo>
                    <a:pt x="35" y="247"/>
                  </a:lnTo>
                  <a:lnTo>
                    <a:pt x="36" y="237"/>
                  </a:lnTo>
                  <a:lnTo>
                    <a:pt x="81" y="202"/>
                  </a:lnTo>
                  <a:lnTo>
                    <a:pt x="131" y="6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auto">
            <a:xfrm>
              <a:off x="2413" y="982"/>
              <a:ext cx="118" cy="190"/>
            </a:xfrm>
            <a:custGeom>
              <a:avLst/>
              <a:gdLst>
                <a:gd name="T0" fmla="*/ 0 w 316"/>
                <a:gd name="T1" fmla="*/ 0 h 506"/>
                <a:gd name="T2" fmla="*/ 0 w 316"/>
                <a:gd name="T3" fmla="*/ 0 h 506"/>
                <a:gd name="T4" fmla="*/ 0 w 316"/>
                <a:gd name="T5" fmla="*/ 0 h 506"/>
                <a:gd name="T6" fmla="*/ 0 w 316"/>
                <a:gd name="T7" fmla="*/ 0 h 506"/>
                <a:gd name="T8" fmla="*/ 0 w 316"/>
                <a:gd name="T9" fmla="*/ 0 h 506"/>
                <a:gd name="T10" fmla="*/ 0 w 316"/>
                <a:gd name="T11" fmla="*/ 0 h 506"/>
                <a:gd name="T12" fmla="*/ 0 w 316"/>
                <a:gd name="T13" fmla="*/ 0 h 506"/>
                <a:gd name="T14" fmla="*/ 0 w 316"/>
                <a:gd name="T15" fmla="*/ 0 h 506"/>
                <a:gd name="T16" fmla="*/ 0 w 316"/>
                <a:gd name="T17" fmla="*/ 0 h 506"/>
                <a:gd name="T18" fmla="*/ 0 w 316"/>
                <a:gd name="T19" fmla="*/ 0 h 506"/>
                <a:gd name="T20" fmla="*/ 0 w 316"/>
                <a:gd name="T21" fmla="*/ 0 h 506"/>
                <a:gd name="T22" fmla="*/ 0 w 316"/>
                <a:gd name="T23" fmla="*/ 0 h 506"/>
                <a:gd name="T24" fmla="*/ 0 w 316"/>
                <a:gd name="T25" fmla="*/ 0 h 506"/>
                <a:gd name="T26" fmla="*/ 0 w 316"/>
                <a:gd name="T27" fmla="*/ 0 h 506"/>
                <a:gd name="T28" fmla="*/ 0 w 316"/>
                <a:gd name="T29" fmla="*/ 0 h 506"/>
                <a:gd name="T30" fmla="*/ 0 w 316"/>
                <a:gd name="T31" fmla="*/ 0 h 506"/>
                <a:gd name="T32" fmla="*/ 0 w 316"/>
                <a:gd name="T33" fmla="*/ 0 h 506"/>
                <a:gd name="T34" fmla="*/ 0 w 316"/>
                <a:gd name="T35" fmla="*/ 0 h 506"/>
                <a:gd name="T36" fmla="*/ 0 w 316"/>
                <a:gd name="T37" fmla="*/ 0 h 506"/>
                <a:gd name="T38" fmla="*/ 0 w 316"/>
                <a:gd name="T39" fmla="*/ 0 h 506"/>
                <a:gd name="T40" fmla="*/ 0 w 316"/>
                <a:gd name="T41" fmla="*/ 0 h 506"/>
                <a:gd name="T42" fmla="*/ 0 w 316"/>
                <a:gd name="T43" fmla="*/ 0 h 506"/>
                <a:gd name="T44" fmla="*/ 0 w 316"/>
                <a:gd name="T45" fmla="*/ 0 h 506"/>
                <a:gd name="T46" fmla="*/ 0 w 316"/>
                <a:gd name="T47" fmla="*/ 0 h 506"/>
                <a:gd name="T48" fmla="*/ 0 w 316"/>
                <a:gd name="T49" fmla="*/ 0 h 506"/>
                <a:gd name="T50" fmla="*/ 0 w 316"/>
                <a:gd name="T51" fmla="*/ 0 h 506"/>
                <a:gd name="T52" fmla="*/ 0 w 316"/>
                <a:gd name="T53" fmla="*/ 0 h 506"/>
                <a:gd name="T54" fmla="*/ 0 w 316"/>
                <a:gd name="T55" fmla="*/ 0 h 506"/>
                <a:gd name="T56" fmla="*/ 0 w 316"/>
                <a:gd name="T57" fmla="*/ 0 h 506"/>
                <a:gd name="T58" fmla="*/ 0 w 316"/>
                <a:gd name="T59" fmla="*/ 0 h 506"/>
                <a:gd name="T60" fmla="*/ 0 w 316"/>
                <a:gd name="T61" fmla="*/ 0 h 506"/>
                <a:gd name="T62" fmla="*/ 0 w 316"/>
                <a:gd name="T63" fmla="*/ 0 h 506"/>
                <a:gd name="T64" fmla="*/ 0 w 316"/>
                <a:gd name="T65" fmla="*/ 0 h 506"/>
                <a:gd name="T66" fmla="*/ 0 w 316"/>
                <a:gd name="T67" fmla="*/ 0 h 506"/>
                <a:gd name="T68" fmla="*/ 0 w 316"/>
                <a:gd name="T69" fmla="*/ 0 h 506"/>
                <a:gd name="T70" fmla="*/ 0 w 316"/>
                <a:gd name="T71" fmla="*/ 0 h 506"/>
                <a:gd name="T72" fmla="*/ 0 w 316"/>
                <a:gd name="T73" fmla="*/ 0 h 506"/>
                <a:gd name="T74" fmla="*/ 0 w 316"/>
                <a:gd name="T75" fmla="*/ 0 h 506"/>
                <a:gd name="T76" fmla="*/ 0 w 316"/>
                <a:gd name="T77" fmla="*/ 0 h 506"/>
                <a:gd name="T78" fmla="*/ 0 w 316"/>
                <a:gd name="T79" fmla="*/ 0 h 506"/>
                <a:gd name="T80" fmla="*/ 0 w 316"/>
                <a:gd name="T81" fmla="*/ 0 h 506"/>
                <a:gd name="T82" fmla="*/ 0 w 316"/>
                <a:gd name="T83" fmla="*/ 0 h 506"/>
                <a:gd name="T84" fmla="*/ 0 w 316"/>
                <a:gd name="T85" fmla="*/ 0 h 506"/>
                <a:gd name="T86" fmla="*/ 0 w 316"/>
                <a:gd name="T87" fmla="*/ 0 h 506"/>
                <a:gd name="T88" fmla="*/ 0 w 316"/>
                <a:gd name="T89" fmla="*/ 0 h 506"/>
                <a:gd name="T90" fmla="*/ 0 w 316"/>
                <a:gd name="T91" fmla="*/ 0 h 506"/>
                <a:gd name="T92" fmla="*/ 0 w 316"/>
                <a:gd name="T93" fmla="*/ 0 h 506"/>
                <a:gd name="T94" fmla="*/ 0 w 316"/>
                <a:gd name="T95" fmla="*/ 0 h 506"/>
                <a:gd name="T96" fmla="*/ 0 w 316"/>
                <a:gd name="T97" fmla="*/ 0 h 506"/>
                <a:gd name="T98" fmla="*/ 0 w 316"/>
                <a:gd name="T99" fmla="*/ 0 h 506"/>
                <a:gd name="T100" fmla="*/ 0 w 316"/>
                <a:gd name="T101" fmla="*/ 0 h 506"/>
                <a:gd name="T102" fmla="*/ 0 w 316"/>
                <a:gd name="T103" fmla="*/ 0 h 506"/>
                <a:gd name="T104" fmla="*/ 0 w 316"/>
                <a:gd name="T105" fmla="*/ 0 h 506"/>
                <a:gd name="T106" fmla="*/ 0 w 316"/>
                <a:gd name="T107" fmla="*/ 0 h 506"/>
                <a:gd name="T108" fmla="*/ 0 w 316"/>
                <a:gd name="T109" fmla="*/ 0 h 506"/>
                <a:gd name="T110" fmla="*/ 0 w 316"/>
                <a:gd name="T111" fmla="*/ 0 h 506"/>
                <a:gd name="T112" fmla="*/ 0 w 316"/>
                <a:gd name="T113" fmla="*/ 0 h 506"/>
                <a:gd name="T114" fmla="*/ 0 w 316"/>
                <a:gd name="T115" fmla="*/ 0 h 506"/>
                <a:gd name="T116" fmla="*/ 0 w 316"/>
                <a:gd name="T117" fmla="*/ 0 h 506"/>
                <a:gd name="T118" fmla="*/ 0 w 316"/>
                <a:gd name="T119" fmla="*/ 0 h 506"/>
                <a:gd name="T120" fmla="*/ 0 w 316"/>
                <a:gd name="T121" fmla="*/ 0 h 50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16"/>
                <a:gd name="T184" fmla="*/ 0 h 506"/>
                <a:gd name="T185" fmla="*/ 316 w 316"/>
                <a:gd name="T186" fmla="*/ 506 h 50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16" h="506">
                  <a:moveTo>
                    <a:pt x="316" y="8"/>
                  </a:moveTo>
                  <a:lnTo>
                    <a:pt x="314" y="7"/>
                  </a:lnTo>
                  <a:lnTo>
                    <a:pt x="309" y="4"/>
                  </a:lnTo>
                  <a:lnTo>
                    <a:pt x="302" y="1"/>
                  </a:lnTo>
                  <a:lnTo>
                    <a:pt x="300" y="0"/>
                  </a:lnTo>
                  <a:lnTo>
                    <a:pt x="253" y="0"/>
                  </a:lnTo>
                  <a:lnTo>
                    <a:pt x="235" y="7"/>
                  </a:lnTo>
                  <a:lnTo>
                    <a:pt x="218" y="17"/>
                  </a:lnTo>
                  <a:lnTo>
                    <a:pt x="203" y="29"/>
                  </a:lnTo>
                  <a:lnTo>
                    <a:pt x="189" y="42"/>
                  </a:lnTo>
                  <a:lnTo>
                    <a:pt x="177" y="57"/>
                  </a:lnTo>
                  <a:lnTo>
                    <a:pt x="166" y="73"/>
                  </a:lnTo>
                  <a:lnTo>
                    <a:pt x="154" y="89"/>
                  </a:lnTo>
                  <a:lnTo>
                    <a:pt x="143" y="105"/>
                  </a:lnTo>
                  <a:lnTo>
                    <a:pt x="131" y="125"/>
                  </a:lnTo>
                  <a:lnTo>
                    <a:pt x="120" y="144"/>
                  </a:lnTo>
                  <a:lnTo>
                    <a:pt x="107" y="165"/>
                  </a:lnTo>
                  <a:lnTo>
                    <a:pt x="94" y="185"/>
                  </a:lnTo>
                  <a:lnTo>
                    <a:pt x="81" y="207"/>
                  </a:lnTo>
                  <a:lnTo>
                    <a:pt x="69" y="228"/>
                  </a:lnTo>
                  <a:lnTo>
                    <a:pt x="56" y="251"/>
                  </a:lnTo>
                  <a:lnTo>
                    <a:pt x="44" y="273"/>
                  </a:lnTo>
                  <a:lnTo>
                    <a:pt x="33" y="296"/>
                  </a:lnTo>
                  <a:lnTo>
                    <a:pt x="24" y="320"/>
                  </a:lnTo>
                  <a:lnTo>
                    <a:pt x="15" y="343"/>
                  </a:lnTo>
                  <a:lnTo>
                    <a:pt x="9" y="368"/>
                  </a:lnTo>
                  <a:lnTo>
                    <a:pt x="3" y="393"/>
                  </a:lnTo>
                  <a:lnTo>
                    <a:pt x="1" y="418"/>
                  </a:lnTo>
                  <a:lnTo>
                    <a:pt x="0" y="443"/>
                  </a:lnTo>
                  <a:lnTo>
                    <a:pt x="2" y="468"/>
                  </a:lnTo>
                  <a:lnTo>
                    <a:pt x="3" y="482"/>
                  </a:lnTo>
                  <a:lnTo>
                    <a:pt x="7" y="493"/>
                  </a:lnTo>
                  <a:lnTo>
                    <a:pt x="12" y="500"/>
                  </a:lnTo>
                  <a:lnTo>
                    <a:pt x="19" y="503"/>
                  </a:lnTo>
                  <a:lnTo>
                    <a:pt x="28" y="505"/>
                  </a:lnTo>
                  <a:lnTo>
                    <a:pt x="39" y="506"/>
                  </a:lnTo>
                  <a:lnTo>
                    <a:pt x="49" y="506"/>
                  </a:lnTo>
                  <a:lnTo>
                    <a:pt x="61" y="506"/>
                  </a:lnTo>
                  <a:lnTo>
                    <a:pt x="63" y="505"/>
                  </a:lnTo>
                  <a:lnTo>
                    <a:pt x="66" y="502"/>
                  </a:lnTo>
                  <a:lnTo>
                    <a:pt x="70" y="497"/>
                  </a:lnTo>
                  <a:lnTo>
                    <a:pt x="73" y="492"/>
                  </a:lnTo>
                  <a:lnTo>
                    <a:pt x="76" y="485"/>
                  </a:lnTo>
                  <a:lnTo>
                    <a:pt x="79" y="477"/>
                  </a:lnTo>
                  <a:lnTo>
                    <a:pt x="80" y="469"/>
                  </a:lnTo>
                  <a:lnTo>
                    <a:pt x="81" y="462"/>
                  </a:lnTo>
                  <a:lnTo>
                    <a:pt x="103" y="406"/>
                  </a:lnTo>
                  <a:lnTo>
                    <a:pt x="103" y="404"/>
                  </a:lnTo>
                  <a:lnTo>
                    <a:pt x="103" y="397"/>
                  </a:lnTo>
                  <a:lnTo>
                    <a:pt x="103" y="389"/>
                  </a:lnTo>
                  <a:lnTo>
                    <a:pt x="103" y="382"/>
                  </a:lnTo>
                  <a:lnTo>
                    <a:pt x="235" y="115"/>
                  </a:lnTo>
                  <a:lnTo>
                    <a:pt x="239" y="111"/>
                  </a:lnTo>
                  <a:lnTo>
                    <a:pt x="242" y="107"/>
                  </a:lnTo>
                  <a:lnTo>
                    <a:pt x="246" y="104"/>
                  </a:lnTo>
                  <a:lnTo>
                    <a:pt x="251" y="100"/>
                  </a:lnTo>
                  <a:lnTo>
                    <a:pt x="316" y="17"/>
                  </a:lnTo>
                  <a:lnTo>
                    <a:pt x="316" y="16"/>
                  </a:lnTo>
                  <a:lnTo>
                    <a:pt x="316" y="13"/>
                  </a:lnTo>
                  <a:lnTo>
                    <a:pt x="316" y="9"/>
                  </a:lnTo>
                  <a:lnTo>
                    <a:pt x="316" y="8"/>
                  </a:lnTo>
                  <a:close/>
                </a:path>
              </a:pathLst>
            </a:custGeom>
            <a:solidFill>
              <a:srgbClr val="FFCC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auto">
            <a:xfrm>
              <a:off x="2351" y="956"/>
              <a:ext cx="103" cy="217"/>
            </a:xfrm>
            <a:custGeom>
              <a:avLst/>
              <a:gdLst>
                <a:gd name="T0" fmla="*/ 0 w 273"/>
                <a:gd name="T1" fmla="*/ 0 h 579"/>
                <a:gd name="T2" fmla="*/ 0 w 273"/>
                <a:gd name="T3" fmla="*/ 0 h 579"/>
                <a:gd name="T4" fmla="*/ 0 w 273"/>
                <a:gd name="T5" fmla="*/ 0 h 579"/>
                <a:gd name="T6" fmla="*/ 0 w 273"/>
                <a:gd name="T7" fmla="*/ 0 h 579"/>
                <a:gd name="T8" fmla="*/ 0 w 273"/>
                <a:gd name="T9" fmla="*/ 0 h 579"/>
                <a:gd name="T10" fmla="*/ 0 w 273"/>
                <a:gd name="T11" fmla="*/ 0 h 579"/>
                <a:gd name="T12" fmla="*/ 0 w 273"/>
                <a:gd name="T13" fmla="*/ 0 h 579"/>
                <a:gd name="T14" fmla="*/ 0 w 273"/>
                <a:gd name="T15" fmla="*/ 0 h 579"/>
                <a:gd name="T16" fmla="*/ 0 w 273"/>
                <a:gd name="T17" fmla="*/ 0 h 579"/>
                <a:gd name="T18" fmla="*/ 0 w 273"/>
                <a:gd name="T19" fmla="*/ 0 h 579"/>
                <a:gd name="T20" fmla="*/ 0 w 273"/>
                <a:gd name="T21" fmla="*/ 0 h 579"/>
                <a:gd name="T22" fmla="*/ 0 w 273"/>
                <a:gd name="T23" fmla="*/ 0 h 579"/>
                <a:gd name="T24" fmla="*/ 0 w 273"/>
                <a:gd name="T25" fmla="*/ 0 h 579"/>
                <a:gd name="T26" fmla="*/ 0 w 273"/>
                <a:gd name="T27" fmla="*/ 0 h 579"/>
                <a:gd name="T28" fmla="*/ 0 w 273"/>
                <a:gd name="T29" fmla="*/ 0 h 579"/>
                <a:gd name="T30" fmla="*/ 0 w 273"/>
                <a:gd name="T31" fmla="*/ 0 h 579"/>
                <a:gd name="T32" fmla="*/ 0 w 273"/>
                <a:gd name="T33" fmla="*/ 0 h 579"/>
                <a:gd name="T34" fmla="*/ 0 w 273"/>
                <a:gd name="T35" fmla="*/ 0 h 579"/>
                <a:gd name="T36" fmla="*/ 0 w 273"/>
                <a:gd name="T37" fmla="*/ 0 h 579"/>
                <a:gd name="T38" fmla="*/ 0 w 273"/>
                <a:gd name="T39" fmla="*/ 0 h 579"/>
                <a:gd name="T40" fmla="*/ 0 w 273"/>
                <a:gd name="T41" fmla="*/ 0 h 579"/>
                <a:gd name="T42" fmla="*/ 0 w 273"/>
                <a:gd name="T43" fmla="*/ 0 h 579"/>
                <a:gd name="T44" fmla="*/ 0 w 273"/>
                <a:gd name="T45" fmla="*/ 0 h 579"/>
                <a:gd name="T46" fmla="*/ 0 w 273"/>
                <a:gd name="T47" fmla="*/ 0 h 579"/>
                <a:gd name="T48" fmla="*/ 0 w 273"/>
                <a:gd name="T49" fmla="*/ 0 h 579"/>
                <a:gd name="T50" fmla="*/ 0 w 273"/>
                <a:gd name="T51" fmla="*/ 0 h 579"/>
                <a:gd name="T52" fmla="*/ 0 w 273"/>
                <a:gd name="T53" fmla="*/ 0 h 579"/>
                <a:gd name="T54" fmla="*/ 0 w 273"/>
                <a:gd name="T55" fmla="*/ 0 h 579"/>
                <a:gd name="T56" fmla="*/ 0 w 273"/>
                <a:gd name="T57" fmla="*/ 0 h 579"/>
                <a:gd name="T58" fmla="*/ 0 w 273"/>
                <a:gd name="T59" fmla="*/ 0 h 579"/>
                <a:gd name="T60" fmla="*/ 0 w 273"/>
                <a:gd name="T61" fmla="*/ 0 h 579"/>
                <a:gd name="T62" fmla="*/ 0 w 273"/>
                <a:gd name="T63" fmla="*/ 0 h 579"/>
                <a:gd name="T64" fmla="*/ 0 w 273"/>
                <a:gd name="T65" fmla="*/ 0 h 579"/>
                <a:gd name="T66" fmla="*/ 0 w 273"/>
                <a:gd name="T67" fmla="*/ 0 h 579"/>
                <a:gd name="T68" fmla="*/ 0 w 273"/>
                <a:gd name="T69" fmla="*/ 0 h 57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73"/>
                <a:gd name="T106" fmla="*/ 0 h 579"/>
                <a:gd name="T107" fmla="*/ 273 w 273"/>
                <a:gd name="T108" fmla="*/ 579 h 57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73" h="579">
                  <a:moveTo>
                    <a:pt x="273" y="74"/>
                  </a:moveTo>
                  <a:lnTo>
                    <a:pt x="272" y="63"/>
                  </a:lnTo>
                  <a:lnTo>
                    <a:pt x="267" y="52"/>
                  </a:lnTo>
                  <a:lnTo>
                    <a:pt x="258" y="43"/>
                  </a:lnTo>
                  <a:lnTo>
                    <a:pt x="249" y="33"/>
                  </a:lnTo>
                  <a:lnTo>
                    <a:pt x="238" y="23"/>
                  </a:lnTo>
                  <a:lnTo>
                    <a:pt x="225" y="15"/>
                  </a:lnTo>
                  <a:lnTo>
                    <a:pt x="213" y="6"/>
                  </a:lnTo>
                  <a:lnTo>
                    <a:pt x="203" y="0"/>
                  </a:lnTo>
                  <a:lnTo>
                    <a:pt x="201" y="0"/>
                  </a:lnTo>
                  <a:lnTo>
                    <a:pt x="196" y="0"/>
                  </a:lnTo>
                  <a:lnTo>
                    <a:pt x="190" y="0"/>
                  </a:lnTo>
                  <a:lnTo>
                    <a:pt x="183" y="0"/>
                  </a:lnTo>
                  <a:lnTo>
                    <a:pt x="176" y="0"/>
                  </a:lnTo>
                  <a:lnTo>
                    <a:pt x="167" y="2"/>
                  </a:lnTo>
                  <a:lnTo>
                    <a:pt x="160" y="6"/>
                  </a:lnTo>
                  <a:lnTo>
                    <a:pt x="155" y="16"/>
                  </a:lnTo>
                  <a:lnTo>
                    <a:pt x="148" y="20"/>
                  </a:lnTo>
                  <a:lnTo>
                    <a:pt x="140" y="24"/>
                  </a:lnTo>
                  <a:lnTo>
                    <a:pt x="132" y="31"/>
                  </a:lnTo>
                  <a:lnTo>
                    <a:pt x="127" y="43"/>
                  </a:lnTo>
                  <a:lnTo>
                    <a:pt x="74" y="127"/>
                  </a:lnTo>
                  <a:lnTo>
                    <a:pt x="68" y="154"/>
                  </a:lnTo>
                  <a:lnTo>
                    <a:pt x="62" y="181"/>
                  </a:lnTo>
                  <a:lnTo>
                    <a:pt x="54" y="207"/>
                  </a:lnTo>
                  <a:lnTo>
                    <a:pt x="48" y="234"/>
                  </a:lnTo>
                  <a:lnTo>
                    <a:pt x="41" y="259"/>
                  </a:lnTo>
                  <a:lnTo>
                    <a:pt x="34" y="286"/>
                  </a:lnTo>
                  <a:lnTo>
                    <a:pt x="28" y="312"/>
                  </a:lnTo>
                  <a:lnTo>
                    <a:pt x="22" y="339"/>
                  </a:lnTo>
                  <a:lnTo>
                    <a:pt x="16" y="365"/>
                  </a:lnTo>
                  <a:lnTo>
                    <a:pt x="12" y="392"/>
                  </a:lnTo>
                  <a:lnTo>
                    <a:pt x="7" y="419"/>
                  </a:lnTo>
                  <a:lnTo>
                    <a:pt x="3" y="445"/>
                  </a:lnTo>
                  <a:lnTo>
                    <a:pt x="1" y="473"/>
                  </a:lnTo>
                  <a:lnTo>
                    <a:pt x="0" y="500"/>
                  </a:lnTo>
                  <a:lnTo>
                    <a:pt x="0" y="527"/>
                  </a:lnTo>
                  <a:lnTo>
                    <a:pt x="2" y="555"/>
                  </a:lnTo>
                  <a:lnTo>
                    <a:pt x="8" y="560"/>
                  </a:lnTo>
                  <a:lnTo>
                    <a:pt x="15" y="564"/>
                  </a:lnTo>
                  <a:lnTo>
                    <a:pt x="21" y="568"/>
                  </a:lnTo>
                  <a:lnTo>
                    <a:pt x="29" y="570"/>
                  </a:lnTo>
                  <a:lnTo>
                    <a:pt x="35" y="573"/>
                  </a:lnTo>
                  <a:lnTo>
                    <a:pt x="41" y="575"/>
                  </a:lnTo>
                  <a:lnTo>
                    <a:pt x="48" y="577"/>
                  </a:lnTo>
                  <a:lnTo>
                    <a:pt x="54" y="579"/>
                  </a:lnTo>
                  <a:lnTo>
                    <a:pt x="56" y="579"/>
                  </a:lnTo>
                  <a:lnTo>
                    <a:pt x="61" y="578"/>
                  </a:lnTo>
                  <a:lnTo>
                    <a:pt x="67" y="576"/>
                  </a:lnTo>
                  <a:lnTo>
                    <a:pt x="74" y="572"/>
                  </a:lnTo>
                  <a:lnTo>
                    <a:pt x="74" y="544"/>
                  </a:lnTo>
                  <a:lnTo>
                    <a:pt x="75" y="515"/>
                  </a:lnTo>
                  <a:lnTo>
                    <a:pt x="79" y="487"/>
                  </a:lnTo>
                  <a:lnTo>
                    <a:pt x="83" y="460"/>
                  </a:lnTo>
                  <a:lnTo>
                    <a:pt x="90" y="432"/>
                  </a:lnTo>
                  <a:lnTo>
                    <a:pt x="97" y="405"/>
                  </a:lnTo>
                  <a:lnTo>
                    <a:pt x="104" y="379"/>
                  </a:lnTo>
                  <a:lnTo>
                    <a:pt x="114" y="353"/>
                  </a:lnTo>
                  <a:lnTo>
                    <a:pt x="125" y="327"/>
                  </a:lnTo>
                  <a:lnTo>
                    <a:pt x="135" y="302"/>
                  </a:lnTo>
                  <a:lnTo>
                    <a:pt x="147" y="279"/>
                  </a:lnTo>
                  <a:lnTo>
                    <a:pt x="159" y="256"/>
                  </a:lnTo>
                  <a:lnTo>
                    <a:pt x="171" y="234"/>
                  </a:lnTo>
                  <a:lnTo>
                    <a:pt x="183" y="213"/>
                  </a:lnTo>
                  <a:lnTo>
                    <a:pt x="195" y="193"/>
                  </a:lnTo>
                  <a:lnTo>
                    <a:pt x="208" y="173"/>
                  </a:lnTo>
                  <a:lnTo>
                    <a:pt x="210" y="167"/>
                  </a:lnTo>
                  <a:lnTo>
                    <a:pt x="217" y="159"/>
                  </a:lnTo>
                  <a:lnTo>
                    <a:pt x="223" y="152"/>
                  </a:lnTo>
                  <a:lnTo>
                    <a:pt x="228" y="145"/>
                  </a:lnTo>
                  <a:lnTo>
                    <a:pt x="273" y="74"/>
                  </a:lnTo>
                  <a:close/>
                </a:path>
              </a:pathLst>
            </a:custGeom>
            <a:solidFill>
              <a:srgbClr val="FFCC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auto">
            <a:xfrm>
              <a:off x="2036" y="1200"/>
              <a:ext cx="396" cy="662"/>
            </a:xfrm>
            <a:custGeom>
              <a:avLst/>
              <a:gdLst>
                <a:gd name="T0" fmla="*/ 0 w 1056"/>
                <a:gd name="T1" fmla="*/ 0 h 1763"/>
                <a:gd name="T2" fmla="*/ 0 w 1056"/>
                <a:gd name="T3" fmla="*/ 0 h 1763"/>
                <a:gd name="T4" fmla="*/ 0 w 1056"/>
                <a:gd name="T5" fmla="*/ 0 h 1763"/>
                <a:gd name="T6" fmla="*/ 0 w 1056"/>
                <a:gd name="T7" fmla="*/ 0 h 1763"/>
                <a:gd name="T8" fmla="*/ 0 w 1056"/>
                <a:gd name="T9" fmla="*/ 0 h 1763"/>
                <a:gd name="T10" fmla="*/ 0 w 1056"/>
                <a:gd name="T11" fmla="*/ 0 h 1763"/>
                <a:gd name="T12" fmla="*/ 0 w 1056"/>
                <a:gd name="T13" fmla="*/ 0 h 1763"/>
                <a:gd name="T14" fmla="*/ 0 w 1056"/>
                <a:gd name="T15" fmla="*/ 0 h 1763"/>
                <a:gd name="T16" fmla="*/ 0 w 1056"/>
                <a:gd name="T17" fmla="*/ 0 h 1763"/>
                <a:gd name="T18" fmla="*/ 0 w 1056"/>
                <a:gd name="T19" fmla="*/ 0 h 1763"/>
                <a:gd name="T20" fmla="*/ 0 w 1056"/>
                <a:gd name="T21" fmla="*/ 0 h 1763"/>
                <a:gd name="T22" fmla="*/ 0 w 1056"/>
                <a:gd name="T23" fmla="*/ 0 h 1763"/>
                <a:gd name="T24" fmla="*/ 0 w 1056"/>
                <a:gd name="T25" fmla="*/ 0 h 1763"/>
                <a:gd name="T26" fmla="*/ 0 w 1056"/>
                <a:gd name="T27" fmla="*/ 0 h 1763"/>
                <a:gd name="T28" fmla="*/ 0 w 1056"/>
                <a:gd name="T29" fmla="*/ 0 h 1763"/>
                <a:gd name="T30" fmla="*/ 0 w 1056"/>
                <a:gd name="T31" fmla="*/ 0 h 1763"/>
                <a:gd name="T32" fmla="*/ 0 w 1056"/>
                <a:gd name="T33" fmla="*/ 0 h 1763"/>
                <a:gd name="T34" fmla="*/ 0 w 1056"/>
                <a:gd name="T35" fmla="*/ 0 h 1763"/>
                <a:gd name="T36" fmla="*/ 0 w 1056"/>
                <a:gd name="T37" fmla="*/ 0 h 1763"/>
                <a:gd name="T38" fmla="*/ 0 w 1056"/>
                <a:gd name="T39" fmla="*/ 0 h 1763"/>
                <a:gd name="T40" fmla="*/ 0 w 1056"/>
                <a:gd name="T41" fmla="*/ 0 h 1763"/>
                <a:gd name="T42" fmla="*/ 0 w 1056"/>
                <a:gd name="T43" fmla="*/ 0 h 1763"/>
                <a:gd name="T44" fmla="*/ 0 w 1056"/>
                <a:gd name="T45" fmla="*/ 0 h 1763"/>
                <a:gd name="T46" fmla="*/ 0 w 1056"/>
                <a:gd name="T47" fmla="*/ 0 h 1763"/>
                <a:gd name="T48" fmla="*/ 0 w 1056"/>
                <a:gd name="T49" fmla="*/ 0 h 1763"/>
                <a:gd name="T50" fmla="*/ 0 w 1056"/>
                <a:gd name="T51" fmla="*/ 0 h 1763"/>
                <a:gd name="T52" fmla="*/ 0 w 1056"/>
                <a:gd name="T53" fmla="*/ 0 h 1763"/>
                <a:gd name="T54" fmla="*/ 0 w 1056"/>
                <a:gd name="T55" fmla="*/ 0 h 1763"/>
                <a:gd name="T56" fmla="*/ 0 w 1056"/>
                <a:gd name="T57" fmla="*/ 0 h 1763"/>
                <a:gd name="T58" fmla="*/ 0 w 1056"/>
                <a:gd name="T59" fmla="*/ 0 h 1763"/>
                <a:gd name="T60" fmla="*/ 0 w 1056"/>
                <a:gd name="T61" fmla="*/ 0 h 1763"/>
                <a:gd name="T62" fmla="*/ 0 w 1056"/>
                <a:gd name="T63" fmla="*/ 0 h 1763"/>
                <a:gd name="T64" fmla="*/ 0 w 1056"/>
                <a:gd name="T65" fmla="*/ 0 h 1763"/>
                <a:gd name="T66" fmla="*/ 0 w 1056"/>
                <a:gd name="T67" fmla="*/ 0 h 1763"/>
                <a:gd name="T68" fmla="*/ 0 w 1056"/>
                <a:gd name="T69" fmla="*/ 0 h 1763"/>
                <a:gd name="T70" fmla="*/ 0 w 1056"/>
                <a:gd name="T71" fmla="*/ 0 h 1763"/>
                <a:gd name="T72" fmla="*/ 0 w 1056"/>
                <a:gd name="T73" fmla="*/ 0 h 1763"/>
                <a:gd name="T74" fmla="*/ 0 w 1056"/>
                <a:gd name="T75" fmla="*/ 0 h 1763"/>
                <a:gd name="T76" fmla="*/ 0 w 1056"/>
                <a:gd name="T77" fmla="*/ 0 h 1763"/>
                <a:gd name="T78" fmla="*/ 0 w 1056"/>
                <a:gd name="T79" fmla="*/ 0 h 1763"/>
                <a:gd name="T80" fmla="*/ 0 w 1056"/>
                <a:gd name="T81" fmla="*/ 0 h 1763"/>
                <a:gd name="T82" fmla="*/ 0 w 1056"/>
                <a:gd name="T83" fmla="*/ 0 h 1763"/>
                <a:gd name="T84" fmla="*/ 0 w 1056"/>
                <a:gd name="T85" fmla="*/ 0 h 1763"/>
                <a:gd name="T86" fmla="*/ 0 w 1056"/>
                <a:gd name="T87" fmla="*/ 0 h 1763"/>
                <a:gd name="T88" fmla="*/ 0 w 1056"/>
                <a:gd name="T89" fmla="*/ 0 h 1763"/>
                <a:gd name="T90" fmla="*/ 0 w 1056"/>
                <a:gd name="T91" fmla="*/ 0 h 1763"/>
                <a:gd name="T92" fmla="*/ 0 w 1056"/>
                <a:gd name="T93" fmla="*/ 0 h 1763"/>
                <a:gd name="T94" fmla="*/ 0 w 1056"/>
                <a:gd name="T95" fmla="*/ 0 h 1763"/>
                <a:gd name="T96" fmla="*/ 0 w 1056"/>
                <a:gd name="T97" fmla="*/ 0 h 1763"/>
                <a:gd name="T98" fmla="*/ 0 w 1056"/>
                <a:gd name="T99" fmla="*/ 0 h 1763"/>
                <a:gd name="T100" fmla="*/ 0 w 1056"/>
                <a:gd name="T101" fmla="*/ 0 h 1763"/>
                <a:gd name="T102" fmla="*/ 0 w 1056"/>
                <a:gd name="T103" fmla="*/ 0 h 1763"/>
                <a:gd name="T104" fmla="*/ 0 w 1056"/>
                <a:gd name="T105" fmla="*/ 0 h 1763"/>
                <a:gd name="T106" fmla="*/ 0 w 1056"/>
                <a:gd name="T107" fmla="*/ 0 h 1763"/>
                <a:gd name="T108" fmla="*/ 0 w 1056"/>
                <a:gd name="T109" fmla="*/ 0 h 1763"/>
                <a:gd name="T110" fmla="*/ 0 w 1056"/>
                <a:gd name="T111" fmla="*/ 0 h 1763"/>
                <a:gd name="T112" fmla="*/ 0 w 1056"/>
                <a:gd name="T113" fmla="*/ 0 h 1763"/>
                <a:gd name="T114" fmla="*/ 0 w 1056"/>
                <a:gd name="T115" fmla="*/ 0 h 1763"/>
                <a:gd name="T116" fmla="*/ 0 w 1056"/>
                <a:gd name="T117" fmla="*/ 0 h 1763"/>
                <a:gd name="T118" fmla="*/ 0 w 1056"/>
                <a:gd name="T119" fmla="*/ 0 h 1763"/>
                <a:gd name="T120" fmla="*/ 0 w 1056"/>
                <a:gd name="T121" fmla="*/ 0 h 1763"/>
                <a:gd name="T122" fmla="*/ 0 w 1056"/>
                <a:gd name="T123" fmla="*/ 0 h 1763"/>
                <a:gd name="T124" fmla="*/ 0 w 1056"/>
                <a:gd name="T125" fmla="*/ 0 h 176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056"/>
                <a:gd name="T190" fmla="*/ 0 h 1763"/>
                <a:gd name="T191" fmla="*/ 1056 w 1056"/>
                <a:gd name="T192" fmla="*/ 1763 h 176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056" h="1763">
                  <a:moveTo>
                    <a:pt x="1040" y="8"/>
                  </a:moveTo>
                  <a:lnTo>
                    <a:pt x="1039" y="7"/>
                  </a:lnTo>
                  <a:lnTo>
                    <a:pt x="1037" y="4"/>
                  </a:lnTo>
                  <a:lnTo>
                    <a:pt x="1034" y="1"/>
                  </a:lnTo>
                  <a:lnTo>
                    <a:pt x="1033" y="0"/>
                  </a:lnTo>
                  <a:lnTo>
                    <a:pt x="1004" y="29"/>
                  </a:lnTo>
                  <a:lnTo>
                    <a:pt x="976" y="60"/>
                  </a:lnTo>
                  <a:lnTo>
                    <a:pt x="950" y="91"/>
                  </a:lnTo>
                  <a:lnTo>
                    <a:pt x="923" y="123"/>
                  </a:lnTo>
                  <a:lnTo>
                    <a:pt x="897" y="156"/>
                  </a:lnTo>
                  <a:lnTo>
                    <a:pt x="873" y="189"/>
                  </a:lnTo>
                  <a:lnTo>
                    <a:pt x="848" y="224"/>
                  </a:lnTo>
                  <a:lnTo>
                    <a:pt x="825" y="257"/>
                  </a:lnTo>
                  <a:lnTo>
                    <a:pt x="800" y="290"/>
                  </a:lnTo>
                  <a:lnTo>
                    <a:pt x="776" y="325"/>
                  </a:lnTo>
                  <a:lnTo>
                    <a:pt x="752" y="358"/>
                  </a:lnTo>
                  <a:lnTo>
                    <a:pt x="727" y="391"/>
                  </a:lnTo>
                  <a:lnTo>
                    <a:pt x="702" y="423"/>
                  </a:lnTo>
                  <a:lnTo>
                    <a:pt x="677" y="454"/>
                  </a:lnTo>
                  <a:lnTo>
                    <a:pt x="650" y="486"/>
                  </a:lnTo>
                  <a:lnTo>
                    <a:pt x="622" y="515"/>
                  </a:lnTo>
                  <a:lnTo>
                    <a:pt x="614" y="519"/>
                  </a:lnTo>
                  <a:lnTo>
                    <a:pt x="608" y="521"/>
                  </a:lnTo>
                  <a:lnTo>
                    <a:pt x="604" y="520"/>
                  </a:lnTo>
                  <a:lnTo>
                    <a:pt x="601" y="518"/>
                  </a:lnTo>
                  <a:lnTo>
                    <a:pt x="598" y="514"/>
                  </a:lnTo>
                  <a:lnTo>
                    <a:pt x="595" y="508"/>
                  </a:lnTo>
                  <a:lnTo>
                    <a:pt x="593" y="502"/>
                  </a:lnTo>
                  <a:lnTo>
                    <a:pt x="591" y="494"/>
                  </a:lnTo>
                  <a:lnTo>
                    <a:pt x="645" y="379"/>
                  </a:lnTo>
                  <a:lnTo>
                    <a:pt x="646" y="371"/>
                  </a:lnTo>
                  <a:lnTo>
                    <a:pt x="650" y="367"/>
                  </a:lnTo>
                  <a:lnTo>
                    <a:pt x="655" y="364"/>
                  </a:lnTo>
                  <a:lnTo>
                    <a:pt x="661" y="358"/>
                  </a:lnTo>
                  <a:lnTo>
                    <a:pt x="804" y="153"/>
                  </a:lnTo>
                  <a:lnTo>
                    <a:pt x="805" y="146"/>
                  </a:lnTo>
                  <a:lnTo>
                    <a:pt x="808" y="141"/>
                  </a:lnTo>
                  <a:lnTo>
                    <a:pt x="811" y="137"/>
                  </a:lnTo>
                  <a:lnTo>
                    <a:pt x="812" y="132"/>
                  </a:lnTo>
                  <a:lnTo>
                    <a:pt x="861" y="52"/>
                  </a:lnTo>
                  <a:lnTo>
                    <a:pt x="859" y="47"/>
                  </a:lnTo>
                  <a:lnTo>
                    <a:pt x="854" y="44"/>
                  </a:lnTo>
                  <a:lnTo>
                    <a:pt x="848" y="43"/>
                  </a:lnTo>
                  <a:lnTo>
                    <a:pt x="841" y="43"/>
                  </a:lnTo>
                  <a:lnTo>
                    <a:pt x="832" y="43"/>
                  </a:lnTo>
                  <a:lnTo>
                    <a:pt x="824" y="40"/>
                  </a:lnTo>
                  <a:lnTo>
                    <a:pt x="814" y="38"/>
                  </a:lnTo>
                  <a:lnTo>
                    <a:pt x="806" y="32"/>
                  </a:lnTo>
                  <a:lnTo>
                    <a:pt x="805" y="32"/>
                  </a:lnTo>
                  <a:lnTo>
                    <a:pt x="800" y="34"/>
                  </a:lnTo>
                  <a:lnTo>
                    <a:pt x="794" y="38"/>
                  </a:lnTo>
                  <a:lnTo>
                    <a:pt x="785" y="48"/>
                  </a:lnTo>
                  <a:lnTo>
                    <a:pt x="758" y="72"/>
                  </a:lnTo>
                  <a:lnTo>
                    <a:pt x="731" y="97"/>
                  </a:lnTo>
                  <a:lnTo>
                    <a:pt x="706" y="121"/>
                  </a:lnTo>
                  <a:lnTo>
                    <a:pt x="683" y="147"/>
                  </a:lnTo>
                  <a:lnTo>
                    <a:pt x="661" y="173"/>
                  </a:lnTo>
                  <a:lnTo>
                    <a:pt x="640" y="200"/>
                  </a:lnTo>
                  <a:lnTo>
                    <a:pt x="620" y="228"/>
                  </a:lnTo>
                  <a:lnTo>
                    <a:pt x="601" y="255"/>
                  </a:lnTo>
                  <a:lnTo>
                    <a:pt x="583" y="284"/>
                  </a:lnTo>
                  <a:lnTo>
                    <a:pt x="564" y="312"/>
                  </a:lnTo>
                  <a:lnTo>
                    <a:pt x="547" y="341"/>
                  </a:lnTo>
                  <a:lnTo>
                    <a:pt x="530" y="371"/>
                  </a:lnTo>
                  <a:lnTo>
                    <a:pt x="513" y="400"/>
                  </a:lnTo>
                  <a:lnTo>
                    <a:pt x="496" y="431"/>
                  </a:lnTo>
                  <a:lnTo>
                    <a:pt x="480" y="462"/>
                  </a:lnTo>
                  <a:lnTo>
                    <a:pt x="463" y="492"/>
                  </a:lnTo>
                  <a:lnTo>
                    <a:pt x="459" y="500"/>
                  </a:lnTo>
                  <a:lnTo>
                    <a:pt x="453" y="507"/>
                  </a:lnTo>
                  <a:lnTo>
                    <a:pt x="447" y="515"/>
                  </a:lnTo>
                  <a:lnTo>
                    <a:pt x="440" y="522"/>
                  </a:lnTo>
                  <a:lnTo>
                    <a:pt x="432" y="529"/>
                  </a:lnTo>
                  <a:lnTo>
                    <a:pt x="423" y="534"/>
                  </a:lnTo>
                  <a:lnTo>
                    <a:pt x="412" y="539"/>
                  </a:lnTo>
                  <a:lnTo>
                    <a:pt x="399" y="543"/>
                  </a:lnTo>
                  <a:lnTo>
                    <a:pt x="398" y="543"/>
                  </a:lnTo>
                  <a:lnTo>
                    <a:pt x="396" y="543"/>
                  </a:lnTo>
                  <a:lnTo>
                    <a:pt x="393" y="543"/>
                  </a:lnTo>
                  <a:lnTo>
                    <a:pt x="387" y="543"/>
                  </a:lnTo>
                  <a:lnTo>
                    <a:pt x="378" y="542"/>
                  </a:lnTo>
                  <a:lnTo>
                    <a:pt x="372" y="537"/>
                  </a:lnTo>
                  <a:lnTo>
                    <a:pt x="368" y="532"/>
                  </a:lnTo>
                  <a:lnTo>
                    <a:pt x="364" y="526"/>
                  </a:lnTo>
                  <a:lnTo>
                    <a:pt x="495" y="255"/>
                  </a:lnTo>
                  <a:lnTo>
                    <a:pt x="658" y="45"/>
                  </a:lnTo>
                  <a:lnTo>
                    <a:pt x="658" y="43"/>
                  </a:lnTo>
                  <a:lnTo>
                    <a:pt x="657" y="36"/>
                  </a:lnTo>
                  <a:lnTo>
                    <a:pt x="655" y="29"/>
                  </a:lnTo>
                  <a:lnTo>
                    <a:pt x="651" y="21"/>
                  </a:lnTo>
                  <a:lnTo>
                    <a:pt x="607" y="8"/>
                  </a:lnTo>
                  <a:lnTo>
                    <a:pt x="559" y="28"/>
                  </a:lnTo>
                  <a:lnTo>
                    <a:pt x="536" y="48"/>
                  </a:lnTo>
                  <a:lnTo>
                    <a:pt x="513" y="71"/>
                  </a:lnTo>
                  <a:lnTo>
                    <a:pt x="493" y="93"/>
                  </a:lnTo>
                  <a:lnTo>
                    <a:pt x="474" y="118"/>
                  </a:lnTo>
                  <a:lnTo>
                    <a:pt x="455" y="144"/>
                  </a:lnTo>
                  <a:lnTo>
                    <a:pt x="437" y="170"/>
                  </a:lnTo>
                  <a:lnTo>
                    <a:pt x="420" y="198"/>
                  </a:lnTo>
                  <a:lnTo>
                    <a:pt x="405" y="226"/>
                  </a:lnTo>
                  <a:lnTo>
                    <a:pt x="389" y="254"/>
                  </a:lnTo>
                  <a:lnTo>
                    <a:pt x="374" y="283"/>
                  </a:lnTo>
                  <a:lnTo>
                    <a:pt x="361" y="313"/>
                  </a:lnTo>
                  <a:lnTo>
                    <a:pt x="346" y="342"/>
                  </a:lnTo>
                  <a:lnTo>
                    <a:pt x="332" y="372"/>
                  </a:lnTo>
                  <a:lnTo>
                    <a:pt x="318" y="401"/>
                  </a:lnTo>
                  <a:lnTo>
                    <a:pt x="304" y="432"/>
                  </a:lnTo>
                  <a:lnTo>
                    <a:pt x="289" y="461"/>
                  </a:lnTo>
                  <a:lnTo>
                    <a:pt x="284" y="465"/>
                  </a:lnTo>
                  <a:lnTo>
                    <a:pt x="277" y="467"/>
                  </a:lnTo>
                  <a:lnTo>
                    <a:pt x="272" y="470"/>
                  </a:lnTo>
                  <a:lnTo>
                    <a:pt x="267" y="471"/>
                  </a:lnTo>
                  <a:lnTo>
                    <a:pt x="260" y="474"/>
                  </a:lnTo>
                  <a:lnTo>
                    <a:pt x="253" y="476"/>
                  </a:lnTo>
                  <a:lnTo>
                    <a:pt x="245" y="478"/>
                  </a:lnTo>
                  <a:lnTo>
                    <a:pt x="237" y="480"/>
                  </a:lnTo>
                  <a:lnTo>
                    <a:pt x="235" y="480"/>
                  </a:lnTo>
                  <a:lnTo>
                    <a:pt x="230" y="479"/>
                  </a:lnTo>
                  <a:lnTo>
                    <a:pt x="223" y="479"/>
                  </a:lnTo>
                  <a:lnTo>
                    <a:pt x="217" y="479"/>
                  </a:lnTo>
                  <a:lnTo>
                    <a:pt x="214" y="476"/>
                  </a:lnTo>
                  <a:lnTo>
                    <a:pt x="212" y="473"/>
                  </a:lnTo>
                  <a:lnTo>
                    <a:pt x="211" y="468"/>
                  </a:lnTo>
                  <a:lnTo>
                    <a:pt x="210" y="464"/>
                  </a:lnTo>
                  <a:lnTo>
                    <a:pt x="210" y="460"/>
                  </a:lnTo>
                  <a:lnTo>
                    <a:pt x="210" y="454"/>
                  </a:lnTo>
                  <a:lnTo>
                    <a:pt x="210" y="449"/>
                  </a:lnTo>
                  <a:lnTo>
                    <a:pt x="210" y="443"/>
                  </a:lnTo>
                  <a:lnTo>
                    <a:pt x="370" y="132"/>
                  </a:lnTo>
                  <a:lnTo>
                    <a:pt x="370" y="130"/>
                  </a:lnTo>
                  <a:lnTo>
                    <a:pt x="369" y="125"/>
                  </a:lnTo>
                  <a:lnTo>
                    <a:pt x="365" y="119"/>
                  </a:lnTo>
                  <a:lnTo>
                    <a:pt x="358" y="116"/>
                  </a:lnTo>
                  <a:lnTo>
                    <a:pt x="355" y="109"/>
                  </a:lnTo>
                  <a:lnTo>
                    <a:pt x="353" y="104"/>
                  </a:lnTo>
                  <a:lnTo>
                    <a:pt x="350" y="100"/>
                  </a:lnTo>
                  <a:lnTo>
                    <a:pt x="347" y="95"/>
                  </a:lnTo>
                  <a:lnTo>
                    <a:pt x="342" y="92"/>
                  </a:lnTo>
                  <a:lnTo>
                    <a:pt x="339" y="88"/>
                  </a:lnTo>
                  <a:lnTo>
                    <a:pt x="336" y="82"/>
                  </a:lnTo>
                  <a:lnTo>
                    <a:pt x="332" y="76"/>
                  </a:lnTo>
                  <a:lnTo>
                    <a:pt x="281" y="43"/>
                  </a:lnTo>
                  <a:lnTo>
                    <a:pt x="277" y="43"/>
                  </a:lnTo>
                  <a:lnTo>
                    <a:pt x="272" y="44"/>
                  </a:lnTo>
                  <a:lnTo>
                    <a:pt x="268" y="46"/>
                  </a:lnTo>
                  <a:lnTo>
                    <a:pt x="262" y="48"/>
                  </a:lnTo>
                  <a:lnTo>
                    <a:pt x="257" y="51"/>
                  </a:lnTo>
                  <a:lnTo>
                    <a:pt x="252" y="56"/>
                  </a:lnTo>
                  <a:lnTo>
                    <a:pt x="247" y="61"/>
                  </a:lnTo>
                  <a:lnTo>
                    <a:pt x="244" y="66"/>
                  </a:lnTo>
                  <a:lnTo>
                    <a:pt x="142" y="241"/>
                  </a:lnTo>
                  <a:lnTo>
                    <a:pt x="82" y="456"/>
                  </a:lnTo>
                  <a:lnTo>
                    <a:pt x="62" y="505"/>
                  </a:lnTo>
                  <a:lnTo>
                    <a:pt x="55" y="524"/>
                  </a:lnTo>
                  <a:lnTo>
                    <a:pt x="49" y="544"/>
                  </a:lnTo>
                  <a:lnTo>
                    <a:pt x="42" y="564"/>
                  </a:lnTo>
                  <a:lnTo>
                    <a:pt x="34" y="585"/>
                  </a:lnTo>
                  <a:lnTo>
                    <a:pt x="27" y="605"/>
                  </a:lnTo>
                  <a:lnTo>
                    <a:pt x="20" y="627"/>
                  </a:lnTo>
                  <a:lnTo>
                    <a:pt x="14" y="647"/>
                  </a:lnTo>
                  <a:lnTo>
                    <a:pt x="8" y="669"/>
                  </a:lnTo>
                  <a:lnTo>
                    <a:pt x="4" y="690"/>
                  </a:lnTo>
                  <a:lnTo>
                    <a:pt x="1" y="712"/>
                  </a:lnTo>
                  <a:lnTo>
                    <a:pt x="0" y="732"/>
                  </a:lnTo>
                  <a:lnTo>
                    <a:pt x="1" y="754"/>
                  </a:lnTo>
                  <a:lnTo>
                    <a:pt x="5" y="774"/>
                  </a:lnTo>
                  <a:lnTo>
                    <a:pt x="11" y="795"/>
                  </a:lnTo>
                  <a:lnTo>
                    <a:pt x="20" y="814"/>
                  </a:lnTo>
                  <a:lnTo>
                    <a:pt x="32" y="834"/>
                  </a:lnTo>
                  <a:lnTo>
                    <a:pt x="199" y="1061"/>
                  </a:lnTo>
                  <a:lnTo>
                    <a:pt x="204" y="1065"/>
                  </a:lnTo>
                  <a:lnTo>
                    <a:pt x="207" y="1071"/>
                  </a:lnTo>
                  <a:lnTo>
                    <a:pt x="210" y="1079"/>
                  </a:lnTo>
                  <a:lnTo>
                    <a:pt x="214" y="1090"/>
                  </a:lnTo>
                  <a:lnTo>
                    <a:pt x="302" y="1328"/>
                  </a:lnTo>
                  <a:lnTo>
                    <a:pt x="302" y="1332"/>
                  </a:lnTo>
                  <a:lnTo>
                    <a:pt x="302" y="1337"/>
                  </a:lnTo>
                  <a:lnTo>
                    <a:pt x="301" y="1341"/>
                  </a:lnTo>
                  <a:lnTo>
                    <a:pt x="300" y="1345"/>
                  </a:lnTo>
                  <a:lnTo>
                    <a:pt x="298" y="1350"/>
                  </a:lnTo>
                  <a:lnTo>
                    <a:pt x="294" y="1355"/>
                  </a:lnTo>
                  <a:lnTo>
                    <a:pt x="290" y="1362"/>
                  </a:lnTo>
                  <a:lnTo>
                    <a:pt x="285" y="1368"/>
                  </a:lnTo>
                  <a:lnTo>
                    <a:pt x="253" y="1596"/>
                  </a:lnTo>
                  <a:lnTo>
                    <a:pt x="255" y="1598"/>
                  </a:lnTo>
                  <a:lnTo>
                    <a:pt x="262" y="1601"/>
                  </a:lnTo>
                  <a:lnTo>
                    <a:pt x="270" y="1604"/>
                  </a:lnTo>
                  <a:lnTo>
                    <a:pt x="277" y="1605"/>
                  </a:lnTo>
                  <a:lnTo>
                    <a:pt x="494" y="1689"/>
                  </a:lnTo>
                  <a:lnTo>
                    <a:pt x="499" y="1691"/>
                  </a:lnTo>
                  <a:lnTo>
                    <a:pt x="504" y="1696"/>
                  </a:lnTo>
                  <a:lnTo>
                    <a:pt x="505" y="1703"/>
                  </a:lnTo>
                  <a:lnTo>
                    <a:pt x="506" y="1710"/>
                  </a:lnTo>
                  <a:lnTo>
                    <a:pt x="519" y="1717"/>
                  </a:lnTo>
                  <a:lnTo>
                    <a:pt x="529" y="1724"/>
                  </a:lnTo>
                  <a:lnTo>
                    <a:pt x="539" y="1729"/>
                  </a:lnTo>
                  <a:lnTo>
                    <a:pt x="550" y="1734"/>
                  </a:lnTo>
                  <a:lnTo>
                    <a:pt x="559" y="1741"/>
                  </a:lnTo>
                  <a:lnTo>
                    <a:pt x="569" y="1747"/>
                  </a:lnTo>
                  <a:lnTo>
                    <a:pt x="579" y="1755"/>
                  </a:lnTo>
                  <a:lnTo>
                    <a:pt x="592" y="1763"/>
                  </a:lnTo>
                  <a:lnTo>
                    <a:pt x="598" y="1761"/>
                  </a:lnTo>
                  <a:lnTo>
                    <a:pt x="601" y="1755"/>
                  </a:lnTo>
                  <a:lnTo>
                    <a:pt x="603" y="1746"/>
                  </a:lnTo>
                  <a:lnTo>
                    <a:pt x="605" y="1740"/>
                  </a:lnTo>
                  <a:lnTo>
                    <a:pt x="732" y="1540"/>
                  </a:lnTo>
                  <a:lnTo>
                    <a:pt x="734" y="1536"/>
                  </a:lnTo>
                  <a:lnTo>
                    <a:pt x="737" y="1533"/>
                  </a:lnTo>
                  <a:lnTo>
                    <a:pt x="741" y="1531"/>
                  </a:lnTo>
                  <a:lnTo>
                    <a:pt x="744" y="1527"/>
                  </a:lnTo>
                  <a:lnTo>
                    <a:pt x="747" y="1523"/>
                  </a:lnTo>
                  <a:lnTo>
                    <a:pt x="750" y="1519"/>
                  </a:lnTo>
                  <a:lnTo>
                    <a:pt x="751" y="1512"/>
                  </a:lnTo>
                  <a:lnTo>
                    <a:pt x="752" y="1505"/>
                  </a:lnTo>
                  <a:lnTo>
                    <a:pt x="768" y="1483"/>
                  </a:lnTo>
                  <a:lnTo>
                    <a:pt x="784" y="1462"/>
                  </a:lnTo>
                  <a:lnTo>
                    <a:pt x="801" y="1439"/>
                  </a:lnTo>
                  <a:lnTo>
                    <a:pt x="817" y="1415"/>
                  </a:lnTo>
                  <a:lnTo>
                    <a:pt x="832" y="1392"/>
                  </a:lnTo>
                  <a:lnTo>
                    <a:pt x="847" y="1367"/>
                  </a:lnTo>
                  <a:lnTo>
                    <a:pt x="861" y="1341"/>
                  </a:lnTo>
                  <a:lnTo>
                    <a:pt x="874" y="1315"/>
                  </a:lnTo>
                  <a:lnTo>
                    <a:pt x="885" y="1288"/>
                  </a:lnTo>
                  <a:lnTo>
                    <a:pt x="894" y="1260"/>
                  </a:lnTo>
                  <a:lnTo>
                    <a:pt x="903" y="1231"/>
                  </a:lnTo>
                  <a:lnTo>
                    <a:pt x="908" y="1202"/>
                  </a:lnTo>
                  <a:lnTo>
                    <a:pt x="912" y="1173"/>
                  </a:lnTo>
                  <a:lnTo>
                    <a:pt x="913" y="1142"/>
                  </a:lnTo>
                  <a:lnTo>
                    <a:pt x="911" y="1110"/>
                  </a:lnTo>
                  <a:lnTo>
                    <a:pt x="907" y="1078"/>
                  </a:lnTo>
                  <a:lnTo>
                    <a:pt x="749" y="746"/>
                  </a:lnTo>
                  <a:lnTo>
                    <a:pt x="752" y="598"/>
                  </a:lnTo>
                  <a:lnTo>
                    <a:pt x="772" y="562"/>
                  </a:lnTo>
                  <a:lnTo>
                    <a:pt x="792" y="526"/>
                  </a:lnTo>
                  <a:lnTo>
                    <a:pt x="812" y="492"/>
                  </a:lnTo>
                  <a:lnTo>
                    <a:pt x="833" y="457"/>
                  </a:lnTo>
                  <a:lnTo>
                    <a:pt x="855" y="424"/>
                  </a:lnTo>
                  <a:lnTo>
                    <a:pt x="877" y="390"/>
                  </a:lnTo>
                  <a:lnTo>
                    <a:pt x="899" y="355"/>
                  </a:lnTo>
                  <a:lnTo>
                    <a:pt x="921" y="321"/>
                  </a:lnTo>
                  <a:lnTo>
                    <a:pt x="941" y="285"/>
                  </a:lnTo>
                  <a:lnTo>
                    <a:pt x="961" y="250"/>
                  </a:lnTo>
                  <a:lnTo>
                    <a:pt x="981" y="213"/>
                  </a:lnTo>
                  <a:lnTo>
                    <a:pt x="999" y="176"/>
                  </a:lnTo>
                  <a:lnTo>
                    <a:pt x="1016" y="137"/>
                  </a:lnTo>
                  <a:lnTo>
                    <a:pt x="1032" y="99"/>
                  </a:lnTo>
                  <a:lnTo>
                    <a:pt x="1045" y="58"/>
                  </a:lnTo>
                  <a:lnTo>
                    <a:pt x="1056" y="16"/>
                  </a:lnTo>
                  <a:lnTo>
                    <a:pt x="1054" y="15"/>
                  </a:lnTo>
                  <a:lnTo>
                    <a:pt x="1049" y="11"/>
                  </a:lnTo>
                  <a:lnTo>
                    <a:pt x="1043" y="9"/>
                  </a:lnTo>
                  <a:lnTo>
                    <a:pt x="1040" y="8"/>
                  </a:lnTo>
                  <a:close/>
                </a:path>
              </a:pathLst>
            </a:custGeom>
            <a:solidFill>
              <a:srgbClr val="FFCC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auto">
            <a:xfrm>
              <a:off x="2311" y="635"/>
              <a:ext cx="34" cy="142"/>
            </a:xfrm>
            <a:custGeom>
              <a:avLst/>
              <a:gdLst>
                <a:gd name="T0" fmla="*/ 0 w 94"/>
                <a:gd name="T1" fmla="*/ 0 h 378"/>
                <a:gd name="T2" fmla="*/ 0 w 94"/>
                <a:gd name="T3" fmla="*/ 0 h 378"/>
                <a:gd name="T4" fmla="*/ 0 w 94"/>
                <a:gd name="T5" fmla="*/ 0 h 378"/>
                <a:gd name="T6" fmla="*/ 0 w 94"/>
                <a:gd name="T7" fmla="*/ 0 h 378"/>
                <a:gd name="T8" fmla="*/ 0 w 94"/>
                <a:gd name="T9" fmla="*/ 0 h 378"/>
                <a:gd name="T10" fmla="*/ 0 w 94"/>
                <a:gd name="T11" fmla="*/ 0 h 378"/>
                <a:gd name="T12" fmla="*/ 0 w 94"/>
                <a:gd name="T13" fmla="*/ 0 h 378"/>
                <a:gd name="T14" fmla="*/ 0 w 94"/>
                <a:gd name="T15" fmla="*/ 0 h 378"/>
                <a:gd name="T16" fmla="*/ 0 w 94"/>
                <a:gd name="T17" fmla="*/ 0 h 378"/>
                <a:gd name="T18" fmla="*/ 0 w 94"/>
                <a:gd name="T19" fmla="*/ 0 h 378"/>
                <a:gd name="T20" fmla="*/ 0 w 94"/>
                <a:gd name="T21" fmla="*/ 0 h 378"/>
                <a:gd name="T22" fmla="*/ 0 w 94"/>
                <a:gd name="T23" fmla="*/ 0 h 378"/>
                <a:gd name="T24" fmla="*/ 0 w 94"/>
                <a:gd name="T25" fmla="*/ 0 h 378"/>
                <a:gd name="T26" fmla="*/ 0 w 94"/>
                <a:gd name="T27" fmla="*/ 0 h 378"/>
                <a:gd name="T28" fmla="*/ 0 w 94"/>
                <a:gd name="T29" fmla="*/ 0 h 378"/>
                <a:gd name="T30" fmla="*/ 0 w 94"/>
                <a:gd name="T31" fmla="*/ 0 h 378"/>
                <a:gd name="T32" fmla="*/ 0 w 94"/>
                <a:gd name="T33" fmla="*/ 0 h 378"/>
                <a:gd name="T34" fmla="*/ 0 w 94"/>
                <a:gd name="T35" fmla="*/ 0 h 378"/>
                <a:gd name="T36" fmla="*/ 0 w 94"/>
                <a:gd name="T37" fmla="*/ 0 h 378"/>
                <a:gd name="T38" fmla="*/ 0 w 94"/>
                <a:gd name="T39" fmla="*/ 0 h 37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94"/>
                <a:gd name="T61" fmla="*/ 0 h 378"/>
                <a:gd name="T62" fmla="*/ 94 w 94"/>
                <a:gd name="T63" fmla="*/ 378 h 37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94" h="378">
                  <a:moveTo>
                    <a:pt x="94" y="357"/>
                  </a:moveTo>
                  <a:lnTo>
                    <a:pt x="51" y="64"/>
                  </a:lnTo>
                  <a:lnTo>
                    <a:pt x="28" y="11"/>
                  </a:lnTo>
                  <a:lnTo>
                    <a:pt x="25" y="7"/>
                  </a:lnTo>
                  <a:lnTo>
                    <a:pt x="17" y="1"/>
                  </a:lnTo>
                  <a:lnTo>
                    <a:pt x="9" y="0"/>
                  </a:lnTo>
                  <a:lnTo>
                    <a:pt x="0" y="7"/>
                  </a:lnTo>
                  <a:lnTo>
                    <a:pt x="50" y="364"/>
                  </a:lnTo>
                  <a:lnTo>
                    <a:pt x="56" y="368"/>
                  </a:lnTo>
                  <a:lnTo>
                    <a:pt x="60" y="371"/>
                  </a:lnTo>
                  <a:lnTo>
                    <a:pt x="63" y="374"/>
                  </a:lnTo>
                  <a:lnTo>
                    <a:pt x="66" y="376"/>
                  </a:lnTo>
                  <a:lnTo>
                    <a:pt x="69" y="377"/>
                  </a:lnTo>
                  <a:lnTo>
                    <a:pt x="74" y="378"/>
                  </a:lnTo>
                  <a:lnTo>
                    <a:pt x="79" y="376"/>
                  </a:lnTo>
                  <a:lnTo>
                    <a:pt x="85" y="373"/>
                  </a:lnTo>
                  <a:lnTo>
                    <a:pt x="86" y="372"/>
                  </a:lnTo>
                  <a:lnTo>
                    <a:pt x="90" y="368"/>
                  </a:lnTo>
                  <a:lnTo>
                    <a:pt x="93" y="363"/>
                  </a:lnTo>
                  <a:lnTo>
                    <a:pt x="94" y="35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auto">
            <a:xfrm>
              <a:off x="2150" y="1062"/>
              <a:ext cx="181" cy="157"/>
            </a:xfrm>
            <a:custGeom>
              <a:avLst/>
              <a:gdLst>
                <a:gd name="T0" fmla="*/ 0 w 481"/>
                <a:gd name="T1" fmla="*/ 0 h 417"/>
                <a:gd name="T2" fmla="*/ 0 w 481"/>
                <a:gd name="T3" fmla="*/ 0 h 417"/>
                <a:gd name="T4" fmla="*/ 0 w 481"/>
                <a:gd name="T5" fmla="*/ 0 h 417"/>
                <a:gd name="T6" fmla="*/ 0 w 481"/>
                <a:gd name="T7" fmla="*/ 0 h 417"/>
                <a:gd name="T8" fmla="*/ 0 w 481"/>
                <a:gd name="T9" fmla="*/ 0 h 417"/>
                <a:gd name="T10" fmla="*/ 0 w 481"/>
                <a:gd name="T11" fmla="*/ 0 h 417"/>
                <a:gd name="T12" fmla="*/ 0 w 481"/>
                <a:gd name="T13" fmla="*/ 0 h 417"/>
                <a:gd name="T14" fmla="*/ 0 w 481"/>
                <a:gd name="T15" fmla="*/ 0 h 417"/>
                <a:gd name="T16" fmla="*/ 0 w 481"/>
                <a:gd name="T17" fmla="*/ 0 h 417"/>
                <a:gd name="T18" fmla="*/ 0 w 481"/>
                <a:gd name="T19" fmla="*/ 0 h 417"/>
                <a:gd name="T20" fmla="*/ 0 w 481"/>
                <a:gd name="T21" fmla="*/ 0 h 417"/>
                <a:gd name="T22" fmla="*/ 0 w 481"/>
                <a:gd name="T23" fmla="*/ 0 h 417"/>
                <a:gd name="T24" fmla="*/ 0 w 481"/>
                <a:gd name="T25" fmla="*/ 0 h 417"/>
                <a:gd name="T26" fmla="*/ 0 w 481"/>
                <a:gd name="T27" fmla="*/ 0 h 417"/>
                <a:gd name="T28" fmla="*/ 0 w 481"/>
                <a:gd name="T29" fmla="*/ 0 h 417"/>
                <a:gd name="T30" fmla="*/ 0 w 481"/>
                <a:gd name="T31" fmla="*/ 0 h 417"/>
                <a:gd name="T32" fmla="*/ 0 w 481"/>
                <a:gd name="T33" fmla="*/ 0 h 417"/>
                <a:gd name="T34" fmla="*/ 0 w 481"/>
                <a:gd name="T35" fmla="*/ 0 h 417"/>
                <a:gd name="T36" fmla="*/ 0 w 481"/>
                <a:gd name="T37" fmla="*/ 0 h 417"/>
                <a:gd name="T38" fmla="*/ 0 w 481"/>
                <a:gd name="T39" fmla="*/ 0 h 417"/>
                <a:gd name="T40" fmla="*/ 0 w 481"/>
                <a:gd name="T41" fmla="*/ 0 h 417"/>
                <a:gd name="T42" fmla="*/ 0 w 481"/>
                <a:gd name="T43" fmla="*/ 0 h 417"/>
                <a:gd name="T44" fmla="*/ 0 w 481"/>
                <a:gd name="T45" fmla="*/ 0 h 417"/>
                <a:gd name="T46" fmla="*/ 0 w 481"/>
                <a:gd name="T47" fmla="*/ 0 h 417"/>
                <a:gd name="T48" fmla="*/ 0 w 481"/>
                <a:gd name="T49" fmla="*/ 0 h 417"/>
                <a:gd name="T50" fmla="*/ 0 w 481"/>
                <a:gd name="T51" fmla="*/ 0 h 417"/>
                <a:gd name="T52" fmla="*/ 0 w 481"/>
                <a:gd name="T53" fmla="*/ 0 h 417"/>
                <a:gd name="T54" fmla="*/ 0 w 481"/>
                <a:gd name="T55" fmla="*/ 0 h 417"/>
                <a:gd name="T56" fmla="*/ 0 w 481"/>
                <a:gd name="T57" fmla="*/ 0 h 417"/>
                <a:gd name="T58" fmla="*/ 0 w 481"/>
                <a:gd name="T59" fmla="*/ 0 h 417"/>
                <a:gd name="T60" fmla="*/ 0 w 481"/>
                <a:gd name="T61" fmla="*/ 0 h 417"/>
                <a:gd name="T62" fmla="*/ 0 w 481"/>
                <a:gd name="T63" fmla="*/ 0 h 417"/>
                <a:gd name="T64" fmla="*/ 0 w 481"/>
                <a:gd name="T65" fmla="*/ 0 h 41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81"/>
                <a:gd name="T100" fmla="*/ 0 h 417"/>
                <a:gd name="T101" fmla="*/ 481 w 481"/>
                <a:gd name="T102" fmla="*/ 417 h 41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81" h="417">
                  <a:moveTo>
                    <a:pt x="474" y="323"/>
                  </a:moveTo>
                  <a:lnTo>
                    <a:pt x="455" y="275"/>
                  </a:lnTo>
                  <a:lnTo>
                    <a:pt x="455" y="266"/>
                  </a:lnTo>
                  <a:lnTo>
                    <a:pt x="455" y="261"/>
                  </a:lnTo>
                  <a:lnTo>
                    <a:pt x="455" y="255"/>
                  </a:lnTo>
                  <a:lnTo>
                    <a:pt x="455" y="251"/>
                  </a:lnTo>
                  <a:lnTo>
                    <a:pt x="454" y="249"/>
                  </a:lnTo>
                  <a:lnTo>
                    <a:pt x="453" y="246"/>
                  </a:lnTo>
                  <a:lnTo>
                    <a:pt x="450" y="243"/>
                  </a:lnTo>
                  <a:lnTo>
                    <a:pt x="447" y="238"/>
                  </a:lnTo>
                  <a:lnTo>
                    <a:pt x="463" y="10"/>
                  </a:lnTo>
                  <a:lnTo>
                    <a:pt x="457" y="2"/>
                  </a:lnTo>
                  <a:lnTo>
                    <a:pt x="447" y="0"/>
                  </a:lnTo>
                  <a:lnTo>
                    <a:pt x="436" y="0"/>
                  </a:lnTo>
                  <a:lnTo>
                    <a:pt x="423" y="1"/>
                  </a:lnTo>
                  <a:lnTo>
                    <a:pt x="408" y="4"/>
                  </a:lnTo>
                  <a:lnTo>
                    <a:pt x="393" y="8"/>
                  </a:lnTo>
                  <a:lnTo>
                    <a:pt x="378" y="11"/>
                  </a:lnTo>
                  <a:lnTo>
                    <a:pt x="364" y="12"/>
                  </a:lnTo>
                  <a:lnTo>
                    <a:pt x="335" y="23"/>
                  </a:lnTo>
                  <a:lnTo>
                    <a:pt x="306" y="35"/>
                  </a:lnTo>
                  <a:lnTo>
                    <a:pt x="279" y="49"/>
                  </a:lnTo>
                  <a:lnTo>
                    <a:pt x="251" y="64"/>
                  </a:lnTo>
                  <a:lnTo>
                    <a:pt x="225" y="81"/>
                  </a:lnTo>
                  <a:lnTo>
                    <a:pt x="199" y="99"/>
                  </a:lnTo>
                  <a:lnTo>
                    <a:pt x="174" y="119"/>
                  </a:lnTo>
                  <a:lnTo>
                    <a:pt x="151" y="139"/>
                  </a:lnTo>
                  <a:lnTo>
                    <a:pt x="127" y="162"/>
                  </a:lnTo>
                  <a:lnTo>
                    <a:pt x="105" y="184"/>
                  </a:lnTo>
                  <a:lnTo>
                    <a:pt x="84" y="208"/>
                  </a:lnTo>
                  <a:lnTo>
                    <a:pt x="65" y="233"/>
                  </a:lnTo>
                  <a:lnTo>
                    <a:pt x="46" y="258"/>
                  </a:lnTo>
                  <a:lnTo>
                    <a:pt x="30" y="283"/>
                  </a:lnTo>
                  <a:lnTo>
                    <a:pt x="14" y="309"/>
                  </a:lnTo>
                  <a:lnTo>
                    <a:pt x="0" y="335"/>
                  </a:lnTo>
                  <a:lnTo>
                    <a:pt x="3" y="345"/>
                  </a:lnTo>
                  <a:lnTo>
                    <a:pt x="9" y="351"/>
                  </a:lnTo>
                  <a:lnTo>
                    <a:pt x="15" y="358"/>
                  </a:lnTo>
                  <a:lnTo>
                    <a:pt x="24" y="363"/>
                  </a:lnTo>
                  <a:lnTo>
                    <a:pt x="32" y="370"/>
                  </a:lnTo>
                  <a:lnTo>
                    <a:pt x="41" y="376"/>
                  </a:lnTo>
                  <a:lnTo>
                    <a:pt x="48" y="385"/>
                  </a:lnTo>
                  <a:lnTo>
                    <a:pt x="55" y="396"/>
                  </a:lnTo>
                  <a:lnTo>
                    <a:pt x="59" y="397"/>
                  </a:lnTo>
                  <a:lnTo>
                    <a:pt x="63" y="399"/>
                  </a:lnTo>
                  <a:lnTo>
                    <a:pt x="67" y="403"/>
                  </a:lnTo>
                  <a:lnTo>
                    <a:pt x="73" y="406"/>
                  </a:lnTo>
                  <a:lnTo>
                    <a:pt x="78" y="410"/>
                  </a:lnTo>
                  <a:lnTo>
                    <a:pt x="83" y="414"/>
                  </a:lnTo>
                  <a:lnTo>
                    <a:pt x="90" y="416"/>
                  </a:lnTo>
                  <a:lnTo>
                    <a:pt x="98" y="417"/>
                  </a:lnTo>
                  <a:lnTo>
                    <a:pt x="112" y="415"/>
                  </a:lnTo>
                  <a:lnTo>
                    <a:pt x="126" y="408"/>
                  </a:lnTo>
                  <a:lnTo>
                    <a:pt x="139" y="398"/>
                  </a:lnTo>
                  <a:lnTo>
                    <a:pt x="152" y="385"/>
                  </a:lnTo>
                  <a:lnTo>
                    <a:pt x="164" y="371"/>
                  </a:lnTo>
                  <a:lnTo>
                    <a:pt x="177" y="356"/>
                  </a:lnTo>
                  <a:lnTo>
                    <a:pt x="190" y="341"/>
                  </a:lnTo>
                  <a:lnTo>
                    <a:pt x="203" y="327"/>
                  </a:lnTo>
                  <a:lnTo>
                    <a:pt x="347" y="321"/>
                  </a:lnTo>
                  <a:lnTo>
                    <a:pt x="402" y="342"/>
                  </a:lnTo>
                  <a:lnTo>
                    <a:pt x="481" y="323"/>
                  </a:lnTo>
                  <a:lnTo>
                    <a:pt x="480" y="323"/>
                  </a:lnTo>
                  <a:lnTo>
                    <a:pt x="478" y="323"/>
                  </a:lnTo>
                  <a:lnTo>
                    <a:pt x="475" y="323"/>
                  </a:lnTo>
                  <a:lnTo>
                    <a:pt x="474" y="323"/>
                  </a:lnTo>
                  <a:close/>
                </a:path>
              </a:pathLst>
            </a:custGeom>
            <a:solidFill>
              <a:srgbClr val="FFCC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auto">
            <a:xfrm>
              <a:off x="2064" y="1822"/>
              <a:ext cx="222" cy="173"/>
            </a:xfrm>
            <a:custGeom>
              <a:avLst/>
              <a:gdLst>
                <a:gd name="T0" fmla="*/ 0 w 592"/>
                <a:gd name="T1" fmla="*/ 0 h 461"/>
                <a:gd name="T2" fmla="*/ 0 w 592"/>
                <a:gd name="T3" fmla="*/ 0 h 461"/>
                <a:gd name="T4" fmla="*/ 0 w 592"/>
                <a:gd name="T5" fmla="*/ 0 h 461"/>
                <a:gd name="T6" fmla="*/ 0 w 592"/>
                <a:gd name="T7" fmla="*/ 0 h 461"/>
                <a:gd name="T8" fmla="*/ 0 w 592"/>
                <a:gd name="T9" fmla="*/ 0 h 461"/>
                <a:gd name="T10" fmla="*/ 0 w 592"/>
                <a:gd name="T11" fmla="*/ 0 h 461"/>
                <a:gd name="T12" fmla="*/ 0 w 592"/>
                <a:gd name="T13" fmla="*/ 0 h 461"/>
                <a:gd name="T14" fmla="*/ 0 w 592"/>
                <a:gd name="T15" fmla="*/ 0 h 461"/>
                <a:gd name="T16" fmla="*/ 0 w 592"/>
                <a:gd name="T17" fmla="*/ 0 h 461"/>
                <a:gd name="T18" fmla="*/ 0 w 592"/>
                <a:gd name="T19" fmla="*/ 0 h 461"/>
                <a:gd name="T20" fmla="*/ 0 w 592"/>
                <a:gd name="T21" fmla="*/ 0 h 461"/>
                <a:gd name="T22" fmla="*/ 0 w 592"/>
                <a:gd name="T23" fmla="*/ 0 h 461"/>
                <a:gd name="T24" fmla="*/ 0 w 592"/>
                <a:gd name="T25" fmla="*/ 0 h 461"/>
                <a:gd name="T26" fmla="*/ 0 w 592"/>
                <a:gd name="T27" fmla="*/ 0 h 461"/>
                <a:gd name="T28" fmla="*/ 0 w 592"/>
                <a:gd name="T29" fmla="*/ 0 h 461"/>
                <a:gd name="T30" fmla="*/ 0 w 592"/>
                <a:gd name="T31" fmla="*/ 0 h 461"/>
                <a:gd name="T32" fmla="*/ 0 w 592"/>
                <a:gd name="T33" fmla="*/ 0 h 461"/>
                <a:gd name="T34" fmla="*/ 0 w 592"/>
                <a:gd name="T35" fmla="*/ 0 h 461"/>
                <a:gd name="T36" fmla="*/ 0 w 592"/>
                <a:gd name="T37" fmla="*/ 0 h 461"/>
                <a:gd name="T38" fmla="*/ 0 w 592"/>
                <a:gd name="T39" fmla="*/ 0 h 461"/>
                <a:gd name="T40" fmla="*/ 0 w 592"/>
                <a:gd name="T41" fmla="*/ 0 h 461"/>
                <a:gd name="T42" fmla="*/ 0 w 592"/>
                <a:gd name="T43" fmla="*/ 0 h 461"/>
                <a:gd name="T44" fmla="*/ 0 w 592"/>
                <a:gd name="T45" fmla="*/ 0 h 461"/>
                <a:gd name="T46" fmla="*/ 0 w 592"/>
                <a:gd name="T47" fmla="*/ 0 h 461"/>
                <a:gd name="T48" fmla="*/ 0 w 592"/>
                <a:gd name="T49" fmla="*/ 0 h 461"/>
                <a:gd name="T50" fmla="*/ 0 w 592"/>
                <a:gd name="T51" fmla="*/ 0 h 461"/>
                <a:gd name="T52" fmla="*/ 0 w 592"/>
                <a:gd name="T53" fmla="*/ 0 h 461"/>
                <a:gd name="T54" fmla="*/ 0 w 592"/>
                <a:gd name="T55" fmla="*/ 0 h 461"/>
                <a:gd name="T56" fmla="*/ 0 w 592"/>
                <a:gd name="T57" fmla="*/ 0 h 461"/>
                <a:gd name="T58" fmla="*/ 0 w 592"/>
                <a:gd name="T59" fmla="*/ 0 h 461"/>
                <a:gd name="T60" fmla="*/ 0 w 592"/>
                <a:gd name="T61" fmla="*/ 0 h 461"/>
                <a:gd name="T62" fmla="*/ 0 w 592"/>
                <a:gd name="T63" fmla="*/ 0 h 461"/>
                <a:gd name="T64" fmla="*/ 0 w 592"/>
                <a:gd name="T65" fmla="*/ 0 h 46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92"/>
                <a:gd name="T100" fmla="*/ 0 h 461"/>
                <a:gd name="T101" fmla="*/ 592 w 592"/>
                <a:gd name="T102" fmla="*/ 461 h 46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92" h="461">
                  <a:moveTo>
                    <a:pt x="592" y="354"/>
                  </a:moveTo>
                  <a:lnTo>
                    <a:pt x="592" y="352"/>
                  </a:lnTo>
                  <a:lnTo>
                    <a:pt x="592" y="346"/>
                  </a:lnTo>
                  <a:lnTo>
                    <a:pt x="592" y="340"/>
                  </a:lnTo>
                  <a:lnTo>
                    <a:pt x="592" y="338"/>
                  </a:lnTo>
                  <a:lnTo>
                    <a:pt x="579" y="308"/>
                  </a:lnTo>
                  <a:lnTo>
                    <a:pt x="564" y="280"/>
                  </a:lnTo>
                  <a:lnTo>
                    <a:pt x="547" y="254"/>
                  </a:lnTo>
                  <a:lnTo>
                    <a:pt x="529" y="231"/>
                  </a:lnTo>
                  <a:lnTo>
                    <a:pt x="508" y="208"/>
                  </a:lnTo>
                  <a:lnTo>
                    <a:pt x="485" y="186"/>
                  </a:lnTo>
                  <a:lnTo>
                    <a:pt x="462" y="167"/>
                  </a:lnTo>
                  <a:lnTo>
                    <a:pt x="436" y="148"/>
                  </a:lnTo>
                  <a:lnTo>
                    <a:pt x="409" y="130"/>
                  </a:lnTo>
                  <a:lnTo>
                    <a:pt x="382" y="114"/>
                  </a:lnTo>
                  <a:lnTo>
                    <a:pt x="353" y="98"/>
                  </a:lnTo>
                  <a:lnTo>
                    <a:pt x="324" y="83"/>
                  </a:lnTo>
                  <a:lnTo>
                    <a:pt x="293" y="69"/>
                  </a:lnTo>
                  <a:lnTo>
                    <a:pt x="262" y="54"/>
                  </a:lnTo>
                  <a:lnTo>
                    <a:pt x="231" y="40"/>
                  </a:lnTo>
                  <a:lnTo>
                    <a:pt x="199" y="26"/>
                  </a:lnTo>
                  <a:lnTo>
                    <a:pt x="73" y="0"/>
                  </a:lnTo>
                  <a:lnTo>
                    <a:pt x="63" y="6"/>
                  </a:lnTo>
                  <a:lnTo>
                    <a:pt x="54" y="14"/>
                  </a:lnTo>
                  <a:lnTo>
                    <a:pt x="44" y="22"/>
                  </a:lnTo>
                  <a:lnTo>
                    <a:pt x="37" y="30"/>
                  </a:lnTo>
                  <a:lnTo>
                    <a:pt x="28" y="40"/>
                  </a:lnTo>
                  <a:lnTo>
                    <a:pt x="19" y="51"/>
                  </a:lnTo>
                  <a:lnTo>
                    <a:pt x="10" y="60"/>
                  </a:lnTo>
                  <a:lnTo>
                    <a:pt x="0" y="71"/>
                  </a:lnTo>
                  <a:lnTo>
                    <a:pt x="205" y="183"/>
                  </a:lnTo>
                  <a:lnTo>
                    <a:pt x="498" y="461"/>
                  </a:lnTo>
                  <a:lnTo>
                    <a:pt x="592" y="354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auto">
            <a:xfrm>
              <a:off x="2069" y="836"/>
              <a:ext cx="86" cy="102"/>
            </a:xfrm>
            <a:custGeom>
              <a:avLst/>
              <a:gdLst>
                <a:gd name="T0" fmla="*/ 0 w 231"/>
                <a:gd name="T1" fmla="*/ 0 h 272"/>
                <a:gd name="T2" fmla="*/ 0 w 231"/>
                <a:gd name="T3" fmla="*/ 0 h 272"/>
                <a:gd name="T4" fmla="*/ 0 w 231"/>
                <a:gd name="T5" fmla="*/ 0 h 272"/>
                <a:gd name="T6" fmla="*/ 0 w 231"/>
                <a:gd name="T7" fmla="*/ 0 h 272"/>
                <a:gd name="T8" fmla="*/ 0 w 231"/>
                <a:gd name="T9" fmla="*/ 0 h 272"/>
                <a:gd name="T10" fmla="*/ 0 w 231"/>
                <a:gd name="T11" fmla="*/ 0 h 272"/>
                <a:gd name="T12" fmla="*/ 0 w 231"/>
                <a:gd name="T13" fmla="*/ 0 h 272"/>
                <a:gd name="T14" fmla="*/ 0 w 231"/>
                <a:gd name="T15" fmla="*/ 0 h 272"/>
                <a:gd name="T16" fmla="*/ 0 w 231"/>
                <a:gd name="T17" fmla="*/ 0 h 272"/>
                <a:gd name="T18" fmla="*/ 0 w 231"/>
                <a:gd name="T19" fmla="*/ 0 h 272"/>
                <a:gd name="T20" fmla="*/ 0 w 231"/>
                <a:gd name="T21" fmla="*/ 0 h 272"/>
                <a:gd name="T22" fmla="*/ 0 w 231"/>
                <a:gd name="T23" fmla="*/ 0 h 272"/>
                <a:gd name="T24" fmla="*/ 0 w 231"/>
                <a:gd name="T25" fmla="*/ 0 h 272"/>
                <a:gd name="T26" fmla="*/ 0 w 231"/>
                <a:gd name="T27" fmla="*/ 0 h 272"/>
                <a:gd name="T28" fmla="*/ 0 w 231"/>
                <a:gd name="T29" fmla="*/ 0 h 272"/>
                <a:gd name="T30" fmla="*/ 0 w 231"/>
                <a:gd name="T31" fmla="*/ 0 h 272"/>
                <a:gd name="T32" fmla="*/ 0 w 231"/>
                <a:gd name="T33" fmla="*/ 0 h 272"/>
                <a:gd name="T34" fmla="*/ 0 w 231"/>
                <a:gd name="T35" fmla="*/ 0 h 272"/>
                <a:gd name="T36" fmla="*/ 0 w 231"/>
                <a:gd name="T37" fmla="*/ 0 h 272"/>
                <a:gd name="T38" fmla="*/ 0 w 231"/>
                <a:gd name="T39" fmla="*/ 0 h 272"/>
                <a:gd name="T40" fmla="*/ 0 w 231"/>
                <a:gd name="T41" fmla="*/ 0 h 272"/>
                <a:gd name="T42" fmla="*/ 0 w 231"/>
                <a:gd name="T43" fmla="*/ 0 h 272"/>
                <a:gd name="T44" fmla="*/ 0 w 231"/>
                <a:gd name="T45" fmla="*/ 0 h 272"/>
                <a:gd name="T46" fmla="*/ 0 w 231"/>
                <a:gd name="T47" fmla="*/ 0 h 272"/>
                <a:gd name="T48" fmla="*/ 0 w 231"/>
                <a:gd name="T49" fmla="*/ 0 h 272"/>
                <a:gd name="T50" fmla="*/ 0 w 231"/>
                <a:gd name="T51" fmla="*/ 0 h 272"/>
                <a:gd name="T52" fmla="*/ 0 w 231"/>
                <a:gd name="T53" fmla="*/ 0 h 272"/>
                <a:gd name="T54" fmla="*/ 0 w 231"/>
                <a:gd name="T55" fmla="*/ 0 h 272"/>
                <a:gd name="T56" fmla="*/ 0 w 231"/>
                <a:gd name="T57" fmla="*/ 0 h 272"/>
                <a:gd name="T58" fmla="*/ 0 w 231"/>
                <a:gd name="T59" fmla="*/ 0 h 272"/>
                <a:gd name="T60" fmla="*/ 0 w 231"/>
                <a:gd name="T61" fmla="*/ 0 h 272"/>
                <a:gd name="T62" fmla="*/ 0 w 231"/>
                <a:gd name="T63" fmla="*/ 0 h 272"/>
                <a:gd name="T64" fmla="*/ 0 w 231"/>
                <a:gd name="T65" fmla="*/ 0 h 272"/>
                <a:gd name="T66" fmla="*/ 0 w 231"/>
                <a:gd name="T67" fmla="*/ 0 h 27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31"/>
                <a:gd name="T103" fmla="*/ 0 h 272"/>
                <a:gd name="T104" fmla="*/ 231 w 231"/>
                <a:gd name="T105" fmla="*/ 272 h 27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31" h="272">
                  <a:moveTo>
                    <a:pt x="231" y="252"/>
                  </a:moveTo>
                  <a:lnTo>
                    <a:pt x="37" y="0"/>
                  </a:lnTo>
                  <a:lnTo>
                    <a:pt x="31" y="0"/>
                  </a:lnTo>
                  <a:lnTo>
                    <a:pt x="26" y="0"/>
                  </a:lnTo>
                  <a:lnTo>
                    <a:pt x="18" y="0"/>
                  </a:lnTo>
                  <a:lnTo>
                    <a:pt x="9" y="0"/>
                  </a:lnTo>
                  <a:lnTo>
                    <a:pt x="8" y="2"/>
                  </a:lnTo>
                  <a:lnTo>
                    <a:pt x="5" y="6"/>
                  </a:lnTo>
                  <a:lnTo>
                    <a:pt x="1" y="12"/>
                  </a:lnTo>
                  <a:lnTo>
                    <a:pt x="0" y="19"/>
                  </a:lnTo>
                  <a:lnTo>
                    <a:pt x="10" y="37"/>
                  </a:lnTo>
                  <a:lnTo>
                    <a:pt x="21" y="56"/>
                  </a:lnTo>
                  <a:lnTo>
                    <a:pt x="31" y="73"/>
                  </a:lnTo>
                  <a:lnTo>
                    <a:pt x="42" y="90"/>
                  </a:lnTo>
                  <a:lnTo>
                    <a:pt x="54" y="106"/>
                  </a:lnTo>
                  <a:lnTo>
                    <a:pt x="67" y="122"/>
                  </a:lnTo>
                  <a:lnTo>
                    <a:pt x="79" y="139"/>
                  </a:lnTo>
                  <a:lnTo>
                    <a:pt x="92" y="154"/>
                  </a:lnTo>
                  <a:lnTo>
                    <a:pt x="106" y="169"/>
                  </a:lnTo>
                  <a:lnTo>
                    <a:pt x="120" y="184"/>
                  </a:lnTo>
                  <a:lnTo>
                    <a:pt x="134" y="199"/>
                  </a:lnTo>
                  <a:lnTo>
                    <a:pt x="149" y="214"/>
                  </a:lnTo>
                  <a:lnTo>
                    <a:pt x="164" y="228"/>
                  </a:lnTo>
                  <a:lnTo>
                    <a:pt x="179" y="243"/>
                  </a:lnTo>
                  <a:lnTo>
                    <a:pt x="195" y="257"/>
                  </a:lnTo>
                  <a:lnTo>
                    <a:pt x="211" y="272"/>
                  </a:lnTo>
                  <a:lnTo>
                    <a:pt x="213" y="272"/>
                  </a:lnTo>
                  <a:lnTo>
                    <a:pt x="218" y="272"/>
                  </a:lnTo>
                  <a:lnTo>
                    <a:pt x="224" y="272"/>
                  </a:lnTo>
                  <a:lnTo>
                    <a:pt x="231" y="272"/>
                  </a:lnTo>
                  <a:lnTo>
                    <a:pt x="231" y="266"/>
                  </a:lnTo>
                  <a:lnTo>
                    <a:pt x="231" y="260"/>
                  </a:lnTo>
                  <a:lnTo>
                    <a:pt x="231" y="257"/>
                  </a:lnTo>
                  <a:lnTo>
                    <a:pt x="231" y="25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auto">
            <a:xfrm>
              <a:off x="1923" y="1394"/>
              <a:ext cx="175" cy="294"/>
            </a:xfrm>
            <a:custGeom>
              <a:avLst/>
              <a:gdLst>
                <a:gd name="T0" fmla="*/ 0 w 466"/>
                <a:gd name="T1" fmla="*/ 0 h 781"/>
                <a:gd name="T2" fmla="*/ 0 w 466"/>
                <a:gd name="T3" fmla="*/ 0 h 781"/>
                <a:gd name="T4" fmla="*/ 0 w 466"/>
                <a:gd name="T5" fmla="*/ 0 h 781"/>
                <a:gd name="T6" fmla="*/ 0 w 466"/>
                <a:gd name="T7" fmla="*/ 0 h 781"/>
                <a:gd name="T8" fmla="*/ 0 w 466"/>
                <a:gd name="T9" fmla="*/ 0 h 781"/>
                <a:gd name="T10" fmla="*/ 0 w 466"/>
                <a:gd name="T11" fmla="*/ 0 h 781"/>
                <a:gd name="T12" fmla="*/ 0 w 466"/>
                <a:gd name="T13" fmla="*/ 0 h 781"/>
                <a:gd name="T14" fmla="*/ 0 w 466"/>
                <a:gd name="T15" fmla="*/ 0 h 781"/>
                <a:gd name="T16" fmla="*/ 0 w 466"/>
                <a:gd name="T17" fmla="*/ 0 h 781"/>
                <a:gd name="T18" fmla="*/ 0 w 466"/>
                <a:gd name="T19" fmla="*/ 0 h 781"/>
                <a:gd name="T20" fmla="*/ 0 w 466"/>
                <a:gd name="T21" fmla="*/ 0 h 781"/>
                <a:gd name="T22" fmla="*/ 0 w 466"/>
                <a:gd name="T23" fmla="*/ 0 h 781"/>
                <a:gd name="T24" fmla="*/ 0 w 466"/>
                <a:gd name="T25" fmla="*/ 0 h 781"/>
                <a:gd name="T26" fmla="*/ 0 w 466"/>
                <a:gd name="T27" fmla="*/ 0 h 781"/>
                <a:gd name="T28" fmla="*/ 0 w 466"/>
                <a:gd name="T29" fmla="*/ 0 h 781"/>
                <a:gd name="T30" fmla="*/ 0 w 466"/>
                <a:gd name="T31" fmla="*/ 0 h 781"/>
                <a:gd name="T32" fmla="*/ 0 w 466"/>
                <a:gd name="T33" fmla="*/ 0 h 781"/>
                <a:gd name="T34" fmla="*/ 0 w 466"/>
                <a:gd name="T35" fmla="*/ 0 h 781"/>
                <a:gd name="T36" fmla="*/ 0 w 466"/>
                <a:gd name="T37" fmla="*/ 0 h 781"/>
                <a:gd name="T38" fmla="*/ 0 w 466"/>
                <a:gd name="T39" fmla="*/ 0 h 781"/>
                <a:gd name="T40" fmla="*/ 0 w 466"/>
                <a:gd name="T41" fmla="*/ 0 h 781"/>
                <a:gd name="T42" fmla="*/ 0 w 466"/>
                <a:gd name="T43" fmla="*/ 0 h 781"/>
                <a:gd name="T44" fmla="*/ 0 w 466"/>
                <a:gd name="T45" fmla="*/ 0 h 781"/>
                <a:gd name="T46" fmla="*/ 0 w 466"/>
                <a:gd name="T47" fmla="*/ 0 h 781"/>
                <a:gd name="T48" fmla="*/ 0 w 466"/>
                <a:gd name="T49" fmla="*/ 0 h 781"/>
                <a:gd name="T50" fmla="*/ 0 w 466"/>
                <a:gd name="T51" fmla="*/ 0 h 781"/>
                <a:gd name="T52" fmla="*/ 0 w 466"/>
                <a:gd name="T53" fmla="*/ 0 h 781"/>
                <a:gd name="T54" fmla="*/ 0 w 466"/>
                <a:gd name="T55" fmla="*/ 0 h 781"/>
                <a:gd name="T56" fmla="*/ 0 w 466"/>
                <a:gd name="T57" fmla="*/ 0 h 781"/>
                <a:gd name="T58" fmla="*/ 0 w 466"/>
                <a:gd name="T59" fmla="*/ 0 h 781"/>
                <a:gd name="T60" fmla="*/ 0 w 466"/>
                <a:gd name="T61" fmla="*/ 0 h 781"/>
                <a:gd name="T62" fmla="*/ 0 w 466"/>
                <a:gd name="T63" fmla="*/ 0 h 781"/>
                <a:gd name="T64" fmla="*/ 0 w 466"/>
                <a:gd name="T65" fmla="*/ 0 h 781"/>
                <a:gd name="T66" fmla="*/ 0 w 466"/>
                <a:gd name="T67" fmla="*/ 0 h 781"/>
                <a:gd name="T68" fmla="*/ 0 w 466"/>
                <a:gd name="T69" fmla="*/ 0 h 781"/>
                <a:gd name="T70" fmla="*/ 0 w 466"/>
                <a:gd name="T71" fmla="*/ 0 h 781"/>
                <a:gd name="T72" fmla="*/ 0 w 466"/>
                <a:gd name="T73" fmla="*/ 0 h 781"/>
                <a:gd name="T74" fmla="*/ 0 w 466"/>
                <a:gd name="T75" fmla="*/ 0 h 781"/>
                <a:gd name="T76" fmla="*/ 0 w 466"/>
                <a:gd name="T77" fmla="*/ 0 h 781"/>
                <a:gd name="T78" fmla="*/ 0 w 466"/>
                <a:gd name="T79" fmla="*/ 0 h 781"/>
                <a:gd name="T80" fmla="*/ 0 w 466"/>
                <a:gd name="T81" fmla="*/ 0 h 781"/>
                <a:gd name="T82" fmla="*/ 0 w 466"/>
                <a:gd name="T83" fmla="*/ 0 h 781"/>
                <a:gd name="T84" fmla="*/ 0 w 466"/>
                <a:gd name="T85" fmla="*/ 0 h 78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466"/>
                <a:gd name="T130" fmla="*/ 0 h 781"/>
                <a:gd name="T131" fmla="*/ 466 w 466"/>
                <a:gd name="T132" fmla="*/ 781 h 78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466" h="781">
                  <a:moveTo>
                    <a:pt x="459" y="598"/>
                  </a:moveTo>
                  <a:lnTo>
                    <a:pt x="458" y="597"/>
                  </a:lnTo>
                  <a:lnTo>
                    <a:pt x="456" y="593"/>
                  </a:lnTo>
                  <a:lnTo>
                    <a:pt x="452" y="586"/>
                  </a:lnTo>
                  <a:lnTo>
                    <a:pt x="451" y="577"/>
                  </a:lnTo>
                  <a:lnTo>
                    <a:pt x="438" y="558"/>
                  </a:lnTo>
                  <a:lnTo>
                    <a:pt x="423" y="540"/>
                  </a:lnTo>
                  <a:lnTo>
                    <a:pt x="407" y="521"/>
                  </a:lnTo>
                  <a:lnTo>
                    <a:pt x="391" y="503"/>
                  </a:lnTo>
                  <a:lnTo>
                    <a:pt x="375" y="484"/>
                  </a:lnTo>
                  <a:lnTo>
                    <a:pt x="357" y="465"/>
                  </a:lnTo>
                  <a:lnTo>
                    <a:pt x="341" y="447"/>
                  </a:lnTo>
                  <a:lnTo>
                    <a:pt x="325" y="428"/>
                  </a:lnTo>
                  <a:lnTo>
                    <a:pt x="311" y="408"/>
                  </a:lnTo>
                  <a:lnTo>
                    <a:pt x="296" y="388"/>
                  </a:lnTo>
                  <a:lnTo>
                    <a:pt x="282" y="367"/>
                  </a:lnTo>
                  <a:lnTo>
                    <a:pt x="269" y="347"/>
                  </a:lnTo>
                  <a:lnTo>
                    <a:pt x="257" y="325"/>
                  </a:lnTo>
                  <a:lnTo>
                    <a:pt x="246" y="303"/>
                  </a:lnTo>
                  <a:lnTo>
                    <a:pt x="238" y="280"/>
                  </a:lnTo>
                  <a:lnTo>
                    <a:pt x="230" y="256"/>
                  </a:lnTo>
                  <a:lnTo>
                    <a:pt x="233" y="116"/>
                  </a:lnTo>
                  <a:lnTo>
                    <a:pt x="250" y="56"/>
                  </a:lnTo>
                  <a:lnTo>
                    <a:pt x="262" y="9"/>
                  </a:lnTo>
                  <a:lnTo>
                    <a:pt x="260" y="7"/>
                  </a:lnTo>
                  <a:lnTo>
                    <a:pt x="257" y="4"/>
                  </a:lnTo>
                  <a:lnTo>
                    <a:pt x="253" y="1"/>
                  </a:lnTo>
                  <a:lnTo>
                    <a:pt x="251" y="0"/>
                  </a:lnTo>
                  <a:lnTo>
                    <a:pt x="143" y="34"/>
                  </a:lnTo>
                  <a:lnTo>
                    <a:pt x="26" y="140"/>
                  </a:lnTo>
                  <a:lnTo>
                    <a:pt x="29" y="140"/>
                  </a:lnTo>
                  <a:lnTo>
                    <a:pt x="32" y="140"/>
                  </a:lnTo>
                  <a:lnTo>
                    <a:pt x="35" y="140"/>
                  </a:lnTo>
                  <a:lnTo>
                    <a:pt x="39" y="140"/>
                  </a:lnTo>
                  <a:lnTo>
                    <a:pt x="44" y="139"/>
                  </a:lnTo>
                  <a:lnTo>
                    <a:pt x="49" y="138"/>
                  </a:lnTo>
                  <a:lnTo>
                    <a:pt x="54" y="136"/>
                  </a:lnTo>
                  <a:lnTo>
                    <a:pt x="62" y="134"/>
                  </a:lnTo>
                  <a:lnTo>
                    <a:pt x="113" y="126"/>
                  </a:lnTo>
                  <a:lnTo>
                    <a:pt x="157" y="143"/>
                  </a:lnTo>
                  <a:lnTo>
                    <a:pt x="157" y="151"/>
                  </a:lnTo>
                  <a:lnTo>
                    <a:pt x="157" y="157"/>
                  </a:lnTo>
                  <a:lnTo>
                    <a:pt x="157" y="164"/>
                  </a:lnTo>
                  <a:lnTo>
                    <a:pt x="157" y="169"/>
                  </a:lnTo>
                  <a:lnTo>
                    <a:pt x="156" y="173"/>
                  </a:lnTo>
                  <a:lnTo>
                    <a:pt x="156" y="178"/>
                  </a:lnTo>
                  <a:lnTo>
                    <a:pt x="156" y="181"/>
                  </a:lnTo>
                  <a:lnTo>
                    <a:pt x="156" y="183"/>
                  </a:lnTo>
                  <a:lnTo>
                    <a:pt x="0" y="498"/>
                  </a:lnTo>
                  <a:lnTo>
                    <a:pt x="185" y="357"/>
                  </a:lnTo>
                  <a:lnTo>
                    <a:pt x="228" y="385"/>
                  </a:lnTo>
                  <a:lnTo>
                    <a:pt x="179" y="701"/>
                  </a:lnTo>
                  <a:lnTo>
                    <a:pt x="191" y="691"/>
                  </a:lnTo>
                  <a:lnTo>
                    <a:pt x="202" y="681"/>
                  </a:lnTo>
                  <a:lnTo>
                    <a:pt x="211" y="670"/>
                  </a:lnTo>
                  <a:lnTo>
                    <a:pt x="220" y="658"/>
                  </a:lnTo>
                  <a:lnTo>
                    <a:pt x="228" y="645"/>
                  </a:lnTo>
                  <a:lnTo>
                    <a:pt x="237" y="630"/>
                  </a:lnTo>
                  <a:lnTo>
                    <a:pt x="245" y="614"/>
                  </a:lnTo>
                  <a:lnTo>
                    <a:pt x="253" y="595"/>
                  </a:lnTo>
                  <a:lnTo>
                    <a:pt x="254" y="594"/>
                  </a:lnTo>
                  <a:lnTo>
                    <a:pt x="257" y="589"/>
                  </a:lnTo>
                  <a:lnTo>
                    <a:pt x="259" y="583"/>
                  </a:lnTo>
                  <a:lnTo>
                    <a:pt x="260" y="574"/>
                  </a:lnTo>
                  <a:lnTo>
                    <a:pt x="267" y="571"/>
                  </a:lnTo>
                  <a:lnTo>
                    <a:pt x="272" y="568"/>
                  </a:lnTo>
                  <a:lnTo>
                    <a:pt x="277" y="563"/>
                  </a:lnTo>
                  <a:lnTo>
                    <a:pt x="282" y="559"/>
                  </a:lnTo>
                  <a:lnTo>
                    <a:pt x="286" y="555"/>
                  </a:lnTo>
                  <a:lnTo>
                    <a:pt x="290" y="552"/>
                  </a:lnTo>
                  <a:lnTo>
                    <a:pt x="297" y="549"/>
                  </a:lnTo>
                  <a:lnTo>
                    <a:pt x="305" y="547"/>
                  </a:lnTo>
                  <a:lnTo>
                    <a:pt x="312" y="548"/>
                  </a:lnTo>
                  <a:lnTo>
                    <a:pt x="319" y="552"/>
                  </a:lnTo>
                  <a:lnTo>
                    <a:pt x="327" y="558"/>
                  </a:lnTo>
                  <a:lnTo>
                    <a:pt x="333" y="568"/>
                  </a:lnTo>
                  <a:lnTo>
                    <a:pt x="337" y="572"/>
                  </a:lnTo>
                  <a:lnTo>
                    <a:pt x="341" y="576"/>
                  </a:lnTo>
                  <a:lnTo>
                    <a:pt x="346" y="584"/>
                  </a:lnTo>
                  <a:lnTo>
                    <a:pt x="352" y="596"/>
                  </a:lnTo>
                  <a:lnTo>
                    <a:pt x="338" y="677"/>
                  </a:lnTo>
                  <a:lnTo>
                    <a:pt x="349" y="781"/>
                  </a:lnTo>
                  <a:lnTo>
                    <a:pt x="466" y="618"/>
                  </a:lnTo>
                  <a:lnTo>
                    <a:pt x="465" y="615"/>
                  </a:lnTo>
                  <a:lnTo>
                    <a:pt x="463" y="608"/>
                  </a:lnTo>
                  <a:lnTo>
                    <a:pt x="460" y="601"/>
                  </a:lnTo>
                  <a:lnTo>
                    <a:pt x="459" y="598"/>
                  </a:lnTo>
                  <a:close/>
                </a:path>
              </a:pathLst>
            </a:custGeom>
            <a:solidFill>
              <a:srgbClr val="FFC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auto">
            <a:xfrm>
              <a:off x="1753" y="1160"/>
              <a:ext cx="166" cy="43"/>
            </a:xfrm>
            <a:custGeom>
              <a:avLst/>
              <a:gdLst>
                <a:gd name="T0" fmla="*/ 0 w 444"/>
                <a:gd name="T1" fmla="*/ 0 h 115"/>
                <a:gd name="T2" fmla="*/ 0 w 444"/>
                <a:gd name="T3" fmla="*/ 0 h 115"/>
                <a:gd name="T4" fmla="*/ 0 w 444"/>
                <a:gd name="T5" fmla="*/ 0 h 115"/>
                <a:gd name="T6" fmla="*/ 0 w 444"/>
                <a:gd name="T7" fmla="*/ 0 h 115"/>
                <a:gd name="T8" fmla="*/ 0 w 444"/>
                <a:gd name="T9" fmla="*/ 0 h 115"/>
                <a:gd name="T10" fmla="*/ 0 w 444"/>
                <a:gd name="T11" fmla="*/ 0 h 115"/>
                <a:gd name="T12" fmla="*/ 0 w 444"/>
                <a:gd name="T13" fmla="*/ 0 h 115"/>
                <a:gd name="T14" fmla="*/ 0 w 444"/>
                <a:gd name="T15" fmla="*/ 0 h 115"/>
                <a:gd name="T16" fmla="*/ 0 w 444"/>
                <a:gd name="T17" fmla="*/ 0 h 115"/>
                <a:gd name="T18" fmla="*/ 0 w 444"/>
                <a:gd name="T19" fmla="*/ 0 h 115"/>
                <a:gd name="T20" fmla="*/ 0 w 444"/>
                <a:gd name="T21" fmla="*/ 0 h 115"/>
                <a:gd name="T22" fmla="*/ 0 w 444"/>
                <a:gd name="T23" fmla="*/ 0 h 115"/>
                <a:gd name="T24" fmla="*/ 0 w 444"/>
                <a:gd name="T25" fmla="*/ 0 h 115"/>
                <a:gd name="T26" fmla="*/ 0 w 444"/>
                <a:gd name="T27" fmla="*/ 0 h 115"/>
                <a:gd name="T28" fmla="*/ 0 w 444"/>
                <a:gd name="T29" fmla="*/ 0 h 115"/>
                <a:gd name="T30" fmla="*/ 0 w 444"/>
                <a:gd name="T31" fmla="*/ 0 h 115"/>
                <a:gd name="T32" fmla="*/ 0 w 444"/>
                <a:gd name="T33" fmla="*/ 0 h 115"/>
                <a:gd name="T34" fmla="*/ 0 w 444"/>
                <a:gd name="T35" fmla="*/ 0 h 115"/>
                <a:gd name="T36" fmla="*/ 0 w 444"/>
                <a:gd name="T37" fmla="*/ 0 h 115"/>
                <a:gd name="T38" fmla="*/ 0 w 444"/>
                <a:gd name="T39" fmla="*/ 0 h 115"/>
                <a:gd name="T40" fmla="*/ 0 w 444"/>
                <a:gd name="T41" fmla="*/ 0 h 115"/>
                <a:gd name="T42" fmla="*/ 0 w 444"/>
                <a:gd name="T43" fmla="*/ 0 h 115"/>
                <a:gd name="T44" fmla="*/ 0 w 444"/>
                <a:gd name="T45" fmla="*/ 0 h 115"/>
                <a:gd name="T46" fmla="*/ 0 w 444"/>
                <a:gd name="T47" fmla="*/ 0 h 115"/>
                <a:gd name="T48" fmla="*/ 0 w 444"/>
                <a:gd name="T49" fmla="*/ 0 h 115"/>
                <a:gd name="T50" fmla="*/ 0 w 444"/>
                <a:gd name="T51" fmla="*/ 0 h 115"/>
                <a:gd name="T52" fmla="*/ 0 w 444"/>
                <a:gd name="T53" fmla="*/ 0 h 115"/>
                <a:gd name="T54" fmla="*/ 0 w 444"/>
                <a:gd name="T55" fmla="*/ 0 h 115"/>
                <a:gd name="T56" fmla="*/ 0 w 444"/>
                <a:gd name="T57" fmla="*/ 0 h 115"/>
                <a:gd name="T58" fmla="*/ 0 w 444"/>
                <a:gd name="T59" fmla="*/ 0 h 115"/>
                <a:gd name="T60" fmla="*/ 0 w 444"/>
                <a:gd name="T61" fmla="*/ 0 h 115"/>
                <a:gd name="T62" fmla="*/ 0 w 444"/>
                <a:gd name="T63" fmla="*/ 0 h 115"/>
                <a:gd name="T64" fmla="*/ 0 w 444"/>
                <a:gd name="T65" fmla="*/ 0 h 115"/>
                <a:gd name="T66" fmla="*/ 0 w 444"/>
                <a:gd name="T67" fmla="*/ 0 h 115"/>
                <a:gd name="T68" fmla="*/ 0 w 444"/>
                <a:gd name="T69" fmla="*/ 0 h 115"/>
                <a:gd name="T70" fmla="*/ 0 w 444"/>
                <a:gd name="T71" fmla="*/ 0 h 115"/>
                <a:gd name="T72" fmla="*/ 0 w 444"/>
                <a:gd name="T73" fmla="*/ 0 h 115"/>
                <a:gd name="T74" fmla="*/ 0 w 444"/>
                <a:gd name="T75" fmla="*/ 0 h 115"/>
                <a:gd name="T76" fmla="*/ 0 w 444"/>
                <a:gd name="T77" fmla="*/ 0 h 115"/>
                <a:gd name="T78" fmla="*/ 0 w 444"/>
                <a:gd name="T79" fmla="*/ 0 h 115"/>
                <a:gd name="T80" fmla="*/ 0 w 444"/>
                <a:gd name="T81" fmla="*/ 0 h 115"/>
                <a:gd name="T82" fmla="*/ 0 w 444"/>
                <a:gd name="T83" fmla="*/ 0 h 115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44"/>
                <a:gd name="T127" fmla="*/ 0 h 115"/>
                <a:gd name="T128" fmla="*/ 444 w 444"/>
                <a:gd name="T129" fmla="*/ 115 h 115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44" h="115">
                  <a:moveTo>
                    <a:pt x="444" y="99"/>
                  </a:moveTo>
                  <a:lnTo>
                    <a:pt x="444" y="94"/>
                  </a:lnTo>
                  <a:lnTo>
                    <a:pt x="444" y="88"/>
                  </a:lnTo>
                  <a:lnTo>
                    <a:pt x="444" y="84"/>
                  </a:lnTo>
                  <a:lnTo>
                    <a:pt x="444" y="83"/>
                  </a:lnTo>
                  <a:lnTo>
                    <a:pt x="40" y="0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0"/>
                  </a:lnTo>
                  <a:lnTo>
                    <a:pt x="17" y="1"/>
                  </a:lnTo>
                  <a:lnTo>
                    <a:pt x="12" y="2"/>
                  </a:lnTo>
                  <a:lnTo>
                    <a:pt x="7" y="4"/>
                  </a:lnTo>
                  <a:lnTo>
                    <a:pt x="2" y="6"/>
                  </a:lnTo>
                  <a:lnTo>
                    <a:pt x="0" y="11"/>
                  </a:lnTo>
                  <a:lnTo>
                    <a:pt x="0" y="16"/>
                  </a:lnTo>
                  <a:lnTo>
                    <a:pt x="1" y="21"/>
                  </a:lnTo>
                  <a:lnTo>
                    <a:pt x="2" y="26"/>
                  </a:lnTo>
                  <a:lnTo>
                    <a:pt x="4" y="30"/>
                  </a:lnTo>
                  <a:lnTo>
                    <a:pt x="7" y="33"/>
                  </a:lnTo>
                  <a:lnTo>
                    <a:pt x="10" y="36"/>
                  </a:lnTo>
                  <a:lnTo>
                    <a:pt x="14" y="40"/>
                  </a:lnTo>
                  <a:lnTo>
                    <a:pt x="20" y="43"/>
                  </a:lnTo>
                  <a:lnTo>
                    <a:pt x="43" y="55"/>
                  </a:lnTo>
                  <a:lnTo>
                    <a:pt x="68" y="66"/>
                  </a:lnTo>
                  <a:lnTo>
                    <a:pt x="93" y="73"/>
                  </a:lnTo>
                  <a:lnTo>
                    <a:pt x="119" y="80"/>
                  </a:lnTo>
                  <a:lnTo>
                    <a:pt x="144" y="84"/>
                  </a:lnTo>
                  <a:lnTo>
                    <a:pt x="170" y="88"/>
                  </a:lnTo>
                  <a:lnTo>
                    <a:pt x="197" y="90"/>
                  </a:lnTo>
                  <a:lnTo>
                    <a:pt x="224" y="93"/>
                  </a:lnTo>
                  <a:lnTo>
                    <a:pt x="251" y="95"/>
                  </a:lnTo>
                  <a:lnTo>
                    <a:pt x="279" y="96"/>
                  </a:lnTo>
                  <a:lnTo>
                    <a:pt x="306" y="98"/>
                  </a:lnTo>
                  <a:lnTo>
                    <a:pt x="333" y="99"/>
                  </a:lnTo>
                  <a:lnTo>
                    <a:pt x="361" y="102"/>
                  </a:lnTo>
                  <a:lnTo>
                    <a:pt x="389" y="105"/>
                  </a:lnTo>
                  <a:lnTo>
                    <a:pt x="417" y="110"/>
                  </a:lnTo>
                  <a:lnTo>
                    <a:pt x="444" y="115"/>
                  </a:lnTo>
                  <a:lnTo>
                    <a:pt x="444" y="113"/>
                  </a:lnTo>
                  <a:lnTo>
                    <a:pt x="444" y="107"/>
                  </a:lnTo>
                  <a:lnTo>
                    <a:pt x="444" y="101"/>
                  </a:lnTo>
                  <a:lnTo>
                    <a:pt x="444" y="9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auto">
            <a:xfrm>
              <a:off x="2223" y="1862"/>
              <a:ext cx="1171" cy="716"/>
            </a:xfrm>
            <a:custGeom>
              <a:avLst/>
              <a:gdLst>
                <a:gd name="T0" fmla="*/ 0 w 1611"/>
                <a:gd name="T1" fmla="*/ 2 h 927"/>
                <a:gd name="T2" fmla="*/ 1 w 1611"/>
                <a:gd name="T3" fmla="*/ 0 h 927"/>
                <a:gd name="T4" fmla="*/ 1 w 1611"/>
                <a:gd name="T5" fmla="*/ 2 h 927"/>
                <a:gd name="T6" fmla="*/ 1 w 1611"/>
                <a:gd name="T7" fmla="*/ 2 h 927"/>
                <a:gd name="T8" fmla="*/ 0 w 1611"/>
                <a:gd name="T9" fmla="*/ 2 h 9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11"/>
                <a:gd name="T16" fmla="*/ 0 h 927"/>
                <a:gd name="T17" fmla="*/ 1611 w 1611"/>
                <a:gd name="T18" fmla="*/ 927 h 9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11" h="927">
                  <a:moveTo>
                    <a:pt x="0" y="837"/>
                  </a:moveTo>
                  <a:lnTo>
                    <a:pt x="1578" y="0"/>
                  </a:lnTo>
                  <a:lnTo>
                    <a:pt x="1611" y="90"/>
                  </a:lnTo>
                  <a:lnTo>
                    <a:pt x="12" y="927"/>
                  </a:lnTo>
                  <a:lnTo>
                    <a:pt x="0" y="83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 dirty="0"/>
            </a:p>
          </p:txBody>
        </p:sp>
        <p:sp>
          <p:nvSpPr>
            <p:cNvPr id="36" name="Rectangle 34"/>
            <p:cNvSpPr>
              <a:spLocks noChangeArrowheads="1"/>
            </p:cNvSpPr>
            <p:nvPr/>
          </p:nvSpPr>
          <p:spPr bwMode="auto">
            <a:xfrm rot="-1743868">
              <a:off x="2859" y="2207"/>
              <a:ext cx="216" cy="216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 dirty="0"/>
            </a:p>
          </p:txBody>
        </p:sp>
        <p:sp>
          <p:nvSpPr>
            <p:cNvPr id="37" name="AutoShape 35"/>
            <p:cNvSpPr>
              <a:spLocks noChangeArrowheads="1"/>
            </p:cNvSpPr>
            <p:nvPr/>
          </p:nvSpPr>
          <p:spPr bwMode="auto">
            <a:xfrm rot="-1609818">
              <a:off x="2875" y="2263"/>
              <a:ext cx="97" cy="136"/>
            </a:xfrm>
            <a:prstGeom prst="parallelogram">
              <a:avLst>
                <a:gd name="adj" fmla="val 625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 dirty="0"/>
            </a:p>
          </p:txBody>
        </p:sp>
        <p:sp>
          <p:nvSpPr>
            <p:cNvPr id="38" name="Text Box 36"/>
            <p:cNvSpPr txBox="1">
              <a:spLocks noChangeArrowheads="1"/>
            </p:cNvSpPr>
            <p:nvPr/>
          </p:nvSpPr>
          <p:spPr bwMode="auto">
            <a:xfrm rot="-1684043">
              <a:off x="2936" y="1949"/>
              <a:ext cx="482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sz="700" b="0" dirty="0" err="1">
                  <a:solidFill>
                    <a:schemeClr val="bg1"/>
                  </a:solidFill>
                  <a:latin typeface="Times New Roman" pitchFamily="18" charset="0"/>
                </a:rPr>
                <a:t>Sapeur-Pompier</a:t>
              </a:r>
              <a:endParaRPr lang="en-US" sz="700" b="0" dirty="0">
                <a:latin typeface="Times New Roman" pitchFamily="18" charset="0"/>
              </a:endParaRPr>
            </a:p>
          </p:txBody>
        </p:sp>
        <p:sp>
          <p:nvSpPr>
            <p:cNvPr id="39" name="AutoShape 37"/>
            <p:cNvSpPr>
              <a:spLocks noChangeArrowheads="1"/>
            </p:cNvSpPr>
            <p:nvPr/>
          </p:nvSpPr>
          <p:spPr bwMode="auto">
            <a:xfrm rot="-1609818">
              <a:off x="2916" y="2235"/>
              <a:ext cx="97" cy="136"/>
            </a:xfrm>
            <a:prstGeom prst="parallelogram">
              <a:avLst>
                <a:gd name="adj" fmla="val 625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0" name="AutoShape 38"/>
            <p:cNvSpPr>
              <a:spLocks noChangeArrowheads="1"/>
            </p:cNvSpPr>
            <p:nvPr/>
          </p:nvSpPr>
          <p:spPr bwMode="auto">
            <a:xfrm rot="-1609818">
              <a:off x="2955" y="2217"/>
              <a:ext cx="97" cy="136"/>
            </a:xfrm>
            <a:prstGeom prst="parallelogram">
              <a:avLst>
                <a:gd name="adj" fmla="val 625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41" name="ZoneTexte 35"/>
          <p:cNvSpPr txBox="1">
            <a:spLocks noChangeArrowheads="1"/>
          </p:cNvSpPr>
          <p:nvPr/>
        </p:nvSpPr>
        <p:spPr bwMode="auto">
          <a:xfrm>
            <a:off x="357158" y="5786454"/>
            <a:ext cx="8429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000" dirty="0"/>
              <a:t>Distribuer aux stagiaires la grille de questionnement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contenu 8"/>
          <p:cNvSpPr>
            <a:spLocks noGrp="1"/>
          </p:cNvSpPr>
          <p:nvPr>
            <p:ph idx="4294967295"/>
          </p:nvPr>
        </p:nvSpPr>
        <p:spPr>
          <a:xfrm>
            <a:off x="1828800" y="1371600"/>
            <a:ext cx="6958042" cy="4648200"/>
          </a:xfrm>
        </p:spPr>
        <p:txBody>
          <a:bodyPr/>
          <a:lstStyle/>
          <a:p>
            <a:pPr lvl="1">
              <a:buNone/>
            </a:pPr>
            <a:endParaRPr lang="fr-FR" sz="2400" dirty="0" smtClean="0"/>
          </a:p>
          <a:p>
            <a:pPr lvl="1">
              <a:buNone/>
            </a:pPr>
            <a:endParaRPr lang="fr-FR" sz="2400" dirty="0" smtClean="0"/>
          </a:p>
          <a:p>
            <a:pPr lvl="1">
              <a:buNone/>
            </a:pPr>
            <a:endParaRPr lang="fr-FR" sz="2400" dirty="0" smtClean="0"/>
          </a:p>
          <a:p>
            <a:pPr lvl="1">
              <a:buNone/>
            </a:pPr>
            <a:endParaRPr lang="fr-FR" sz="2400" dirty="0" smtClean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828800" y="152400"/>
            <a:ext cx="7162800" cy="4572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r"/>
            <a:r>
              <a:rPr lang="fr-FR" sz="2000" b="1" dirty="0" smtClean="0">
                <a:solidFill>
                  <a:schemeClr val="bg1"/>
                </a:solidFill>
              </a:rPr>
              <a:t>Prise d’appels pour fuites de gaz </a:t>
            </a:r>
            <a:endParaRPr lang="fr-FR" sz="24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0" name="Rectangle 14"/>
          <p:cNvSpPr txBox="1">
            <a:spLocks noChangeArrowheads="1"/>
          </p:cNvSpPr>
          <p:nvPr/>
        </p:nvSpPr>
        <p:spPr bwMode="auto">
          <a:xfrm>
            <a:off x="838200" y="2590800"/>
            <a:ext cx="7162800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Tx/>
              <a:buFontTx/>
              <a:buNone/>
              <a:tabLst/>
              <a:defRPr/>
            </a:pPr>
            <a:r>
              <a:rPr kumimoji="0" lang="fr-F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Quels sont les éléments à rechercher lors de la prise d’appel pour fuite de gaz ?</a:t>
            </a: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SzTx/>
              <a:buFontTx/>
              <a:buNone/>
              <a:tabLst/>
              <a:defRPr/>
            </a:pPr>
            <a:endParaRPr kumimoji="0" lang="fr-FR" sz="2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12" name="Image 11" descr="fptsr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142852"/>
            <a:ext cx="1428728" cy="97629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5813FF-3310-4E72-81CB-9A226F75A114}" type="slidenum">
              <a:rPr lang="fr-FR" smtClean="0"/>
              <a:pPr>
                <a:defRPr/>
              </a:pPr>
              <a:t>40</a:t>
            </a:fld>
            <a:endParaRPr lang="fr-FR" dirty="0"/>
          </a:p>
        </p:txBody>
      </p:sp>
      <p:sp>
        <p:nvSpPr>
          <p:cNvPr id="6" name="Titre 5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785918" y="274638"/>
            <a:ext cx="7215238" cy="511156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Prise d’appels pour fuites de gaz 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pic>
        <p:nvPicPr>
          <p:cNvPr id="7" name="Image 6" descr="fptsr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1428728" cy="97629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714480" y="1000108"/>
            <a:ext cx="6097823" cy="52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l" defTabSz="762000"/>
            <a:r>
              <a:rPr lang="fr-FR" sz="2800" dirty="0" smtClean="0"/>
              <a:t>            </a:t>
            </a:r>
            <a:r>
              <a:rPr lang="fr-FR" sz="2800" b="0" dirty="0" smtClean="0"/>
              <a:t> </a:t>
            </a:r>
            <a:r>
              <a:rPr lang="fr-FR" sz="2800" b="0" dirty="0"/>
              <a:t>Exercice applicatif de groupe</a:t>
            </a:r>
          </a:p>
        </p:txBody>
      </p:sp>
      <p:sp>
        <p:nvSpPr>
          <p:cNvPr id="9" name="ZoneTexte 5"/>
          <p:cNvSpPr txBox="1">
            <a:spLocks noGrp="1" noChangeArrowheads="1"/>
          </p:cNvSpPr>
          <p:nvPr>
            <p:ph idx="1"/>
          </p:nvPr>
        </p:nvSpPr>
        <p:spPr bwMode="auto">
          <a:xfrm>
            <a:off x="428596" y="1857364"/>
            <a:ext cx="82296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fr-FR" sz="2000" b="0" dirty="0"/>
              <a:t>L’exercice qui suit est une conversation entre un centre de réception d’appel et un particulier</a:t>
            </a:r>
            <a:r>
              <a:rPr lang="fr-FR" sz="2000" b="0" dirty="0" smtClean="0"/>
              <a:t>.</a:t>
            </a:r>
          </a:p>
          <a:p>
            <a:pPr algn="l"/>
            <a:endParaRPr lang="fr-FR" sz="2000" b="0" dirty="0"/>
          </a:p>
          <a:p>
            <a:pPr algn="l"/>
            <a:r>
              <a:rPr lang="fr-FR" sz="2000" b="0" dirty="0"/>
              <a:t>Au moyen de la grille de questionnement qui vient de vous être distribuée, vous allez devoir utiliser les critères de cette grille pour qualifier la procédure d’intervention</a:t>
            </a:r>
            <a:r>
              <a:rPr lang="fr-FR" b="0" dirty="0"/>
              <a:t>.</a:t>
            </a:r>
          </a:p>
        </p:txBody>
      </p:sp>
      <p:sp>
        <p:nvSpPr>
          <p:cNvPr id="10" name="ZoneTexte 3"/>
          <p:cNvSpPr txBox="1">
            <a:spLocks noChangeArrowheads="1"/>
          </p:cNvSpPr>
          <p:nvPr/>
        </p:nvSpPr>
        <p:spPr bwMode="auto">
          <a:xfrm flipH="1">
            <a:off x="357188" y="4429125"/>
            <a:ext cx="22145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dirty="0"/>
              <a:t>Version audio</a:t>
            </a:r>
          </a:p>
        </p:txBody>
      </p:sp>
      <p:sp>
        <p:nvSpPr>
          <p:cNvPr id="11" name="ZoneTexte 4"/>
          <p:cNvSpPr txBox="1">
            <a:spLocks noChangeArrowheads="1"/>
          </p:cNvSpPr>
          <p:nvPr/>
        </p:nvSpPr>
        <p:spPr bwMode="auto">
          <a:xfrm flipH="1">
            <a:off x="6000750" y="4357688"/>
            <a:ext cx="22145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dirty="0"/>
              <a:t>Version écrite</a:t>
            </a:r>
          </a:p>
        </p:txBody>
      </p:sp>
      <p:sp>
        <p:nvSpPr>
          <p:cNvPr id="12" name="Sound">
            <a:hlinkClick r:id="rId3" action="ppaction://hlinkfile"/>
          </p:cNvPr>
          <p:cNvSpPr>
            <a:spLocks noEditPoints="1" noChangeArrowheads="1"/>
          </p:cNvSpPr>
          <p:nvPr/>
        </p:nvSpPr>
        <p:spPr bwMode="auto">
          <a:xfrm>
            <a:off x="1000125" y="5143500"/>
            <a:ext cx="928688" cy="1119188"/>
          </a:xfrm>
          <a:custGeom>
            <a:avLst/>
            <a:gdLst>
              <a:gd name="T0" fmla="*/ 11164 w 21600"/>
              <a:gd name="T1" fmla="*/ 21159 h 21600"/>
              <a:gd name="T2" fmla="*/ 11164 w 21600"/>
              <a:gd name="T3" fmla="*/ 0 h 21600"/>
              <a:gd name="T4" fmla="*/ 0 w 21600"/>
              <a:gd name="T5" fmla="*/ 10800 h 21600"/>
              <a:gd name="T6" fmla="*/ 21600 w 21600"/>
              <a:gd name="T7" fmla="*/ 10800 h 21600"/>
              <a:gd name="T8" fmla="*/ 761 w 21600"/>
              <a:gd name="T9" fmla="*/ 22454 h 21600"/>
              <a:gd name="T10" fmla="*/ 21069 w 21600"/>
              <a:gd name="T11" fmla="*/ 2828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7273"/>
                </a:moveTo>
                <a:lnTo>
                  <a:pt x="5824" y="7273"/>
                </a:lnTo>
                <a:lnTo>
                  <a:pt x="11164" y="0"/>
                </a:lnTo>
                <a:lnTo>
                  <a:pt x="11164" y="21159"/>
                </a:lnTo>
                <a:lnTo>
                  <a:pt x="5824" y="13885"/>
                </a:lnTo>
                <a:lnTo>
                  <a:pt x="0" y="13885"/>
                </a:lnTo>
                <a:lnTo>
                  <a:pt x="0" y="7273"/>
                </a:lnTo>
                <a:close/>
              </a:path>
              <a:path w="21600" h="21600">
                <a:moveTo>
                  <a:pt x="13024" y="7273"/>
                </a:moveTo>
                <a:lnTo>
                  <a:pt x="13591" y="6722"/>
                </a:lnTo>
                <a:lnTo>
                  <a:pt x="13833" y="7548"/>
                </a:lnTo>
                <a:lnTo>
                  <a:pt x="14076" y="8485"/>
                </a:lnTo>
                <a:lnTo>
                  <a:pt x="14157" y="9367"/>
                </a:lnTo>
                <a:lnTo>
                  <a:pt x="14197" y="10524"/>
                </a:lnTo>
                <a:lnTo>
                  <a:pt x="14197" y="11406"/>
                </a:lnTo>
                <a:lnTo>
                  <a:pt x="14116" y="12012"/>
                </a:lnTo>
                <a:lnTo>
                  <a:pt x="13995" y="12728"/>
                </a:lnTo>
                <a:lnTo>
                  <a:pt x="13833" y="13444"/>
                </a:lnTo>
                <a:lnTo>
                  <a:pt x="13712" y="14106"/>
                </a:lnTo>
                <a:lnTo>
                  <a:pt x="13591" y="14546"/>
                </a:lnTo>
                <a:lnTo>
                  <a:pt x="13065" y="13885"/>
                </a:lnTo>
                <a:lnTo>
                  <a:pt x="13307" y="12893"/>
                </a:lnTo>
                <a:lnTo>
                  <a:pt x="13469" y="11791"/>
                </a:lnTo>
                <a:lnTo>
                  <a:pt x="13550" y="10910"/>
                </a:lnTo>
                <a:lnTo>
                  <a:pt x="13591" y="10138"/>
                </a:lnTo>
                <a:lnTo>
                  <a:pt x="13469" y="9367"/>
                </a:lnTo>
                <a:lnTo>
                  <a:pt x="13388" y="8595"/>
                </a:lnTo>
                <a:lnTo>
                  <a:pt x="13267" y="7934"/>
                </a:lnTo>
                <a:lnTo>
                  <a:pt x="13024" y="7273"/>
                </a:lnTo>
                <a:close/>
              </a:path>
              <a:path w="21600" h="21600">
                <a:moveTo>
                  <a:pt x="16382" y="3967"/>
                </a:moveTo>
                <a:lnTo>
                  <a:pt x="16786" y="5179"/>
                </a:lnTo>
                <a:lnTo>
                  <a:pt x="17150" y="6612"/>
                </a:lnTo>
                <a:lnTo>
                  <a:pt x="17474" y="8651"/>
                </a:lnTo>
                <a:lnTo>
                  <a:pt x="17595" y="9753"/>
                </a:lnTo>
                <a:lnTo>
                  <a:pt x="17635" y="12012"/>
                </a:lnTo>
                <a:lnTo>
                  <a:pt x="17393" y="13665"/>
                </a:lnTo>
                <a:lnTo>
                  <a:pt x="17150" y="15208"/>
                </a:lnTo>
                <a:lnTo>
                  <a:pt x="16786" y="16310"/>
                </a:lnTo>
                <a:lnTo>
                  <a:pt x="16341" y="17687"/>
                </a:lnTo>
                <a:lnTo>
                  <a:pt x="15815" y="17081"/>
                </a:lnTo>
                <a:lnTo>
                  <a:pt x="16503" y="14602"/>
                </a:lnTo>
                <a:lnTo>
                  <a:pt x="16786" y="13169"/>
                </a:lnTo>
                <a:lnTo>
                  <a:pt x="16867" y="12012"/>
                </a:lnTo>
                <a:lnTo>
                  <a:pt x="16867" y="9642"/>
                </a:lnTo>
                <a:lnTo>
                  <a:pt x="16705" y="7989"/>
                </a:lnTo>
                <a:lnTo>
                  <a:pt x="16422" y="6612"/>
                </a:lnTo>
                <a:lnTo>
                  <a:pt x="16220" y="5675"/>
                </a:lnTo>
                <a:lnTo>
                  <a:pt x="15856" y="4518"/>
                </a:lnTo>
                <a:lnTo>
                  <a:pt x="16382" y="3967"/>
                </a:lnTo>
                <a:close/>
              </a:path>
              <a:path w="21600" h="21600">
                <a:moveTo>
                  <a:pt x="18889" y="1377"/>
                </a:moveTo>
                <a:lnTo>
                  <a:pt x="19415" y="826"/>
                </a:lnTo>
                <a:lnTo>
                  <a:pt x="20194" y="2576"/>
                </a:lnTo>
                <a:lnTo>
                  <a:pt x="20831" y="4683"/>
                </a:lnTo>
                <a:lnTo>
                  <a:pt x="21357" y="7204"/>
                </a:lnTo>
                <a:lnTo>
                  <a:pt x="21650" y="9450"/>
                </a:lnTo>
                <a:lnTo>
                  <a:pt x="21600" y="12301"/>
                </a:lnTo>
                <a:lnTo>
                  <a:pt x="21215" y="15938"/>
                </a:lnTo>
                <a:lnTo>
                  <a:pt x="20629" y="18348"/>
                </a:lnTo>
                <a:lnTo>
                  <a:pt x="19415" y="21655"/>
                </a:lnTo>
                <a:lnTo>
                  <a:pt x="18889" y="21159"/>
                </a:lnTo>
                <a:lnTo>
                  <a:pt x="19901" y="18404"/>
                </a:lnTo>
                <a:lnTo>
                  <a:pt x="20467" y="15593"/>
                </a:lnTo>
                <a:lnTo>
                  <a:pt x="20791" y="12342"/>
                </a:lnTo>
                <a:lnTo>
                  <a:pt x="20871" y="9532"/>
                </a:lnTo>
                <a:lnTo>
                  <a:pt x="20629" y="7411"/>
                </a:lnTo>
                <a:lnTo>
                  <a:pt x="20062" y="4628"/>
                </a:lnTo>
                <a:lnTo>
                  <a:pt x="19415" y="2810"/>
                </a:lnTo>
                <a:lnTo>
                  <a:pt x="18889" y="1377"/>
                </a:lnTo>
                <a:close/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fr-FR"/>
          </a:p>
        </p:txBody>
      </p:sp>
      <p:pic>
        <p:nvPicPr>
          <p:cNvPr id="13" name="Picture 9" descr="C:\Documents and Settings\faure_guy\Local Settings\Temporary Internet Files\Content.IE5\U1701CBA\MCj04398220000[1].png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88113" y="5143500"/>
            <a:ext cx="1227137" cy="122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4572000" y="5857892"/>
            <a:ext cx="724557" cy="52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fr-FR" sz="2800" b="1" dirty="0" smtClean="0"/>
              <a:t>Fin</a:t>
            </a:r>
            <a:endParaRPr lang="fr-FR" sz="2800" b="1" dirty="0"/>
          </a:p>
        </p:txBody>
      </p:sp>
      <p:pic>
        <p:nvPicPr>
          <p:cNvPr id="29698" name="Picture 2" descr="C:\Documents and Settings\jleriche\Bureau\dsc0002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1285860"/>
            <a:ext cx="6034617" cy="4525963"/>
          </a:xfrm>
          <a:prstGeom prst="rect">
            <a:avLst/>
          </a:prstGeom>
          <a:noFill/>
        </p:spPr>
      </p:pic>
      <p:sp>
        <p:nvSpPr>
          <p:cNvPr id="9" name="Titre 5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785918" y="274638"/>
            <a:ext cx="7215238" cy="511156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Prise d’appels pour fuites de gaz 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pic>
        <p:nvPicPr>
          <p:cNvPr id="10" name="Image 9" descr="fptsr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2844" y="142852"/>
            <a:ext cx="1428728" cy="97629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828800" y="152400"/>
            <a:ext cx="7162800" cy="4572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r"/>
            <a:r>
              <a:rPr lang="fr-FR" sz="2000" b="1" dirty="0" smtClean="0">
                <a:solidFill>
                  <a:schemeClr val="bg1"/>
                </a:solidFill>
              </a:rPr>
              <a:t>Prise d’appels pour fuites de gaz </a:t>
            </a:r>
            <a:endParaRPr lang="fr-FR" sz="24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752600" y="785813"/>
            <a:ext cx="190341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l" defTabSz="762000"/>
            <a:r>
              <a:rPr lang="fr-FR" sz="2800" dirty="0"/>
              <a:t>Sommaire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500063" y="1500188"/>
            <a:ext cx="8215312" cy="473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627063" marR="0" lvl="0" indent="-62706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 -	   Principe de fonctionnement de la grille</a:t>
            </a:r>
          </a:p>
          <a:p>
            <a:pPr marL="627063" marR="0" lvl="0" indent="-62706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II - 	   Recherche d’informations visuelles</a:t>
            </a:r>
          </a:p>
          <a:p>
            <a:pPr marL="627063" marR="0" lvl="0" indent="-62706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III -    Recherches d’informations sonores </a:t>
            </a:r>
          </a:p>
          <a:p>
            <a:pPr marL="627063" marR="0" lvl="0" indent="-62706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IV -    Recherches des facteurs aggravants</a:t>
            </a:r>
          </a:p>
          <a:p>
            <a:pPr marL="719138" marR="0" lvl="0" indent="-71913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V -	  Recherches d’informations complémentaires</a:t>
            </a:r>
          </a:p>
          <a:p>
            <a:pPr marL="719138" marR="0" lvl="0" indent="-71913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VI -	  Les recommandations</a:t>
            </a:r>
          </a:p>
          <a:p>
            <a:pPr marL="719138" marR="0" lvl="0" indent="-71913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VII -	  Appels des services partenaires</a:t>
            </a:r>
          </a:p>
          <a:p>
            <a:pPr marL="719138" marR="0" lvl="0" indent="-71913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VIII - Grille de questionnement</a:t>
            </a:r>
          </a:p>
          <a:p>
            <a:pPr marL="719138" marR="0" lvl="0" indent="-71913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IX -	  Exercice applicatif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10" name="Image 9" descr="fptsr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142852"/>
            <a:ext cx="1428728" cy="97629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828800" y="152400"/>
            <a:ext cx="7162800" cy="4572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r"/>
            <a:r>
              <a:rPr lang="fr-FR" sz="2000" b="1" dirty="0" smtClean="0">
                <a:solidFill>
                  <a:schemeClr val="bg1"/>
                </a:solidFill>
              </a:rPr>
              <a:t>Prise d’appels pour fuites de gaz </a:t>
            </a:r>
            <a:endParaRPr lang="fr-FR" sz="2400" b="1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11" name="Image 10" descr="fptsr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142852"/>
            <a:ext cx="1428728" cy="97629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1643063" y="752475"/>
            <a:ext cx="6386364" cy="52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l" defTabSz="762000"/>
            <a:r>
              <a:rPr lang="fr-FR" sz="2800" b="0" dirty="0" smtClean="0"/>
              <a:t> </a:t>
            </a:r>
            <a:r>
              <a:rPr lang="fr-FR" sz="2800" b="0" dirty="0"/>
              <a:t>Principe de fonctionnement de la grille</a:t>
            </a:r>
          </a:p>
        </p:txBody>
      </p: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2624138" y="1252538"/>
            <a:ext cx="32337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0" dirty="0"/>
              <a:t>Localisation de la fuite</a:t>
            </a:r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1143000" y="2035175"/>
            <a:ext cx="7162800" cy="397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fr-FR" sz="2800" b="0" dirty="0"/>
              <a:t>Afin d’identifier les critères permettant la qualification de la fuite, il est important de distinguer les deux zones :</a:t>
            </a:r>
          </a:p>
          <a:p>
            <a:pPr algn="just"/>
            <a:endParaRPr lang="fr-FR" sz="2800" b="0" dirty="0"/>
          </a:p>
          <a:p>
            <a:pPr algn="just"/>
            <a:r>
              <a:rPr lang="fr-FR" sz="2800" b="0" dirty="0"/>
              <a:t>		</a:t>
            </a:r>
            <a:r>
              <a:rPr lang="fr-FR" sz="2800" b="0" dirty="0">
                <a:solidFill>
                  <a:srgbClr val="0000FF"/>
                </a:solidFill>
              </a:rPr>
              <a:t>- Voie publique</a:t>
            </a:r>
          </a:p>
          <a:p>
            <a:pPr algn="just">
              <a:lnSpc>
                <a:spcPct val="200000"/>
              </a:lnSpc>
            </a:pPr>
            <a:r>
              <a:rPr lang="fr-FR" sz="2800" b="0" dirty="0">
                <a:solidFill>
                  <a:srgbClr val="0000FF"/>
                </a:solidFill>
              </a:rPr>
              <a:t>		- Bâtiment</a:t>
            </a:r>
          </a:p>
          <a:p>
            <a:pPr algn="just"/>
            <a:endParaRPr lang="fr-FR" sz="2800" b="0" dirty="0"/>
          </a:p>
          <a:p>
            <a:pPr algn="just"/>
            <a:endParaRPr lang="fr-FR" sz="2800" b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828800" y="152400"/>
            <a:ext cx="7162800" cy="4572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r"/>
            <a:r>
              <a:rPr lang="fr-FR" sz="2000" b="1" dirty="0" smtClean="0">
                <a:solidFill>
                  <a:schemeClr val="bg1"/>
                </a:solidFill>
              </a:rPr>
              <a:t>Prise d’appels pour fuites de gaz </a:t>
            </a:r>
            <a:endParaRPr lang="fr-FR" sz="2400" b="1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8" name="Image 7" descr="fptsr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142852"/>
            <a:ext cx="1428728" cy="97629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10" name="ZoneTexte 1"/>
          <p:cNvSpPr txBox="1">
            <a:spLocks noChangeArrowheads="1"/>
          </p:cNvSpPr>
          <p:nvPr/>
        </p:nvSpPr>
        <p:spPr bwMode="auto">
          <a:xfrm>
            <a:off x="285750" y="1143000"/>
            <a:ext cx="150018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000" dirty="0"/>
              <a:t>ORIGINE DE L’APPEL</a:t>
            </a:r>
          </a:p>
        </p:txBody>
      </p:sp>
      <p:sp>
        <p:nvSpPr>
          <p:cNvPr id="11" name="ZoneTexte 2"/>
          <p:cNvSpPr txBox="1">
            <a:spLocks noChangeArrowheads="1"/>
          </p:cNvSpPr>
          <p:nvPr/>
        </p:nvSpPr>
        <p:spPr bwMode="auto">
          <a:xfrm>
            <a:off x="2143126" y="1143000"/>
            <a:ext cx="271462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000" dirty="0"/>
              <a:t>CTA ou Centre d’appel opérateur de réseau</a:t>
            </a:r>
          </a:p>
        </p:txBody>
      </p:sp>
      <p:sp>
        <p:nvSpPr>
          <p:cNvPr id="12" name="ZoneTexte 3"/>
          <p:cNvSpPr txBox="1">
            <a:spLocks noChangeArrowheads="1"/>
          </p:cNvSpPr>
          <p:nvPr/>
        </p:nvSpPr>
        <p:spPr bwMode="auto">
          <a:xfrm>
            <a:off x="5929325" y="1143000"/>
            <a:ext cx="500062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000" dirty="0"/>
              <a:t>BTP</a:t>
            </a:r>
          </a:p>
        </p:txBody>
      </p:sp>
      <p:sp>
        <p:nvSpPr>
          <p:cNvPr id="13" name="ZoneTexte 4"/>
          <p:cNvSpPr txBox="1">
            <a:spLocks noChangeArrowheads="1"/>
          </p:cNvSpPr>
          <p:nvPr/>
        </p:nvSpPr>
        <p:spPr bwMode="auto">
          <a:xfrm>
            <a:off x="7715250" y="1143000"/>
            <a:ext cx="1071563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000" dirty="0"/>
              <a:t>Autres</a:t>
            </a:r>
          </a:p>
        </p:txBody>
      </p:sp>
      <p:grpSp>
        <p:nvGrpSpPr>
          <p:cNvPr id="14" name="Groupe 22"/>
          <p:cNvGrpSpPr>
            <a:grpSpLocks noGrp="1"/>
          </p:cNvGrpSpPr>
          <p:nvPr>
            <p:ph idx="1"/>
          </p:nvPr>
        </p:nvGrpSpPr>
        <p:grpSpPr bwMode="auto">
          <a:xfrm>
            <a:off x="457200" y="1600200"/>
            <a:ext cx="8229600" cy="4525963"/>
            <a:chOff x="428596" y="1417638"/>
            <a:chExt cx="8359804" cy="4654550"/>
          </a:xfrm>
        </p:grpSpPr>
        <p:sp>
          <p:nvSpPr>
            <p:cNvPr id="15" name="ZoneTexte 7"/>
            <p:cNvSpPr txBox="1">
              <a:spLocks noChangeArrowheads="1"/>
            </p:cNvSpPr>
            <p:nvPr/>
          </p:nvSpPr>
          <p:spPr bwMode="auto">
            <a:xfrm>
              <a:off x="571500" y="1498600"/>
              <a:ext cx="1500188" cy="246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sz="1000" dirty="0"/>
                <a:t>LOCALISATION</a:t>
              </a:r>
            </a:p>
          </p:txBody>
        </p:sp>
        <p:sp>
          <p:nvSpPr>
            <p:cNvPr id="16" name="ZoneTexte 8"/>
            <p:cNvSpPr txBox="1">
              <a:spLocks noChangeArrowheads="1"/>
            </p:cNvSpPr>
            <p:nvPr/>
          </p:nvSpPr>
          <p:spPr bwMode="auto">
            <a:xfrm>
              <a:off x="2714625" y="1498600"/>
              <a:ext cx="1500188" cy="246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sz="1000" dirty="0"/>
                <a:t>VOIE PUBLIQUE</a:t>
              </a:r>
            </a:p>
          </p:txBody>
        </p:sp>
        <p:sp>
          <p:nvSpPr>
            <p:cNvPr id="17" name="ZoneTexte 9"/>
            <p:cNvSpPr txBox="1">
              <a:spLocks noChangeArrowheads="1"/>
            </p:cNvSpPr>
            <p:nvPr/>
          </p:nvSpPr>
          <p:spPr bwMode="auto">
            <a:xfrm>
              <a:off x="6357938" y="1498600"/>
              <a:ext cx="1500187" cy="246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sz="1000" dirty="0"/>
                <a:t>DANS BÂTIMENT</a:t>
              </a:r>
            </a:p>
          </p:txBody>
        </p:sp>
        <p:cxnSp>
          <p:nvCxnSpPr>
            <p:cNvPr id="18" name="Connecteur droit 17"/>
            <p:cNvCxnSpPr/>
            <p:nvPr/>
          </p:nvCxnSpPr>
          <p:spPr>
            <a:xfrm>
              <a:off x="428596" y="4213225"/>
              <a:ext cx="8358217" cy="1588"/>
            </a:xfrm>
            <a:prstGeom prst="line">
              <a:avLst/>
            </a:prstGeom>
            <a:ln cmpd="dbl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>
              <a:off x="428596" y="1857375"/>
              <a:ext cx="8358217" cy="1588"/>
            </a:xfrm>
            <a:prstGeom prst="line">
              <a:avLst/>
            </a:prstGeom>
            <a:ln cmpd="dbl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>
              <a:off x="428596" y="3141663"/>
              <a:ext cx="8358217" cy="1587"/>
            </a:xfrm>
            <a:prstGeom prst="line">
              <a:avLst/>
            </a:prstGeom>
            <a:ln cmpd="dbl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>
              <a:off x="428596" y="1427163"/>
              <a:ext cx="8358217" cy="1587"/>
            </a:xfrm>
            <a:prstGeom prst="line">
              <a:avLst/>
            </a:prstGeom>
            <a:ln cmpd="dbl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>
              <a:off x="428596" y="6070600"/>
              <a:ext cx="8358217" cy="1588"/>
            </a:xfrm>
            <a:prstGeom prst="line">
              <a:avLst/>
            </a:prstGeom>
            <a:ln cmpd="dbl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 rot="5400000">
              <a:off x="6465888" y="3748088"/>
              <a:ext cx="4643437" cy="158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 rot="5400000">
              <a:off x="3036876" y="3748088"/>
              <a:ext cx="4643437" cy="158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 rot="5400000">
              <a:off x="-34948" y="3748088"/>
              <a:ext cx="4643437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/>
            <p:cNvCxnSpPr/>
            <p:nvPr/>
          </p:nvCxnSpPr>
          <p:spPr>
            <a:xfrm rot="5400000">
              <a:off x="-1892329" y="3738563"/>
              <a:ext cx="4643437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828800" y="152400"/>
            <a:ext cx="7162800" cy="4572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r"/>
            <a:r>
              <a:rPr lang="fr-FR" sz="2000" b="1" dirty="0" smtClean="0">
                <a:solidFill>
                  <a:schemeClr val="bg1"/>
                </a:solidFill>
              </a:rPr>
              <a:t>Prise d’appels pour fuites de gaz </a:t>
            </a:r>
            <a:endParaRPr lang="fr-FR" sz="2400" b="1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9" name="Image 8" descr="fptsr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1428728" cy="97629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10" name="Rectangle 7"/>
          <p:cNvSpPr>
            <a:spLocks noGrp="1" noChangeArrowheads="1"/>
          </p:cNvSpPr>
          <p:nvPr>
            <p:ph idx="1"/>
          </p:nvPr>
        </p:nvSpPr>
        <p:spPr bwMode="auto">
          <a:xfrm>
            <a:off x="457200" y="1600200"/>
            <a:ext cx="6931385" cy="52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l" defTabSz="762000"/>
            <a:r>
              <a:rPr lang="fr-FR" sz="2800" b="0" dirty="0" smtClean="0"/>
              <a:t> </a:t>
            </a:r>
            <a:r>
              <a:rPr lang="fr-FR" sz="2800" b="0" dirty="0"/>
              <a:t>Principe de fonctionnement de la grille</a:t>
            </a:r>
            <a:endParaRPr lang="fr-FR" sz="2800" dirty="0"/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2643174" y="2143116"/>
            <a:ext cx="35750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0" dirty="0"/>
              <a:t>Procédure gaz renforcée</a:t>
            </a:r>
          </a:p>
        </p:txBody>
      </p:sp>
      <p:sp>
        <p:nvSpPr>
          <p:cNvPr id="12" name="ZoneTexte 5"/>
          <p:cNvSpPr txBox="1">
            <a:spLocks noChangeArrowheads="1"/>
          </p:cNvSpPr>
          <p:nvPr/>
        </p:nvSpPr>
        <p:spPr bwMode="auto">
          <a:xfrm>
            <a:off x="1000125" y="2571750"/>
            <a:ext cx="700087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fr-FR" dirty="0"/>
              <a:t>La grille synthétise le recueil de différents critères permettant d’apprécier, de qualifier l’évènement fuite de gaz. La mise en évidence de plusieurs critères, peut entraîner la qualification : </a:t>
            </a:r>
          </a:p>
          <a:p>
            <a:pPr algn="just"/>
            <a:endParaRPr lang="fr-FR" dirty="0"/>
          </a:p>
        </p:txBody>
      </p:sp>
      <p:pic>
        <p:nvPicPr>
          <p:cNvPr id="13" name="Image 12" descr="Image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38" y="4786313"/>
            <a:ext cx="409575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ZoneTexte 13"/>
          <p:cNvSpPr txBox="1">
            <a:spLocks noChangeArrowheads="1"/>
          </p:cNvSpPr>
          <p:nvPr/>
        </p:nvSpPr>
        <p:spPr bwMode="auto">
          <a:xfrm>
            <a:off x="2428875" y="4929188"/>
            <a:ext cx="54181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« PROCEDURE GAZ RENFORCEE 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allAtOnce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828800" y="152400"/>
            <a:ext cx="7162800" cy="4572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r"/>
            <a:r>
              <a:rPr lang="fr-FR" sz="2000" b="1" dirty="0" smtClean="0">
                <a:solidFill>
                  <a:schemeClr val="bg1"/>
                </a:solidFill>
              </a:rPr>
              <a:t>Prise d’appels pour fuites de gaz </a:t>
            </a:r>
            <a:endParaRPr lang="fr-FR" sz="2400" b="1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7" name="Image 6" descr="fptsr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1428728" cy="97629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10" name="Rectangle 7"/>
          <p:cNvSpPr>
            <a:spLocks noGrp="1" noChangeArrowheads="1"/>
          </p:cNvSpPr>
          <p:nvPr>
            <p:ph idx="1"/>
          </p:nvPr>
        </p:nvSpPr>
        <p:spPr bwMode="auto">
          <a:xfrm>
            <a:off x="457200" y="1600200"/>
            <a:ext cx="6931385" cy="52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l" defTabSz="762000"/>
            <a:r>
              <a:rPr lang="fr-FR" sz="2800" b="0" dirty="0" smtClean="0"/>
              <a:t> </a:t>
            </a:r>
            <a:r>
              <a:rPr lang="fr-FR" sz="2800" b="0" dirty="0"/>
              <a:t>Principe de fonctionnement de la grille</a:t>
            </a:r>
            <a:endParaRPr lang="fr-FR" sz="2800" dirty="0"/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2571736" y="2071678"/>
            <a:ext cx="3575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0" dirty="0"/>
              <a:t>Procédure gaz renforcée</a:t>
            </a:r>
          </a:p>
        </p:txBody>
      </p:sp>
      <p:sp>
        <p:nvSpPr>
          <p:cNvPr id="12" name="ZoneTexte 5"/>
          <p:cNvSpPr txBox="1">
            <a:spLocks noChangeArrowheads="1"/>
          </p:cNvSpPr>
          <p:nvPr/>
        </p:nvSpPr>
        <p:spPr bwMode="auto">
          <a:xfrm>
            <a:off x="1000100" y="2428868"/>
            <a:ext cx="7000875" cy="329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fr-FR" dirty="0"/>
              <a:t>La grille de questionnement est un outil d’aide à la qualification de l’évènement fuite de gaz, à partir d’éléments objectifs. </a:t>
            </a:r>
          </a:p>
          <a:p>
            <a:pPr algn="just"/>
            <a:endParaRPr lang="fr-FR" dirty="0"/>
          </a:p>
          <a:p>
            <a:pPr algn="just"/>
            <a:r>
              <a:rPr lang="fr-FR" dirty="0"/>
              <a:t>En outre, l’opérateur pourra </a:t>
            </a:r>
            <a:r>
              <a:rPr lang="fr-FR" sz="3200" i="1" dirty="0"/>
              <a:t>sur un ou plusieurs critères subjectifs</a:t>
            </a:r>
            <a:r>
              <a:rPr lang="fr-FR" dirty="0"/>
              <a:t> qualifier la fuite de gaz :</a:t>
            </a:r>
          </a:p>
          <a:p>
            <a:pPr algn="just"/>
            <a:r>
              <a:rPr lang="fr-FR" dirty="0"/>
              <a:t> </a:t>
            </a:r>
          </a:p>
        </p:txBody>
      </p:sp>
      <p:pic>
        <p:nvPicPr>
          <p:cNvPr id="13" name="Image 12" descr="Image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38" y="5429250"/>
            <a:ext cx="409575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ZoneTexte 13"/>
          <p:cNvSpPr txBox="1">
            <a:spLocks noChangeArrowheads="1"/>
          </p:cNvSpPr>
          <p:nvPr/>
        </p:nvSpPr>
        <p:spPr bwMode="auto">
          <a:xfrm>
            <a:off x="2428875" y="5357813"/>
            <a:ext cx="54181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« PROCEDURE GAZ RENFORCEE 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14" grpId="0"/>
    </p:bldLst>
  </p:timing>
</p:sld>
</file>

<file path=ppt/theme/theme1.xml><?xml version="1.0" encoding="utf-8"?>
<a:theme xmlns:a="http://schemas.openxmlformats.org/drawingml/2006/main" name="Présentation power point">
  <a:themeElements>
    <a:clrScheme name="Présentation power poin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ésentation power poi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ésentation power poin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ésentation power poin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ésentation power poin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ésentation power poin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ésentation power poin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ésentation power poin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ésentation power poin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ésentation power poin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ésentation power poin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ésentation power poin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ésentation power poin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ésentation power poin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997</TotalTime>
  <Words>1503</Words>
  <Application>Microsoft Office PowerPoint</Application>
  <PresentationFormat>Affichage à l'écran (4:3)</PresentationFormat>
  <Paragraphs>456</Paragraphs>
  <Slides>41</Slides>
  <Notes>12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41</vt:i4>
      </vt:variant>
    </vt:vector>
  </HeadingPairs>
  <TitlesOfParts>
    <vt:vector size="42" baseType="lpstr">
      <vt:lpstr>Présentation power point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Prise d’appels pour fuites de gaz </vt:lpstr>
      <vt:lpstr>Diapositive 15</vt:lpstr>
      <vt:lpstr>Prise d’appels pour fuites de gaz </vt:lpstr>
      <vt:lpstr>Prise d’appels pour fuites de gaz </vt:lpstr>
      <vt:lpstr>Prise d’appels pour fuites de gaz </vt:lpstr>
      <vt:lpstr>Prise d’appels pour fuites de gaz </vt:lpstr>
      <vt:lpstr>Prise d’appels pour fuites de gaz </vt:lpstr>
      <vt:lpstr>Prise d’appels pour fuites de gaz </vt:lpstr>
      <vt:lpstr>Prise d’appels pour fuites de gaz </vt:lpstr>
      <vt:lpstr>Prise d’appels pour fuites de gaz </vt:lpstr>
      <vt:lpstr>Prise d’appels pour fuites de gaz </vt:lpstr>
      <vt:lpstr>Prise d’appels pour fuites de gaz </vt:lpstr>
      <vt:lpstr>Prise d’appels pour fuites de gaz </vt:lpstr>
      <vt:lpstr>Prise d’appels pour fuites de gaz </vt:lpstr>
      <vt:lpstr>Prise d’appels pour fuites de gaz </vt:lpstr>
      <vt:lpstr>Prise d’appels pour fuites de gaz </vt:lpstr>
      <vt:lpstr>Prise d’appels pour fuites de gaz </vt:lpstr>
      <vt:lpstr>Prise d’appels pour fuites de gaz </vt:lpstr>
      <vt:lpstr>Prise d’appels pour fuites de gaz </vt:lpstr>
      <vt:lpstr>Prise d’appels pour fuites de gaz </vt:lpstr>
      <vt:lpstr>Prise d’appels pour fuites de gaz </vt:lpstr>
      <vt:lpstr>Prise d’appels pour fuites de gaz </vt:lpstr>
      <vt:lpstr>Prise d’appels pour fuites de gaz </vt:lpstr>
      <vt:lpstr>Prise d’appels pour fuites de gaz </vt:lpstr>
      <vt:lpstr>Prise d’appels pour fuites de gaz </vt:lpstr>
      <vt:lpstr>Prise d’appels pour fuites de gaz </vt:lpstr>
      <vt:lpstr>Prise d’appels pour fuites de gaz </vt:lpstr>
      <vt:lpstr>Prise d’appels pour fuites de gaz </vt:lpstr>
    </vt:vector>
  </TitlesOfParts>
  <Company>EDSP14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jleriche</dc:creator>
  <cp:lastModifiedBy>CTA - Chef de Salle</cp:lastModifiedBy>
  <cp:revision>137</cp:revision>
  <dcterms:created xsi:type="dcterms:W3CDTF">2009-02-27T16:00:12Z</dcterms:created>
  <dcterms:modified xsi:type="dcterms:W3CDTF">2019-01-29T00:19:15Z</dcterms:modified>
</cp:coreProperties>
</file>