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56" r:id="rId5"/>
    <p:sldId id="260" r:id="rId6"/>
    <p:sldId id="261" r:id="rId7"/>
    <p:sldId id="262" r:id="rId8"/>
    <p:sldId id="263" r:id="rId9"/>
    <p:sldId id="264" r:id="rId10"/>
    <p:sldId id="281" r:id="rId11"/>
    <p:sldId id="265" r:id="rId12"/>
    <p:sldId id="266" r:id="rId13"/>
    <p:sldId id="267" r:id="rId14"/>
    <p:sldId id="268" r:id="rId15"/>
    <p:sldId id="269" r:id="rId16"/>
    <p:sldId id="271" r:id="rId17"/>
    <p:sldId id="270" r:id="rId18"/>
    <p:sldId id="272" r:id="rId19"/>
    <p:sldId id="273" r:id="rId20"/>
    <p:sldId id="274" r:id="rId21"/>
    <p:sldId id="276" r:id="rId22"/>
    <p:sldId id="275" r:id="rId23"/>
    <p:sldId id="277" r:id="rId24"/>
    <p:sldId id="278" r:id="rId25"/>
    <p:sldId id="279" r:id="rId26"/>
    <p:sldId id="280"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6A7CA62-CBD9-4041-8F8A-D06C8F17B039}" type="datetimeFigureOut">
              <a:rPr lang="fr-FR" smtClean="0"/>
              <a:pPr/>
              <a:t>29/08/2019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8B5ADB-87F5-45D5-8C89-CFA2ED07883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A7CA62-CBD9-4041-8F8A-D06C8F17B039}" type="datetimeFigureOut">
              <a:rPr lang="fr-FR" smtClean="0"/>
              <a:pPr/>
              <a:t>29/08/2019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B5ADB-87F5-45D5-8C89-CFA2ED07883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fr.wikipedia.org/wiki/V%C3%A9hicule_poste_de_commandemen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1628800"/>
            <a:ext cx="8229600" cy="1143000"/>
          </a:xfrm>
        </p:spPr>
        <p:txBody>
          <a:bodyPr>
            <a:normAutofit/>
          </a:bodyPr>
          <a:lstStyle/>
          <a:p>
            <a:r>
              <a:rPr lang="fr-FR" sz="1800" b="1" dirty="0" smtClean="0">
                <a:solidFill>
                  <a:schemeClr val="tx2"/>
                </a:solidFill>
              </a:rPr>
              <a:t>ORGANISATION DE LA CHAINE DE COMMANDEMENT</a:t>
            </a:r>
            <a:endParaRPr lang="fr-FR" sz="1800" b="1" dirty="0"/>
          </a:p>
        </p:txBody>
      </p:sp>
      <p:sp>
        <p:nvSpPr>
          <p:cNvPr id="3" name="Espace réservé du contenu 2"/>
          <p:cNvSpPr>
            <a:spLocks noGrp="1"/>
          </p:cNvSpPr>
          <p:nvPr>
            <p:ph idx="1"/>
          </p:nvPr>
        </p:nvSpPr>
        <p:spPr>
          <a:xfrm>
            <a:off x="395536" y="2636912"/>
            <a:ext cx="8229600" cy="4525963"/>
          </a:xfrm>
        </p:spPr>
        <p:txBody>
          <a:bodyPr>
            <a:normAutofit/>
          </a:bodyPr>
          <a:lstStyle/>
          <a:p>
            <a:r>
              <a:rPr lang="fr-FR" sz="1200" b="1" dirty="0" smtClean="0">
                <a:solidFill>
                  <a:schemeClr val="tx2"/>
                </a:solidFill>
              </a:rPr>
              <a:t>ORGANISATION DE LA CHAINE DE COMMANDEMENT:</a:t>
            </a:r>
            <a:endParaRPr lang="fr-FR" sz="1200" dirty="0" smtClean="0"/>
          </a:p>
          <a:p>
            <a:endParaRPr lang="fr-FR" sz="1000" b="1" dirty="0">
              <a:solidFill>
                <a:schemeClr val="tx2"/>
              </a:solidFill>
            </a:endParaRPr>
          </a:p>
          <a:p>
            <a:pPr>
              <a:buNone/>
            </a:pPr>
            <a:r>
              <a:rPr lang="fr-FR" sz="1000" dirty="0" smtClean="0"/>
              <a:t>La  chaine de commandement du SDIS14 est constituée par:</a:t>
            </a:r>
          </a:p>
          <a:p>
            <a:pPr>
              <a:buNone/>
            </a:pPr>
            <a:endParaRPr lang="fr-FR" sz="1000" b="1" dirty="0" smtClean="0"/>
          </a:p>
          <a:p>
            <a:pPr>
              <a:buFontTx/>
              <a:buChar char="-"/>
            </a:pPr>
            <a:r>
              <a:rPr lang="fr-FR" sz="1000" dirty="0" smtClean="0"/>
              <a:t>Le Directeur Départemental  du Service d’Incendie et de Secours du Calvados</a:t>
            </a:r>
            <a:endParaRPr lang="fr-FR" sz="1000" dirty="0"/>
          </a:p>
          <a:p>
            <a:pPr>
              <a:buFontTx/>
              <a:buChar char="-"/>
            </a:pPr>
            <a:r>
              <a:rPr lang="fr-FR" sz="1000" dirty="0" smtClean="0"/>
              <a:t>Le Directeur Départemental  Adjoint du Service d’Incendie et de Secours du Calvados</a:t>
            </a:r>
          </a:p>
          <a:p>
            <a:pPr>
              <a:buFontTx/>
              <a:buChar char="-"/>
            </a:pPr>
            <a:r>
              <a:rPr lang="fr-FR" sz="1000" dirty="0" smtClean="0"/>
              <a:t>Le dispositif de commandement opérationnel structuré et planifié comprenant:</a:t>
            </a:r>
          </a:p>
          <a:p>
            <a:pPr>
              <a:buNone/>
            </a:pPr>
            <a:r>
              <a:rPr lang="fr-FR" sz="1000" dirty="0" smtClean="0"/>
              <a:t>            -  Les chefs de site</a:t>
            </a:r>
          </a:p>
          <a:p>
            <a:pPr>
              <a:buNone/>
            </a:pPr>
            <a:r>
              <a:rPr lang="fr-FR" sz="1000" dirty="0"/>
              <a:t> </a:t>
            </a:r>
            <a:r>
              <a:rPr lang="fr-FR" sz="1000" dirty="0" smtClean="0"/>
              <a:t>           -  Les chefs de colonne</a:t>
            </a:r>
          </a:p>
          <a:p>
            <a:pPr>
              <a:buNone/>
            </a:pPr>
            <a:r>
              <a:rPr lang="fr-FR" sz="1000" dirty="0"/>
              <a:t> </a:t>
            </a:r>
            <a:r>
              <a:rPr lang="fr-FR" sz="1000" dirty="0" smtClean="0"/>
              <a:t>           -  l’Officier CODIS</a:t>
            </a:r>
          </a:p>
          <a:p>
            <a:pPr>
              <a:buNone/>
            </a:pPr>
            <a:r>
              <a:rPr lang="fr-FR" sz="1000" dirty="0"/>
              <a:t> </a:t>
            </a:r>
            <a:r>
              <a:rPr lang="fr-FR" sz="1000" dirty="0" smtClean="0"/>
              <a:t>           -  Les chefs de groupe de permanence*</a:t>
            </a:r>
          </a:p>
          <a:p>
            <a:pPr>
              <a:buNone/>
            </a:pPr>
            <a:endParaRPr lang="fr-FR" sz="1000" dirty="0"/>
          </a:p>
          <a:p>
            <a:pPr>
              <a:buFontTx/>
              <a:buChar char="-"/>
            </a:pPr>
            <a:r>
              <a:rPr lang="fr-FR" sz="1000" dirty="0" smtClean="0"/>
              <a:t>Les zones d’appui de niveau de chef de groupe</a:t>
            </a:r>
          </a:p>
          <a:p>
            <a:pPr>
              <a:buFontTx/>
              <a:buChar char="-"/>
            </a:pPr>
            <a:endParaRPr lang="fr-FR" sz="1000" dirty="0"/>
          </a:p>
          <a:p>
            <a:pPr>
              <a:buFontTx/>
              <a:buChar char="-"/>
            </a:pPr>
            <a:r>
              <a:rPr lang="fr-FR" sz="1000" dirty="0" smtClean="0"/>
              <a:t>Les cadres d’appui opérationnel comprenant:</a:t>
            </a:r>
          </a:p>
          <a:p>
            <a:pPr>
              <a:buNone/>
            </a:pPr>
            <a:r>
              <a:rPr lang="fr-FR" sz="1000" dirty="0" smtClean="0"/>
              <a:t>             -   Les chefs de groupements territoriaux</a:t>
            </a:r>
          </a:p>
          <a:p>
            <a:pPr>
              <a:buNone/>
            </a:pPr>
            <a:r>
              <a:rPr lang="fr-FR" sz="1000" dirty="0"/>
              <a:t> </a:t>
            </a:r>
            <a:r>
              <a:rPr lang="fr-FR" sz="1000" dirty="0" smtClean="0"/>
              <a:t>            -   Les Commandants de compagnies</a:t>
            </a:r>
          </a:p>
          <a:p>
            <a:pPr>
              <a:buNone/>
            </a:pPr>
            <a:r>
              <a:rPr lang="fr-FR" sz="1000" dirty="0"/>
              <a:t> </a:t>
            </a:r>
            <a:r>
              <a:rPr lang="fr-FR" sz="1000" dirty="0" smtClean="0"/>
              <a:t>            -   Les chefs de centre ou officiers possédant la qualification de chef  de groupe</a:t>
            </a:r>
          </a:p>
          <a:p>
            <a:pPr>
              <a:buNone/>
            </a:pPr>
            <a:r>
              <a:rPr lang="fr-FR" sz="1000" dirty="0"/>
              <a:t> </a:t>
            </a:r>
            <a:r>
              <a:rPr lang="fr-FR" sz="1000" dirty="0" smtClean="0"/>
              <a:t>            -   Les conseillers techniques des spécialités opérationnelles</a:t>
            </a:r>
          </a:p>
          <a:p>
            <a:pPr>
              <a:buNone/>
            </a:pPr>
            <a:endParaRPr lang="fr-FR" sz="1000" dirty="0"/>
          </a:p>
          <a:p>
            <a:pPr>
              <a:buNone/>
            </a:pPr>
            <a:r>
              <a:rPr lang="fr-FR" sz="1000" dirty="0" smtClean="0"/>
              <a:t>L a chaine de commandement du SDIS 14 est engagée par le CTA/ CODIS.</a:t>
            </a:r>
          </a:p>
          <a:p>
            <a:pPr>
              <a:buFontTx/>
              <a:buChar char="-"/>
            </a:pPr>
            <a:endParaRPr lang="fr-FR" sz="1000" dirty="0" smtClean="0"/>
          </a:p>
          <a:p>
            <a:pPr>
              <a:buFontTx/>
              <a:buChar char="-"/>
            </a:pPr>
            <a:endParaRPr lang="fr-FR" sz="1400" dirty="0"/>
          </a:p>
        </p:txBody>
      </p:sp>
      <p:sp>
        <p:nvSpPr>
          <p:cNvPr id="5"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6" name="Image 5"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7" name="AutoShape 5"/>
          <p:cNvSpPr>
            <a:spLocks noChangeArrowheads="1"/>
          </p:cNvSpPr>
          <p:nvPr/>
        </p:nvSpPr>
        <p:spPr bwMode="auto">
          <a:xfrm>
            <a:off x="1043608"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1800" b="1" dirty="0" smtClean="0">
                <a:solidFill>
                  <a:schemeClr val="tx2"/>
                </a:solidFill>
              </a:rPr>
              <a:t>CARTOGRAPHIE DES  SECTEURS VLCG et LCDG</a:t>
            </a:r>
            <a:endParaRPr lang="fr-FR" sz="1800" b="1" dirty="0">
              <a:solidFill>
                <a:schemeClr val="tx2"/>
              </a:solidFill>
            </a:endParaRPr>
          </a:p>
        </p:txBody>
      </p:sp>
      <p:pic>
        <p:nvPicPr>
          <p:cNvPr id="1026" name="Picture 2" descr="C:\Users\chef.salle.cta\Desktop\Capture.PNG"/>
          <p:cNvPicPr>
            <a:picLocks noGrp="1" noChangeAspect="1" noChangeArrowheads="1"/>
          </p:cNvPicPr>
          <p:nvPr>
            <p:ph idx="1"/>
          </p:nvPr>
        </p:nvPicPr>
        <p:blipFill>
          <a:blip r:embed="rId2" cstate="print"/>
          <a:srcRect/>
          <a:stretch>
            <a:fillRect/>
          </a:stretch>
        </p:blipFill>
        <p:spPr bwMode="auto">
          <a:xfrm>
            <a:off x="1334786" y="1600200"/>
            <a:ext cx="6474428" cy="452596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2060848"/>
            <a:ext cx="8229600" cy="4525963"/>
          </a:xfrm>
        </p:spPr>
        <p:txBody>
          <a:bodyPr>
            <a:normAutofit/>
          </a:bodyPr>
          <a:lstStyle/>
          <a:p>
            <a:pPr>
              <a:buNone/>
            </a:pPr>
            <a:r>
              <a:rPr lang="fr-FR" sz="1000" b="1" dirty="0" smtClean="0">
                <a:solidFill>
                  <a:srgbClr val="FF0000"/>
                </a:solidFill>
              </a:rPr>
              <a:t>IMPORTANT: </a:t>
            </a:r>
          </a:p>
          <a:p>
            <a:pPr>
              <a:buNone/>
            </a:pPr>
            <a:endParaRPr lang="fr-FR" sz="1000" b="1" dirty="0" smtClean="0">
              <a:solidFill>
                <a:srgbClr val="FF0000"/>
              </a:solidFill>
            </a:endParaRPr>
          </a:p>
          <a:p>
            <a:pPr>
              <a:buNone/>
            </a:pPr>
            <a:r>
              <a:rPr lang="fr-FR" sz="1000" b="1" dirty="0" smtClean="0">
                <a:solidFill>
                  <a:srgbClr val="FF0000"/>
                </a:solidFill>
              </a:rPr>
              <a:t>Le chef de groupe devra veiller a remettre indisponible le LCDG dès que la fonction chef de groupe n’est plus assurée.</a:t>
            </a:r>
          </a:p>
          <a:p>
            <a:pPr>
              <a:buNone/>
            </a:pPr>
            <a:endParaRPr lang="fr-FR" sz="1000" b="1" dirty="0" smtClean="0">
              <a:solidFill>
                <a:srgbClr val="FF0000"/>
              </a:solidFill>
            </a:endParaRPr>
          </a:p>
          <a:p>
            <a:pPr>
              <a:buNone/>
            </a:pPr>
            <a:r>
              <a:rPr lang="fr-FR" sz="1000" b="1" dirty="0" smtClean="0">
                <a:solidFill>
                  <a:srgbClr val="FF0000"/>
                </a:solidFill>
              </a:rPr>
              <a:t>Le chef de groupe devra également remettre le LCDG en disponibilité secondaire, après tout départ en intervention.</a:t>
            </a:r>
          </a:p>
          <a:p>
            <a:pPr>
              <a:buNone/>
            </a:pPr>
            <a:endParaRPr lang="fr-FR" sz="1000" b="1" dirty="0" smtClean="0">
              <a:solidFill>
                <a:srgbClr val="FF0000"/>
              </a:solidFill>
            </a:endParaRPr>
          </a:p>
          <a:p>
            <a:pPr>
              <a:buNone/>
            </a:pPr>
            <a:r>
              <a:rPr lang="fr-FR" sz="1000" b="1" dirty="0" smtClean="0">
                <a:solidFill>
                  <a:srgbClr val="FF0000"/>
                </a:solidFill>
              </a:rPr>
              <a:t>En étant verrouillé dans le VLU, le chef de groupe ne pourra pas assurer les autres départs en intervention. </a:t>
            </a:r>
          </a:p>
          <a:p>
            <a:pPr>
              <a:buNone/>
            </a:pPr>
            <a:endParaRPr lang="fr-FR" sz="1000" b="1" dirty="0" smtClean="0">
              <a:solidFill>
                <a:srgbClr val="FF0000"/>
              </a:solidFill>
            </a:endParaRPr>
          </a:p>
          <a:p>
            <a:pPr>
              <a:buNone/>
            </a:pPr>
            <a:r>
              <a:rPr lang="fr-FR" sz="1000" b="1" dirty="0" smtClean="0">
                <a:solidFill>
                  <a:srgbClr val="FF0000"/>
                </a:solidFill>
              </a:rPr>
              <a:t>L’engagement des engins de 1</a:t>
            </a:r>
            <a:r>
              <a:rPr lang="fr-FR" sz="1000" b="1" baseline="30000" dirty="0" smtClean="0">
                <a:solidFill>
                  <a:srgbClr val="FF0000"/>
                </a:solidFill>
              </a:rPr>
              <a:t>er</a:t>
            </a:r>
            <a:r>
              <a:rPr lang="fr-FR" sz="1000" b="1" dirty="0" smtClean="0">
                <a:solidFill>
                  <a:srgbClr val="FF0000"/>
                </a:solidFill>
              </a:rPr>
              <a:t> départ restant prioritaire, le gestion du LCDG devra i intégrer cette contrainte.</a:t>
            </a:r>
          </a:p>
          <a:p>
            <a:pPr>
              <a:buNone/>
            </a:pPr>
            <a:endParaRPr lang="fr-FR" sz="1000" b="1" dirty="0" smtClean="0">
              <a:solidFill>
                <a:srgbClr val="FF0000"/>
              </a:solidFill>
            </a:endParaRPr>
          </a:p>
          <a:p>
            <a:pPr>
              <a:buNone/>
            </a:pPr>
            <a:r>
              <a:rPr lang="fr-FR" sz="1000" b="1" dirty="0" smtClean="0">
                <a:solidFill>
                  <a:srgbClr val="FF0000"/>
                </a:solidFill>
              </a:rPr>
              <a:t>Lorsqu’il est placé en état disponible, le LCDG s’affiche en jaune sur le synoptique.</a:t>
            </a:r>
          </a:p>
          <a:p>
            <a:pPr>
              <a:buNone/>
            </a:pPr>
            <a:endParaRPr lang="fr-FR" sz="1000" b="1" dirty="0">
              <a:solidFill>
                <a:srgbClr val="FF0000"/>
              </a:solidFill>
            </a:endParaRPr>
          </a:p>
          <a:p>
            <a:pPr algn="ctr">
              <a:buNone/>
            </a:pPr>
            <a:endParaRPr lang="fr-FR" sz="1200" b="1" dirty="0" smtClean="0">
              <a:solidFill>
                <a:srgbClr val="FF0000"/>
              </a:solidFill>
            </a:endParaRPr>
          </a:p>
          <a:p>
            <a:pPr>
              <a:buNone/>
            </a:pPr>
            <a:endParaRPr lang="fr-FR" dirty="0"/>
          </a:p>
        </p:txBody>
      </p:sp>
      <p:sp>
        <p:nvSpPr>
          <p:cNvPr id="4"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2060848"/>
            <a:ext cx="8229600" cy="4525963"/>
          </a:xfrm>
        </p:spPr>
        <p:txBody>
          <a:bodyPr>
            <a:normAutofit/>
          </a:bodyPr>
          <a:lstStyle/>
          <a:p>
            <a:pPr algn="ctr">
              <a:buNone/>
            </a:pPr>
            <a:r>
              <a:rPr lang="fr-FR" sz="2000" b="1" dirty="0" smtClean="0">
                <a:solidFill>
                  <a:schemeClr val="accent1"/>
                </a:solidFill>
              </a:rPr>
              <a:t>CONSIGNES AUX OPERATEURS  ET CHEFS DE SALLE</a:t>
            </a:r>
          </a:p>
          <a:p>
            <a:pPr algn="ctr">
              <a:buNone/>
            </a:pPr>
            <a:endParaRPr lang="fr-FR" sz="4400" dirty="0" smtClean="0">
              <a:solidFill>
                <a:schemeClr val="accent1"/>
              </a:solidFill>
            </a:endParaRPr>
          </a:p>
          <a:p>
            <a:pPr>
              <a:buFontTx/>
              <a:buChar char="-"/>
            </a:pPr>
            <a:r>
              <a:rPr lang="fr-FR" sz="1700" b="1" dirty="0" smtClean="0">
                <a:solidFill>
                  <a:schemeClr val="accent1"/>
                </a:solidFill>
              </a:rPr>
              <a:t>Veiller à respecter les secteurs d’interventions VLCG et les zone d’appuis (LCDG)</a:t>
            </a:r>
          </a:p>
          <a:p>
            <a:pPr>
              <a:buFontTx/>
              <a:buChar char="-"/>
            </a:pPr>
            <a:r>
              <a:rPr lang="fr-FR" sz="1700" b="1" dirty="0" smtClean="0">
                <a:solidFill>
                  <a:schemeClr val="accent1"/>
                </a:solidFill>
              </a:rPr>
              <a:t>En cas d’engagement de la 1</a:t>
            </a:r>
            <a:r>
              <a:rPr lang="fr-FR" sz="1700" b="1" baseline="30000" dirty="0" smtClean="0">
                <a:solidFill>
                  <a:schemeClr val="accent1"/>
                </a:solidFill>
              </a:rPr>
              <a:t>ère</a:t>
            </a:r>
            <a:r>
              <a:rPr lang="fr-FR" sz="1700" b="1" dirty="0" smtClean="0">
                <a:solidFill>
                  <a:schemeClr val="accent1"/>
                </a:solidFill>
              </a:rPr>
              <a:t> VLCG  de l’agglomération Caennaise,  veiller à ce que la 2</a:t>
            </a:r>
            <a:r>
              <a:rPr lang="fr-FR" sz="1700" b="1" baseline="30000" dirty="0" smtClean="0">
                <a:solidFill>
                  <a:schemeClr val="accent1"/>
                </a:solidFill>
              </a:rPr>
              <a:t>ème</a:t>
            </a:r>
            <a:r>
              <a:rPr lang="fr-FR" sz="1700" b="1" dirty="0" smtClean="0">
                <a:solidFill>
                  <a:schemeClr val="accent1"/>
                </a:solidFill>
              </a:rPr>
              <a:t> soit disponible sur le synoptique</a:t>
            </a:r>
          </a:p>
          <a:p>
            <a:pPr>
              <a:buFontTx/>
              <a:buChar char="-"/>
            </a:pPr>
            <a:r>
              <a:rPr lang="fr-FR" sz="1700" b="1" dirty="0" smtClean="0">
                <a:solidFill>
                  <a:schemeClr val="accent1"/>
                </a:solidFill>
              </a:rPr>
              <a:t>En cas d’engagement sur « E.R.P.», E.R., ou « plan » sur l’agglomération Caennaise, avant d’engager, s’assurer que les 2 VLCG de CAEN figurent sur la proposition, avant d’engager une VLCG ou un lot LCDG d’un autre secteur</a:t>
            </a:r>
          </a:p>
          <a:p>
            <a:pPr>
              <a:buFontTx/>
              <a:buChar char="-"/>
            </a:pPr>
            <a:r>
              <a:rPr lang="fr-FR" sz="1700" b="1" dirty="0" smtClean="0">
                <a:solidFill>
                  <a:schemeClr val="accent1"/>
                </a:solidFill>
              </a:rPr>
              <a:t>Sur les zones d’appuis,  s’assurer que des LCDG en disponibilités secondaires peuvent assurer le ou les départ(s), avant d’engager une VLCG compagnie</a:t>
            </a:r>
          </a:p>
          <a:p>
            <a:pPr>
              <a:buFontTx/>
              <a:buChar char="-"/>
            </a:pPr>
            <a:r>
              <a:rPr lang="fr-FR" sz="1700" b="1" dirty="0" smtClean="0">
                <a:solidFill>
                  <a:schemeClr val="accent1"/>
                </a:solidFill>
              </a:rPr>
              <a:t>En cas d’engagement du VPC, toujours engager les lots LCDG , les plus proches, qu’ils soient sous statut disponible ou disponible secondaire</a:t>
            </a:r>
          </a:p>
          <a:p>
            <a:endParaRPr lang="fr-FR" dirty="0"/>
          </a:p>
        </p:txBody>
      </p:sp>
      <p:sp>
        <p:nvSpPr>
          <p:cNvPr id="4"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sp>
        <p:nvSpPr>
          <p:cNvPr id="5"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 5"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988840"/>
            <a:ext cx="8229600" cy="4525963"/>
          </a:xfrm>
        </p:spPr>
        <p:txBody>
          <a:bodyPr/>
          <a:lstStyle/>
          <a:p>
            <a:r>
              <a:rPr lang="fr-FR" sz="1100" b="1" dirty="0" smtClean="0">
                <a:solidFill>
                  <a:schemeClr val="tx2"/>
                </a:solidFill>
              </a:rPr>
              <a:t>LES CADRES D’APPUIS OPERATIONNELS:</a:t>
            </a:r>
            <a:endParaRPr lang="fr-FR" sz="1000" dirty="0" smtClean="0"/>
          </a:p>
          <a:p>
            <a:endParaRPr lang="fr-FR" sz="1000" dirty="0" smtClean="0"/>
          </a:p>
          <a:p>
            <a:pPr>
              <a:buNone/>
            </a:pPr>
            <a:r>
              <a:rPr lang="fr-FR" sz="1000" dirty="0" smtClean="0"/>
              <a:t>Les cadres d’appuis s’intègrent sous l’autorité de la chaine de commandement présente sur les lieux., en fonction de leur niveau de qualification. En cas de</a:t>
            </a:r>
          </a:p>
          <a:p>
            <a:pPr>
              <a:buNone/>
            </a:pPr>
            <a:r>
              <a:rPr lang="fr-FR" sz="1000" dirty="0" smtClean="0"/>
              <a:t> qualification identique, le COS sera assuré par l’officier prévu dans le cadre du dispositif planifié.</a:t>
            </a:r>
          </a:p>
          <a:p>
            <a:pPr>
              <a:buNone/>
            </a:pPr>
            <a:endParaRPr lang="fr-FR" sz="1000" dirty="0" smtClean="0"/>
          </a:p>
          <a:p>
            <a:pPr>
              <a:buNone/>
            </a:pPr>
            <a:r>
              <a:rPr lang="fr-FR" sz="1000" b="1" dirty="0" smtClean="0"/>
              <a:t>Le chef de centre territorialement compétent est informé de toute intervention marquante  sur son secteur.</a:t>
            </a:r>
          </a:p>
          <a:p>
            <a:pPr>
              <a:buNone/>
            </a:pPr>
            <a:endParaRPr lang="fr-FR" sz="1000" b="1" dirty="0" smtClean="0"/>
          </a:p>
          <a:p>
            <a:pPr>
              <a:buNone/>
            </a:pPr>
            <a:r>
              <a:rPr lang="fr-FR" sz="1000" b="1" dirty="0" smtClean="0"/>
              <a:t>Le chef de centre, titulaire de la formation de chef de groupe pourra être engagé par le CODIS dans le cadre de la mise en œuvre du VPC. Il pourra </a:t>
            </a:r>
          </a:p>
          <a:p>
            <a:pPr>
              <a:buNone/>
            </a:pPr>
            <a:r>
              <a:rPr lang="fr-FR" sz="1000" b="1" dirty="0" smtClean="0"/>
              <a:t>renforcer la chaine de commandement en tant que besoin, sous l’autorité du COS.</a:t>
            </a:r>
          </a:p>
          <a:p>
            <a:pPr>
              <a:buNone/>
            </a:pPr>
            <a:endParaRPr lang="fr-FR" sz="1000" dirty="0" smtClean="0"/>
          </a:p>
          <a:p>
            <a:pPr>
              <a:buNone/>
            </a:pPr>
            <a:r>
              <a:rPr lang="fr-FR" sz="1000" dirty="0" smtClean="0"/>
              <a:t>A ce titre, il pourra notamment:</a:t>
            </a:r>
          </a:p>
          <a:p>
            <a:pPr>
              <a:buNone/>
            </a:pPr>
            <a:endParaRPr lang="fr-FR" sz="1000" dirty="0" smtClean="0"/>
          </a:p>
          <a:p>
            <a:pPr>
              <a:buFontTx/>
              <a:buChar char="-"/>
            </a:pPr>
            <a:r>
              <a:rPr lang="fr-FR" sz="1000" dirty="0" smtClean="0"/>
              <a:t>Prendre la fonction d’officier  moyen dans le PC ou d’officier sécurité sur une intervention</a:t>
            </a:r>
          </a:p>
          <a:p>
            <a:pPr>
              <a:buFontTx/>
              <a:buChar char="-"/>
            </a:pPr>
            <a:r>
              <a:rPr lang="fr-FR" sz="1000" dirty="0" smtClean="0"/>
              <a:t>Faciliter le lien avec les élus (prêt de matériels, salle communale, gymnase,..,)</a:t>
            </a:r>
          </a:p>
          <a:p>
            <a:pPr>
              <a:buFontTx/>
              <a:buChar char="-"/>
            </a:pPr>
            <a:r>
              <a:rPr lang="fr-FR" sz="1000" dirty="0" smtClean="0"/>
              <a:t>Participer à l’organisation du soutien logistique aux intervenants</a:t>
            </a:r>
          </a:p>
          <a:p>
            <a:pPr>
              <a:buFontTx/>
              <a:buChar char="-"/>
            </a:pPr>
            <a:r>
              <a:rPr lang="fr-FR" sz="1000" dirty="0" smtClean="0"/>
              <a:t>Assurer  le lien avec les sapeurs pompiers (DPS) sur son secteur</a:t>
            </a:r>
          </a:p>
          <a:p>
            <a:pPr>
              <a:buNone/>
            </a:pPr>
            <a:endParaRPr lang="fr-FR" sz="1000" dirty="0" smtClean="0"/>
          </a:p>
          <a:p>
            <a:pPr>
              <a:buNone/>
            </a:pPr>
            <a:r>
              <a:rPr lang="fr-FR" sz="1000" dirty="0" smtClean="0"/>
              <a:t>Il est impliqué dans les dispositifs prévisionnels de secours sur son secteur.</a:t>
            </a:r>
          </a:p>
          <a:p>
            <a:pPr>
              <a:buNone/>
            </a:pPr>
            <a:endParaRPr lang="fr-FR" sz="1100" dirty="0" smtClean="0"/>
          </a:p>
          <a:p>
            <a:endParaRPr lang="fr-FR" dirty="0"/>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2060848"/>
            <a:ext cx="8229600" cy="4525963"/>
          </a:xfrm>
        </p:spPr>
        <p:txBody>
          <a:bodyPr>
            <a:normAutofit lnSpcReduction="10000"/>
          </a:bodyPr>
          <a:lstStyle/>
          <a:p>
            <a:r>
              <a:rPr lang="fr-FR" sz="1000" b="1" dirty="0" smtClean="0">
                <a:solidFill>
                  <a:schemeClr val="tx2"/>
                </a:solidFill>
              </a:rPr>
              <a:t>CHEFS D’AGRES ET COMMANDANT DES OPERATIONS DE SECOURS:</a:t>
            </a:r>
            <a:endParaRPr lang="fr-FR" sz="1000" dirty="0" smtClean="0"/>
          </a:p>
          <a:p>
            <a:pPr>
              <a:buNone/>
            </a:pPr>
            <a:endParaRPr lang="fr-FR" sz="1000" dirty="0" smtClean="0"/>
          </a:p>
          <a:p>
            <a:pPr>
              <a:buNone/>
            </a:pPr>
            <a:endParaRPr lang="fr-FR" sz="1000" dirty="0" smtClean="0"/>
          </a:p>
          <a:p>
            <a:pPr>
              <a:buNone/>
            </a:pPr>
            <a:r>
              <a:rPr lang="fr-FR" sz="1000" b="1" dirty="0" smtClean="0"/>
              <a:t>La fonction de chef d’agrès:</a:t>
            </a:r>
            <a:endParaRPr lang="fr-FR" sz="1000" dirty="0" smtClean="0"/>
          </a:p>
          <a:p>
            <a:pPr>
              <a:buNone/>
            </a:pPr>
            <a:endParaRPr lang="fr-FR" sz="1000" b="1" dirty="0" smtClean="0"/>
          </a:p>
          <a:p>
            <a:pPr>
              <a:buNone/>
            </a:pPr>
            <a:r>
              <a:rPr lang="fr-FR" sz="1000" dirty="0" smtClean="0"/>
              <a:t>A bord d’un engin, la fonction de chef d’agrès est assurée par un sapeur pompier  disposant du grade le plus élevé, sauf si ce dernier est le seul personnel </a:t>
            </a:r>
          </a:p>
          <a:p>
            <a:pPr>
              <a:buNone/>
            </a:pPr>
            <a:r>
              <a:rPr lang="fr-FR" sz="1000" dirty="0" smtClean="0"/>
              <a:t>apte à conduire les engins.</a:t>
            </a:r>
          </a:p>
          <a:p>
            <a:pPr>
              <a:buNone/>
            </a:pPr>
            <a:r>
              <a:rPr lang="fr-FR" sz="1000" dirty="0" smtClean="0"/>
              <a:t>Si deux personnels détiennent le même grade, la fonction de chef d’agrès relève du sapeur pompier professionnel, ou à défaut, celui désigné par le chef de</a:t>
            </a:r>
          </a:p>
          <a:p>
            <a:pPr>
              <a:buNone/>
            </a:pPr>
            <a:r>
              <a:rPr lang="fr-FR" sz="1000" dirty="0" smtClean="0"/>
              <a:t> centre.</a:t>
            </a:r>
          </a:p>
          <a:p>
            <a:pPr>
              <a:buNone/>
            </a:pPr>
            <a:endParaRPr lang="fr-FR" sz="1000" dirty="0" smtClean="0"/>
          </a:p>
          <a:p>
            <a:pPr>
              <a:buNone/>
            </a:pPr>
            <a:r>
              <a:rPr lang="fr-FR" sz="1000" b="1" dirty="0" smtClean="0"/>
              <a:t>La fonction de commandant des opérations de secours:</a:t>
            </a:r>
            <a:endParaRPr lang="fr-FR" sz="1000" dirty="0" smtClean="0"/>
          </a:p>
          <a:p>
            <a:pPr>
              <a:buNone/>
            </a:pPr>
            <a:endParaRPr lang="fr-FR" sz="1000" dirty="0" smtClean="0"/>
          </a:p>
          <a:p>
            <a:pPr>
              <a:buNone/>
            </a:pPr>
            <a:r>
              <a:rPr lang="fr-FR" sz="1000" dirty="0" smtClean="0"/>
              <a:t>En l’absence du chef de groupe sur les lieux de l’intervention, le COS relève du chef d’agrès.</a:t>
            </a:r>
          </a:p>
          <a:p>
            <a:pPr>
              <a:buNone/>
            </a:pPr>
            <a:endParaRPr lang="fr-FR" sz="1000" dirty="0" smtClean="0"/>
          </a:p>
          <a:p>
            <a:pPr>
              <a:buNone/>
            </a:pPr>
            <a:r>
              <a:rPr lang="fr-FR" sz="1000" dirty="0" smtClean="0"/>
              <a:t>Lorsqu’un chef de groupe planifié mensuellement par le DDSIS est présent sur les lieux de l’intervention, ce dernier assure les fonctions de COS quand bien</a:t>
            </a:r>
          </a:p>
          <a:p>
            <a:pPr>
              <a:buNone/>
            </a:pPr>
            <a:r>
              <a:rPr lang="fr-FR" sz="1000" dirty="0" smtClean="0"/>
              <a:t> même un chef d’agrès disposerait d’un grade supérieur.</a:t>
            </a:r>
          </a:p>
          <a:p>
            <a:pPr>
              <a:buNone/>
            </a:pPr>
            <a:endParaRPr lang="fr-FR" sz="1000" dirty="0" smtClean="0"/>
          </a:p>
          <a:p>
            <a:pPr>
              <a:buNone/>
            </a:pPr>
            <a:r>
              <a:rPr lang="fr-FR" sz="1000" dirty="0" smtClean="0"/>
              <a:t>Dans le cas où un chef de groupe inscrit sur la liste  opérationnelle annuelle est engagé par le CODIS, il assure les fonctions de COS, jusqu’à l’arrivée </a:t>
            </a:r>
          </a:p>
          <a:p>
            <a:pPr>
              <a:buNone/>
            </a:pPr>
            <a:r>
              <a:rPr lang="fr-FR" sz="1000" dirty="0" smtClean="0"/>
              <a:t>éventuelle du chef de groupe planifié.</a:t>
            </a:r>
          </a:p>
          <a:p>
            <a:pPr>
              <a:buNone/>
            </a:pPr>
            <a:endParaRPr lang="fr-FR" sz="1000" dirty="0" smtClean="0"/>
          </a:p>
          <a:p>
            <a:pPr>
              <a:buNone/>
            </a:pPr>
            <a:r>
              <a:rPr lang="fr-FR" sz="1000" dirty="0" smtClean="0"/>
              <a:t>Dans le cas où plusieurs chefs de colonne sont sur les lieux de l’intervention, le COS est assuré par le chef de colonne inscrit au planning opérationnel validé</a:t>
            </a:r>
          </a:p>
          <a:p>
            <a:pPr>
              <a:buNone/>
            </a:pPr>
            <a:r>
              <a:rPr lang="fr-FR" sz="1000" dirty="0" smtClean="0"/>
              <a:t> par le DDSIS, sauf  décision contraire du chef de site.</a:t>
            </a:r>
          </a:p>
          <a:p>
            <a:pPr>
              <a:buNone/>
            </a:pPr>
            <a:endParaRPr lang="fr-FR" sz="1000" dirty="0" smtClean="0"/>
          </a:p>
          <a:p>
            <a:pPr>
              <a:buNone/>
            </a:pPr>
            <a:r>
              <a:rPr lang="fr-FR" sz="1000" dirty="0" smtClean="0"/>
              <a:t>Dans le cas où plusieurs chefs de site sont sur les lieux de l’intervention, le COS est assuré par le chef de site inscrit au planning opérationnel validé</a:t>
            </a:r>
          </a:p>
          <a:p>
            <a:pPr>
              <a:buNone/>
            </a:pPr>
            <a:r>
              <a:rPr lang="fr-FR" sz="1000" dirty="0" smtClean="0"/>
              <a:t> par le DDSIS, sauf  décision contraire du DDSIS.</a:t>
            </a:r>
          </a:p>
          <a:p>
            <a:pPr>
              <a:buNone/>
            </a:pPr>
            <a:endParaRPr lang="fr-FR" sz="1000" dirty="0" smtClean="0"/>
          </a:p>
          <a:p>
            <a:endParaRPr lang="fr-FR" dirty="0"/>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005064"/>
            <a:ext cx="8229600" cy="4525963"/>
          </a:xfrm>
        </p:spPr>
        <p:txBody>
          <a:bodyPr>
            <a:normAutofit/>
          </a:bodyPr>
          <a:lstStyle/>
          <a:p>
            <a:r>
              <a:rPr lang="fr-FR" sz="1000" b="1" dirty="0" smtClean="0">
                <a:solidFill>
                  <a:schemeClr val="tx2"/>
                </a:solidFill>
              </a:rPr>
              <a:t>CHEF DE COLONNE: </a:t>
            </a:r>
          </a:p>
          <a:p>
            <a:pPr>
              <a:buNone/>
            </a:pPr>
            <a:endParaRPr lang="fr-FR" sz="1000" dirty="0" smtClean="0"/>
          </a:p>
          <a:p>
            <a:r>
              <a:rPr lang="fr-FR" sz="1000" b="1" dirty="0" smtClean="0"/>
              <a:t>Information au chef de colonne:</a:t>
            </a:r>
            <a:endParaRPr lang="fr-FR" sz="1000" dirty="0" smtClean="0"/>
          </a:p>
          <a:p>
            <a:pPr>
              <a:buNone/>
            </a:pPr>
            <a:endParaRPr lang="fr-FR" sz="1000" b="1" dirty="0" smtClean="0"/>
          </a:p>
          <a:p>
            <a:pPr>
              <a:buNone/>
            </a:pPr>
            <a:r>
              <a:rPr lang="fr-FR" sz="1000" dirty="0" smtClean="0"/>
              <a:t>Le chef de colonne est systématiquement informer dès l’engagement des secours pour les motifs d’interventions suivants: </a:t>
            </a:r>
          </a:p>
          <a:p>
            <a:pPr>
              <a:buNone/>
            </a:pPr>
            <a:endParaRPr lang="fr-FR" sz="1000" dirty="0" smtClean="0"/>
          </a:p>
          <a:p>
            <a:pPr>
              <a:buFontTx/>
              <a:buChar char="-"/>
            </a:pPr>
            <a:r>
              <a:rPr lang="fr-FR" sz="1000" dirty="0" smtClean="0"/>
              <a:t>Feux en infrastructures ou superstructures</a:t>
            </a:r>
          </a:p>
          <a:p>
            <a:pPr>
              <a:buFontTx/>
              <a:buChar char="-"/>
            </a:pPr>
            <a:r>
              <a:rPr lang="fr-FR" sz="1000" dirty="0" smtClean="0"/>
              <a:t>Feux de végétation ou sur voie publique dès qu’une VLCG est engagée</a:t>
            </a:r>
          </a:p>
          <a:p>
            <a:pPr>
              <a:buFontTx/>
              <a:buChar char="-"/>
            </a:pPr>
            <a:r>
              <a:rPr lang="fr-FR" sz="1000" dirty="0" smtClean="0"/>
              <a:t>Secours à personnes ou AVP pouvant donner lieu à une intervention marquante</a:t>
            </a:r>
          </a:p>
          <a:p>
            <a:pPr>
              <a:buFontTx/>
              <a:buChar char="-"/>
            </a:pPr>
            <a:r>
              <a:rPr lang="fr-FR" sz="1000" dirty="0" smtClean="0"/>
              <a:t>Interventions marquantes</a:t>
            </a:r>
          </a:p>
          <a:p>
            <a:pPr>
              <a:buFontTx/>
              <a:buChar char="-"/>
            </a:pPr>
            <a:r>
              <a:rPr lang="fr-FR" sz="1000" dirty="0" smtClean="0"/>
              <a:t>Interventions nécessitant l’engagement d’une équipe spécialisée </a:t>
            </a:r>
          </a:p>
          <a:p>
            <a:pPr>
              <a:buFontTx/>
              <a:buChar char="-"/>
            </a:pPr>
            <a:endParaRPr lang="fr-FR" sz="1000" dirty="0" smtClean="0"/>
          </a:p>
          <a:p>
            <a:pPr>
              <a:buNone/>
            </a:pPr>
            <a:endParaRPr lang="fr-FR" sz="1000" b="1" dirty="0" smtClean="0">
              <a:solidFill>
                <a:schemeClr val="tx2"/>
              </a:solidFill>
            </a:endParaRPr>
          </a:p>
          <a:p>
            <a:pPr>
              <a:buNone/>
            </a:pPr>
            <a:endParaRPr lang="fr-FR" sz="1000" b="1" dirty="0">
              <a:solidFill>
                <a:schemeClr val="tx2"/>
              </a:solidFill>
            </a:endParaRPr>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395536" y="1916832"/>
            <a:ext cx="7848872" cy="646331"/>
          </a:xfrm>
          <a:prstGeom prst="rect">
            <a:avLst/>
          </a:prstGeom>
        </p:spPr>
        <p:txBody>
          <a:bodyPr wrap="square">
            <a:spAutoFit/>
          </a:bodyPr>
          <a:lstStyle/>
          <a:p>
            <a:pPr algn="ctr"/>
            <a:r>
              <a:rPr lang="fr-FR" b="1" dirty="0" smtClean="0">
                <a:solidFill>
                  <a:schemeClr val="tx2"/>
                </a:solidFill>
              </a:rPr>
              <a:t>INFORMATIONS  ET ENGAGEMENTS </a:t>
            </a:r>
          </a:p>
          <a:p>
            <a:pPr algn="ctr"/>
            <a:r>
              <a:rPr lang="fr-FR" b="1" dirty="0" smtClean="0">
                <a:solidFill>
                  <a:schemeClr val="tx2"/>
                </a:solidFill>
              </a:rPr>
              <a:t>DE LA CHAINE DE COMMANDEMENT</a:t>
            </a:r>
            <a:endParaRPr lang="fr-FR" dirty="0"/>
          </a:p>
        </p:txBody>
      </p:sp>
      <p:pic>
        <p:nvPicPr>
          <p:cNvPr id="1026" name="Picture 2" descr="C:\Users\chef.salle.cta\Desktop\ENGINS - LOIC\Renault-clio-5-rouge-flamme-1.jfif"/>
          <p:cNvPicPr>
            <a:picLocks noChangeAspect="1" noChangeArrowheads="1"/>
          </p:cNvPicPr>
          <p:nvPr/>
        </p:nvPicPr>
        <p:blipFill>
          <a:blip r:embed="rId3" cstate="print"/>
          <a:srcRect/>
          <a:stretch>
            <a:fillRect/>
          </a:stretch>
        </p:blipFill>
        <p:spPr bwMode="auto">
          <a:xfrm>
            <a:off x="3491880" y="2708920"/>
            <a:ext cx="1797711" cy="1197538"/>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2332037"/>
            <a:ext cx="8229600" cy="4525963"/>
          </a:xfrm>
        </p:spPr>
        <p:txBody>
          <a:bodyPr>
            <a:normAutofit/>
          </a:bodyPr>
          <a:lstStyle/>
          <a:p>
            <a:pPr>
              <a:buFont typeface="Arial" charset="0"/>
              <a:buChar char="•"/>
            </a:pPr>
            <a:r>
              <a:rPr lang="fr-FR" sz="1000" b="1" dirty="0" smtClean="0"/>
              <a:t>Engagement du chef de colonne:</a:t>
            </a:r>
          </a:p>
          <a:p>
            <a:pPr>
              <a:buFont typeface="Arial" charset="0"/>
              <a:buChar char="•"/>
            </a:pPr>
            <a:endParaRPr lang="fr-FR" sz="1000" b="1" dirty="0" smtClean="0"/>
          </a:p>
          <a:p>
            <a:pPr>
              <a:buNone/>
            </a:pPr>
            <a:endParaRPr lang="fr-FR" sz="1000" b="1" dirty="0" smtClean="0"/>
          </a:p>
          <a:p>
            <a:pPr>
              <a:buNone/>
            </a:pPr>
            <a:r>
              <a:rPr lang="fr-FR" sz="1000" dirty="0" smtClean="0"/>
              <a:t>Si le chef de colonne décide de son engagement et sauf sur ordre contraire</a:t>
            </a:r>
            <a:r>
              <a:rPr lang="fr-FR" sz="1000" b="1" dirty="0" smtClean="0"/>
              <a:t>, le chef de salle</a:t>
            </a:r>
            <a:r>
              <a:rPr lang="fr-FR" sz="1000" dirty="0" smtClean="0"/>
              <a:t>:</a:t>
            </a:r>
          </a:p>
          <a:p>
            <a:pPr>
              <a:buNone/>
            </a:pPr>
            <a:endParaRPr lang="fr-FR" sz="1000" dirty="0" smtClean="0"/>
          </a:p>
          <a:p>
            <a:pPr>
              <a:buFontTx/>
              <a:buChar char="-"/>
            </a:pPr>
            <a:r>
              <a:rPr lang="fr-FR" sz="1000" dirty="0" smtClean="0"/>
              <a:t>Engage le VPC armé avec un officier </a:t>
            </a:r>
            <a:r>
              <a:rPr lang="fr-FR" sz="1000" b="1" dirty="0" smtClean="0"/>
              <a:t>moyen</a:t>
            </a:r>
            <a:r>
              <a:rPr lang="fr-FR" sz="1000" dirty="0" smtClean="0"/>
              <a:t> et un officier</a:t>
            </a:r>
            <a:r>
              <a:rPr lang="fr-FR" sz="1000" b="1" dirty="0" smtClean="0"/>
              <a:t> renseignement</a:t>
            </a:r>
          </a:p>
          <a:p>
            <a:pPr>
              <a:buFontTx/>
              <a:buChar char="-"/>
            </a:pPr>
            <a:r>
              <a:rPr lang="fr-FR" sz="1000" dirty="0" smtClean="0"/>
              <a:t>Engage un chef de groupe (chef de secteur)</a:t>
            </a:r>
          </a:p>
          <a:p>
            <a:pPr>
              <a:buFontTx/>
              <a:buChar char="-"/>
            </a:pPr>
            <a:r>
              <a:rPr lang="fr-FR" sz="1000" dirty="0" smtClean="0"/>
              <a:t>Engage l’officier renfort CODIS, pour armer le CODIS</a:t>
            </a:r>
          </a:p>
          <a:p>
            <a:pPr>
              <a:buFontTx/>
              <a:buChar char="-"/>
            </a:pPr>
            <a:r>
              <a:rPr lang="fr-FR" sz="1000" dirty="0" smtClean="0"/>
              <a:t>Informe le chef de site</a:t>
            </a:r>
          </a:p>
          <a:p>
            <a:pPr>
              <a:buNone/>
            </a:pPr>
            <a:endParaRPr lang="fr-FR" sz="1000" dirty="0" smtClean="0"/>
          </a:p>
          <a:p>
            <a:pPr>
              <a:buNone/>
            </a:pPr>
            <a:r>
              <a:rPr lang="fr-FR" sz="1000" dirty="0" smtClean="0"/>
              <a:t>Si l’intervention le nécessite, ce dispositif est complété par le SSO, conformément à la note de service 2014-1558 ter.</a:t>
            </a:r>
          </a:p>
          <a:p>
            <a:pPr>
              <a:buNone/>
            </a:pPr>
            <a:r>
              <a:rPr lang="fr-FR" sz="1000" b="1" dirty="0" smtClean="0"/>
              <a:t>Nota:  </a:t>
            </a:r>
            <a:r>
              <a:rPr lang="fr-FR" sz="1000" dirty="0" smtClean="0"/>
              <a:t>Si le chef de colonne souhaite, intervenir en moyen isolé, il l’indique avant le déclenchement du VPC</a:t>
            </a:r>
          </a:p>
          <a:p>
            <a:endParaRPr lang="fr-FR" sz="1000" dirty="0"/>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2060848"/>
            <a:ext cx="8229600" cy="4525963"/>
          </a:xfrm>
        </p:spPr>
        <p:txBody>
          <a:bodyPr/>
          <a:lstStyle/>
          <a:p>
            <a:r>
              <a:rPr lang="fr-FR" sz="1000" b="1" dirty="0" smtClean="0">
                <a:solidFill>
                  <a:schemeClr val="tx2"/>
                </a:solidFill>
              </a:rPr>
              <a:t>CHEF DE  SITE: </a:t>
            </a:r>
            <a:endParaRPr lang="fr-FR" sz="1000" dirty="0" smtClean="0"/>
          </a:p>
          <a:p>
            <a:pPr>
              <a:buNone/>
            </a:pPr>
            <a:endParaRPr lang="fr-FR" sz="1000" b="1" dirty="0" smtClean="0">
              <a:solidFill>
                <a:schemeClr val="tx2"/>
              </a:solidFill>
            </a:endParaRPr>
          </a:p>
          <a:p>
            <a:pPr>
              <a:buNone/>
            </a:pPr>
            <a:r>
              <a:rPr lang="fr-FR" sz="1000" b="1" dirty="0" smtClean="0"/>
              <a:t>Le chef de site est systématiquement informé:</a:t>
            </a:r>
            <a:endParaRPr lang="fr-FR" sz="1000" dirty="0" smtClean="0"/>
          </a:p>
          <a:p>
            <a:pPr>
              <a:buNone/>
            </a:pPr>
            <a:endParaRPr lang="fr-FR" sz="1000" b="1" dirty="0" smtClean="0"/>
          </a:p>
          <a:p>
            <a:pPr>
              <a:buFontTx/>
              <a:buChar char="-"/>
            </a:pPr>
            <a:r>
              <a:rPr lang="fr-FR" sz="1000" dirty="0" smtClean="0"/>
              <a:t>De l’engagement du chef de colonne</a:t>
            </a:r>
          </a:p>
          <a:p>
            <a:pPr>
              <a:buFontTx/>
              <a:buChar char="-"/>
            </a:pPr>
            <a:r>
              <a:rPr lang="fr-FR" sz="1000" dirty="0" smtClean="0"/>
              <a:t>De toute intervention marquante</a:t>
            </a:r>
          </a:p>
          <a:p>
            <a:pPr>
              <a:buFontTx/>
              <a:buChar char="-"/>
            </a:pPr>
            <a:r>
              <a:rPr lang="fr-FR" sz="1000" dirty="0" smtClean="0"/>
              <a:t>De tout fait susceptible  de porter atteinte au potentiel opérationnel du SDIS</a:t>
            </a:r>
          </a:p>
          <a:p>
            <a:pPr>
              <a:buNone/>
            </a:pPr>
            <a:endParaRPr lang="fr-FR" sz="1000" dirty="0" smtClean="0"/>
          </a:p>
          <a:p>
            <a:pPr>
              <a:buNone/>
            </a:pPr>
            <a:r>
              <a:rPr lang="fr-FR" sz="1000" dirty="0" smtClean="0"/>
              <a:t>Au vu des éléments transmis par le CODIS, le chef de site décide de:</a:t>
            </a:r>
          </a:p>
          <a:p>
            <a:pPr>
              <a:buNone/>
            </a:pPr>
            <a:endParaRPr lang="fr-FR" sz="1000" dirty="0" smtClean="0"/>
          </a:p>
          <a:p>
            <a:pPr>
              <a:buFontTx/>
              <a:buChar char="-"/>
            </a:pPr>
            <a:r>
              <a:rPr lang="fr-FR" sz="1000" dirty="0" smtClean="0"/>
              <a:t>L’information aux autorités préfectorales</a:t>
            </a:r>
          </a:p>
          <a:p>
            <a:pPr>
              <a:buFontTx/>
              <a:buChar char="-"/>
            </a:pPr>
            <a:r>
              <a:rPr lang="fr-FR" sz="1000" dirty="0" smtClean="0"/>
              <a:t>L’information au DDSIS ou de son adjoint</a:t>
            </a:r>
          </a:p>
          <a:p>
            <a:pPr>
              <a:buFontTx/>
              <a:buChar char="-"/>
            </a:pPr>
            <a:r>
              <a:rPr lang="fr-FR" sz="1000" dirty="0" smtClean="0"/>
              <a:t>La qualification marquante de l’intervention</a:t>
            </a:r>
          </a:p>
          <a:p>
            <a:pPr>
              <a:buNone/>
            </a:pPr>
            <a:endParaRPr lang="fr-FR" sz="1000" dirty="0" smtClean="0"/>
          </a:p>
          <a:p>
            <a:pPr>
              <a:buNone/>
            </a:pPr>
            <a:r>
              <a:rPr lang="fr-FR" sz="1000" b="1" dirty="0" smtClean="0"/>
              <a:t>Nota: </a:t>
            </a:r>
            <a:r>
              <a:rPr lang="fr-FR" sz="1000" dirty="0" smtClean="0"/>
              <a:t>L a directive opérationnelle DO/CDT4. établit la liste des interventions classées à priori comme marquantes.</a:t>
            </a:r>
          </a:p>
          <a:p>
            <a:pPr>
              <a:buNone/>
            </a:pPr>
            <a:endParaRPr lang="fr-FR" sz="1000" dirty="0" smtClean="0"/>
          </a:p>
          <a:p>
            <a:pPr>
              <a:buNone/>
            </a:pPr>
            <a:r>
              <a:rPr lang="fr-FR" sz="1000" dirty="0" smtClean="0"/>
              <a:t>Par ailleurs</a:t>
            </a:r>
            <a:r>
              <a:rPr lang="fr-FR" sz="1000" b="1" dirty="0" smtClean="0"/>
              <a:t>, tout aléa technique concernant le fonctionnement du CTA/ CODIS </a:t>
            </a:r>
            <a:r>
              <a:rPr lang="fr-FR" sz="1000" dirty="0" smtClean="0"/>
              <a:t>devra être </a:t>
            </a:r>
            <a:r>
              <a:rPr lang="fr-FR" sz="1000" b="1" dirty="0" smtClean="0"/>
              <a:t>signalé</a:t>
            </a:r>
            <a:r>
              <a:rPr lang="fr-FR" sz="1000" dirty="0" smtClean="0"/>
              <a:t> prioritairement aux officiers du Groupement des </a:t>
            </a:r>
          </a:p>
          <a:p>
            <a:pPr>
              <a:buNone/>
            </a:pPr>
            <a:r>
              <a:rPr lang="fr-FR" sz="1000" dirty="0" smtClean="0"/>
              <a:t>Opérations, ou à défaut au chef de site.</a:t>
            </a:r>
          </a:p>
          <a:p>
            <a:endParaRPr lang="fr-FR" dirty="0"/>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149080"/>
            <a:ext cx="8229600" cy="4525963"/>
          </a:xfrm>
        </p:spPr>
        <p:txBody>
          <a:bodyPr>
            <a:normAutofit/>
          </a:bodyPr>
          <a:lstStyle/>
          <a:p>
            <a:endParaRPr lang="fr-FR" sz="1000" dirty="0" smtClean="0"/>
          </a:p>
          <a:p>
            <a:r>
              <a:rPr lang="fr-FR" sz="1000" b="1" dirty="0" smtClean="0">
                <a:solidFill>
                  <a:schemeClr val="tx2"/>
                </a:solidFill>
              </a:rPr>
              <a:t>AFFECTATION:</a:t>
            </a:r>
          </a:p>
          <a:p>
            <a:pPr>
              <a:buNone/>
            </a:pPr>
            <a:endParaRPr lang="fr-FR" sz="1000" dirty="0" smtClean="0"/>
          </a:p>
          <a:p>
            <a:pPr>
              <a:buNone/>
            </a:pPr>
            <a:r>
              <a:rPr lang="fr-FR" sz="1000" dirty="0" smtClean="0"/>
              <a:t>Le Véhicule Poste de Commandement est affecté au CIS Ouistreham.</a:t>
            </a:r>
          </a:p>
          <a:p>
            <a:pPr>
              <a:buNone/>
            </a:pPr>
            <a:endParaRPr lang="fr-FR" sz="1000" dirty="0" smtClean="0"/>
          </a:p>
          <a:p>
            <a:pPr>
              <a:buFont typeface="Arial" charset="0"/>
              <a:buChar char="•"/>
            </a:pPr>
            <a:r>
              <a:rPr lang="fr-FR" sz="1000" b="1" dirty="0" smtClean="0">
                <a:solidFill>
                  <a:schemeClr val="tx2"/>
                </a:solidFill>
              </a:rPr>
              <a:t>ARMEMENT: </a:t>
            </a:r>
          </a:p>
          <a:p>
            <a:pPr>
              <a:buNone/>
            </a:pPr>
            <a:endParaRPr lang="fr-FR" sz="1000" dirty="0" smtClean="0"/>
          </a:p>
          <a:p>
            <a:pPr>
              <a:buNone/>
            </a:pPr>
            <a:r>
              <a:rPr lang="fr-FR" sz="1000" dirty="0" smtClean="0"/>
              <a:t>Son armement est constitué d’un chef d’agrès et d’un conducteur.</a:t>
            </a:r>
          </a:p>
          <a:p>
            <a:pPr>
              <a:buNone/>
            </a:pPr>
            <a:endParaRPr lang="fr-FR" sz="1000" dirty="0" smtClean="0"/>
          </a:p>
          <a:p>
            <a:pPr>
              <a:buNone/>
            </a:pPr>
            <a:r>
              <a:rPr lang="fr-FR" sz="1000" dirty="0" smtClean="0"/>
              <a:t>Lors de son activation, le Véhicule Poste de Commandement est amé par un chef de site ou un ou plusieurs  chefs de colonnes, un officier « moyen », un </a:t>
            </a:r>
          </a:p>
          <a:p>
            <a:pPr>
              <a:buNone/>
            </a:pPr>
            <a:r>
              <a:rPr lang="fr-FR" sz="1000" dirty="0" smtClean="0"/>
              <a:t>Officier « renseignement », voire un officier « anticipation ».</a:t>
            </a:r>
            <a:endParaRPr lang="fr-FR" sz="1000" dirty="0"/>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395536" y="1916832"/>
            <a:ext cx="7848872" cy="369332"/>
          </a:xfrm>
          <a:prstGeom prst="rect">
            <a:avLst/>
          </a:prstGeom>
        </p:spPr>
        <p:txBody>
          <a:bodyPr wrap="square">
            <a:spAutoFit/>
          </a:bodyPr>
          <a:lstStyle/>
          <a:p>
            <a:pPr algn="ctr"/>
            <a:r>
              <a:rPr lang="fr-FR" b="1" dirty="0" smtClean="0">
                <a:solidFill>
                  <a:schemeClr val="tx2"/>
                </a:solidFill>
              </a:rPr>
              <a:t>VEHICULE POSTE DE COMMANDEMENT</a:t>
            </a:r>
            <a:endParaRPr lang="fr-FR" dirty="0"/>
          </a:p>
        </p:txBody>
      </p:sp>
      <p:pic>
        <p:nvPicPr>
          <p:cNvPr id="1026" name="Picture 2" descr="C:\Users\chef.salle.cta\Desktop\images.jfif"/>
          <p:cNvPicPr>
            <a:picLocks noChangeAspect="1" noChangeArrowheads="1"/>
          </p:cNvPicPr>
          <p:nvPr/>
        </p:nvPicPr>
        <p:blipFill>
          <a:blip r:embed="rId3" cstate="print"/>
          <a:srcRect/>
          <a:stretch>
            <a:fillRect/>
          </a:stretch>
        </p:blipFill>
        <p:spPr bwMode="auto">
          <a:xfrm>
            <a:off x="3143250" y="2628900"/>
            <a:ext cx="2857500" cy="16002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2132856"/>
            <a:ext cx="8229600" cy="4525963"/>
          </a:xfrm>
        </p:spPr>
        <p:txBody>
          <a:bodyPr>
            <a:normAutofit/>
          </a:bodyPr>
          <a:lstStyle/>
          <a:p>
            <a:r>
              <a:rPr lang="fr-FR" sz="1000" b="1" dirty="0" smtClean="0">
                <a:solidFill>
                  <a:schemeClr val="tx2"/>
                </a:solidFill>
              </a:rPr>
              <a:t>DESCRIPTIONS:</a:t>
            </a:r>
          </a:p>
          <a:p>
            <a:endParaRPr lang="fr-FR" sz="1000" b="1" dirty="0" smtClean="0">
              <a:solidFill>
                <a:schemeClr val="tx2"/>
              </a:solidFill>
            </a:endParaRPr>
          </a:p>
          <a:p>
            <a:r>
              <a:rPr lang="fr-FR" sz="1000" dirty="0" smtClean="0"/>
              <a:t>Les véhicules poste de commandement disposent de tout l'équipement nécessaire à l'accomplissement de leurs missions : </a:t>
            </a:r>
          </a:p>
          <a:p>
            <a:pPr>
              <a:buNone/>
            </a:pPr>
            <a:endParaRPr lang="fr-FR" sz="1000" dirty="0" smtClean="0"/>
          </a:p>
          <a:p>
            <a:r>
              <a:rPr lang="fr-FR" sz="1000" dirty="0" smtClean="0"/>
              <a:t>Informatiques</a:t>
            </a:r>
          </a:p>
          <a:p>
            <a:r>
              <a:rPr lang="fr-FR" sz="1000" dirty="0" smtClean="0"/>
              <a:t>Télécommunications</a:t>
            </a:r>
          </a:p>
          <a:p>
            <a:r>
              <a:rPr lang="fr-FR" sz="1000" dirty="0" smtClean="0"/>
              <a:t>Plans et cartes</a:t>
            </a:r>
          </a:p>
          <a:p>
            <a:r>
              <a:rPr lang="fr-FR" sz="1000" dirty="0" smtClean="0"/>
              <a:t>Matériel de recensement des victimes</a:t>
            </a:r>
          </a:p>
          <a:p>
            <a:r>
              <a:rPr lang="fr-FR" sz="1000" dirty="0" smtClean="0"/>
              <a:t>Divers tableaux et systèmes de visualisation</a:t>
            </a:r>
            <a:r>
              <a:rPr lang="fr-FR" sz="1000" baseline="30000" dirty="0" smtClean="0">
                <a:hlinkClick r:id="rId2"/>
              </a:rPr>
              <a:t>2</a:t>
            </a:r>
            <a:r>
              <a:rPr lang="fr-FR" sz="1000" dirty="0" smtClean="0"/>
              <a:t>du sinistre ;</a:t>
            </a:r>
          </a:p>
          <a:p>
            <a:r>
              <a:rPr lang="fr-FR" sz="1000" dirty="0" smtClean="0"/>
              <a:t>matériels dactylographiques</a:t>
            </a:r>
          </a:p>
          <a:p>
            <a:r>
              <a:rPr lang="fr-FR" sz="1000" dirty="0" smtClean="0"/>
              <a:t>Relations avec la presse</a:t>
            </a:r>
          </a:p>
          <a:p>
            <a:endParaRPr lang="fr-FR" sz="1000" b="1" dirty="0" smtClean="0"/>
          </a:p>
          <a:p>
            <a:pPr>
              <a:buNone/>
            </a:pPr>
            <a:endParaRPr lang="fr-FR" sz="1000" dirty="0" smtClean="0"/>
          </a:p>
          <a:p>
            <a:r>
              <a:rPr lang="fr-FR" sz="1000" b="1" dirty="0" smtClean="0">
                <a:solidFill>
                  <a:schemeClr val="tx2"/>
                </a:solidFill>
              </a:rPr>
              <a:t>MISSIONS DU VEHICULE POSTE DE COMMANDEMENT:</a:t>
            </a:r>
          </a:p>
          <a:p>
            <a:pPr>
              <a:buNone/>
            </a:pPr>
            <a:endParaRPr lang="fr-FR" sz="1000" dirty="0" smtClean="0"/>
          </a:p>
          <a:p>
            <a:r>
              <a:rPr lang="fr-FR" sz="1000" dirty="0" smtClean="0"/>
              <a:t>Coordination d’opérations importantes nécessitant l’engagement de nombreux moyens de secours, ou d’opérations particulières</a:t>
            </a:r>
          </a:p>
          <a:p>
            <a:r>
              <a:rPr lang="fr-FR" sz="1000" dirty="0" smtClean="0"/>
              <a:t>Gestion des moyens matériels et personnels</a:t>
            </a:r>
          </a:p>
          <a:p>
            <a:r>
              <a:rPr lang="fr-FR" sz="1000" dirty="0" smtClean="0"/>
              <a:t>Retransmission des vues drone</a:t>
            </a:r>
          </a:p>
          <a:p>
            <a:r>
              <a:rPr lang="fr-FR" sz="1000" dirty="0" smtClean="0"/>
              <a:t>Travail de réflexion et d’anticipation</a:t>
            </a:r>
          </a:p>
          <a:p>
            <a:r>
              <a:rPr lang="fr-FR" sz="1000" dirty="0" smtClean="0"/>
              <a:t>Informations et renseignement des autorités</a:t>
            </a:r>
          </a:p>
          <a:p>
            <a:r>
              <a:rPr lang="fr-FR" sz="1000" dirty="0" smtClean="0"/>
              <a:t>Mise en place des transmissions</a:t>
            </a:r>
          </a:p>
          <a:p>
            <a:pPr>
              <a:buNone/>
            </a:pPr>
            <a:endParaRPr lang="fr-FR" sz="1000" dirty="0"/>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3"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1916832"/>
            <a:ext cx="8229600" cy="4525963"/>
          </a:xfrm>
        </p:spPr>
        <p:txBody>
          <a:bodyPr/>
          <a:lstStyle/>
          <a:p>
            <a:r>
              <a:rPr lang="fr-FR" sz="1200" b="1" dirty="0" smtClean="0">
                <a:solidFill>
                  <a:schemeClr val="tx2"/>
                </a:solidFill>
              </a:rPr>
              <a:t>LES CHEFS DE SITE:</a:t>
            </a:r>
            <a:endParaRPr lang="fr-FR" sz="1200" dirty="0" smtClean="0"/>
          </a:p>
          <a:p>
            <a:pPr>
              <a:buNone/>
            </a:pPr>
            <a:endParaRPr lang="fr-FR" sz="1000" dirty="0" smtClean="0"/>
          </a:p>
          <a:p>
            <a:pPr>
              <a:buNone/>
            </a:pPr>
            <a:r>
              <a:rPr lang="fr-FR" sz="1000" dirty="0" smtClean="0"/>
              <a:t>La  fonction est assurée, pour l’ensemble du département, par un officier de sapeur pompier professionnel inscrit sur la liste d’aptitude opérationnelle</a:t>
            </a:r>
          </a:p>
          <a:p>
            <a:pPr>
              <a:buNone/>
            </a:pPr>
            <a:r>
              <a:rPr lang="fr-FR" sz="1000" dirty="0" smtClean="0"/>
              <a:t>annuelle de la chaine de commandement.</a:t>
            </a:r>
          </a:p>
          <a:p>
            <a:pPr>
              <a:buNone/>
            </a:pPr>
            <a:endParaRPr lang="fr-FR" sz="1000" dirty="0" smtClean="0"/>
          </a:p>
          <a:p>
            <a:pPr>
              <a:buNone/>
            </a:pPr>
            <a:r>
              <a:rPr lang="fr-FR" sz="1000" dirty="0" smtClean="0"/>
              <a:t>Est  prioritairement engagé sur intervention, le chef de site programmé en astreinte</a:t>
            </a:r>
          </a:p>
          <a:p>
            <a:pPr>
              <a:buNone/>
            </a:pPr>
            <a:endParaRPr lang="fr-FR" sz="1000" dirty="0"/>
          </a:p>
          <a:p>
            <a:pPr>
              <a:buNone/>
            </a:pPr>
            <a:r>
              <a:rPr lang="fr-FR" sz="1000" dirty="0" smtClean="0"/>
              <a:t>Si nécessaire, les chefs de site  peuvent assurer les fonctions de chef de colonne ou renfort CODIS.</a:t>
            </a:r>
          </a:p>
          <a:p>
            <a:pPr>
              <a:buNone/>
            </a:pPr>
            <a:endParaRPr lang="fr-FR" sz="1200" dirty="0" smtClean="0"/>
          </a:p>
          <a:p>
            <a:pPr>
              <a:buFont typeface="Arial" charset="0"/>
              <a:buChar char="•"/>
            </a:pPr>
            <a:r>
              <a:rPr lang="fr-FR" sz="1200" b="1" dirty="0" smtClean="0">
                <a:solidFill>
                  <a:schemeClr val="tx2"/>
                </a:solidFill>
              </a:rPr>
              <a:t>LES CHEFS DE COLONNE:</a:t>
            </a:r>
          </a:p>
          <a:p>
            <a:pPr>
              <a:buNone/>
            </a:pPr>
            <a:endParaRPr lang="fr-FR" sz="1200" b="1" dirty="0">
              <a:solidFill>
                <a:schemeClr val="tx2"/>
              </a:solidFill>
            </a:endParaRPr>
          </a:p>
          <a:p>
            <a:pPr>
              <a:buNone/>
            </a:pPr>
            <a:r>
              <a:rPr lang="fr-FR" sz="1000" dirty="0" smtClean="0"/>
              <a:t>La  fonction est assurée, pour l’ensemble du département, par un officier de sapeur pompier professionnel inscrit sur la liste d’aptitude opérationnelle</a:t>
            </a:r>
          </a:p>
          <a:p>
            <a:pPr>
              <a:buNone/>
            </a:pPr>
            <a:r>
              <a:rPr lang="fr-FR" sz="1000" dirty="0" smtClean="0"/>
              <a:t>annuelle de la chaine de commandement.</a:t>
            </a:r>
          </a:p>
          <a:p>
            <a:pPr>
              <a:buNone/>
            </a:pPr>
            <a:endParaRPr lang="fr-FR" sz="1000" b="1" dirty="0"/>
          </a:p>
          <a:p>
            <a:pPr>
              <a:buNone/>
            </a:pPr>
            <a:r>
              <a:rPr lang="fr-FR" sz="1000" dirty="0" smtClean="0"/>
              <a:t>En fonction du nombre de semaines  générées par les officiers chefs de colonne et selon le lieu de résidence, cette fonction peut être doublée. Un </a:t>
            </a:r>
          </a:p>
          <a:p>
            <a:pPr>
              <a:buNone/>
            </a:pPr>
            <a:r>
              <a:rPr lang="fr-FR" sz="1000" dirty="0" smtClean="0"/>
              <a:t>sectorisation concertée entre les 2 officiers sera portée à la connaissance du CTA/ CODIS.</a:t>
            </a:r>
          </a:p>
          <a:p>
            <a:pPr>
              <a:buNone/>
            </a:pPr>
            <a:r>
              <a:rPr lang="fr-FR" sz="1000" dirty="0" smtClean="0"/>
              <a:t> </a:t>
            </a:r>
          </a:p>
          <a:p>
            <a:pPr>
              <a:buNone/>
            </a:pPr>
            <a:r>
              <a:rPr lang="fr-FR" sz="1000" dirty="0" smtClean="0"/>
              <a:t>Est  prioritairement engagé sur intervention, le chef de colonne programmé en astreinte</a:t>
            </a:r>
          </a:p>
          <a:p>
            <a:pPr>
              <a:buNone/>
            </a:pPr>
            <a:endParaRPr lang="fr-FR" sz="1000" dirty="0" smtClean="0"/>
          </a:p>
          <a:p>
            <a:pPr>
              <a:buNone/>
            </a:pPr>
            <a:r>
              <a:rPr lang="fr-FR" sz="1000" dirty="0" smtClean="0"/>
              <a:t>Si nécessaire, les chefs de colonne peuvent assurer les fonctions du niveau chef de groupe ou renfort CODIS.</a:t>
            </a:r>
          </a:p>
          <a:p>
            <a:pPr>
              <a:buNone/>
            </a:pPr>
            <a:endParaRPr lang="fr-FR" sz="1000" dirty="0"/>
          </a:p>
        </p:txBody>
      </p:sp>
      <p:sp>
        <p:nvSpPr>
          <p:cNvPr id="4"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1043608"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2132856"/>
            <a:ext cx="8229600" cy="4525963"/>
          </a:xfrm>
        </p:spPr>
        <p:txBody>
          <a:bodyPr>
            <a:normAutofit fontScale="92500" lnSpcReduction="10000"/>
          </a:bodyPr>
          <a:lstStyle/>
          <a:p>
            <a:r>
              <a:rPr lang="fr-FR" sz="1100" b="1" dirty="0" smtClean="0">
                <a:solidFill>
                  <a:schemeClr val="tx2"/>
                </a:solidFill>
              </a:rPr>
              <a:t>MISSIONS DU CHEF DE SITE:</a:t>
            </a:r>
          </a:p>
          <a:p>
            <a:pPr>
              <a:buNone/>
            </a:pPr>
            <a:r>
              <a:rPr lang="fr-FR" sz="1100" dirty="0" smtClean="0"/>
              <a:t/>
            </a:r>
            <a:br>
              <a:rPr lang="fr-FR" sz="1100" dirty="0" smtClean="0"/>
            </a:br>
            <a:r>
              <a:rPr lang="fr-FR" sz="1100" b="1" dirty="0" smtClean="0">
                <a:solidFill>
                  <a:schemeClr val="tx2"/>
                </a:solidFill>
              </a:rPr>
              <a:t>Missions:</a:t>
            </a:r>
            <a:r>
              <a:rPr lang="fr-FR" sz="1100" dirty="0" smtClean="0"/>
              <a:t/>
            </a:r>
            <a:br>
              <a:rPr lang="fr-FR" sz="1100" dirty="0" smtClean="0"/>
            </a:br>
            <a:r>
              <a:rPr lang="fr-FR" sz="1100" dirty="0" smtClean="0"/>
              <a:t>Commande les opérations de secours nécessitant l'engagement de deux colonnes et plus. Commande un poste de commandement de site</a:t>
            </a:r>
            <a:br>
              <a:rPr lang="fr-FR" sz="1100" dirty="0" smtClean="0"/>
            </a:br>
            <a:r>
              <a:rPr lang="fr-FR" sz="1100" dirty="0" smtClean="0"/>
              <a:t/>
            </a:r>
            <a:br>
              <a:rPr lang="fr-FR" sz="1100" dirty="0" smtClean="0"/>
            </a:br>
            <a:r>
              <a:rPr lang="fr-FR" sz="1100" b="1" dirty="0" smtClean="0">
                <a:solidFill>
                  <a:schemeClr val="tx2"/>
                </a:solidFill>
              </a:rPr>
              <a:t>Activités principales:</a:t>
            </a:r>
            <a:r>
              <a:rPr lang="fr-FR" sz="1100" dirty="0" smtClean="0"/>
              <a:t/>
            </a:r>
            <a:br>
              <a:rPr lang="fr-FR" sz="1100" dirty="0" smtClean="0"/>
            </a:br>
            <a:r>
              <a:rPr lang="fr-FR" sz="1100" dirty="0" smtClean="0"/>
              <a:t>Assistance et conseil auprès des instances et des responsables de la chaîne de commandement</a:t>
            </a:r>
          </a:p>
          <a:p>
            <a:r>
              <a:rPr lang="fr-FR" sz="1100" dirty="0" smtClean="0"/>
              <a:t>Commandement des opérations de secours et d'un PC de site</a:t>
            </a:r>
          </a:p>
          <a:p>
            <a:r>
              <a:rPr lang="fr-FR" sz="1100" dirty="0" smtClean="0"/>
              <a:t>Participation à la gestion de crise dans un centre opérationnel départemental</a:t>
            </a:r>
          </a:p>
          <a:p>
            <a:r>
              <a:rPr lang="fr-FR" sz="1100" dirty="0" smtClean="0"/>
              <a:t>Relations avec les médias</a:t>
            </a:r>
          </a:p>
          <a:p>
            <a:r>
              <a:rPr lang="fr-FR" sz="1100" dirty="0" smtClean="0"/>
              <a:t>Retour d'expérience sur les missions et dispositifs d'intervention</a:t>
            </a:r>
          </a:p>
          <a:p>
            <a:pPr>
              <a:buNone/>
            </a:pPr>
            <a:endParaRPr lang="fr-FR" sz="1100" b="1" dirty="0" smtClean="0">
              <a:solidFill>
                <a:schemeClr val="tx2"/>
              </a:solidFill>
            </a:endParaRPr>
          </a:p>
          <a:p>
            <a:pPr>
              <a:buNone/>
            </a:pPr>
            <a:endParaRPr lang="fr-FR" sz="1100" b="1" dirty="0" smtClean="0">
              <a:solidFill>
                <a:schemeClr val="tx2"/>
              </a:solidFill>
            </a:endParaRPr>
          </a:p>
          <a:p>
            <a:r>
              <a:rPr lang="fr-FR" sz="1100" b="1" dirty="0" smtClean="0">
                <a:solidFill>
                  <a:schemeClr val="tx2"/>
                </a:solidFill>
              </a:rPr>
              <a:t>MISSIONS DU CHEF DE COLONNE:</a:t>
            </a:r>
          </a:p>
          <a:p>
            <a:pPr>
              <a:buNone/>
            </a:pPr>
            <a:endParaRPr lang="fr-FR" sz="1100" b="1" dirty="0" smtClean="0"/>
          </a:p>
          <a:p>
            <a:r>
              <a:rPr lang="fr-FR" sz="1100" b="1" dirty="0" smtClean="0">
                <a:solidFill>
                  <a:schemeClr val="tx2"/>
                </a:solidFill>
              </a:rPr>
              <a:t>Missions:</a:t>
            </a:r>
            <a:r>
              <a:rPr lang="fr-FR" sz="1100" dirty="0" smtClean="0"/>
              <a:t/>
            </a:r>
            <a:br>
              <a:rPr lang="fr-FR" sz="1100" dirty="0" smtClean="0"/>
            </a:br>
            <a:r>
              <a:rPr lang="fr-FR" sz="1100" dirty="0" smtClean="0"/>
              <a:t>Commande et coordonne l'opérationnalité et l'intervention d'une colonne (entre huit et seize engins d'incendie). Commande un poste de commandement de colonne. Dirige les opérations de secours jusqu'à l'arrivée du chef de site</a:t>
            </a:r>
            <a:br>
              <a:rPr lang="fr-FR" sz="1100" dirty="0" smtClean="0"/>
            </a:br>
            <a:r>
              <a:rPr lang="fr-FR" sz="1100" dirty="0" smtClean="0"/>
              <a:t/>
            </a:r>
            <a:br>
              <a:rPr lang="fr-FR" sz="1100" dirty="0" smtClean="0"/>
            </a:br>
            <a:r>
              <a:rPr lang="fr-FR" sz="1100" b="1" dirty="0" smtClean="0">
                <a:solidFill>
                  <a:schemeClr val="tx2"/>
                </a:solidFill>
              </a:rPr>
              <a:t>Activités principales:</a:t>
            </a:r>
            <a:r>
              <a:rPr lang="fr-FR" sz="1100" dirty="0" smtClean="0"/>
              <a:t/>
            </a:r>
            <a:br>
              <a:rPr lang="fr-FR" sz="1100" dirty="0" smtClean="0"/>
            </a:br>
            <a:r>
              <a:rPr lang="fr-FR" sz="1100" dirty="0" smtClean="0"/>
              <a:t>Assistance et conseil auprès des instances et des responsables de la chaîne de commandement</a:t>
            </a:r>
          </a:p>
          <a:p>
            <a:r>
              <a:rPr lang="fr-FR" sz="1100" dirty="0" smtClean="0"/>
              <a:t>Commandement d'une colonne</a:t>
            </a:r>
          </a:p>
          <a:p>
            <a:r>
              <a:rPr lang="fr-FR" sz="1100" dirty="0" smtClean="0"/>
              <a:t>Commandement d'un poste de commandement de colonne</a:t>
            </a:r>
          </a:p>
          <a:p>
            <a:r>
              <a:rPr lang="fr-FR" sz="1100" dirty="0" smtClean="0"/>
              <a:t>Commandement d'une colonne sous les ordres d'un chef de site</a:t>
            </a:r>
          </a:p>
          <a:p>
            <a:r>
              <a:rPr lang="fr-FR" sz="1100" dirty="0" smtClean="0"/>
              <a:t>Participation au fonctionnement du PC de site</a:t>
            </a:r>
          </a:p>
          <a:p>
            <a:r>
              <a:rPr lang="fr-FR" sz="1100" dirty="0" smtClean="0"/>
              <a:t>Participation à la gestion de crise dans un centre opérationnel de défense</a:t>
            </a:r>
          </a:p>
          <a:p>
            <a:r>
              <a:rPr lang="fr-FR" sz="1100" dirty="0" smtClean="0"/>
              <a:t>Retour d'expérience sur les missions et dispositifs d'intervention</a:t>
            </a:r>
          </a:p>
          <a:p>
            <a:endParaRPr lang="fr-FR" dirty="0"/>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2204864"/>
            <a:ext cx="8229600" cy="4525963"/>
          </a:xfrm>
        </p:spPr>
        <p:txBody>
          <a:bodyPr>
            <a:normAutofit/>
          </a:bodyPr>
          <a:lstStyle/>
          <a:p>
            <a:r>
              <a:rPr lang="fr-FR" sz="1000" b="1" dirty="0" smtClean="0">
                <a:solidFill>
                  <a:schemeClr val="tx2"/>
                </a:solidFill>
              </a:rPr>
              <a:t>EMPLACEMENT ET MISE EN PLACE DU VPC:</a:t>
            </a:r>
          </a:p>
          <a:p>
            <a:endParaRPr lang="fr-FR" sz="1000" b="1" dirty="0" smtClean="0">
              <a:solidFill>
                <a:schemeClr val="tx2"/>
              </a:solidFill>
            </a:endParaRPr>
          </a:p>
          <a:p>
            <a:r>
              <a:rPr lang="fr-FR" sz="1000" dirty="0" smtClean="0"/>
              <a:t>L’officier « moyens » propose l’emplacement du PC au COS ;</a:t>
            </a:r>
          </a:p>
          <a:p>
            <a:r>
              <a:rPr lang="fr-FR" sz="1000" dirty="0" smtClean="0"/>
              <a:t>Le COS (chef de colonne) valide l’emplacement ou le modifie.</a:t>
            </a:r>
          </a:p>
          <a:p>
            <a:r>
              <a:rPr lang="fr-FR" sz="1000" dirty="0" smtClean="0"/>
              <a:t>Le lieu de stationnement doit :</a:t>
            </a:r>
          </a:p>
          <a:p>
            <a:pPr>
              <a:buNone/>
            </a:pPr>
            <a:r>
              <a:rPr lang="fr-FR" sz="1000" dirty="0" smtClean="0"/>
              <a:t>            -   Etre facile d’accès</a:t>
            </a:r>
          </a:p>
          <a:p>
            <a:pPr>
              <a:buNone/>
            </a:pPr>
            <a:r>
              <a:rPr lang="fr-FR" sz="1000" dirty="0" smtClean="0"/>
              <a:t>            -   Se situer hors de la zone de danger </a:t>
            </a:r>
          </a:p>
          <a:p>
            <a:pPr>
              <a:buNone/>
            </a:pPr>
            <a:r>
              <a:rPr lang="fr-FR" sz="1000" dirty="0" smtClean="0"/>
              <a:t>            -   Posséder une superficie suffisante pour le PC et ses éventuelles annexes </a:t>
            </a:r>
          </a:p>
          <a:p>
            <a:pPr>
              <a:buNone/>
            </a:pPr>
            <a:r>
              <a:rPr lang="fr-FR" sz="1000" dirty="0" smtClean="0"/>
              <a:t>            -   Permettre des transmissions de bonnes qualités </a:t>
            </a:r>
          </a:p>
          <a:p>
            <a:pPr>
              <a:buNone/>
            </a:pPr>
            <a:r>
              <a:rPr lang="fr-FR" sz="1000" dirty="0" smtClean="0"/>
              <a:t>            -   Permettre éventuellement le raccordement à une source d’électrique et téléphonique extérieures</a:t>
            </a:r>
            <a:endParaRPr lang="fr-FR" sz="1000" dirty="0"/>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988840"/>
            <a:ext cx="8229600" cy="4525963"/>
          </a:xfrm>
        </p:spPr>
        <p:txBody>
          <a:bodyPr>
            <a:normAutofit/>
          </a:bodyPr>
          <a:lstStyle/>
          <a:p>
            <a:r>
              <a:rPr lang="fr-FR" sz="1000" b="1" dirty="0" smtClean="0">
                <a:solidFill>
                  <a:schemeClr val="tx2"/>
                </a:solidFill>
              </a:rPr>
              <a:t>MISSIONS DE L’OFFICIER «  RENSEIGNEMENT »:</a:t>
            </a:r>
          </a:p>
          <a:p>
            <a:pPr>
              <a:buNone/>
            </a:pPr>
            <a:endParaRPr lang="fr-FR" sz="1000" b="1" dirty="0" smtClean="0">
              <a:solidFill>
                <a:schemeClr val="tx2"/>
              </a:solidFill>
            </a:endParaRPr>
          </a:p>
          <a:p>
            <a:pPr>
              <a:buFontTx/>
              <a:buChar char="-"/>
            </a:pPr>
            <a:r>
              <a:rPr lang="fr-FR" sz="1000" b="1" dirty="0" smtClean="0">
                <a:solidFill>
                  <a:schemeClr val="tx2"/>
                </a:solidFill>
              </a:rPr>
              <a:t>Analyse la ZI  </a:t>
            </a:r>
          </a:p>
          <a:p>
            <a:pPr>
              <a:buNone/>
            </a:pPr>
            <a:r>
              <a:rPr lang="fr-FR" sz="1000" dirty="0" smtClean="0"/>
              <a:t>             </a:t>
            </a:r>
          </a:p>
          <a:p>
            <a:pPr>
              <a:buNone/>
            </a:pPr>
            <a:r>
              <a:rPr lang="fr-FR" sz="1000" dirty="0" smtClean="0"/>
              <a:t>            -   Relief, planimétrie</a:t>
            </a:r>
          </a:p>
          <a:p>
            <a:pPr>
              <a:buNone/>
            </a:pPr>
            <a:r>
              <a:rPr lang="fr-FR" sz="1000" dirty="0" smtClean="0"/>
              <a:t>            -   Voies de communication</a:t>
            </a:r>
          </a:p>
          <a:p>
            <a:pPr>
              <a:buNone/>
            </a:pPr>
            <a:r>
              <a:rPr lang="fr-FR" sz="1000" dirty="0" smtClean="0"/>
              <a:t>            -   Points sensibles</a:t>
            </a:r>
          </a:p>
          <a:p>
            <a:pPr>
              <a:buNone/>
            </a:pPr>
            <a:r>
              <a:rPr lang="fr-FR" sz="1000" dirty="0" smtClean="0"/>
              <a:t>            -   Populations concernées (sinistrés, </a:t>
            </a:r>
            <a:r>
              <a:rPr lang="fr-FR" sz="1000" dirty="0" err="1" smtClean="0"/>
              <a:t>sinistrables</a:t>
            </a:r>
            <a:r>
              <a:rPr lang="fr-FR" sz="1000" dirty="0" smtClean="0"/>
              <a:t>)</a:t>
            </a:r>
          </a:p>
          <a:p>
            <a:pPr>
              <a:buNone/>
            </a:pPr>
            <a:r>
              <a:rPr lang="fr-FR" sz="1000" dirty="0" smtClean="0"/>
              <a:t>            -   Points d’eau, etc.</a:t>
            </a:r>
          </a:p>
          <a:p>
            <a:pPr>
              <a:buNone/>
            </a:pPr>
            <a:endParaRPr lang="fr-FR" sz="1000" dirty="0" smtClean="0"/>
          </a:p>
          <a:p>
            <a:pPr>
              <a:buFontTx/>
              <a:buChar char="-"/>
            </a:pPr>
            <a:r>
              <a:rPr lang="fr-FR" sz="1000" b="1" dirty="0" smtClean="0">
                <a:solidFill>
                  <a:schemeClr val="tx2"/>
                </a:solidFill>
              </a:rPr>
              <a:t>Acquiert les données tactiques</a:t>
            </a:r>
            <a:r>
              <a:rPr lang="fr-FR" sz="1000" dirty="0" smtClean="0"/>
              <a:t> :</a:t>
            </a:r>
          </a:p>
          <a:p>
            <a:pPr>
              <a:buFontTx/>
              <a:buChar char="-"/>
            </a:pPr>
            <a:endParaRPr lang="fr-FR" sz="1000" dirty="0" smtClean="0"/>
          </a:p>
          <a:p>
            <a:pPr>
              <a:buNone/>
            </a:pPr>
            <a:r>
              <a:rPr lang="fr-FR" sz="1000" dirty="0" smtClean="0"/>
              <a:t>           -    Situation du sinistre</a:t>
            </a:r>
          </a:p>
          <a:p>
            <a:pPr>
              <a:buNone/>
            </a:pPr>
            <a:r>
              <a:rPr lang="fr-FR" sz="1000" dirty="0" smtClean="0"/>
              <a:t>           -    Moyens engagés</a:t>
            </a:r>
          </a:p>
          <a:p>
            <a:pPr>
              <a:buNone/>
            </a:pPr>
            <a:r>
              <a:rPr lang="fr-FR" sz="1000" dirty="0" smtClean="0"/>
              <a:t>           -    Actions en cours, etc.</a:t>
            </a:r>
          </a:p>
          <a:p>
            <a:pPr>
              <a:buNone/>
            </a:pPr>
            <a:endParaRPr lang="fr-FR" sz="1000" dirty="0" smtClean="0"/>
          </a:p>
          <a:p>
            <a:pPr>
              <a:buFontTx/>
              <a:buChar char="-"/>
            </a:pPr>
            <a:r>
              <a:rPr lang="fr-FR" sz="1000" b="1" dirty="0" smtClean="0">
                <a:solidFill>
                  <a:schemeClr val="tx2"/>
                </a:solidFill>
              </a:rPr>
              <a:t>Dessine la SITAC à l’aide de la charte graphique </a:t>
            </a:r>
          </a:p>
          <a:p>
            <a:pPr>
              <a:buFontTx/>
              <a:buChar char="-"/>
            </a:pPr>
            <a:r>
              <a:rPr lang="fr-FR" sz="1000" b="1" dirty="0" smtClean="0">
                <a:solidFill>
                  <a:schemeClr val="tx2"/>
                </a:solidFill>
              </a:rPr>
              <a:t>S’informe sur la météo </a:t>
            </a:r>
          </a:p>
          <a:p>
            <a:pPr>
              <a:buFontTx/>
              <a:buChar char="-"/>
            </a:pPr>
            <a:r>
              <a:rPr lang="fr-FR" sz="1000" b="1" dirty="0" smtClean="0">
                <a:solidFill>
                  <a:schemeClr val="tx2"/>
                </a:solidFill>
              </a:rPr>
              <a:t>Communique avec l’officier « moyens »</a:t>
            </a:r>
          </a:p>
          <a:p>
            <a:pPr>
              <a:buFontTx/>
              <a:buChar char="-"/>
            </a:pPr>
            <a:r>
              <a:rPr lang="fr-FR" sz="1000" b="1" dirty="0" smtClean="0">
                <a:solidFill>
                  <a:schemeClr val="tx2"/>
                </a:solidFill>
              </a:rPr>
              <a:t>Met en œuvre les ordres du COS (SOIEC) </a:t>
            </a:r>
          </a:p>
          <a:p>
            <a:pPr>
              <a:buFontTx/>
              <a:buChar char="-"/>
            </a:pPr>
            <a:r>
              <a:rPr lang="fr-FR" sz="1000" b="1" dirty="0" smtClean="0">
                <a:solidFill>
                  <a:schemeClr val="tx2"/>
                </a:solidFill>
              </a:rPr>
              <a:t>Veille en permanence la fréquence avec le CODIS et la tactique avec le terrain </a:t>
            </a:r>
          </a:p>
          <a:p>
            <a:pPr>
              <a:buFontTx/>
              <a:buChar char="-"/>
            </a:pPr>
            <a:r>
              <a:rPr lang="fr-FR" sz="1000" b="1" dirty="0" smtClean="0">
                <a:solidFill>
                  <a:schemeClr val="tx2"/>
                </a:solidFill>
              </a:rPr>
              <a:t>Tient à jour une main courante</a:t>
            </a:r>
          </a:p>
          <a:p>
            <a:pPr>
              <a:buFontTx/>
              <a:buChar char="-"/>
            </a:pPr>
            <a:r>
              <a:rPr lang="fr-FR" sz="1000" b="1" dirty="0" smtClean="0">
                <a:solidFill>
                  <a:schemeClr val="tx2"/>
                </a:solidFill>
              </a:rPr>
              <a:t>Communique les messages de C/R validés par le COS </a:t>
            </a:r>
          </a:p>
          <a:p>
            <a:pPr>
              <a:buFontTx/>
              <a:buChar char="-"/>
            </a:pPr>
            <a:r>
              <a:rPr lang="fr-FR" sz="1000" b="1" dirty="0" smtClean="0">
                <a:solidFill>
                  <a:schemeClr val="tx2"/>
                </a:solidFill>
              </a:rPr>
              <a:t>Prépare des synthèses pour le COS (autorités, presse)</a:t>
            </a:r>
          </a:p>
          <a:p>
            <a:pPr>
              <a:buFontTx/>
              <a:buChar char="-"/>
            </a:pPr>
            <a:endParaRPr lang="fr-FR" sz="1000" dirty="0" smtClean="0"/>
          </a:p>
          <a:p>
            <a:endParaRPr lang="fr-FR" sz="1000" b="1" dirty="0" smtClean="0">
              <a:solidFill>
                <a:schemeClr val="tx2"/>
              </a:solidFill>
            </a:endParaRPr>
          </a:p>
          <a:p>
            <a:endParaRPr lang="fr-FR" sz="1000" b="1" dirty="0" smtClean="0">
              <a:solidFill>
                <a:schemeClr val="tx2"/>
              </a:solidFill>
            </a:endParaRPr>
          </a:p>
          <a:p>
            <a:endParaRPr lang="fr-FR" sz="1000" dirty="0"/>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4" name="Picture 2"/>
          <p:cNvPicPr>
            <a:picLocks noGrp="1" noChangeAspect="1" noChangeArrowheads="1"/>
          </p:cNvPicPr>
          <p:nvPr>
            <p:ph idx="1"/>
          </p:nvPr>
        </p:nvPicPr>
        <p:blipFill>
          <a:blip r:embed="rId3" cstate="print"/>
          <a:srcRect/>
          <a:stretch>
            <a:fillRect/>
          </a:stretch>
        </p:blipFill>
        <p:spPr bwMode="auto">
          <a:xfrm>
            <a:off x="1565805" y="1989138"/>
            <a:ext cx="6034616" cy="4525962"/>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1628800"/>
            <a:ext cx="8229600" cy="4525963"/>
          </a:xfrm>
        </p:spPr>
        <p:txBody>
          <a:bodyPr>
            <a:normAutofit/>
          </a:bodyPr>
          <a:lstStyle/>
          <a:p>
            <a:r>
              <a:rPr lang="fr-FR" sz="1000" b="1" dirty="0" smtClean="0">
                <a:solidFill>
                  <a:schemeClr val="tx2"/>
                </a:solidFill>
              </a:rPr>
              <a:t>MISSIONS DE L’OFFICIER «  MOYENS »:</a:t>
            </a:r>
          </a:p>
          <a:p>
            <a:endParaRPr lang="fr-FR" sz="1000" dirty="0" smtClean="0"/>
          </a:p>
          <a:p>
            <a:endParaRPr lang="fr-FR" sz="1000" dirty="0" smtClean="0"/>
          </a:p>
          <a:p>
            <a:endParaRPr lang="fr-FR" sz="1000" dirty="0" smtClean="0"/>
          </a:p>
          <a:p>
            <a:pPr>
              <a:buFontTx/>
              <a:buChar char="-"/>
            </a:pPr>
            <a:r>
              <a:rPr lang="fr-FR" sz="1000" b="1" dirty="0" smtClean="0">
                <a:solidFill>
                  <a:schemeClr val="tx2"/>
                </a:solidFill>
              </a:rPr>
              <a:t>Propose le lieu de stationnement du VPC au COS </a:t>
            </a:r>
          </a:p>
          <a:p>
            <a:pPr>
              <a:buFontTx/>
              <a:buChar char="-"/>
            </a:pPr>
            <a:r>
              <a:rPr lang="fr-FR" sz="1000" b="1" dirty="0" smtClean="0">
                <a:solidFill>
                  <a:schemeClr val="tx2"/>
                </a:solidFill>
              </a:rPr>
              <a:t>Propose l’emplacement du point de transit et/ou d’un CRM </a:t>
            </a:r>
          </a:p>
          <a:p>
            <a:pPr>
              <a:buFontTx/>
              <a:buChar char="-"/>
            </a:pPr>
            <a:r>
              <a:rPr lang="fr-FR" sz="1000" b="1" dirty="0" smtClean="0">
                <a:solidFill>
                  <a:schemeClr val="tx2"/>
                </a:solidFill>
              </a:rPr>
              <a:t>Répertorie les moyens (personnels et véhicules) :</a:t>
            </a:r>
          </a:p>
          <a:p>
            <a:pPr>
              <a:buNone/>
            </a:pPr>
            <a:r>
              <a:rPr lang="fr-FR" sz="1000" dirty="0" smtClean="0"/>
              <a:t>             -   Engagés avant son arrivée </a:t>
            </a:r>
          </a:p>
          <a:p>
            <a:pPr>
              <a:buNone/>
            </a:pPr>
            <a:r>
              <a:rPr lang="fr-FR" sz="1000" dirty="0" smtClean="0"/>
              <a:t>             -   En transit</a:t>
            </a:r>
          </a:p>
          <a:p>
            <a:pPr>
              <a:buNone/>
            </a:pPr>
            <a:r>
              <a:rPr lang="fr-FR" sz="1000" dirty="0" smtClean="0"/>
              <a:t>             -   Au point de transit ou CRM</a:t>
            </a:r>
          </a:p>
          <a:p>
            <a:pPr>
              <a:buFontTx/>
              <a:buChar char="-"/>
            </a:pPr>
            <a:r>
              <a:rPr lang="fr-FR" sz="1000" b="1" dirty="0" smtClean="0">
                <a:solidFill>
                  <a:schemeClr val="tx2"/>
                </a:solidFill>
              </a:rPr>
              <a:t>Renseigne et met à jour le tableau des moyens</a:t>
            </a:r>
          </a:p>
          <a:p>
            <a:pPr>
              <a:buFontTx/>
              <a:buChar char="-"/>
            </a:pPr>
            <a:r>
              <a:rPr lang="fr-FR" sz="1000" b="1" dirty="0" smtClean="0">
                <a:solidFill>
                  <a:schemeClr val="tx2"/>
                </a:solidFill>
              </a:rPr>
              <a:t>Rédige et actualise l’OCT </a:t>
            </a:r>
          </a:p>
          <a:p>
            <a:pPr>
              <a:buFontTx/>
              <a:buChar char="-"/>
            </a:pPr>
            <a:r>
              <a:rPr lang="fr-FR" sz="1000" b="1" dirty="0" smtClean="0">
                <a:solidFill>
                  <a:schemeClr val="tx2"/>
                </a:solidFill>
              </a:rPr>
              <a:t>Informe le COS des moyens disponibles au PT ou CRM</a:t>
            </a:r>
          </a:p>
          <a:p>
            <a:pPr>
              <a:buFontTx/>
              <a:buChar char="-"/>
            </a:pPr>
            <a:r>
              <a:rPr lang="fr-FR" sz="1000" b="1" dirty="0" smtClean="0">
                <a:solidFill>
                  <a:schemeClr val="tx2"/>
                </a:solidFill>
              </a:rPr>
              <a:t>Communique avec l’officier renseignements</a:t>
            </a:r>
          </a:p>
          <a:p>
            <a:pPr>
              <a:buFontTx/>
              <a:buChar char="-"/>
            </a:pPr>
            <a:r>
              <a:rPr lang="fr-FR" sz="1000" b="1" dirty="0" smtClean="0">
                <a:solidFill>
                  <a:schemeClr val="tx2"/>
                </a:solidFill>
              </a:rPr>
              <a:t>Veille la tactique avec le PT et le CRM</a:t>
            </a:r>
          </a:p>
          <a:p>
            <a:pPr>
              <a:buFontTx/>
              <a:buChar char="-"/>
            </a:pPr>
            <a:r>
              <a:rPr lang="fr-FR" sz="1000" b="1" dirty="0" smtClean="0">
                <a:solidFill>
                  <a:schemeClr val="tx2"/>
                </a:solidFill>
              </a:rPr>
              <a:t>Veille en permanence le canal sécurité accueil (08) et le </a:t>
            </a:r>
            <a:r>
              <a:rPr lang="fr-FR" sz="1000" b="1" dirty="0" err="1" smtClean="0">
                <a:solidFill>
                  <a:schemeClr val="tx2"/>
                </a:solidFill>
              </a:rPr>
              <a:t>talkgroup</a:t>
            </a:r>
            <a:r>
              <a:rPr lang="fr-FR" sz="1000" b="1" dirty="0" smtClean="0">
                <a:solidFill>
                  <a:schemeClr val="tx2"/>
                </a:solidFill>
              </a:rPr>
              <a:t> d’accueil (218)</a:t>
            </a:r>
          </a:p>
          <a:p>
            <a:pPr>
              <a:buFontTx/>
              <a:buChar char="-"/>
            </a:pPr>
            <a:r>
              <a:rPr lang="fr-FR" sz="1000" b="1" dirty="0" smtClean="0">
                <a:solidFill>
                  <a:schemeClr val="tx2"/>
                </a:solidFill>
              </a:rPr>
              <a:t>Commence à évaluer les besoins logistiques (alimentation du personnel, carburant, émulseur…)</a:t>
            </a:r>
          </a:p>
          <a:p>
            <a:pPr>
              <a:buFontTx/>
              <a:buChar char="-"/>
            </a:pPr>
            <a:endParaRPr lang="fr-FR" sz="1000" b="1" dirty="0">
              <a:solidFill>
                <a:schemeClr val="tx2"/>
              </a:solidFill>
            </a:endParaRPr>
          </a:p>
        </p:txBody>
      </p:sp>
      <p:sp>
        <p:nvSpPr>
          <p:cNvPr id="4"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457200" y="2461507"/>
            <a:ext cx="8229600" cy="2803348"/>
          </a:xfrm>
          <a:prstGeom prst="rect">
            <a:avLst/>
          </a:prstGeom>
          <a:noFill/>
          <a:ln w="9525">
            <a:noFill/>
            <a:miter lim="800000"/>
            <a:headEnd/>
            <a:tailEnd/>
          </a:ln>
        </p:spPr>
      </p:pic>
      <p:sp>
        <p:nvSpPr>
          <p:cNvPr id="6"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7" name="Image 6" descr="https://www.pompiercenter.com/images/sdis/logos/14logo_SDIS14.jpg"/>
          <p:cNvPicPr/>
          <p:nvPr/>
        </p:nvPicPr>
        <p:blipFill>
          <a:blip r:embed="rId3"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8"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1603886" y="1600200"/>
            <a:ext cx="5936227" cy="4525963"/>
          </a:xfrm>
          <a:prstGeom prst="rect">
            <a:avLst/>
          </a:prstGeom>
          <a:noFill/>
          <a:ln w="9525">
            <a:noFill/>
            <a:miter lim="800000"/>
            <a:headEnd/>
            <a:tailEnd/>
          </a:ln>
        </p:spPr>
      </p:pic>
      <p:sp>
        <p:nvSpPr>
          <p:cNvPr id="5" name="Forme libre 54"/>
          <p:cNvSpPr>
            <a:spLocks/>
          </p:cNvSpPr>
          <p:nvPr/>
        </p:nvSpPr>
        <p:spPr bwMode="auto">
          <a:xfrm>
            <a:off x="395536"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6" name="Image 5" descr="https://www.pompiercenter.com/images/sdis/logos/14logo_SDIS14.jpg"/>
          <p:cNvPicPr/>
          <p:nvPr/>
        </p:nvPicPr>
        <p:blipFill>
          <a:blip r:embed="rId3"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7"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1916832"/>
            <a:ext cx="8229600" cy="4525963"/>
          </a:xfrm>
        </p:spPr>
        <p:txBody>
          <a:bodyPr>
            <a:normAutofit/>
          </a:bodyPr>
          <a:lstStyle/>
          <a:p>
            <a:r>
              <a:rPr lang="fr-FR" sz="1200" b="1" dirty="0" smtClean="0">
                <a:solidFill>
                  <a:schemeClr val="tx2"/>
                </a:solidFill>
              </a:rPr>
              <a:t>LES OFFICIERS RENFORT CODIS:</a:t>
            </a:r>
            <a:endParaRPr lang="fr-FR" dirty="0"/>
          </a:p>
          <a:p>
            <a:endParaRPr lang="fr-FR" sz="1200" dirty="0" smtClean="0"/>
          </a:p>
          <a:p>
            <a:pPr>
              <a:buNone/>
            </a:pPr>
            <a:r>
              <a:rPr lang="fr-FR" sz="1000" dirty="0" smtClean="0"/>
              <a:t>La fonction d’officier de renfort CODIS s’entend comme une fonction de coordination en appui du chef de salle.</a:t>
            </a:r>
          </a:p>
          <a:p>
            <a:pPr>
              <a:buNone/>
            </a:pPr>
            <a:endParaRPr lang="fr-FR" sz="1000" dirty="0"/>
          </a:p>
          <a:p>
            <a:pPr>
              <a:buNone/>
            </a:pPr>
            <a:r>
              <a:rPr lang="fr-FR" sz="1000" dirty="0" smtClean="0"/>
              <a:t>Pour des raisons géographiques, l’astreinte d’officier renfort CODIS est effectuée prioritairement par des officiers de sapeurs pompiers professionnels, dont </a:t>
            </a:r>
          </a:p>
          <a:p>
            <a:pPr>
              <a:buNone/>
            </a:pPr>
            <a:r>
              <a:rPr lang="fr-FR" sz="1000" dirty="0" smtClean="0"/>
              <a:t>Le lieu de résidence est situé à proximité du SDIS.</a:t>
            </a:r>
          </a:p>
          <a:p>
            <a:pPr>
              <a:buNone/>
            </a:pPr>
            <a:endParaRPr lang="fr-FR" sz="1000" dirty="0"/>
          </a:p>
          <a:p>
            <a:pPr>
              <a:buNone/>
            </a:pPr>
            <a:r>
              <a:rPr lang="fr-FR" sz="1200" dirty="0" smtClean="0"/>
              <a:t> </a:t>
            </a:r>
          </a:p>
          <a:p>
            <a:pPr>
              <a:buNone/>
            </a:pPr>
            <a:r>
              <a:rPr lang="fr-FR" sz="1200" dirty="0" smtClean="0"/>
              <a:t>                                                   </a:t>
            </a:r>
          </a:p>
          <a:p>
            <a:pPr>
              <a:buNone/>
            </a:pPr>
            <a:endParaRPr lang="fr-FR" sz="1200" dirty="0" smtClean="0"/>
          </a:p>
        </p:txBody>
      </p:sp>
      <p:sp>
        <p:nvSpPr>
          <p:cNvPr id="4"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1043608"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2400" b="1" dirty="0" smtClean="0">
                <a:solidFill>
                  <a:schemeClr val="tx2"/>
                </a:solidFill>
              </a:rPr>
              <a:t>ZONES DE COMPETENCES DES VLCG et LCDG</a:t>
            </a:r>
            <a:endParaRPr lang="fr-FR" sz="2400" b="1" dirty="0">
              <a:solidFill>
                <a:schemeClr val="tx2"/>
              </a:solidFill>
            </a:endParaRPr>
          </a:p>
        </p:txBody>
      </p:sp>
      <p:sp>
        <p:nvSpPr>
          <p:cNvPr id="4"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1043608" y="476672"/>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9" name="Picture 5" descr="C:\Users\chef.salle.cta\Desktop\image15.jfif"/>
          <p:cNvPicPr>
            <a:picLocks noChangeAspect="1" noChangeArrowheads="1"/>
          </p:cNvPicPr>
          <p:nvPr/>
        </p:nvPicPr>
        <p:blipFill>
          <a:blip r:embed="rId3" cstate="print"/>
          <a:srcRect/>
          <a:stretch>
            <a:fillRect/>
          </a:stretch>
        </p:blipFill>
        <p:spPr bwMode="auto">
          <a:xfrm>
            <a:off x="2915816" y="3717032"/>
            <a:ext cx="2704728" cy="1805073"/>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556792"/>
            <a:ext cx="8229600" cy="5030019"/>
          </a:xfrm>
        </p:spPr>
        <p:txBody>
          <a:bodyPr>
            <a:normAutofit/>
          </a:bodyPr>
          <a:lstStyle/>
          <a:p>
            <a:pPr>
              <a:buNone/>
            </a:pPr>
            <a:endParaRPr lang="fr-FR" sz="1100" b="1" dirty="0" smtClean="0">
              <a:solidFill>
                <a:schemeClr val="tx2"/>
              </a:solidFill>
            </a:endParaRPr>
          </a:p>
          <a:p>
            <a:pPr>
              <a:buNone/>
            </a:pPr>
            <a:endParaRPr lang="fr-FR" sz="1100" b="1" dirty="0">
              <a:solidFill>
                <a:schemeClr val="tx2"/>
              </a:solidFill>
            </a:endParaRPr>
          </a:p>
          <a:p>
            <a:pPr>
              <a:buNone/>
            </a:pPr>
            <a:endParaRPr lang="fr-FR" sz="1100" b="1" dirty="0" smtClean="0">
              <a:solidFill>
                <a:schemeClr val="tx2"/>
              </a:solidFill>
            </a:endParaRPr>
          </a:p>
          <a:p>
            <a:pPr>
              <a:buNone/>
            </a:pPr>
            <a:r>
              <a:rPr lang="fr-FR" sz="1100" b="1" dirty="0" smtClean="0">
                <a:solidFill>
                  <a:schemeClr val="tx2"/>
                </a:solidFill>
              </a:rPr>
              <a:t>LES CHEFS DE GROUPE:</a:t>
            </a:r>
            <a:endParaRPr lang="fr-FR" sz="1100" dirty="0" smtClean="0"/>
          </a:p>
          <a:p>
            <a:pPr>
              <a:buNone/>
            </a:pPr>
            <a:endParaRPr lang="fr-FR" sz="1100" dirty="0" smtClean="0"/>
          </a:p>
          <a:p>
            <a:pPr>
              <a:buNone/>
            </a:pPr>
            <a:r>
              <a:rPr lang="fr-FR" sz="1000" dirty="0" smtClean="0"/>
              <a:t>Seuls les chefs de groupe inscrits sur la liste d’aptitude opérationnelle annuelle de la chaine de commandement peuvent être engagés en intervention.</a:t>
            </a:r>
          </a:p>
          <a:p>
            <a:pPr>
              <a:buNone/>
            </a:pPr>
            <a:endParaRPr lang="fr-FR" sz="1000" dirty="0" smtClean="0"/>
          </a:p>
          <a:p>
            <a:pPr>
              <a:buNone/>
            </a:pPr>
            <a:r>
              <a:rPr lang="fr-FR" sz="1000" b="1" dirty="0" smtClean="0"/>
              <a:t>Chefs de groupe de permanence:</a:t>
            </a:r>
          </a:p>
          <a:p>
            <a:pPr>
              <a:buNone/>
            </a:pPr>
            <a:endParaRPr lang="fr-FR" sz="1000" dirty="0" smtClean="0"/>
          </a:p>
          <a:p>
            <a:pPr>
              <a:buNone/>
            </a:pPr>
            <a:r>
              <a:rPr lang="fr-FR" sz="1000" dirty="0" smtClean="0"/>
              <a:t>Il est défini zones de chefs de groupe de permanence. Chaque secteur de chef de groupe de permanence est rattaché administrativement à une </a:t>
            </a:r>
          </a:p>
          <a:p>
            <a:pPr>
              <a:buNone/>
            </a:pPr>
            <a:r>
              <a:rPr lang="fr-FR" sz="1000" dirty="0" smtClean="0"/>
              <a:t>compagnie.</a:t>
            </a:r>
          </a:p>
          <a:p>
            <a:pPr>
              <a:buNone/>
            </a:pPr>
            <a:endParaRPr lang="fr-FR" sz="1000" b="1" dirty="0" smtClean="0"/>
          </a:p>
          <a:p>
            <a:pPr>
              <a:buNone/>
            </a:pPr>
            <a:r>
              <a:rPr lang="fr-FR" sz="1000" b="1" dirty="0" smtClean="0">
                <a:solidFill>
                  <a:srgbClr val="000000"/>
                </a:solidFill>
              </a:rPr>
              <a:t> </a:t>
            </a:r>
            <a:r>
              <a:rPr lang="fr-FR" sz="1000" b="1" dirty="0" smtClean="0"/>
              <a:t> </a:t>
            </a:r>
            <a:r>
              <a:rPr lang="fr-FR" sz="1000" b="1" dirty="0" smtClean="0">
                <a:solidFill>
                  <a:srgbClr val="000000"/>
                </a:solidFill>
              </a:rPr>
              <a:t> </a:t>
            </a:r>
            <a:r>
              <a:rPr lang="fr-FR" sz="1000" b="1" dirty="0" smtClean="0"/>
              <a:t> </a:t>
            </a:r>
            <a:r>
              <a:rPr lang="fr-FR" sz="1000" b="1" dirty="0" smtClean="0">
                <a:solidFill>
                  <a:srgbClr val="000000"/>
                </a:solidFill>
              </a:rPr>
              <a:t> </a:t>
            </a:r>
            <a:r>
              <a:rPr lang="fr-FR" sz="1000" b="1" dirty="0" smtClean="0"/>
              <a:t> </a:t>
            </a:r>
            <a:r>
              <a:rPr lang="fr-FR" sz="1000" b="1" dirty="0" smtClean="0">
                <a:solidFill>
                  <a:srgbClr val="000000"/>
                </a:solidFill>
              </a:rPr>
              <a:t> </a:t>
            </a:r>
            <a:r>
              <a:rPr lang="fr-FR" sz="1000" b="1" dirty="0" smtClean="0"/>
              <a:t> </a:t>
            </a:r>
            <a:r>
              <a:rPr lang="fr-FR" sz="1000" b="1" dirty="0" smtClean="0">
                <a:solidFill>
                  <a:srgbClr val="000000"/>
                </a:solidFill>
              </a:rPr>
              <a:t> </a:t>
            </a:r>
            <a:r>
              <a:rPr lang="fr-FR" sz="1000" b="1" dirty="0" smtClean="0"/>
              <a:t> </a:t>
            </a:r>
            <a:r>
              <a:rPr lang="fr-FR" sz="1000" b="1" dirty="0" smtClean="0">
                <a:solidFill>
                  <a:srgbClr val="000000"/>
                </a:solidFill>
              </a:rPr>
              <a:t> </a:t>
            </a:r>
            <a:r>
              <a:rPr lang="fr-FR" sz="1000" dirty="0" smtClean="0"/>
              <a:t> </a:t>
            </a:r>
            <a:r>
              <a:rPr lang="fr-FR" sz="1000" dirty="0" smtClean="0">
                <a:solidFill>
                  <a:srgbClr val="000000"/>
                </a:solidFill>
              </a:rPr>
              <a:t> </a:t>
            </a:r>
            <a:r>
              <a:rPr lang="fr-FR" sz="1000" dirty="0" smtClean="0"/>
              <a:t> </a:t>
            </a:r>
            <a:r>
              <a:rPr lang="fr-FR" sz="1000" dirty="0" smtClean="0">
                <a:solidFill>
                  <a:srgbClr val="000000"/>
                </a:solidFill>
              </a:rPr>
              <a:t> </a:t>
            </a:r>
            <a:r>
              <a:rPr lang="fr-FR" sz="1000" dirty="0" smtClean="0"/>
              <a:t> </a:t>
            </a:r>
            <a:r>
              <a:rPr lang="fr-FR" sz="1000" dirty="0" smtClean="0">
                <a:solidFill>
                  <a:srgbClr val="000000"/>
                </a:solidFill>
              </a:rPr>
              <a:t> </a:t>
            </a:r>
            <a:r>
              <a:rPr lang="fr-FR" sz="1000" dirty="0" smtClean="0"/>
              <a:t> </a:t>
            </a:r>
            <a:r>
              <a:rPr lang="fr-FR" sz="1000" dirty="0" smtClean="0">
                <a:solidFill>
                  <a:srgbClr val="000000"/>
                </a:solidFill>
              </a:rPr>
              <a:t> </a:t>
            </a:r>
            <a:r>
              <a:rPr lang="fr-FR" sz="1000" dirty="0" smtClean="0"/>
              <a:t> </a:t>
            </a:r>
            <a:r>
              <a:rPr lang="fr-FR" sz="1000" dirty="0" smtClean="0">
                <a:solidFill>
                  <a:srgbClr val="000000"/>
                </a:solidFill>
              </a:rPr>
              <a:t> </a:t>
            </a:r>
            <a:r>
              <a:rPr lang="fr-FR" sz="1000" dirty="0" smtClean="0"/>
              <a:t> </a:t>
            </a:r>
            <a:r>
              <a:rPr lang="fr-FR" sz="1000" dirty="0" smtClean="0">
                <a:solidFill>
                  <a:srgbClr val="000000"/>
                </a:solidFill>
              </a:rPr>
              <a:t> </a:t>
            </a:r>
            <a:r>
              <a:rPr lang="fr-FR" sz="1000" dirty="0" smtClean="0"/>
              <a:t> </a:t>
            </a:r>
            <a:r>
              <a:rPr lang="fr-FR" sz="1000" dirty="0" smtClean="0">
                <a:solidFill>
                  <a:srgbClr val="000000"/>
                </a:solidFill>
              </a:rPr>
              <a:t> </a:t>
            </a:r>
            <a:r>
              <a:rPr lang="fr-FR" sz="1000" dirty="0" smtClean="0"/>
              <a:t>                          * Secteur Bayeux        - Compagnie de Bayeux</a:t>
            </a:r>
          </a:p>
          <a:p>
            <a:pPr>
              <a:buNone/>
            </a:pPr>
            <a:r>
              <a:rPr lang="fr-FR" sz="1000" dirty="0" smtClean="0"/>
              <a:t>                                                   * Secteur Vire              - Compagnie de Vire</a:t>
            </a:r>
          </a:p>
          <a:p>
            <a:pPr>
              <a:buNone/>
            </a:pPr>
            <a:r>
              <a:rPr lang="fr-FR" sz="1000" dirty="0" smtClean="0"/>
              <a:t>                                                   * Secteur Falaise         - Compagnie de Falaise</a:t>
            </a:r>
          </a:p>
          <a:p>
            <a:pPr>
              <a:buNone/>
            </a:pPr>
            <a:r>
              <a:rPr lang="fr-FR" sz="1000" dirty="0" smtClean="0"/>
              <a:t>                                                   * Secteur  Lisieux        - Compagnie de Lisieux</a:t>
            </a:r>
          </a:p>
          <a:p>
            <a:pPr>
              <a:buNone/>
            </a:pPr>
            <a:r>
              <a:rPr lang="fr-FR" sz="1000" dirty="0" smtClean="0"/>
              <a:t>                                                   * Secteur Touques      - Compagnie de Touques</a:t>
            </a:r>
          </a:p>
          <a:p>
            <a:pPr>
              <a:buNone/>
            </a:pPr>
            <a:r>
              <a:rPr lang="fr-FR" sz="1000" dirty="0" smtClean="0"/>
              <a:t>                                                   * Secteur Périers           «                                      »</a:t>
            </a:r>
          </a:p>
          <a:p>
            <a:pPr>
              <a:buNone/>
            </a:pPr>
            <a:r>
              <a:rPr lang="fr-FR" sz="1000" dirty="0" smtClean="0"/>
              <a:t>                                                   * Secteur Caen            - Compagnie de Caen</a:t>
            </a:r>
          </a:p>
          <a:p>
            <a:pPr>
              <a:buNone/>
            </a:pPr>
            <a:endParaRPr lang="fr-FR" sz="1000" b="1" dirty="0" smtClean="0">
              <a:solidFill>
                <a:srgbClr val="FF0000"/>
              </a:solidFill>
            </a:endParaRPr>
          </a:p>
          <a:p>
            <a:pPr>
              <a:buNone/>
            </a:pPr>
            <a:r>
              <a:rPr lang="fr-FR" sz="1000" b="1" dirty="0" smtClean="0">
                <a:solidFill>
                  <a:srgbClr val="FF0000"/>
                </a:solidFill>
              </a:rPr>
              <a:t>Cette fonction doit être tenue de manière continue en disposant d’au moins un chef de groupe pour les groupements Est et Ouest et de deux chefs de </a:t>
            </a:r>
          </a:p>
          <a:p>
            <a:pPr>
              <a:buNone/>
            </a:pPr>
            <a:r>
              <a:rPr lang="fr-FR" sz="1000" b="1" dirty="0" smtClean="0">
                <a:solidFill>
                  <a:srgbClr val="FF0000"/>
                </a:solidFill>
              </a:rPr>
              <a:t>groupe pour le groupement centre.</a:t>
            </a:r>
          </a:p>
          <a:p>
            <a:endParaRPr lang="fr-FR" sz="1400" b="1" dirty="0" smtClean="0"/>
          </a:p>
          <a:p>
            <a:endParaRPr lang="fr-FR" sz="1400" b="1" dirty="0"/>
          </a:p>
          <a:p>
            <a:endParaRPr lang="fr-FR" sz="1400" b="1" dirty="0" smtClean="0"/>
          </a:p>
          <a:p>
            <a:endParaRPr lang="fr-FR" sz="1400" b="1" dirty="0"/>
          </a:p>
          <a:p>
            <a:endParaRPr lang="fr-FR" sz="1400" b="1" dirty="0" smtClean="0"/>
          </a:p>
          <a:p>
            <a:endParaRPr lang="fr-FR" sz="1400" b="1" dirty="0"/>
          </a:p>
          <a:p>
            <a:endParaRPr lang="fr-FR" sz="1000" dirty="0"/>
          </a:p>
        </p:txBody>
      </p:sp>
      <p:sp>
        <p:nvSpPr>
          <p:cNvPr id="4"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1043608" y="476672"/>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2332037"/>
            <a:ext cx="8229600" cy="4525963"/>
          </a:xfrm>
        </p:spPr>
        <p:txBody>
          <a:bodyPr>
            <a:normAutofit/>
          </a:bodyPr>
          <a:lstStyle/>
          <a:p>
            <a:r>
              <a:rPr lang="fr-FR" sz="1000" b="1" dirty="0" smtClean="0"/>
              <a:t>Chefs de groupe des zones d’appui:</a:t>
            </a:r>
          </a:p>
          <a:p>
            <a:pPr>
              <a:buNone/>
            </a:pPr>
            <a:endParaRPr lang="fr-FR" sz="1000" b="1" dirty="0" smtClean="0"/>
          </a:p>
          <a:p>
            <a:pPr>
              <a:buNone/>
            </a:pPr>
            <a:r>
              <a:rPr lang="fr-FR" sz="1000" dirty="0" smtClean="0"/>
              <a:t>Afin de réduire les délais d’intervention compte tenu de l’éloignement des chefs de groupe de permanence, il est instauré des zones d’appui de chef de </a:t>
            </a:r>
          </a:p>
          <a:p>
            <a:pPr>
              <a:buNone/>
            </a:pPr>
            <a:r>
              <a:rPr lang="fr-FR" sz="1000" dirty="0" smtClean="0"/>
              <a:t>groupe, sur les Centres d’Incendie et de Secours de:</a:t>
            </a:r>
          </a:p>
          <a:p>
            <a:pPr>
              <a:buNone/>
            </a:pPr>
            <a:endParaRPr lang="fr-FR" sz="1000" dirty="0" smtClean="0"/>
          </a:p>
          <a:p>
            <a:pPr>
              <a:buFontTx/>
              <a:buChar char="-"/>
            </a:pPr>
            <a:r>
              <a:rPr lang="fr-FR" sz="1000" dirty="0" smtClean="0"/>
              <a:t>Orbec et Livarot</a:t>
            </a:r>
          </a:p>
          <a:p>
            <a:pPr>
              <a:buFontTx/>
              <a:buChar char="-"/>
            </a:pPr>
            <a:r>
              <a:rPr lang="fr-FR" sz="1000" dirty="0" err="1" smtClean="0"/>
              <a:t>Argences</a:t>
            </a:r>
            <a:r>
              <a:rPr lang="fr-FR" sz="1000" dirty="0" smtClean="0"/>
              <a:t>, Mézidon-Canon et Saint Pierre sur Dives</a:t>
            </a:r>
          </a:p>
          <a:p>
            <a:pPr>
              <a:buFontTx/>
              <a:buChar char="-"/>
            </a:pPr>
            <a:r>
              <a:rPr lang="fr-FR" sz="1000" dirty="0" err="1" smtClean="0"/>
              <a:t>Thury</a:t>
            </a:r>
            <a:r>
              <a:rPr lang="fr-FR" sz="1000" dirty="0" smtClean="0"/>
              <a:t> Harcourt, </a:t>
            </a:r>
            <a:r>
              <a:rPr lang="fr-FR" sz="1000" dirty="0" err="1" smtClean="0"/>
              <a:t>Clécy</a:t>
            </a:r>
            <a:r>
              <a:rPr lang="fr-FR" sz="1000" dirty="0" smtClean="0"/>
              <a:t> et Condé sur </a:t>
            </a:r>
            <a:r>
              <a:rPr lang="fr-FR" sz="1000" dirty="0" err="1" smtClean="0"/>
              <a:t>Noireau</a:t>
            </a:r>
            <a:endParaRPr lang="fr-FR" sz="1000" dirty="0" smtClean="0"/>
          </a:p>
          <a:p>
            <a:pPr>
              <a:buFontTx/>
              <a:buChar char="-"/>
            </a:pPr>
            <a:r>
              <a:rPr lang="fr-FR" sz="1000" dirty="0" err="1" smtClean="0"/>
              <a:t>Aunay</a:t>
            </a:r>
            <a:r>
              <a:rPr lang="fr-FR" sz="1000" dirty="0" smtClean="0"/>
              <a:t> sur Odon, </a:t>
            </a:r>
            <a:r>
              <a:rPr lang="fr-FR" sz="1000" dirty="0" err="1" smtClean="0"/>
              <a:t>Caumont</a:t>
            </a:r>
            <a:r>
              <a:rPr lang="fr-FR" sz="1000" dirty="0" smtClean="0"/>
              <a:t> l’Eventé et </a:t>
            </a:r>
            <a:r>
              <a:rPr lang="fr-FR" sz="1000" dirty="0" err="1" smtClean="0"/>
              <a:t>Villy</a:t>
            </a:r>
            <a:r>
              <a:rPr lang="fr-FR" sz="1000" dirty="0" smtClean="0"/>
              <a:t> Bocage</a:t>
            </a:r>
          </a:p>
          <a:p>
            <a:pPr>
              <a:buFontTx/>
              <a:buChar char="-"/>
            </a:pPr>
            <a:r>
              <a:rPr lang="fr-FR" sz="1000" dirty="0" smtClean="0"/>
              <a:t>Isigny sur Mer et </a:t>
            </a:r>
            <a:r>
              <a:rPr lang="fr-FR" sz="1000" dirty="0" err="1" smtClean="0"/>
              <a:t>Grancamp</a:t>
            </a:r>
            <a:r>
              <a:rPr lang="fr-FR" sz="1000" dirty="0" smtClean="0"/>
              <a:t>- </a:t>
            </a:r>
            <a:r>
              <a:rPr lang="fr-FR" sz="1000" dirty="0" err="1" smtClean="0"/>
              <a:t>Maisy</a:t>
            </a:r>
            <a:endParaRPr lang="fr-FR" sz="1000" dirty="0" smtClean="0"/>
          </a:p>
          <a:p>
            <a:pPr>
              <a:buFontTx/>
              <a:buChar char="-"/>
            </a:pPr>
            <a:r>
              <a:rPr lang="fr-FR" sz="1000" dirty="0" err="1" smtClean="0"/>
              <a:t>Courseulles</a:t>
            </a:r>
            <a:r>
              <a:rPr lang="fr-FR" sz="1000" dirty="0" smtClean="0"/>
              <a:t> sur Mer</a:t>
            </a:r>
          </a:p>
          <a:p>
            <a:pPr>
              <a:buNone/>
            </a:pPr>
            <a:endParaRPr lang="fr-FR" sz="1000" dirty="0" smtClean="0"/>
          </a:p>
          <a:p>
            <a:r>
              <a:rPr lang="fr-FR" sz="1000" b="1" dirty="0" smtClean="0"/>
              <a:t>Engagement:</a:t>
            </a:r>
            <a:endParaRPr lang="fr-FR" sz="1000" dirty="0" smtClean="0"/>
          </a:p>
          <a:p>
            <a:pPr>
              <a:buNone/>
            </a:pPr>
            <a:endParaRPr lang="fr-FR" sz="1000" b="1" dirty="0" smtClean="0"/>
          </a:p>
          <a:p>
            <a:pPr>
              <a:buNone/>
            </a:pPr>
            <a:r>
              <a:rPr lang="fr-FR" sz="1000" dirty="0" smtClean="0"/>
              <a:t>L’engagement du niveau de chef de groupe se fait de manière reflexe en application du règlement départemental des départs type, soit de manière </a:t>
            </a:r>
          </a:p>
          <a:p>
            <a:pPr>
              <a:buNone/>
            </a:pPr>
            <a:r>
              <a:rPr lang="fr-FR" sz="1000" dirty="0" smtClean="0"/>
              <a:t>réfléchie sur appréciation du CODIS ou sur demande du COS présent sur les lieux.</a:t>
            </a:r>
          </a:p>
          <a:p>
            <a:endParaRPr lang="fr-FR" dirty="0"/>
          </a:p>
        </p:txBody>
      </p:sp>
      <p:sp>
        <p:nvSpPr>
          <p:cNvPr id="4"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2332037"/>
            <a:ext cx="8229600" cy="4525963"/>
          </a:xfrm>
        </p:spPr>
        <p:txBody>
          <a:bodyPr/>
          <a:lstStyle/>
          <a:p>
            <a:r>
              <a:rPr lang="fr-FR" sz="1000" b="1" dirty="0" smtClean="0"/>
              <a:t>Mise en œuvre du Lot Chef de Groupe:</a:t>
            </a:r>
            <a:endParaRPr lang="fr-FR" sz="1000" dirty="0" smtClean="0"/>
          </a:p>
          <a:p>
            <a:endParaRPr lang="fr-FR" sz="1000" dirty="0" smtClean="0"/>
          </a:p>
          <a:p>
            <a:pPr>
              <a:buNone/>
            </a:pPr>
            <a:r>
              <a:rPr lang="fr-FR" sz="1000" dirty="0" smtClean="0"/>
              <a:t>Le lot Chef de Groupe (LCDG) est créé sur le synoptique ARTEMIS de tous les Centres de Secours disposant d’un chef de groupe inscrit sur la liste </a:t>
            </a:r>
          </a:p>
          <a:p>
            <a:pPr>
              <a:buNone/>
            </a:pPr>
            <a:r>
              <a:rPr lang="fr-FR" sz="1000" dirty="0" smtClean="0"/>
              <a:t>d’aptitude opérationnelle départementale.</a:t>
            </a:r>
          </a:p>
          <a:p>
            <a:pPr>
              <a:buNone/>
            </a:pPr>
            <a:endParaRPr lang="fr-FR" sz="1000" dirty="0"/>
          </a:p>
          <a:p>
            <a:pPr>
              <a:buNone/>
            </a:pPr>
            <a:r>
              <a:rPr lang="fr-FR" sz="1000" dirty="0" smtClean="0"/>
              <a:t>La présente procédure détaille les conditions de mise en œuvre des lots.</a:t>
            </a:r>
          </a:p>
          <a:p>
            <a:pPr>
              <a:buNone/>
            </a:pPr>
            <a:endParaRPr lang="fr-FR" sz="1000" dirty="0"/>
          </a:p>
          <a:p>
            <a:pPr>
              <a:buFont typeface="Arial" charset="0"/>
              <a:buChar char="•"/>
            </a:pPr>
            <a:r>
              <a:rPr lang="fr-FR" sz="1000" b="1" dirty="0" smtClean="0"/>
              <a:t>Lot Chef de Groupe des zones d’appuis:</a:t>
            </a:r>
          </a:p>
          <a:p>
            <a:pPr>
              <a:buNone/>
            </a:pPr>
            <a:endParaRPr lang="fr-FR" sz="1000" b="1" dirty="0"/>
          </a:p>
          <a:p>
            <a:pPr>
              <a:buNone/>
            </a:pPr>
            <a:r>
              <a:rPr lang="fr-FR" sz="1000" dirty="0" smtClean="0"/>
              <a:t>Le chef de groupe peut activer son lot chef de groupe, en respectant les consignes suivantes:</a:t>
            </a:r>
          </a:p>
          <a:p>
            <a:pPr>
              <a:buNone/>
            </a:pPr>
            <a:endParaRPr lang="fr-FR" sz="1000" dirty="0"/>
          </a:p>
          <a:p>
            <a:pPr>
              <a:buFontTx/>
              <a:buChar char="-"/>
            </a:pPr>
            <a:r>
              <a:rPr lang="fr-FR" sz="1000" dirty="0" smtClean="0"/>
              <a:t>Le chef de groupe s’inscrit sur le planning opérationnel</a:t>
            </a:r>
          </a:p>
          <a:p>
            <a:pPr>
              <a:buFontTx/>
              <a:buChar char="-"/>
            </a:pPr>
            <a:r>
              <a:rPr lang="fr-FR" sz="1000" dirty="0" smtClean="0"/>
              <a:t>Le lot chef de groupe est passé sous le statut </a:t>
            </a:r>
            <a:r>
              <a:rPr lang="fr-FR" sz="1000" b="1" dirty="0" smtClean="0"/>
              <a:t>« disponible »</a:t>
            </a:r>
            <a:endParaRPr lang="fr-FR" sz="1000" dirty="0" smtClean="0"/>
          </a:p>
          <a:p>
            <a:pPr>
              <a:buFontTx/>
              <a:buChar char="-"/>
            </a:pPr>
            <a:r>
              <a:rPr lang="fr-FR" sz="1000" dirty="0" smtClean="0"/>
              <a:t>Sur la feuille de garde ARTEMIS, le chef de groupe est placé dans le VLU au poste de chef d’agrès, </a:t>
            </a:r>
            <a:r>
              <a:rPr lang="fr-FR" sz="1000" b="1" dirty="0" smtClean="0"/>
              <a:t>sans y être verrouillé</a:t>
            </a:r>
          </a:p>
          <a:p>
            <a:pPr>
              <a:buNone/>
            </a:pPr>
            <a:endParaRPr lang="fr-FR" sz="1000" dirty="0" smtClean="0"/>
          </a:p>
          <a:p>
            <a:pPr>
              <a:buNone/>
            </a:pPr>
            <a:r>
              <a:rPr lang="fr-FR" sz="1000" dirty="0" smtClean="0"/>
              <a:t>Le lot chef de groupe de la zone d’appui, le plus proche du sinistre est engagé par le CTA/ CODIS.</a:t>
            </a:r>
            <a:endParaRPr lang="fr-FR" sz="1000" dirty="0"/>
          </a:p>
          <a:p>
            <a:pPr>
              <a:buNone/>
            </a:pPr>
            <a:endParaRPr lang="fr-FR" sz="1000" dirty="0" smtClean="0"/>
          </a:p>
        </p:txBody>
      </p:sp>
      <p:sp>
        <p:nvSpPr>
          <p:cNvPr id="4"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2204864"/>
            <a:ext cx="8229600" cy="4525963"/>
          </a:xfrm>
        </p:spPr>
        <p:txBody>
          <a:bodyPr>
            <a:normAutofit/>
          </a:bodyPr>
          <a:lstStyle/>
          <a:p>
            <a:r>
              <a:rPr lang="fr-FR" sz="1000" b="1" dirty="0" smtClean="0"/>
              <a:t>Lot Chef de Groupe des secteurs disposant d’une permanence:</a:t>
            </a:r>
            <a:endParaRPr lang="fr-FR" sz="1000" dirty="0" smtClean="0"/>
          </a:p>
          <a:p>
            <a:endParaRPr lang="fr-FR" sz="1000" dirty="0"/>
          </a:p>
          <a:p>
            <a:pPr>
              <a:buNone/>
            </a:pPr>
            <a:r>
              <a:rPr lang="fr-FR" sz="1000" i="1" dirty="0" smtClean="0"/>
              <a:t>Dispositions préalables à l’activation du lot:</a:t>
            </a:r>
          </a:p>
          <a:p>
            <a:pPr>
              <a:buNone/>
            </a:pPr>
            <a:endParaRPr lang="fr-FR" sz="1000" i="1" dirty="0"/>
          </a:p>
          <a:p>
            <a:pPr>
              <a:buNone/>
            </a:pPr>
            <a:r>
              <a:rPr lang="fr-FR" sz="1000" dirty="0" smtClean="0"/>
              <a:t>L’activation du lot ne peut être effectuée que si l’ensemble des conditions suivantes sont respectées: </a:t>
            </a:r>
          </a:p>
          <a:p>
            <a:pPr>
              <a:buNone/>
            </a:pPr>
            <a:endParaRPr lang="fr-FR" sz="1000" dirty="0" smtClean="0"/>
          </a:p>
          <a:p>
            <a:pPr>
              <a:buFontTx/>
              <a:buChar char="-"/>
            </a:pPr>
            <a:r>
              <a:rPr lang="fr-FR" sz="1000" dirty="0" smtClean="0"/>
              <a:t>Le Centre de Secours dispose d’une ressource en personnel suffisante et suffisamment qualifiée pour assurer les départs liés à son classement sans le </a:t>
            </a:r>
          </a:p>
          <a:p>
            <a:pPr>
              <a:buNone/>
            </a:pPr>
            <a:r>
              <a:rPr lang="fr-FR" sz="1000" dirty="0" smtClean="0"/>
              <a:t>chef  de groupe.</a:t>
            </a:r>
          </a:p>
          <a:p>
            <a:pPr>
              <a:buFontTx/>
              <a:buChar char="-"/>
            </a:pPr>
            <a:r>
              <a:rPr lang="fr-FR" sz="1000" dirty="0" smtClean="0"/>
              <a:t>Le chef de groupe est inscrit sur la liste d’aptitude</a:t>
            </a:r>
          </a:p>
          <a:p>
            <a:pPr>
              <a:buFontTx/>
              <a:buChar char="-"/>
            </a:pPr>
            <a:r>
              <a:rPr lang="fr-FR" sz="1000" dirty="0" smtClean="0"/>
              <a:t>Le VLU est disponible</a:t>
            </a:r>
          </a:p>
          <a:p>
            <a:pPr>
              <a:buNone/>
            </a:pPr>
            <a:endParaRPr lang="fr-FR" sz="1000" dirty="0"/>
          </a:p>
          <a:p>
            <a:pPr>
              <a:buNone/>
            </a:pPr>
            <a:r>
              <a:rPr lang="fr-FR" sz="1000" i="1" dirty="0" smtClean="0"/>
              <a:t>Activation  du lot lors de remplacements ponctuels de la VLCG:</a:t>
            </a:r>
            <a:endParaRPr lang="fr-FR" sz="1000" dirty="0" smtClean="0"/>
          </a:p>
          <a:p>
            <a:pPr>
              <a:buNone/>
            </a:pPr>
            <a:endParaRPr lang="fr-FR" sz="1000" i="1" dirty="0"/>
          </a:p>
          <a:p>
            <a:pPr>
              <a:buNone/>
            </a:pPr>
            <a:r>
              <a:rPr lang="fr-FR" sz="1000" dirty="0" smtClean="0"/>
              <a:t>Pour des remplacements ponctuels du chef de groupe armant la VLCG du secteur, le chef de groupe le remplaçant peut activer son lot, en respectant les</a:t>
            </a:r>
          </a:p>
          <a:p>
            <a:pPr>
              <a:buNone/>
            </a:pPr>
            <a:r>
              <a:rPr lang="fr-FR" sz="1000" dirty="0" smtClean="0"/>
              <a:t> consignes suivantes :</a:t>
            </a:r>
          </a:p>
          <a:p>
            <a:pPr>
              <a:buNone/>
            </a:pPr>
            <a:endParaRPr lang="fr-FR" sz="1000" dirty="0"/>
          </a:p>
          <a:p>
            <a:pPr>
              <a:buFontTx/>
              <a:buChar char="-"/>
            </a:pPr>
            <a:r>
              <a:rPr lang="fr-FR" sz="1000" dirty="0" smtClean="0"/>
              <a:t>Le chef de groupe s’inscrit sur le planning opérationnel</a:t>
            </a:r>
          </a:p>
          <a:p>
            <a:pPr>
              <a:buFontTx/>
              <a:buChar char="-"/>
            </a:pPr>
            <a:r>
              <a:rPr lang="fr-FR" sz="1000" dirty="0" smtClean="0"/>
              <a:t>Le lot chef de groupe est passé sous statut « disponible »</a:t>
            </a:r>
          </a:p>
          <a:p>
            <a:pPr>
              <a:buFontTx/>
              <a:buChar char="-"/>
            </a:pPr>
            <a:r>
              <a:rPr lang="fr-FR" sz="1000" dirty="0" smtClean="0"/>
              <a:t>Sur la feuille de garde ARTEMIS, le chef de groupe est placé dans le VLU au chef d’agrès et l’engin est verrouillé</a:t>
            </a:r>
          </a:p>
        </p:txBody>
      </p:sp>
      <p:sp>
        <p:nvSpPr>
          <p:cNvPr id="4"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2332037"/>
            <a:ext cx="8229600" cy="4049291"/>
          </a:xfrm>
        </p:spPr>
        <p:txBody>
          <a:bodyPr>
            <a:normAutofit/>
          </a:bodyPr>
          <a:lstStyle/>
          <a:p>
            <a:r>
              <a:rPr lang="fr-FR" sz="1000" i="1" dirty="0" smtClean="0"/>
              <a:t>Activation  du lot en complément de l’astreinte programmée:</a:t>
            </a:r>
            <a:endParaRPr lang="fr-FR" sz="1000" dirty="0" smtClean="0"/>
          </a:p>
          <a:p>
            <a:endParaRPr lang="fr-FR" sz="1000" dirty="0"/>
          </a:p>
          <a:p>
            <a:pPr>
              <a:buNone/>
            </a:pPr>
            <a:r>
              <a:rPr lang="fr-FR" sz="1000" dirty="0" smtClean="0"/>
              <a:t>En dehors des astreintes programmées et des remplacements ponctuels, les chefs de groupe peuvent indiquer leurs disponibilités, via le logiciel ARTEMIS.</a:t>
            </a:r>
          </a:p>
          <a:p>
            <a:pPr>
              <a:buNone/>
            </a:pPr>
            <a:endParaRPr lang="fr-FR" sz="1000" dirty="0"/>
          </a:p>
          <a:p>
            <a:pPr>
              <a:buNone/>
            </a:pPr>
            <a:r>
              <a:rPr lang="fr-FR" sz="1000" dirty="0" smtClean="0"/>
              <a:t>Sur décision du CTA/ CODIS, le LCDG pourra être engagé  en remplacement du chef de groupe, lorsque celui-ci est engagé.</a:t>
            </a:r>
          </a:p>
          <a:p>
            <a:pPr>
              <a:buNone/>
            </a:pPr>
            <a:endParaRPr lang="fr-FR" sz="1000" dirty="0"/>
          </a:p>
          <a:p>
            <a:pPr>
              <a:buNone/>
            </a:pPr>
            <a:r>
              <a:rPr lang="fr-FR" sz="1000" dirty="0" smtClean="0"/>
              <a:t>Sur décision du CTA/ CODIS ou demande du chef de groupe d’astreinte, l’officier de proximité pourra être déclenché en renfort ou complément.</a:t>
            </a:r>
          </a:p>
          <a:p>
            <a:pPr>
              <a:buNone/>
            </a:pPr>
            <a:endParaRPr lang="fr-FR" sz="1000" dirty="0"/>
          </a:p>
          <a:p>
            <a:pPr>
              <a:buNone/>
            </a:pPr>
            <a:r>
              <a:rPr lang="fr-FR" sz="1000" dirty="0" smtClean="0"/>
              <a:t>Cet engagement se fait par le biais du LCDG, la procédure suivante doit alors être mise en œuvre:</a:t>
            </a:r>
          </a:p>
          <a:p>
            <a:pPr>
              <a:buNone/>
            </a:pPr>
            <a:endParaRPr lang="fr-FR" sz="1000" dirty="0"/>
          </a:p>
          <a:p>
            <a:pPr>
              <a:buFontTx/>
              <a:buChar char="-"/>
            </a:pPr>
            <a:r>
              <a:rPr lang="fr-FR" sz="1000" dirty="0" smtClean="0"/>
              <a:t>Le chef de groupe s’inscrit sur le planning opérationnel</a:t>
            </a:r>
          </a:p>
          <a:p>
            <a:pPr>
              <a:buFontTx/>
              <a:buChar char="-"/>
            </a:pPr>
            <a:r>
              <a:rPr lang="fr-FR" sz="1000" dirty="0" smtClean="0"/>
              <a:t>Le lot chef de groupe est passé sous le statut </a:t>
            </a:r>
            <a:r>
              <a:rPr lang="fr-FR" sz="1000" b="1" dirty="0" smtClean="0"/>
              <a:t>« disponible  secondaire»</a:t>
            </a:r>
            <a:endParaRPr lang="fr-FR" sz="1000" dirty="0" smtClean="0"/>
          </a:p>
          <a:p>
            <a:pPr>
              <a:buFontTx/>
              <a:buChar char="-"/>
            </a:pPr>
            <a:r>
              <a:rPr lang="fr-FR" sz="1000" dirty="0" smtClean="0"/>
              <a:t>Sur la feuille de garde ARTEMIS, le chef de groupe est placé dans le VLU au poste de chef d’agrès </a:t>
            </a:r>
            <a:r>
              <a:rPr lang="fr-FR" sz="1000" b="1" dirty="0" smtClean="0"/>
              <a:t>et l’engin est verrouillé</a:t>
            </a:r>
          </a:p>
          <a:p>
            <a:pPr>
              <a:buFontTx/>
              <a:buChar char="-"/>
            </a:pPr>
            <a:endParaRPr lang="fr-FR" sz="1000" b="1" dirty="0">
              <a:solidFill>
                <a:srgbClr val="FF0000"/>
              </a:solidFill>
            </a:endParaRPr>
          </a:p>
          <a:p>
            <a:pPr>
              <a:buNone/>
            </a:pPr>
            <a:endParaRPr lang="fr-FR" sz="1000" b="1" dirty="0" smtClean="0"/>
          </a:p>
          <a:p>
            <a:pPr>
              <a:buNone/>
            </a:pPr>
            <a:endParaRPr lang="fr-FR" sz="1000" dirty="0" smtClean="0"/>
          </a:p>
          <a:p>
            <a:pPr>
              <a:buNone/>
            </a:pPr>
            <a:endParaRPr lang="fr-FR" sz="1000" dirty="0" smtClean="0"/>
          </a:p>
          <a:p>
            <a:endParaRPr lang="fr-FR" sz="1000" dirty="0"/>
          </a:p>
        </p:txBody>
      </p:sp>
      <p:sp>
        <p:nvSpPr>
          <p:cNvPr id="4" name="Forme libre 54"/>
          <p:cNvSpPr>
            <a:spLocks/>
          </p:cNvSpPr>
          <p:nvPr/>
        </p:nvSpPr>
        <p:spPr bwMode="auto">
          <a:xfrm>
            <a:off x="467544" y="188640"/>
            <a:ext cx="8535392" cy="1887538"/>
          </a:xfrm>
          <a:custGeom>
            <a:avLst/>
            <a:gdLst>
              <a:gd name="T0" fmla="*/ 0 w 6869430"/>
              <a:gd name="T1" fmla="*/ 1107699 h 1375997"/>
              <a:gd name="T2" fmla="*/ 11401 w 6869430"/>
              <a:gd name="T3" fmla="*/ 7912 h 1375997"/>
              <a:gd name="T4" fmla="*/ 6852285 w 6869430"/>
              <a:gd name="T5" fmla="*/ 0 h 1375997"/>
              <a:gd name="T6" fmla="*/ 6852285 w 6869430"/>
              <a:gd name="T7" fmla="*/ 1905000 h 1375997"/>
              <a:gd name="T8" fmla="*/ 6401927 w 6869430"/>
              <a:gd name="T9" fmla="*/ 1729106 h 1375997"/>
              <a:gd name="T10" fmla="*/ 5033750 w 6869430"/>
              <a:gd name="T11" fmla="*/ 1271905 h 1375997"/>
              <a:gd name="T12" fmla="*/ 4121632 w 6869430"/>
              <a:gd name="T13" fmla="*/ 1160145 h 1375997"/>
              <a:gd name="T14" fmla="*/ 2867470 w 6869430"/>
              <a:gd name="T15" fmla="*/ 1080135 h 1375997"/>
              <a:gd name="T16" fmla="*/ 2069367 w 6869430"/>
              <a:gd name="T17" fmla="*/ 1080135 h 1375997"/>
              <a:gd name="T18" fmla="*/ 1385279 w 6869430"/>
              <a:gd name="T19" fmla="*/ 1080135 h 1375997"/>
              <a:gd name="T20" fmla="*/ 0 w 6869430"/>
              <a:gd name="T21" fmla="*/ 1107699 h 1375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69430" h="1375997">
                <a:moveTo>
                  <a:pt x="0" y="800100"/>
                </a:moveTo>
                <a:lnTo>
                  <a:pt x="11430" y="5715"/>
                </a:lnTo>
                <a:lnTo>
                  <a:pt x="6869430" y="0"/>
                </a:lnTo>
                <a:lnTo>
                  <a:pt x="6869430" y="1375997"/>
                </a:lnTo>
                <a:lnTo>
                  <a:pt x="6417945" y="1248947"/>
                </a:lnTo>
                <a:cubicBezTo>
                  <a:pt x="6035040" y="1012258"/>
                  <a:pt x="5806440" y="1101732"/>
                  <a:pt x="5046345" y="918707"/>
                </a:cubicBezTo>
                <a:lnTo>
                  <a:pt x="4131945" y="837982"/>
                </a:lnTo>
                <a:lnTo>
                  <a:pt x="2874645" y="780190"/>
                </a:lnTo>
                <a:lnTo>
                  <a:pt x="2074545" y="780190"/>
                </a:lnTo>
                <a:lnTo>
                  <a:pt x="1388745" y="780190"/>
                </a:lnTo>
                <a:lnTo>
                  <a:pt x="0" y="800100"/>
                </a:lnTo>
                <a:close/>
              </a:path>
            </a:pathLst>
          </a:custGeom>
          <a:gradFill rotWithShape="1">
            <a:gsLst>
              <a:gs pos="0">
                <a:srgbClr val="D99594"/>
              </a:gs>
              <a:gs pos="100000">
                <a:srgbClr val="F8EAEA">
                  <a:alpha val="60001"/>
                </a:srgbClr>
              </a:gs>
            </a:gsLst>
            <a:lin ang="5400000" scaled="1"/>
          </a:gradFill>
          <a:ln w="9525">
            <a:solidFill>
              <a:srgbClr val="D99594"/>
            </a:solidFill>
            <a:round/>
            <a:headEnd/>
            <a:tailEnd/>
          </a:ln>
          <a:effectLst>
            <a:outerShdw dist="107763" dir="81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p>
            <a:endParaRPr lang="fr-FR"/>
          </a:p>
        </p:txBody>
      </p:sp>
      <p:pic>
        <p:nvPicPr>
          <p:cNvPr id="5" name="Image 4" descr="https://www.pompiercenter.com/images/sdis/logos/14logo_SDIS14.jpg"/>
          <p:cNvPicPr/>
          <p:nvPr/>
        </p:nvPicPr>
        <p:blipFill>
          <a:blip r:embed="rId2" cstate="print">
            <a:clrChange>
              <a:clrFrom>
                <a:srgbClr val="FFFFFE"/>
              </a:clrFrom>
              <a:clrTo>
                <a:srgbClr val="FFFFFE">
                  <a:alpha val="0"/>
                </a:srgbClr>
              </a:clrTo>
            </a:clrChange>
            <a:grayscl/>
            <a:biLevel thresh="50000"/>
          </a:blip>
          <a:srcRect/>
          <a:stretch>
            <a:fillRect/>
          </a:stretch>
        </p:blipFill>
        <p:spPr bwMode="auto">
          <a:xfrm>
            <a:off x="7956376" y="476672"/>
            <a:ext cx="765696" cy="962167"/>
          </a:xfrm>
          <a:prstGeom prst="rect">
            <a:avLst/>
          </a:prstGeom>
          <a:noFill/>
        </p:spPr>
      </p:pic>
      <p:sp>
        <p:nvSpPr>
          <p:cNvPr id="6" name="AutoShape 5"/>
          <p:cNvSpPr>
            <a:spLocks noChangeArrowheads="1"/>
          </p:cNvSpPr>
          <p:nvPr/>
        </p:nvSpPr>
        <p:spPr bwMode="auto">
          <a:xfrm>
            <a:off x="971600" y="332656"/>
            <a:ext cx="4896544" cy="744538"/>
          </a:xfrm>
          <a:prstGeom prst="roundRect">
            <a:avLst>
              <a:gd name="adj" fmla="val 50000"/>
            </a:avLst>
          </a:prstGeom>
          <a:noFill/>
          <a:ln w="9525">
            <a:solidFill>
              <a:srgbClr val="FFFFFF"/>
            </a:solidFill>
            <a:round/>
            <a:headEnd/>
            <a:tailEnd/>
          </a:ln>
          <a:effectLst>
            <a:outerShdw dist="38100" dir="2700000" algn="tl" rotWithShape="0">
              <a:srgbClr val="000000">
                <a:alpha val="39999"/>
              </a:srgbClr>
            </a:outerShdw>
          </a:effectLst>
        </p:spPr>
        <p:txBody>
          <a:bodyPr vert="horz" wrap="square" lIns="7200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0" i="0" u="none" strike="noStrike" cap="none" normalizeH="0" baseline="0" dirty="0" smtClean="0">
                <a:ln>
                  <a:noFill/>
                </a:ln>
                <a:solidFill>
                  <a:srgbClr val="FFFFFF"/>
                </a:solidFill>
                <a:effectLst/>
                <a:latin typeface="Arial Rounded MT Bold" charset="0"/>
                <a:cs typeface="Arial" pitchFamily="34" charset="0"/>
              </a:rPr>
              <a:t>Centre de Secours</a:t>
            </a:r>
            <a:r>
              <a:rPr kumimoji="0" lang="fr-FR" sz="2000" b="0" i="0" u="none" strike="noStrike" cap="none" normalizeH="0" dirty="0" smtClean="0">
                <a:ln>
                  <a:noFill/>
                </a:ln>
                <a:solidFill>
                  <a:srgbClr val="FFFFFF"/>
                </a:solidFill>
                <a:effectLst/>
                <a:latin typeface="Arial Rounded MT Bold" charset="0"/>
                <a:cs typeface="Arial" pitchFamily="34" charset="0"/>
              </a:rPr>
              <a:t> du CTA/ CODIS 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1897</TotalTime>
  <Words>2207</Words>
  <Application>Microsoft Office PowerPoint</Application>
  <PresentationFormat>Affichage à l'écran (4:3)</PresentationFormat>
  <Paragraphs>381</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Thème Office</vt:lpstr>
      <vt:lpstr>ORGANISATION DE LA CHAINE DE COMMANDEMENT</vt:lpstr>
      <vt:lpstr>Diapositive 2</vt:lpstr>
      <vt:lpstr>Diapositive 3</vt:lpstr>
      <vt:lpstr>ZONES DE COMPETENCES DES VLCG et LCDG</vt:lpstr>
      <vt:lpstr>Diapositive 5</vt:lpstr>
      <vt:lpstr>Diapositive 6</vt:lpstr>
      <vt:lpstr>Diapositive 7</vt:lpstr>
      <vt:lpstr>Diapositive 8</vt:lpstr>
      <vt:lpstr>Diapositive 9</vt:lpstr>
      <vt:lpstr>CARTOGRAPHIE DES  SECTEURS VLCG et LCDG</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vector>
  </TitlesOfParts>
  <Company>SDIS14</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ORGANISATION DE LA CHAINE DE COMMANDEMENT</dc:title>
  <dc:creator>chef.salle.cta</dc:creator>
  <cp:lastModifiedBy>chef.salle.cta</cp:lastModifiedBy>
  <cp:revision>180</cp:revision>
  <dcterms:created xsi:type="dcterms:W3CDTF">2019-08-13T09:41:52Z</dcterms:created>
  <dcterms:modified xsi:type="dcterms:W3CDTF">2019-08-29T09:59:44Z</dcterms:modified>
</cp:coreProperties>
</file>