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0D2C-2F28-485F-9703-54D9173EEFBF}" type="datetimeFigureOut">
              <a:rPr lang="fr-FR" smtClean="0"/>
              <a:pPr/>
              <a:t>27/03/2019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B190D-BB13-4924-B995-922366BBE5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0D2C-2F28-485F-9703-54D9173EEFBF}" type="datetimeFigureOut">
              <a:rPr lang="fr-FR" smtClean="0"/>
              <a:pPr/>
              <a:t>27/03/2019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B190D-BB13-4924-B995-922366BBE5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0D2C-2F28-485F-9703-54D9173EEFBF}" type="datetimeFigureOut">
              <a:rPr lang="fr-FR" smtClean="0"/>
              <a:pPr/>
              <a:t>27/03/2019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B190D-BB13-4924-B995-922366BBE5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0D2C-2F28-485F-9703-54D9173EEFBF}" type="datetimeFigureOut">
              <a:rPr lang="fr-FR" smtClean="0"/>
              <a:pPr/>
              <a:t>27/03/2019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B190D-BB13-4924-B995-922366BBE5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0D2C-2F28-485F-9703-54D9173EEFBF}" type="datetimeFigureOut">
              <a:rPr lang="fr-FR" smtClean="0"/>
              <a:pPr/>
              <a:t>27/03/2019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B190D-BB13-4924-B995-922366BBE5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0D2C-2F28-485F-9703-54D9173EEFBF}" type="datetimeFigureOut">
              <a:rPr lang="fr-FR" smtClean="0"/>
              <a:pPr/>
              <a:t>27/03/2019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B190D-BB13-4924-B995-922366BBE5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0D2C-2F28-485F-9703-54D9173EEFBF}" type="datetimeFigureOut">
              <a:rPr lang="fr-FR" smtClean="0"/>
              <a:pPr/>
              <a:t>27/03/2019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B190D-BB13-4924-B995-922366BBE5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0D2C-2F28-485F-9703-54D9173EEFBF}" type="datetimeFigureOut">
              <a:rPr lang="fr-FR" smtClean="0"/>
              <a:pPr/>
              <a:t>27/03/2019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B190D-BB13-4924-B995-922366BBE5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0D2C-2F28-485F-9703-54D9173EEFBF}" type="datetimeFigureOut">
              <a:rPr lang="fr-FR" smtClean="0"/>
              <a:pPr/>
              <a:t>27/03/2019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B190D-BB13-4924-B995-922366BBE5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0D2C-2F28-485F-9703-54D9173EEFBF}" type="datetimeFigureOut">
              <a:rPr lang="fr-FR" smtClean="0"/>
              <a:pPr/>
              <a:t>27/03/2019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B190D-BB13-4924-B995-922366BBE5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0D2C-2F28-485F-9703-54D9173EEFBF}" type="datetimeFigureOut">
              <a:rPr lang="fr-FR" smtClean="0"/>
              <a:pPr/>
              <a:t>27/03/2019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B190D-BB13-4924-B995-922366BBE5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D0D2C-2F28-485F-9703-54D9173EEFBF}" type="datetimeFigureOut">
              <a:rPr lang="fr-FR" smtClean="0"/>
              <a:pPr/>
              <a:t>27/03/2019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B190D-BB13-4924-B995-922366BBE5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528" y="2850176"/>
            <a:ext cx="7704856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4400" b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ORGANISATION</a:t>
            </a:r>
            <a:r>
              <a:rPr kumimoji="0" lang="fr-FR" sz="4400" b="1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DU CTA/ CODIS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4400" b="1" i="0" baseline="0" dirty="0" smtClean="0">
                <a:solidFill>
                  <a:schemeClr val="tx2"/>
                </a:solidFill>
                <a:latin typeface="Arial Narrow" pitchFamily="34" charset="0"/>
                <a:cs typeface="Times New Roman" pitchFamily="18" charset="0"/>
              </a:rPr>
              <a:t>LES</a:t>
            </a:r>
            <a:r>
              <a:rPr lang="fr-FR" sz="4400" b="1" i="0" dirty="0" smtClean="0">
                <a:solidFill>
                  <a:schemeClr val="tx2"/>
                </a:solidFill>
                <a:latin typeface="Arial Narrow" pitchFamily="34" charset="0"/>
                <a:cs typeface="Times New Roman" pitchFamily="18" charset="0"/>
              </a:rPr>
              <a:t> INTERVENTIONS MULTIPLES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rme libre 54"/>
          <p:cNvSpPr>
            <a:spLocks/>
          </p:cNvSpPr>
          <p:nvPr/>
        </p:nvSpPr>
        <p:spPr bwMode="auto">
          <a:xfrm>
            <a:off x="467544" y="188640"/>
            <a:ext cx="8535392" cy="1887538"/>
          </a:xfrm>
          <a:custGeom>
            <a:avLst/>
            <a:gdLst>
              <a:gd name="T0" fmla="*/ 0 w 6869430"/>
              <a:gd name="T1" fmla="*/ 1107699 h 1375997"/>
              <a:gd name="T2" fmla="*/ 11401 w 6869430"/>
              <a:gd name="T3" fmla="*/ 7912 h 1375997"/>
              <a:gd name="T4" fmla="*/ 6852285 w 6869430"/>
              <a:gd name="T5" fmla="*/ 0 h 1375997"/>
              <a:gd name="T6" fmla="*/ 6852285 w 6869430"/>
              <a:gd name="T7" fmla="*/ 1905000 h 1375997"/>
              <a:gd name="T8" fmla="*/ 6401927 w 6869430"/>
              <a:gd name="T9" fmla="*/ 1729106 h 1375997"/>
              <a:gd name="T10" fmla="*/ 5033750 w 6869430"/>
              <a:gd name="T11" fmla="*/ 1271905 h 1375997"/>
              <a:gd name="T12" fmla="*/ 4121632 w 6869430"/>
              <a:gd name="T13" fmla="*/ 1160145 h 1375997"/>
              <a:gd name="T14" fmla="*/ 2867470 w 6869430"/>
              <a:gd name="T15" fmla="*/ 1080135 h 1375997"/>
              <a:gd name="T16" fmla="*/ 2069367 w 6869430"/>
              <a:gd name="T17" fmla="*/ 1080135 h 1375997"/>
              <a:gd name="T18" fmla="*/ 1385279 w 6869430"/>
              <a:gd name="T19" fmla="*/ 1080135 h 1375997"/>
              <a:gd name="T20" fmla="*/ 0 w 6869430"/>
              <a:gd name="T21" fmla="*/ 1107699 h 137599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869430" h="1375997">
                <a:moveTo>
                  <a:pt x="0" y="800100"/>
                </a:moveTo>
                <a:lnTo>
                  <a:pt x="11430" y="5715"/>
                </a:lnTo>
                <a:lnTo>
                  <a:pt x="6869430" y="0"/>
                </a:lnTo>
                <a:lnTo>
                  <a:pt x="6869430" y="1375997"/>
                </a:lnTo>
                <a:lnTo>
                  <a:pt x="6417945" y="1248947"/>
                </a:lnTo>
                <a:cubicBezTo>
                  <a:pt x="6035040" y="1012258"/>
                  <a:pt x="5806440" y="1101732"/>
                  <a:pt x="5046345" y="918707"/>
                </a:cubicBezTo>
                <a:lnTo>
                  <a:pt x="4131945" y="837982"/>
                </a:lnTo>
                <a:lnTo>
                  <a:pt x="2874645" y="780190"/>
                </a:lnTo>
                <a:lnTo>
                  <a:pt x="2074545" y="780190"/>
                </a:lnTo>
                <a:lnTo>
                  <a:pt x="1388745" y="780190"/>
                </a:lnTo>
                <a:lnTo>
                  <a:pt x="0" y="800100"/>
                </a:lnTo>
                <a:close/>
              </a:path>
            </a:pathLst>
          </a:custGeom>
          <a:gradFill rotWithShape="1">
            <a:gsLst>
              <a:gs pos="0">
                <a:srgbClr val="D99594"/>
              </a:gs>
              <a:gs pos="100000">
                <a:srgbClr val="F8EAEA">
                  <a:alpha val="60001"/>
                </a:srgbClr>
              </a:gs>
            </a:gsLst>
            <a:lin ang="5400000" scaled="1"/>
          </a:gradFill>
          <a:ln w="9525">
            <a:solidFill>
              <a:srgbClr val="D99594"/>
            </a:solidFill>
            <a:round/>
            <a:headEnd/>
            <a:tailEnd/>
          </a:ln>
          <a:effectLst>
            <a:outerShdw dist="107763" dir="81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1043608" y="476672"/>
            <a:ext cx="4896544" cy="744538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vert="horz" wrap="square" lIns="7200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Rounded MT Bold" charset="0"/>
                <a:cs typeface="Arial" pitchFamily="34" charset="0"/>
              </a:rPr>
              <a:t>Centre de Secours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Rounded MT Bold" charset="0"/>
                <a:cs typeface="Arial" pitchFamily="34" charset="0"/>
              </a:rPr>
              <a:t> du CTA/ CODIS 14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Image 6" descr="https://www.pompiercenter.com/images/sdis/logos/14logo_SDIS14.jpg"/>
          <p:cNvPicPr/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grayscl/>
            <a:biLevel thresh="50000"/>
          </a:blip>
          <a:srcRect/>
          <a:stretch>
            <a:fillRect/>
          </a:stretch>
        </p:blipFill>
        <p:spPr bwMode="auto">
          <a:xfrm>
            <a:off x="7956376" y="476672"/>
            <a:ext cx="765696" cy="9621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744416"/>
          </a:xfrm>
        </p:spPr>
        <p:txBody>
          <a:bodyPr>
            <a:normAutofit lnSpcReduction="10000"/>
          </a:bodyPr>
          <a:lstStyle/>
          <a:p>
            <a:pPr lvl="0" algn="ctr">
              <a:buNone/>
            </a:pPr>
            <a:r>
              <a:rPr lang="fr-FR" sz="2000" b="1" dirty="0" smtClean="0">
                <a:solidFill>
                  <a:schemeClr val="tx2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ORGANISATION DU CTA/ </a:t>
            </a:r>
            <a:r>
              <a:rPr lang="fr-FR" sz="2000" b="1" dirty="0" smtClean="0">
                <a:solidFill>
                  <a:schemeClr val="tx2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CODIS</a:t>
            </a:r>
            <a:endParaRPr lang="fr-FR" sz="1200" b="1" dirty="0" smtClean="0">
              <a:solidFill>
                <a:schemeClr val="tx2"/>
              </a:solidFill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lvl="0" algn="ctr">
              <a:buNone/>
            </a:pPr>
            <a:endParaRPr lang="fr-FR" sz="1200" b="1" dirty="0" smtClean="0">
              <a:solidFill>
                <a:schemeClr val="tx2"/>
              </a:solidFill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lvl="0">
              <a:buNone/>
            </a:pPr>
            <a:r>
              <a:rPr lang="fr-FR" sz="1200" b="1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Le CTA/ CODIS est divisé en deux pôles:</a:t>
            </a:r>
          </a:p>
          <a:p>
            <a:pPr lvl="0">
              <a:buNone/>
            </a:pPr>
            <a:endParaRPr lang="fr-FR" sz="1200" b="1" dirty="0" smtClean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lvl="0">
              <a:buNone/>
            </a:pPr>
            <a:r>
              <a:rPr lang="fr-FR" sz="1200" b="1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Le Centre de Traitement de l’Alerte (CTA, </a:t>
            </a:r>
            <a:r>
              <a:rPr lang="fr-FR" sz="120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qui réceptionne les appels 18/112.</a:t>
            </a:r>
          </a:p>
          <a:p>
            <a:pPr lvl="0">
              <a:buNone/>
            </a:pPr>
            <a:endParaRPr lang="fr-FR" sz="1200" dirty="0" smtClean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lvl="0">
              <a:buNone/>
            </a:pPr>
            <a:r>
              <a:rPr lang="fr-FR" sz="1200" b="1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Le Centre Opérationnel Départemental d’Incendie et de Secours (CODIS), </a:t>
            </a:r>
            <a:r>
              <a:rPr lang="fr-FR" sz="120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dont la fonction première est la gestion centralisée des moyens </a:t>
            </a:r>
          </a:p>
          <a:p>
            <a:pPr lvl="0">
              <a:buNone/>
            </a:pPr>
            <a:r>
              <a:rPr lang="fr-FR" sz="120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de secours, lors des interventions importantes.</a:t>
            </a:r>
          </a:p>
          <a:p>
            <a:pPr lvl="0">
              <a:buNone/>
            </a:pPr>
            <a:endParaRPr lang="fr-FR" sz="1200" dirty="0" smtClean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lvl="0">
              <a:buNone/>
            </a:pPr>
            <a:r>
              <a:rPr lang="fr-FR" sz="120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Le CTA travaille en coordination avec le CODIS. </a:t>
            </a:r>
          </a:p>
          <a:p>
            <a:pPr lvl="0">
              <a:buNone/>
            </a:pPr>
            <a:endParaRPr lang="fr-FR" sz="1200" dirty="0" smtClean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lvl="0">
              <a:buNone/>
            </a:pPr>
            <a:r>
              <a:rPr lang="fr-FR" sz="120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Les intervenants sont assistés par un outil informatique en réseau.</a:t>
            </a:r>
          </a:p>
          <a:p>
            <a:pPr lvl="0">
              <a:buNone/>
            </a:pPr>
            <a:endParaRPr lang="fr-FR" sz="1200" dirty="0" smtClean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lvl="0">
              <a:buNone/>
            </a:pPr>
            <a:r>
              <a:rPr lang="fr-FR" sz="120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Ce dernier propose, en fonction du lieu de l’intervention et du type de feu ou d’accident, les Centres d’Incendie et de Secours et les véhicules à </a:t>
            </a:r>
          </a:p>
          <a:p>
            <a:pPr lvl="0">
              <a:buNone/>
            </a:pPr>
            <a:r>
              <a:rPr lang="fr-FR" sz="120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engager.</a:t>
            </a:r>
          </a:p>
          <a:p>
            <a:pPr lvl="0">
              <a:buNone/>
            </a:pPr>
            <a:endParaRPr lang="fr-FR" sz="1200" dirty="0" smtClean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lvl="0">
              <a:buNone/>
            </a:pPr>
            <a:r>
              <a:rPr lang="fr-FR" sz="120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Outre ses deux pôles, on y trouve également </a:t>
            </a:r>
            <a:r>
              <a:rPr lang="fr-FR" sz="1200" b="1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une salle de débordement</a:t>
            </a:r>
            <a:r>
              <a:rPr lang="fr-FR" sz="120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. </a:t>
            </a:r>
            <a:endParaRPr lang="fr-FR" sz="2000" dirty="0" smtClean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>
              <a:buNone/>
            </a:pPr>
            <a:endParaRPr lang="fr-FR" dirty="0"/>
          </a:p>
        </p:txBody>
      </p:sp>
      <p:sp>
        <p:nvSpPr>
          <p:cNvPr id="4" name="Forme libre 54"/>
          <p:cNvSpPr>
            <a:spLocks/>
          </p:cNvSpPr>
          <p:nvPr/>
        </p:nvSpPr>
        <p:spPr bwMode="auto">
          <a:xfrm>
            <a:off x="467544" y="188640"/>
            <a:ext cx="8535392" cy="1887538"/>
          </a:xfrm>
          <a:custGeom>
            <a:avLst/>
            <a:gdLst>
              <a:gd name="T0" fmla="*/ 0 w 6869430"/>
              <a:gd name="T1" fmla="*/ 1107699 h 1375997"/>
              <a:gd name="T2" fmla="*/ 11401 w 6869430"/>
              <a:gd name="T3" fmla="*/ 7912 h 1375997"/>
              <a:gd name="T4" fmla="*/ 6852285 w 6869430"/>
              <a:gd name="T5" fmla="*/ 0 h 1375997"/>
              <a:gd name="T6" fmla="*/ 6852285 w 6869430"/>
              <a:gd name="T7" fmla="*/ 1905000 h 1375997"/>
              <a:gd name="T8" fmla="*/ 6401927 w 6869430"/>
              <a:gd name="T9" fmla="*/ 1729106 h 1375997"/>
              <a:gd name="T10" fmla="*/ 5033750 w 6869430"/>
              <a:gd name="T11" fmla="*/ 1271905 h 1375997"/>
              <a:gd name="T12" fmla="*/ 4121632 w 6869430"/>
              <a:gd name="T13" fmla="*/ 1160145 h 1375997"/>
              <a:gd name="T14" fmla="*/ 2867470 w 6869430"/>
              <a:gd name="T15" fmla="*/ 1080135 h 1375997"/>
              <a:gd name="T16" fmla="*/ 2069367 w 6869430"/>
              <a:gd name="T17" fmla="*/ 1080135 h 1375997"/>
              <a:gd name="T18" fmla="*/ 1385279 w 6869430"/>
              <a:gd name="T19" fmla="*/ 1080135 h 1375997"/>
              <a:gd name="T20" fmla="*/ 0 w 6869430"/>
              <a:gd name="T21" fmla="*/ 1107699 h 137599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869430" h="1375997">
                <a:moveTo>
                  <a:pt x="0" y="800100"/>
                </a:moveTo>
                <a:lnTo>
                  <a:pt x="11430" y="5715"/>
                </a:lnTo>
                <a:lnTo>
                  <a:pt x="6869430" y="0"/>
                </a:lnTo>
                <a:lnTo>
                  <a:pt x="6869430" y="1375997"/>
                </a:lnTo>
                <a:lnTo>
                  <a:pt x="6417945" y="1248947"/>
                </a:lnTo>
                <a:cubicBezTo>
                  <a:pt x="6035040" y="1012258"/>
                  <a:pt x="5806440" y="1101732"/>
                  <a:pt x="5046345" y="918707"/>
                </a:cubicBezTo>
                <a:lnTo>
                  <a:pt x="4131945" y="837982"/>
                </a:lnTo>
                <a:lnTo>
                  <a:pt x="2874645" y="780190"/>
                </a:lnTo>
                <a:lnTo>
                  <a:pt x="2074545" y="780190"/>
                </a:lnTo>
                <a:lnTo>
                  <a:pt x="1388745" y="780190"/>
                </a:lnTo>
                <a:lnTo>
                  <a:pt x="0" y="800100"/>
                </a:lnTo>
                <a:close/>
              </a:path>
            </a:pathLst>
          </a:custGeom>
          <a:gradFill rotWithShape="1">
            <a:gsLst>
              <a:gs pos="0">
                <a:srgbClr val="D99594"/>
              </a:gs>
              <a:gs pos="100000">
                <a:srgbClr val="F8EAEA">
                  <a:alpha val="60001"/>
                </a:srgbClr>
              </a:gs>
            </a:gsLst>
            <a:lin ang="5400000" scaled="1"/>
          </a:gradFill>
          <a:ln w="9525">
            <a:solidFill>
              <a:srgbClr val="D99594"/>
            </a:solidFill>
            <a:round/>
            <a:headEnd/>
            <a:tailEnd/>
          </a:ln>
          <a:effectLst>
            <a:outerShdw dist="107763" dir="81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1043608" y="476672"/>
            <a:ext cx="4896544" cy="744538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vert="horz" wrap="square" lIns="7200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Rounded MT Bold" charset="0"/>
                <a:cs typeface="Arial" pitchFamily="34" charset="0"/>
              </a:rPr>
              <a:t>Centre de Secours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Rounded MT Bold" charset="0"/>
                <a:cs typeface="Arial" pitchFamily="34" charset="0"/>
              </a:rPr>
              <a:t> du CTA/ CODIS 14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Image 5" descr="https://www.pompiercenter.com/images/sdis/logos/14logo_SDIS14.jpg"/>
          <p:cNvPicPr/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grayscl/>
            <a:biLevel thresh="50000"/>
          </a:blip>
          <a:srcRect/>
          <a:stretch>
            <a:fillRect/>
          </a:stretch>
        </p:blipFill>
        <p:spPr bwMode="auto">
          <a:xfrm>
            <a:off x="7956376" y="476672"/>
            <a:ext cx="765696" cy="962167"/>
          </a:xfrm>
          <a:prstGeom prst="rect">
            <a:avLst/>
          </a:prstGeom>
          <a:noFill/>
        </p:spPr>
      </p:pic>
      <p:pic>
        <p:nvPicPr>
          <p:cNvPr id="7" name="Image 6" descr="E:\ASPS_SansDroits_Dessins GIRO_\Personnages SP\stress chez les SP 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1556792"/>
            <a:ext cx="129614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2564905"/>
            <a:ext cx="8229600" cy="42930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1200" b="1" dirty="0" smtClean="0">
                <a:solidFill>
                  <a:schemeClr val="tx2"/>
                </a:solidFill>
                <a:latin typeface="Arial Narrow" pitchFamily="34" charset="0"/>
              </a:rPr>
              <a:t>Le Centre de Traitement de l’alerte (CTA):</a:t>
            </a:r>
            <a:endParaRPr lang="fr-FR" sz="1200" dirty="0" smtClean="0">
              <a:latin typeface="Arial Narrow" pitchFamily="34" charset="0"/>
            </a:endParaRPr>
          </a:p>
          <a:p>
            <a:pPr>
              <a:buNone/>
            </a:pPr>
            <a:endParaRPr lang="fr-FR" sz="1200" dirty="0" smtClean="0">
              <a:latin typeface="Arial Narrow" pitchFamily="34" charset="0"/>
            </a:endParaRPr>
          </a:p>
          <a:p>
            <a:pPr>
              <a:buNone/>
            </a:pPr>
            <a:r>
              <a:rPr lang="fr-FR" sz="1200" dirty="0" smtClean="0">
                <a:latin typeface="Arial Narrow" pitchFamily="34" charset="0"/>
              </a:rPr>
              <a:t>Pour fonctionner, le CTA dispose d’opérateurs en salle opérationnelle de sapeurs pompiers, de chefs de salle et d’officiers qui assurent la gestion </a:t>
            </a:r>
          </a:p>
          <a:p>
            <a:pPr>
              <a:buNone/>
            </a:pPr>
            <a:r>
              <a:rPr lang="fr-FR" sz="1200" dirty="0" smtClean="0">
                <a:latin typeface="Arial Narrow" pitchFamily="34" charset="0"/>
              </a:rPr>
              <a:t>du centre.</a:t>
            </a:r>
          </a:p>
          <a:p>
            <a:pPr>
              <a:buNone/>
            </a:pPr>
            <a:endParaRPr lang="fr-FR" sz="1200" dirty="0" smtClean="0">
              <a:latin typeface="Arial Narrow" pitchFamily="34" charset="0"/>
            </a:endParaRPr>
          </a:p>
          <a:p>
            <a:pPr>
              <a:buNone/>
            </a:pPr>
            <a:r>
              <a:rPr lang="fr-FR" sz="1200" dirty="0" smtClean="0">
                <a:latin typeface="Arial Narrow" pitchFamily="34" charset="0"/>
              </a:rPr>
              <a:t>La salle dispose d’opérateurs confirmés et de chefs de salle en simultané et d’officiers qui assurent la gestion du Centre.</a:t>
            </a:r>
          </a:p>
          <a:p>
            <a:pPr>
              <a:buNone/>
            </a:pPr>
            <a:endParaRPr lang="fr-FR" sz="1200" dirty="0" smtClean="0">
              <a:latin typeface="Arial Narrow" pitchFamily="34" charset="0"/>
            </a:endParaRPr>
          </a:p>
          <a:p>
            <a:pPr>
              <a:buNone/>
            </a:pPr>
            <a:r>
              <a:rPr lang="fr-FR" sz="1200" dirty="0" smtClean="0">
                <a:latin typeface="Arial Narrow" pitchFamily="34" charset="0"/>
              </a:rPr>
              <a:t>La salle peut comprendre jusqu’à 4 opérateurs confirmés en simultané. Ces opérateurs suivent une formation de 5 semaines pour maitriser la </a:t>
            </a:r>
          </a:p>
          <a:p>
            <a:pPr>
              <a:buNone/>
            </a:pPr>
            <a:r>
              <a:rPr lang="fr-FR" sz="1200" dirty="0" smtClean="0">
                <a:latin typeface="Arial Narrow" pitchFamily="34" charset="0"/>
              </a:rPr>
              <a:t>connaissance du département, les procédures de traitements des alertes et manier l’outil informatique d’aide à la décision: ARTEMIS.</a:t>
            </a:r>
          </a:p>
          <a:p>
            <a:pPr>
              <a:buNone/>
            </a:pPr>
            <a:endParaRPr lang="fr-FR" sz="1200" dirty="0" smtClean="0">
              <a:latin typeface="Arial Narrow" pitchFamily="34" charset="0"/>
            </a:endParaRPr>
          </a:p>
          <a:p>
            <a:pPr>
              <a:buNone/>
            </a:pPr>
            <a:r>
              <a:rPr lang="fr-FR" sz="1200" dirty="0" smtClean="0">
                <a:latin typeface="Arial Narrow" pitchFamily="34" charset="0"/>
              </a:rPr>
              <a:t>Ils sont supervisé par un chef de salle opérationnelle.</a:t>
            </a:r>
          </a:p>
          <a:p>
            <a:pPr>
              <a:buNone/>
            </a:pPr>
            <a:endParaRPr lang="fr-FR" sz="12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>
              <a:buNone/>
            </a:pPr>
            <a:r>
              <a:rPr lang="fr-FR" sz="1200" dirty="0" smtClean="0">
                <a:latin typeface="Arial Narrow" pitchFamily="34" charset="0"/>
              </a:rPr>
              <a:t>Les missions du CTA consiste à:</a:t>
            </a:r>
          </a:p>
          <a:p>
            <a:pPr>
              <a:buNone/>
            </a:pPr>
            <a:endParaRPr lang="fr-FR" sz="1200" dirty="0" smtClean="0">
              <a:latin typeface="Arial Narrow" pitchFamily="34" charset="0"/>
            </a:endParaRPr>
          </a:p>
          <a:p>
            <a:pPr>
              <a:buFontTx/>
              <a:buChar char="-"/>
            </a:pPr>
            <a:r>
              <a:rPr lang="fr-FR" sz="1200" dirty="0" smtClean="0">
                <a:latin typeface="Arial Narrow" pitchFamily="34" charset="0"/>
              </a:rPr>
              <a:t>Réceptionner l’appel (identification de la demande, localisation de la demande).</a:t>
            </a:r>
          </a:p>
          <a:p>
            <a:pPr>
              <a:buFontTx/>
              <a:buChar char="-"/>
            </a:pPr>
            <a:r>
              <a:rPr lang="fr-FR" sz="1200" dirty="0" smtClean="0">
                <a:latin typeface="Arial Narrow" pitchFamily="34" charset="0"/>
              </a:rPr>
              <a:t>Traiter  l’appel et transmettre l’alerte (choisir les sapeurs pompiers à alerter, définir le type d’intervention, chercher un maximum de renseignements, donner des conseils aux requérants, prévenir les autres services publics qui devront intervenir (Gendarmerie, Police? Samu, ERDF, GRDF,…,).</a:t>
            </a:r>
          </a:p>
          <a:p>
            <a:pPr>
              <a:buFontTx/>
              <a:buChar char="-"/>
            </a:pPr>
            <a:r>
              <a:rPr lang="fr-FR" sz="1200" dirty="0" smtClean="0">
                <a:latin typeface="Arial Narrow" pitchFamily="34" charset="0"/>
              </a:rPr>
              <a:t>Assurer le suivi de l’intervention (mise à jour des </a:t>
            </a:r>
            <a:r>
              <a:rPr lang="fr-FR" sz="1200" dirty="0" err="1" smtClean="0">
                <a:latin typeface="Arial Narrow" pitchFamily="34" charset="0"/>
              </a:rPr>
              <a:t>status</a:t>
            </a:r>
            <a:r>
              <a:rPr lang="fr-FR" sz="1200" dirty="0" smtClean="0">
                <a:latin typeface="Arial Narrow" pitchFamily="34" charset="0"/>
              </a:rPr>
              <a:t>, messages, demande de renfort,..,) pour alimenter l’historique de l’intervention.</a:t>
            </a:r>
          </a:p>
          <a:p>
            <a:pPr>
              <a:buNone/>
            </a:pPr>
            <a:endParaRPr lang="fr-FR" sz="1200" dirty="0">
              <a:latin typeface="Arial Narrow" pitchFamily="34" charset="0"/>
            </a:endParaRPr>
          </a:p>
        </p:txBody>
      </p:sp>
      <p:pic>
        <p:nvPicPr>
          <p:cNvPr id="4" name="Image 3" descr="C:\Users\chef.salle.cta\Desktop\YEYEL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1628800"/>
            <a:ext cx="1457249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rme libre 54"/>
          <p:cNvSpPr>
            <a:spLocks/>
          </p:cNvSpPr>
          <p:nvPr/>
        </p:nvSpPr>
        <p:spPr bwMode="auto">
          <a:xfrm>
            <a:off x="467544" y="188640"/>
            <a:ext cx="8535392" cy="1887538"/>
          </a:xfrm>
          <a:custGeom>
            <a:avLst/>
            <a:gdLst>
              <a:gd name="T0" fmla="*/ 0 w 6869430"/>
              <a:gd name="T1" fmla="*/ 1107699 h 1375997"/>
              <a:gd name="T2" fmla="*/ 11401 w 6869430"/>
              <a:gd name="T3" fmla="*/ 7912 h 1375997"/>
              <a:gd name="T4" fmla="*/ 6852285 w 6869430"/>
              <a:gd name="T5" fmla="*/ 0 h 1375997"/>
              <a:gd name="T6" fmla="*/ 6852285 w 6869430"/>
              <a:gd name="T7" fmla="*/ 1905000 h 1375997"/>
              <a:gd name="T8" fmla="*/ 6401927 w 6869430"/>
              <a:gd name="T9" fmla="*/ 1729106 h 1375997"/>
              <a:gd name="T10" fmla="*/ 5033750 w 6869430"/>
              <a:gd name="T11" fmla="*/ 1271905 h 1375997"/>
              <a:gd name="T12" fmla="*/ 4121632 w 6869430"/>
              <a:gd name="T13" fmla="*/ 1160145 h 1375997"/>
              <a:gd name="T14" fmla="*/ 2867470 w 6869430"/>
              <a:gd name="T15" fmla="*/ 1080135 h 1375997"/>
              <a:gd name="T16" fmla="*/ 2069367 w 6869430"/>
              <a:gd name="T17" fmla="*/ 1080135 h 1375997"/>
              <a:gd name="T18" fmla="*/ 1385279 w 6869430"/>
              <a:gd name="T19" fmla="*/ 1080135 h 1375997"/>
              <a:gd name="T20" fmla="*/ 0 w 6869430"/>
              <a:gd name="T21" fmla="*/ 1107699 h 137599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869430" h="1375997">
                <a:moveTo>
                  <a:pt x="0" y="800100"/>
                </a:moveTo>
                <a:lnTo>
                  <a:pt x="11430" y="5715"/>
                </a:lnTo>
                <a:lnTo>
                  <a:pt x="6869430" y="0"/>
                </a:lnTo>
                <a:lnTo>
                  <a:pt x="6869430" y="1375997"/>
                </a:lnTo>
                <a:lnTo>
                  <a:pt x="6417945" y="1248947"/>
                </a:lnTo>
                <a:cubicBezTo>
                  <a:pt x="6035040" y="1012258"/>
                  <a:pt x="5806440" y="1101732"/>
                  <a:pt x="5046345" y="918707"/>
                </a:cubicBezTo>
                <a:lnTo>
                  <a:pt x="4131945" y="837982"/>
                </a:lnTo>
                <a:lnTo>
                  <a:pt x="2874645" y="780190"/>
                </a:lnTo>
                <a:lnTo>
                  <a:pt x="2074545" y="780190"/>
                </a:lnTo>
                <a:lnTo>
                  <a:pt x="1388745" y="780190"/>
                </a:lnTo>
                <a:lnTo>
                  <a:pt x="0" y="800100"/>
                </a:lnTo>
                <a:close/>
              </a:path>
            </a:pathLst>
          </a:custGeom>
          <a:gradFill rotWithShape="1">
            <a:gsLst>
              <a:gs pos="0">
                <a:srgbClr val="D99594"/>
              </a:gs>
              <a:gs pos="100000">
                <a:srgbClr val="F8EAEA">
                  <a:alpha val="60001"/>
                </a:srgbClr>
              </a:gs>
            </a:gsLst>
            <a:lin ang="5400000" scaled="1"/>
          </a:gradFill>
          <a:ln w="9525">
            <a:solidFill>
              <a:srgbClr val="D99594"/>
            </a:solidFill>
            <a:round/>
            <a:headEnd/>
            <a:tailEnd/>
          </a:ln>
          <a:effectLst>
            <a:outerShdw dist="107763" dir="81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1043608" y="476672"/>
            <a:ext cx="4896544" cy="744538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vert="horz" wrap="square" lIns="7200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Rounded MT Bold" charset="0"/>
                <a:cs typeface="Arial" pitchFamily="34" charset="0"/>
              </a:rPr>
              <a:t>Centre de Secours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Rounded MT Bold" charset="0"/>
                <a:cs typeface="Arial" pitchFamily="34" charset="0"/>
              </a:rPr>
              <a:t> du CTA/ CODIS 14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Image 6" descr="https://www.pompiercenter.com/images/sdis/logos/14logo_SDIS14.jpg"/>
          <p:cNvPicPr/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grayscl/>
            <a:biLevel thresh="50000"/>
          </a:blip>
          <a:srcRect/>
          <a:stretch>
            <a:fillRect/>
          </a:stretch>
        </p:blipFill>
        <p:spPr bwMode="auto">
          <a:xfrm>
            <a:off x="7956376" y="476672"/>
            <a:ext cx="765696" cy="9621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34290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1200" b="1" dirty="0" smtClean="0">
                <a:solidFill>
                  <a:schemeClr val="tx2"/>
                </a:solidFill>
                <a:latin typeface="Arial Narrow" pitchFamily="34" charset="0"/>
              </a:rPr>
              <a:t>Le Centre </a:t>
            </a:r>
            <a:r>
              <a:rPr lang="fr-FR" sz="1200" b="1" dirty="0" smtClean="0">
                <a:solidFill>
                  <a:schemeClr val="tx2"/>
                </a:solidFill>
                <a:latin typeface="Arial Narrow" pitchFamily="34" charset="0"/>
              </a:rPr>
              <a:t>Opérationnel Départemental d’Incendie et de Secours:</a:t>
            </a:r>
            <a:endParaRPr lang="fr-FR" sz="1200" dirty="0" smtClean="0">
              <a:latin typeface="Arial Narrow" pitchFamily="34" charset="0"/>
            </a:endParaRPr>
          </a:p>
          <a:p>
            <a:pPr>
              <a:buNone/>
            </a:pPr>
            <a:endParaRPr lang="fr-FR" sz="1200" dirty="0" smtClean="0">
              <a:latin typeface="Arial Narrow" pitchFamily="34" charset="0"/>
            </a:endParaRPr>
          </a:p>
          <a:p>
            <a:pPr>
              <a:buNone/>
            </a:pPr>
            <a:r>
              <a:rPr lang="fr-FR" sz="1200" dirty="0" smtClean="0">
                <a:latin typeface="Arial Narrow" pitchFamily="34" charset="0"/>
              </a:rPr>
              <a:t>Le CODIS est activé en cas d’intervention nécessitant l’engagement de nombreux moyens sapeurs pompiers.</a:t>
            </a:r>
          </a:p>
          <a:p>
            <a:pPr>
              <a:buNone/>
            </a:pPr>
            <a:endParaRPr lang="fr-FR" sz="1200" dirty="0" smtClean="0">
              <a:latin typeface="Arial Narrow" pitchFamily="34" charset="0"/>
            </a:endParaRPr>
          </a:p>
          <a:p>
            <a:pPr>
              <a:buNone/>
            </a:pPr>
            <a:r>
              <a:rPr lang="fr-FR" sz="1200" dirty="0" smtClean="0">
                <a:latin typeface="Arial Narrow" pitchFamily="34" charset="0"/>
              </a:rPr>
              <a:t>La fonction première d’un CODIS est la gestion centralisée des moyens de secours lors des interventions importantes.</a:t>
            </a:r>
          </a:p>
          <a:p>
            <a:pPr>
              <a:buNone/>
            </a:pPr>
            <a:endParaRPr lang="fr-FR" sz="1200" dirty="0" smtClean="0">
              <a:latin typeface="Arial Narrow" pitchFamily="34" charset="0"/>
            </a:endParaRPr>
          </a:p>
          <a:p>
            <a:pPr>
              <a:buNone/>
            </a:pPr>
            <a:r>
              <a:rPr lang="fr-FR" sz="1200" dirty="0" smtClean="0">
                <a:latin typeface="Arial Narrow" pitchFamily="34" charset="0"/>
              </a:rPr>
              <a:t>Le CODIS est l’organe de coordination de l’activité opérationnelle des SDIS du département.</a:t>
            </a:r>
          </a:p>
          <a:p>
            <a:pPr>
              <a:buNone/>
            </a:pPr>
            <a:endParaRPr lang="fr-FR" sz="1200" dirty="0" smtClean="0">
              <a:latin typeface="Arial Narrow" pitchFamily="34" charset="0"/>
            </a:endParaRPr>
          </a:p>
          <a:p>
            <a:pPr>
              <a:buNone/>
            </a:pPr>
            <a:r>
              <a:rPr lang="fr-FR" sz="1200" dirty="0" smtClean="0">
                <a:latin typeface="Arial Narrow" pitchFamily="34" charset="0"/>
              </a:rPr>
              <a:t>Il prévoit et anticipe sur les événements par un système de gestion des risques.</a:t>
            </a:r>
          </a:p>
          <a:p>
            <a:pPr>
              <a:buNone/>
            </a:pPr>
            <a:endParaRPr lang="fr-FR" sz="1200" dirty="0" smtClean="0">
              <a:latin typeface="Arial Narrow" pitchFamily="34" charset="0"/>
            </a:endParaRPr>
          </a:p>
          <a:p>
            <a:pPr>
              <a:buNone/>
            </a:pPr>
            <a:r>
              <a:rPr lang="fr-FR" sz="1200" dirty="0" smtClean="0">
                <a:latin typeface="Arial Narrow" pitchFamily="34" charset="0"/>
              </a:rPr>
              <a:t>Lors de l’activation du CODIS, le chef de salle opérationnelle est seconder par l’officier superviseur CTA/ CODIS, .</a:t>
            </a:r>
            <a:endParaRPr lang="fr-FR" sz="1200" dirty="0" smtClean="0">
              <a:latin typeface="Arial Narrow" pitchFamily="34" charset="0"/>
            </a:endParaRPr>
          </a:p>
          <a:p>
            <a:pPr>
              <a:buNone/>
            </a:pPr>
            <a:endParaRPr lang="fr-FR" sz="1200" dirty="0"/>
          </a:p>
        </p:txBody>
      </p:sp>
      <p:sp>
        <p:nvSpPr>
          <p:cNvPr id="4" name="Forme libre 54"/>
          <p:cNvSpPr>
            <a:spLocks/>
          </p:cNvSpPr>
          <p:nvPr/>
        </p:nvSpPr>
        <p:spPr bwMode="auto">
          <a:xfrm>
            <a:off x="467544" y="188640"/>
            <a:ext cx="8535392" cy="1887538"/>
          </a:xfrm>
          <a:custGeom>
            <a:avLst/>
            <a:gdLst>
              <a:gd name="T0" fmla="*/ 0 w 6869430"/>
              <a:gd name="T1" fmla="*/ 1107699 h 1375997"/>
              <a:gd name="T2" fmla="*/ 11401 w 6869430"/>
              <a:gd name="T3" fmla="*/ 7912 h 1375997"/>
              <a:gd name="T4" fmla="*/ 6852285 w 6869430"/>
              <a:gd name="T5" fmla="*/ 0 h 1375997"/>
              <a:gd name="T6" fmla="*/ 6852285 w 6869430"/>
              <a:gd name="T7" fmla="*/ 1905000 h 1375997"/>
              <a:gd name="T8" fmla="*/ 6401927 w 6869430"/>
              <a:gd name="T9" fmla="*/ 1729106 h 1375997"/>
              <a:gd name="T10" fmla="*/ 5033750 w 6869430"/>
              <a:gd name="T11" fmla="*/ 1271905 h 1375997"/>
              <a:gd name="T12" fmla="*/ 4121632 w 6869430"/>
              <a:gd name="T13" fmla="*/ 1160145 h 1375997"/>
              <a:gd name="T14" fmla="*/ 2867470 w 6869430"/>
              <a:gd name="T15" fmla="*/ 1080135 h 1375997"/>
              <a:gd name="T16" fmla="*/ 2069367 w 6869430"/>
              <a:gd name="T17" fmla="*/ 1080135 h 1375997"/>
              <a:gd name="T18" fmla="*/ 1385279 w 6869430"/>
              <a:gd name="T19" fmla="*/ 1080135 h 1375997"/>
              <a:gd name="T20" fmla="*/ 0 w 6869430"/>
              <a:gd name="T21" fmla="*/ 1107699 h 137599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869430" h="1375997">
                <a:moveTo>
                  <a:pt x="0" y="800100"/>
                </a:moveTo>
                <a:lnTo>
                  <a:pt x="11430" y="5715"/>
                </a:lnTo>
                <a:lnTo>
                  <a:pt x="6869430" y="0"/>
                </a:lnTo>
                <a:lnTo>
                  <a:pt x="6869430" y="1375997"/>
                </a:lnTo>
                <a:lnTo>
                  <a:pt x="6417945" y="1248947"/>
                </a:lnTo>
                <a:cubicBezTo>
                  <a:pt x="6035040" y="1012258"/>
                  <a:pt x="5806440" y="1101732"/>
                  <a:pt x="5046345" y="918707"/>
                </a:cubicBezTo>
                <a:lnTo>
                  <a:pt x="4131945" y="837982"/>
                </a:lnTo>
                <a:lnTo>
                  <a:pt x="2874645" y="780190"/>
                </a:lnTo>
                <a:lnTo>
                  <a:pt x="2074545" y="780190"/>
                </a:lnTo>
                <a:lnTo>
                  <a:pt x="1388745" y="780190"/>
                </a:lnTo>
                <a:lnTo>
                  <a:pt x="0" y="800100"/>
                </a:lnTo>
                <a:close/>
              </a:path>
            </a:pathLst>
          </a:custGeom>
          <a:gradFill rotWithShape="1">
            <a:gsLst>
              <a:gs pos="0">
                <a:srgbClr val="D99594"/>
              </a:gs>
              <a:gs pos="100000">
                <a:srgbClr val="F8EAEA">
                  <a:alpha val="60001"/>
                </a:srgbClr>
              </a:gs>
            </a:gsLst>
            <a:lin ang="5400000" scaled="1"/>
          </a:gradFill>
          <a:ln w="9525">
            <a:solidFill>
              <a:srgbClr val="D99594"/>
            </a:solidFill>
            <a:round/>
            <a:headEnd/>
            <a:tailEnd/>
          </a:ln>
          <a:effectLst>
            <a:outerShdw dist="107763" dir="81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" name="Image 4" descr="https://www.pompiercenter.com/images/sdis/logos/14logo_SDIS14.jpg"/>
          <p:cNvPicPr/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grayscl/>
            <a:biLevel thresh="50000"/>
          </a:blip>
          <a:srcRect/>
          <a:stretch>
            <a:fillRect/>
          </a:stretch>
        </p:blipFill>
        <p:spPr bwMode="auto">
          <a:xfrm>
            <a:off x="7956376" y="476672"/>
            <a:ext cx="765696" cy="962167"/>
          </a:xfrm>
          <a:prstGeom prst="rect">
            <a:avLst/>
          </a:prstGeom>
          <a:noFill/>
        </p:spPr>
      </p:pic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1043608" y="476672"/>
            <a:ext cx="4896544" cy="744538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vert="horz" wrap="square" lIns="7200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Rounded MT Bold" charset="0"/>
                <a:cs typeface="Arial" pitchFamily="34" charset="0"/>
              </a:rPr>
              <a:t>Centre de Secours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Rounded MT Bold" charset="0"/>
                <a:cs typeface="Arial" pitchFamily="34" charset="0"/>
              </a:rPr>
              <a:t> du CTA/ CODIS 14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Image 6" descr="C:\Users\chef.salle.cta\Desktop\tempete-le-point-sur-la-situation-dans-le-calvados_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1844824"/>
            <a:ext cx="2289747" cy="128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63326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1200" b="1" dirty="0" smtClean="0">
                <a:solidFill>
                  <a:schemeClr val="tx2"/>
                </a:solidFill>
                <a:latin typeface="Arial Narrow" pitchFamily="34" charset="0"/>
              </a:rPr>
              <a:t>Activation du CODIS:</a:t>
            </a:r>
            <a:endParaRPr lang="fr-FR" sz="1200" dirty="0" smtClean="0">
              <a:latin typeface="Arial Narrow" pitchFamily="34" charset="0"/>
            </a:endParaRPr>
          </a:p>
          <a:p>
            <a:endParaRPr lang="fr-FR" sz="12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>
              <a:buNone/>
            </a:pPr>
            <a:r>
              <a:rPr lang="fr-FR" sz="1200" dirty="0" smtClean="0">
                <a:latin typeface="Arial Narrow" pitchFamily="34" charset="0"/>
              </a:rPr>
              <a:t>Le CODIS est armé par 3 officiers, on y trouve:</a:t>
            </a:r>
          </a:p>
          <a:p>
            <a:pPr>
              <a:buNone/>
            </a:pPr>
            <a:endParaRPr lang="fr-FR" sz="1200" dirty="0" smtClean="0">
              <a:latin typeface="Arial Narrow" pitchFamily="34" charset="0"/>
            </a:endParaRPr>
          </a:p>
          <a:p>
            <a:pPr>
              <a:buFontTx/>
              <a:buChar char="-"/>
            </a:pPr>
            <a:r>
              <a:rPr lang="fr-FR" sz="1200" dirty="0" smtClean="0">
                <a:latin typeface="Arial Narrow" pitchFamily="34" charset="0"/>
              </a:rPr>
              <a:t>Un Officier superviseur CTA/ CODIS</a:t>
            </a:r>
            <a:endParaRPr lang="fr-FR" sz="1200" dirty="0" smtClean="0">
              <a:latin typeface="Arial Narrow" pitchFamily="34" charset="0"/>
            </a:endParaRPr>
          </a:p>
          <a:p>
            <a:pPr>
              <a:buFontTx/>
              <a:buChar char="-"/>
            </a:pPr>
            <a:r>
              <a:rPr lang="fr-FR" sz="1200" dirty="0" smtClean="0">
                <a:latin typeface="Arial Narrow" pitchFamily="34" charset="0"/>
              </a:rPr>
              <a:t>Un </a:t>
            </a:r>
            <a:r>
              <a:rPr lang="fr-FR" sz="1200" dirty="0" smtClean="0">
                <a:latin typeface="Arial Narrow" pitchFamily="34" charset="0"/>
              </a:rPr>
              <a:t>O</a:t>
            </a:r>
            <a:r>
              <a:rPr lang="fr-FR" sz="1200" dirty="0" smtClean="0">
                <a:latin typeface="Arial Narrow" pitchFamily="34" charset="0"/>
              </a:rPr>
              <a:t>fficier « Renseignement »</a:t>
            </a:r>
          </a:p>
          <a:p>
            <a:pPr>
              <a:buFontTx/>
              <a:buChar char="-"/>
            </a:pPr>
            <a:r>
              <a:rPr lang="fr-FR" sz="1200" dirty="0" smtClean="0">
                <a:latin typeface="Arial Narrow" pitchFamily="34" charset="0"/>
              </a:rPr>
              <a:t>Un Officier « moyens »</a:t>
            </a:r>
            <a:endParaRPr lang="fr-FR" sz="1200" dirty="0">
              <a:latin typeface="Arial Narrow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03848" y="4725144"/>
            <a:ext cx="1440160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Officier superviseur CTA/ CODIS</a:t>
            </a:r>
            <a:endParaRPr lang="fr-FR" sz="1200" dirty="0"/>
          </a:p>
        </p:txBody>
      </p:sp>
      <p:sp>
        <p:nvSpPr>
          <p:cNvPr id="5" name="Rectangle 4"/>
          <p:cNvSpPr/>
          <p:nvPr/>
        </p:nvSpPr>
        <p:spPr>
          <a:xfrm>
            <a:off x="1547664" y="5661248"/>
            <a:ext cx="1440160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Officier « renseignement »</a:t>
            </a:r>
            <a:endParaRPr lang="fr-FR" sz="1200" dirty="0"/>
          </a:p>
        </p:txBody>
      </p:sp>
      <p:sp>
        <p:nvSpPr>
          <p:cNvPr id="6" name="Rectangle 5"/>
          <p:cNvSpPr/>
          <p:nvPr/>
        </p:nvSpPr>
        <p:spPr>
          <a:xfrm>
            <a:off x="4716016" y="5661248"/>
            <a:ext cx="1440160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Officier « moyens »</a:t>
            </a:r>
          </a:p>
          <a:p>
            <a:pPr algn="ctr"/>
            <a:endParaRPr lang="fr-FR" sz="1200" dirty="0"/>
          </a:p>
        </p:txBody>
      </p:sp>
      <p:cxnSp>
        <p:nvCxnSpPr>
          <p:cNvPr id="8" name="Connecteur droit avec flèche 7"/>
          <p:cNvCxnSpPr>
            <a:stCxn id="4" idx="2"/>
            <a:endCxn id="5" idx="3"/>
          </p:cNvCxnSpPr>
          <p:nvPr/>
        </p:nvCxnSpPr>
        <p:spPr>
          <a:xfrm flipH="1">
            <a:off x="2987824" y="5085184"/>
            <a:ext cx="936104" cy="7560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>
            <a:stCxn id="4" idx="2"/>
            <a:endCxn id="6" idx="1"/>
          </p:cNvCxnSpPr>
          <p:nvPr/>
        </p:nvCxnSpPr>
        <p:spPr>
          <a:xfrm>
            <a:off x="3923928" y="5085184"/>
            <a:ext cx="792088" cy="7560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Forme libre 54"/>
          <p:cNvSpPr>
            <a:spLocks/>
          </p:cNvSpPr>
          <p:nvPr/>
        </p:nvSpPr>
        <p:spPr bwMode="auto">
          <a:xfrm>
            <a:off x="467544" y="188640"/>
            <a:ext cx="8535392" cy="1887538"/>
          </a:xfrm>
          <a:custGeom>
            <a:avLst/>
            <a:gdLst>
              <a:gd name="T0" fmla="*/ 0 w 6869430"/>
              <a:gd name="T1" fmla="*/ 1107699 h 1375997"/>
              <a:gd name="T2" fmla="*/ 11401 w 6869430"/>
              <a:gd name="T3" fmla="*/ 7912 h 1375997"/>
              <a:gd name="T4" fmla="*/ 6852285 w 6869430"/>
              <a:gd name="T5" fmla="*/ 0 h 1375997"/>
              <a:gd name="T6" fmla="*/ 6852285 w 6869430"/>
              <a:gd name="T7" fmla="*/ 1905000 h 1375997"/>
              <a:gd name="T8" fmla="*/ 6401927 w 6869430"/>
              <a:gd name="T9" fmla="*/ 1729106 h 1375997"/>
              <a:gd name="T10" fmla="*/ 5033750 w 6869430"/>
              <a:gd name="T11" fmla="*/ 1271905 h 1375997"/>
              <a:gd name="T12" fmla="*/ 4121632 w 6869430"/>
              <a:gd name="T13" fmla="*/ 1160145 h 1375997"/>
              <a:gd name="T14" fmla="*/ 2867470 w 6869430"/>
              <a:gd name="T15" fmla="*/ 1080135 h 1375997"/>
              <a:gd name="T16" fmla="*/ 2069367 w 6869430"/>
              <a:gd name="T17" fmla="*/ 1080135 h 1375997"/>
              <a:gd name="T18" fmla="*/ 1385279 w 6869430"/>
              <a:gd name="T19" fmla="*/ 1080135 h 1375997"/>
              <a:gd name="T20" fmla="*/ 0 w 6869430"/>
              <a:gd name="T21" fmla="*/ 1107699 h 137599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869430" h="1375997">
                <a:moveTo>
                  <a:pt x="0" y="800100"/>
                </a:moveTo>
                <a:lnTo>
                  <a:pt x="11430" y="5715"/>
                </a:lnTo>
                <a:lnTo>
                  <a:pt x="6869430" y="0"/>
                </a:lnTo>
                <a:lnTo>
                  <a:pt x="6869430" y="1375997"/>
                </a:lnTo>
                <a:lnTo>
                  <a:pt x="6417945" y="1248947"/>
                </a:lnTo>
                <a:cubicBezTo>
                  <a:pt x="6035040" y="1012258"/>
                  <a:pt x="5806440" y="1101732"/>
                  <a:pt x="5046345" y="918707"/>
                </a:cubicBezTo>
                <a:lnTo>
                  <a:pt x="4131945" y="837982"/>
                </a:lnTo>
                <a:lnTo>
                  <a:pt x="2874645" y="780190"/>
                </a:lnTo>
                <a:lnTo>
                  <a:pt x="2074545" y="780190"/>
                </a:lnTo>
                <a:lnTo>
                  <a:pt x="1388745" y="780190"/>
                </a:lnTo>
                <a:lnTo>
                  <a:pt x="0" y="800100"/>
                </a:lnTo>
                <a:close/>
              </a:path>
            </a:pathLst>
          </a:custGeom>
          <a:gradFill rotWithShape="1">
            <a:gsLst>
              <a:gs pos="0">
                <a:srgbClr val="D99594"/>
              </a:gs>
              <a:gs pos="100000">
                <a:srgbClr val="F8EAEA">
                  <a:alpha val="60001"/>
                </a:srgbClr>
              </a:gs>
            </a:gsLst>
            <a:lin ang="5400000" scaled="1"/>
          </a:gradFill>
          <a:ln w="9525">
            <a:solidFill>
              <a:srgbClr val="D99594"/>
            </a:solidFill>
            <a:round/>
            <a:headEnd/>
            <a:tailEnd/>
          </a:ln>
          <a:effectLst>
            <a:outerShdw dist="107763" dir="81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4" name="Image 13" descr="https://www.pompiercenter.com/images/sdis/logos/14logo_SDIS14.jpg"/>
          <p:cNvPicPr/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grayscl/>
            <a:biLevel thresh="50000"/>
          </a:blip>
          <a:srcRect/>
          <a:stretch>
            <a:fillRect/>
          </a:stretch>
        </p:blipFill>
        <p:spPr bwMode="auto">
          <a:xfrm>
            <a:off x="7956376" y="476672"/>
            <a:ext cx="765696" cy="962167"/>
          </a:xfrm>
          <a:prstGeom prst="rect">
            <a:avLst/>
          </a:prstGeom>
          <a:noFill/>
        </p:spPr>
      </p:pic>
      <p:sp>
        <p:nvSpPr>
          <p:cNvPr id="15" name="AutoShape 5"/>
          <p:cNvSpPr>
            <a:spLocks noChangeArrowheads="1"/>
          </p:cNvSpPr>
          <p:nvPr/>
        </p:nvSpPr>
        <p:spPr bwMode="auto">
          <a:xfrm>
            <a:off x="1043608" y="476672"/>
            <a:ext cx="4896544" cy="744538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vert="horz" wrap="square" lIns="7200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Rounded MT Bold" charset="0"/>
                <a:cs typeface="Arial" pitchFamily="34" charset="0"/>
              </a:rPr>
              <a:t>Centre de Secours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Rounded MT Bold" charset="0"/>
                <a:cs typeface="Arial" pitchFamily="34" charset="0"/>
              </a:rPr>
              <a:t> du CTA/ CODIS 14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e libre 54"/>
          <p:cNvSpPr>
            <a:spLocks/>
          </p:cNvSpPr>
          <p:nvPr/>
        </p:nvSpPr>
        <p:spPr bwMode="auto">
          <a:xfrm>
            <a:off x="467544" y="188640"/>
            <a:ext cx="8535392" cy="1887538"/>
          </a:xfrm>
          <a:custGeom>
            <a:avLst/>
            <a:gdLst>
              <a:gd name="T0" fmla="*/ 0 w 6869430"/>
              <a:gd name="T1" fmla="*/ 1107699 h 1375997"/>
              <a:gd name="T2" fmla="*/ 11401 w 6869430"/>
              <a:gd name="T3" fmla="*/ 7912 h 1375997"/>
              <a:gd name="T4" fmla="*/ 6852285 w 6869430"/>
              <a:gd name="T5" fmla="*/ 0 h 1375997"/>
              <a:gd name="T6" fmla="*/ 6852285 w 6869430"/>
              <a:gd name="T7" fmla="*/ 1905000 h 1375997"/>
              <a:gd name="T8" fmla="*/ 6401927 w 6869430"/>
              <a:gd name="T9" fmla="*/ 1729106 h 1375997"/>
              <a:gd name="T10" fmla="*/ 5033750 w 6869430"/>
              <a:gd name="T11" fmla="*/ 1271905 h 1375997"/>
              <a:gd name="T12" fmla="*/ 4121632 w 6869430"/>
              <a:gd name="T13" fmla="*/ 1160145 h 1375997"/>
              <a:gd name="T14" fmla="*/ 2867470 w 6869430"/>
              <a:gd name="T15" fmla="*/ 1080135 h 1375997"/>
              <a:gd name="T16" fmla="*/ 2069367 w 6869430"/>
              <a:gd name="T17" fmla="*/ 1080135 h 1375997"/>
              <a:gd name="T18" fmla="*/ 1385279 w 6869430"/>
              <a:gd name="T19" fmla="*/ 1080135 h 1375997"/>
              <a:gd name="T20" fmla="*/ 0 w 6869430"/>
              <a:gd name="T21" fmla="*/ 1107699 h 137599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869430" h="1375997">
                <a:moveTo>
                  <a:pt x="0" y="800100"/>
                </a:moveTo>
                <a:lnTo>
                  <a:pt x="11430" y="5715"/>
                </a:lnTo>
                <a:lnTo>
                  <a:pt x="6869430" y="0"/>
                </a:lnTo>
                <a:lnTo>
                  <a:pt x="6869430" y="1375997"/>
                </a:lnTo>
                <a:lnTo>
                  <a:pt x="6417945" y="1248947"/>
                </a:lnTo>
                <a:cubicBezTo>
                  <a:pt x="6035040" y="1012258"/>
                  <a:pt x="5806440" y="1101732"/>
                  <a:pt x="5046345" y="918707"/>
                </a:cubicBezTo>
                <a:lnTo>
                  <a:pt x="4131945" y="837982"/>
                </a:lnTo>
                <a:lnTo>
                  <a:pt x="2874645" y="780190"/>
                </a:lnTo>
                <a:lnTo>
                  <a:pt x="2074545" y="780190"/>
                </a:lnTo>
                <a:lnTo>
                  <a:pt x="1388745" y="780190"/>
                </a:lnTo>
                <a:lnTo>
                  <a:pt x="0" y="800100"/>
                </a:lnTo>
                <a:close/>
              </a:path>
            </a:pathLst>
          </a:custGeom>
          <a:gradFill rotWithShape="1">
            <a:gsLst>
              <a:gs pos="0">
                <a:srgbClr val="D99594"/>
              </a:gs>
              <a:gs pos="100000">
                <a:srgbClr val="F8EAEA">
                  <a:alpha val="60001"/>
                </a:srgbClr>
              </a:gs>
            </a:gsLst>
            <a:lin ang="5400000" scaled="1"/>
          </a:gradFill>
          <a:ln w="9525">
            <a:solidFill>
              <a:srgbClr val="D99594"/>
            </a:solidFill>
            <a:round/>
            <a:headEnd/>
            <a:tailEnd/>
          </a:ln>
          <a:effectLst>
            <a:outerShdw dist="107763" dir="81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" name="Image 4" descr="https://www.pompiercenter.com/images/sdis/logos/14logo_SDIS14.jpg"/>
          <p:cNvPicPr/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grayscl/>
            <a:biLevel thresh="50000"/>
          </a:blip>
          <a:srcRect/>
          <a:stretch>
            <a:fillRect/>
          </a:stretch>
        </p:blipFill>
        <p:spPr bwMode="auto">
          <a:xfrm>
            <a:off x="7956376" y="476672"/>
            <a:ext cx="765696" cy="962167"/>
          </a:xfrm>
          <a:prstGeom prst="rect">
            <a:avLst/>
          </a:prstGeom>
          <a:noFill/>
        </p:spPr>
      </p:pic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1043608" y="476672"/>
            <a:ext cx="4896544" cy="744538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vert="horz" wrap="square" lIns="7200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Rounded MT Bold" charset="0"/>
                <a:cs typeface="Arial" pitchFamily="34" charset="0"/>
              </a:rPr>
              <a:t>Centre de Secours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Rounded MT Bold" charset="0"/>
                <a:cs typeface="Arial" pitchFamily="34" charset="0"/>
              </a:rPr>
              <a:t> du CTA/ CODIS 14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63326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1200" b="1" dirty="0" smtClean="0">
                <a:solidFill>
                  <a:schemeClr val="tx2"/>
                </a:solidFill>
                <a:latin typeface="Arial Narrow" pitchFamily="34" charset="0"/>
              </a:rPr>
              <a:t>Missions de l’Officier superviseur:</a:t>
            </a:r>
            <a:endParaRPr lang="fr-FR" sz="1200" dirty="0" smtClean="0">
              <a:latin typeface="Arial Narrow" pitchFamily="34" charset="0"/>
            </a:endParaRPr>
          </a:p>
          <a:p>
            <a:endParaRPr lang="fr-FR" sz="12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endParaRPr lang="fr-FR" sz="12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>
              <a:buFont typeface="Arial" charset="0"/>
              <a:buChar char="•"/>
            </a:pPr>
            <a:r>
              <a:rPr lang="fr-FR" sz="1200" b="1" dirty="0" smtClean="0">
                <a:latin typeface="Arial Narrow" pitchFamily="34" charset="0"/>
              </a:rPr>
              <a:t>Niveau de qualification</a:t>
            </a:r>
            <a:r>
              <a:rPr lang="fr-FR" sz="1200" dirty="0" smtClean="0">
                <a:latin typeface="Arial Narrow" pitchFamily="34" charset="0"/>
              </a:rPr>
              <a:t>: Officier de la garde départementale</a:t>
            </a:r>
          </a:p>
          <a:p>
            <a:pPr>
              <a:buFont typeface="Arial" charset="0"/>
              <a:buChar char="•"/>
            </a:pPr>
            <a:r>
              <a:rPr lang="fr-FR" sz="1200" b="1" dirty="0" smtClean="0">
                <a:latin typeface="Arial Narrow" pitchFamily="34" charset="0"/>
              </a:rPr>
              <a:t>Missions: </a:t>
            </a:r>
            <a:r>
              <a:rPr lang="fr-FR" sz="1200" dirty="0" smtClean="0">
                <a:latin typeface="Arial Narrow" pitchFamily="34" charset="0"/>
              </a:rPr>
              <a:t>Assurer la coordination de l’activité du CTA/ CODIS et l’animation des différentes fonctions</a:t>
            </a:r>
          </a:p>
          <a:p>
            <a:pPr>
              <a:buFont typeface="Arial" charset="0"/>
              <a:buChar char="•"/>
            </a:pPr>
            <a:r>
              <a:rPr lang="fr-FR" sz="1200" b="1" dirty="0" smtClean="0">
                <a:latin typeface="Arial Narrow" pitchFamily="34" charset="0"/>
              </a:rPr>
              <a:t>Outils: </a:t>
            </a:r>
            <a:r>
              <a:rPr lang="fr-FR" sz="1200" dirty="0" smtClean="0">
                <a:latin typeface="Arial Narrow" pitchFamily="34" charset="0"/>
              </a:rPr>
              <a:t>Un poste informatique ARTEMIS</a:t>
            </a:r>
          </a:p>
          <a:p>
            <a:pPr>
              <a:buFont typeface="Arial" charset="0"/>
              <a:buChar char="•"/>
            </a:pPr>
            <a:r>
              <a:rPr lang="fr-FR" sz="1200" b="1" dirty="0" smtClean="0">
                <a:latin typeface="Arial Narrow" pitchFamily="34" charset="0"/>
              </a:rPr>
              <a:t>Différentes tâches à accomplir:</a:t>
            </a:r>
          </a:p>
          <a:p>
            <a:pPr>
              <a:buNone/>
            </a:pPr>
            <a:r>
              <a:rPr lang="fr-FR" sz="1200" dirty="0" smtClean="0">
                <a:latin typeface="Arial Narrow" pitchFamily="34" charset="0"/>
              </a:rPr>
              <a:t> </a:t>
            </a:r>
            <a:r>
              <a:rPr lang="fr-FR" sz="1200" dirty="0" smtClean="0">
                <a:latin typeface="Arial Narrow" pitchFamily="34" charset="0"/>
              </a:rPr>
              <a:t>         -  Anime et coordonne l’activité du CTA/ CODIS</a:t>
            </a:r>
          </a:p>
          <a:p>
            <a:pPr>
              <a:buNone/>
            </a:pPr>
            <a:r>
              <a:rPr lang="fr-FR" sz="1200" dirty="0" smtClean="0">
                <a:latin typeface="Arial Narrow" pitchFamily="34" charset="0"/>
              </a:rPr>
              <a:t> </a:t>
            </a:r>
            <a:r>
              <a:rPr lang="fr-FR" sz="1200" dirty="0" smtClean="0">
                <a:latin typeface="Arial Narrow" pitchFamily="34" charset="0"/>
              </a:rPr>
              <a:t>         -  S’assure de l’information de tous les services concernés par la situation et de la coordination </a:t>
            </a:r>
            <a:r>
              <a:rPr lang="fr-FR" sz="1200" dirty="0" err="1" smtClean="0">
                <a:latin typeface="Arial Narrow" pitchFamily="34" charset="0"/>
              </a:rPr>
              <a:t>inter-services</a:t>
            </a:r>
            <a:r>
              <a:rPr lang="fr-FR" sz="1200" dirty="0" smtClean="0">
                <a:latin typeface="Arial Narrow" pitchFamily="34" charset="0"/>
              </a:rPr>
              <a:t> en lien avec la préfecture</a:t>
            </a:r>
          </a:p>
          <a:p>
            <a:pPr>
              <a:buNone/>
            </a:pPr>
            <a:r>
              <a:rPr lang="fr-FR" sz="1200" dirty="0" smtClean="0">
                <a:latin typeface="Arial Narrow" pitchFamily="34" charset="0"/>
              </a:rPr>
              <a:t> </a:t>
            </a:r>
            <a:r>
              <a:rPr lang="fr-FR" sz="1200" dirty="0" smtClean="0">
                <a:latin typeface="Arial Narrow" pitchFamily="34" charset="0"/>
              </a:rPr>
              <a:t>         -  S’assure de l’information des échelons de commandement du SDIS14, y compris territoriaux</a:t>
            </a:r>
          </a:p>
          <a:p>
            <a:pPr>
              <a:buNone/>
            </a:pPr>
            <a:r>
              <a:rPr lang="fr-FR" sz="1200" dirty="0" smtClean="0">
                <a:latin typeface="Arial Narrow" pitchFamily="34" charset="0"/>
              </a:rPr>
              <a:t> </a:t>
            </a:r>
            <a:r>
              <a:rPr lang="fr-FR" sz="1200" dirty="0" smtClean="0">
                <a:latin typeface="Arial Narrow" pitchFamily="34" charset="0"/>
              </a:rPr>
              <a:t>         -  Valide les comptes rendus de synthèse à destination des autorités, du COD et des services partenaires</a:t>
            </a:r>
          </a:p>
          <a:p>
            <a:pPr>
              <a:buNone/>
            </a:pPr>
            <a:r>
              <a:rPr lang="fr-FR" sz="1200" dirty="0" smtClean="0">
                <a:latin typeface="Arial Narrow" pitchFamily="34" charset="0"/>
              </a:rPr>
              <a:t> </a:t>
            </a:r>
            <a:r>
              <a:rPr lang="fr-FR" sz="1200" dirty="0" smtClean="0">
                <a:latin typeface="Arial Narrow" pitchFamily="34" charset="0"/>
              </a:rPr>
              <a:t>         -  Assure la communication aux médias lorsqu’elle relève de la responsabilité du SDIS14</a:t>
            </a:r>
          </a:p>
          <a:p>
            <a:pPr>
              <a:buNone/>
            </a:pPr>
            <a:r>
              <a:rPr lang="fr-FR" sz="1200" dirty="0" smtClean="0">
                <a:latin typeface="Arial Narrow" pitchFamily="34" charset="0"/>
              </a:rPr>
              <a:t> </a:t>
            </a:r>
            <a:r>
              <a:rPr lang="fr-FR" sz="1200" dirty="0" smtClean="0">
                <a:latin typeface="Arial Narrow" pitchFamily="34" charset="0"/>
              </a:rPr>
              <a:t>         -  Anticipe l’évolution de l’événement et évalue son impact potentiel sur la couverture opérationnelle </a:t>
            </a:r>
          </a:p>
          <a:p>
            <a:pPr>
              <a:buNone/>
            </a:pPr>
            <a:r>
              <a:rPr lang="fr-FR" sz="1200" dirty="0" smtClean="0">
                <a:latin typeface="Arial Narrow" pitchFamily="34" charset="0"/>
              </a:rPr>
              <a:t> </a:t>
            </a:r>
            <a:r>
              <a:rPr lang="fr-FR" sz="1200" dirty="0" smtClean="0">
                <a:latin typeface="Arial Narrow" pitchFamily="34" charset="0"/>
              </a:rPr>
              <a:t>         -  S’assure du maintien de la couverture opérationnelle départementale</a:t>
            </a:r>
          </a:p>
          <a:p>
            <a:pPr>
              <a:buNone/>
            </a:pPr>
            <a:endParaRPr lang="fr-FR" sz="1200" dirty="0" smtClean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68052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fr-FR" sz="1300" b="1" dirty="0" smtClean="0">
                <a:solidFill>
                  <a:schemeClr val="tx2"/>
                </a:solidFill>
                <a:latin typeface="Arial Narrow" pitchFamily="34" charset="0"/>
              </a:rPr>
              <a:t>Missions de l’Officier </a:t>
            </a:r>
            <a:r>
              <a:rPr lang="fr-FR" sz="1300" b="1" dirty="0" smtClean="0">
                <a:solidFill>
                  <a:schemeClr val="tx2"/>
                </a:solidFill>
                <a:latin typeface="Arial Narrow" pitchFamily="34" charset="0"/>
              </a:rPr>
              <a:t>renseignement:</a:t>
            </a:r>
          </a:p>
          <a:p>
            <a:pPr>
              <a:buNone/>
            </a:pPr>
            <a:endParaRPr lang="fr-FR" sz="1300" dirty="0" smtClean="0">
              <a:latin typeface="Arial Narrow" pitchFamily="34" charset="0"/>
            </a:endParaRPr>
          </a:p>
          <a:p>
            <a:pPr>
              <a:buNone/>
            </a:pPr>
            <a:endParaRPr lang="fr-FR" sz="13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>
              <a:buFont typeface="Arial" charset="0"/>
              <a:buChar char="•"/>
            </a:pPr>
            <a:r>
              <a:rPr lang="fr-FR" sz="1300" b="1" dirty="0" smtClean="0">
                <a:latin typeface="Arial Narrow" pitchFamily="34" charset="0"/>
              </a:rPr>
              <a:t>Niveau de qualification</a:t>
            </a:r>
            <a:r>
              <a:rPr lang="fr-FR" sz="1300" dirty="0" smtClean="0">
                <a:latin typeface="Arial Narrow" pitchFamily="34" charset="0"/>
              </a:rPr>
              <a:t>: </a:t>
            </a:r>
            <a:r>
              <a:rPr lang="fr-FR" sz="1300" dirty="0" smtClean="0">
                <a:latin typeface="Arial Narrow" pitchFamily="34" charset="0"/>
              </a:rPr>
              <a:t>Chef de salle</a:t>
            </a:r>
            <a:endParaRPr lang="fr-FR" sz="1300" dirty="0" smtClean="0">
              <a:latin typeface="Arial Narrow" pitchFamily="34" charset="0"/>
            </a:endParaRPr>
          </a:p>
          <a:p>
            <a:pPr>
              <a:buFont typeface="Arial" charset="0"/>
              <a:buChar char="•"/>
            </a:pPr>
            <a:r>
              <a:rPr lang="fr-FR" sz="1300" b="1" dirty="0" smtClean="0">
                <a:latin typeface="Arial Narrow" pitchFamily="34" charset="0"/>
              </a:rPr>
              <a:t>Missions: </a:t>
            </a:r>
            <a:r>
              <a:rPr lang="fr-FR" sz="1300" dirty="0" smtClean="0">
                <a:latin typeface="Arial Narrow" pitchFamily="34" charset="0"/>
              </a:rPr>
              <a:t>Assurer la collecte de l’information et réalise les messages de synthèses à destination des autorités et médias</a:t>
            </a:r>
            <a:endParaRPr lang="fr-FR" sz="1300" dirty="0" smtClean="0">
              <a:latin typeface="Arial Narrow" pitchFamily="34" charset="0"/>
            </a:endParaRPr>
          </a:p>
          <a:p>
            <a:pPr>
              <a:buFont typeface="Arial" charset="0"/>
              <a:buChar char="•"/>
            </a:pPr>
            <a:r>
              <a:rPr lang="fr-FR" sz="1300" b="1" dirty="0" smtClean="0">
                <a:latin typeface="Arial Narrow" pitchFamily="34" charset="0"/>
              </a:rPr>
              <a:t>Outils: </a:t>
            </a:r>
            <a:r>
              <a:rPr lang="fr-FR" sz="1300" dirty="0" smtClean="0">
                <a:latin typeface="Arial Narrow" pitchFamily="34" charset="0"/>
              </a:rPr>
              <a:t> </a:t>
            </a:r>
            <a:r>
              <a:rPr lang="fr-FR" sz="1300" dirty="0" smtClean="0">
                <a:latin typeface="Arial Narrow" pitchFamily="34" charset="0"/>
              </a:rPr>
              <a:t>Système de Gestion Opérationnel – ARTEMIS</a:t>
            </a:r>
          </a:p>
          <a:p>
            <a:pPr>
              <a:buNone/>
            </a:pPr>
            <a:r>
              <a:rPr lang="fr-FR" sz="1300" dirty="0" smtClean="0">
                <a:latin typeface="Arial Narrow" pitchFamily="34" charset="0"/>
              </a:rPr>
              <a:t> </a:t>
            </a:r>
            <a:r>
              <a:rPr lang="fr-FR" sz="1300" dirty="0" smtClean="0">
                <a:latin typeface="Arial Narrow" pitchFamily="34" charset="0"/>
              </a:rPr>
              <a:t>                       PC Administratif (ZIMBRA, SYNERGI, SINUS, TABLETMAT, autres applicatifs métiers)</a:t>
            </a:r>
            <a:endParaRPr lang="fr-FR" sz="1300" dirty="0" smtClean="0">
              <a:latin typeface="Arial Narrow" pitchFamily="34" charset="0"/>
            </a:endParaRPr>
          </a:p>
          <a:p>
            <a:pPr>
              <a:buFont typeface="Arial" charset="0"/>
              <a:buChar char="•"/>
            </a:pPr>
            <a:r>
              <a:rPr lang="fr-FR" sz="1300" b="1" dirty="0" smtClean="0">
                <a:latin typeface="Arial Narrow" pitchFamily="34" charset="0"/>
              </a:rPr>
              <a:t>Différentes tâches à accomplir:</a:t>
            </a:r>
          </a:p>
          <a:p>
            <a:pPr>
              <a:buNone/>
            </a:pPr>
            <a:r>
              <a:rPr lang="fr-FR" sz="1300" dirty="0" smtClean="0">
                <a:latin typeface="Arial Narrow" pitchFamily="34" charset="0"/>
              </a:rPr>
              <a:t>          -  </a:t>
            </a:r>
            <a:r>
              <a:rPr lang="fr-FR" sz="1300" dirty="0" smtClean="0">
                <a:latin typeface="Arial Narrow" pitchFamily="34" charset="0"/>
              </a:rPr>
              <a:t>Assure la montée en puissance initiale des secours et l’information des autres services intervenants</a:t>
            </a:r>
            <a:endParaRPr lang="fr-FR" sz="1300" dirty="0" smtClean="0">
              <a:latin typeface="Arial Narrow" pitchFamily="34" charset="0"/>
            </a:endParaRPr>
          </a:p>
          <a:p>
            <a:pPr>
              <a:buNone/>
            </a:pPr>
            <a:r>
              <a:rPr lang="fr-FR" sz="1300" dirty="0" smtClean="0">
                <a:latin typeface="Arial Narrow" pitchFamily="34" charset="0"/>
              </a:rPr>
              <a:t>          -  </a:t>
            </a:r>
            <a:r>
              <a:rPr lang="fr-FR" sz="1300" dirty="0" smtClean="0">
                <a:latin typeface="Arial Narrow" pitchFamily="34" charset="0"/>
              </a:rPr>
              <a:t>Etablit une liaison avec l’officier renseignement du Poste de Commandement et avec l’officier renseignement du COD, lorsqu’il est activé</a:t>
            </a:r>
            <a:endParaRPr lang="fr-FR" sz="1300" dirty="0" smtClean="0">
              <a:latin typeface="Arial Narrow" pitchFamily="34" charset="0"/>
            </a:endParaRPr>
          </a:p>
          <a:p>
            <a:pPr>
              <a:buNone/>
            </a:pPr>
            <a:r>
              <a:rPr lang="fr-FR" sz="1300" dirty="0" smtClean="0">
                <a:latin typeface="Arial Narrow" pitchFamily="34" charset="0"/>
              </a:rPr>
              <a:t>          -  </a:t>
            </a:r>
            <a:r>
              <a:rPr lang="fr-FR" sz="1300" dirty="0" smtClean="0">
                <a:latin typeface="Arial Narrow" pitchFamily="34" charset="0"/>
              </a:rPr>
              <a:t>Analyse la zone d’intervention, recherche et recueille toutes les informations utiles</a:t>
            </a:r>
            <a:endParaRPr lang="fr-FR" sz="1300" dirty="0" smtClean="0">
              <a:latin typeface="Arial Narrow" pitchFamily="34" charset="0"/>
            </a:endParaRPr>
          </a:p>
          <a:p>
            <a:pPr>
              <a:buNone/>
            </a:pPr>
            <a:r>
              <a:rPr lang="fr-FR" sz="1300" dirty="0" smtClean="0">
                <a:latin typeface="Arial Narrow" pitchFamily="34" charset="0"/>
              </a:rPr>
              <a:t>          -  </a:t>
            </a:r>
            <a:r>
              <a:rPr lang="fr-FR" sz="1300" dirty="0" smtClean="0">
                <a:latin typeface="Arial Narrow" pitchFamily="34" charset="0"/>
              </a:rPr>
              <a:t>Collecte les informations émanant du terrain et des autres services et les partage au sein du CODIS</a:t>
            </a:r>
            <a:endParaRPr lang="fr-FR" sz="1300" dirty="0" smtClean="0">
              <a:latin typeface="Arial Narrow" pitchFamily="34" charset="0"/>
            </a:endParaRPr>
          </a:p>
          <a:p>
            <a:pPr>
              <a:buNone/>
            </a:pPr>
            <a:r>
              <a:rPr lang="fr-FR" sz="1300" dirty="0" smtClean="0">
                <a:latin typeface="Arial Narrow" pitchFamily="34" charset="0"/>
              </a:rPr>
              <a:t>          - </a:t>
            </a:r>
            <a:r>
              <a:rPr lang="fr-FR" sz="1300" dirty="0" smtClean="0">
                <a:latin typeface="Arial Narrow" pitchFamily="34" charset="0"/>
              </a:rPr>
              <a:t> Rédige et fait valider les messages de synthèse à l’officier superviseur CODIS, afin de renseigner les autorités</a:t>
            </a:r>
            <a:endParaRPr lang="fr-FR" sz="1300" dirty="0" smtClean="0">
              <a:latin typeface="Arial Narrow" pitchFamily="34" charset="0"/>
            </a:endParaRPr>
          </a:p>
          <a:p>
            <a:pPr>
              <a:buNone/>
            </a:pPr>
            <a:r>
              <a:rPr lang="fr-FR" sz="1300" dirty="0" smtClean="0">
                <a:latin typeface="Arial Narrow" pitchFamily="34" charset="0"/>
              </a:rPr>
              <a:t>          -  </a:t>
            </a:r>
            <a:r>
              <a:rPr lang="fr-FR" sz="1300" dirty="0" smtClean="0">
                <a:latin typeface="Arial Narrow" pitchFamily="34" charset="0"/>
              </a:rPr>
              <a:t>Prépare au profit du COS, des synthèses pour la communication extérieure (médias)</a:t>
            </a:r>
            <a:endParaRPr lang="fr-FR" sz="1300" dirty="0" smtClean="0">
              <a:latin typeface="Arial Narrow" pitchFamily="34" charset="0"/>
            </a:endParaRPr>
          </a:p>
          <a:p>
            <a:pPr>
              <a:buNone/>
            </a:pPr>
            <a:r>
              <a:rPr lang="fr-FR" sz="1300" dirty="0" smtClean="0">
                <a:latin typeface="Arial Narrow" pitchFamily="34" charset="0"/>
              </a:rPr>
              <a:t>          -  </a:t>
            </a:r>
            <a:r>
              <a:rPr lang="fr-FR" sz="1300" dirty="0" smtClean="0">
                <a:latin typeface="Arial Narrow" pitchFamily="34" charset="0"/>
              </a:rPr>
              <a:t>Tiens à jour la main courante ARTEMIS et retranscrit les informations sur le tableau de renseignement partagé au CODIS</a:t>
            </a:r>
          </a:p>
          <a:p>
            <a:pPr>
              <a:buNone/>
            </a:pPr>
            <a:r>
              <a:rPr lang="fr-FR" sz="1300" dirty="0" smtClean="0">
                <a:latin typeface="Arial Narrow" pitchFamily="34" charset="0"/>
              </a:rPr>
              <a:t> </a:t>
            </a:r>
            <a:r>
              <a:rPr lang="fr-FR" sz="1300" dirty="0" smtClean="0">
                <a:latin typeface="Arial Narrow" pitchFamily="34" charset="0"/>
              </a:rPr>
              <a:t>         -  Renseigne la main courante opérationnelle SYNERGI</a:t>
            </a:r>
          </a:p>
          <a:p>
            <a:pPr>
              <a:buNone/>
            </a:pPr>
            <a:r>
              <a:rPr lang="fr-FR" sz="1300" dirty="0" smtClean="0">
                <a:latin typeface="Arial Narrow" pitchFamily="34" charset="0"/>
              </a:rPr>
              <a:t> </a:t>
            </a:r>
            <a:r>
              <a:rPr lang="fr-FR" sz="1300" dirty="0" smtClean="0">
                <a:latin typeface="Arial Narrow" pitchFamily="34" charset="0"/>
              </a:rPr>
              <a:t>         -  Assure la gestion de l’événement SINUS</a:t>
            </a:r>
          </a:p>
          <a:p>
            <a:pPr>
              <a:buNone/>
            </a:pPr>
            <a:endParaRPr lang="fr-FR" sz="1300" dirty="0" smtClean="0">
              <a:latin typeface="Arial Narrow" pitchFamily="34" charset="0"/>
            </a:endParaRPr>
          </a:p>
          <a:p>
            <a:pPr>
              <a:buNone/>
            </a:pPr>
            <a:r>
              <a:rPr lang="fr-FR" sz="1300" dirty="0" smtClean="0">
                <a:latin typeface="Arial Narrow" pitchFamily="34" charset="0"/>
              </a:rPr>
              <a:t>Sur  décision de l’officier superviseur CODIS, l’officier renseignement peut être amener à tenir conjointement la fonction d’officier moyen CODIS, </a:t>
            </a:r>
          </a:p>
          <a:p>
            <a:pPr>
              <a:buNone/>
            </a:pPr>
            <a:r>
              <a:rPr lang="fr-FR" sz="1300" dirty="0" smtClean="0">
                <a:latin typeface="Arial Narrow" pitchFamily="34" charset="0"/>
              </a:rPr>
              <a:t>dans l’attente de la montée en puissance du CODIS ou lorsque la cinétique de l’événement le permet.</a:t>
            </a:r>
          </a:p>
          <a:p>
            <a:pPr>
              <a:buNone/>
            </a:pPr>
            <a:endParaRPr lang="fr-FR" sz="1200" dirty="0" smtClean="0">
              <a:latin typeface="Arial Narrow" pitchFamily="34" charset="0"/>
            </a:endParaRPr>
          </a:p>
          <a:p>
            <a:endParaRPr lang="fr-FR" dirty="0"/>
          </a:p>
        </p:txBody>
      </p:sp>
      <p:sp>
        <p:nvSpPr>
          <p:cNvPr id="4" name="Forme libre 54"/>
          <p:cNvSpPr>
            <a:spLocks/>
          </p:cNvSpPr>
          <p:nvPr/>
        </p:nvSpPr>
        <p:spPr bwMode="auto">
          <a:xfrm>
            <a:off x="467544" y="188640"/>
            <a:ext cx="8535392" cy="1887538"/>
          </a:xfrm>
          <a:custGeom>
            <a:avLst/>
            <a:gdLst>
              <a:gd name="T0" fmla="*/ 0 w 6869430"/>
              <a:gd name="T1" fmla="*/ 1107699 h 1375997"/>
              <a:gd name="T2" fmla="*/ 11401 w 6869430"/>
              <a:gd name="T3" fmla="*/ 7912 h 1375997"/>
              <a:gd name="T4" fmla="*/ 6852285 w 6869430"/>
              <a:gd name="T5" fmla="*/ 0 h 1375997"/>
              <a:gd name="T6" fmla="*/ 6852285 w 6869430"/>
              <a:gd name="T7" fmla="*/ 1905000 h 1375997"/>
              <a:gd name="T8" fmla="*/ 6401927 w 6869430"/>
              <a:gd name="T9" fmla="*/ 1729106 h 1375997"/>
              <a:gd name="T10" fmla="*/ 5033750 w 6869430"/>
              <a:gd name="T11" fmla="*/ 1271905 h 1375997"/>
              <a:gd name="T12" fmla="*/ 4121632 w 6869430"/>
              <a:gd name="T13" fmla="*/ 1160145 h 1375997"/>
              <a:gd name="T14" fmla="*/ 2867470 w 6869430"/>
              <a:gd name="T15" fmla="*/ 1080135 h 1375997"/>
              <a:gd name="T16" fmla="*/ 2069367 w 6869430"/>
              <a:gd name="T17" fmla="*/ 1080135 h 1375997"/>
              <a:gd name="T18" fmla="*/ 1385279 w 6869430"/>
              <a:gd name="T19" fmla="*/ 1080135 h 1375997"/>
              <a:gd name="T20" fmla="*/ 0 w 6869430"/>
              <a:gd name="T21" fmla="*/ 1107699 h 137599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869430" h="1375997">
                <a:moveTo>
                  <a:pt x="0" y="800100"/>
                </a:moveTo>
                <a:lnTo>
                  <a:pt x="11430" y="5715"/>
                </a:lnTo>
                <a:lnTo>
                  <a:pt x="6869430" y="0"/>
                </a:lnTo>
                <a:lnTo>
                  <a:pt x="6869430" y="1375997"/>
                </a:lnTo>
                <a:lnTo>
                  <a:pt x="6417945" y="1248947"/>
                </a:lnTo>
                <a:cubicBezTo>
                  <a:pt x="6035040" y="1012258"/>
                  <a:pt x="5806440" y="1101732"/>
                  <a:pt x="5046345" y="918707"/>
                </a:cubicBezTo>
                <a:lnTo>
                  <a:pt x="4131945" y="837982"/>
                </a:lnTo>
                <a:lnTo>
                  <a:pt x="2874645" y="780190"/>
                </a:lnTo>
                <a:lnTo>
                  <a:pt x="2074545" y="780190"/>
                </a:lnTo>
                <a:lnTo>
                  <a:pt x="1388745" y="780190"/>
                </a:lnTo>
                <a:lnTo>
                  <a:pt x="0" y="800100"/>
                </a:lnTo>
                <a:close/>
              </a:path>
            </a:pathLst>
          </a:custGeom>
          <a:gradFill rotWithShape="1">
            <a:gsLst>
              <a:gs pos="0">
                <a:srgbClr val="D99594"/>
              </a:gs>
              <a:gs pos="100000">
                <a:srgbClr val="F8EAEA">
                  <a:alpha val="60001"/>
                </a:srgbClr>
              </a:gs>
            </a:gsLst>
            <a:lin ang="5400000" scaled="1"/>
          </a:gradFill>
          <a:ln w="9525">
            <a:solidFill>
              <a:srgbClr val="D99594"/>
            </a:solidFill>
            <a:round/>
            <a:headEnd/>
            <a:tailEnd/>
          </a:ln>
          <a:effectLst>
            <a:outerShdw dist="107763" dir="81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" name="Image 4" descr="https://www.pompiercenter.com/images/sdis/logos/14logo_SDIS14.jpg"/>
          <p:cNvPicPr/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grayscl/>
            <a:biLevel thresh="50000"/>
          </a:blip>
          <a:srcRect/>
          <a:stretch>
            <a:fillRect/>
          </a:stretch>
        </p:blipFill>
        <p:spPr bwMode="auto">
          <a:xfrm>
            <a:off x="7956376" y="476672"/>
            <a:ext cx="765696" cy="962167"/>
          </a:xfrm>
          <a:prstGeom prst="rect">
            <a:avLst/>
          </a:prstGeom>
          <a:noFill/>
        </p:spPr>
      </p:pic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1043608" y="476672"/>
            <a:ext cx="4896544" cy="744538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vert="horz" wrap="square" lIns="7200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Rounded MT Bold" charset="0"/>
                <a:cs typeface="Arial" pitchFamily="34" charset="0"/>
              </a:rPr>
              <a:t>Centre de Secours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Rounded MT Bold" charset="0"/>
                <a:cs typeface="Arial" pitchFamily="34" charset="0"/>
              </a:rPr>
              <a:t> du CTA/ CODIS 14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98884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1200" b="1" dirty="0" smtClean="0">
                <a:solidFill>
                  <a:schemeClr val="tx2"/>
                </a:solidFill>
                <a:latin typeface="Arial Narrow" pitchFamily="34" charset="0"/>
              </a:rPr>
              <a:t>Missions de l’Officier </a:t>
            </a:r>
            <a:r>
              <a:rPr lang="fr-FR" sz="1200" b="1" dirty="0" smtClean="0">
                <a:solidFill>
                  <a:schemeClr val="tx2"/>
                </a:solidFill>
                <a:latin typeface="Arial Narrow" pitchFamily="34" charset="0"/>
              </a:rPr>
              <a:t>moyen:</a:t>
            </a:r>
            <a:endParaRPr lang="fr-FR" sz="12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>
              <a:buNone/>
            </a:pPr>
            <a:endParaRPr lang="fr-FR" sz="1200" dirty="0" smtClean="0">
              <a:latin typeface="Arial Narrow" pitchFamily="34" charset="0"/>
            </a:endParaRPr>
          </a:p>
          <a:p>
            <a:pPr>
              <a:buNone/>
            </a:pPr>
            <a:endParaRPr lang="fr-FR" sz="12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>
              <a:buFont typeface="Arial" charset="0"/>
              <a:buChar char="•"/>
            </a:pPr>
            <a:r>
              <a:rPr lang="fr-FR" sz="1200" b="1" dirty="0" smtClean="0">
                <a:latin typeface="Arial Narrow" pitchFamily="34" charset="0"/>
              </a:rPr>
              <a:t>Niveau de qualification</a:t>
            </a:r>
            <a:r>
              <a:rPr lang="fr-FR" sz="1200" dirty="0" smtClean="0">
                <a:latin typeface="Arial Narrow" pitchFamily="34" charset="0"/>
              </a:rPr>
              <a:t>: Chef de </a:t>
            </a:r>
            <a:r>
              <a:rPr lang="fr-FR" sz="1200" dirty="0" smtClean="0">
                <a:latin typeface="Arial Narrow" pitchFamily="34" charset="0"/>
              </a:rPr>
              <a:t>groupe</a:t>
            </a:r>
            <a:endParaRPr lang="fr-FR" sz="1200" dirty="0" smtClean="0">
              <a:latin typeface="Arial Narrow" pitchFamily="34" charset="0"/>
            </a:endParaRPr>
          </a:p>
          <a:p>
            <a:pPr>
              <a:buFont typeface="Arial" charset="0"/>
              <a:buChar char="•"/>
            </a:pPr>
            <a:r>
              <a:rPr lang="fr-FR" sz="1200" b="1" dirty="0" smtClean="0">
                <a:latin typeface="Arial Narrow" pitchFamily="34" charset="0"/>
              </a:rPr>
              <a:t>Missions: </a:t>
            </a:r>
            <a:r>
              <a:rPr lang="fr-FR" sz="1200" dirty="0" smtClean="0">
                <a:latin typeface="Arial Narrow" pitchFamily="34" charset="0"/>
              </a:rPr>
              <a:t>Assurer </a:t>
            </a:r>
            <a:r>
              <a:rPr lang="fr-FR" sz="1200" dirty="0" smtClean="0">
                <a:latin typeface="Arial Narrow" pitchFamily="34" charset="0"/>
              </a:rPr>
              <a:t>l’engagement des moyens demandés par le terrain et le maintien de la couverture opérationnelle</a:t>
            </a:r>
            <a:endParaRPr lang="fr-FR" sz="1200" dirty="0" smtClean="0">
              <a:latin typeface="Arial Narrow" pitchFamily="34" charset="0"/>
            </a:endParaRPr>
          </a:p>
          <a:p>
            <a:pPr>
              <a:buFont typeface="Arial" charset="0"/>
              <a:buChar char="•"/>
            </a:pPr>
            <a:r>
              <a:rPr lang="fr-FR" sz="1200" b="1" dirty="0" smtClean="0">
                <a:latin typeface="Arial Narrow" pitchFamily="34" charset="0"/>
              </a:rPr>
              <a:t>Outils: </a:t>
            </a:r>
            <a:r>
              <a:rPr lang="fr-FR" sz="1200" dirty="0" smtClean="0">
                <a:latin typeface="Arial Narrow" pitchFamily="34" charset="0"/>
              </a:rPr>
              <a:t> </a:t>
            </a:r>
            <a:r>
              <a:rPr lang="fr-FR" sz="1200" dirty="0" smtClean="0">
                <a:latin typeface="Arial Narrow" pitchFamily="34" charset="0"/>
              </a:rPr>
              <a:t>Un poste informatique – </a:t>
            </a:r>
            <a:r>
              <a:rPr lang="fr-FR" sz="1200" dirty="0" smtClean="0">
                <a:latin typeface="Arial Narrow" pitchFamily="34" charset="0"/>
              </a:rPr>
              <a:t>ARTEMIS</a:t>
            </a:r>
          </a:p>
          <a:p>
            <a:pPr>
              <a:buNone/>
            </a:pPr>
            <a:r>
              <a:rPr lang="fr-FR" sz="1200" dirty="0" smtClean="0">
                <a:latin typeface="Arial Narrow" pitchFamily="34" charset="0"/>
              </a:rPr>
              <a:t>                       </a:t>
            </a:r>
            <a:r>
              <a:rPr lang="fr-FR" sz="1200" dirty="0" smtClean="0">
                <a:latin typeface="Arial Narrow" pitchFamily="34" charset="0"/>
              </a:rPr>
              <a:t>Tableau des moyens et OCT</a:t>
            </a:r>
            <a:endParaRPr lang="fr-FR" sz="1200" dirty="0" smtClean="0">
              <a:latin typeface="Arial Narrow" pitchFamily="34" charset="0"/>
            </a:endParaRPr>
          </a:p>
          <a:p>
            <a:pPr>
              <a:buFont typeface="Arial" charset="0"/>
              <a:buChar char="•"/>
            </a:pPr>
            <a:r>
              <a:rPr lang="fr-FR" sz="1200" b="1" dirty="0" smtClean="0">
                <a:latin typeface="Arial Narrow" pitchFamily="34" charset="0"/>
              </a:rPr>
              <a:t>Différentes tâches à accomplir:</a:t>
            </a:r>
          </a:p>
          <a:p>
            <a:pPr>
              <a:buNone/>
            </a:pPr>
            <a:r>
              <a:rPr lang="fr-FR" sz="1200" dirty="0" smtClean="0">
                <a:latin typeface="Arial Narrow" pitchFamily="34" charset="0"/>
              </a:rPr>
              <a:t>          -  </a:t>
            </a:r>
            <a:r>
              <a:rPr lang="fr-FR" sz="1200" dirty="0" smtClean="0">
                <a:latin typeface="Arial Narrow" pitchFamily="34" charset="0"/>
              </a:rPr>
              <a:t>Propose à l’officier moyen du PC de l’implantation du PC et du CRM</a:t>
            </a:r>
            <a:endParaRPr lang="fr-FR" sz="1200" dirty="0" smtClean="0">
              <a:latin typeface="Arial Narrow" pitchFamily="34" charset="0"/>
            </a:endParaRPr>
          </a:p>
          <a:p>
            <a:pPr>
              <a:buNone/>
            </a:pPr>
            <a:r>
              <a:rPr lang="fr-FR" sz="1200" dirty="0" smtClean="0">
                <a:latin typeface="Arial Narrow" pitchFamily="34" charset="0"/>
              </a:rPr>
              <a:t>          -  Etablit une liaison avec l’officier </a:t>
            </a:r>
            <a:r>
              <a:rPr lang="fr-FR" sz="1200" dirty="0" smtClean="0">
                <a:latin typeface="Arial Narrow" pitchFamily="34" charset="0"/>
              </a:rPr>
              <a:t>moyen </a:t>
            </a:r>
            <a:r>
              <a:rPr lang="fr-FR" sz="1200" dirty="0" smtClean="0">
                <a:latin typeface="Arial Narrow" pitchFamily="34" charset="0"/>
              </a:rPr>
              <a:t>du Poste de Commandement et </a:t>
            </a:r>
            <a:r>
              <a:rPr lang="fr-FR" sz="1200" dirty="0" smtClean="0">
                <a:latin typeface="Arial Narrow" pitchFamily="34" charset="0"/>
              </a:rPr>
              <a:t>L’officier CRM</a:t>
            </a:r>
            <a:endParaRPr lang="fr-FR" sz="1200" dirty="0" smtClean="0">
              <a:latin typeface="Arial Narrow" pitchFamily="34" charset="0"/>
            </a:endParaRPr>
          </a:p>
          <a:p>
            <a:pPr>
              <a:buNone/>
            </a:pPr>
            <a:r>
              <a:rPr lang="fr-FR" sz="1200" dirty="0" smtClean="0">
                <a:latin typeface="Arial Narrow" pitchFamily="34" charset="0"/>
              </a:rPr>
              <a:t>          -  </a:t>
            </a:r>
            <a:r>
              <a:rPr lang="fr-FR" sz="1200" dirty="0" smtClean="0">
                <a:latin typeface="Arial Narrow" pitchFamily="34" charset="0"/>
              </a:rPr>
              <a:t>Communique à l’officier moyen du PC les </a:t>
            </a:r>
            <a:r>
              <a:rPr lang="fr-FR" sz="1200" smtClean="0">
                <a:latin typeface="Arial Narrow" pitchFamily="34" charset="0"/>
              </a:rPr>
              <a:t>moyens déjà </a:t>
            </a:r>
            <a:r>
              <a:rPr lang="fr-FR" sz="1200" dirty="0" smtClean="0">
                <a:latin typeface="Arial Narrow" pitchFamily="34" charset="0"/>
              </a:rPr>
              <a:t>engagés </a:t>
            </a:r>
            <a:r>
              <a:rPr lang="fr-FR" sz="1200" smtClean="0">
                <a:latin typeface="Arial Narrow" pitchFamily="34" charset="0"/>
              </a:rPr>
              <a:t>et ceux en transit</a:t>
            </a:r>
            <a:endParaRPr lang="fr-FR" sz="1200" dirty="0" smtClean="0">
              <a:latin typeface="Arial Narrow" pitchFamily="34" charset="0"/>
            </a:endParaRPr>
          </a:p>
          <a:p>
            <a:pPr>
              <a:buNone/>
            </a:pPr>
            <a:r>
              <a:rPr lang="fr-FR" sz="1200" dirty="0" smtClean="0">
                <a:latin typeface="Arial Narrow" pitchFamily="34" charset="0"/>
              </a:rPr>
              <a:t>          -  Collecte les informations émanant du terrain et des autres services et les partage au sein du CODIS</a:t>
            </a:r>
          </a:p>
          <a:p>
            <a:pPr>
              <a:buNone/>
            </a:pPr>
            <a:r>
              <a:rPr lang="fr-FR" sz="1200" dirty="0" smtClean="0">
                <a:latin typeface="Arial Narrow" pitchFamily="34" charset="0"/>
              </a:rPr>
              <a:t>          -  Rédige et fait valider les messages de synthèse à l’officier superviseur CODIS, afin de renseigner les autorités</a:t>
            </a:r>
          </a:p>
          <a:p>
            <a:pPr>
              <a:buNone/>
            </a:pPr>
            <a:r>
              <a:rPr lang="fr-FR" sz="1200" dirty="0" smtClean="0">
                <a:latin typeface="Arial Narrow" pitchFamily="34" charset="0"/>
              </a:rPr>
              <a:t>          -  Prépare au profit du COS, des synthèses pour la communication extérieure (médias)</a:t>
            </a:r>
          </a:p>
          <a:p>
            <a:pPr>
              <a:buNone/>
            </a:pPr>
            <a:r>
              <a:rPr lang="fr-FR" sz="1200" dirty="0" smtClean="0">
                <a:latin typeface="Arial Narrow" pitchFamily="34" charset="0"/>
              </a:rPr>
              <a:t>          -  Tiens à jour la main courante ARTEMIS et retranscrit les informations sur le tableau de renseignement partagé au CODIS</a:t>
            </a:r>
          </a:p>
          <a:p>
            <a:pPr>
              <a:buNone/>
            </a:pPr>
            <a:r>
              <a:rPr lang="fr-FR" sz="1200" dirty="0" smtClean="0">
                <a:latin typeface="Arial Narrow" pitchFamily="34" charset="0"/>
              </a:rPr>
              <a:t>          -  Renseigne la main courante opérationnelle SYNERGI</a:t>
            </a:r>
          </a:p>
          <a:p>
            <a:pPr>
              <a:buNone/>
            </a:pPr>
            <a:r>
              <a:rPr lang="fr-FR" sz="1200" dirty="0" smtClean="0">
                <a:latin typeface="Arial Narrow" pitchFamily="34" charset="0"/>
              </a:rPr>
              <a:t>          -  Assure la gestion de l’événement SINUS</a:t>
            </a:r>
          </a:p>
          <a:p>
            <a:pPr>
              <a:buNone/>
            </a:pPr>
            <a:endParaRPr lang="fr-FR" sz="1200" dirty="0" smtClean="0">
              <a:latin typeface="Arial Narrow" pitchFamily="34" charset="0"/>
            </a:endParaRPr>
          </a:p>
          <a:p>
            <a:pPr>
              <a:buNone/>
            </a:pPr>
            <a:endParaRPr lang="fr-FR" sz="1200" dirty="0"/>
          </a:p>
        </p:txBody>
      </p:sp>
      <p:sp>
        <p:nvSpPr>
          <p:cNvPr id="4" name="Forme libre 54"/>
          <p:cNvSpPr>
            <a:spLocks/>
          </p:cNvSpPr>
          <p:nvPr/>
        </p:nvSpPr>
        <p:spPr bwMode="auto">
          <a:xfrm>
            <a:off x="467544" y="188640"/>
            <a:ext cx="8535392" cy="1887538"/>
          </a:xfrm>
          <a:custGeom>
            <a:avLst/>
            <a:gdLst>
              <a:gd name="T0" fmla="*/ 0 w 6869430"/>
              <a:gd name="T1" fmla="*/ 1107699 h 1375997"/>
              <a:gd name="T2" fmla="*/ 11401 w 6869430"/>
              <a:gd name="T3" fmla="*/ 7912 h 1375997"/>
              <a:gd name="T4" fmla="*/ 6852285 w 6869430"/>
              <a:gd name="T5" fmla="*/ 0 h 1375997"/>
              <a:gd name="T6" fmla="*/ 6852285 w 6869430"/>
              <a:gd name="T7" fmla="*/ 1905000 h 1375997"/>
              <a:gd name="T8" fmla="*/ 6401927 w 6869430"/>
              <a:gd name="T9" fmla="*/ 1729106 h 1375997"/>
              <a:gd name="T10" fmla="*/ 5033750 w 6869430"/>
              <a:gd name="T11" fmla="*/ 1271905 h 1375997"/>
              <a:gd name="T12" fmla="*/ 4121632 w 6869430"/>
              <a:gd name="T13" fmla="*/ 1160145 h 1375997"/>
              <a:gd name="T14" fmla="*/ 2867470 w 6869430"/>
              <a:gd name="T15" fmla="*/ 1080135 h 1375997"/>
              <a:gd name="T16" fmla="*/ 2069367 w 6869430"/>
              <a:gd name="T17" fmla="*/ 1080135 h 1375997"/>
              <a:gd name="T18" fmla="*/ 1385279 w 6869430"/>
              <a:gd name="T19" fmla="*/ 1080135 h 1375997"/>
              <a:gd name="T20" fmla="*/ 0 w 6869430"/>
              <a:gd name="T21" fmla="*/ 1107699 h 137599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869430" h="1375997">
                <a:moveTo>
                  <a:pt x="0" y="800100"/>
                </a:moveTo>
                <a:lnTo>
                  <a:pt x="11430" y="5715"/>
                </a:lnTo>
                <a:lnTo>
                  <a:pt x="6869430" y="0"/>
                </a:lnTo>
                <a:lnTo>
                  <a:pt x="6869430" y="1375997"/>
                </a:lnTo>
                <a:lnTo>
                  <a:pt x="6417945" y="1248947"/>
                </a:lnTo>
                <a:cubicBezTo>
                  <a:pt x="6035040" y="1012258"/>
                  <a:pt x="5806440" y="1101732"/>
                  <a:pt x="5046345" y="918707"/>
                </a:cubicBezTo>
                <a:lnTo>
                  <a:pt x="4131945" y="837982"/>
                </a:lnTo>
                <a:lnTo>
                  <a:pt x="2874645" y="780190"/>
                </a:lnTo>
                <a:lnTo>
                  <a:pt x="2074545" y="780190"/>
                </a:lnTo>
                <a:lnTo>
                  <a:pt x="1388745" y="780190"/>
                </a:lnTo>
                <a:lnTo>
                  <a:pt x="0" y="800100"/>
                </a:lnTo>
                <a:close/>
              </a:path>
            </a:pathLst>
          </a:custGeom>
          <a:gradFill rotWithShape="1">
            <a:gsLst>
              <a:gs pos="0">
                <a:srgbClr val="D99594"/>
              </a:gs>
              <a:gs pos="100000">
                <a:srgbClr val="F8EAEA">
                  <a:alpha val="60001"/>
                </a:srgbClr>
              </a:gs>
            </a:gsLst>
            <a:lin ang="5400000" scaled="1"/>
          </a:gradFill>
          <a:ln w="9525">
            <a:solidFill>
              <a:srgbClr val="D99594"/>
            </a:solidFill>
            <a:round/>
            <a:headEnd/>
            <a:tailEnd/>
          </a:ln>
          <a:effectLst>
            <a:outerShdw dist="107763" dir="81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" name="Image 4" descr="https://www.pompiercenter.com/images/sdis/logos/14logo_SDIS14.jpg"/>
          <p:cNvPicPr/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grayscl/>
            <a:biLevel thresh="50000"/>
          </a:blip>
          <a:srcRect/>
          <a:stretch>
            <a:fillRect/>
          </a:stretch>
        </p:blipFill>
        <p:spPr bwMode="auto">
          <a:xfrm>
            <a:off x="7956376" y="476672"/>
            <a:ext cx="765696" cy="962167"/>
          </a:xfrm>
          <a:prstGeom prst="rect">
            <a:avLst/>
          </a:prstGeom>
          <a:noFill/>
        </p:spPr>
      </p:pic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1043608" y="476672"/>
            <a:ext cx="4896544" cy="744538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vert="horz" wrap="square" lIns="7200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Rounded MT Bold" charset="0"/>
                <a:cs typeface="Arial" pitchFamily="34" charset="0"/>
              </a:rPr>
              <a:t>Centre de Secours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Rounded MT Bold" charset="0"/>
                <a:cs typeface="Arial" pitchFamily="34" charset="0"/>
              </a:rPr>
              <a:t> du CTA/ CODIS 14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1101</Words>
  <Application>Microsoft Office PowerPoint</Application>
  <PresentationFormat>Affichage à l'écran (4:3)</PresentationFormat>
  <Paragraphs>116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CTA - Chef de Salle</dc:creator>
  <cp:lastModifiedBy>CTA - Chef de Salle</cp:lastModifiedBy>
  <cp:revision>23</cp:revision>
  <dcterms:created xsi:type="dcterms:W3CDTF">2019-01-29T01:27:09Z</dcterms:created>
  <dcterms:modified xsi:type="dcterms:W3CDTF">2019-03-27T17:31:09Z</dcterms:modified>
</cp:coreProperties>
</file>