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F4AB7-9122-4127-B18E-3D723C96060F}" type="datetimeFigureOut">
              <a:rPr lang="fr-FR" smtClean="0"/>
              <a:t>27/05/2019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8A545-F15A-4B62-B51B-D61A1C9687D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2348880"/>
            <a:ext cx="6400800" cy="1752600"/>
          </a:xfrm>
        </p:spPr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LA DOCTRINE OPERATIONNELLE </a:t>
            </a:r>
          </a:p>
          <a:p>
            <a:r>
              <a:rPr lang="fr-FR" b="1" dirty="0" smtClean="0">
                <a:solidFill>
                  <a:schemeClr val="tx2"/>
                </a:solidFill>
              </a:rPr>
              <a:t>DU </a:t>
            </a:r>
          </a:p>
          <a:p>
            <a:r>
              <a:rPr lang="fr-FR" b="1" dirty="0" smtClean="0">
                <a:solidFill>
                  <a:schemeClr val="tx2"/>
                </a:solidFill>
              </a:rPr>
              <a:t>CHEF DE SALLE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1026" name="Freeform 2"/>
          <p:cNvSpPr>
            <a:spLocks/>
          </p:cNvSpPr>
          <p:nvPr/>
        </p:nvSpPr>
        <p:spPr bwMode="auto">
          <a:xfrm>
            <a:off x="1547664" y="260648"/>
            <a:ext cx="7267575" cy="1224136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8172400" y="404664"/>
            <a:ext cx="368300" cy="508000"/>
          </a:xfrm>
          <a:prstGeom prst="rect">
            <a:avLst/>
          </a:prstGeom>
          <a:noFill/>
        </p:spPr>
      </p:pic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691680" y="332656"/>
            <a:ext cx="2833688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Arial" pitchFamily="34" charset="0"/>
              </a:rPr>
              <a:t>Service formation du Calvados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FR" sz="1200" b="1" dirty="0" smtClean="0">
                <a:solidFill>
                  <a:srgbClr val="FFFFFF"/>
                </a:solidFill>
                <a:latin typeface="Times New Roman" pitchFamily="18" charset="0"/>
                <a:cs typeface="Arial" pitchFamily="34" charset="0"/>
              </a:rPr>
              <a:t>Du CTA/ CODIS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fr-FR" sz="1200" dirty="0"/>
          </a:p>
          <a:p>
            <a:r>
              <a:rPr lang="fr-FR" sz="1200" dirty="0"/>
              <a:t>-   Le chef de salle ou l’adjoint ont à leurs dispositions de la documentation écrite, afin de recueillir les informations nécessaires au bon déroulement des interventions et au fonctionnement de la salle opérationnelle.  </a:t>
            </a:r>
          </a:p>
          <a:p>
            <a:r>
              <a:rPr lang="fr-FR" sz="1200" dirty="0"/>
              <a:t> </a:t>
            </a:r>
          </a:p>
          <a:p>
            <a:r>
              <a:rPr lang="fr-FR" sz="1200" dirty="0"/>
              <a:t>Cette documentation est sur un tourniquet face au poste de travail du chef de salle.</a:t>
            </a:r>
          </a:p>
          <a:p>
            <a:r>
              <a:rPr lang="fr-FR" sz="1200" dirty="0"/>
              <a:t> </a:t>
            </a:r>
          </a:p>
          <a:p>
            <a:r>
              <a:rPr lang="fr-FR" sz="1200" dirty="0"/>
              <a:t>On y trouve </a:t>
            </a:r>
            <a:r>
              <a:rPr lang="fr-FR" sz="1200" dirty="0" smtClean="0"/>
              <a:t>:</a:t>
            </a:r>
          </a:p>
          <a:p>
            <a:pPr>
              <a:buNone/>
            </a:pPr>
            <a:endParaRPr lang="fr-FR" sz="1200" dirty="0"/>
          </a:p>
          <a:p>
            <a:r>
              <a:rPr lang="fr-FR" sz="1200" b="1" dirty="0"/>
              <a:t>Documentions </a:t>
            </a:r>
            <a:r>
              <a:rPr lang="fr-FR" sz="1200" b="1" dirty="0" smtClean="0"/>
              <a:t>opérationnelles</a:t>
            </a:r>
          </a:p>
          <a:p>
            <a:endParaRPr lang="fr-FR" sz="1200" dirty="0"/>
          </a:p>
          <a:p>
            <a:r>
              <a:rPr lang="fr-FR" sz="1200" b="1" dirty="0"/>
              <a:t>Documentations fonctionnelles</a:t>
            </a:r>
            <a:endParaRPr lang="fr-FR" sz="1200" dirty="0"/>
          </a:p>
          <a:p>
            <a:pPr>
              <a:buNone/>
            </a:pPr>
            <a:endParaRPr lang="fr-FR" sz="1200" dirty="0"/>
          </a:p>
          <a:p>
            <a:r>
              <a:rPr lang="fr-FR" sz="1200" dirty="0"/>
              <a:t>-  Guide CTA / CODIS, partie opérationnelle (bleu)</a:t>
            </a:r>
          </a:p>
          <a:p>
            <a:r>
              <a:rPr lang="fr-FR" sz="1200" dirty="0"/>
              <a:t>-  Classeur « aide à l’intervention CHU »</a:t>
            </a:r>
          </a:p>
          <a:p>
            <a:r>
              <a:rPr lang="fr-FR" sz="1200" dirty="0"/>
              <a:t>-  Classeur 1</a:t>
            </a:r>
            <a:r>
              <a:rPr lang="fr-FR" sz="1200" baseline="30000" dirty="0"/>
              <a:t>er</a:t>
            </a:r>
            <a:r>
              <a:rPr lang="fr-FR" sz="1200" dirty="0"/>
              <a:t> au 10</a:t>
            </a:r>
            <a:r>
              <a:rPr lang="fr-FR" sz="1200" baseline="30000" dirty="0"/>
              <a:t>ème</a:t>
            </a:r>
            <a:r>
              <a:rPr lang="fr-FR" sz="1200" dirty="0"/>
              <a:t> appel</a:t>
            </a:r>
          </a:p>
          <a:p>
            <a:r>
              <a:rPr lang="fr-FR" sz="1200" dirty="0"/>
              <a:t>-  Guide opérationnel</a:t>
            </a:r>
          </a:p>
          <a:p>
            <a:r>
              <a:rPr lang="fr-FR" sz="1200" dirty="0"/>
              <a:t>-  Classeur « matériels de pompage par CIS »</a:t>
            </a:r>
          </a:p>
          <a:p>
            <a:r>
              <a:rPr lang="fr-FR" sz="1200" dirty="0"/>
              <a:t>-  Classeur plan d’interventions </a:t>
            </a:r>
          </a:p>
          <a:p>
            <a:r>
              <a:rPr lang="fr-FR" sz="1200" dirty="0"/>
              <a:t>-  Les équipes spécialisées</a:t>
            </a:r>
          </a:p>
          <a:p>
            <a:r>
              <a:rPr lang="fr-FR" sz="1200" dirty="0"/>
              <a:t>-  Guide « orange » des sapeurs pompiers genevois</a:t>
            </a:r>
          </a:p>
          <a:p>
            <a:r>
              <a:rPr lang="fr-FR" sz="1200" dirty="0"/>
              <a:t>-  Documentations RCH</a:t>
            </a:r>
          </a:p>
          <a:p>
            <a:r>
              <a:rPr lang="fr-FR" sz="1200" dirty="0"/>
              <a:t>-  Documentation RCH –GPL</a:t>
            </a:r>
          </a:p>
          <a:p>
            <a:r>
              <a:rPr lang="fr-FR" sz="1200" dirty="0"/>
              <a:t>-  Message </a:t>
            </a:r>
            <a:r>
              <a:rPr lang="fr-FR" sz="1200" dirty="0" smtClean="0"/>
              <a:t>commandement</a:t>
            </a:r>
            <a:r>
              <a:rPr lang="fr-FR" sz="1200" dirty="0"/>
              <a:t> </a:t>
            </a:r>
            <a:r>
              <a:rPr lang="fr-FR" sz="1200" b="1" dirty="0"/>
              <a:t> </a:t>
            </a:r>
            <a:endParaRPr lang="fr-FR" sz="1200" dirty="0"/>
          </a:p>
          <a:p>
            <a:r>
              <a:rPr lang="fr-FR" sz="1200" dirty="0"/>
              <a:t>-  Guide CTA / CODIS, partie technique (bleu)</a:t>
            </a:r>
          </a:p>
          <a:p>
            <a:r>
              <a:rPr lang="fr-FR" sz="1200" dirty="0"/>
              <a:t>-  Les Conventions</a:t>
            </a:r>
          </a:p>
          <a:p>
            <a:r>
              <a:rPr lang="fr-FR" sz="1200" dirty="0"/>
              <a:t>-  Les Consignes temporaires</a:t>
            </a:r>
          </a:p>
          <a:p>
            <a:r>
              <a:rPr lang="fr-FR" sz="1200" dirty="0"/>
              <a:t>-  Classeur de la procédure de l’identification de l’appelant </a:t>
            </a:r>
          </a:p>
          <a:p>
            <a:r>
              <a:rPr lang="fr-FR" sz="1200" dirty="0"/>
              <a:t>-  Plan de sécurité et d’intervention (val de seine)</a:t>
            </a:r>
          </a:p>
          <a:p>
            <a:r>
              <a:rPr lang="fr-FR" sz="1200" dirty="0"/>
              <a:t>-  Annuaire des élus</a:t>
            </a:r>
          </a:p>
          <a:p>
            <a:r>
              <a:rPr lang="fr-FR" sz="1200" dirty="0"/>
              <a:t>-  Annuaires administration</a:t>
            </a:r>
          </a:p>
          <a:p>
            <a:r>
              <a:rPr lang="fr-FR" sz="1200" dirty="0"/>
              <a:t>-  Annuaire ORSEC</a:t>
            </a:r>
          </a:p>
          <a:p>
            <a:r>
              <a:rPr lang="fr-FR" sz="1200" dirty="0"/>
              <a:t>-  ARTEMIS</a:t>
            </a:r>
          </a:p>
          <a:p>
            <a:r>
              <a:rPr lang="fr-FR" sz="1200" dirty="0"/>
              <a:t>-  Notice des équipements</a:t>
            </a:r>
          </a:p>
          <a:p>
            <a:r>
              <a:rPr lang="fr-FR" sz="1200" dirty="0"/>
              <a:t>-  Classeur des Bulletins Récapitulatifs Quotidiens</a:t>
            </a:r>
          </a:p>
          <a:p>
            <a:endParaRPr lang="fr-FR" sz="1200" dirty="0"/>
          </a:p>
          <a:p>
            <a:r>
              <a:rPr lang="fr-FR" sz="1200" dirty="0"/>
              <a:t>Le chef de salle ou l’adjoint ont l’accès à internet, pour toute recherche d’information. </a:t>
            </a:r>
          </a:p>
          <a:p>
            <a:pPr>
              <a:buNone/>
            </a:pPr>
            <a:endParaRPr lang="fr-FR" sz="1200" dirty="0"/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1547664" y="260648"/>
            <a:ext cx="7267575" cy="1224136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D99594">
                  <a:gamma/>
                  <a:tint val="20000"/>
                  <a:invGamma/>
                  <a:alpha val="60001"/>
                </a:srgbClr>
              </a:gs>
            </a:gsLst>
            <a:lin ang="0" scaled="1"/>
          </a:gradFill>
          <a:ln w="9525">
            <a:solidFill>
              <a:srgbClr val="943634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8172400" y="404664"/>
            <a:ext cx="368300" cy="508000"/>
          </a:xfrm>
          <a:prstGeom prst="rect">
            <a:avLst/>
          </a:prstGeom>
          <a:noFill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91680" y="332656"/>
            <a:ext cx="2833688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Arial" pitchFamily="34" charset="0"/>
              </a:rPr>
              <a:t>Service formation du Calvados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FR" sz="1200" b="1" dirty="0" smtClean="0">
                <a:solidFill>
                  <a:srgbClr val="FFFFFF"/>
                </a:solidFill>
                <a:latin typeface="Times New Roman" pitchFamily="18" charset="0"/>
                <a:cs typeface="Arial" pitchFamily="34" charset="0"/>
              </a:rPr>
              <a:t>Du CTA/ CODIS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58</Words>
  <Application>Microsoft Office PowerPoint</Application>
  <PresentationFormat>Affichage à l'écran (4:3)</PresentationFormat>
  <Paragraphs>42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llecanu</dc:creator>
  <cp:lastModifiedBy>llecanu</cp:lastModifiedBy>
  <cp:revision>1</cp:revision>
  <dcterms:created xsi:type="dcterms:W3CDTF">2019-05-27T14:04:05Z</dcterms:created>
  <dcterms:modified xsi:type="dcterms:W3CDTF">2019-05-27T14:12:00Z</dcterms:modified>
</cp:coreProperties>
</file>