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3" r:id="rId3"/>
    <p:sldId id="266" r:id="rId4"/>
    <p:sldId id="265" r:id="rId5"/>
    <p:sldId id="257" r:id="rId6"/>
    <p:sldId id="258" r:id="rId7"/>
    <p:sldId id="259" r:id="rId8"/>
    <p:sldId id="260" r:id="rId9"/>
    <p:sldId id="261" r:id="rId10"/>
    <p:sldId id="262" r:id="rId11"/>
    <p:sldId id="275" r:id="rId12"/>
    <p:sldId id="267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8" r:id="rId21"/>
    <p:sldId id="277" r:id="rId22"/>
    <p:sldId id="279" r:id="rId23"/>
    <p:sldId id="280" r:id="rId24"/>
  </p:sldIdLst>
  <p:sldSz cx="9144000" cy="6858000" type="screen4x3"/>
  <p:notesSz cx="7099300" cy="102346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998" autoAdjust="0"/>
  </p:normalViewPr>
  <p:slideViewPr>
    <p:cSldViewPr>
      <p:cViewPr varScale="1">
        <p:scale>
          <a:sx n="97" d="100"/>
          <a:sy n="97" d="100"/>
        </p:scale>
        <p:origin x="-3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706E469C-5BF9-4133-8011-2E71CE3E3FC7}" type="datetimeFigureOut">
              <a:rPr lang="fr-FR" smtClean="0"/>
              <a:pPr/>
              <a:t>29/01/2019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57DCDAFA-B999-48EE-8B97-2F6776F7589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CDAFA-B999-48EE-8B97-2F6776F7589D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B6412-2F15-4467-89B9-D32C08F3436D}" type="datetimeFigureOut">
              <a:rPr lang="fr-FR" smtClean="0"/>
              <a:pPr/>
              <a:t>29/01/2019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5BAF13-D5BF-4E55-8633-74837613724B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67544" y="2348880"/>
            <a:ext cx="7772400" cy="4248472"/>
          </a:xfrm>
        </p:spPr>
        <p:txBody>
          <a:bodyPr>
            <a:normAutofit/>
          </a:bodyPr>
          <a:lstStyle/>
          <a:p>
            <a:r>
              <a:rPr lang="fr-FR" b="1" dirty="0" smtClean="0">
                <a:solidFill>
                  <a:schemeClr val="tx2"/>
                </a:solidFill>
              </a:rPr>
              <a:t>LES REGULATIONS</a:t>
            </a:r>
            <a:r>
              <a:rPr lang="fr-FR" sz="1000" b="1" dirty="0" smtClean="0">
                <a:solidFill>
                  <a:schemeClr val="tx2"/>
                </a:solidFill>
              </a:rPr>
              <a:t> </a:t>
            </a:r>
            <a:br>
              <a:rPr lang="fr-FR" sz="1000" b="1" dirty="0" smtClean="0">
                <a:solidFill>
                  <a:schemeClr val="tx2"/>
                </a:solidFill>
              </a:rPr>
            </a:br>
            <a:r>
              <a:rPr lang="fr-FR" sz="1000" b="1" dirty="0">
                <a:solidFill>
                  <a:schemeClr val="tx2"/>
                </a:solidFill>
              </a:rPr>
              <a:t/>
            </a:r>
            <a:br>
              <a:rPr lang="fr-FR" sz="1000" b="1" dirty="0">
                <a:solidFill>
                  <a:schemeClr val="tx2"/>
                </a:solidFill>
              </a:rPr>
            </a:br>
            <a:r>
              <a:rPr lang="fr-FR" sz="1000" b="1" dirty="0" smtClean="0">
                <a:solidFill>
                  <a:schemeClr val="tx2"/>
                </a:solidFill>
              </a:rPr>
              <a:t/>
            </a:r>
            <a:br>
              <a:rPr lang="fr-FR" sz="1000" b="1" dirty="0" smtClean="0">
                <a:solidFill>
                  <a:schemeClr val="tx2"/>
                </a:solidFill>
              </a:rPr>
            </a:br>
            <a:r>
              <a:rPr lang="fr-FR" sz="1000" b="1" dirty="0">
                <a:solidFill>
                  <a:schemeClr val="tx2"/>
                </a:solidFill>
              </a:rPr>
              <a:t/>
            </a:r>
            <a:br>
              <a:rPr lang="fr-FR" sz="1000" b="1" dirty="0">
                <a:solidFill>
                  <a:schemeClr val="tx2"/>
                </a:solidFill>
              </a:rPr>
            </a:br>
            <a:r>
              <a:rPr lang="fr-FR" sz="1000" b="1" dirty="0" smtClean="0">
                <a:solidFill>
                  <a:schemeClr val="tx2"/>
                </a:solidFill>
              </a:rPr>
              <a:t/>
            </a:r>
            <a:br>
              <a:rPr lang="fr-FR" sz="1000" b="1" dirty="0" smtClean="0">
                <a:solidFill>
                  <a:schemeClr val="tx2"/>
                </a:solidFill>
              </a:rPr>
            </a:br>
            <a:r>
              <a:rPr lang="fr-FR" sz="1000" dirty="0">
                <a:solidFill>
                  <a:schemeClr val="tx2"/>
                </a:solidFill>
              </a:rPr>
              <a:t/>
            </a:r>
            <a:br>
              <a:rPr lang="fr-FR" sz="1000" dirty="0">
                <a:solidFill>
                  <a:schemeClr val="tx2"/>
                </a:solidFill>
              </a:rPr>
            </a:br>
            <a:r>
              <a:rPr lang="fr-FR" sz="1000" dirty="0" smtClean="0"/>
              <a:t>Les régulations permettent d’établir des priorités dans les demandes de secours et d’engager les services compétents et adaptés.</a:t>
            </a:r>
            <a:endParaRPr lang="fr-FR" dirty="0"/>
          </a:p>
        </p:txBody>
      </p:sp>
      <p:sp>
        <p:nvSpPr>
          <p:cNvPr id="4" name="Forme libre 54"/>
          <p:cNvSpPr>
            <a:spLocks/>
          </p:cNvSpPr>
          <p:nvPr/>
        </p:nvSpPr>
        <p:spPr bwMode="auto">
          <a:xfrm>
            <a:off x="395536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Espace réservé du contenu 4" descr="https://www.pompiercenter.com/images/sdis/logos/14logo_SDIS14.jpg"/>
          <p:cNvPicPr>
            <a:picLocks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668344" y="404664"/>
            <a:ext cx="931920" cy="1008112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04664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chef.salle.cta\Desktop\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348880"/>
            <a:ext cx="6120680" cy="364747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563888" y="620688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10):</a:t>
            </a:r>
            <a:r>
              <a:rPr lang="fr-FR" sz="1000" dirty="0" smtClean="0"/>
              <a:t> Le SAMU est prévenu</a:t>
            </a:r>
            <a:endParaRPr lang="fr-FR" sz="1000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2555776" y="1196752"/>
            <a:ext cx="1008112" cy="2088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LA REGULATION ASCENSORISTE:</a:t>
            </a:r>
            <a:endParaRPr lang="fr-FR" sz="1400" dirty="0"/>
          </a:p>
        </p:txBody>
      </p:sp>
      <p:pic>
        <p:nvPicPr>
          <p:cNvPr id="17410" name="Picture 2" descr="C:\Users\chef.salle.cta\Desktop\AS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564904"/>
            <a:ext cx="6264696" cy="39704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LA REGULATION FORCE DE L’ORDRE:</a:t>
            </a:r>
            <a:endParaRPr lang="fr-FR" sz="1400" dirty="0"/>
          </a:p>
        </p:txBody>
      </p:sp>
      <p:pic>
        <p:nvPicPr>
          <p:cNvPr id="6" name="Picture 2" descr="C:\Users\chef.salle.cta\Desktop\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204864"/>
            <a:ext cx="6048672" cy="38916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LA REGULATION VOIRIE:</a:t>
            </a:r>
            <a:endParaRPr lang="fr-FR" sz="1400" dirty="0"/>
          </a:p>
        </p:txBody>
      </p:sp>
      <p:pic>
        <p:nvPicPr>
          <p:cNvPr id="12292" name="Picture 4" descr="C:\Users\chef.salle.cta\Desktop\voir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76872"/>
            <a:ext cx="6120680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LA REGULATION MAIRIE:</a:t>
            </a:r>
            <a:endParaRPr lang="fr-FR" sz="1400" dirty="0"/>
          </a:p>
        </p:txBody>
      </p:sp>
      <p:pic>
        <p:nvPicPr>
          <p:cNvPr id="4" name="Picture 4" descr="C:\Users\chef.salle.cta\Desktop\voir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76872"/>
            <a:ext cx="6120680" cy="40324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LA REGULATION ELECTRICITE:</a:t>
            </a:r>
            <a:endParaRPr lang="fr-FR" sz="1400" dirty="0"/>
          </a:p>
        </p:txBody>
      </p:sp>
      <p:pic>
        <p:nvPicPr>
          <p:cNvPr id="13314" name="Picture 2" descr="C:\Users\chef.salle.cta\Desktop\ele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772816"/>
            <a:ext cx="6408712" cy="41243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LA REGULATION GAZ:</a:t>
            </a:r>
            <a:endParaRPr lang="fr-FR" sz="1400" dirty="0"/>
          </a:p>
        </p:txBody>
      </p:sp>
      <p:pic>
        <p:nvPicPr>
          <p:cNvPr id="14338" name="Picture 2" descr="C:\Users\chef.salle.cta\Desktop\GAZ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76872"/>
            <a:ext cx="6264696" cy="37200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LA REGULATION CROSS:</a:t>
            </a:r>
            <a:endParaRPr lang="fr-FR" sz="1400" dirty="0"/>
          </a:p>
        </p:txBody>
      </p:sp>
      <p:pic>
        <p:nvPicPr>
          <p:cNvPr id="15362" name="Picture 2" descr="C:\Users\chef.salle.cta\Desktop\CROS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276872"/>
            <a:ext cx="5976664" cy="38817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LA REGULATION AUTRE:</a:t>
            </a:r>
            <a:endParaRPr lang="fr-FR" sz="1400" dirty="0"/>
          </a:p>
        </p:txBody>
      </p:sp>
      <p:pic>
        <p:nvPicPr>
          <p:cNvPr id="16386" name="Picture 2" descr="C:\Users\chef.salle.cta\Desktop\AUTR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2780928"/>
            <a:ext cx="6048672" cy="3563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2852936"/>
            <a:ext cx="8229600" cy="1143000"/>
          </a:xfrm>
        </p:spPr>
        <p:txBody>
          <a:bodyPr>
            <a:normAutofit/>
          </a:bodyPr>
          <a:lstStyle/>
          <a:p>
            <a:r>
              <a:rPr lang="fr-FR" sz="4000" b="1" dirty="0" smtClean="0">
                <a:solidFill>
                  <a:schemeClr val="tx2"/>
                </a:solidFill>
              </a:rPr>
              <a:t>LES </a:t>
            </a:r>
            <a:r>
              <a:rPr lang="fr-FR" sz="4000" b="1" dirty="0" smtClean="0">
                <a:solidFill>
                  <a:schemeClr val="tx2"/>
                </a:solidFill>
              </a:rPr>
              <a:t>SERVICES PUBLICS</a:t>
            </a:r>
            <a:endParaRPr lang="fr-FR" sz="4000" dirty="0"/>
          </a:p>
        </p:txBody>
      </p:sp>
      <p:sp>
        <p:nvSpPr>
          <p:cNvPr id="4" name="Forme libre 54"/>
          <p:cNvSpPr>
            <a:spLocks/>
          </p:cNvSpPr>
          <p:nvPr/>
        </p:nvSpPr>
        <p:spPr bwMode="auto">
          <a:xfrm>
            <a:off x="395536" y="188640"/>
            <a:ext cx="8535392" cy="1887538"/>
          </a:xfrm>
          <a:custGeom>
            <a:avLst/>
            <a:gdLst>
              <a:gd name="T0" fmla="*/ 0 w 6869430"/>
              <a:gd name="T1" fmla="*/ 1107699 h 1375997"/>
              <a:gd name="T2" fmla="*/ 11401 w 6869430"/>
              <a:gd name="T3" fmla="*/ 7912 h 1375997"/>
              <a:gd name="T4" fmla="*/ 6852285 w 6869430"/>
              <a:gd name="T5" fmla="*/ 0 h 1375997"/>
              <a:gd name="T6" fmla="*/ 6852285 w 6869430"/>
              <a:gd name="T7" fmla="*/ 1905000 h 1375997"/>
              <a:gd name="T8" fmla="*/ 6401927 w 6869430"/>
              <a:gd name="T9" fmla="*/ 1729106 h 1375997"/>
              <a:gd name="T10" fmla="*/ 5033750 w 6869430"/>
              <a:gd name="T11" fmla="*/ 1271905 h 1375997"/>
              <a:gd name="T12" fmla="*/ 4121632 w 6869430"/>
              <a:gd name="T13" fmla="*/ 1160145 h 1375997"/>
              <a:gd name="T14" fmla="*/ 2867470 w 6869430"/>
              <a:gd name="T15" fmla="*/ 1080135 h 1375997"/>
              <a:gd name="T16" fmla="*/ 2069367 w 6869430"/>
              <a:gd name="T17" fmla="*/ 1080135 h 1375997"/>
              <a:gd name="T18" fmla="*/ 1385279 w 6869430"/>
              <a:gd name="T19" fmla="*/ 1080135 h 1375997"/>
              <a:gd name="T20" fmla="*/ 0 w 6869430"/>
              <a:gd name="T21" fmla="*/ 1107699 h 1375997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0" t="0" r="r" b="b"/>
            <a:pathLst>
              <a:path w="6869430" h="1375997">
                <a:moveTo>
                  <a:pt x="0" y="800100"/>
                </a:moveTo>
                <a:lnTo>
                  <a:pt x="11430" y="5715"/>
                </a:lnTo>
                <a:lnTo>
                  <a:pt x="6869430" y="0"/>
                </a:lnTo>
                <a:lnTo>
                  <a:pt x="6869430" y="1375997"/>
                </a:lnTo>
                <a:lnTo>
                  <a:pt x="6417945" y="1248947"/>
                </a:lnTo>
                <a:cubicBezTo>
                  <a:pt x="6035040" y="1012258"/>
                  <a:pt x="5806440" y="1101732"/>
                  <a:pt x="5046345" y="918707"/>
                </a:cubicBezTo>
                <a:lnTo>
                  <a:pt x="4131945" y="837982"/>
                </a:lnTo>
                <a:lnTo>
                  <a:pt x="2874645" y="780190"/>
                </a:lnTo>
                <a:lnTo>
                  <a:pt x="2074545" y="780190"/>
                </a:lnTo>
                <a:lnTo>
                  <a:pt x="1388745" y="780190"/>
                </a:lnTo>
                <a:lnTo>
                  <a:pt x="0" y="800100"/>
                </a:lnTo>
                <a:close/>
              </a:path>
            </a:pathLst>
          </a:custGeom>
          <a:gradFill rotWithShape="1">
            <a:gsLst>
              <a:gs pos="0">
                <a:srgbClr val="D99594"/>
              </a:gs>
              <a:gs pos="100000">
                <a:srgbClr val="F8EAEA">
                  <a:alpha val="60001"/>
                </a:srgbClr>
              </a:gs>
            </a:gsLst>
            <a:lin ang="5400000" scaled="1"/>
          </a:gradFill>
          <a:ln w="9525">
            <a:solidFill>
              <a:srgbClr val="D99594"/>
            </a:solidFill>
            <a:round/>
            <a:headEnd/>
            <a:tailEnd/>
          </a:ln>
          <a:effectLst>
            <a:outerShdw dist="107763" dir="8100000" algn="ctr" rotWithShape="0">
              <a:srgbClr val="000000">
                <a:alpha val="50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5" name="Espace réservé du contenu 4" descr="https://www.pompiercenter.com/images/sdis/logos/14logo_SDIS14.jpg"/>
          <p:cNvPicPr>
            <a:picLocks/>
          </p:cNvPicPr>
          <p:nvPr/>
        </p:nvPicPr>
        <p:blipFill>
          <a:blip r:embed="rId2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grayscl/>
            <a:biLevel thresh="50000"/>
          </a:blip>
          <a:srcRect/>
          <a:stretch>
            <a:fillRect/>
          </a:stretch>
        </p:blipFill>
        <p:spPr bwMode="auto">
          <a:xfrm>
            <a:off x="7668344" y="404664"/>
            <a:ext cx="931920" cy="1008112"/>
          </a:xfrm>
          <a:prstGeom prst="rect">
            <a:avLst/>
          </a:prstGeom>
          <a:noFill/>
        </p:spPr>
      </p:pic>
      <p:sp>
        <p:nvSpPr>
          <p:cNvPr id="6" name="AutoShape 5"/>
          <p:cNvSpPr>
            <a:spLocks noChangeArrowheads="1"/>
          </p:cNvSpPr>
          <p:nvPr/>
        </p:nvSpPr>
        <p:spPr bwMode="auto">
          <a:xfrm>
            <a:off x="1043608" y="404664"/>
            <a:ext cx="4896544" cy="744538"/>
          </a:xfrm>
          <a:prstGeom prst="roundRect">
            <a:avLst>
              <a:gd name="adj" fmla="val 50000"/>
            </a:avLst>
          </a:prstGeom>
          <a:noFill/>
          <a:ln w="9525">
            <a:solidFill>
              <a:srgbClr val="FFFFFF"/>
            </a:solidFill>
            <a:round/>
            <a:headEnd/>
            <a:tailEnd/>
          </a:ln>
          <a:effectLst>
            <a:outerShdw dist="38100" dir="2700000" algn="tl" rotWithShape="0">
              <a:srgbClr val="000000">
                <a:alpha val="39999"/>
              </a:srgbClr>
            </a:outerShdw>
          </a:effectLst>
        </p:spPr>
        <p:txBody>
          <a:bodyPr vert="horz" wrap="square" lIns="72000" tIns="0" rIns="0" bIns="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Centre de Secours</a:t>
            </a:r>
            <a:r>
              <a:rPr kumimoji="0" lang="fr-FR" sz="2000" b="0" i="0" u="none" strike="noStrike" cap="none" normalizeH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 Rounded MT Bold" charset="0"/>
                <a:cs typeface="Arial" pitchFamily="34" charset="0"/>
              </a:rPr>
              <a:t> du CTA/ CODIS 14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sz="1100" dirty="0" smtClean="0"/>
              <a:t/>
            </a:r>
            <a:br>
              <a:rPr lang="fr-FR" sz="1100" dirty="0" smtClean="0"/>
            </a:br>
            <a:r>
              <a:rPr lang="fr-FR" sz="1600" dirty="0"/>
              <a:t/>
            </a:r>
            <a:br>
              <a:rPr lang="fr-FR" sz="1600" dirty="0"/>
            </a:br>
            <a:r>
              <a:rPr lang="fr-FR" sz="1600" b="1" dirty="0" smtClean="0">
                <a:solidFill>
                  <a:schemeClr val="tx2"/>
                </a:solidFill>
              </a:rPr>
              <a:t>LA REGULATION SAMU</a:t>
            </a:r>
            <a:r>
              <a:rPr lang="fr-FR" sz="1100" b="1" dirty="0" smtClean="0">
                <a:solidFill>
                  <a:schemeClr val="tx2"/>
                </a:solidFill>
              </a:rPr>
              <a:t/>
            </a:r>
            <a:br>
              <a:rPr lang="fr-FR" sz="1100" b="1" dirty="0" smtClean="0">
                <a:solidFill>
                  <a:schemeClr val="tx2"/>
                </a:solidFill>
              </a:rPr>
            </a:br>
            <a:r>
              <a:rPr lang="fr-FR" sz="1100" dirty="0" smtClean="0"/>
              <a:t/>
            </a:r>
            <a:br>
              <a:rPr lang="fr-FR" sz="1100" dirty="0" smtClean="0"/>
            </a:br>
            <a:r>
              <a:rPr lang="fr-FR" sz="1100" dirty="0" smtClean="0"/>
              <a:t>Pour toute demande de secours à personne, le </a:t>
            </a:r>
            <a:r>
              <a:rPr lang="fr-FR" sz="1100" b="1" dirty="0" smtClean="0"/>
              <a:t>SAMU</a:t>
            </a:r>
            <a:r>
              <a:rPr lang="fr-FR" sz="1100" dirty="0" smtClean="0"/>
              <a:t> doit être </a:t>
            </a:r>
            <a:r>
              <a:rPr lang="fr-FR" sz="1100" b="1" dirty="0" smtClean="0"/>
              <a:t>obligatoirement </a:t>
            </a:r>
            <a:r>
              <a:rPr lang="fr-FR" sz="1100" dirty="0" smtClean="0"/>
              <a:t>avisé, soit pour une régulation ou suite à un envoi immédiat.</a:t>
            </a:r>
            <a:br>
              <a:rPr lang="fr-FR" sz="1100" dirty="0" smtClean="0"/>
            </a:br>
            <a:r>
              <a:rPr lang="fr-FR" sz="1100" dirty="0" smtClean="0"/>
              <a:t/>
            </a:r>
            <a:br>
              <a:rPr lang="fr-FR" sz="1100" dirty="0" smtClean="0"/>
            </a:br>
            <a:r>
              <a:rPr lang="fr-FR" sz="1100" b="1" i="1" dirty="0" smtClean="0"/>
              <a:t>DEPART IMMEDIAT:</a:t>
            </a:r>
            <a:r>
              <a:rPr lang="fr-FR" b="1" i="1" dirty="0" smtClean="0"/>
              <a:t/>
            </a:r>
            <a:br>
              <a:rPr lang="fr-FR" b="1" i="1" dirty="0" smtClean="0"/>
            </a:br>
            <a:endParaRPr lang="fr-FR" dirty="0"/>
          </a:p>
        </p:txBody>
      </p:sp>
      <p:sp>
        <p:nvSpPr>
          <p:cNvPr id="4" name="Rectangle 3"/>
          <p:cNvSpPr/>
          <p:nvPr/>
        </p:nvSpPr>
        <p:spPr>
          <a:xfrm>
            <a:off x="395536" y="2348880"/>
            <a:ext cx="100811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1):</a:t>
            </a:r>
            <a:r>
              <a:rPr lang="fr-FR" sz="1000" dirty="0" smtClean="0"/>
              <a:t>Sélectionner la commune</a:t>
            </a:r>
            <a:endParaRPr lang="fr-FR" sz="1000" dirty="0"/>
          </a:p>
        </p:txBody>
      </p:sp>
      <p:sp>
        <p:nvSpPr>
          <p:cNvPr id="5" name="Rectangle 4"/>
          <p:cNvSpPr/>
          <p:nvPr/>
        </p:nvSpPr>
        <p:spPr>
          <a:xfrm>
            <a:off x="395536" y="3068960"/>
            <a:ext cx="100811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2</a:t>
            </a:r>
            <a:r>
              <a:rPr lang="fr-FR" sz="1000" b="1" dirty="0" smtClean="0"/>
              <a:t>):</a:t>
            </a:r>
            <a:r>
              <a:rPr lang="fr-FR" sz="1000" dirty="0" smtClean="0"/>
              <a:t>Sélectionner la rue</a:t>
            </a:r>
            <a:endParaRPr lang="fr-FR" sz="1000" dirty="0"/>
          </a:p>
        </p:txBody>
      </p:sp>
      <p:sp>
        <p:nvSpPr>
          <p:cNvPr id="9" name="Rectangle 8"/>
          <p:cNvSpPr/>
          <p:nvPr/>
        </p:nvSpPr>
        <p:spPr>
          <a:xfrm>
            <a:off x="395536" y="3933056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3):</a:t>
            </a:r>
            <a:r>
              <a:rPr lang="fr-FR" sz="1000" dirty="0" smtClean="0"/>
              <a:t> Taper les renseignements</a:t>
            </a:r>
            <a:endParaRPr lang="fr-FR" sz="1000" dirty="0"/>
          </a:p>
        </p:txBody>
      </p:sp>
      <p:sp>
        <p:nvSpPr>
          <p:cNvPr id="11" name="Rectangle 10"/>
          <p:cNvSpPr/>
          <p:nvPr/>
        </p:nvSpPr>
        <p:spPr>
          <a:xfrm>
            <a:off x="395536" y="4869160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4</a:t>
            </a:r>
            <a:r>
              <a:rPr lang="fr-FR" sz="1000" b="1" dirty="0" smtClean="0"/>
              <a:t>):</a:t>
            </a:r>
            <a:r>
              <a:rPr lang="fr-FR" sz="1000" dirty="0" smtClean="0"/>
              <a:t> Taper le code sinistre</a:t>
            </a:r>
            <a:endParaRPr lang="fr-FR" sz="1000" dirty="0"/>
          </a:p>
        </p:txBody>
      </p:sp>
      <p:sp>
        <p:nvSpPr>
          <p:cNvPr id="14" name="Rectangle 13"/>
          <p:cNvSpPr/>
          <p:nvPr/>
        </p:nvSpPr>
        <p:spPr>
          <a:xfrm>
            <a:off x="395536" y="5589240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5</a:t>
            </a:r>
            <a:r>
              <a:rPr lang="fr-FR" sz="1000" b="1" dirty="0" smtClean="0"/>
              <a:t>):</a:t>
            </a:r>
            <a:r>
              <a:rPr lang="fr-FR" sz="1000" dirty="0" smtClean="0"/>
              <a:t> Valider</a:t>
            </a:r>
            <a:endParaRPr lang="fr-FR" sz="1000" dirty="0"/>
          </a:p>
        </p:txBody>
      </p:sp>
      <p:pic>
        <p:nvPicPr>
          <p:cNvPr id="7170" name="Picture 2" descr="C:\Users\chef.salle.cta\Desktop\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2132856"/>
            <a:ext cx="6696744" cy="3983150"/>
          </a:xfrm>
          <a:prstGeom prst="rect">
            <a:avLst/>
          </a:prstGeom>
          <a:noFill/>
        </p:spPr>
      </p:pic>
      <p:cxnSp>
        <p:nvCxnSpPr>
          <p:cNvPr id="18" name="Connecteur droit avec flèche 17"/>
          <p:cNvCxnSpPr>
            <a:stCxn id="4" idx="3"/>
          </p:cNvCxnSpPr>
          <p:nvPr/>
        </p:nvCxnSpPr>
        <p:spPr>
          <a:xfrm>
            <a:off x="1403648" y="2600908"/>
            <a:ext cx="1008112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stCxn id="5" idx="3"/>
          </p:cNvCxnSpPr>
          <p:nvPr/>
        </p:nvCxnSpPr>
        <p:spPr>
          <a:xfrm flipV="1">
            <a:off x="1403648" y="3284984"/>
            <a:ext cx="1944216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necteur droit avec flèche 21"/>
          <p:cNvCxnSpPr>
            <a:stCxn id="9" idx="3"/>
          </p:cNvCxnSpPr>
          <p:nvPr/>
        </p:nvCxnSpPr>
        <p:spPr>
          <a:xfrm flipV="1">
            <a:off x="1547664" y="4077072"/>
            <a:ext cx="2232248" cy="1080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>
            <a:stCxn id="11" idx="3"/>
          </p:cNvCxnSpPr>
          <p:nvPr/>
        </p:nvCxnSpPr>
        <p:spPr>
          <a:xfrm flipV="1">
            <a:off x="1547664" y="4668253"/>
            <a:ext cx="1060782" cy="45293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COMMENT AJOUTER UN SERVICE SUR LE SYNOPTIQUE ?</a:t>
            </a:r>
            <a:endParaRPr lang="fr-FR" sz="1400" dirty="0"/>
          </a:p>
        </p:txBody>
      </p:sp>
      <p:pic>
        <p:nvPicPr>
          <p:cNvPr id="19458" name="Picture 2" descr="C:\Users\chef.salle.cta\Desktop\SERVICE PUBLIC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988840"/>
            <a:ext cx="6880202" cy="386349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51520" y="1340768"/>
            <a:ext cx="1224136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1</a:t>
            </a:r>
            <a:r>
              <a:rPr lang="fr-FR" sz="1000" b="1" dirty="0" smtClean="0"/>
              <a:t>):</a:t>
            </a:r>
            <a:r>
              <a:rPr lang="fr-FR" sz="1000" dirty="0" smtClean="0"/>
              <a:t> Cliquer sur « services publics »</a:t>
            </a:r>
            <a:endParaRPr lang="fr-FR" sz="1000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1475656" y="1844824"/>
            <a:ext cx="936104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chef.salle.cta\Desktop\SERVICE PUBLIC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2204864"/>
            <a:ext cx="6084168" cy="3578236"/>
          </a:xfrm>
          <a:prstGeom prst="rect">
            <a:avLst/>
          </a:prstGeom>
          <a:noFill/>
        </p:spPr>
      </p:pic>
      <p:sp>
        <p:nvSpPr>
          <p:cNvPr id="5" name="Titr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Rectangle 5"/>
          <p:cNvSpPr/>
          <p:nvPr/>
        </p:nvSpPr>
        <p:spPr>
          <a:xfrm>
            <a:off x="251520" y="2852936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2</a:t>
            </a:r>
            <a:r>
              <a:rPr lang="fr-FR" sz="1000" b="1" dirty="0" smtClean="0"/>
              <a:t>):</a:t>
            </a:r>
            <a:r>
              <a:rPr lang="fr-FR" sz="1000" dirty="0" smtClean="0"/>
              <a:t> Taper la commune</a:t>
            </a:r>
            <a:endParaRPr lang="fr-FR" sz="1000" dirty="0"/>
          </a:p>
        </p:txBody>
      </p:sp>
      <p:cxnSp>
        <p:nvCxnSpPr>
          <p:cNvPr id="8" name="Connecteur droit avec flèche 7"/>
          <p:cNvCxnSpPr>
            <a:stCxn id="6" idx="2"/>
          </p:cNvCxnSpPr>
          <p:nvPr/>
        </p:nvCxnSpPr>
        <p:spPr>
          <a:xfrm>
            <a:off x="827584" y="3356992"/>
            <a:ext cx="1368152" cy="13681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79512" y="4797152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3):</a:t>
            </a:r>
            <a:r>
              <a:rPr lang="fr-FR" sz="1000" dirty="0" smtClean="0"/>
              <a:t> Sélectionner le service et valider</a:t>
            </a:r>
            <a:endParaRPr lang="fr-FR" sz="1000" dirty="0"/>
          </a:p>
        </p:txBody>
      </p:sp>
      <p:cxnSp>
        <p:nvCxnSpPr>
          <p:cNvPr id="11" name="Connecteur droit avec flèche 10"/>
          <p:cNvCxnSpPr>
            <a:stCxn id="9" idx="3"/>
          </p:cNvCxnSpPr>
          <p:nvPr/>
        </p:nvCxnSpPr>
        <p:spPr>
          <a:xfrm flipV="1">
            <a:off x="1331640" y="4797152"/>
            <a:ext cx="2520280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chef.salle.cta\Desktop\SERVICE PUBL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2420888"/>
            <a:ext cx="6264696" cy="3898403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79512" y="4221088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4</a:t>
            </a:r>
            <a:r>
              <a:rPr lang="fr-FR" sz="1000" b="1" dirty="0" smtClean="0"/>
              <a:t>):</a:t>
            </a:r>
            <a:r>
              <a:rPr lang="fr-FR" sz="1000" dirty="0" smtClean="0"/>
              <a:t>Cliquer sur « code »</a:t>
            </a:r>
            <a:endParaRPr lang="fr-FR" sz="1000" dirty="0"/>
          </a:p>
        </p:txBody>
      </p:sp>
      <p:cxnSp>
        <p:nvCxnSpPr>
          <p:cNvPr id="7" name="Connecteur droit avec flèche 6"/>
          <p:cNvCxnSpPr>
            <a:stCxn id="5" idx="3"/>
          </p:cNvCxnSpPr>
          <p:nvPr/>
        </p:nvCxnSpPr>
        <p:spPr>
          <a:xfrm>
            <a:off x="1331640" y="4473116"/>
            <a:ext cx="2160240" cy="9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107504" y="5661248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5): </a:t>
            </a:r>
            <a:r>
              <a:rPr lang="fr-FR" sz="1000" dirty="0" smtClean="0"/>
              <a:t>Ajouter</a:t>
            </a:r>
            <a:endParaRPr lang="fr-FR" sz="1000" dirty="0"/>
          </a:p>
        </p:txBody>
      </p:sp>
      <p:cxnSp>
        <p:nvCxnSpPr>
          <p:cNvPr id="11" name="Connecteur droit avec flèche 10"/>
          <p:cNvCxnSpPr>
            <a:stCxn id="9" idx="3"/>
          </p:cNvCxnSpPr>
          <p:nvPr/>
        </p:nvCxnSpPr>
        <p:spPr>
          <a:xfrm flipV="1">
            <a:off x="1259632" y="5733256"/>
            <a:ext cx="2088232" cy="1800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C:\Users\chef.salle.cta\Desktop\voir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276872"/>
            <a:ext cx="6120680" cy="403244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827584" y="764704"/>
            <a:ext cx="2376264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000" b="1" dirty="0" smtClean="0"/>
              <a:t>6):</a:t>
            </a:r>
            <a:r>
              <a:rPr lang="fr-FR" sz="1000" dirty="0" smtClean="0"/>
              <a:t> Le service apparait sur le synoptique des interventions en « vert »</a:t>
            </a:r>
            <a:endParaRPr lang="fr-FR" sz="1000" dirty="0"/>
          </a:p>
        </p:txBody>
      </p:sp>
      <p:cxnSp>
        <p:nvCxnSpPr>
          <p:cNvPr id="7" name="Connecteur droit avec flèche 6"/>
          <p:cNvCxnSpPr/>
          <p:nvPr/>
        </p:nvCxnSpPr>
        <p:spPr>
          <a:xfrm>
            <a:off x="1763688" y="1268760"/>
            <a:ext cx="360040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>
            <a:off x="1763688" y="1268760"/>
            <a:ext cx="1080120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necteur droit avec flèche 10"/>
          <p:cNvCxnSpPr/>
          <p:nvPr/>
        </p:nvCxnSpPr>
        <p:spPr>
          <a:xfrm>
            <a:off x="1763688" y="1268760"/>
            <a:ext cx="1800200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/>
          <p:cNvSpPr/>
          <p:nvPr/>
        </p:nvSpPr>
        <p:spPr>
          <a:xfrm>
            <a:off x="3779912" y="836712"/>
            <a:ext cx="172819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000" b="1" dirty="0" smtClean="0"/>
              <a:t>7):</a:t>
            </a:r>
            <a:r>
              <a:rPr lang="fr-FR" sz="1000" dirty="0" smtClean="0"/>
              <a:t> Contacter le servie par téléphone</a:t>
            </a:r>
            <a:endParaRPr lang="fr-FR" sz="1000" dirty="0"/>
          </a:p>
        </p:txBody>
      </p:sp>
      <p:cxnSp>
        <p:nvCxnSpPr>
          <p:cNvPr id="15" name="Connecteur droit avec flèche 14"/>
          <p:cNvCxnSpPr>
            <a:stCxn id="13" idx="2"/>
          </p:cNvCxnSpPr>
          <p:nvPr/>
        </p:nvCxnSpPr>
        <p:spPr>
          <a:xfrm flipH="1">
            <a:off x="4355976" y="1340768"/>
            <a:ext cx="288032" cy="19442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6012160" y="836712"/>
            <a:ext cx="172819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1000" b="1" dirty="0" smtClean="0"/>
              <a:t>8):</a:t>
            </a:r>
            <a:r>
              <a:rPr lang="fr-FR" sz="1000" dirty="0" smtClean="0"/>
              <a:t> Changer l’état</a:t>
            </a:r>
            <a:endParaRPr lang="fr-FR" sz="1000" dirty="0"/>
          </a:p>
        </p:txBody>
      </p:sp>
      <p:cxnSp>
        <p:nvCxnSpPr>
          <p:cNvPr id="19" name="Connecteur droit avec flèche 18"/>
          <p:cNvCxnSpPr/>
          <p:nvPr/>
        </p:nvCxnSpPr>
        <p:spPr>
          <a:xfrm flipH="1">
            <a:off x="5004048" y="1340768"/>
            <a:ext cx="1008112" cy="18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hef.salle.cta\Desktop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84784"/>
            <a:ext cx="6480719" cy="417646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283968" y="476672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6):</a:t>
            </a:r>
            <a:r>
              <a:rPr lang="fr-FR" sz="1000" dirty="0" smtClean="0"/>
              <a:t> Contacter le SAMU</a:t>
            </a:r>
            <a:endParaRPr lang="fr-FR" sz="1000" dirty="0"/>
          </a:p>
        </p:txBody>
      </p:sp>
      <p:cxnSp>
        <p:nvCxnSpPr>
          <p:cNvPr id="7" name="Connecteur droit avec flèche 6"/>
          <p:cNvCxnSpPr>
            <a:stCxn id="5" idx="2"/>
          </p:cNvCxnSpPr>
          <p:nvPr/>
        </p:nvCxnSpPr>
        <p:spPr>
          <a:xfrm flipH="1">
            <a:off x="3491880" y="980728"/>
            <a:ext cx="1368152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4788024" y="1052736"/>
            <a:ext cx="72008" cy="18722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chef.salle.cta\Desktop\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2276872"/>
            <a:ext cx="6696744" cy="351786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283968" y="476672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7</a:t>
            </a:r>
            <a:r>
              <a:rPr lang="fr-FR" sz="1000" b="1" dirty="0" smtClean="0"/>
              <a:t>):</a:t>
            </a:r>
            <a:r>
              <a:rPr lang="fr-FR" sz="1000" dirty="0" smtClean="0"/>
              <a:t> Choisir l’état et valider</a:t>
            </a:r>
            <a:endParaRPr lang="fr-FR" sz="1000" dirty="0"/>
          </a:p>
        </p:txBody>
      </p:sp>
      <p:cxnSp>
        <p:nvCxnSpPr>
          <p:cNvPr id="7" name="Connecteur droit avec flèche 6"/>
          <p:cNvCxnSpPr>
            <a:stCxn id="5" idx="2"/>
          </p:cNvCxnSpPr>
          <p:nvPr/>
        </p:nvCxnSpPr>
        <p:spPr>
          <a:xfrm flipH="1">
            <a:off x="3995936" y="980728"/>
            <a:ext cx="864096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>
            <a:stCxn id="5" idx="2"/>
          </p:cNvCxnSpPr>
          <p:nvPr/>
        </p:nvCxnSpPr>
        <p:spPr>
          <a:xfrm>
            <a:off x="4860032" y="980728"/>
            <a:ext cx="504056" cy="20882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fr-FR" sz="1400" b="1" dirty="0" smtClean="0">
                <a:solidFill>
                  <a:schemeClr val="tx2"/>
                </a:solidFill>
              </a:rPr>
              <a:t>LA REGULATION SAMU</a:t>
            </a:r>
            <a:endParaRPr lang="fr-FR" sz="1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720080"/>
          </a:xfrm>
        </p:spPr>
        <p:txBody>
          <a:bodyPr>
            <a:normAutofit/>
          </a:bodyPr>
          <a:lstStyle/>
          <a:p>
            <a:pPr>
              <a:buNone/>
            </a:pPr>
            <a:endParaRPr lang="fr-FR" sz="1000" dirty="0"/>
          </a:p>
          <a:p>
            <a:r>
              <a:rPr lang="fr-FR" sz="1000" b="1" i="1" dirty="0" smtClean="0"/>
              <a:t>POUR REGULATION:</a:t>
            </a:r>
            <a:endParaRPr lang="fr-FR" sz="1000" b="1" i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348880"/>
            <a:ext cx="100811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1):</a:t>
            </a:r>
            <a:r>
              <a:rPr lang="fr-FR" sz="1000" dirty="0" smtClean="0"/>
              <a:t>Sélectionner la commune</a:t>
            </a:r>
            <a:endParaRPr lang="fr-FR" sz="1000" dirty="0"/>
          </a:p>
        </p:txBody>
      </p:sp>
      <p:sp>
        <p:nvSpPr>
          <p:cNvPr id="9" name="Rectangle 8"/>
          <p:cNvSpPr/>
          <p:nvPr/>
        </p:nvSpPr>
        <p:spPr>
          <a:xfrm>
            <a:off x="395536" y="3068960"/>
            <a:ext cx="1008112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2</a:t>
            </a:r>
            <a:r>
              <a:rPr lang="fr-FR" sz="1000" b="1" dirty="0" smtClean="0"/>
              <a:t>):</a:t>
            </a:r>
            <a:r>
              <a:rPr lang="fr-FR" sz="1000" dirty="0" smtClean="0"/>
              <a:t>Sélectionner la rue</a:t>
            </a:r>
            <a:endParaRPr lang="fr-FR" sz="1000" dirty="0"/>
          </a:p>
        </p:txBody>
      </p:sp>
      <p:pic>
        <p:nvPicPr>
          <p:cNvPr id="1027" name="Picture 3" descr="C:\Users\chef.salle.cta\Desktop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2204864"/>
            <a:ext cx="5184576" cy="3600400"/>
          </a:xfrm>
          <a:prstGeom prst="rect">
            <a:avLst/>
          </a:prstGeom>
          <a:noFill/>
        </p:spPr>
      </p:pic>
      <p:cxnSp>
        <p:nvCxnSpPr>
          <p:cNvPr id="14" name="Connecteur droit avec flèche 13"/>
          <p:cNvCxnSpPr>
            <a:stCxn id="5" idx="3"/>
          </p:cNvCxnSpPr>
          <p:nvPr/>
        </p:nvCxnSpPr>
        <p:spPr>
          <a:xfrm>
            <a:off x="1403648" y="2600908"/>
            <a:ext cx="936104" cy="25202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Connecteur droit avec flèche 15"/>
          <p:cNvCxnSpPr>
            <a:stCxn id="9" idx="3"/>
          </p:cNvCxnSpPr>
          <p:nvPr/>
        </p:nvCxnSpPr>
        <p:spPr>
          <a:xfrm flipV="1">
            <a:off x="1403648" y="2996952"/>
            <a:ext cx="1008112" cy="324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95536" y="3933056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3):</a:t>
            </a:r>
            <a:r>
              <a:rPr lang="fr-FR" sz="1000" dirty="0" smtClean="0"/>
              <a:t> Taper les renseignements</a:t>
            </a:r>
            <a:endParaRPr lang="fr-FR" sz="1000" dirty="0"/>
          </a:p>
        </p:txBody>
      </p:sp>
      <p:cxnSp>
        <p:nvCxnSpPr>
          <p:cNvPr id="19" name="Connecteur droit avec flèche 18"/>
          <p:cNvCxnSpPr>
            <a:stCxn id="17" idx="3"/>
          </p:cNvCxnSpPr>
          <p:nvPr/>
        </p:nvCxnSpPr>
        <p:spPr>
          <a:xfrm flipV="1">
            <a:off x="1547664" y="3861048"/>
            <a:ext cx="1872208" cy="3240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395536" y="4869160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4</a:t>
            </a:r>
            <a:r>
              <a:rPr lang="fr-FR" sz="1000" b="1" dirty="0" smtClean="0"/>
              <a:t>):</a:t>
            </a:r>
            <a:r>
              <a:rPr lang="fr-FR" sz="1000" dirty="0" smtClean="0"/>
              <a:t> Taper le code sinistre</a:t>
            </a:r>
            <a:endParaRPr lang="fr-FR" sz="1000" dirty="0"/>
          </a:p>
        </p:txBody>
      </p:sp>
      <p:cxnSp>
        <p:nvCxnSpPr>
          <p:cNvPr id="23" name="Connecteur droit avec flèche 22"/>
          <p:cNvCxnSpPr>
            <a:stCxn id="21" idx="3"/>
          </p:cNvCxnSpPr>
          <p:nvPr/>
        </p:nvCxnSpPr>
        <p:spPr>
          <a:xfrm flipV="1">
            <a:off x="1547664" y="4221088"/>
            <a:ext cx="1224136" cy="9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eur droit avec flèche 24"/>
          <p:cNvCxnSpPr>
            <a:stCxn id="21" idx="3"/>
          </p:cNvCxnSpPr>
          <p:nvPr/>
        </p:nvCxnSpPr>
        <p:spPr>
          <a:xfrm flipV="1">
            <a:off x="1547664" y="4221088"/>
            <a:ext cx="3096344" cy="9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395536" y="5589240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5</a:t>
            </a:r>
            <a:r>
              <a:rPr lang="fr-FR" sz="1000" b="1" dirty="0" smtClean="0"/>
              <a:t>):</a:t>
            </a:r>
            <a:r>
              <a:rPr lang="fr-FR" sz="1000" dirty="0" smtClean="0"/>
              <a:t> Valider</a:t>
            </a:r>
            <a:endParaRPr lang="fr-FR" sz="1000" dirty="0"/>
          </a:p>
        </p:txBody>
      </p:sp>
      <p:cxnSp>
        <p:nvCxnSpPr>
          <p:cNvPr id="28" name="Connecteur droit avec flèche 27"/>
          <p:cNvCxnSpPr>
            <a:stCxn id="26" idx="3"/>
          </p:cNvCxnSpPr>
          <p:nvPr/>
        </p:nvCxnSpPr>
        <p:spPr>
          <a:xfrm flipV="1">
            <a:off x="1547664" y="4941168"/>
            <a:ext cx="3240360" cy="9001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hef.salle.cta\Desktop\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052736"/>
            <a:ext cx="6948264" cy="390171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67744" y="5661248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6):</a:t>
            </a:r>
            <a:r>
              <a:rPr lang="fr-FR" sz="1000" dirty="0" smtClean="0"/>
              <a:t> Transférer au SAMU</a:t>
            </a:r>
            <a:endParaRPr lang="fr-FR" sz="1000" dirty="0"/>
          </a:p>
        </p:txBody>
      </p:sp>
      <p:sp>
        <p:nvSpPr>
          <p:cNvPr id="6" name="Rectangle 5"/>
          <p:cNvSpPr/>
          <p:nvPr/>
        </p:nvSpPr>
        <p:spPr>
          <a:xfrm>
            <a:off x="4499992" y="5661248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7):</a:t>
            </a:r>
            <a:r>
              <a:rPr lang="fr-FR" sz="1000" dirty="0" smtClean="0"/>
              <a:t> Abandon</a:t>
            </a:r>
            <a:endParaRPr lang="fr-FR" sz="1000" dirty="0"/>
          </a:p>
        </p:txBody>
      </p:sp>
      <p:cxnSp>
        <p:nvCxnSpPr>
          <p:cNvPr id="8" name="Connecteur droit avec flèche 7"/>
          <p:cNvCxnSpPr>
            <a:stCxn id="5" idx="0"/>
          </p:cNvCxnSpPr>
          <p:nvPr/>
        </p:nvCxnSpPr>
        <p:spPr>
          <a:xfrm flipV="1">
            <a:off x="2843808" y="4869160"/>
            <a:ext cx="72008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>
            <a:stCxn id="6" idx="0"/>
          </p:cNvCxnSpPr>
          <p:nvPr/>
        </p:nvCxnSpPr>
        <p:spPr>
          <a:xfrm flipH="1" flipV="1">
            <a:off x="4499992" y="4725144"/>
            <a:ext cx="576064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hef.salle.cta\Desktop\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484784"/>
            <a:ext cx="6480719" cy="417646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64088" y="476672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/>
              <a:t>8</a:t>
            </a:r>
            <a:r>
              <a:rPr lang="fr-FR" sz="1000" b="1" dirty="0" smtClean="0"/>
              <a:t>):</a:t>
            </a:r>
            <a:r>
              <a:rPr lang="fr-FR" sz="1000" dirty="0" smtClean="0"/>
              <a:t> Contacter le SAMU</a:t>
            </a:r>
            <a:endParaRPr lang="fr-FR" sz="1000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3635896" y="980728"/>
            <a:ext cx="1728192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5292080" y="980728"/>
            <a:ext cx="72008" cy="2016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chef.salle.cta\Desktop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340768"/>
            <a:ext cx="6239034" cy="350345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64088" y="476672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9):</a:t>
            </a:r>
            <a:r>
              <a:rPr lang="fr-FR" sz="1000" dirty="0" smtClean="0"/>
              <a:t> Changer l’état</a:t>
            </a:r>
            <a:endParaRPr lang="fr-FR" sz="1000" dirty="0"/>
          </a:p>
        </p:txBody>
      </p:sp>
      <p:cxnSp>
        <p:nvCxnSpPr>
          <p:cNvPr id="7" name="Connecteur droit avec flèche 6"/>
          <p:cNvCxnSpPr/>
          <p:nvPr/>
        </p:nvCxnSpPr>
        <p:spPr>
          <a:xfrm flipH="1">
            <a:off x="3491880" y="980728"/>
            <a:ext cx="1872208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Connecteur droit avec flèche 8"/>
          <p:cNvCxnSpPr/>
          <p:nvPr/>
        </p:nvCxnSpPr>
        <p:spPr>
          <a:xfrm flipH="1">
            <a:off x="4499992" y="980728"/>
            <a:ext cx="864096" cy="15841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chef.salle.cta\Desktop\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772816"/>
            <a:ext cx="6768752" cy="4223538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563888" y="620688"/>
            <a:ext cx="1152128" cy="5040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1000" b="1" dirty="0" smtClean="0"/>
              <a:t>9):</a:t>
            </a:r>
            <a:r>
              <a:rPr lang="fr-FR" sz="1000" dirty="0" smtClean="0"/>
              <a:t> Valider</a:t>
            </a:r>
            <a:endParaRPr lang="fr-FR" sz="1000" dirty="0"/>
          </a:p>
        </p:txBody>
      </p:sp>
      <p:cxnSp>
        <p:nvCxnSpPr>
          <p:cNvPr id="7" name="Connecteur droit avec flèche 6"/>
          <p:cNvCxnSpPr>
            <a:stCxn id="5" idx="2"/>
          </p:cNvCxnSpPr>
          <p:nvPr/>
        </p:nvCxnSpPr>
        <p:spPr>
          <a:xfrm flipH="1">
            <a:off x="3131840" y="1124744"/>
            <a:ext cx="1008112" cy="22322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254</TotalTime>
  <Words>203</Words>
  <Application>Microsoft Office PowerPoint</Application>
  <PresentationFormat>Affichage à l'écran (4:3)</PresentationFormat>
  <Paragraphs>44</Paragraphs>
  <Slides>23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23</vt:i4>
      </vt:variant>
    </vt:vector>
  </HeadingPairs>
  <TitlesOfParts>
    <vt:vector size="24" baseType="lpstr">
      <vt:lpstr>Thème Office</vt:lpstr>
      <vt:lpstr>LES REGULATIONS       Les régulations permettent d’établir des priorités dans les demandes de secours et d’engager les services compétents et adaptés.</vt:lpstr>
      <vt:lpstr>  LA REGULATION SAMU  Pour toute demande de secours à personne, le SAMU doit être obligatoirement avisé, soit pour une régulation ou suite à un envoi immédiat.  DEPART IMMEDIAT: </vt:lpstr>
      <vt:lpstr>Diapositive 3</vt:lpstr>
      <vt:lpstr>Diapositive 4</vt:lpstr>
      <vt:lpstr>LA REGULATION SAMU</vt:lpstr>
      <vt:lpstr>Diapositive 6</vt:lpstr>
      <vt:lpstr>Diapositive 7</vt:lpstr>
      <vt:lpstr>Diapositive 8</vt:lpstr>
      <vt:lpstr>Diapositive 9</vt:lpstr>
      <vt:lpstr>Diapositive 10</vt:lpstr>
      <vt:lpstr>LA REGULATION ASCENSORISTE:</vt:lpstr>
      <vt:lpstr>LA REGULATION FORCE DE L’ORDRE:</vt:lpstr>
      <vt:lpstr>LA REGULATION VOIRIE:</vt:lpstr>
      <vt:lpstr>LA REGULATION MAIRIE:</vt:lpstr>
      <vt:lpstr>LA REGULATION ELECTRICITE:</vt:lpstr>
      <vt:lpstr>LA REGULATION GAZ:</vt:lpstr>
      <vt:lpstr>LA REGULATION CROSS:</vt:lpstr>
      <vt:lpstr>LA REGULATION AUTRE:</vt:lpstr>
      <vt:lpstr>LES SERVICES PUBLICS</vt:lpstr>
      <vt:lpstr>COMMENT AJOUTER UN SERVICE SUR LE SYNOPTIQUE ?</vt:lpstr>
      <vt:lpstr>Diapositive 21</vt:lpstr>
      <vt:lpstr>Diapositive 22</vt:lpstr>
      <vt:lpstr>Diapositive 23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REGULATIONS</dc:title>
  <dc:creator>CTA - Chef de Salle</dc:creator>
  <cp:lastModifiedBy>CTA - Chef de Salle</cp:lastModifiedBy>
  <cp:revision>28</cp:revision>
  <dcterms:created xsi:type="dcterms:W3CDTF">2019-01-28T19:46:37Z</dcterms:created>
  <dcterms:modified xsi:type="dcterms:W3CDTF">2019-01-29T00:01:39Z</dcterms:modified>
</cp:coreProperties>
</file>