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90" y="-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DC48D4-1844-4F6C-91D3-325B56D7B1A0}" type="datetimeFigureOut">
              <a:rPr lang="fr-FR" smtClean="0"/>
              <a:pPr/>
              <a:t>21/01/2019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B50350-4DBA-4971-A002-3CBF61549B6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B50350-4DBA-4971-A002-3CBF61549B6A}" type="slidenum">
              <a:rPr lang="fr-FR" smtClean="0"/>
              <a:pPr/>
              <a:t>1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DD1E-8DD5-4C71-87D5-948BA89C4246}" type="datetimeFigureOut">
              <a:rPr lang="fr-FR" smtClean="0"/>
              <a:pPr/>
              <a:t>21/01/2019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FB8A4-5ED9-4208-A20E-FAE96CD1E77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DD1E-8DD5-4C71-87D5-948BA89C4246}" type="datetimeFigureOut">
              <a:rPr lang="fr-FR" smtClean="0"/>
              <a:pPr/>
              <a:t>21/01/2019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FB8A4-5ED9-4208-A20E-FAE96CD1E77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DD1E-8DD5-4C71-87D5-948BA89C4246}" type="datetimeFigureOut">
              <a:rPr lang="fr-FR" smtClean="0"/>
              <a:pPr/>
              <a:t>21/01/2019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FB8A4-5ED9-4208-A20E-FAE96CD1E77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DD1E-8DD5-4C71-87D5-948BA89C4246}" type="datetimeFigureOut">
              <a:rPr lang="fr-FR" smtClean="0"/>
              <a:pPr/>
              <a:t>21/01/2019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FB8A4-5ED9-4208-A20E-FAE96CD1E77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DD1E-8DD5-4C71-87D5-948BA89C4246}" type="datetimeFigureOut">
              <a:rPr lang="fr-FR" smtClean="0"/>
              <a:pPr/>
              <a:t>21/01/2019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FB8A4-5ED9-4208-A20E-FAE96CD1E77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DD1E-8DD5-4C71-87D5-948BA89C4246}" type="datetimeFigureOut">
              <a:rPr lang="fr-FR" smtClean="0"/>
              <a:pPr/>
              <a:t>21/01/2019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FB8A4-5ED9-4208-A20E-FAE96CD1E77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DD1E-8DD5-4C71-87D5-948BA89C4246}" type="datetimeFigureOut">
              <a:rPr lang="fr-FR" smtClean="0"/>
              <a:pPr/>
              <a:t>21/01/2019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FB8A4-5ED9-4208-A20E-FAE96CD1E77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DD1E-8DD5-4C71-87D5-948BA89C4246}" type="datetimeFigureOut">
              <a:rPr lang="fr-FR" smtClean="0"/>
              <a:pPr/>
              <a:t>21/01/2019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FB8A4-5ED9-4208-A20E-FAE96CD1E77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DD1E-8DD5-4C71-87D5-948BA89C4246}" type="datetimeFigureOut">
              <a:rPr lang="fr-FR" smtClean="0"/>
              <a:pPr/>
              <a:t>21/01/2019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FB8A4-5ED9-4208-A20E-FAE96CD1E77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DD1E-8DD5-4C71-87D5-948BA89C4246}" type="datetimeFigureOut">
              <a:rPr lang="fr-FR" smtClean="0"/>
              <a:pPr/>
              <a:t>21/01/2019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FB8A4-5ED9-4208-A20E-FAE96CD1E77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DD1E-8DD5-4C71-87D5-948BA89C4246}" type="datetimeFigureOut">
              <a:rPr lang="fr-FR" smtClean="0"/>
              <a:pPr/>
              <a:t>21/01/2019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FB8A4-5ED9-4208-A20E-FAE96CD1E77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B1DD1E-8DD5-4C71-87D5-948BA89C4246}" type="datetimeFigureOut">
              <a:rPr lang="fr-FR" smtClean="0"/>
              <a:pPr/>
              <a:t>21/01/2019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FFB8A4-5ED9-4208-A20E-FAE96CD1E77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259632" y="3212976"/>
            <a:ext cx="6400800" cy="1752600"/>
          </a:xfrm>
        </p:spPr>
        <p:txBody>
          <a:bodyPr/>
          <a:lstStyle/>
          <a:p>
            <a:r>
              <a:rPr lang="fr-FR" b="1" dirty="0" smtClean="0">
                <a:solidFill>
                  <a:schemeClr val="tx2"/>
                </a:solidFill>
              </a:rPr>
              <a:t>LES OUTILS INFORMATIQUES</a:t>
            </a:r>
          </a:p>
          <a:p>
            <a:endParaRPr lang="fr-FR" dirty="0"/>
          </a:p>
        </p:txBody>
      </p:sp>
      <p:sp>
        <p:nvSpPr>
          <p:cNvPr id="4" name="Forme libre 54"/>
          <p:cNvSpPr>
            <a:spLocks/>
          </p:cNvSpPr>
          <p:nvPr/>
        </p:nvSpPr>
        <p:spPr bwMode="auto">
          <a:xfrm>
            <a:off x="395536" y="188640"/>
            <a:ext cx="8535392" cy="1887538"/>
          </a:xfrm>
          <a:custGeom>
            <a:avLst/>
            <a:gdLst>
              <a:gd name="T0" fmla="*/ 0 w 6869430"/>
              <a:gd name="T1" fmla="*/ 1107699 h 1375997"/>
              <a:gd name="T2" fmla="*/ 11401 w 6869430"/>
              <a:gd name="T3" fmla="*/ 7912 h 1375997"/>
              <a:gd name="T4" fmla="*/ 6852285 w 6869430"/>
              <a:gd name="T5" fmla="*/ 0 h 1375997"/>
              <a:gd name="T6" fmla="*/ 6852285 w 6869430"/>
              <a:gd name="T7" fmla="*/ 1905000 h 1375997"/>
              <a:gd name="T8" fmla="*/ 6401927 w 6869430"/>
              <a:gd name="T9" fmla="*/ 1729106 h 1375997"/>
              <a:gd name="T10" fmla="*/ 5033750 w 6869430"/>
              <a:gd name="T11" fmla="*/ 1271905 h 1375997"/>
              <a:gd name="T12" fmla="*/ 4121632 w 6869430"/>
              <a:gd name="T13" fmla="*/ 1160145 h 1375997"/>
              <a:gd name="T14" fmla="*/ 2867470 w 6869430"/>
              <a:gd name="T15" fmla="*/ 1080135 h 1375997"/>
              <a:gd name="T16" fmla="*/ 2069367 w 6869430"/>
              <a:gd name="T17" fmla="*/ 1080135 h 1375997"/>
              <a:gd name="T18" fmla="*/ 1385279 w 6869430"/>
              <a:gd name="T19" fmla="*/ 1080135 h 1375997"/>
              <a:gd name="T20" fmla="*/ 0 w 6869430"/>
              <a:gd name="T21" fmla="*/ 1107699 h 1375997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6869430" h="1375997">
                <a:moveTo>
                  <a:pt x="0" y="800100"/>
                </a:moveTo>
                <a:lnTo>
                  <a:pt x="11430" y="5715"/>
                </a:lnTo>
                <a:lnTo>
                  <a:pt x="6869430" y="0"/>
                </a:lnTo>
                <a:lnTo>
                  <a:pt x="6869430" y="1375997"/>
                </a:lnTo>
                <a:lnTo>
                  <a:pt x="6417945" y="1248947"/>
                </a:lnTo>
                <a:cubicBezTo>
                  <a:pt x="6035040" y="1012258"/>
                  <a:pt x="5806440" y="1101732"/>
                  <a:pt x="5046345" y="918707"/>
                </a:cubicBezTo>
                <a:lnTo>
                  <a:pt x="4131945" y="837982"/>
                </a:lnTo>
                <a:lnTo>
                  <a:pt x="2874645" y="780190"/>
                </a:lnTo>
                <a:lnTo>
                  <a:pt x="2074545" y="780190"/>
                </a:lnTo>
                <a:lnTo>
                  <a:pt x="1388745" y="780190"/>
                </a:lnTo>
                <a:lnTo>
                  <a:pt x="0" y="800100"/>
                </a:lnTo>
                <a:close/>
              </a:path>
            </a:pathLst>
          </a:custGeom>
          <a:gradFill rotWithShape="1">
            <a:gsLst>
              <a:gs pos="0">
                <a:srgbClr val="D99594"/>
              </a:gs>
              <a:gs pos="100000">
                <a:srgbClr val="F8EAEA">
                  <a:alpha val="60001"/>
                </a:srgbClr>
              </a:gs>
            </a:gsLst>
            <a:lin ang="5400000" scaled="1"/>
          </a:gradFill>
          <a:ln w="9525">
            <a:solidFill>
              <a:srgbClr val="D99594"/>
            </a:solidFill>
            <a:round/>
            <a:headEnd/>
            <a:tailEnd/>
          </a:ln>
          <a:effectLst>
            <a:outerShdw dist="107763" dir="8100000" algn="ctr" rotWithShape="0">
              <a:srgbClr val="000000">
                <a:alpha val="50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5" name="Espace réservé du contenu 4" descr="https://www.pompiercenter.com/images/sdis/logos/14logo_SDIS14.jpg"/>
          <p:cNvPicPr>
            <a:picLocks/>
          </p:cNvPicPr>
          <p:nvPr/>
        </p:nvPicPr>
        <p:blipFill>
          <a:blip r:embed="rId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grayscl/>
            <a:biLevel thresh="50000"/>
          </a:blip>
          <a:srcRect/>
          <a:stretch>
            <a:fillRect/>
          </a:stretch>
        </p:blipFill>
        <p:spPr bwMode="auto">
          <a:xfrm>
            <a:off x="7668344" y="404664"/>
            <a:ext cx="931920" cy="1008112"/>
          </a:xfrm>
          <a:prstGeom prst="rect">
            <a:avLst/>
          </a:prstGeom>
          <a:noFill/>
        </p:spPr>
      </p:pic>
      <p:sp>
        <p:nvSpPr>
          <p:cNvPr id="6" name="AutoShape 5"/>
          <p:cNvSpPr>
            <a:spLocks noChangeArrowheads="1"/>
          </p:cNvSpPr>
          <p:nvPr/>
        </p:nvSpPr>
        <p:spPr bwMode="auto">
          <a:xfrm>
            <a:off x="1043608" y="404664"/>
            <a:ext cx="4896544" cy="744538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38100" dir="2700000" algn="tl" rotWithShape="0">
              <a:srgbClr val="000000">
                <a:alpha val="39999"/>
              </a:srgbClr>
            </a:outerShdw>
          </a:effectLst>
        </p:spPr>
        <p:txBody>
          <a:bodyPr vert="horz" wrap="square" lIns="7200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 Rounded MT Bold" charset="0"/>
                <a:cs typeface="Arial" pitchFamily="34" charset="0"/>
              </a:rPr>
              <a:t>Centre de Secours</a:t>
            </a:r>
            <a:r>
              <a:rPr kumimoji="0" lang="fr-FR" sz="2000" b="0" i="0" u="none" strike="noStrike" cap="none" normalizeH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 Rounded MT Bold" charset="0"/>
                <a:cs typeface="Arial" pitchFamily="34" charset="0"/>
              </a:rPr>
              <a:t> du CTA/ CODIS 14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 smtClean="0">
                <a:solidFill>
                  <a:schemeClr val="tx2"/>
                </a:solidFill>
              </a:rPr>
              <a:t>LE BANDEAU TELEPHONIQUE</a:t>
            </a:r>
            <a:br>
              <a:rPr lang="fr-FR" b="1" dirty="0" smtClean="0">
                <a:solidFill>
                  <a:schemeClr val="tx2"/>
                </a:solidFill>
              </a:rPr>
            </a:br>
            <a:endParaRPr lang="fr-FR" dirty="0"/>
          </a:p>
        </p:txBody>
      </p:sp>
      <p:pic>
        <p:nvPicPr>
          <p:cNvPr id="1027" name="Picture 3" descr="Q:\4- Service Formation_Sports\CAPTURE D ECRAN PRISE D APPEL\BANDEAU TELEPHONIQUE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2999333"/>
            <a:ext cx="8229600" cy="887908"/>
          </a:xfrm>
          <a:prstGeom prst="rect">
            <a:avLst/>
          </a:prstGeom>
          <a:noFill/>
        </p:spPr>
      </p:pic>
      <p:pic>
        <p:nvPicPr>
          <p:cNvPr id="6" name="Picture 2" descr="Q:\4- Service Formation_Sports\CAPTURE D ECRAN PRISE D APPEL\REPERTOIR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4365104"/>
            <a:ext cx="432048" cy="21602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 smtClean="0">
                <a:solidFill>
                  <a:schemeClr val="tx2"/>
                </a:solidFill>
              </a:rPr>
              <a:t>LA FENETRE DE RECPTION DES ALERTES</a:t>
            </a:r>
            <a:endParaRPr lang="fr-FR" dirty="0"/>
          </a:p>
        </p:txBody>
      </p:sp>
      <p:pic>
        <p:nvPicPr>
          <p:cNvPr id="2050" name="Picture 2" descr="Q:\4- Service Formation_Sports\CAPTURE D ECRAN PRISE D APPEL\FENETRE DE RECEPTION DES APPELS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1683965"/>
            <a:ext cx="3779848" cy="484137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>
                <a:solidFill>
                  <a:schemeClr val="tx2"/>
                </a:solidFill>
              </a:rPr>
              <a:t>LA GRILLE D’ALERTE</a:t>
            </a:r>
            <a:endParaRPr lang="fr-FR" dirty="0"/>
          </a:p>
        </p:txBody>
      </p:sp>
      <p:pic>
        <p:nvPicPr>
          <p:cNvPr id="3074" name="Picture 2" descr="Q:\4- Service Formation_Sports\CAPTURE D ECRAN PRISE D APPEL\GRILLE D ALERTE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07171" y="1484784"/>
            <a:ext cx="3929657" cy="51125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>
                <a:solidFill>
                  <a:schemeClr val="tx2"/>
                </a:solidFill>
              </a:rPr>
              <a:t>LE SYNOPTIQUE DES MOYENS</a:t>
            </a:r>
            <a:endParaRPr lang="fr-FR" dirty="0"/>
          </a:p>
        </p:txBody>
      </p:sp>
      <p:pic>
        <p:nvPicPr>
          <p:cNvPr id="4098" name="Picture 2" descr="Q:\4- Service Formation_Sports\CAPTURE D ECRAN PRISE D APPEL\SYNOPTIQUE DES MOYENS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988840"/>
            <a:ext cx="6192688" cy="4525963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251520" y="3501008"/>
            <a:ext cx="936104" cy="432048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dirty="0" smtClean="0">
                <a:solidFill>
                  <a:schemeClr val="tx1"/>
                </a:solidFill>
              </a:rPr>
              <a:t>ENGIN DISPONIBLE AU CIS</a:t>
            </a:r>
            <a:endParaRPr lang="fr-FR" sz="1000" dirty="0">
              <a:solidFill>
                <a:schemeClr val="tx1"/>
              </a:solidFill>
            </a:endParaRPr>
          </a:p>
        </p:txBody>
      </p:sp>
      <p:cxnSp>
        <p:nvCxnSpPr>
          <p:cNvPr id="6" name="Connecteur droit avec flèche 5"/>
          <p:cNvCxnSpPr>
            <a:stCxn id="4" idx="3"/>
          </p:cNvCxnSpPr>
          <p:nvPr/>
        </p:nvCxnSpPr>
        <p:spPr>
          <a:xfrm>
            <a:off x="1187624" y="3717032"/>
            <a:ext cx="172819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323528" y="2636912"/>
            <a:ext cx="936104" cy="43204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dirty="0" smtClean="0">
                <a:solidFill>
                  <a:schemeClr val="bg1"/>
                </a:solidFill>
              </a:rPr>
              <a:t>ENGIN</a:t>
            </a:r>
            <a:r>
              <a:rPr lang="fr-FR" sz="1000" dirty="0" smtClean="0">
                <a:solidFill>
                  <a:schemeClr val="tx1"/>
                </a:solidFill>
              </a:rPr>
              <a:t> </a:t>
            </a:r>
            <a:r>
              <a:rPr lang="fr-FR" sz="1000" dirty="0" smtClean="0">
                <a:solidFill>
                  <a:schemeClr val="bg1"/>
                </a:solidFill>
              </a:rPr>
              <a:t>INDISPONIBLE</a:t>
            </a:r>
            <a:endParaRPr lang="fr-FR" sz="1000" dirty="0">
              <a:solidFill>
                <a:schemeClr val="bg1"/>
              </a:solidFill>
            </a:endParaRPr>
          </a:p>
        </p:txBody>
      </p:sp>
      <p:cxnSp>
        <p:nvCxnSpPr>
          <p:cNvPr id="11" name="Connecteur droit avec flèche 10"/>
          <p:cNvCxnSpPr>
            <a:stCxn id="9" idx="3"/>
          </p:cNvCxnSpPr>
          <p:nvPr/>
        </p:nvCxnSpPr>
        <p:spPr>
          <a:xfrm>
            <a:off x="1259632" y="2852936"/>
            <a:ext cx="1656184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51520" y="5301208"/>
            <a:ext cx="936104" cy="43204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000" dirty="0" smtClean="0">
                <a:solidFill>
                  <a:schemeClr val="tx1"/>
                </a:solidFill>
              </a:rPr>
              <a:t>ENGIN MANQUE DE PERSONNEL</a:t>
            </a:r>
            <a:endParaRPr lang="fr-FR" sz="1000" dirty="0">
              <a:solidFill>
                <a:schemeClr val="tx1"/>
              </a:solidFill>
            </a:endParaRPr>
          </a:p>
        </p:txBody>
      </p:sp>
      <p:cxnSp>
        <p:nvCxnSpPr>
          <p:cNvPr id="15" name="Connecteur droit avec flèche 14"/>
          <p:cNvCxnSpPr/>
          <p:nvPr/>
        </p:nvCxnSpPr>
        <p:spPr>
          <a:xfrm>
            <a:off x="1187624" y="5517232"/>
            <a:ext cx="1656184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7668344" y="4941168"/>
            <a:ext cx="936104" cy="50405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dirty="0" smtClean="0">
                <a:solidFill>
                  <a:schemeClr val="bg1"/>
                </a:solidFill>
              </a:rPr>
              <a:t>ENGIN EN « SERVICE EXTERIEUR »</a:t>
            </a:r>
            <a:endParaRPr lang="fr-FR" sz="1000" dirty="0">
              <a:solidFill>
                <a:schemeClr val="bg1"/>
              </a:solidFill>
            </a:endParaRPr>
          </a:p>
        </p:txBody>
      </p:sp>
      <p:cxnSp>
        <p:nvCxnSpPr>
          <p:cNvPr id="20" name="Connecteur droit avec flèche 19"/>
          <p:cNvCxnSpPr>
            <a:stCxn id="19" idx="1"/>
          </p:cNvCxnSpPr>
          <p:nvPr/>
        </p:nvCxnSpPr>
        <p:spPr>
          <a:xfrm flipH="1" flipV="1">
            <a:off x="5364088" y="4725144"/>
            <a:ext cx="2304256" cy="4680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7956376" y="3429000"/>
            <a:ext cx="936104" cy="43204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dirty="0" smtClean="0">
                <a:solidFill>
                  <a:schemeClr val="bg1"/>
                </a:solidFill>
              </a:rPr>
              <a:t>ENGIN SUR LES LIEUX</a:t>
            </a:r>
            <a:endParaRPr lang="fr-FR" sz="1000" dirty="0">
              <a:solidFill>
                <a:schemeClr val="bg1"/>
              </a:solidFill>
            </a:endParaRPr>
          </a:p>
        </p:txBody>
      </p:sp>
      <p:cxnSp>
        <p:nvCxnSpPr>
          <p:cNvPr id="26" name="Connecteur droit avec flèche 25"/>
          <p:cNvCxnSpPr/>
          <p:nvPr/>
        </p:nvCxnSpPr>
        <p:spPr>
          <a:xfrm flipH="1">
            <a:off x="6444208" y="3717032"/>
            <a:ext cx="1512168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7884368" y="2636912"/>
            <a:ext cx="936104" cy="43204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dirty="0" smtClean="0">
                <a:solidFill>
                  <a:schemeClr val="bg1"/>
                </a:solidFill>
              </a:rPr>
              <a:t>RETOUR INDISPONIBLE</a:t>
            </a:r>
            <a:endParaRPr lang="fr-FR" sz="1000" dirty="0">
              <a:solidFill>
                <a:schemeClr val="bg1"/>
              </a:solidFill>
            </a:endParaRPr>
          </a:p>
        </p:txBody>
      </p:sp>
      <p:cxnSp>
        <p:nvCxnSpPr>
          <p:cNvPr id="29" name="Connecteur droit avec flèche 28"/>
          <p:cNvCxnSpPr/>
          <p:nvPr/>
        </p:nvCxnSpPr>
        <p:spPr>
          <a:xfrm flipH="1">
            <a:off x="5364088" y="2924944"/>
            <a:ext cx="2520280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Rectangle 30"/>
          <p:cNvSpPr/>
          <p:nvPr/>
        </p:nvSpPr>
        <p:spPr>
          <a:xfrm>
            <a:off x="7092280" y="1268760"/>
            <a:ext cx="936104" cy="432048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dirty="0" smtClean="0">
                <a:solidFill>
                  <a:schemeClr val="bg1"/>
                </a:solidFill>
              </a:rPr>
              <a:t>RETOUR DISPONIBLE</a:t>
            </a:r>
            <a:endParaRPr lang="fr-FR" sz="1000" dirty="0">
              <a:solidFill>
                <a:schemeClr val="bg1"/>
              </a:solidFill>
            </a:endParaRPr>
          </a:p>
        </p:txBody>
      </p:sp>
      <p:cxnSp>
        <p:nvCxnSpPr>
          <p:cNvPr id="32" name="Connecteur droit avec flèche 31"/>
          <p:cNvCxnSpPr>
            <a:stCxn id="31" idx="1"/>
          </p:cNvCxnSpPr>
          <p:nvPr/>
        </p:nvCxnSpPr>
        <p:spPr>
          <a:xfrm flipH="1">
            <a:off x="5220072" y="1484784"/>
            <a:ext cx="1872208" cy="13681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 smtClean="0">
                <a:solidFill>
                  <a:schemeClr val="tx2"/>
                </a:solidFill>
              </a:rPr>
              <a:t>LE SYNOPTIQUE DES INTERVENTIONS</a:t>
            </a:r>
            <a:endParaRPr lang="fr-FR" dirty="0"/>
          </a:p>
        </p:txBody>
      </p:sp>
      <p:pic>
        <p:nvPicPr>
          <p:cNvPr id="5122" name="Picture 2" descr="Q:\4- Service Formation_Sports\CAPTURE D ECRAN PRISE D APPEL\SYNOPTIQUE DES INTERVENTIONS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21540" y="1600200"/>
            <a:ext cx="3500919" cy="506916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467544" y="2060848"/>
            <a:ext cx="936104" cy="43204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000" dirty="0" smtClean="0">
                <a:solidFill>
                  <a:schemeClr val="bg1"/>
                </a:solidFill>
              </a:rPr>
              <a:t>ALERTE</a:t>
            </a:r>
            <a:endParaRPr lang="fr-FR" sz="1000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95536" y="3717032"/>
            <a:ext cx="1152128" cy="432048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dirty="0" smtClean="0">
                <a:solidFill>
                  <a:schemeClr val="tx1"/>
                </a:solidFill>
              </a:rPr>
              <a:t>PARTI EN INTERVENTION</a:t>
            </a:r>
            <a:endParaRPr lang="fr-FR" sz="10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67544" y="2852936"/>
            <a:ext cx="936104" cy="432048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dirty="0" smtClean="0">
                <a:solidFill>
                  <a:schemeClr val="bg1"/>
                </a:solidFill>
              </a:rPr>
              <a:t>SUR LES LIEUX</a:t>
            </a:r>
            <a:endParaRPr lang="fr-FR" sz="1000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95536" y="4509120"/>
            <a:ext cx="1152128" cy="4320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000" dirty="0" smtClean="0">
                <a:solidFill>
                  <a:schemeClr val="tx1"/>
                </a:solidFill>
              </a:rPr>
              <a:t>TRANSPORT AU CH</a:t>
            </a:r>
            <a:endParaRPr lang="fr-FR" sz="1000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95536" y="5301208"/>
            <a:ext cx="1224136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dirty="0" smtClean="0">
                <a:solidFill>
                  <a:schemeClr val="bg1"/>
                </a:solidFill>
              </a:rPr>
              <a:t>RETOUR INDISPONIBLE</a:t>
            </a:r>
            <a:endParaRPr lang="fr-FR" sz="1000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95536" y="6237312"/>
            <a:ext cx="1224136" cy="43204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dirty="0" smtClean="0">
                <a:solidFill>
                  <a:schemeClr val="bg1"/>
                </a:solidFill>
              </a:rPr>
              <a:t>RETOUR DISPONIBLE</a:t>
            </a:r>
            <a:endParaRPr lang="fr-FR" sz="1000" dirty="0">
              <a:solidFill>
                <a:schemeClr val="bg1"/>
              </a:solidFill>
            </a:endParaRPr>
          </a:p>
        </p:txBody>
      </p:sp>
      <p:cxnSp>
        <p:nvCxnSpPr>
          <p:cNvPr id="11" name="Connecteur droit avec flèche 10"/>
          <p:cNvCxnSpPr>
            <a:stCxn id="4" idx="3"/>
          </p:cNvCxnSpPr>
          <p:nvPr/>
        </p:nvCxnSpPr>
        <p:spPr>
          <a:xfrm>
            <a:off x="1403648" y="2276872"/>
            <a:ext cx="1440160" cy="72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Connecteur droit avec flèche 11"/>
          <p:cNvCxnSpPr/>
          <p:nvPr/>
        </p:nvCxnSpPr>
        <p:spPr>
          <a:xfrm>
            <a:off x="1403648" y="3068960"/>
            <a:ext cx="201622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Connecteur droit avec flèche 13"/>
          <p:cNvCxnSpPr/>
          <p:nvPr/>
        </p:nvCxnSpPr>
        <p:spPr>
          <a:xfrm>
            <a:off x="1547664" y="3933056"/>
            <a:ext cx="172819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>
            <a:stCxn id="7" idx="3"/>
          </p:cNvCxnSpPr>
          <p:nvPr/>
        </p:nvCxnSpPr>
        <p:spPr>
          <a:xfrm>
            <a:off x="1547664" y="4725144"/>
            <a:ext cx="194421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Connecteur droit avec flèche 17"/>
          <p:cNvCxnSpPr/>
          <p:nvPr/>
        </p:nvCxnSpPr>
        <p:spPr>
          <a:xfrm>
            <a:off x="1619672" y="5517232"/>
            <a:ext cx="1872208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Connecteur droit avec flèche 19"/>
          <p:cNvCxnSpPr/>
          <p:nvPr/>
        </p:nvCxnSpPr>
        <p:spPr>
          <a:xfrm flipV="1">
            <a:off x="1619672" y="6165304"/>
            <a:ext cx="252028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tx2"/>
                </a:solidFill>
              </a:rPr>
              <a:t>LE TERMINAL SOIP</a:t>
            </a:r>
            <a:endParaRPr lang="fr-FR" dirty="0"/>
          </a:p>
        </p:txBody>
      </p:sp>
      <p:pic>
        <p:nvPicPr>
          <p:cNvPr id="6146" name="Picture 2" descr="Q:\4- Service Formation_Sports\CAPTURE D ECRAN PRISE D APPEL\TERMINAL SOIP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82991" y="1600200"/>
            <a:ext cx="1378017" cy="48531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>
                <a:solidFill>
                  <a:schemeClr val="tx2"/>
                </a:solidFill>
              </a:rPr>
              <a:t>LE REPERTOIRE</a:t>
            </a:r>
            <a:endParaRPr lang="fr-FR" dirty="0"/>
          </a:p>
        </p:txBody>
      </p:sp>
      <p:pic>
        <p:nvPicPr>
          <p:cNvPr id="7170" name="Picture 2" descr="Q:\4- Service Formation_Sports\CAPTURE D ECRAN PRISE D APPEL\REPERTOIRE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40247" y="1600200"/>
            <a:ext cx="863506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>
                <a:solidFill>
                  <a:schemeClr val="tx2"/>
                </a:solidFill>
              </a:rPr>
              <a:t>RESSOURCES OPERATIONNELLE</a:t>
            </a:r>
            <a:endParaRPr lang="fr-FR" dirty="0"/>
          </a:p>
        </p:txBody>
      </p:sp>
      <p:pic>
        <p:nvPicPr>
          <p:cNvPr id="8194" name="Picture 2" descr="Q:\4- Service Formation_Sports\CAPTURE D ECRAN PRISE D APPEL\SYNOPTIQUE DES MOYENS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276872"/>
            <a:ext cx="7848872" cy="4248472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1691680" y="1268760"/>
            <a:ext cx="936104" cy="5040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000" dirty="0" smtClean="0">
                <a:solidFill>
                  <a:schemeClr val="tx1"/>
                </a:solidFill>
              </a:rPr>
              <a:t>EFFECTIFS DISPONIBLE EN CIS</a:t>
            </a:r>
            <a:endParaRPr lang="fr-FR" sz="1000" dirty="0">
              <a:solidFill>
                <a:schemeClr val="tx1"/>
              </a:solidFill>
            </a:endParaRPr>
          </a:p>
        </p:txBody>
      </p:sp>
      <p:cxnSp>
        <p:nvCxnSpPr>
          <p:cNvPr id="5" name="Connecteur droit avec flèche 4"/>
          <p:cNvCxnSpPr/>
          <p:nvPr/>
        </p:nvCxnSpPr>
        <p:spPr>
          <a:xfrm>
            <a:off x="2627784" y="1484784"/>
            <a:ext cx="864096" cy="10801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3347864" y="1268760"/>
            <a:ext cx="936104" cy="50405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dirty="0" smtClean="0">
                <a:solidFill>
                  <a:schemeClr val="tx1"/>
                </a:solidFill>
              </a:rPr>
              <a:t>EFFECTIFS SAV DISPONIBLE EN CIS</a:t>
            </a:r>
            <a:endParaRPr lang="fr-FR" sz="1000" dirty="0">
              <a:solidFill>
                <a:schemeClr val="tx1"/>
              </a:solidFill>
            </a:endParaRPr>
          </a:p>
        </p:txBody>
      </p:sp>
      <p:cxnSp>
        <p:nvCxnSpPr>
          <p:cNvPr id="9" name="Connecteur droit avec flèche 8"/>
          <p:cNvCxnSpPr>
            <a:stCxn id="8" idx="2"/>
          </p:cNvCxnSpPr>
          <p:nvPr/>
        </p:nvCxnSpPr>
        <p:spPr>
          <a:xfrm>
            <a:off x="3815916" y="1772816"/>
            <a:ext cx="828092" cy="10081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4788024" y="1196752"/>
            <a:ext cx="1080120" cy="72008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dirty="0" smtClean="0">
                <a:solidFill>
                  <a:schemeClr val="tx1"/>
                </a:solidFill>
              </a:rPr>
              <a:t>EFFECTIFS SAV EN MANQUE DE PERSONNEL EN CIS</a:t>
            </a:r>
            <a:endParaRPr lang="fr-FR" sz="1000" dirty="0">
              <a:solidFill>
                <a:schemeClr val="tx1"/>
              </a:solidFill>
            </a:endParaRPr>
          </a:p>
        </p:txBody>
      </p:sp>
      <p:cxnSp>
        <p:nvCxnSpPr>
          <p:cNvPr id="12" name="Connecteur droit avec flèche 11"/>
          <p:cNvCxnSpPr/>
          <p:nvPr/>
        </p:nvCxnSpPr>
        <p:spPr>
          <a:xfrm flipH="1">
            <a:off x="5004048" y="1916832"/>
            <a:ext cx="288032" cy="9361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6156176" y="1196752"/>
            <a:ext cx="1080120" cy="72008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dirty="0" smtClean="0">
                <a:solidFill>
                  <a:schemeClr val="tx1"/>
                </a:solidFill>
              </a:rPr>
              <a:t>0 A L’EFFECTIF</a:t>
            </a:r>
            <a:endParaRPr lang="fr-FR" sz="1000" dirty="0">
              <a:solidFill>
                <a:schemeClr val="tx1"/>
              </a:solidFill>
            </a:endParaRPr>
          </a:p>
        </p:txBody>
      </p:sp>
      <p:cxnSp>
        <p:nvCxnSpPr>
          <p:cNvPr id="16" name="Connecteur droit avec flèche 15"/>
          <p:cNvCxnSpPr/>
          <p:nvPr/>
        </p:nvCxnSpPr>
        <p:spPr>
          <a:xfrm flipH="1">
            <a:off x="6228184" y="1916832"/>
            <a:ext cx="288032" cy="8640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94</Words>
  <Application>Microsoft Office PowerPoint</Application>
  <PresentationFormat>Affichage à l'écran (4:3)</PresentationFormat>
  <Paragraphs>28</Paragraphs>
  <Slides>9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0" baseType="lpstr">
      <vt:lpstr>Thème Office</vt:lpstr>
      <vt:lpstr>Diapositive 1</vt:lpstr>
      <vt:lpstr>LE BANDEAU TELEPHONIQUE </vt:lpstr>
      <vt:lpstr>LA FENETRE DE RECPTION DES ALERTES</vt:lpstr>
      <vt:lpstr>LA GRILLE D’ALERTE</vt:lpstr>
      <vt:lpstr>LE SYNOPTIQUE DES MOYENS</vt:lpstr>
      <vt:lpstr>LE SYNOPTIQUE DES INTERVENTIONS</vt:lpstr>
      <vt:lpstr>LE TERMINAL SOIP</vt:lpstr>
      <vt:lpstr>LE REPERTOIRE</vt:lpstr>
      <vt:lpstr>RESSOURCES OPERATIONNELLE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CTA - Chef de Salle</dc:creator>
  <cp:lastModifiedBy>CTA - Chef de Salle</cp:lastModifiedBy>
  <cp:revision>9</cp:revision>
  <dcterms:created xsi:type="dcterms:W3CDTF">2019-01-19T17:11:39Z</dcterms:created>
  <dcterms:modified xsi:type="dcterms:W3CDTF">2019-01-21T00:08:35Z</dcterms:modified>
</cp:coreProperties>
</file>