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58" r:id="rId5"/>
    <p:sldId id="259" r:id="rId6"/>
    <p:sldId id="260" r:id="rId7"/>
    <p:sldId id="262" r:id="rId8"/>
    <p:sldId id="261" r:id="rId9"/>
    <p:sldId id="264" r:id="rId10"/>
    <p:sldId id="263" r:id="rId11"/>
    <p:sldId id="266" r:id="rId12"/>
  </p:sldIdLst>
  <p:sldSz cx="9144000" cy="6858000" type="screen4x3"/>
  <p:notesSz cx="7099300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55F71-0DEC-4A82-8AC3-EFA49942E4BB}" type="datetimeFigureOut">
              <a:rPr lang="fr-FR" smtClean="0"/>
              <a:pPr/>
              <a:t>27/01/2019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05326-6030-4E86-A0F7-E806CB54E0B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55F71-0DEC-4A82-8AC3-EFA49942E4BB}" type="datetimeFigureOut">
              <a:rPr lang="fr-FR" smtClean="0"/>
              <a:pPr/>
              <a:t>27/01/2019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05326-6030-4E86-A0F7-E806CB54E0B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55F71-0DEC-4A82-8AC3-EFA49942E4BB}" type="datetimeFigureOut">
              <a:rPr lang="fr-FR" smtClean="0"/>
              <a:pPr/>
              <a:t>27/01/2019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05326-6030-4E86-A0F7-E806CB54E0B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55F71-0DEC-4A82-8AC3-EFA49942E4BB}" type="datetimeFigureOut">
              <a:rPr lang="fr-FR" smtClean="0"/>
              <a:pPr/>
              <a:t>27/01/2019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05326-6030-4E86-A0F7-E806CB54E0B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55F71-0DEC-4A82-8AC3-EFA49942E4BB}" type="datetimeFigureOut">
              <a:rPr lang="fr-FR" smtClean="0"/>
              <a:pPr/>
              <a:t>27/01/2019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05326-6030-4E86-A0F7-E806CB54E0B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55F71-0DEC-4A82-8AC3-EFA49942E4BB}" type="datetimeFigureOut">
              <a:rPr lang="fr-FR" smtClean="0"/>
              <a:pPr/>
              <a:t>27/01/2019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05326-6030-4E86-A0F7-E806CB54E0B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55F71-0DEC-4A82-8AC3-EFA49942E4BB}" type="datetimeFigureOut">
              <a:rPr lang="fr-FR" smtClean="0"/>
              <a:pPr/>
              <a:t>27/01/2019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05326-6030-4E86-A0F7-E806CB54E0B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55F71-0DEC-4A82-8AC3-EFA49942E4BB}" type="datetimeFigureOut">
              <a:rPr lang="fr-FR" smtClean="0"/>
              <a:pPr/>
              <a:t>27/01/2019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05326-6030-4E86-A0F7-E806CB54E0B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55F71-0DEC-4A82-8AC3-EFA49942E4BB}" type="datetimeFigureOut">
              <a:rPr lang="fr-FR" smtClean="0"/>
              <a:pPr/>
              <a:t>27/01/2019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05326-6030-4E86-A0F7-E806CB54E0B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55F71-0DEC-4A82-8AC3-EFA49942E4BB}" type="datetimeFigureOut">
              <a:rPr lang="fr-FR" smtClean="0"/>
              <a:pPr/>
              <a:t>27/01/2019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05326-6030-4E86-A0F7-E806CB54E0B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55F71-0DEC-4A82-8AC3-EFA49942E4BB}" type="datetimeFigureOut">
              <a:rPr lang="fr-FR" smtClean="0"/>
              <a:pPr/>
              <a:t>27/01/2019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05326-6030-4E86-A0F7-E806CB54E0B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755F71-0DEC-4A82-8AC3-EFA49942E4BB}" type="datetimeFigureOut">
              <a:rPr lang="fr-FR" smtClean="0"/>
              <a:pPr/>
              <a:t>27/01/2019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305326-6030-4E86-A0F7-E806CB54E0B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rme libre 54"/>
          <p:cNvSpPr>
            <a:spLocks/>
          </p:cNvSpPr>
          <p:nvPr/>
        </p:nvSpPr>
        <p:spPr bwMode="auto">
          <a:xfrm>
            <a:off x="467544" y="188640"/>
            <a:ext cx="8535392" cy="1887538"/>
          </a:xfrm>
          <a:custGeom>
            <a:avLst/>
            <a:gdLst>
              <a:gd name="T0" fmla="*/ 0 w 6869430"/>
              <a:gd name="T1" fmla="*/ 1107699 h 1375997"/>
              <a:gd name="T2" fmla="*/ 11401 w 6869430"/>
              <a:gd name="T3" fmla="*/ 7912 h 1375997"/>
              <a:gd name="T4" fmla="*/ 6852285 w 6869430"/>
              <a:gd name="T5" fmla="*/ 0 h 1375997"/>
              <a:gd name="T6" fmla="*/ 6852285 w 6869430"/>
              <a:gd name="T7" fmla="*/ 1905000 h 1375997"/>
              <a:gd name="T8" fmla="*/ 6401927 w 6869430"/>
              <a:gd name="T9" fmla="*/ 1729106 h 1375997"/>
              <a:gd name="T10" fmla="*/ 5033750 w 6869430"/>
              <a:gd name="T11" fmla="*/ 1271905 h 1375997"/>
              <a:gd name="T12" fmla="*/ 4121632 w 6869430"/>
              <a:gd name="T13" fmla="*/ 1160145 h 1375997"/>
              <a:gd name="T14" fmla="*/ 2867470 w 6869430"/>
              <a:gd name="T15" fmla="*/ 1080135 h 1375997"/>
              <a:gd name="T16" fmla="*/ 2069367 w 6869430"/>
              <a:gd name="T17" fmla="*/ 1080135 h 1375997"/>
              <a:gd name="T18" fmla="*/ 1385279 w 6869430"/>
              <a:gd name="T19" fmla="*/ 1080135 h 1375997"/>
              <a:gd name="T20" fmla="*/ 0 w 6869430"/>
              <a:gd name="T21" fmla="*/ 1107699 h 1375997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6869430" h="1375997">
                <a:moveTo>
                  <a:pt x="0" y="800100"/>
                </a:moveTo>
                <a:lnTo>
                  <a:pt x="11430" y="5715"/>
                </a:lnTo>
                <a:lnTo>
                  <a:pt x="6869430" y="0"/>
                </a:lnTo>
                <a:lnTo>
                  <a:pt x="6869430" y="1375997"/>
                </a:lnTo>
                <a:lnTo>
                  <a:pt x="6417945" y="1248947"/>
                </a:lnTo>
                <a:cubicBezTo>
                  <a:pt x="6035040" y="1012258"/>
                  <a:pt x="5806440" y="1101732"/>
                  <a:pt x="5046345" y="918707"/>
                </a:cubicBezTo>
                <a:lnTo>
                  <a:pt x="4131945" y="837982"/>
                </a:lnTo>
                <a:lnTo>
                  <a:pt x="2874645" y="780190"/>
                </a:lnTo>
                <a:lnTo>
                  <a:pt x="2074545" y="780190"/>
                </a:lnTo>
                <a:lnTo>
                  <a:pt x="1388745" y="780190"/>
                </a:lnTo>
                <a:lnTo>
                  <a:pt x="0" y="800100"/>
                </a:lnTo>
                <a:close/>
              </a:path>
            </a:pathLst>
          </a:custGeom>
          <a:gradFill rotWithShape="1">
            <a:gsLst>
              <a:gs pos="0">
                <a:srgbClr val="D99594"/>
              </a:gs>
              <a:gs pos="100000">
                <a:srgbClr val="F8EAEA">
                  <a:alpha val="60001"/>
                </a:srgbClr>
              </a:gs>
            </a:gsLst>
            <a:lin ang="5400000" scaled="1"/>
          </a:gradFill>
          <a:ln w="9525">
            <a:solidFill>
              <a:srgbClr val="D99594"/>
            </a:solidFill>
            <a:round/>
            <a:headEnd/>
            <a:tailEnd/>
          </a:ln>
          <a:effectLst>
            <a:outerShdw dist="107763" dir="8100000" algn="ctr" rotWithShape="0">
              <a:srgbClr val="000000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5" name="Image 4" descr="https://www.pompiercenter.com/images/sdis/logos/14logo_SDIS14.jpg"/>
          <p:cNvPicPr/>
          <p:nvPr/>
        </p:nvPicPr>
        <p:blipFill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grayscl/>
            <a:biLevel thresh="50000"/>
          </a:blip>
          <a:srcRect/>
          <a:stretch>
            <a:fillRect/>
          </a:stretch>
        </p:blipFill>
        <p:spPr bwMode="auto">
          <a:xfrm>
            <a:off x="7956376" y="476672"/>
            <a:ext cx="765696" cy="962167"/>
          </a:xfrm>
          <a:prstGeom prst="rect">
            <a:avLst/>
          </a:prstGeom>
          <a:noFill/>
        </p:spPr>
      </p:pic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1043608" y="476672"/>
            <a:ext cx="4896544" cy="744538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  <p:txBody>
          <a:bodyPr vert="horz" wrap="square" lIns="7200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 Rounded MT Bold" charset="0"/>
                <a:cs typeface="Arial" pitchFamily="34" charset="0"/>
              </a:rPr>
              <a:t>Centre de Secours</a:t>
            </a:r>
            <a:r>
              <a:rPr kumimoji="0" lang="fr-FR" sz="2000" b="0" i="0" u="none" strike="noStrike" cap="none" normalizeH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 Rounded MT Bold" charset="0"/>
                <a:cs typeface="Arial" pitchFamily="34" charset="0"/>
              </a:rPr>
              <a:t> du CTA/ CODIS 14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331640" y="3105835"/>
            <a:ext cx="612068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4400" b="1" dirty="0" smtClean="0">
                <a:solidFill>
                  <a:schemeClr val="tx2"/>
                </a:solidFill>
              </a:rPr>
              <a:t>LES ENGINS D’APPUIS</a:t>
            </a:r>
            <a:endParaRPr lang="fr-FR" sz="4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200" y="692249"/>
            <a:ext cx="20348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fr-FR" sz="1400" b="1" dirty="0" smtClean="0">
                <a:solidFill>
                  <a:schemeClr val="tx2"/>
                </a:solidFill>
              </a:rPr>
              <a:t>POSTE MEDICAL AVANCE</a:t>
            </a:r>
            <a:endParaRPr lang="fr-FR" sz="1400" dirty="0"/>
          </a:p>
        </p:txBody>
      </p:sp>
      <p:pic>
        <p:nvPicPr>
          <p:cNvPr id="20482" name="Picture 2" descr="C:\Users\chef.salle.cta\Desktop\3236968805_2_9_SOIWoMs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636912"/>
            <a:ext cx="2952328" cy="1832985"/>
          </a:xfrm>
          <a:prstGeom prst="rect">
            <a:avLst/>
          </a:prstGeom>
          <a:noFill/>
        </p:spPr>
      </p:pic>
      <p:pic>
        <p:nvPicPr>
          <p:cNvPr id="20483" name="Picture 3" descr="C:\Users\chef.salle.cta\Desktop\copie_de_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2636912"/>
            <a:ext cx="2736304" cy="1820486"/>
          </a:xfrm>
          <a:prstGeom prst="rect">
            <a:avLst/>
          </a:prstGeom>
          <a:noFill/>
        </p:spPr>
      </p:pic>
      <p:sp>
        <p:nvSpPr>
          <p:cNvPr id="7" name="ZoneTexte 6"/>
          <p:cNvSpPr txBox="1"/>
          <p:nvPr/>
        </p:nvSpPr>
        <p:spPr>
          <a:xfrm>
            <a:off x="1475656" y="4869160"/>
            <a:ext cx="14879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b="1" dirty="0" smtClean="0"/>
              <a:t>Véhicule PMA</a:t>
            </a:r>
          </a:p>
          <a:p>
            <a:r>
              <a:rPr lang="fr-FR" sz="1000" dirty="0" smtClean="0"/>
              <a:t>CIS BRETTEVILLE S/ LAIZE</a:t>
            </a:r>
            <a:endParaRPr lang="fr-FR" sz="1000" dirty="0"/>
          </a:p>
        </p:txBody>
      </p:sp>
      <p:sp>
        <p:nvSpPr>
          <p:cNvPr id="8" name="ZoneTexte 7"/>
          <p:cNvSpPr txBox="1"/>
          <p:nvPr/>
        </p:nvSpPr>
        <p:spPr>
          <a:xfrm>
            <a:off x="5652120" y="4869160"/>
            <a:ext cx="107657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 smtClean="0"/>
              <a:t>Berces PMA</a:t>
            </a:r>
          </a:p>
          <a:p>
            <a:r>
              <a:rPr lang="fr-FR" sz="1000" dirty="0" smtClean="0"/>
              <a:t>CSP LISIEUX</a:t>
            </a:r>
          </a:p>
          <a:p>
            <a:r>
              <a:rPr lang="fr-FR" sz="1000" dirty="0" smtClean="0"/>
              <a:t>CIS VIRE</a:t>
            </a:r>
            <a:endParaRPr lang="fr-FR" sz="1000" dirty="0"/>
          </a:p>
        </p:txBody>
      </p:sp>
      <p:sp>
        <p:nvSpPr>
          <p:cNvPr id="9" name="Rectangle 8"/>
          <p:cNvSpPr/>
          <p:nvPr/>
        </p:nvSpPr>
        <p:spPr>
          <a:xfrm>
            <a:off x="539552" y="1484784"/>
            <a:ext cx="81018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00" dirty="0" smtClean="0"/>
              <a:t>Ceux sont des engins ou berces équipés de structures gonflables,  brancards , bouteilles d’oxygène, </a:t>
            </a:r>
            <a:r>
              <a:rPr lang="fr-FR" sz="1000" dirty="0" err="1" smtClean="0"/>
              <a:t>etc</a:t>
            </a:r>
            <a:r>
              <a:rPr lang="fr-FR" sz="1000" dirty="0" smtClean="0"/>
              <a:t>, permettant d’accueillir de nombreuses victimes.</a:t>
            </a:r>
          </a:p>
          <a:p>
            <a:r>
              <a:rPr lang="fr-FR" sz="1000" dirty="0" smtClean="0"/>
              <a:t>Ils ont armés par 2 hommes, appuyés par un Fourgon Pompe Tonne.</a:t>
            </a:r>
            <a:endParaRPr lang="fr-FR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548680"/>
            <a:ext cx="312630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b="1" dirty="0" smtClean="0">
                <a:solidFill>
                  <a:schemeClr val="tx2"/>
                </a:solidFill>
              </a:rPr>
              <a:t>VEHICULE POSTE DE COMMANDEMENT</a:t>
            </a:r>
            <a:endParaRPr lang="fr-FR" sz="1400" dirty="0"/>
          </a:p>
        </p:txBody>
      </p:sp>
      <p:pic>
        <p:nvPicPr>
          <p:cNvPr id="23555" name="Picture 3" descr="C:\Users\chef.salle.cta\Desktop\926d16c372570c9bfec82f6b647a7970-pres-de-caen-gaz-irritant-un-club-de-sports-evacue_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1844824"/>
            <a:ext cx="4224511" cy="3165031"/>
          </a:xfrm>
          <a:prstGeom prst="rect">
            <a:avLst/>
          </a:prstGeom>
          <a:noFill/>
        </p:spPr>
      </p:pic>
      <p:sp>
        <p:nvSpPr>
          <p:cNvPr id="7" name="ZoneTexte 6"/>
          <p:cNvSpPr txBox="1"/>
          <p:nvPr/>
        </p:nvSpPr>
        <p:spPr>
          <a:xfrm>
            <a:off x="3563888" y="5229200"/>
            <a:ext cx="10887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b="1" dirty="0" smtClean="0"/>
              <a:t>VPC</a:t>
            </a:r>
          </a:p>
          <a:p>
            <a:r>
              <a:rPr lang="fr-FR" sz="1000" dirty="0" smtClean="0"/>
              <a:t>CIS OUISTREHAM</a:t>
            </a:r>
            <a:endParaRPr lang="fr-FR" sz="1000" dirty="0"/>
          </a:p>
        </p:txBody>
      </p:sp>
      <p:sp>
        <p:nvSpPr>
          <p:cNvPr id="8" name="ZoneTexte 7"/>
          <p:cNvSpPr txBox="1"/>
          <p:nvPr/>
        </p:nvSpPr>
        <p:spPr>
          <a:xfrm>
            <a:off x="611560" y="1196752"/>
            <a:ext cx="61926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 smtClean="0"/>
              <a:t>C’est un véhicule de commandement qui pour but de créer une structure commandement sur un sinistre.</a:t>
            </a:r>
          </a:p>
          <a:p>
            <a:r>
              <a:rPr lang="fr-FR" sz="1000" dirty="0" smtClean="0"/>
              <a:t>Il est armé par 2 hommes, puis renforcer par la chaîne commandement.</a:t>
            </a:r>
            <a:endParaRPr lang="fr-FR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chef.salle.cta\Desktop\2868065512_small_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636912"/>
            <a:ext cx="3312368" cy="1892677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467544" y="764704"/>
            <a:ext cx="734481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b="1" dirty="0" smtClean="0">
                <a:solidFill>
                  <a:schemeClr val="tx2"/>
                </a:solidFill>
              </a:rPr>
              <a:t>LES DEVIDOIRS AUTOMOBILES</a:t>
            </a:r>
            <a:endParaRPr lang="fr-FR" sz="1400" dirty="0"/>
          </a:p>
        </p:txBody>
      </p:sp>
      <p:pic>
        <p:nvPicPr>
          <p:cNvPr id="1028" name="Picture 4" descr="C:\Users\chef.salle.cta\Desktop\imag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924944"/>
            <a:ext cx="3024336" cy="1547242"/>
          </a:xfrm>
          <a:prstGeom prst="rect">
            <a:avLst/>
          </a:prstGeom>
          <a:noFill/>
        </p:spPr>
      </p:pic>
      <p:sp>
        <p:nvSpPr>
          <p:cNvPr id="8" name="ZoneTexte 7"/>
          <p:cNvSpPr txBox="1"/>
          <p:nvPr/>
        </p:nvSpPr>
        <p:spPr>
          <a:xfrm>
            <a:off x="1835696" y="5085184"/>
            <a:ext cx="1268296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smtClean="0"/>
              <a:t>ARGENCES</a:t>
            </a:r>
          </a:p>
          <a:p>
            <a:r>
              <a:rPr lang="fr-FR" sz="1000" dirty="0" smtClean="0"/>
              <a:t>BAYEUX</a:t>
            </a:r>
          </a:p>
          <a:p>
            <a:r>
              <a:rPr lang="fr-FR" sz="1000" dirty="0" smtClean="0"/>
              <a:t>CONDE S/ NOIREAU</a:t>
            </a:r>
          </a:p>
          <a:p>
            <a:r>
              <a:rPr lang="fr-FR" sz="1000" dirty="0" smtClean="0"/>
              <a:t>LISIEUX</a:t>
            </a:r>
          </a:p>
          <a:p>
            <a:r>
              <a:rPr lang="fr-FR" sz="1000" dirty="0" smtClean="0"/>
              <a:t>ST PIERRE SUR DIVES</a:t>
            </a:r>
          </a:p>
          <a:p>
            <a:r>
              <a:rPr lang="fr-FR" sz="1000" dirty="0" smtClean="0"/>
              <a:t>TREVIERES</a:t>
            </a:r>
          </a:p>
          <a:p>
            <a:r>
              <a:rPr lang="fr-FR" sz="1000" dirty="0" smtClean="0"/>
              <a:t>VIRE</a:t>
            </a:r>
            <a:endParaRPr lang="fr-FR" sz="1000" dirty="0"/>
          </a:p>
        </p:txBody>
      </p:sp>
      <p:sp>
        <p:nvSpPr>
          <p:cNvPr id="9" name="ZoneTexte 8"/>
          <p:cNvSpPr txBox="1"/>
          <p:nvPr/>
        </p:nvSpPr>
        <p:spPr>
          <a:xfrm>
            <a:off x="5868144" y="5085184"/>
            <a:ext cx="70403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smtClean="0"/>
              <a:t>TOUQUES</a:t>
            </a:r>
            <a:endParaRPr lang="fr-FR" sz="1000" dirty="0"/>
          </a:p>
        </p:txBody>
      </p:sp>
      <p:sp>
        <p:nvSpPr>
          <p:cNvPr id="10" name="ZoneTexte 9"/>
          <p:cNvSpPr txBox="1"/>
          <p:nvPr/>
        </p:nvSpPr>
        <p:spPr>
          <a:xfrm>
            <a:off x="683568" y="1628800"/>
            <a:ext cx="727635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smtClean="0"/>
              <a:t>Ceux sont des engins ou berces armés de 800 à 1200 mètres de tuyaux de110, qui permettent l’alimentation en eau des engins pompes.</a:t>
            </a:r>
          </a:p>
          <a:p>
            <a:r>
              <a:rPr lang="fr-FR" sz="1000" dirty="0" smtClean="0"/>
              <a:t>Ils sont armés par 3 hommes et tractent une Moto Pompe Remorquable.</a:t>
            </a:r>
          </a:p>
          <a:p>
            <a:endParaRPr lang="fr-FR" sz="1000" dirty="0"/>
          </a:p>
        </p:txBody>
      </p:sp>
      <p:sp>
        <p:nvSpPr>
          <p:cNvPr id="11" name="ZoneTexte 10"/>
          <p:cNvSpPr txBox="1"/>
          <p:nvPr/>
        </p:nvSpPr>
        <p:spPr>
          <a:xfrm>
            <a:off x="2195736" y="4581128"/>
            <a:ext cx="4032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 smtClean="0"/>
              <a:t>DA</a:t>
            </a:r>
            <a:endParaRPr lang="fr-FR" sz="1400" b="1" dirty="0"/>
          </a:p>
        </p:txBody>
      </p:sp>
      <p:sp>
        <p:nvSpPr>
          <p:cNvPr id="12" name="ZoneTexte 11"/>
          <p:cNvSpPr txBox="1"/>
          <p:nvPr/>
        </p:nvSpPr>
        <p:spPr>
          <a:xfrm>
            <a:off x="5868144" y="4653136"/>
            <a:ext cx="6078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 smtClean="0"/>
              <a:t>CDHR</a:t>
            </a:r>
            <a:endParaRPr lang="fr-FR" sz="14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395536" y="836712"/>
            <a:ext cx="8229600" cy="490066"/>
          </a:xfrm>
        </p:spPr>
        <p:txBody>
          <a:bodyPr>
            <a:normAutofit fontScale="90000"/>
          </a:bodyPr>
          <a:lstStyle/>
          <a:p>
            <a:pPr algn="l"/>
            <a:r>
              <a:rPr lang="fr-FR" sz="1600" b="1" dirty="0" smtClean="0">
                <a:solidFill>
                  <a:schemeClr val="tx2"/>
                </a:solidFill>
              </a:rPr>
              <a:t>FOURGON DEVIDOIR GRANDE CAPACITE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pic>
        <p:nvPicPr>
          <p:cNvPr id="22530" name="Picture 2" descr="C:\Users\chef.salle.cta\Desktop\image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2204864"/>
            <a:ext cx="3776396" cy="2520280"/>
          </a:xfrm>
          <a:prstGeom prst="rect">
            <a:avLst/>
          </a:prstGeom>
          <a:noFill/>
        </p:spPr>
      </p:pic>
      <p:sp>
        <p:nvSpPr>
          <p:cNvPr id="6" name="ZoneTexte 5"/>
          <p:cNvSpPr txBox="1"/>
          <p:nvPr/>
        </p:nvSpPr>
        <p:spPr>
          <a:xfrm>
            <a:off x="3635896" y="4869160"/>
            <a:ext cx="64807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smtClean="0"/>
              <a:t>FDPG</a:t>
            </a:r>
          </a:p>
          <a:p>
            <a:pPr algn="ctr"/>
            <a:endParaRPr lang="fr-FR" sz="1400" b="1" dirty="0" smtClean="0"/>
          </a:p>
          <a:p>
            <a:pPr algn="ctr"/>
            <a:r>
              <a:rPr lang="fr-FR" sz="1000" dirty="0" smtClean="0"/>
              <a:t>CSP IFS</a:t>
            </a:r>
            <a:endParaRPr lang="fr-FR" sz="1000" dirty="0"/>
          </a:p>
        </p:txBody>
      </p:sp>
      <p:sp>
        <p:nvSpPr>
          <p:cNvPr id="7" name="Rectangle 6"/>
          <p:cNvSpPr/>
          <p:nvPr/>
        </p:nvSpPr>
        <p:spPr>
          <a:xfrm>
            <a:off x="251520" y="1124744"/>
            <a:ext cx="619268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dirty="0" smtClean="0"/>
              <a:t>C’est un engin armé de 2000 mètres de tuyaux de110, qui permet l’alimentation en eau des engins pompes.</a:t>
            </a:r>
          </a:p>
          <a:p>
            <a:r>
              <a:rPr lang="fr-FR" sz="1000" dirty="0" smtClean="0"/>
              <a:t>Il est muni d’une pompe 3000/15.</a:t>
            </a:r>
          </a:p>
          <a:p>
            <a:r>
              <a:rPr lang="fr-FR" sz="1000" dirty="0" smtClean="0"/>
              <a:t>Il est armé au minimum par 3 jusqu’à 6 hommes et tracte une Moto Pompe Remorquable.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836712"/>
            <a:ext cx="8229600" cy="490066"/>
          </a:xfrm>
        </p:spPr>
        <p:txBody>
          <a:bodyPr>
            <a:normAutofit fontScale="90000"/>
          </a:bodyPr>
          <a:lstStyle/>
          <a:p>
            <a:pPr algn="l"/>
            <a:r>
              <a:rPr lang="fr-FR" sz="1600" b="1" dirty="0" smtClean="0">
                <a:solidFill>
                  <a:schemeClr val="tx2"/>
                </a:solidFill>
              </a:rPr>
              <a:t>CAMION CITERNE GRANDE CAPACITE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sz="1100" dirty="0"/>
          </a:p>
        </p:txBody>
      </p:sp>
      <p:pic>
        <p:nvPicPr>
          <p:cNvPr id="15363" name="Picture 3" descr="C:\Users\chef.salle.cta\Desktop\3087010611_1_5_ubQEfe0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2132856"/>
            <a:ext cx="4081636" cy="2585036"/>
          </a:xfrm>
          <a:prstGeom prst="rect">
            <a:avLst/>
          </a:prstGeom>
          <a:noFill/>
        </p:spPr>
      </p:pic>
      <p:sp>
        <p:nvSpPr>
          <p:cNvPr id="6" name="ZoneTexte 5"/>
          <p:cNvSpPr txBox="1"/>
          <p:nvPr/>
        </p:nvSpPr>
        <p:spPr>
          <a:xfrm>
            <a:off x="3563888" y="4869160"/>
            <a:ext cx="1487908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b="1" dirty="0" smtClean="0"/>
              <a:t>CCGC</a:t>
            </a:r>
          </a:p>
          <a:p>
            <a:r>
              <a:rPr lang="fr-FR" sz="1000" dirty="0" smtClean="0"/>
              <a:t>CIS AUNAY S/ ODON</a:t>
            </a:r>
          </a:p>
          <a:p>
            <a:r>
              <a:rPr lang="fr-FR" sz="1000" dirty="0" smtClean="0"/>
              <a:t>CIS BALLEROY</a:t>
            </a:r>
          </a:p>
          <a:p>
            <a:r>
              <a:rPr lang="fr-FR" sz="1000" dirty="0" smtClean="0"/>
              <a:t>CIS BRETTEVILLE S/ LAIZE</a:t>
            </a:r>
          </a:p>
          <a:p>
            <a:r>
              <a:rPr lang="fr-FR" sz="1000" dirty="0" smtClean="0"/>
              <a:t>CIS CLECY</a:t>
            </a:r>
          </a:p>
          <a:p>
            <a:r>
              <a:rPr lang="fr-FR" sz="1000" dirty="0" smtClean="0"/>
              <a:t>CIS ISIGNY S/ MER</a:t>
            </a:r>
          </a:p>
          <a:p>
            <a:r>
              <a:rPr lang="fr-FR" sz="1000" dirty="0" smtClean="0"/>
              <a:t>CIS LIVAROT</a:t>
            </a:r>
          </a:p>
          <a:p>
            <a:r>
              <a:rPr lang="fr-FR" sz="1000" dirty="0" smtClean="0"/>
              <a:t>CIS PONT L’EVEQUE</a:t>
            </a:r>
          </a:p>
          <a:p>
            <a:r>
              <a:rPr lang="fr-FR" sz="1000" dirty="0" smtClean="0"/>
              <a:t>CIS TRORAN</a:t>
            </a:r>
          </a:p>
          <a:p>
            <a:r>
              <a:rPr lang="fr-FR" sz="1000" dirty="0" smtClean="0"/>
              <a:t>CIS VASSY</a:t>
            </a:r>
            <a:endParaRPr lang="fr-FR" sz="1000" dirty="0"/>
          </a:p>
        </p:txBody>
      </p:sp>
      <p:sp>
        <p:nvSpPr>
          <p:cNvPr id="7" name="Rectangle 6"/>
          <p:cNvSpPr/>
          <p:nvPr/>
        </p:nvSpPr>
        <p:spPr>
          <a:xfrm>
            <a:off x="467544" y="1340768"/>
            <a:ext cx="7560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dirty="0" smtClean="0"/>
              <a:t>Ceux sont des engins  qui ont capacité de 8 à 10 000 litres d’eau, qui permettent l’alimentation en eau des engins pompes.</a:t>
            </a:r>
          </a:p>
          <a:p>
            <a:r>
              <a:rPr lang="fr-FR" sz="1000" dirty="0" smtClean="0"/>
              <a:t>Il est armé par 2 hommes.</a:t>
            </a:r>
            <a:endParaRPr lang="fr-FR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chef.salle.cta\Desktop\2ecc4cefe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2492896"/>
            <a:ext cx="3911600" cy="2608048"/>
          </a:xfrm>
          <a:prstGeom prst="rect">
            <a:avLst/>
          </a:prstGeom>
          <a:noFill/>
        </p:spPr>
      </p:pic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395536" y="836712"/>
            <a:ext cx="8229600" cy="490066"/>
          </a:xfrm>
        </p:spPr>
        <p:txBody>
          <a:bodyPr>
            <a:normAutofit fontScale="90000"/>
          </a:bodyPr>
          <a:lstStyle/>
          <a:p>
            <a:pPr algn="l"/>
            <a:r>
              <a:rPr lang="fr-FR" sz="1600" b="1" dirty="0" smtClean="0">
                <a:solidFill>
                  <a:schemeClr val="tx2"/>
                </a:solidFill>
              </a:rPr>
              <a:t>FOURGON MOUSSE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3851920" y="5157192"/>
            <a:ext cx="9348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b="1" dirty="0" smtClean="0"/>
              <a:t>FMO</a:t>
            </a:r>
          </a:p>
          <a:p>
            <a:r>
              <a:rPr lang="fr-FR" sz="1000" dirty="0" smtClean="0"/>
              <a:t>CSP CAEN CVC</a:t>
            </a:r>
            <a:endParaRPr lang="fr-FR" sz="1000" dirty="0"/>
          </a:p>
        </p:txBody>
      </p:sp>
      <p:sp>
        <p:nvSpPr>
          <p:cNvPr id="8" name="ZoneTexte 7"/>
          <p:cNvSpPr txBox="1"/>
          <p:nvPr/>
        </p:nvSpPr>
        <p:spPr>
          <a:xfrm>
            <a:off x="755576" y="1340768"/>
            <a:ext cx="4572085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smtClean="0"/>
              <a:t>C’est un engin qui a une capacité de 8 000 litres d’eau et 2 000 d’émulseur.</a:t>
            </a:r>
          </a:p>
          <a:p>
            <a:r>
              <a:rPr lang="fr-FR" sz="1000" dirty="0" smtClean="0"/>
              <a:t>Il a pour mission l’extinction des feux d’hydrocarbure, d’entreprises, poids lourds,…, </a:t>
            </a:r>
          </a:p>
          <a:p>
            <a:r>
              <a:rPr lang="fr-FR" sz="1000" dirty="0" smtClean="0"/>
              <a:t>Il a également la fonction de CCGC.</a:t>
            </a:r>
          </a:p>
          <a:p>
            <a:r>
              <a:rPr lang="fr-FR" sz="1000" dirty="0" smtClean="0"/>
              <a:t>Il est armé par 2 hommes</a:t>
            </a:r>
          </a:p>
          <a:p>
            <a:endParaRPr lang="fr-FR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chef.salle.cta\Desktop\image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2492896"/>
            <a:ext cx="4536504" cy="2808313"/>
          </a:xfrm>
          <a:prstGeom prst="rect">
            <a:avLst/>
          </a:prstGeom>
          <a:noFill/>
        </p:spPr>
      </p:pic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395536" y="836712"/>
            <a:ext cx="8229600" cy="490066"/>
          </a:xfrm>
        </p:spPr>
        <p:txBody>
          <a:bodyPr>
            <a:normAutofit fontScale="90000"/>
          </a:bodyPr>
          <a:lstStyle/>
          <a:p>
            <a:pPr algn="l"/>
            <a:r>
              <a:rPr lang="fr-FR" sz="1600" b="1" dirty="0" smtClean="0">
                <a:solidFill>
                  <a:schemeClr val="tx2"/>
                </a:solidFill>
              </a:rPr>
              <a:t>CELLULE EMULSEUR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3995936" y="5445224"/>
            <a:ext cx="7168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 smtClean="0"/>
              <a:t>CEMUL</a:t>
            </a:r>
          </a:p>
          <a:p>
            <a:pPr algn="ctr"/>
            <a:r>
              <a:rPr lang="fr-FR" sz="1000" dirty="0" smtClean="0"/>
              <a:t>CSP IFS</a:t>
            </a:r>
            <a:endParaRPr lang="fr-FR" sz="1000" dirty="0"/>
          </a:p>
        </p:txBody>
      </p:sp>
      <p:sp>
        <p:nvSpPr>
          <p:cNvPr id="7" name="Rectangle 6"/>
          <p:cNvSpPr/>
          <p:nvPr/>
        </p:nvSpPr>
        <p:spPr>
          <a:xfrm>
            <a:off x="395536" y="1268760"/>
            <a:ext cx="633670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dirty="0" smtClean="0"/>
              <a:t>C’est une berce qui a une capacité 2 000 d’émulseur, tracté par un véhicule porteur.</a:t>
            </a:r>
          </a:p>
          <a:p>
            <a:r>
              <a:rPr lang="fr-FR" sz="1000" dirty="0" smtClean="0"/>
              <a:t>Il a pour mission l’extinction des feux d’hydrocarbure, d’entreprises, poids lourds,…,</a:t>
            </a:r>
          </a:p>
          <a:p>
            <a:r>
              <a:rPr lang="fr-FR" sz="1000" dirty="0" smtClean="0"/>
              <a:t> </a:t>
            </a:r>
          </a:p>
        </p:txBody>
      </p:sp>
      <p:sp>
        <p:nvSpPr>
          <p:cNvPr id="8" name="Rectangle 7"/>
          <p:cNvSpPr/>
          <p:nvPr/>
        </p:nvSpPr>
        <p:spPr>
          <a:xfrm>
            <a:off x="395536" y="1628800"/>
            <a:ext cx="154401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00" dirty="0" smtClean="0"/>
              <a:t>Il est armé par 2 hommes.</a:t>
            </a:r>
            <a:endParaRPr lang="fr-FR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200" y="692249"/>
            <a:ext cx="472244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fr-FR" sz="1400" b="1" dirty="0" smtClean="0">
                <a:solidFill>
                  <a:schemeClr val="tx2"/>
                </a:solidFill>
              </a:rPr>
              <a:t>CELLULE ECLAIRAGE VENTILATION ASSISTANCE RESPIRATOIRE</a:t>
            </a:r>
            <a:endParaRPr lang="fr-FR" sz="1400" dirty="0"/>
          </a:p>
        </p:txBody>
      </p:sp>
      <p:pic>
        <p:nvPicPr>
          <p:cNvPr id="19458" name="Picture 2" descr="C:\Users\chef.salle.cta\Desktop\3173612221_1_9_fthVkjT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2852936"/>
            <a:ext cx="3744416" cy="2397109"/>
          </a:xfrm>
          <a:prstGeom prst="rect">
            <a:avLst/>
          </a:prstGeom>
          <a:noFill/>
        </p:spPr>
      </p:pic>
      <p:sp>
        <p:nvSpPr>
          <p:cNvPr id="6" name="ZoneTexte 5"/>
          <p:cNvSpPr txBox="1"/>
          <p:nvPr/>
        </p:nvSpPr>
        <p:spPr>
          <a:xfrm>
            <a:off x="3779912" y="5373216"/>
            <a:ext cx="9348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b="1" dirty="0" smtClean="0"/>
              <a:t>CEVAR</a:t>
            </a:r>
          </a:p>
          <a:p>
            <a:r>
              <a:rPr lang="fr-FR" sz="1000" dirty="0" smtClean="0"/>
              <a:t>CSP CAEN CVC</a:t>
            </a:r>
            <a:endParaRPr lang="fr-FR" sz="1000" dirty="0"/>
          </a:p>
        </p:txBody>
      </p:sp>
      <p:sp>
        <p:nvSpPr>
          <p:cNvPr id="7" name="Rectangle 6"/>
          <p:cNvSpPr/>
          <p:nvPr/>
        </p:nvSpPr>
        <p:spPr>
          <a:xfrm>
            <a:off x="611560" y="1268760"/>
            <a:ext cx="647324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00" dirty="0" smtClean="0"/>
              <a:t>C’est une berce qui a pour mission l’éclairage d’un site d’intervention, la ventilation et le remplissage des bouteilles d’air.</a:t>
            </a:r>
          </a:p>
          <a:p>
            <a:r>
              <a:rPr lang="fr-FR" sz="1000" dirty="0" smtClean="0"/>
              <a:t>Il est armé par 2 hommes. </a:t>
            </a:r>
            <a:endParaRPr lang="fr-FR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chef.salle.cta\Desktop\image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420888"/>
            <a:ext cx="1872208" cy="1249469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467544" y="620688"/>
            <a:ext cx="180748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b="1" dirty="0" smtClean="0">
                <a:solidFill>
                  <a:schemeClr val="tx2"/>
                </a:solidFill>
              </a:rPr>
              <a:t>LES MOYENS AERIENS</a:t>
            </a:r>
            <a:endParaRPr lang="fr-FR" sz="1400" dirty="0"/>
          </a:p>
        </p:txBody>
      </p:sp>
      <p:sp>
        <p:nvSpPr>
          <p:cNvPr id="6" name="ZoneTexte 5"/>
          <p:cNvSpPr txBox="1"/>
          <p:nvPr/>
        </p:nvSpPr>
        <p:spPr>
          <a:xfrm>
            <a:off x="971600" y="3789040"/>
            <a:ext cx="4619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 smtClean="0"/>
              <a:t>EPC</a:t>
            </a:r>
            <a:endParaRPr lang="fr-FR" sz="1400" b="1" dirty="0"/>
          </a:p>
        </p:txBody>
      </p:sp>
      <p:pic>
        <p:nvPicPr>
          <p:cNvPr id="18435" name="Picture 3" descr="C:\Users\chef.salle.cta\Desktop\2901613053_small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2348880"/>
            <a:ext cx="2065412" cy="1224136"/>
          </a:xfrm>
          <a:prstGeom prst="rect">
            <a:avLst/>
          </a:prstGeom>
          <a:noFill/>
        </p:spPr>
      </p:pic>
      <p:sp>
        <p:nvSpPr>
          <p:cNvPr id="8" name="ZoneTexte 7"/>
          <p:cNvSpPr txBox="1"/>
          <p:nvPr/>
        </p:nvSpPr>
        <p:spPr>
          <a:xfrm>
            <a:off x="3059832" y="3717032"/>
            <a:ext cx="822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 smtClean="0"/>
              <a:t>EPS 30m</a:t>
            </a:r>
            <a:endParaRPr lang="fr-FR" sz="1400" b="1" dirty="0"/>
          </a:p>
        </p:txBody>
      </p:sp>
      <p:pic>
        <p:nvPicPr>
          <p:cNvPr id="18436" name="Picture 4" descr="C:\Users\chef.salle.cta\Desktop\3050225073_1_17_vsMiG7jU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2348880"/>
            <a:ext cx="2026638" cy="1224136"/>
          </a:xfrm>
          <a:prstGeom prst="rect">
            <a:avLst/>
          </a:prstGeom>
          <a:noFill/>
        </p:spPr>
      </p:pic>
      <p:sp>
        <p:nvSpPr>
          <p:cNvPr id="10" name="ZoneTexte 9"/>
          <p:cNvSpPr txBox="1"/>
          <p:nvPr/>
        </p:nvSpPr>
        <p:spPr>
          <a:xfrm>
            <a:off x="5364088" y="3645024"/>
            <a:ext cx="822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 smtClean="0"/>
              <a:t>EPS 24m</a:t>
            </a:r>
            <a:endParaRPr lang="fr-FR" sz="1400" b="1" dirty="0"/>
          </a:p>
        </p:txBody>
      </p:sp>
      <p:pic>
        <p:nvPicPr>
          <p:cNvPr id="18438" name="Picture 6" descr="C:\Users\chef.salle.cta\Desktop\3255441560_1_9_UnRPhYn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76256" y="2348880"/>
            <a:ext cx="1941035" cy="1224136"/>
          </a:xfrm>
          <a:prstGeom prst="rect">
            <a:avLst/>
          </a:prstGeom>
          <a:noFill/>
        </p:spPr>
      </p:pic>
      <p:sp>
        <p:nvSpPr>
          <p:cNvPr id="13" name="ZoneTexte 12"/>
          <p:cNvSpPr txBox="1"/>
          <p:nvPr/>
        </p:nvSpPr>
        <p:spPr>
          <a:xfrm>
            <a:off x="7668344" y="3645024"/>
            <a:ext cx="4806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 smtClean="0"/>
              <a:t>BEA</a:t>
            </a:r>
            <a:endParaRPr lang="fr-FR" sz="1400" b="1" dirty="0"/>
          </a:p>
        </p:txBody>
      </p:sp>
      <p:sp>
        <p:nvSpPr>
          <p:cNvPr id="14" name="ZoneTexte 13"/>
          <p:cNvSpPr txBox="1"/>
          <p:nvPr/>
        </p:nvSpPr>
        <p:spPr>
          <a:xfrm>
            <a:off x="683568" y="4581128"/>
            <a:ext cx="9492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smtClean="0"/>
              <a:t>CSP CAEN CVC</a:t>
            </a:r>
          </a:p>
          <a:p>
            <a:r>
              <a:rPr lang="fr-FR" sz="1000" dirty="0" smtClean="0"/>
              <a:t>CIS HONFLEUR</a:t>
            </a:r>
          </a:p>
          <a:p>
            <a:r>
              <a:rPr lang="fr-FR" sz="1000" dirty="0" smtClean="0"/>
              <a:t>CSP LISIEUX</a:t>
            </a:r>
            <a:endParaRPr lang="fr-FR" sz="1000" dirty="0"/>
          </a:p>
        </p:txBody>
      </p:sp>
      <p:sp>
        <p:nvSpPr>
          <p:cNvPr id="15" name="ZoneTexte 14"/>
          <p:cNvSpPr txBox="1"/>
          <p:nvPr/>
        </p:nvSpPr>
        <p:spPr>
          <a:xfrm>
            <a:off x="2987824" y="4581128"/>
            <a:ext cx="8931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smtClean="0"/>
              <a:t>CSP BAYEUX</a:t>
            </a:r>
          </a:p>
          <a:p>
            <a:r>
              <a:rPr lang="fr-FR" sz="1000" dirty="0" smtClean="0"/>
              <a:t>CSP IFS</a:t>
            </a:r>
          </a:p>
          <a:p>
            <a:r>
              <a:rPr lang="fr-FR" sz="1000" dirty="0" smtClean="0"/>
              <a:t>CIS TOUQUES</a:t>
            </a:r>
          </a:p>
          <a:p>
            <a:r>
              <a:rPr lang="fr-FR" sz="1000" dirty="0" smtClean="0"/>
              <a:t>CIS VIRE</a:t>
            </a:r>
            <a:endParaRPr lang="fr-FR" sz="1000" dirty="0"/>
          </a:p>
        </p:txBody>
      </p:sp>
      <p:sp>
        <p:nvSpPr>
          <p:cNvPr id="17" name="ZoneTexte 16"/>
          <p:cNvSpPr txBox="1"/>
          <p:nvPr/>
        </p:nvSpPr>
        <p:spPr>
          <a:xfrm>
            <a:off x="5220072" y="4581128"/>
            <a:ext cx="15199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smtClean="0"/>
              <a:t>CIS AUNAY S/ ODON</a:t>
            </a:r>
          </a:p>
          <a:p>
            <a:r>
              <a:rPr lang="fr-FR" sz="1000" dirty="0" smtClean="0"/>
              <a:t>CIS CONDE S/ NOIREAU</a:t>
            </a:r>
          </a:p>
          <a:p>
            <a:r>
              <a:rPr lang="fr-FR" sz="1000" dirty="0" smtClean="0"/>
              <a:t>CIS COURSEULLES S/ MER</a:t>
            </a:r>
          </a:p>
          <a:p>
            <a:r>
              <a:rPr lang="fr-FR" sz="1000" dirty="0" smtClean="0"/>
              <a:t>CIS PERIERS EN AUGE</a:t>
            </a:r>
            <a:endParaRPr lang="fr-FR" sz="1000" dirty="0"/>
          </a:p>
        </p:txBody>
      </p:sp>
      <p:sp>
        <p:nvSpPr>
          <p:cNvPr id="18" name="ZoneTexte 17"/>
          <p:cNvSpPr txBox="1"/>
          <p:nvPr/>
        </p:nvSpPr>
        <p:spPr>
          <a:xfrm>
            <a:off x="7524328" y="4653136"/>
            <a:ext cx="12137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smtClean="0"/>
              <a:t>CIS FALAISE</a:t>
            </a:r>
          </a:p>
          <a:p>
            <a:r>
              <a:rPr lang="fr-FR" sz="1000" dirty="0" smtClean="0"/>
              <a:t>CIS PONT L’EVEQUE</a:t>
            </a:r>
            <a:endParaRPr lang="fr-FR" sz="1000" dirty="0"/>
          </a:p>
        </p:txBody>
      </p:sp>
      <p:sp>
        <p:nvSpPr>
          <p:cNvPr id="19" name="ZoneTexte 18"/>
          <p:cNvSpPr txBox="1"/>
          <p:nvPr/>
        </p:nvSpPr>
        <p:spPr>
          <a:xfrm>
            <a:off x="683568" y="1268760"/>
            <a:ext cx="74655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 smtClean="0"/>
              <a:t>Ceux sont des engins qui permettent d’effectuer des sauvetages, des reconnaissances, des extinctions, des supports d’éclairage et de ponts.</a:t>
            </a:r>
          </a:p>
          <a:p>
            <a:r>
              <a:rPr lang="fr-FR" sz="1000" dirty="0" smtClean="0"/>
              <a:t>Ils sont armés par 2 hommes.</a:t>
            </a:r>
            <a:endParaRPr lang="fr-FR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548680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1400" b="1" dirty="0" smtClean="0">
                <a:solidFill>
                  <a:schemeClr val="tx2"/>
                </a:solidFill>
              </a:rPr>
              <a:t>VEHICULES ET FOURGONS DE SECOURS ROUTIERS</a:t>
            </a:r>
            <a:endParaRPr lang="fr-FR" sz="1400" dirty="0"/>
          </a:p>
        </p:txBody>
      </p:sp>
      <p:pic>
        <p:nvPicPr>
          <p:cNvPr id="21506" name="Picture 2" descr="C:\Users\chef.salle.cta\Desktop\image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708920"/>
            <a:ext cx="3096344" cy="1681977"/>
          </a:xfrm>
          <a:prstGeom prst="rect">
            <a:avLst/>
          </a:prstGeom>
          <a:noFill/>
        </p:spPr>
      </p:pic>
      <p:pic>
        <p:nvPicPr>
          <p:cNvPr id="21507" name="Picture 3" descr="C:\Users\chef.salle.cta\Desktop\3179078981_1_18_Er2g9oF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2780928"/>
            <a:ext cx="3168352" cy="1738883"/>
          </a:xfrm>
          <a:prstGeom prst="rect">
            <a:avLst/>
          </a:prstGeom>
          <a:noFill/>
        </p:spPr>
      </p:pic>
      <p:sp>
        <p:nvSpPr>
          <p:cNvPr id="7" name="ZoneTexte 6"/>
          <p:cNvSpPr txBox="1"/>
          <p:nvPr/>
        </p:nvSpPr>
        <p:spPr>
          <a:xfrm>
            <a:off x="5652120" y="4797152"/>
            <a:ext cx="934871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b="1" dirty="0" smtClean="0"/>
              <a:t>FSR </a:t>
            </a:r>
          </a:p>
          <a:p>
            <a:r>
              <a:rPr lang="fr-FR" sz="1000" dirty="0" smtClean="0"/>
              <a:t>CSP CAEN CVC</a:t>
            </a:r>
          </a:p>
          <a:p>
            <a:r>
              <a:rPr lang="fr-FR" sz="1000" dirty="0" smtClean="0"/>
              <a:t>CSP IFS</a:t>
            </a:r>
            <a:endParaRPr lang="fr-FR" sz="1000" dirty="0"/>
          </a:p>
        </p:txBody>
      </p:sp>
      <p:sp>
        <p:nvSpPr>
          <p:cNvPr id="8" name="ZoneTexte 7"/>
          <p:cNvSpPr txBox="1"/>
          <p:nvPr/>
        </p:nvSpPr>
        <p:spPr>
          <a:xfrm>
            <a:off x="1187624" y="4797152"/>
            <a:ext cx="1213794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b="1" dirty="0" smtClean="0"/>
              <a:t>VSR</a:t>
            </a:r>
          </a:p>
          <a:p>
            <a:r>
              <a:rPr lang="fr-FR" sz="1000" dirty="0" smtClean="0"/>
              <a:t>CSP BAYEUX</a:t>
            </a:r>
          </a:p>
          <a:p>
            <a:r>
              <a:rPr lang="fr-FR" sz="1000" dirty="0" smtClean="0"/>
              <a:t>CIS FALAISE</a:t>
            </a:r>
          </a:p>
          <a:p>
            <a:r>
              <a:rPr lang="fr-FR" sz="1000" dirty="0" smtClean="0"/>
              <a:t>CIS HONFLEUR</a:t>
            </a:r>
          </a:p>
          <a:p>
            <a:r>
              <a:rPr lang="fr-FR" sz="1000" dirty="0" smtClean="0"/>
              <a:t>CIS PONT L’EVEQUE</a:t>
            </a:r>
          </a:p>
          <a:p>
            <a:r>
              <a:rPr lang="fr-FR" sz="1000" dirty="0" smtClean="0"/>
              <a:t>CIS TROARN</a:t>
            </a:r>
          </a:p>
          <a:p>
            <a:r>
              <a:rPr lang="fr-FR" sz="1000" dirty="0" smtClean="0"/>
              <a:t>CIS VILLY BOCAGE</a:t>
            </a:r>
          </a:p>
          <a:p>
            <a:endParaRPr lang="fr-FR" sz="1000" dirty="0"/>
          </a:p>
        </p:txBody>
      </p:sp>
      <p:sp>
        <p:nvSpPr>
          <p:cNvPr id="9" name="Rectangle 8"/>
          <p:cNvSpPr/>
          <p:nvPr/>
        </p:nvSpPr>
        <p:spPr>
          <a:xfrm>
            <a:off x="467544" y="1340768"/>
            <a:ext cx="756084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dirty="0" smtClean="0"/>
              <a:t>Ceux sont des engins  qui ont pour mission la désincarcération ou de dégagements de victimes, de protection incendie et de balisage, lors d’accidents.</a:t>
            </a:r>
          </a:p>
          <a:p>
            <a:r>
              <a:rPr lang="fr-FR" sz="1000" dirty="0" smtClean="0"/>
              <a:t>Il est armé par 3 hommes pour les VSR et 6 hommes pour les FSR.</a:t>
            </a:r>
            <a:endParaRPr lang="fr-FR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554</Words>
  <Application>Microsoft Office PowerPoint</Application>
  <PresentationFormat>Affichage à l'écran (4:3)</PresentationFormat>
  <Paragraphs>100</Paragraphs>
  <Slides>11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2" baseType="lpstr">
      <vt:lpstr>Thème Office</vt:lpstr>
      <vt:lpstr>Diapositive 1</vt:lpstr>
      <vt:lpstr>Diapositive 2</vt:lpstr>
      <vt:lpstr>FOURGON DEVIDOIR GRANDE CAPACITE </vt:lpstr>
      <vt:lpstr>CAMION CITERNE GRANDE CAPACITE </vt:lpstr>
      <vt:lpstr>FOURGON MOUSSE </vt:lpstr>
      <vt:lpstr>CELLULE EMULSEUR </vt:lpstr>
      <vt:lpstr>CELLULE ECLAIRAGE VENTILATION ASSISTANCE RESPIRATOIRE</vt:lpstr>
      <vt:lpstr>Diapositive 8</vt:lpstr>
      <vt:lpstr>Diapositive 9</vt:lpstr>
      <vt:lpstr>POSTE MEDICAL AVANCE</vt:lpstr>
      <vt:lpstr>Diapositive 11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CTA - Chef de Salle</dc:creator>
  <cp:lastModifiedBy>CTA - Chef de Salle</cp:lastModifiedBy>
  <cp:revision>12</cp:revision>
  <dcterms:created xsi:type="dcterms:W3CDTF">2019-01-27T16:10:00Z</dcterms:created>
  <dcterms:modified xsi:type="dcterms:W3CDTF">2019-01-27T17:59:17Z</dcterms:modified>
</cp:coreProperties>
</file>