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144000" type="screen4x3"/>
  <p:notesSz cx="6789738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380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14E1F-AF05-4F06-9FBD-04A1715EC7ED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82C65-2F8C-4DE2-A812-0125D0DFB8D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04664" y="1883701"/>
            <a:ext cx="6048672" cy="5760640"/>
          </a:xfrm>
        </p:spPr>
        <p:txBody>
          <a:bodyPr/>
          <a:lstStyle/>
          <a:p>
            <a:endParaRPr lang="fr-FR" b="1" smtClean="0">
              <a:solidFill>
                <a:schemeClr val="tx2"/>
              </a:solidFill>
            </a:endParaRPr>
          </a:p>
          <a:p>
            <a:r>
              <a:rPr lang="fr-FR" b="1" smtClean="0">
                <a:solidFill>
                  <a:schemeClr val="tx2"/>
                </a:solidFill>
              </a:rPr>
              <a:t>L’ENCADREMENT DES PERSONNELS DE LA GARDE OPERATIONNELLE ET LA GESTION DE SON EFFECTIF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1026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86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52536"/>
            <a:ext cx="7173416" cy="1058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882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LES DIFFERENTS EMPLOIS SIC:</a:t>
            </a:r>
          </a:p>
          <a:p>
            <a:endParaRPr lang="fr-FR" sz="14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fr-FR" sz="1200" b="1" u="sng" dirty="0" smtClean="0"/>
              <a:t>Opérateur de traitement des appels d’urgence:</a:t>
            </a:r>
            <a:endParaRPr lang="fr-FR" sz="1200" b="1" dirty="0" smtClean="0"/>
          </a:p>
          <a:p>
            <a:pPr>
              <a:buNone/>
            </a:pPr>
            <a:endParaRPr lang="fr-FR" sz="1200" b="1" u="sng" dirty="0"/>
          </a:p>
          <a:p>
            <a:pPr>
              <a:buNone/>
            </a:pPr>
            <a:r>
              <a:rPr lang="fr-FR" sz="1200" dirty="0" smtClean="0"/>
              <a:t>L’opérateur en salle opérationnelle a pour mission de traiter en temps réel tous les appels d’urgence et/ ou d’assurer le suivi </a:t>
            </a:r>
          </a:p>
          <a:p>
            <a:pPr>
              <a:buNone/>
            </a:pPr>
            <a:r>
              <a:rPr lang="fr-FR" sz="1200" dirty="0" smtClean="0"/>
              <a:t>opérationnel et administratif des opérations.</a:t>
            </a:r>
          </a:p>
          <a:p>
            <a:pPr>
              <a:buNone/>
            </a:pPr>
            <a:r>
              <a:rPr lang="fr-FR" sz="1200" dirty="0" smtClean="0"/>
              <a:t>Il est affecté dans un Centre de Traitement des Alertes.</a:t>
            </a:r>
          </a:p>
          <a:p>
            <a:pPr>
              <a:buNone/>
            </a:pPr>
            <a:r>
              <a:rPr lang="fr-FR" sz="1200" dirty="0" smtClean="0"/>
              <a:t>Il doit être Sapeur Pompier 2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classe ou 1</a:t>
            </a:r>
            <a:r>
              <a:rPr lang="fr-FR" sz="1200" baseline="30000" dirty="0" smtClean="0"/>
              <a:t>ère</a:t>
            </a:r>
            <a:r>
              <a:rPr lang="fr-FR" sz="1200" dirty="0" smtClean="0"/>
              <a:t> classe, titulaire de la formation d’intégration Initiale.</a:t>
            </a:r>
          </a:p>
          <a:p>
            <a:pPr>
              <a:buNone/>
            </a:pPr>
            <a:r>
              <a:rPr lang="fr-FR" sz="1200" dirty="0" smtClean="0"/>
              <a:t>Il est titulaire de la formation d’opérateur en salle opérationnelle.</a:t>
            </a:r>
          </a:p>
          <a:p>
            <a:pPr>
              <a:buNone/>
            </a:pPr>
            <a:endParaRPr lang="fr-FR" sz="1200" dirty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  <p:sp>
        <p:nvSpPr>
          <p:cNvPr id="4098" name="AutoShape 2" descr="https://messagerie.sdis14.fr/service/home/~/?auth=co&amp;loc=fr&amp;id=128419&amp;part=2"/>
          <p:cNvSpPr>
            <a:spLocks noChangeAspect="1" noChangeArrowheads="1"/>
          </p:cNvSpPr>
          <p:nvPr/>
        </p:nvSpPr>
        <p:spPr bwMode="auto">
          <a:xfrm>
            <a:off x="116682" y="-5759451"/>
            <a:ext cx="10122694" cy="12001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Picture 2" descr="C:\Users\llecanu\Desktop\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4864" y="5340088"/>
            <a:ext cx="1872208" cy="1968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2646" y="1787693"/>
            <a:ext cx="6172200" cy="603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200" b="1" u="sng" dirty="0" smtClean="0"/>
              <a:t>Chef de salle opérationnelle ou adjoint au chef de salle:</a:t>
            </a:r>
          </a:p>
          <a:p>
            <a:pPr>
              <a:buNone/>
            </a:pPr>
            <a:endParaRPr lang="fr-FR" sz="1200" dirty="0" smtClean="0"/>
          </a:p>
          <a:p>
            <a:pPr>
              <a:buFont typeface="Arial" charset="0"/>
              <a:buChar char="•"/>
            </a:pPr>
            <a:r>
              <a:rPr lang="fr-FR" sz="1200" i="1" dirty="0" smtClean="0"/>
              <a:t>Chef de salle opérationnelle:</a:t>
            </a:r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r>
              <a:rPr lang="fr-FR" sz="1200" dirty="0" smtClean="0"/>
              <a:t>Le chef de salle opérationnelle, assisté le cas échéant d’un adjoint au chef de salle opérationnelle a pour mission d’assurer la </a:t>
            </a:r>
          </a:p>
          <a:p>
            <a:pPr>
              <a:buNone/>
            </a:pPr>
            <a:r>
              <a:rPr lang="fr-FR" sz="1200" dirty="0" smtClean="0"/>
              <a:t>responsabilité et le fonctionnement de la salle durant son activité.</a:t>
            </a:r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r>
              <a:rPr lang="fr-FR" sz="1200" dirty="0" smtClean="0"/>
              <a:t>Il doit être Lieutenant.</a:t>
            </a:r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r>
              <a:rPr lang="fr-FR" sz="1200" dirty="0" smtClean="0"/>
              <a:t>Il est titulaire de la formation d’opérateur en salle opérationnelle et de chef de salle opérationnelle.</a:t>
            </a:r>
            <a:endParaRPr lang="fr-FR" sz="1200" i="1" dirty="0"/>
          </a:p>
          <a:p>
            <a:pPr>
              <a:buFont typeface="Arial" charset="0"/>
              <a:buChar char="•"/>
            </a:pPr>
            <a:r>
              <a:rPr lang="fr-FR" sz="1200" i="1" dirty="0" smtClean="0"/>
              <a:t>Adjoint au chef de salle:</a:t>
            </a:r>
          </a:p>
          <a:p>
            <a:pPr>
              <a:buNone/>
            </a:pPr>
            <a:endParaRPr lang="fr-FR" sz="1200" dirty="0"/>
          </a:p>
          <a:p>
            <a:pPr>
              <a:buNone/>
            </a:pPr>
            <a:r>
              <a:rPr lang="fr-FR" sz="1200" dirty="0" smtClean="0"/>
              <a:t>Il assiste le chef de salle dans ses fonctions et la responsabilité de l’application du logigramme SUAP.</a:t>
            </a:r>
          </a:p>
          <a:p>
            <a:pPr>
              <a:buNone/>
            </a:pPr>
            <a:r>
              <a:rPr lang="fr-FR" sz="1200" dirty="0" smtClean="0"/>
              <a:t>Il a le grade d’adjudant.</a:t>
            </a:r>
          </a:p>
          <a:p>
            <a:pPr>
              <a:buNone/>
            </a:pPr>
            <a:r>
              <a:rPr lang="fr-FR" sz="1200" dirty="0" smtClean="0"/>
              <a:t>Il est titulaire de la formation d’opérateur en salle opérationnelle et de chef de salle opérationnelle.</a:t>
            </a:r>
          </a:p>
          <a:p>
            <a:pPr>
              <a:buNone/>
            </a:pPr>
            <a:endParaRPr lang="fr-FR" sz="1200" dirty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  <p:pic>
        <p:nvPicPr>
          <p:cNvPr id="7" name="Picture 2" descr="C:\Users\llecanu\Desktop\cod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4864" y="6444208"/>
            <a:ext cx="1728192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1200" b="1" u="sng" dirty="0" smtClean="0"/>
              <a:t>Opérateur de coordination opérationnelle au sein de commandement tactique:</a:t>
            </a:r>
            <a:endParaRPr lang="fr-FR" sz="1200" dirty="0" smtClean="0"/>
          </a:p>
          <a:p>
            <a:pPr>
              <a:buNone/>
            </a:pPr>
            <a:endParaRPr lang="fr-FR" sz="1200" b="1" dirty="0" smtClean="0"/>
          </a:p>
          <a:p>
            <a:pPr>
              <a:buNone/>
            </a:pPr>
            <a:r>
              <a:rPr lang="fr-FR" sz="1200" dirty="0" smtClean="0"/>
              <a:t>Il a pour mission de participer au déploiement et à la mise en œuvre du poste de commandement et des outils SIC, permettant la </a:t>
            </a:r>
          </a:p>
          <a:p>
            <a:pPr>
              <a:buNone/>
            </a:pPr>
            <a:r>
              <a:rPr lang="fr-FR" sz="1200" dirty="0" smtClean="0"/>
              <a:t>transmission des ordres et du renseignement opérationnel depuis le PC tactique.</a:t>
            </a:r>
          </a:p>
          <a:p>
            <a:pPr>
              <a:buNone/>
            </a:pPr>
            <a:r>
              <a:rPr lang="fr-FR" sz="1200" dirty="0" smtClean="0"/>
              <a:t>Il doit être Sapeur Pompier 2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classe ou 1</a:t>
            </a:r>
            <a:r>
              <a:rPr lang="fr-FR" sz="1200" baseline="30000" dirty="0" smtClean="0"/>
              <a:t>ère</a:t>
            </a:r>
            <a:r>
              <a:rPr lang="fr-FR" sz="1200" dirty="0" smtClean="0"/>
              <a:t> classe, titulaire de la formation d’intégration Initiale.</a:t>
            </a:r>
          </a:p>
          <a:p>
            <a:pPr>
              <a:buNone/>
            </a:pPr>
            <a:r>
              <a:rPr lang="fr-FR" sz="1200" dirty="0" smtClean="0"/>
              <a:t>Il est titulaire de la formation d’opérateur en salle opérationnelle.</a:t>
            </a:r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 smtClean="0"/>
          </a:p>
          <a:p>
            <a:pPr>
              <a:buNone/>
            </a:pPr>
            <a:endParaRPr lang="fr-FR" sz="1200" dirty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  <p:pic>
        <p:nvPicPr>
          <p:cNvPr id="8" name="Picture 2" descr="C:\Users\llecanu\Desktop\C1_bSRSWEAANM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8881" y="4379978"/>
            <a:ext cx="1800200" cy="18482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2900" y="2133603"/>
            <a:ext cx="6172200" cy="46466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sz="2200" b="1" dirty="0" smtClean="0"/>
              <a:t>Officier des Système d’Information et de Communication (OFFSIC):</a:t>
            </a:r>
          </a:p>
          <a:p>
            <a:pPr>
              <a:buNone/>
            </a:pPr>
            <a:endParaRPr lang="fr-FR" sz="2200" b="1" dirty="0" smtClean="0"/>
          </a:p>
          <a:p>
            <a:pPr>
              <a:buNone/>
            </a:pPr>
            <a:endParaRPr lang="fr-FR" sz="2200" b="1" dirty="0" smtClean="0"/>
          </a:p>
          <a:p>
            <a:pPr>
              <a:buNone/>
            </a:pPr>
            <a:r>
              <a:rPr lang="fr-FR" sz="2200" dirty="0" smtClean="0"/>
              <a:t>L’officier des Système d’Information et de Communication est chargé, de la mise en œuvre opérationnelle des SIC des services de</a:t>
            </a:r>
          </a:p>
          <a:p>
            <a:pPr>
              <a:buNone/>
            </a:pPr>
            <a:r>
              <a:rPr lang="fr-FR" sz="2200" dirty="0" smtClean="0"/>
              <a:t> la sécurité civile, pour un niveau défini (départemental, zonal, national), au sein d’un poste de commandement (PCO, PC de site)</a:t>
            </a:r>
          </a:p>
          <a:p>
            <a:pPr>
              <a:buNone/>
            </a:pPr>
            <a:r>
              <a:rPr lang="fr-FR" sz="2200" dirty="0" smtClean="0"/>
              <a:t> et veille à la continuité opérationnelle des SIC, en appui des chefs de salle, au sein d’un centre opérationnel (COGIC, COZ, COD, </a:t>
            </a:r>
          </a:p>
          <a:p>
            <a:pPr>
              <a:buNone/>
            </a:pPr>
            <a:r>
              <a:rPr lang="fr-FR" sz="2200" dirty="0" smtClean="0"/>
              <a:t>CODIS)</a:t>
            </a:r>
          </a:p>
          <a:p>
            <a:pPr>
              <a:buNone/>
            </a:pPr>
            <a:endParaRPr lang="fr-FR" sz="2200" dirty="0" smtClean="0"/>
          </a:p>
          <a:p>
            <a:pPr>
              <a:buNone/>
            </a:pPr>
            <a:endParaRPr lang="fr-FR" sz="2200" dirty="0" smtClean="0"/>
          </a:p>
          <a:p>
            <a:pPr>
              <a:buNone/>
            </a:pPr>
            <a:r>
              <a:rPr lang="fr-FR" sz="2200" dirty="0" smtClean="0"/>
              <a:t>Lors d’une opération de secours, l’OFFSIC est chargé de l’organisation des SIC et de communication permettant de répondre</a:t>
            </a:r>
          </a:p>
          <a:p>
            <a:pPr>
              <a:buNone/>
            </a:pPr>
            <a:r>
              <a:rPr lang="fr-FR" sz="2200" dirty="0" smtClean="0"/>
              <a:t> aux besoins opérationnels exprimé par son commandement.</a:t>
            </a:r>
          </a:p>
          <a:p>
            <a:pPr>
              <a:buNone/>
            </a:pPr>
            <a:r>
              <a:rPr lang="fr-FR" sz="2200" dirty="0" smtClean="0"/>
              <a:t>Il est sapeur pompier au grade de Lieutenant minimum et titulaire de la formation de tronc commun.</a:t>
            </a:r>
          </a:p>
          <a:p>
            <a:pPr>
              <a:buNone/>
            </a:pPr>
            <a:r>
              <a:rPr lang="fr-FR" sz="2200" dirty="0" smtClean="0"/>
              <a:t>Il est titulaire de la formation OFFSIC et d’avoir suivi le module de compréhension de l’emploi ou de l’activité Opérateur de </a:t>
            </a:r>
          </a:p>
          <a:p>
            <a:pPr>
              <a:buNone/>
            </a:pPr>
            <a:r>
              <a:rPr lang="fr-FR" sz="2200" dirty="0" smtClean="0"/>
              <a:t>coordination opérationnelle au sein de commandement tactique:</a:t>
            </a:r>
          </a:p>
          <a:p>
            <a:pPr>
              <a:buNone/>
            </a:pPr>
            <a:r>
              <a:rPr lang="fr-FR" sz="2200" dirty="0" smtClean="0"/>
              <a:t>Il suit le perfectionnement et le maintien des acquis</a:t>
            </a:r>
          </a:p>
          <a:p>
            <a:pPr>
              <a:buNone/>
            </a:pPr>
            <a:r>
              <a:rPr lang="fr-FR" sz="2200" dirty="0" smtClean="0"/>
              <a:t>Il est inscrit sur la liste opérationnelle des OFFSIC, arrêté par le préfet au niveau d’emploi correspondant .</a:t>
            </a:r>
          </a:p>
          <a:p>
            <a:pPr>
              <a:buNone/>
            </a:pPr>
            <a:endParaRPr lang="fr-FR" sz="2200" dirty="0"/>
          </a:p>
          <a:p>
            <a:pPr>
              <a:buNone/>
            </a:pPr>
            <a:endParaRPr lang="fr-FR" sz="2200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4" name="Picture 2" descr="C:\Users\llecanu\Desktop\P19500752D3666248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6892" y="6492215"/>
            <a:ext cx="1745940" cy="1745940"/>
          </a:xfrm>
          <a:prstGeom prst="rect">
            <a:avLst/>
          </a:prstGeom>
          <a:noFill/>
        </p:spPr>
      </p:pic>
      <p:sp>
        <p:nvSpPr>
          <p:cNvPr id="5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 descr="https://www.pompiercenter.com/images/sdis/logos/14logo_SDIS14.jpg"/>
          <p:cNvPicPr/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1200" b="1" u="sng" dirty="0" smtClean="0"/>
              <a:t>Commandant des Systèmes d’Information et de communication (COMSIC):</a:t>
            </a:r>
            <a:endParaRPr lang="fr-FR" sz="1200" dirty="0" smtClean="0"/>
          </a:p>
          <a:p>
            <a:pPr>
              <a:buNone/>
            </a:pPr>
            <a:endParaRPr lang="fr-FR" sz="1200" b="1" dirty="0" smtClean="0"/>
          </a:p>
          <a:p>
            <a:pPr>
              <a:buNone/>
            </a:pPr>
            <a:r>
              <a:rPr lang="fr-FR" sz="1200" dirty="0" smtClean="0"/>
              <a:t>Le commandant des SIC (COMSIC) est chargé de concevoir et de coordonner la mise en œuvre des SIC, pour un niveau </a:t>
            </a:r>
          </a:p>
          <a:p>
            <a:pPr>
              <a:buNone/>
            </a:pPr>
            <a:r>
              <a:rPr lang="fr-FR" sz="1200" dirty="0" smtClean="0"/>
              <a:t>opérationnel  déterminé.</a:t>
            </a:r>
          </a:p>
          <a:p>
            <a:pPr>
              <a:buNone/>
            </a:pPr>
            <a:r>
              <a:rPr lang="fr-FR" sz="1200" dirty="0" smtClean="0"/>
              <a:t>Le COMSIC est sous l’autorité de son supérieur hiérarchique (DDSIS)</a:t>
            </a:r>
          </a:p>
          <a:p>
            <a:pPr>
              <a:buNone/>
            </a:pPr>
            <a:r>
              <a:rPr lang="fr-FR" sz="1200" dirty="0" smtClean="0"/>
              <a:t>Il est le conseiller du préfet</a:t>
            </a:r>
          </a:p>
          <a:p>
            <a:pPr>
              <a:buNone/>
            </a:pPr>
            <a:r>
              <a:rPr lang="fr-FR" sz="1200" dirty="0" smtClean="0"/>
              <a:t>Il est au grade minimum de Capitaine </a:t>
            </a:r>
          </a:p>
          <a:p>
            <a:pPr>
              <a:buNone/>
            </a:pPr>
            <a:r>
              <a:rPr lang="fr-FR" sz="1200" dirty="0" smtClean="0"/>
              <a:t>Il est OFFSIC et inscrit sur la liste opérationnelle, arrêtée par le préfet </a:t>
            </a:r>
          </a:p>
          <a:p>
            <a:pPr>
              <a:buNone/>
            </a:pPr>
            <a:r>
              <a:rPr lang="fr-FR" sz="1200" dirty="0" smtClean="0"/>
              <a:t>Il est titulaire de la formation COMSIC</a:t>
            </a:r>
          </a:p>
          <a:p>
            <a:pPr>
              <a:buNone/>
            </a:pPr>
            <a:r>
              <a:rPr lang="fr-FR" sz="1200" dirty="0" smtClean="0"/>
              <a:t>Il doit suivre les formations de Maintiens des Acquis et Perfectionnement</a:t>
            </a:r>
          </a:p>
          <a:p>
            <a:endParaRPr lang="fr-FR" dirty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1214756" y="251522"/>
            <a:ext cx="5450681" cy="1030817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237313" y="443543"/>
            <a:ext cx="276225" cy="677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718043" cy="889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31" y="179512"/>
            <a:ext cx="6741369" cy="86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69360" cy="874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575</Words>
  <Application>Microsoft Office PowerPoint</Application>
  <PresentationFormat>Affichage à l'écran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llecanu</dc:creator>
  <cp:lastModifiedBy>llecanu</cp:lastModifiedBy>
  <cp:revision>15</cp:revision>
  <dcterms:created xsi:type="dcterms:W3CDTF">2019-05-27T09:06:06Z</dcterms:created>
  <dcterms:modified xsi:type="dcterms:W3CDTF">2019-05-27T11:29:28Z</dcterms:modified>
</cp:coreProperties>
</file>