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unknown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38" autoAdjust="0"/>
    <p:restoredTop sz="86420" autoAdjust="0"/>
  </p:normalViewPr>
  <p:slideViewPr>
    <p:cSldViewPr>
      <p:cViewPr varScale="1">
        <p:scale>
          <a:sx n="18" d="100"/>
          <a:sy n="18" d="100"/>
        </p:scale>
        <p:origin x="-110" y="-216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e niveau 1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hemin sableux entre deux collines menant à l’océ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Héron volant bas au-dessus d’une plage avec une petite clôture au premier plan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ue d’une plage et de la mer depuis une dune de sable avec de l’herb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-Gilles Allain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-Gilles Allain</a:t>
            </a:r>
          </a:p>
        </p:txBody>
      </p:sp>
      <p:sp>
        <p:nvSpPr>
          <p:cNvPr id="112" name="« Saisissez une citation ici. »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 Saisissez une citation ici. » </a:t>
            </a:r>
          </a:p>
        </p:txBody>
      </p:sp>
      <p:sp>
        <p:nvSpPr>
          <p:cNvPr id="1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ue d’une plage et de la mer depuis une dune de sable avec de l’herb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ue d’une plage et de la mer depuis une dune de sable avec de l’herb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éron volant bas au-dessus d’une plage avec une petite clôture au premier plan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e du titre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Texte du titre</a:t>
            </a:r>
          </a:p>
        </p:txBody>
      </p:sp>
      <p:sp>
        <p:nvSpPr>
          <p:cNvPr id="4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hemin sableux entre deux collines menant à l’océ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, vidéo direct,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76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, vidéo direct, g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85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1.xml"/><Relationship Id="rId1" Type="http://schemas.openxmlformats.org/officeDocument/2006/relationships/video" Target="../media/media1.mp4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1.xml"/><Relationship Id="rId1" Type="http://schemas.openxmlformats.org/officeDocument/2006/relationships/video" Target="../media/media2.mp4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Capture d’écran 2024-02-08 à 11.47.52.png" descr="Capture d’écran 2024-02-08 à 11.47.52.png"/>
          <p:cNvPicPr>
            <a:picLocks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0150280" y="5637669"/>
            <a:ext cx="3410448" cy="4472662"/>
          </a:xfrm>
          <a:prstGeom prst="rect">
            <a:avLst/>
          </a:prstGeom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</p:pic>
      <p:sp>
        <p:nvSpPr>
          <p:cNvPr id="138" name="Les compétences de l’Opérateur de Traitement des Appels d’Urgence (OTAU)"/>
          <p:cNvSpPr txBox="1"/>
          <p:nvPr/>
        </p:nvSpPr>
        <p:spPr>
          <a:xfrm>
            <a:off x="3375836" y="278058"/>
            <a:ext cx="19379636" cy="2080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100"/>
            </a:lvl1pPr>
          </a:lstStyle>
          <a:p>
            <a:r>
              <a:t>Les compétences de l’Opérateur de Traitement des Appels d’Urgence (OTAU)</a:t>
            </a:r>
          </a:p>
        </p:txBody>
      </p:sp>
      <p:sp>
        <p:nvSpPr>
          <p:cNvPr id="139" name="Réceptionner et traiter les appels reçus quelle qu’en soit la nature"/>
          <p:cNvSpPr/>
          <p:nvPr/>
        </p:nvSpPr>
        <p:spPr>
          <a:xfrm>
            <a:off x="15830939" y="4461569"/>
            <a:ext cx="6300200" cy="2652283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Réceptionner et traiter les appels reçus quelle qu’en soit la nature</a:t>
            </a:r>
          </a:p>
        </p:txBody>
      </p:sp>
      <p:sp>
        <p:nvSpPr>
          <p:cNvPr id="140" name="Evaluer le degré d’urgence de l’appel reçu"/>
          <p:cNvSpPr/>
          <p:nvPr/>
        </p:nvSpPr>
        <p:spPr>
          <a:xfrm>
            <a:off x="16423358" y="9540051"/>
            <a:ext cx="6875126" cy="2652283"/>
          </a:xfrm>
          <a:prstGeom prst="roundRect">
            <a:avLst>
              <a:gd name="adj" fmla="val 16369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Evaluer le degré d’urgence de l’appel reçu</a:t>
            </a:r>
          </a:p>
        </p:txBody>
      </p:sp>
      <p:sp>
        <p:nvSpPr>
          <p:cNvPr id="141" name="Rectangle aux angles arrondis"/>
          <p:cNvSpPr/>
          <p:nvPr/>
        </p:nvSpPr>
        <p:spPr>
          <a:xfrm>
            <a:off x="16423358" y="9540051"/>
            <a:ext cx="6300201" cy="2652283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2" name="Elaborer une réponse opérationnelle pertinente, adaptée à l’urgence"/>
          <p:cNvSpPr/>
          <p:nvPr/>
        </p:nvSpPr>
        <p:spPr>
          <a:xfrm>
            <a:off x="8705404" y="10536464"/>
            <a:ext cx="6300200" cy="2652283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Elaborer une réponse opérationnelle pertinente, adaptée à l’urgence</a:t>
            </a:r>
          </a:p>
        </p:txBody>
      </p:sp>
      <p:sp>
        <p:nvSpPr>
          <p:cNvPr id="143" name="S’approprier l’environnement réglementaire, technique et administratif applicable en salle"/>
          <p:cNvSpPr/>
          <p:nvPr/>
        </p:nvSpPr>
        <p:spPr>
          <a:xfrm>
            <a:off x="987450" y="7977210"/>
            <a:ext cx="6300201" cy="2652283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S’approprier l’environnement réglementaire, technique et administratif applicable en salle</a:t>
            </a:r>
          </a:p>
        </p:txBody>
      </p:sp>
      <p:sp>
        <p:nvSpPr>
          <p:cNvPr id="144" name="Contribuer à l’efficience du système d’information et de communication"/>
          <p:cNvSpPr/>
          <p:nvPr/>
        </p:nvSpPr>
        <p:spPr>
          <a:xfrm>
            <a:off x="1943838" y="4138329"/>
            <a:ext cx="6300200" cy="2652284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Contribuer à l’efficience du système d’information et de communication</a:t>
            </a:r>
          </a:p>
        </p:txBody>
      </p:sp>
      <p:sp>
        <p:nvSpPr>
          <p:cNvPr id="145" name="Déclencher les moyens de secours"/>
          <p:cNvSpPr/>
          <p:nvPr/>
        </p:nvSpPr>
        <p:spPr>
          <a:xfrm>
            <a:off x="8705404" y="2274892"/>
            <a:ext cx="6300200" cy="2652283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Déclencher les moyens de secours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fill="hold" grpId="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fill="hold" grpId="6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1" animBg="1" advAuto="0"/>
      <p:bldP spid="140" grpId="2" animBg="1" advAuto="0"/>
      <p:bldP spid="142" grpId="3" animBg="1" advAuto="0"/>
      <p:bldP spid="143" grpId="4" animBg="1" advAuto="0"/>
      <p:bldP spid="144" grpId="5" animBg="1" advAuto="0"/>
      <p:bldP spid="145" grpId="6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Capture d’écran 2024-02-08 à 11.47.52.png" descr="Capture d’écran 2024-02-08 à 11.47.52.png"/>
          <p:cNvPicPr>
            <a:picLocks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0150280" y="5637669"/>
            <a:ext cx="3410448" cy="4472662"/>
          </a:xfrm>
          <a:prstGeom prst="rect">
            <a:avLst/>
          </a:prstGeom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</p:pic>
      <p:sp>
        <p:nvSpPr>
          <p:cNvPr id="148" name="Les compétences de l’opérateur de coordination opérationnelle"/>
          <p:cNvSpPr txBox="1"/>
          <p:nvPr/>
        </p:nvSpPr>
        <p:spPr>
          <a:xfrm>
            <a:off x="4347404" y="484354"/>
            <a:ext cx="19379637" cy="70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100"/>
            </a:lvl1pPr>
          </a:lstStyle>
          <a:p>
            <a:r>
              <a:t>Les compétences de l’opérateur de coordination opérationnelle</a:t>
            </a:r>
          </a:p>
        </p:txBody>
      </p:sp>
      <p:sp>
        <p:nvSpPr>
          <p:cNvPr id="149" name="COORDONNER…"/>
          <p:cNvSpPr/>
          <p:nvPr/>
        </p:nvSpPr>
        <p:spPr>
          <a:xfrm>
            <a:off x="16470752" y="6120344"/>
            <a:ext cx="6300201" cy="2652283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COORDONNER </a:t>
            </a:r>
          </a:p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L’INTERVENTION</a:t>
            </a:r>
          </a:p>
        </p:txBody>
      </p:sp>
      <p:sp>
        <p:nvSpPr>
          <p:cNvPr id="150" name="GERER LA FIN DE L’INTERVENTION"/>
          <p:cNvSpPr/>
          <p:nvPr/>
        </p:nvSpPr>
        <p:spPr>
          <a:xfrm>
            <a:off x="9432804" y="10536463"/>
            <a:ext cx="6300201" cy="2652283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GERER LA FIN DE L’INTERVENTION</a:t>
            </a:r>
          </a:p>
        </p:txBody>
      </p:sp>
      <p:sp>
        <p:nvSpPr>
          <p:cNvPr id="151" name="GERER LE SUIVI ADMINISTRATIF"/>
          <p:cNvSpPr/>
          <p:nvPr/>
        </p:nvSpPr>
        <p:spPr>
          <a:xfrm>
            <a:off x="1257410" y="6863460"/>
            <a:ext cx="6300201" cy="2652284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GERER LE SUIVI ADMINISTRATIF</a:t>
            </a:r>
          </a:p>
        </p:txBody>
      </p:sp>
      <p:sp>
        <p:nvSpPr>
          <p:cNvPr id="152" name="GERER L’INTERVENTION"/>
          <p:cNvSpPr/>
          <p:nvPr/>
        </p:nvSpPr>
        <p:spPr>
          <a:xfrm>
            <a:off x="8896591" y="2559253"/>
            <a:ext cx="6300201" cy="2652283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GERER L’INTERVENTION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2" animBg="1" advAuto="0"/>
      <p:bldP spid="150" grpId="3" animBg="1" advAuto="0"/>
      <p:bldP spid="151" grpId="4" animBg="1" advAuto="0"/>
      <p:bldP spid="152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Les missions de sécurité civile"/>
          <p:cNvSpPr txBox="1">
            <a:spLocks noGrp="1"/>
          </p:cNvSpPr>
          <p:nvPr>
            <p:ph type="ctrTitle"/>
          </p:nvPr>
        </p:nvSpPr>
        <p:spPr>
          <a:xfrm>
            <a:off x="1778000" y="500520"/>
            <a:ext cx="20828000" cy="891982"/>
          </a:xfrm>
          <a:prstGeom prst="rect">
            <a:avLst/>
          </a:prstGeom>
        </p:spPr>
        <p:txBody>
          <a:bodyPr/>
          <a:lstStyle>
            <a:lvl1pPr>
              <a:defRPr sz="4100"/>
            </a:lvl1pPr>
          </a:lstStyle>
          <a:p>
            <a:r>
              <a:t>Les missions de sécurité civile</a:t>
            </a:r>
          </a:p>
        </p:txBody>
      </p:sp>
      <p:sp>
        <p:nvSpPr>
          <p:cNvPr id="155" name="Le Code de la Sécurité Intérieure"/>
          <p:cNvSpPr/>
          <p:nvPr/>
        </p:nvSpPr>
        <p:spPr>
          <a:xfrm>
            <a:off x="8997746" y="4854880"/>
            <a:ext cx="5836077" cy="4006240"/>
          </a:xfrm>
          <a:prstGeom prst="roundRect">
            <a:avLst>
              <a:gd name="adj" fmla="val 15000"/>
            </a:avLst>
          </a:prstGeom>
          <a:solidFill>
            <a:schemeClr val="accent4">
              <a:hueOff val="366961"/>
              <a:satOff val="4172"/>
              <a:lumOff val="1112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Le Code de la Sécurité Intérieure</a:t>
            </a:r>
          </a:p>
        </p:txBody>
      </p:sp>
      <p:sp>
        <p:nvSpPr>
          <p:cNvPr id="156" name="Prévention des risques de toute nature"/>
          <p:cNvSpPr/>
          <p:nvPr/>
        </p:nvSpPr>
        <p:spPr>
          <a:xfrm>
            <a:off x="16746597" y="2812513"/>
            <a:ext cx="5692605" cy="2059123"/>
          </a:xfrm>
          <a:prstGeom prst="roundRect">
            <a:avLst>
              <a:gd name="adj" fmla="val 11299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Prévention des risques de toute nature</a:t>
            </a:r>
          </a:p>
        </p:txBody>
      </p:sp>
      <p:sp>
        <p:nvSpPr>
          <p:cNvPr id="157" name="Information et alerte des populations"/>
          <p:cNvSpPr/>
          <p:nvPr/>
        </p:nvSpPr>
        <p:spPr>
          <a:xfrm>
            <a:off x="17323837" y="7993595"/>
            <a:ext cx="5692604" cy="2059122"/>
          </a:xfrm>
          <a:prstGeom prst="roundRect">
            <a:avLst>
              <a:gd name="adj" fmla="val 11299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Information et alerte des populations </a:t>
            </a:r>
          </a:p>
        </p:txBody>
      </p:sp>
      <p:sp>
        <p:nvSpPr>
          <p:cNvPr id="158" name="Protection des PABE contre les accidents"/>
          <p:cNvSpPr/>
          <p:nvPr/>
        </p:nvSpPr>
        <p:spPr>
          <a:xfrm>
            <a:off x="9345698" y="10733906"/>
            <a:ext cx="5692604" cy="2059123"/>
          </a:xfrm>
          <a:prstGeom prst="roundRect">
            <a:avLst>
              <a:gd name="adj" fmla="val 11299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Protection des PABE contre les accidents</a:t>
            </a:r>
          </a:p>
        </p:txBody>
      </p:sp>
      <p:sp>
        <p:nvSpPr>
          <p:cNvPr id="159" name="Protection des PABE contre les catastrophes"/>
          <p:cNvSpPr/>
          <p:nvPr/>
        </p:nvSpPr>
        <p:spPr>
          <a:xfrm>
            <a:off x="1478639" y="7993595"/>
            <a:ext cx="5692604" cy="2059122"/>
          </a:xfrm>
          <a:prstGeom prst="roundRect">
            <a:avLst>
              <a:gd name="adj" fmla="val 11299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Protection des PABE contre les catastrophes</a:t>
            </a:r>
          </a:p>
        </p:txBody>
      </p:sp>
      <p:sp>
        <p:nvSpPr>
          <p:cNvPr id="160" name="Protection des PABE contre les sinistres"/>
          <p:cNvSpPr/>
          <p:nvPr/>
        </p:nvSpPr>
        <p:spPr>
          <a:xfrm>
            <a:off x="2174920" y="2812513"/>
            <a:ext cx="5692605" cy="2059123"/>
          </a:xfrm>
          <a:prstGeom prst="roundRect">
            <a:avLst>
              <a:gd name="adj" fmla="val 11299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Protection des PABE contre les sinistres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fill="hold" grpId="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fill="hold" grpId="6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1" animBg="1" advAuto="0"/>
      <p:bldP spid="156" grpId="2" animBg="1" advAuto="0"/>
      <p:bldP spid="157" grpId="3" animBg="1" advAuto="0"/>
      <p:bldP spid="158" grpId="4" animBg="1" advAuto="0"/>
      <p:bldP spid="159" grpId="5" animBg="1" advAuto="0"/>
      <p:bldP spid="160" grpId="6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La chaîne opérationnelle"/>
          <p:cNvSpPr txBox="1">
            <a:spLocks noGrp="1"/>
          </p:cNvSpPr>
          <p:nvPr>
            <p:ph type="ctrTitle"/>
          </p:nvPr>
        </p:nvSpPr>
        <p:spPr>
          <a:xfrm>
            <a:off x="1778000" y="500520"/>
            <a:ext cx="20828000" cy="891982"/>
          </a:xfrm>
          <a:prstGeom prst="rect">
            <a:avLst/>
          </a:prstGeom>
        </p:spPr>
        <p:txBody>
          <a:bodyPr/>
          <a:lstStyle>
            <a:lvl1pPr>
              <a:defRPr sz="4100"/>
            </a:lvl1pPr>
          </a:lstStyle>
          <a:p>
            <a:r>
              <a:rPr dirty="0"/>
              <a:t>La </a:t>
            </a:r>
            <a:r>
              <a:rPr dirty="0" err="1"/>
              <a:t>chaîne</a:t>
            </a:r>
            <a:r>
              <a:rPr dirty="0"/>
              <a:t> </a:t>
            </a:r>
            <a:r>
              <a:rPr dirty="0" err="1"/>
              <a:t>opérationnelle</a:t>
            </a:r>
            <a:endParaRPr dirty="0"/>
          </a:p>
        </p:txBody>
      </p:sp>
      <p:pic>
        <p:nvPicPr>
          <p:cNvPr id="163" name="Capture d’écran 2024-02-08 à 13.32.34.png" descr="Capture d’écran 2024-02-08 à 13.32.3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80650" y="3755663"/>
            <a:ext cx="3856993" cy="2577990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164" name="Capture d’écran 2024-02-08 à 13.33.03.png" descr="Capture d’écran 2024-02-08 à 13.33.03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138649" y="1984024"/>
            <a:ext cx="2085018" cy="22058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Capture d’écran 2024-02-08 à 13.33.20.png" descr="Capture d’écran 2024-02-08 à 13.33.20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495223" y="4471026"/>
            <a:ext cx="3371870" cy="2787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Capture d’écran 2024-02-08 à 13.33.54.png" descr="Capture d’écran 2024-02-08 à 13.33.54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703822" y="1984024"/>
            <a:ext cx="2985228" cy="19482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Capture d’écran 2024-02-08 à 13.34.04.png" descr="Capture d’écran 2024-02-08 à 13.34.04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8761221" y="4523801"/>
            <a:ext cx="2870430" cy="2681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Capture d’écran 2024-02-08 à 13.34.34.png" descr="Capture d’écran 2024-02-08 à 13.34.34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3500960" y="1783498"/>
            <a:ext cx="2281211" cy="23493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Capture d’écran 2024-02-08 à 13.34.45.png" descr="Capture d’écran 2024-02-08 à 13.34.45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3121030" y="4523801"/>
            <a:ext cx="2985228" cy="27874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Capture d’écran 2024-02-08 à 13.35.12.png" descr="Capture d’écran 2024-02-08 à 13.35.12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7374396" y="1984024"/>
            <a:ext cx="3127781" cy="49943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Capture d’écran 2024-02-08 à 13.35.25.png" descr="Capture d’écran 2024-02-08 à 13.35.25.png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21015517" y="1697196"/>
            <a:ext cx="2734059" cy="22058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Capture d’écran 2024-02-08 à 13.35.34.png" descr="Capture d’écran 2024-02-08 à 13.35.34.png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21360196" y="4367540"/>
            <a:ext cx="2044701" cy="2349501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Flèche"/>
          <p:cNvSpPr/>
          <p:nvPr/>
        </p:nvSpPr>
        <p:spPr>
          <a:xfrm>
            <a:off x="3097244" y="7797185"/>
            <a:ext cx="20828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4" name="Le niveau communal"/>
          <p:cNvSpPr/>
          <p:nvPr/>
        </p:nvSpPr>
        <p:spPr>
          <a:xfrm>
            <a:off x="1319985" y="9352550"/>
            <a:ext cx="4071406" cy="1278257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Le niveau communal</a:t>
            </a:r>
          </a:p>
        </p:txBody>
      </p:sp>
      <p:sp>
        <p:nvSpPr>
          <p:cNvPr id="175" name="Le niveau départemental"/>
          <p:cNvSpPr/>
          <p:nvPr/>
        </p:nvSpPr>
        <p:spPr>
          <a:xfrm>
            <a:off x="7167872" y="9350976"/>
            <a:ext cx="3371870" cy="1281405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Le niveau départemental</a:t>
            </a:r>
          </a:p>
        </p:txBody>
      </p:sp>
      <p:sp>
        <p:nvSpPr>
          <p:cNvPr id="176" name="Le niveau zonal"/>
          <p:cNvSpPr/>
          <p:nvPr/>
        </p:nvSpPr>
        <p:spPr>
          <a:xfrm>
            <a:off x="11825310" y="9350976"/>
            <a:ext cx="3371870" cy="1281405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Le niveau zonal</a:t>
            </a:r>
          </a:p>
        </p:txBody>
      </p:sp>
      <p:sp>
        <p:nvSpPr>
          <p:cNvPr id="177" name="Le niveau national"/>
          <p:cNvSpPr/>
          <p:nvPr/>
        </p:nvSpPr>
        <p:spPr>
          <a:xfrm>
            <a:off x="16174690" y="9350976"/>
            <a:ext cx="3127780" cy="1281405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Le niveau national</a:t>
            </a:r>
          </a:p>
        </p:txBody>
      </p:sp>
      <p:sp>
        <p:nvSpPr>
          <p:cNvPr id="178" name="Le niveau européen"/>
          <p:cNvSpPr/>
          <p:nvPr/>
        </p:nvSpPr>
        <p:spPr>
          <a:xfrm>
            <a:off x="20605385" y="9350976"/>
            <a:ext cx="3127781" cy="1281405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Le niveau européen</a:t>
            </a:r>
          </a:p>
        </p:txBody>
      </p:sp>
      <p:sp>
        <p:nvSpPr>
          <p:cNvPr id="179" name="Le maire est responsable de la sauvegarde de la population. Il est DOS"/>
          <p:cNvSpPr txBox="1"/>
          <p:nvPr/>
        </p:nvSpPr>
        <p:spPr>
          <a:xfrm>
            <a:off x="1275522" y="10885606"/>
            <a:ext cx="4160332" cy="1919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/>
            </a:lvl1pPr>
          </a:lstStyle>
          <a:p>
            <a:r>
              <a:t>Le maire est responsable de la sauvegarde de la population. Il est DOS</a:t>
            </a:r>
          </a:p>
        </p:txBody>
      </p:sp>
      <p:sp>
        <p:nvSpPr>
          <p:cNvPr id="180" name="Activation du COD…"/>
          <p:cNvSpPr txBox="1"/>
          <p:nvPr/>
        </p:nvSpPr>
        <p:spPr>
          <a:xfrm>
            <a:off x="6773641" y="10998721"/>
            <a:ext cx="4160332" cy="175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z="3000"/>
            </a:pPr>
            <a:r>
              <a:t>Activation du COD</a:t>
            </a:r>
          </a:p>
          <a:p>
            <a:pPr algn="ctr">
              <a:defRPr sz="3000"/>
            </a:pPr>
            <a:r>
              <a:t>Le SIDPC</a:t>
            </a:r>
          </a:p>
        </p:txBody>
      </p:sp>
      <p:sp>
        <p:nvSpPr>
          <p:cNvPr id="181" name="Le Centre Opérationnel zonal"/>
          <p:cNvSpPr txBox="1"/>
          <p:nvPr/>
        </p:nvSpPr>
        <p:spPr>
          <a:xfrm>
            <a:off x="11431079" y="11231476"/>
            <a:ext cx="4160332" cy="1005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/>
            </a:lvl1pPr>
          </a:lstStyle>
          <a:p>
            <a:r>
              <a:t>Le Centre Opérationnel zonal</a:t>
            </a:r>
          </a:p>
        </p:txBody>
      </p:sp>
      <p:sp>
        <p:nvSpPr>
          <p:cNvPr id="182" name="Le Centre Opérationnel de Gestion Interministériel de Crise"/>
          <p:cNvSpPr txBox="1"/>
          <p:nvPr/>
        </p:nvSpPr>
        <p:spPr>
          <a:xfrm>
            <a:off x="15866730" y="11002876"/>
            <a:ext cx="4160332" cy="1462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/>
            </a:lvl1pPr>
          </a:lstStyle>
          <a:p>
            <a:r>
              <a:t>Le Centre Opérationnel de Gestion Interministériel de Crise</a:t>
            </a:r>
          </a:p>
        </p:txBody>
      </p:sp>
      <p:sp>
        <p:nvSpPr>
          <p:cNvPr id="183" name="L’ERCC…"/>
          <p:cNvSpPr txBox="1"/>
          <p:nvPr/>
        </p:nvSpPr>
        <p:spPr>
          <a:xfrm>
            <a:off x="20605385" y="10628226"/>
            <a:ext cx="3127781" cy="22118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z="3000"/>
            </a:pPr>
            <a:r>
              <a:t>L’ERCC</a:t>
            </a:r>
          </a:p>
          <a:p>
            <a:pPr algn="ctr">
              <a:defRPr sz="3000"/>
            </a:pPr>
            <a:r>
              <a:t>Assistance de l’UE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16" fill="hold" grpId="2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1" animBg="1" advAuto="0"/>
      <p:bldP spid="164" grpId="3" animBg="1" advAuto="0"/>
      <p:bldP spid="165" grpId="5" animBg="1" advAuto="0"/>
      <p:bldP spid="166" grpId="7" animBg="1" advAuto="0"/>
      <p:bldP spid="167" grpId="9" animBg="1" advAuto="0"/>
      <p:bldP spid="168" grpId="11" animBg="1" advAuto="0"/>
      <p:bldP spid="169" grpId="13" animBg="1" advAuto="0"/>
      <p:bldP spid="170" grpId="15" animBg="1" advAuto="0"/>
      <p:bldP spid="171" grpId="18" animBg="1" advAuto="0"/>
      <p:bldP spid="172" grpId="20" animBg="1" advAuto="0"/>
      <p:bldP spid="174" grpId="2" animBg="1" advAuto="0"/>
      <p:bldP spid="175" grpId="6" animBg="1" advAuto="0"/>
      <p:bldP spid="176" grpId="10" animBg="1" advAuto="0"/>
      <p:bldP spid="177" grpId="14" animBg="1" advAuto="0"/>
      <p:bldP spid="178" grpId="17" animBg="1" advAuto="0"/>
      <p:bldP spid="179" grpId="4" animBg="1" advAuto="0"/>
      <p:bldP spid="180" grpId="8" animBg="1" advAuto="0"/>
      <p:bldP spid="181" grpId="12" animBg="1" advAuto="0"/>
      <p:bldP spid="182" grpId="16" animBg="1" advAuto="0"/>
      <p:bldP spid="183" grpId="19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Capture d’écran 2024-02-08 à 13.33.54.png" descr="Capture d’écran 2024-02-08 à 13.33.5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46912" y="348945"/>
            <a:ext cx="2985229" cy="1948255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Le COD :…"/>
          <p:cNvSpPr/>
          <p:nvPr/>
        </p:nvSpPr>
        <p:spPr>
          <a:xfrm>
            <a:off x="9142055" y="5864938"/>
            <a:ext cx="6099889" cy="3245906"/>
          </a:xfrm>
          <a:prstGeom prst="roundRect">
            <a:avLst>
              <a:gd name="adj" fmla="val 15000"/>
            </a:avLst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Le COD :</a:t>
            </a:r>
          </a:p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 un outil de gestion de crise</a:t>
            </a:r>
          </a:p>
        </p:txBody>
      </p:sp>
      <p:sp>
        <p:nvSpPr>
          <p:cNvPr id="187" name="A disposition du Préfet"/>
          <p:cNvSpPr/>
          <p:nvPr/>
        </p:nvSpPr>
        <p:spPr>
          <a:xfrm>
            <a:off x="17623378" y="5151660"/>
            <a:ext cx="6099889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A disposition du Préfet</a:t>
            </a:r>
          </a:p>
        </p:txBody>
      </p:sp>
      <p:sp>
        <p:nvSpPr>
          <p:cNvPr id="188" name="Activé lorsqu’un évènement majeur à lieu dans le département"/>
          <p:cNvSpPr/>
          <p:nvPr/>
        </p:nvSpPr>
        <p:spPr>
          <a:xfrm>
            <a:off x="17623378" y="9905752"/>
            <a:ext cx="6099889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Activé lorsqu’un évènement majeur à lieu dans le département</a:t>
            </a:r>
          </a:p>
        </p:txBody>
      </p:sp>
      <p:sp>
        <p:nvSpPr>
          <p:cNvPr id="189" name="Situé au sein de la préfecture"/>
          <p:cNvSpPr/>
          <p:nvPr/>
        </p:nvSpPr>
        <p:spPr>
          <a:xfrm>
            <a:off x="8974049" y="10523134"/>
            <a:ext cx="6099889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Situé au sein de la préfecture </a:t>
            </a:r>
          </a:p>
        </p:txBody>
      </p:sp>
      <p:sp>
        <p:nvSpPr>
          <p:cNvPr id="190" name="Présidé par le préfet de département, le DOS"/>
          <p:cNvSpPr/>
          <p:nvPr/>
        </p:nvSpPr>
        <p:spPr>
          <a:xfrm>
            <a:off x="759778" y="9905752"/>
            <a:ext cx="6099888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Présidé par le préfet de département, le DOS</a:t>
            </a:r>
          </a:p>
        </p:txBody>
      </p:sp>
      <p:sp>
        <p:nvSpPr>
          <p:cNvPr id="191" name="Rassemble l’ensemble des acteurs de la sécurité civile"/>
          <p:cNvSpPr/>
          <p:nvPr/>
        </p:nvSpPr>
        <p:spPr>
          <a:xfrm>
            <a:off x="759778" y="5021327"/>
            <a:ext cx="6099888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Rassemble l’ensemble des acteurs de la sécurité civile</a:t>
            </a:r>
          </a:p>
        </p:txBody>
      </p:sp>
      <p:pic>
        <p:nvPicPr>
          <p:cNvPr id="192" name="Capture d’écran 2024-02-08 à 13.50.16.png" descr="Capture d’écran 2024-02-08 à 13.50.16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7284801" y="-55226"/>
            <a:ext cx="10389322" cy="47685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1" animBg="1" advAuto="0"/>
      <p:bldP spid="187" grpId="2" animBg="1" advAuto="0"/>
      <p:bldP spid="188" grpId="3" animBg="1" advAuto="0"/>
      <p:bldP spid="189" grpId="4" animBg="1" advAuto="0"/>
      <p:bldP spid="190" grpId="5" animBg="1" advAuto="0"/>
      <p:bldP spid="191" grpId="6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Le COZ :…"/>
          <p:cNvSpPr/>
          <p:nvPr/>
        </p:nvSpPr>
        <p:spPr>
          <a:xfrm>
            <a:off x="9142055" y="5235047"/>
            <a:ext cx="6099889" cy="3245906"/>
          </a:xfrm>
          <a:prstGeom prst="roundRect">
            <a:avLst>
              <a:gd name="adj" fmla="val 15000"/>
            </a:avLst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Le COZ :</a:t>
            </a:r>
          </a:p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L’outil opérationnel de gestion de crise</a:t>
            </a:r>
          </a:p>
        </p:txBody>
      </p:sp>
      <p:sp>
        <p:nvSpPr>
          <p:cNvPr id="195" name="Assure une veille permanente"/>
          <p:cNvSpPr/>
          <p:nvPr/>
        </p:nvSpPr>
        <p:spPr>
          <a:xfrm>
            <a:off x="17524333" y="3895730"/>
            <a:ext cx="6099889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Assure une veille permanente</a:t>
            </a:r>
          </a:p>
        </p:txBody>
      </p:sp>
      <p:sp>
        <p:nvSpPr>
          <p:cNvPr id="196" name="Sous l’autorité du préfet de zone de défense et de sécurité"/>
          <p:cNvSpPr/>
          <p:nvPr/>
        </p:nvSpPr>
        <p:spPr>
          <a:xfrm>
            <a:off x="17718165" y="8910487"/>
            <a:ext cx="6099888" cy="2160296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Sous l’autorité du préfet de zone de défense et de sécurité</a:t>
            </a:r>
          </a:p>
        </p:txBody>
      </p:sp>
      <p:sp>
        <p:nvSpPr>
          <p:cNvPr id="197" name="Recueillir et transmettre les informations au profit des  hautes autorités et au COGIC"/>
          <p:cNvSpPr/>
          <p:nvPr/>
        </p:nvSpPr>
        <p:spPr>
          <a:xfrm>
            <a:off x="8974049" y="10523134"/>
            <a:ext cx="6099889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Recueillir et transmettre les informations au profit des  hautes autorités et au COGIC</a:t>
            </a:r>
          </a:p>
        </p:txBody>
      </p:sp>
      <p:sp>
        <p:nvSpPr>
          <p:cNvPr id="198" name="Coordonner les actions des préfets de départements"/>
          <p:cNvSpPr/>
          <p:nvPr/>
        </p:nvSpPr>
        <p:spPr>
          <a:xfrm>
            <a:off x="759778" y="9905752"/>
            <a:ext cx="6099888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Coordonner les actions des préfets de départements</a:t>
            </a:r>
          </a:p>
        </p:txBody>
      </p:sp>
      <p:sp>
        <p:nvSpPr>
          <p:cNvPr id="199" name="Organiser les colonnes mobiles de secours"/>
          <p:cNvSpPr/>
          <p:nvPr/>
        </p:nvSpPr>
        <p:spPr>
          <a:xfrm>
            <a:off x="759778" y="5021327"/>
            <a:ext cx="6099888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Organiser les colonnes mobiles de secours</a:t>
            </a:r>
          </a:p>
        </p:txBody>
      </p:sp>
      <p:pic>
        <p:nvPicPr>
          <p:cNvPr id="200" name="Capture d’écran 2024-02-08 à 13.34.34.png" descr="Capture d’écran 2024-02-08 à 13.34.3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46872" y="290600"/>
            <a:ext cx="2281212" cy="23493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Coordonner et répartir les moyens de toute nature, publics ou privés"/>
          <p:cNvSpPr/>
          <p:nvPr/>
        </p:nvSpPr>
        <p:spPr>
          <a:xfrm>
            <a:off x="9142055" y="1522718"/>
            <a:ext cx="6099889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Coordonner et répartir les moyens de toute nature, publics ou privés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1" animBg="1" advAuto="0"/>
      <p:bldP spid="196" grpId="2" animBg="1" advAuto="0"/>
      <p:bldP spid="197" grpId="3" animBg="1" advAuto="0"/>
      <p:bldP spid="198" grpId="4" animBg="1" advAuto="0"/>
      <p:bldP spid="199" grpId="5" animBg="1" advAuto="0"/>
      <p:bldP spid="201" grpId="6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Outil de veille, d’information et de gestion de crise du ministère de l’intérieur dans le domaine sécurité civile"/>
          <p:cNvSpPr/>
          <p:nvPr/>
        </p:nvSpPr>
        <p:spPr>
          <a:xfrm>
            <a:off x="17524333" y="4831753"/>
            <a:ext cx="6099889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Outil de veille, d’information et de gestion de crise du ministère de l’intérieur dans le domaine sécurité civile</a:t>
            </a:r>
          </a:p>
        </p:txBody>
      </p:sp>
      <p:sp>
        <p:nvSpPr>
          <p:cNvPr id="204" name="Analyse et gère les CATNAT et technologiques"/>
          <p:cNvSpPr/>
          <p:nvPr/>
        </p:nvSpPr>
        <p:spPr>
          <a:xfrm>
            <a:off x="17524333" y="8381537"/>
            <a:ext cx="6099889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Analyse et gère les CATNAT et technologiques</a:t>
            </a:r>
          </a:p>
        </p:txBody>
      </p:sp>
      <p:sp>
        <p:nvSpPr>
          <p:cNvPr id="205" name="Assure l’interface avec les centres opérationnels des autres ministères"/>
          <p:cNvSpPr/>
          <p:nvPr/>
        </p:nvSpPr>
        <p:spPr>
          <a:xfrm>
            <a:off x="13709149" y="11068160"/>
            <a:ext cx="6099889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Assure l’interface avec les centres opérationnels des autres ministères</a:t>
            </a:r>
          </a:p>
        </p:txBody>
      </p:sp>
      <p:sp>
        <p:nvSpPr>
          <p:cNvPr id="206" name="Centralise la remontée d’informations"/>
          <p:cNvSpPr/>
          <p:nvPr/>
        </p:nvSpPr>
        <p:spPr>
          <a:xfrm>
            <a:off x="6375918" y="11068160"/>
            <a:ext cx="6099888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Centralise la remontée d’informations</a:t>
            </a:r>
          </a:p>
        </p:txBody>
      </p:sp>
      <p:sp>
        <p:nvSpPr>
          <p:cNvPr id="207" name="Décide de l’envoi de moyens humains et matériels en fonction de l’évolution de la situation"/>
          <p:cNvSpPr/>
          <p:nvPr/>
        </p:nvSpPr>
        <p:spPr>
          <a:xfrm>
            <a:off x="96268" y="4831753"/>
            <a:ext cx="6099888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Décide de l’envoi de moyens humains et matériels en fonction de l’évolution de la situation</a:t>
            </a:r>
          </a:p>
        </p:txBody>
      </p:sp>
      <p:sp>
        <p:nvSpPr>
          <p:cNvPr id="208" name="Prépare et met en oeuvre les opérations de secours entre les zones de défense, au niveau national et international"/>
          <p:cNvSpPr/>
          <p:nvPr/>
        </p:nvSpPr>
        <p:spPr>
          <a:xfrm>
            <a:off x="96268" y="8745874"/>
            <a:ext cx="6099888" cy="2160297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Prépare et met en oeuvre les opérations de secours entre les zones de défense, au niveau national et international</a:t>
            </a:r>
          </a:p>
        </p:txBody>
      </p:sp>
      <p:pic>
        <p:nvPicPr>
          <p:cNvPr id="209" name="le COGIC à Asnières.mp4" descr="le COGIC à Asnières.mp4"/>
          <p:cNvPicPr>
            <a:picLocks/>
          </p:cNvPicPr>
          <p:nvPr>
            <a:videoFile r:link="rId1"/>
            <p:extLst>
              <p:ext uri="{DAA4B4D4-6D71-4841-9C94-3DE7FCFB9230}">
                <p14:media xmlns:p14="http://schemas.microsoft.com/office/powerpoint/2010/main" xmlns:a14="http://schemas.microsoft.com/office/drawing/2010/main" xmlns:m="http://schemas.openxmlformats.org/officeDocument/2006/math" xmlns="" r:embed="rId3"/>
              </p:ext>
            </p:extLst>
          </p:nvPr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505620" y="4572000"/>
            <a:ext cx="10709248" cy="60428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Capture d’écran 2024-02-08 à 14.06.47.png" descr="Capture d’écran 2024-02-08 à 14.06.47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6458461" y="28584"/>
            <a:ext cx="10803567" cy="42298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919" fill="hold"/>
                                        <p:tgtEl>
                                          <p:spTgt spid="2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43" fill="hold" display="0">
                  <p:stCondLst>
                    <p:cond delay="indefinite"/>
                  </p:stCondLst>
                </p:cTn>
                <p:tgtEl>
                  <p:spTgt spid="209"/>
                </p:tgtEl>
              </p:cMediaNode>
            </p:video>
            <p:seq concurrent="1" prevAc="none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2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9"/>
                  </p:tgtEl>
                </p:cond>
              </p:nextCondLst>
            </p:seq>
          </p:childTnLst>
        </p:cTn>
      </p:par>
    </p:tnLst>
    <p:bldLst>
      <p:bldP spid="203" grpId="2" animBg="1" advAuto="0"/>
      <p:bldP spid="204" grpId="3" animBg="1" advAuto="0"/>
      <p:bldP spid="205" grpId="4" animBg="1" advAuto="0"/>
      <p:bldP spid="206" grpId="5" animBg="1" advAuto="0"/>
      <p:bldP spid="207" grpId="7" animBg="1" advAuto="0"/>
      <p:bldP spid="208" grpId="6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Zoom sur le MÃ©canisme de Protection civile de l'Union EuropÃ©enne.mp4" descr="Zoom sur le MÃ©canisme de Protection civile de l'Union EuropÃ©enne.mp4"/>
          <p:cNvPicPr>
            <a:picLocks/>
          </p:cNvPicPr>
          <p:nvPr>
            <a:videoFile r:link="rId1"/>
            <p:extLst>
              <p:ext uri="{DAA4B4D4-6D71-4841-9C94-3DE7FCFB9230}">
                <p14:media xmlns:p14="http://schemas.microsoft.com/office/powerpoint/2010/main" xmlns:a14="http://schemas.microsoft.com/office/drawing/2010/main" xmlns:m="http://schemas.openxmlformats.org/officeDocument/2006/math" xmlns="" r:embed="rId3"/>
              </p:ext>
            </p:extLst>
          </p:nvPr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43529" y="148803"/>
            <a:ext cx="23854920" cy="134183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80" fill="hold"/>
                                        <p:tgtEl>
                                          <p:spTgt spid="2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12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</Words>
  <Application>Microsoft Office PowerPoint</Application>
  <PresentationFormat>Personnalisé</PresentationFormat>
  <Paragraphs>54</Paragraphs>
  <Slides>8</Slides>
  <Notes>0</Notes>
  <HiddenSlides>0</HiddenSlides>
  <MMClips>2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White</vt:lpstr>
      <vt:lpstr>Diapositive 1</vt:lpstr>
      <vt:lpstr>Diapositive 2</vt:lpstr>
      <vt:lpstr>Les missions de sécurité civile</vt:lpstr>
      <vt:lpstr>La chaîne opérationnelle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ANGER Michael</dc:creator>
  <cp:lastModifiedBy>mianger</cp:lastModifiedBy>
  <cp:revision>1</cp:revision>
  <dcterms:modified xsi:type="dcterms:W3CDTF">2025-02-07T13:29:38Z</dcterms:modified>
</cp:coreProperties>
</file>