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58" r:id="rId3"/>
    <p:sldId id="258" r:id="rId4"/>
    <p:sldId id="362" r:id="rId5"/>
    <p:sldId id="325" r:id="rId6"/>
    <p:sldId id="270" r:id="rId7"/>
    <p:sldId id="269" r:id="rId8"/>
    <p:sldId id="267" r:id="rId9"/>
    <p:sldId id="262" r:id="rId10"/>
    <p:sldId id="368" r:id="rId11"/>
    <p:sldId id="369" r:id="rId12"/>
    <p:sldId id="370" r:id="rId13"/>
    <p:sldId id="371" r:id="rId14"/>
    <p:sldId id="372" r:id="rId15"/>
    <p:sldId id="376" r:id="rId16"/>
    <p:sldId id="361" r:id="rId17"/>
    <p:sldId id="373" r:id="rId18"/>
    <p:sldId id="374" r:id="rId19"/>
    <p:sldId id="375" r:id="rId20"/>
    <p:sldId id="303" r:id="rId21"/>
    <p:sldId id="261" r:id="rId22"/>
    <p:sldId id="328" r:id="rId23"/>
    <p:sldId id="322" r:id="rId24"/>
    <p:sldId id="353" r:id="rId25"/>
    <p:sldId id="355" r:id="rId26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4" y="2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23/06/2024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431601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4" y="9431601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4" y="2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23/06/2024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31601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4" y="9431601"/>
            <a:ext cx="2946347" cy="496491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63AD-AACA-4159-9913-242FE04DF58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574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A0B6A818-347E-1116-2830-CB796B001E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A33099AA-8180-A6F9-885D-9A122B264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2DC086C4-A850-0ABC-BDB3-612A9DD892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B358CB-E55B-4297-8CB0-98BA57904D7C}" type="slidenum">
              <a:rPr lang="fr-FR" altLang="fr-FR"/>
              <a:pPr eaLnBrk="1" hangingPunct="1"/>
              <a:t>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1DBA0-672E-4E3D-9535-2578BA8FF7A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66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23/06/2024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352928" cy="5904656"/>
          </a:xfrm>
        </p:spPr>
        <p:txBody>
          <a:bodyPr>
            <a:noAutofit/>
          </a:bodyPr>
          <a:lstStyle/>
          <a:p>
            <a:r>
              <a:rPr lang="fr-FR" sz="8000" b="1" dirty="0">
                <a:solidFill>
                  <a:srgbClr val="FF0000"/>
                </a:solidFill>
              </a:rPr>
              <a:t>FORMATION DES CHEFS D’AGRES TOUT ENGIN SPV</a:t>
            </a:r>
            <a:endParaRPr lang="fr-FR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65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La zone de confort</a:t>
            </a:r>
          </a:p>
        </p:txBody>
      </p:sp>
    </p:spTree>
    <p:extLst>
      <p:ext uri="{BB962C8B-B14F-4D97-AF65-F5344CB8AC3E}">
        <p14:creationId xmlns:p14="http://schemas.microsoft.com/office/powerpoint/2010/main" val="1314166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7609044" cy="5640839"/>
          </a:xfrm>
        </p:spPr>
      </p:pic>
    </p:spTree>
    <p:extLst>
      <p:ext uri="{BB962C8B-B14F-4D97-AF65-F5344CB8AC3E}">
        <p14:creationId xmlns:p14="http://schemas.microsoft.com/office/powerpoint/2010/main" val="127554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La motivation</a:t>
            </a:r>
          </a:p>
        </p:txBody>
      </p:sp>
    </p:spTree>
    <p:extLst>
      <p:ext uri="{BB962C8B-B14F-4D97-AF65-F5344CB8AC3E}">
        <p14:creationId xmlns:p14="http://schemas.microsoft.com/office/powerpoint/2010/main" val="3737476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Motivation - démotivation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endParaRPr lang="fr-FR" dirty="0"/>
          </a:p>
          <a:p>
            <a:pPr lvl="2"/>
            <a:r>
              <a:rPr lang="fr-FR" dirty="0"/>
              <a:t>3 fois, Steven Spielberg a été recalé à ses études de cinéma.</a:t>
            </a:r>
            <a:endParaRPr lang="fr-FR" sz="2800" dirty="0"/>
          </a:p>
          <a:p>
            <a:pPr lvl="2"/>
            <a:r>
              <a:rPr lang="fr-FR" dirty="0"/>
              <a:t>5 maisons d’édition ont refusé de publier Harry Potter.</a:t>
            </a:r>
            <a:endParaRPr lang="fr-FR" sz="2800" dirty="0"/>
          </a:p>
          <a:p>
            <a:pPr lvl="2"/>
            <a:r>
              <a:rPr lang="fr-FR" dirty="0"/>
              <a:t>26 ont refusé à Tim Ferris sa "semaine de 4 heures".</a:t>
            </a:r>
            <a:endParaRPr lang="fr-FR" sz="2800" dirty="0"/>
          </a:p>
          <a:p>
            <a:pPr lvl="2"/>
            <a:r>
              <a:rPr lang="fr-FR" dirty="0"/>
              <a:t>301 banques ont ri au nez de Walt Disney et de son idée de parc à thème</a:t>
            </a:r>
            <a:endParaRPr lang="fr-FR" sz="2800" dirty="0"/>
          </a:p>
          <a:p>
            <a:pPr lvl="2"/>
            <a:r>
              <a:rPr lang="fr-FR" dirty="0"/>
              <a:t>1000 façons ont permis à Edison de "ne pas" faire une ampoule avant de trouver comment en faire une.</a:t>
            </a:r>
            <a:endParaRPr lang="fr-FR" sz="2800" dirty="0"/>
          </a:p>
          <a:p>
            <a:pPr lvl="2"/>
            <a:r>
              <a:rPr lang="fr-FR" dirty="0"/>
              <a:t>2000 tentatives sont nécessaires à un bébé pour réussir ses premiers pas.</a:t>
            </a:r>
            <a:endParaRPr lang="fr-FR" sz="2800" dirty="0"/>
          </a:p>
          <a:p>
            <a:pPr lvl="2"/>
            <a:r>
              <a:rPr lang="fr-FR" dirty="0"/>
              <a:t>5126 prototypes ont permis à James Dyson pour créer l’aspirateur sans sac. 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35918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Et vous voudriez abandonner? Déjà....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dirty="0"/>
              <a:t>Mettez le focus sur les possibilités plutôt que sur les difficultés.</a:t>
            </a:r>
            <a:br>
              <a:rPr lang="fr-FR" dirty="0"/>
            </a:br>
            <a:endParaRPr lang="fr-FR" sz="3600" dirty="0"/>
          </a:p>
          <a:p>
            <a:r>
              <a:rPr lang="fr-FR" dirty="0"/>
              <a:t>Si parfois, vous sentez vos genoux plier, sachez que c'est humain de vivre des moments de découragement. Peut-être est-ce le moment de faire une pause, de prendre du recul ou de vous reposer? Faites-le plein d'énergie, mais ne renoncez pas à vos projets, à vos objectifs ou à vos rêves.</a:t>
            </a: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r>
              <a:rPr lang="fr-FR" dirty="0"/>
              <a:t>N’ayez pas peur de l’échec. Un échec est un essai, il ne signifie pas que vous n’êtes pas à la hauteur. Il vous indique seulement une autre façon de vous y prendre.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19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 smtClean="0">
                <a:solidFill>
                  <a:srgbClr val="FF0000"/>
                </a:solidFill>
              </a:rPr>
              <a:t>Présentation croisée</a:t>
            </a:r>
            <a:endParaRPr lang="fr-FR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61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Présentation</a:t>
            </a:r>
            <a:r>
              <a:rPr lang="fr-FR" b="1" dirty="0"/>
              <a:t> </a:t>
            </a:r>
            <a:r>
              <a:rPr lang="fr-FR" b="1" dirty="0">
                <a:solidFill>
                  <a:srgbClr val="FF0000"/>
                </a:solidFill>
              </a:rPr>
              <a:t>croisée</a:t>
            </a:r>
            <a:r>
              <a:rPr lang="fr-FR" b="1" dirty="0"/>
              <a:t> </a:t>
            </a:r>
            <a:r>
              <a:rPr lang="fr-FR" b="1" dirty="0">
                <a:solidFill>
                  <a:srgbClr val="FF0000"/>
                </a:solidFill>
              </a:rPr>
              <a:t>des stagiaires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sz="2000" dirty="0">
                <a:solidFill>
                  <a:srgbClr val="0000FF"/>
                </a:solidFill>
              </a:rPr>
              <a:t>Nom prénom  grade</a:t>
            </a:r>
          </a:p>
          <a:p>
            <a:pPr lvl="1"/>
            <a:r>
              <a:rPr lang="fr-FR" sz="2000" dirty="0">
                <a:solidFill>
                  <a:srgbClr val="0000FF"/>
                </a:solidFill>
              </a:rPr>
              <a:t>Centre, Ancienneté</a:t>
            </a:r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Profession</a:t>
            </a:r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CA VPI depuis quand ?</a:t>
            </a:r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Intervention INC marquante ?</a:t>
            </a:r>
            <a:endParaRPr lang="fr-FR" sz="2000" dirty="0">
              <a:solidFill>
                <a:srgbClr val="0000FF"/>
              </a:solidFill>
            </a:endParaRPr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Attentes </a:t>
            </a:r>
            <a:r>
              <a:rPr lang="fr-FR" sz="2000" dirty="0">
                <a:solidFill>
                  <a:srgbClr val="0000FF"/>
                </a:solidFill>
              </a:rPr>
              <a:t>du stage </a:t>
            </a:r>
            <a:r>
              <a:rPr lang="fr-FR" sz="2000" dirty="0" smtClean="0">
                <a:solidFill>
                  <a:srgbClr val="0000FF"/>
                </a:solidFill>
              </a:rPr>
              <a:t>? Le CATE pour faire quoi ?</a:t>
            </a:r>
            <a:endParaRPr lang="fr-FR" sz="2000" dirty="0">
              <a:solidFill>
                <a:srgbClr val="0000FF"/>
              </a:solidFill>
            </a:endParaRPr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Préparation ? POAD ? Qui </a:t>
            </a:r>
            <a:r>
              <a:rPr lang="fr-FR" sz="2000" dirty="0">
                <a:solidFill>
                  <a:srgbClr val="0000FF"/>
                </a:solidFill>
              </a:rPr>
              <a:t>est son tuteur dans son centre </a:t>
            </a:r>
            <a:r>
              <a:rPr lang="fr-FR" sz="2000" dirty="0" smtClean="0">
                <a:solidFill>
                  <a:srgbClr val="0000FF"/>
                </a:solidFill>
              </a:rPr>
              <a:t>?</a:t>
            </a:r>
            <a:endParaRPr lang="fr-FR" sz="20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fr-FR" sz="2000" dirty="0">
              <a:solidFill>
                <a:srgbClr val="0000FF"/>
              </a:solidFill>
            </a:endParaRPr>
          </a:p>
          <a:p>
            <a:pPr lvl="1"/>
            <a:r>
              <a:rPr lang="fr-FR" sz="2000" dirty="0">
                <a:solidFill>
                  <a:srgbClr val="0000FF"/>
                </a:solidFill>
              </a:rPr>
              <a:t>A quoi pensait il-elle en venant ce matin ?</a:t>
            </a:r>
          </a:p>
          <a:p>
            <a:pPr lvl="1"/>
            <a:r>
              <a:rPr lang="fr-FR" sz="2000" dirty="0">
                <a:solidFill>
                  <a:srgbClr val="0000FF"/>
                </a:solidFill>
              </a:rPr>
              <a:t>Si vous étiez un animal un végétal un minéral ?</a:t>
            </a:r>
          </a:p>
          <a:p>
            <a:pPr lvl="1"/>
            <a:r>
              <a:rPr lang="fr-FR" sz="2000" dirty="0" err="1">
                <a:solidFill>
                  <a:srgbClr val="0000FF"/>
                </a:solidFill>
              </a:rPr>
              <a:t>Photolangage</a:t>
            </a:r>
            <a:r>
              <a:rPr lang="fr-FR" sz="2000" dirty="0">
                <a:solidFill>
                  <a:srgbClr val="0000FF"/>
                </a:solidFill>
              </a:rPr>
              <a:t>: choisir 2 images qui vous représentent le mieux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9245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Diagnostic</a:t>
            </a:r>
          </a:p>
        </p:txBody>
      </p:sp>
    </p:spTree>
    <p:extLst>
      <p:ext uri="{BB962C8B-B14F-4D97-AF65-F5344CB8AC3E}">
        <p14:creationId xmlns:p14="http://schemas.microsoft.com/office/powerpoint/2010/main" val="1518671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7585" y="332656"/>
            <a:ext cx="8229600" cy="1143000"/>
          </a:xfrm>
          <a:solidFill>
            <a:srgbClr val="FFFF00"/>
          </a:solidFill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Etude de cas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fr-FR" dirty="0"/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En sous groupe </a:t>
            </a:r>
          </a:p>
          <a:p>
            <a:pPr lvl="1"/>
            <a:endParaRPr lang="fr-FR" sz="2000" dirty="0">
              <a:solidFill>
                <a:srgbClr val="0000FF"/>
              </a:solidFill>
            </a:endParaRPr>
          </a:p>
          <a:p>
            <a:pPr lvl="2"/>
            <a:r>
              <a:rPr lang="fr-FR" sz="1600" dirty="0" smtClean="0">
                <a:solidFill>
                  <a:srgbClr val="0000FF"/>
                </a:solidFill>
              </a:rPr>
              <a:t>BGED</a:t>
            </a:r>
          </a:p>
          <a:p>
            <a:pPr lvl="3"/>
            <a:r>
              <a:rPr lang="fr-FR" sz="1200" dirty="0" smtClean="0">
                <a:solidFill>
                  <a:srgbClr val="0000FF"/>
                </a:solidFill>
              </a:rPr>
              <a:t>SOIEC</a:t>
            </a:r>
          </a:p>
          <a:p>
            <a:pPr lvl="3"/>
            <a:r>
              <a:rPr lang="fr-FR" sz="1200" dirty="0" smtClean="0">
                <a:solidFill>
                  <a:srgbClr val="0000FF"/>
                </a:solidFill>
              </a:rPr>
              <a:t>SMES</a:t>
            </a:r>
          </a:p>
          <a:p>
            <a:pPr lvl="3"/>
            <a:r>
              <a:rPr lang="fr-FR" sz="1200" dirty="0" smtClean="0">
                <a:solidFill>
                  <a:srgbClr val="0000FF"/>
                </a:solidFill>
              </a:rPr>
              <a:t>MGO </a:t>
            </a:r>
          </a:p>
          <a:p>
            <a:pPr marL="1371600" lvl="3" indent="0">
              <a:buNone/>
            </a:pPr>
            <a:endParaRPr lang="fr-FR" sz="1200" dirty="0" smtClean="0">
              <a:solidFill>
                <a:srgbClr val="0000FF"/>
              </a:solidFill>
            </a:endParaRPr>
          </a:p>
          <a:p>
            <a:pPr lvl="2"/>
            <a:r>
              <a:rPr lang="fr-FR" sz="1600" dirty="0" smtClean="0">
                <a:solidFill>
                  <a:srgbClr val="0000FF"/>
                </a:solidFill>
              </a:rPr>
              <a:t>MESSAGES</a:t>
            </a:r>
            <a:endParaRPr lang="fr-FR" sz="1600" dirty="0">
              <a:solidFill>
                <a:srgbClr val="0000FF"/>
              </a:solidFill>
            </a:endParaRPr>
          </a:p>
          <a:p>
            <a:pPr lvl="3"/>
            <a:r>
              <a:rPr lang="fr-FR" sz="1200" dirty="0" smtClean="0">
                <a:solidFill>
                  <a:srgbClr val="0000FF"/>
                </a:solidFill>
              </a:rPr>
              <a:t>Ambiance</a:t>
            </a:r>
          </a:p>
          <a:p>
            <a:pPr lvl="3"/>
            <a:r>
              <a:rPr lang="fr-FR" sz="1200" dirty="0" err="1" smtClean="0">
                <a:solidFill>
                  <a:srgbClr val="0000FF"/>
                </a:solidFill>
              </a:rPr>
              <a:t>Renesignements</a:t>
            </a:r>
            <a:r>
              <a:rPr lang="fr-FR" sz="1200" dirty="0" smtClean="0">
                <a:solidFill>
                  <a:srgbClr val="0000FF"/>
                </a:solidFill>
              </a:rPr>
              <a:t> </a:t>
            </a:r>
            <a:endParaRPr lang="fr-FR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269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7585" y="332656"/>
            <a:ext cx="8229600" cy="1143000"/>
          </a:xfrm>
          <a:solidFill>
            <a:srgbClr val="FFFF00"/>
          </a:solidFill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MSP Cibles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fr-FR" dirty="0"/>
          </a:p>
          <a:p>
            <a:pPr lvl="1"/>
            <a:r>
              <a:rPr lang="fr-FR" sz="2000" dirty="0" smtClean="0">
                <a:solidFill>
                  <a:srgbClr val="0000FF"/>
                </a:solidFill>
              </a:rPr>
              <a:t>2 FPT</a:t>
            </a:r>
          </a:p>
          <a:p>
            <a:pPr lvl="1"/>
            <a:endParaRPr lang="fr-FR" sz="2000" dirty="0">
              <a:solidFill>
                <a:srgbClr val="0000FF"/>
              </a:solidFill>
            </a:endParaRPr>
          </a:p>
          <a:p>
            <a:pPr lvl="2"/>
            <a:r>
              <a:rPr lang="fr-FR" sz="1600" dirty="0" smtClean="0">
                <a:solidFill>
                  <a:srgbClr val="0000FF"/>
                </a:solidFill>
              </a:rPr>
              <a:t>Garage tour ULMA</a:t>
            </a:r>
          </a:p>
          <a:p>
            <a:pPr lvl="2"/>
            <a:r>
              <a:rPr lang="fr-FR" sz="1600" dirty="0" smtClean="0">
                <a:solidFill>
                  <a:srgbClr val="0000FF"/>
                </a:solidFill>
              </a:rPr>
              <a:t>Bâtiment 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82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12B8D1-E7BA-3714-9638-0AD4579DB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7B0B8A1-5E84-F5DE-3F32-02091609B9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250129"/>
              </p:ext>
            </p:extLst>
          </p:nvPr>
        </p:nvGraphicFramePr>
        <p:xfrm>
          <a:off x="457200" y="1316140"/>
          <a:ext cx="7931222" cy="5137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4481">
                  <a:extLst>
                    <a:ext uri="{9D8B030D-6E8A-4147-A177-3AD203B41FA5}">
                      <a16:colId xmlns:a16="http://schemas.microsoft.com/office/drawing/2014/main" val="3341843856"/>
                    </a:ext>
                  </a:extLst>
                </a:gridCol>
                <a:gridCol w="897779">
                  <a:extLst>
                    <a:ext uri="{9D8B030D-6E8A-4147-A177-3AD203B41FA5}">
                      <a16:colId xmlns:a16="http://schemas.microsoft.com/office/drawing/2014/main" val="2039765822"/>
                    </a:ext>
                  </a:extLst>
                </a:gridCol>
                <a:gridCol w="2344481">
                  <a:extLst>
                    <a:ext uri="{9D8B030D-6E8A-4147-A177-3AD203B41FA5}">
                      <a16:colId xmlns:a16="http://schemas.microsoft.com/office/drawing/2014/main" val="556856632"/>
                    </a:ext>
                  </a:extLst>
                </a:gridCol>
                <a:gridCol w="2344481">
                  <a:extLst>
                    <a:ext uri="{9D8B030D-6E8A-4147-A177-3AD203B41FA5}">
                      <a16:colId xmlns:a16="http://schemas.microsoft.com/office/drawing/2014/main" val="2380349564"/>
                    </a:ext>
                  </a:extLst>
                </a:gridCol>
              </a:tblGrid>
              <a:tr h="113389">
                <a:tc rowSpan="39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 dirty="0">
                          <a:effectLst/>
                        </a:rPr>
                        <a:t>1. Commander une intervention incendie en tant que COS </a:t>
                      </a:r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 dirty="0">
                          <a:effectLst/>
                        </a:rPr>
                        <a:t>1.1 Analyser la situation opérationnelle</a:t>
                      </a:r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 dirty="0">
                          <a:effectLst/>
                        </a:rPr>
                        <a:t>1.1.1 Réaliser la reconnaissance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Rechercher les informations en fonction du type de sinistre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941248703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Identifier (Source - Flux -Cible)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434793004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Repérer le type de danger ( Humain - </a:t>
                      </a:r>
                      <a:r>
                        <a:rPr lang="fr-FR" sz="400" u="none" strike="noStrike" dirty="0" err="1">
                          <a:effectLst/>
                        </a:rPr>
                        <a:t>Batimentaire</a:t>
                      </a:r>
                      <a:r>
                        <a:rPr lang="fr-FR" sz="400" u="none" strike="noStrike" dirty="0">
                          <a:effectLst/>
                        </a:rPr>
                        <a:t> - RTN - Véhicule …)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4187712864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Interroger le témoin ( Victimes - énergies - Accès - Plans...)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167040617"/>
                  </a:ext>
                </a:extLst>
              </a:tr>
              <a:tr h="122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1.1.2 Sécuriser  l’intervention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Définir une zone de danger, Faire mettre en place un zonage (rubalise, aide des FO…)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486762750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Faire réaliser les coupures des fluides 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045517183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Assurer de la sécurité des personnels(EPI-liaison radio- détecteur CO)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602154497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Assurer de la sécurité des  impliqués et tiers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872113706"/>
                  </a:ext>
                </a:extLst>
              </a:tr>
              <a:tr h="2817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 dirty="0">
                          <a:effectLst/>
                        </a:rPr>
                        <a:t>1.1.3 Analyser la situation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Observer l'intervention (Durant la phase d'approche- pendant l'intervention ) + fonction des éléments donnés à l'engagement de l'intervention (tickets de départ, plan, vision d'ambiance)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212103502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Identifier les moyens SP (Déjà présent et en transit)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99550980"/>
                  </a:ext>
                </a:extLst>
              </a:tr>
              <a:tr h="1207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1.1.4 Définir la tactique opérationnelle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Prioriser les actions à mener ( réaction immédiate, personne, bien, environnement)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022805499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Evaluer les bénéfices / risques fonction des actions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821308169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Adapter la MGO à la situation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444188982"/>
                  </a:ext>
                </a:extLst>
              </a:tr>
              <a:tr h="1690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Passer des messages opérationnels conformes dans les délais impartis (ambiance, renfort, renseignement)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421881745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1.2 Prendre la direction d’un sauvetage</a:t>
                      </a:r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1.2.1 Diriger et coordonner un sauvetage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Analyser la situation pour definir le type de sauvetage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352739680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Ordonner le type de sauvetage (clair, précis, sans </a:t>
                      </a:r>
                      <a:r>
                        <a:rPr lang="fr-FR" sz="400" u="none" strike="noStrike" dirty="0" err="1">
                          <a:effectLst/>
                        </a:rPr>
                        <a:t>ambiguité</a:t>
                      </a:r>
                      <a:r>
                        <a:rPr lang="fr-FR" sz="400" u="none" strike="noStrike" dirty="0">
                          <a:effectLst/>
                        </a:rPr>
                        <a:t>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230783700"/>
                  </a:ext>
                </a:extLst>
              </a:tr>
              <a:tr h="2267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Contrôler le sauvetage</a:t>
                      </a:r>
                      <a:br>
                        <a:rPr lang="fr-FR" sz="400" u="none" strike="noStrike">
                          <a:effectLst/>
                        </a:rPr>
                      </a:br>
                      <a:r>
                        <a:rPr lang="fr-FR" sz="400" u="none" strike="noStrike">
                          <a:effectLst/>
                        </a:rPr>
                        <a:t>(Sécurité des personnels - Conformité à la règlementation - Sécurité des impliqués)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829992184"/>
                  </a:ext>
                </a:extLst>
              </a:tr>
              <a:tr h="1690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Anticiper et Indiquer le point de rassemblement de la / des victime(s) / impliqués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91525497"/>
                  </a:ext>
                </a:extLst>
              </a:tr>
              <a:tr h="1207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1.2.2 Adapter les moyens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Faire mettre en oeuvre tous les moyens necessaires disponibles fonction de la situation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056134695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Demander / Liberer des engins en fonction de l'analyse de la situation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646996330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1.3 Faire assurer l’alimentation pérenne d’un dispositif hydraulique</a:t>
                      </a:r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1.3.1 Dimensionner le dispositif hydraulique adapté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Identifier les besoins en eau (nombre de lances, distances…)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64431632"/>
                  </a:ext>
                </a:extLst>
              </a:tr>
              <a:tr h="1308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Anticiper une possible évolution néfaste du sinistre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27101105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1.3.2 Ordonner le dispositif d’alimentation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Identifier la prise d'eau (BI -PI - EP - batardeau - lac…)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287030443"/>
                  </a:ext>
                </a:extLst>
              </a:tr>
              <a:tr h="1690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Ordonne l'alimentation de l'engin pompe , d'une divison, un PI relais,  engager une rotation d'eau …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264855317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Communiquer avec le conducteur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692893600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Contrôler l'alimentation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126804600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1.4 Diriger la manœuvre d’extinction</a:t>
                      </a:r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1.4.1 Commander l’extinction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Donner un ordre initial sous forme de SMES - SOIEC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476560904"/>
                  </a:ext>
                </a:extLst>
              </a:tr>
              <a:tr h="1373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Donner des ordres d'établissements conformes (clair, précis, sans ambiguité)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293871212"/>
                  </a:ext>
                </a:extLst>
              </a:tr>
              <a:tr h="1308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1.4.2 Contrôler l’efficacité de la manœuvre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S'assurer du retour d'information des binomes - ré-adapter si nécessaire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046499508"/>
                  </a:ext>
                </a:extLst>
              </a:tr>
              <a:tr h="161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Constater une évolution favorable du sinistre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579175178"/>
                  </a:ext>
                </a:extLst>
              </a:tr>
              <a:tr h="1207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1.4.3 Adapter  les moyens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Faire mettre en </a:t>
                      </a:r>
                      <a:r>
                        <a:rPr lang="fr-FR" sz="400" u="none" strike="noStrike" dirty="0" err="1">
                          <a:effectLst/>
                        </a:rPr>
                        <a:t>oeuvre</a:t>
                      </a:r>
                      <a:r>
                        <a:rPr lang="fr-FR" sz="400" u="none" strike="noStrike" dirty="0">
                          <a:effectLst/>
                        </a:rPr>
                        <a:t> tous les moyens </a:t>
                      </a:r>
                      <a:r>
                        <a:rPr lang="fr-FR" sz="400" u="none" strike="noStrike" dirty="0" err="1">
                          <a:effectLst/>
                        </a:rPr>
                        <a:t>necessaires</a:t>
                      </a:r>
                      <a:r>
                        <a:rPr lang="fr-FR" sz="400" u="none" strike="noStrike" dirty="0">
                          <a:effectLst/>
                        </a:rPr>
                        <a:t> disponibles fonction de la situation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702658014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Allèger / renforcer le dispositif 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978327461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1.5 Faire assurer les actions de protection avec le matériel adapté</a:t>
                      </a:r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1.5.1 Engager les dispositifs de protection des biens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Faire mettre en œuvre  la ventillation opérationnelle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300552173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Prévoir, faire réaliser l'assèchement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973692304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Envisager l'étaiement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22070259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>
                          <a:effectLst/>
                        </a:rPr>
                        <a:t>Faire réaliser le Déplacement / Bâchage (protection des biens)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3621596289"/>
                  </a:ext>
                </a:extLst>
              </a:tr>
              <a:tr h="2267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400" u="none" strike="noStrike">
                          <a:effectLst/>
                        </a:rPr>
                        <a:t>1.5.2 Organiser déblai et surveillance</a:t>
                      </a:r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Assurer la sécurité des personnels</a:t>
                      </a:r>
                      <a:br>
                        <a:rPr lang="fr-FR" sz="400" u="none" strike="noStrike" dirty="0">
                          <a:effectLst/>
                        </a:rPr>
                      </a:br>
                      <a:r>
                        <a:rPr lang="fr-FR" sz="400" u="none" strike="noStrike" dirty="0">
                          <a:effectLst/>
                        </a:rPr>
                        <a:t>(EPI - ARI- détecteur CO - moyens en eau- engagement minimum…)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343577224"/>
                  </a:ext>
                </a:extLst>
              </a:tr>
              <a:tr h="1133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Faire rechercher les point chauds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1690346758"/>
                  </a:ext>
                </a:extLst>
              </a:tr>
              <a:tr h="128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u="none" strike="noStrike" dirty="0">
                          <a:effectLst/>
                        </a:rPr>
                        <a:t>Faire réaliser un déblai tout en assurant la Protection des traces et indices</a:t>
                      </a:r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686" marR="0" marT="0" marB="0" anchor="ctr"/>
                </a:tc>
                <a:extLst>
                  <a:ext uri="{0D108BD9-81ED-4DB2-BD59-A6C34878D82A}">
                    <a16:rowId xmlns:a16="http://schemas.microsoft.com/office/drawing/2014/main" val="2949729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543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La PAO</a:t>
            </a:r>
          </a:p>
        </p:txBody>
      </p:sp>
    </p:spTree>
    <p:extLst>
      <p:ext uri="{BB962C8B-B14F-4D97-AF65-F5344CB8AC3E}">
        <p14:creationId xmlns:p14="http://schemas.microsoft.com/office/powerpoint/2010/main" val="2756718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Visite de site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40560"/>
          </a:xfrm>
        </p:spPr>
        <p:txBody>
          <a:bodyPr>
            <a:normAutofit/>
          </a:bodyPr>
          <a:lstStyle/>
          <a:p>
            <a:pPr lvl="1"/>
            <a:r>
              <a:rPr lang="fr-FR" sz="5600" b="1" dirty="0"/>
              <a:t> </a:t>
            </a:r>
            <a:r>
              <a:rPr lang="fr-FR" sz="1600" b="1" dirty="0"/>
              <a:t>Visite d’un établissement</a:t>
            </a:r>
          </a:p>
          <a:p>
            <a:pPr lvl="2"/>
            <a:r>
              <a:rPr lang="fr-FR" sz="1600" dirty="0"/>
              <a:t>Mise en situation bouteille de gaz dans la voiture tous les stagiaires passent et on pose la question : qui est compétent ? Ouvrir alors le débat </a:t>
            </a:r>
          </a:p>
          <a:p>
            <a:pPr marL="0" indent="0">
              <a:buNone/>
            </a:pPr>
            <a:endParaRPr lang="fr-FR" sz="5600" dirty="0"/>
          </a:p>
          <a:p>
            <a:pPr marL="914400" lvl="2" indent="0">
              <a:buNone/>
            </a:pPr>
            <a:endParaRPr lang="fr-FR" sz="5600" dirty="0"/>
          </a:p>
          <a:p>
            <a:pPr lvl="2"/>
            <a:endParaRPr lang="fr-FR" sz="5600" dirty="0"/>
          </a:p>
        </p:txBody>
      </p:sp>
    </p:spTree>
    <p:extLst>
      <p:ext uri="{BB962C8B-B14F-4D97-AF65-F5344CB8AC3E}">
        <p14:creationId xmlns:p14="http://schemas.microsoft.com/office/powerpoint/2010/main" val="651496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Le risque GAZ</a:t>
            </a:r>
          </a:p>
        </p:txBody>
      </p:sp>
    </p:spTree>
    <p:extLst>
      <p:ext uri="{BB962C8B-B14F-4D97-AF65-F5344CB8AC3E}">
        <p14:creationId xmlns:p14="http://schemas.microsoft.com/office/powerpoint/2010/main" val="28998613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Etude de cas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  <a:p>
            <a:pPr lvl="1"/>
            <a:r>
              <a:rPr lang="fr-FR" sz="1600" dirty="0"/>
              <a:t>Etude de cas ENSOSP </a:t>
            </a:r>
          </a:p>
          <a:p>
            <a:pPr lvl="2"/>
            <a:r>
              <a:rPr lang="fr-FR" sz="1600" dirty="0"/>
              <a:t>Qu’est ce qui favorise la montée en compétence ?</a:t>
            </a:r>
          </a:p>
          <a:p>
            <a:pPr lvl="2"/>
            <a:endParaRPr lang="fr-FR" sz="1600" dirty="0"/>
          </a:p>
          <a:p>
            <a:pPr lvl="2"/>
            <a:endParaRPr lang="fr-FR" sz="1600" dirty="0">
              <a:solidFill>
                <a:srgbClr val="FF0000"/>
              </a:solidFill>
            </a:endParaRPr>
          </a:p>
          <a:p>
            <a:pPr lvl="1"/>
            <a:r>
              <a:rPr lang="fr-FR" sz="1600" dirty="0">
                <a:solidFill>
                  <a:srgbClr val="FF0000"/>
                </a:solidFill>
              </a:rPr>
              <a:t>Synthèse par les FORMATEURS</a:t>
            </a:r>
          </a:p>
          <a:p>
            <a:pPr marL="914400" lvl="2" indent="0">
              <a:buNone/>
            </a:pPr>
            <a:endParaRPr lang="fr-FR" sz="1200" dirty="0">
              <a:solidFill>
                <a:srgbClr val="FF0000"/>
              </a:solidFill>
            </a:endParaRPr>
          </a:p>
          <a:p>
            <a:pPr lvl="2"/>
            <a:r>
              <a:rPr lang="fr-FR" sz="1200" dirty="0" err="1">
                <a:solidFill>
                  <a:srgbClr val="FF0000"/>
                </a:solidFill>
              </a:rPr>
              <a:t>Explosimétrie</a:t>
            </a:r>
            <a:r>
              <a:rPr lang="fr-FR" sz="1200" dirty="0">
                <a:solidFill>
                  <a:srgbClr val="FF0000"/>
                </a:solidFill>
              </a:rPr>
              <a:t>  LIE LSE</a:t>
            </a:r>
          </a:p>
          <a:p>
            <a:pPr lvl="2"/>
            <a:r>
              <a:rPr lang="fr-FR" sz="1200" dirty="0">
                <a:solidFill>
                  <a:srgbClr val="FF0000"/>
                </a:solidFill>
              </a:rPr>
              <a:t>Bouteilles de gaz</a:t>
            </a:r>
          </a:p>
          <a:p>
            <a:pPr lvl="2"/>
            <a:r>
              <a:rPr lang="fr-FR" sz="1200" dirty="0">
                <a:solidFill>
                  <a:srgbClr val="FF0000"/>
                </a:solidFill>
              </a:rPr>
              <a:t>PGC PGR</a:t>
            </a: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000" dirty="0"/>
          </a:p>
          <a:p>
            <a:pPr marL="914400" lvl="2" indent="0">
              <a:buNone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004291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9600" b="1" dirty="0">
                <a:solidFill>
                  <a:srgbClr val="FF0000"/>
                </a:solidFill>
              </a:rPr>
              <a:t>Réactivation mémoire</a:t>
            </a:r>
          </a:p>
        </p:txBody>
      </p:sp>
    </p:spTree>
    <p:extLst>
      <p:ext uri="{BB962C8B-B14F-4D97-AF65-F5344CB8AC3E}">
        <p14:creationId xmlns:p14="http://schemas.microsoft.com/office/powerpoint/2010/main" val="3816220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Etude de cas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  <a:p>
            <a:pPr lvl="1"/>
            <a:r>
              <a:rPr lang="fr-FR" sz="1600" dirty="0"/>
              <a:t>Etude de cas ENSOSP </a:t>
            </a:r>
          </a:p>
          <a:p>
            <a:pPr lvl="2"/>
            <a:r>
              <a:rPr lang="fr-FR" sz="1600" dirty="0"/>
              <a:t>Qu’est ce qui favorise la montée en compétence ?</a:t>
            </a:r>
          </a:p>
          <a:p>
            <a:pPr lvl="2"/>
            <a:endParaRPr lang="fr-FR" sz="1600" dirty="0"/>
          </a:p>
          <a:p>
            <a:pPr lvl="2"/>
            <a:endParaRPr lang="fr-FR" sz="1600" dirty="0">
              <a:solidFill>
                <a:srgbClr val="FF0000"/>
              </a:solidFill>
            </a:endParaRPr>
          </a:p>
          <a:p>
            <a:pPr lvl="1"/>
            <a:r>
              <a:rPr lang="fr-FR" sz="1600" dirty="0">
                <a:solidFill>
                  <a:srgbClr val="FF0000"/>
                </a:solidFill>
              </a:rPr>
              <a:t>Synthèse par les FORMATEURS</a:t>
            </a:r>
          </a:p>
          <a:p>
            <a:pPr marL="914400" lvl="2" indent="0">
              <a:buNone/>
            </a:pPr>
            <a:endParaRPr lang="fr-FR" sz="1200" dirty="0">
              <a:solidFill>
                <a:srgbClr val="FF0000"/>
              </a:solidFill>
            </a:endParaRPr>
          </a:p>
          <a:p>
            <a:pPr lvl="2"/>
            <a:r>
              <a:rPr lang="fr-FR" sz="1200" dirty="0" err="1">
                <a:solidFill>
                  <a:srgbClr val="FF0000"/>
                </a:solidFill>
              </a:rPr>
              <a:t>Explosimétrie</a:t>
            </a:r>
            <a:r>
              <a:rPr lang="fr-FR" sz="1200" dirty="0">
                <a:solidFill>
                  <a:srgbClr val="FF0000"/>
                </a:solidFill>
              </a:rPr>
              <a:t>  LIE LSE</a:t>
            </a:r>
          </a:p>
          <a:p>
            <a:pPr lvl="2"/>
            <a:r>
              <a:rPr lang="fr-FR" sz="1200" dirty="0">
                <a:solidFill>
                  <a:srgbClr val="FF0000"/>
                </a:solidFill>
              </a:rPr>
              <a:t>Bouteilles de gaz</a:t>
            </a:r>
          </a:p>
          <a:p>
            <a:pPr lvl="2"/>
            <a:r>
              <a:rPr lang="fr-FR" sz="1200" dirty="0">
                <a:solidFill>
                  <a:srgbClr val="FF0000"/>
                </a:solidFill>
              </a:rPr>
              <a:t>PGC PGR</a:t>
            </a: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200" dirty="0">
              <a:solidFill>
                <a:srgbClr val="FF0000"/>
              </a:solidFill>
            </a:endParaRPr>
          </a:p>
          <a:p>
            <a:pPr lvl="2"/>
            <a:endParaRPr lang="fr-FR" sz="1000" dirty="0"/>
          </a:p>
          <a:p>
            <a:pPr marL="914400" lvl="2" indent="0">
              <a:buNone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0868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EDC290E-DA37-308A-C827-0F96C883FE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5832475"/>
          </a:xfrm>
        </p:spPr>
        <p:txBody>
          <a:bodyPr/>
          <a:lstStyle/>
          <a:p>
            <a:pPr eaLnBrk="1" hangingPunct="1"/>
            <a:r>
              <a:rPr lang="fr-FR" altLang="fr-FR" sz="5400">
                <a:latin typeface="Forte" panose="03060902040502070203" pitchFamily="66" charset="0"/>
              </a:rPr>
              <a:t>On n’a jamais deux fois </a:t>
            </a:r>
            <a:br>
              <a:rPr lang="fr-FR" altLang="fr-FR" sz="5400">
                <a:latin typeface="Forte" panose="03060902040502070203" pitchFamily="66" charset="0"/>
              </a:rPr>
            </a:br>
            <a:r>
              <a:rPr lang="fr-FR" altLang="fr-FR" sz="5400">
                <a:latin typeface="Forte" panose="03060902040502070203" pitchFamily="66" charset="0"/>
              </a:rPr>
              <a:t>l’occasion de faire </a:t>
            </a:r>
            <a:br>
              <a:rPr lang="fr-FR" altLang="fr-FR" sz="5400">
                <a:latin typeface="Forte" panose="03060902040502070203" pitchFamily="66" charset="0"/>
              </a:rPr>
            </a:br>
            <a:r>
              <a:rPr lang="fr-FR" altLang="fr-FR" sz="5400">
                <a:latin typeface="Forte" panose="03060902040502070203" pitchFamily="66" charset="0"/>
              </a:rPr>
              <a:t>une bonne </a:t>
            </a:r>
            <a:br>
              <a:rPr lang="fr-FR" altLang="fr-FR" sz="5400">
                <a:latin typeface="Forte" panose="03060902040502070203" pitchFamily="66" charset="0"/>
              </a:rPr>
            </a:br>
            <a:r>
              <a:rPr lang="fr-FR" altLang="fr-FR" sz="5400">
                <a:latin typeface="Forte" panose="03060902040502070203" pitchFamily="66" charset="0"/>
              </a:rPr>
              <a:t>première impression</a:t>
            </a:r>
            <a:r>
              <a:rPr lang="fr-FR" altLang="fr-FR" sz="4000">
                <a:latin typeface="Forte" panose="03060902040502070203" pitchFamily="66" charset="0"/>
              </a:rPr>
              <a:t>.</a:t>
            </a:r>
            <a:br>
              <a:rPr lang="fr-FR" altLang="fr-FR" sz="4000">
                <a:latin typeface="Forte" panose="03060902040502070203" pitchFamily="66" charset="0"/>
              </a:rPr>
            </a:br>
            <a:endParaRPr lang="fr-FR" altLang="fr-FR" sz="2400">
              <a:latin typeface="Forte" panose="03060902040502070203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544616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7200" b="1" dirty="0">
                <a:solidFill>
                  <a:srgbClr val="FF0000"/>
                </a:solidFill>
              </a:rPr>
              <a:t>Le parcours de professionnalisation</a:t>
            </a:r>
          </a:p>
        </p:txBody>
      </p:sp>
    </p:spTree>
    <p:extLst>
      <p:ext uri="{BB962C8B-B14F-4D97-AF65-F5344CB8AC3E}">
        <p14:creationId xmlns:p14="http://schemas.microsoft.com/office/powerpoint/2010/main" val="168052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E:\FORMATION FORMATEURS\PAE1\OUTIL PEDAGOGIQUES MONITORAT\Dossier de l'instructeur Icône graphique\16__LES_PHASES_D_APPRENTI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345658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44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9858"/>
            <a:ext cx="7776864" cy="6307706"/>
          </a:xfrm>
        </p:spPr>
      </p:pic>
    </p:spTree>
    <p:extLst>
      <p:ext uri="{BB962C8B-B14F-4D97-AF65-F5344CB8AC3E}">
        <p14:creationId xmlns:p14="http://schemas.microsoft.com/office/powerpoint/2010/main" val="2480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45" y="260648"/>
            <a:ext cx="8367925" cy="6120680"/>
          </a:xfrm>
        </p:spPr>
      </p:pic>
    </p:spTree>
    <p:extLst>
      <p:ext uri="{BB962C8B-B14F-4D97-AF65-F5344CB8AC3E}">
        <p14:creationId xmlns:p14="http://schemas.microsoft.com/office/powerpoint/2010/main" val="266709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683568" y="2339588"/>
            <a:ext cx="1440160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Capacités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995936" y="2339588"/>
            <a:ext cx="1656184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Compétences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195736" y="6300028"/>
            <a:ext cx="4290863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Quel environnement d’apprentissage 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64704" y="2776860"/>
            <a:ext cx="2535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Savoirs : connaissances</a:t>
            </a:r>
          </a:p>
          <a:p>
            <a:r>
              <a:rPr lang="fr-FR" dirty="0"/>
              <a:t>Savoirs  Faire : habiletés</a:t>
            </a:r>
          </a:p>
          <a:p>
            <a:r>
              <a:rPr lang="fr-FR" dirty="0"/>
              <a:t>Savoirs être: attitude</a:t>
            </a:r>
          </a:p>
          <a:p>
            <a:pPr algn="ctr"/>
            <a:r>
              <a:rPr lang="fr-FR" b="1" dirty="0"/>
              <a:t>+</a:t>
            </a:r>
          </a:p>
          <a:p>
            <a:r>
              <a:rPr lang="fr-FR" dirty="0"/>
              <a:t>Vécus</a:t>
            </a:r>
          </a:p>
          <a:p>
            <a:r>
              <a:rPr lang="fr-FR" dirty="0"/>
              <a:t>Expérience</a:t>
            </a:r>
          </a:p>
          <a:p>
            <a:r>
              <a:rPr lang="fr-FR" dirty="0"/>
              <a:t>Culture</a:t>
            </a:r>
          </a:p>
          <a:p>
            <a:r>
              <a:rPr lang="fr-FR" dirty="0"/>
              <a:t>….</a:t>
            </a:r>
          </a:p>
        </p:txBody>
      </p:sp>
      <p:sp>
        <p:nvSpPr>
          <p:cNvPr id="15" name="Flèche vers le bas 14"/>
          <p:cNvSpPr/>
          <p:nvPr/>
        </p:nvSpPr>
        <p:spPr>
          <a:xfrm>
            <a:off x="1259632" y="5053826"/>
            <a:ext cx="108012" cy="319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 rot="5400000">
            <a:off x="1079612" y="3825044"/>
            <a:ext cx="432047" cy="2376264"/>
          </a:xfrm>
          <a:prstGeom prst="rightBrace">
            <a:avLst>
              <a:gd name="adj1" fmla="val 8333"/>
              <a:gd name="adj2" fmla="val 493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539552" y="5302949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Performance(s) attendue(s)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3434681" y="2852936"/>
            <a:ext cx="2778694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    Observer</a:t>
            </a:r>
          </a:p>
          <a:p>
            <a:pPr>
              <a:spcAft>
                <a:spcPts val="600"/>
              </a:spcAft>
            </a:pPr>
            <a:r>
              <a:rPr lang="fr-FR" dirty="0"/>
              <a:t>    </a:t>
            </a:r>
            <a:r>
              <a:rPr lang="fr-FR" dirty="0">
                <a:solidFill>
                  <a:srgbClr val="00B050"/>
                </a:solidFill>
              </a:rPr>
              <a:t>Prendre de l’information</a:t>
            </a:r>
          </a:p>
          <a:p>
            <a:pPr>
              <a:spcAft>
                <a:spcPts val="600"/>
              </a:spcAft>
            </a:pPr>
            <a:r>
              <a:rPr lang="fr-FR" dirty="0"/>
              <a:t>    Analyser</a:t>
            </a:r>
          </a:p>
          <a:p>
            <a:pPr>
              <a:spcAft>
                <a:spcPts val="600"/>
              </a:spcAft>
            </a:pPr>
            <a:r>
              <a:rPr lang="fr-FR" dirty="0"/>
              <a:t>    </a:t>
            </a:r>
            <a:r>
              <a:rPr lang="fr-FR" dirty="0">
                <a:solidFill>
                  <a:srgbClr val="00B050"/>
                </a:solidFill>
              </a:rPr>
              <a:t>Elaborer une stratégie</a:t>
            </a:r>
          </a:p>
          <a:p>
            <a:pPr>
              <a:spcAft>
                <a:spcPts val="600"/>
              </a:spcAft>
            </a:pPr>
            <a:r>
              <a:rPr lang="fr-FR" dirty="0"/>
              <a:t>    Décider</a:t>
            </a:r>
          </a:p>
          <a:p>
            <a:pPr>
              <a:spcAft>
                <a:spcPts val="600"/>
              </a:spcAft>
            </a:pPr>
            <a:r>
              <a:rPr lang="fr-FR" dirty="0"/>
              <a:t>     </a:t>
            </a:r>
            <a:r>
              <a:rPr lang="fr-FR" dirty="0">
                <a:solidFill>
                  <a:srgbClr val="00B050"/>
                </a:solidFill>
              </a:rPr>
              <a:t>Faire un choix</a:t>
            </a:r>
          </a:p>
          <a:p>
            <a:r>
              <a:rPr lang="fr-FR" dirty="0"/>
              <a:t>      Ch1 – Ch2 – </a:t>
            </a:r>
            <a:r>
              <a:rPr lang="fr-FR" dirty="0" err="1"/>
              <a:t>Ch</a:t>
            </a:r>
            <a:r>
              <a:rPr lang="fr-FR" dirty="0"/>
              <a:t>…</a:t>
            </a:r>
          </a:p>
          <a:p>
            <a:r>
              <a:rPr lang="fr-FR" dirty="0"/>
              <a:t>      Action</a:t>
            </a:r>
          </a:p>
          <a:p>
            <a:r>
              <a:rPr lang="fr-FR" dirty="0"/>
              <a:t>      </a:t>
            </a:r>
            <a:r>
              <a:rPr lang="fr-FR" dirty="0">
                <a:solidFill>
                  <a:srgbClr val="00B050"/>
                </a:solidFill>
              </a:rPr>
              <a:t>Performance(s)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2051720" y="5733256"/>
            <a:ext cx="1613793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lg"/>
            <a:tailEnd type="arrow" w="med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Accolade fermante 26"/>
          <p:cNvSpPr/>
          <p:nvPr/>
        </p:nvSpPr>
        <p:spPr>
          <a:xfrm rot="5400000">
            <a:off x="4513768" y="1858600"/>
            <a:ext cx="332487" cy="84249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6948264" y="2636912"/>
            <a:ext cx="2160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   &gt; Environnement</a:t>
            </a:r>
          </a:p>
          <a:p>
            <a:r>
              <a:rPr lang="fr-FR" dirty="0"/>
              <a:t>    &gt; Matériels</a:t>
            </a:r>
          </a:p>
          <a:p>
            <a:r>
              <a:rPr lang="fr-FR" dirty="0"/>
              <a:t>    &gt; Humains</a:t>
            </a:r>
          </a:p>
          <a:p>
            <a:r>
              <a:rPr lang="fr-FR" dirty="0"/>
              <a:t>    &gt; Météo </a:t>
            </a:r>
          </a:p>
          <a:p>
            <a:r>
              <a:rPr lang="fr-FR" dirty="0"/>
              <a:t>    &gt; Jour / Nuit</a:t>
            </a:r>
          </a:p>
          <a:p>
            <a:r>
              <a:rPr lang="fr-FR" dirty="0"/>
              <a:t>    &gt; contexte(s)</a:t>
            </a:r>
          </a:p>
          <a:p>
            <a:r>
              <a:rPr lang="fr-FR" dirty="0"/>
              <a:t>    &gt; ……</a:t>
            </a:r>
          </a:p>
        </p:txBody>
      </p:sp>
      <p:sp>
        <p:nvSpPr>
          <p:cNvPr id="32" name="Accolade fermante 31"/>
          <p:cNvSpPr/>
          <p:nvPr/>
        </p:nvSpPr>
        <p:spPr>
          <a:xfrm rot="5400000" flipH="1">
            <a:off x="4083623" y="-3036041"/>
            <a:ext cx="616715" cy="85689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37120" y="1430136"/>
            <a:ext cx="2562672" cy="460851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6804248" y="1484784"/>
            <a:ext cx="2232248" cy="453650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611560" y="1702549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Ressources Internes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7164288" y="163054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Ressources Externes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2858616" y="1396482"/>
            <a:ext cx="4089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Processus cognitif qui mobilise …..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1" y="611396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M’adapter à une situation pour réaliser l’action et être efficace, sécuritaire et rapide.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195736" y="2066365"/>
            <a:ext cx="1743000" cy="49853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flipH="1">
            <a:off x="5694511" y="2132856"/>
            <a:ext cx="1584176" cy="4541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6213376" y="5733256"/>
            <a:ext cx="27322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H="1">
            <a:off x="6645424" y="2960077"/>
            <a:ext cx="3702" cy="172993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6084168" y="2852936"/>
            <a:ext cx="0" cy="2452340"/>
          </a:xfrm>
          <a:prstGeom prst="line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6213376" y="2975655"/>
            <a:ext cx="43575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6486599" y="4690011"/>
            <a:ext cx="461665" cy="118726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Contrôle</a:t>
            </a:r>
          </a:p>
        </p:txBody>
      </p:sp>
      <p:sp>
        <p:nvSpPr>
          <p:cNvPr id="79" name="Arc 78"/>
          <p:cNvSpPr/>
          <p:nvPr/>
        </p:nvSpPr>
        <p:spPr>
          <a:xfrm rot="15634752" flipH="1">
            <a:off x="1976333" y="2094726"/>
            <a:ext cx="2203021" cy="2517653"/>
          </a:xfrm>
          <a:prstGeom prst="arc">
            <a:avLst>
              <a:gd name="adj1" fmla="val 16200000"/>
              <a:gd name="adj2" fmla="val 1924958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Arc 79"/>
          <p:cNvSpPr/>
          <p:nvPr/>
        </p:nvSpPr>
        <p:spPr>
          <a:xfrm rot="14303656" flipH="1">
            <a:off x="1593550" y="2352000"/>
            <a:ext cx="2248882" cy="2800866"/>
          </a:xfrm>
          <a:prstGeom prst="arc">
            <a:avLst>
              <a:gd name="adj1" fmla="val 16200000"/>
              <a:gd name="adj2" fmla="val 2108689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3434680" y="5305276"/>
            <a:ext cx="277869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rot="16843611" flipH="1" flipV="1">
            <a:off x="4835033" y="2278159"/>
            <a:ext cx="2417559" cy="2244845"/>
          </a:xfrm>
          <a:prstGeom prst="arc">
            <a:avLst>
              <a:gd name="adj1" fmla="val 16606657"/>
              <a:gd name="adj2" fmla="val 1924958"/>
            </a:avLst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itre 1"/>
          <p:cNvSpPr txBox="1">
            <a:spLocks/>
          </p:cNvSpPr>
          <p:nvPr/>
        </p:nvSpPr>
        <p:spPr>
          <a:xfrm>
            <a:off x="-36512" y="-27384"/>
            <a:ext cx="347119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Capacité / compétence</a:t>
            </a:r>
          </a:p>
        </p:txBody>
      </p:sp>
      <p:sp>
        <p:nvSpPr>
          <p:cNvPr id="42" name="Titre 1"/>
          <p:cNvSpPr txBox="1">
            <a:spLocks/>
          </p:cNvSpPr>
          <p:nvPr/>
        </p:nvSpPr>
        <p:spPr>
          <a:xfrm>
            <a:off x="7164288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/>
              <a:t>FOR ACC – FOR CO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910535" y="3573016"/>
            <a:ext cx="461665" cy="1369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Non visible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203848" y="2852937"/>
            <a:ext cx="461665" cy="24307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STRESS / EMOTIONS</a:t>
            </a:r>
          </a:p>
        </p:txBody>
      </p:sp>
      <p:sp>
        <p:nvSpPr>
          <p:cNvPr id="44" name="ZoneTexte 2"/>
          <p:cNvSpPr txBox="1">
            <a:spLocks noChangeArrowheads="1"/>
          </p:cNvSpPr>
          <p:nvPr/>
        </p:nvSpPr>
        <p:spPr bwMode="auto">
          <a:xfrm>
            <a:off x="5364163" y="6700838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216238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5" grpId="0" animBg="1"/>
      <p:bldP spid="16" grpId="0" animBg="1"/>
      <p:bldP spid="19" grpId="0"/>
      <p:bldP spid="22" grpId="0" animBg="1"/>
      <p:bldP spid="27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41" grpId="0" animBg="1"/>
      <p:bldP spid="79" grpId="0" animBg="1"/>
      <p:bldP spid="80" grpId="0" animBg="1"/>
      <p:bldP spid="43" grpId="0" animBg="1"/>
      <p:bldP spid="24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ZoneTexte 70"/>
          <p:cNvSpPr txBox="1"/>
          <p:nvPr/>
        </p:nvSpPr>
        <p:spPr>
          <a:xfrm>
            <a:off x="4608004" y="3564305"/>
            <a:ext cx="612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B0F0"/>
                </a:solidFill>
              </a:rPr>
              <a:t>APP</a:t>
            </a:r>
          </a:p>
          <a:p>
            <a:r>
              <a:rPr lang="fr-FR" sz="1600" b="1" dirty="0">
                <a:solidFill>
                  <a:srgbClr val="00B0F0"/>
                </a:solidFill>
              </a:rPr>
              <a:t>APP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3815917" y="4026550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B0F0"/>
                </a:solidFill>
              </a:rPr>
              <a:t>APP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203849" y="4242574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030A0"/>
                </a:solidFill>
              </a:rPr>
              <a:t>MSP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-27384"/>
            <a:ext cx="3480353" cy="99898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fr-FR" sz="2800" dirty="0"/>
              <a:t>Qu’est ce qu’un parcours de formation ?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99593" y="4941168"/>
            <a:ext cx="590465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2362633" y="1340768"/>
            <a:ext cx="49128" cy="42484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rot="10410493" flipH="1">
            <a:off x="-2753455" y="-512277"/>
            <a:ext cx="8701763" cy="5075403"/>
          </a:xfrm>
          <a:prstGeom prst="arc">
            <a:avLst>
              <a:gd name="adj1" fmla="val 15824938"/>
              <a:gd name="adj2" fmla="val 2117418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143250" y="1823720"/>
            <a:ext cx="1970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Développement  des compétences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495" y="394206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Compétence et capacité initiale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67544" y="314096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Diagnostic en début de formation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597426" y="4365104"/>
            <a:ext cx="742327" cy="467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1835697" y="3669700"/>
            <a:ext cx="1283217" cy="547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077574" y="2780928"/>
            <a:ext cx="3489612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V="1">
            <a:off x="5567186" y="2708920"/>
            <a:ext cx="2" cy="294540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 flipV="1">
            <a:off x="3203849" y="4293712"/>
            <a:ext cx="25058" cy="143954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917595" y="2021939"/>
            <a:ext cx="1566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Niveau attendu en fi n de formation</a:t>
            </a:r>
          </a:p>
        </p:txBody>
      </p:sp>
      <p:sp>
        <p:nvSpPr>
          <p:cNvPr id="30" name="Accolade fermante 29"/>
          <p:cNvSpPr/>
          <p:nvPr/>
        </p:nvSpPr>
        <p:spPr>
          <a:xfrm rot="5400000">
            <a:off x="2579746" y="5588151"/>
            <a:ext cx="432048" cy="8662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Accolade fermante 30"/>
          <p:cNvSpPr/>
          <p:nvPr/>
        </p:nvSpPr>
        <p:spPr>
          <a:xfrm rot="5400000">
            <a:off x="5927226" y="5288281"/>
            <a:ext cx="432048" cy="14660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Accolade fermante 31"/>
          <p:cNvSpPr/>
          <p:nvPr/>
        </p:nvSpPr>
        <p:spPr>
          <a:xfrm rot="16200000">
            <a:off x="4127026" y="4509118"/>
            <a:ext cx="432050" cy="24482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3275857" y="5013176"/>
            <a:ext cx="2291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Centre de formation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2267743" y="5038769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CIS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3203849" y="4301987"/>
            <a:ext cx="64807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3851921" y="4005064"/>
            <a:ext cx="1" cy="29623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4608005" y="3568660"/>
            <a:ext cx="0" cy="4794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3851921" y="4037138"/>
            <a:ext cx="756084" cy="10933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V="1">
            <a:off x="5265481" y="2799801"/>
            <a:ext cx="0" cy="78337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5251583" y="2780928"/>
            <a:ext cx="315605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112061" y="2420888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030A0"/>
                </a:solidFill>
              </a:rPr>
              <a:t>MSP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923929" y="3740384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030A0"/>
                </a:solidFill>
              </a:rPr>
              <a:t>MSP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4752020" y="2946430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B0F0"/>
                </a:solidFill>
              </a:rPr>
              <a:t>APP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4139952" y="116632"/>
            <a:ext cx="4407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B0F0"/>
                </a:solidFill>
              </a:rPr>
              <a:t>APP : Atelier de pédagogie personnalisé: cours théorique, carrefour des techniques,……..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4139952" y="755993"/>
            <a:ext cx="4407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030A0"/>
                </a:solidFill>
              </a:rPr>
              <a:t>MSP: Mise en situation professionnel : cas concret, manœuvre, ……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1708547" y="6205954"/>
            <a:ext cx="178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Avant la formation: préparation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3347865" y="5733256"/>
            <a:ext cx="1981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Pendant le stage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5251583" y="6205953"/>
            <a:ext cx="178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Après la formation:  accompagnement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5796136" y="5038769"/>
            <a:ext cx="7609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CIS</a:t>
            </a:r>
          </a:p>
        </p:txBody>
      </p:sp>
      <p:sp>
        <p:nvSpPr>
          <p:cNvPr id="43" name="Titre 1"/>
          <p:cNvSpPr txBox="1">
            <a:spLocks/>
          </p:cNvSpPr>
          <p:nvPr/>
        </p:nvSpPr>
        <p:spPr>
          <a:xfrm>
            <a:off x="7164289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/>
              <a:t>FOR ACC – FOR CO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4211960" y="3236774"/>
            <a:ext cx="1229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030A0"/>
                </a:solidFill>
              </a:rPr>
              <a:t>MSP - MSP</a:t>
            </a:r>
          </a:p>
        </p:txBody>
      </p:sp>
      <p:cxnSp>
        <p:nvCxnSpPr>
          <p:cNvPr id="53" name="Connecteur droit 52"/>
          <p:cNvCxnSpPr/>
          <p:nvPr/>
        </p:nvCxnSpPr>
        <p:spPr>
          <a:xfrm>
            <a:off x="4608005" y="3568660"/>
            <a:ext cx="643578" cy="666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2"/>
          <p:cNvSpPr txBox="1">
            <a:spLocks noChangeArrowheads="1"/>
          </p:cNvSpPr>
          <p:nvPr/>
        </p:nvSpPr>
        <p:spPr bwMode="auto">
          <a:xfrm>
            <a:off x="43696" y="6701234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69698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69" grpId="0"/>
      <p:bldP spid="65" grpId="0"/>
      <p:bldP spid="9" grpId="0" animBg="1"/>
      <p:bldP spid="10" grpId="0"/>
      <p:bldP spid="11" grpId="0"/>
      <p:bldP spid="12" grpId="0"/>
      <p:bldP spid="28" grpId="0"/>
      <p:bldP spid="30" grpId="0" animBg="1"/>
      <p:bldP spid="31" grpId="0" animBg="1"/>
      <p:bldP spid="32" grpId="0" animBg="1"/>
      <p:bldP spid="41" grpId="0"/>
      <p:bldP spid="42" grpId="0"/>
      <p:bldP spid="66" grpId="0"/>
      <p:bldP spid="67" grpId="0"/>
      <p:bldP spid="70" grpId="0"/>
      <p:bldP spid="72" grpId="0"/>
      <p:bldP spid="73" grpId="0"/>
      <p:bldP spid="74" grpId="0"/>
      <p:bldP spid="75" grpId="0"/>
      <p:bldP spid="76" grpId="0"/>
      <p:bldP spid="79" grpId="0"/>
      <p:bldP spid="68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1213</Words>
  <Application>Microsoft Office PowerPoint</Application>
  <PresentationFormat>Affichage à l'écran (4:3)</PresentationFormat>
  <Paragraphs>209</Paragraphs>
  <Slides>25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0" baseType="lpstr">
      <vt:lpstr>Arial</vt:lpstr>
      <vt:lpstr>Calibri</vt:lpstr>
      <vt:lpstr>Forte</vt:lpstr>
      <vt:lpstr>Times New Roman</vt:lpstr>
      <vt:lpstr>Thème Office</vt:lpstr>
      <vt:lpstr>FORMATION DES CHEFS D’AGRES TOUT ENGIN SPV</vt:lpstr>
      <vt:lpstr>Présentation PowerPoint</vt:lpstr>
      <vt:lpstr>On n’a jamais deux fois  l’occasion de faire  une bonne  première impression. </vt:lpstr>
      <vt:lpstr>Le parcours de professionnalisation</vt:lpstr>
      <vt:lpstr>Présentation PowerPoint</vt:lpstr>
      <vt:lpstr>Présentation PowerPoint</vt:lpstr>
      <vt:lpstr>Présentation PowerPoint</vt:lpstr>
      <vt:lpstr>Présentation PowerPoint</vt:lpstr>
      <vt:lpstr>Qu’est ce qu’un parcours de formation ?</vt:lpstr>
      <vt:lpstr>La zone de confort</vt:lpstr>
      <vt:lpstr>Présentation PowerPoint</vt:lpstr>
      <vt:lpstr>La motivation</vt:lpstr>
      <vt:lpstr>Motivation - démotivation</vt:lpstr>
      <vt:lpstr>Présentation PowerPoint</vt:lpstr>
      <vt:lpstr>Présentation croisée</vt:lpstr>
      <vt:lpstr>Présentation croisée des stagiaires</vt:lpstr>
      <vt:lpstr>Diagnostic</vt:lpstr>
      <vt:lpstr>Etude de cas </vt:lpstr>
      <vt:lpstr>MSP Cibles</vt:lpstr>
      <vt:lpstr>La PAO</vt:lpstr>
      <vt:lpstr>Visite de site</vt:lpstr>
      <vt:lpstr>Le risque GAZ</vt:lpstr>
      <vt:lpstr>Etude de cas</vt:lpstr>
      <vt:lpstr>Réactivation mémoire</vt:lpstr>
      <vt:lpstr>Etude de 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ONZON Thierry</cp:lastModifiedBy>
  <cp:revision>63</cp:revision>
  <cp:lastPrinted>2022-06-19T08:16:07Z</cp:lastPrinted>
  <dcterms:created xsi:type="dcterms:W3CDTF">2021-05-19T16:06:52Z</dcterms:created>
  <dcterms:modified xsi:type="dcterms:W3CDTF">2024-06-23T15:46:33Z</dcterms:modified>
</cp:coreProperties>
</file>