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custDataLst>
    <p:tags r:id="rId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29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288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46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21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907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65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97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41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8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45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0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20141-70C9-4C4F-9437-54FAE6AC49D4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49FDC-C8C8-4858-88A8-78C4D6D0D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84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C0C8C5-5377-482B-A82F-FFA1ADCE38AE}" type="datetime1">
              <a:rPr lang="fr-FR" altLang="fr-FR" sz="1000">
                <a:solidFill>
                  <a:schemeClr val="hlink"/>
                </a:solidFill>
              </a:rPr>
              <a:pPr>
                <a:spcBef>
                  <a:spcPct val="0"/>
                </a:spcBef>
                <a:buFontTx/>
                <a:buNone/>
              </a:pPr>
              <a:t>13/11/2024</a:t>
            </a:fld>
            <a:r>
              <a:rPr lang="fr-FR" altLang="fr-FR" sz="10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000">
                <a:solidFill>
                  <a:schemeClr val="hlink"/>
                </a:solidFill>
              </a:rPr>
              <a:t>DEFI/FOROPS</a:t>
            </a:r>
          </a:p>
        </p:txBody>
      </p:sp>
      <p:sp>
        <p:nvSpPr>
          <p:cNvPr id="6148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83F6CD-5CD4-4BDA-A447-6DD71E61785D}" type="slidenum">
              <a:rPr lang="fr-FR" altLang="fr-FR" sz="1000">
                <a:solidFill>
                  <a:schemeClr val="hlink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 sz="1000">
              <a:solidFill>
                <a:schemeClr val="hlink"/>
              </a:solidFill>
            </a:endParaRPr>
          </a:p>
        </p:txBody>
      </p:sp>
      <p:sp>
        <p:nvSpPr>
          <p:cNvPr id="6149" name="Rectangle 4098"/>
          <p:cNvSpPr>
            <a:spLocks noChangeArrowheads="1"/>
          </p:cNvSpPr>
          <p:nvPr/>
        </p:nvSpPr>
        <p:spPr bwMode="auto">
          <a:xfrm>
            <a:off x="1549401" y="1016001"/>
            <a:ext cx="8921750" cy="55054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200">
              <a:latin typeface="Times New Roman" panose="02020603050405020304" pitchFamily="18" charset="0"/>
            </a:endParaRPr>
          </a:p>
        </p:txBody>
      </p:sp>
      <p:sp>
        <p:nvSpPr>
          <p:cNvPr id="6150" name="Line 4101"/>
          <p:cNvSpPr>
            <a:spLocks noChangeShapeType="1"/>
          </p:cNvSpPr>
          <p:nvPr/>
        </p:nvSpPr>
        <p:spPr bwMode="auto">
          <a:xfrm>
            <a:off x="1679576" y="4351338"/>
            <a:ext cx="8791575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51" name="Text Box 4104"/>
          <p:cNvSpPr txBox="1">
            <a:spLocks noChangeArrowheads="1"/>
          </p:cNvSpPr>
          <p:nvPr/>
        </p:nvSpPr>
        <p:spPr bwMode="auto">
          <a:xfrm>
            <a:off x="2135188" y="4375150"/>
            <a:ext cx="2381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latin typeface="Times New Roman" panose="02020603050405020304" pitchFamily="18" charset="0"/>
              </a:rPr>
              <a:t>N 415 route de </a:t>
            </a:r>
            <a:r>
              <a:rPr lang="fr-FR" altLang="fr-FR" sz="1400" b="1"/>
              <a:t>LAPOUTROIE</a:t>
            </a:r>
          </a:p>
        </p:txBody>
      </p:sp>
      <p:sp>
        <p:nvSpPr>
          <p:cNvPr id="6152" name="Rectangle 4107"/>
          <p:cNvSpPr>
            <a:spLocks noChangeArrowheads="1"/>
          </p:cNvSpPr>
          <p:nvPr/>
        </p:nvSpPr>
        <p:spPr bwMode="auto">
          <a:xfrm>
            <a:off x="5349875" y="2463800"/>
            <a:ext cx="1665288" cy="18288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>
              <a:latin typeface="Times New Roman" panose="02020603050405020304" pitchFamily="18" charset="0"/>
            </a:endParaRPr>
          </a:p>
        </p:txBody>
      </p:sp>
      <p:sp>
        <p:nvSpPr>
          <p:cNvPr id="6153" name="Rectangle 4108"/>
          <p:cNvSpPr>
            <a:spLocks noChangeArrowheads="1"/>
          </p:cNvSpPr>
          <p:nvPr/>
        </p:nvSpPr>
        <p:spPr bwMode="auto">
          <a:xfrm>
            <a:off x="7967664" y="1846263"/>
            <a:ext cx="1093787" cy="2387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>
              <a:latin typeface="Times New Roman" panose="02020603050405020304" pitchFamily="18" charset="0"/>
            </a:endParaRPr>
          </a:p>
        </p:txBody>
      </p:sp>
      <p:sp>
        <p:nvSpPr>
          <p:cNvPr id="6154" name="Rectangle 4109"/>
          <p:cNvSpPr>
            <a:spLocks noChangeArrowheads="1"/>
          </p:cNvSpPr>
          <p:nvPr/>
        </p:nvSpPr>
        <p:spPr bwMode="auto">
          <a:xfrm>
            <a:off x="2424114" y="2781300"/>
            <a:ext cx="1641475" cy="1511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200">
              <a:latin typeface="Times New Roman" panose="02020603050405020304" pitchFamily="18" charset="0"/>
            </a:endParaRPr>
          </a:p>
        </p:txBody>
      </p:sp>
      <p:sp>
        <p:nvSpPr>
          <p:cNvPr id="6155" name="Line 4110"/>
          <p:cNvSpPr>
            <a:spLocks noChangeShapeType="1"/>
          </p:cNvSpPr>
          <p:nvPr/>
        </p:nvSpPr>
        <p:spPr bwMode="auto">
          <a:xfrm rot="603280" flipH="1" flipV="1">
            <a:off x="2351089" y="1125539"/>
            <a:ext cx="149225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56" name="Text Box 4111"/>
          <p:cNvSpPr txBox="1">
            <a:spLocks noChangeArrowheads="1"/>
          </p:cNvSpPr>
          <p:nvPr/>
        </p:nvSpPr>
        <p:spPr bwMode="auto">
          <a:xfrm>
            <a:off x="2424113" y="1412875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6157" name="Text Box 4112"/>
          <p:cNvSpPr txBox="1">
            <a:spLocks noChangeArrowheads="1"/>
          </p:cNvSpPr>
          <p:nvPr/>
        </p:nvSpPr>
        <p:spPr bwMode="auto">
          <a:xfrm>
            <a:off x="5499101" y="2482851"/>
            <a:ext cx="1414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>
                <a:solidFill>
                  <a:srgbClr val="FF3300"/>
                </a:solidFill>
                <a:latin typeface="Times New Roman" panose="02020603050405020304" pitchFamily="18" charset="0"/>
              </a:rPr>
              <a:t>PIZZERIA</a:t>
            </a:r>
          </a:p>
        </p:txBody>
      </p:sp>
      <p:sp>
        <p:nvSpPr>
          <p:cNvPr id="6158" name="AutoShape 4113"/>
          <p:cNvSpPr>
            <a:spLocks noChangeArrowheads="1"/>
          </p:cNvSpPr>
          <p:nvPr/>
        </p:nvSpPr>
        <p:spPr bwMode="auto">
          <a:xfrm>
            <a:off x="5408614" y="2887663"/>
            <a:ext cx="1419225" cy="1028700"/>
          </a:xfrm>
          <a:prstGeom prst="irregularSeal2">
            <a:avLst/>
          </a:prstGeom>
          <a:solidFill>
            <a:srgbClr val="FF3300"/>
          </a:solidFill>
          <a:ln w="127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9" name="Text Box 4114"/>
          <p:cNvSpPr txBox="1">
            <a:spLocks noChangeArrowheads="1"/>
          </p:cNvSpPr>
          <p:nvPr/>
        </p:nvSpPr>
        <p:spPr bwMode="auto">
          <a:xfrm>
            <a:off x="7934326" y="2416175"/>
            <a:ext cx="1173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b="1">
                <a:latin typeface="Times New Roman" panose="02020603050405020304" pitchFamily="18" charset="0"/>
              </a:rPr>
              <a:t>HABITATION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b="1">
                <a:latin typeface="Times New Roman" panose="02020603050405020304" pitchFamily="18" charset="0"/>
              </a:rPr>
              <a:t>       R + 3</a:t>
            </a:r>
          </a:p>
        </p:txBody>
      </p:sp>
      <p:sp>
        <p:nvSpPr>
          <p:cNvPr id="6160" name="Text Box 4115"/>
          <p:cNvSpPr txBox="1">
            <a:spLocks noChangeArrowheads="1"/>
          </p:cNvSpPr>
          <p:nvPr/>
        </p:nvSpPr>
        <p:spPr bwMode="auto">
          <a:xfrm>
            <a:off x="2495550" y="2781300"/>
            <a:ext cx="158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b="1">
                <a:latin typeface="Times New Roman" panose="02020603050405020304" pitchFamily="18" charset="0"/>
              </a:rPr>
              <a:t>STATION SERVICE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b="1">
                <a:latin typeface="Times New Roman" panose="02020603050405020304" pitchFamily="18" charset="0"/>
              </a:rPr>
              <a:t>       </a:t>
            </a:r>
          </a:p>
        </p:txBody>
      </p:sp>
      <p:sp>
        <p:nvSpPr>
          <p:cNvPr id="6161" name="Line 4116"/>
          <p:cNvSpPr>
            <a:spLocks noChangeShapeType="1"/>
          </p:cNvSpPr>
          <p:nvPr/>
        </p:nvSpPr>
        <p:spPr bwMode="auto">
          <a:xfrm>
            <a:off x="2424113" y="6237288"/>
            <a:ext cx="1149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62" name="Text Box 4118"/>
          <p:cNvSpPr txBox="1">
            <a:spLocks noChangeArrowheads="1"/>
          </p:cNvSpPr>
          <p:nvPr/>
        </p:nvSpPr>
        <p:spPr bwMode="auto">
          <a:xfrm>
            <a:off x="2640014" y="5734051"/>
            <a:ext cx="7127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>
                <a:latin typeface="Times New Roman" panose="02020603050405020304" pitchFamily="18" charset="0"/>
              </a:rPr>
              <a:t>20 m</a:t>
            </a:r>
          </a:p>
        </p:txBody>
      </p:sp>
      <p:sp>
        <p:nvSpPr>
          <p:cNvPr id="6163" name="Text Box 4121"/>
          <p:cNvSpPr txBox="1">
            <a:spLocks noChangeArrowheads="1"/>
          </p:cNvSpPr>
          <p:nvPr/>
        </p:nvSpPr>
        <p:spPr bwMode="auto">
          <a:xfrm>
            <a:off x="4583114" y="1268413"/>
            <a:ext cx="12017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solidFill>
                  <a:srgbClr val="0000FF"/>
                </a:solidFill>
              </a:rPr>
              <a:t>WEISBACH</a:t>
            </a:r>
          </a:p>
        </p:txBody>
      </p:sp>
      <p:grpSp>
        <p:nvGrpSpPr>
          <p:cNvPr id="6164" name="Group 43"/>
          <p:cNvGrpSpPr>
            <a:grpSpLocks/>
          </p:cNvGrpSpPr>
          <p:nvPr/>
        </p:nvGrpSpPr>
        <p:grpSpPr bwMode="auto">
          <a:xfrm rot="16200000">
            <a:off x="4189413" y="2781300"/>
            <a:ext cx="609600" cy="254000"/>
            <a:chOff x="4874" y="1416"/>
            <a:chExt cx="384" cy="160"/>
          </a:xfrm>
        </p:grpSpPr>
        <p:sp>
          <p:nvSpPr>
            <p:cNvPr id="6214" name="Line 4122"/>
            <p:cNvSpPr>
              <a:spLocks noChangeShapeType="1"/>
            </p:cNvSpPr>
            <p:nvPr/>
          </p:nvSpPr>
          <p:spPr bwMode="auto">
            <a:xfrm flipV="1">
              <a:off x="4874" y="1496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15" name="Line 4125"/>
            <p:cNvSpPr>
              <a:spLocks noChangeShapeType="1"/>
            </p:cNvSpPr>
            <p:nvPr/>
          </p:nvSpPr>
          <p:spPr bwMode="auto">
            <a:xfrm>
              <a:off x="4940" y="1416"/>
              <a:ext cx="0" cy="1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16" name="Line 4126"/>
            <p:cNvSpPr>
              <a:spLocks noChangeShapeType="1"/>
            </p:cNvSpPr>
            <p:nvPr/>
          </p:nvSpPr>
          <p:spPr bwMode="auto">
            <a:xfrm>
              <a:off x="4999" y="1416"/>
              <a:ext cx="0" cy="1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165" name="Line 4130"/>
          <p:cNvSpPr>
            <a:spLocks noChangeShapeType="1"/>
          </p:cNvSpPr>
          <p:nvPr/>
        </p:nvSpPr>
        <p:spPr bwMode="auto">
          <a:xfrm flipV="1">
            <a:off x="4727575" y="1749426"/>
            <a:ext cx="1257300" cy="16827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66" name="Freeform 41"/>
          <p:cNvSpPr>
            <a:spLocks/>
          </p:cNvSpPr>
          <p:nvPr/>
        </p:nvSpPr>
        <p:spPr bwMode="auto">
          <a:xfrm>
            <a:off x="1735139" y="1039814"/>
            <a:ext cx="8651875" cy="3133725"/>
          </a:xfrm>
          <a:custGeom>
            <a:avLst/>
            <a:gdLst>
              <a:gd name="T0" fmla="*/ 2147483646 w 10510"/>
              <a:gd name="T1" fmla="*/ 2147483646 h 22902"/>
              <a:gd name="T2" fmla="*/ 2147483646 w 10510"/>
              <a:gd name="T3" fmla="*/ 2147483646 h 22902"/>
              <a:gd name="T4" fmla="*/ 2147483646 w 10510"/>
              <a:gd name="T5" fmla="*/ 2147483646 h 22902"/>
              <a:gd name="T6" fmla="*/ 2147483646 w 10510"/>
              <a:gd name="T7" fmla="*/ 2147483646 h 22902"/>
              <a:gd name="T8" fmla="*/ 2147483646 w 10510"/>
              <a:gd name="T9" fmla="*/ 2147483646 h 22902"/>
              <a:gd name="T10" fmla="*/ 2147483646 w 10510"/>
              <a:gd name="T11" fmla="*/ 2147483646 h 22902"/>
              <a:gd name="T12" fmla="*/ 2147483646 w 10510"/>
              <a:gd name="T13" fmla="*/ 2147483646 h 22902"/>
              <a:gd name="T14" fmla="*/ 2147483646 w 10510"/>
              <a:gd name="T15" fmla="*/ 2147483646 h 22902"/>
              <a:gd name="T16" fmla="*/ 2147483646 w 10510"/>
              <a:gd name="T17" fmla="*/ 2147483646 h 22902"/>
              <a:gd name="T18" fmla="*/ 2147483646 w 10510"/>
              <a:gd name="T19" fmla="*/ 2147483646 h 22902"/>
              <a:gd name="T20" fmla="*/ 2147483646 w 10510"/>
              <a:gd name="T21" fmla="*/ 2147483646 h 22902"/>
              <a:gd name="T22" fmla="*/ 2147483646 w 10510"/>
              <a:gd name="T23" fmla="*/ 2147483646 h 22902"/>
              <a:gd name="T24" fmla="*/ 2147483646 w 10510"/>
              <a:gd name="T25" fmla="*/ 2147483646 h 22902"/>
              <a:gd name="T26" fmla="*/ 2147483646 w 10510"/>
              <a:gd name="T27" fmla="*/ 2147483646 h 22902"/>
              <a:gd name="T28" fmla="*/ 2147483646 w 10510"/>
              <a:gd name="T29" fmla="*/ 2147483646 h 22902"/>
              <a:gd name="T30" fmla="*/ 2147483646 w 10510"/>
              <a:gd name="T31" fmla="*/ 2147483646 h 22902"/>
              <a:gd name="T32" fmla="*/ 2147483646 w 10510"/>
              <a:gd name="T33" fmla="*/ 2147483646 h 22902"/>
              <a:gd name="T34" fmla="*/ 2147483646 w 10510"/>
              <a:gd name="T35" fmla="*/ 2147483646 h 22902"/>
              <a:gd name="T36" fmla="*/ 2147483646 w 10510"/>
              <a:gd name="T37" fmla="*/ 2147483646 h 22902"/>
              <a:gd name="T38" fmla="*/ 2147483646 w 10510"/>
              <a:gd name="T39" fmla="*/ 2147483646 h 22902"/>
              <a:gd name="T40" fmla="*/ 2147483646 w 10510"/>
              <a:gd name="T41" fmla="*/ 2147483646 h 22902"/>
              <a:gd name="T42" fmla="*/ 2147483646 w 10510"/>
              <a:gd name="T43" fmla="*/ 2147483646 h 22902"/>
              <a:gd name="T44" fmla="*/ 2147483646 w 10510"/>
              <a:gd name="T45" fmla="*/ 2147483646 h 22902"/>
              <a:gd name="T46" fmla="*/ 2147483646 w 10510"/>
              <a:gd name="T47" fmla="*/ 2147483646 h 22902"/>
              <a:gd name="T48" fmla="*/ 2147483646 w 10510"/>
              <a:gd name="T49" fmla="*/ 2147483646 h 22902"/>
              <a:gd name="T50" fmla="*/ 2147483646 w 10510"/>
              <a:gd name="T51" fmla="*/ 2147483646 h 22902"/>
              <a:gd name="T52" fmla="*/ 2147483646 w 10510"/>
              <a:gd name="T53" fmla="*/ 2147483646 h 22902"/>
              <a:gd name="T54" fmla="*/ 2147483646 w 10510"/>
              <a:gd name="T55" fmla="*/ 2147483646 h 22902"/>
              <a:gd name="T56" fmla="*/ 2147483646 w 10510"/>
              <a:gd name="T57" fmla="*/ 2147483646 h 22902"/>
              <a:gd name="T58" fmla="*/ 2147483646 w 10510"/>
              <a:gd name="T59" fmla="*/ 2147483646 h 22902"/>
              <a:gd name="T60" fmla="*/ 2147483646 w 10510"/>
              <a:gd name="T61" fmla="*/ 2147483646 h 22902"/>
              <a:gd name="T62" fmla="*/ 2147483646 w 10510"/>
              <a:gd name="T63" fmla="*/ 2147483646 h 22902"/>
              <a:gd name="T64" fmla="*/ 2147483646 w 10510"/>
              <a:gd name="T65" fmla="*/ 2147483646 h 2290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0510" h="22902">
                <a:moveTo>
                  <a:pt x="0" y="9256"/>
                </a:moveTo>
                <a:cubicBezTo>
                  <a:pt x="107" y="9314"/>
                  <a:pt x="215" y="9335"/>
                  <a:pt x="320" y="9413"/>
                </a:cubicBezTo>
                <a:cubicBezTo>
                  <a:pt x="359" y="9440"/>
                  <a:pt x="392" y="9518"/>
                  <a:pt x="431" y="9539"/>
                </a:cubicBezTo>
                <a:cubicBezTo>
                  <a:pt x="626" y="9649"/>
                  <a:pt x="831" y="9660"/>
                  <a:pt x="1028" y="9728"/>
                </a:cubicBezTo>
                <a:cubicBezTo>
                  <a:pt x="1273" y="9980"/>
                  <a:pt x="1015" y="9781"/>
                  <a:pt x="1337" y="9760"/>
                </a:cubicBezTo>
                <a:cubicBezTo>
                  <a:pt x="1448" y="9754"/>
                  <a:pt x="1558" y="9802"/>
                  <a:pt x="1669" y="9823"/>
                </a:cubicBezTo>
                <a:cubicBezTo>
                  <a:pt x="1901" y="9655"/>
                  <a:pt x="2151" y="9807"/>
                  <a:pt x="2365" y="9445"/>
                </a:cubicBezTo>
                <a:cubicBezTo>
                  <a:pt x="2392" y="9324"/>
                  <a:pt x="2418" y="9329"/>
                  <a:pt x="2464" y="9287"/>
                </a:cubicBezTo>
                <a:cubicBezTo>
                  <a:pt x="2540" y="9072"/>
                  <a:pt x="2681" y="9099"/>
                  <a:pt x="2773" y="8941"/>
                </a:cubicBezTo>
                <a:cubicBezTo>
                  <a:pt x="2838" y="8831"/>
                  <a:pt x="2895" y="8705"/>
                  <a:pt x="2961" y="8595"/>
                </a:cubicBezTo>
                <a:cubicBezTo>
                  <a:pt x="3002" y="8369"/>
                  <a:pt x="3052" y="8238"/>
                  <a:pt x="3138" y="8154"/>
                </a:cubicBezTo>
                <a:cubicBezTo>
                  <a:pt x="3214" y="7871"/>
                  <a:pt x="3144" y="8091"/>
                  <a:pt x="3160" y="8186"/>
                </a:cubicBezTo>
                <a:cubicBezTo>
                  <a:pt x="3166" y="8217"/>
                  <a:pt x="3182" y="8165"/>
                  <a:pt x="3193" y="8154"/>
                </a:cubicBezTo>
                <a:cubicBezTo>
                  <a:pt x="3208" y="8034"/>
                  <a:pt x="3238" y="7981"/>
                  <a:pt x="3260" y="7871"/>
                </a:cubicBezTo>
                <a:cubicBezTo>
                  <a:pt x="3308" y="7630"/>
                  <a:pt x="3390" y="7309"/>
                  <a:pt x="3459" y="7115"/>
                </a:cubicBezTo>
                <a:cubicBezTo>
                  <a:pt x="3473" y="6995"/>
                  <a:pt x="3492" y="6753"/>
                  <a:pt x="3525" y="6675"/>
                </a:cubicBezTo>
                <a:cubicBezTo>
                  <a:pt x="3753" y="6108"/>
                  <a:pt x="4118" y="6313"/>
                  <a:pt x="4376" y="6297"/>
                </a:cubicBezTo>
                <a:cubicBezTo>
                  <a:pt x="4492" y="6077"/>
                  <a:pt x="4832" y="6145"/>
                  <a:pt x="4895" y="6139"/>
                </a:cubicBezTo>
                <a:cubicBezTo>
                  <a:pt x="4982" y="6155"/>
                  <a:pt x="5066" y="6129"/>
                  <a:pt x="5138" y="6265"/>
                </a:cubicBezTo>
                <a:cubicBezTo>
                  <a:pt x="5201" y="6145"/>
                  <a:pt x="5291" y="6281"/>
                  <a:pt x="5359" y="6328"/>
                </a:cubicBezTo>
                <a:cubicBezTo>
                  <a:pt x="5413" y="6365"/>
                  <a:pt x="5470" y="6349"/>
                  <a:pt x="5525" y="6360"/>
                </a:cubicBezTo>
                <a:cubicBezTo>
                  <a:pt x="5707" y="6491"/>
                  <a:pt x="6004" y="6344"/>
                  <a:pt x="6199" y="6202"/>
                </a:cubicBezTo>
                <a:cubicBezTo>
                  <a:pt x="6245" y="6113"/>
                  <a:pt x="6287" y="6066"/>
                  <a:pt x="6331" y="5982"/>
                </a:cubicBezTo>
                <a:cubicBezTo>
                  <a:pt x="6359" y="5867"/>
                  <a:pt x="6401" y="5746"/>
                  <a:pt x="6442" y="5667"/>
                </a:cubicBezTo>
                <a:cubicBezTo>
                  <a:pt x="6459" y="5473"/>
                  <a:pt x="6519" y="5379"/>
                  <a:pt x="6552" y="5195"/>
                </a:cubicBezTo>
                <a:cubicBezTo>
                  <a:pt x="6564" y="5132"/>
                  <a:pt x="6576" y="5069"/>
                  <a:pt x="6586" y="5006"/>
                </a:cubicBezTo>
                <a:cubicBezTo>
                  <a:pt x="6595" y="4943"/>
                  <a:pt x="6608" y="4817"/>
                  <a:pt x="6608" y="4817"/>
                </a:cubicBezTo>
                <a:cubicBezTo>
                  <a:pt x="6611" y="4398"/>
                  <a:pt x="6613" y="3978"/>
                  <a:pt x="6619" y="3558"/>
                </a:cubicBezTo>
                <a:cubicBezTo>
                  <a:pt x="6622" y="3327"/>
                  <a:pt x="6632" y="3359"/>
                  <a:pt x="6652" y="3149"/>
                </a:cubicBezTo>
                <a:cubicBezTo>
                  <a:pt x="6665" y="3023"/>
                  <a:pt x="6685" y="2771"/>
                  <a:pt x="6685" y="2771"/>
                </a:cubicBezTo>
                <a:cubicBezTo>
                  <a:pt x="6689" y="2845"/>
                  <a:pt x="6681" y="2929"/>
                  <a:pt x="6696" y="2992"/>
                </a:cubicBezTo>
                <a:cubicBezTo>
                  <a:pt x="6720" y="3096"/>
                  <a:pt x="6735" y="2913"/>
                  <a:pt x="6740" y="2866"/>
                </a:cubicBezTo>
                <a:cubicBezTo>
                  <a:pt x="6735" y="2860"/>
                  <a:pt x="6634" y="2797"/>
                  <a:pt x="6718" y="2677"/>
                </a:cubicBezTo>
                <a:cubicBezTo>
                  <a:pt x="6742" y="2645"/>
                  <a:pt x="6770" y="2698"/>
                  <a:pt x="6796" y="2708"/>
                </a:cubicBezTo>
                <a:cubicBezTo>
                  <a:pt x="6810" y="2582"/>
                  <a:pt x="6840" y="2551"/>
                  <a:pt x="6873" y="2456"/>
                </a:cubicBezTo>
                <a:cubicBezTo>
                  <a:pt x="6902" y="2205"/>
                  <a:pt x="6958" y="2021"/>
                  <a:pt x="7017" y="1827"/>
                </a:cubicBezTo>
                <a:cubicBezTo>
                  <a:pt x="7077" y="1622"/>
                  <a:pt x="7090" y="1470"/>
                  <a:pt x="7160" y="1292"/>
                </a:cubicBezTo>
                <a:cubicBezTo>
                  <a:pt x="7249" y="1066"/>
                  <a:pt x="7192" y="1134"/>
                  <a:pt x="7260" y="1071"/>
                </a:cubicBezTo>
                <a:cubicBezTo>
                  <a:pt x="7282" y="888"/>
                  <a:pt x="7252" y="1029"/>
                  <a:pt x="7315" y="1008"/>
                </a:cubicBezTo>
                <a:cubicBezTo>
                  <a:pt x="7331" y="1003"/>
                  <a:pt x="7344" y="966"/>
                  <a:pt x="7359" y="945"/>
                </a:cubicBezTo>
                <a:cubicBezTo>
                  <a:pt x="7440" y="846"/>
                  <a:pt x="7519" y="709"/>
                  <a:pt x="7602" y="631"/>
                </a:cubicBezTo>
                <a:cubicBezTo>
                  <a:pt x="7630" y="515"/>
                  <a:pt x="7654" y="541"/>
                  <a:pt x="7669" y="410"/>
                </a:cubicBezTo>
                <a:cubicBezTo>
                  <a:pt x="7639" y="379"/>
                  <a:pt x="7604" y="373"/>
                  <a:pt x="7580" y="316"/>
                </a:cubicBezTo>
                <a:cubicBezTo>
                  <a:pt x="7571" y="295"/>
                  <a:pt x="7602" y="290"/>
                  <a:pt x="7613" y="284"/>
                </a:cubicBezTo>
                <a:cubicBezTo>
                  <a:pt x="7654" y="258"/>
                  <a:pt x="7694" y="237"/>
                  <a:pt x="7735" y="221"/>
                </a:cubicBezTo>
                <a:cubicBezTo>
                  <a:pt x="7845" y="174"/>
                  <a:pt x="7926" y="174"/>
                  <a:pt x="8044" y="158"/>
                </a:cubicBezTo>
                <a:cubicBezTo>
                  <a:pt x="8295" y="59"/>
                  <a:pt x="8199" y="22"/>
                  <a:pt x="8331" y="95"/>
                </a:cubicBezTo>
                <a:cubicBezTo>
                  <a:pt x="8718" y="-20"/>
                  <a:pt x="8538" y="-15"/>
                  <a:pt x="8873" y="32"/>
                </a:cubicBezTo>
                <a:cubicBezTo>
                  <a:pt x="8961" y="116"/>
                  <a:pt x="8961" y="106"/>
                  <a:pt x="8873" y="64"/>
                </a:cubicBezTo>
                <a:cubicBezTo>
                  <a:pt x="8843" y="95"/>
                  <a:pt x="8801" y="85"/>
                  <a:pt x="8785" y="158"/>
                </a:cubicBezTo>
                <a:cubicBezTo>
                  <a:pt x="8773" y="211"/>
                  <a:pt x="8856" y="426"/>
                  <a:pt x="8862" y="442"/>
                </a:cubicBezTo>
                <a:cubicBezTo>
                  <a:pt x="8891" y="694"/>
                  <a:pt x="8893" y="673"/>
                  <a:pt x="8983" y="631"/>
                </a:cubicBezTo>
                <a:cubicBezTo>
                  <a:pt x="9120" y="730"/>
                  <a:pt x="8913" y="610"/>
                  <a:pt x="9083" y="568"/>
                </a:cubicBezTo>
                <a:cubicBezTo>
                  <a:pt x="9140" y="552"/>
                  <a:pt x="9142" y="646"/>
                  <a:pt x="9182" y="694"/>
                </a:cubicBezTo>
                <a:cubicBezTo>
                  <a:pt x="9195" y="709"/>
                  <a:pt x="9273" y="751"/>
                  <a:pt x="9282" y="756"/>
                </a:cubicBezTo>
                <a:cubicBezTo>
                  <a:pt x="9306" y="804"/>
                  <a:pt x="9322" y="872"/>
                  <a:pt x="9348" y="914"/>
                </a:cubicBezTo>
                <a:cubicBezTo>
                  <a:pt x="9368" y="945"/>
                  <a:pt x="9394" y="940"/>
                  <a:pt x="9414" y="977"/>
                </a:cubicBezTo>
                <a:cubicBezTo>
                  <a:pt x="9425" y="998"/>
                  <a:pt x="9436" y="1019"/>
                  <a:pt x="9448" y="1040"/>
                </a:cubicBezTo>
                <a:cubicBezTo>
                  <a:pt x="9464" y="893"/>
                  <a:pt x="9459" y="867"/>
                  <a:pt x="9547" y="851"/>
                </a:cubicBezTo>
                <a:cubicBezTo>
                  <a:pt x="9571" y="846"/>
                  <a:pt x="9613" y="914"/>
                  <a:pt x="9613" y="914"/>
                </a:cubicBezTo>
                <a:cubicBezTo>
                  <a:pt x="9663" y="1019"/>
                  <a:pt x="9683" y="1066"/>
                  <a:pt x="9746" y="1103"/>
                </a:cubicBezTo>
                <a:cubicBezTo>
                  <a:pt x="9797" y="1323"/>
                  <a:pt x="10408" y="2302"/>
                  <a:pt x="10491" y="2460"/>
                </a:cubicBezTo>
                <a:cubicBezTo>
                  <a:pt x="10552" y="3907"/>
                  <a:pt x="10153" y="6689"/>
                  <a:pt x="10239" y="10061"/>
                </a:cubicBezTo>
                <a:cubicBezTo>
                  <a:pt x="10295" y="11678"/>
                  <a:pt x="10129" y="10176"/>
                  <a:pt x="10159" y="12165"/>
                </a:cubicBezTo>
                <a:cubicBezTo>
                  <a:pt x="10161" y="13316"/>
                  <a:pt x="10278" y="15816"/>
                  <a:pt x="10321" y="17455"/>
                </a:cubicBezTo>
                <a:cubicBezTo>
                  <a:pt x="10364" y="19094"/>
                  <a:pt x="10482" y="22064"/>
                  <a:pt x="10510" y="22902"/>
                </a:cubicBezTo>
              </a:path>
            </a:pathLst>
          </a:custGeom>
          <a:noFill/>
          <a:ln w="1016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67" name="Line 4100"/>
          <p:cNvSpPr>
            <a:spLocks noChangeShapeType="1"/>
          </p:cNvSpPr>
          <p:nvPr/>
        </p:nvSpPr>
        <p:spPr bwMode="auto">
          <a:xfrm flipH="1">
            <a:off x="9264650" y="1052514"/>
            <a:ext cx="20638" cy="5329237"/>
          </a:xfrm>
          <a:prstGeom prst="line">
            <a:avLst/>
          </a:prstGeom>
          <a:noFill/>
          <a:ln w="254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68" name="Text Box 4106"/>
          <p:cNvSpPr txBox="1">
            <a:spLocks noChangeArrowheads="1"/>
          </p:cNvSpPr>
          <p:nvPr/>
        </p:nvSpPr>
        <p:spPr bwMode="auto">
          <a:xfrm rot="16200000">
            <a:off x="8356600" y="2611438"/>
            <a:ext cx="1835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solidFill>
                  <a:schemeClr val="bg1"/>
                </a:solidFill>
                <a:latin typeface="Times New Roman" panose="02020603050405020304" pitchFamily="18" charset="0"/>
              </a:rPr>
              <a:t>Rue de GEISBOURG</a:t>
            </a:r>
          </a:p>
        </p:txBody>
      </p:sp>
      <p:sp>
        <p:nvSpPr>
          <p:cNvPr id="6169" name="Oval 42"/>
          <p:cNvSpPr>
            <a:spLocks noChangeArrowheads="1"/>
          </p:cNvSpPr>
          <p:nvPr/>
        </p:nvSpPr>
        <p:spPr bwMode="auto">
          <a:xfrm>
            <a:off x="8904288" y="1268414"/>
            <a:ext cx="360362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 b="1">
                <a:solidFill>
                  <a:schemeClr val="bg1"/>
                </a:solidFill>
                <a:latin typeface="Arial" panose="020B0604020202020204" pitchFamily="34" charset="0"/>
              </a:rPr>
              <a:t>ASP</a:t>
            </a:r>
          </a:p>
        </p:txBody>
      </p:sp>
      <p:sp>
        <p:nvSpPr>
          <p:cNvPr id="6170" name="Oval 44"/>
          <p:cNvSpPr>
            <a:spLocks noChangeArrowheads="1"/>
          </p:cNvSpPr>
          <p:nvPr/>
        </p:nvSpPr>
        <p:spPr bwMode="auto">
          <a:xfrm>
            <a:off x="2640013" y="4870451"/>
            <a:ext cx="360362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solidFill>
                  <a:schemeClr val="bg1"/>
                </a:solidFill>
                <a:latin typeface="Arial" panose="020B0604020202020204" pitchFamily="34" charset="0"/>
              </a:rPr>
              <a:t>PI </a:t>
            </a:r>
          </a:p>
        </p:txBody>
      </p:sp>
      <p:sp>
        <p:nvSpPr>
          <p:cNvPr id="6171" name="AutoShape 45"/>
          <p:cNvSpPr>
            <a:spLocks noChangeArrowheads="1"/>
          </p:cNvSpPr>
          <p:nvPr/>
        </p:nvSpPr>
        <p:spPr bwMode="auto">
          <a:xfrm rot="10800000">
            <a:off x="3576638" y="2997200"/>
            <a:ext cx="431800" cy="338138"/>
          </a:xfrm>
          <a:prstGeom prst="triangle">
            <a:avLst>
              <a:gd name="adj" fmla="val 50000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172" name="AutoShape 46"/>
          <p:cNvSpPr>
            <a:spLocks noChangeArrowheads="1"/>
          </p:cNvSpPr>
          <p:nvPr/>
        </p:nvSpPr>
        <p:spPr bwMode="auto">
          <a:xfrm rot="10800000">
            <a:off x="2640013" y="3284539"/>
            <a:ext cx="431800" cy="338137"/>
          </a:xfrm>
          <a:prstGeom prst="triangle">
            <a:avLst>
              <a:gd name="adj" fmla="val 50000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6173" name="AutoShape 47"/>
          <p:cNvSpPr>
            <a:spLocks noChangeArrowheads="1"/>
          </p:cNvSpPr>
          <p:nvPr/>
        </p:nvSpPr>
        <p:spPr bwMode="auto">
          <a:xfrm rot="10800000">
            <a:off x="3216275" y="3789364"/>
            <a:ext cx="287338" cy="338137"/>
          </a:xfrm>
          <a:prstGeom prst="triangle">
            <a:avLst>
              <a:gd name="adj" fmla="val 50000"/>
            </a:avLst>
          </a:prstGeom>
          <a:solidFill>
            <a:srgbClr val="92D05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6174" name="AutoShape 48"/>
          <p:cNvSpPr>
            <a:spLocks noChangeArrowheads="1"/>
          </p:cNvSpPr>
          <p:nvPr/>
        </p:nvSpPr>
        <p:spPr bwMode="auto">
          <a:xfrm rot="10800000">
            <a:off x="8328025" y="3214689"/>
            <a:ext cx="503238" cy="554037"/>
          </a:xfrm>
          <a:prstGeom prst="triangle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6175" name="AutoShape 49"/>
          <p:cNvSpPr>
            <a:spLocks noChangeArrowheads="1"/>
          </p:cNvSpPr>
          <p:nvPr/>
        </p:nvSpPr>
        <p:spPr bwMode="auto">
          <a:xfrm rot="10800000">
            <a:off x="5951539" y="4891089"/>
            <a:ext cx="504825" cy="409575"/>
          </a:xfrm>
          <a:prstGeom prst="triangle">
            <a:avLst>
              <a:gd name="adj" fmla="val 50000"/>
            </a:avLst>
          </a:prstGeom>
          <a:solidFill>
            <a:srgbClr val="92D05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6177" name="Rectangle 51"/>
          <p:cNvSpPr>
            <a:spLocks noChangeArrowheads="1"/>
          </p:cNvSpPr>
          <p:nvPr/>
        </p:nvSpPr>
        <p:spPr bwMode="auto">
          <a:xfrm>
            <a:off x="5454651" y="4840289"/>
            <a:ext cx="1655763" cy="5810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latin typeface="Arial" panose="020B0604020202020204" pitchFamily="34" charset="0"/>
            </a:endParaRPr>
          </a:p>
        </p:txBody>
      </p:sp>
      <p:grpSp>
        <p:nvGrpSpPr>
          <p:cNvPr id="6183" name="Group 64"/>
          <p:cNvGrpSpPr>
            <a:grpSpLocks/>
          </p:cNvGrpSpPr>
          <p:nvPr/>
        </p:nvGrpSpPr>
        <p:grpSpPr bwMode="auto">
          <a:xfrm rot="16200000">
            <a:off x="7142163" y="2384425"/>
            <a:ext cx="609600" cy="254000"/>
            <a:chOff x="4874" y="1416"/>
            <a:chExt cx="384" cy="160"/>
          </a:xfrm>
        </p:grpSpPr>
        <p:sp>
          <p:nvSpPr>
            <p:cNvPr id="6208" name="Line 4122"/>
            <p:cNvSpPr>
              <a:spLocks noChangeShapeType="1"/>
            </p:cNvSpPr>
            <p:nvPr/>
          </p:nvSpPr>
          <p:spPr bwMode="auto">
            <a:xfrm flipV="1">
              <a:off x="4874" y="1496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9" name="Line 4125"/>
            <p:cNvSpPr>
              <a:spLocks noChangeShapeType="1"/>
            </p:cNvSpPr>
            <p:nvPr/>
          </p:nvSpPr>
          <p:spPr bwMode="auto">
            <a:xfrm>
              <a:off x="4940" y="1416"/>
              <a:ext cx="0" cy="1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10" name="Line 4126"/>
            <p:cNvSpPr>
              <a:spLocks noChangeShapeType="1"/>
            </p:cNvSpPr>
            <p:nvPr/>
          </p:nvSpPr>
          <p:spPr bwMode="auto">
            <a:xfrm>
              <a:off x="4999" y="1416"/>
              <a:ext cx="0" cy="1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185" name="Text Box 4115"/>
          <p:cNvSpPr txBox="1">
            <a:spLocks noChangeArrowheads="1"/>
          </p:cNvSpPr>
          <p:nvPr/>
        </p:nvSpPr>
        <p:spPr bwMode="auto">
          <a:xfrm>
            <a:off x="5159376" y="5734050"/>
            <a:ext cx="722313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b="1">
                <a:latin typeface="Times New Roman" panose="02020603050405020304" pitchFamily="18" charset="0"/>
              </a:rPr>
              <a:t>Parking</a:t>
            </a:r>
          </a:p>
        </p:txBody>
      </p:sp>
      <p:sp>
        <p:nvSpPr>
          <p:cNvPr id="6186" name="Line 71"/>
          <p:cNvSpPr>
            <a:spLocks noChangeShapeType="1"/>
          </p:cNvSpPr>
          <p:nvPr/>
        </p:nvSpPr>
        <p:spPr bwMode="auto">
          <a:xfrm flipV="1">
            <a:off x="5519739" y="5445126"/>
            <a:ext cx="287337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89" name="Line 4101"/>
          <p:cNvSpPr>
            <a:spLocks noChangeShapeType="1"/>
          </p:cNvSpPr>
          <p:nvPr/>
        </p:nvSpPr>
        <p:spPr bwMode="auto">
          <a:xfrm>
            <a:off x="1524001" y="4797425"/>
            <a:ext cx="8791575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95" name="Line 80"/>
          <p:cNvSpPr>
            <a:spLocks noChangeShapeType="1"/>
          </p:cNvSpPr>
          <p:nvPr/>
        </p:nvSpPr>
        <p:spPr bwMode="auto">
          <a:xfrm>
            <a:off x="9767889" y="1916113"/>
            <a:ext cx="6492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96" name="Text Box 81"/>
          <p:cNvSpPr txBox="1">
            <a:spLocks noChangeArrowheads="1"/>
          </p:cNvSpPr>
          <p:nvPr/>
        </p:nvSpPr>
        <p:spPr bwMode="auto">
          <a:xfrm>
            <a:off x="9615489" y="1984375"/>
            <a:ext cx="7508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b="1">
                <a:latin typeface="Arial" panose="020B0604020202020204" pitchFamily="34" charset="0"/>
              </a:rPr>
              <a:t>10 km/h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593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835026" y="156119"/>
            <a:ext cx="10515600" cy="1325563"/>
          </a:xfrm>
        </p:spPr>
        <p:txBody>
          <a:bodyPr/>
          <a:lstStyle/>
          <a:p>
            <a:r>
              <a:rPr lang="fr-FR" altLang="fr-FR" dirty="0"/>
              <a:t>Ordre initial </a:t>
            </a:r>
          </a:p>
        </p:txBody>
      </p:sp>
      <p:sp>
        <p:nvSpPr>
          <p:cNvPr id="4198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ADA2E0-2196-4687-87B3-5BE8F36E0F8D}" type="slidenum">
              <a:rPr lang="fr-FR" altLang="fr-FR" sz="1000">
                <a:solidFill>
                  <a:schemeClr val="hlink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altLang="fr-FR" sz="1000">
              <a:solidFill>
                <a:schemeClr val="hlink"/>
              </a:solidFill>
            </a:endParaRPr>
          </a:p>
        </p:txBody>
      </p:sp>
      <p:pic>
        <p:nvPicPr>
          <p:cNvPr id="41990" name="Espace réservé du contenu 1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3389" y="1196976"/>
            <a:ext cx="8778875" cy="5040313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712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1136986" y="235235"/>
            <a:ext cx="470882" cy="450124"/>
            <a:chOff x="1264257" y="260350"/>
            <a:chExt cx="470882" cy="450124"/>
          </a:xfrm>
        </p:grpSpPr>
        <p:sp>
          <p:nvSpPr>
            <p:cNvPr id="5" name="Rectangle 4"/>
            <p:cNvSpPr/>
            <p:nvPr/>
          </p:nvSpPr>
          <p:spPr>
            <a:xfrm>
              <a:off x="1264257" y="412314"/>
              <a:ext cx="470882" cy="29816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100" b="1" dirty="0">
                  <a:solidFill>
                    <a:srgbClr val="00B050"/>
                  </a:solidFill>
                </a:rPr>
                <a:t>SAP</a:t>
              </a:r>
            </a:p>
          </p:txBody>
        </p:sp>
        <p:cxnSp>
          <p:nvCxnSpPr>
            <p:cNvPr id="6" name="Connecteur droit 5"/>
            <p:cNvCxnSpPr/>
            <p:nvPr/>
          </p:nvCxnSpPr>
          <p:spPr>
            <a:xfrm>
              <a:off x="1549401" y="260350"/>
              <a:ext cx="1" cy="14459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" name="Connecteur droit 6"/>
            <p:cNvCxnSpPr/>
            <p:nvPr/>
          </p:nvCxnSpPr>
          <p:spPr>
            <a:xfrm>
              <a:off x="1463263" y="261675"/>
              <a:ext cx="1" cy="14459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2448361" y="240405"/>
            <a:ext cx="470882" cy="449463"/>
            <a:chOff x="2448361" y="262287"/>
            <a:chExt cx="470882" cy="449463"/>
          </a:xfrm>
        </p:grpSpPr>
        <p:sp>
          <p:nvSpPr>
            <p:cNvPr id="9" name="Rectangle 8"/>
            <p:cNvSpPr/>
            <p:nvPr/>
          </p:nvSpPr>
          <p:spPr>
            <a:xfrm>
              <a:off x="2448361" y="413590"/>
              <a:ext cx="470882" cy="29816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100" b="1" dirty="0">
                  <a:solidFill>
                    <a:srgbClr val="00B050"/>
                  </a:solidFill>
                </a:rPr>
                <a:t>SAP</a:t>
              </a:r>
            </a:p>
          </p:txBody>
        </p:sp>
        <p:cxnSp>
          <p:nvCxnSpPr>
            <p:cNvPr id="10" name="Connecteur droit 9"/>
            <p:cNvCxnSpPr/>
            <p:nvPr/>
          </p:nvCxnSpPr>
          <p:spPr>
            <a:xfrm>
              <a:off x="2638915" y="262287"/>
              <a:ext cx="1" cy="14459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>
              <a:off x="2747133" y="268992"/>
              <a:ext cx="1" cy="14459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2" name="Groupe 11"/>
          <p:cNvGrpSpPr/>
          <p:nvPr/>
        </p:nvGrpSpPr>
        <p:grpSpPr>
          <a:xfrm>
            <a:off x="1808424" y="229559"/>
            <a:ext cx="470882" cy="450124"/>
            <a:chOff x="1856309" y="251916"/>
            <a:chExt cx="470882" cy="450124"/>
          </a:xfrm>
        </p:grpSpPr>
        <p:sp>
          <p:nvSpPr>
            <p:cNvPr id="13" name="Rectangle 12"/>
            <p:cNvSpPr/>
            <p:nvPr/>
          </p:nvSpPr>
          <p:spPr>
            <a:xfrm>
              <a:off x="1856309" y="403880"/>
              <a:ext cx="470882" cy="29816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100" b="1" dirty="0">
                  <a:solidFill>
                    <a:srgbClr val="00B050"/>
                  </a:solidFill>
                </a:rPr>
                <a:t>SAP</a:t>
              </a:r>
            </a:p>
          </p:txBody>
        </p:sp>
        <p:cxnSp>
          <p:nvCxnSpPr>
            <p:cNvPr id="14" name="Connecteur droit 13"/>
            <p:cNvCxnSpPr/>
            <p:nvPr/>
          </p:nvCxnSpPr>
          <p:spPr>
            <a:xfrm>
              <a:off x="2141453" y="251916"/>
              <a:ext cx="1" cy="14459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2055315" y="253241"/>
              <a:ext cx="1" cy="14459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6" name="Groupe 15"/>
          <p:cNvGrpSpPr/>
          <p:nvPr/>
        </p:nvGrpSpPr>
        <p:grpSpPr>
          <a:xfrm>
            <a:off x="1858127" y="860004"/>
            <a:ext cx="470882" cy="449463"/>
            <a:chOff x="3581414" y="261011"/>
            <a:chExt cx="470882" cy="449463"/>
          </a:xfrm>
        </p:grpSpPr>
        <p:sp>
          <p:nvSpPr>
            <p:cNvPr id="17" name="Rectangle 16"/>
            <p:cNvSpPr/>
            <p:nvPr/>
          </p:nvSpPr>
          <p:spPr>
            <a:xfrm>
              <a:off x="3581414" y="412314"/>
              <a:ext cx="470882" cy="29816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100" b="1" dirty="0">
                  <a:solidFill>
                    <a:srgbClr val="FF0000"/>
                  </a:solidFill>
                </a:rPr>
                <a:t>INC</a:t>
              </a:r>
            </a:p>
          </p:txBody>
        </p:sp>
        <p:cxnSp>
          <p:nvCxnSpPr>
            <p:cNvPr id="18" name="Connecteur droit 17"/>
            <p:cNvCxnSpPr/>
            <p:nvPr/>
          </p:nvCxnSpPr>
          <p:spPr>
            <a:xfrm>
              <a:off x="3771968" y="261011"/>
              <a:ext cx="1" cy="14459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>
              <a:off x="3880186" y="267716"/>
              <a:ext cx="1" cy="14459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>
            <a:off x="2511692" y="860004"/>
            <a:ext cx="470882" cy="449463"/>
            <a:chOff x="4186418" y="253488"/>
            <a:chExt cx="470882" cy="449463"/>
          </a:xfrm>
        </p:grpSpPr>
        <p:sp>
          <p:nvSpPr>
            <p:cNvPr id="21" name="Rectangle 20"/>
            <p:cNvSpPr/>
            <p:nvPr/>
          </p:nvSpPr>
          <p:spPr>
            <a:xfrm>
              <a:off x="4186418" y="404791"/>
              <a:ext cx="470882" cy="29816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100" b="1" dirty="0">
                  <a:solidFill>
                    <a:srgbClr val="FF0000"/>
                  </a:solidFill>
                </a:rPr>
                <a:t>INC</a:t>
              </a:r>
            </a:p>
          </p:txBody>
        </p:sp>
        <p:cxnSp>
          <p:nvCxnSpPr>
            <p:cNvPr id="22" name="Connecteur droit 21"/>
            <p:cNvCxnSpPr/>
            <p:nvPr/>
          </p:nvCxnSpPr>
          <p:spPr>
            <a:xfrm>
              <a:off x="4376972" y="253488"/>
              <a:ext cx="1" cy="14459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4485190" y="260193"/>
              <a:ext cx="1" cy="14459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4" name="Groupe 23"/>
          <p:cNvGrpSpPr/>
          <p:nvPr/>
        </p:nvGrpSpPr>
        <p:grpSpPr>
          <a:xfrm>
            <a:off x="7203430" y="261153"/>
            <a:ext cx="470882" cy="449463"/>
            <a:chOff x="5219210" y="252577"/>
            <a:chExt cx="470882" cy="449463"/>
          </a:xfrm>
        </p:grpSpPr>
        <p:sp>
          <p:nvSpPr>
            <p:cNvPr id="25" name="Rectangle 24"/>
            <p:cNvSpPr/>
            <p:nvPr/>
          </p:nvSpPr>
          <p:spPr>
            <a:xfrm>
              <a:off x="5219210" y="403880"/>
              <a:ext cx="470882" cy="298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0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26" name="Connecteur droit 25"/>
            <p:cNvCxnSpPr/>
            <p:nvPr/>
          </p:nvCxnSpPr>
          <p:spPr>
            <a:xfrm>
              <a:off x="5449519" y="252577"/>
              <a:ext cx="1" cy="144598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8" name="Groupe 27"/>
          <p:cNvGrpSpPr/>
          <p:nvPr/>
        </p:nvGrpSpPr>
        <p:grpSpPr>
          <a:xfrm>
            <a:off x="3787190" y="228665"/>
            <a:ext cx="470882" cy="451018"/>
            <a:chOff x="6159915" y="259456"/>
            <a:chExt cx="470882" cy="451018"/>
          </a:xfrm>
        </p:grpSpPr>
        <p:sp>
          <p:nvSpPr>
            <p:cNvPr id="29" name="Rectangle 28"/>
            <p:cNvSpPr/>
            <p:nvPr/>
          </p:nvSpPr>
          <p:spPr>
            <a:xfrm>
              <a:off x="6159915" y="412314"/>
              <a:ext cx="470882" cy="29816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800" b="1" dirty="0">
                  <a:solidFill>
                    <a:schemeClr val="accent4">
                      <a:lumMod val="75000"/>
                    </a:schemeClr>
                  </a:solidFill>
                </a:rPr>
                <a:t>CEPOL</a:t>
              </a:r>
            </a:p>
          </p:txBody>
        </p:sp>
        <p:cxnSp>
          <p:nvCxnSpPr>
            <p:cNvPr id="30" name="Connecteur droit 29"/>
            <p:cNvCxnSpPr/>
            <p:nvPr/>
          </p:nvCxnSpPr>
          <p:spPr>
            <a:xfrm>
              <a:off x="6456869" y="266440"/>
              <a:ext cx="1" cy="144598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>
              <a:off x="6333223" y="259456"/>
              <a:ext cx="1" cy="144598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4544604" y="265907"/>
            <a:ext cx="470882" cy="447339"/>
            <a:chOff x="6764919" y="262602"/>
            <a:chExt cx="470882" cy="447339"/>
          </a:xfrm>
        </p:grpSpPr>
        <p:sp>
          <p:nvSpPr>
            <p:cNvPr id="33" name="Rectangle 32"/>
            <p:cNvSpPr/>
            <p:nvPr/>
          </p:nvSpPr>
          <p:spPr>
            <a:xfrm>
              <a:off x="6764919" y="411781"/>
              <a:ext cx="470882" cy="298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00" b="1" dirty="0">
                  <a:solidFill>
                    <a:schemeClr val="accent4">
                      <a:lumMod val="75000"/>
                    </a:schemeClr>
                  </a:solidFill>
                </a:rPr>
                <a:t>VPL</a:t>
              </a:r>
            </a:p>
          </p:txBody>
        </p:sp>
        <p:cxnSp>
          <p:nvCxnSpPr>
            <p:cNvPr id="34" name="Connecteur droit 33"/>
            <p:cNvCxnSpPr/>
            <p:nvPr/>
          </p:nvCxnSpPr>
          <p:spPr>
            <a:xfrm>
              <a:off x="6976354" y="264066"/>
              <a:ext cx="1" cy="144598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>
              <a:off x="7043916" y="262602"/>
              <a:ext cx="1" cy="144598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6" name="Groupe 35"/>
          <p:cNvGrpSpPr/>
          <p:nvPr/>
        </p:nvGrpSpPr>
        <p:grpSpPr>
          <a:xfrm>
            <a:off x="1092073" y="944397"/>
            <a:ext cx="487837" cy="365070"/>
            <a:chOff x="456236" y="1071618"/>
            <a:chExt cx="487837" cy="365070"/>
          </a:xfrm>
        </p:grpSpPr>
        <p:sp>
          <p:nvSpPr>
            <p:cNvPr id="37" name="Rectangle 36"/>
            <p:cNvSpPr/>
            <p:nvPr/>
          </p:nvSpPr>
          <p:spPr>
            <a:xfrm>
              <a:off x="456236" y="1138528"/>
              <a:ext cx="470882" cy="29816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100" b="1" dirty="0">
                  <a:solidFill>
                    <a:srgbClr val="00B050"/>
                  </a:solidFill>
                </a:rPr>
                <a:t>PRV</a:t>
              </a:r>
            </a:p>
          </p:txBody>
        </p:sp>
        <p:cxnSp>
          <p:nvCxnSpPr>
            <p:cNvPr id="38" name="Connecteur droit 37"/>
            <p:cNvCxnSpPr/>
            <p:nvPr/>
          </p:nvCxnSpPr>
          <p:spPr>
            <a:xfrm>
              <a:off x="456236" y="1071618"/>
              <a:ext cx="487837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9" name="Groupe 38"/>
          <p:cNvGrpSpPr/>
          <p:nvPr/>
        </p:nvGrpSpPr>
        <p:grpSpPr>
          <a:xfrm>
            <a:off x="5960123" y="274289"/>
            <a:ext cx="470882" cy="442857"/>
            <a:chOff x="1227822" y="261675"/>
            <a:chExt cx="470882" cy="442857"/>
          </a:xfrm>
        </p:grpSpPr>
        <p:sp>
          <p:nvSpPr>
            <p:cNvPr id="40" name="Rectangle 39"/>
            <p:cNvSpPr/>
            <p:nvPr/>
          </p:nvSpPr>
          <p:spPr>
            <a:xfrm>
              <a:off x="1227822" y="406372"/>
              <a:ext cx="470882" cy="29816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100" b="1" dirty="0">
                <a:solidFill>
                  <a:srgbClr val="00B050"/>
                </a:solidFill>
              </a:endParaRPr>
            </a:p>
          </p:txBody>
        </p:sp>
        <p:cxnSp>
          <p:nvCxnSpPr>
            <p:cNvPr id="42" name="Connecteur droit 41"/>
            <p:cNvCxnSpPr/>
            <p:nvPr/>
          </p:nvCxnSpPr>
          <p:spPr>
            <a:xfrm>
              <a:off x="1463263" y="261675"/>
              <a:ext cx="1" cy="14459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43" name="Groupe 42"/>
          <p:cNvGrpSpPr/>
          <p:nvPr/>
        </p:nvGrpSpPr>
        <p:grpSpPr>
          <a:xfrm>
            <a:off x="6604027" y="261335"/>
            <a:ext cx="470882" cy="442758"/>
            <a:chOff x="4186418" y="260193"/>
            <a:chExt cx="470882" cy="442758"/>
          </a:xfrm>
        </p:grpSpPr>
        <p:sp>
          <p:nvSpPr>
            <p:cNvPr id="44" name="Rectangle 43"/>
            <p:cNvSpPr/>
            <p:nvPr/>
          </p:nvSpPr>
          <p:spPr>
            <a:xfrm>
              <a:off x="4186418" y="404791"/>
              <a:ext cx="470882" cy="29816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6" name="Connecteur droit 45"/>
            <p:cNvCxnSpPr/>
            <p:nvPr/>
          </p:nvCxnSpPr>
          <p:spPr>
            <a:xfrm>
              <a:off x="4421582" y="260193"/>
              <a:ext cx="1" cy="14459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8" name="Groupe 57"/>
          <p:cNvGrpSpPr/>
          <p:nvPr/>
        </p:nvGrpSpPr>
        <p:grpSpPr>
          <a:xfrm>
            <a:off x="3829038" y="822469"/>
            <a:ext cx="322807" cy="486997"/>
            <a:chOff x="3702274" y="818602"/>
            <a:chExt cx="275738" cy="537336"/>
          </a:xfrm>
        </p:grpSpPr>
        <p:grpSp>
          <p:nvGrpSpPr>
            <p:cNvPr id="55" name="Groupe 54"/>
            <p:cNvGrpSpPr/>
            <p:nvPr/>
          </p:nvGrpSpPr>
          <p:grpSpPr>
            <a:xfrm>
              <a:off x="3702274" y="898753"/>
              <a:ext cx="275738" cy="457185"/>
              <a:chOff x="3976669" y="852281"/>
              <a:chExt cx="275738" cy="457185"/>
            </a:xfrm>
          </p:grpSpPr>
          <p:sp>
            <p:nvSpPr>
              <p:cNvPr id="47" name="Triangle isocèle 46"/>
              <p:cNvSpPr/>
              <p:nvPr/>
            </p:nvSpPr>
            <p:spPr>
              <a:xfrm>
                <a:off x="3980427" y="852281"/>
                <a:ext cx="271980" cy="220870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DD53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8" name="Triangle isocèle 47"/>
              <p:cNvSpPr/>
              <p:nvPr/>
            </p:nvSpPr>
            <p:spPr>
              <a:xfrm rot="10800000">
                <a:off x="3976669" y="1080873"/>
                <a:ext cx="271981" cy="228593"/>
              </a:xfrm>
              <a:prstGeom prst="triangle">
                <a:avLst/>
              </a:prstGeom>
              <a:solidFill>
                <a:srgbClr val="DD53B9"/>
              </a:solidFill>
              <a:ln>
                <a:solidFill>
                  <a:srgbClr val="DD53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56" name="Ellipse 55"/>
            <p:cNvSpPr/>
            <p:nvPr/>
          </p:nvSpPr>
          <p:spPr>
            <a:xfrm>
              <a:off x="3742029" y="818602"/>
              <a:ext cx="58693" cy="45719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3873891" y="819929"/>
              <a:ext cx="58693" cy="45719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6" name="Groupe 65"/>
          <p:cNvGrpSpPr/>
          <p:nvPr/>
        </p:nvGrpSpPr>
        <p:grpSpPr>
          <a:xfrm>
            <a:off x="5304716" y="799343"/>
            <a:ext cx="306967" cy="527516"/>
            <a:chOff x="5257010" y="799343"/>
            <a:chExt cx="306967" cy="527516"/>
          </a:xfrm>
        </p:grpSpPr>
        <p:sp>
          <p:nvSpPr>
            <p:cNvPr id="53" name="Triangle isocèle 52"/>
            <p:cNvSpPr/>
            <p:nvPr/>
          </p:nvSpPr>
          <p:spPr>
            <a:xfrm>
              <a:off x="5257013" y="874521"/>
              <a:ext cx="306964" cy="223747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DD53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Triangle isocèle 53"/>
            <p:cNvSpPr/>
            <p:nvPr/>
          </p:nvSpPr>
          <p:spPr>
            <a:xfrm rot="10800000">
              <a:off x="5257010" y="1095288"/>
              <a:ext cx="306965" cy="231571"/>
            </a:xfrm>
            <a:prstGeom prst="triangle">
              <a:avLst/>
            </a:prstGeom>
            <a:solidFill>
              <a:srgbClr val="DD53B9"/>
            </a:solidFill>
            <a:ln>
              <a:solidFill>
                <a:srgbClr val="DD53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309311" y="799343"/>
              <a:ext cx="66242" cy="46315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Ellipse 59"/>
            <p:cNvSpPr/>
            <p:nvPr/>
          </p:nvSpPr>
          <p:spPr>
            <a:xfrm>
              <a:off x="5429907" y="800673"/>
              <a:ext cx="66242" cy="46315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4799748" y="809224"/>
            <a:ext cx="311915" cy="517635"/>
            <a:chOff x="4823601" y="809224"/>
            <a:chExt cx="327875" cy="517635"/>
          </a:xfrm>
        </p:grpSpPr>
        <p:sp>
          <p:nvSpPr>
            <p:cNvPr id="51" name="Triangle isocèle 50"/>
            <p:cNvSpPr/>
            <p:nvPr/>
          </p:nvSpPr>
          <p:spPr>
            <a:xfrm>
              <a:off x="4823603" y="881282"/>
              <a:ext cx="327873" cy="216985"/>
            </a:xfrm>
            <a:prstGeom prst="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DD53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Triangle isocèle 51"/>
            <p:cNvSpPr/>
            <p:nvPr/>
          </p:nvSpPr>
          <p:spPr>
            <a:xfrm rot="10800000">
              <a:off x="4823601" y="1102287"/>
              <a:ext cx="327874" cy="224572"/>
            </a:xfrm>
            <a:prstGeom prst="triangle">
              <a:avLst/>
            </a:prstGeom>
            <a:solidFill>
              <a:srgbClr val="DD53B9"/>
            </a:solidFill>
            <a:ln>
              <a:solidFill>
                <a:srgbClr val="DD53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 flipH="1">
              <a:off x="4898755" y="809224"/>
              <a:ext cx="55114" cy="45719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 flipH="1">
              <a:off x="5043204" y="810554"/>
              <a:ext cx="55114" cy="45719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5" name="Groupe 64"/>
          <p:cNvGrpSpPr/>
          <p:nvPr/>
        </p:nvGrpSpPr>
        <p:grpSpPr>
          <a:xfrm>
            <a:off x="4301658" y="799343"/>
            <a:ext cx="335704" cy="527516"/>
            <a:chOff x="4357315" y="793313"/>
            <a:chExt cx="323279" cy="533546"/>
          </a:xfrm>
        </p:grpSpPr>
        <p:sp>
          <p:nvSpPr>
            <p:cNvPr id="49" name="Triangle isocèle 48"/>
            <p:cNvSpPr/>
            <p:nvPr/>
          </p:nvSpPr>
          <p:spPr>
            <a:xfrm>
              <a:off x="4357315" y="860004"/>
              <a:ext cx="323279" cy="237676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DD53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Triangle isocèle 49"/>
            <p:cNvSpPr/>
            <p:nvPr/>
          </p:nvSpPr>
          <p:spPr>
            <a:xfrm rot="10800000">
              <a:off x="4361716" y="1095289"/>
              <a:ext cx="318878" cy="231570"/>
            </a:xfrm>
            <a:prstGeom prst="triangle">
              <a:avLst>
                <a:gd name="adj" fmla="val 47507"/>
              </a:avLst>
            </a:prstGeom>
            <a:solidFill>
              <a:srgbClr val="DD53B9"/>
            </a:solidFill>
            <a:ln>
              <a:solidFill>
                <a:srgbClr val="DD53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4433713" y="793313"/>
              <a:ext cx="60974" cy="49198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4554309" y="794643"/>
              <a:ext cx="60974" cy="49198"/>
            </a:xfrm>
            <a:prstGeom prst="ellipse">
              <a:avLst/>
            </a:prstGeom>
            <a:solidFill>
              <a:srgbClr val="DD53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070548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Grand écran</PresentationFormat>
  <Paragraphs>32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Times New Roman</vt:lpstr>
      <vt:lpstr>Thème Office</vt:lpstr>
      <vt:lpstr>Présentation PowerPoint</vt:lpstr>
      <vt:lpstr>Ordre initial </vt:lpstr>
      <vt:lpstr>Présentation PowerPoint</vt:lpstr>
    </vt:vector>
  </TitlesOfParts>
  <Company>ENSOSP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DOLLEANS Dominique</dc:creator>
  <cp:lastModifiedBy>GILBERT Christine</cp:lastModifiedBy>
  <cp:revision>1</cp:revision>
  <dcterms:created xsi:type="dcterms:W3CDTF">2022-02-07T07:14:44Z</dcterms:created>
  <dcterms:modified xsi:type="dcterms:W3CDTF">2024-11-13T11:58:17Z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670D28EB-7198-407D-AAE8-5014EF74B55A</vt:lpwstr>
  </property>
  <property fmtid="{D5CDD505-2E9C-101B-9397-08002B2CF9AE}" pid="3" name="ArticulatePath">
    <vt:lpwstr>pizzeria</vt:lpwstr>
  </property>
</Properties>
</file>