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Lst>
  <p:sldSz cy="6858000" cx="9144000"/>
  <p:notesSz cx="6799250" cy="9929800"/>
  <p:embeddedFontLst>
    <p:embeddedFont>
      <p:font typeface="Arial Narrow"/>
      <p:regular r:id="rId99"/>
      <p:bold r:id="rId100"/>
      <p:italic r:id="rId101"/>
      <p:boldItalic r:id="rId10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03" roundtripDataSignature="AMtx7mhn0wzAumwBFblWB4/CLdddhVpe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customschemas.google.com/relationships/presentationmetadata" Target="metadata"/><Relationship Id="rId102" Type="http://schemas.openxmlformats.org/officeDocument/2006/relationships/font" Target="fonts/ArialNarrow-boldItalic.fntdata"/><Relationship Id="rId101" Type="http://schemas.openxmlformats.org/officeDocument/2006/relationships/font" Target="fonts/ArialNarrow-italic.fntdata"/><Relationship Id="rId100" Type="http://schemas.openxmlformats.org/officeDocument/2006/relationships/font" Target="fonts/ArialNarrow-bold.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font" Target="fonts/ArialNarrow-regular.fntdata"/><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2"/>
            <a:ext cx="2946347" cy="496491"/>
          </a:xfrm>
          <a:prstGeom prst="rect">
            <a:avLst/>
          </a:prstGeom>
          <a:noFill/>
          <a:ln>
            <a:noFill/>
          </a:ln>
        </p:spPr>
        <p:txBody>
          <a:bodyPr anchorCtr="0" anchor="t" bIns="45700" lIns="91400" spcFirstLastPara="1" rIns="91400"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1344" y="2"/>
            <a:ext cx="2946347" cy="496491"/>
          </a:xfrm>
          <a:prstGeom prst="rect">
            <a:avLst/>
          </a:prstGeom>
          <a:noFill/>
          <a:ln>
            <a:noFill/>
          </a:ln>
        </p:spPr>
        <p:txBody>
          <a:bodyPr anchorCtr="0" anchor="t" bIns="45700" lIns="91400" spcFirstLastPara="1" rIns="91400"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927" y="4716661"/>
            <a:ext cx="5439410" cy="4468416"/>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431601"/>
            <a:ext cx="2946347" cy="496491"/>
          </a:xfrm>
          <a:prstGeom prst="rect">
            <a:avLst/>
          </a:prstGeom>
          <a:noFill/>
          <a:ln>
            <a:noFill/>
          </a:ln>
        </p:spPr>
        <p:txBody>
          <a:bodyPr anchorCtr="0" anchor="b" bIns="45700" lIns="91400" spcFirstLastPara="1" rIns="91400"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1344" y="9431601"/>
            <a:ext cx="2946347" cy="496491"/>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52" name="Google Shape;152;p10: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63" name="Google Shape;163;p12: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81" name="Google Shape;181;p13: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05" name="Google Shape;205;p14: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17" name="Google Shape;217;p17: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6: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22" name="Google Shape;222;p16: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36" name="Google Shape;236;p15: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8: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42" name="Google Shape;242;p18: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9: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54" name="Google Shape;254;p19: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0: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59" name="Google Shape;259;p20: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1: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03" name="Google Shape;303;p21: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2: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12" name="Google Shape;312;p22: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3: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64" name="Google Shape;364;p23: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4: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69" name="Google Shape;369;p24: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5: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75" name="Google Shape;375;p25: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6: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80" name="Google Shape;380;p26: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7: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86" name="Google Shape;386;p27: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8: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06" name="Google Shape;406;p28: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9: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58" name="Google Shape;458;p29: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79927" y="4716661"/>
            <a:ext cx="5439410" cy="4468416"/>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11" name="Google Shape;111;p3:notes"/>
          <p:cNvSpPr txBox="1"/>
          <p:nvPr>
            <p:ph idx="12" type="sldNum"/>
          </p:nvPr>
        </p:nvSpPr>
        <p:spPr>
          <a:xfrm>
            <a:off x="3851344" y="9431601"/>
            <a:ext cx="2946347" cy="496491"/>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0: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30:notes"/>
          <p:cNvSpPr txBox="1"/>
          <p:nvPr>
            <p:ph idx="1" type="body"/>
          </p:nvPr>
        </p:nvSpPr>
        <p:spPr>
          <a:xfrm>
            <a:off x="679927" y="4716661"/>
            <a:ext cx="5439410" cy="4468416"/>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503" name="Google Shape;503;p30:notes"/>
          <p:cNvSpPr txBox="1"/>
          <p:nvPr>
            <p:ph idx="12" type="sldNum"/>
          </p:nvPr>
        </p:nvSpPr>
        <p:spPr>
          <a:xfrm>
            <a:off x="3851344" y="9431601"/>
            <a:ext cx="2946347" cy="496491"/>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31: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541" name="Google Shape;541;p31: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2: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546" name="Google Shape;546;p32: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3: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552" name="Google Shape;552;p33: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34: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593" name="Google Shape;593;p34: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35: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599" name="Google Shape;599;p35: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36: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05" name="Google Shape;605;p36: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7: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11" name="Google Shape;611;p37: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8: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53" name="Google Shape;653;p38: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39: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60" name="Google Shape;660;p39: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40: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66" name="Google Shape;666;p40: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41: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72" name="Google Shape;672;p41: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42: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78" name="Google Shape;678;p42: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43: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83" name="Google Shape;683;p43: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44: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88" name="Google Shape;688;p44: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45: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94" name="Google Shape;694;p45: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46: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700" name="Google Shape;700;p46: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47: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705" name="Google Shape;705;p47: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48: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711" name="Google Shape;711;p48: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49: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753" name="Google Shape;753;p49: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50: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758" name="Google Shape;758;p50: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51: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764" name="Google Shape;764;p51: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52: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769" name="Google Shape;769;p52: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53: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775" name="Google Shape;775;p53: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54: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781" name="Google Shape;781;p54: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55: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787" name="Google Shape;787;p55: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56: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793" name="Google Shape;793;p56: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57: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799" name="Google Shape;799;p57: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58: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805" name="Google Shape;805;p58: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59: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810" name="Google Shape;810;p59: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60: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816" name="Google Shape;816;p60: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61: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822" name="Google Shape;822;p61: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62: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863" name="Google Shape;863;p62: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63: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868" name="Google Shape;868;p63: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64: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874" name="Google Shape;874;p64: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65:notes"/>
          <p:cNvSpPr/>
          <p:nvPr>
            <p:ph idx="2" type="sldImg"/>
          </p:nvPr>
        </p:nvSpPr>
        <p:spPr>
          <a:xfrm>
            <a:off x="1588" y="0"/>
            <a:ext cx="1587"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79" name="Google Shape;879;p65:notes"/>
          <p:cNvSpPr txBox="1"/>
          <p:nvPr>
            <p:ph idx="1" type="body"/>
          </p:nvPr>
        </p:nvSpPr>
        <p:spPr>
          <a:xfrm>
            <a:off x="679927" y="4716661"/>
            <a:ext cx="5439410" cy="4468416"/>
          </a:xfrm>
          <a:prstGeom prst="rect">
            <a:avLst/>
          </a:prstGeom>
          <a:noFill/>
          <a:ln>
            <a:noFill/>
          </a:ln>
        </p:spPr>
        <p:txBody>
          <a:bodyPr anchorCtr="0" anchor="ctr" bIns="45700" lIns="91400" spcFirstLastPara="1" rIns="91400"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66:notes"/>
          <p:cNvSpPr/>
          <p:nvPr>
            <p:ph idx="2" type="sldImg"/>
          </p:nvPr>
        </p:nvSpPr>
        <p:spPr>
          <a:xfrm>
            <a:off x="1588" y="0"/>
            <a:ext cx="1587"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87" name="Google Shape;887;p66:notes"/>
          <p:cNvSpPr txBox="1"/>
          <p:nvPr>
            <p:ph idx="1" type="body"/>
          </p:nvPr>
        </p:nvSpPr>
        <p:spPr>
          <a:xfrm>
            <a:off x="679927" y="4716661"/>
            <a:ext cx="5439410" cy="4468416"/>
          </a:xfrm>
          <a:prstGeom prst="rect">
            <a:avLst/>
          </a:prstGeom>
          <a:noFill/>
          <a:ln>
            <a:noFill/>
          </a:ln>
        </p:spPr>
        <p:txBody>
          <a:bodyPr anchorCtr="0" anchor="ctr" bIns="45700" lIns="91400" spcFirstLastPara="1" rIns="91400"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67: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895" name="Google Shape;895;p67: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68: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901" name="Google Shape;901;p68: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69: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907" name="Google Shape;907;p69: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70: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913" name="Google Shape;913;p70: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p71: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920" name="Google Shape;920;p71: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p72: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926" name="Google Shape;926;p72: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73: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933" name="Google Shape;933;p73: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74:notes"/>
          <p:cNvSpPr/>
          <p:nvPr>
            <p:ph idx="2" type="sldImg"/>
          </p:nvPr>
        </p:nvSpPr>
        <p:spPr>
          <a:xfrm>
            <a:off x="1588" y="0"/>
            <a:ext cx="1587"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39" name="Google Shape;939;p74:notes"/>
          <p:cNvSpPr txBox="1"/>
          <p:nvPr>
            <p:ph idx="1" type="body"/>
          </p:nvPr>
        </p:nvSpPr>
        <p:spPr>
          <a:xfrm>
            <a:off x="679927" y="4716661"/>
            <a:ext cx="5439410" cy="4468416"/>
          </a:xfrm>
          <a:prstGeom prst="rect">
            <a:avLst/>
          </a:prstGeom>
          <a:noFill/>
          <a:ln>
            <a:noFill/>
          </a:ln>
        </p:spPr>
        <p:txBody>
          <a:bodyPr anchorCtr="0" anchor="ctr" bIns="45700" lIns="91400" spcFirstLastPara="1" rIns="91400"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75:notes"/>
          <p:cNvSpPr/>
          <p:nvPr>
            <p:ph idx="2" type="sldImg"/>
          </p:nvPr>
        </p:nvSpPr>
        <p:spPr>
          <a:xfrm>
            <a:off x="1588" y="0"/>
            <a:ext cx="1587"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48" name="Google Shape;948;p75:notes"/>
          <p:cNvSpPr txBox="1"/>
          <p:nvPr>
            <p:ph idx="1" type="body"/>
          </p:nvPr>
        </p:nvSpPr>
        <p:spPr>
          <a:xfrm>
            <a:off x="679927" y="4716661"/>
            <a:ext cx="5439410" cy="4468416"/>
          </a:xfrm>
          <a:prstGeom prst="rect">
            <a:avLst/>
          </a:prstGeom>
          <a:noFill/>
          <a:ln>
            <a:noFill/>
          </a:ln>
        </p:spPr>
        <p:txBody>
          <a:bodyPr anchorCtr="0" anchor="ctr" bIns="45700" lIns="91400" spcFirstLastPara="1" rIns="91400"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76: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959" name="Google Shape;959;p76: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77: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964" name="Google Shape;964;p77: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78: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969" name="Google Shape;969;p78: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79: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974" name="Google Shape;974;p79: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80: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980" name="Google Shape;980;p80: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81: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6" name="Google Shape;986;p81:notes"/>
          <p:cNvSpPr txBox="1"/>
          <p:nvPr>
            <p:ph idx="1" type="body"/>
          </p:nvPr>
        </p:nvSpPr>
        <p:spPr>
          <a:xfrm>
            <a:off x="679927" y="4716661"/>
            <a:ext cx="5439410" cy="4468416"/>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987" name="Google Shape;987;p81:notes"/>
          <p:cNvSpPr txBox="1"/>
          <p:nvPr>
            <p:ph idx="12" type="sldNum"/>
          </p:nvPr>
        </p:nvSpPr>
        <p:spPr>
          <a:xfrm>
            <a:off x="3851344" y="9431601"/>
            <a:ext cx="2946347" cy="496491"/>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p82: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25" name="Google Shape;1025;p82: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83: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30" name="Google Shape;1030;p83: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84: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36" name="Google Shape;1036;p84: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85: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41" name="Google Shape;1041;p85: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86: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68" name="Google Shape;1068;p86: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p87: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73" name="Google Shape;1073;p87: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p88: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79" name="Google Shape;1079;p88: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89: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84" name="Google Shape;1084;p89: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45" name="Google Shape;145;p9: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90: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89" name="Google Shape;1089;p90: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p91: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095" name="Google Shape;1095;p91: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p92: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100" name="Google Shape;1100;p92: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p93:notes"/>
          <p:cNvSpPr txBox="1"/>
          <p:nvPr>
            <p:ph idx="1" type="body"/>
          </p:nvPr>
        </p:nvSpPr>
        <p:spPr>
          <a:xfrm>
            <a:off x="679927" y="4716661"/>
            <a:ext cx="5439410" cy="4468416"/>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105" name="Google Shape;1105;p93: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9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9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9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71" name="Shape 71"/>
        <p:cNvGrpSpPr/>
        <p:nvPr/>
      </p:nvGrpSpPr>
      <p:grpSpPr>
        <a:xfrm>
          <a:off x="0" y="0"/>
          <a:ext cx="0" cy="0"/>
          <a:chOff x="0" y="0"/>
          <a:chExt cx="0" cy="0"/>
        </a:xfrm>
      </p:grpSpPr>
      <p:sp>
        <p:nvSpPr>
          <p:cNvPr id="72" name="Google Shape;72;p10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0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4" name="Google Shape;74;p10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5" name="Google Shape;75;p10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78" name="Shape 78"/>
        <p:cNvGrpSpPr/>
        <p:nvPr/>
      </p:nvGrpSpPr>
      <p:grpSpPr>
        <a:xfrm>
          <a:off x="0" y="0"/>
          <a:ext cx="0" cy="0"/>
          <a:chOff x="0" y="0"/>
          <a:chExt cx="0" cy="0"/>
        </a:xfrm>
      </p:grpSpPr>
      <p:sp>
        <p:nvSpPr>
          <p:cNvPr id="79" name="Google Shape;79;p10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05"/>
          <p:cNvSpPr/>
          <p:nvPr>
            <p:ph idx="2" type="pic"/>
          </p:nvPr>
        </p:nvSpPr>
        <p:spPr>
          <a:xfrm>
            <a:off x="1792288" y="612775"/>
            <a:ext cx="5486400" cy="4114800"/>
          </a:xfrm>
          <a:prstGeom prst="rect">
            <a:avLst/>
          </a:prstGeom>
          <a:noFill/>
          <a:ln>
            <a:noFill/>
          </a:ln>
        </p:spPr>
      </p:sp>
      <p:sp>
        <p:nvSpPr>
          <p:cNvPr id="81" name="Google Shape;81;p10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2" name="Google Shape;82;p10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0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85" name="Shape 85"/>
        <p:cNvGrpSpPr/>
        <p:nvPr/>
      </p:nvGrpSpPr>
      <p:grpSpPr>
        <a:xfrm>
          <a:off x="0" y="0"/>
          <a:ext cx="0" cy="0"/>
          <a:chOff x="0" y="0"/>
          <a:chExt cx="0" cy="0"/>
        </a:xfrm>
      </p:grpSpPr>
      <p:sp>
        <p:nvSpPr>
          <p:cNvPr id="86" name="Google Shape;86;p10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0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8" name="Google Shape;88;p10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0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0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91" name="Shape 91"/>
        <p:cNvGrpSpPr/>
        <p:nvPr/>
      </p:nvGrpSpPr>
      <p:grpSpPr>
        <a:xfrm>
          <a:off x="0" y="0"/>
          <a:ext cx="0" cy="0"/>
          <a:chOff x="0" y="0"/>
          <a:chExt cx="0" cy="0"/>
        </a:xfrm>
      </p:grpSpPr>
      <p:sp>
        <p:nvSpPr>
          <p:cNvPr id="92" name="Google Shape;92;p10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0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4" name="Google Shape;94;p10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0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0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1" name="Shape 21"/>
        <p:cNvGrpSpPr/>
        <p:nvPr/>
      </p:nvGrpSpPr>
      <p:grpSpPr>
        <a:xfrm>
          <a:off x="0" y="0"/>
          <a:ext cx="0" cy="0"/>
          <a:chOff x="0" y="0"/>
          <a:chExt cx="0" cy="0"/>
        </a:xfrm>
      </p:grpSpPr>
      <p:sp>
        <p:nvSpPr>
          <p:cNvPr id="22" name="Google Shape;22;p9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9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9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9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9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et contenu">
  <p:cSld name="1_Titre et contenu">
    <p:spTree>
      <p:nvGrpSpPr>
        <p:cNvPr id="27" name="Shape 27"/>
        <p:cNvGrpSpPr/>
        <p:nvPr/>
      </p:nvGrpSpPr>
      <p:grpSpPr>
        <a:xfrm>
          <a:off x="0" y="0"/>
          <a:ext cx="0" cy="0"/>
          <a:chOff x="0" y="0"/>
          <a:chExt cx="0" cy="0"/>
        </a:xfrm>
      </p:grpSpPr>
      <p:pic>
        <p:nvPicPr>
          <p:cNvPr descr="Droplets-HD-Content-R1d.png" id="28" name="Google Shape;28;p9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9" name="Google Shape;29;p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97"/>
          <p:cNvSpPr txBox="1"/>
          <p:nvPr>
            <p:ph idx="1" type="body"/>
          </p:nvPr>
        </p:nvSpPr>
        <p:spPr>
          <a:xfrm>
            <a:off x="685330" y="2367093"/>
            <a:ext cx="7772870" cy="342410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9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9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2 contenus et texte" type="twoObjAndTx">
  <p:cSld name="TWO_OBJECTS_AND_TEXT">
    <p:spTree>
      <p:nvGrpSpPr>
        <p:cNvPr id="34" name="Shape 34"/>
        <p:cNvGrpSpPr/>
        <p:nvPr/>
      </p:nvGrpSpPr>
      <p:grpSpPr>
        <a:xfrm>
          <a:off x="0" y="0"/>
          <a:ext cx="0" cy="0"/>
          <a:chOff x="0" y="0"/>
          <a:chExt cx="0" cy="0"/>
        </a:xfrm>
      </p:grpSpPr>
      <p:sp>
        <p:nvSpPr>
          <p:cNvPr id="35" name="Google Shape;35;p98"/>
          <p:cNvSpPr txBox="1"/>
          <p:nvPr>
            <p:ph type="title"/>
          </p:nvPr>
        </p:nvSpPr>
        <p:spPr>
          <a:xfrm>
            <a:off x="685800" y="609600"/>
            <a:ext cx="7770813" cy="114141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98"/>
          <p:cNvSpPr txBox="1"/>
          <p:nvPr>
            <p:ph idx="1" type="body"/>
          </p:nvPr>
        </p:nvSpPr>
        <p:spPr>
          <a:xfrm>
            <a:off x="685800" y="1981200"/>
            <a:ext cx="3808413" cy="197961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 name="Google Shape;37;p98"/>
          <p:cNvSpPr txBox="1"/>
          <p:nvPr>
            <p:ph idx="2" type="body"/>
          </p:nvPr>
        </p:nvSpPr>
        <p:spPr>
          <a:xfrm>
            <a:off x="685800" y="4113213"/>
            <a:ext cx="3808413" cy="1981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 name="Google Shape;38;p98"/>
          <p:cNvSpPr txBox="1"/>
          <p:nvPr>
            <p:ph idx="3" type="body"/>
          </p:nvPr>
        </p:nvSpPr>
        <p:spPr>
          <a:xfrm>
            <a:off x="4646613" y="1981200"/>
            <a:ext cx="3810000" cy="411321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40" name="Shape 40"/>
        <p:cNvGrpSpPr/>
        <p:nvPr/>
      </p:nvGrpSpPr>
      <p:grpSpPr>
        <a:xfrm>
          <a:off x="0" y="0"/>
          <a:ext cx="0" cy="0"/>
          <a:chOff x="0" y="0"/>
          <a:chExt cx="0" cy="0"/>
        </a:xfrm>
      </p:grpSpPr>
      <p:sp>
        <p:nvSpPr>
          <p:cNvPr id="41" name="Google Shape;41;p9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9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9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44" name="Shape 44"/>
        <p:cNvGrpSpPr/>
        <p:nvPr/>
      </p:nvGrpSpPr>
      <p:grpSpPr>
        <a:xfrm>
          <a:off x="0" y="0"/>
          <a:ext cx="0" cy="0"/>
          <a:chOff x="0" y="0"/>
          <a:chExt cx="0" cy="0"/>
        </a:xfrm>
      </p:grpSpPr>
      <p:sp>
        <p:nvSpPr>
          <p:cNvPr id="45" name="Google Shape;45;p10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0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7" name="Google Shape;47;p10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0" name="Shape 50"/>
        <p:cNvGrpSpPr/>
        <p:nvPr/>
      </p:nvGrpSpPr>
      <p:grpSpPr>
        <a:xfrm>
          <a:off x="0" y="0"/>
          <a:ext cx="0" cy="0"/>
          <a:chOff x="0" y="0"/>
          <a:chExt cx="0" cy="0"/>
        </a:xfrm>
      </p:grpSpPr>
      <p:sp>
        <p:nvSpPr>
          <p:cNvPr id="51" name="Google Shape;51;p10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0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3" name="Google Shape;53;p10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4" name="Google Shape;54;p10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0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57" name="Shape 57"/>
        <p:cNvGrpSpPr/>
        <p:nvPr/>
      </p:nvGrpSpPr>
      <p:grpSpPr>
        <a:xfrm>
          <a:off x="0" y="0"/>
          <a:ext cx="0" cy="0"/>
          <a:chOff x="0" y="0"/>
          <a:chExt cx="0" cy="0"/>
        </a:xfrm>
      </p:grpSpPr>
      <p:sp>
        <p:nvSpPr>
          <p:cNvPr id="58" name="Google Shape;58;p1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0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0" name="Google Shape;60;p10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1" name="Google Shape;61;p10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2" name="Google Shape;62;p10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3" name="Google Shape;63;p10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66" name="Shape 66"/>
        <p:cNvGrpSpPr/>
        <p:nvPr/>
      </p:nvGrpSpPr>
      <p:grpSpPr>
        <a:xfrm>
          <a:off x="0" y="0"/>
          <a:ext cx="0" cy="0"/>
          <a:chOff x="0" y="0"/>
          <a:chExt cx="0" cy="0"/>
        </a:xfrm>
      </p:grpSpPr>
      <p:sp>
        <p:nvSpPr>
          <p:cNvPr id="67" name="Google Shape;67;p10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9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9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 Id="rId3" Type="http://schemas.openxmlformats.org/officeDocument/2006/relationships/image" Target="../media/image1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 Id="rId3" Type="http://schemas.openxmlformats.org/officeDocument/2006/relationships/vmlDrawing" Target="../drawings/vmlDrawing1.vml"/><Relationship Id="rId4" Type="http://schemas.openxmlformats.org/officeDocument/2006/relationships/image" Target="../media/image23.jpg"/><Relationship Id="rId5" Type="http://schemas.openxmlformats.org/officeDocument/2006/relationships/oleObject" Target="../embeddings/oleObject1.bin"/><Relationship Id="rId6" Type="http://schemas.openxmlformats.org/officeDocument/2006/relationships/oleObject" Target="../embeddings/oleObject1.bin"/><Relationship Id="rId7" Type="http://schemas.openxmlformats.org/officeDocument/2006/relationships/image" Target="../media/image3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 Id="rId3" Type="http://schemas.openxmlformats.org/officeDocument/2006/relationships/image" Target="../media/image19.png"/><Relationship Id="rId4" Type="http://schemas.openxmlformats.org/officeDocument/2006/relationships/image" Target="../media/image31.jpg"/><Relationship Id="rId5" Type="http://schemas.openxmlformats.org/officeDocument/2006/relationships/image" Target="../media/image21.png"/><Relationship Id="rId6" Type="http://schemas.openxmlformats.org/officeDocument/2006/relationships/image" Target="../media/image24.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25.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 Id="rId3" Type="http://schemas.openxmlformats.org/officeDocument/2006/relationships/image" Target="../media/image2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16.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32.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3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29.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2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3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
          <p:cNvPicPr preferRelativeResize="0"/>
          <p:nvPr/>
        </p:nvPicPr>
        <p:blipFill rotWithShape="1">
          <a:blip r:embed="rId3">
            <a:alphaModFix/>
          </a:blip>
          <a:srcRect b="0" l="0" r="0" t="0"/>
          <a:stretch/>
        </p:blipFill>
        <p:spPr>
          <a:xfrm>
            <a:off x="2162175" y="473075"/>
            <a:ext cx="4819650" cy="5915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0"/>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r>
              <a:rPr b="1" lang="fr-FR" sz="9600">
                <a:solidFill>
                  <a:srgbClr val="FF0000"/>
                </a:solidFill>
              </a:rPr>
              <a:t>ACTIVITE 4</a:t>
            </a:r>
            <a:br>
              <a:rPr b="1" lang="fr-FR" sz="9600">
                <a:solidFill>
                  <a:srgbClr val="FF0000"/>
                </a:solidFill>
              </a:rPr>
            </a:br>
            <a:r>
              <a:rPr b="1" lang="fr-FR" sz="9600">
                <a:solidFill>
                  <a:srgbClr val="FF0000"/>
                </a:solidFill>
              </a:rPr>
              <a:t>Les filières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1"/>
          <p:cNvSpPr txBox="1"/>
          <p:nvPr>
            <p:ph idx="1" type="body"/>
          </p:nvPr>
        </p:nvSpPr>
        <p:spPr>
          <a:xfrm>
            <a:off x="457200" y="1556792"/>
            <a:ext cx="8229600" cy="4569371"/>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0" algn="l">
              <a:spcBef>
                <a:spcPts val="0"/>
              </a:spcBef>
              <a:spcAft>
                <a:spcPts val="0"/>
              </a:spcAft>
              <a:buClr>
                <a:schemeClr val="dk1"/>
              </a:buClr>
              <a:buSzPct val="100000"/>
              <a:buChar char="•"/>
            </a:pPr>
            <a:r>
              <a:rPr lang="fr-FR"/>
              <a:t>Travail préparatoire en 3 groupes préparation 45mn à partir des documents détenus par les stagiaires ( papier, internet, ….)</a:t>
            </a:r>
            <a:br>
              <a:rPr lang="fr-FR"/>
            </a:br>
            <a:endParaRPr/>
          </a:p>
          <a:p>
            <a:pPr indent="-228631" lvl="2" marL="1143000" rtl="0" algn="l">
              <a:spcBef>
                <a:spcPts val="337"/>
              </a:spcBef>
              <a:spcAft>
                <a:spcPts val="0"/>
              </a:spcAft>
              <a:buClr>
                <a:schemeClr val="dk1"/>
              </a:buClr>
              <a:buSzPct val="100000"/>
              <a:buChar char="•"/>
            </a:pPr>
            <a:r>
              <a:rPr b="1" lang="fr-FR" sz="2700"/>
              <a:t>Exposé POWERPOINT </a:t>
            </a:r>
            <a:r>
              <a:rPr lang="fr-FR" sz="2700"/>
              <a:t>de 10 mn à votre comité de centre de la filière FOR arrêté du 10/2017  </a:t>
            </a:r>
            <a:endParaRPr/>
          </a:p>
          <a:p>
            <a:pPr indent="0" lvl="2" marL="914400" rtl="0" algn="l">
              <a:spcBef>
                <a:spcPts val="337"/>
              </a:spcBef>
              <a:spcAft>
                <a:spcPts val="0"/>
              </a:spcAft>
              <a:buClr>
                <a:schemeClr val="dk1"/>
              </a:buClr>
              <a:buSzPct val="100000"/>
              <a:buNone/>
            </a:pPr>
            <a:r>
              <a:t/>
            </a:r>
            <a:endParaRPr sz="2700"/>
          </a:p>
          <a:p>
            <a:pPr indent="-228631" lvl="2" marL="1143000" rtl="0" algn="l">
              <a:spcBef>
                <a:spcPts val="337"/>
              </a:spcBef>
              <a:spcAft>
                <a:spcPts val="0"/>
              </a:spcAft>
              <a:buClr>
                <a:schemeClr val="dk1"/>
              </a:buClr>
              <a:buSzPct val="100000"/>
              <a:buChar char="•"/>
            </a:pPr>
            <a:r>
              <a:rPr b="1" lang="fr-FR" sz="2700"/>
              <a:t>Exposé PAPER BOARD </a:t>
            </a:r>
            <a:r>
              <a:rPr lang="fr-FR" sz="2700"/>
              <a:t>de 10 mn à la manœuvre mensuelle de leur cursus de formation et de montée en grade</a:t>
            </a:r>
            <a:endParaRPr/>
          </a:p>
          <a:p>
            <a:pPr indent="0" lvl="2" marL="914400" rtl="0" algn="l">
              <a:spcBef>
                <a:spcPts val="337"/>
              </a:spcBef>
              <a:spcAft>
                <a:spcPts val="0"/>
              </a:spcAft>
              <a:buClr>
                <a:schemeClr val="dk1"/>
              </a:buClr>
              <a:buSzPct val="100000"/>
              <a:buNone/>
            </a:pPr>
            <a:r>
              <a:t/>
            </a:r>
            <a:endParaRPr sz="2700"/>
          </a:p>
          <a:p>
            <a:pPr indent="-228631" lvl="2" marL="1143000" rtl="0" algn="l">
              <a:spcBef>
                <a:spcPts val="337"/>
              </a:spcBef>
              <a:spcAft>
                <a:spcPts val="0"/>
              </a:spcAft>
              <a:buClr>
                <a:schemeClr val="dk1"/>
              </a:buClr>
              <a:buSzPct val="100000"/>
              <a:buChar char="•"/>
            </a:pPr>
            <a:r>
              <a:rPr b="1" lang="fr-FR" sz="2700"/>
              <a:t>DEMONSTRATION COMMENTEE </a:t>
            </a:r>
            <a:r>
              <a:rPr lang="fr-FR" sz="2700"/>
              <a:t>de 10 mn la plateforme ENASIS du SDIS 63</a:t>
            </a:r>
            <a:endParaRPr/>
          </a:p>
          <a:p>
            <a:pPr indent="-149225" lvl="3" marL="1600200" rtl="0" algn="l">
              <a:spcBef>
                <a:spcPts val="250"/>
              </a:spcBef>
              <a:spcAft>
                <a:spcPts val="0"/>
              </a:spcAft>
              <a:buClr>
                <a:schemeClr val="dk1"/>
              </a:buClr>
              <a:buSzPct val="100000"/>
              <a:buNone/>
            </a:pPr>
            <a:r>
              <a:t/>
            </a:r>
            <a:endParaRPr/>
          </a:p>
          <a:p>
            <a:pPr indent="-342900" lvl="0" marL="342900" rtl="0" algn="l">
              <a:spcBef>
                <a:spcPts val="400"/>
              </a:spcBef>
              <a:spcAft>
                <a:spcPts val="0"/>
              </a:spcAft>
              <a:buClr>
                <a:schemeClr val="dk1"/>
              </a:buClr>
              <a:buSzPct val="100000"/>
              <a:buChar char="•"/>
            </a:pPr>
            <a:r>
              <a:rPr lang="fr-FR"/>
              <a:t>Synthèse par les COFOR</a:t>
            </a:r>
            <a:endParaRPr/>
          </a:p>
          <a:p>
            <a:pPr indent="-228600" lvl="2" marL="1143000" rtl="0" algn="l">
              <a:spcBef>
                <a:spcPts val="325"/>
              </a:spcBef>
              <a:spcAft>
                <a:spcPts val="0"/>
              </a:spcAft>
              <a:buClr>
                <a:schemeClr val="dk1"/>
              </a:buClr>
              <a:buSzPct val="100000"/>
              <a:buChar char="•"/>
            </a:pPr>
            <a:r>
              <a:rPr lang="fr-FR" sz="2600"/>
              <a:t>Le 4 octobre 2017 </a:t>
            </a:r>
            <a:endParaRPr/>
          </a:p>
          <a:p>
            <a:pPr indent="-228600" lvl="2" marL="1143000" rtl="0" algn="l">
              <a:spcBef>
                <a:spcPts val="325"/>
              </a:spcBef>
              <a:spcAft>
                <a:spcPts val="0"/>
              </a:spcAft>
              <a:buClr>
                <a:schemeClr val="dk1"/>
              </a:buClr>
              <a:buSzPct val="100000"/>
              <a:buChar char="•"/>
            </a:pPr>
            <a:r>
              <a:rPr lang="fr-FR" sz="2600"/>
              <a:t>Les environnements de formation</a:t>
            </a:r>
            <a:endParaRPr/>
          </a:p>
          <a:p>
            <a:pPr indent="-149225" lvl="3" marL="1600200" rtl="0" algn="l">
              <a:spcBef>
                <a:spcPts val="250"/>
              </a:spcBef>
              <a:spcAft>
                <a:spcPts val="0"/>
              </a:spcAft>
              <a:buClr>
                <a:schemeClr val="dk1"/>
              </a:buClr>
              <a:buSzPct val="100000"/>
              <a:buNone/>
            </a:pPr>
            <a:r>
              <a:t/>
            </a:r>
            <a:endParaRPr>
              <a:solidFill>
                <a:srgbClr val="0000FF"/>
              </a:solidFill>
            </a:endParaRPr>
          </a:p>
          <a:p>
            <a:pPr indent="0" lvl="0" marL="0" rtl="0" algn="l">
              <a:spcBef>
                <a:spcPts val="400"/>
              </a:spcBef>
              <a:spcAft>
                <a:spcPts val="0"/>
              </a:spcAft>
              <a:buClr>
                <a:srgbClr val="0000FF"/>
              </a:buClr>
              <a:buSzPct val="100000"/>
              <a:buNone/>
            </a:pPr>
            <a:r>
              <a:rPr lang="fr-FR">
                <a:solidFill>
                  <a:srgbClr val="0000FF"/>
                </a:solidFill>
              </a:rPr>
              <a:t> </a:t>
            </a:r>
            <a:endParaRPr/>
          </a:p>
          <a:p>
            <a:pPr indent="-215900" lvl="0" marL="342900" rtl="0" algn="l">
              <a:spcBef>
                <a:spcPts val="400"/>
              </a:spcBef>
              <a:spcAft>
                <a:spcPts val="0"/>
              </a:spcAft>
              <a:buClr>
                <a:schemeClr val="dk1"/>
              </a:buClr>
              <a:buSzPct val="100000"/>
              <a:buNone/>
            </a:pPr>
            <a:r>
              <a:t/>
            </a:r>
            <a:endParaRPr/>
          </a:p>
        </p:txBody>
      </p:sp>
      <p:sp>
        <p:nvSpPr>
          <p:cNvPr id="160" name="Google Shape;160;p11"/>
          <p:cNvSpPr txBox="1"/>
          <p:nvPr>
            <p:ph type="title"/>
          </p:nvPr>
        </p:nvSpPr>
        <p:spPr>
          <a:xfrm>
            <a:off x="457200" y="274638"/>
            <a:ext cx="8229600" cy="1143000"/>
          </a:xfrm>
          <a:prstGeom prst="rect">
            <a:avLst/>
          </a:prstGeom>
          <a:solidFill>
            <a:srgbClr val="FFFF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b="1" lang="fr-FR">
                <a:solidFill>
                  <a:srgbClr val="FF0000"/>
                </a:solidFill>
              </a:rPr>
              <a:t>Jeu de rôle sur la filière FOR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p:nvPr/>
        </p:nvSpPr>
        <p:spPr>
          <a:xfrm>
            <a:off x="3851920" y="1340768"/>
            <a:ext cx="4320480" cy="657363"/>
          </a:xfrm>
          <a:prstGeom prst="curvedUpArrow">
            <a:avLst>
              <a:gd fmla="val 25000" name="adj1"/>
              <a:gd fmla="val 52133" name="adj2"/>
              <a:gd fmla="val 25000" name="adj3"/>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166" name="Google Shape;166;p12"/>
          <p:cNvSpPr txBox="1"/>
          <p:nvPr/>
        </p:nvSpPr>
        <p:spPr>
          <a:xfrm>
            <a:off x="2555776" y="764704"/>
            <a:ext cx="30963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12"/>
          <p:cNvSpPr txBox="1"/>
          <p:nvPr/>
        </p:nvSpPr>
        <p:spPr>
          <a:xfrm>
            <a:off x="-36512" y="-27384"/>
            <a:ext cx="5904656" cy="648072"/>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fontScale="82500" lnSpcReduction="10000"/>
          </a:bodyPr>
          <a:lstStyle/>
          <a:p>
            <a:pPr indent="0" lvl="0" marL="0" marR="0" rtl="0" algn="l">
              <a:spcBef>
                <a:spcPts val="0"/>
              </a:spcBef>
              <a:spcAft>
                <a:spcPts val="0"/>
              </a:spcAft>
              <a:buClr>
                <a:schemeClr val="lt1"/>
              </a:buClr>
              <a:buSzPct val="100000"/>
              <a:buFont typeface="Calibri"/>
              <a:buNone/>
            </a:pPr>
            <a:r>
              <a:rPr b="0" lang="fr-FR" sz="2800" u="none">
                <a:solidFill>
                  <a:schemeClr val="lt1"/>
                </a:solidFill>
                <a:latin typeface="Calibri"/>
                <a:ea typeface="Calibri"/>
                <a:cs typeface="Calibri"/>
                <a:sym typeface="Calibri"/>
              </a:rPr>
              <a:t>Le 04 Octobre 2017 – Nouvelle filière formateur</a:t>
            </a:r>
            <a:endParaRPr/>
          </a:p>
        </p:txBody>
      </p:sp>
      <p:sp>
        <p:nvSpPr>
          <p:cNvPr id="168" name="Google Shape;168;p12"/>
          <p:cNvSpPr txBox="1"/>
          <p:nvPr/>
        </p:nvSpPr>
        <p:spPr>
          <a:xfrm>
            <a:off x="7164289" y="6462464"/>
            <a:ext cx="2016223" cy="42292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b="0" lang="fr-FR" sz="1800" u="none">
                <a:solidFill>
                  <a:schemeClr val="lt1"/>
                </a:solidFill>
                <a:latin typeface="Calibri"/>
                <a:ea typeface="Calibri"/>
                <a:cs typeface="Calibri"/>
                <a:sym typeface="Calibri"/>
              </a:rPr>
              <a:t>FOR ACC – FOR CO</a:t>
            </a:r>
            <a:endParaRPr/>
          </a:p>
        </p:txBody>
      </p:sp>
      <p:sp>
        <p:nvSpPr>
          <p:cNvPr id="169" name="Google Shape;169;p12"/>
          <p:cNvSpPr txBox="1"/>
          <p:nvPr/>
        </p:nvSpPr>
        <p:spPr>
          <a:xfrm>
            <a:off x="467544" y="971436"/>
            <a:ext cx="129614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Avant</a:t>
            </a:r>
            <a:endParaRPr/>
          </a:p>
        </p:txBody>
      </p:sp>
      <p:sp>
        <p:nvSpPr>
          <p:cNvPr id="170" name="Google Shape;170;p12"/>
          <p:cNvSpPr txBox="1"/>
          <p:nvPr/>
        </p:nvSpPr>
        <p:spPr>
          <a:xfrm>
            <a:off x="179512" y="2261771"/>
            <a:ext cx="2160240" cy="1846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FOR 1: formateur</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FOR 2: responsable pédagogique</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FOR 3: organisateur de formation </a:t>
            </a:r>
            <a:endParaRPr/>
          </a:p>
        </p:txBody>
      </p:sp>
      <p:sp>
        <p:nvSpPr>
          <p:cNvPr id="171" name="Google Shape;171;p12"/>
          <p:cNvSpPr txBox="1"/>
          <p:nvPr/>
        </p:nvSpPr>
        <p:spPr>
          <a:xfrm>
            <a:off x="2267744" y="687199"/>
            <a:ext cx="3672408"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Arrêté du 04 Octobre 2017</a:t>
            </a:r>
            <a:endParaRPr/>
          </a:p>
          <a:p>
            <a:pPr indent="0" lvl="0" marL="0" marR="0" rtl="0" algn="ctr">
              <a:spcBef>
                <a:spcPts val="0"/>
              </a:spcBef>
              <a:spcAft>
                <a:spcPts val="0"/>
              </a:spcAft>
              <a:buNone/>
            </a:pPr>
            <a:r>
              <a:rPr lang="fr-FR" sz="1800">
                <a:solidFill>
                  <a:schemeClr val="dk1"/>
                </a:solidFill>
                <a:latin typeface="Calibri"/>
                <a:ea typeface="Calibri"/>
                <a:cs typeface="Calibri"/>
                <a:sym typeface="Calibri"/>
              </a:rPr>
              <a:t>Formateur aux développement des compétences</a:t>
            </a:r>
            <a:endParaRPr/>
          </a:p>
        </p:txBody>
      </p:sp>
      <p:sp>
        <p:nvSpPr>
          <p:cNvPr id="172" name="Google Shape;172;p12"/>
          <p:cNvSpPr txBox="1"/>
          <p:nvPr/>
        </p:nvSpPr>
        <p:spPr>
          <a:xfrm>
            <a:off x="2915816" y="2128788"/>
            <a:ext cx="3024336"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Accompagnateur de proximité (ACC PRO – 3 jours)</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Formateur accompagnateur (FOR ACC – de 5 à 10 jours)</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Concepteurs de formation </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(Concepteurs – 5 jours)</a:t>
            </a:r>
            <a:endParaRPr/>
          </a:p>
        </p:txBody>
      </p:sp>
      <p:sp>
        <p:nvSpPr>
          <p:cNvPr id="173" name="Google Shape;173;p12"/>
          <p:cNvSpPr txBox="1"/>
          <p:nvPr/>
        </p:nvSpPr>
        <p:spPr>
          <a:xfrm>
            <a:off x="7092280" y="971436"/>
            <a:ext cx="172819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01 Janvier 2020</a:t>
            </a:r>
            <a:endParaRPr/>
          </a:p>
        </p:txBody>
      </p:sp>
      <p:sp>
        <p:nvSpPr>
          <p:cNvPr id="174" name="Google Shape;174;p12"/>
          <p:cNvSpPr txBox="1"/>
          <p:nvPr/>
        </p:nvSpPr>
        <p:spPr>
          <a:xfrm>
            <a:off x="1259632" y="4211796"/>
            <a:ext cx="2736304" cy="369332"/>
          </a:xfrm>
          <a:prstGeom prst="rect">
            <a:avLst/>
          </a:prstGeom>
          <a:solidFill>
            <a:srgbClr val="E5B8B7"/>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Pas d’équivalence directe</a:t>
            </a:r>
            <a:endParaRPr/>
          </a:p>
        </p:txBody>
      </p:sp>
      <p:sp>
        <p:nvSpPr>
          <p:cNvPr id="175" name="Google Shape;175;p12"/>
          <p:cNvSpPr txBox="1"/>
          <p:nvPr/>
        </p:nvSpPr>
        <p:spPr>
          <a:xfrm>
            <a:off x="6588224" y="2039937"/>
            <a:ext cx="2160240" cy="2862322"/>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Fin de mise en place du déploiement de la nouvelle filière.</a:t>
            </a:r>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1- Les anciennes appellations n’ont plus de valeur.</a:t>
            </a:r>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2- les articles 13 et 14 ne peuvent plus s’appliquer</a:t>
            </a:r>
            <a:endParaRPr/>
          </a:p>
        </p:txBody>
      </p:sp>
      <p:sp>
        <p:nvSpPr>
          <p:cNvPr id="176" name="Google Shape;176;p12"/>
          <p:cNvSpPr txBox="1"/>
          <p:nvPr/>
        </p:nvSpPr>
        <p:spPr>
          <a:xfrm>
            <a:off x="4499992" y="1414517"/>
            <a:ext cx="306735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rgbClr val="FF0000"/>
                </a:solidFill>
                <a:latin typeface="Calibri"/>
                <a:ea typeface="Calibri"/>
                <a:cs typeface="Calibri"/>
                <a:sym typeface="Calibri"/>
              </a:rPr>
              <a:t>Ce n’est pas une période transitoire</a:t>
            </a:r>
            <a:endParaRPr/>
          </a:p>
        </p:txBody>
      </p:sp>
      <p:sp>
        <p:nvSpPr>
          <p:cNvPr id="177" name="Google Shape;177;p12"/>
          <p:cNvSpPr txBox="1"/>
          <p:nvPr/>
        </p:nvSpPr>
        <p:spPr>
          <a:xfrm>
            <a:off x="35496" y="4930566"/>
            <a:ext cx="7488832" cy="27469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Transition possible entre les  anciennes et les nouvelles formations:</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Article 13: avoir suivi une formation au minimum de 3 jours en APC (CNFPT, ENSOSP, ECASC) et FOR1, FOR2, FOR3, PICF, FdF, COD3, anim JSP.</a:t>
            </a:r>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Article 14: diagnostic de compétence en commission pour obtenir soit le FOR ACC soit le concepteur, les deux seront associées à un stage passerelle de 3 jours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12"/>
          <p:cNvSpPr txBox="1"/>
          <p:nvPr/>
        </p:nvSpPr>
        <p:spPr>
          <a:xfrm>
            <a:off x="5364163" y="6700838"/>
            <a:ext cx="2087562"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fr-FR" sz="600" u="none">
                <a:solidFill>
                  <a:schemeClr val="dk1"/>
                </a:solidFill>
                <a:latin typeface="Times New Roman"/>
                <a:ea typeface="Times New Roman"/>
                <a:cs typeface="Times New Roman"/>
                <a:sym typeface="Times New Roman"/>
              </a:rPr>
              <a:t>copyright LE HENAFF(c) 2018, tout droits réservés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pSp>
        <p:nvGrpSpPr>
          <p:cNvPr id="183" name="Google Shape;183;p13"/>
          <p:cNvGrpSpPr/>
          <p:nvPr/>
        </p:nvGrpSpPr>
        <p:grpSpPr>
          <a:xfrm>
            <a:off x="110151" y="4765597"/>
            <a:ext cx="9031200" cy="1615733"/>
            <a:chOff x="2647" y="1224133"/>
            <a:chExt cx="9031200" cy="1615733"/>
          </a:xfrm>
        </p:grpSpPr>
        <p:sp>
          <p:nvSpPr>
            <p:cNvPr id="184" name="Google Shape;184;p13"/>
            <p:cNvSpPr/>
            <p:nvPr/>
          </p:nvSpPr>
          <p:spPr>
            <a:xfrm>
              <a:off x="2647" y="1224133"/>
              <a:ext cx="3225428" cy="1615733"/>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txBox="1"/>
            <p:nvPr/>
          </p:nvSpPr>
          <p:spPr>
            <a:xfrm>
              <a:off x="810514" y="1224133"/>
              <a:ext cx="1609695" cy="1615733"/>
            </a:xfrm>
            <a:prstGeom prst="rect">
              <a:avLst/>
            </a:prstGeom>
            <a:noFill/>
            <a:ln>
              <a:noFill/>
            </a:ln>
          </p:spPr>
          <p:txBody>
            <a:bodyPr anchorCtr="0" anchor="ctr" bIns="13325" lIns="40000" spcFirstLastPara="1" rIns="13325" wrap="square" tIns="13325">
              <a:noAutofit/>
            </a:bodyPr>
            <a:lstStyle/>
            <a:p>
              <a:pPr indent="0" lvl="0" marL="0" marR="0" rtl="0" algn="ctr">
                <a:lnSpc>
                  <a:spcPct val="90000"/>
                </a:lnSpc>
                <a:spcBef>
                  <a:spcPts val="0"/>
                </a:spcBef>
                <a:spcAft>
                  <a:spcPts val="0"/>
                </a:spcAft>
                <a:buNone/>
              </a:pPr>
              <a:r>
                <a:rPr b="1" lang="fr-FR" sz="1000">
                  <a:solidFill>
                    <a:schemeClr val="dk1"/>
                  </a:solidFill>
                  <a:latin typeface="Calibri"/>
                  <a:ea typeface="Calibri"/>
                  <a:cs typeface="Calibri"/>
                  <a:sym typeface="Calibri"/>
                </a:rPr>
                <a:t>Réalise un diagnostic</a:t>
              </a:r>
              <a:endParaRPr/>
            </a:p>
            <a:p>
              <a:pPr indent="0" lvl="0" marL="0" marR="0" rtl="0" algn="ctr">
                <a:lnSpc>
                  <a:spcPct val="90000"/>
                </a:lnSpc>
                <a:spcBef>
                  <a:spcPts val="350"/>
                </a:spcBef>
                <a:spcAft>
                  <a:spcPts val="0"/>
                </a:spcAft>
                <a:buNone/>
              </a:pPr>
              <a:r>
                <a:rPr b="1" lang="fr-FR" sz="1000">
                  <a:solidFill>
                    <a:schemeClr val="dk1"/>
                  </a:solidFill>
                  <a:latin typeface="Calibri"/>
                  <a:ea typeface="Calibri"/>
                  <a:cs typeface="Calibri"/>
                  <a:sym typeface="Calibri"/>
                </a:rPr>
                <a:t>Construit des APP: exposé, exposé interactifs, DP, activité de découverte, étude de cas, </a:t>
              </a:r>
              <a:endParaRPr/>
            </a:p>
            <a:p>
              <a:pPr indent="0" lvl="0" marL="0" marR="0" rtl="0" algn="ctr">
                <a:lnSpc>
                  <a:spcPct val="90000"/>
                </a:lnSpc>
                <a:spcBef>
                  <a:spcPts val="350"/>
                </a:spcBef>
                <a:spcAft>
                  <a:spcPts val="0"/>
                </a:spcAft>
                <a:buNone/>
              </a:pPr>
              <a:r>
                <a:rPr b="1" lang="fr-FR" sz="1000">
                  <a:solidFill>
                    <a:schemeClr val="dk1"/>
                  </a:solidFill>
                  <a:latin typeface="Calibri"/>
                  <a:ea typeface="Calibri"/>
                  <a:cs typeface="Calibri"/>
                  <a:sym typeface="Calibri"/>
                </a:rPr>
                <a:t>Prépare – accompagne – accueil le SP</a:t>
              </a:r>
              <a:endParaRPr/>
            </a:p>
            <a:p>
              <a:pPr indent="0" lvl="0" marL="0" marR="0" rtl="0" algn="ctr">
                <a:lnSpc>
                  <a:spcPct val="90000"/>
                </a:lnSpc>
                <a:spcBef>
                  <a:spcPts val="350"/>
                </a:spcBef>
                <a:spcAft>
                  <a:spcPts val="0"/>
                </a:spcAft>
                <a:buNone/>
              </a:pPr>
              <a:r>
                <a:rPr b="1" lang="fr-FR" sz="1000">
                  <a:solidFill>
                    <a:schemeClr val="dk1"/>
                  </a:solidFill>
                  <a:latin typeface="Calibri"/>
                  <a:ea typeface="Calibri"/>
                  <a:cs typeface="Calibri"/>
                  <a:sym typeface="Calibri"/>
                </a:rPr>
                <a:t>Construit un outil de suivi des indicateurs de performances</a:t>
              </a:r>
              <a:endParaRPr/>
            </a:p>
          </p:txBody>
        </p:sp>
        <p:sp>
          <p:nvSpPr>
            <p:cNvPr id="186" name="Google Shape;186;p13"/>
            <p:cNvSpPr/>
            <p:nvPr/>
          </p:nvSpPr>
          <p:spPr>
            <a:xfrm>
              <a:off x="2905533" y="1386914"/>
              <a:ext cx="3225428" cy="1290171"/>
            </a:xfrm>
            <a:prstGeom prst="chevron">
              <a:avLst>
                <a:gd fmla="val 50000" name="adj"/>
              </a:avLst>
            </a:prstGeom>
            <a:solidFill>
              <a:schemeClr val="l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txBox="1"/>
            <p:nvPr/>
          </p:nvSpPr>
          <p:spPr>
            <a:xfrm>
              <a:off x="3550619" y="1386914"/>
              <a:ext cx="1935257" cy="1290171"/>
            </a:xfrm>
            <a:prstGeom prst="rect">
              <a:avLst/>
            </a:prstGeom>
            <a:noFill/>
            <a:ln>
              <a:noFill/>
            </a:ln>
          </p:spPr>
          <p:txBody>
            <a:bodyPr anchorCtr="0" anchor="ctr" bIns="13325" lIns="40000" spcFirstLastPara="1" rIns="13325" wrap="square" tIns="13325">
              <a:noAutofit/>
            </a:bodyPr>
            <a:lstStyle/>
            <a:p>
              <a:pPr indent="0" lvl="0" marL="0" marR="0" rtl="0" algn="ctr">
                <a:lnSpc>
                  <a:spcPct val="90000"/>
                </a:lnSpc>
                <a:spcBef>
                  <a:spcPts val="0"/>
                </a:spcBef>
                <a:spcAft>
                  <a:spcPts val="0"/>
                </a:spcAft>
                <a:buNone/>
              </a:pPr>
              <a:r>
                <a:t/>
              </a:r>
              <a:endParaRPr sz="1000">
                <a:solidFill>
                  <a:schemeClr val="lt1"/>
                </a:solidFill>
                <a:latin typeface="Calibri"/>
                <a:ea typeface="Calibri"/>
                <a:cs typeface="Calibri"/>
                <a:sym typeface="Calibri"/>
              </a:endParaRPr>
            </a:p>
          </p:txBody>
        </p:sp>
        <p:sp>
          <p:nvSpPr>
            <p:cNvPr id="188" name="Google Shape;188;p13"/>
            <p:cNvSpPr/>
            <p:nvPr/>
          </p:nvSpPr>
          <p:spPr>
            <a:xfrm>
              <a:off x="5808419" y="1224133"/>
              <a:ext cx="3225428" cy="1615733"/>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
            <p:cNvSpPr txBox="1"/>
            <p:nvPr/>
          </p:nvSpPr>
          <p:spPr>
            <a:xfrm>
              <a:off x="6616286" y="1224133"/>
              <a:ext cx="1609695" cy="1615733"/>
            </a:xfrm>
            <a:prstGeom prst="rect">
              <a:avLst/>
            </a:prstGeom>
            <a:noFill/>
            <a:ln>
              <a:noFill/>
            </a:ln>
          </p:spPr>
          <p:txBody>
            <a:bodyPr anchorCtr="0" anchor="ctr" bIns="13325" lIns="40000" spcFirstLastPara="1" rIns="13325" wrap="square" tIns="13325">
              <a:noAutofit/>
            </a:bodyPr>
            <a:lstStyle/>
            <a:p>
              <a:pPr indent="0" lvl="0" marL="0" marR="0" rtl="0" algn="ctr">
                <a:lnSpc>
                  <a:spcPct val="90000"/>
                </a:lnSpc>
                <a:spcBef>
                  <a:spcPts val="0"/>
                </a:spcBef>
                <a:spcAft>
                  <a:spcPts val="0"/>
                </a:spcAft>
                <a:buNone/>
              </a:pPr>
              <a:r>
                <a:rPr b="1" lang="fr-FR" sz="1000">
                  <a:solidFill>
                    <a:schemeClr val="dk1"/>
                  </a:solidFill>
                  <a:latin typeface="Calibri"/>
                  <a:ea typeface="Calibri"/>
                  <a:cs typeface="Calibri"/>
                  <a:sym typeface="Calibri"/>
                </a:rPr>
                <a:t>Réalise un diagnostic en début de formation</a:t>
              </a:r>
              <a:endParaRPr/>
            </a:p>
            <a:p>
              <a:pPr indent="0" lvl="0" marL="0" marR="0" rtl="0" algn="ctr">
                <a:lnSpc>
                  <a:spcPct val="90000"/>
                </a:lnSpc>
                <a:spcBef>
                  <a:spcPts val="350"/>
                </a:spcBef>
                <a:spcAft>
                  <a:spcPts val="0"/>
                </a:spcAft>
                <a:buNone/>
              </a:pPr>
              <a:r>
                <a:rPr b="1" lang="fr-FR" sz="1000">
                  <a:solidFill>
                    <a:schemeClr val="dk1"/>
                  </a:solidFill>
                  <a:latin typeface="Calibri"/>
                  <a:ea typeface="Calibri"/>
                  <a:cs typeface="Calibri"/>
                  <a:sym typeface="Calibri"/>
                </a:rPr>
                <a:t>Construit un parcours de formation personnalisé</a:t>
              </a:r>
              <a:endParaRPr/>
            </a:p>
            <a:p>
              <a:pPr indent="0" lvl="0" marL="0" marR="0" rtl="0" algn="ctr">
                <a:lnSpc>
                  <a:spcPct val="90000"/>
                </a:lnSpc>
                <a:spcBef>
                  <a:spcPts val="350"/>
                </a:spcBef>
                <a:spcAft>
                  <a:spcPts val="0"/>
                </a:spcAft>
                <a:buNone/>
              </a:pPr>
              <a:r>
                <a:rPr b="1" lang="fr-FR" sz="1000">
                  <a:solidFill>
                    <a:schemeClr val="dk1"/>
                  </a:solidFill>
                  <a:latin typeface="Calibri"/>
                  <a:ea typeface="Calibri"/>
                  <a:cs typeface="Calibri"/>
                  <a:sym typeface="Calibri"/>
                </a:rPr>
                <a:t>Propose son déroulé pédagogique</a:t>
              </a:r>
              <a:endParaRPr/>
            </a:p>
            <a:p>
              <a:pPr indent="0" lvl="0" marL="0" marR="0" rtl="0" algn="ctr">
                <a:lnSpc>
                  <a:spcPct val="90000"/>
                </a:lnSpc>
                <a:spcBef>
                  <a:spcPts val="350"/>
                </a:spcBef>
                <a:spcAft>
                  <a:spcPts val="0"/>
                </a:spcAft>
                <a:buNone/>
              </a:pPr>
              <a:r>
                <a:rPr b="1" lang="fr-FR" sz="1000">
                  <a:solidFill>
                    <a:schemeClr val="dk1"/>
                  </a:solidFill>
                  <a:latin typeface="Calibri"/>
                  <a:ea typeface="Calibri"/>
                  <a:cs typeface="Calibri"/>
                  <a:sym typeface="Calibri"/>
                </a:rPr>
                <a:t>Accompagne l’auto-évaluation</a:t>
              </a:r>
              <a:endParaRPr/>
            </a:p>
          </p:txBody>
        </p:sp>
      </p:grpSp>
      <p:sp>
        <p:nvSpPr>
          <p:cNvPr id="190" name="Google Shape;190;p13"/>
          <p:cNvSpPr txBox="1"/>
          <p:nvPr>
            <p:ph type="title"/>
          </p:nvPr>
        </p:nvSpPr>
        <p:spPr>
          <a:xfrm>
            <a:off x="-36513" y="6350"/>
            <a:ext cx="4176713" cy="327025"/>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000"/>
              <a:buFont typeface="Calibri"/>
              <a:buNone/>
            </a:pPr>
            <a:r>
              <a:rPr lang="fr-FR" sz="2000">
                <a:solidFill>
                  <a:schemeClr val="lt1"/>
                </a:solidFill>
                <a:latin typeface="Calibri"/>
                <a:ea typeface="Calibri"/>
                <a:cs typeface="Calibri"/>
                <a:sym typeface="Calibri"/>
              </a:rPr>
              <a:t>Les environnements de formation</a:t>
            </a:r>
            <a:endParaRPr/>
          </a:p>
        </p:txBody>
      </p:sp>
      <p:sp>
        <p:nvSpPr>
          <p:cNvPr id="191" name="Google Shape;191;p13"/>
          <p:cNvSpPr txBox="1"/>
          <p:nvPr/>
        </p:nvSpPr>
        <p:spPr>
          <a:xfrm>
            <a:off x="7056438" y="6673850"/>
            <a:ext cx="2087562"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chemeClr val="dk1"/>
                </a:solidFill>
                <a:latin typeface="Times New Roman"/>
                <a:ea typeface="Times New Roman"/>
                <a:cs typeface="Times New Roman"/>
                <a:sym typeface="Times New Roman"/>
              </a:rPr>
              <a:t>copyright LE HENAFF(c) 2019, tout droits réservés</a:t>
            </a:r>
            <a:endParaRPr/>
          </a:p>
        </p:txBody>
      </p:sp>
      <p:sp>
        <p:nvSpPr>
          <p:cNvPr id="192" name="Google Shape;192;p13"/>
          <p:cNvSpPr/>
          <p:nvPr/>
        </p:nvSpPr>
        <p:spPr>
          <a:xfrm rot="-5400000">
            <a:off x="4319588" y="-3448050"/>
            <a:ext cx="504825" cy="8785225"/>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13"/>
          <p:cNvSpPr txBox="1"/>
          <p:nvPr/>
        </p:nvSpPr>
        <p:spPr>
          <a:xfrm>
            <a:off x="2268538" y="404813"/>
            <a:ext cx="4391025"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Times New Roman"/>
                <a:ea typeface="Times New Roman"/>
                <a:cs typeface="Times New Roman"/>
                <a:sym typeface="Times New Roman"/>
              </a:rPr>
              <a:t>Le développement des compétences (APC)</a:t>
            </a:r>
            <a:endParaRPr/>
          </a:p>
        </p:txBody>
      </p:sp>
      <p:sp>
        <p:nvSpPr>
          <p:cNvPr id="194" name="Google Shape;194;p13"/>
          <p:cNvSpPr txBox="1"/>
          <p:nvPr/>
        </p:nvSpPr>
        <p:spPr>
          <a:xfrm>
            <a:off x="684213" y="1412875"/>
            <a:ext cx="2087562"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200">
                <a:solidFill>
                  <a:schemeClr val="dk1"/>
                </a:solidFill>
                <a:latin typeface="Times New Roman"/>
                <a:ea typeface="Times New Roman"/>
                <a:cs typeface="Times New Roman"/>
                <a:sym typeface="Times New Roman"/>
              </a:rPr>
              <a:t>Accompagnateur de proximité</a:t>
            </a:r>
            <a:endParaRPr/>
          </a:p>
        </p:txBody>
      </p:sp>
      <p:sp>
        <p:nvSpPr>
          <p:cNvPr id="195" name="Google Shape;195;p13"/>
          <p:cNvSpPr txBox="1"/>
          <p:nvPr/>
        </p:nvSpPr>
        <p:spPr>
          <a:xfrm>
            <a:off x="6659563" y="1412875"/>
            <a:ext cx="2089150"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200">
                <a:solidFill>
                  <a:schemeClr val="dk1"/>
                </a:solidFill>
                <a:latin typeface="Times New Roman"/>
                <a:ea typeface="Times New Roman"/>
                <a:cs typeface="Times New Roman"/>
                <a:sym typeface="Times New Roman"/>
              </a:rPr>
              <a:t>Formateur accompagnateur</a:t>
            </a:r>
            <a:endParaRPr/>
          </a:p>
        </p:txBody>
      </p:sp>
      <p:sp>
        <p:nvSpPr>
          <p:cNvPr id="196" name="Google Shape;196;p13"/>
          <p:cNvSpPr txBox="1"/>
          <p:nvPr/>
        </p:nvSpPr>
        <p:spPr>
          <a:xfrm>
            <a:off x="3779838" y="981075"/>
            <a:ext cx="1584325" cy="2762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200">
                <a:solidFill>
                  <a:schemeClr val="dk1"/>
                </a:solidFill>
                <a:latin typeface="Times New Roman"/>
                <a:ea typeface="Times New Roman"/>
                <a:cs typeface="Times New Roman"/>
                <a:sym typeface="Times New Roman"/>
              </a:rPr>
              <a:t>Concepteur</a:t>
            </a:r>
            <a:endParaRPr/>
          </a:p>
        </p:txBody>
      </p:sp>
      <p:sp>
        <p:nvSpPr>
          <p:cNvPr id="197" name="Google Shape;197;p13"/>
          <p:cNvSpPr/>
          <p:nvPr/>
        </p:nvSpPr>
        <p:spPr>
          <a:xfrm>
            <a:off x="107950" y="1700213"/>
            <a:ext cx="2951163" cy="2592387"/>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rPr lang="fr-FR" sz="1050" u="sng">
                <a:solidFill>
                  <a:schemeClr val="dk1"/>
                </a:solidFill>
                <a:latin typeface="Calibri"/>
                <a:ea typeface="Calibri"/>
                <a:cs typeface="Calibri"/>
                <a:sym typeface="Calibri"/>
              </a:rPr>
              <a:t>En Structure</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Accueil et intègre les nouveaux à la structure</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Prépare la personne à sa futur formation</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Accompagne la personne dans le maintien de ses acquis</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Accompagne le retour de formation</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Utilise des indicateurs de performances sur des manœuvres, sur des ateliers techniques</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Met en pratique la personne sur des situations en rapport avec son activité réelle</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Réalise des feed-back liés aux capacités nécessaires à la réalisation de l’action</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Fait travailler la personne sur ses capacités</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198" name="Google Shape;198;p13"/>
          <p:cNvSpPr/>
          <p:nvPr/>
        </p:nvSpPr>
        <p:spPr>
          <a:xfrm>
            <a:off x="6156325" y="1700213"/>
            <a:ext cx="2808288" cy="273685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rPr lang="fr-FR" sz="1050" u="sng">
                <a:solidFill>
                  <a:schemeClr val="dk1"/>
                </a:solidFill>
                <a:latin typeface="Calibri"/>
                <a:ea typeface="Calibri"/>
                <a:cs typeface="Calibri"/>
                <a:sym typeface="Calibri"/>
              </a:rPr>
              <a:t>En Structure et/ou au GFOR</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Supervise les Acc-Pro </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S’assure de la réalisation des plans d’accompagnement</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Coordonne l’activité pédagogique</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Anime des MSP</a:t>
            </a:r>
            <a:endParaRPr/>
          </a:p>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rPr lang="fr-FR" sz="1050" u="sng">
                <a:solidFill>
                  <a:schemeClr val="dk1"/>
                </a:solidFill>
                <a:latin typeface="Calibri"/>
                <a:ea typeface="Calibri"/>
                <a:cs typeface="Calibri"/>
                <a:sym typeface="Calibri"/>
              </a:rPr>
              <a:t>Au GFOR et en structure</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Accompagne la personne dans son autodiagnostic de ses compétences</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Co-construit avec la personne son parcours</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construit des MSP</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Anime si besoin un Atelier</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Co-construit si besoin un plan d’accompagnement</a:t>
            </a:r>
            <a:endParaRPr/>
          </a:p>
          <a:p>
            <a:pPr indent="0" lvl="0" marL="0" marR="0" rtl="0" algn="l">
              <a:spcBef>
                <a:spcPts val="0"/>
              </a:spcBef>
              <a:spcAft>
                <a:spcPts val="0"/>
              </a:spcAft>
              <a:buClr>
                <a:schemeClr val="lt1"/>
              </a:buClr>
              <a:buSzPts val="1100"/>
              <a:buFont typeface="Noto Sans Symbols"/>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199" name="Google Shape;199;p13"/>
          <p:cNvSpPr txBox="1"/>
          <p:nvPr/>
        </p:nvSpPr>
        <p:spPr>
          <a:xfrm>
            <a:off x="3348038" y="1341438"/>
            <a:ext cx="2519362" cy="1784350"/>
          </a:xfrm>
          <a:prstGeom prst="rect">
            <a:avLst/>
          </a:prstGeom>
          <a:gradFill>
            <a:gsLst>
              <a:gs pos="0">
                <a:srgbClr val="992D2B"/>
              </a:gs>
              <a:gs pos="80000">
                <a:srgbClr val="C93D39"/>
              </a:gs>
              <a:gs pos="100000">
                <a:srgbClr val="CD3A36"/>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fr-FR" sz="1100" u="sng">
                <a:solidFill>
                  <a:schemeClr val="lt1"/>
                </a:solidFill>
                <a:latin typeface="Calibri"/>
                <a:ea typeface="Calibri"/>
                <a:cs typeface="Calibri"/>
                <a:sym typeface="Calibri"/>
              </a:rPr>
              <a:t> Au GFOR</a:t>
            </a:r>
            <a:endParaRPr/>
          </a:p>
          <a:p>
            <a:pPr indent="-69850" lvl="0" marL="0" marR="0" rtl="0" algn="l">
              <a:spcBef>
                <a:spcPts val="0"/>
              </a:spcBef>
              <a:spcAft>
                <a:spcPts val="0"/>
              </a:spcAft>
              <a:buClr>
                <a:schemeClr val="dk1"/>
              </a:buClr>
              <a:buSzPts val="1100"/>
              <a:buFont typeface="Noto Sans Symbols"/>
              <a:buChar char="❑"/>
            </a:pPr>
            <a:r>
              <a:rPr lang="fr-FR" sz="1100">
                <a:solidFill>
                  <a:schemeClr val="dk1"/>
                </a:solidFill>
                <a:latin typeface="Calibri"/>
                <a:ea typeface="Calibri"/>
                <a:cs typeface="Calibri"/>
                <a:sym typeface="Calibri"/>
              </a:rPr>
              <a:t>   Rédige les RIF</a:t>
            </a:r>
            <a:endParaRPr/>
          </a:p>
          <a:p>
            <a:pPr indent="-69850" lvl="0" marL="0" marR="0" rtl="0" algn="l">
              <a:spcBef>
                <a:spcPts val="0"/>
              </a:spcBef>
              <a:spcAft>
                <a:spcPts val="0"/>
              </a:spcAft>
              <a:buClr>
                <a:schemeClr val="lt1"/>
              </a:buClr>
              <a:buSzPts val="1100"/>
              <a:buFont typeface="Noto Sans Symbols"/>
              <a:buChar char="❑"/>
            </a:pPr>
            <a:r>
              <a:rPr lang="fr-FR" sz="1100">
                <a:solidFill>
                  <a:schemeClr val="lt1"/>
                </a:solidFill>
                <a:latin typeface="Calibri"/>
                <a:ea typeface="Calibri"/>
                <a:cs typeface="Calibri"/>
                <a:sym typeface="Calibri"/>
              </a:rPr>
              <a:t>   Forme les ACC les FOR ACC</a:t>
            </a:r>
            <a:endParaRPr/>
          </a:p>
          <a:p>
            <a:pPr indent="-69850" lvl="0" marL="0" marR="0" rtl="0" algn="l">
              <a:spcBef>
                <a:spcPts val="0"/>
              </a:spcBef>
              <a:spcAft>
                <a:spcPts val="0"/>
              </a:spcAft>
              <a:buClr>
                <a:schemeClr val="lt1"/>
              </a:buClr>
              <a:buSzPts val="1100"/>
              <a:buFont typeface="Noto Sans Symbols"/>
              <a:buChar char="❑"/>
            </a:pPr>
            <a:r>
              <a:rPr lang="fr-FR" sz="1100">
                <a:solidFill>
                  <a:schemeClr val="lt1"/>
                </a:solidFill>
                <a:latin typeface="Calibri"/>
                <a:ea typeface="Calibri"/>
                <a:cs typeface="Calibri"/>
                <a:sym typeface="Calibri"/>
              </a:rPr>
              <a:t>   Supervise l’activité des  FOR ACC</a:t>
            </a:r>
            <a:endParaRPr/>
          </a:p>
          <a:p>
            <a:pPr indent="-69850" lvl="0" marL="0" marR="0" rtl="0" algn="l">
              <a:spcBef>
                <a:spcPts val="0"/>
              </a:spcBef>
              <a:spcAft>
                <a:spcPts val="0"/>
              </a:spcAft>
              <a:buClr>
                <a:schemeClr val="lt1"/>
              </a:buClr>
              <a:buSzPts val="1100"/>
              <a:buFont typeface="Noto Sans Symbols"/>
              <a:buChar char="❑"/>
            </a:pPr>
            <a:r>
              <a:rPr lang="fr-FR" sz="1100">
                <a:solidFill>
                  <a:schemeClr val="lt1"/>
                </a:solidFill>
                <a:latin typeface="Calibri"/>
                <a:ea typeface="Calibri"/>
                <a:cs typeface="Calibri"/>
                <a:sym typeface="Calibri"/>
              </a:rPr>
              <a:t>   Conçoit des environnements pédagogiques</a:t>
            </a:r>
            <a:endParaRPr/>
          </a:p>
          <a:p>
            <a:pPr indent="-69850" lvl="0" marL="0" marR="0" rtl="0" algn="l">
              <a:spcBef>
                <a:spcPts val="0"/>
              </a:spcBef>
              <a:spcAft>
                <a:spcPts val="0"/>
              </a:spcAft>
              <a:buClr>
                <a:schemeClr val="lt1"/>
              </a:buClr>
              <a:buSzPts val="1100"/>
              <a:buFont typeface="Noto Sans Symbols"/>
              <a:buChar char="❑"/>
            </a:pPr>
            <a:r>
              <a:rPr lang="fr-FR" sz="1100">
                <a:solidFill>
                  <a:schemeClr val="lt1"/>
                </a:solidFill>
                <a:latin typeface="Calibri"/>
                <a:ea typeface="Calibri"/>
                <a:cs typeface="Calibri"/>
                <a:sym typeface="Calibri"/>
              </a:rPr>
              <a:t>   Maintient la cohérence pédagogique </a:t>
            </a:r>
            <a:endParaRPr/>
          </a:p>
          <a:p>
            <a:pPr indent="-69850" lvl="0" marL="0" marR="0" rtl="0" algn="l">
              <a:spcBef>
                <a:spcPts val="0"/>
              </a:spcBef>
              <a:spcAft>
                <a:spcPts val="0"/>
              </a:spcAft>
              <a:buClr>
                <a:schemeClr val="lt1"/>
              </a:buClr>
              <a:buSzPts val="1100"/>
              <a:buFont typeface="Noto Sans Symbols"/>
              <a:buChar char="❑"/>
            </a:pPr>
            <a:r>
              <a:rPr lang="fr-FR" sz="1100">
                <a:solidFill>
                  <a:schemeClr val="lt1"/>
                </a:solidFill>
                <a:latin typeface="Calibri"/>
                <a:ea typeface="Calibri"/>
                <a:cs typeface="Calibri"/>
                <a:sym typeface="Calibri"/>
              </a:rPr>
              <a:t>   Réalise l’ingénierie de formation</a:t>
            </a:r>
            <a:endParaRPr/>
          </a:p>
          <a:p>
            <a:pPr indent="-69850" lvl="0" marL="0" marR="0" rtl="0" algn="l">
              <a:spcBef>
                <a:spcPts val="0"/>
              </a:spcBef>
              <a:spcAft>
                <a:spcPts val="0"/>
              </a:spcAft>
              <a:buClr>
                <a:schemeClr val="lt1"/>
              </a:buClr>
              <a:buSzPts val="1100"/>
              <a:buFont typeface="Noto Sans Symbols"/>
              <a:buChar char="❑"/>
            </a:pPr>
            <a:r>
              <a:rPr lang="fr-FR" sz="1100">
                <a:solidFill>
                  <a:schemeClr val="lt1"/>
                </a:solidFill>
                <a:latin typeface="Calibri"/>
                <a:ea typeface="Calibri"/>
                <a:cs typeface="Calibri"/>
                <a:sym typeface="Calibri"/>
              </a:rPr>
              <a:t>   Réalise l’ingénierie pédagogique</a:t>
            </a:r>
            <a:endParaRPr/>
          </a:p>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p:txBody>
      </p:sp>
      <p:sp>
        <p:nvSpPr>
          <p:cNvPr id="200" name="Google Shape;200;p13"/>
          <p:cNvSpPr/>
          <p:nvPr/>
        </p:nvSpPr>
        <p:spPr>
          <a:xfrm rot="-5400000">
            <a:off x="4895057" y="2601118"/>
            <a:ext cx="1009650" cy="1655763"/>
          </a:xfrm>
          <a:prstGeom prst="halfFrame">
            <a:avLst>
              <a:gd fmla="val 7501" name="adj1"/>
              <a:gd fmla="val 7649" name="adj2"/>
            </a:avLst>
          </a:prstGeom>
          <a:solidFill>
            <a:srgbClr val="FFC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13"/>
          <p:cNvSpPr/>
          <p:nvPr/>
        </p:nvSpPr>
        <p:spPr>
          <a:xfrm flipH="1" rot="5400000">
            <a:off x="3239294" y="2601119"/>
            <a:ext cx="1009650" cy="1655762"/>
          </a:xfrm>
          <a:prstGeom prst="halfFrame">
            <a:avLst>
              <a:gd fmla="val 7501" name="adj1"/>
              <a:gd fmla="val 7649" name="adj2"/>
            </a:avLst>
          </a:prstGeom>
          <a:solidFill>
            <a:srgbClr val="FFC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02" name="Google Shape;202;p13"/>
          <p:cNvCxnSpPr/>
          <p:nvPr/>
        </p:nvCxnSpPr>
        <p:spPr>
          <a:xfrm>
            <a:off x="3348038" y="5589588"/>
            <a:ext cx="3311525" cy="0"/>
          </a:xfrm>
          <a:prstGeom prst="straightConnector1">
            <a:avLst/>
          </a:prstGeom>
          <a:noFill/>
          <a:ln cap="rnd" cmpd="sng" w="25400">
            <a:solidFill>
              <a:srgbClr val="FF0000"/>
            </a:solidFill>
            <a:prstDash val="solid"/>
            <a:miter lim="800000"/>
            <a:headEnd len="med" w="med" type="stealth"/>
            <a:tailEnd len="med" w="med" type="stealth"/>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pSp>
        <p:nvGrpSpPr>
          <p:cNvPr id="207" name="Google Shape;207;p14"/>
          <p:cNvGrpSpPr/>
          <p:nvPr/>
        </p:nvGrpSpPr>
        <p:grpSpPr>
          <a:xfrm>
            <a:off x="611560" y="4429918"/>
            <a:ext cx="8236356" cy="2304256"/>
            <a:chOff x="0" y="0"/>
            <a:chExt cx="8236356" cy="2304256"/>
          </a:xfrm>
        </p:grpSpPr>
        <p:sp>
          <p:nvSpPr>
            <p:cNvPr id="208" name="Google Shape;208;p14"/>
            <p:cNvSpPr/>
            <p:nvPr/>
          </p:nvSpPr>
          <p:spPr>
            <a:xfrm>
              <a:off x="0" y="0"/>
              <a:ext cx="8236356" cy="2304256"/>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txBox="1"/>
            <p:nvPr/>
          </p:nvSpPr>
          <p:spPr>
            <a:xfrm>
              <a:off x="1152128" y="0"/>
              <a:ext cx="5932100" cy="2304256"/>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None/>
              </a:pPr>
              <a:r>
                <a:rPr b="1" lang="fr-FR" sz="1600">
                  <a:solidFill>
                    <a:schemeClr val="dk1"/>
                  </a:solidFill>
                  <a:latin typeface="Calibri"/>
                  <a:ea typeface="Calibri"/>
                  <a:cs typeface="Calibri"/>
                  <a:sym typeface="Calibri"/>
                </a:rPr>
                <a:t>Réalise un diagnostic</a:t>
              </a:r>
              <a:endParaRPr/>
            </a:p>
            <a:p>
              <a:pPr indent="0" lvl="0" marL="0" marR="0" rtl="0" algn="ctr">
                <a:lnSpc>
                  <a:spcPct val="90000"/>
                </a:lnSpc>
                <a:spcBef>
                  <a:spcPts val="560"/>
                </a:spcBef>
                <a:spcAft>
                  <a:spcPts val="0"/>
                </a:spcAft>
                <a:buNone/>
              </a:pPr>
              <a:r>
                <a:rPr b="1" lang="fr-FR" sz="1600">
                  <a:solidFill>
                    <a:schemeClr val="dk1"/>
                  </a:solidFill>
                  <a:latin typeface="Calibri"/>
                  <a:ea typeface="Calibri"/>
                  <a:cs typeface="Calibri"/>
                  <a:sym typeface="Calibri"/>
                </a:rPr>
                <a:t>Construit des APP: exposé, exposé interactifs, DP, activité de découverte, étude de cas, </a:t>
              </a:r>
              <a:endParaRPr/>
            </a:p>
            <a:p>
              <a:pPr indent="0" lvl="0" marL="0" marR="0" rtl="0" algn="ctr">
                <a:lnSpc>
                  <a:spcPct val="90000"/>
                </a:lnSpc>
                <a:spcBef>
                  <a:spcPts val="560"/>
                </a:spcBef>
                <a:spcAft>
                  <a:spcPts val="0"/>
                </a:spcAft>
                <a:buNone/>
              </a:pPr>
              <a:r>
                <a:rPr b="1" lang="fr-FR" sz="1600">
                  <a:solidFill>
                    <a:schemeClr val="dk1"/>
                  </a:solidFill>
                  <a:latin typeface="Calibri"/>
                  <a:ea typeface="Calibri"/>
                  <a:cs typeface="Calibri"/>
                  <a:sym typeface="Calibri"/>
                </a:rPr>
                <a:t>Prépare – accompagne – accueil le SP</a:t>
              </a:r>
              <a:endParaRPr/>
            </a:p>
            <a:p>
              <a:pPr indent="0" lvl="0" marL="0" marR="0" rtl="0" algn="ctr">
                <a:lnSpc>
                  <a:spcPct val="90000"/>
                </a:lnSpc>
                <a:spcBef>
                  <a:spcPts val="560"/>
                </a:spcBef>
                <a:spcAft>
                  <a:spcPts val="0"/>
                </a:spcAft>
                <a:buNone/>
              </a:pPr>
              <a:r>
                <a:rPr b="1" lang="fr-FR" sz="1600">
                  <a:solidFill>
                    <a:schemeClr val="dk1"/>
                  </a:solidFill>
                  <a:latin typeface="Calibri"/>
                  <a:ea typeface="Calibri"/>
                  <a:cs typeface="Calibri"/>
                  <a:sym typeface="Calibri"/>
                </a:rPr>
                <a:t>Construit un outil de suivi des indicateurs de performances</a:t>
              </a:r>
              <a:endParaRPr/>
            </a:p>
          </p:txBody>
        </p:sp>
      </p:grpSp>
      <p:sp>
        <p:nvSpPr>
          <p:cNvPr id="210" name="Google Shape;210;p14"/>
          <p:cNvSpPr txBox="1"/>
          <p:nvPr>
            <p:ph type="title"/>
          </p:nvPr>
        </p:nvSpPr>
        <p:spPr>
          <a:xfrm>
            <a:off x="-36513" y="6350"/>
            <a:ext cx="4176713" cy="327025"/>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000"/>
              <a:buFont typeface="Calibri"/>
              <a:buNone/>
            </a:pPr>
            <a:r>
              <a:rPr lang="fr-FR" sz="2000">
                <a:solidFill>
                  <a:schemeClr val="lt1"/>
                </a:solidFill>
                <a:latin typeface="Calibri"/>
                <a:ea typeface="Calibri"/>
                <a:cs typeface="Calibri"/>
                <a:sym typeface="Calibri"/>
              </a:rPr>
              <a:t>Les environnements de formation</a:t>
            </a:r>
            <a:endParaRPr/>
          </a:p>
        </p:txBody>
      </p:sp>
      <p:sp>
        <p:nvSpPr>
          <p:cNvPr id="211" name="Google Shape;211;p14"/>
          <p:cNvSpPr txBox="1"/>
          <p:nvPr/>
        </p:nvSpPr>
        <p:spPr>
          <a:xfrm>
            <a:off x="7056438" y="6673850"/>
            <a:ext cx="2087562"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chemeClr val="dk1"/>
                </a:solidFill>
                <a:latin typeface="Times New Roman"/>
                <a:ea typeface="Times New Roman"/>
                <a:cs typeface="Times New Roman"/>
                <a:sym typeface="Times New Roman"/>
              </a:rPr>
              <a:t>copyright LE HENAFF(c) 2019, tout droits réservés</a:t>
            </a:r>
            <a:endParaRPr/>
          </a:p>
        </p:txBody>
      </p:sp>
      <p:sp>
        <p:nvSpPr>
          <p:cNvPr id="212" name="Google Shape;212;p14"/>
          <p:cNvSpPr txBox="1"/>
          <p:nvPr/>
        </p:nvSpPr>
        <p:spPr>
          <a:xfrm>
            <a:off x="2268538" y="404813"/>
            <a:ext cx="4391025"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Times New Roman"/>
                <a:ea typeface="Times New Roman"/>
                <a:cs typeface="Times New Roman"/>
                <a:sym typeface="Times New Roman"/>
              </a:rPr>
              <a:t>Le développement des compétences (APC)</a:t>
            </a:r>
            <a:endParaRPr/>
          </a:p>
        </p:txBody>
      </p:sp>
      <p:sp>
        <p:nvSpPr>
          <p:cNvPr id="213" name="Google Shape;213;p14"/>
          <p:cNvSpPr txBox="1"/>
          <p:nvPr/>
        </p:nvSpPr>
        <p:spPr>
          <a:xfrm>
            <a:off x="2339752" y="817691"/>
            <a:ext cx="403244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rgbClr val="FF0000"/>
                </a:solidFill>
                <a:latin typeface="Times New Roman"/>
                <a:ea typeface="Times New Roman"/>
                <a:cs typeface="Times New Roman"/>
                <a:sym typeface="Times New Roman"/>
              </a:rPr>
              <a:t>Accompagnateur de proximité</a:t>
            </a:r>
            <a:endParaRPr/>
          </a:p>
        </p:txBody>
      </p:sp>
      <p:sp>
        <p:nvSpPr>
          <p:cNvPr id="214" name="Google Shape;214;p14"/>
          <p:cNvSpPr/>
          <p:nvPr/>
        </p:nvSpPr>
        <p:spPr>
          <a:xfrm>
            <a:off x="359755" y="1512277"/>
            <a:ext cx="8748018" cy="2592387"/>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rPr lang="fr-FR" sz="1050" u="sng">
                <a:solidFill>
                  <a:schemeClr val="dk1"/>
                </a:solidFill>
                <a:latin typeface="Calibri"/>
                <a:ea typeface="Calibri"/>
                <a:cs typeface="Calibri"/>
                <a:sym typeface="Calibri"/>
              </a:rPr>
              <a:t>En Structure</a:t>
            </a:r>
            <a:endParaRPr/>
          </a:p>
          <a:p>
            <a:pPr indent="-66675" lvl="0" marL="0" marR="0" rtl="0" algn="l">
              <a:spcBef>
                <a:spcPts val="0"/>
              </a:spcBef>
              <a:spcAft>
                <a:spcPts val="0"/>
              </a:spcAft>
              <a:buClr>
                <a:schemeClr val="dk1"/>
              </a:buClr>
              <a:buSzPts val="1050"/>
              <a:buFont typeface="Noto Sans Symbols"/>
              <a:buChar char="❑"/>
            </a:pPr>
            <a:r>
              <a:rPr lang="fr-FR" sz="1050">
                <a:solidFill>
                  <a:schemeClr val="dk1"/>
                </a:solidFill>
                <a:latin typeface="Calibri"/>
                <a:ea typeface="Calibri"/>
                <a:cs typeface="Calibri"/>
                <a:sym typeface="Calibri"/>
              </a:rPr>
              <a:t>  </a:t>
            </a:r>
            <a:r>
              <a:rPr lang="fr-FR" sz="1600">
                <a:solidFill>
                  <a:schemeClr val="dk1"/>
                </a:solidFill>
                <a:latin typeface="Calibri"/>
                <a:ea typeface="Calibri"/>
                <a:cs typeface="Calibri"/>
                <a:sym typeface="Calibri"/>
              </a:rPr>
              <a:t>Accueil et intègre les nouveaux à la structure</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Prépare la personne à sa futur formation</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Accompagne la personne dans le maintien de ses acquis</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Accompagne le retour de formation</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Utilise des indicateurs de performances sur des manœuvres, sur des ateliers techniques</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Met en pratique la personne sur des situations en rapport avec son activité réelle</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Réalise des feed-back liés aux capacités nécessaires à la réalisation de l’action</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Fait travailler la personne sur ses capacités</a:t>
            </a:r>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17"/>
          <p:cNvPicPr preferRelativeResize="0"/>
          <p:nvPr>
            <p:ph idx="1" type="body"/>
          </p:nvPr>
        </p:nvPicPr>
        <p:blipFill rotWithShape="1">
          <a:blip r:embed="rId3">
            <a:alphaModFix/>
          </a:blip>
          <a:srcRect b="0" l="0" r="0" t="0"/>
          <a:stretch/>
        </p:blipFill>
        <p:spPr>
          <a:xfrm>
            <a:off x="971600" y="274638"/>
            <a:ext cx="6990503" cy="63947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grpSp>
        <p:nvGrpSpPr>
          <p:cNvPr id="224" name="Google Shape;224;p16"/>
          <p:cNvGrpSpPr/>
          <p:nvPr/>
        </p:nvGrpSpPr>
        <p:grpSpPr>
          <a:xfrm>
            <a:off x="115446" y="4286365"/>
            <a:ext cx="6912399" cy="2378288"/>
            <a:chOff x="7942" y="744901"/>
            <a:chExt cx="6912399" cy="2378288"/>
          </a:xfrm>
        </p:grpSpPr>
        <p:sp>
          <p:nvSpPr>
            <p:cNvPr id="225" name="Google Shape;225;p16"/>
            <p:cNvSpPr/>
            <p:nvPr/>
          </p:nvSpPr>
          <p:spPr>
            <a:xfrm>
              <a:off x="7942" y="1082461"/>
              <a:ext cx="4747690" cy="1899076"/>
            </a:xfrm>
            <a:prstGeom prst="chevron">
              <a:avLst>
                <a:gd fmla="val 50000" name="adj"/>
              </a:avLst>
            </a:prstGeom>
            <a:solidFill>
              <a:schemeClr val="l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
            <p:cNvSpPr txBox="1"/>
            <p:nvPr/>
          </p:nvSpPr>
          <p:spPr>
            <a:xfrm>
              <a:off x="957480" y="1082461"/>
              <a:ext cx="2848614" cy="1899076"/>
            </a:xfrm>
            <a:prstGeom prst="rect">
              <a:avLst/>
            </a:prstGeom>
            <a:noFill/>
            <a:ln>
              <a:noFill/>
            </a:ln>
          </p:spPr>
          <p:txBody>
            <a:bodyPr anchorCtr="0" anchor="ctr" bIns="22650" lIns="68000" spcFirstLastPara="1" rIns="22650" wrap="square" tIns="22650">
              <a:noAutofit/>
            </a:bodyPr>
            <a:lstStyle/>
            <a:p>
              <a:pPr indent="0" lvl="0" marL="0" marR="0" rtl="0" algn="ctr">
                <a:lnSpc>
                  <a:spcPct val="90000"/>
                </a:lnSpc>
                <a:spcBef>
                  <a:spcPts val="0"/>
                </a:spcBef>
                <a:spcAft>
                  <a:spcPts val="0"/>
                </a:spcAft>
                <a:buNone/>
              </a:pPr>
              <a:r>
                <a:t/>
              </a:r>
              <a:endParaRPr sz="1700">
                <a:solidFill>
                  <a:schemeClr val="lt1"/>
                </a:solidFill>
                <a:latin typeface="Calibri"/>
                <a:ea typeface="Calibri"/>
                <a:cs typeface="Calibri"/>
                <a:sym typeface="Calibri"/>
              </a:endParaRPr>
            </a:p>
          </p:txBody>
        </p:sp>
        <p:sp>
          <p:nvSpPr>
            <p:cNvPr id="227" name="Google Shape;227;p16"/>
            <p:cNvSpPr/>
            <p:nvPr/>
          </p:nvSpPr>
          <p:spPr>
            <a:xfrm>
              <a:off x="2172651" y="744901"/>
              <a:ext cx="4747690" cy="2378288"/>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txBox="1"/>
            <p:nvPr/>
          </p:nvSpPr>
          <p:spPr>
            <a:xfrm>
              <a:off x="3361795" y="744901"/>
              <a:ext cx="2369402" cy="2378288"/>
            </a:xfrm>
            <a:prstGeom prst="rect">
              <a:avLst/>
            </a:prstGeom>
            <a:noFill/>
            <a:ln>
              <a:noFill/>
            </a:ln>
          </p:spPr>
          <p:txBody>
            <a:bodyPr anchorCtr="0" anchor="ctr" bIns="22650" lIns="68000" spcFirstLastPara="1" rIns="22650" wrap="square" tIns="22650">
              <a:noAutofit/>
            </a:bodyPr>
            <a:lstStyle/>
            <a:p>
              <a:pPr indent="0" lvl="0" marL="0" marR="0" rtl="0" algn="ctr">
                <a:lnSpc>
                  <a:spcPct val="90000"/>
                </a:lnSpc>
                <a:spcBef>
                  <a:spcPts val="0"/>
                </a:spcBef>
                <a:spcAft>
                  <a:spcPts val="0"/>
                </a:spcAft>
                <a:buNone/>
              </a:pPr>
              <a:r>
                <a:rPr b="1" lang="fr-FR" sz="1700">
                  <a:solidFill>
                    <a:schemeClr val="dk1"/>
                  </a:solidFill>
                  <a:latin typeface="Calibri"/>
                  <a:ea typeface="Calibri"/>
                  <a:cs typeface="Calibri"/>
                  <a:sym typeface="Calibri"/>
                </a:rPr>
                <a:t>Réalise un diagnostic en début de formation</a:t>
              </a:r>
              <a:endParaRPr/>
            </a:p>
            <a:p>
              <a:pPr indent="0" lvl="0" marL="0" marR="0" rtl="0" algn="ctr">
                <a:lnSpc>
                  <a:spcPct val="90000"/>
                </a:lnSpc>
                <a:spcBef>
                  <a:spcPts val="595"/>
                </a:spcBef>
                <a:spcAft>
                  <a:spcPts val="0"/>
                </a:spcAft>
                <a:buNone/>
              </a:pPr>
              <a:r>
                <a:rPr b="1" lang="fr-FR" sz="1700">
                  <a:solidFill>
                    <a:schemeClr val="dk1"/>
                  </a:solidFill>
                  <a:latin typeface="Calibri"/>
                  <a:ea typeface="Calibri"/>
                  <a:cs typeface="Calibri"/>
                  <a:sym typeface="Calibri"/>
                </a:rPr>
                <a:t>Construit un parcours de formation personnalisé</a:t>
              </a:r>
              <a:endParaRPr/>
            </a:p>
            <a:p>
              <a:pPr indent="0" lvl="0" marL="0" marR="0" rtl="0" algn="ctr">
                <a:lnSpc>
                  <a:spcPct val="90000"/>
                </a:lnSpc>
                <a:spcBef>
                  <a:spcPts val="595"/>
                </a:spcBef>
                <a:spcAft>
                  <a:spcPts val="0"/>
                </a:spcAft>
                <a:buNone/>
              </a:pPr>
              <a:r>
                <a:rPr b="1" lang="fr-FR" sz="1700">
                  <a:solidFill>
                    <a:schemeClr val="dk1"/>
                  </a:solidFill>
                  <a:latin typeface="Calibri"/>
                  <a:ea typeface="Calibri"/>
                  <a:cs typeface="Calibri"/>
                  <a:sym typeface="Calibri"/>
                </a:rPr>
                <a:t>Propose son déroulé pédagogique</a:t>
              </a:r>
              <a:endParaRPr/>
            </a:p>
            <a:p>
              <a:pPr indent="0" lvl="0" marL="0" marR="0" rtl="0" algn="ctr">
                <a:lnSpc>
                  <a:spcPct val="90000"/>
                </a:lnSpc>
                <a:spcBef>
                  <a:spcPts val="595"/>
                </a:spcBef>
                <a:spcAft>
                  <a:spcPts val="0"/>
                </a:spcAft>
                <a:buNone/>
              </a:pPr>
              <a:r>
                <a:rPr b="1" lang="fr-FR" sz="1700">
                  <a:solidFill>
                    <a:schemeClr val="dk1"/>
                  </a:solidFill>
                  <a:latin typeface="Calibri"/>
                  <a:ea typeface="Calibri"/>
                  <a:cs typeface="Calibri"/>
                  <a:sym typeface="Calibri"/>
                </a:rPr>
                <a:t>Accompagne l’auto-évaluation</a:t>
              </a:r>
              <a:endParaRPr/>
            </a:p>
          </p:txBody>
        </p:sp>
      </p:grpSp>
      <p:sp>
        <p:nvSpPr>
          <p:cNvPr id="229" name="Google Shape;229;p16"/>
          <p:cNvSpPr txBox="1"/>
          <p:nvPr>
            <p:ph type="title"/>
          </p:nvPr>
        </p:nvSpPr>
        <p:spPr>
          <a:xfrm>
            <a:off x="-36513" y="6350"/>
            <a:ext cx="4176713" cy="327025"/>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000"/>
              <a:buFont typeface="Calibri"/>
              <a:buNone/>
            </a:pPr>
            <a:r>
              <a:rPr lang="fr-FR" sz="2000">
                <a:solidFill>
                  <a:schemeClr val="lt1"/>
                </a:solidFill>
                <a:latin typeface="Calibri"/>
                <a:ea typeface="Calibri"/>
                <a:cs typeface="Calibri"/>
                <a:sym typeface="Calibri"/>
              </a:rPr>
              <a:t>Les environnements de formation</a:t>
            </a:r>
            <a:endParaRPr/>
          </a:p>
        </p:txBody>
      </p:sp>
      <p:sp>
        <p:nvSpPr>
          <p:cNvPr id="230" name="Google Shape;230;p16"/>
          <p:cNvSpPr txBox="1"/>
          <p:nvPr/>
        </p:nvSpPr>
        <p:spPr>
          <a:xfrm>
            <a:off x="7056438" y="6673850"/>
            <a:ext cx="2087562"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chemeClr val="dk1"/>
                </a:solidFill>
                <a:latin typeface="Times New Roman"/>
                <a:ea typeface="Times New Roman"/>
                <a:cs typeface="Times New Roman"/>
                <a:sym typeface="Times New Roman"/>
              </a:rPr>
              <a:t>copyright LE HENAFF(c) 2019, tout droits réservés</a:t>
            </a:r>
            <a:endParaRPr/>
          </a:p>
        </p:txBody>
      </p:sp>
      <p:sp>
        <p:nvSpPr>
          <p:cNvPr id="231" name="Google Shape;231;p16"/>
          <p:cNvSpPr txBox="1"/>
          <p:nvPr/>
        </p:nvSpPr>
        <p:spPr>
          <a:xfrm>
            <a:off x="2268538" y="404813"/>
            <a:ext cx="4391025"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Times New Roman"/>
                <a:ea typeface="Times New Roman"/>
                <a:cs typeface="Times New Roman"/>
                <a:sym typeface="Times New Roman"/>
              </a:rPr>
              <a:t>Le développement des compétences (APC)</a:t>
            </a:r>
            <a:endParaRPr/>
          </a:p>
        </p:txBody>
      </p:sp>
      <p:sp>
        <p:nvSpPr>
          <p:cNvPr id="232" name="Google Shape;232;p16"/>
          <p:cNvSpPr txBox="1"/>
          <p:nvPr/>
        </p:nvSpPr>
        <p:spPr>
          <a:xfrm>
            <a:off x="2987824" y="874340"/>
            <a:ext cx="280923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rgbClr val="FF0000"/>
                </a:solidFill>
                <a:latin typeface="Times New Roman"/>
                <a:ea typeface="Times New Roman"/>
                <a:cs typeface="Times New Roman"/>
                <a:sym typeface="Times New Roman"/>
              </a:rPr>
              <a:t>Formateur accompagnateur</a:t>
            </a:r>
            <a:endParaRPr/>
          </a:p>
        </p:txBody>
      </p:sp>
      <p:sp>
        <p:nvSpPr>
          <p:cNvPr id="233" name="Google Shape;233;p16"/>
          <p:cNvSpPr/>
          <p:nvPr/>
        </p:nvSpPr>
        <p:spPr>
          <a:xfrm>
            <a:off x="287461" y="1405184"/>
            <a:ext cx="8569077" cy="2736254"/>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fr-FR" sz="1600" u="sng">
                <a:solidFill>
                  <a:schemeClr val="dk1"/>
                </a:solidFill>
                <a:latin typeface="Calibri"/>
                <a:ea typeface="Calibri"/>
                <a:cs typeface="Calibri"/>
                <a:sym typeface="Calibri"/>
              </a:rPr>
              <a:t>En Structure et/ou au GFOR</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Supervise les Acc-Pro </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S’assure de la réalisation des plans d’accompagnement</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Coordonne l’activité pédagogique</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Anime des MSP</a:t>
            </a:r>
            <a:endParaRPr/>
          </a:p>
          <a:p>
            <a:pPr indent="0" lvl="0" marL="0" marR="0" rtl="0" algn="ctr">
              <a:spcBef>
                <a:spcPts val="0"/>
              </a:spcBef>
              <a:spcAft>
                <a:spcPts val="0"/>
              </a:spcAft>
              <a:buNone/>
            </a:pPr>
            <a:r>
              <a:rPr lang="fr-FR" sz="1600" u="sng">
                <a:solidFill>
                  <a:schemeClr val="dk1"/>
                </a:solidFill>
                <a:latin typeface="Calibri"/>
                <a:ea typeface="Calibri"/>
                <a:cs typeface="Calibri"/>
                <a:sym typeface="Calibri"/>
              </a:rPr>
              <a:t>Au GFOR et en structure</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Accompagne la personne dans son autodiagnostic de ses compétences</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Co-construit avec la personne son parcours</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construit des MSP</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Anime si besoin un Atelier</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Co-construit si besoin un plan d’accompagnement</a:t>
            </a:r>
            <a:endParaRPr/>
          </a:p>
          <a:p>
            <a:pPr indent="0" lvl="0" marL="0" marR="0" rtl="0" algn="l">
              <a:spcBef>
                <a:spcPts val="0"/>
              </a:spcBef>
              <a:spcAft>
                <a:spcPts val="0"/>
              </a:spcAft>
              <a:buClr>
                <a:schemeClr val="lt1"/>
              </a:buClr>
              <a:buSzPts val="1100"/>
              <a:buFont typeface="Noto Sans Symbols"/>
              <a:buNone/>
            </a:pPr>
            <a:r>
              <a:t/>
            </a:r>
            <a:endParaRPr sz="11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fr-FR"/>
              <a:t>Compétences FORAC</a:t>
            </a:r>
            <a:br>
              <a:rPr lang="fr-FR"/>
            </a:br>
            <a:endParaRPr/>
          </a:p>
        </p:txBody>
      </p:sp>
      <p:pic>
        <p:nvPicPr>
          <p:cNvPr id="239" name="Google Shape;239;p15"/>
          <p:cNvPicPr preferRelativeResize="0"/>
          <p:nvPr/>
        </p:nvPicPr>
        <p:blipFill rotWithShape="1">
          <a:blip r:embed="rId3">
            <a:alphaModFix/>
          </a:blip>
          <a:srcRect b="0" l="0" r="0" t="0"/>
          <a:stretch/>
        </p:blipFill>
        <p:spPr>
          <a:xfrm>
            <a:off x="1187624" y="1467309"/>
            <a:ext cx="6477904" cy="47917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pSp>
        <p:nvGrpSpPr>
          <p:cNvPr id="244" name="Google Shape;244;p18"/>
          <p:cNvGrpSpPr/>
          <p:nvPr/>
        </p:nvGrpSpPr>
        <p:grpSpPr>
          <a:xfrm>
            <a:off x="107504" y="3766164"/>
            <a:ext cx="9036496" cy="3614598"/>
            <a:chOff x="0" y="224700"/>
            <a:chExt cx="9036496" cy="3614598"/>
          </a:xfrm>
        </p:grpSpPr>
        <p:sp>
          <p:nvSpPr>
            <p:cNvPr id="245" name="Google Shape;245;p18"/>
            <p:cNvSpPr/>
            <p:nvPr/>
          </p:nvSpPr>
          <p:spPr>
            <a:xfrm>
              <a:off x="0" y="224700"/>
              <a:ext cx="9036496" cy="3614598"/>
            </a:xfrm>
            <a:prstGeom prst="chevron">
              <a:avLst>
                <a:gd fmla="val 50000" name="adj"/>
              </a:avLst>
            </a:prstGeom>
            <a:solidFill>
              <a:schemeClr val="l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8"/>
            <p:cNvSpPr txBox="1"/>
            <p:nvPr/>
          </p:nvSpPr>
          <p:spPr>
            <a:xfrm>
              <a:off x="1807299" y="224700"/>
              <a:ext cx="5421898" cy="3614598"/>
            </a:xfrm>
            <a:prstGeom prst="rect">
              <a:avLst/>
            </a:prstGeom>
            <a:noFill/>
            <a:ln>
              <a:noFill/>
            </a:ln>
          </p:spPr>
          <p:txBody>
            <a:bodyPr anchorCtr="0" anchor="ctr" bIns="86675" lIns="260025" spcFirstLastPara="1" rIns="86675" wrap="square" tIns="86675">
              <a:noAutofit/>
            </a:bodyPr>
            <a:lstStyle/>
            <a:p>
              <a:pPr indent="0" lvl="0" marL="0" marR="0" rtl="0" algn="ctr">
                <a:lnSpc>
                  <a:spcPct val="90000"/>
                </a:lnSpc>
                <a:spcBef>
                  <a:spcPts val="0"/>
                </a:spcBef>
                <a:spcAft>
                  <a:spcPts val="0"/>
                </a:spcAft>
                <a:buNone/>
              </a:pPr>
              <a:r>
                <a:t/>
              </a:r>
              <a:endParaRPr sz="6500">
                <a:solidFill>
                  <a:schemeClr val="lt1"/>
                </a:solidFill>
                <a:latin typeface="Calibri"/>
                <a:ea typeface="Calibri"/>
                <a:cs typeface="Calibri"/>
                <a:sym typeface="Calibri"/>
              </a:endParaRPr>
            </a:p>
          </p:txBody>
        </p:sp>
      </p:grpSp>
      <p:sp>
        <p:nvSpPr>
          <p:cNvPr id="247" name="Google Shape;247;p18"/>
          <p:cNvSpPr txBox="1"/>
          <p:nvPr>
            <p:ph type="title"/>
          </p:nvPr>
        </p:nvSpPr>
        <p:spPr>
          <a:xfrm>
            <a:off x="-36513" y="6350"/>
            <a:ext cx="4176713" cy="327025"/>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000"/>
              <a:buFont typeface="Calibri"/>
              <a:buNone/>
            </a:pPr>
            <a:r>
              <a:rPr lang="fr-FR" sz="2000">
                <a:solidFill>
                  <a:schemeClr val="lt1"/>
                </a:solidFill>
                <a:latin typeface="Calibri"/>
                <a:ea typeface="Calibri"/>
                <a:cs typeface="Calibri"/>
                <a:sym typeface="Calibri"/>
              </a:rPr>
              <a:t>Les environnements de formation</a:t>
            </a:r>
            <a:endParaRPr/>
          </a:p>
        </p:txBody>
      </p:sp>
      <p:sp>
        <p:nvSpPr>
          <p:cNvPr id="248" name="Google Shape;248;p18"/>
          <p:cNvSpPr txBox="1"/>
          <p:nvPr/>
        </p:nvSpPr>
        <p:spPr>
          <a:xfrm>
            <a:off x="7056438" y="6673850"/>
            <a:ext cx="2087562"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chemeClr val="dk1"/>
                </a:solidFill>
                <a:latin typeface="Times New Roman"/>
                <a:ea typeface="Times New Roman"/>
                <a:cs typeface="Times New Roman"/>
                <a:sym typeface="Times New Roman"/>
              </a:rPr>
              <a:t>copyright LE HENAFF(c) 2019, tout droits réservés</a:t>
            </a:r>
            <a:endParaRPr/>
          </a:p>
        </p:txBody>
      </p:sp>
      <p:sp>
        <p:nvSpPr>
          <p:cNvPr id="249" name="Google Shape;249;p18"/>
          <p:cNvSpPr txBox="1"/>
          <p:nvPr/>
        </p:nvSpPr>
        <p:spPr>
          <a:xfrm>
            <a:off x="2268538" y="404813"/>
            <a:ext cx="4391025"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Times New Roman"/>
                <a:ea typeface="Times New Roman"/>
                <a:cs typeface="Times New Roman"/>
                <a:sym typeface="Times New Roman"/>
              </a:rPr>
              <a:t>Le développement des compétences (APC)</a:t>
            </a:r>
            <a:endParaRPr/>
          </a:p>
        </p:txBody>
      </p:sp>
      <p:sp>
        <p:nvSpPr>
          <p:cNvPr id="250" name="Google Shape;250;p18"/>
          <p:cNvSpPr txBox="1"/>
          <p:nvPr/>
        </p:nvSpPr>
        <p:spPr>
          <a:xfrm>
            <a:off x="3779838" y="981075"/>
            <a:ext cx="158432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rgbClr val="FF0000"/>
                </a:solidFill>
                <a:latin typeface="Times New Roman"/>
                <a:ea typeface="Times New Roman"/>
                <a:cs typeface="Times New Roman"/>
                <a:sym typeface="Times New Roman"/>
              </a:rPr>
              <a:t>Concepteur</a:t>
            </a:r>
            <a:endParaRPr/>
          </a:p>
        </p:txBody>
      </p:sp>
      <p:sp>
        <p:nvSpPr>
          <p:cNvPr id="251" name="Google Shape;251;p18"/>
          <p:cNvSpPr txBox="1"/>
          <p:nvPr/>
        </p:nvSpPr>
        <p:spPr>
          <a:xfrm>
            <a:off x="1187624" y="1970374"/>
            <a:ext cx="6408712" cy="2154436"/>
          </a:xfrm>
          <a:prstGeom prst="rect">
            <a:avLst/>
          </a:prstGeom>
          <a:gradFill>
            <a:gsLst>
              <a:gs pos="0">
                <a:srgbClr val="992D2B"/>
              </a:gs>
              <a:gs pos="80000">
                <a:srgbClr val="C93D39"/>
              </a:gs>
              <a:gs pos="100000">
                <a:srgbClr val="CD3A36"/>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fr-FR" sz="1100" u="sng">
                <a:solidFill>
                  <a:schemeClr val="lt1"/>
                </a:solidFill>
                <a:latin typeface="Calibri"/>
                <a:ea typeface="Calibri"/>
                <a:cs typeface="Calibri"/>
                <a:sym typeface="Calibri"/>
              </a:rPr>
              <a:t> Au GFOR</a:t>
            </a:r>
            <a:endParaRPr/>
          </a:p>
          <a:p>
            <a:pPr indent="-101600" lvl="0" marL="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   Rédige les RIF</a:t>
            </a:r>
            <a:endParaRPr/>
          </a:p>
          <a:p>
            <a:pPr indent="-101600" lvl="0" marL="0" marR="0" rtl="0" algn="l">
              <a:spcBef>
                <a:spcPts val="0"/>
              </a:spcBef>
              <a:spcAft>
                <a:spcPts val="0"/>
              </a:spcAft>
              <a:buClr>
                <a:schemeClr val="lt1"/>
              </a:buClr>
              <a:buSzPts val="1600"/>
              <a:buFont typeface="Noto Sans Symbols"/>
              <a:buChar char="❑"/>
            </a:pPr>
            <a:r>
              <a:rPr lang="fr-FR" sz="1600">
                <a:solidFill>
                  <a:schemeClr val="lt1"/>
                </a:solidFill>
                <a:latin typeface="Calibri"/>
                <a:ea typeface="Calibri"/>
                <a:cs typeface="Calibri"/>
                <a:sym typeface="Calibri"/>
              </a:rPr>
              <a:t>   Forme les ACC les FOR ACC</a:t>
            </a:r>
            <a:endParaRPr/>
          </a:p>
          <a:p>
            <a:pPr indent="-101600" lvl="0" marL="0" marR="0" rtl="0" algn="l">
              <a:spcBef>
                <a:spcPts val="0"/>
              </a:spcBef>
              <a:spcAft>
                <a:spcPts val="0"/>
              </a:spcAft>
              <a:buClr>
                <a:schemeClr val="lt1"/>
              </a:buClr>
              <a:buSzPts val="1600"/>
              <a:buFont typeface="Noto Sans Symbols"/>
              <a:buChar char="❑"/>
            </a:pPr>
            <a:r>
              <a:rPr lang="fr-FR" sz="1600">
                <a:solidFill>
                  <a:schemeClr val="lt1"/>
                </a:solidFill>
                <a:latin typeface="Calibri"/>
                <a:ea typeface="Calibri"/>
                <a:cs typeface="Calibri"/>
                <a:sym typeface="Calibri"/>
              </a:rPr>
              <a:t>   Supervise l’activité des  FOR ACC</a:t>
            </a:r>
            <a:endParaRPr/>
          </a:p>
          <a:p>
            <a:pPr indent="-101600" lvl="0" marL="0" marR="0" rtl="0" algn="l">
              <a:spcBef>
                <a:spcPts val="0"/>
              </a:spcBef>
              <a:spcAft>
                <a:spcPts val="0"/>
              </a:spcAft>
              <a:buClr>
                <a:schemeClr val="lt1"/>
              </a:buClr>
              <a:buSzPts val="1600"/>
              <a:buFont typeface="Noto Sans Symbols"/>
              <a:buChar char="❑"/>
            </a:pPr>
            <a:r>
              <a:rPr lang="fr-FR" sz="1600">
                <a:solidFill>
                  <a:schemeClr val="lt1"/>
                </a:solidFill>
                <a:latin typeface="Calibri"/>
                <a:ea typeface="Calibri"/>
                <a:cs typeface="Calibri"/>
                <a:sym typeface="Calibri"/>
              </a:rPr>
              <a:t>   Conçoit des environnements pédagogiques</a:t>
            </a:r>
            <a:endParaRPr/>
          </a:p>
          <a:p>
            <a:pPr indent="-101600" lvl="0" marL="0" marR="0" rtl="0" algn="l">
              <a:spcBef>
                <a:spcPts val="0"/>
              </a:spcBef>
              <a:spcAft>
                <a:spcPts val="0"/>
              </a:spcAft>
              <a:buClr>
                <a:schemeClr val="lt1"/>
              </a:buClr>
              <a:buSzPts val="1600"/>
              <a:buFont typeface="Noto Sans Symbols"/>
              <a:buChar char="❑"/>
            </a:pPr>
            <a:r>
              <a:rPr lang="fr-FR" sz="1600">
                <a:solidFill>
                  <a:schemeClr val="lt1"/>
                </a:solidFill>
                <a:latin typeface="Calibri"/>
                <a:ea typeface="Calibri"/>
                <a:cs typeface="Calibri"/>
                <a:sym typeface="Calibri"/>
              </a:rPr>
              <a:t>   Maintient la cohérence pédagogique </a:t>
            </a:r>
            <a:endParaRPr/>
          </a:p>
          <a:p>
            <a:pPr indent="-101600" lvl="0" marL="0" marR="0" rtl="0" algn="l">
              <a:spcBef>
                <a:spcPts val="0"/>
              </a:spcBef>
              <a:spcAft>
                <a:spcPts val="0"/>
              </a:spcAft>
              <a:buClr>
                <a:schemeClr val="lt1"/>
              </a:buClr>
              <a:buSzPts val="1600"/>
              <a:buFont typeface="Noto Sans Symbols"/>
              <a:buChar char="❑"/>
            </a:pPr>
            <a:r>
              <a:rPr lang="fr-FR" sz="1600">
                <a:solidFill>
                  <a:schemeClr val="lt1"/>
                </a:solidFill>
                <a:latin typeface="Calibri"/>
                <a:ea typeface="Calibri"/>
                <a:cs typeface="Calibri"/>
                <a:sym typeface="Calibri"/>
              </a:rPr>
              <a:t>   Réalise l’ingénierie de formation</a:t>
            </a:r>
            <a:endParaRPr/>
          </a:p>
          <a:p>
            <a:pPr indent="-101600" lvl="0" marL="0" marR="0" rtl="0" algn="l">
              <a:spcBef>
                <a:spcPts val="0"/>
              </a:spcBef>
              <a:spcAft>
                <a:spcPts val="0"/>
              </a:spcAft>
              <a:buClr>
                <a:schemeClr val="lt1"/>
              </a:buClr>
              <a:buSzPts val="1600"/>
              <a:buFont typeface="Noto Sans Symbols"/>
              <a:buChar char="❑"/>
            </a:pPr>
            <a:r>
              <a:rPr lang="fr-FR" sz="1600">
                <a:solidFill>
                  <a:schemeClr val="lt1"/>
                </a:solidFill>
                <a:latin typeface="Calibri"/>
                <a:ea typeface="Calibri"/>
                <a:cs typeface="Calibri"/>
                <a:sym typeface="Calibri"/>
              </a:rPr>
              <a:t>   Réalise l’ingénierie pédagogique</a:t>
            </a:r>
            <a:endParaRPr/>
          </a:p>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9"/>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7200"/>
              <a:buFont typeface="Calibri"/>
              <a:buNone/>
            </a:pPr>
            <a:r>
              <a:rPr b="1" lang="fr-FR" sz="7200">
                <a:solidFill>
                  <a:srgbClr val="FF0000"/>
                </a:solidFill>
              </a:rPr>
              <a:t>Le parcours de professionnalisation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id="107" name="Google Shape;107;p2"/>
          <p:cNvPicPr preferRelativeResize="0"/>
          <p:nvPr>
            <p:ph idx="1" type="body"/>
          </p:nvPr>
        </p:nvPicPr>
        <p:blipFill rotWithShape="1">
          <a:blip r:embed="rId3">
            <a:alphaModFix/>
          </a:blip>
          <a:srcRect b="0" l="0" r="0" t="0"/>
          <a:stretch/>
        </p:blipFill>
        <p:spPr>
          <a:xfrm>
            <a:off x="251520" y="116632"/>
            <a:ext cx="8435280" cy="57606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0"/>
          <p:cNvSpPr txBox="1"/>
          <p:nvPr/>
        </p:nvSpPr>
        <p:spPr>
          <a:xfrm>
            <a:off x="4608004" y="3564305"/>
            <a:ext cx="61206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00B0F0"/>
                </a:solidFill>
                <a:latin typeface="Calibri"/>
                <a:ea typeface="Calibri"/>
                <a:cs typeface="Calibri"/>
                <a:sym typeface="Calibri"/>
              </a:rPr>
              <a:t>APP</a:t>
            </a:r>
            <a:endParaRPr/>
          </a:p>
          <a:p>
            <a:pPr indent="0" lvl="0" marL="0" marR="0" rtl="0" algn="l">
              <a:spcBef>
                <a:spcPts val="0"/>
              </a:spcBef>
              <a:spcAft>
                <a:spcPts val="0"/>
              </a:spcAft>
              <a:buNone/>
            </a:pPr>
            <a:r>
              <a:rPr b="1" lang="fr-FR" sz="1600">
                <a:solidFill>
                  <a:srgbClr val="00B0F0"/>
                </a:solidFill>
                <a:latin typeface="Calibri"/>
                <a:ea typeface="Calibri"/>
                <a:cs typeface="Calibri"/>
                <a:sym typeface="Calibri"/>
              </a:rPr>
              <a:t>APP</a:t>
            </a:r>
            <a:endParaRPr/>
          </a:p>
        </p:txBody>
      </p:sp>
      <p:sp>
        <p:nvSpPr>
          <p:cNvPr id="262" name="Google Shape;262;p20"/>
          <p:cNvSpPr txBox="1"/>
          <p:nvPr/>
        </p:nvSpPr>
        <p:spPr>
          <a:xfrm>
            <a:off x="3815917" y="4026550"/>
            <a:ext cx="61206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00B0F0"/>
                </a:solidFill>
                <a:latin typeface="Calibri"/>
                <a:ea typeface="Calibri"/>
                <a:cs typeface="Calibri"/>
                <a:sym typeface="Calibri"/>
              </a:rPr>
              <a:t>APP</a:t>
            </a:r>
            <a:endParaRPr/>
          </a:p>
        </p:txBody>
      </p:sp>
      <p:sp>
        <p:nvSpPr>
          <p:cNvPr id="263" name="Google Shape;263;p20"/>
          <p:cNvSpPr txBox="1"/>
          <p:nvPr/>
        </p:nvSpPr>
        <p:spPr>
          <a:xfrm>
            <a:off x="3203850" y="4242575"/>
            <a:ext cx="2206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7030A0"/>
                </a:solidFill>
                <a:latin typeface="Calibri"/>
                <a:ea typeface="Calibri"/>
                <a:cs typeface="Calibri"/>
                <a:sym typeface="Calibri"/>
              </a:rPr>
              <a:t>MSP du niveau attendu en fin de formation</a:t>
            </a:r>
            <a:endParaRPr/>
          </a:p>
        </p:txBody>
      </p:sp>
      <p:sp>
        <p:nvSpPr>
          <p:cNvPr id="264" name="Google Shape;264;p20"/>
          <p:cNvSpPr txBox="1"/>
          <p:nvPr>
            <p:ph type="title"/>
          </p:nvPr>
        </p:nvSpPr>
        <p:spPr>
          <a:xfrm>
            <a:off x="-36512" y="-27384"/>
            <a:ext cx="3480353" cy="998984"/>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Calibri"/>
              <a:buNone/>
            </a:pPr>
            <a:r>
              <a:rPr lang="fr-FR" sz="2800">
                <a:solidFill>
                  <a:schemeClr val="lt1"/>
                </a:solidFill>
                <a:latin typeface="Calibri"/>
                <a:ea typeface="Calibri"/>
                <a:cs typeface="Calibri"/>
                <a:sym typeface="Calibri"/>
              </a:rPr>
              <a:t>Qu’est ce qu’un parcours de formation ?</a:t>
            </a:r>
            <a:endParaRPr/>
          </a:p>
        </p:txBody>
      </p:sp>
      <p:cxnSp>
        <p:nvCxnSpPr>
          <p:cNvPr id="265" name="Google Shape;265;p20"/>
          <p:cNvCxnSpPr/>
          <p:nvPr/>
        </p:nvCxnSpPr>
        <p:spPr>
          <a:xfrm>
            <a:off x="899593" y="4941168"/>
            <a:ext cx="5904656" cy="0"/>
          </a:xfrm>
          <a:prstGeom prst="straightConnector1">
            <a:avLst/>
          </a:prstGeom>
          <a:noFill/>
          <a:ln cap="flat" cmpd="sng" w="28575">
            <a:solidFill>
              <a:srgbClr val="4A7DBA"/>
            </a:solidFill>
            <a:prstDash val="solid"/>
            <a:round/>
            <a:headEnd len="sm" w="sm" type="none"/>
            <a:tailEnd len="med" w="med" type="stealth"/>
          </a:ln>
        </p:spPr>
      </p:cxnSp>
      <p:cxnSp>
        <p:nvCxnSpPr>
          <p:cNvPr id="266" name="Google Shape;266;p20"/>
          <p:cNvCxnSpPr/>
          <p:nvPr/>
        </p:nvCxnSpPr>
        <p:spPr>
          <a:xfrm flipH="1" rot="10800000">
            <a:off x="2362633" y="1340768"/>
            <a:ext cx="49128" cy="4248470"/>
          </a:xfrm>
          <a:prstGeom prst="straightConnector1">
            <a:avLst/>
          </a:prstGeom>
          <a:noFill/>
          <a:ln cap="flat" cmpd="sng" w="28575">
            <a:solidFill>
              <a:srgbClr val="4A7DBA"/>
            </a:solidFill>
            <a:prstDash val="solid"/>
            <a:round/>
            <a:headEnd len="sm" w="sm" type="none"/>
            <a:tailEnd len="med" w="med" type="stealth"/>
          </a:ln>
        </p:spPr>
      </p:cxnSp>
      <p:sp>
        <p:nvSpPr>
          <p:cNvPr id="267" name="Google Shape;267;p20"/>
          <p:cNvSpPr/>
          <p:nvPr/>
        </p:nvSpPr>
        <p:spPr>
          <a:xfrm flipH="1" rot="10410493">
            <a:off x="-2753455" y="-512277"/>
            <a:ext cx="8701763" cy="5075403"/>
          </a:xfrm>
          <a:prstGeom prst="arc">
            <a:avLst>
              <a:gd fmla="val 15824938" name="adj1"/>
              <a:gd fmla="val 21174185" name="adj2"/>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20"/>
          <p:cNvSpPr txBox="1"/>
          <p:nvPr/>
        </p:nvSpPr>
        <p:spPr>
          <a:xfrm>
            <a:off x="6143250" y="1823720"/>
            <a:ext cx="197006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Développement  des compétences</a:t>
            </a:r>
            <a:endParaRPr/>
          </a:p>
        </p:txBody>
      </p:sp>
      <p:sp>
        <p:nvSpPr>
          <p:cNvPr id="269" name="Google Shape;269;p20"/>
          <p:cNvSpPr txBox="1"/>
          <p:nvPr/>
        </p:nvSpPr>
        <p:spPr>
          <a:xfrm>
            <a:off x="17495" y="3942062"/>
            <a:ext cx="18002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chemeClr val="dk1"/>
                </a:solidFill>
                <a:latin typeface="Calibri"/>
                <a:ea typeface="Calibri"/>
                <a:cs typeface="Calibri"/>
                <a:sym typeface="Calibri"/>
              </a:rPr>
              <a:t>Compétence et capacité initiale</a:t>
            </a:r>
            <a:endParaRPr/>
          </a:p>
        </p:txBody>
      </p:sp>
      <p:sp>
        <p:nvSpPr>
          <p:cNvPr id="270" name="Google Shape;270;p20"/>
          <p:cNvSpPr txBox="1"/>
          <p:nvPr/>
        </p:nvSpPr>
        <p:spPr>
          <a:xfrm>
            <a:off x="467544" y="3140968"/>
            <a:ext cx="18002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chemeClr val="dk1"/>
                </a:solidFill>
                <a:latin typeface="Calibri"/>
                <a:ea typeface="Calibri"/>
                <a:cs typeface="Calibri"/>
                <a:sym typeface="Calibri"/>
              </a:rPr>
              <a:t>Diagnostic en début de formation</a:t>
            </a:r>
            <a:endParaRPr/>
          </a:p>
        </p:txBody>
      </p:sp>
      <p:cxnSp>
        <p:nvCxnSpPr>
          <p:cNvPr id="271" name="Google Shape;271;p20"/>
          <p:cNvCxnSpPr/>
          <p:nvPr/>
        </p:nvCxnSpPr>
        <p:spPr>
          <a:xfrm>
            <a:off x="1597426" y="4365104"/>
            <a:ext cx="742327" cy="46747"/>
          </a:xfrm>
          <a:prstGeom prst="straightConnector1">
            <a:avLst/>
          </a:prstGeom>
          <a:noFill/>
          <a:ln cap="flat" cmpd="sng" w="9525">
            <a:solidFill>
              <a:srgbClr val="4A7DBA"/>
            </a:solidFill>
            <a:prstDash val="solid"/>
            <a:round/>
            <a:headEnd len="sm" w="sm" type="none"/>
            <a:tailEnd len="med" w="med" type="stealth"/>
          </a:ln>
        </p:spPr>
      </p:cxnSp>
      <p:cxnSp>
        <p:nvCxnSpPr>
          <p:cNvPr id="272" name="Google Shape;272;p20"/>
          <p:cNvCxnSpPr/>
          <p:nvPr/>
        </p:nvCxnSpPr>
        <p:spPr>
          <a:xfrm>
            <a:off x="1835697" y="3669700"/>
            <a:ext cx="1283217" cy="547648"/>
          </a:xfrm>
          <a:prstGeom prst="straightConnector1">
            <a:avLst/>
          </a:prstGeom>
          <a:noFill/>
          <a:ln cap="flat" cmpd="sng" w="9525">
            <a:solidFill>
              <a:srgbClr val="4A7DBA"/>
            </a:solidFill>
            <a:prstDash val="solid"/>
            <a:round/>
            <a:headEnd len="sm" w="sm" type="none"/>
            <a:tailEnd len="med" w="med" type="stealth"/>
          </a:ln>
        </p:spPr>
      </p:cxnSp>
      <p:cxnSp>
        <p:nvCxnSpPr>
          <p:cNvPr id="273" name="Google Shape;273;p20"/>
          <p:cNvCxnSpPr/>
          <p:nvPr/>
        </p:nvCxnSpPr>
        <p:spPr>
          <a:xfrm>
            <a:off x="2077574" y="2780928"/>
            <a:ext cx="3489612" cy="0"/>
          </a:xfrm>
          <a:prstGeom prst="straightConnector1">
            <a:avLst/>
          </a:prstGeom>
          <a:noFill/>
          <a:ln cap="flat" cmpd="sng" w="28575">
            <a:solidFill>
              <a:srgbClr val="00B050"/>
            </a:solidFill>
            <a:prstDash val="dash"/>
            <a:round/>
            <a:headEnd len="sm" w="sm" type="none"/>
            <a:tailEnd len="sm" w="sm" type="none"/>
          </a:ln>
        </p:spPr>
      </p:cxnSp>
      <p:cxnSp>
        <p:nvCxnSpPr>
          <p:cNvPr id="274" name="Google Shape;274;p20"/>
          <p:cNvCxnSpPr/>
          <p:nvPr/>
        </p:nvCxnSpPr>
        <p:spPr>
          <a:xfrm flipH="1" rot="10800000">
            <a:off x="5567186" y="2708920"/>
            <a:ext cx="2" cy="2945402"/>
          </a:xfrm>
          <a:prstGeom prst="straightConnector1">
            <a:avLst/>
          </a:prstGeom>
          <a:noFill/>
          <a:ln cap="flat" cmpd="sng" w="28575">
            <a:solidFill>
              <a:srgbClr val="00B050"/>
            </a:solidFill>
            <a:prstDash val="dash"/>
            <a:round/>
            <a:headEnd len="sm" w="sm" type="none"/>
            <a:tailEnd len="sm" w="sm" type="none"/>
          </a:ln>
        </p:spPr>
      </p:cxnSp>
      <p:cxnSp>
        <p:nvCxnSpPr>
          <p:cNvPr id="275" name="Google Shape;275;p20"/>
          <p:cNvCxnSpPr/>
          <p:nvPr/>
        </p:nvCxnSpPr>
        <p:spPr>
          <a:xfrm rot="10800000">
            <a:off x="3203849" y="4293712"/>
            <a:ext cx="25058" cy="1439542"/>
          </a:xfrm>
          <a:prstGeom prst="straightConnector1">
            <a:avLst/>
          </a:prstGeom>
          <a:noFill/>
          <a:ln cap="flat" cmpd="sng" w="28575">
            <a:solidFill>
              <a:srgbClr val="00B050"/>
            </a:solidFill>
            <a:prstDash val="dash"/>
            <a:round/>
            <a:headEnd len="sm" w="sm" type="none"/>
            <a:tailEnd len="sm" w="sm" type="none"/>
          </a:ln>
        </p:spPr>
      </p:cxnSp>
      <p:sp>
        <p:nvSpPr>
          <p:cNvPr id="276" name="Google Shape;276;p20"/>
          <p:cNvSpPr txBox="1"/>
          <p:nvPr/>
        </p:nvSpPr>
        <p:spPr>
          <a:xfrm>
            <a:off x="917595" y="2021939"/>
            <a:ext cx="156617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chemeClr val="dk1"/>
                </a:solidFill>
                <a:latin typeface="Calibri"/>
                <a:ea typeface="Calibri"/>
                <a:cs typeface="Calibri"/>
                <a:sym typeface="Calibri"/>
              </a:rPr>
              <a:t>Niveau attendu en fin de formation</a:t>
            </a:r>
            <a:endParaRPr/>
          </a:p>
        </p:txBody>
      </p:sp>
      <p:sp>
        <p:nvSpPr>
          <p:cNvPr id="277" name="Google Shape;277;p20"/>
          <p:cNvSpPr/>
          <p:nvPr/>
        </p:nvSpPr>
        <p:spPr>
          <a:xfrm rot="5400000">
            <a:off x="2579746" y="5588151"/>
            <a:ext cx="432048" cy="866274"/>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20"/>
          <p:cNvSpPr/>
          <p:nvPr/>
        </p:nvSpPr>
        <p:spPr>
          <a:xfrm rot="5400000">
            <a:off x="5927226" y="5288281"/>
            <a:ext cx="432048" cy="1466013"/>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20"/>
          <p:cNvSpPr/>
          <p:nvPr/>
        </p:nvSpPr>
        <p:spPr>
          <a:xfrm rot="-5400000">
            <a:off x="4127026" y="4509118"/>
            <a:ext cx="432050" cy="2448274"/>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20"/>
          <p:cNvSpPr txBox="1"/>
          <p:nvPr/>
        </p:nvSpPr>
        <p:spPr>
          <a:xfrm>
            <a:off x="3275857" y="5013176"/>
            <a:ext cx="2291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chemeClr val="dk1"/>
                </a:solidFill>
                <a:latin typeface="Calibri"/>
                <a:ea typeface="Calibri"/>
                <a:cs typeface="Calibri"/>
                <a:sym typeface="Calibri"/>
              </a:rPr>
              <a:t>Centre de formation</a:t>
            </a:r>
            <a:endParaRPr/>
          </a:p>
        </p:txBody>
      </p:sp>
      <p:sp>
        <p:nvSpPr>
          <p:cNvPr id="281" name="Google Shape;281;p20"/>
          <p:cNvSpPr txBox="1"/>
          <p:nvPr/>
        </p:nvSpPr>
        <p:spPr>
          <a:xfrm>
            <a:off x="2267743" y="5038769"/>
            <a:ext cx="86409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chemeClr val="dk1"/>
                </a:solidFill>
                <a:latin typeface="Calibri"/>
                <a:ea typeface="Calibri"/>
                <a:cs typeface="Calibri"/>
                <a:sym typeface="Calibri"/>
              </a:rPr>
              <a:t>CIS</a:t>
            </a:r>
            <a:endParaRPr/>
          </a:p>
        </p:txBody>
      </p:sp>
      <p:cxnSp>
        <p:nvCxnSpPr>
          <p:cNvPr id="282" name="Google Shape;282;p20"/>
          <p:cNvCxnSpPr/>
          <p:nvPr/>
        </p:nvCxnSpPr>
        <p:spPr>
          <a:xfrm>
            <a:off x="3203849" y="4301987"/>
            <a:ext cx="648072" cy="0"/>
          </a:xfrm>
          <a:prstGeom prst="straightConnector1">
            <a:avLst/>
          </a:prstGeom>
          <a:noFill/>
          <a:ln cap="flat" cmpd="sng" w="38100">
            <a:solidFill>
              <a:srgbClr val="7030A0"/>
            </a:solidFill>
            <a:prstDash val="solid"/>
            <a:round/>
            <a:headEnd len="sm" w="sm" type="none"/>
            <a:tailEnd len="sm" w="sm" type="none"/>
          </a:ln>
        </p:spPr>
      </p:cxnSp>
      <p:cxnSp>
        <p:nvCxnSpPr>
          <p:cNvPr id="283" name="Google Shape;283;p20"/>
          <p:cNvCxnSpPr/>
          <p:nvPr/>
        </p:nvCxnSpPr>
        <p:spPr>
          <a:xfrm flipH="1">
            <a:off x="3851921" y="4005064"/>
            <a:ext cx="1" cy="296235"/>
          </a:xfrm>
          <a:prstGeom prst="straightConnector1">
            <a:avLst/>
          </a:prstGeom>
          <a:noFill/>
          <a:ln cap="flat" cmpd="sng" w="38100">
            <a:solidFill>
              <a:srgbClr val="00B0F0"/>
            </a:solidFill>
            <a:prstDash val="solid"/>
            <a:round/>
            <a:headEnd len="sm" w="sm" type="none"/>
            <a:tailEnd len="sm" w="sm" type="none"/>
          </a:ln>
        </p:spPr>
      </p:cxnSp>
      <p:cxnSp>
        <p:nvCxnSpPr>
          <p:cNvPr id="284" name="Google Shape;284;p20"/>
          <p:cNvCxnSpPr/>
          <p:nvPr/>
        </p:nvCxnSpPr>
        <p:spPr>
          <a:xfrm rot="10800000">
            <a:off x="4608005" y="3568660"/>
            <a:ext cx="0" cy="479411"/>
          </a:xfrm>
          <a:prstGeom prst="straightConnector1">
            <a:avLst/>
          </a:prstGeom>
          <a:noFill/>
          <a:ln cap="flat" cmpd="sng" w="38100">
            <a:solidFill>
              <a:srgbClr val="00B0F0"/>
            </a:solidFill>
            <a:prstDash val="solid"/>
            <a:round/>
            <a:headEnd len="sm" w="sm" type="none"/>
            <a:tailEnd len="sm" w="sm" type="none"/>
          </a:ln>
        </p:spPr>
      </p:cxnSp>
      <p:cxnSp>
        <p:nvCxnSpPr>
          <p:cNvPr id="285" name="Google Shape;285;p20"/>
          <p:cNvCxnSpPr/>
          <p:nvPr/>
        </p:nvCxnSpPr>
        <p:spPr>
          <a:xfrm>
            <a:off x="3851921" y="4037138"/>
            <a:ext cx="756084" cy="10933"/>
          </a:xfrm>
          <a:prstGeom prst="straightConnector1">
            <a:avLst/>
          </a:prstGeom>
          <a:noFill/>
          <a:ln cap="flat" cmpd="sng" w="38100">
            <a:solidFill>
              <a:srgbClr val="5F497A"/>
            </a:solidFill>
            <a:prstDash val="solid"/>
            <a:round/>
            <a:headEnd len="sm" w="sm" type="none"/>
            <a:tailEnd len="sm" w="sm" type="none"/>
          </a:ln>
        </p:spPr>
      </p:cxnSp>
      <p:cxnSp>
        <p:nvCxnSpPr>
          <p:cNvPr id="286" name="Google Shape;286;p20"/>
          <p:cNvCxnSpPr/>
          <p:nvPr/>
        </p:nvCxnSpPr>
        <p:spPr>
          <a:xfrm rot="10800000">
            <a:off x="5265481" y="2799801"/>
            <a:ext cx="0" cy="783377"/>
          </a:xfrm>
          <a:prstGeom prst="straightConnector1">
            <a:avLst/>
          </a:prstGeom>
          <a:noFill/>
          <a:ln cap="flat" cmpd="sng" w="38100">
            <a:solidFill>
              <a:srgbClr val="00B0F0"/>
            </a:solidFill>
            <a:prstDash val="solid"/>
            <a:round/>
            <a:headEnd len="sm" w="sm" type="none"/>
            <a:tailEnd len="sm" w="sm" type="none"/>
          </a:ln>
        </p:spPr>
      </p:cxnSp>
      <p:cxnSp>
        <p:nvCxnSpPr>
          <p:cNvPr id="287" name="Google Shape;287;p20"/>
          <p:cNvCxnSpPr/>
          <p:nvPr/>
        </p:nvCxnSpPr>
        <p:spPr>
          <a:xfrm>
            <a:off x="5251583" y="2780928"/>
            <a:ext cx="315605" cy="0"/>
          </a:xfrm>
          <a:prstGeom prst="straightConnector1">
            <a:avLst/>
          </a:prstGeom>
          <a:noFill/>
          <a:ln cap="flat" cmpd="sng" w="38100">
            <a:solidFill>
              <a:srgbClr val="5F497A"/>
            </a:solidFill>
            <a:prstDash val="solid"/>
            <a:round/>
            <a:headEnd len="sm" w="sm" type="none"/>
            <a:tailEnd len="sm" w="sm" type="none"/>
          </a:ln>
        </p:spPr>
      </p:cxnSp>
      <p:sp>
        <p:nvSpPr>
          <p:cNvPr id="288" name="Google Shape;288;p20"/>
          <p:cNvSpPr txBox="1"/>
          <p:nvPr/>
        </p:nvSpPr>
        <p:spPr>
          <a:xfrm>
            <a:off x="5112061" y="2420888"/>
            <a:ext cx="61206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7030A0"/>
                </a:solidFill>
                <a:latin typeface="Calibri"/>
                <a:ea typeface="Calibri"/>
                <a:cs typeface="Calibri"/>
                <a:sym typeface="Calibri"/>
              </a:rPr>
              <a:t>MSP</a:t>
            </a:r>
            <a:endParaRPr/>
          </a:p>
        </p:txBody>
      </p:sp>
      <p:sp>
        <p:nvSpPr>
          <p:cNvPr id="289" name="Google Shape;289;p20"/>
          <p:cNvSpPr txBox="1"/>
          <p:nvPr/>
        </p:nvSpPr>
        <p:spPr>
          <a:xfrm>
            <a:off x="3923929" y="3740384"/>
            <a:ext cx="61206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7030A0"/>
                </a:solidFill>
                <a:latin typeface="Calibri"/>
                <a:ea typeface="Calibri"/>
                <a:cs typeface="Calibri"/>
                <a:sym typeface="Calibri"/>
              </a:rPr>
              <a:t>MSP</a:t>
            </a:r>
            <a:endParaRPr/>
          </a:p>
        </p:txBody>
      </p:sp>
      <p:sp>
        <p:nvSpPr>
          <p:cNvPr id="290" name="Google Shape;290;p20"/>
          <p:cNvSpPr txBox="1"/>
          <p:nvPr/>
        </p:nvSpPr>
        <p:spPr>
          <a:xfrm>
            <a:off x="4752020" y="2946430"/>
            <a:ext cx="61206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00B0F0"/>
                </a:solidFill>
                <a:latin typeface="Calibri"/>
                <a:ea typeface="Calibri"/>
                <a:cs typeface="Calibri"/>
                <a:sym typeface="Calibri"/>
              </a:rPr>
              <a:t>APP</a:t>
            </a:r>
            <a:endParaRPr/>
          </a:p>
        </p:txBody>
      </p:sp>
      <p:sp>
        <p:nvSpPr>
          <p:cNvPr id="291" name="Google Shape;291;p20"/>
          <p:cNvSpPr txBox="1"/>
          <p:nvPr/>
        </p:nvSpPr>
        <p:spPr>
          <a:xfrm>
            <a:off x="4139952" y="116632"/>
            <a:ext cx="440763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00B0F0"/>
                </a:solidFill>
                <a:latin typeface="Calibri"/>
                <a:ea typeface="Calibri"/>
                <a:cs typeface="Calibri"/>
                <a:sym typeface="Calibri"/>
              </a:rPr>
              <a:t>APP : Atelier de pédagogie personnalisé: cours théorique, carrefour des techniques,……..</a:t>
            </a:r>
            <a:endParaRPr/>
          </a:p>
        </p:txBody>
      </p:sp>
      <p:sp>
        <p:nvSpPr>
          <p:cNvPr id="292" name="Google Shape;292;p20"/>
          <p:cNvSpPr txBox="1"/>
          <p:nvPr/>
        </p:nvSpPr>
        <p:spPr>
          <a:xfrm>
            <a:off x="4139952" y="755993"/>
            <a:ext cx="440763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7030A0"/>
                </a:solidFill>
                <a:latin typeface="Calibri"/>
                <a:ea typeface="Calibri"/>
                <a:cs typeface="Calibri"/>
                <a:sym typeface="Calibri"/>
              </a:rPr>
              <a:t>MSP: Mise en situation professionnel : cas concret, manœuvre, ……</a:t>
            </a:r>
            <a:endParaRPr/>
          </a:p>
        </p:txBody>
      </p:sp>
      <p:sp>
        <p:nvSpPr>
          <p:cNvPr id="293" name="Google Shape;293;p20"/>
          <p:cNvSpPr txBox="1"/>
          <p:nvPr/>
        </p:nvSpPr>
        <p:spPr>
          <a:xfrm>
            <a:off x="1708547" y="6205954"/>
            <a:ext cx="178333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rgbClr val="E36C09"/>
                </a:solidFill>
                <a:latin typeface="Calibri"/>
                <a:ea typeface="Calibri"/>
                <a:cs typeface="Calibri"/>
                <a:sym typeface="Calibri"/>
              </a:rPr>
              <a:t>Avant la formation: préparation</a:t>
            </a:r>
            <a:endParaRPr/>
          </a:p>
        </p:txBody>
      </p:sp>
      <p:sp>
        <p:nvSpPr>
          <p:cNvPr id="294" name="Google Shape;294;p20"/>
          <p:cNvSpPr txBox="1"/>
          <p:nvPr/>
        </p:nvSpPr>
        <p:spPr>
          <a:xfrm>
            <a:off x="3347865" y="5733256"/>
            <a:ext cx="198165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rgbClr val="E36C09"/>
                </a:solidFill>
                <a:latin typeface="Calibri"/>
                <a:ea typeface="Calibri"/>
                <a:cs typeface="Calibri"/>
                <a:sym typeface="Calibri"/>
              </a:rPr>
              <a:t>Pendant le stage</a:t>
            </a:r>
            <a:endParaRPr/>
          </a:p>
        </p:txBody>
      </p:sp>
      <p:sp>
        <p:nvSpPr>
          <p:cNvPr id="295" name="Google Shape;295;p20"/>
          <p:cNvSpPr txBox="1"/>
          <p:nvPr/>
        </p:nvSpPr>
        <p:spPr>
          <a:xfrm>
            <a:off x="5251583" y="6205953"/>
            <a:ext cx="178333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rgbClr val="E36C09"/>
                </a:solidFill>
                <a:latin typeface="Calibri"/>
                <a:ea typeface="Calibri"/>
                <a:cs typeface="Calibri"/>
                <a:sym typeface="Calibri"/>
              </a:rPr>
              <a:t>Après la formation:  accompagnement</a:t>
            </a:r>
            <a:endParaRPr/>
          </a:p>
        </p:txBody>
      </p:sp>
      <p:sp>
        <p:nvSpPr>
          <p:cNvPr id="296" name="Google Shape;296;p20"/>
          <p:cNvSpPr txBox="1"/>
          <p:nvPr/>
        </p:nvSpPr>
        <p:spPr>
          <a:xfrm>
            <a:off x="5796136" y="5038769"/>
            <a:ext cx="76094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chemeClr val="dk1"/>
                </a:solidFill>
                <a:latin typeface="Calibri"/>
                <a:ea typeface="Calibri"/>
                <a:cs typeface="Calibri"/>
                <a:sym typeface="Calibri"/>
              </a:rPr>
              <a:t>CIS</a:t>
            </a:r>
            <a:endParaRPr/>
          </a:p>
        </p:txBody>
      </p:sp>
      <p:sp>
        <p:nvSpPr>
          <p:cNvPr id="297" name="Google Shape;297;p20"/>
          <p:cNvSpPr txBox="1"/>
          <p:nvPr/>
        </p:nvSpPr>
        <p:spPr>
          <a:xfrm>
            <a:off x="7164289" y="6462464"/>
            <a:ext cx="2016223" cy="42292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fr-FR" sz="1800">
                <a:solidFill>
                  <a:schemeClr val="lt1"/>
                </a:solidFill>
                <a:latin typeface="Calibri"/>
                <a:ea typeface="Calibri"/>
                <a:cs typeface="Calibri"/>
                <a:sym typeface="Calibri"/>
              </a:rPr>
              <a:t>FOR ACC – FOR CO</a:t>
            </a:r>
            <a:endParaRPr/>
          </a:p>
        </p:txBody>
      </p:sp>
      <p:sp>
        <p:nvSpPr>
          <p:cNvPr id="298" name="Google Shape;298;p20"/>
          <p:cNvSpPr txBox="1"/>
          <p:nvPr/>
        </p:nvSpPr>
        <p:spPr>
          <a:xfrm>
            <a:off x="4211960" y="3236774"/>
            <a:ext cx="122921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7030A0"/>
                </a:solidFill>
                <a:latin typeface="Calibri"/>
                <a:ea typeface="Calibri"/>
                <a:cs typeface="Calibri"/>
                <a:sym typeface="Calibri"/>
              </a:rPr>
              <a:t>MSP - MSP</a:t>
            </a:r>
            <a:endParaRPr/>
          </a:p>
        </p:txBody>
      </p:sp>
      <p:cxnSp>
        <p:nvCxnSpPr>
          <p:cNvPr id="299" name="Google Shape;299;p20"/>
          <p:cNvCxnSpPr/>
          <p:nvPr/>
        </p:nvCxnSpPr>
        <p:spPr>
          <a:xfrm>
            <a:off x="4608005" y="3568660"/>
            <a:ext cx="643578" cy="6668"/>
          </a:xfrm>
          <a:prstGeom prst="straightConnector1">
            <a:avLst/>
          </a:prstGeom>
          <a:noFill/>
          <a:ln cap="flat" cmpd="sng" w="38100">
            <a:solidFill>
              <a:srgbClr val="5F497A"/>
            </a:solidFill>
            <a:prstDash val="solid"/>
            <a:round/>
            <a:headEnd len="sm" w="sm" type="none"/>
            <a:tailEnd len="sm" w="sm" type="none"/>
          </a:ln>
        </p:spPr>
      </p:cxnSp>
      <p:sp>
        <p:nvSpPr>
          <p:cNvPr id="300" name="Google Shape;300;p20"/>
          <p:cNvSpPr txBox="1"/>
          <p:nvPr/>
        </p:nvSpPr>
        <p:spPr>
          <a:xfrm>
            <a:off x="43696" y="6701234"/>
            <a:ext cx="2087562"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chemeClr val="dk1"/>
                </a:solidFill>
                <a:latin typeface="Calibri"/>
                <a:ea typeface="Calibri"/>
                <a:cs typeface="Calibri"/>
                <a:sym typeface="Calibri"/>
              </a:rPr>
              <a:t>copyright LE HENAFF(c) 2018, tout droits réservés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1"/>
          <p:cNvSpPr txBox="1"/>
          <p:nvPr>
            <p:ph idx="1" type="body"/>
          </p:nvPr>
        </p:nvSpPr>
        <p:spPr>
          <a:xfrm>
            <a:off x="699046" y="1555864"/>
            <a:ext cx="7772870" cy="1441083"/>
          </a:xfrm>
          <a:prstGeom prst="rect">
            <a:avLst/>
          </a:prstGeom>
          <a:noFill/>
          <a:ln>
            <a:noFill/>
          </a:ln>
        </p:spPr>
        <p:txBody>
          <a:bodyPr anchorCtr="0" anchor="t" bIns="45700" lIns="91425" spcFirstLastPara="1" rIns="91425" wrap="square" tIns="45700">
            <a:normAutofit fontScale="55000" lnSpcReduction="20000"/>
          </a:bodyPr>
          <a:lstStyle/>
          <a:p>
            <a:pPr indent="-342900" lvl="0" marL="342900" rtl="0" algn="l">
              <a:spcBef>
                <a:spcPts val="0"/>
              </a:spcBef>
              <a:spcAft>
                <a:spcPts val="0"/>
              </a:spcAft>
              <a:buClr>
                <a:schemeClr val="dk1"/>
              </a:buClr>
              <a:buSzPct val="100000"/>
              <a:buChar char="•"/>
            </a:pPr>
            <a:r>
              <a:rPr lang="fr-FR"/>
              <a:t>Considérant d’une part qu’il existe plusieurs compétences à développer et que, d’autre part, l’efficacité de leur développement est directement liée aux activités d’apprentissage proposées à un apprenant et/ou à un groupe d’apprenant, ce schéma peut être traduit, en termes de dispositif d’apprentissage, de la manière décrite ci-après. </a:t>
            </a:r>
            <a:br>
              <a:rPr lang="fr-FR"/>
            </a:br>
            <a:endParaRPr/>
          </a:p>
        </p:txBody>
      </p:sp>
      <p:grpSp>
        <p:nvGrpSpPr>
          <p:cNvPr id="306" name="Google Shape;306;p21"/>
          <p:cNvGrpSpPr/>
          <p:nvPr/>
        </p:nvGrpSpPr>
        <p:grpSpPr>
          <a:xfrm>
            <a:off x="927165" y="2996947"/>
            <a:ext cx="7597330" cy="2626613"/>
            <a:chOff x="-4571" y="-1904"/>
            <a:chExt cx="5964936" cy="2289049"/>
          </a:xfrm>
        </p:grpSpPr>
        <p:pic>
          <p:nvPicPr>
            <p:cNvPr id="307" name="Google Shape;307;p21"/>
            <p:cNvPicPr preferRelativeResize="0"/>
            <p:nvPr/>
          </p:nvPicPr>
          <p:blipFill rotWithShape="1">
            <a:blip r:embed="rId3">
              <a:alphaModFix/>
            </a:blip>
            <a:srcRect b="0" l="0" r="0" t="0"/>
            <a:stretch/>
          </p:blipFill>
          <p:spPr>
            <a:xfrm>
              <a:off x="-4571" y="-1904"/>
              <a:ext cx="5964936" cy="2289049"/>
            </a:xfrm>
            <a:prstGeom prst="rect">
              <a:avLst/>
            </a:prstGeom>
            <a:noFill/>
            <a:ln>
              <a:noFill/>
            </a:ln>
          </p:spPr>
        </p:pic>
        <p:sp>
          <p:nvSpPr>
            <p:cNvPr id="308" name="Google Shape;308;p21"/>
            <p:cNvSpPr/>
            <p:nvPr/>
          </p:nvSpPr>
          <p:spPr>
            <a:xfrm>
              <a:off x="4309110" y="708525"/>
              <a:ext cx="99320" cy="94240"/>
            </a:xfrm>
            <a:prstGeom prst="rect">
              <a:avLst/>
            </a:prstGeom>
            <a:noFill/>
            <a:ln>
              <a:noFill/>
            </a:ln>
          </p:spPr>
          <p:txBody>
            <a:bodyPr anchorCtr="0" anchor="t" bIns="0" lIns="0" spcFirstLastPara="1" rIns="0" wrap="square" tIns="0">
              <a:noAutofit/>
            </a:bodyPr>
            <a:lstStyle/>
            <a:p>
              <a:pPr indent="-4762" lvl="0" marL="72390" marR="623888" rtl="0" algn="l">
                <a:lnSpc>
                  <a:spcPct val="107000"/>
                </a:lnSpc>
                <a:spcBef>
                  <a:spcPts val="0"/>
                </a:spcBef>
                <a:spcAft>
                  <a:spcPts val="0"/>
                </a:spcAft>
                <a:buNone/>
              </a:pPr>
              <a:r>
                <a:rPr lang="fr-FR" sz="375">
                  <a:solidFill>
                    <a:srgbClr val="000000"/>
                  </a:solidFill>
                  <a:latin typeface="Times New Roman"/>
                  <a:ea typeface="Times New Roman"/>
                  <a:cs typeface="Times New Roman"/>
                  <a:sym typeface="Times New Roman"/>
                </a:rPr>
                <a:t>[1]</a:t>
              </a:r>
              <a:endParaRPr sz="825">
                <a:solidFill>
                  <a:srgbClr val="000000"/>
                </a:solidFill>
                <a:latin typeface="Calibri"/>
                <a:ea typeface="Calibri"/>
                <a:cs typeface="Calibri"/>
                <a:sym typeface="Calibri"/>
              </a:endParaRPr>
            </a:p>
          </p:txBody>
        </p:sp>
        <p:sp>
          <p:nvSpPr>
            <p:cNvPr id="309" name="Google Shape;309;p21"/>
            <p:cNvSpPr/>
            <p:nvPr/>
          </p:nvSpPr>
          <p:spPr>
            <a:xfrm>
              <a:off x="4383786" y="708525"/>
              <a:ext cx="21283" cy="94240"/>
            </a:xfrm>
            <a:prstGeom prst="rect">
              <a:avLst/>
            </a:prstGeom>
            <a:noFill/>
            <a:ln>
              <a:noFill/>
            </a:ln>
          </p:spPr>
          <p:txBody>
            <a:bodyPr anchorCtr="0" anchor="t" bIns="0" lIns="0" spcFirstLastPara="1" rIns="0" wrap="square" tIns="0">
              <a:noAutofit/>
            </a:bodyPr>
            <a:lstStyle/>
            <a:p>
              <a:pPr indent="-4762" lvl="0" marL="72390" marR="623888" rtl="0" algn="l">
                <a:lnSpc>
                  <a:spcPct val="107000"/>
                </a:lnSpc>
                <a:spcBef>
                  <a:spcPts val="0"/>
                </a:spcBef>
                <a:spcAft>
                  <a:spcPts val="0"/>
                </a:spcAft>
                <a:buNone/>
              </a:pPr>
              <a:r>
                <a:rPr lang="fr-FR" sz="375">
                  <a:solidFill>
                    <a:srgbClr val="000000"/>
                  </a:solidFill>
                  <a:latin typeface="Times New Roman"/>
                  <a:ea typeface="Times New Roman"/>
                  <a:cs typeface="Times New Roman"/>
                  <a:sym typeface="Times New Roman"/>
                </a:rPr>
                <a:t> </a:t>
              </a:r>
              <a:endParaRPr sz="825">
                <a:solidFill>
                  <a:srgbClr val="000000"/>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cxnSp>
        <p:nvCxnSpPr>
          <p:cNvPr id="314" name="Google Shape;314;p22"/>
          <p:cNvCxnSpPr/>
          <p:nvPr/>
        </p:nvCxnSpPr>
        <p:spPr>
          <a:xfrm flipH="1" rot="10800000">
            <a:off x="-36512" y="5291916"/>
            <a:ext cx="9080340" cy="9292"/>
          </a:xfrm>
          <a:prstGeom prst="straightConnector1">
            <a:avLst/>
          </a:prstGeom>
          <a:noFill/>
          <a:ln cap="flat" cmpd="sng" w="28575">
            <a:solidFill>
              <a:srgbClr val="4A7DBA"/>
            </a:solidFill>
            <a:prstDash val="solid"/>
            <a:round/>
            <a:headEnd len="sm" w="sm" type="none"/>
            <a:tailEnd len="med" w="med" type="stealth"/>
          </a:ln>
        </p:spPr>
      </p:cxnSp>
      <p:cxnSp>
        <p:nvCxnSpPr>
          <p:cNvPr id="315" name="Google Shape;315;p22"/>
          <p:cNvCxnSpPr/>
          <p:nvPr/>
        </p:nvCxnSpPr>
        <p:spPr>
          <a:xfrm flipH="1" rot="10800000">
            <a:off x="323528" y="677595"/>
            <a:ext cx="72008" cy="5082497"/>
          </a:xfrm>
          <a:prstGeom prst="straightConnector1">
            <a:avLst/>
          </a:prstGeom>
          <a:noFill/>
          <a:ln cap="flat" cmpd="sng" w="28575">
            <a:solidFill>
              <a:srgbClr val="4A7DBA"/>
            </a:solidFill>
            <a:prstDash val="solid"/>
            <a:round/>
            <a:headEnd len="sm" w="sm" type="none"/>
            <a:tailEnd len="med" w="med" type="stealth"/>
          </a:ln>
        </p:spPr>
      </p:cxnSp>
      <p:sp>
        <p:nvSpPr>
          <p:cNvPr id="316" name="Google Shape;316;p22"/>
          <p:cNvSpPr txBox="1"/>
          <p:nvPr/>
        </p:nvSpPr>
        <p:spPr>
          <a:xfrm>
            <a:off x="539552" y="677595"/>
            <a:ext cx="5112568"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Compétences : mobilisations de ressources</a:t>
            </a:r>
            <a:endParaRPr/>
          </a:p>
          <a:p>
            <a:pPr indent="-285750" lvl="0" marL="285750" marR="0" rtl="0" algn="l">
              <a:spcBef>
                <a:spcPts val="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Connaissances</a:t>
            </a:r>
            <a:endParaRPr/>
          </a:p>
          <a:p>
            <a:pPr indent="-285750" lvl="0" marL="285750" marR="0" rtl="0" algn="l">
              <a:spcBef>
                <a:spcPts val="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Habiletés</a:t>
            </a:r>
            <a:endParaRPr/>
          </a:p>
          <a:p>
            <a:pPr indent="-285750" lvl="0" marL="285750" marR="0" rtl="0" algn="l">
              <a:spcBef>
                <a:spcPts val="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Attitudes</a:t>
            </a:r>
            <a:endParaRPr/>
          </a:p>
          <a:p>
            <a:pPr indent="-285750" lvl="0" marL="285750" marR="0" rtl="0" algn="l">
              <a:spcBef>
                <a:spcPts val="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Emotions</a:t>
            </a:r>
            <a:endParaRPr/>
          </a:p>
          <a:p>
            <a:pPr indent="-285750" lvl="0" marL="285750" marR="0" rtl="0" algn="l">
              <a:spcBef>
                <a:spcPts val="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Outils</a:t>
            </a:r>
            <a:endParaRPr/>
          </a:p>
          <a:p>
            <a:pPr indent="-285750" lvl="0" marL="285750" marR="0" rtl="0" algn="l">
              <a:spcBef>
                <a:spcPts val="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environnements</a:t>
            </a:r>
            <a:endParaRPr/>
          </a:p>
        </p:txBody>
      </p:sp>
      <p:cxnSp>
        <p:nvCxnSpPr>
          <p:cNvPr id="317" name="Google Shape;317;p22"/>
          <p:cNvCxnSpPr/>
          <p:nvPr/>
        </p:nvCxnSpPr>
        <p:spPr>
          <a:xfrm flipH="1" rot="10800000">
            <a:off x="899592" y="4005168"/>
            <a:ext cx="1224000" cy="936000"/>
          </a:xfrm>
          <a:prstGeom prst="curvedConnector3">
            <a:avLst>
              <a:gd fmla="val 50000" name="adj1"/>
            </a:avLst>
          </a:prstGeom>
          <a:noFill/>
          <a:ln cap="flat" cmpd="sng" w="38100">
            <a:solidFill>
              <a:srgbClr val="002060"/>
            </a:solidFill>
            <a:prstDash val="solid"/>
            <a:round/>
            <a:headEnd len="sm" w="sm" type="none"/>
            <a:tailEnd len="sm" w="sm" type="none"/>
          </a:ln>
        </p:spPr>
      </p:cxnSp>
      <p:cxnSp>
        <p:nvCxnSpPr>
          <p:cNvPr id="318" name="Google Shape;318;p22"/>
          <p:cNvCxnSpPr/>
          <p:nvPr/>
        </p:nvCxnSpPr>
        <p:spPr>
          <a:xfrm flipH="1" rot="10800000">
            <a:off x="2123728" y="2636764"/>
            <a:ext cx="2664300" cy="1368300"/>
          </a:xfrm>
          <a:prstGeom prst="curvedConnector3">
            <a:avLst>
              <a:gd fmla="val 83749" name="adj1"/>
            </a:avLst>
          </a:prstGeom>
          <a:noFill/>
          <a:ln cap="flat" cmpd="sng" w="38100">
            <a:solidFill>
              <a:srgbClr val="002060"/>
            </a:solidFill>
            <a:prstDash val="solid"/>
            <a:round/>
            <a:headEnd len="sm" w="sm" type="none"/>
            <a:tailEnd len="sm" w="sm" type="none"/>
          </a:ln>
        </p:spPr>
      </p:cxnSp>
      <p:cxnSp>
        <p:nvCxnSpPr>
          <p:cNvPr id="319" name="Google Shape;319;p22"/>
          <p:cNvCxnSpPr/>
          <p:nvPr/>
        </p:nvCxnSpPr>
        <p:spPr>
          <a:xfrm flipH="1" rot="10800000">
            <a:off x="5364088" y="1034596"/>
            <a:ext cx="3679800" cy="1458300"/>
          </a:xfrm>
          <a:prstGeom prst="curvedConnector3">
            <a:avLst>
              <a:gd fmla="val 54555" name="adj1"/>
            </a:avLst>
          </a:prstGeom>
          <a:noFill/>
          <a:ln cap="flat" cmpd="sng" w="38100">
            <a:solidFill>
              <a:srgbClr val="002060"/>
            </a:solidFill>
            <a:prstDash val="solid"/>
            <a:round/>
            <a:headEnd len="sm" w="sm" type="none"/>
            <a:tailEnd len="med" w="med" type="triangle"/>
          </a:ln>
        </p:spPr>
      </p:cxnSp>
      <p:cxnSp>
        <p:nvCxnSpPr>
          <p:cNvPr id="320" name="Google Shape;320;p22"/>
          <p:cNvCxnSpPr/>
          <p:nvPr/>
        </p:nvCxnSpPr>
        <p:spPr>
          <a:xfrm flipH="1">
            <a:off x="4788024" y="2456892"/>
            <a:ext cx="648072" cy="180020"/>
          </a:xfrm>
          <a:prstGeom prst="straightConnector1">
            <a:avLst/>
          </a:prstGeom>
          <a:noFill/>
          <a:ln cap="flat" cmpd="sng" w="38100">
            <a:solidFill>
              <a:srgbClr val="002060"/>
            </a:solidFill>
            <a:prstDash val="solid"/>
            <a:round/>
            <a:headEnd len="sm" w="sm" type="none"/>
            <a:tailEnd len="sm" w="sm" type="none"/>
          </a:ln>
        </p:spPr>
      </p:cxnSp>
      <p:cxnSp>
        <p:nvCxnSpPr>
          <p:cNvPr id="321" name="Google Shape;321;p22"/>
          <p:cNvCxnSpPr/>
          <p:nvPr/>
        </p:nvCxnSpPr>
        <p:spPr>
          <a:xfrm>
            <a:off x="611560" y="4941168"/>
            <a:ext cx="288032" cy="0"/>
          </a:xfrm>
          <a:prstGeom prst="straightConnector1">
            <a:avLst/>
          </a:prstGeom>
          <a:noFill/>
          <a:ln cap="flat" cmpd="sng" w="38100">
            <a:solidFill>
              <a:srgbClr val="002060"/>
            </a:solidFill>
            <a:prstDash val="solid"/>
            <a:round/>
            <a:headEnd len="sm" w="sm" type="none"/>
            <a:tailEnd len="sm" w="sm" type="none"/>
          </a:ln>
        </p:spPr>
      </p:cxnSp>
      <p:sp>
        <p:nvSpPr>
          <p:cNvPr id="322" name="Google Shape;322;p22"/>
          <p:cNvSpPr/>
          <p:nvPr/>
        </p:nvSpPr>
        <p:spPr>
          <a:xfrm>
            <a:off x="1357929" y="4581128"/>
            <a:ext cx="189735" cy="216024"/>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2"/>
          <p:cNvSpPr/>
          <p:nvPr/>
        </p:nvSpPr>
        <p:spPr>
          <a:xfrm>
            <a:off x="755576" y="4797152"/>
            <a:ext cx="189735" cy="216024"/>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2"/>
          <p:cNvSpPr/>
          <p:nvPr/>
        </p:nvSpPr>
        <p:spPr>
          <a:xfrm flipH="1" rot="10800000">
            <a:off x="2555776" y="3844280"/>
            <a:ext cx="212498" cy="304800"/>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2"/>
          <p:cNvSpPr/>
          <p:nvPr/>
        </p:nvSpPr>
        <p:spPr>
          <a:xfrm>
            <a:off x="6660232" y="2006842"/>
            <a:ext cx="432048" cy="342038"/>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2"/>
          <p:cNvSpPr/>
          <p:nvPr/>
        </p:nvSpPr>
        <p:spPr>
          <a:xfrm>
            <a:off x="8244408" y="872716"/>
            <a:ext cx="432048" cy="468052"/>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2"/>
          <p:cNvSpPr/>
          <p:nvPr/>
        </p:nvSpPr>
        <p:spPr>
          <a:xfrm>
            <a:off x="1573953" y="4077072"/>
            <a:ext cx="189735" cy="216024"/>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22"/>
          <p:cNvSpPr/>
          <p:nvPr/>
        </p:nvSpPr>
        <p:spPr>
          <a:xfrm>
            <a:off x="4283968" y="2924944"/>
            <a:ext cx="288032" cy="32403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29" name="Google Shape;329;p22"/>
          <p:cNvCxnSpPr/>
          <p:nvPr/>
        </p:nvCxnSpPr>
        <p:spPr>
          <a:xfrm rot="10800000">
            <a:off x="1115616" y="2780928"/>
            <a:ext cx="0" cy="2835148"/>
          </a:xfrm>
          <a:prstGeom prst="straightConnector1">
            <a:avLst/>
          </a:prstGeom>
          <a:noFill/>
          <a:ln cap="flat" cmpd="sng" w="28575">
            <a:solidFill>
              <a:srgbClr val="00B050"/>
            </a:solidFill>
            <a:prstDash val="dash"/>
            <a:round/>
            <a:headEnd len="sm" w="sm" type="none"/>
            <a:tailEnd len="sm" w="sm" type="none"/>
          </a:ln>
        </p:spPr>
      </p:cxnSp>
      <p:cxnSp>
        <p:nvCxnSpPr>
          <p:cNvPr id="330" name="Google Shape;330;p22"/>
          <p:cNvCxnSpPr/>
          <p:nvPr/>
        </p:nvCxnSpPr>
        <p:spPr>
          <a:xfrm rot="10800000">
            <a:off x="2195736" y="2780928"/>
            <a:ext cx="0" cy="2880320"/>
          </a:xfrm>
          <a:prstGeom prst="straightConnector1">
            <a:avLst/>
          </a:prstGeom>
          <a:noFill/>
          <a:ln cap="flat" cmpd="sng" w="28575">
            <a:solidFill>
              <a:srgbClr val="00B050"/>
            </a:solidFill>
            <a:prstDash val="dash"/>
            <a:round/>
            <a:headEnd len="sm" w="sm" type="none"/>
            <a:tailEnd len="sm" w="sm" type="none"/>
          </a:ln>
        </p:spPr>
      </p:cxnSp>
      <p:cxnSp>
        <p:nvCxnSpPr>
          <p:cNvPr id="331" name="Google Shape;331;p22"/>
          <p:cNvCxnSpPr/>
          <p:nvPr/>
        </p:nvCxnSpPr>
        <p:spPr>
          <a:xfrm rot="10800000">
            <a:off x="8100392" y="1052736"/>
            <a:ext cx="0" cy="4608512"/>
          </a:xfrm>
          <a:prstGeom prst="straightConnector1">
            <a:avLst/>
          </a:prstGeom>
          <a:noFill/>
          <a:ln cap="flat" cmpd="sng" w="28575">
            <a:solidFill>
              <a:srgbClr val="00B050"/>
            </a:solidFill>
            <a:prstDash val="dash"/>
            <a:round/>
            <a:headEnd len="sm" w="sm" type="none"/>
            <a:tailEnd len="sm" w="sm" type="none"/>
          </a:ln>
        </p:spPr>
      </p:cxnSp>
      <p:cxnSp>
        <p:nvCxnSpPr>
          <p:cNvPr id="332" name="Google Shape;332;p22"/>
          <p:cNvCxnSpPr/>
          <p:nvPr/>
        </p:nvCxnSpPr>
        <p:spPr>
          <a:xfrm rot="10800000">
            <a:off x="4175956" y="1844824"/>
            <a:ext cx="0" cy="3786786"/>
          </a:xfrm>
          <a:prstGeom prst="straightConnector1">
            <a:avLst/>
          </a:prstGeom>
          <a:noFill/>
          <a:ln cap="flat" cmpd="sng" w="28575">
            <a:solidFill>
              <a:srgbClr val="00B050"/>
            </a:solidFill>
            <a:prstDash val="dash"/>
            <a:round/>
            <a:headEnd len="sm" w="sm" type="none"/>
            <a:tailEnd len="sm" w="sm" type="none"/>
          </a:ln>
        </p:spPr>
      </p:cxnSp>
      <p:cxnSp>
        <p:nvCxnSpPr>
          <p:cNvPr id="333" name="Google Shape;333;p22"/>
          <p:cNvCxnSpPr/>
          <p:nvPr/>
        </p:nvCxnSpPr>
        <p:spPr>
          <a:xfrm flipH="1" rot="10800000">
            <a:off x="5148064" y="1628800"/>
            <a:ext cx="13299" cy="3996444"/>
          </a:xfrm>
          <a:prstGeom prst="straightConnector1">
            <a:avLst/>
          </a:prstGeom>
          <a:noFill/>
          <a:ln cap="flat" cmpd="sng" w="28575">
            <a:solidFill>
              <a:srgbClr val="00B050"/>
            </a:solidFill>
            <a:prstDash val="dash"/>
            <a:round/>
            <a:headEnd len="sm" w="sm" type="none"/>
            <a:tailEnd len="sm" w="sm" type="none"/>
          </a:ln>
        </p:spPr>
      </p:cxnSp>
      <p:sp>
        <p:nvSpPr>
          <p:cNvPr id="334" name="Google Shape;334;p22"/>
          <p:cNvSpPr txBox="1"/>
          <p:nvPr/>
        </p:nvSpPr>
        <p:spPr>
          <a:xfrm>
            <a:off x="3347864" y="5301208"/>
            <a:ext cx="7200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Avant</a:t>
            </a:r>
            <a:endParaRPr/>
          </a:p>
        </p:txBody>
      </p:sp>
      <p:sp>
        <p:nvSpPr>
          <p:cNvPr id="335" name="Google Shape;335;p22"/>
          <p:cNvSpPr txBox="1"/>
          <p:nvPr/>
        </p:nvSpPr>
        <p:spPr>
          <a:xfrm>
            <a:off x="323528" y="5291916"/>
            <a:ext cx="7200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Avant</a:t>
            </a:r>
            <a:endParaRPr/>
          </a:p>
        </p:txBody>
      </p:sp>
      <p:sp>
        <p:nvSpPr>
          <p:cNvPr id="336" name="Google Shape;336;p22"/>
          <p:cNvSpPr txBox="1"/>
          <p:nvPr/>
        </p:nvSpPr>
        <p:spPr>
          <a:xfrm>
            <a:off x="6300192" y="5301208"/>
            <a:ext cx="7200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Avant</a:t>
            </a:r>
            <a:endParaRPr/>
          </a:p>
        </p:txBody>
      </p:sp>
      <p:sp>
        <p:nvSpPr>
          <p:cNvPr id="337" name="Google Shape;337;p22"/>
          <p:cNvSpPr txBox="1"/>
          <p:nvPr/>
        </p:nvSpPr>
        <p:spPr>
          <a:xfrm>
            <a:off x="1115616" y="5291916"/>
            <a:ext cx="10801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Pendant</a:t>
            </a:r>
            <a:endParaRPr/>
          </a:p>
        </p:txBody>
      </p:sp>
      <p:sp>
        <p:nvSpPr>
          <p:cNvPr id="338" name="Google Shape;338;p22"/>
          <p:cNvSpPr txBox="1"/>
          <p:nvPr/>
        </p:nvSpPr>
        <p:spPr>
          <a:xfrm>
            <a:off x="4211960" y="5301208"/>
            <a:ext cx="10801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Pendant</a:t>
            </a:r>
            <a:endParaRPr/>
          </a:p>
        </p:txBody>
      </p:sp>
      <p:sp>
        <p:nvSpPr>
          <p:cNvPr id="339" name="Google Shape;339;p22"/>
          <p:cNvSpPr txBox="1"/>
          <p:nvPr/>
        </p:nvSpPr>
        <p:spPr>
          <a:xfrm>
            <a:off x="8171017" y="5301208"/>
            <a:ext cx="8728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Après</a:t>
            </a:r>
            <a:endParaRPr/>
          </a:p>
        </p:txBody>
      </p:sp>
      <p:sp>
        <p:nvSpPr>
          <p:cNvPr id="340" name="Google Shape;340;p22"/>
          <p:cNvSpPr txBox="1"/>
          <p:nvPr/>
        </p:nvSpPr>
        <p:spPr>
          <a:xfrm>
            <a:off x="5220072" y="5291916"/>
            <a:ext cx="8728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Après</a:t>
            </a:r>
            <a:endParaRPr/>
          </a:p>
        </p:txBody>
      </p:sp>
      <p:sp>
        <p:nvSpPr>
          <p:cNvPr id="341" name="Google Shape;341;p22"/>
          <p:cNvSpPr txBox="1"/>
          <p:nvPr/>
        </p:nvSpPr>
        <p:spPr>
          <a:xfrm>
            <a:off x="7092280" y="5301208"/>
            <a:ext cx="10787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Pendant</a:t>
            </a:r>
            <a:endParaRPr/>
          </a:p>
        </p:txBody>
      </p:sp>
      <p:sp>
        <p:nvSpPr>
          <p:cNvPr id="342" name="Google Shape;342;p22"/>
          <p:cNvSpPr txBox="1"/>
          <p:nvPr/>
        </p:nvSpPr>
        <p:spPr>
          <a:xfrm>
            <a:off x="2331037" y="5291916"/>
            <a:ext cx="8728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Après</a:t>
            </a:r>
            <a:endParaRPr/>
          </a:p>
        </p:txBody>
      </p:sp>
      <p:cxnSp>
        <p:nvCxnSpPr>
          <p:cNvPr id="343" name="Google Shape;343;p22"/>
          <p:cNvCxnSpPr/>
          <p:nvPr/>
        </p:nvCxnSpPr>
        <p:spPr>
          <a:xfrm rot="10800000">
            <a:off x="7092280" y="1032560"/>
            <a:ext cx="0" cy="4628688"/>
          </a:xfrm>
          <a:prstGeom prst="straightConnector1">
            <a:avLst/>
          </a:prstGeom>
          <a:noFill/>
          <a:ln cap="flat" cmpd="sng" w="28575">
            <a:solidFill>
              <a:srgbClr val="00B050"/>
            </a:solidFill>
            <a:prstDash val="dash"/>
            <a:round/>
            <a:headEnd len="sm" w="sm" type="none"/>
            <a:tailEnd len="sm" w="sm" type="none"/>
          </a:ln>
        </p:spPr>
      </p:cxnSp>
      <p:sp>
        <p:nvSpPr>
          <p:cNvPr id="344" name="Google Shape;344;p22"/>
          <p:cNvSpPr/>
          <p:nvPr/>
        </p:nvSpPr>
        <p:spPr>
          <a:xfrm>
            <a:off x="5940152" y="1412776"/>
            <a:ext cx="72008" cy="4257764"/>
          </a:xfrm>
          <a:prstGeom prst="rect">
            <a:avLst/>
          </a:prstGeom>
          <a:solidFill>
            <a:schemeClr val="lt1"/>
          </a:solidFill>
          <a:ln cap="flat" cmpd="sng" w="25400">
            <a:solidFill>
              <a:srgbClr val="00B050"/>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2"/>
          <p:cNvSpPr/>
          <p:nvPr/>
        </p:nvSpPr>
        <p:spPr>
          <a:xfrm flipH="1" rot="10800000">
            <a:off x="3639422" y="3628256"/>
            <a:ext cx="212498" cy="304800"/>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2"/>
          <p:cNvSpPr/>
          <p:nvPr/>
        </p:nvSpPr>
        <p:spPr>
          <a:xfrm>
            <a:off x="5292080" y="2312876"/>
            <a:ext cx="288032" cy="32403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2"/>
          <p:cNvSpPr/>
          <p:nvPr/>
        </p:nvSpPr>
        <p:spPr>
          <a:xfrm>
            <a:off x="7363936" y="1348114"/>
            <a:ext cx="432048" cy="342038"/>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2"/>
          <p:cNvSpPr/>
          <p:nvPr/>
        </p:nvSpPr>
        <p:spPr>
          <a:xfrm>
            <a:off x="323528" y="5085184"/>
            <a:ext cx="2952328" cy="576064"/>
          </a:xfrm>
          <a:prstGeom prst="roundRect">
            <a:avLst>
              <a:gd fmla="val 16667" name="adj"/>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22"/>
          <p:cNvSpPr/>
          <p:nvPr/>
        </p:nvSpPr>
        <p:spPr>
          <a:xfrm>
            <a:off x="3275856" y="5085184"/>
            <a:ext cx="2736304" cy="576064"/>
          </a:xfrm>
          <a:prstGeom prst="roundRect">
            <a:avLst>
              <a:gd fmla="val 16667" name="adj"/>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22"/>
          <p:cNvSpPr/>
          <p:nvPr/>
        </p:nvSpPr>
        <p:spPr>
          <a:xfrm>
            <a:off x="6012160" y="5085184"/>
            <a:ext cx="2808312" cy="585356"/>
          </a:xfrm>
          <a:prstGeom prst="roundRect">
            <a:avLst>
              <a:gd fmla="val 16667" name="adj"/>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22"/>
          <p:cNvSpPr/>
          <p:nvPr/>
        </p:nvSpPr>
        <p:spPr>
          <a:xfrm>
            <a:off x="1357929" y="3086962"/>
            <a:ext cx="1410345" cy="541294"/>
          </a:xfrm>
          <a:prstGeom prst="roundRect">
            <a:avLst>
              <a:gd fmla="val 16667" name="adj"/>
            </a:avLst>
          </a:prstGeom>
          <a:solidFill>
            <a:schemeClr val="accent3"/>
          </a:solidFill>
          <a:ln cap="flat" cmpd="sng" w="25400">
            <a:solidFill>
              <a:srgbClr val="7188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FI Equipier</a:t>
            </a:r>
            <a:endParaRPr/>
          </a:p>
        </p:txBody>
      </p:sp>
      <p:sp>
        <p:nvSpPr>
          <p:cNvPr id="352" name="Google Shape;352;p22"/>
          <p:cNvSpPr/>
          <p:nvPr/>
        </p:nvSpPr>
        <p:spPr>
          <a:xfrm>
            <a:off x="3881735" y="1962609"/>
            <a:ext cx="1410345" cy="541294"/>
          </a:xfrm>
          <a:prstGeom prst="roundRect">
            <a:avLst>
              <a:gd fmla="val 16667" name="adj"/>
            </a:avLst>
          </a:prstGeom>
          <a:solidFill>
            <a:schemeClr val="accent3"/>
          </a:solidFill>
          <a:ln cap="flat" cmpd="sng" w="25400">
            <a:solidFill>
              <a:srgbClr val="7188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Chef d’agrès</a:t>
            </a:r>
            <a:endParaRPr/>
          </a:p>
        </p:txBody>
      </p:sp>
      <p:sp>
        <p:nvSpPr>
          <p:cNvPr id="353" name="Google Shape;353;p22"/>
          <p:cNvSpPr/>
          <p:nvPr/>
        </p:nvSpPr>
        <p:spPr>
          <a:xfrm>
            <a:off x="6498785" y="493440"/>
            <a:ext cx="1410345" cy="541294"/>
          </a:xfrm>
          <a:prstGeom prst="roundRect">
            <a:avLst>
              <a:gd fmla="val 16667" name="adj"/>
            </a:avLst>
          </a:prstGeom>
          <a:solidFill>
            <a:schemeClr val="accent3"/>
          </a:solidFill>
          <a:ln cap="flat" cmpd="sng" w="25400">
            <a:solidFill>
              <a:srgbClr val="7188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Lieutenant</a:t>
            </a:r>
            <a:endParaRPr/>
          </a:p>
        </p:txBody>
      </p:sp>
      <p:sp>
        <p:nvSpPr>
          <p:cNvPr id="354" name="Google Shape;354;p22"/>
          <p:cNvSpPr txBox="1"/>
          <p:nvPr/>
        </p:nvSpPr>
        <p:spPr>
          <a:xfrm>
            <a:off x="8296636" y="4612486"/>
            <a:ext cx="8728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temps</a:t>
            </a:r>
            <a:endParaRPr/>
          </a:p>
        </p:txBody>
      </p:sp>
      <p:sp>
        <p:nvSpPr>
          <p:cNvPr id="355" name="Google Shape;355;p22"/>
          <p:cNvSpPr/>
          <p:nvPr/>
        </p:nvSpPr>
        <p:spPr>
          <a:xfrm>
            <a:off x="395536" y="5801206"/>
            <a:ext cx="8424936" cy="508114"/>
          </a:xfrm>
          <a:prstGeom prst="roundRect">
            <a:avLst>
              <a:gd fmla="val 16667" name="adj"/>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Livret de suivi et d’accompagnement individuel</a:t>
            </a:r>
            <a:endParaRPr/>
          </a:p>
        </p:txBody>
      </p:sp>
      <p:cxnSp>
        <p:nvCxnSpPr>
          <p:cNvPr id="356" name="Google Shape;356;p22"/>
          <p:cNvCxnSpPr>
            <a:endCxn id="355" idx="1"/>
          </p:cNvCxnSpPr>
          <p:nvPr/>
        </p:nvCxnSpPr>
        <p:spPr>
          <a:xfrm rot="10800000">
            <a:off x="395536" y="6055263"/>
            <a:ext cx="1935600" cy="0"/>
          </a:xfrm>
          <a:prstGeom prst="straightConnector1">
            <a:avLst/>
          </a:prstGeom>
          <a:noFill/>
          <a:ln cap="flat" cmpd="sng" w="38100">
            <a:solidFill>
              <a:srgbClr val="C00000"/>
            </a:solidFill>
            <a:prstDash val="solid"/>
            <a:round/>
            <a:headEnd len="sm" w="sm" type="none"/>
            <a:tailEnd len="med" w="med" type="stealth"/>
          </a:ln>
        </p:spPr>
      </p:cxnSp>
      <p:cxnSp>
        <p:nvCxnSpPr>
          <p:cNvPr id="357" name="Google Shape;357;p22"/>
          <p:cNvCxnSpPr>
            <a:endCxn id="355" idx="3"/>
          </p:cNvCxnSpPr>
          <p:nvPr/>
        </p:nvCxnSpPr>
        <p:spPr>
          <a:xfrm>
            <a:off x="6924772" y="6055263"/>
            <a:ext cx="1895700" cy="0"/>
          </a:xfrm>
          <a:prstGeom prst="straightConnector1">
            <a:avLst/>
          </a:prstGeom>
          <a:noFill/>
          <a:ln cap="flat" cmpd="sng" w="38100">
            <a:solidFill>
              <a:srgbClr val="C00000"/>
            </a:solidFill>
            <a:prstDash val="solid"/>
            <a:round/>
            <a:headEnd len="sm" w="sm" type="none"/>
            <a:tailEnd len="med" w="med" type="stealth"/>
          </a:ln>
        </p:spPr>
      </p:cxnSp>
      <p:sp>
        <p:nvSpPr>
          <p:cNvPr id="358" name="Google Shape;358;p22"/>
          <p:cNvSpPr/>
          <p:nvPr/>
        </p:nvSpPr>
        <p:spPr>
          <a:xfrm>
            <a:off x="3203848" y="1412776"/>
            <a:ext cx="72008" cy="4257764"/>
          </a:xfrm>
          <a:prstGeom prst="rect">
            <a:avLst/>
          </a:prstGeom>
          <a:solidFill>
            <a:schemeClr val="lt1"/>
          </a:solidFill>
          <a:ln cap="flat" cmpd="sng" w="25400">
            <a:solidFill>
              <a:srgbClr val="00B050"/>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2"/>
          <p:cNvSpPr txBox="1"/>
          <p:nvPr>
            <p:ph type="title"/>
          </p:nvPr>
        </p:nvSpPr>
        <p:spPr>
          <a:xfrm>
            <a:off x="-36512" y="-27384"/>
            <a:ext cx="6336704" cy="520824"/>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Calibri"/>
              <a:buNone/>
            </a:pPr>
            <a:r>
              <a:rPr lang="fr-FR" sz="2800">
                <a:solidFill>
                  <a:schemeClr val="lt1"/>
                </a:solidFill>
                <a:latin typeface="Calibri"/>
                <a:ea typeface="Calibri"/>
                <a:cs typeface="Calibri"/>
                <a:sym typeface="Calibri"/>
              </a:rPr>
              <a:t>Parcours tout au long de la vie professionnelle</a:t>
            </a:r>
            <a:endParaRPr/>
          </a:p>
        </p:txBody>
      </p:sp>
      <p:sp>
        <p:nvSpPr>
          <p:cNvPr id="360" name="Google Shape;360;p22"/>
          <p:cNvSpPr txBox="1"/>
          <p:nvPr/>
        </p:nvSpPr>
        <p:spPr>
          <a:xfrm>
            <a:off x="7164289" y="6462464"/>
            <a:ext cx="2016223" cy="42292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fr-FR" sz="1800">
                <a:solidFill>
                  <a:schemeClr val="lt1"/>
                </a:solidFill>
                <a:latin typeface="Calibri"/>
                <a:ea typeface="Calibri"/>
                <a:cs typeface="Calibri"/>
                <a:sym typeface="Calibri"/>
              </a:rPr>
              <a:t>FOR ACC – FOR CO</a:t>
            </a:r>
            <a:endParaRPr/>
          </a:p>
        </p:txBody>
      </p:sp>
      <p:sp>
        <p:nvSpPr>
          <p:cNvPr id="361" name="Google Shape;361;p22"/>
          <p:cNvSpPr txBox="1"/>
          <p:nvPr/>
        </p:nvSpPr>
        <p:spPr>
          <a:xfrm>
            <a:off x="5081291" y="6699188"/>
            <a:ext cx="2087562"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chemeClr val="dk1"/>
                </a:solidFill>
                <a:latin typeface="Calibri"/>
                <a:ea typeface="Calibri"/>
                <a:cs typeface="Calibri"/>
                <a:sym typeface="Calibri"/>
              </a:rPr>
              <a:t>copyright LE HENAFF(c) 2018, tout droits réservés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3"/>
          <p:cNvSpPr txBox="1"/>
          <p:nvPr>
            <p:ph type="title"/>
          </p:nvPr>
        </p:nvSpPr>
        <p:spPr>
          <a:xfrm>
            <a:off x="457200" y="260648"/>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r>
              <a:rPr b="1" lang="fr-FR" sz="9600">
                <a:solidFill>
                  <a:srgbClr val="FF0000"/>
                </a:solidFill>
              </a:rPr>
              <a:t>Diagnostic</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4"/>
          <p:cNvSpPr txBox="1"/>
          <p:nvPr>
            <p:ph type="title"/>
          </p:nvPr>
        </p:nvSpPr>
        <p:spPr>
          <a:xfrm>
            <a:off x="427585" y="332656"/>
            <a:ext cx="8229600" cy="1143000"/>
          </a:xfrm>
          <a:prstGeom prst="rect">
            <a:avLst/>
          </a:prstGeom>
          <a:solidFill>
            <a:srgbClr val="FFFF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b="1" lang="fr-FR">
                <a:solidFill>
                  <a:srgbClr val="FF0000"/>
                </a:solidFill>
              </a:rPr>
              <a:t>Wooclap</a:t>
            </a:r>
            <a:endParaRPr b="1">
              <a:solidFill>
                <a:srgbClr val="FF0000"/>
              </a:solidFill>
            </a:endParaRPr>
          </a:p>
        </p:txBody>
      </p:sp>
      <p:sp>
        <p:nvSpPr>
          <p:cNvPr id="372" name="Google Shape;372;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t/>
            </a:r>
            <a:endParaRPr/>
          </a:p>
          <a:p>
            <a:pPr indent="-285750" lvl="1" marL="742950" rtl="0" algn="l">
              <a:spcBef>
                <a:spcPts val="400"/>
              </a:spcBef>
              <a:spcAft>
                <a:spcPts val="0"/>
              </a:spcAft>
              <a:buClr>
                <a:srgbClr val="0000FF"/>
              </a:buClr>
              <a:buSzPts val="2000"/>
              <a:buChar char="–"/>
            </a:pPr>
            <a:r>
              <a:rPr lang="fr-FR" sz="2000">
                <a:solidFill>
                  <a:srgbClr val="0000FF"/>
                </a:solidFill>
              </a:rPr>
              <a:t>Diagnostic des savoirs essentiels</a:t>
            </a:r>
            <a:endParaRPr/>
          </a:p>
          <a:p>
            <a:pPr indent="-285750" lvl="1" marL="742950" rtl="0" algn="l">
              <a:spcBef>
                <a:spcPts val="400"/>
              </a:spcBef>
              <a:spcAft>
                <a:spcPts val="0"/>
              </a:spcAft>
              <a:buClr>
                <a:srgbClr val="0000FF"/>
              </a:buClr>
              <a:buSzPts val="2000"/>
              <a:buChar char="–"/>
            </a:pPr>
            <a:r>
              <a:rPr lang="fr-FR" sz="2000">
                <a:solidFill>
                  <a:srgbClr val="0000FF"/>
                </a:solidFill>
              </a:rPr>
              <a:t>Brainstorming : Définition de la compétence  </a:t>
            </a:r>
            <a:endParaRPr/>
          </a:p>
          <a:p>
            <a:pPr indent="0" lvl="0" marL="0" rtl="0" algn="l">
              <a:spcBef>
                <a:spcPts val="640"/>
              </a:spcBef>
              <a:spcAft>
                <a:spcPts val="0"/>
              </a:spcAft>
              <a:buClr>
                <a:schemeClr val="dk1"/>
              </a:buClr>
              <a:buSzPts val="32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5"/>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br>
              <a:rPr b="1" lang="fr-FR" sz="9600">
                <a:solidFill>
                  <a:srgbClr val="FF0000"/>
                </a:solidFill>
              </a:rPr>
            </a:br>
            <a:r>
              <a:rPr b="1" lang="fr-FR" sz="9600">
                <a:solidFill>
                  <a:srgbClr val="FF0000"/>
                </a:solidFill>
              </a:rPr>
              <a:t>ACTIVITE 5 Définitions</a:t>
            </a:r>
            <a:br>
              <a:rPr b="1" lang="fr-FR" sz="9600">
                <a:solidFill>
                  <a:srgbClr val="FF0000"/>
                </a:solidFill>
              </a:rPr>
            </a:br>
            <a:r>
              <a:rPr b="1" lang="fr-FR" sz="5400">
                <a:solidFill>
                  <a:srgbClr val="FF0000"/>
                </a:solidFill>
              </a:rPr>
              <a:t>APC Compétence Capacité </a:t>
            </a:r>
            <a:br>
              <a:rPr b="1" lang="fr-FR" sz="5400">
                <a:solidFill>
                  <a:srgbClr val="FF0000"/>
                </a:solidFill>
              </a:rPr>
            </a:br>
            <a:r>
              <a:rPr b="1" lang="fr-FR" sz="5400">
                <a:solidFill>
                  <a:srgbClr val="FF0000"/>
                </a:solidFill>
              </a:rPr>
              <a:t>Performance</a:t>
            </a:r>
            <a:br>
              <a:rPr b="1" lang="fr-FR" sz="9600">
                <a:solidFill>
                  <a:srgbClr val="FF0000"/>
                </a:solidFill>
              </a:rPr>
            </a:br>
            <a:endParaRPr b="1" sz="960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6"/>
          <p:cNvSpPr txBox="1"/>
          <p:nvPr>
            <p:ph type="title"/>
          </p:nvPr>
        </p:nvSpPr>
        <p:spPr>
          <a:xfrm>
            <a:off x="457200" y="274638"/>
            <a:ext cx="8229600" cy="1143000"/>
          </a:xfrm>
          <a:prstGeom prst="rect">
            <a:avLst/>
          </a:prstGeom>
          <a:solidFill>
            <a:srgbClr val="FFFF00"/>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fr-FR">
                <a:solidFill>
                  <a:srgbClr val="FF0000"/>
                </a:solidFill>
              </a:rPr>
              <a:t>Mini world café : définition de l’APC</a:t>
            </a:r>
            <a:endParaRPr/>
          </a:p>
        </p:txBody>
      </p:sp>
      <p:sp>
        <p:nvSpPr>
          <p:cNvPr id="383" name="Google Shape;383;p26"/>
          <p:cNvSpPr txBox="1"/>
          <p:nvPr>
            <p:ph idx="1" type="body"/>
          </p:nvPr>
        </p:nvSpPr>
        <p:spPr>
          <a:xfrm>
            <a:off x="457200" y="1417638"/>
            <a:ext cx="8229600" cy="5040560"/>
          </a:xfrm>
          <a:prstGeom prst="rect">
            <a:avLst/>
          </a:prstGeom>
          <a:noFill/>
          <a:ln>
            <a:noFill/>
          </a:ln>
        </p:spPr>
        <p:txBody>
          <a:bodyPr anchorCtr="0" anchor="t" bIns="45700" lIns="91425" spcFirstLastPara="1" rIns="91425" wrap="square" tIns="45700">
            <a:normAutofit fontScale="25000" lnSpcReduction="20000"/>
          </a:bodyPr>
          <a:lstStyle/>
          <a:p>
            <a:pPr indent="-285750" lvl="1" marL="742950" rtl="0" algn="l">
              <a:spcBef>
                <a:spcPts val="0"/>
              </a:spcBef>
              <a:spcAft>
                <a:spcPts val="0"/>
              </a:spcAft>
              <a:buClr>
                <a:schemeClr val="dk1"/>
              </a:buClr>
              <a:buSzPct val="100000"/>
              <a:buChar char="–"/>
            </a:pPr>
            <a:r>
              <a:rPr b="1" lang="fr-FR" sz="5600"/>
              <a:t>Activité de découverte par les COFOR</a:t>
            </a:r>
            <a:endParaRPr/>
          </a:p>
          <a:p>
            <a:pPr indent="-228600" lvl="2" marL="1143000" rtl="0" algn="l">
              <a:spcBef>
                <a:spcPts val="280"/>
              </a:spcBef>
              <a:spcAft>
                <a:spcPts val="0"/>
              </a:spcAft>
              <a:buClr>
                <a:schemeClr val="dk1"/>
              </a:buClr>
              <a:buSzPct val="100000"/>
              <a:buChar char="•"/>
            </a:pPr>
            <a:r>
              <a:rPr lang="fr-FR" sz="5600"/>
              <a:t>Mise en situation bouteille de gaz dans la voiture tous les stagiaires passent et on pose la question : qui est compétent ? Ouvrir alors le débat </a:t>
            </a:r>
            <a:endParaRPr/>
          </a:p>
          <a:p>
            <a:pPr indent="0" lvl="0" marL="0" rtl="0" algn="l">
              <a:spcBef>
                <a:spcPts val="280"/>
              </a:spcBef>
              <a:spcAft>
                <a:spcPts val="0"/>
              </a:spcAft>
              <a:buClr>
                <a:schemeClr val="dk1"/>
              </a:buClr>
              <a:buSzPct val="100000"/>
              <a:buNone/>
            </a:pPr>
            <a:r>
              <a:t/>
            </a:r>
            <a:endParaRPr sz="5600"/>
          </a:p>
          <a:p>
            <a:pPr indent="-285750" lvl="1" marL="742950" rtl="0" algn="l">
              <a:spcBef>
                <a:spcPts val="280"/>
              </a:spcBef>
              <a:spcAft>
                <a:spcPts val="0"/>
              </a:spcAft>
              <a:buClr>
                <a:schemeClr val="dk1"/>
              </a:buClr>
              <a:buSzPct val="100000"/>
              <a:buChar char="–"/>
            </a:pPr>
            <a:r>
              <a:rPr b="1" lang="fr-FR" sz="5600"/>
              <a:t>Mini world café en 3 groupes </a:t>
            </a:r>
            <a:endParaRPr/>
          </a:p>
          <a:p>
            <a:pPr indent="-228600" lvl="2" marL="1143000" rtl="0" algn="l">
              <a:spcBef>
                <a:spcPts val="280"/>
              </a:spcBef>
              <a:spcAft>
                <a:spcPts val="0"/>
              </a:spcAft>
              <a:buClr>
                <a:schemeClr val="dk1"/>
              </a:buClr>
              <a:buSzPct val="100000"/>
              <a:buChar char="•"/>
            </a:pPr>
            <a:r>
              <a:rPr lang="fr-FR" sz="5600"/>
              <a:t>Question posée ;: quelle est votre définition de la compétence, capacité performance  ?</a:t>
            </a:r>
            <a:endParaRPr/>
          </a:p>
          <a:p>
            <a:pPr indent="-228600" lvl="2" marL="1143000" rtl="0" algn="l">
              <a:spcBef>
                <a:spcPts val="280"/>
              </a:spcBef>
              <a:spcAft>
                <a:spcPts val="0"/>
              </a:spcAft>
              <a:buClr>
                <a:schemeClr val="dk1"/>
              </a:buClr>
              <a:buSzPct val="100000"/>
              <a:buChar char="•"/>
            </a:pPr>
            <a:r>
              <a:rPr lang="fr-FR" sz="5600"/>
              <a:t>La réponse doit être écrite sur feuille de paper board</a:t>
            </a:r>
            <a:endParaRPr sz="5600"/>
          </a:p>
          <a:p>
            <a:pPr indent="0" lvl="2" marL="914400" rtl="0" algn="l">
              <a:spcBef>
                <a:spcPts val="280"/>
              </a:spcBef>
              <a:spcAft>
                <a:spcPts val="0"/>
              </a:spcAft>
              <a:buClr>
                <a:schemeClr val="dk1"/>
              </a:buClr>
              <a:buSzPct val="100000"/>
              <a:buNone/>
            </a:pPr>
            <a:r>
              <a:t/>
            </a:r>
            <a:endParaRPr sz="5600"/>
          </a:p>
          <a:p>
            <a:pPr indent="-228600" lvl="3" marL="1600200" rtl="0" algn="l">
              <a:spcBef>
                <a:spcPts val="280"/>
              </a:spcBef>
              <a:spcAft>
                <a:spcPts val="0"/>
              </a:spcAft>
              <a:buClr>
                <a:schemeClr val="dk1"/>
              </a:buClr>
              <a:buSzPct val="100000"/>
              <a:buChar char="–"/>
            </a:pPr>
            <a:r>
              <a:rPr lang="fr-FR" sz="5600"/>
              <a:t>1</a:t>
            </a:r>
            <a:r>
              <a:rPr baseline="30000" lang="fr-FR" sz="5600"/>
              <a:t>er</a:t>
            </a:r>
            <a:r>
              <a:rPr lang="fr-FR" sz="5600"/>
              <a:t> tour en 3 groupes sans documents</a:t>
            </a:r>
            <a:endParaRPr/>
          </a:p>
          <a:p>
            <a:pPr indent="-228600" lvl="3" marL="1600200" rtl="0" algn="l">
              <a:spcBef>
                <a:spcPts val="280"/>
              </a:spcBef>
              <a:spcAft>
                <a:spcPts val="0"/>
              </a:spcAft>
              <a:buClr>
                <a:schemeClr val="dk1"/>
              </a:buClr>
              <a:buSzPct val="100000"/>
              <a:buChar char="–"/>
            </a:pPr>
            <a:r>
              <a:rPr lang="fr-FR" sz="5600"/>
              <a:t>2</a:t>
            </a:r>
            <a:r>
              <a:rPr baseline="30000" lang="fr-FR" sz="5600"/>
              <a:t>ème</a:t>
            </a:r>
            <a:r>
              <a:rPr lang="fr-FR" sz="5600"/>
              <a:t> tour en 3 groupes avec documents et internet</a:t>
            </a:r>
            <a:endParaRPr/>
          </a:p>
          <a:p>
            <a:pPr indent="-228600" lvl="3" marL="1600200" rtl="0" algn="l">
              <a:spcBef>
                <a:spcPts val="280"/>
              </a:spcBef>
              <a:spcAft>
                <a:spcPts val="0"/>
              </a:spcAft>
              <a:buClr>
                <a:schemeClr val="dk1"/>
              </a:buClr>
              <a:buSzPct val="100000"/>
              <a:buChar char="–"/>
            </a:pPr>
            <a:r>
              <a:rPr lang="fr-FR" sz="5600"/>
              <a:t>3</a:t>
            </a:r>
            <a:r>
              <a:rPr baseline="30000" lang="fr-FR" sz="5600"/>
              <a:t>ème</a:t>
            </a:r>
            <a:r>
              <a:rPr lang="fr-FR" sz="5600"/>
              <a:t> tour en un seul groupe pour faire la synthèse </a:t>
            </a:r>
            <a:endParaRPr/>
          </a:p>
          <a:p>
            <a:pPr indent="0" lvl="0" marL="0" rtl="0" algn="l">
              <a:spcBef>
                <a:spcPts val="280"/>
              </a:spcBef>
              <a:spcAft>
                <a:spcPts val="0"/>
              </a:spcAft>
              <a:buClr>
                <a:schemeClr val="dk1"/>
              </a:buClr>
              <a:buSzPct val="100000"/>
              <a:buNone/>
            </a:pPr>
            <a:r>
              <a:rPr lang="fr-FR" sz="5600"/>
              <a:t> </a:t>
            </a:r>
            <a:endParaRPr/>
          </a:p>
          <a:p>
            <a:pPr indent="-285750" lvl="1" marL="742950" rtl="0" algn="l">
              <a:spcBef>
                <a:spcPts val="280"/>
              </a:spcBef>
              <a:spcAft>
                <a:spcPts val="0"/>
              </a:spcAft>
              <a:buClr>
                <a:schemeClr val="dk1"/>
              </a:buClr>
              <a:buSzPct val="100000"/>
              <a:buChar char="–"/>
            </a:pPr>
            <a:r>
              <a:rPr lang="fr-FR" sz="5600"/>
              <a:t>Synthèse par les COFOR</a:t>
            </a:r>
            <a:endParaRPr/>
          </a:p>
          <a:p>
            <a:pPr indent="-228600" lvl="2" marL="1143000" rtl="0" algn="l">
              <a:spcBef>
                <a:spcPts val="280"/>
              </a:spcBef>
              <a:spcAft>
                <a:spcPts val="0"/>
              </a:spcAft>
              <a:buClr>
                <a:schemeClr val="dk1"/>
              </a:buClr>
              <a:buSzPct val="100000"/>
              <a:buChar char="•"/>
            </a:pPr>
            <a:r>
              <a:rPr lang="fr-FR" sz="5600"/>
              <a:t>De l’APC au développement des compétences</a:t>
            </a:r>
            <a:endParaRPr/>
          </a:p>
          <a:p>
            <a:pPr indent="-228600" lvl="2" marL="1143000" rtl="0" algn="l">
              <a:spcBef>
                <a:spcPts val="280"/>
              </a:spcBef>
              <a:spcAft>
                <a:spcPts val="0"/>
              </a:spcAft>
              <a:buClr>
                <a:schemeClr val="dk1"/>
              </a:buClr>
              <a:buSzPct val="100000"/>
              <a:buChar char="•"/>
            </a:pPr>
            <a:r>
              <a:rPr lang="fr-FR" sz="5600"/>
              <a:t>Capacité compétence</a:t>
            </a:r>
            <a:endParaRPr/>
          </a:p>
          <a:p>
            <a:pPr indent="-228600" lvl="2" marL="1143000" rtl="0" algn="l">
              <a:spcBef>
                <a:spcPts val="280"/>
              </a:spcBef>
              <a:spcAft>
                <a:spcPts val="0"/>
              </a:spcAft>
              <a:buClr>
                <a:schemeClr val="dk1"/>
              </a:buClr>
              <a:buSzPct val="100000"/>
              <a:buChar char="•"/>
            </a:pPr>
            <a:r>
              <a:rPr lang="fr-FR" sz="5600"/>
              <a:t>Niveaux de compétences</a:t>
            </a:r>
            <a:endParaRPr/>
          </a:p>
          <a:p>
            <a:pPr indent="-228600" lvl="2" marL="1143000" rtl="0" algn="l">
              <a:spcBef>
                <a:spcPts val="280"/>
              </a:spcBef>
              <a:spcAft>
                <a:spcPts val="0"/>
              </a:spcAft>
              <a:buClr>
                <a:srgbClr val="FF0000"/>
              </a:buClr>
              <a:buSzPct val="100000"/>
              <a:buChar char="•"/>
            </a:pPr>
            <a:r>
              <a:rPr lang="fr-FR" sz="5600">
                <a:solidFill>
                  <a:srgbClr val="FF0000"/>
                </a:solidFill>
              </a:rPr>
              <a:t>Vidéo savoirs essentiels en APC </a:t>
            </a:r>
            <a:r>
              <a:rPr lang="fr-FR" sz="3100" u="sng">
                <a:solidFill>
                  <a:srgbClr val="FF0000"/>
                </a:solidFill>
                <a:hlinkClick r:id="rId3">
                  <a:extLst>
                    <a:ext uri="{A12FA001-AC4F-418D-AE19-62706E023703}">
                      <ahyp:hlinkClr val="tx"/>
                    </a:ext>
                  </a:extLst>
                </a:hlinkClick>
              </a:rPr>
              <a:t>VIDEO - Savoirs essentiels dans APC.mp4</a:t>
            </a:r>
            <a:endParaRPr sz="3100">
              <a:solidFill>
                <a:srgbClr val="FF0000"/>
              </a:solidFill>
            </a:endParaRPr>
          </a:p>
          <a:p>
            <a:pPr indent="-228600" lvl="2" marL="1143000" rtl="0" algn="l">
              <a:spcBef>
                <a:spcPts val="280"/>
              </a:spcBef>
              <a:spcAft>
                <a:spcPts val="0"/>
              </a:spcAft>
              <a:buClr>
                <a:srgbClr val="FF0000"/>
              </a:buClr>
              <a:buSzPct val="100000"/>
              <a:buChar char="•"/>
            </a:pPr>
            <a:r>
              <a:rPr lang="fr-FR" sz="5600">
                <a:solidFill>
                  <a:srgbClr val="FF0000"/>
                </a:solidFill>
              </a:rPr>
              <a:t>Vidéo présentation de l’APC </a:t>
            </a:r>
            <a:r>
              <a:rPr lang="fr-FR" sz="3100" u="sng">
                <a:solidFill>
                  <a:srgbClr val="FF0000"/>
                </a:solidFill>
                <a:hlinkClick r:id="rId4">
                  <a:extLst>
                    <a:ext uri="{A12FA001-AC4F-418D-AE19-62706E023703}">
                      <ahyp:hlinkClr val="tx"/>
                    </a:ext>
                  </a:extLst>
                </a:hlinkClick>
              </a:rPr>
              <a:t>SDIS42-Présentation de l'APC.mp4</a:t>
            </a:r>
            <a:endParaRPr sz="3100">
              <a:solidFill>
                <a:srgbClr val="FF0000"/>
              </a:solidFill>
            </a:endParaRPr>
          </a:p>
          <a:p>
            <a:pPr indent="0" lvl="2" marL="914400" rtl="0" algn="l">
              <a:spcBef>
                <a:spcPts val="280"/>
              </a:spcBef>
              <a:spcAft>
                <a:spcPts val="0"/>
              </a:spcAft>
              <a:buClr>
                <a:schemeClr val="dk1"/>
              </a:buClr>
              <a:buSzPct val="100000"/>
              <a:buNone/>
            </a:pPr>
            <a:r>
              <a:t/>
            </a:r>
            <a:endParaRPr sz="5600"/>
          </a:p>
          <a:p>
            <a:pPr indent="-139700" lvl="2" marL="1143000" rtl="0" algn="l">
              <a:spcBef>
                <a:spcPts val="280"/>
              </a:spcBef>
              <a:spcAft>
                <a:spcPts val="0"/>
              </a:spcAft>
              <a:buClr>
                <a:schemeClr val="dk1"/>
              </a:buClr>
              <a:buSzPct val="100000"/>
              <a:buNone/>
            </a:pPr>
            <a:r>
              <a:t/>
            </a:r>
            <a:endParaRPr sz="5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7"/>
          <p:cNvSpPr txBox="1"/>
          <p:nvPr>
            <p:ph type="title"/>
          </p:nvPr>
        </p:nvSpPr>
        <p:spPr>
          <a:xfrm>
            <a:off x="-36513" y="6350"/>
            <a:ext cx="4968876" cy="899788"/>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1600"/>
              <a:buFont typeface="Calibri"/>
              <a:buNone/>
            </a:pPr>
            <a:r>
              <a:rPr lang="fr-FR" sz="1600">
                <a:solidFill>
                  <a:schemeClr val="lt1"/>
                </a:solidFill>
                <a:latin typeface="Calibri"/>
                <a:ea typeface="Calibri"/>
                <a:cs typeface="Calibri"/>
                <a:sym typeface="Calibri"/>
              </a:rPr>
              <a:t>De l’APC au développement des compétences</a:t>
            </a:r>
            <a:endParaRPr/>
          </a:p>
        </p:txBody>
      </p:sp>
      <p:sp>
        <p:nvSpPr>
          <p:cNvPr id="389" name="Google Shape;389;p27"/>
          <p:cNvSpPr txBox="1"/>
          <p:nvPr/>
        </p:nvSpPr>
        <p:spPr>
          <a:xfrm>
            <a:off x="7058025" y="5974253"/>
            <a:ext cx="2016125" cy="808593"/>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600"/>
              <a:buFont typeface="Calibri"/>
              <a:buNone/>
            </a:pPr>
            <a:r>
              <a:rPr lang="fr-FR" sz="1600">
                <a:solidFill>
                  <a:schemeClr val="lt1"/>
                </a:solidFill>
                <a:latin typeface="Calibri"/>
                <a:ea typeface="Calibri"/>
                <a:cs typeface="Calibri"/>
                <a:sym typeface="Calibri"/>
              </a:rPr>
              <a:t>FOR ACC - PICFOR</a:t>
            </a:r>
            <a:endParaRPr/>
          </a:p>
        </p:txBody>
      </p:sp>
      <p:sp>
        <p:nvSpPr>
          <p:cNvPr id="390" name="Google Shape;390;p27"/>
          <p:cNvSpPr/>
          <p:nvPr/>
        </p:nvSpPr>
        <p:spPr>
          <a:xfrm>
            <a:off x="306626" y="1125538"/>
            <a:ext cx="2592388" cy="103354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600">
                <a:solidFill>
                  <a:schemeClr val="lt1"/>
                </a:solidFill>
                <a:latin typeface="Calibri"/>
                <a:ea typeface="Calibri"/>
                <a:cs typeface="Calibri"/>
                <a:sym typeface="Calibri"/>
              </a:rPr>
              <a:t>Pédagogie par objectif</a:t>
            </a:r>
            <a:endParaRPr/>
          </a:p>
        </p:txBody>
      </p:sp>
      <p:sp>
        <p:nvSpPr>
          <p:cNvPr id="391" name="Google Shape;391;p27"/>
          <p:cNvSpPr/>
          <p:nvPr/>
        </p:nvSpPr>
        <p:spPr>
          <a:xfrm>
            <a:off x="2933700" y="1338263"/>
            <a:ext cx="1943100" cy="343499"/>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392" name="Google Shape;392;p27"/>
          <p:cNvSpPr/>
          <p:nvPr/>
        </p:nvSpPr>
        <p:spPr>
          <a:xfrm>
            <a:off x="4844812" y="994863"/>
            <a:ext cx="4032250" cy="1240248"/>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600">
                <a:solidFill>
                  <a:schemeClr val="lt1"/>
                </a:solidFill>
                <a:latin typeface="Calibri"/>
                <a:ea typeface="Calibri"/>
                <a:cs typeface="Calibri"/>
                <a:sym typeface="Calibri"/>
              </a:rPr>
              <a:t>Pédagogie par objectif + développement des compétences</a:t>
            </a:r>
            <a:endParaRPr/>
          </a:p>
        </p:txBody>
      </p:sp>
      <p:sp>
        <p:nvSpPr>
          <p:cNvPr id="393" name="Google Shape;393;p27"/>
          <p:cNvSpPr/>
          <p:nvPr/>
        </p:nvSpPr>
        <p:spPr>
          <a:xfrm>
            <a:off x="338202" y="2513879"/>
            <a:ext cx="2592388" cy="1240248"/>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600">
                <a:solidFill>
                  <a:schemeClr val="lt1"/>
                </a:solidFill>
                <a:latin typeface="Calibri"/>
                <a:ea typeface="Calibri"/>
                <a:cs typeface="Calibri"/>
                <a:sym typeface="Calibri"/>
              </a:rPr>
              <a:t>Permet de développer des capacités à faire</a:t>
            </a:r>
            <a:endParaRPr/>
          </a:p>
        </p:txBody>
      </p:sp>
      <p:sp>
        <p:nvSpPr>
          <p:cNvPr id="394" name="Google Shape;394;p27"/>
          <p:cNvSpPr/>
          <p:nvPr/>
        </p:nvSpPr>
        <p:spPr>
          <a:xfrm>
            <a:off x="4820444" y="2548539"/>
            <a:ext cx="4176712" cy="1240248"/>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600">
                <a:solidFill>
                  <a:schemeClr val="lt1"/>
                </a:solidFill>
                <a:latin typeface="Calibri"/>
                <a:ea typeface="Calibri"/>
                <a:cs typeface="Calibri"/>
                <a:sym typeface="Calibri"/>
              </a:rPr>
              <a:t>Permet de développer des capacités à faire et des compétences à comprendre pour quelle(s) raison(s) faire (donner du sens à l’action)</a:t>
            </a:r>
            <a:endParaRPr/>
          </a:p>
        </p:txBody>
      </p:sp>
      <p:sp>
        <p:nvSpPr>
          <p:cNvPr id="395" name="Google Shape;395;p27"/>
          <p:cNvSpPr txBox="1"/>
          <p:nvPr/>
        </p:nvSpPr>
        <p:spPr>
          <a:xfrm>
            <a:off x="5148064" y="6350547"/>
            <a:ext cx="208756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800"/>
              <a:buFont typeface="Times New Roman"/>
              <a:buNone/>
            </a:pPr>
            <a:r>
              <a:rPr lang="fr-FR" sz="800">
                <a:solidFill>
                  <a:schemeClr val="dk1"/>
                </a:solidFill>
                <a:latin typeface="Times New Roman"/>
                <a:ea typeface="Times New Roman"/>
                <a:cs typeface="Times New Roman"/>
                <a:sym typeface="Times New Roman"/>
              </a:rPr>
              <a:t>copyright LE HENAFF(c) 2018, tout droits réservés</a:t>
            </a:r>
            <a:endParaRPr/>
          </a:p>
        </p:txBody>
      </p:sp>
      <p:sp>
        <p:nvSpPr>
          <p:cNvPr id="396" name="Google Shape;396;p27"/>
          <p:cNvSpPr/>
          <p:nvPr/>
        </p:nvSpPr>
        <p:spPr>
          <a:xfrm>
            <a:off x="1553600" y="2074300"/>
            <a:ext cx="98400" cy="620100"/>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397" name="Google Shape;397;p27"/>
          <p:cNvSpPr/>
          <p:nvPr/>
        </p:nvSpPr>
        <p:spPr>
          <a:xfrm>
            <a:off x="7019100" y="2112276"/>
            <a:ext cx="111000" cy="544200"/>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398" name="Google Shape;398;p27"/>
          <p:cNvSpPr/>
          <p:nvPr/>
        </p:nvSpPr>
        <p:spPr>
          <a:xfrm>
            <a:off x="4844812" y="4359793"/>
            <a:ext cx="4176712" cy="1304085"/>
          </a:xfrm>
          <a:prstGeom prst="roundRect">
            <a:avLst>
              <a:gd fmla="val 16667" name="adj"/>
            </a:avLst>
          </a:prstGeom>
          <a:solidFill>
            <a:schemeClr val="accent2"/>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600">
                <a:solidFill>
                  <a:schemeClr val="lt1"/>
                </a:solidFill>
                <a:latin typeface="Calibri"/>
                <a:ea typeface="Calibri"/>
                <a:cs typeface="Calibri"/>
                <a:sym typeface="Calibri"/>
              </a:rPr>
              <a:t>Le formateur doit choisir  le parcours pédagogique le plus adapté au groupe d’apprenants</a:t>
            </a:r>
            <a:endParaRPr/>
          </a:p>
        </p:txBody>
      </p:sp>
      <p:sp>
        <p:nvSpPr>
          <p:cNvPr id="399" name="Google Shape;399;p27"/>
          <p:cNvSpPr/>
          <p:nvPr/>
        </p:nvSpPr>
        <p:spPr>
          <a:xfrm>
            <a:off x="6909588" y="3847588"/>
            <a:ext cx="109500" cy="544200"/>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400" name="Google Shape;400;p27"/>
          <p:cNvSpPr/>
          <p:nvPr/>
        </p:nvSpPr>
        <p:spPr>
          <a:xfrm rot="10800000">
            <a:off x="3661724" y="4855284"/>
            <a:ext cx="1187450" cy="313101"/>
          </a:xfrm>
          <a:prstGeom prst="rightArrow">
            <a:avLst>
              <a:gd fmla="val 50000" name="adj1"/>
              <a:gd fmla="val 50000" name="adj2"/>
            </a:avLst>
          </a:prstGeom>
          <a:solidFill>
            <a:schemeClr val="accent2"/>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401" name="Google Shape;401;p27"/>
          <p:cNvSpPr/>
          <p:nvPr/>
        </p:nvSpPr>
        <p:spPr>
          <a:xfrm>
            <a:off x="189672" y="4317548"/>
            <a:ext cx="3492500" cy="1656705"/>
          </a:xfrm>
          <a:prstGeom prst="roundRect">
            <a:avLst>
              <a:gd fmla="val 16667" name="adj"/>
            </a:avLst>
          </a:prstGeom>
          <a:solidFill>
            <a:schemeClr val="accent2"/>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600">
                <a:solidFill>
                  <a:schemeClr val="lt1"/>
                </a:solidFill>
                <a:latin typeface="Calibri"/>
                <a:ea typeface="Calibri"/>
                <a:cs typeface="Calibri"/>
                <a:sym typeface="Calibri"/>
              </a:rPr>
              <a:t>Le formateur construit grâce à sa boîte à outils un déroulé pédagogique approprié au groupe pour atteindre le niveau d’exigence minimum attendu</a:t>
            </a:r>
            <a:endParaRPr/>
          </a:p>
        </p:txBody>
      </p:sp>
      <p:sp>
        <p:nvSpPr>
          <p:cNvPr id="402" name="Google Shape;402;p27"/>
          <p:cNvSpPr/>
          <p:nvPr/>
        </p:nvSpPr>
        <p:spPr>
          <a:xfrm>
            <a:off x="3090600" y="1859845"/>
            <a:ext cx="1563058" cy="1871414"/>
          </a:xfrm>
          <a:prstGeom prst="roundRect">
            <a:avLst>
              <a:gd fmla="val 16667" name="adj"/>
            </a:avLst>
          </a:prstGeom>
          <a:solidFill>
            <a:srgbClr val="C0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600">
                <a:solidFill>
                  <a:schemeClr val="lt1"/>
                </a:solidFill>
                <a:latin typeface="Calibri"/>
                <a:ea typeface="Calibri"/>
                <a:cs typeface="Calibri"/>
                <a:sym typeface="Calibri"/>
              </a:rPr>
              <a:t>Augmentation des possibilités pédagogiques</a:t>
            </a:r>
            <a:endParaRPr/>
          </a:p>
        </p:txBody>
      </p:sp>
      <p:sp>
        <p:nvSpPr>
          <p:cNvPr descr="RÃ©sultat de recherche d'images pour &quot;panneau attention&quot;" id="403" name="Google Shape;403;p27"/>
          <p:cNvSpPr/>
          <p:nvPr/>
        </p:nvSpPr>
        <p:spPr>
          <a:xfrm>
            <a:off x="168275" y="-182563"/>
            <a:ext cx="304800" cy="5836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Times New Roman"/>
              <a:buNone/>
            </a:pPr>
            <a:r>
              <a:t/>
            </a:r>
            <a:endParaRPr sz="16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8"/>
          <p:cNvSpPr txBox="1"/>
          <p:nvPr>
            <p:ph type="title"/>
          </p:nvPr>
        </p:nvSpPr>
        <p:spPr>
          <a:xfrm>
            <a:off x="-36513" y="6350"/>
            <a:ext cx="4968876" cy="4699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000"/>
              <a:buFont typeface="Calibri"/>
              <a:buNone/>
            </a:pPr>
            <a:r>
              <a:rPr lang="fr-FR" sz="2000">
                <a:solidFill>
                  <a:schemeClr val="lt1"/>
                </a:solidFill>
                <a:latin typeface="Calibri"/>
                <a:ea typeface="Calibri"/>
                <a:cs typeface="Calibri"/>
                <a:sym typeface="Calibri"/>
              </a:rPr>
              <a:t>De l’APC au développement des compétences</a:t>
            </a:r>
            <a:endParaRPr/>
          </a:p>
        </p:txBody>
      </p:sp>
      <p:sp>
        <p:nvSpPr>
          <p:cNvPr id="409" name="Google Shape;409;p28"/>
          <p:cNvSpPr txBox="1"/>
          <p:nvPr/>
        </p:nvSpPr>
        <p:spPr>
          <a:xfrm>
            <a:off x="7092950" y="6462713"/>
            <a:ext cx="2016125" cy="422275"/>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fr-FR" sz="1800">
                <a:solidFill>
                  <a:schemeClr val="lt1"/>
                </a:solidFill>
                <a:latin typeface="Calibri"/>
                <a:ea typeface="Calibri"/>
                <a:cs typeface="Calibri"/>
                <a:sym typeface="Calibri"/>
              </a:rPr>
              <a:t>FOR ACC - PICFOR</a:t>
            </a:r>
            <a:endParaRPr/>
          </a:p>
        </p:txBody>
      </p:sp>
      <p:sp>
        <p:nvSpPr>
          <p:cNvPr id="410" name="Google Shape;410;p28"/>
          <p:cNvSpPr txBox="1"/>
          <p:nvPr/>
        </p:nvSpPr>
        <p:spPr>
          <a:xfrm>
            <a:off x="5364163" y="6700838"/>
            <a:ext cx="2087562"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600"/>
              <a:buFont typeface="Times New Roman"/>
              <a:buNone/>
            </a:pPr>
            <a:r>
              <a:rPr lang="fr-FR" sz="600">
                <a:solidFill>
                  <a:schemeClr val="dk1"/>
                </a:solidFill>
                <a:latin typeface="Times New Roman"/>
                <a:ea typeface="Times New Roman"/>
                <a:cs typeface="Times New Roman"/>
                <a:sym typeface="Times New Roman"/>
              </a:rPr>
              <a:t>copyright LE HENAFF(c) 2018, tout droits réservés</a:t>
            </a:r>
            <a:endParaRPr/>
          </a:p>
        </p:txBody>
      </p:sp>
      <p:sp>
        <p:nvSpPr>
          <p:cNvPr id="411" name="Google Shape;411;p28"/>
          <p:cNvSpPr txBox="1"/>
          <p:nvPr/>
        </p:nvSpPr>
        <p:spPr>
          <a:xfrm>
            <a:off x="3433763" y="4891088"/>
            <a:ext cx="444500" cy="200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B0F0"/>
              </a:buClr>
              <a:buSzPts val="800"/>
              <a:buFont typeface="Times New Roman"/>
              <a:buNone/>
            </a:pPr>
            <a:r>
              <a:rPr b="1" lang="fr-FR" sz="800">
                <a:solidFill>
                  <a:srgbClr val="00B0F0"/>
                </a:solidFill>
                <a:latin typeface="Times New Roman"/>
                <a:ea typeface="Times New Roman"/>
                <a:cs typeface="Times New Roman"/>
                <a:sym typeface="Times New Roman"/>
              </a:rPr>
              <a:t>APP</a:t>
            </a:r>
            <a:endParaRPr/>
          </a:p>
          <a:p>
            <a:pPr indent="0" lvl="0" marL="0" marR="0" rtl="0" algn="l">
              <a:spcBef>
                <a:spcPts val="0"/>
              </a:spcBef>
              <a:spcAft>
                <a:spcPts val="0"/>
              </a:spcAft>
              <a:buClr>
                <a:srgbClr val="00B0F0"/>
              </a:buClr>
              <a:buSzPts val="800"/>
              <a:buFont typeface="Times New Roman"/>
              <a:buNone/>
            </a:pPr>
            <a:r>
              <a:rPr b="1" lang="fr-FR" sz="800">
                <a:solidFill>
                  <a:srgbClr val="00B0F0"/>
                </a:solidFill>
                <a:latin typeface="Times New Roman"/>
                <a:ea typeface="Times New Roman"/>
                <a:cs typeface="Times New Roman"/>
                <a:sym typeface="Times New Roman"/>
              </a:rPr>
              <a:t>APP</a:t>
            </a:r>
            <a:endParaRPr/>
          </a:p>
        </p:txBody>
      </p:sp>
      <p:sp>
        <p:nvSpPr>
          <p:cNvPr id="412" name="Google Shape;412;p28"/>
          <p:cNvSpPr txBox="1"/>
          <p:nvPr/>
        </p:nvSpPr>
        <p:spPr>
          <a:xfrm>
            <a:off x="2859088" y="5164138"/>
            <a:ext cx="444500" cy="1254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B0F0"/>
              </a:buClr>
              <a:buSzPts val="800"/>
              <a:buFont typeface="Times New Roman"/>
              <a:buNone/>
            </a:pPr>
            <a:r>
              <a:rPr b="1" lang="fr-FR" sz="800">
                <a:solidFill>
                  <a:srgbClr val="00B0F0"/>
                </a:solidFill>
                <a:latin typeface="Times New Roman"/>
                <a:ea typeface="Times New Roman"/>
                <a:cs typeface="Times New Roman"/>
                <a:sym typeface="Times New Roman"/>
              </a:rPr>
              <a:t>APP</a:t>
            </a:r>
            <a:endParaRPr/>
          </a:p>
        </p:txBody>
      </p:sp>
      <p:sp>
        <p:nvSpPr>
          <p:cNvPr id="413" name="Google Shape;413;p28"/>
          <p:cNvSpPr txBox="1"/>
          <p:nvPr/>
        </p:nvSpPr>
        <p:spPr>
          <a:xfrm>
            <a:off x="2414588" y="5291138"/>
            <a:ext cx="444500" cy="12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030A0"/>
              </a:buClr>
              <a:buSzPts val="800"/>
              <a:buFont typeface="Times New Roman"/>
              <a:buNone/>
            </a:pPr>
            <a:r>
              <a:rPr b="1" lang="fr-FR" sz="800">
                <a:solidFill>
                  <a:srgbClr val="7030A0"/>
                </a:solidFill>
                <a:latin typeface="Times New Roman"/>
                <a:ea typeface="Times New Roman"/>
                <a:cs typeface="Times New Roman"/>
                <a:sym typeface="Times New Roman"/>
              </a:rPr>
              <a:t>MSP</a:t>
            </a:r>
            <a:endParaRPr/>
          </a:p>
        </p:txBody>
      </p:sp>
      <p:cxnSp>
        <p:nvCxnSpPr>
          <p:cNvPr id="414" name="Google Shape;414;p28"/>
          <p:cNvCxnSpPr>
            <a:endCxn id="415" idx="1"/>
          </p:cNvCxnSpPr>
          <p:nvPr/>
        </p:nvCxnSpPr>
        <p:spPr>
          <a:xfrm>
            <a:off x="811288" y="5702944"/>
            <a:ext cx="4067100" cy="57300"/>
          </a:xfrm>
          <a:prstGeom prst="straightConnector1">
            <a:avLst/>
          </a:prstGeom>
          <a:noFill/>
          <a:ln cap="flat" cmpd="sng" w="28575">
            <a:solidFill>
              <a:srgbClr val="4A7DBA"/>
            </a:solidFill>
            <a:prstDash val="solid"/>
            <a:round/>
            <a:headEnd len="sm" w="sm" type="none"/>
            <a:tailEnd len="med" w="med" type="stealth"/>
          </a:ln>
        </p:spPr>
      </p:cxnSp>
      <p:cxnSp>
        <p:nvCxnSpPr>
          <p:cNvPr id="416" name="Google Shape;416;p28"/>
          <p:cNvCxnSpPr/>
          <p:nvPr/>
        </p:nvCxnSpPr>
        <p:spPr>
          <a:xfrm flipH="1" rot="10800000">
            <a:off x="1803400" y="3582988"/>
            <a:ext cx="34925" cy="2500312"/>
          </a:xfrm>
          <a:prstGeom prst="straightConnector1">
            <a:avLst/>
          </a:prstGeom>
          <a:noFill/>
          <a:ln cap="flat" cmpd="sng" w="28575">
            <a:solidFill>
              <a:srgbClr val="4A7DBA"/>
            </a:solidFill>
            <a:prstDash val="solid"/>
            <a:round/>
            <a:headEnd len="sm" w="sm" type="none"/>
            <a:tailEnd len="med" w="med" type="stealth"/>
          </a:ln>
        </p:spPr>
      </p:cxnSp>
      <p:sp>
        <p:nvSpPr>
          <p:cNvPr id="417" name="Google Shape;417;p28"/>
          <p:cNvSpPr/>
          <p:nvPr/>
        </p:nvSpPr>
        <p:spPr>
          <a:xfrm flipH="1" rot="10410493">
            <a:off x="-1912938" y="2492375"/>
            <a:ext cx="6319838" cy="2986088"/>
          </a:xfrm>
          <a:prstGeom prst="arc">
            <a:avLst>
              <a:gd fmla="val 15824938" name="adj1"/>
              <a:gd fmla="val 21174185" name="adj2"/>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p:txBody>
      </p:sp>
      <p:sp>
        <p:nvSpPr>
          <p:cNvPr id="418" name="Google Shape;418;p28"/>
          <p:cNvSpPr txBox="1"/>
          <p:nvPr/>
        </p:nvSpPr>
        <p:spPr>
          <a:xfrm>
            <a:off x="107950" y="5219700"/>
            <a:ext cx="1306513" cy="338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800"/>
              <a:buFont typeface="Times New Roman"/>
              <a:buNone/>
            </a:pPr>
            <a:r>
              <a:rPr lang="fr-FR" sz="800">
                <a:solidFill>
                  <a:schemeClr val="dk1"/>
                </a:solidFill>
                <a:latin typeface="Times New Roman"/>
                <a:ea typeface="Times New Roman"/>
                <a:cs typeface="Times New Roman"/>
                <a:sym typeface="Times New Roman"/>
              </a:rPr>
              <a:t>Compétence et capacité initiale à l’embauche</a:t>
            </a:r>
            <a:endParaRPr/>
          </a:p>
        </p:txBody>
      </p:sp>
      <p:sp>
        <p:nvSpPr>
          <p:cNvPr id="419" name="Google Shape;419;p28"/>
          <p:cNvSpPr txBox="1"/>
          <p:nvPr/>
        </p:nvSpPr>
        <p:spPr>
          <a:xfrm>
            <a:off x="768350" y="4676775"/>
            <a:ext cx="1306513" cy="12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800"/>
              <a:buFont typeface="Times New Roman"/>
              <a:buNone/>
            </a:pPr>
            <a:r>
              <a:rPr lang="fr-FR" sz="800">
                <a:solidFill>
                  <a:schemeClr val="dk1"/>
                </a:solidFill>
                <a:latin typeface="Times New Roman"/>
                <a:ea typeface="Times New Roman"/>
                <a:cs typeface="Times New Roman"/>
                <a:sym typeface="Times New Roman"/>
              </a:rPr>
              <a:t>Diagnostic en début de formation</a:t>
            </a:r>
            <a:endParaRPr/>
          </a:p>
        </p:txBody>
      </p:sp>
      <p:cxnSp>
        <p:nvCxnSpPr>
          <p:cNvPr id="420" name="Google Shape;420;p28"/>
          <p:cNvCxnSpPr/>
          <p:nvPr/>
        </p:nvCxnSpPr>
        <p:spPr>
          <a:xfrm>
            <a:off x="1247775" y="5362575"/>
            <a:ext cx="538163" cy="26988"/>
          </a:xfrm>
          <a:prstGeom prst="straightConnector1">
            <a:avLst/>
          </a:prstGeom>
          <a:noFill/>
          <a:ln cap="flat" cmpd="sng" w="9525">
            <a:solidFill>
              <a:srgbClr val="4A7DBA"/>
            </a:solidFill>
            <a:prstDash val="solid"/>
            <a:round/>
            <a:headEnd len="sm" w="sm" type="none"/>
            <a:tailEnd len="med" w="med" type="stealth"/>
          </a:ln>
        </p:spPr>
      </p:cxnSp>
      <p:cxnSp>
        <p:nvCxnSpPr>
          <p:cNvPr id="421" name="Google Shape;421;p28"/>
          <p:cNvCxnSpPr/>
          <p:nvPr/>
        </p:nvCxnSpPr>
        <p:spPr>
          <a:xfrm>
            <a:off x="1420813" y="4953000"/>
            <a:ext cx="931862" cy="322263"/>
          </a:xfrm>
          <a:prstGeom prst="straightConnector1">
            <a:avLst/>
          </a:prstGeom>
          <a:noFill/>
          <a:ln cap="flat" cmpd="sng" w="9525">
            <a:solidFill>
              <a:srgbClr val="4A7DBA"/>
            </a:solidFill>
            <a:prstDash val="solid"/>
            <a:round/>
            <a:headEnd len="sm" w="sm" type="none"/>
            <a:tailEnd len="med" w="med" type="stealth"/>
          </a:ln>
        </p:spPr>
      </p:cxnSp>
      <p:cxnSp>
        <p:nvCxnSpPr>
          <p:cNvPr id="422" name="Google Shape;422;p28"/>
          <p:cNvCxnSpPr/>
          <p:nvPr/>
        </p:nvCxnSpPr>
        <p:spPr>
          <a:xfrm>
            <a:off x="1595438" y="4430713"/>
            <a:ext cx="2535237" cy="0"/>
          </a:xfrm>
          <a:prstGeom prst="straightConnector1">
            <a:avLst/>
          </a:prstGeom>
          <a:noFill/>
          <a:ln cap="flat" cmpd="sng" w="28575">
            <a:solidFill>
              <a:srgbClr val="00B050"/>
            </a:solidFill>
            <a:prstDash val="dash"/>
            <a:round/>
            <a:headEnd len="sm" w="sm" type="none"/>
            <a:tailEnd len="sm" w="sm" type="none"/>
          </a:ln>
        </p:spPr>
      </p:cxnSp>
      <p:cxnSp>
        <p:nvCxnSpPr>
          <p:cNvPr id="423" name="Google Shape;423;p28"/>
          <p:cNvCxnSpPr/>
          <p:nvPr/>
        </p:nvCxnSpPr>
        <p:spPr>
          <a:xfrm rot="10800000">
            <a:off x="4130675" y="4387850"/>
            <a:ext cx="0" cy="1733550"/>
          </a:xfrm>
          <a:prstGeom prst="straightConnector1">
            <a:avLst/>
          </a:prstGeom>
          <a:noFill/>
          <a:ln cap="flat" cmpd="sng" w="28575">
            <a:solidFill>
              <a:srgbClr val="00B050"/>
            </a:solidFill>
            <a:prstDash val="dash"/>
            <a:round/>
            <a:headEnd len="sm" w="sm" type="none"/>
            <a:tailEnd len="sm" w="sm" type="none"/>
          </a:ln>
        </p:spPr>
      </p:cxnSp>
      <p:cxnSp>
        <p:nvCxnSpPr>
          <p:cNvPr id="424" name="Google Shape;424;p28"/>
          <p:cNvCxnSpPr/>
          <p:nvPr/>
        </p:nvCxnSpPr>
        <p:spPr>
          <a:xfrm rot="10800000">
            <a:off x="2414588" y="5321300"/>
            <a:ext cx="17462" cy="846138"/>
          </a:xfrm>
          <a:prstGeom prst="straightConnector1">
            <a:avLst/>
          </a:prstGeom>
          <a:noFill/>
          <a:ln cap="flat" cmpd="sng" w="28575">
            <a:solidFill>
              <a:srgbClr val="00B050"/>
            </a:solidFill>
            <a:prstDash val="dash"/>
            <a:round/>
            <a:headEnd len="sm" w="sm" type="none"/>
            <a:tailEnd len="sm" w="sm" type="none"/>
          </a:ln>
        </p:spPr>
      </p:cxnSp>
      <p:sp>
        <p:nvSpPr>
          <p:cNvPr id="425" name="Google Shape;425;p28"/>
          <p:cNvSpPr txBox="1"/>
          <p:nvPr/>
        </p:nvSpPr>
        <p:spPr>
          <a:xfrm>
            <a:off x="793750" y="4065588"/>
            <a:ext cx="1452563" cy="3381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800"/>
              <a:buFont typeface="Times New Roman"/>
              <a:buNone/>
            </a:pPr>
            <a:r>
              <a:rPr lang="fr-FR" sz="800">
                <a:solidFill>
                  <a:schemeClr val="dk1"/>
                </a:solidFill>
                <a:latin typeface="Times New Roman"/>
                <a:ea typeface="Times New Roman"/>
                <a:cs typeface="Times New Roman"/>
                <a:sym typeface="Times New Roman"/>
              </a:rPr>
              <a:t>Niveau attendu en fin de formation</a:t>
            </a:r>
            <a:endParaRPr/>
          </a:p>
        </p:txBody>
      </p:sp>
      <p:sp>
        <p:nvSpPr>
          <p:cNvPr id="426" name="Google Shape;426;p28"/>
          <p:cNvSpPr/>
          <p:nvPr/>
        </p:nvSpPr>
        <p:spPr>
          <a:xfrm rot="5400000">
            <a:off x="1990725" y="6022975"/>
            <a:ext cx="254000" cy="628650"/>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p:txBody>
      </p:sp>
      <p:sp>
        <p:nvSpPr>
          <p:cNvPr id="427" name="Google Shape;427;p28"/>
          <p:cNvSpPr/>
          <p:nvPr/>
        </p:nvSpPr>
        <p:spPr>
          <a:xfrm rot="-5400000">
            <a:off x="3114675" y="5278438"/>
            <a:ext cx="254000" cy="1778000"/>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p:txBody>
      </p:sp>
      <p:sp>
        <p:nvSpPr>
          <p:cNvPr id="428" name="Google Shape;428;p28"/>
          <p:cNvSpPr txBox="1"/>
          <p:nvPr/>
        </p:nvSpPr>
        <p:spPr>
          <a:xfrm>
            <a:off x="2466975" y="5743575"/>
            <a:ext cx="1663700" cy="127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00"/>
              <a:buFont typeface="Times New Roman"/>
              <a:buNone/>
            </a:pPr>
            <a:r>
              <a:rPr lang="fr-FR" sz="800">
                <a:solidFill>
                  <a:schemeClr val="dk1"/>
                </a:solidFill>
                <a:latin typeface="Times New Roman"/>
                <a:ea typeface="Times New Roman"/>
                <a:cs typeface="Times New Roman"/>
                <a:sym typeface="Times New Roman"/>
              </a:rPr>
              <a:t>Centre de formation</a:t>
            </a:r>
            <a:endParaRPr/>
          </a:p>
        </p:txBody>
      </p:sp>
      <p:sp>
        <p:nvSpPr>
          <p:cNvPr id="429" name="Google Shape;429;p28"/>
          <p:cNvSpPr txBox="1"/>
          <p:nvPr/>
        </p:nvSpPr>
        <p:spPr>
          <a:xfrm>
            <a:off x="1733550" y="5759450"/>
            <a:ext cx="628650" cy="127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00"/>
              <a:buFont typeface="Times New Roman"/>
              <a:buNone/>
            </a:pPr>
            <a:r>
              <a:rPr lang="fr-FR" sz="800">
                <a:solidFill>
                  <a:schemeClr val="dk1"/>
                </a:solidFill>
                <a:latin typeface="Times New Roman"/>
                <a:ea typeface="Times New Roman"/>
                <a:cs typeface="Times New Roman"/>
                <a:sym typeface="Times New Roman"/>
              </a:rPr>
              <a:t>CIS</a:t>
            </a:r>
            <a:endParaRPr/>
          </a:p>
        </p:txBody>
      </p:sp>
      <p:cxnSp>
        <p:nvCxnSpPr>
          <p:cNvPr id="430" name="Google Shape;430;p28"/>
          <p:cNvCxnSpPr/>
          <p:nvPr/>
        </p:nvCxnSpPr>
        <p:spPr>
          <a:xfrm>
            <a:off x="2414588" y="5326063"/>
            <a:ext cx="469900" cy="0"/>
          </a:xfrm>
          <a:prstGeom prst="straightConnector1">
            <a:avLst/>
          </a:prstGeom>
          <a:noFill/>
          <a:ln cap="flat" cmpd="sng" w="38100">
            <a:solidFill>
              <a:srgbClr val="7030A0"/>
            </a:solidFill>
            <a:prstDash val="solid"/>
            <a:round/>
            <a:headEnd len="sm" w="sm" type="none"/>
            <a:tailEnd len="sm" w="sm" type="none"/>
          </a:ln>
        </p:spPr>
      </p:cxnSp>
      <p:cxnSp>
        <p:nvCxnSpPr>
          <p:cNvPr id="431" name="Google Shape;431;p28"/>
          <p:cNvCxnSpPr/>
          <p:nvPr/>
        </p:nvCxnSpPr>
        <p:spPr>
          <a:xfrm>
            <a:off x="2884488" y="5151438"/>
            <a:ext cx="0" cy="173037"/>
          </a:xfrm>
          <a:prstGeom prst="straightConnector1">
            <a:avLst/>
          </a:prstGeom>
          <a:noFill/>
          <a:ln cap="flat" cmpd="sng" w="38100">
            <a:solidFill>
              <a:srgbClr val="00B0F0"/>
            </a:solidFill>
            <a:prstDash val="solid"/>
            <a:round/>
            <a:headEnd len="sm" w="sm" type="none"/>
            <a:tailEnd len="sm" w="sm" type="none"/>
          </a:ln>
        </p:spPr>
      </p:cxnSp>
      <p:cxnSp>
        <p:nvCxnSpPr>
          <p:cNvPr id="432" name="Google Shape;432;p28"/>
          <p:cNvCxnSpPr/>
          <p:nvPr/>
        </p:nvCxnSpPr>
        <p:spPr>
          <a:xfrm rot="10800000">
            <a:off x="3433763" y="4894263"/>
            <a:ext cx="0" cy="282575"/>
          </a:xfrm>
          <a:prstGeom prst="straightConnector1">
            <a:avLst/>
          </a:prstGeom>
          <a:noFill/>
          <a:ln cap="flat" cmpd="sng" w="38100">
            <a:solidFill>
              <a:srgbClr val="00B0F0"/>
            </a:solidFill>
            <a:prstDash val="solid"/>
            <a:round/>
            <a:headEnd len="sm" w="sm" type="none"/>
            <a:tailEnd len="sm" w="sm" type="none"/>
          </a:ln>
        </p:spPr>
      </p:cxnSp>
      <p:cxnSp>
        <p:nvCxnSpPr>
          <p:cNvPr id="433" name="Google Shape;433;p28"/>
          <p:cNvCxnSpPr/>
          <p:nvPr/>
        </p:nvCxnSpPr>
        <p:spPr>
          <a:xfrm>
            <a:off x="2884488" y="5170488"/>
            <a:ext cx="549275" cy="6350"/>
          </a:xfrm>
          <a:prstGeom prst="straightConnector1">
            <a:avLst/>
          </a:prstGeom>
          <a:noFill/>
          <a:ln cap="flat" cmpd="sng" w="38100">
            <a:solidFill>
              <a:srgbClr val="5F497A"/>
            </a:solidFill>
            <a:prstDash val="solid"/>
            <a:round/>
            <a:headEnd len="sm" w="sm" type="none"/>
            <a:tailEnd len="sm" w="sm" type="none"/>
          </a:ln>
        </p:spPr>
      </p:cxnSp>
      <p:cxnSp>
        <p:nvCxnSpPr>
          <p:cNvPr id="434" name="Google Shape;434;p28"/>
          <p:cNvCxnSpPr/>
          <p:nvPr/>
        </p:nvCxnSpPr>
        <p:spPr>
          <a:xfrm rot="10800000">
            <a:off x="3911600" y="4441825"/>
            <a:ext cx="0" cy="460375"/>
          </a:xfrm>
          <a:prstGeom prst="straightConnector1">
            <a:avLst/>
          </a:prstGeom>
          <a:noFill/>
          <a:ln cap="flat" cmpd="sng" w="38100">
            <a:solidFill>
              <a:srgbClr val="00B0F0"/>
            </a:solidFill>
            <a:prstDash val="solid"/>
            <a:round/>
            <a:headEnd len="sm" w="sm" type="none"/>
            <a:tailEnd len="sm" w="sm" type="none"/>
          </a:ln>
        </p:spPr>
      </p:cxnSp>
      <p:cxnSp>
        <p:nvCxnSpPr>
          <p:cNvPr id="435" name="Google Shape;435;p28"/>
          <p:cNvCxnSpPr/>
          <p:nvPr/>
        </p:nvCxnSpPr>
        <p:spPr>
          <a:xfrm>
            <a:off x="3902075" y="4430713"/>
            <a:ext cx="228600" cy="0"/>
          </a:xfrm>
          <a:prstGeom prst="straightConnector1">
            <a:avLst/>
          </a:prstGeom>
          <a:noFill/>
          <a:ln cap="flat" cmpd="sng" w="38100">
            <a:solidFill>
              <a:srgbClr val="5F497A"/>
            </a:solidFill>
            <a:prstDash val="solid"/>
            <a:round/>
            <a:headEnd len="sm" w="sm" type="none"/>
            <a:tailEnd len="sm" w="sm" type="none"/>
          </a:ln>
        </p:spPr>
      </p:cxnSp>
      <p:sp>
        <p:nvSpPr>
          <p:cNvPr id="436" name="Google Shape;436;p28"/>
          <p:cNvSpPr txBox="1"/>
          <p:nvPr/>
        </p:nvSpPr>
        <p:spPr>
          <a:xfrm>
            <a:off x="3800475" y="4217988"/>
            <a:ext cx="444500" cy="12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030A0"/>
              </a:buClr>
              <a:buSzPts val="800"/>
              <a:buFont typeface="Times New Roman"/>
              <a:buNone/>
            </a:pPr>
            <a:r>
              <a:rPr b="1" lang="fr-FR" sz="800">
                <a:solidFill>
                  <a:srgbClr val="7030A0"/>
                </a:solidFill>
                <a:latin typeface="Times New Roman"/>
                <a:ea typeface="Times New Roman"/>
                <a:cs typeface="Times New Roman"/>
                <a:sym typeface="Times New Roman"/>
              </a:rPr>
              <a:t>MSP</a:t>
            </a:r>
            <a:endParaRPr/>
          </a:p>
        </p:txBody>
      </p:sp>
      <p:sp>
        <p:nvSpPr>
          <p:cNvPr id="437" name="Google Shape;437;p28"/>
          <p:cNvSpPr txBox="1"/>
          <p:nvPr/>
        </p:nvSpPr>
        <p:spPr>
          <a:xfrm>
            <a:off x="2936875" y="4995863"/>
            <a:ext cx="444500" cy="1254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030A0"/>
              </a:buClr>
              <a:buSzPts val="800"/>
              <a:buFont typeface="Times New Roman"/>
              <a:buNone/>
            </a:pPr>
            <a:r>
              <a:rPr b="1" lang="fr-FR" sz="800">
                <a:solidFill>
                  <a:srgbClr val="7030A0"/>
                </a:solidFill>
                <a:latin typeface="Times New Roman"/>
                <a:ea typeface="Times New Roman"/>
                <a:cs typeface="Times New Roman"/>
                <a:sym typeface="Times New Roman"/>
              </a:rPr>
              <a:t>MSP</a:t>
            </a:r>
            <a:endParaRPr/>
          </a:p>
        </p:txBody>
      </p:sp>
      <p:sp>
        <p:nvSpPr>
          <p:cNvPr id="438" name="Google Shape;438;p28"/>
          <p:cNvSpPr txBox="1"/>
          <p:nvPr/>
        </p:nvSpPr>
        <p:spPr>
          <a:xfrm>
            <a:off x="3538538" y="4527550"/>
            <a:ext cx="444500" cy="12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B0F0"/>
              </a:buClr>
              <a:buSzPts val="800"/>
              <a:buFont typeface="Times New Roman"/>
              <a:buNone/>
            </a:pPr>
            <a:r>
              <a:rPr b="1" lang="fr-FR" sz="800">
                <a:solidFill>
                  <a:srgbClr val="00B0F0"/>
                </a:solidFill>
                <a:latin typeface="Times New Roman"/>
                <a:ea typeface="Times New Roman"/>
                <a:cs typeface="Times New Roman"/>
                <a:sym typeface="Times New Roman"/>
              </a:rPr>
              <a:t>APP</a:t>
            </a:r>
            <a:endParaRPr/>
          </a:p>
        </p:txBody>
      </p:sp>
      <p:sp>
        <p:nvSpPr>
          <p:cNvPr id="439" name="Google Shape;439;p28"/>
          <p:cNvSpPr txBox="1"/>
          <p:nvPr/>
        </p:nvSpPr>
        <p:spPr>
          <a:xfrm>
            <a:off x="5002213" y="3781425"/>
            <a:ext cx="3201987" cy="12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B0F0"/>
              </a:buClr>
              <a:buSzPts val="800"/>
              <a:buFont typeface="Times New Roman"/>
              <a:buNone/>
            </a:pPr>
            <a:r>
              <a:rPr b="1" lang="fr-FR" sz="800">
                <a:solidFill>
                  <a:srgbClr val="00B0F0"/>
                </a:solidFill>
                <a:latin typeface="Times New Roman"/>
                <a:ea typeface="Times New Roman"/>
                <a:cs typeface="Times New Roman"/>
                <a:sym typeface="Times New Roman"/>
              </a:rPr>
              <a:t>APP : Atelier de pédagogie personnalisé: cours théorique, carrefour des techniques,……..</a:t>
            </a:r>
            <a:endParaRPr/>
          </a:p>
        </p:txBody>
      </p:sp>
      <p:sp>
        <p:nvSpPr>
          <p:cNvPr id="440" name="Google Shape;440;p28"/>
          <p:cNvSpPr txBox="1"/>
          <p:nvPr/>
        </p:nvSpPr>
        <p:spPr>
          <a:xfrm>
            <a:off x="5000625" y="3582988"/>
            <a:ext cx="3201988" cy="12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030A0"/>
              </a:buClr>
              <a:buSzPts val="800"/>
              <a:buFont typeface="Times New Roman"/>
              <a:buNone/>
            </a:pPr>
            <a:r>
              <a:rPr b="1" lang="fr-FR" sz="800">
                <a:solidFill>
                  <a:srgbClr val="7030A0"/>
                </a:solidFill>
                <a:latin typeface="Times New Roman"/>
                <a:ea typeface="Times New Roman"/>
                <a:cs typeface="Times New Roman"/>
                <a:sym typeface="Times New Roman"/>
              </a:rPr>
              <a:t>MSP: Mise en situation professionnel : cas concret, manœuvre, ……</a:t>
            </a:r>
            <a:endParaRPr/>
          </a:p>
        </p:txBody>
      </p:sp>
      <p:sp>
        <p:nvSpPr>
          <p:cNvPr id="441" name="Google Shape;441;p28"/>
          <p:cNvSpPr txBox="1"/>
          <p:nvPr/>
        </p:nvSpPr>
        <p:spPr>
          <a:xfrm>
            <a:off x="1327150" y="6445250"/>
            <a:ext cx="1295400"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E36C09"/>
                </a:solidFill>
                <a:latin typeface="Calibri"/>
                <a:ea typeface="Calibri"/>
                <a:cs typeface="Calibri"/>
                <a:sym typeface="Calibri"/>
              </a:rPr>
              <a:t>Avant  préparation aux stages</a:t>
            </a:r>
            <a:endParaRPr/>
          </a:p>
        </p:txBody>
      </p:sp>
      <p:sp>
        <p:nvSpPr>
          <p:cNvPr id="442" name="Google Shape;442;p28"/>
          <p:cNvSpPr txBox="1"/>
          <p:nvPr/>
        </p:nvSpPr>
        <p:spPr>
          <a:xfrm>
            <a:off x="2517775" y="6167438"/>
            <a:ext cx="1439863" cy="127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E36C09"/>
                </a:solidFill>
                <a:latin typeface="Calibri"/>
                <a:ea typeface="Calibri"/>
                <a:cs typeface="Calibri"/>
                <a:sym typeface="Calibri"/>
              </a:rPr>
              <a:t>Pendant le stage</a:t>
            </a:r>
            <a:endParaRPr/>
          </a:p>
        </p:txBody>
      </p:sp>
      <p:sp>
        <p:nvSpPr>
          <p:cNvPr id="443" name="Google Shape;443;p28"/>
          <p:cNvSpPr txBox="1"/>
          <p:nvPr/>
        </p:nvSpPr>
        <p:spPr>
          <a:xfrm>
            <a:off x="3902075" y="6445250"/>
            <a:ext cx="1295400"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E36C09"/>
                </a:solidFill>
                <a:latin typeface="Calibri"/>
                <a:ea typeface="Calibri"/>
                <a:cs typeface="Calibri"/>
                <a:sym typeface="Calibri"/>
              </a:rPr>
              <a:t>Accompagnement après le stage</a:t>
            </a:r>
            <a:endParaRPr/>
          </a:p>
        </p:txBody>
      </p:sp>
      <p:sp>
        <p:nvSpPr>
          <p:cNvPr id="444" name="Google Shape;444;p28"/>
          <p:cNvSpPr txBox="1"/>
          <p:nvPr/>
        </p:nvSpPr>
        <p:spPr>
          <a:xfrm>
            <a:off x="4140200" y="5759450"/>
            <a:ext cx="784225"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00"/>
              <a:buFont typeface="Times New Roman"/>
              <a:buNone/>
            </a:pPr>
            <a:r>
              <a:rPr lang="fr-FR" sz="800">
                <a:solidFill>
                  <a:schemeClr val="dk1"/>
                </a:solidFill>
                <a:latin typeface="Times New Roman"/>
                <a:ea typeface="Times New Roman"/>
                <a:cs typeface="Times New Roman"/>
                <a:sym typeface="Times New Roman"/>
              </a:rPr>
              <a:t>CIS</a:t>
            </a:r>
            <a:endParaRPr/>
          </a:p>
          <a:p>
            <a:pPr indent="0" lvl="0" marL="0" marR="0" rtl="0" algn="ctr">
              <a:spcBef>
                <a:spcPts val="0"/>
              </a:spcBef>
              <a:spcAft>
                <a:spcPts val="0"/>
              </a:spcAft>
              <a:buClr>
                <a:schemeClr val="dk1"/>
              </a:buClr>
              <a:buSzPts val="800"/>
              <a:buFont typeface="Times New Roman"/>
              <a:buNone/>
            </a:pPr>
            <a:r>
              <a:rPr lang="fr-FR" sz="800">
                <a:solidFill>
                  <a:schemeClr val="dk1"/>
                </a:solidFill>
                <a:latin typeface="Times New Roman"/>
                <a:ea typeface="Times New Roman"/>
                <a:cs typeface="Times New Roman"/>
                <a:sym typeface="Times New Roman"/>
              </a:rPr>
              <a:t>+</a:t>
            </a:r>
            <a:endParaRPr/>
          </a:p>
          <a:p>
            <a:pPr indent="0" lvl="0" marL="0" marR="0" rtl="0" algn="ctr">
              <a:spcBef>
                <a:spcPts val="0"/>
              </a:spcBef>
              <a:spcAft>
                <a:spcPts val="0"/>
              </a:spcAft>
              <a:buClr>
                <a:schemeClr val="dk1"/>
              </a:buClr>
              <a:buSzPts val="800"/>
              <a:buFont typeface="Times New Roman"/>
              <a:buNone/>
            </a:pPr>
            <a:r>
              <a:rPr lang="fr-FR" sz="800">
                <a:solidFill>
                  <a:schemeClr val="dk1"/>
                </a:solidFill>
                <a:latin typeface="Times New Roman"/>
                <a:ea typeface="Times New Roman"/>
                <a:cs typeface="Times New Roman"/>
                <a:sym typeface="Times New Roman"/>
              </a:rPr>
              <a:t>Interventions</a:t>
            </a:r>
            <a:endParaRPr/>
          </a:p>
        </p:txBody>
      </p:sp>
      <p:sp>
        <p:nvSpPr>
          <p:cNvPr id="445" name="Google Shape;445;p28"/>
          <p:cNvSpPr txBox="1"/>
          <p:nvPr/>
        </p:nvSpPr>
        <p:spPr>
          <a:xfrm>
            <a:off x="3146425" y="4699000"/>
            <a:ext cx="892175" cy="12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030A0"/>
              </a:buClr>
              <a:buSzPts val="800"/>
              <a:buFont typeface="Times New Roman"/>
              <a:buNone/>
            </a:pPr>
            <a:r>
              <a:rPr b="1" lang="fr-FR" sz="800">
                <a:solidFill>
                  <a:srgbClr val="7030A0"/>
                </a:solidFill>
                <a:latin typeface="Times New Roman"/>
                <a:ea typeface="Times New Roman"/>
                <a:cs typeface="Times New Roman"/>
                <a:sym typeface="Times New Roman"/>
              </a:rPr>
              <a:t>MSP - MSP</a:t>
            </a:r>
            <a:endParaRPr/>
          </a:p>
        </p:txBody>
      </p:sp>
      <p:cxnSp>
        <p:nvCxnSpPr>
          <p:cNvPr id="446" name="Google Shape;446;p28"/>
          <p:cNvCxnSpPr/>
          <p:nvPr/>
        </p:nvCxnSpPr>
        <p:spPr>
          <a:xfrm>
            <a:off x="3433763" y="4894263"/>
            <a:ext cx="468312" cy="3175"/>
          </a:xfrm>
          <a:prstGeom prst="straightConnector1">
            <a:avLst/>
          </a:prstGeom>
          <a:noFill/>
          <a:ln cap="flat" cmpd="sng" w="38100">
            <a:solidFill>
              <a:srgbClr val="5F497A"/>
            </a:solidFill>
            <a:prstDash val="solid"/>
            <a:round/>
            <a:headEnd len="sm" w="sm" type="none"/>
            <a:tailEnd len="sm" w="sm" type="none"/>
          </a:ln>
        </p:spPr>
      </p:cxnSp>
      <p:sp>
        <p:nvSpPr>
          <p:cNvPr id="447" name="Google Shape;447;p28"/>
          <p:cNvSpPr/>
          <p:nvPr/>
        </p:nvSpPr>
        <p:spPr>
          <a:xfrm>
            <a:off x="4645025" y="3430588"/>
            <a:ext cx="279400" cy="742950"/>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descr="RÃ©sultat de recherche d'images pour &quot;panneau attention&quot;" id="448" name="Google Shape;448;p28"/>
          <p:cNvSpPr/>
          <p:nvPr/>
        </p:nvSpPr>
        <p:spPr>
          <a:xfrm>
            <a:off x="168275" y="-1825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pic>
        <p:nvPicPr>
          <p:cNvPr id="449" name="Google Shape;449;p28"/>
          <p:cNvPicPr preferRelativeResize="0"/>
          <p:nvPr/>
        </p:nvPicPr>
        <p:blipFill rotWithShape="1">
          <a:blip r:embed="rId3">
            <a:alphaModFix/>
          </a:blip>
          <a:srcRect b="0" l="0" r="0" t="0"/>
          <a:stretch/>
        </p:blipFill>
        <p:spPr>
          <a:xfrm>
            <a:off x="6184600" y="4418228"/>
            <a:ext cx="1555069" cy="1359830"/>
          </a:xfrm>
          <a:prstGeom prst="rect">
            <a:avLst/>
          </a:prstGeom>
          <a:noFill/>
          <a:ln>
            <a:noFill/>
          </a:ln>
        </p:spPr>
      </p:pic>
      <p:sp>
        <p:nvSpPr>
          <p:cNvPr id="450" name="Google Shape;450;p28"/>
          <p:cNvSpPr/>
          <p:nvPr/>
        </p:nvSpPr>
        <p:spPr>
          <a:xfrm>
            <a:off x="600225" y="889000"/>
            <a:ext cx="7602388" cy="2012950"/>
          </a:xfrm>
          <a:prstGeom prst="roundRect">
            <a:avLst>
              <a:gd fmla="val 16667" name="adj"/>
            </a:avLst>
          </a:prstGeom>
          <a:solidFill>
            <a:srgbClr val="C0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1400">
                <a:solidFill>
                  <a:schemeClr val="lt1"/>
                </a:solidFill>
                <a:latin typeface="Calibri"/>
                <a:ea typeface="Calibri"/>
                <a:cs typeface="Calibri"/>
                <a:sym typeface="Calibri"/>
              </a:rPr>
              <a:t>Le groupe +1 à 2 apprenants représente celui d’un équipage  avec son matériel par formateur.</a:t>
            </a:r>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r>
              <a:rPr lang="fr-FR" sz="1400">
                <a:solidFill>
                  <a:schemeClr val="lt1"/>
                </a:solidFill>
                <a:latin typeface="Calibri"/>
                <a:ea typeface="Calibri"/>
                <a:cs typeface="Calibri"/>
                <a:sym typeface="Calibri"/>
              </a:rPr>
              <a:t>Les phases de débriefing n’ont d’intérêt que pour le groupe ayant réalisé l’action.</a:t>
            </a:r>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r>
              <a:rPr lang="fr-FR" sz="1400">
                <a:solidFill>
                  <a:schemeClr val="lt1"/>
                </a:solidFill>
                <a:latin typeface="Calibri"/>
                <a:ea typeface="Calibri"/>
                <a:cs typeface="Calibri"/>
                <a:sym typeface="Calibri"/>
              </a:rPr>
              <a:t>L’utilisation de cours théoriques ou de démonstration sont mises en place si la situation d’apprentissage sert aux apprenants.</a:t>
            </a:r>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r>
              <a:rPr lang="fr-FR" sz="1400">
                <a:solidFill>
                  <a:schemeClr val="lt1"/>
                </a:solidFill>
                <a:latin typeface="Calibri"/>
                <a:ea typeface="Calibri"/>
                <a:cs typeface="Calibri"/>
                <a:sym typeface="Calibri"/>
              </a:rPr>
              <a:t>L’apprenant en action apprend toujours mieux que dans un modèle passif de cours théorique.</a:t>
            </a:r>
            <a:endParaRPr/>
          </a:p>
        </p:txBody>
      </p:sp>
      <p:sp>
        <p:nvSpPr>
          <p:cNvPr id="415" name="Google Shape;415;p28"/>
          <p:cNvSpPr txBox="1"/>
          <p:nvPr/>
        </p:nvSpPr>
        <p:spPr>
          <a:xfrm>
            <a:off x="4878388" y="5529263"/>
            <a:ext cx="846137" cy="4619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E36C09"/>
                </a:solidFill>
                <a:latin typeface="Calibri"/>
                <a:ea typeface="Calibri"/>
                <a:cs typeface="Calibri"/>
                <a:sym typeface="Calibri"/>
              </a:rPr>
              <a:t>Formation tout au long de la carrière</a:t>
            </a:r>
            <a:endParaRPr/>
          </a:p>
        </p:txBody>
      </p:sp>
      <p:grpSp>
        <p:nvGrpSpPr>
          <p:cNvPr id="451" name="Google Shape;451;p28"/>
          <p:cNvGrpSpPr/>
          <p:nvPr/>
        </p:nvGrpSpPr>
        <p:grpSpPr>
          <a:xfrm>
            <a:off x="4016376" y="6165850"/>
            <a:ext cx="1203324" cy="298450"/>
            <a:chOff x="4016376" y="6165304"/>
            <a:chExt cx="1203771" cy="298996"/>
          </a:xfrm>
        </p:grpSpPr>
        <p:sp>
          <p:nvSpPr>
            <p:cNvPr id="452" name="Google Shape;452;p28"/>
            <p:cNvSpPr/>
            <p:nvPr/>
          </p:nvSpPr>
          <p:spPr>
            <a:xfrm rot="5400000">
              <a:off x="4421948" y="5804263"/>
              <a:ext cx="254465" cy="1065609"/>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p:txBody>
        </p:sp>
        <p:sp>
          <p:nvSpPr>
            <p:cNvPr id="453" name="Google Shape;453;p28"/>
            <p:cNvSpPr/>
            <p:nvPr/>
          </p:nvSpPr>
          <p:spPr>
            <a:xfrm>
              <a:off x="4859651" y="6165304"/>
              <a:ext cx="360496" cy="2353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400">
                  <a:solidFill>
                    <a:schemeClr val="dk1"/>
                  </a:solidFill>
                  <a:latin typeface="Calibri"/>
                  <a:ea typeface="Calibri"/>
                  <a:cs typeface="Calibri"/>
                  <a:sym typeface="Calibri"/>
                </a:rPr>
                <a:t>…</a:t>
              </a:r>
              <a:endParaRPr/>
            </a:p>
          </p:txBody>
        </p:sp>
      </p:grpSp>
      <p:sp>
        <p:nvSpPr>
          <p:cNvPr id="454" name="Google Shape;454;p28"/>
          <p:cNvSpPr txBox="1"/>
          <p:nvPr/>
        </p:nvSpPr>
        <p:spPr>
          <a:xfrm>
            <a:off x="1852613" y="3440113"/>
            <a:ext cx="844550" cy="4619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E36C09"/>
                </a:solidFill>
                <a:latin typeface="Calibri"/>
                <a:ea typeface="Calibri"/>
                <a:cs typeface="Calibri"/>
                <a:sym typeface="Calibri"/>
              </a:rPr>
              <a:t>Développement des compétences</a:t>
            </a:r>
            <a:endParaRPr/>
          </a:p>
        </p:txBody>
      </p:sp>
      <p:sp>
        <p:nvSpPr>
          <p:cNvPr id="455" name="Google Shape;455;p28"/>
          <p:cNvSpPr txBox="1"/>
          <p:nvPr/>
        </p:nvSpPr>
        <p:spPr>
          <a:xfrm>
            <a:off x="3878263" y="3621088"/>
            <a:ext cx="846137" cy="3381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E36C09"/>
                </a:solidFill>
                <a:latin typeface="Calibri"/>
                <a:ea typeface="Calibri"/>
                <a:cs typeface="Calibri"/>
                <a:sym typeface="Calibri"/>
              </a:rPr>
              <a:t>Montée en compétences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9"/>
          <p:cNvSpPr txBox="1"/>
          <p:nvPr/>
        </p:nvSpPr>
        <p:spPr>
          <a:xfrm>
            <a:off x="4608004" y="3564305"/>
            <a:ext cx="61206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00B0F0"/>
                </a:solidFill>
                <a:latin typeface="Calibri"/>
                <a:ea typeface="Calibri"/>
                <a:cs typeface="Calibri"/>
                <a:sym typeface="Calibri"/>
              </a:rPr>
              <a:t>APP</a:t>
            </a:r>
            <a:endParaRPr/>
          </a:p>
          <a:p>
            <a:pPr indent="0" lvl="0" marL="0" marR="0" rtl="0" algn="l">
              <a:spcBef>
                <a:spcPts val="0"/>
              </a:spcBef>
              <a:spcAft>
                <a:spcPts val="0"/>
              </a:spcAft>
              <a:buNone/>
            </a:pPr>
            <a:r>
              <a:rPr b="1" lang="fr-FR" sz="1600">
                <a:solidFill>
                  <a:srgbClr val="00B0F0"/>
                </a:solidFill>
                <a:latin typeface="Calibri"/>
                <a:ea typeface="Calibri"/>
                <a:cs typeface="Calibri"/>
                <a:sym typeface="Calibri"/>
              </a:rPr>
              <a:t>APP</a:t>
            </a:r>
            <a:endParaRPr/>
          </a:p>
        </p:txBody>
      </p:sp>
      <p:sp>
        <p:nvSpPr>
          <p:cNvPr id="461" name="Google Shape;461;p29"/>
          <p:cNvSpPr txBox="1"/>
          <p:nvPr/>
        </p:nvSpPr>
        <p:spPr>
          <a:xfrm>
            <a:off x="3815917" y="4026550"/>
            <a:ext cx="61206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00B0F0"/>
                </a:solidFill>
                <a:latin typeface="Calibri"/>
                <a:ea typeface="Calibri"/>
                <a:cs typeface="Calibri"/>
                <a:sym typeface="Calibri"/>
              </a:rPr>
              <a:t>APP</a:t>
            </a:r>
            <a:endParaRPr/>
          </a:p>
        </p:txBody>
      </p:sp>
      <p:sp>
        <p:nvSpPr>
          <p:cNvPr id="462" name="Google Shape;462;p29"/>
          <p:cNvSpPr txBox="1"/>
          <p:nvPr/>
        </p:nvSpPr>
        <p:spPr>
          <a:xfrm>
            <a:off x="3203849" y="4242574"/>
            <a:ext cx="61206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7030A0"/>
                </a:solidFill>
                <a:latin typeface="Calibri"/>
                <a:ea typeface="Calibri"/>
                <a:cs typeface="Calibri"/>
                <a:sym typeface="Calibri"/>
              </a:rPr>
              <a:t>MSP</a:t>
            </a:r>
            <a:endParaRPr/>
          </a:p>
        </p:txBody>
      </p:sp>
      <p:sp>
        <p:nvSpPr>
          <p:cNvPr id="463" name="Google Shape;463;p29"/>
          <p:cNvSpPr txBox="1"/>
          <p:nvPr>
            <p:ph type="title"/>
          </p:nvPr>
        </p:nvSpPr>
        <p:spPr>
          <a:xfrm>
            <a:off x="-36512" y="-27384"/>
            <a:ext cx="3480353" cy="998984"/>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Calibri"/>
              <a:buNone/>
            </a:pPr>
            <a:r>
              <a:rPr lang="fr-FR" sz="2800">
                <a:solidFill>
                  <a:schemeClr val="lt1"/>
                </a:solidFill>
                <a:latin typeface="Calibri"/>
                <a:ea typeface="Calibri"/>
                <a:cs typeface="Calibri"/>
                <a:sym typeface="Calibri"/>
              </a:rPr>
              <a:t>Qu’est ce qu’un parcours de formation ?</a:t>
            </a:r>
            <a:endParaRPr/>
          </a:p>
        </p:txBody>
      </p:sp>
      <p:cxnSp>
        <p:nvCxnSpPr>
          <p:cNvPr id="464" name="Google Shape;464;p29"/>
          <p:cNvCxnSpPr/>
          <p:nvPr/>
        </p:nvCxnSpPr>
        <p:spPr>
          <a:xfrm>
            <a:off x="899593" y="4941168"/>
            <a:ext cx="5904656" cy="0"/>
          </a:xfrm>
          <a:prstGeom prst="straightConnector1">
            <a:avLst/>
          </a:prstGeom>
          <a:noFill/>
          <a:ln cap="flat" cmpd="sng" w="28575">
            <a:solidFill>
              <a:srgbClr val="4A7DBA"/>
            </a:solidFill>
            <a:prstDash val="solid"/>
            <a:round/>
            <a:headEnd len="sm" w="sm" type="none"/>
            <a:tailEnd len="med" w="med" type="stealth"/>
          </a:ln>
        </p:spPr>
      </p:cxnSp>
      <p:cxnSp>
        <p:nvCxnSpPr>
          <p:cNvPr id="465" name="Google Shape;465;p29"/>
          <p:cNvCxnSpPr/>
          <p:nvPr/>
        </p:nvCxnSpPr>
        <p:spPr>
          <a:xfrm flipH="1" rot="10800000">
            <a:off x="2362633" y="1340768"/>
            <a:ext cx="49128" cy="4248470"/>
          </a:xfrm>
          <a:prstGeom prst="straightConnector1">
            <a:avLst/>
          </a:prstGeom>
          <a:noFill/>
          <a:ln cap="flat" cmpd="sng" w="28575">
            <a:solidFill>
              <a:srgbClr val="4A7DBA"/>
            </a:solidFill>
            <a:prstDash val="solid"/>
            <a:round/>
            <a:headEnd len="sm" w="sm" type="none"/>
            <a:tailEnd len="med" w="med" type="stealth"/>
          </a:ln>
        </p:spPr>
      </p:cxnSp>
      <p:sp>
        <p:nvSpPr>
          <p:cNvPr id="466" name="Google Shape;466;p29"/>
          <p:cNvSpPr/>
          <p:nvPr/>
        </p:nvSpPr>
        <p:spPr>
          <a:xfrm flipH="1" rot="10410493">
            <a:off x="-2753455" y="-512277"/>
            <a:ext cx="8701763" cy="5075403"/>
          </a:xfrm>
          <a:prstGeom prst="arc">
            <a:avLst>
              <a:gd fmla="val 15824938" name="adj1"/>
              <a:gd fmla="val 21174185" name="adj2"/>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29"/>
          <p:cNvSpPr txBox="1"/>
          <p:nvPr/>
        </p:nvSpPr>
        <p:spPr>
          <a:xfrm>
            <a:off x="6143250" y="1823720"/>
            <a:ext cx="197006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Développement  des compétences</a:t>
            </a:r>
            <a:endParaRPr/>
          </a:p>
        </p:txBody>
      </p:sp>
      <p:sp>
        <p:nvSpPr>
          <p:cNvPr id="468" name="Google Shape;468;p29"/>
          <p:cNvSpPr txBox="1"/>
          <p:nvPr/>
        </p:nvSpPr>
        <p:spPr>
          <a:xfrm>
            <a:off x="17495" y="3942062"/>
            <a:ext cx="18002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chemeClr val="dk1"/>
                </a:solidFill>
                <a:latin typeface="Calibri"/>
                <a:ea typeface="Calibri"/>
                <a:cs typeface="Calibri"/>
                <a:sym typeface="Calibri"/>
              </a:rPr>
              <a:t>Compétence et capacité initiale</a:t>
            </a:r>
            <a:endParaRPr/>
          </a:p>
        </p:txBody>
      </p:sp>
      <p:sp>
        <p:nvSpPr>
          <p:cNvPr id="469" name="Google Shape;469;p29"/>
          <p:cNvSpPr txBox="1"/>
          <p:nvPr/>
        </p:nvSpPr>
        <p:spPr>
          <a:xfrm>
            <a:off x="467544" y="3140968"/>
            <a:ext cx="18002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chemeClr val="dk1"/>
                </a:solidFill>
                <a:latin typeface="Calibri"/>
                <a:ea typeface="Calibri"/>
                <a:cs typeface="Calibri"/>
                <a:sym typeface="Calibri"/>
              </a:rPr>
              <a:t>Diagnostic en début de formation</a:t>
            </a:r>
            <a:endParaRPr/>
          </a:p>
        </p:txBody>
      </p:sp>
      <p:cxnSp>
        <p:nvCxnSpPr>
          <p:cNvPr id="470" name="Google Shape;470;p29"/>
          <p:cNvCxnSpPr/>
          <p:nvPr/>
        </p:nvCxnSpPr>
        <p:spPr>
          <a:xfrm>
            <a:off x="1597426" y="4365104"/>
            <a:ext cx="742327" cy="46747"/>
          </a:xfrm>
          <a:prstGeom prst="straightConnector1">
            <a:avLst/>
          </a:prstGeom>
          <a:noFill/>
          <a:ln cap="flat" cmpd="sng" w="9525">
            <a:solidFill>
              <a:srgbClr val="4A7DBA"/>
            </a:solidFill>
            <a:prstDash val="solid"/>
            <a:round/>
            <a:headEnd len="sm" w="sm" type="none"/>
            <a:tailEnd len="med" w="med" type="stealth"/>
          </a:ln>
        </p:spPr>
      </p:cxnSp>
      <p:cxnSp>
        <p:nvCxnSpPr>
          <p:cNvPr id="471" name="Google Shape;471;p29"/>
          <p:cNvCxnSpPr/>
          <p:nvPr/>
        </p:nvCxnSpPr>
        <p:spPr>
          <a:xfrm>
            <a:off x="1835697" y="3669700"/>
            <a:ext cx="1283217" cy="547648"/>
          </a:xfrm>
          <a:prstGeom prst="straightConnector1">
            <a:avLst/>
          </a:prstGeom>
          <a:noFill/>
          <a:ln cap="flat" cmpd="sng" w="9525">
            <a:solidFill>
              <a:srgbClr val="4A7DBA"/>
            </a:solidFill>
            <a:prstDash val="solid"/>
            <a:round/>
            <a:headEnd len="sm" w="sm" type="none"/>
            <a:tailEnd len="med" w="med" type="stealth"/>
          </a:ln>
        </p:spPr>
      </p:cxnSp>
      <p:cxnSp>
        <p:nvCxnSpPr>
          <p:cNvPr id="472" name="Google Shape;472;p29"/>
          <p:cNvCxnSpPr/>
          <p:nvPr/>
        </p:nvCxnSpPr>
        <p:spPr>
          <a:xfrm>
            <a:off x="2077574" y="2780928"/>
            <a:ext cx="3489612" cy="0"/>
          </a:xfrm>
          <a:prstGeom prst="straightConnector1">
            <a:avLst/>
          </a:prstGeom>
          <a:noFill/>
          <a:ln cap="flat" cmpd="sng" w="28575">
            <a:solidFill>
              <a:srgbClr val="00B050"/>
            </a:solidFill>
            <a:prstDash val="dash"/>
            <a:round/>
            <a:headEnd len="sm" w="sm" type="none"/>
            <a:tailEnd len="sm" w="sm" type="none"/>
          </a:ln>
        </p:spPr>
      </p:cxnSp>
      <p:cxnSp>
        <p:nvCxnSpPr>
          <p:cNvPr id="473" name="Google Shape;473;p29"/>
          <p:cNvCxnSpPr/>
          <p:nvPr/>
        </p:nvCxnSpPr>
        <p:spPr>
          <a:xfrm flipH="1" rot="10800000">
            <a:off x="5567186" y="2708920"/>
            <a:ext cx="2" cy="2945402"/>
          </a:xfrm>
          <a:prstGeom prst="straightConnector1">
            <a:avLst/>
          </a:prstGeom>
          <a:noFill/>
          <a:ln cap="flat" cmpd="sng" w="28575">
            <a:solidFill>
              <a:srgbClr val="00B050"/>
            </a:solidFill>
            <a:prstDash val="dash"/>
            <a:round/>
            <a:headEnd len="sm" w="sm" type="none"/>
            <a:tailEnd len="sm" w="sm" type="none"/>
          </a:ln>
        </p:spPr>
      </p:cxnSp>
      <p:cxnSp>
        <p:nvCxnSpPr>
          <p:cNvPr id="474" name="Google Shape;474;p29"/>
          <p:cNvCxnSpPr/>
          <p:nvPr/>
        </p:nvCxnSpPr>
        <p:spPr>
          <a:xfrm rot="10800000">
            <a:off x="3203849" y="4293712"/>
            <a:ext cx="25058" cy="1439542"/>
          </a:xfrm>
          <a:prstGeom prst="straightConnector1">
            <a:avLst/>
          </a:prstGeom>
          <a:noFill/>
          <a:ln cap="flat" cmpd="sng" w="28575">
            <a:solidFill>
              <a:srgbClr val="00B050"/>
            </a:solidFill>
            <a:prstDash val="dash"/>
            <a:round/>
            <a:headEnd len="sm" w="sm" type="none"/>
            <a:tailEnd len="sm" w="sm" type="none"/>
          </a:ln>
        </p:spPr>
      </p:cxnSp>
      <p:sp>
        <p:nvSpPr>
          <p:cNvPr id="475" name="Google Shape;475;p29"/>
          <p:cNvSpPr txBox="1"/>
          <p:nvPr/>
        </p:nvSpPr>
        <p:spPr>
          <a:xfrm>
            <a:off x="917595" y="2021939"/>
            <a:ext cx="156617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chemeClr val="dk1"/>
                </a:solidFill>
                <a:latin typeface="Calibri"/>
                <a:ea typeface="Calibri"/>
                <a:cs typeface="Calibri"/>
                <a:sym typeface="Calibri"/>
              </a:rPr>
              <a:t>Niveau attendu en fi n de formation</a:t>
            </a:r>
            <a:endParaRPr/>
          </a:p>
        </p:txBody>
      </p:sp>
      <p:sp>
        <p:nvSpPr>
          <p:cNvPr id="476" name="Google Shape;476;p29"/>
          <p:cNvSpPr/>
          <p:nvPr/>
        </p:nvSpPr>
        <p:spPr>
          <a:xfrm rot="5400000">
            <a:off x="2579746" y="5588151"/>
            <a:ext cx="432048" cy="866274"/>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29"/>
          <p:cNvSpPr/>
          <p:nvPr/>
        </p:nvSpPr>
        <p:spPr>
          <a:xfrm rot="5400000">
            <a:off x="5927226" y="5288281"/>
            <a:ext cx="432048" cy="1466013"/>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29"/>
          <p:cNvSpPr/>
          <p:nvPr/>
        </p:nvSpPr>
        <p:spPr>
          <a:xfrm rot="-5400000">
            <a:off x="4127026" y="4509118"/>
            <a:ext cx="432050" cy="2448274"/>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29"/>
          <p:cNvSpPr txBox="1"/>
          <p:nvPr/>
        </p:nvSpPr>
        <p:spPr>
          <a:xfrm>
            <a:off x="3275857" y="5013176"/>
            <a:ext cx="2291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chemeClr val="dk1"/>
                </a:solidFill>
                <a:latin typeface="Calibri"/>
                <a:ea typeface="Calibri"/>
                <a:cs typeface="Calibri"/>
                <a:sym typeface="Calibri"/>
              </a:rPr>
              <a:t>Centre de formation</a:t>
            </a:r>
            <a:endParaRPr/>
          </a:p>
        </p:txBody>
      </p:sp>
      <p:sp>
        <p:nvSpPr>
          <p:cNvPr id="480" name="Google Shape;480;p29"/>
          <p:cNvSpPr txBox="1"/>
          <p:nvPr/>
        </p:nvSpPr>
        <p:spPr>
          <a:xfrm>
            <a:off x="2267743" y="5038769"/>
            <a:ext cx="86409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chemeClr val="dk1"/>
                </a:solidFill>
                <a:latin typeface="Calibri"/>
                <a:ea typeface="Calibri"/>
                <a:cs typeface="Calibri"/>
                <a:sym typeface="Calibri"/>
              </a:rPr>
              <a:t>CIS</a:t>
            </a:r>
            <a:endParaRPr/>
          </a:p>
        </p:txBody>
      </p:sp>
      <p:cxnSp>
        <p:nvCxnSpPr>
          <p:cNvPr id="481" name="Google Shape;481;p29"/>
          <p:cNvCxnSpPr/>
          <p:nvPr/>
        </p:nvCxnSpPr>
        <p:spPr>
          <a:xfrm>
            <a:off x="3203849" y="4301987"/>
            <a:ext cx="648072" cy="0"/>
          </a:xfrm>
          <a:prstGeom prst="straightConnector1">
            <a:avLst/>
          </a:prstGeom>
          <a:noFill/>
          <a:ln cap="flat" cmpd="sng" w="38100">
            <a:solidFill>
              <a:srgbClr val="7030A0"/>
            </a:solidFill>
            <a:prstDash val="solid"/>
            <a:round/>
            <a:headEnd len="sm" w="sm" type="none"/>
            <a:tailEnd len="sm" w="sm" type="none"/>
          </a:ln>
        </p:spPr>
      </p:cxnSp>
      <p:cxnSp>
        <p:nvCxnSpPr>
          <p:cNvPr id="482" name="Google Shape;482;p29"/>
          <p:cNvCxnSpPr/>
          <p:nvPr/>
        </p:nvCxnSpPr>
        <p:spPr>
          <a:xfrm flipH="1">
            <a:off x="3851921" y="4005064"/>
            <a:ext cx="1" cy="296235"/>
          </a:xfrm>
          <a:prstGeom prst="straightConnector1">
            <a:avLst/>
          </a:prstGeom>
          <a:noFill/>
          <a:ln cap="flat" cmpd="sng" w="38100">
            <a:solidFill>
              <a:srgbClr val="00B0F0"/>
            </a:solidFill>
            <a:prstDash val="solid"/>
            <a:round/>
            <a:headEnd len="sm" w="sm" type="none"/>
            <a:tailEnd len="sm" w="sm" type="none"/>
          </a:ln>
        </p:spPr>
      </p:cxnSp>
      <p:cxnSp>
        <p:nvCxnSpPr>
          <p:cNvPr id="483" name="Google Shape;483;p29"/>
          <p:cNvCxnSpPr/>
          <p:nvPr/>
        </p:nvCxnSpPr>
        <p:spPr>
          <a:xfrm rot="10800000">
            <a:off x="4608005" y="3568660"/>
            <a:ext cx="0" cy="479411"/>
          </a:xfrm>
          <a:prstGeom prst="straightConnector1">
            <a:avLst/>
          </a:prstGeom>
          <a:noFill/>
          <a:ln cap="flat" cmpd="sng" w="38100">
            <a:solidFill>
              <a:srgbClr val="00B0F0"/>
            </a:solidFill>
            <a:prstDash val="solid"/>
            <a:round/>
            <a:headEnd len="sm" w="sm" type="none"/>
            <a:tailEnd len="sm" w="sm" type="none"/>
          </a:ln>
        </p:spPr>
      </p:cxnSp>
      <p:cxnSp>
        <p:nvCxnSpPr>
          <p:cNvPr id="484" name="Google Shape;484;p29"/>
          <p:cNvCxnSpPr/>
          <p:nvPr/>
        </p:nvCxnSpPr>
        <p:spPr>
          <a:xfrm>
            <a:off x="3851921" y="4037138"/>
            <a:ext cx="756084" cy="10933"/>
          </a:xfrm>
          <a:prstGeom prst="straightConnector1">
            <a:avLst/>
          </a:prstGeom>
          <a:noFill/>
          <a:ln cap="flat" cmpd="sng" w="38100">
            <a:solidFill>
              <a:srgbClr val="5F497A"/>
            </a:solidFill>
            <a:prstDash val="solid"/>
            <a:round/>
            <a:headEnd len="sm" w="sm" type="none"/>
            <a:tailEnd len="sm" w="sm" type="none"/>
          </a:ln>
        </p:spPr>
      </p:cxnSp>
      <p:cxnSp>
        <p:nvCxnSpPr>
          <p:cNvPr id="485" name="Google Shape;485;p29"/>
          <p:cNvCxnSpPr/>
          <p:nvPr/>
        </p:nvCxnSpPr>
        <p:spPr>
          <a:xfrm rot="10800000">
            <a:off x="5265481" y="2799801"/>
            <a:ext cx="0" cy="783377"/>
          </a:xfrm>
          <a:prstGeom prst="straightConnector1">
            <a:avLst/>
          </a:prstGeom>
          <a:noFill/>
          <a:ln cap="flat" cmpd="sng" w="38100">
            <a:solidFill>
              <a:srgbClr val="00B0F0"/>
            </a:solidFill>
            <a:prstDash val="solid"/>
            <a:round/>
            <a:headEnd len="sm" w="sm" type="none"/>
            <a:tailEnd len="sm" w="sm" type="none"/>
          </a:ln>
        </p:spPr>
      </p:cxnSp>
      <p:cxnSp>
        <p:nvCxnSpPr>
          <p:cNvPr id="486" name="Google Shape;486;p29"/>
          <p:cNvCxnSpPr/>
          <p:nvPr/>
        </p:nvCxnSpPr>
        <p:spPr>
          <a:xfrm>
            <a:off x="5251583" y="2780928"/>
            <a:ext cx="315605" cy="0"/>
          </a:xfrm>
          <a:prstGeom prst="straightConnector1">
            <a:avLst/>
          </a:prstGeom>
          <a:noFill/>
          <a:ln cap="flat" cmpd="sng" w="38100">
            <a:solidFill>
              <a:srgbClr val="5F497A"/>
            </a:solidFill>
            <a:prstDash val="solid"/>
            <a:round/>
            <a:headEnd len="sm" w="sm" type="none"/>
            <a:tailEnd len="sm" w="sm" type="none"/>
          </a:ln>
        </p:spPr>
      </p:cxnSp>
      <p:sp>
        <p:nvSpPr>
          <p:cNvPr id="487" name="Google Shape;487;p29"/>
          <p:cNvSpPr txBox="1"/>
          <p:nvPr/>
        </p:nvSpPr>
        <p:spPr>
          <a:xfrm>
            <a:off x="5112061" y="2420888"/>
            <a:ext cx="61206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7030A0"/>
                </a:solidFill>
                <a:latin typeface="Calibri"/>
                <a:ea typeface="Calibri"/>
                <a:cs typeface="Calibri"/>
                <a:sym typeface="Calibri"/>
              </a:rPr>
              <a:t>MSP</a:t>
            </a:r>
            <a:endParaRPr/>
          </a:p>
        </p:txBody>
      </p:sp>
      <p:sp>
        <p:nvSpPr>
          <p:cNvPr id="488" name="Google Shape;488;p29"/>
          <p:cNvSpPr txBox="1"/>
          <p:nvPr/>
        </p:nvSpPr>
        <p:spPr>
          <a:xfrm>
            <a:off x="3923929" y="3740384"/>
            <a:ext cx="61206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7030A0"/>
                </a:solidFill>
                <a:latin typeface="Calibri"/>
                <a:ea typeface="Calibri"/>
                <a:cs typeface="Calibri"/>
                <a:sym typeface="Calibri"/>
              </a:rPr>
              <a:t>MSP</a:t>
            </a:r>
            <a:endParaRPr/>
          </a:p>
        </p:txBody>
      </p:sp>
      <p:sp>
        <p:nvSpPr>
          <p:cNvPr id="489" name="Google Shape;489;p29"/>
          <p:cNvSpPr txBox="1"/>
          <p:nvPr/>
        </p:nvSpPr>
        <p:spPr>
          <a:xfrm>
            <a:off x="4752020" y="2946430"/>
            <a:ext cx="61206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00B0F0"/>
                </a:solidFill>
                <a:latin typeface="Calibri"/>
                <a:ea typeface="Calibri"/>
                <a:cs typeface="Calibri"/>
                <a:sym typeface="Calibri"/>
              </a:rPr>
              <a:t>APP</a:t>
            </a:r>
            <a:endParaRPr/>
          </a:p>
        </p:txBody>
      </p:sp>
      <p:sp>
        <p:nvSpPr>
          <p:cNvPr id="490" name="Google Shape;490;p29"/>
          <p:cNvSpPr txBox="1"/>
          <p:nvPr/>
        </p:nvSpPr>
        <p:spPr>
          <a:xfrm>
            <a:off x="4139952" y="116632"/>
            <a:ext cx="440763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00B0F0"/>
                </a:solidFill>
                <a:latin typeface="Calibri"/>
                <a:ea typeface="Calibri"/>
                <a:cs typeface="Calibri"/>
                <a:sym typeface="Calibri"/>
              </a:rPr>
              <a:t>APP : Atelier de pédagogie personnalisé: cours théorique, carrefour des techniques,……..</a:t>
            </a:r>
            <a:endParaRPr/>
          </a:p>
        </p:txBody>
      </p:sp>
      <p:sp>
        <p:nvSpPr>
          <p:cNvPr id="491" name="Google Shape;491;p29"/>
          <p:cNvSpPr txBox="1"/>
          <p:nvPr/>
        </p:nvSpPr>
        <p:spPr>
          <a:xfrm>
            <a:off x="4139952" y="755993"/>
            <a:ext cx="440763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7030A0"/>
                </a:solidFill>
                <a:latin typeface="Calibri"/>
                <a:ea typeface="Calibri"/>
                <a:cs typeface="Calibri"/>
                <a:sym typeface="Calibri"/>
              </a:rPr>
              <a:t>MSP: Mise en situation professionnel : cas concret, manœuvre, ……</a:t>
            </a:r>
            <a:endParaRPr/>
          </a:p>
        </p:txBody>
      </p:sp>
      <p:sp>
        <p:nvSpPr>
          <p:cNvPr id="492" name="Google Shape;492;p29"/>
          <p:cNvSpPr txBox="1"/>
          <p:nvPr/>
        </p:nvSpPr>
        <p:spPr>
          <a:xfrm>
            <a:off x="1708547" y="6205954"/>
            <a:ext cx="178333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rgbClr val="E36C09"/>
                </a:solidFill>
                <a:latin typeface="Calibri"/>
                <a:ea typeface="Calibri"/>
                <a:cs typeface="Calibri"/>
                <a:sym typeface="Calibri"/>
              </a:rPr>
              <a:t>Avant la formation: préparation</a:t>
            </a:r>
            <a:endParaRPr/>
          </a:p>
        </p:txBody>
      </p:sp>
      <p:sp>
        <p:nvSpPr>
          <p:cNvPr id="493" name="Google Shape;493;p29"/>
          <p:cNvSpPr txBox="1"/>
          <p:nvPr/>
        </p:nvSpPr>
        <p:spPr>
          <a:xfrm>
            <a:off x="3347865" y="5733256"/>
            <a:ext cx="198165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rgbClr val="E36C09"/>
                </a:solidFill>
                <a:latin typeface="Calibri"/>
                <a:ea typeface="Calibri"/>
                <a:cs typeface="Calibri"/>
                <a:sym typeface="Calibri"/>
              </a:rPr>
              <a:t>Pendant le stage</a:t>
            </a:r>
            <a:endParaRPr/>
          </a:p>
        </p:txBody>
      </p:sp>
      <p:sp>
        <p:nvSpPr>
          <p:cNvPr id="494" name="Google Shape;494;p29"/>
          <p:cNvSpPr txBox="1"/>
          <p:nvPr/>
        </p:nvSpPr>
        <p:spPr>
          <a:xfrm>
            <a:off x="5251583" y="6205953"/>
            <a:ext cx="178333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rgbClr val="E36C09"/>
                </a:solidFill>
                <a:latin typeface="Calibri"/>
                <a:ea typeface="Calibri"/>
                <a:cs typeface="Calibri"/>
                <a:sym typeface="Calibri"/>
              </a:rPr>
              <a:t>Après la formation:  accompagnement</a:t>
            </a:r>
            <a:endParaRPr/>
          </a:p>
        </p:txBody>
      </p:sp>
      <p:sp>
        <p:nvSpPr>
          <p:cNvPr id="495" name="Google Shape;495;p29"/>
          <p:cNvSpPr txBox="1"/>
          <p:nvPr/>
        </p:nvSpPr>
        <p:spPr>
          <a:xfrm>
            <a:off x="5796136" y="5038769"/>
            <a:ext cx="76094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chemeClr val="dk1"/>
                </a:solidFill>
                <a:latin typeface="Calibri"/>
                <a:ea typeface="Calibri"/>
                <a:cs typeface="Calibri"/>
                <a:sym typeface="Calibri"/>
              </a:rPr>
              <a:t>CIS</a:t>
            </a:r>
            <a:endParaRPr/>
          </a:p>
        </p:txBody>
      </p:sp>
      <p:sp>
        <p:nvSpPr>
          <p:cNvPr id="496" name="Google Shape;496;p29"/>
          <p:cNvSpPr txBox="1"/>
          <p:nvPr/>
        </p:nvSpPr>
        <p:spPr>
          <a:xfrm>
            <a:off x="7164289" y="6462464"/>
            <a:ext cx="2016223" cy="42292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fr-FR" sz="1800">
                <a:solidFill>
                  <a:schemeClr val="lt1"/>
                </a:solidFill>
                <a:latin typeface="Calibri"/>
                <a:ea typeface="Calibri"/>
                <a:cs typeface="Calibri"/>
                <a:sym typeface="Calibri"/>
              </a:rPr>
              <a:t>FOR ACC – FOR CO</a:t>
            </a:r>
            <a:endParaRPr/>
          </a:p>
        </p:txBody>
      </p:sp>
      <p:sp>
        <p:nvSpPr>
          <p:cNvPr id="497" name="Google Shape;497;p29"/>
          <p:cNvSpPr txBox="1"/>
          <p:nvPr/>
        </p:nvSpPr>
        <p:spPr>
          <a:xfrm>
            <a:off x="4211960" y="3236774"/>
            <a:ext cx="122921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600">
                <a:solidFill>
                  <a:srgbClr val="7030A0"/>
                </a:solidFill>
                <a:latin typeface="Calibri"/>
                <a:ea typeface="Calibri"/>
                <a:cs typeface="Calibri"/>
                <a:sym typeface="Calibri"/>
              </a:rPr>
              <a:t>MSP - MSP</a:t>
            </a:r>
            <a:endParaRPr/>
          </a:p>
        </p:txBody>
      </p:sp>
      <p:cxnSp>
        <p:nvCxnSpPr>
          <p:cNvPr id="498" name="Google Shape;498;p29"/>
          <p:cNvCxnSpPr/>
          <p:nvPr/>
        </p:nvCxnSpPr>
        <p:spPr>
          <a:xfrm>
            <a:off x="4608005" y="3568660"/>
            <a:ext cx="643578" cy="6668"/>
          </a:xfrm>
          <a:prstGeom prst="straightConnector1">
            <a:avLst/>
          </a:prstGeom>
          <a:noFill/>
          <a:ln cap="flat" cmpd="sng" w="38100">
            <a:solidFill>
              <a:srgbClr val="5F497A"/>
            </a:solidFill>
            <a:prstDash val="solid"/>
            <a:round/>
            <a:headEnd len="sm" w="sm" type="none"/>
            <a:tailEnd len="sm" w="sm" type="none"/>
          </a:ln>
        </p:spPr>
      </p:cxnSp>
      <p:sp>
        <p:nvSpPr>
          <p:cNvPr id="499" name="Google Shape;499;p29"/>
          <p:cNvSpPr txBox="1"/>
          <p:nvPr/>
        </p:nvSpPr>
        <p:spPr>
          <a:xfrm>
            <a:off x="43696" y="6701234"/>
            <a:ext cx="2087562"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chemeClr val="dk1"/>
                </a:solidFill>
                <a:latin typeface="Calibri"/>
                <a:ea typeface="Calibri"/>
                <a:cs typeface="Calibri"/>
                <a:sym typeface="Calibri"/>
              </a:rPr>
              <a:t>copyright LE HENAFF(c) 2018, tout droits réservés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ctrTitle"/>
          </p:nvPr>
        </p:nvSpPr>
        <p:spPr>
          <a:xfrm>
            <a:off x="395536" y="476672"/>
            <a:ext cx="8352928" cy="59046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8000"/>
              <a:buFont typeface="Calibri"/>
              <a:buNone/>
            </a:pPr>
            <a:r>
              <a:rPr b="1" lang="fr-FR" sz="8000">
                <a:solidFill>
                  <a:srgbClr val="FF0000"/>
                </a:solidFill>
              </a:rPr>
              <a:t>Notions d’APC</a:t>
            </a:r>
            <a:br>
              <a:rPr b="1" lang="fr-FR" sz="8000">
                <a:solidFill>
                  <a:srgbClr val="FF0000"/>
                </a:solidFill>
              </a:rPr>
            </a:br>
            <a:r>
              <a:rPr b="1" lang="fr-FR" sz="6000">
                <a:solidFill>
                  <a:srgbClr val="92D050"/>
                </a:solidFill>
              </a:rPr>
              <a:t>formations développement des compétences </a:t>
            </a:r>
            <a:br>
              <a:rPr b="1" lang="fr-FR" sz="6000">
                <a:solidFill>
                  <a:srgbClr val="92D050"/>
                </a:solidFill>
              </a:rPr>
            </a:br>
            <a:r>
              <a:rPr b="1" lang="fr-FR" sz="6600">
                <a:solidFill>
                  <a:srgbClr val="FF0000"/>
                </a:solidFill>
              </a:rPr>
              <a:t>ACPRO FORAC COFOR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30"/>
          <p:cNvSpPr txBox="1"/>
          <p:nvPr/>
        </p:nvSpPr>
        <p:spPr>
          <a:xfrm>
            <a:off x="683568" y="2339588"/>
            <a:ext cx="1440160" cy="369332"/>
          </a:xfrm>
          <a:prstGeom prst="rect">
            <a:avLst/>
          </a:prstGeom>
          <a:solidFill>
            <a:schemeClr val="accent6"/>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Capacités</a:t>
            </a:r>
            <a:endParaRPr/>
          </a:p>
        </p:txBody>
      </p:sp>
      <p:sp>
        <p:nvSpPr>
          <p:cNvPr id="506" name="Google Shape;506;p30"/>
          <p:cNvSpPr txBox="1"/>
          <p:nvPr/>
        </p:nvSpPr>
        <p:spPr>
          <a:xfrm>
            <a:off x="3995936" y="2339588"/>
            <a:ext cx="1656184" cy="369332"/>
          </a:xfrm>
          <a:prstGeom prst="rect">
            <a:avLst/>
          </a:prstGeom>
          <a:solidFill>
            <a:schemeClr val="accent6"/>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Compétences</a:t>
            </a:r>
            <a:endParaRPr/>
          </a:p>
        </p:txBody>
      </p:sp>
      <p:sp>
        <p:nvSpPr>
          <p:cNvPr id="507" name="Google Shape;507;p30"/>
          <p:cNvSpPr txBox="1"/>
          <p:nvPr/>
        </p:nvSpPr>
        <p:spPr>
          <a:xfrm>
            <a:off x="2195736" y="6300028"/>
            <a:ext cx="4290863" cy="369332"/>
          </a:xfrm>
          <a:prstGeom prst="rect">
            <a:avLst/>
          </a:prstGeom>
          <a:solidFill>
            <a:schemeClr val="accent6"/>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Quel environnement d’apprentissage ?</a:t>
            </a:r>
            <a:endParaRPr/>
          </a:p>
        </p:txBody>
      </p:sp>
      <p:sp>
        <p:nvSpPr>
          <p:cNvPr id="508" name="Google Shape;508;p30"/>
          <p:cNvSpPr txBox="1"/>
          <p:nvPr/>
        </p:nvSpPr>
        <p:spPr>
          <a:xfrm>
            <a:off x="164704" y="2776860"/>
            <a:ext cx="2535088"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Savoirs : connaissances</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Savoirs  Faire : habiletés</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Savoirs être: attitude</a:t>
            </a:r>
            <a:endParaRPr/>
          </a:p>
          <a:p>
            <a:pPr indent="0" lvl="0" marL="0" marR="0" rtl="0" algn="ctr">
              <a:spcBef>
                <a:spcPts val="0"/>
              </a:spcBef>
              <a:spcAft>
                <a:spcPts val="0"/>
              </a:spcAft>
              <a:buNone/>
            </a:pPr>
            <a:r>
              <a:rPr b="1" lang="fr-FR" sz="18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Vécus</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Expérience</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Culture</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a:t>
            </a:r>
            <a:endParaRPr/>
          </a:p>
        </p:txBody>
      </p:sp>
      <p:sp>
        <p:nvSpPr>
          <p:cNvPr id="509" name="Google Shape;509;p30"/>
          <p:cNvSpPr/>
          <p:nvPr/>
        </p:nvSpPr>
        <p:spPr>
          <a:xfrm>
            <a:off x="1259632" y="5053826"/>
            <a:ext cx="108012" cy="319390"/>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30"/>
          <p:cNvSpPr/>
          <p:nvPr/>
        </p:nvSpPr>
        <p:spPr>
          <a:xfrm rot="5400000">
            <a:off x="1079612" y="3825044"/>
            <a:ext cx="432047" cy="2376264"/>
          </a:xfrm>
          <a:prstGeom prst="rightBrace">
            <a:avLst>
              <a:gd fmla="val 8333" name="adj1"/>
              <a:gd fmla="val 49359"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1" name="Google Shape;511;p30"/>
          <p:cNvSpPr txBox="1"/>
          <p:nvPr/>
        </p:nvSpPr>
        <p:spPr>
          <a:xfrm>
            <a:off x="539552" y="5302949"/>
            <a:ext cx="165618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Performance(s) attendue(s)</a:t>
            </a:r>
            <a:endParaRPr/>
          </a:p>
        </p:txBody>
      </p:sp>
      <p:sp>
        <p:nvSpPr>
          <p:cNvPr id="512" name="Google Shape;512;p30"/>
          <p:cNvSpPr txBox="1"/>
          <p:nvPr/>
        </p:nvSpPr>
        <p:spPr>
          <a:xfrm>
            <a:off x="3434681" y="2852936"/>
            <a:ext cx="2778694" cy="3046988"/>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    Observer</a:t>
            </a:r>
            <a:endParaRPr/>
          </a:p>
          <a:p>
            <a:pPr indent="0" lvl="0" marL="0" marR="0" rtl="0" algn="l">
              <a:spcBef>
                <a:spcPts val="600"/>
              </a:spcBef>
              <a:spcAft>
                <a:spcPts val="0"/>
              </a:spcAft>
              <a:buNone/>
            </a:pPr>
            <a:r>
              <a:rPr lang="fr-FR" sz="1800">
                <a:solidFill>
                  <a:schemeClr val="dk1"/>
                </a:solidFill>
                <a:latin typeface="Calibri"/>
                <a:ea typeface="Calibri"/>
                <a:cs typeface="Calibri"/>
                <a:sym typeface="Calibri"/>
              </a:rPr>
              <a:t>    </a:t>
            </a:r>
            <a:r>
              <a:rPr lang="fr-FR" sz="1800">
                <a:solidFill>
                  <a:srgbClr val="00B050"/>
                </a:solidFill>
                <a:latin typeface="Calibri"/>
                <a:ea typeface="Calibri"/>
                <a:cs typeface="Calibri"/>
                <a:sym typeface="Calibri"/>
              </a:rPr>
              <a:t>Prendre de l’information</a:t>
            </a:r>
            <a:endParaRPr/>
          </a:p>
          <a:p>
            <a:pPr indent="0" lvl="0" marL="0" marR="0" rtl="0" algn="l">
              <a:spcBef>
                <a:spcPts val="600"/>
              </a:spcBef>
              <a:spcAft>
                <a:spcPts val="0"/>
              </a:spcAft>
              <a:buNone/>
            </a:pPr>
            <a:r>
              <a:rPr lang="fr-FR" sz="1800">
                <a:solidFill>
                  <a:schemeClr val="dk1"/>
                </a:solidFill>
                <a:latin typeface="Calibri"/>
                <a:ea typeface="Calibri"/>
                <a:cs typeface="Calibri"/>
                <a:sym typeface="Calibri"/>
              </a:rPr>
              <a:t>    Analyser</a:t>
            </a:r>
            <a:endParaRPr/>
          </a:p>
          <a:p>
            <a:pPr indent="0" lvl="0" marL="0" marR="0" rtl="0" algn="l">
              <a:spcBef>
                <a:spcPts val="600"/>
              </a:spcBef>
              <a:spcAft>
                <a:spcPts val="0"/>
              </a:spcAft>
              <a:buNone/>
            </a:pPr>
            <a:r>
              <a:rPr lang="fr-FR" sz="1800">
                <a:solidFill>
                  <a:schemeClr val="dk1"/>
                </a:solidFill>
                <a:latin typeface="Calibri"/>
                <a:ea typeface="Calibri"/>
                <a:cs typeface="Calibri"/>
                <a:sym typeface="Calibri"/>
              </a:rPr>
              <a:t>    </a:t>
            </a:r>
            <a:r>
              <a:rPr lang="fr-FR" sz="1800">
                <a:solidFill>
                  <a:srgbClr val="00B050"/>
                </a:solidFill>
                <a:latin typeface="Calibri"/>
                <a:ea typeface="Calibri"/>
                <a:cs typeface="Calibri"/>
                <a:sym typeface="Calibri"/>
              </a:rPr>
              <a:t>Elaborer une stratégie</a:t>
            </a:r>
            <a:endParaRPr/>
          </a:p>
          <a:p>
            <a:pPr indent="0" lvl="0" marL="0" marR="0" rtl="0" algn="l">
              <a:spcBef>
                <a:spcPts val="600"/>
              </a:spcBef>
              <a:spcAft>
                <a:spcPts val="0"/>
              </a:spcAft>
              <a:buNone/>
            </a:pPr>
            <a:r>
              <a:rPr lang="fr-FR" sz="1800">
                <a:solidFill>
                  <a:schemeClr val="dk1"/>
                </a:solidFill>
                <a:latin typeface="Calibri"/>
                <a:ea typeface="Calibri"/>
                <a:cs typeface="Calibri"/>
                <a:sym typeface="Calibri"/>
              </a:rPr>
              <a:t>    Décider</a:t>
            </a:r>
            <a:endParaRPr/>
          </a:p>
          <a:p>
            <a:pPr indent="0" lvl="0" marL="0" marR="0" rtl="0" algn="l">
              <a:spcBef>
                <a:spcPts val="600"/>
              </a:spcBef>
              <a:spcAft>
                <a:spcPts val="0"/>
              </a:spcAft>
              <a:buNone/>
            </a:pPr>
            <a:r>
              <a:rPr lang="fr-FR" sz="1800">
                <a:solidFill>
                  <a:schemeClr val="dk1"/>
                </a:solidFill>
                <a:latin typeface="Calibri"/>
                <a:ea typeface="Calibri"/>
                <a:cs typeface="Calibri"/>
                <a:sym typeface="Calibri"/>
              </a:rPr>
              <a:t>     </a:t>
            </a:r>
            <a:r>
              <a:rPr lang="fr-FR" sz="1800">
                <a:solidFill>
                  <a:srgbClr val="00B050"/>
                </a:solidFill>
                <a:latin typeface="Calibri"/>
                <a:ea typeface="Calibri"/>
                <a:cs typeface="Calibri"/>
                <a:sym typeface="Calibri"/>
              </a:rPr>
              <a:t>Faire un choix</a:t>
            </a:r>
            <a:endParaRPr/>
          </a:p>
          <a:p>
            <a:pPr indent="0" lvl="0" marL="0" marR="0" rtl="0" algn="l">
              <a:spcBef>
                <a:spcPts val="600"/>
              </a:spcBef>
              <a:spcAft>
                <a:spcPts val="0"/>
              </a:spcAft>
              <a:buNone/>
            </a:pPr>
            <a:r>
              <a:rPr lang="fr-FR" sz="1800">
                <a:solidFill>
                  <a:schemeClr val="dk1"/>
                </a:solidFill>
                <a:latin typeface="Calibri"/>
                <a:ea typeface="Calibri"/>
                <a:cs typeface="Calibri"/>
                <a:sym typeface="Calibri"/>
              </a:rPr>
              <a:t>      Ch1 – Ch2 – Ch…</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Action</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a:t>
            </a:r>
            <a:r>
              <a:rPr lang="fr-FR" sz="1800">
                <a:solidFill>
                  <a:srgbClr val="00B050"/>
                </a:solidFill>
                <a:latin typeface="Calibri"/>
                <a:ea typeface="Calibri"/>
                <a:cs typeface="Calibri"/>
                <a:sym typeface="Calibri"/>
              </a:rPr>
              <a:t>Performance(s)</a:t>
            </a:r>
            <a:endParaRPr/>
          </a:p>
        </p:txBody>
      </p:sp>
      <p:cxnSp>
        <p:nvCxnSpPr>
          <p:cNvPr id="513" name="Google Shape;513;p30"/>
          <p:cNvCxnSpPr/>
          <p:nvPr/>
        </p:nvCxnSpPr>
        <p:spPr>
          <a:xfrm>
            <a:off x="2051720" y="5733256"/>
            <a:ext cx="1613793" cy="0"/>
          </a:xfrm>
          <a:prstGeom prst="straightConnector1">
            <a:avLst/>
          </a:prstGeom>
          <a:noFill/>
          <a:ln cap="flat" cmpd="sng" w="28575">
            <a:solidFill>
              <a:schemeClr val="dk1"/>
            </a:solidFill>
            <a:prstDash val="solid"/>
            <a:round/>
            <a:headEnd len="med" w="med" type="stealth"/>
            <a:tailEnd len="med" w="med" type="stealth"/>
          </a:ln>
        </p:spPr>
      </p:cxnSp>
      <p:sp>
        <p:nvSpPr>
          <p:cNvPr id="514" name="Google Shape;514;p30"/>
          <p:cNvSpPr/>
          <p:nvPr/>
        </p:nvSpPr>
        <p:spPr>
          <a:xfrm rot="5400000">
            <a:off x="4513768" y="1858600"/>
            <a:ext cx="332487" cy="8424936"/>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30"/>
          <p:cNvSpPr txBox="1"/>
          <p:nvPr/>
        </p:nvSpPr>
        <p:spPr>
          <a:xfrm>
            <a:off x="6948264" y="2636912"/>
            <a:ext cx="216024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    &gt; Environnement</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&gt; Matériels</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&gt; Humains</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&gt; Météo </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&gt; Jour / Nuit</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&gt; contexte(s)</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&gt; ……</a:t>
            </a:r>
            <a:endParaRPr/>
          </a:p>
        </p:txBody>
      </p:sp>
      <p:sp>
        <p:nvSpPr>
          <p:cNvPr id="516" name="Google Shape;516;p30"/>
          <p:cNvSpPr/>
          <p:nvPr/>
        </p:nvSpPr>
        <p:spPr>
          <a:xfrm flipH="1" rot="5400000">
            <a:off x="4083623" y="-3036041"/>
            <a:ext cx="616715" cy="8568952"/>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30"/>
          <p:cNvSpPr/>
          <p:nvPr/>
        </p:nvSpPr>
        <p:spPr>
          <a:xfrm>
            <a:off x="137120" y="1430136"/>
            <a:ext cx="2562672" cy="4608512"/>
          </a:xfrm>
          <a:prstGeom prst="ellipse">
            <a:avLst/>
          </a:pr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8" name="Google Shape;518;p30"/>
          <p:cNvSpPr/>
          <p:nvPr/>
        </p:nvSpPr>
        <p:spPr>
          <a:xfrm>
            <a:off x="6804248" y="1484784"/>
            <a:ext cx="2232248" cy="4536504"/>
          </a:xfrm>
          <a:prstGeom prst="ellipse">
            <a:avLst/>
          </a:pr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30"/>
          <p:cNvSpPr txBox="1"/>
          <p:nvPr/>
        </p:nvSpPr>
        <p:spPr>
          <a:xfrm>
            <a:off x="611560" y="1702549"/>
            <a:ext cx="158417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chemeClr val="dk1"/>
                </a:solidFill>
                <a:latin typeface="Calibri"/>
                <a:ea typeface="Calibri"/>
                <a:cs typeface="Calibri"/>
                <a:sym typeface="Calibri"/>
              </a:rPr>
              <a:t>Ressources Internes</a:t>
            </a:r>
            <a:endParaRPr/>
          </a:p>
        </p:txBody>
      </p:sp>
      <p:sp>
        <p:nvSpPr>
          <p:cNvPr id="520" name="Google Shape;520;p30"/>
          <p:cNvSpPr txBox="1"/>
          <p:nvPr/>
        </p:nvSpPr>
        <p:spPr>
          <a:xfrm>
            <a:off x="7164288" y="1630541"/>
            <a:ext cx="158417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chemeClr val="dk1"/>
                </a:solidFill>
                <a:latin typeface="Calibri"/>
                <a:ea typeface="Calibri"/>
                <a:cs typeface="Calibri"/>
                <a:sym typeface="Calibri"/>
              </a:rPr>
              <a:t>Ressources Externes</a:t>
            </a:r>
            <a:endParaRPr/>
          </a:p>
        </p:txBody>
      </p:sp>
      <p:sp>
        <p:nvSpPr>
          <p:cNvPr id="521" name="Google Shape;521;p30"/>
          <p:cNvSpPr txBox="1"/>
          <p:nvPr/>
        </p:nvSpPr>
        <p:spPr>
          <a:xfrm>
            <a:off x="2858616" y="1396482"/>
            <a:ext cx="408964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chemeClr val="dk1"/>
                </a:solidFill>
                <a:latin typeface="Calibri"/>
                <a:ea typeface="Calibri"/>
                <a:cs typeface="Calibri"/>
                <a:sym typeface="Calibri"/>
              </a:rPr>
              <a:t>Processus cognitif qui mobilise …..</a:t>
            </a:r>
            <a:endParaRPr/>
          </a:p>
        </p:txBody>
      </p:sp>
      <p:sp>
        <p:nvSpPr>
          <p:cNvPr id="522" name="Google Shape;522;p30"/>
          <p:cNvSpPr txBox="1"/>
          <p:nvPr/>
        </p:nvSpPr>
        <p:spPr>
          <a:xfrm>
            <a:off x="1" y="611396"/>
            <a:ext cx="91085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chemeClr val="dk1"/>
                </a:solidFill>
                <a:latin typeface="Calibri"/>
                <a:ea typeface="Calibri"/>
                <a:cs typeface="Calibri"/>
                <a:sym typeface="Calibri"/>
              </a:rPr>
              <a:t>M’adapter à une situation pour réaliser l’action et être efficace, sécuritaire et rapide. </a:t>
            </a:r>
            <a:endParaRPr/>
          </a:p>
        </p:txBody>
      </p:sp>
      <p:cxnSp>
        <p:nvCxnSpPr>
          <p:cNvPr id="523" name="Google Shape;523;p30"/>
          <p:cNvCxnSpPr/>
          <p:nvPr/>
        </p:nvCxnSpPr>
        <p:spPr>
          <a:xfrm>
            <a:off x="2195736" y="2066365"/>
            <a:ext cx="1743000" cy="498539"/>
          </a:xfrm>
          <a:prstGeom prst="straightConnector1">
            <a:avLst/>
          </a:prstGeom>
          <a:noFill/>
          <a:ln cap="flat" cmpd="sng" w="28575">
            <a:solidFill>
              <a:srgbClr val="4A7DBA"/>
            </a:solidFill>
            <a:prstDash val="solid"/>
            <a:round/>
            <a:headEnd len="sm" w="sm" type="none"/>
            <a:tailEnd len="med" w="med" type="stealth"/>
          </a:ln>
        </p:spPr>
      </p:cxnSp>
      <p:cxnSp>
        <p:nvCxnSpPr>
          <p:cNvPr id="524" name="Google Shape;524;p30"/>
          <p:cNvCxnSpPr/>
          <p:nvPr/>
        </p:nvCxnSpPr>
        <p:spPr>
          <a:xfrm flipH="1">
            <a:off x="5694511" y="2132856"/>
            <a:ext cx="1584176" cy="454114"/>
          </a:xfrm>
          <a:prstGeom prst="straightConnector1">
            <a:avLst/>
          </a:prstGeom>
          <a:noFill/>
          <a:ln cap="flat" cmpd="sng" w="28575">
            <a:solidFill>
              <a:srgbClr val="4A7DBA"/>
            </a:solidFill>
            <a:prstDash val="solid"/>
            <a:round/>
            <a:headEnd len="sm" w="sm" type="none"/>
            <a:tailEnd len="med" w="med" type="stealth"/>
          </a:ln>
        </p:spPr>
      </p:cxnSp>
      <p:cxnSp>
        <p:nvCxnSpPr>
          <p:cNvPr id="525" name="Google Shape;525;p30"/>
          <p:cNvCxnSpPr/>
          <p:nvPr/>
        </p:nvCxnSpPr>
        <p:spPr>
          <a:xfrm>
            <a:off x="6213376" y="5733256"/>
            <a:ext cx="273223" cy="0"/>
          </a:xfrm>
          <a:prstGeom prst="straightConnector1">
            <a:avLst/>
          </a:prstGeom>
          <a:noFill/>
          <a:ln cap="flat" cmpd="sng" w="28575">
            <a:solidFill>
              <a:srgbClr val="FF0000"/>
            </a:solidFill>
            <a:prstDash val="solid"/>
            <a:round/>
            <a:headEnd len="sm" w="sm" type="none"/>
            <a:tailEnd len="sm" w="sm" type="none"/>
          </a:ln>
        </p:spPr>
      </p:cxnSp>
      <p:cxnSp>
        <p:nvCxnSpPr>
          <p:cNvPr id="526" name="Google Shape;526;p30"/>
          <p:cNvCxnSpPr/>
          <p:nvPr/>
        </p:nvCxnSpPr>
        <p:spPr>
          <a:xfrm flipH="1">
            <a:off x="6645424" y="2960077"/>
            <a:ext cx="3702" cy="1729934"/>
          </a:xfrm>
          <a:prstGeom prst="straightConnector1">
            <a:avLst/>
          </a:prstGeom>
          <a:noFill/>
          <a:ln cap="flat" cmpd="sng" w="28575">
            <a:solidFill>
              <a:srgbClr val="FF0000"/>
            </a:solidFill>
            <a:prstDash val="solid"/>
            <a:round/>
            <a:headEnd len="sm" w="sm" type="none"/>
            <a:tailEnd len="sm" w="sm" type="none"/>
          </a:ln>
        </p:spPr>
      </p:cxnSp>
      <p:cxnSp>
        <p:nvCxnSpPr>
          <p:cNvPr id="527" name="Google Shape;527;p30"/>
          <p:cNvCxnSpPr/>
          <p:nvPr/>
        </p:nvCxnSpPr>
        <p:spPr>
          <a:xfrm>
            <a:off x="6084168" y="2852936"/>
            <a:ext cx="0" cy="2452340"/>
          </a:xfrm>
          <a:prstGeom prst="straightConnector1">
            <a:avLst/>
          </a:prstGeom>
          <a:noFill/>
          <a:ln cap="flat" cmpd="sng" w="28575">
            <a:solidFill>
              <a:srgbClr val="FF0000"/>
            </a:solidFill>
            <a:prstDash val="solid"/>
            <a:round/>
            <a:headEnd len="med" w="med" type="stealth"/>
            <a:tailEnd len="med" w="med" type="stealth"/>
          </a:ln>
        </p:spPr>
      </p:cxnSp>
      <p:cxnSp>
        <p:nvCxnSpPr>
          <p:cNvPr id="528" name="Google Shape;528;p30"/>
          <p:cNvCxnSpPr/>
          <p:nvPr/>
        </p:nvCxnSpPr>
        <p:spPr>
          <a:xfrm rot="10800000">
            <a:off x="6213376" y="2975655"/>
            <a:ext cx="435750" cy="0"/>
          </a:xfrm>
          <a:prstGeom prst="straightConnector1">
            <a:avLst/>
          </a:prstGeom>
          <a:noFill/>
          <a:ln cap="flat" cmpd="sng" w="28575">
            <a:solidFill>
              <a:srgbClr val="FF0000"/>
            </a:solidFill>
            <a:prstDash val="solid"/>
            <a:round/>
            <a:headEnd len="sm" w="sm" type="none"/>
            <a:tailEnd len="med" w="med" type="stealth"/>
          </a:ln>
        </p:spPr>
      </p:cxnSp>
      <p:sp>
        <p:nvSpPr>
          <p:cNvPr id="529" name="Google Shape;529;p30"/>
          <p:cNvSpPr txBox="1"/>
          <p:nvPr/>
        </p:nvSpPr>
        <p:spPr>
          <a:xfrm rot="-5400000">
            <a:off x="6123801" y="5052809"/>
            <a:ext cx="1187261" cy="46166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rgbClr val="FF0000"/>
                </a:solidFill>
                <a:latin typeface="Calibri"/>
                <a:ea typeface="Calibri"/>
                <a:cs typeface="Calibri"/>
                <a:sym typeface="Calibri"/>
              </a:rPr>
              <a:t>Contrôle</a:t>
            </a:r>
            <a:endParaRPr/>
          </a:p>
        </p:txBody>
      </p:sp>
      <p:sp>
        <p:nvSpPr>
          <p:cNvPr id="530" name="Google Shape;530;p30"/>
          <p:cNvSpPr/>
          <p:nvPr/>
        </p:nvSpPr>
        <p:spPr>
          <a:xfrm flipH="1" rot="-5965248">
            <a:off x="1976333" y="2094726"/>
            <a:ext cx="2203021" cy="2517653"/>
          </a:xfrm>
          <a:prstGeom prst="arc">
            <a:avLst>
              <a:gd fmla="val 16200000" name="adj1"/>
              <a:gd fmla="val 1924958" name="adj2"/>
            </a:avLst>
          </a:prstGeom>
          <a:noFill/>
          <a:ln cap="flat" cmpd="sng" w="28575">
            <a:solidFill>
              <a:srgbClr val="FF0000"/>
            </a:solidFill>
            <a:prstDash val="solid"/>
            <a:round/>
            <a:headEnd len="med" w="med" type="stealth"/>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1" name="Google Shape;531;p30"/>
          <p:cNvSpPr/>
          <p:nvPr/>
        </p:nvSpPr>
        <p:spPr>
          <a:xfrm flipH="1" rot="-7296344">
            <a:off x="1593550" y="2352000"/>
            <a:ext cx="2248882" cy="2800866"/>
          </a:xfrm>
          <a:prstGeom prst="arc">
            <a:avLst>
              <a:gd fmla="val 16200000" name="adj1"/>
              <a:gd fmla="val 2108689" name="adj2"/>
            </a:avLst>
          </a:prstGeom>
          <a:noFill/>
          <a:ln cap="flat" cmpd="sng" w="28575">
            <a:solidFill>
              <a:srgbClr val="FF0000"/>
            </a:solidFill>
            <a:prstDash val="solid"/>
            <a:round/>
            <a:headEnd len="med" w="med" type="stealth"/>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532" name="Google Shape;532;p30"/>
          <p:cNvCxnSpPr/>
          <p:nvPr/>
        </p:nvCxnSpPr>
        <p:spPr>
          <a:xfrm>
            <a:off x="3434680" y="5305276"/>
            <a:ext cx="2778695" cy="0"/>
          </a:xfrm>
          <a:prstGeom prst="straightConnector1">
            <a:avLst/>
          </a:prstGeom>
          <a:noFill/>
          <a:ln cap="flat" cmpd="sng" w="28575">
            <a:solidFill>
              <a:srgbClr val="4A7DBA"/>
            </a:solidFill>
            <a:prstDash val="dash"/>
            <a:round/>
            <a:headEnd len="sm" w="sm" type="none"/>
            <a:tailEnd len="sm" w="sm" type="none"/>
          </a:ln>
        </p:spPr>
      </p:cxnSp>
      <p:sp>
        <p:nvSpPr>
          <p:cNvPr id="533" name="Google Shape;533;p30"/>
          <p:cNvSpPr/>
          <p:nvPr/>
        </p:nvSpPr>
        <p:spPr>
          <a:xfrm rot="6043611">
            <a:off x="4835033" y="2278159"/>
            <a:ext cx="2417559" cy="2244845"/>
          </a:xfrm>
          <a:prstGeom prst="arc">
            <a:avLst>
              <a:gd fmla="val 16606657" name="adj1"/>
              <a:gd fmla="val 1924958" name="adj2"/>
            </a:avLst>
          </a:prstGeom>
          <a:noFill/>
          <a:ln cap="flat" cmpd="sng" w="28575">
            <a:solidFill>
              <a:srgbClr val="FF0000"/>
            </a:solidFill>
            <a:prstDash val="solid"/>
            <a:round/>
            <a:headEnd len="med" w="med" type="stealth"/>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4" name="Google Shape;534;p30"/>
          <p:cNvSpPr txBox="1"/>
          <p:nvPr/>
        </p:nvSpPr>
        <p:spPr>
          <a:xfrm>
            <a:off x="-36512" y="-27384"/>
            <a:ext cx="3471193" cy="42292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fontScale="85000" lnSpcReduction="20000"/>
          </a:bodyPr>
          <a:lstStyle/>
          <a:p>
            <a:pPr indent="0" lvl="0" marL="0" marR="0" rtl="0" algn="l">
              <a:spcBef>
                <a:spcPts val="0"/>
              </a:spcBef>
              <a:spcAft>
                <a:spcPts val="0"/>
              </a:spcAft>
              <a:buClr>
                <a:schemeClr val="lt1"/>
              </a:buClr>
              <a:buSzPct val="100000"/>
              <a:buFont typeface="Calibri"/>
              <a:buNone/>
            </a:pPr>
            <a:r>
              <a:rPr lang="fr-FR" sz="3200">
                <a:solidFill>
                  <a:schemeClr val="lt1"/>
                </a:solidFill>
                <a:latin typeface="Calibri"/>
                <a:ea typeface="Calibri"/>
                <a:cs typeface="Calibri"/>
                <a:sym typeface="Calibri"/>
              </a:rPr>
              <a:t>Capacité / compétence</a:t>
            </a:r>
            <a:endParaRPr/>
          </a:p>
        </p:txBody>
      </p:sp>
      <p:sp>
        <p:nvSpPr>
          <p:cNvPr id="535" name="Google Shape;535;p30"/>
          <p:cNvSpPr txBox="1"/>
          <p:nvPr/>
        </p:nvSpPr>
        <p:spPr>
          <a:xfrm>
            <a:off x="7164288" y="6462464"/>
            <a:ext cx="2016223" cy="42292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fr-FR" sz="1800">
                <a:solidFill>
                  <a:schemeClr val="lt1"/>
                </a:solidFill>
                <a:latin typeface="Calibri"/>
                <a:ea typeface="Calibri"/>
                <a:cs typeface="Calibri"/>
                <a:sym typeface="Calibri"/>
              </a:rPr>
              <a:t>FOR ACC – FOR CO</a:t>
            </a:r>
            <a:endParaRPr/>
          </a:p>
        </p:txBody>
      </p:sp>
      <p:sp>
        <p:nvSpPr>
          <p:cNvPr id="536" name="Google Shape;536;p30"/>
          <p:cNvSpPr txBox="1"/>
          <p:nvPr/>
        </p:nvSpPr>
        <p:spPr>
          <a:xfrm rot="-5400000">
            <a:off x="5456422" y="4027130"/>
            <a:ext cx="1369892" cy="46166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rgbClr val="FF0000"/>
                </a:solidFill>
                <a:latin typeface="Calibri"/>
                <a:ea typeface="Calibri"/>
                <a:cs typeface="Calibri"/>
                <a:sym typeface="Calibri"/>
              </a:rPr>
              <a:t>Non visible</a:t>
            </a:r>
            <a:endParaRPr/>
          </a:p>
        </p:txBody>
      </p:sp>
      <p:sp>
        <p:nvSpPr>
          <p:cNvPr id="537" name="Google Shape;537;p30"/>
          <p:cNvSpPr txBox="1"/>
          <p:nvPr/>
        </p:nvSpPr>
        <p:spPr>
          <a:xfrm rot="-5400000">
            <a:off x="2219329" y="3837457"/>
            <a:ext cx="2430704" cy="46166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rgbClr val="FF0000"/>
                </a:solidFill>
                <a:latin typeface="Calibri"/>
                <a:ea typeface="Calibri"/>
                <a:cs typeface="Calibri"/>
                <a:sym typeface="Calibri"/>
              </a:rPr>
              <a:t>STRESS / EMOTIONS</a:t>
            </a:r>
            <a:endParaRPr/>
          </a:p>
        </p:txBody>
      </p:sp>
      <p:sp>
        <p:nvSpPr>
          <p:cNvPr id="538" name="Google Shape;538;p30"/>
          <p:cNvSpPr txBox="1"/>
          <p:nvPr/>
        </p:nvSpPr>
        <p:spPr>
          <a:xfrm>
            <a:off x="5364163" y="6700838"/>
            <a:ext cx="2087562"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chemeClr val="dk1"/>
                </a:solidFill>
                <a:latin typeface="Times New Roman"/>
                <a:ea typeface="Times New Roman"/>
                <a:cs typeface="Times New Roman"/>
                <a:sym typeface="Times New Roman"/>
              </a:rPr>
              <a:t>copyright LE HENAFF(c) 2018, tout droits réservés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31"/>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r>
              <a:rPr b="1" lang="fr-FR" sz="9600">
                <a:solidFill>
                  <a:srgbClr val="FF0000"/>
                </a:solidFill>
              </a:rPr>
              <a:t>Ce qui favorise la montée en compétence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2"/>
          <p:cNvSpPr txBox="1"/>
          <p:nvPr>
            <p:ph type="title"/>
          </p:nvPr>
        </p:nvSpPr>
        <p:spPr>
          <a:xfrm>
            <a:off x="457200" y="274638"/>
            <a:ext cx="8229600" cy="1143000"/>
          </a:xfrm>
          <a:prstGeom prst="rect">
            <a:avLst/>
          </a:prstGeom>
          <a:solidFill>
            <a:srgbClr val="FFFF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b="1" lang="fr-FR">
                <a:solidFill>
                  <a:srgbClr val="FF0000"/>
                </a:solidFill>
              </a:rPr>
              <a:t>Remue méninge</a:t>
            </a:r>
            <a:endParaRPr/>
          </a:p>
        </p:txBody>
      </p:sp>
      <p:sp>
        <p:nvSpPr>
          <p:cNvPr id="549" name="Google Shape;549;p32"/>
          <p:cNvSpPr txBox="1"/>
          <p:nvPr>
            <p:ph idx="1" type="body"/>
          </p:nvPr>
        </p:nvSpPr>
        <p:spPr>
          <a:xfrm>
            <a:off x="457200" y="1268760"/>
            <a:ext cx="8229600" cy="485740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br>
              <a:rPr b="1" lang="fr-FR"/>
            </a:br>
            <a:endParaRPr/>
          </a:p>
          <a:p>
            <a:pPr indent="-285750" lvl="1" marL="742950" rtl="0" algn="l">
              <a:spcBef>
                <a:spcPts val="320"/>
              </a:spcBef>
              <a:spcAft>
                <a:spcPts val="0"/>
              </a:spcAft>
              <a:buClr>
                <a:schemeClr val="dk1"/>
              </a:buClr>
              <a:buSzPts val="1600"/>
              <a:buChar char="–"/>
            </a:pPr>
            <a:r>
              <a:rPr lang="fr-FR" sz="1600"/>
              <a:t>Activité de découverte par les COFOR : métaplan à postit</a:t>
            </a:r>
            <a:endParaRPr sz="1600"/>
          </a:p>
          <a:p>
            <a:pPr indent="-228600" lvl="2" marL="1143000" rtl="0" algn="l">
              <a:spcBef>
                <a:spcPts val="320"/>
              </a:spcBef>
              <a:spcAft>
                <a:spcPts val="0"/>
              </a:spcAft>
              <a:buClr>
                <a:schemeClr val="dk1"/>
              </a:buClr>
              <a:buSzPts val="1600"/>
              <a:buChar char="•"/>
            </a:pPr>
            <a:r>
              <a:rPr lang="fr-FR" sz="1600"/>
              <a:t>Qu’est ce qui favorise la montée en compétence ?</a:t>
            </a:r>
            <a:endParaRPr/>
          </a:p>
          <a:p>
            <a:pPr indent="-127000" lvl="2" marL="1143000" rtl="0" algn="l">
              <a:spcBef>
                <a:spcPts val="320"/>
              </a:spcBef>
              <a:spcAft>
                <a:spcPts val="0"/>
              </a:spcAft>
              <a:buClr>
                <a:schemeClr val="dk1"/>
              </a:buClr>
              <a:buSzPts val="1600"/>
              <a:buNone/>
            </a:pPr>
            <a:r>
              <a:t/>
            </a:r>
            <a:endParaRPr sz="1600"/>
          </a:p>
          <a:p>
            <a:pPr indent="-127000" lvl="2" marL="1143000" rtl="0" algn="l">
              <a:spcBef>
                <a:spcPts val="320"/>
              </a:spcBef>
              <a:spcAft>
                <a:spcPts val="0"/>
              </a:spcAft>
              <a:buClr>
                <a:schemeClr val="dk1"/>
              </a:buClr>
              <a:buSzPts val="1600"/>
              <a:buNone/>
            </a:pPr>
            <a:r>
              <a:t/>
            </a:r>
            <a:endParaRPr sz="1600">
              <a:solidFill>
                <a:srgbClr val="FF0000"/>
              </a:solidFill>
            </a:endParaRPr>
          </a:p>
          <a:p>
            <a:pPr indent="-285750" lvl="1" marL="742950" rtl="0" algn="l">
              <a:spcBef>
                <a:spcPts val="320"/>
              </a:spcBef>
              <a:spcAft>
                <a:spcPts val="0"/>
              </a:spcAft>
              <a:buClr>
                <a:srgbClr val="FF0000"/>
              </a:buClr>
              <a:buSzPts val="1600"/>
              <a:buChar char="–"/>
            </a:pPr>
            <a:r>
              <a:rPr lang="fr-FR" sz="1600">
                <a:solidFill>
                  <a:srgbClr val="FF0000"/>
                </a:solidFill>
              </a:rPr>
              <a:t>Synthèse par les COFOR</a:t>
            </a:r>
            <a:endParaRPr/>
          </a:p>
          <a:p>
            <a:pPr indent="-228600" lvl="2" marL="1143000" rtl="0" algn="l">
              <a:spcBef>
                <a:spcPts val="240"/>
              </a:spcBef>
              <a:spcAft>
                <a:spcPts val="0"/>
              </a:spcAft>
              <a:buClr>
                <a:srgbClr val="FF0000"/>
              </a:buClr>
              <a:buSzPts val="1200"/>
              <a:buChar char="•"/>
            </a:pPr>
            <a:r>
              <a:rPr lang="fr-FR" sz="1200">
                <a:solidFill>
                  <a:srgbClr val="FF0000"/>
                </a:solidFill>
              </a:rPr>
              <a:t>Vidéo sur le conformisme </a:t>
            </a:r>
            <a:r>
              <a:rPr lang="fr-FR" sz="1200" u="sng">
                <a:solidFill>
                  <a:srgbClr val="FF0000"/>
                </a:solidFill>
                <a:hlinkClick r:id="rId3">
                  <a:extLst>
                    <a:ext uri="{A12FA001-AC4F-418D-AE19-62706E023703}">
                      <ahyp:hlinkClr val="tx"/>
                    </a:ext>
                  </a:extLst>
                </a:hlinkClick>
              </a:rPr>
              <a:t>VIDEO - conformisme.mp4</a:t>
            </a:r>
            <a:endParaRPr sz="1200">
              <a:solidFill>
                <a:srgbClr val="FF0000"/>
              </a:solidFill>
            </a:endParaRPr>
          </a:p>
          <a:p>
            <a:pPr indent="-228600" lvl="2" marL="1143000" rtl="0" algn="l">
              <a:spcBef>
                <a:spcPts val="240"/>
              </a:spcBef>
              <a:spcAft>
                <a:spcPts val="0"/>
              </a:spcAft>
              <a:buClr>
                <a:srgbClr val="FF0000"/>
              </a:buClr>
              <a:buSzPts val="1200"/>
              <a:buChar char="•"/>
            </a:pPr>
            <a:r>
              <a:rPr lang="fr-FR" sz="1200">
                <a:solidFill>
                  <a:srgbClr val="FF0000"/>
                </a:solidFill>
              </a:rPr>
              <a:t>Vidéo  Milgram </a:t>
            </a:r>
            <a:r>
              <a:rPr lang="fr-FR" sz="1200" u="sng">
                <a:solidFill>
                  <a:srgbClr val="FF0000"/>
                </a:solidFill>
                <a:hlinkClick r:id="rId4">
                  <a:extLst>
                    <a:ext uri="{A12FA001-AC4F-418D-AE19-62706E023703}">
                      <ahyp:hlinkClr val="tx"/>
                    </a:ext>
                  </a:extLst>
                </a:hlinkClick>
              </a:rPr>
              <a:t>VIDEO - Projet Milgram Expérience de Asch (2016).mp4</a:t>
            </a:r>
            <a:endParaRPr sz="1200">
              <a:solidFill>
                <a:srgbClr val="FF0000"/>
              </a:solidFill>
            </a:endParaRPr>
          </a:p>
          <a:p>
            <a:pPr indent="-228600" lvl="2" marL="1143000" rtl="0" algn="l">
              <a:spcBef>
                <a:spcPts val="240"/>
              </a:spcBef>
              <a:spcAft>
                <a:spcPts val="0"/>
              </a:spcAft>
              <a:buClr>
                <a:srgbClr val="FF0000"/>
              </a:buClr>
              <a:buSzPts val="1200"/>
              <a:buChar char="•"/>
            </a:pPr>
            <a:r>
              <a:rPr lang="fr-FR" sz="1200">
                <a:solidFill>
                  <a:srgbClr val="FF0000"/>
                </a:solidFill>
              </a:rPr>
              <a:t>Les environnements de formation  </a:t>
            </a:r>
            <a:endParaRPr/>
          </a:p>
          <a:p>
            <a:pPr indent="-228600" lvl="2" marL="1143000" rtl="0" algn="l">
              <a:spcBef>
                <a:spcPts val="240"/>
              </a:spcBef>
              <a:spcAft>
                <a:spcPts val="0"/>
              </a:spcAft>
              <a:buClr>
                <a:srgbClr val="FF0000"/>
              </a:buClr>
              <a:buSzPts val="1200"/>
              <a:buChar char="•"/>
            </a:pPr>
            <a:r>
              <a:rPr lang="fr-FR" sz="1200">
                <a:solidFill>
                  <a:srgbClr val="FF0000"/>
                </a:solidFill>
              </a:rPr>
              <a:t>Niveaux de savoirs</a:t>
            </a:r>
            <a:endParaRPr/>
          </a:p>
          <a:p>
            <a:pPr indent="-228600" lvl="2" marL="1143000" rtl="0" algn="l">
              <a:spcBef>
                <a:spcPts val="240"/>
              </a:spcBef>
              <a:spcAft>
                <a:spcPts val="0"/>
              </a:spcAft>
              <a:buClr>
                <a:srgbClr val="FF0000"/>
              </a:buClr>
              <a:buSzPts val="1200"/>
              <a:buChar char="•"/>
            </a:pPr>
            <a:r>
              <a:rPr lang="fr-FR" sz="1200">
                <a:solidFill>
                  <a:srgbClr val="FF0000"/>
                </a:solidFill>
              </a:rPr>
              <a:t>Niveau de compétences</a:t>
            </a:r>
            <a:endParaRPr/>
          </a:p>
          <a:p>
            <a:pPr indent="-228600" lvl="2" marL="1143000" rtl="0" algn="l">
              <a:spcBef>
                <a:spcPts val="240"/>
              </a:spcBef>
              <a:spcAft>
                <a:spcPts val="0"/>
              </a:spcAft>
              <a:buClr>
                <a:srgbClr val="FF0000"/>
              </a:buClr>
              <a:buSzPts val="1200"/>
              <a:buChar char="•"/>
            </a:pPr>
            <a:r>
              <a:rPr lang="fr-FR" sz="1200">
                <a:solidFill>
                  <a:srgbClr val="FF0000"/>
                </a:solidFill>
              </a:rPr>
              <a:t>La communication</a:t>
            </a:r>
            <a:endParaRPr/>
          </a:p>
          <a:p>
            <a:pPr indent="-228600" lvl="2" marL="1143000" rtl="0" algn="l">
              <a:spcBef>
                <a:spcPts val="240"/>
              </a:spcBef>
              <a:spcAft>
                <a:spcPts val="0"/>
              </a:spcAft>
              <a:buClr>
                <a:srgbClr val="FF0000"/>
              </a:buClr>
              <a:buSzPts val="1200"/>
              <a:buChar char="•"/>
            </a:pPr>
            <a:r>
              <a:rPr lang="fr-FR" sz="1200">
                <a:solidFill>
                  <a:srgbClr val="FF0000"/>
                </a:solidFill>
              </a:rPr>
              <a:t>La posture du formateur</a:t>
            </a:r>
            <a:endParaRPr/>
          </a:p>
          <a:p>
            <a:pPr indent="0" lvl="2" marL="914400" rtl="0" algn="l">
              <a:spcBef>
                <a:spcPts val="240"/>
              </a:spcBef>
              <a:spcAft>
                <a:spcPts val="0"/>
              </a:spcAft>
              <a:buClr>
                <a:schemeClr val="dk1"/>
              </a:buClr>
              <a:buSzPts val="1200"/>
              <a:buNone/>
            </a:pPr>
            <a:r>
              <a:t/>
            </a:r>
            <a:endParaRPr sz="1200">
              <a:solidFill>
                <a:srgbClr val="FF0000"/>
              </a:solidFill>
            </a:endParaRPr>
          </a:p>
          <a:p>
            <a:pPr indent="-152400" lvl="2" marL="1143000" rtl="0" algn="l">
              <a:spcBef>
                <a:spcPts val="240"/>
              </a:spcBef>
              <a:spcAft>
                <a:spcPts val="0"/>
              </a:spcAft>
              <a:buClr>
                <a:schemeClr val="dk1"/>
              </a:buClr>
              <a:buSzPts val="1200"/>
              <a:buNone/>
            </a:pPr>
            <a:r>
              <a:t/>
            </a:r>
            <a:endParaRPr sz="1200">
              <a:solidFill>
                <a:srgbClr val="FF0000"/>
              </a:solidFill>
            </a:endParaRPr>
          </a:p>
          <a:p>
            <a:pPr indent="-152400" lvl="2" marL="1143000" rtl="0" algn="l">
              <a:spcBef>
                <a:spcPts val="240"/>
              </a:spcBef>
              <a:spcAft>
                <a:spcPts val="0"/>
              </a:spcAft>
              <a:buClr>
                <a:schemeClr val="dk1"/>
              </a:buClr>
              <a:buSzPts val="1200"/>
              <a:buNone/>
            </a:pPr>
            <a:r>
              <a:t/>
            </a:r>
            <a:endParaRPr sz="1200">
              <a:solidFill>
                <a:srgbClr val="FF0000"/>
              </a:solidFill>
            </a:endParaRPr>
          </a:p>
          <a:p>
            <a:pPr indent="-165100" lvl="2" marL="1143000" rtl="0" algn="l">
              <a:spcBef>
                <a:spcPts val="200"/>
              </a:spcBef>
              <a:spcAft>
                <a:spcPts val="0"/>
              </a:spcAft>
              <a:buClr>
                <a:schemeClr val="dk1"/>
              </a:buClr>
              <a:buSzPts val="1000"/>
              <a:buNone/>
            </a:pPr>
            <a:r>
              <a:t/>
            </a:r>
            <a:endParaRPr sz="1000"/>
          </a:p>
          <a:p>
            <a:pPr indent="0" lvl="2" marL="914400" rtl="0" algn="l">
              <a:spcBef>
                <a:spcPts val="200"/>
              </a:spcBef>
              <a:spcAft>
                <a:spcPts val="0"/>
              </a:spcAft>
              <a:buClr>
                <a:schemeClr val="dk1"/>
              </a:buClr>
              <a:buSzPts val="1000"/>
              <a:buNone/>
            </a:pPr>
            <a:r>
              <a:t/>
            </a:r>
            <a:endParaRPr sz="1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3"/>
          <p:cNvSpPr txBox="1"/>
          <p:nvPr/>
        </p:nvSpPr>
        <p:spPr>
          <a:xfrm>
            <a:off x="755650" y="3573463"/>
            <a:ext cx="1295400" cy="261937"/>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fr-FR" sz="1100">
                <a:solidFill>
                  <a:schemeClr val="dk1"/>
                </a:solidFill>
                <a:latin typeface="Times New Roman"/>
                <a:ea typeface="Times New Roman"/>
                <a:cs typeface="Times New Roman"/>
                <a:sym typeface="Times New Roman"/>
              </a:rPr>
              <a:t>Situation diagnostic</a:t>
            </a:r>
            <a:endParaRPr/>
          </a:p>
        </p:txBody>
      </p:sp>
      <p:cxnSp>
        <p:nvCxnSpPr>
          <p:cNvPr id="555" name="Google Shape;555;p33"/>
          <p:cNvCxnSpPr>
            <a:stCxn id="554" idx="3"/>
          </p:cNvCxnSpPr>
          <p:nvPr/>
        </p:nvCxnSpPr>
        <p:spPr>
          <a:xfrm flipH="1" rot="10800000">
            <a:off x="2051050" y="3142532"/>
            <a:ext cx="217500" cy="561900"/>
          </a:xfrm>
          <a:prstGeom prst="bentConnector2">
            <a:avLst/>
          </a:prstGeom>
          <a:noFill/>
          <a:ln cap="flat" cmpd="sng" w="9525">
            <a:solidFill>
              <a:srgbClr val="FF0000"/>
            </a:solidFill>
            <a:prstDash val="solid"/>
            <a:round/>
            <a:headEnd len="sm" w="sm" type="none"/>
            <a:tailEnd len="med" w="med" type="stealth"/>
          </a:ln>
        </p:spPr>
      </p:cxnSp>
      <p:sp>
        <p:nvSpPr>
          <p:cNvPr id="556" name="Google Shape;556;p33"/>
          <p:cNvSpPr txBox="1"/>
          <p:nvPr/>
        </p:nvSpPr>
        <p:spPr>
          <a:xfrm>
            <a:off x="1403350" y="2636838"/>
            <a:ext cx="1728788" cy="430212"/>
          </a:xfrm>
          <a:prstGeom prst="rect">
            <a:avLst/>
          </a:prstGeom>
          <a:noFill/>
          <a:ln cap="flat" cmpd="sng" w="9525">
            <a:solidFill>
              <a:srgbClr val="36609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fr-FR" sz="1100">
                <a:solidFill>
                  <a:schemeClr val="dk1"/>
                </a:solidFill>
                <a:latin typeface="Calibri"/>
                <a:ea typeface="Calibri"/>
                <a:cs typeface="Calibri"/>
                <a:sym typeface="Calibri"/>
              </a:rPr>
              <a:t>Atelier Pédagogique Personnalisé (APP)</a:t>
            </a:r>
            <a:endParaRPr/>
          </a:p>
        </p:txBody>
      </p:sp>
      <p:cxnSp>
        <p:nvCxnSpPr>
          <p:cNvPr id="557" name="Google Shape;557;p33"/>
          <p:cNvCxnSpPr>
            <a:stCxn id="556" idx="3"/>
          </p:cNvCxnSpPr>
          <p:nvPr/>
        </p:nvCxnSpPr>
        <p:spPr>
          <a:xfrm flipH="1" rot="10800000">
            <a:off x="3132138" y="2275644"/>
            <a:ext cx="647700" cy="576300"/>
          </a:xfrm>
          <a:prstGeom prst="bentConnector3">
            <a:avLst>
              <a:gd fmla="val 50000" name="adj1"/>
            </a:avLst>
          </a:prstGeom>
          <a:noFill/>
          <a:ln cap="flat" cmpd="sng" w="9525">
            <a:solidFill>
              <a:srgbClr val="366092"/>
            </a:solidFill>
            <a:prstDash val="solid"/>
            <a:round/>
            <a:headEnd len="sm" w="sm" type="none"/>
            <a:tailEnd len="med" w="med" type="stealth"/>
          </a:ln>
        </p:spPr>
      </p:cxnSp>
      <p:cxnSp>
        <p:nvCxnSpPr>
          <p:cNvPr id="558" name="Google Shape;558;p33"/>
          <p:cNvCxnSpPr>
            <a:stCxn id="554" idx="3"/>
          </p:cNvCxnSpPr>
          <p:nvPr/>
        </p:nvCxnSpPr>
        <p:spPr>
          <a:xfrm>
            <a:off x="2051050" y="3704432"/>
            <a:ext cx="217500" cy="490500"/>
          </a:xfrm>
          <a:prstGeom prst="bentConnector2">
            <a:avLst/>
          </a:prstGeom>
          <a:noFill/>
          <a:ln cap="flat" cmpd="sng" w="9525">
            <a:solidFill>
              <a:srgbClr val="FF0000"/>
            </a:solidFill>
            <a:prstDash val="solid"/>
            <a:round/>
            <a:headEnd len="sm" w="sm" type="none"/>
            <a:tailEnd len="med" w="med" type="stealth"/>
          </a:ln>
        </p:spPr>
      </p:cxnSp>
      <p:sp>
        <p:nvSpPr>
          <p:cNvPr id="559" name="Google Shape;559;p33"/>
          <p:cNvSpPr txBox="1"/>
          <p:nvPr/>
        </p:nvSpPr>
        <p:spPr>
          <a:xfrm>
            <a:off x="1403350" y="4221163"/>
            <a:ext cx="1728788" cy="430212"/>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fr-FR" sz="1100">
                <a:solidFill>
                  <a:schemeClr val="dk1"/>
                </a:solidFill>
                <a:latin typeface="Times New Roman"/>
                <a:ea typeface="Times New Roman"/>
                <a:cs typeface="Times New Roman"/>
                <a:sym typeface="Times New Roman"/>
              </a:rPr>
              <a:t>Mise en Situation Professionnelle (MSP)</a:t>
            </a:r>
            <a:endParaRPr/>
          </a:p>
        </p:txBody>
      </p:sp>
      <p:sp>
        <p:nvSpPr>
          <p:cNvPr id="560" name="Google Shape;560;p33"/>
          <p:cNvSpPr txBox="1"/>
          <p:nvPr/>
        </p:nvSpPr>
        <p:spPr>
          <a:xfrm>
            <a:off x="3779838" y="1268413"/>
            <a:ext cx="2016125" cy="1954212"/>
          </a:xfrm>
          <a:prstGeom prst="rect">
            <a:avLst/>
          </a:prstGeom>
          <a:noFill/>
          <a:ln cap="flat" cmpd="sng" w="9525">
            <a:solidFill>
              <a:srgbClr val="36609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1100">
                <a:solidFill>
                  <a:schemeClr val="dk1"/>
                </a:solidFill>
                <a:latin typeface="Calibri"/>
                <a:ea typeface="Calibri"/>
                <a:cs typeface="Calibri"/>
                <a:sym typeface="Calibri"/>
              </a:rPr>
              <a:t>Carrefour des techniques</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Exposé directif</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Exposé interactif</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Etude de cas</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Manœuvre</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Carrefour des techniques</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FOAD</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Démonstration pratique</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Démonstration pratique dirigée</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Reformulation</a:t>
            </a:r>
            <a:endParaRPr/>
          </a:p>
          <a:p>
            <a:pPr indent="0" lvl="0" marL="0" marR="0" rtl="0" algn="l">
              <a:spcBef>
                <a:spcPts val="0"/>
              </a:spcBef>
              <a:spcAft>
                <a:spcPts val="0"/>
              </a:spcAft>
              <a:buNone/>
            </a:pPr>
            <a:r>
              <a:rPr lang="fr-FR" sz="1100">
                <a:solidFill>
                  <a:schemeClr val="dk1"/>
                </a:solidFill>
                <a:latin typeface="Calibri"/>
                <a:ea typeface="Calibri"/>
                <a:cs typeface="Calibri"/>
                <a:sym typeface="Calibri"/>
              </a:rPr>
              <a:t>……</a:t>
            </a:r>
            <a:endParaRPr/>
          </a:p>
        </p:txBody>
      </p:sp>
      <p:sp>
        <p:nvSpPr>
          <p:cNvPr id="561" name="Google Shape;561;p33"/>
          <p:cNvSpPr/>
          <p:nvPr/>
        </p:nvSpPr>
        <p:spPr>
          <a:xfrm>
            <a:off x="755650" y="908050"/>
            <a:ext cx="5616575" cy="2665413"/>
          </a:xfrm>
          <a:prstGeom prst="ellipse">
            <a:avLst/>
          </a:prstGeom>
          <a:noFill/>
          <a:ln cap="flat" cmpd="sng" w="25400">
            <a:solidFill>
              <a:srgbClr val="395E89"/>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33"/>
          <p:cNvSpPr txBox="1"/>
          <p:nvPr/>
        </p:nvSpPr>
        <p:spPr>
          <a:xfrm>
            <a:off x="1763713" y="1341438"/>
            <a:ext cx="1439862"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rgbClr val="244061"/>
                </a:solidFill>
                <a:latin typeface="Calibri"/>
                <a:ea typeface="Calibri"/>
                <a:cs typeface="Calibri"/>
                <a:sym typeface="Calibri"/>
              </a:rPr>
              <a:t>Pédagogie par objectif (PPO)</a:t>
            </a:r>
            <a:endParaRPr/>
          </a:p>
          <a:p>
            <a:pPr indent="0" lvl="0" marL="0" marR="0" rtl="0" algn="ctr">
              <a:spcBef>
                <a:spcPts val="0"/>
              </a:spcBef>
              <a:spcAft>
                <a:spcPts val="0"/>
              </a:spcAft>
              <a:buNone/>
            </a:pPr>
            <a:r>
              <a:rPr lang="fr-FR" sz="1600">
                <a:solidFill>
                  <a:srgbClr val="244061"/>
                </a:solidFill>
                <a:latin typeface="Calibri"/>
                <a:ea typeface="Calibri"/>
                <a:cs typeface="Calibri"/>
                <a:sym typeface="Calibri"/>
              </a:rPr>
              <a:t>30%</a:t>
            </a:r>
            <a:endParaRPr/>
          </a:p>
        </p:txBody>
      </p:sp>
      <p:sp>
        <p:nvSpPr>
          <p:cNvPr id="563" name="Google Shape;563;p33"/>
          <p:cNvSpPr txBox="1"/>
          <p:nvPr/>
        </p:nvSpPr>
        <p:spPr>
          <a:xfrm>
            <a:off x="3779838" y="4164013"/>
            <a:ext cx="2016125" cy="1954212"/>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Mise en situation professionnelle</a:t>
            </a:r>
            <a:endParaRPr/>
          </a:p>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Débriefing</a:t>
            </a:r>
            <a:endParaRPr/>
          </a:p>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Auto-évaluation</a:t>
            </a:r>
            <a:endParaRPr/>
          </a:p>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L’écoute active</a:t>
            </a:r>
            <a:endParaRPr/>
          </a:p>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La zone proximale de développement</a:t>
            </a:r>
            <a:endParaRPr/>
          </a:p>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La boucle de gestion des environnements dynamiques</a:t>
            </a:r>
            <a:endParaRPr/>
          </a:p>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L’empathie</a:t>
            </a:r>
            <a:endParaRPr/>
          </a:p>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a:t>
            </a:r>
            <a:endParaRPr/>
          </a:p>
        </p:txBody>
      </p:sp>
      <p:sp>
        <p:nvSpPr>
          <p:cNvPr id="564" name="Google Shape;564;p33"/>
          <p:cNvSpPr/>
          <p:nvPr/>
        </p:nvSpPr>
        <p:spPr>
          <a:xfrm>
            <a:off x="250825" y="549275"/>
            <a:ext cx="6624638" cy="5688013"/>
          </a:xfrm>
          <a:prstGeom prst="ellipse">
            <a:avLst/>
          </a:prstGeom>
          <a:noFill/>
          <a:ln cap="flat" cmpd="sng" w="5715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65" name="Google Shape;565;p33"/>
          <p:cNvCxnSpPr>
            <a:endCxn id="560" idx="3"/>
          </p:cNvCxnSpPr>
          <p:nvPr/>
        </p:nvCxnSpPr>
        <p:spPr>
          <a:xfrm rot="10800000">
            <a:off x="5795963" y="2245519"/>
            <a:ext cx="1368300" cy="1254000"/>
          </a:xfrm>
          <a:prstGeom prst="straightConnector1">
            <a:avLst/>
          </a:prstGeom>
          <a:noFill/>
          <a:ln cap="flat" cmpd="sng" w="9525">
            <a:solidFill>
              <a:schemeClr val="dk2"/>
            </a:solidFill>
            <a:prstDash val="solid"/>
            <a:round/>
            <a:headEnd len="sm" w="sm" type="none"/>
            <a:tailEnd len="med" w="med" type="stealth"/>
          </a:ln>
        </p:spPr>
      </p:cxnSp>
      <p:cxnSp>
        <p:nvCxnSpPr>
          <p:cNvPr id="566" name="Google Shape;566;p33"/>
          <p:cNvCxnSpPr>
            <a:endCxn id="563" idx="3"/>
          </p:cNvCxnSpPr>
          <p:nvPr/>
        </p:nvCxnSpPr>
        <p:spPr>
          <a:xfrm flipH="1">
            <a:off x="5795963" y="3788419"/>
            <a:ext cx="1368300" cy="1352700"/>
          </a:xfrm>
          <a:prstGeom prst="straightConnector1">
            <a:avLst/>
          </a:prstGeom>
          <a:noFill/>
          <a:ln cap="flat" cmpd="sng" w="9525">
            <a:solidFill>
              <a:schemeClr val="dk2"/>
            </a:solidFill>
            <a:prstDash val="solid"/>
            <a:round/>
            <a:headEnd len="sm" w="sm" type="none"/>
            <a:tailEnd len="med" w="med" type="stealth"/>
          </a:ln>
        </p:spPr>
      </p:cxnSp>
      <p:sp>
        <p:nvSpPr>
          <p:cNvPr id="567" name="Google Shape;567;p33"/>
          <p:cNvSpPr txBox="1"/>
          <p:nvPr/>
        </p:nvSpPr>
        <p:spPr>
          <a:xfrm>
            <a:off x="1619250" y="4868863"/>
            <a:ext cx="1728788" cy="8318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600">
                <a:solidFill>
                  <a:srgbClr val="00B0F0"/>
                </a:solidFill>
                <a:latin typeface="Times New Roman"/>
                <a:ea typeface="Times New Roman"/>
                <a:cs typeface="Times New Roman"/>
                <a:sym typeface="Times New Roman"/>
              </a:rPr>
              <a:t>Approche par compétences</a:t>
            </a:r>
            <a:endParaRPr/>
          </a:p>
          <a:p>
            <a:pPr indent="0" lvl="0" marL="0" marR="0" rtl="0" algn="ctr">
              <a:spcBef>
                <a:spcPts val="0"/>
              </a:spcBef>
              <a:spcAft>
                <a:spcPts val="0"/>
              </a:spcAft>
              <a:buNone/>
            </a:pPr>
            <a:r>
              <a:rPr b="1" lang="fr-FR" sz="1600">
                <a:solidFill>
                  <a:srgbClr val="00B0F0"/>
                </a:solidFill>
                <a:latin typeface="Times New Roman"/>
                <a:ea typeface="Times New Roman"/>
                <a:cs typeface="Times New Roman"/>
                <a:sym typeface="Times New Roman"/>
              </a:rPr>
              <a:t>70 %</a:t>
            </a:r>
            <a:endParaRPr/>
          </a:p>
        </p:txBody>
      </p:sp>
      <p:sp>
        <p:nvSpPr>
          <p:cNvPr id="568" name="Google Shape;568;p33"/>
          <p:cNvSpPr txBox="1"/>
          <p:nvPr/>
        </p:nvSpPr>
        <p:spPr>
          <a:xfrm>
            <a:off x="7164388" y="3051175"/>
            <a:ext cx="1871662" cy="954088"/>
          </a:xfrm>
          <a:prstGeom prst="rect">
            <a:avLst/>
          </a:prstGeom>
          <a:noFill/>
          <a:ln cap="flat" cmpd="sng" w="952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400">
                <a:solidFill>
                  <a:srgbClr val="FF0000"/>
                </a:solidFill>
                <a:latin typeface="Times New Roman"/>
                <a:ea typeface="Times New Roman"/>
                <a:cs typeface="Times New Roman"/>
                <a:sym typeface="Times New Roman"/>
              </a:rPr>
              <a:t> La compétence des formateurs</a:t>
            </a:r>
            <a:endParaRPr/>
          </a:p>
          <a:p>
            <a:pPr indent="0" lvl="0" marL="0" marR="0" rtl="0" algn="ctr">
              <a:spcBef>
                <a:spcPts val="0"/>
              </a:spcBef>
              <a:spcAft>
                <a:spcPts val="0"/>
              </a:spcAft>
              <a:buNone/>
            </a:pPr>
            <a:r>
              <a:rPr lang="fr-FR" sz="1400">
                <a:solidFill>
                  <a:srgbClr val="FF0000"/>
                </a:solidFill>
                <a:latin typeface="Times New Roman"/>
                <a:ea typeface="Times New Roman"/>
                <a:cs typeface="Times New Roman"/>
                <a:sym typeface="Times New Roman"/>
              </a:rPr>
              <a:t>Co-construire un parcours pédagogique</a:t>
            </a:r>
            <a:endParaRPr/>
          </a:p>
        </p:txBody>
      </p:sp>
      <p:sp>
        <p:nvSpPr>
          <p:cNvPr id="569" name="Google Shape;569;p33"/>
          <p:cNvSpPr txBox="1"/>
          <p:nvPr/>
        </p:nvSpPr>
        <p:spPr>
          <a:xfrm>
            <a:off x="5364163" y="3357563"/>
            <a:ext cx="1368425" cy="646112"/>
          </a:xfrm>
          <a:prstGeom prst="rect">
            <a:avLst/>
          </a:prstGeom>
          <a:noFill/>
          <a:ln cap="flat" cmpd="sng" w="9525">
            <a:solidFill>
              <a:schemeClr val="dk1"/>
            </a:solidFill>
            <a:prstDash val="dot"/>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dk1"/>
                </a:solidFill>
                <a:latin typeface="Times New Roman"/>
                <a:ea typeface="Times New Roman"/>
                <a:cs typeface="Times New Roman"/>
                <a:sym typeface="Times New Roman"/>
              </a:rPr>
              <a:t>Communication</a:t>
            </a:r>
            <a:endParaRPr/>
          </a:p>
          <a:p>
            <a:pPr indent="0" lvl="0" marL="0" marR="0" rtl="0" algn="ctr">
              <a:spcBef>
                <a:spcPts val="0"/>
              </a:spcBef>
              <a:spcAft>
                <a:spcPts val="0"/>
              </a:spcAft>
              <a:buNone/>
            </a:pPr>
            <a:r>
              <a:rPr b="1" lang="fr-FR" sz="1200">
                <a:solidFill>
                  <a:schemeClr val="dk1"/>
                </a:solidFill>
                <a:latin typeface="Times New Roman"/>
                <a:ea typeface="Times New Roman"/>
                <a:cs typeface="Times New Roman"/>
                <a:sym typeface="Times New Roman"/>
              </a:rPr>
              <a:t>Posture</a:t>
            </a:r>
            <a:endParaRPr/>
          </a:p>
          <a:p>
            <a:pPr indent="0" lvl="0" marL="0" marR="0" rtl="0" algn="ctr">
              <a:spcBef>
                <a:spcPts val="0"/>
              </a:spcBef>
              <a:spcAft>
                <a:spcPts val="0"/>
              </a:spcAft>
              <a:buNone/>
            </a:pPr>
            <a:r>
              <a:rPr b="1" lang="fr-FR" sz="1200">
                <a:solidFill>
                  <a:schemeClr val="dk1"/>
                </a:solidFill>
                <a:latin typeface="Times New Roman"/>
                <a:ea typeface="Times New Roman"/>
                <a:cs typeface="Times New Roman"/>
                <a:sym typeface="Times New Roman"/>
              </a:rPr>
              <a:t>Droit à l’erreur</a:t>
            </a:r>
            <a:endParaRPr/>
          </a:p>
        </p:txBody>
      </p:sp>
      <p:cxnSp>
        <p:nvCxnSpPr>
          <p:cNvPr id="570" name="Google Shape;570;p33"/>
          <p:cNvCxnSpPr>
            <a:stCxn id="554" idx="3"/>
          </p:cNvCxnSpPr>
          <p:nvPr/>
        </p:nvCxnSpPr>
        <p:spPr>
          <a:xfrm>
            <a:off x="2051050" y="3704432"/>
            <a:ext cx="3168600" cy="12600"/>
          </a:xfrm>
          <a:prstGeom prst="straightConnector1">
            <a:avLst/>
          </a:prstGeom>
          <a:noFill/>
          <a:ln cap="flat" cmpd="sng" w="12700">
            <a:solidFill>
              <a:srgbClr val="FF0000"/>
            </a:solidFill>
            <a:prstDash val="dash"/>
            <a:round/>
            <a:headEnd len="sm" w="sm" type="none"/>
            <a:tailEnd len="med" w="med" type="stealth"/>
          </a:ln>
        </p:spPr>
      </p:cxnSp>
      <p:cxnSp>
        <p:nvCxnSpPr>
          <p:cNvPr id="571" name="Google Shape;571;p33"/>
          <p:cNvCxnSpPr/>
          <p:nvPr/>
        </p:nvCxnSpPr>
        <p:spPr>
          <a:xfrm>
            <a:off x="2060575" y="3711575"/>
            <a:ext cx="2655888" cy="4763"/>
          </a:xfrm>
          <a:prstGeom prst="straightConnector1">
            <a:avLst/>
          </a:prstGeom>
          <a:noFill/>
          <a:ln cap="flat" cmpd="sng" w="12700">
            <a:solidFill>
              <a:srgbClr val="FF0000"/>
            </a:solidFill>
            <a:prstDash val="dash"/>
            <a:round/>
            <a:headEnd len="sm" w="sm" type="none"/>
            <a:tailEnd len="med" w="med" type="stealth"/>
          </a:ln>
        </p:spPr>
      </p:cxnSp>
      <p:cxnSp>
        <p:nvCxnSpPr>
          <p:cNvPr id="572" name="Google Shape;572;p33"/>
          <p:cNvCxnSpPr/>
          <p:nvPr/>
        </p:nvCxnSpPr>
        <p:spPr>
          <a:xfrm>
            <a:off x="2051050" y="3716338"/>
            <a:ext cx="2233613" cy="0"/>
          </a:xfrm>
          <a:prstGeom prst="straightConnector1">
            <a:avLst/>
          </a:prstGeom>
          <a:noFill/>
          <a:ln cap="flat" cmpd="sng" w="12700">
            <a:solidFill>
              <a:srgbClr val="FF0000"/>
            </a:solidFill>
            <a:prstDash val="dash"/>
            <a:round/>
            <a:headEnd len="sm" w="sm" type="none"/>
            <a:tailEnd len="med" w="med" type="stealth"/>
          </a:ln>
        </p:spPr>
      </p:cxnSp>
      <p:cxnSp>
        <p:nvCxnSpPr>
          <p:cNvPr id="573" name="Google Shape;573;p33"/>
          <p:cNvCxnSpPr/>
          <p:nvPr/>
        </p:nvCxnSpPr>
        <p:spPr>
          <a:xfrm>
            <a:off x="2051050" y="3716338"/>
            <a:ext cx="1728788" cy="0"/>
          </a:xfrm>
          <a:prstGeom prst="straightConnector1">
            <a:avLst/>
          </a:prstGeom>
          <a:noFill/>
          <a:ln cap="flat" cmpd="sng" w="12700">
            <a:solidFill>
              <a:srgbClr val="FF0000"/>
            </a:solidFill>
            <a:prstDash val="dash"/>
            <a:round/>
            <a:headEnd len="sm" w="sm" type="none"/>
            <a:tailEnd len="med" w="med" type="stealth"/>
          </a:ln>
        </p:spPr>
      </p:cxnSp>
      <p:cxnSp>
        <p:nvCxnSpPr>
          <p:cNvPr id="574" name="Google Shape;574;p33"/>
          <p:cNvCxnSpPr/>
          <p:nvPr/>
        </p:nvCxnSpPr>
        <p:spPr>
          <a:xfrm>
            <a:off x="2051050" y="3716338"/>
            <a:ext cx="1225550" cy="0"/>
          </a:xfrm>
          <a:prstGeom prst="straightConnector1">
            <a:avLst/>
          </a:prstGeom>
          <a:noFill/>
          <a:ln cap="flat" cmpd="sng" w="12700">
            <a:solidFill>
              <a:srgbClr val="FF0000"/>
            </a:solidFill>
            <a:prstDash val="dash"/>
            <a:round/>
            <a:headEnd len="sm" w="sm" type="none"/>
            <a:tailEnd len="med" w="med" type="stealth"/>
          </a:ln>
        </p:spPr>
      </p:cxnSp>
      <p:cxnSp>
        <p:nvCxnSpPr>
          <p:cNvPr id="575" name="Google Shape;575;p33"/>
          <p:cNvCxnSpPr/>
          <p:nvPr/>
        </p:nvCxnSpPr>
        <p:spPr>
          <a:xfrm>
            <a:off x="2051050" y="3716338"/>
            <a:ext cx="720725" cy="0"/>
          </a:xfrm>
          <a:prstGeom prst="straightConnector1">
            <a:avLst/>
          </a:prstGeom>
          <a:noFill/>
          <a:ln cap="flat" cmpd="sng" w="12700">
            <a:solidFill>
              <a:srgbClr val="FF0000"/>
            </a:solidFill>
            <a:prstDash val="dash"/>
            <a:round/>
            <a:headEnd len="sm" w="sm" type="none"/>
            <a:tailEnd len="med" w="med" type="stealth"/>
          </a:ln>
        </p:spPr>
      </p:cxnSp>
      <p:sp>
        <p:nvSpPr>
          <p:cNvPr id="576" name="Google Shape;576;p33"/>
          <p:cNvSpPr/>
          <p:nvPr/>
        </p:nvSpPr>
        <p:spPr>
          <a:xfrm flipH="1" rot="10800000">
            <a:off x="2411413" y="3141663"/>
            <a:ext cx="576262" cy="574675"/>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7" name="Google Shape;577;p33"/>
          <p:cNvSpPr/>
          <p:nvPr/>
        </p:nvSpPr>
        <p:spPr>
          <a:xfrm flipH="1" rot="10800000">
            <a:off x="2916238" y="3141663"/>
            <a:ext cx="576262" cy="574675"/>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33"/>
          <p:cNvSpPr/>
          <p:nvPr/>
        </p:nvSpPr>
        <p:spPr>
          <a:xfrm flipH="1" rot="10800000">
            <a:off x="3419475" y="3141663"/>
            <a:ext cx="576263" cy="574675"/>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33"/>
          <p:cNvSpPr/>
          <p:nvPr/>
        </p:nvSpPr>
        <p:spPr>
          <a:xfrm flipH="1" rot="10800000">
            <a:off x="3924300" y="3141663"/>
            <a:ext cx="576263" cy="574675"/>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33"/>
          <p:cNvSpPr/>
          <p:nvPr/>
        </p:nvSpPr>
        <p:spPr>
          <a:xfrm flipH="1" rot="10800000">
            <a:off x="4356100" y="3141663"/>
            <a:ext cx="576263" cy="574675"/>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33"/>
          <p:cNvSpPr/>
          <p:nvPr/>
        </p:nvSpPr>
        <p:spPr>
          <a:xfrm>
            <a:off x="2484438" y="3716338"/>
            <a:ext cx="503237" cy="576262"/>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33"/>
          <p:cNvSpPr/>
          <p:nvPr/>
        </p:nvSpPr>
        <p:spPr>
          <a:xfrm>
            <a:off x="2987675" y="3716338"/>
            <a:ext cx="504825" cy="576262"/>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3" name="Google Shape;583;p33"/>
          <p:cNvSpPr/>
          <p:nvPr/>
        </p:nvSpPr>
        <p:spPr>
          <a:xfrm>
            <a:off x="3563938" y="3716338"/>
            <a:ext cx="503237" cy="576262"/>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33"/>
          <p:cNvSpPr/>
          <p:nvPr/>
        </p:nvSpPr>
        <p:spPr>
          <a:xfrm>
            <a:off x="3995738" y="3716338"/>
            <a:ext cx="504825" cy="576262"/>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p33"/>
          <p:cNvSpPr/>
          <p:nvPr/>
        </p:nvSpPr>
        <p:spPr>
          <a:xfrm>
            <a:off x="4427538" y="3716338"/>
            <a:ext cx="504825" cy="576262"/>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33"/>
          <p:cNvSpPr txBox="1"/>
          <p:nvPr/>
        </p:nvSpPr>
        <p:spPr>
          <a:xfrm>
            <a:off x="3203575" y="0"/>
            <a:ext cx="5111750"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400">
                <a:solidFill>
                  <a:schemeClr val="dk1"/>
                </a:solidFill>
                <a:latin typeface="Times New Roman"/>
                <a:ea typeface="Times New Roman"/>
                <a:cs typeface="Times New Roman"/>
                <a:sym typeface="Times New Roman"/>
              </a:rPr>
              <a:t>Le développement des compétences</a:t>
            </a:r>
            <a:endParaRPr/>
          </a:p>
        </p:txBody>
      </p:sp>
      <p:sp>
        <p:nvSpPr>
          <p:cNvPr id="587" name="Google Shape;587;p33"/>
          <p:cNvSpPr txBox="1"/>
          <p:nvPr/>
        </p:nvSpPr>
        <p:spPr>
          <a:xfrm>
            <a:off x="5651500" y="6673850"/>
            <a:ext cx="2087563"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chemeClr val="dk1"/>
                </a:solidFill>
                <a:latin typeface="Times New Roman"/>
                <a:ea typeface="Times New Roman"/>
                <a:cs typeface="Times New Roman"/>
                <a:sym typeface="Times New Roman"/>
              </a:rPr>
              <a:t>copyright LE HENAFF(c) 2019, tout droits réservés</a:t>
            </a:r>
            <a:endParaRPr/>
          </a:p>
        </p:txBody>
      </p:sp>
      <p:cxnSp>
        <p:nvCxnSpPr>
          <p:cNvPr id="588" name="Google Shape;588;p33"/>
          <p:cNvCxnSpPr/>
          <p:nvPr/>
        </p:nvCxnSpPr>
        <p:spPr>
          <a:xfrm>
            <a:off x="3132138" y="4437063"/>
            <a:ext cx="647700" cy="576300"/>
          </a:xfrm>
          <a:prstGeom prst="bentConnector3">
            <a:avLst>
              <a:gd fmla="val 50000" name="adj1"/>
            </a:avLst>
          </a:prstGeom>
          <a:noFill/>
          <a:ln cap="flat" cmpd="sng" w="9525">
            <a:solidFill>
              <a:srgbClr val="366092"/>
            </a:solidFill>
            <a:prstDash val="solid"/>
            <a:round/>
            <a:headEnd len="sm" w="sm" type="none"/>
            <a:tailEnd len="med" w="med" type="stealth"/>
          </a:ln>
        </p:spPr>
      </p:cxnSp>
      <p:sp>
        <p:nvSpPr>
          <p:cNvPr id="589" name="Google Shape;589;p33"/>
          <p:cNvSpPr txBox="1"/>
          <p:nvPr>
            <p:ph type="title"/>
          </p:nvPr>
        </p:nvSpPr>
        <p:spPr>
          <a:xfrm>
            <a:off x="-36513" y="-26988"/>
            <a:ext cx="3024188" cy="325438"/>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600"/>
              <a:buFont typeface="Calibri"/>
              <a:buNone/>
            </a:pPr>
            <a:r>
              <a:rPr lang="fr-FR" sz="1600">
                <a:solidFill>
                  <a:schemeClr val="lt1"/>
                </a:solidFill>
                <a:latin typeface="Calibri"/>
                <a:ea typeface="Calibri"/>
                <a:cs typeface="Calibri"/>
                <a:sym typeface="Calibri"/>
              </a:rPr>
              <a:t>Les environnements de formation</a:t>
            </a:r>
            <a:endParaRPr/>
          </a:p>
        </p:txBody>
      </p:sp>
      <p:sp>
        <p:nvSpPr>
          <p:cNvPr id="590" name="Google Shape;590;p33"/>
          <p:cNvSpPr txBox="1"/>
          <p:nvPr/>
        </p:nvSpPr>
        <p:spPr>
          <a:xfrm>
            <a:off x="7596188" y="6597650"/>
            <a:ext cx="1584325" cy="287338"/>
          </a:xfrm>
          <a:prstGeom prst="rect">
            <a:avLst/>
          </a:prstGeom>
          <a:solidFill>
            <a:srgbClr val="4F81BD"/>
          </a:solidFill>
          <a:ln cap="sq" cmpd="sng" w="25550">
            <a:solidFill>
              <a:srgbClr val="385D8A"/>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rPr lang="fr-FR" sz="1200">
                <a:solidFill>
                  <a:srgbClr val="FFFFFF"/>
                </a:solidFill>
                <a:latin typeface="Times New Roman"/>
                <a:ea typeface="Times New Roman"/>
                <a:cs typeface="Times New Roman"/>
                <a:sym typeface="Times New Roman"/>
              </a:rPr>
              <a:t>FOR ACC – FOR CO</a:t>
            </a:r>
            <a:endParaRPr/>
          </a:p>
        </p:txBody>
      </p:sp>
    </p:spTree>
  </p:cSld>
  <p:clrMapOvr>
    <a:masterClrMapping/>
  </p:clrMapOvr>
  <p:transition>
    <p:wipe dir="d"/>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fr-FR"/>
              <a:t>Les niveaux de savoir</a:t>
            </a:r>
            <a:endParaRPr/>
          </a:p>
        </p:txBody>
      </p:sp>
      <p:pic>
        <p:nvPicPr>
          <p:cNvPr id="596" name="Google Shape;596;p34"/>
          <p:cNvPicPr preferRelativeResize="0"/>
          <p:nvPr>
            <p:ph idx="1" type="body"/>
          </p:nvPr>
        </p:nvPicPr>
        <p:blipFill rotWithShape="1">
          <a:blip r:embed="rId3">
            <a:alphaModFix/>
          </a:blip>
          <a:srcRect b="0" l="0" r="0" t="0"/>
          <a:stretch/>
        </p:blipFill>
        <p:spPr>
          <a:xfrm>
            <a:off x="1219619" y="2206038"/>
            <a:ext cx="6704762" cy="331428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id="602" name="Google Shape;602;p35"/>
          <p:cNvPicPr preferRelativeResize="0"/>
          <p:nvPr>
            <p:ph idx="1" type="body"/>
          </p:nvPr>
        </p:nvPicPr>
        <p:blipFill rotWithShape="1">
          <a:blip r:embed="rId3">
            <a:alphaModFix/>
          </a:blip>
          <a:srcRect b="0" l="0" r="0" t="0"/>
          <a:stretch/>
        </p:blipFill>
        <p:spPr>
          <a:xfrm>
            <a:off x="755576" y="119858"/>
            <a:ext cx="7776864" cy="630770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id="608" name="Google Shape;608;p36"/>
          <p:cNvPicPr preferRelativeResize="0"/>
          <p:nvPr>
            <p:ph idx="1" type="body"/>
          </p:nvPr>
        </p:nvPicPr>
        <p:blipFill rotWithShape="1">
          <a:blip r:embed="rId3">
            <a:alphaModFix/>
          </a:blip>
          <a:srcRect b="0" l="0" r="0" t="0"/>
          <a:stretch/>
        </p:blipFill>
        <p:spPr>
          <a:xfrm>
            <a:off x="450345" y="260648"/>
            <a:ext cx="8367925" cy="61206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grpSp>
        <p:nvGrpSpPr>
          <p:cNvPr id="613" name="Google Shape;613;p37"/>
          <p:cNvGrpSpPr/>
          <p:nvPr/>
        </p:nvGrpSpPr>
        <p:grpSpPr>
          <a:xfrm>
            <a:off x="251520" y="1397000"/>
            <a:ext cx="6864424" cy="5128343"/>
            <a:chOff x="0" y="0"/>
            <a:chExt cx="6864424" cy="5128343"/>
          </a:xfrm>
        </p:grpSpPr>
        <p:sp>
          <p:nvSpPr>
            <p:cNvPr id="614" name="Google Shape;614;p37"/>
            <p:cNvSpPr/>
            <p:nvPr/>
          </p:nvSpPr>
          <p:spPr>
            <a:xfrm>
              <a:off x="2941895" y="0"/>
              <a:ext cx="980632" cy="732620"/>
            </a:xfrm>
            <a:prstGeom prst="trapezoid">
              <a:avLst>
                <a:gd fmla="val 66926"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7"/>
            <p:cNvSpPr txBox="1"/>
            <p:nvPr/>
          </p:nvSpPr>
          <p:spPr>
            <a:xfrm>
              <a:off x="2941895" y="0"/>
              <a:ext cx="980632" cy="73262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1" lang="fr-FR" sz="1800">
                  <a:solidFill>
                    <a:schemeClr val="lt1"/>
                  </a:solidFill>
                  <a:latin typeface="Calibri"/>
                  <a:ea typeface="Calibri"/>
                  <a:cs typeface="Calibri"/>
                  <a:sym typeface="Calibri"/>
                </a:rPr>
                <a:t>5%</a:t>
              </a:r>
              <a:endParaRPr/>
            </a:p>
          </p:txBody>
        </p:sp>
        <p:sp>
          <p:nvSpPr>
            <p:cNvPr id="616" name="Google Shape;616;p37"/>
            <p:cNvSpPr/>
            <p:nvPr/>
          </p:nvSpPr>
          <p:spPr>
            <a:xfrm>
              <a:off x="2451579" y="732620"/>
              <a:ext cx="1961264" cy="732620"/>
            </a:xfrm>
            <a:prstGeom prst="trapezoid">
              <a:avLst>
                <a:gd fmla="val 66926"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7"/>
            <p:cNvSpPr txBox="1"/>
            <p:nvPr/>
          </p:nvSpPr>
          <p:spPr>
            <a:xfrm>
              <a:off x="2794801" y="732620"/>
              <a:ext cx="1274821" cy="73262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b="1" lang="fr-FR" sz="2400">
                  <a:solidFill>
                    <a:schemeClr val="lt1"/>
                  </a:solidFill>
                  <a:latin typeface="Calibri"/>
                  <a:ea typeface="Calibri"/>
                  <a:cs typeface="Calibri"/>
                  <a:sym typeface="Calibri"/>
                </a:rPr>
                <a:t>10%</a:t>
              </a:r>
              <a:endParaRPr/>
            </a:p>
          </p:txBody>
        </p:sp>
        <p:sp>
          <p:nvSpPr>
            <p:cNvPr id="618" name="Google Shape;618;p37"/>
            <p:cNvSpPr/>
            <p:nvPr/>
          </p:nvSpPr>
          <p:spPr>
            <a:xfrm>
              <a:off x="1961263" y="1465241"/>
              <a:ext cx="2941896" cy="732620"/>
            </a:xfrm>
            <a:prstGeom prst="trapezoid">
              <a:avLst>
                <a:gd fmla="val 66926"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7"/>
            <p:cNvSpPr txBox="1"/>
            <p:nvPr/>
          </p:nvSpPr>
          <p:spPr>
            <a:xfrm>
              <a:off x="2476095" y="1465241"/>
              <a:ext cx="1912232" cy="732620"/>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None/>
              </a:pPr>
              <a:r>
                <a:rPr b="1" lang="fr-FR" sz="2600">
                  <a:solidFill>
                    <a:schemeClr val="lt1"/>
                  </a:solidFill>
                  <a:latin typeface="Calibri"/>
                  <a:ea typeface="Calibri"/>
                  <a:cs typeface="Calibri"/>
                  <a:sym typeface="Calibri"/>
                </a:rPr>
                <a:t>20</a:t>
              </a:r>
              <a:r>
                <a:rPr b="1" lang="fr-FR" sz="3200">
                  <a:solidFill>
                    <a:schemeClr val="lt1"/>
                  </a:solidFill>
                  <a:latin typeface="Calibri"/>
                  <a:ea typeface="Calibri"/>
                  <a:cs typeface="Calibri"/>
                  <a:sym typeface="Calibri"/>
                </a:rPr>
                <a:t>%</a:t>
              </a:r>
              <a:endParaRPr/>
            </a:p>
          </p:txBody>
        </p:sp>
        <p:sp>
          <p:nvSpPr>
            <p:cNvPr id="620" name="Google Shape;620;p37"/>
            <p:cNvSpPr/>
            <p:nvPr/>
          </p:nvSpPr>
          <p:spPr>
            <a:xfrm>
              <a:off x="1470947" y="2197861"/>
              <a:ext cx="3922528" cy="732620"/>
            </a:xfrm>
            <a:prstGeom prst="trapezoid">
              <a:avLst>
                <a:gd fmla="val 66926"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7"/>
            <p:cNvSpPr txBox="1"/>
            <p:nvPr/>
          </p:nvSpPr>
          <p:spPr>
            <a:xfrm>
              <a:off x="2157390" y="2197861"/>
              <a:ext cx="2549643" cy="7326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1" lang="fr-FR" sz="3000">
                  <a:solidFill>
                    <a:schemeClr val="lt1"/>
                  </a:solidFill>
                  <a:latin typeface="Calibri"/>
                  <a:ea typeface="Calibri"/>
                  <a:cs typeface="Calibri"/>
                  <a:sym typeface="Calibri"/>
                </a:rPr>
                <a:t>30%</a:t>
              </a:r>
              <a:endParaRPr/>
            </a:p>
          </p:txBody>
        </p:sp>
        <p:sp>
          <p:nvSpPr>
            <p:cNvPr id="622" name="Google Shape;622;p37"/>
            <p:cNvSpPr/>
            <p:nvPr/>
          </p:nvSpPr>
          <p:spPr>
            <a:xfrm>
              <a:off x="980631" y="2930482"/>
              <a:ext cx="4903160" cy="732620"/>
            </a:xfrm>
            <a:prstGeom prst="trapezoid">
              <a:avLst>
                <a:gd fmla="val 66926"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7"/>
            <p:cNvSpPr txBox="1"/>
            <p:nvPr/>
          </p:nvSpPr>
          <p:spPr>
            <a:xfrm>
              <a:off x="1838684" y="2930482"/>
              <a:ext cx="3187054" cy="732620"/>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None/>
              </a:pPr>
              <a:r>
                <a:rPr b="1" lang="fr-FR" sz="4000">
                  <a:solidFill>
                    <a:schemeClr val="lt1"/>
                  </a:solidFill>
                  <a:latin typeface="Calibri"/>
                  <a:ea typeface="Calibri"/>
                  <a:cs typeface="Calibri"/>
                  <a:sym typeface="Calibri"/>
                </a:rPr>
                <a:t>50</a:t>
              </a:r>
              <a:r>
                <a:rPr lang="fr-FR" sz="4400">
                  <a:solidFill>
                    <a:schemeClr val="lt1"/>
                  </a:solidFill>
                  <a:latin typeface="Calibri"/>
                  <a:ea typeface="Calibri"/>
                  <a:cs typeface="Calibri"/>
                  <a:sym typeface="Calibri"/>
                </a:rPr>
                <a:t>%</a:t>
              </a:r>
              <a:endParaRPr/>
            </a:p>
          </p:txBody>
        </p:sp>
        <p:sp>
          <p:nvSpPr>
            <p:cNvPr id="624" name="Google Shape;624;p37"/>
            <p:cNvSpPr/>
            <p:nvPr/>
          </p:nvSpPr>
          <p:spPr>
            <a:xfrm>
              <a:off x="490315" y="3663102"/>
              <a:ext cx="5883792" cy="732620"/>
            </a:xfrm>
            <a:prstGeom prst="trapezoid">
              <a:avLst>
                <a:gd fmla="val 66926"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7"/>
            <p:cNvSpPr txBox="1"/>
            <p:nvPr/>
          </p:nvSpPr>
          <p:spPr>
            <a:xfrm>
              <a:off x="1519979" y="3663102"/>
              <a:ext cx="3824464" cy="73262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1" lang="fr-FR" sz="4800">
                  <a:solidFill>
                    <a:schemeClr val="lt1"/>
                  </a:solidFill>
                  <a:latin typeface="Calibri"/>
                  <a:ea typeface="Calibri"/>
                  <a:cs typeface="Calibri"/>
                  <a:sym typeface="Calibri"/>
                </a:rPr>
                <a:t>75%</a:t>
              </a:r>
              <a:endParaRPr/>
            </a:p>
          </p:txBody>
        </p:sp>
        <p:sp>
          <p:nvSpPr>
            <p:cNvPr id="626" name="Google Shape;626;p37"/>
            <p:cNvSpPr/>
            <p:nvPr/>
          </p:nvSpPr>
          <p:spPr>
            <a:xfrm>
              <a:off x="0" y="4395723"/>
              <a:ext cx="6864424" cy="732620"/>
            </a:xfrm>
            <a:prstGeom prst="trapezoid">
              <a:avLst>
                <a:gd fmla="val 66926"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7"/>
            <p:cNvSpPr txBox="1"/>
            <p:nvPr/>
          </p:nvSpPr>
          <p:spPr>
            <a:xfrm>
              <a:off x="1201274" y="4395723"/>
              <a:ext cx="4461875" cy="73262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b="1" lang="fr-FR" sz="5400">
                  <a:solidFill>
                    <a:schemeClr val="lt1"/>
                  </a:solidFill>
                  <a:latin typeface="Calibri"/>
                  <a:ea typeface="Calibri"/>
                  <a:cs typeface="Calibri"/>
                  <a:sym typeface="Calibri"/>
                </a:rPr>
                <a:t>90%</a:t>
              </a:r>
              <a:endParaRPr/>
            </a:p>
          </p:txBody>
        </p:sp>
      </p:grpSp>
      <p:sp>
        <p:nvSpPr>
          <p:cNvPr id="628" name="Google Shape;628;p37"/>
          <p:cNvSpPr/>
          <p:nvPr/>
        </p:nvSpPr>
        <p:spPr>
          <a:xfrm>
            <a:off x="179512" y="116632"/>
            <a:ext cx="8928992" cy="648072"/>
          </a:xfrm>
          <a:prstGeom prst="roundRect">
            <a:avLst>
              <a:gd fmla="val 16667" name="adj"/>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Pourcentage  moyen de ce que je  retiens du contenu d’une formation </a:t>
            </a:r>
            <a:r>
              <a:rPr b="1" lang="fr-FR" sz="1800" u="sng">
                <a:solidFill>
                  <a:schemeClr val="lt1"/>
                </a:solidFill>
                <a:latin typeface="Calibri"/>
                <a:ea typeface="Calibri"/>
                <a:cs typeface="Calibri"/>
                <a:sym typeface="Calibri"/>
              </a:rPr>
              <a:t>après 24 heures</a:t>
            </a:r>
            <a:r>
              <a:rPr lang="fr-FR" sz="1800">
                <a:solidFill>
                  <a:schemeClr val="lt1"/>
                </a:solidFill>
                <a:latin typeface="Calibri"/>
                <a:ea typeface="Calibri"/>
                <a:cs typeface="Calibri"/>
                <a:sym typeface="Calibri"/>
              </a:rPr>
              <a:t>, selon la méthode d’enseignement, d’après Kurt LEWIN (1960).</a:t>
            </a:r>
            <a:endParaRPr/>
          </a:p>
        </p:txBody>
      </p:sp>
      <p:cxnSp>
        <p:nvCxnSpPr>
          <p:cNvPr id="629" name="Google Shape;629;p37"/>
          <p:cNvCxnSpPr/>
          <p:nvPr/>
        </p:nvCxnSpPr>
        <p:spPr>
          <a:xfrm>
            <a:off x="3203848" y="2852936"/>
            <a:ext cx="5616624" cy="0"/>
          </a:xfrm>
          <a:prstGeom prst="straightConnector1">
            <a:avLst/>
          </a:prstGeom>
          <a:noFill/>
          <a:ln cap="flat" cmpd="sng" w="9525">
            <a:solidFill>
              <a:srgbClr val="4A7DBA"/>
            </a:solidFill>
            <a:prstDash val="solid"/>
            <a:round/>
            <a:headEnd len="sm" w="sm" type="none"/>
            <a:tailEnd len="sm" w="sm" type="none"/>
          </a:ln>
        </p:spPr>
      </p:cxnSp>
      <p:cxnSp>
        <p:nvCxnSpPr>
          <p:cNvPr id="630" name="Google Shape;630;p37"/>
          <p:cNvCxnSpPr/>
          <p:nvPr/>
        </p:nvCxnSpPr>
        <p:spPr>
          <a:xfrm>
            <a:off x="3203848" y="2132856"/>
            <a:ext cx="5616624" cy="0"/>
          </a:xfrm>
          <a:prstGeom prst="straightConnector1">
            <a:avLst/>
          </a:prstGeom>
          <a:noFill/>
          <a:ln cap="flat" cmpd="sng" w="9525">
            <a:solidFill>
              <a:srgbClr val="4A7DBA"/>
            </a:solidFill>
            <a:prstDash val="solid"/>
            <a:round/>
            <a:headEnd len="sm" w="sm" type="none"/>
            <a:tailEnd len="sm" w="sm" type="none"/>
          </a:ln>
        </p:spPr>
      </p:cxnSp>
      <p:cxnSp>
        <p:nvCxnSpPr>
          <p:cNvPr id="631" name="Google Shape;631;p37"/>
          <p:cNvCxnSpPr/>
          <p:nvPr/>
        </p:nvCxnSpPr>
        <p:spPr>
          <a:xfrm>
            <a:off x="3203848" y="3595112"/>
            <a:ext cx="5616624" cy="0"/>
          </a:xfrm>
          <a:prstGeom prst="straightConnector1">
            <a:avLst/>
          </a:prstGeom>
          <a:noFill/>
          <a:ln cap="flat" cmpd="sng" w="9525">
            <a:solidFill>
              <a:srgbClr val="4A7DBA"/>
            </a:solidFill>
            <a:prstDash val="solid"/>
            <a:round/>
            <a:headEnd len="sm" w="sm" type="none"/>
            <a:tailEnd len="sm" w="sm" type="none"/>
          </a:ln>
        </p:spPr>
      </p:cxnSp>
      <p:cxnSp>
        <p:nvCxnSpPr>
          <p:cNvPr id="632" name="Google Shape;632;p37"/>
          <p:cNvCxnSpPr/>
          <p:nvPr/>
        </p:nvCxnSpPr>
        <p:spPr>
          <a:xfrm>
            <a:off x="3203848" y="4365104"/>
            <a:ext cx="5616624" cy="0"/>
          </a:xfrm>
          <a:prstGeom prst="straightConnector1">
            <a:avLst/>
          </a:prstGeom>
          <a:noFill/>
          <a:ln cap="flat" cmpd="sng" w="9525">
            <a:solidFill>
              <a:srgbClr val="4A7DBA"/>
            </a:solidFill>
            <a:prstDash val="solid"/>
            <a:round/>
            <a:headEnd len="sm" w="sm" type="none"/>
            <a:tailEnd len="sm" w="sm" type="none"/>
          </a:ln>
        </p:spPr>
      </p:cxnSp>
      <p:cxnSp>
        <p:nvCxnSpPr>
          <p:cNvPr id="633" name="Google Shape;633;p37"/>
          <p:cNvCxnSpPr/>
          <p:nvPr/>
        </p:nvCxnSpPr>
        <p:spPr>
          <a:xfrm>
            <a:off x="3203848" y="5085184"/>
            <a:ext cx="5616624" cy="0"/>
          </a:xfrm>
          <a:prstGeom prst="straightConnector1">
            <a:avLst/>
          </a:prstGeom>
          <a:noFill/>
          <a:ln cap="flat" cmpd="sng" w="9525">
            <a:solidFill>
              <a:srgbClr val="4A7DBA"/>
            </a:solidFill>
            <a:prstDash val="solid"/>
            <a:round/>
            <a:headEnd len="sm" w="sm" type="none"/>
            <a:tailEnd len="sm" w="sm" type="none"/>
          </a:ln>
        </p:spPr>
      </p:cxnSp>
      <p:cxnSp>
        <p:nvCxnSpPr>
          <p:cNvPr id="634" name="Google Shape;634;p37"/>
          <p:cNvCxnSpPr/>
          <p:nvPr/>
        </p:nvCxnSpPr>
        <p:spPr>
          <a:xfrm>
            <a:off x="3203848" y="5805264"/>
            <a:ext cx="5616624" cy="0"/>
          </a:xfrm>
          <a:prstGeom prst="straightConnector1">
            <a:avLst/>
          </a:prstGeom>
          <a:noFill/>
          <a:ln cap="flat" cmpd="sng" w="9525">
            <a:solidFill>
              <a:srgbClr val="4A7DBA"/>
            </a:solidFill>
            <a:prstDash val="solid"/>
            <a:round/>
            <a:headEnd len="sm" w="sm" type="none"/>
            <a:tailEnd len="sm" w="sm" type="none"/>
          </a:ln>
        </p:spPr>
      </p:cxnSp>
      <p:sp>
        <p:nvSpPr>
          <p:cNvPr id="635" name="Google Shape;635;p37"/>
          <p:cNvSpPr/>
          <p:nvPr/>
        </p:nvSpPr>
        <p:spPr>
          <a:xfrm>
            <a:off x="5436096" y="1634316"/>
            <a:ext cx="3384376" cy="354524"/>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Cours magistral</a:t>
            </a:r>
            <a:endParaRPr/>
          </a:p>
        </p:txBody>
      </p:sp>
      <p:sp>
        <p:nvSpPr>
          <p:cNvPr id="636" name="Google Shape;636;p37"/>
          <p:cNvSpPr/>
          <p:nvPr/>
        </p:nvSpPr>
        <p:spPr>
          <a:xfrm>
            <a:off x="5436096" y="2282388"/>
            <a:ext cx="3384376" cy="354524"/>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Lecture</a:t>
            </a:r>
            <a:endParaRPr/>
          </a:p>
        </p:txBody>
      </p:sp>
      <p:sp>
        <p:nvSpPr>
          <p:cNvPr id="637" name="Google Shape;637;p37"/>
          <p:cNvSpPr/>
          <p:nvPr/>
        </p:nvSpPr>
        <p:spPr>
          <a:xfrm>
            <a:off x="5436096" y="3002468"/>
            <a:ext cx="3384376" cy="354524"/>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Audiovisuel</a:t>
            </a:r>
            <a:endParaRPr/>
          </a:p>
        </p:txBody>
      </p:sp>
      <p:sp>
        <p:nvSpPr>
          <p:cNvPr id="638" name="Google Shape;638;p37"/>
          <p:cNvSpPr/>
          <p:nvPr/>
        </p:nvSpPr>
        <p:spPr>
          <a:xfrm>
            <a:off x="5436096" y="3717032"/>
            <a:ext cx="3384376" cy="354524"/>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Démonstration</a:t>
            </a:r>
            <a:endParaRPr/>
          </a:p>
        </p:txBody>
      </p:sp>
      <p:sp>
        <p:nvSpPr>
          <p:cNvPr id="639" name="Google Shape;639;p37"/>
          <p:cNvSpPr/>
          <p:nvPr/>
        </p:nvSpPr>
        <p:spPr>
          <a:xfrm>
            <a:off x="5436096" y="4514636"/>
            <a:ext cx="3384376" cy="354524"/>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Groupe de discussion</a:t>
            </a:r>
            <a:endParaRPr/>
          </a:p>
        </p:txBody>
      </p:sp>
      <p:sp>
        <p:nvSpPr>
          <p:cNvPr id="640" name="Google Shape;640;p37"/>
          <p:cNvSpPr/>
          <p:nvPr/>
        </p:nvSpPr>
        <p:spPr>
          <a:xfrm>
            <a:off x="5436096" y="5229200"/>
            <a:ext cx="3384376" cy="354524"/>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Apprentissage par la pratique</a:t>
            </a:r>
            <a:endParaRPr/>
          </a:p>
        </p:txBody>
      </p:sp>
      <p:sp>
        <p:nvSpPr>
          <p:cNvPr id="641" name="Google Shape;641;p37"/>
          <p:cNvSpPr/>
          <p:nvPr/>
        </p:nvSpPr>
        <p:spPr>
          <a:xfrm>
            <a:off x="5436096" y="5954796"/>
            <a:ext cx="3384376" cy="354524"/>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Accompagner les autres</a:t>
            </a:r>
            <a:endParaRPr/>
          </a:p>
        </p:txBody>
      </p:sp>
      <p:sp>
        <p:nvSpPr>
          <p:cNvPr id="642" name="Google Shape;642;p37"/>
          <p:cNvSpPr/>
          <p:nvPr/>
        </p:nvSpPr>
        <p:spPr>
          <a:xfrm>
            <a:off x="144488" y="1018111"/>
            <a:ext cx="2592288" cy="322657"/>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Niveau d’implication</a:t>
            </a:r>
            <a:endParaRPr/>
          </a:p>
        </p:txBody>
      </p:sp>
      <p:sp>
        <p:nvSpPr>
          <p:cNvPr id="643" name="Google Shape;643;p37"/>
          <p:cNvSpPr/>
          <p:nvPr/>
        </p:nvSpPr>
        <p:spPr>
          <a:xfrm>
            <a:off x="755576" y="1556792"/>
            <a:ext cx="1512168" cy="1334906"/>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Réception verbale</a:t>
            </a:r>
            <a:endParaRPr/>
          </a:p>
        </p:txBody>
      </p:sp>
      <p:sp>
        <p:nvSpPr>
          <p:cNvPr id="644" name="Google Shape;644;p37"/>
          <p:cNvSpPr/>
          <p:nvPr/>
        </p:nvSpPr>
        <p:spPr>
          <a:xfrm>
            <a:off x="755576" y="2958190"/>
            <a:ext cx="1512168" cy="1334906"/>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Réception visuel</a:t>
            </a:r>
            <a:endParaRPr/>
          </a:p>
        </p:txBody>
      </p:sp>
      <p:sp>
        <p:nvSpPr>
          <p:cNvPr id="645" name="Google Shape;645;p37"/>
          <p:cNvSpPr/>
          <p:nvPr/>
        </p:nvSpPr>
        <p:spPr>
          <a:xfrm>
            <a:off x="755576" y="4365104"/>
            <a:ext cx="1584176" cy="2088232"/>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Participation et action</a:t>
            </a:r>
            <a:endParaRPr/>
          </a:p>
        </p:txBody>
      </p:sp>
      <p:cxnSp>
        <p:nvCxnSpPr>
          <p:cNvPr id="646" name="Google Shape;646;p37"/>
          <p:cNvCxnSpPr/>
          <p:nvPr/>
        </p:nvCxnSpPr>
        <p:spPr>
          <a:xfrm rot="10800000">
            <a:off x="331912" y="4365104"/>
            <a:ext cx="3375992" cy="0"/>
          </a:xfrm>
          <a:prstGeom prst="straightConnector1">
            <a:avLst/>
          </a:prstGeom>
          <a:noFill/>
          <a:ln cap="flat" cmpd="sng" w="28575">
            <a:solidFill>
              <a:srgbClr val="FF0000"/>
            </a:solidFill>
            <a:prstDash val="dash"/>
            <a:round/>
            <a:headEnd len="sm" w="sm" type="none"/>
            <a:tailEnd len="sm" w="sm" type="none"/>
          </a:ln>
        </p:spPr>
      </p:cxnSp>
      <p:cxnSp>
        <p:nvCxnSpPr>
          <p:cNvPr id="647" name="Google Shape;647;p37"/>
          <p:cNvCxnSpPr/>
          <p:nvPr/>
        </p:nvCxnSpPr>
        <p:spPr>
          <a:xfrm rot="10800000">
            <a:off x="395536" y="2924944"/>
            <a:ext cx="3375992" cy="0"/>
          </a:xfrm>
          <a:prstGeom prst="straightConnector1">
            <a:avLst/>
          </a:prstGeom>
          <a:noFill/>
          <a:ln cap="flat" cmpd="sng" w="28575">
            <a:solidFill>
              <a:srgbClr val="FF0000"/>
            </a:solidFill>
            <a:prstDash val="dash"/>
            <a:round/>
            <a:headEnd len="sm" w="sm" type="none"/>
            <a:tailEnd len="sm" w="sm" type="none"/>
          </a:ln>
        </p:spPr>
      </p:cxnSp>
      <p:sp>
        <p:nvSpPr>
          <p:cNvPr id="648" name="Google Shape;648;p37"/>
          <p:cNvSpPr/>
          <p:nvPr/>
        </p:nvSpPr>
        <p:spPr>
          <a:xfrm>
            <a:off x="179512" y="1634316"/>
            <a:ext cx="360040" cy="2658780"/>
          </a:xfrm>
          <a:prstGeom prst="roundRect">
            <a:avLst>
              <a:gd fmla="val 16667" name="adj"/>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PASSIF </a:t>
            </a:r>
            <a:endParaRPr/>
          </a:p>
        </p:txBody>
      </p:sp>
      <p:sp>
        <p:nvSpPr>
          <p:cNvPr id="649" name="Google Shape;649;p37"/>
          <p:cNvSpPr/>
          <p:nvPr/>
        </p:nvSpPr>
        <p:spPr>
          <a:xfrm>
            <a:off x="179512" y="4437112"/>
            <a:ext cx="360040" cy="1985846"/>
          </a:xfrm>
          <a:prstGeom prst="roundRect">
            <a:avLst>
              <a:gd fmla="val 16667" name="adj"/>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ACTIF</a:t>
            </a:r>
            <a:endParaRPr/>
          </a:p>
        </p:txBody>
      </p:sp>
      <p:sp>
        <p:nvSpPr>
          <p:cNvPr id="650" name="Google Shape;650;p37"/>
          <p:cNvSpPr txBox="1"/>
          <p:nvPr/>
        </p:nvSpPr>
        <p:spPr>
          <a:xfrm>
            <a:off x="7488832" y="6700718"/>
            <a:ext cx="2843808" cy="184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chemeClr val="dk1"/>
                </a:solidFill>
                <a:latin typeface="Calibri"/>
                <a:ea typeface="Calibri"/>
                <a:cs typeface="Calibri"/>
                <a:sym typeface="Calibri"/>
              </a:rPr>
              <a:t>copyright LE HENAFF(c) 2018, tout droits réservés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656" name="Google Shape;656;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E:\FORMATION FORMATEURS\PAE1\OUTIL PEDAGOGIQUES MONITORAT\Dossier de l'instructeur Icône graphique\16__LES_PHASES_D_APPRENTISS.JPG" id="657" name="Google Shape;657;p38"/>
          <p:cNvPicPr preferRelativeResize="0"/>
          <p:nvPr/>
        </p:nvPicPr>
        <p:blipFill rotWithShape="1">
          <a:blip r:embed="rId3">
            <a:alphaModFix/>
          </a:blip>
          <a:srcRect b="0" l="0" r="0" t="0"/>
          <a:stretch/>
        </p:blipFill>
        <p:spPr>
          <a:xfrm>
            <a:off x="467544" y="260648"/>
            <a:ext cx="8345658" cy="590465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fr-FR"/>
              <a:t>Effet Dunning-Kruger</a:t>
            </a:r>
            <a:endParaRPr/>
          </a:p>
        </p:txBody>
      </p:sp>
      <p:sp>
        <p:nvSpPr>
          <p:cNvPr id="663" name="Google Shape;663;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0000" lnSpcReduction="20000"/>
          </a:bodyPr>
          <a:lstStyle/>
          <a:p>
            <a:pPr indent="0" lvl="0" marL="0" rtl="0" algn="just">
              <a:spcBef>
                <a:spcPts val="0"/>
              </a:spcBef>
              <a:spcAft>
                <a:spcPts val="0"/>
              </a:spcAft>
              <a:buClr>
                <a:schemeClr val="dk1"/>
              </a:buClr>
              <a:buSzPct val="100000"/>
              <a:buNone/>
            </a:pPr>
            <a:r>
              <a:rPr lang="fr-FR"/>
              <a:t>Comment les incompétents ne savent pas qu’ils ne sont pas incompétents :</a:t>
            </a:r>
            <a:endParaRPr/>
          </a:p>
          <a:p>
            <a:pPr indent="0" lvl="0" marL="0" rtl="0" algn="just">
              <a:spcBef>
                <a:spcPts val="448"/>
              </a:spcBef>
              <a:spcAft>
                <a:spcPts val="0"/>
              </a:spcAft>
              <a:buClr>
                <a:schemeClr val="dk1"/>
              </a:buClr>
              <a:buSzPct val="100000"/>
              <a:buNone/>
            </a:pPr>
            <a:br>
              <a:rPr lang="fr-FR"/>
            </a:br>
            <a:endParaRPr/>
          </a:p>
          <a:p>
            <a:pPr indent="-200660" lvl="0" marL="342900" rtl="0" algn="just">
              <a:spcBef>
                <a:spcPts val="448"/>
              </a:spcBef>
              <a:spcAft>
                <a:spcPts val="0"/>
              </a:spcAft>
              <a:buClr>
                <a:schemeClr val="dk1"/>
              </a:buClr>
              <a:buSzPct val="100000"/>
              <a:buNone/>
            </a:pPr>
            <a:r>
              <a:t/>
            </a:r>
            <a:endParaRPr/>
          </a:p>
          <a:p>
            <a:pPr indent="-342900" lvl="0" marL="342900" rtl="0" algn="just">
              <a:spcBef>
                <a:spcPts val="448"/>
              </a:spcBef>
              <a:spcAft>
                <a:spcPts val="0"/>
              </a:spcAft>
              <a:buClr>
                <a:schemeClr val="dk1"/>
              </a:buClr>
              <a:buSzPct val="100000"/>
              <a:buChar char="•"/>
            </a:pPr>
            <a:r>
              <a:rPr lang="fr-FR"/>
              <a:t>L’effet Dunning-Kruger est la constatation que les personnes les moins performantes sont celles qui sont les moins conscientes de leur propre incompétence. Le philosophe Bertrand Russell écrivait : « L’une des choses douloureuses de notre époque est que ceux qui sont pétris de certitudes sont stupides, et ceux qui ont de l’imagination et de la compréhension sont remplis de doute et d’indécision.” La recherche en psychologie montre qu’il avait raison, plusieurs études ont confirmé le fait.</a:t>
            </a:r>
            <a:endParaRPr/>
          </a:p>
          <a:p>
            <a:pPr indent="-200660" lvl="0" marL="342900" rtl="0" algn="l">
              <a:spcBef>
                <a:spcPts val="448"/>
              </a:spcBef>
              <a:spcAft>
                <a:spcPts val="0"/>
              </a:spcAft>
              <a:buClr>
                <a:schemeClr val="dk1"/>
              </a:buClr>
              <a:buSzPct val="100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r>
              <a:rPr b="1" lang="fr-FR" sz="9600">
                <a:solidFill>
                  <a:srgbClr val="FF0000"/>
                </a:solidFill>
              </a:rPr>
              <a:t>ACTIVITE 1 Présentations</a:t>
            </a:r>
            <a:endParaRPr b="1" sz="960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fr-FR"/>
              <a:t>Le découpage temporel</a:t>
            </a:r>
            <a:endParaRPr/>
          </a:p>
        </p:txBody>
      </p:sp>
      <p:pic>
        <p:nvPicPr>
          <p:cNvPr id="669" name="Google Shape;669;p40"/>
          <p:cNvPicPr preferRelativeResize="0"/>
          <p:nvPr>
            <p:ph idx="1" type="body"/>
          </p:nvPr>
        </p:nvPicPr>
        <p:blipFill rotWithShape="1">
          <a:blip r:embed="rId3">
            <a:alphaModFix/>
          </a:blip>
          <a:srcRect b="0" l="0" r="0" t="0"/>
          <a:stretch/>
        </p:blipFill>
        <p:spPr>
          <a:xfrm>
            <a:off x="1014857" y="2296514"/>
            <a:ext cx="7114286" cy="32927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fr-FR"/>
              <a:t>La vie du groupe</a:t>
            </a:r>
            <a:endParaRPr/>
          </a:p>
        </p:txBody>
      </p:sp>
      <p:pic>
        <p:nvPicPr>
          <p:cNvPr id="675" name="Google Shape;675;p41"/>
          <p:cNvPicPr preferRelativeResize="0"/>
          <p:nvPr>
            <p:ph idx="1" type="body"/>
          </p:nvPr>
        </p:nvPicPr>
        <p:blipFill rotWithShape="1">
          <a:blip r:embed="rId3">
            <a:alphaModFix/>
          </a:blip>
          <a:srcRect b="0" l="0" r="0" t="0"/>
          <a:stretch/>
        </p:blipFill>
        <p:spPr>
          <a:xfrm>
            <a:off x="1365364" y="1600200"/>
            <a:ext cx="6413271" cy="452596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pic>
        <p:nvPicPr>
          <p:cNvPr id="680" name="Google Shape;680;p42"/>
          <p:cNvPicPr preferRelativeResize="0"/>
          <p:nvPr>
            <p:ph idx="1" type="body"/>
          </p:nvPr>
        </p:nvPicPr>
        <p:blipFill rotWithShape="1">
          <a:blip r:embed="rId3">
            <a:alphaModFix/>
          </a:blip>
          <a:srcRect b="0" l="0" r="0" t="0"/>
          <a:stretch/>
        </p:blipFill>
        <p:spPr>
          <a:xfrm>
            <a:off x="444025" y="692696"/>
            <a:ext cx="8255950" cy="495357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pic>
        <p:nvPicPr>
          <p:cNvPr id="685" name="Google Shape;685;p43"/>
          <p:cNvPicPr preferRelativeResize="0"/>
          <p:nvPr>
            <p:ph idx="1" type="body"/>
          </p:nvPr>
        </p:nvPicPr>
        <p:blipFill rotWithShape="1">
          <a:blip r:embed="rId3">
            <a:alphaModFix/>
          </a:blip>
          <a:srcRect b="0" l="0" r="0" t="0"/>
          <a:stretch/>
        </p:blipFill>
        <p:spPr>
          <a:xfrm>
            <a:off x="1691680" y="116632"/>
            <a:ext cx="6192687" cy="659521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44"/>
          <p:cNvSpPr txBox="1"/>
          <p:nvPr>
            <p:ph type="title"/>
          </p:nvPr>
        </p:nvSpPr>
        <p:spPr>
          <a:xfrm>
            <a:off x="457200" y="274638"/>
            <a:ext cx="8229600" cy="1143000"/>
          </a:xfrm>
          <a:prstGeom prst="rect">
            <a:avLst/>
          </a:prstGeom>
          <a:solidFill>
            <a:srgbClr val="FFFF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b="1" lang="fr-FR">
                <a:solidFill>
                  <a:srgbClr val="FF0000"/>
                </a:solidFill>
              </a:rPr>
              <a:t>La NASA</a:t>
            </a:r>
            <a:endParaRPr/>
          </a:p>
        </p:txBody>
      </p:sp>
      <p:sp>
        <p:nvSpPr>
          <p:cNvPr id="691" name="Google Shape;691;p44"/>
          <p:cNvSpPr txBox="1"/>
          <p:nvPr>
            <p:ph idx="1" type="body"/>
          </p:nvPr>
        </p:nvSpPr>
        <p:spPr>
          <a:xfrm>
            <a:off x="457200" y="1268760"/>
            <a:ext cx="8229600" cy="485740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br>
              <a:rPr b="1" lang="fr-FR"/>
            </a:br>
            <a:endParaRPr/>
          </a:p>
          <a:p>
            <a:pPr indent="-285750" lvl="1" marL="742950" rtl="0" algn="l">
              <a:spcBef>
                <a:spcPts val="320"/>
              </a:spcBef>
              <a:spcAft>
                <a:spcPts val="0"/>
              </a:spcAft>
              <a:buClr>
                <a:schemeClr val="dk1"/>
              </a:buClr>
              <a:buSzPts val="1600"/>
              <a:buChar char="–"/>
            </a:pPr>
            <a:r>
              <a:rPr lang="fr-FR" sz="1600"/>
              <a:t>Exercice de dynamique de groupe</a:t>
            </a:r>
            <a:endParaRPr/>
          </a:p>
          <a:p>
            <a:pPr indent="-228600" lvl="2" marL="1143000" rtl="0" algn="l">
              <a:spcBef>
                <a:spcPts val="320"/>
              </a:spcBef>
              <a:spcAft>
                <a:spcPts val="0"/>
              </a:spcAft>
              <a:buClr>
                <a:schemeClr val="dk1"/>
              </a:buClr>
              <a:buSzPts val="1600"/>
              <a:buChar char="•"/>
            </a:pPr>
            <a:r>
              <a:rPr lang="fr-FR" sz="1600"/>
              <a:t>La NASA</a:t>
            </a:r>
            <a:endParaRPr/>
          </a:p>
          <a:p>
            <a:pPr indent="-127000" lvl="2" marL="1143000" rtl="0" algn="l">
              <a:spcBef>
                <a:spcPts val="320"/>
              </a:spcBef>
              <a:spcAft>
                <a:spcPts val="0"/>
              </a:spcAft>
              <a:buClr>
                <a:schemeClr val="dk1"/>
              </a:buClr>
              <a:buSzPts val="1600"/>
              <a:buNone/>
            </a:pPr>
            <a:r>
              <a:t/>
            </a:r>
            <a:endParaRPr sz="1600"/>
          </a:p>
          <a:p>
            <a:pPr indent="-127000" lvl="2" marL="1143000" rtl="0" algn="l">
              <a:spcBef>
                <a:spcPts val="320"/>
              </a:spcBef>
              <a:spcAft>
                <a:spcPts val="0"/>
              </a:spcAft>
              <a:buClr>
                <a:schemeClr val="dk1"/>
              </a:buClr>
              <a:buSzPts val="1600"/>
              <a:buNone/>
            </a:pPr>
            <a:r>
              <a:t/>
            </a:r>
            <a:endParaRPr sz="1600">
              <a:solidFill>
                <a:srgbClr val="FF0000"/>
              </a:solidFill>
            </a:endParaRPr>
          </a:p>
          <a:p>
            <a:pPr indent="-285750" lvl="1" marL="742950" rtl="0" algn="l">
              <a:spcBef>
                <a:spcPts val="320"/>
              </a:spcBef>
              <a:spcAft>
                <a:spcPts val="0"/>
              </a:spcAft>
              <a:buClr>
                <a:srgbClr val="FF0000"/>
              </a:buClr>
              <a:buSzPts val="1600"/>
              <a:buChar char="–"/>
            </a:pPr>
            <a:r>
              <a:rPr lang="fr-FR" sz="1600">
                <a:solidFill>
                  <a:srgbClr val="FF0000"/>
                </a:solidFill>
              </a:rPr>
              <a:t>Synthèse par les COFOR</a:t>
            </a:r>
            <a:endParaRPr/>
          </a:p>
          <a:p>
            <a:pPr indent="-228600" lvl="2" marL="1143000" rtl="0" algn="l">
              <a:spcBef>
                <a:spcPts val="320"/>
              </a:spcBef>
              <a:spcAft>
                <a:spcPts val="0"/>
              </a:spcAft>
              <a:buClr>
                <a:srgbClr val="FF0000"/>
              </a:buClr>
              <a:buSzPts val="1600"/>
              <a:buChar char="•"/>
            </a:pPr>
            <a:r>
              <a:rPr lang="fr-FR" sz="1600">
                <a:solidFill>
                  <a:srgbClr val="FF0000"/>
                </a:solidFill>
              </a:rPr>
              <a:t>L’intelligence collective</a:t>
            </a:r>
            <a:endParaRPr/>
          </a:p>
          <a:p>
            <a:pPr indent="0" lvl="2" marL="914400" rtl="0" algn="l">
              <a:spcBef>
                <a:spcPts val="320"/>
              </a:spcBef>
              <a:spcAft>
                <a:spcPts val="0"/>
              </a:spcAft>
              <a:buClr>
                <a:schemeClr val="dk1"/>
              </a:buClr>
              <a:buSzPts val="1600"/>
              <a:buNone/>
            </a:pPr>
            <a:r>
              <a:t/>
            </a:r>
            <a:endParaRPr sz="1600">
              <a:solidFill>
                <a:srgbClr val="FF0000"/>
              </a:solidFill>
            </a:endParaRPr>
          </a:p>
          <a:p>
            <a:pPr indent="0" lvl="2" marL="914400" rtl="0" algn="l">
              <a:spcBef>
                <a:spcPts val="320"/>
              </a:spcBef>
              <a:spcAft>
                <a:spcPts val="0"/>
              </a:spcAft>
              <a:buClr>
                <a:schemeClr val="dk1"/>
              </a:buClr>
              <a:buSzPts val="1600"/>
              <a:buNone/>
            </a:pPr>
            <a:r>
              <a:t/>
            </a:r>
            <a:endParaRPr sz="1600">
              <a:solidFill>
                <a:srgbClr val="FF0000"/>
              </a:solidFill>
            </a:endParaRPr>
          </a:p>
          <a:p>
            <a:pPr indent="-152400" lvl="2" marL="1143000" rtl="0" algn="l">
              <a:spcBef>
                <a:spcPts val="240"/>
              </a:spcBef>
              <a:spcAft>
                <a:spcPts val="0"/>
              </a:spcAft>
              <a:buClr>
                <a:schemeClr val="dk1"/>
              </a:buClr>
              <a:buSzPts val="1200"/>
              <a:buNone/>
            </a:pPr>
            <a:r>
              <a:t/>
            </a:r>
            <a:endParaRPr sz="1200">
              <a:solidFill>
                <a:srgbClr val="FF0000"/>
              </a:solidFill>
            </a:endParaRPr>
          </a:p>
          <a:p>
            <a:pPr indent="-152400" lvl="2" marL="1143000" rtl="0" algn="l">
              <a:spcBef>
                <a:spcPts val="240"/>
              </a:spcBef>
              <a:spcAft>
                <a:spcPts val="0"/>
              </a:spcAft>
              <a:buClr>
                <a:schemeClr val="dk1"/>
              </a:buClr>
              <a:buSzPts val="1200"/>
              <a:buNone/>
            </a:pPr>
            <a:r>
              <a:t/>
            </a:r>
            <a:endParaRPr sz="1200">
              <a:solidFill>
                <a:srgbClr val="FF0000"/>
              </a:solidFill>
            </a:endParaRPr>
          </a:p>
          <a:p>
            <a:pPr indent="-165100" lvl="2" marL="1143000" rtl="0" algn="l">
              <a:spcBef>
                <a:spcPts val="200"/>
              </a:spcBef>
              <a:spcAft>
                <a:spcPts val="0"/>
              </a:spcAft>
              <a:buClr>
                <a:schemeClr val="dk1"/>
              </a:buClr>
              <a:buSzPts val="1000"/>
              <a:buNone/>
            </a:pPr>
            <a:r>
              <a:t/>
            </a:r>
            <a:endParaRPr sz="1000"/>
          </a:p>
          <a:p>
            <a:pPr indent="0" lvl="2" marL="914400" rtl="0" algn="l">
              <a:spcBef>
                <a:spcPts val="200"/>
              </a:spcBef>
              <a:spcAft>
                <a:spcPts val="0"/>
              </a:spcAft>
              <a:buClr>
                <a:schemeClr val="dk1"/>
              </a:buClr>
              <a:buSzPts val="1000"/>
              <a:buNone/>
            </a:pPr>
            <a:r>
              <a:t/>
            </a:r>
            <a:endParaRPr sz="1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id="697" name="Google Shape;697;p45"/>
          <p:cNvPicPr preferRelativeResize="0"/>
          <p:nvPr>
            <p:ph idx="1" type="body"/>
          </p:nvPr>
        </p:nvPicPr>
        <p:blipFill rotWithShape="1">
          <a:blip r:embed="rId3">
            <a:alphaModFix/>
          </a:blip>
          <a:srcRect b="0" l="0" r="0" t="0"/>
          <a:stretch/>
        </p:blipFill>
        <p:spPr>
          <a:xfrm>
            <a:off x="1691680" y="404664"/>
            <a:ext cx="6456860" cy="585308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46"/>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r>
              <a:rPr b="1" lang="fr-FR" sz="9600">
                <a:solidFill>
                  <a:srgbClr val="FF0000"/>
                </a:solidFill>
              </a:rPr>
              <a:t>La communication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b="1" lang="fr-FR">
                <a:solidFill>
                  <a:srgbClr val="FF0000"/>
                </a:solidFill>
              </a:rPr>
              <a:t>Communication</a:t>
            </a:r>
            <a:endParaRPr/>
          </a:p>
        </p:txBody>
      </p:sp>
      <p:sp>
        <p:nvSpPr>
          <p:cNvPr id="708" name="Google Shape;708;p4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285750" lvl="1" marL="742950" rtl="0" algn="l">
              <a:spcBef>
                <a:spcPts val="0"/>
              </a:spcBef>
              <a:spcAft>
                <a:spcPts val="0"/>
              </a:spcAft>
              <a:buClr>
                <a:schemeClr val="dk1"/>
              </a:buClr>
              <a:buSzPts val="2800"/>
              <a:buChar char="–"/>
            </a:pPr>
            <a:r>
              <a:rPr lang="fr-FR"/>
              <a:t>Exercice de découverte</a:t>
            </a:r>
            <a:endParaRPr/>
          </a:p>
          <a:p>
            <a:pPr indent="-228600" lvl="3" marL="1600200" rtl="0" algn="l">
              <a:spcBef>
                <a:spcPts val="400"/>
              </a:spcBef>
              <a:spcAft>
                <a:spcPts val="0"/>
              </a:spcAft>
              <a:buClr>
                <a:schemeClr val="dk1"/>
              </a:buClr>
              <a:buSzPts val="2000"/>
              <a:buChar char="–"/>
            </a:pPr>
            <a:r>
              <a:rPr lang="fr-FR"/>
              <a:t>la veuve Mouillet</a:t>
            </a:r>
            <a:br>
              <a:rPr lang="fr-FR"/>
            </a:br>
            <a:endParaRPr/>
          </a:p>
          <a:p>
            <a:pPr indent="-285750" lvl="1" marL="742950" rtl="0" algn="l">
              <a:spcBef>
                <a:spcPts val="560"/>
              </a:spcBef>
              <a:spcAft>
                <a:spcPts val="0"/>
              </a:spcAft>
              <a:buClr>
                <a:schemeClr val="dk1"/>
              </a:buClr>
              <a:buSzPts val="2800"/>
              <a:buChar char="–"/>
            </a:pPr>
            <a:r>
              <a:rPr lang="fr-FR"/>
              <a:t>Kurt lewin</a:t>
            </a:r>
            <a:endParaRPr/>
          </a:p>
          <a:p>
            <a:pPr indent="-228600" lvl="3" marL="1600200" rtl="0" algn="l">
              <a:spcBef>
                <a:spcPts val="400"/>
              </a:spcBef>
              <a:spcAft>
                <a:spcPts val="0"/>
              </a:spcAft>
              <a:buClr>
                <a:schemeClr val="dk1"/>
              </a:buClr>
              <a:buSzPts val="2000"/>
              <a:buChar char="–"/>
            </a:pPr>
            <a:r>
              <a:rPr lang="fr-FR"/>
              <a:t>Lorsque nous communiquons, il y a parfois un fossé entre : </a:t>
            </a:r>
            <a:br>
              <a:rPr lang="fr-FR"/>
            </a:br>
            <a:r>
              <a:rPr lang="fr-FR"/>
              <a:t>Ce que l'on veut dire 🧠</a:t>
            </a:r>
            <a:br>
              <a:rPr lang="fr-FR"/>
            </a:br>
            <a:r>
              <a:rPr lang="fr-FR"/>
              <a:t>Comment on le dit 🗣</a:t>
            </a:r>
            <a:br>
              <a:rPr lang="fr-FR"/>
            </a:br>
            <a:r>
              <a:rPr lang="fr-FR"/>
              <a:t>Comment le message est perçu 👂</a:t>
            </a:r>
            <a:br>
              <a:rPr lang="fr-FR"/>
            </a:br>
            <a:r>
              <a:rPr lang="fr-FR"/>
              <a:t>Ce qui est compris 🤔</a:t>
            </a:r>
            <a:br>
              <a:rPr lang="fr-FR"/>
            </a:br>
            <a:r>
              <a:rPr lang="fr-FR"/>
              <a:t>Ce qui va être retenu 💾🧠</a:t>
            </a:r>
            <a:br>
              <a:rPr lang="fr-FR"/>
            </a:br>
            <a:r>
              <a:rPr lang="fr-FR"/>
              <a:t>Ce que la personne va pouvoir restituer et appliquer</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grpSp>
        <p:nvGrpSpPr>
          <p:cNvPr id="713" name="Google Shape;713;p48"/>
          <p:cNvGrpSpPr/>
          <p:nvPr/>
        </p:nvGrpSpPr>
        <p:grpSpPr>
          <a:xfrm>
            <a:off x="251520" y="1397000"/>
            <a:ext cx="6864424" cy="5128343"/>
            <a:chOff x="0" y="0"/>
            <a:chExt cx="6864424" cy="5128343"/>
          </a:xfrm>
        </p:grpSpPr>
        <p:sp>
          <p:nvSpPr>
            <p:cNvPr id="714" name="Google Shape;714;p48"/>
            <p:cNvSpPr/>
            <p:nvPr/>
          </p:nvSpPr>
          <p:spPr>
            <a:xfrm>
              <a:off x="2941895" y="0"/>
              <a:ext cx="980632" cy="732620"/>
            </a:xfrm>
            <a:prstGeom prst="trapezoid">
              <a:avLst>
                <a:gd fmla="val 66926"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8"/>
            <p:cNvSpPr txBox="1"/>
            <p:nvPr/>
          </p:nvSpPr>
          <p:spPr>
            <a:xfrm>
              <a:off x="2941895" y="0"/>
              <a:ext cx="980632" cy="73262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1" lang="fr-FR" sz="1800">
                  <a:solidFill>
                    <a:schemeClr val="lt1"/>
                  </a:solidFill>
                  <a:latin typeface="Calibri"/>
                  <a:ea typeface="Calibri"/>
                  <a:cs typeface="Calibri"/>
                  <a:sym typeface="Calibri"/>
                </a:rPr>
                <a:t>5%</a:t>
              </a:r>
              <a:endParaRPr/>
            </a:p>
          </p:txBody>
        </p:sp>
        <p:sp>
          <p:nvSpPr>
            <p:cNvPr id="716" name="Google Shape;716;p48"/>
            <p:cNvSpPr/>
            <p:nvPr/>
          </p:nvSpPr>
          <p:spPr>
            <a:xfrm>
              <a:off x="2451579" y="732620"/>
              <a:ext cx="1961264" cy="732620"/>
            </a:xfrm>
            <a:prstGeom prst="trapezoid">
              <a:avLst>
                <a:gd fmla="val 66926"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8"/>
            <p:cNvSpPr txBox="1"/>
            <p:nvPr/>
          </p:nvSpPr>
          <p:spPr>
            <a:xfrm>
              <a:off x="2794801" y="732620"/>
              <a:ext cx="1274821" cy="73262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b="1" lang="fr-FR" sz="2400">
                  <a:solidFill>
                    <a:schemeClr val="lt1"/>
                  </a:solidFill>
                  <a:latin typeface="Calibri"/>
                  <a:ea typeface="Calibri"/>
                  <a:cs typeface="Calibri"/>
                  <a:sym typeface="Calibri"/>
                </a:rPr>
                <a:t>10%</a:t>
              </a:r>
              <a:endParaRPr/>
            </a:p>
          </p:txBody>
        </p:sp>
        <p:sp>
          <p:nvSpPr>
            <p:cNvPr id="718" name="Google Shape;718;p48"/>
            <p:cNvSpPr/>
            <p:nvPr/>
          </p:nvSpPr>
          <p:spPr>
            <a:xfrm>
              <a:off x="1961263" y="1465241"/>
              <a:ext cx="2941896" cy="732620"/>
            </a:xfrm>
            <a:prstGeom prst="trapezoid">
              <a:avLst>
                <a:gd fmla="val 66926"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8"/>
            <p:cNvSpPr txBox="1"/>
            <p:nvPr/>
          </p:nvSpPr>
          <p:spPr>
            <a:xfrm>
              <a:off x="2476095" y="1465241"/>
              <a:ext cx="1912232" cy="732620"/>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None/>
              </a:pPr>
              <a:r>
                <a:rPr b="1" lang="fr-FR" sz="2600">
                  <a:solidFill>
                    <a:schemeClr val="lt1"/>
                  </a:solidFill>
                  <a:latin typeface="Calibri"/>
                  <a:ea typeface="Calibri"/>
                  <a:cs typeface="Calibri"/>
                  <a:sym typeface="Calibri"/>
                </a:rPr>
                <a:t>20</a:t>
              </a:r>
              <a:r>
                <a:rPr b="1" lang="fr-FR" sz="3200">
                  <a:solidFill>
                    <a:schemeClr val="lt1"/>
                  </a:solidFill>
                  <a:latin typeface="Calibri"/>
                  <a:ea typeface="Calibri"/>
                  <a:cs typeface="Calibri"/>
                  <a:sym typeface="Calibri"/>
                </a:rPr>
                <a:t>%</a:t>
              </a:r>
              <a:endParaRPr/>
            </a:p>
          </p:txBody>
        </p:sp>
        <p:sp>
          <p:nvSpPr>
            <p:cNvPr id="720" name="Google Shape;720;p48"/>
            <p:cNvSpPr/>
            <p:nvPr/>
          </p:nvSpPr>
          <p:spPr>
            <a:xfrm>
              <a:off x="1470947" y="2197861"/>
              <a:ext cx="3922528" cy="732620"/>
            </a:xfrm>
            <a:prstGeom prst="trapezoid">
              <a:avLst>
                <a:gd fmla="val 66926"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8"/>
            <p:cNvSpPr txBox="1"/>
            <p:nvPr/>
          </p:nvSpPr>
          <p:spPr>
            <a:xfrm>
              <a:off x="2157390" y="2197861"/>
              <a:ext cx="2549643" cy="7326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1" lang="fr-FR" sz="3000">
                  <a:solidFill>
                    <a:schemeClr val="lt1"/>
                  </a:solidFill>
                  <a:latin typeface="Calibri"/>
                  <a:ea typeface="Calibri"/>
                  <a:cs typeface="Calibri"/>
                  <a:sym typeface="Calibri"/>
                </a:rPr>
                <a:t>30%</a:t>
              </a:r>
              <a:endParaRPr/>
            </a:p>
          </p:txBody>
        </p:sp>
        <p:sp>
          <p:nvSpPr>
            <p:cNvPr id="722" name="Google Shape;722;p48"/>
            <p:cNvSpPr/>
            <p:nvPr/>
          </p:nvSpPr>
          <p:spPr>
            <a:xfrm>
              <a:off x="980631" y="2930482"/>
              <a:ext cx="4903160" cy="732620"/>
            </a:xfrm>
            <a:prstGeom prst="trapezoid">
              <a:avLst>
                <a:gd fmla="val 66926"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8"/>
            <p:cNvSpPr txBox="1"/>
            <p:nvPr/>
          </p:nvSpPr>
          <p:spPr>
            <a:xfrm>
              <a:off x="1838684" y="2930482"/>
              <a:ext cx="3187054" cy="732620"/>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None/>
              </a:pPr>
              <a:r>
                <a:rPr b="1" lang="fr-FR" sz="4000">
                  <a:solidFill>
                    <a:schemeClr val="lt1"/>
                  </a:solidFill>
                  <a:latin typeface="Calibri"/>
                  <a:ea typeface="Calibri"/>
                  <a:cs typeface="Calibri"/>
                  <a:sym typeface="Calibri"/>
                </a:rPr>
                <a:t>50</a:t>
              </a:r>
              <a:r>
                <a:rPr lang="fr-FR" sz="4400">
                  <a:solidFill>
                    <a:schemeClr val="lt1"/>
                  </a:solidFill>
                  <a:latin typeface="Calibri"/>
                  <a:ea typeface="Calibri"/>
                  <a:cs typeface="Calibri"/>
                  <a:sym typeface="Calibri"/>
                </a:rPr>
                <a:t>%</a:t>
              </a:r>
              <a:endParaRPr/>
            </a:p>
          </p:txBody>
        </p:sp>
        <p:sp>
          <p:nvSpPr>
            <p:cNvPr id="724" name="Google Shape;724;p48"/>
            <p:cNvSpPr/>
            <p:nvPr/>
          </p:nvSpPr>
          <p:spPr>
            <a:xfrm>
              <a:off x="490315" y="3663102"/>
              <a:ext cx="5883792" cy="732620"/>
            </a:xfrm>
            <a:prstGeom prst="trapezoid">
              <a:avLst>
                <a:gd fmla="val 66926"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8"/>
            <p:cNvSpPr txBox="1"/>
            <p:nvPr/>
          </p:nvSpPr>
          <p:spPr>
            <a:xfrm>
              <a:off x="1519979" y="3663102"/>
              <a:ext cx="3824464" cy="73262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1" lang="fr-FR" sz="4800">
                  <a:solidFill>
                    <a:schemeClr val="lt1"/>
                  </a:solidFill>
                  <a:latin typeface="Calibri"/>
                  <a:ea typeface="Calibri"/>
                  <a:cs typeface="Calibri"/>
                  <a:sym typeface="Calibri"/>
                </a:rPr>
                <a:t>75%</a:t>
              </a:r>
              <a:endParaRPr/>
            </a:p>
          </p:txBody>
        </p:sp>
        <p:sp>
          <p:nvSpPr>
            <p:cNvPr id="726" name="Google Shape;726;p48"/>
            <p:cNvSpPr/>
            <p:nvPr/>
          </p:nvSpPr>
          <p:spPr>
            <a:xfrm>
              <a:off x="0" y="4395723"/>
              <a:ext cx="6864424" cy="732620"/>
            </a:xfrm>
            <a:prstGeom prst="trapezoid">
              <a:avLst>
                <a:gd fmla="val 66926"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8"/>
            <p:cNvSpPr txBox="1"/>
            <p:nvPr/>
          </p:nvSpPr>
          <p:spPr>
            <a:xfrm>
              <a:off x="1201274" y="4395723"/>
              <a:ext cx="4461875" cy="73262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b="1" lang="fr-FR" sz="5400">
                  <a:solidFill>
                    <a:schemeClr val="lt1"/>
                  </a:solidFill>
                  <a:latin typeface="Calibri"/>
                  <a:ea typeface="Calibri"/>
                  <a:cs typeface="Calibri"/>
                  <a:sym typeface="Calibri"/>
                </a:rPr>
                <a:t>90%</a:t>
              </a:r>
              <a:endParaRPr/>
            </a:p>
          </p:txBody>
        </p:sp>
      </p:grpSp>
      <p:sp>
        <p:nvSpPr>
          <p:cNvPr id="728" name="Google Shape;728;p48"/>
          <p:cNvSpPr/>
          <p:nvPr/>
        </p:nvSpPr>
        <p:spPr>
          <a:xfrm>
            <a:off x="179512" y="116632"/>
            <a:ext cx="8928992" cy="648072"/>
          </a:xfrm>
          <a:prstGeom prst="roundRect">
            <a:avLst>
              <a:gd fmla="val 16667" name="adj"/>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Pourcentage  moyen de ce que je  retiens du contenu d’une formation </a:t>
            </a:r>
            <a:r>
              <a:rPr b="1" lang="fr-FR" sz="1800" u="sng">
                <a:solidFill>
                  <a:schemeClr val="lt1"/>
                </a:solidFill>
                <a:latin typeface="Calibri"/>
                <a:ea typeface="Calibri"/>
                <a:cs typeface="Calibri"/>
                <a:sym typeface="Calibri"/>
              </a:rPr>
              <a:t>après 24 heures</a:t>
            </a:r>
            <a:r>
              <a:rPr lang="fr-FR" sz="1800">
                <a:solidFill>
                  <a:schemeClr val="lt1"/>
                </a:solidFill>
                <a:latin typeface="Calibri"/>
                <a:ea typeface="Calibri"/>
                <a:cs typeface="Calibri"/>
                <a:sym typeface="Calibri"/>
              </a:rPr>
              <a:t>, selon la méthode d’enseignement, d’après Kurt LEWIN (1960).</a:t>
            </a:r>
            <a:endParaRPr/>
          </a:p>
        </p:txBody>
      </p:sp>
      <p:cxnSp>
        <p:nvCxnSpPr>
          <p:cNvPr id="729" name="Google Shape;729;p48"/>
          <p:cNvCxnSpPr/>
          <p:nvPr/>
        </p:nvCxnSpPr>
        <p:spPr>
          <a:xfrm>
            <a:off x="3203848" y="2852936"/>
            <a:ext cx="5616624" cy="0"/>
          </a:xfrm>
          <a:prstGeom prst="straightConnector1">
            <a:avLst/>
          </a:prstGeom>
          <a:noFill/>
          <a:ln cap="flat" cmpd="sng" w="9525">
            <a:solidFill>
              <a:srgbClr val="4A7DBA"/>
            </a:solidFill>
            <a:prstDash val="solid"/>
            <a:round/>
            <a:headEnd len="sm" w="sm" type="none"/>
            <a:tailEnd len="sm" w="sm" type="none"/>
          </a:ln>
        </p:spPr>
      </p:cxnSp>
      <p:cxnSp>
        <p:nvCxnSpPr>
          <p:cNvPr id="730" name="Google Shape;730;p48"/>
          <p:cNvCxnSpPr/>
          <p:nvPr/>
        </p:nvCxnSpPr>
        <p:spPr>
          <a:xfrm>
            <a:off x="3203848" y="2132856"/>
            <a:ext cx="5616624" cy="0"/>
          </a:xfrm>
          <a:prstGeom prst="straightConnector1">
            <a:avLst/>
          </a:prstGeom>
          <a:noFill/>
          <a:ln cap="flat" cmpd="sng" w="9525">
            <a:solidFill>
              <a:srgbClr val="4A7DBA"/>
            </a:solidFill>
            <a:prstDash val="solid"/>
            <a:round/>
            <a:headEnd len="sm" w="sm" type="none"/>
            <a:tailEnd len="sm" w="sm" type="none"/>
          </a:ln>
        </p:spPr>
      </p:cxnSp>
      <p:cxnSp>
        <p:nvCxnSpPr>
          <p:cNvPr id="731" name="Google Shape;731;p48"/>
          <p:cNvCxnSpPr/>
          <p:nvPr/>
        </p:nvCxnSpPr>
        <p:spPr>
          <a:xfrm>
            <a:off x="3203848" y="3595112"/>
            <a:ext cx="5616624" cy="0"/>
          </a:xfrm>
          <a:prstGeom prst="straightConnector1">
            <a:avLst/>
          </a:prstGeom>
          <a:noFill/>
          <a:ln cap="flat" cmpd="sng" w="9525">
            <a:solidFill>
              <a:srgbClr val="4A7DBA"/>
            </a:solidFill>
            <a:prstDash val="solid"/>
            <a:round/>
            <a:headEnd len="sm" w="sm" type="none"/>
            <a:tailEnd len="sm" w="sm" type="none"/>
          </a:ln>
        </p:spPr>
      </p:cxnSp>
      <p:cxnSp>
        <p:nvCxnSpPr>
          <p:cNvPr id="732" name="Google Shape;732;p48"/>
          <p:cNvCxnSpPr/>
          <p:nvPr/>
        </p:nvCxnSpPr>
        <p:spPr>
          <a:xfrm>
            <a:off x="3203848" y="4365104"/>
            <a:ext cx="5616624" cy="0"/>
          </a:xfrm>
          <a:prstGeom prst="straightConnector1">
            <a:avLst/>
          </a:prstGeom>
          <a:noFill/>
          <a:ln cap="flat" cmpd="sng" w="9525">
            <a:solidFill>
              <a:srgbClr val="4A7DBA"/>
            </a:solidFill>
            <a:prstDash val="solid"/>
            <a:round/>
            <a:headEnd len="sm" w="sm" type="none"/>
            <a:tailEnd len="sm" w="sm" type="none"/>
          </a:ln>
        </p:spPr>
      </p:cxnSp>
      <p:cxnSp>
        <p:nvCxnSpPr>
          <p:cNvPr id="733" name="Google Shape;733;p48"/>
          <p:cNvCxnSpPr/>
          <p:nvPr/>
        </p:nvCxnSpPr>
        <p:spPr>
          <a:xfrm>
            <a:off x="3203848" y="5085184"/>
            <a:ext cx="5616624" cy="0"/>
          </a:xfrm>
          <a:prstGeom prst="straightConnector1">
            <a:avLst/>
          </a:prstGeom>
          <a:noFill/>
          <a:ln cap="flat" cmpd="sng" w="9525">
            <a:solidFill>
              <a:srgbClr val="4A7DBA"/>
            </a:solidFill>
            <a:prstDash val="solid"/>
            <a:round/>
            <a:headEnd len="sm" w="sm" type="none"/>
            <a:tailEnd len="sm" w="sm" type="none"/>
          </a:ln>
        </p:spPr>
      </p:cxnSp>
      <p:cxnSp>
        <p:nvCxnSpPr>
          <p:cNvPr id="734" name="Google Shape;734;p48"/>
          <p:cNvCxnSpPr/>
          <p:nvPr/>
        </p:nvCxnSpPr>
        <p:spPr>
          <a:xfrm>
            <a:off x="3203848" y="5805264"/>
            <a:ext cx="5616624" cy="0"/>
          </a:xfrm>
          <a:prstGeom prst="straightConnector1">
            <a:avLst/>
          </a:prstGeom>
          <a:noFill/>
          <a:ln cap="flat" cmpd="sng" w="9525">
            <a:solidFill>
              <a:srgbClr val="4A7DBA"/>
            </a:solidFill>
            <a:prstDash val="solid"/>
            <a:round/>
            <a:headEnd len="sm" w="sm" type="none"/>
            <a:tailEnd len="sm" w="sm" type="none"/>
          </a:ln>
        </p:spPr>
      </p:cxnSp>
      <p:sp>
        <p:nvSpPr>
          <p:cNvPr id="735" name="Google Shape;735;p48"/>
          <p:cNvSpPr/>
          <p:nvPr/>
        </p:nvSpPr>
        <p:spPr>
          <a:xfrm>
            <a:off x="5436096" y="1634316"/>
            <a:ext cx="3384376" cy="354524"/>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Cours magistral</a:t>
            </a:r>
            <a:endParaRPr/>
          </a:p>
        </p:txBody>
      </p:sp>
      <p:sp>
        <p:nvSpPr>
          <p:cNvPr id="736" name="Google Shape;736;p48"/>
          <p:cNvSpPr/>
          <p:nvPr/>
        </p:nvSpPr>
        <p:spPr>
          <a:xfrm>
            <a:off x="5436096" y="2282388"/>
            <a:ext cx="3384376" cy="354524"/>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Lecture</a:t>
            </a:r>
            <a:endParaRPr/>
          </a:p>
        </p:txBody>
      </p:sp>
      <p:sp>
        <p:nvSpPr>
          <p:cNvPr id="737" name="Google Shape;737;p48"/>
          <p:cNvSpPr/>
          <p:nvPr/>
        </p:nvSpPr>
        <p:spPr>
          <a:xfrm>
            <a:off x="5436096" y="3002468"/>
            <a:ext cx="3384376" cy="354524"/>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Audiovisuel</a:t>
            </a:r>
            <a:endParaRPr/>
          </a:p>
        </p:txBody>
      </p:sp>
      <p:sp>
        <p:nvSpPr>
          <p:cNvPr id="738" name="Google Shape;738;p48"/>
          <p:cNvSpPr/>
          <p:nvPr/>
        </p:nvSpPr>
        <p:spPr>
          <a:xfrm>
            <a:off x="5436096" y="3717032"/>
            <a:ext cx="3384376" cy="354524"/>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Démonstration</a:t>
            </a:r>
            <a:endParaRPr/>
          </a:p>
        </p:txBody>
      </p:sp>
      <p:sp>
        <p:nvSpPr>
          <p:cNvPr id="739" name="Google Shape;739;p48"/>
          <p:cNvSpPr/>
          <p:nvPr/>
        </p:nvSpPr>
        <p:spPr>
          <a:xfrm>
            <a:off x="5436096" y="4514636"/>
            <a:ext cx="3384376" cy="354524"/>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Groupe de discussion</a:t>
            </a:r>
            <a:endParaRPr/>
          </a:p>
        </p:txBody>
      </p:sp>
      <p:sp>
        <p:nvSpPr>
          <p:cNvPr id="740" name="Google Shape;740;p48"/>
          <p:cNvSpPr/>
          <p:nvPr/>
        </p:nvSpPr>
        <p:spPr>
          <a:xfrm>
            <a:off x="5436096" y="5229200"/>
            <a:ext cx="3384376" cy="354524"/>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Apprentissage par la pratique</a:t>
            </a:r>
            <a:endParaRPr/>
          </a:p>
        </p:txBody>
      </p:sp>
      <p:sp>
        <p:nvSpPr>
          <p:cNvPr id="741" name="Google Shape;741;p48"/>
          <p:cNvSpPr/>
          <p:nvPr/>
        </p:nvSpPr>
        <p:spPr>
          <a:xfrm>
            <a:off x="5436096" y="5954796"/>
            <a:ext cx="3384376" cy="354524"/>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Accompagner les autres</a:t>
            </a:r>
            <a:endParaRPr/>
          </a:p>
        </p:txBody>
      </p:sp>
      <p:sp>
        <p:nvSpPr>
          <p:cNvPr id="742" name="Google Shape;742;p48"/>
          <p:cNvSpPr/>
          <p:nvPr/>
        </p:nvSpPr>
        <p:spPr>
          <a:xfrm>
            <a:off x="144488" y="1018111"/>
            <a:ext cx="2592288" cy="322657"/>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Niveau d’implication</a:t>
            </a:r>
            <a:endParaRPr/>
          </a:p>
        </p:txBody>
      </p:sp>
      <p:sp>
        <p:nvSpPr>
          <p:cNvPr id="743" name="Google Shape;743;p48"/>
          <p:cNvSpPr/>
          <p:nvPr/>
        </p:nvSpPr>
        <p:spPr>
          <a:xfrm>
            <a:off x="755576" y="1556792"/>
            <a:ext cx="1512168" cy="1334906"/>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Réception verbale</a:t>
            </a:r>
            <a:endParaRPr/>
          </a:p>
        </p:txBody>
      </p:sp>
      <p:sp>
        <p:nvSpPr>
          <p:cNvPr id="744" name="Google Shape;744;p48"/>
          <p:cNvSpPr/>
          <p:nvPr/>
        </p:nvSpPr>
        <p:spPr>
          <a:xfrm>
            <a:off x="755576" y="2958190"/>
            <a:ext cx="1512168" cy="1334906"/>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Réception visuel</a:t>
            </a:r>
            <a:endParaRPr/>
          </a:p>
        </p:txBody>
      </p:sp>
      <p:sp>
        <p:nvSpPr>
          <p:cNvPr id="745" name="Google Shape;745;p48"/>
          <p:cNvSpPr/>
          <p:nvPr/>
        </p:nvSpPr>
        <p:spPr>
          <a:xfrm>
            <a:off x="755576" y="4365104"/>
            <a:ext cx="1584176" cy="2088232"/>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Participation et action</a:t>
            </a:r>
            <a:endParaRPr/>
          </a:p>
        </p:txBody>
      </p:sp>
      <p:cxnSp>
        <p:nvCxnSpPr>
          <p:cNvPr id="746" name="Google Shape;746;p48"/>
          <p:cNvCxnSpPr/>
          <p:nvPr/>
        </p:nvCxnSpPr>
        <p:spPr>
          <a:xfrm rot="10800000">
            <a:off x="331912" y="4365104"/>
            <a:ext cx="3375992" cy="0"/>
          </a:xfrm>
          <a:prstGeom prst="straightConnector1">
            <a:avLst/>
          </a:prstGeom>
          <a:noFill/>
          <a:ln cap="flat" cmpd="sng" w="28575">
            <a:solidFill>
              <a:srgbClr val="FF0000"/>
            </a:solidFill>
            <a:prstDash val="dash"/>
            <a:round/>
            <a:headEnd len="sm" w="sm" type="none"/>
            <a:tailEnd len="sm" w="sm" type="none"/>
          </a:ln>
        </p:spPr>
      </p:cxnSp>
      <p:cxnSp>
        <p:nvCxnSpPr>
          <p:cNvPr id="747" name="Google Shape;747;p48"/>
          <p:cNvCxnSpPr/>
          <p:nvPr/>
        </p:nvCxnSpPr>
        <p:spPr>
          <a:xfrm rot="10800000">
            <a:off x="395536" y="2924944"/>
            <a:ext cx="3375992" cy="0"/>
          </a:xfrm>
          <a:prstGeom prst="straightConnector1">
            <a:avLst/>
          </a:prstGeom>
          <a:noFill/>
          <a:ln cap="flat" cmpd="sng" w="28575">
            <a:solidFill>
              <a:srgbClr val="FF0000"/>
            </a:solidFill>
            <a:prstDash val="dash"/>
            <a:round/>
            <a:headEnd len="sm" w="sm" type="none"/>
            <a:tailEnd len="sm" w="sm" type="none"/>
          </a:ln>
        </p:spPr>
      </p:cxnSp>
      <p:sp>
        <p:nvSpPr>
          <p:cNvPr id="748" name="Google Shape;748;p48"/>
          <p:cNvSpPr/>
          <p:nvPr/>
        </p:nvSpPr>
        <p:spPr>
          <a:xfrm>
            <a:off x="179512" y="1634316"/>
            <a:ext cx="360040" cy="2658780"/>
          </a:xfrm>
          <a:prstGeom prst="roundRect">
            <a:avLst>
              <a:gd fmla="val 16667" name="adj"/>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PASSIF </a:t>
            </a:r>
            <a:endParaRPr/>
          </a:p>
        </p:txBody>
      </p:sp>
      <p:sp>
        <p:nvSpPr>
          <p:cNvPr id="749" name="Google Shape;749;p48"/>
          <p:cNvSpPr/>
          <p:nvPr/>
        </p:nvSpPr>
        <p:spPr>
          <a:xfrm>
            <a:off x="179512" y="4437112"/>
            <a:ext cx="360040" cy="1985846"/>
          </a:xfrm>
          <a:prstGeom prst="roundRect">
            <a:avLst>
              <a:gd fmla="val 16667" name="adj"/>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ACTIF</a:t>
            </a:r>
            <a:endParaRPr/>
          </a:p>
        </p:txBody>
      </p:sp>
      <p:sp>
        <p:nvSpPr>
          <p:cNvPr id="750" name="Google Shape;750;p48"/>
          <p:cNvSpPr txBox="1"/>
          <p:nvPr/>
        </p:nvSpPr>
        <p:spPr>
          <a:xfrm>
            <a:off x="7488832" y="6700718"/>
            <a:ext cx="2843808" cy="184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chemeClr val="dk1"/>
                </a:solidFill>
                <a:latin typeface="Calibri"/>
                <a:ea typeface="Calibri"/>
                <a:cs typeface="Calibri"/>
                <a:sym typeface="Calibri"/>
              </a:rPr>
              <a:t>copyright LE HENAFF(c) 2018, tout droits réservés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pic>
        <p:nvPicPr>
          <p:cNvPr id="755" name="Google Shape;755;p49"/>
          <p:cNvPicPr preferRelativeResize="0"/>
          <p:nvPr>
            <p:ph idx="1" type="body"/>
          </p:nvPr>
        </p:nvPicPr>
        <p:blipFill rotWithShape="1">
          <a:blip r:embed="rId3">
            <a:alphaModFix/>
          </a:blip>
          <a:srcRect b="0" l="0" r="0" t="0"/>
          <a:stretch/>
        </p:blipFill>
        <p:spPr>
          <a:xfrm>
            <a:off x="589530" y="548680"/>
            <a:ext cx="7891288" cy="5400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p:nvPr/>
        </p:nvSpPr>
        <p:spPr>
          <a:xfrm>
            <a:off x="3203848" y="670600"/>
            <a:ext cx="2160240" cy="61555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Arial"/>
                <a:ea typeface="Arial"/>
                <a:cs typeface="Arial"/>
                <a:sym typeface="Arial"/>
              </a:rPr>
              <a:t>FICHE D’ACTIVITE 1</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 name="Google Shape;124;p5"/>
          <p:cNvSpPr/>
          <p:nvPr/>
        </p:nvSpPr>
        <p:spPr>
          <a:xfrm>
            <a:off x="1331640" y="1268760"/>
            <a:ext cx="5743575" cy="379413"/>
          </a:xfrm>
          <a:prstGeom prst="roundRect">
            <a:avLst>
              <a:gd fmla="val 16667" name="adj"/>
            </a:avLst>
          </a:prstGeom>
          <a:solidFill>
            <a:srgbClr val="C0504D"/>
          </a:solidFill>
          <a:ln cap="flat" cmpd="sng" w="25400">
            <a:solidFill>
              <a:srgbClr val="8C3A38"/>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Arial"/>
                <a:ea typeface="Arial"/>
                <a:cs typeface="Arial"/>
                <a:sym typeface="Arial"/>
              </a:rPr>
              <a:t>CONNAISSANCE DU GROUPE</a:t>
            </a:r>
            <a:endParaRPr b="0" i="0" sz="1800" u="none" cap="none" strike="noStrike">
              <a:solidFill>
                <a:schemeClr val="dk1"/>
              </a:solidFill>
              <a:latin typeface="Arial"/>
              <a:ea typeface="Arial"/>
              <a:cs typeface="Arial"/>
              <a:sym typeface="Arial"/>
            </a:endParaRPr>
          </a:p>
        </p:txBody>
      </p:sp>
      <p:sp>
        <p:nvSpPr>
          <p:cNvPr id="125" name="Google Shape;125;p5"/>
          <p:cNvSpPr/>
          <p:nvPr/>
        </p:nvSpPr>
        <p:spPr>
          <a:xfrm>
            <a:off x="1763688" y="3356992"/>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fr-FR"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fr-FR" sz="1100" u="sng" cap="none" strike="noStrike">
                <a:solidFill>
                  <a:schemeClr val="dk1"/>
                </a:solidFill>
                <a:latin typeface="Arial"/>
                <a:ea typeface="Arial"/>
                <a:cs typeface="Arial"/>
                <a:sym typeface="Arial"/>
              </a:rPr>
              <a:t>Présentation croisée des stagiaires </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Nom, prénom, âge</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Centre, ancienneté</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Profession</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Domaine de formation souhaité ou déjà enseigné ? </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Quelle activité en tant qu’ACPRO ?</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Attentes du stage</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Equipe pédagogique envisagée ? Référent COFOR de cette équipe ?</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Problèmes rencontrés en ACPRO ?</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Le FORAC pour quoi faire ?</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Tuteur dans son centre</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Si vous étiez un animal, un végétal, un minéral ?</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Choisir 2 images qui vous représentent le mieux</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A quoi pensait il en venant ce matin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11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fr-FR" sz="1100" u="sng" cap="none" strike="noStrike">
                <a:solidFill>
                  <a:schemeClr val="dk1"/>
                </a:solidFill>
                <a:latin typeface="Arial"/>
                <a:ea typeface="Arial"/>
                <a:cs typeface="Arial"/>
                <a:sym typeface="Arial"/>
              </a:rPr>
              <a:t>Conditions de réalisation</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En binôme ou trinôme</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Utiliser un support pédagogique de son choix (tableau, paper board, ordinateur, vidéo…)</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Présenter son binôme de façon originale et attrayante</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fr-FR" sz="1100" u="sng" cap="none" strike="noStrike">
                <a:solidFill>
                  <a:schemeClr val="dk1"/>
                </a:solidFill>
                <a:latin typeface="Arial"/>
                <a:ea typeface="Arial"/>
                <a:cs typeface="Arial"/>
                <a:sym typeface="Arial"/>
              </a:rPr>
              <a:t>Temps de préparation et restitution</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30 minutes de préparation</a:t>
            </a:r>
            <a:endParaRPr b="0" i="0" sz="800" u="none" cap="none" strike="noStrike">
              <a:solidFill>
                <a:schemeClr val="dk1"/>
              </a:solidFill>
              <a:latin typeface="Arial"/>
              <a:ea typeface="Arial"/>
              <a:cs typeface="Arial"/>
              <a:sym typeface="Arial"/>
            </a:endParaRPr>
          </a:p>
          <a:p>
            <a:pPr indent="-69850" lvl="2" marL="914400" marR="0" rtl="0" algn="l">
              <a:lnSpc>
                <a:spcPct val="100000"/>
              </a:lnSpc>
              <a:spcBef>
                <a:spcPts val="0"/>
              </a:spcBef>
              <a:spcAft>
                <a:spcPts val="0"/>
              </a:spcAft>
              <a:buClr>
                <a:srgbClr val="000000"/>
              </a:buClr>
              <a:buSzPts val="1100"/>
              <a:buFont typeface="Arial"/>
              <a:buChar char="o"/>
            </a:pPr>
            <a:r>
              <a:rPr b="0" i="0" lang="fr-FR" sz="1100" u="none" cap="none" strike="noStrike">
                <a:solidFill>
                  <a:srgbClr val="000000"/>
                </a:solidFill>
                <a:latin typeface="Arial"/>
                <a:ea typeface="Arial"/>
                <a:cs typeface="Arial"/>
                <a:sym typeface="Arial"/>
              </a:rPr>
              <a:t>Restitution d’environ 5’ en plénière</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fr-FR"/>
              <a:t>Schéma de la communication</a:t>
            </a:r>
            <a:endParaRPr/>
          </a:p>
        </p:txBody>
      </p:sp>
      <p:pic>
        <p:nvPicPr>
          <p:cNvPr id="761" name="Google Shape;761;p50"/>
          <p:cNvPicPr preferRelativeResize="0"/>
          <p:nvPr>
            <p:ph idx="1" type="body"/>
          </p:nvPr>
        </p:nvPicPr>
        <p:blipFill rotWithShape="1">
          <a:blip r:embed="rId3">
            <a:alphaModFix/>
          </a:blip>
          <a:srcRect b="0" l="0" r="0" t="0"/>
          <a:stretch/>
        </p:blipFill>
        <p:spPr>
          <a:xfrm>
            <a:off x="610207" y="1628800"/>
            <a:ext cx="7807007" cy="453650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51"/>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r>
              <a:rPr b="1" lang="fr-FR" sz="9600">
                <a:solidFill>
                  <a:srgbClr val="FF0000"/>
                </a:solidFill>
              </a:rPr>
              <a:t>Les participants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52"/>
          <p:cNvSpPr txBox="1"/>
          <p:nvPr>
            <p:ph type="title"/>
          </p:nvPr>
        </p:nvSpPr>
        <p:spPr>
          <a:xfrm>
            <a:off x="323528" y="332656"/>
            <a:ext cx="8229600" cy="1143000"/>
          </a:xfrm>
          <a:prstGeom prst="rect">
            <a:avLst/>
          </a:prstGeom>
          <a:solidFill>
            <a:srgbClr val="FFFF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b="1" lang="fr-FR">
                <a:solidFill>
                  <a:srgbClr val="FF0000"/>
                </a:solidFill>
              </a:rPr>
              <a:t>Le conseil municipal</a:t>
            </a:r>
            <a:endParaRPr/>
          </a:p>
        </p:txBody>
      </p:sp>
      <p:sp>
        <p:nvSpPr>
          <p:cNvPr id="772" name="Google Shape;772;p52"/>
          <p:cNvSpPr txBox="1"/>
          <p:nvPr>
            <p:ph idx="1" type="body"/>
          </p:nvPr>
        </p:nvSpPr>
        <p:spPr>
          <a:xfrm>
            <a:off x="457200" y="1268760"/>
            <a:ext cx="8229600" cy="485740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br>
              <a:rPr b="1" lang="fr-FR"/>
            </a:br>
            <a:endParaRPr/>
          </a:p>
          <a:p>
            <a:pPr indent="-285750" lvl="1" marL="742950" rtl="0" algn="l">
              <a:spcBef>
                <a:spcPts val="320"/>
              </a:spcBef>
              <a:spcAft>
                <a:spcPts val="0"/>
              </a:spcAft>
              <a:buClr>
                <a:schemeClr val="dk1"/>
              </a:buClr>
              <a:buSzPts val="1600"/>
              <a:buChar char="–"/>
            </a:pPr>
            <a:r>
              <a:rPr lang="fr-FR" sz="1600"/>
              <a:t>Exercice de dynamique de groupe</a:t>
            </a:r>
            <a:endParaRPr/>
          </a:p>
          <a:p>
            <a:pPr indent="-228600" lvl="2" marL="1143000" rtl="0" algn="l">
              <a:spcBef>
                <a:spcPts val="320"/>
              </a:spcBef>
              <a:spcAft>
                <a:spcPts val="0"/>
              </a:spcAft>
              <a:buClr>
                <a:schemeClr val="dk1"/>
              </a:buClr>
              <a:buSzPts val="1600"/>
              <a:buChar char="•"/>
            </a:pPr>
            <a:r>
              <a:rPr lang="fr-FR" sz="1600"/>
              <a:t>Le conseil municipal</a:t>
            </a:r>
            <a:endParaRPr/>
          </a:p>
          <a:p>
            <a:pPr indent="-127000" lvl="2" marL="1143000" rtl="0" algn="l">
              <a:spcBef>
                <a:spcPts val="320"/>
              </a:spcBef>
              <a:spcAft>
                <a:spcPts val="0"/>
              </a:spcAft>
              <a:buClr>
                <a:schemeClr val="dk1"/>
              </a:buClr>
              <a:buSzPts val="1600"/>
              <a:buNone/>
            </a:pPr>
            <a:r>
              <a:t/>
            </a:r>
            <a:endParaRPr sz="1600"/>
          </a:p>
          <a:p>
            <a:pPr indent="-127000" lvl="2" marL="1143000" rtl="0" algn="l">
              <a:spcBef>
                <a:spcPts val="320"/>
              </a:spcBef>
              <a:spcAft>
                <a:spcPts val="0"/>
              </a:spcAft>
              <a:buClr>
                <a:schemeClr val="dk1"/>
              </a:buClr>
              <a:buSzPts val="1600"/>
              <a:buNone/>
            </a:pPr>
            <a:r>
              <a:t/>
            </a:r>
            <a:endParaRPr sz="1600">
              <a:solidFill>
                <a:srgbClr val="FF0000"/>
              </a:solidFill>
            </a:endParaRPr>
          </a:p>
          <a:p>
            <a:pPr indent="-285750" lvl="1" marL="742950" rtl="0" algn="l">
              <a:spcBef>
                <a:spcPts val="320"/>
              </a:spcBef>
              <a:spcAft>
                <a:spcPts val="0"/>
              </a:spcAft>
              <a:buClr>
                <a:srgbClr val="FF0000"/>
              </a:buClr>
              <a:buSzPts val="1600"/>
              <a:buChar char="–"/>
            </a:pPr>
            <a:r>
              <a:rPr lang="fr-FR" sz="1600">
                <a:solidFill>
                  <a:srgbClr val="FF0000"/>
                </a:solidFill>
              </a:rPr>
              <a:t>Synthèse par les COFOR</a:t>
            </a:r>
            <a:endParaRPr/>
          </a:p>
          <a:p>
            <a:pPr indent="-228600" lvl="2" marL="1143000" rtl="0" algn="l">
              <a:spcBef>
                <a:spcPts val="320"/>
              </a:spcBef>
              <a:spcAft>
                <a:spcPts val="0"/>
              </a:spcAft>
              <a:buClr>
                <a:srgbClr val="FF0000"/>
              </a:buClr>
              <a:buSzPts val="1600"/>
              <a:buChar char="•"/>
            </a:pPr>
            <a:r>
              <a:rPr lang="fr-FR" sz="1600">
                <a:solidFill>
                  <a:srgbClr val="FF0000"/>
                </a:solidFill>
              </a:rPr>
              <a:t>Les participants</a:t>
            </a:r>
            <a:endParaRPr/>
          </a:p>
          <a:p>
            <a:pPr indent="0" lvl="2" marL="914400" rtl="0" algn="l">
              <a:spcBef>
                <a:spcPts val="320"/>
              </a:spcBef>
              <a:spcAft>
                <a:spcPts val="0"/>
              </a:spcAft>
              <a:buClr>
                <a:schemeClr val="dk1"/>
              </a:buClr>
              <a:buSzPts val="1600"/>
              <a:buNone/>
            </a:pPr>
            <a:r>
              <a:t/>
            </a:r>
            <a:endParaRPr sz="1600">
              <a:solidFill>
                <a:srgbClr val="FF0000"/>
              </a:solidFill>
            </a:endParaRPr>
          </a:p>
          <a:p>
            <a:pPr indent="-152400" lvl="2" marL="1143000" rtl="0" algn="l">
              <a:spcBef>
                <a:spcPts val="240"/>
              </a:spcBef>
              <a:spcAft>
                <a:spcPts val="0"/>
              </a:spcAft>
              <a:buClr>
                <a:schemeClr val="dk1"/>
              </a:buClr>
              <a:buSzPts val="1200"/>
              <a:buNone/>
            </a:pPr>
            <a:r>
              <a:t/>
            </a:r>
            <a:endParaRPr sz="1200">
              <a:solidFill>
                <a:srgbClr val="FF0000"/>
              </a:solidFill>
            </a:endParaRPr>
          </a:p>
          <a:p>
            <a:pPr indent="-152400" lvl="2" marL="1143000" rtl="0" algn="l">
              <a:spcBef>
                <a:spcPts val="240"/>
              </a:spcBef>
              <a:spcAft>
                <a:spcPts val="0"/>
              </a:spcAft>
              <a:buClr>
                <a:schemeClr val="dk1"/>
              </a:buClr>
              <a:buSzPts val="1200"/>
              <a:buNone/>
            </a:pPr>
            <a:r>
              <a:t/>
            </a:r>
            <a:endParaRPr sz="1200">
              <a:solidFill>
                <a:srgbClr val="FF0000"/>
              </a:solidFill>
            </a:endParaRPr>
          </a:p>
          <a:p>
            <a:pPr indent="-165100" lvl="2" marL="1143000" rtl="0" algn="l">
              <a:spcBef>
                <a:spcPts val="200"/>
              </a:spcBef>
              <a:spcAft>
                <a:spcPts val="0"/>
              </a:spcAft>
              <a:buClr>
                <a:schemeClr val="dk1"/>
              </a:buClr>
              <a:buSzPts val="1000"/>
              <a:buNone/>
            </a:pPr>
            <a:r>
              <a:t/>
            </a:r>
            <a:endParaRPr sz="1000"/>
          </a:p>
          <a:p>
            <a:pPr indent="0" lvl="2" marL="914400" rtl="0" algn="l">
              <a:spcBef>
                <a:spcPts val="200"/>
              </a:spcBef>
              <a:spcAft>
                <a:spcPts val="0"/>
              </a:spcAft>
              <a:buClr>
                <a:schemeClr val="dk1"/>
              </a:buClr>
              <a:buSzPts val="1000"/>
              <a:buNone/>
            </a:pPr>
            <a:r>
              <a:t/>
            </a:r>
            <a:endParaRPr sz="10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fr-FR"/>
              <a:t>Les participants</a:t>
            </a:r>
            <a:endParaRPr/>
          </a:p>
        </p:txBody>
      </p:sp>
      <p:pic>
        <p:nvPicPr>
          <p:cNvPr id="778" name="Google Shape;778;p53"/>
          <p:cNvPicPr preferRelativeResize="0"/>
          <p:nvPr>
            <p:ph idx="1" type="body"/>
          </p:nvPr>
        </p:nvPicPr>
        <p:blipFill rotWithShape="1">
          <a:blip r:embed="rId3">
            <a:alphaModFix/>
          </a:blip>
          <a:srcRect b="0" l="0" r="0" t="0"/>
          <a:stretch/>
        </p:blipFill>
        <p:spPr>
          <a:xfrm>
            <a:off x="1267238" y="2029848"/>
            <a:ext cx="6609524" cy="366666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784" name="Google Shape;784;p5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32500" lnSpcReduction="20000"/>
          </a:bodyPr>
          <a:lstStyle/>
          <a:p>
            <a:pPr indent="-276860" lvl="0" marL="342900" rtl="0" algn="l">
              <a:spcBef>
                <a:spcPts val="0"/>
              </a:spcBef>
              <a:spcAft>
                <a:spcPts val="0"/>
              </a:spcAft>
              <a:buClr>
                <a:schemeClr val="dk1"/>
              </a:buClr>
              <a:buSzPct val="100000"/>
              <a:buNone/>
            </a:pPr>
            <a:r>
              <a:t/>
            </a:r>
            <a:endParaRPr/>
          </a:p>
          <a:p>
            <a:pPr indent="-276860" lvl="0" marL="342900" rtl="0" algn="l">
              <a:spcBef>
                <a:spcPts val="208"/>
              </a:spcBef>
              <a:spcAft>
                <a:spcPts val="0"/>
              </a:spcAft>
              <a:buClr>
                <a:schemeClr val="dk1"/>
              </a:buClr>
              <a:buSzPct val="100000"/>
              <a:buNone/>
            </a:pPr>
            <a:r>
              <a:t/>
            </a:r>
            <a:endParaRPr/>
          </a:p>
          <a:p>
            <a:pPr indent="-276860" lvl="0" marL="342900" rtl="0" algn="l">
              <a:spcBef>
                <a:spcPts val="208"/>
              </a:spcBef>
              <a:spcAft>
                <a:spcPts val="0"/>
              </a:spcAft>
              <a:buClr>
                <a:schemeClr val="dk1"/>
              </a:buClr>
              <a:buSzPct val="100000"/>
              <a:buNone/>
            </a:pPr>
            <a:r>
              <a:t/>
            </a:r>
            <a:endParaRPr/>
          </a:p>
          <a:p>
            <a:pPr indent="-342900" lvl="0" marL="342900" rtl="0" algn="just">
              <a:spcBef>
                <a:spcPts val="403"/>
              </a:spcBef>
              <a:spcAft>
                <a:spcPts val="0"/>
              </a:spcAft>
              <a:buClr>
                <a:schemeClr val="dk1"/>
              </a:buClr>
              <a:buSzPct val="100000"/>
              <a:buChar char="•"/>
            </a:pPr>
            <a:r>
              <a:rPr lang="fr-FR" sz="6200">
                <a:latin typeface="Arial"/>
                <a:ea typeface="Arial"/>
                <a:cs typeface="Arial"/>
                <a:sym typeface="Arial"/>
              </a:rPr>
              <a:t>L’opposant : il rejette tout ce que dit le formateur. Il ne veut rien apprendre des autres.</a:t>
            </a:r>
            <a:endParaRPr/>
          </a:p>
          <a:p>
            <a:pPr indent="-342900" lvl="0" marL="342900" rtl="0" algn="just">
              <a:spcBef>
                <a:spcPts val="403"/>
              </a:spcBef>
              <a:spcAft>
                <a:spcPts val="0"/>
              </a:spcAft>
              <a:buClr>
                <a:schemeClr val="dk1"/>
              </a:buClr>
              <a:buSzPct val="100000"/>
              <a:buChar char="•"/>
            </a:pPr>
            <a:r>
              <a:rPr lang="fr-FR" sz="6200">
                <a:latin typeface="Arial"/>
                <a:ea typeface="Arial"/>
                <a:cs typeface="Arial"/>
                <a:sym typeface="Arial"/>
              </a:rPr>
              <a:t>Le formateur doit rester calme, ne jamais entrer en conflit et le faire isoler par le groupe.</a:t>
            </a:r>
            <a:endParaRPr/>
          </a:p>
          <a:p>
            <a:pPr indent="-214947" lvl="0" marL="342900" rtl="0" algn="just">
              <a:spcBef>
                <a:spcPts val="403"/>
              </a:spcBef>
              <a:spcAft>
                <a:spcPts val="0"/>
              </a:spcAft>
              <a:buClr>
                <a:schemeClr val="dk1"/>
              </a:buClr>
              <a:buSzPct val="100000"/>
              <a:buNone/>
            </a:pPr>
            <a:r>
              <a:t/>
            </a:r>
            <a:endParaRPr sz="6200">
              <a:latin typeface="Arial"/>
              <a:ea typeface="Arial"/>
              <a:cs typeface="Arial"/>
              <a:sym typeface="Arial"/>
            </a:endParaRPr>
          </a:p>
          <a:p>
            <a:pPr indent="-342900" lvl="0" marL="342900" rtl="0" algn="just">
              <a:spcBef>
                <a:spcPts val="403"/>
              </a:spcBef>
              <a:spcAft>
                <a:spcPts val="0"/>
              </a:spcAft>
              <a:buClr>
                <a:schemeClr val="dk1"/>
              </a:buClr>
              <a:buSzPct val="100000"/>
              <a:buChar char="•"/>
            </a:pPr>
            <a:r>
              <a:rPr lang="fr-FR" sz="6200">
                <a:latin typeface="Arial"/>
                <a:ea typeface="Arial"/>
                <a:cs typeface="Arial"/>
                <a:sym typeface="Arial"/>
              </a:rPr>
              <a:t>Le sage coopérant : il s’intéresse à la formation et appuie les intervention du formateur.</a:t>
            </a:r>
            <a:endParaRPr/>
          </a:p>
          <a:p>
            <a:pPr indent="-342900" lvl="0" marL="342900" rtl="0" algn="just">
              <a:spcBef>
                <a:spcPts val="403"/>
              </a:spcBef>
              <a:spcAft>
                <a:spcPts val="0"/>
              </a:spcAft>
              <a:buClr>
                <a:schemeClr val="dk1"/>
              </a:buClr>
              <a:buSzPct val="100000"/>
              <a:buChar char="•"/>
            </a:pPr>
            <a:r>
              <a:rPr lang="fr-FR" sz="6200">
                <a:latin typeface="Arial"/>
                <a:ea typeface="Arial"/>
                <a:cs typeface="Arial"/>
                <a:sym typeface="Arial"/>
              </a:rPr>
              <a:t>Le formateur doit s’appuyer sur lui. C’est une locomotive pour le groupe.</a:t>
            </a:r>
            <a:endParaRPr/>
          </a:p>
          <a:p>
            <a:pPr indent="-214947" lvl="0" marL="342900" rtl="0" algn="just">
              <a:spcBef>
                <a:spcPts val="403"/>
              </a:spcBef>
              <a:spcAft>
                <a:spcPts val="0"/>
              </a:spcAft>
              <a:buClr>
                <a:schemeClr val="dk1"/>
              </a:buClr>
              <a:buSzPct val="100000"/>
              <a:buNone/>
            </a:pPr>
            <a:r>
              <a:t/>
            </a:r>
            <a:endParaRPr sz="6200">
              <a:latin typeface="Arial"/>
              <a:ea typeface="Arial"/>
              <a:cs typeface="Arial"/>
              <a:sym typeface="Arial"/>
            </a:endParaRPr>
          </a:p>
          <a:p>
            <a:pPr indent="-342900" lvl="0" marL="342900" rtl="0" algn="just">
              <a:spcBef>
                <a:spcPts val="403"/>
              </a:spcBef>
              <a:spcAft>
                <a:spcPts val="0"/>
              </a:spcAft>
              <a:buClr>
                <a:schemeClr val="dk1"/>
              </a:buClr>
              <a:buSzPct val="100000"/>
              <a:buChar char="•"/>
            </a:pPr>
            <a:r>
              <a:rPr lang="fr-FR" sz="6200">
                <a:latin typeface="Arial"/>
                <a:ea typeface="Arial"/>
                <a:cs typeface="Arial"/>
                <a:sym typeface="Arial"/>
              </a:rPr>
              <a:t>Le beau parleur : il parle beaucoup et empêche les autres de s’exprimer. Il veut imposer ses idées.</a:t>
            </a:r>
            <a:endParaRPr/>
          </a:p>
          <a:p>
            <a:pPr indent="-342900" lvl="0" marL="342900" rtl="0" algn="just">
              <a:spcBef>
                <a:spcPts val="403"/>
              </a:spcBef>
              <a:spcAft>
                <a:spcPts val="0"/>
              </a:spcAft>
              <a:buClr>
                <a:schemeClr val="dk1"/>
              </a:buClr>
              <a:buSzPct val="100000"/>
              <a:buChar char="•"/>
            </a:pPr>
            <a:r>
              <a:rPr lang="fr-FR" sz="6200">
                <a:latin typeface="Arial"/>
                <a:ea typeface="Arial"/>
                <a:cs typeface="Arial"/>
                <a:sym typeface="Arial"/>
              </a:rPr>
              <a:t>Le formateur doit faire alliance avec le groupe afin d’éviter de le laisser imposer ses idées.</a:t>
            </a:r>
            <a:endParaRPr/>
          </a:p>
          <a:p>
            <a:pPr indent="-229425" lvl="0" marL="342900" rtl="0" algn="just">
              <a:spcBef>
                <a:spcPts val="357"/>
              </a:spcBef>
              <a:spcAft>
                <a:spcPts val="0"/>
              </a:spcAft>
              <a:buClr>
                <a:schemeClr val="dk1"/>
              </a:buClr>
              <a:buSzPct val="100000"/>
              <a:buNone/>
            </a:pPr>
            <a:r>
              <a:t/>
            </a:r>
            <a:endParaRPr sz="5500"/>
          </a:p>
          <a:p>
            <a:pPr indent="-276860" lvl="0" marL="342900" rtl="0" algn="just">
              <a:spcBef>
                <a:spcPts val="208"/>
              </a:spcBef>
              <a:spcAft>
                <a:spcPts val="0"/>
              </a:spcAft>
              <a:buClr>
                <a:schemeClr val="dk1"/>
              </a:buClr>
              <a:buSzPct val="1000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790" name="Google Shape;790;p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32500" lnSpcReduction="20000"/>
          </a:bodyPr>
          <a:lstStyle/>
          <a:p>
            <a:pPr indent="0" lvl="0" marL="0" rtl="0" algn="l">
              <a:spcBef>
                <a:spcPts val="0"/>
              </a:spcBef>
              <a:spcAft>
                <a:spcPts val="0"/>
              </a:spcAft>
              <a:buClr>
                <a:schemeClr val="dk1"/>
              </a:buClr>
              <a:buSzPct val="100000"/>
              <a:buNone/>
            </a:pPr>
            <a:r>
              <a:t/>
            </a:r>
            <a:endParaRPr sz="5500"/>
          </a:p>
          <a:p>
            <a:pPr indent="-342900" lvl="0" marL="342900" rtl="0" algn="just">
              <a:spcBef>
                <a:spcPts val="403"/>
              </a:spcBef>
              <a:spcAft>
                <a:spcPts val="0"/>
              </a:spcAft>
              <a:buClr>
                <a:schemeClr val="dk1"/>
              </a:buClr>
              <a:buSzPct val="100000"/>
              <a:buChar char="•"/>
            </a:pPr>
            <a:r>
              <a:rPr lang="fr-FR" sz="6200">
                <a:latin typeface="Arial"/>
                <a:ea typeface="Arial"/>
                <a:cs typeface="Arial"/>
                <a:sym typeface="Arial"/>
              </a:rPr>
              <a:t>Le beau parleur : il parle beaucoup et empêche les autres de s’exprimer. Il veut imposer ses idées.</a:t>
            </a:r>
            <a:endParaRPr/>
          </a:p>
          <a:p>
            <a:pPr indent="-342900" lvl="0" marL="342900" rtl="0" algn="just">
              <a:spcBef>
                <a:spcPts val="403"/>
              </a:spcBef>
              <a:spcAft>
                <a:spcPts val="0"/>
              </a:spcAft>
              <a:buClr>
                <a:schemeClr val="dk1"/>
              </a:buClr>
              <a:buSzPct val="100000"/>
              <a:buChar char="•"/>
            </a:pPr>
            <a:r>
              <a:rPr lang="fr-FR" sz="6200">
                <a:latin typeface="Arial"/>
                <a:ea typeface="Arial"/>
                <a:cs typeface="Arial"/>
                <a:sym typeface="Arial"/>
              </a:rPr>
              <a:t>Le formateur doit faire alliance avec le groupe afin d’éviter de le laisser imposer ses idées.</a:t>
            </a:r>
            <a:endParaRPr/>
          </a:p>
          <a:p>
            <a:pPr indent="-214947" lvl="0" marL="342900" rtl="0" algn="just">
              <a:spcBef>
                <a:spcPts val="403"/>
              </a:spcBef>
              <a:spcAft>
                <a:spcPts val="0"/>
              </a:spcAft>
              <a:buClr>
                <a:schemeClr val="dk1"/>
              </a:buClr>
              <a:buSzPct val="100000"/>
              <a:buNone/>
            </a:pPr>
            <a:r>
              <a:t/>
            </a:r>
            <a:endParaRPr sz="6200">
              <a:latin typeface="Arial"/>
              <a:ea typeface="Arial"/>
              <a:cs typeface="Arial"/>
              <a:sym typeface="Arial"/>
            </a:endParaRPr>
          </a:p>
          <a:p>
            <a:pPr indent="-342900" lvl="0" marL="342900" rtl="0" algn="just">
              <a:spcBef>
                <a:spcPts val="403"/>
              </a:spcBef>
              <a:spcAft>
                <a:spcPts val="0"/>
              </a:spcAft>
              <a:buClr>
                <a:schemeClr val="dk1"/>
              </a:buClr>
              <a:buSzPct val="100000"/>
              <a:buChar char="•"/>
            </a:pPr>
            <a:r>
              <a:rPr lang="fr-FR" sz="6200">
                <a:latin typeface="Arial"/>
                <a:ea typeface="Arial"/>
                <a:cs typeface="Arial"/>
                <a:sym typeface="Arial"/>
              </a:rPr>
              <a:t>Le timide : il a des idées mais a des difficultés à les formuler.</a:t>
            </a:r>
            <a:endParaRPr/>
          </a:p>
          <a:p>
            <a:pPr indent="-342900" lvl="0" marL="342900" rtl="0" algn="just">
              <a:spcBef>
                <a:spcPts val="403"/>
              </a:spcBef>
              <a:spcAft>
                <a:spcPts val="0"/>
              </a:spcAft>
              <a:buClr>
                <a:schemeClr val="dk1"/>
              </a:buClr>
              <a:buSzPct val="100000"/>
              <a:buChar char="•"/>
            </a:pPr>
            <a:r>
              <a:rPr lang="fr-FR" sz="6200">
                <a:latin typeface="Arial"/>
                <a:ea typeface="Arial"/>
                <a:cs typeface="Arial"/>
                <a:sym typeface="Arial"/>
              </a:rPr>
              <a:t>Le formateur doit lui donner une place centrale pour ne pas l’oublier. Il doit lui poser des questions simples et directes en faisant appel à son expérience pour le valoriser et le mettre en confiance.</a:t>
            </a:r>
            <a:endParaRPr/>
          </a:p>
          <a:p>
            <a:pPr indent="-214947" lvl="0" marL="342900" rtl="0" algn="just">
              <a:spcBef>
                <a:spcPts val="403"/>
              </a:spcBef>
              <a:spcAft>
                <a:spcPts val="0"/>
              </a:spcAft>
              <a:buClr>
                <a:schemeClr val="dk1"/>
              </a:buClr>
              <a:buSzPct val="100000"/>
              <a:buNone/>
            </a:pPr>
            <a:r>
              <a:t/>
            </a:r>
            <a:endParaRPr sz="6200">
              <a:latin typeface="Arial"/>
              <a:ea typeface="Arial"/>
              <a:cs typeface="Arial"/>
              <a:sym typeface="Arial"/>
            </a:endParaRPr>
          </a:p>
          <a:p>
            <a:pPr indent="-342900" lvl="0" marL="342900" rtl="0" algn="just">
              <a:spcBef>
                <a:spcPts val="403"/>
              </a:spcBef>
              <a:spcAft>
                <a:spcPts val="0"/>
              </a:spcAft>
              <a:buClr>
                <a:schemeClr val="dk1"/>
              </a:buClr>
              <a:buSzPct val="100000"/>
              <a:buChar char="•"/>
            </a:pPr>
            <a:r>
              <a:rPr lang="fr-FR" sz="6200">
                <a:latin typeface="Arial"/>
                <a:ea typeface="Arial"/>
                <a:cs typeface="Arial"/>
                <a:sym typeface="Arial"/>
              </a:rPr>
              <a:t>Le désintéressé : il ne s’intéresse pas à la formation, il baille, dessine ou discute avec son voisin.</a:t>
            </a:r>
            <a:endParaRPr/>
          </a:p>
          <a:p>
            <a:pPr indent="-342900" lvl="0" marL="342900" rtl="0" algn="just">
              <a:spcBef>
                <a:spcPts val="403"/>
              </a:spcBef>
              <a:spcAft>
                <a:spcPts val="0"/>
              </a:spcAft>
              <a:buClr>
                <a:schemeClr val="dk1"/>
              </a:buClr>
              <a:buSzPct val="100000"/>
              <a:buChar char="•"/>
            </a:pPr>
            <a:r>
              <a:rPr lang="fr-FR" sz="6200">
                <a:latin typeface="Arial"/>
                <a:ea typeface="Arial"/>
                <a:cs typeface="Arial"/>
                <a:sym typeface="Arial"/>
              </a:rPr>
              <a:t>Le formateur doit chercher à savoir s’il trouve un intérêt à la formation. Il doit être stimulé par des questions. Le formateur doit faire en sorte qu’il s’implique dans la formation.</a:t>
            </a:r>
            <a:endParaRPr/>
          </a:p>
          <a:p>
            <a:pPr indent="-214947" lvl="0" marL="342900" rtl="0" algn="just">
              <a:spcBef>
                <a:spcPts val="403"/>
              </a:spcBef>
              <a:spcAft>
                <a:spcPts val="0"/>
              </a:spcAft>
              <a:buClr>
                <a:schemeClr val="dk1"/>
              </a:buClr>
              <a:buSzPct val="100000"/>
              <a:buNone/>
            </a:pPr>
            <a:r>
              <a:t/>
            </a:r>
            <a:endParaRPr sz="62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796" name="Google Shape;796;p5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fr-FR" sz="2000">
                <a:latin typeface="Arial"/>
                <a:ea typeface="Arial"/>
                <a:cs typeface="Arial"/>
                <a:sym typeface="Arial"/>
              </a:rPr>
              <a:t>Le bavard : il parle de tout, sauf du sujet.</a:t>
            </a:r>
            <a:endParaRPr/>
          </a:p>
          <a:p>
            <a:pPr indent="-342900" lvl="0" marL="342900" rtl="0" algn="l">
              <a:spcBef>
                <a:spcPts val="400"/>
              </a:spcBef>
              <a:spcAft>
                <a:spcPts val="0"/>
              </a:spcAft>
              <a:buClr>
                <a:schemeClr val="dk1"/>
              </a:buClr>
              <a:buSzPts val="2000"/>
              <a:buChar char="•"/>
            </a:pPr>
            <a:r>
              <a:rPr lang="fr-FR" sz="2000">
                <a:latin typeface="Arial"/>
                <a:ea typeface="Arial"/>
                <a:cs typeface="Arial"/>
                <a:sym typeface="Arial"/>
              </a:rPr>
              <a:t>Le formateur doit l’interrompre avec tact. Il faut limiter son temps de parole.</a:t>
            </a:r>
            <a:endParaRPr/>
          </a:p>
          <a:p>
            <a:pPr indent="-215900" lvl="0" marL="342900" rtl="0" algn="l">
              <a:spcBef>
                <a:spcPts val="400"/>
              </a:spcBef>
              <a:spcAft>
                <a:spcPts val="0"/>
              </a:spcAft>
              <a:buClr>
                <a:schemeClr val="dk1"/>
              </a:buClr>
              <a:buSzPts val="2000"/>
              <a:buNone/>
            </a:pPr>
            <a:r>
              <a:t/>
            </a:r>
            <a:endParaRPr sz="2000">
              <a:latin typeface="Arial"/>
              <a:ea typeface="Arial"/>
              <a:cs typeface="Arial"/>
              <a:sym typeface="Arial"/>
            </a:endParaRPr>
          </a:p>
          <a:p>
            <a:pPr indent="-342900" lvl="0" marL="342900" rtl="0" algn="l">
              <a:spcBef>
                <a:spcPts val="400"/>
              </a:spcBef>
              <a:spcAft>
                <a:spcPts val="0"/>
              </a:spcAft>
              <a:buClr>
                <a:schemeClr val="dk1"/>
              </a:buClr>
              <a:buSzPts val="2000"/>
              <a:buChar char="•"/>
            </a:pPr>
            <a:r>
              <a:rPr lang="fr-FR" sz="2000">
                <a:latin typeface="Arial"/>
                <a:ea typeface="Arial"/>
                <a:cs typeface="Arial"/>
                <a:sym typeface="Arial"/>
              </a:rPr>
              <a:t>Le critique négatif : Il critique systématiquement les propositions sans jamais amener rien de constructif.</a:t>
            </a:r>
            <a:endParaRPr/>
          </a:p>
          <a:p>
            <a:pPr indent="-342900" lvl="0" marL="342900" rtl="0" algn="l">
              <a:spcBef>
                <a:spcPts val="400"/>
              </a:spcBef>
              <a:spcAft>
                <a:spcPts val="0"/>
              </a:spcAft>
              <a:buClr>
                <a:schemeClr val="dk1"/>
              </a:buClr>
              <a:buSzPts val="2000"/>
              <a:buChar char="•"/>
            </a:pPr>
            <a:r>
              <a:rPr lang="fr-FR" sz="2000">
                <a:latin typeface="Arial"/>
                <a:ea typeface="Arial"/>
                <a:cs typeface="Arial"/>
                <a:sym typeface="Arial"/>
              </a:rPr>
              <a:t>Le formateur doit lui demander de faire des suggestions positives. Si ce n’est pas le cas, il faut ignorer ses réflexions pour ne pas retarder la marche du groupe.</a:t>
            </a:r>
            <a:endParaRPr/>
          </a:p>
          <a:p>
            <a:pPr indent="-215900" lvl="0" marL="342900" rtl="0" algn="l">
              <a:spcBef>
                <a:spcPts val="400"/>
              </a:spcBef>
              <a:spcAft>
                <a:spcPts val="0"/>
              </a:spcAft>
              <a:buClr>
                <a:schemeClr val="dk1"/>
              </a:buClr>
              <a:buSzPts val="2000"/>
              <a:buNone/>
            </a:pPr>
            <a:r>
              <a:t/>
            </a:r>
            <a:endParaRPr sz="200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802" name="Google Shape;802;p5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None/>
            </a:pPr>
            <a:r>
              <a:t/>
            </a:r>
            <a:endParaRPr sz="1400"/>
          </a:p>
          <a:p>
            <a:pPr indent="-342900" lvl="0" marL="342900" rtl="0" algn="l">
              <a:spcBef>
                <a:spcPts val="400"/>
              </a:spcBef>
              <a:spcAft>
                <a:spcPts val="0"/>
              </a:spcAft>
              <a:buClr>
                <a:schemeClr val="dk1"/>
              </a:buClr>
              <a:buSzPts val="2000"/>
              <a:buChar char="•"/>
            </a:pPr>
            <a:r>
              <a:rPr lang="fr-FR" sz="2000">
                <a:latin typeface="Arial"/>
                <a:ea typeface="Arial"/>
                <a:cs typeface="Arial"/>
                <a:sym typeface="Arial"/>
              </a:rPr>
              <a:t>Le clown : il cherche a amuser tout le monde.</a:t>
            </a:r>
            <a:endParaRPr/>
          </a:p>
          <a:p>
            <a:pPr indent="-342900" lvl="0" marL="342900" rtl="0" algn="l">
              <a:spcBef>
                <a:spcPts val="400"/>
              </a:spcBef>
              <a:spcAft>
                <a:spcPts val="0"/>
              </a:spcAft>
              <a:buClr>
                <a:schemeClr val="dk1"/>
              </a:buClr>
              <a:buSzPts val="2000"/>
              <a:buChar char="•"/>
            </a:pPr>
            <a:r>
              <a:rPr lang="fr-FR" sz="2000">
                <a:latin typeface="Arial"/>
                <a:ea typeface="Arial"/>
                <a:cs typeface="Arial"/>
                <a:sym typeface="Arial"/>
              </a:rPr>
              <a:t>Le formateur doit utiliser ses traits d’humour pour détendre l’atmosphère mais sans en abuser. Il ne faut pas le contrer systématiquement car il risque de devenir agressif.</a:t>
            </a:r>
            <a:endParaRPr/>
          </a:p>
          <a:p>
            <a:pPr indent="-215900" lvl="0" marL="342900" rtl="0" algn="l">
              <a:spcBef>
                <a:spcPts val="400"/>
              </a:spcBef>
              <a:spcAft>
                <a:spcPts val="0"/>
              </a:spcAft>
              <a:buClr>
                <a:schemeClr val="dk1"/>
              </a:buClr>
              <a:buSzPts val="2000"/>
              <a:buNone/>
            </a:pPr>
            <a:r>
              <a:t/>
            </a:r>
            <a:endParaRPr sz="2000">
              <a:latin typeface="Arial"/>
              <a:ea typeface="Arial"/>
              <a:cs typeface="Arial"/>
              <a:sym typeface="Arial"/>
            </a:endParaRPr>
          </a:p>
          <a:p>
            <a:pPr indent="-342900" lvl="0" marL="342900" rtl="0" algn="l">
              <a:spcBef>
                <a:spcPts val="400"/>
              </a:spcBef>
              <a:spcAft>
                <a:spcPts val="0"/>
              </a:spcAft>
              <a:buClr>
                <a:schemeClr val="dk1"/>
              </a:buClr>
              <a:buSzPts val="2000"/>
              <a:buChar char="•"/>
            </a:pPr>
            <a:r>
              <a:rPr lang="fr-FR" sz="2000">
                <a:latin typeface="Arial"/>
                <a:ea typeface="Arial"/>
                <a:cs typeface="Arial"/>
                <a:sym typeface="Arial"/>
              </a:rPr>
              <a:t>Le grand seigneur : il traite le groupe de façon hautaine et ne cherche pas à s’intégrer.</a:t>
            </a:r>
            <a:endParaRPr/>
          </a:p>
          <a:p>
            <a:pPr indent="-342900" lvl="0" marL="342900" rtl="0" algn="l">
              <a:spcBef>
                <a:spcPts val="400"/>
              </a:spcBef>
              <a:spcAft>
                <a:spcPts val="0"/>
              </a:spcAft>
              <a:buClr>
                <a:schemeClr val="dk1"/>
              </a:buClr>
              <a:buSzPts val="2000"/>
              <a:buChar char="•"/>
            </a:pPr>
            <a:r>
              <a:rPr lang="fr-FR" sz="2000">
                <a:latin typeface="Arial"/>
                <a:ea typeface="Arial"/>
                <a:cs typeface="Arial"/>
                <a:sym typeface="Arial"/>
              </a:rPr>
              <a:t>Le formateur doit éviter de le critiquer et l’impliquer en lui faisant exprimer son expérience.</a:t>
            </a:r>
            <a:endParaRPr/>
          </a:p>
          <a:p>
            <a:pPr indent="-215900" lvl="0" marL="342900" rtl="0" algn="l">
              <a:spcBef>
                <a:spcPts val="400"/>
              </a:spcBef>
              <a:spcAft>
                <a:spcPts val="0"/>
              </a:spcAft>
              <a:buClr>
                <a:schemeClr val="dk1"/>
              </a:buClr>
              <a:buSzPts val="2000"/>
              <a:buNone/>
            </a:pPr>
            <a:r>
              <a:t/>
            </a:r>
            <a:endParaRPr sz="2000">
              <a:latin typeface="Arial"/>
              <a:ea typeface="Arial"/>
              <a:cs typeface="Arial"/>
              <a:sym typeface="Arial"/>
            </a:endParaRPr>
          </a:p>
          <a:p>
            <a:pPr indent="-342900" lvl="0" marL="342900" rtl="0" algn="l">
              <a:spcBef>
                <a:spcPts val="400"/>
              </a:spcBef>
              <a:spcAft>
                <a:spcPts val="0"/>
              </a:spcAft>
              <a:buClr>
                <a:schemeClr val="dk1"/>
              </a:buClr>
              <a:buSzPts val="2000"/>
              <a:buChar char="•"/>
            </a:pPr>
            <a:r>
              <a:rPr lang="fr-FR" sz="2000">
                <a:latin typeface="Arial"/>
                <a:ea typeface="Arial"/>
                <a:cs typeface="Arial"/>
                <a:sym typeface="Arial"/>
              </a:rPr>
              <a:t>Le rusé : il cherche à vous mettre en difficulté et à piéger les autres.</a:t>
            </a:r>
            <a:endParaRPr/>
          </a:p>
          <a:p>
            <a:pPr indent="-342900" lvl="0" marL="342900" rtl="0" algn="l">
              <a:spcBef>
                <a:spcPts val="400"/>
              </a:spcBef>
              <a:spcAft>
                <a:spcPts val="0"/>
              </a:spcAft>
              <a:buClr>
                <a:schemeClr val="dk1"/>
              </a:buClr>
              <a:buSzPts val="2000"/>
              <a:buChar char="•"/>
            </a:pPr>
            <a:r>
              <a:rPr lang="fr-FR" sz="2000">
                <a:latin typeface="Arial"/>
                <a:ea typeface="Arial"/>
                <a:cs typeface="Arial"/>
                <a:sym typeface="Arial"/>
              </a:rPr>
              <a:t>Le formateur doit utiliser des questions en miroir ou en relais. Il faut retourner ses objections à l’ensemble du groupe.</a:t>
            </a:r>
            <a:endParaRPr/>
          </a:p>
          <a:p>
            <a:pPr indent="-254000" lvl="0" marL="342900" rtl="0" algn="l">
              <a:spcBef>
                <a:spcPts val="280"/>
              </a:spcBef>
              <a:spcAft>
                <a:spcPts val="0"/>
              </a:spcAft>
              <a:buClr>
                <a:schemeClr val="dk1"/>
              </a:buClr>
              <a:buSzPts val="1400"/>
              <a:buNone/>
            </a:pPr>
            <a:r>
              <a:t/>
            </a:r>
            <a:endParaRPr sz="14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58"/>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r>
              <a:rPr b="1" lang="fr-FR" sz="9600">
                <a:solidFill>
                  <a:srgbClr val="FF0000"/>
                </a:solidFill>
              </a:rPr>
              <a:t>Les techniques pédagogiques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b="1" lang="fr-FR">
                <a:solidFill>
                  <a:srgbClr val="FF0000"/>
                </a:solidFill>
              </a:rPr>
              <a:t>Les techniques pédagogiques</a:t>
            </a:r>
            <a:endParaRPr/>
          </a:p>
        </p:txBody>
      </p:sp>
      <p:sp>
        <p:nvSpPr>
          <p:cNvPr id="813" name="Google Shape;813;p59"/>
          <p:cNvSpPr/>
          <p:nvPr/>
        </p:nvSpPr>
        <p:spPr>
          <a:xfrm>
            <a:off x="1115616" y="1340768"/>
            <a:ext cx="6624736"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MSP	</a:t>
            </a:r>
            <a:endParaRPr/>
          </a:p>
          <a:p>
            <a:pPr indent="0" lvl="3" marL="13716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La situation problème</a:t>
            </a:r>
            <a:endParaRPr/>
          </a:p>
          <a:p>
            <a:pPr indent="0" lvl="3" marL="13716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3" marL="13716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3" marL="13716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APP</a:t>
            </a:r>
            <a:endParaRPr/>
          </a:p>
          <a:p>
            <a:pPr indent="0" lvl="3" marL="13716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L’exposé</a:t>
            </a:r>
            <a:endParaRPr/>
          </a:p>
          <a:p>
            <a:pPr indent="0" lvl="3" marL="13716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Les questions </a:t>
            </a:r>
            <a:endParaRPr/>
          </a:p>
          <a:p>
            <a:pPr indent="0" lvl="3" marL="13716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L’étude cas</a:t>
            </a:r>
            <a:endParaRPr/>
          </a:p>
          <a:p>
            <a:pPr indent="0" lvl="3" marL="13716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Carrefour des techniques</a:t>
            </a:r>
            <a:endParaRPr/>
          </a:p>
          <a:p>
            <a:pPr indent="0" lvl="3" marL="13716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Atelier apprentissage</a:t>
            </a:r>
            <a:br>
              <a:rPr b="0" i="0" lang="fr-FR"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r>
              <a:rPr b="1" lang="fr-FR" sz="9600">
                <a:solidFill>
                  <a:srgbClr val="FF0000"/>
                </a:solidFill>
              </a:rPr>
              <a:t>ACTIVITE 2 FORAC</a:t>
            </a:r>
            <a:endParaRPr b="1" sz="960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b="1" lang="fr-FR">
                <a:solidFill>
                  <a:srgbClr val="FF0000"/>
                </a:solidFill>
              </a:rPr>
              <a:t>Les techniques pédagogiques</a:t>
            </a:r>
            <a:endParaRPr/>
          </a:p>
        </p:txBody>
      </p:sp>
      <p:sp>
        <p:nvSpPr>
          <p:cNvPr id="819" name="Google Shape;819;p60"/>
          <p:cNvSpPr/>
          <p:nvPr/>
        </p:nvSpPr>
        <p:spPr>
          <a:xfrm>
            <a:off x="1115616" y="1340768"/>
            <a:ext cx="6624736" cy="50937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MSP	</a:t>
            </a:r>
            <a:endParaRPr/>
          </a:p>
          <a:p>
            <a:pPr indent="0" lvl="3" marL="13716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Présentation par les stagiaires d’un exposé interactif présentation le parcours de professionnalisation construit </a:t>
            </a:r>
            <a:endParaRPr/>
          </a:p>
          <a:p>
            <a:pPr indent="-285750" lvl="3" marL="1657350" marR="0" rtl="0" algn="l">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Diagnostique </a:t>
            </a:r>
            <a:endParaRPr/>
          </a:p>
          <a:p>
            <a:pPr indent="-285750" lvl="3" marL="1657350" marR="0" rtl="0" algn="l">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Compétences recherchée</a:t>
            </a:r>
            <a:endParaRPr/>
          </a:p>
          <a:p>
            <a:pPr indent="-285750" lvl="3" marL="1657350" marR="0" rtl="0" algn="l">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APP</a:t>
            </a:r>
            <a:endParaRPr/>
          </a:p>
          <a:p>
            <a:pPr indent="-285750" lvl="3" marL="1657350" marR="0" rtl="0" algn="l">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MSP</a:t>
            </a:r>
            <a:endParaRPr/>
          </a:p>
          <a:p>
            <a:pPr indent="-285750" lvl="3" marL="1657350" marR="0" rtl="0" algn="l">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Grille d’autoévaluation </a:t>
            </a:r>
            <a:endParaRPr/>
          </a:p>
          <a:p>
            <a:pPr indent="0" lvl="3" marL="13716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3" marL="13716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APP</a:t>
            </a:r>
            <a:endParaRPr/>
          </a:p>
          <a:p>
            <a:pPr indent="0" lvl="3" marL="13716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L’exposé</a:t>
            </a:r>
            <a:endParaRPr/>
          </a:p>
          <a:p>
            <a:pPr indent="0" lvl="3" marL="13716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Les questions </a:t>
            </a:r>
            <a:endParaRPr/>
          </a:p>
          <a:p>
            <a:pPr indent="0" lvl="3" marL="13716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L’étude cas</a:t>
            </a:r>
            <a:endParaRPr/>
          </a:p>
          <a:p>
            <a:pPr indent="0" lvl="3" marL="13716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Carrefour des techniques</a:t>
            </a:r>
            <a:endParaRPr/>
          </a:p>
          <a:p>
            <a:pPr indent="0" lvl="3" marL="13716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Atelier apprentissage</a:t>
            </a:r>
            <a:br>
              <a:rPr b="0" i="0" lang="fr-FR"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61"/>
          <p:cNvSpPr txBox="1"/>
          <p:nvPr/>
        </p:nvSpPr>
        <p:spPr>
          <a:xfrm>
            <a:off x="755650" y="3573463"/>
            <a:ext cx="1295400" cy="261937"/>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fr-FR" sz="1100">
                <a:solidFill>
                  <a:schemeClr val="dk1"/>
                </a:solidFill>
                <a:latin typeface="Times New Roman"/>
                <a:ea typeface="Times New Roman"/>
                <a:cs typeface="Times New Roman"/>
                <a:sym typeface="Times New Roman"/>
              </a:rPr>
              <a:t>Situation diagnostic</a:t>
            </a:r>
            <a:endParaRPr/>
          </a:p>
        </p:txBody>
      </p:sp>
      <p:cxnSp>
        <p:nvCxnSpPr>
          <p:cNvPr id="825" name="Google Shape;825;p61"/>
          <p:cNvCxnSpPr>
            <a:stCxn id="824" idx="3"/>
          </p:cNvCxnSpPr>
          <p:nvPr/>
        </p:nvCxnSpPr>
        <p:spPr>
          <a:xfrm flipH="1" rot="10800000">
            <a:off x="2051050" y="3142532"/>
            <a:ext cx="217500" cy="561900"/>
          </a:xfrm>
          <a:prstGeom prst="bentConnector2">
            <a:avLst/>
          </a:prstGeom>
          <a:noFill/>
          <a:ln cap="flat" cmpd="sng" w="9525">
            <a:solidFill>
              <a:srgbClr val="FF0000"/>
            </a:solidFill>
            <a:prstDash val="solid"/>
            <a:round/>
            <a:headEnd len="sm" w="sm" type="none"/>
            <a:tailEnd len="med" w="med" type="stealth"/>
          </a:ln>
        </p:spPr>
      </p:cxnSp>
      <p:sp>
        <p:nvSpPr>
          <p:cNvPr id="826" name="Google Shape;826;p61"/>
          <p:cNvSpPr txBox="1"/>
          <p:nvPr/>
        </p:nvSpPr>
        <p:spPr>
          <a:xfrm>
            <a:off x="1403350" y="2636838"/>
            <a:ext cx="1728788" cy="430212"/>
          </a:xfrm>
          <a:prstGeom prst="rect">
            <a:avLst/>
          </a:prstGeom>
          <a:noFill/>
          <a:ln cap="flat" cmpd="sng" w="9525">
            <a:solidFill>
              <a:srgbClr val="36609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fr-FR" sz="1100">
                <a:solidFill>
                  <a:schemeClr val="dk1"/>
                </a:solidFill>
                <a:latin typeface="Calibri"/>
                <a:ea typeface="Calibri"/>
                <a:cs typeface="Calibri"/>
                <a:sym typeface="Calibri"/>
              </a:rPr>
              <a:t>Atelier Pédagogique Personnalisé (APP)</a:t>
            </a:r>
            <a:endParaRPr/>
          </a:p>
        </p:txBody>
      </p:sp>
      <p:cxnSp>
        <p:nvCxnSpPr>
          <p:cNvPr id="827" name="Google Shape;827;p61"/>
          <p:cNvCxnSpPr>
            <a:stCxn id="826" idx="3"/>
          </p:cNvCxnSpPr>
          <p:nvPr/>
        </p:nvCxnSpPr>
        <p:spPr>
          <a:xfrm flipH="1" rot="10800000">
            <a:off x="3132138" y="2275644"/>
            <a:ext cx="647700" cy="576300"/>
          </a:xfrm>
          <a:prstGeom prst="bentConnector3">
            <a:avLst>
              <a:gd fmla="val 50000" name="adj1"/>
            </a:avLst>
          </a:prstGeom>
          <a:noFill/>
          <a:ln cap="flat" cmpd="sng" w="9525">
            <a:solidFill>
              <a:srgbClr val="366092"/>
            </a:solidFill>
            <a:prstDash val="solid"/>
            <a:round/>
            <a:headEnd len="sm" w="sm" type="none"/>
            <a:tailEnd len="med" w="med" type="stealth"/>
          </a:ln>
        </p:spPr>
      </p:cxnSp>
      <p:cxnSp>
        <p:nvCxnSpPr>
          <p:cNvPr id="828" name="Google Shape;828;p61"/>
          <p:cNvCxnSpPr>
            <a:stCxn id="824" idx="3"/>
          </p:cNvCxnSpPr>
          <p:nvPr/>
        </p:nvCxnSpPr>
        <p:spPr>
          <a:xfrm>
            <a:off x="2051050" y="3704432"/>
            <a:ext cx="217500" cy="490500"/>
          </a:xfrm>
          <a:prstGeom prst="bentConnector2">
            <a:avLst/>
          </a:prstGeom>
          <a:noFill/>
          <a:ln cap="flat" cmpd="sng" w="9525">
            <a:solidFill>
              <a:srgbClr val="FF0000"/>
            </a:solidFill>
            <a:prstDash val="solid"/>
            <a:round/>
            <a:headEnd len="sm" w="sm" type="none"/>
            <a:tailEnd len="med" w="med" type="stealth"/>
          </a:ln>
        </p:spPr>
      </p:cxnSp>
      <p:sp>
        <p:nvSpPr>
          <p:cNvPr id="829" name="Google Shape;829;p61"/>
          <p:cNvSpPr txBox="1"/>
          <p:nvPr/>
        </p:nvSpPr>
        <p:spPr>
          <a:xfrm>
            <a:off x="1403350" y="4221163"/>
            <a:ext cx="1728788" cy="430212"/>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fr-FR" sz="1100">
                <a:solidFill>
                  <a:schemeClr val="dk1"/>
                </a:solidFill>
                <a:latin typeface="Times New Roman"/>
                <a:ea typeface="Times New Roman"/>
                <a:cs typeface="Times New Roman"/>
                <a:sym typeface="Times New Roman"/>
              </a:rPr>
              <a:t>Mise en Situation Professionnelle (MSP)</a:t>
            </a:r>
            <a:endParaRPr/>
          </a:p>
        </p:txBody>
      </p:sp>
      <p:sp>
        <p:nvSpPr>
          <p:cNvPr id="830" name="Google Shape;830;p61"/>
          <p:cNvSpPr txBox="1"/>
          <p:nvPr/>
        </p:nvSpPr>
        <p:spPr>
          <a:xfrm>
            <a:off x="3779838" y="1268413"/>
            <a:ext cx="2016125" cy="1954212"/>
          </a:xfrm>
          <a:prstGeom prst="rect">
            <a:avLst/>
          </a:prstGeom>
          <a:noFill/>
          <a:ln cap="flat" cmpd="sng" w="9525">
            <a:solidFill>
              <a:srgbClr val="36609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1100">
                <a:solidFill>
                  <a:schemeClr val="dk1"/>
                </a:solidFill>
                <a:latin typeface="Calibri"/>
                <a:ea typeface="Calibri"/>
                <a:cs typeface="Calibri"/>
                <a:sym typeface="Calibri"/>
              </a:rPr>
              <a:t>Carrefour des techniques</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Exposé directif</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Exposé interactif</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Etude de cas</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Manœuvre</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Carrefour des techniques</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FOAD</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Démonstration pratique</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Démonstration pratique dirigée</a:t>
            </a:r>
            <a:endParaRPr/>
          </a:p>
          <a:p>
            <a:pPr indent="0" lvl="0" marL="0" marR="0" rtl="0" algn="l">
              <a:spcBef>
                <a:spcPts val="0"/>
              </a:spcBef>
              <a:spcAft>
                <a:spcPts val="0"/>
              </a:spcAft>
              <a:buNone/>
            </a:pPr>
            <a:r>
              <a:rPr i="1" lang="fr-FR" sz="1100">
                <a:solidFill>
                  <a:schemeClr val="dk1"/>
                </a:solidFill>
                <a:latin typeface="Calibri"/>
                <a:ea typeface="Calibri"/>
                <a:cs typeface="Calibri"/>
                <a:sym typeface="Calibri"/>
              </a:rPr>
              <a:t>Reformulation</a:t>
            </a:r>
            <a:endParaRPr/>
          </a:p>
          <a:p>
            <a:pPr indent="0" lvl="0" marL="0" marR="0" rtl="0" algn="l">
              <a:spcBef>
                <a:spcPts val="0"/>
              </a:spcBef>
              <a:spcAft>
                <a:spcPts val="0"/>
              </a:spcAft>
              <a:buNone/>
            </a:pPr>
            <a:r>
              <a:rPr lang="fr-FR" sz="1100">
                <a:solidFill>
                  <a:schemeClr val="dk1"/>
                </a:solidFill>
                <a:latin typeface="Calibri"/>
                <a:ea typeface="Calibri"/>
                <a:cs typeface="Calibri"/>
                <a:sym typeface="Calibri"/>
              </a:rPr>
              <a:t>……</a:t>
            </a:r>
            <a:endParaRPr/>
          </a:p>
        </p:txBody>
      </p:sp>
      <p:sp>
        <p:nvSpPr>
          <p:cNvPr id="831" name="Google Shape;831;p61"/>
          <p:cNvSpPr/>
          <p:nvPr/>
        </p:nvSpPr>
        <p:spPr>
          <a:xfrm>
            <a:off x="755650" y="908050"/>
            <a:ext cx="5616575" cy="2665413"/>
          </a:xfrm>
          <a:prstGeom prst="ellipse">
            <a:avLst/>
          </a:prstGeom>
          <a:noFill/>
          <a:ln cap="flat" cmpd="sng" w="25400">
            <a:solidFill>
              <a:srgbClr val="395E89"/>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2" name="Google Shape;832;p61"/>
          <p:cNvSpPr txBox="1"/>
          <p:nvPr/>
        </p:nvSpPr>
        <p:spPr>
          <a:xfrm>
            <a:off x="1763713" y="1341438"/>
            <a:ext cx="1439862"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rgbClr val="244061"/>
                </a:solidFill>
                <a:latin typeface="Calibri"/>
                <a:ea typeface="Calibri"/>
                <a:cs typeface="Calibri"/>
                <a:sym typeface="Calibri"/>
              </a:rPr>
              <a:t>Pédagogie par objectif (PPO)</a:t>
            </a:r>
            <a:endParaRPr/>
          </a:p>
          <a:p>
            <a:pPr indent="0" lvl="0" marL="0" marR="0" rtl="0" algn="ctr">
              <a:spcBef>
                <a:spcPts val="0"/>
              </a:spcBef>
              <a:spcAft>
                <a:spcPts val="0"/>
              </a:spcAft>
              <a:buNone/>
            </a:pPr>
            <a:r>
              <a:rPr lang="fr-FR" sz="1600">
                <a:solidFill>
                  <a:srgbClr val="244061"/>
                </a:solidFill>
                <a:latin typeface="Calibri"/>
                <a:ea typeface="Calibri"/>
                <a:cs typeface="Calibri"/>
                <a:sym typeface="Calibri"/>
              </a:rPr>
              <a:t>30%</a:t>
            </a:r>
            <a:endParaRPr/>
          </a:p>
        </p:txBody>
      </p:sp>
      <p:sp>
        <p:nvSpPr>
          <p:cNvPr id="833" name="Google Shape;833;p61"/>
          <p:cNvSpPr txBox="1"/>
          <p:nvPr/>
        </p:nvSpPr>
        <p:spPr>
          <a:xfrm>
            <a:off x="3779838" y="4164013"/>
            <a:ext cx="2016125" cy="1954212"/>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Mise en situation professionnelle</a:t>
            </a:r>
            <a:endParaRPr/>
          </a:p>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Débriefing</a:t>
            </a:r>
            <a:endParaRPr/>
          </a:p>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Auto-évaluation</a:t>
            </a:r>
            <a:endParaRPr/>
          </a:p>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L’écoute active</a:t>
            </a:r>
            <a:endParaRPr/>
          </a:p>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La zone proximale de développement</a:t>
            </a:r>
            <a:endParaRPr/>
          </a:p>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La boucle de gestion des environnements dynamiques</a:t>
            </a:r>
            <a:endParaRPr/>
          </a:p>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L’empathie</a:t>
            </a:r>
            <a:endParaRPr/>
          </a:p>
          <a:p>
            <a:pPr indent="0" lvl="0" marL="0" marR="0" rtl="0" algn="l">
              <a:spcBef>
                <a:spcPts val="0"/>
              </a:spcBef>
              <a:spcAft>
                <a:spcPts val="0"/>
              </a:spcAft>
              <a:buNone/>
            </a:pPr>
            <a:r>
              <a:rPr i="1" lang="fr-FR" sz="1100">
                <a:solidFill>
                  <a:schemeClr val="dk1"/>
                </a:solidFill>
                <a:latin typeface="Times New Roman"/>
                <a:ea typeface="Times New Roman"/>
                <a:cs typeface="Times New Roman"/>
                <a:sym typeface="Times New Roman"/>
              </a:rPr>
              <a:t>…..</a:t>
            </a:r>
            <a:endParaRPr/>
          </a:p>
        </p:txBody>
      </p:sp>
      <p:sp>
        <p:nvSpPr>
          <p:cNvPr id="834" name="Google Shape;834;p61"/>
          <p:cNvSpPr/>
          <p:nvPr/>
        </p:nvSpPr>
        <p:spPr>
          <a:xfrm>
            <a:off x="250825" y="549275"/>
            <a:ext cx="6624638" cy="5688013"/>
          </a:xfrm>
          <a:prstGeom prst="ellipse">
            <a:avLst/>
          </a:prstGeom>
          <a:noFill/>
          <a:ln cap="flat" cmpd="sng" w="5715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835" name="Google Shape;835;p61"/>
          <p:cNvCxnSpPr>
            <a:endCxn id="830" idx="3"/>
          </p:cNvCxnSpPr>
          <p:nvPr/>
        </p:nvCxnSpPr>
        <p:spPr>
          <a:xfrm rot="10800000">
            <a:off x="5795963" y="2245519"/>
            <a:ext cx="1368300" cy="1254000"/>
          </a:xfrm>
          <a:prstGeom prst="straightConnector1">
            <a:avLst/>
          </a:prstGeom>
          <a:noFill/>
          <a:ln cap="flat" cmpd="sng" w="9525">
            <a:solidFill>
              <a:schemeClr val="dk2"/>
            </a:solidFill>
            <a:prstDash val="solid"/>
            <a:round/>
            <a:headEnd len="sm" w="sm" type="none"/>
            <a:tailEnd len="med" w="med" type="stealth"/>
          </a:ln>
        </p:spPr>
      </p:cxnSp>
      <p:cxnSp>
        <p:nvCxnSpPr>
          <p:cNvPr id="836" name="Google Shape;836;p61"/>
          <p:cNvCxnSpPr>
            <a:endCxn id="833" idx="3"/>
          </p:cNvCxnSpPr>
          <p:nvPr/>
        </p:nvCxnSpPr>
        <p:spPr>
          <a:xfrm flipH="1">
            <a:off x="5795963" y="3788419"/>
            <a:ext cx="1368300" cy="1352700"/>
          </a:xfrm>
          <a:prstGeom prst="straightConnector1">
            <a:avLst/>
          </a:prstGeom>
          <a:noFill/>
          <a:ln cap="flat" cmpd="sng" w="9525">
            <a:solidFill>
              <a:schemeClr val="dk2"/>
            </a:solidFill>
            <a:prstDash val="solid"/>
            <a:round/>
            <a:headEnd len="sm" w="sm" type="none"/>
            <a:tailEnd len="med" w="med" type="stealth"/>
          </a:ln>
        </p:spPr>
      </p:cxnSp>
      <p:sp>
        <p:nvSpPr>
          <p:cNvPr id="837" name="Google Shape;837;p61"/>
          <p:cNvSpPr txBox="1"/>
          <p:nvPr/>
        </p:nvSpPr>
        <p:spPr>
          <a:xfrm>
            <a:off x="1619250" y="4868863"/>
            <a:ext cx="1728788" cy="8318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600">
                <a:solidFill>
                  <a:srgbClr val="00B0F0"/>
                </a:solidFill>
                <a:latin typeface="Times New Roman"/>
                <a:ea typeface="Times New Roman"/>
                <a:cs typeface="Times New Roman"/>
                <a:sym typeface="Times New Roman"/>
              </a:rPr>
              <a:t>Approche par compétences</a:t>
            </a:r>
            <a:endParaRPr/>
          </a:p>
          <a:p>
            <a:pPr indent="0" lvl="0" marL="0" marR="0" rtl="0" algn="ctr">
              <a:spcBef>
                <a:spcPts val="0"/>
              </a:spcBef>
              <a:spcAft>
                <a:spcPts val="0"/>
              </a:spcAft>
              <a:buNone/>
            </a:pPr>
            <a:r>
              <a:rPr b="1" lang="fr-FR" sz="1600">
                <a:solidFill>
                  <a:srgbClr val="00B0F0"/>
                </a:solidFill>
                <a:latin typeface="Times New Roman"/>
                <a:ea typeface="Times New Roman"/>
                <a:cs typeface="Times New Roman"/>
                <a:sym typeface="Times New Roman"/>
              </a:rPr>
              <a:t>70 %</a:t>
            </a:r>
            <a:endParaRPr/>
          </a:p>
        </p:txBody>
      </p:sp>
      <p:sp>
        <p:nvSpPr>
          <p:cNvPr id="838" name="Google Shape;838;p61"/>
          <p:cNvSpPr txBox="1"/>
          <p:nvPr/>
        </p:nvSpPr>
        <p:spPr>
          <a:xfrm>
            <a:off x="7164388" y="3051175"/>
            <a:ext cx="1871662" cy="954088"/>
          </a:xfrm>
          <a:prstGeom prst="rect">
            <a:avLst/>
          </a:prstGeom>
          <a:noFill/>
          <a:ln cap="flat" cmpd="sng" w="952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400">
                <a:solidFill>
                  <a:srgbClr val="FF0000"/>
                </a:solidFill>
                <a:latin typeface="Times New Roman"/>
                <a:ea typeface="Times New Roman"/>
                <a:cs typeface="Times New Roman"/>
                <a:sym typeface="Times New Roman"/>
              </a:rPr>
              <a:t> La compétence des formateurs</a:t>
            </a:r>
            <a:endParaRPr/>
          </a:p>
          <a:p>
            <a:pPr indent="0" lvl="0" marL="0" marR="0" rtl="0" algn="ctr">
              <a:spcBef>
                <a:spcPts val="0"/>
              </a:spcBef>
              <a:spcAft>
                <a:spcPts val="0"/>
              </a:spcAft>
              <a:buNone/>
            </a:pPr>
            <a:r>
              <a:rPr lang="fr-FR" sz="1400">
                <a:solidFill>
                  <a:srgbClr val="FF0000"/>
                </a:solidFill>
                <a:latin typeface="Times New Roman"/>
                <a:ea typeface="Times New Roman"/>
                <a:cs typeface="Times New Roman"/>
                <a:sym typeface="Times New Roman"/>
              </a:rPr>
              <a:t>Co-construire un parcours pédagogique</a:t>
            </a:r>
            <a:endParaRPr/>
          </a:p>
        </p:txBody>
      </p:sp>
      <p:sp>
        <p:nvSpPr>
          <p:cNvPr id="839" name="Google Shape;839;p61"/>
          <p:cNvSpPr txBox="1"/>
          <p:nvPr/>
        </p:nvSpPr>
        <p:spPr>
          <a:xfrm>
            <a:off x="5364163" y="3357563"/>
            <a:ext cx="1368425" cy="646112"/>
          </a:xfrm>
          <a:prstGeom prst="rect">
            <a:avLst/>
          </a:prstGeom>
          <a:noFill/>
          <a:ln cap="flat" cmpd="sng" w="9525">
            <a:solidFill>
              <a:schemeClr val="dk1"/>
            </a:solidFill>
            <a:prstDash val="dot"/>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dk1"/>
                </a:solidFill>
                <a:latin typeface="Times New Roman"/>
                <a:ea typeface="Times New Roman"/>
                <a:cs typeface="Times New Roman"/>
                <a:sym typeface="Times New Roman"/>
              </a:rPr>
              <a:t>Communication</a:t>
            </a:r>
            <a:endParaRPr/>
          </a:p>
          <a:p>
            <a:pPr indent="0" lvl="0" marL="0" marR="0" rtl="0" algn="ctr">
              <a:spcBef>
                <a:spcPts val="0"/>
              </a:spcBef>
              <a:spcAft>
                <a:spcPts val="0"/>
              </a:spcAft>
              <a:buNone/>
            </a:pPr>
            <a:r>
              <a:rPr b="1" lang="fr-FR" sz="1200">
                <a:solidFill>
                  <a:schemeClr val="dk1"/>
                </a:solidFill>
                <a:latin typeface="Times New Roman"/>
                <a:ea typeface="Times New Roman"/>
                <a:cs typeface="Times New Roman"/>
                <a:sym typeface="Times New Roman"/>
              </a:rPr>
              <a:t>Posture</a:t>
            </a:r>
            <a:endParaRPr/>
          </a:p>
          <a:p>
            <a:pPr indent="0" lvl="0" marL="0" marR="0" rtl="0" algn="ctr">
              <a:spcBef>
                <a:spcPts val="0"/>
              </a:spcBef>
              <a:spcAft>
                <a:spcPts val="0"/>
              </a:spcAft>
              <a:buNone/>
            </a:pPr>
            <a:r>
              <a:rPr b="1" lang="fr-FR" sz="1200">
                <a:solidFill>
                  <a:schemeClr val="dk1"/>
                </a:solidFill>
                <a:latin typeface="Times New Roman"/>
                <a:ea typeface="Times New Roman"/>
                <a:cs typeface="Times New Roman"/>
                <a:sym typeface="Times New Roman"/>
              </a:rPr>
              <a:t>Droit à l’erreur</a:t>
            </a:r>
            <a:endParaRPr/>
          </a:p>
        </p:txBody>
      </p:sp>
      <p:cxnSp>
        <p:nvCxnSpPr>
          <p:cNvPr id="840" name="Google Shape;840;p61"/>
          <p:cNvCxnSpPr>
            <a:stCxn id="824" idx="3"/>
          </p:cNvCxnSpPr>
          <p:nvPr/>
        </p:nvCxnSpPr>
        <p:spPr>
          <a:xfrm>
            <a:off x="2051050" y="3704432"/>
            <a:ext cx="3168600" cy="12600"/>
          </a:xfrm>
          <a:prstGeom prst="straightConnector1">
            <a:avLst/>
          </a:prstGeom>
          <a:noFill/>
          <a:ln cap="flat" cmpd="sng" w="12700">
            <a:solidFill>
              <a:srgbClr val="FF0000"/>
            </a:solidFill>
            <a:prstDash val="dash"/>
            <a:round/>
            <a:headEnd len="sm" w="sm" type="none"/>
            <a:tailEnd len="med" w="med" type="stealth"/>
          </a:ln>
        </p:spPr>
      </p:cxnSp>
      <p:cxnSp>
        <p:nvCxnSpPr>
          <p:cNvPr id="841" name="Google Shape;841;p61"/>
          <p:cNvCxnSpPr/>
          <p:nvPr/>
        </p:nvCxnSpPr>
        <p:spPr>
          <a:xfrm>
            <a:off x="2060575" y="3711575"/>
            <a:ext cx="2655888" cy="4763"/>
          </a:xfrm>
          <a:prstGeom prst="straightConnector1">
            <a:avLst/>
          </a:prstGeom>
          <a:noFill/>
          <a:ln cap="flat" cmpd="sng" w="12700">
            <a:solidFill>
              <a:srgbClr val="FF0000"/>
            </a:solidFill>
            <a:prstDash val="dash"/>
            <a:round/>
            <a:headEnd len="sm" w="sm" type="none"/>
            <a:tailEnd len="med" w="med" type="stealth"/>
          </a:ln>
        </p:spPr>
      </p:cxnSp>
      <p:cxnSp>
        <p:nvCxnSpPr>
          <p:cNvPr id="842" name="Google Shape;842;p61"/>
          <p:cNvCxnSpPr/>
          <p:nvPr/>
        </p:nvCxnSpPr>
        <p:spPr>
          <a:xfrm>
            <a:off x="2051050" y="3716338"/>
            <a:ext cx="2233613" cy="0"/>
          </a:xfrm>
          <a:prstGeom prst="straightConnector1">
            <a:avLst/>
          </a:prstGeom>
          <a:noFill/>
          <a:ln cap="flat" cmpd="sng" w="12700">
            <a:solidFill>
              <a:srgbClr val="FF0000"/>
            </a:solidFill>
            <a:prstDash val="dash"/>
            <a:round/>
            <a:headEnd len="sm" w="sm" type="none"/>
            <a:tailEnd len="med" w="med" type="stealth"/>
          </a:ln>
        </p:spPr>
      </p:cxnSp>
      <p:cxnSp>
        <p:nvCxnSpPr>
          <p:cNvPr id="843" name="Google Shape;843;p61"/>
          <p:cNvCxnSpPr/>
          <p:nvPr/>
        </p:nvCxnSpPr>
        <p:spPr>
          <a:xfrm>
            <a:off x="2051050" y="3716338"/>
            <a:ext cx="1728788" cy="0"/>
          </a:xfrm>
          <a:prstGeom prst="straightConnector1">
            <a:avLst/>
          </a:prstGeom>
          <a:noFill/>
          <a:ln cap="flat" cmpd="sng" w="12700">
            <a:solidFill>
              <a:srgbClr val="FF0000"/>
            </a:solidFill>
            <a:prstDash val="dash"/>
            <a:round/>
            <a:headEnd len="sm" w="sm" type="none"/>
            <a:tailEnd len="med" w="med" type="stealth"/>
          </a:ln>
        </p:spPr>
      </p:cxnSp>
      <p:cxnSp>
        <p:nvCxnSpPr>
          <p:cNvPr id="844" name="Google Shape;844;p61"/>
          <p:cNvCxnSpPr/>
          <p:nvPr/>
        </p:nvCxnSpPr>
        <p:spPr>
          <a:xfrm>
            <a:off x="2051050" y="3716338"/>
            <a:ext cx="1225550" cy="0"/>
          </a:xfrm>
          <a:prstGeom prst="straightConnector1">
            <a:avLst/>
          </a:prstGeom>
          <a:noFill/>
          <a:ln cap="flat" cmpd="sng" w="12700">
            <a:solidFill>
              <a:srgbClr val="FF0000"/>
            </a:solidFill>
            <a:prstDash val="dash"/>
            <a:round/>
            <a:headEnd len="sm" w="sm" type="none"/>
            <a:tailEnd len="med" w="med" type="stealth"/>
          </a:ln>
        </p:spPr>
      </p:cxnSp>
      <p:cxnSp>
        <p:nvCxnSpPr>
          <p:cNvPr id="845" name="Google Shape;845;p61"/>
          <p:cNvCxnSpPr/>
          <p:nvPr/>
        </p:nvCxnSpPr>
        <p:spPr>
          <a:xfrm>
            <a:off x="2051050" y="3716338"/>
            <a:ext cx="720725" cy="0"/>
          </a:xfrm>
          <a:prstGeom prst="straightConnector1">
            <a:avLst/>
          </a:prstGeom>
          <a:noFill/>
          <a:ln cap="flat" cmpd="sng" w="12700">
            <a:solidFill>
              <a:srgbClr val="FF0000"/>
            </a:solidFill>
            <a:prstDash val="dash"/>
            <a:round/>
            <a:headEnd len="sm" w="sm" type="none"/>
            <a:tailEnd len="med" w="med" type="stealth"/>
          </a:ln>
        </p:spPr>
      </p:cxnSp>
      <p:sp>
        <p:nvSpPr>
          <p:cNvPr id="846" name="Google Shape;846;p61"/>
          <p:cNvSpPr/>
          <p:nvPr/>
        </p:nvSpPr>
        <p:spPr>
          <a:xfrm flipH="1" rot="10800000">
            <a:off x="2411413" y="3141663"/>
            <a:ext cx="576262" cy="574675"/>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7" name="Google Shape;847;p61"/>
          <p:cNvSpPr/>
          <p:nvPr/>
        </p:nvSpPr>
        <p:spPr>
          <a:xfrm flipH="1" rot="10800000">
            <a:off x="2916238" y="3141663"/>
            <a:ext cx="576262" cy="574675"/>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8" name="Google Shape;848;p61"/>
          <p:cNvSpPr/>
          <p:nvPr/>
        </p:nvSpPr>
        <p:spPr>
          <a:xfrm flipH="1" rot="10800000">
            <a:off x="3419475" y="3141663"/>
            <a:ext cx="576263" cy="574675"/>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9" name="Google Shape;849;p61"/>
          <p:cNvSpPr/>
          <p:nvPr/>
        </p:nvSpPr>
        <p:spPr>
          <a:xfrm flipH="1" rot="10800000">
            <a:off x="3924300" y="3141663"/>
            <a:ext cx="576263" cy="574675"/>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0" name="Google Shape;850;p61"/>
          <p:cNvSpPr/>
          <p:nvPr/>
        </p:nvSpPr>
        <p:spPr>
          <a:xfrm flipH="1" rot="10800000">
            <a:off x="4356100" y="3141663"/>
            <a:ext cx="576263" cy="574675"/>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1" name="Google Shape;851;p61"/>
          <p:cNvSpPr/>
          <p:nvPr/>
        </p:nvSpPr>
        <p:spPr>
          <a:xfrm>
            <a:off x="2484438" y="3716338"/>
            <a:ext cx="503237" cy="576262"/>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2" name="Google Shape;852;p61"/>
          <p:cNvSpPr/>
          <p:nvPr/>
        </p:nvSpPr>
        <p:spPr>
          <a:xfrm>
            <a:off x="2987675" y="3716338"/>
            <a:ext cx="504825" cy="576262"/>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3" name="Google Shape;853;p61"/>
          <p:cNvSpPr/>
          <p:nvPr/>
        </p:nvSpPr>
        <p:spPr>
          <a:xfrm>
            <a:off x="3563938" y="3716338"/>
            <a:ext cx="503237" cy="576262"/>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4" name="Google Shape;854;p61"/>
          <p:cNvSpPr/>
          <p:nvPr/>
        </p:nvSpPr>
        <p:spPr>
          <a:xfrm>
            <a:off x="3995738" y="3716338"/>
            <a:ext cx="504825" cy="576262"/>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5" name="Google Shape;855;p61"/>
          <p:cNvSpPr/>
          <p:nvPr/>
        </p:nvSpPr>
        <p:spPr>
          <a:xfrm>
            <a:off x="4427538" y="3716338"/>
            <a:ext cx="504825" cy="576262"/>
          </a:xfrm>
          <a:prstGeom prst="arc">
            <a:avLst>
              <a:gd fmla="val 16200000" name="adj1"/>
              <a:gd fmla="val 0" name="adj2"/>
            </a:avLst>
          </a:prstGeom>
          <a:noFill/>
          <a:ln cap="flat" cmpd="sng" w="9525">
            <a:solidFill>
              <a:srgbClr val="FF0000"/>
            </a:solidFill>
            <a:prstDash val="dash"/>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6" name="Google Shape;856;p61"/>
          <p:cNvSpPr txBox="1"/>
          <p:nvPr/>
        </p:nvSpPr>
        <p:spPr>
          <a:xfrm>
            <a:off x="3203575" y="0"/>
            <a:ext cx="5111750"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400">
                <a:solidFill>
                  <a:schemeClr val="dk1"/>
                </a:solidFill>
                <a:latin typeface="Times New Roman"/>
                <a:ea typeface="Times New Roman"/>
                <a:cs typeface="Times New Roman"/>
                <a:sym typeface="Times New Roman"/>
              </a:rPr>
              <a:t>Le développement des compétences</a:t>
            </a:r>
            <a:endParaRPr/>
          </a:p>
        </p:txBody>
      </p:sp>
      <p:sp>
        <p:nvSpPr>
          <p:cNvPr id="857" name="Google Shape;857;p61"/>
          <p:cNvSpPr txBox="1"/>
          <p:nvPr/>
        </p:nvSpPr>
        <p:spPr>
          <a:xfrm>
            <a:off x="5651500" y="6673850"/>
            <a:ext cx="2087563"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chemeClr val="dk1"/>
                </a:solidFill>
                <a:latin typeface="Times New Roman"/>
                <a:ea typeface="Times New Roman"/>
                <a:cs typeface="Times New Roman"/>
                <a:sym typeface="Times New Roman"/>
              </a:rPr>
              <a:t>copyright LE HENAFF(c) 2019, tout droits réservés</a:t>
            </a:r>
            <a:endParaRPr/>
          </a:p>
        </p:txBody>
      </p:sp>
      <p:cxnSp>
        <p:nvCxnSpPr>
          <p:cNvPr id="858" name="Google Shape;858;p61"/>
          <p:cNvCxnSpPr/>
          <p:nvPr/>
        </p:nvCxnSpPr>
        <p:spPr>
          <a:xfrm>
            <a:off x="3132138" y="4437063"/>
            <a:ext cx="647700" cy="576300"/>
          </a:xfrm>
          <a:prstGeom prst="bentConnector3">
            <a:avLst>
              <a:gd fmla="val 50000" name="adj1"/>
            </a:avLst>
          </a:prstGeom>
          <a:noFill/>
          <a:ln cap="flat" cmpd="sng" w="9525">
            <a:solidFill>
              <a:srgbClr val="366092"/>
            </a:solidFill>
            <a:prstDash val="solid"/>
            <a:round/>
            <a:headEnd len="sm" w="sm" type="none"/>
            <a:tailEnd len="med" w="med" type="stealth"/>
          </a:ln>
        </p:spPr>
      </p:cxnSp>
      <p:sp>
        <p:nvSpPr>
          <p:cNvPr id="859" name="Google Shape;859;p61"/>
          <p:cNvSpPr txBox="1"/>
          <p:nvPr>
            <p:ph type="title"/>
          </p:nvPr>
        </p:nvSpPr>
        <p:spPr>
          <a:xfrm>
            <a:off x="-36513" y="-26988"/>
            <a:ext cx="3024188" cy="325438"/>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600"/>
              <a:buFont typeface="Calibri"/>
              <a:buNone/>
            </a:pPr>
            <a:r>
              <a:rPr lang="fr-FR" sz="1600">
                <a:solidFill>
                  <a:schemeClr val="lt1"/>
                </a:solidFill>
                <a:latin typeface="Calibri"/>
                <a:ea typeface="Calibri"/>
                <a:cs typeface="Calibri"/>
                <a:sym typeface="Calibri"/>
              </a:rPr>
              <a:t>Les environnements de formation</a:t>
            </a:r>
            <a:endParaRPr/>
          </a:p>
        </p:txBody>
      </p:sp>
      <p:sp>
        <p:nvSpPr>
          <p:cNvPr id="860" name="Google Shape;860;p61"/>
          <p:cNvSpPr txBox="1"/>
          <p:nvPr/>
        </p:nvSpPr>
        <p:spPr>
          <a:xfrm>
            <a:off x="7596188" y="6597650"/>
            <a:ext cx="1584325" cy="287338"/>
          </a:xfrm>
          <a:prstGeom prst="rect">
            <a:avLst/>
          </a:prstGeom>
          <a:solidFill>
            <a:srgbClr val="4F81BD"/>
          </a:solidFill>
          <a:ln cap="sq" cmpd="sng" w="25550">
            <a:solidFill>
              <a:srgbClr val="385D8A"/>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rPr lang="fr-FR" sz="1200">
                <a:solidFill>
                  <a:srgbClr val="FFFFFF"/>
                </a:solidFill>
                <a:latin typeface="Times New Roman"/>
                <a:ea typeface="Times New Roman"/>
                <a:cs typeface="Times New Roman"/>
                <a:sym typeface="Times New Roman"/>
              </a:rPr>
              <a:t>FOR ACC – FOR CO</a:t>
            </a:r>
            <a:endParaRPr/>
          </a:p>
        </p:txBody>
      </p:sp>
    </p:spTree>
  </p:cSld>
  <p:clrMapOvr>
    <a:masterClrMapping/>
  </p:clrMapOvr>
  <p:transition>
    <p:wipe dir="d"/>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500"/>
                                        <p:tgtEl>
                                          <p:spTgt spid="825"/>
                                        </p:tgtEl>
                                      </p:cBhvr>
                                    </p:animEffect>
                                  </p:childTnLst>
                                </p:cTn>
                              </p:par>
                              <p:par>
                                <p:cTn fill="hold" nodeType="with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500"/>
                                        <p:tgtEl>
                                          <p:spTgt spid="827"/>
                                        </p:tgtEl>
                                      </p:cBhvr>
                                    </p:animEffect>
                                  </p:childTnLst>
                                </p:cTn>
                              </p:par>
                              <p:par>
                                <p:cTn fill="hold" nodeType="with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500"/>
                                        <p:tgtEl>
                                          <p:spTgt spid="831"/>
                                        </p:tgtEl>
                                      </p:cBhvr>
                                    </p:animEffect>
                                  </p:childTnLst>
                                </p:cTn>
                              </p:par>
                              <p:par>
                                <p:cTn fill="hold" nodeType="with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500"/>
                                        <p:tgtEl>
                                          <p:spTgt spid="858"/>
                                        </p:tgtEl>
                                      </p:cBhvr>
                                    </p:animEffect>
                                  </p:childTnLst>
                                </p:cTn>
                              </p:par>
                              <p:par>
                                <p:cTn fill="hold" nodeType="with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500"/>
                                        <p:tgtEl>
                                          <p:spTgt spid="8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500"/>
                                        <p:tgtEl>
                                          <p:spTgt spid="837"/>
                                        </p:tgtEl>
                                      </p:cBhvr>
                                    </p:animEffect>
                                  </p:childTnLst>
                                </p:cTn>
                              </p:par>
                              <p:par>
                                <p:cTn fill="hold" nodeType="with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500"/>
                                        <p:tgtEl>
                                          <p:spTgt spid="8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500"/>
                                        <p:tgtEl>
                                          <p:spTgt spid="8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500"/>
                                        <p:tgtEl>
                                          <p:spTgt spid="8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500"/>
                                        <p:tgtEl>
                                          <p:spTgt spid="8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62"/>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r>
              <a:rPr b="1" lang="fr-FR" sz="9600">
                <a:solidFill>
                  <a:srgbClr val="FF0000"/>
                </a:solidFill>
              </a:rPr>
              <a:t>Le debriefing</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63"/>
          <p:cNvSpPr/>
          <p:nvPr/>
        </p:nvSpPr>
        <p:spPr>
          <a:xfrm>
            <a:off x="1115616" y="1340768"/>
            <a:ext cx="6624736"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br>
              <a:rPr b="0" i="0" lang="fr-FR" sz="1800" u="none" cap="none" strike="noStrike">
                <a:solidFill>
                  <a:schemeClr val="dk1"/>
                </a:solidFill>
                <a:latin typeface="Calibri"/>
                <a:ea typeface="Calibri"/>
                <a:cs typeface="Calibri"/>
                <a:sym typeface="Calibri"/>
              </a:rPr>
            </a:br>
            <a:r>
              <a:rPr b="0" i="0" lang="fr-FR" sz="1800" u="none" cap="none" strike="noStrike">
                <a:solidFill>
                  <a:schemeClr val="dk1"/>
                </a:solidFill>
                <a:latin typeface="Calibri"/>
                <a:ea typeface="Calibri"/>
                <a:cs typeface="Calibri"/>
                <a:sym typeface="Calibri"/>
              </a:rPr>
              <a:t>activité de découverte</a:t>
            </a:r>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	</a:t>
            </a:r>
            <a:r>
              <a:rPr b="0" i="0" lang="fr-FR" sz="1800" u="none" cap="none" strike="noStrike">
                <a:solidFill>
                  <a:srgbClr val="FF0000"/>
                </a:solidFill>
                <a:latin typeface="Calibri"/>
                <a:ea typeface="Calibri"/>
                <a:cs typeface="Calibri"/>
                <a:sym typeface="Calibri"/>
              </a:rPr>
              <a:t>vidéo le sylviculteur </a:t>
            </a:r>
            <a:r>
              <a:rPr b="0" i="0" lang="fr-FR" sz="1000" u="sng" cap="none" strike="noStrike">
                <a:solidFill>
                  <a:srgbClr val="FF0000"/>
                </a:solidFill>
                <a:latin typeface="Calibri"/>
                <a:ea typeface="Calibri"/>
                <a:cs typeface="Calibri"/>
                <a:sym typeface="Calibri"/>
                <a:hlinkClick r:id="rId3">
                  <a:extLst>
                    <a:ext uri="{A12FA001-AC4F-418D-AE19-62706E023703}">
                      <ahyp:hlinkClr val="tx"/>
                    </a:ext>
                  </a:extLst>
                </a:hlinkClick>
              </a:rPr>
              <a:t>VIDEO - SYLVICULTEUR n°1.flv</a:t>
            </a:r>
            <a:r>
              <a:rPr b="0" i="0" lang="fr-FR" sz="1000" u="none" cap="none" strike="noStrike">
                <a:solidFill>
                  <a:srgbClr val="FF0000"/>
                </a:solidFill>
                <a:latin typeface="Calibri"/>
                <a:ea typeface="Calibri"/>
                <a:cs typeface="Calibri"/>
                <a:sym typeface="Calibri"/>
              </a:rPr>
              <a:t>     </a:t>
            </a:r>
            <a:r>
              <a:rPr b="0" i="0" lang="fr-FR" sz="1000" u="sng" cap="none" strike="noStrike">
                <a:solidFill>
                  <a:srgbClr val="FF0000"/>
                </a:solidFill>
                <a:latin typeface="Calibri"/>
                <a:ea typeface="Calibri"/>
                <a:cs typeface="Calibri"/>
                <a:sym typeface="Calibri"/>
                <a:hlinkClick r:id="rId4">
                  <a:extLst>
                    <a:ext uri="{A12FA001-AC4F-418D-AE19-62706E023703}">
                      <ahyp:hlinkClr val="tx"/>
                    </a:ext>
                  </a:extLst>
                </a:hlinkClick>
              </a:rPr>
              <a:t>VIDEO - SYLVICULTEUR n°3.flv</a:t>
            </a:r>
            <a:endParaRPr b="0" i="0" sz="1000" u="none" cap="none" strike="noStrike">
              <a:solidFill>
                <a:srgbClr val="FF0000"/>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Synthèse par les COFOR</a:t>
            </a:r>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	Le débriefing </a:t>
            </a:r>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	L’écoute active</a:t>
            </a:r>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	L’empathie</a:t>
            </a:r>
            <a:endParaRPr/>
          </a:p>
          <a:p>
            <a:pPr indent="0" lvl="1" marL="457200" marR="0" rtl="0" algn="l">
              <a:spcBef>
                <a:spcPts val="0"/>
              </a:spcBef>
              <a:spcAft>
                <a:spcPts val="0"/>
              </a:spcAft>
              <a:buNone/>
            </a:pPr>
            <a:r>
              <a:rPr b="0" i="0" lang="fr-FR" sz="1800" u="none" cap="none" strike="noStrike">
                <a:solidFill>
                  <a:srgbClr val="FF0000"/>
                </a:solidFill>
                <a:latin typeface="Calibri"/>
                <a:ea typeface="Calibri"/>
                <a:cs typeface="Calibri"/>
                <a:sym typeface="Calibri"/>
              </a:rPr>
              <a:t>	Vidéo le ressenti des stagiaires  </a:t>
            </a:r>
            <a:r>
              <a:rPr b="0" i="0" lang="fr-FR" sz="1000" u="sng" cap="none" strike="noStrike">
                <a:solidFill>
                  <a:srgbClr val="FF0000"/>
                </a:solidFill>
                <a:latin typeface="Calibri"/>
                <a:ea typeface="Calibri"/>
                <a:cs typeface="Calibri"/>
                <a:sym typeface="Calibri"/>
                <a:hlinkClick r:id="rId5">
                  <a:extLst>
                    <a:ext uri="{A12FA001-AC4F-418D-AE19-62706E023703}">
                      <ahyp:hlinkClr val="tx"/>
                    </a:ext>
                  </a:extLst>
                </a:hlinkClick>
              </a:rPr>
              <a:t>SDIS42-Ressenti des stagiaires.mp4</a:t>
            </a:r>
            <a:endParaRPr b="0" i="0" sz="1000" u="none" cap="none" strike="noStrike">
              <a:solidFill>
                <a:srgbClr val="FF0000"/>
              </a:solidFill>
              <a:latin typeface="Calibri"/>
              <a:ea typeface="Calibri"/>
              <a:cs typeface="Calibri"/>
              <a:sym typeface="Calibri"/>
            </a:endParaRPr>
          </a:p>
          <a:p>
            <a:pPr indent="0" lvl="1" marL="457200" marR="0" rtl="0" algn="l">
              <a:spcBef>
                <a:spcPts val="0"/>
              </a:spcBef>
              <a:spcAft>
                <a:spcPts val="0"/>
              </a:spcAft>
              <a:buNone/>
            </a:pPr>
            <a:r>
              <a:rPr b="0" i="0" lang="fr-FR" sz="1800" u="none" cap="none" strike="noStrike">
                <a:solidFill>
                  <a:srgbClr val="FF0000"/>
                </a:solidFill>
                <a:latin typeface="Calibri"/>
                <a:ea typeface="Calibri"/>
                <a:cs typeface="Calibri"/>
                <a:sym typeface="Calibri"/>
              </a:rPr>
              <a:t>	Vidéo le ressenti du formateur  </a:t>
            </a:r>
            <a:r>
              <a:rPr b="0" i="0" lang="fr-FR" sz="1000" u="sng" cap="none" strike="noStrike">
                <a:solidFill>
                  <a:srgbClr val="FF0000"/>
                </a:solidFill>
                <a:latin typeface="Calibri"/>
                <a:ea typeface="Calibri"/>
                <a:cs typeface="Calibri"/>
                <a:sym typeface="Calibri"/>
                <a:hlinkClick r:id="rId6">
                  <a:extLst>
                    <a:ext uri="{A12FA001-AC4F-418D-AE19-62706E023703}">
                      <ahyp:hlinkClr val="tx"/>
                    </a:ext>
                  </a:extLst>
                </a:hlinkClick>
              </a:rPr>
              <a:t>SDIS42-Ressenti du formateur.mp4</a:t>
            </a:r>
            <a:endParaRPr b="0" i="0" sz="1000" u="none" cap="none" strike="noStrike">
              <a:solidFill>
                <a:srgbClr val="FF0000"/>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871" name="Google Shape;871;p63"/>
          <p:cNvSpPr txBox="1"/>
          <p:nvPr>
            <p:ph type="title"/>
          </p:nvPr>
        </p:nvSpPr>
        <p:spPr>
          <a:xfrm>
            <a:off x="457200" y="274638"/>
            <a:ext cx="8229600" cy="1143000"/>
          </a:xfrm>
          <a:prstGeom prst="rect">
            <a:avLst/>
          </a:prstGeom>
          <a:solidFill>
            <a:srgbClr val="FFFF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b="1" lang="fr-FR">
                <a:solidFill>
                  <a:srgbClr val="FF0000"/>
                </a:solidFill>
              </a:rPr>
              <a:t>Le débriefing</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pic>
        <p:nvPicPr>
          <p:cNvPr id="876" name="Google Shape;876;p64"/>
          <p:cNvPicPr preferRelativeResize="0"/>
          <p:nvPr>
            <p:ph idx="1" type="body"/>
          </p:nvPr>
        </p:nvPicPr>
        <p:blipFill rotWithShape="1">
          <a:blip r:embed="rId3">
            <a:alphaModFix/>
          </a:blip>
          <a:srcRect b="0" l="0" r="0" t="0"/>
          <a:stretch/>
        </p:blipFill>
        <p:spPr>
          <a:xfrm>
            <a:off x="251520" y="404664"/>
            <a:ext cx="8482077" cy="572456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65"/>
          <p:cNvSpPr txBox="1"/>
          <p:nvPr>
            <p:ph type="title"/>
          </p:nvPr>
        </p:nvSpPr>
        <p:spPr>
          <a:xfrm>
            <a:off x="0" y="0"/>
            <a:ext cx="3057525" cy="431800"/>
          </a:xfrm>
          <a:prstGeom prst="rect">
            <a:avLst/>
          </a:prstGeom>
          <a:solidFill>
            <a:srgbClr val="00CC99"/>
          </a:solidFill>
          <a:ln cap="flat" cmpd="sng" w="25550">
            <a:solidFill>
              <a:srgbClr val="00956F"/>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2000"/>
              <a:buFont typeface="Calibri"/>
              <a:buNone/>
            </a:pPr>
            <a:r>
              <a:rPr lang="fr-FR" sz="2000">
                <a:solidFill>
                  <a:srgbClr val="FFFFFF"/>
                </a:solidFill>
                <a:latin typeface="Calibri"/>
                <a:ea typeface="Calibri"/>
                <a:cs typeface="Calibri"/>
                <a:sym typeface="Calibri"/>
              </a:rPr>
              <a:t>L'ECOUTE ACTIVE</a:t>
            </a:r>
            <a:endParaRPr/>
          </a:p>
        </p:txBody>
      </p:sp>
      <p:sp>
        <p:nvSpPr>
          <p:cNvPr id="882" name="Google Shape;882;p65"/>
          <p:cNvSpPr txBox="1"/>
          <p:nvPr/>
        </p:nvSpPr>
        <p:spPr>
          <a:xfrm>
            <a:off x="7164388" y="6462713"/>
            <a:ext cx="2016125" cy="422275"/>
          </a:xfrm>
          <a:prstGeom prst="rect">
            <a:avLst/>
          </a:prstGeom>
          <a:solidFill>
            <a:srgbClr val="00CC99"/>
          </a:solidFill>
          <a:ln cap="sq" cmpd="sng" w="25550">
            <a:solidFill>
              <a:srgbClr val="00956F"/>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Clr>
                <a:srgbClr val="FFFFFF"/>
              </a:buClr>
              <a:buSzPts val="1800"/>
              <a:buFont typeface="Calibri"/>
              <a:buNone/>
            </a:pPr>
            <a:r>
              <a:rPr lang="fr-FR" sz="1800">
                <a:solidFill>
                  <a:srgbClr val="FFFFFF"/>
                </a:solidFill>
                <a:latin typeface="Calibri"/>
                <a:ea typeface="Calibri"/>
                <a:cs typeface="Calibri"/>
                <a:sym typeface="Calibri"/>
              </a:rPr>
              <a:t>FOR ACC – FOR CO</a:t>
            </a:r>
            <a:endParaRPr/>
          </a:p>
        </p:txBody>
      </p:sp>
      <p:sp>
        <p:nvSpPr>
          <p:cNvPr id="883" name="Google Shape;883;p65"/>
          <p:cNvSpPr txBox="1"/>
          <p:nvPr/>
        </p:nvSpPr>
        <p:spPr>
          <a:xfrm>
            <a:off x="5437188" y="6700838"/>
            <a:ext cx="2087562" cy="185737"/>
          </a:xfrm>
          <a:prstGeom prst="rect">
            <a:avLst/>
          </a:prstGeom>
          <a:noFill/>
          <a:ln>
            <a:noFill/>
          </a:ln>
        </p:spPr>
        <p:txBody>
          <a:bodyPr anchorCtr="0" anchor="t" bIns="46800" lIns="90000" spcFirstLastPara="1" rIns="90000" wrap="square" tIns="46800">
            <a:spAutoFit/>
          </a:bodyPr>
          <a:lstStyle/>
          <a:p>
            <a:pPr indent="0" lvl="0" marL="0" marR="0" rtl="0" algn="l">
              <a:spcBef>
                <a:spcPts val="0"/>
              </a:spcBef>
              <a:spcAft>
                <a:spcPts val="0"/>
              </a:spcAft>
              <a:buClr>
                <a:srgbClr val="000000"/>
              </a:buClr>
              <a:buSzPts val="600"/>
              <a:buFont typeface="Times New Roman"/>
              <a:buNone/>
            </a:pPr>
            <a:r>
              <a:rPr lang="fr-FR" sz="600">
                <a:solidFill>
                  <a:srgbClr val="000000"/>
                </a:solidFill>
                <a:latin typeface="Times New Roman"/>
                <a:ea typeface="Times New Roman"/>
                <a:cs typeface="Times New Roman"/>
                <a:sym typeface="Times New Roman"/>
              </a:rPr>
              <a:t>copyright LE HENAFF(c) 2019, tout droits réservés</a:t>
            </a:r>
            <a:endParaRPr/>
          </a:p>
        </p:txBody>
      </p:sp>
      <p:sp>
        <p:nvSpPr>
          <p:cNvPr id="884" name="Google Shape;884;p65"/>
          <p:cNvSpPr txBox="1"/>
          <p:nvPr>
            <p:ph idx="1" type="body"/>
          </p:nvPr>
        </p:nvSpPr>
        <p:spPr>
          <a:xfrm>
            <a:off x="0" y="116632"/>
            <a:ext cx="9036050" cy="5256584"/>
          </a:xfrm>
          <a:prstGeom prst="rect">
            <a:avLst/>
          </a:prstGeom>
          <a:noFill/>
          <a:ln>
            <a:noFill/>
          </a:ln>
        </p:spPr>
        <p:txBody>
          <a:bodyPr anchorCtr="0" anchor="t" bIns="45700" lIns="91425" spcFirstLastPara="1" rIns="91425" wrap="square" tIns="45700">
            <a:noAutofit/>
          </a:bodyPr>
          <a:lstStyle/>
          <a:p>
            <a:pPr indent="-227013" lvl="0" marL="457200" rtl="0" algn="just">
              <a:spcBef>
                <a:spcPts val="0"/>
              </a:spcBef>
              <a:spcAft>
                <a:spcPts val="0"/>
              </a:spcAft>
              <a:buClr>
                <a:schemeClr val="dk1"/>
              </a:buClr>
              <a:buSzPts val="2000"/>
              <a:buFont typeface="Times New Roman"/>
              <a:buNone/>
            </a:pPr>
            <a:r>
              <a:t/>
            </a:r>
            <a:endParaRPr sz="2000">
              <a:latin typeface="Arial"/>
              <a:ea typeface="Arial"/>
              <a:cs typeface="Arial"/>
              <a:sym typeface="Arial"/>
            </a:endParaRPr>
          </a:p>
          <a:p>
            <a:pPr indent="-227013" lvl="0" marL="457200" rtl="0" algn="just">
              <a:spcBef>
                <a:spcPts val="638"/>
              </a:spcBef>
              <a:spcAft>
                <a:spcPts val="0"/>
              </a:spcAft>
              <a:buClr>
                <a:schemeClr val="dk1"/>
              </a:buClr>
              <a:buSzPts val="2000"/>
              <a:buFont typeface="Times New Roman"/>
              <a:buNone/>
            </a:pPr>
            <a:r>
              <a:t/>
            </a:r>
            <a:endParaRPr sz="2000">
              <a:latin typeface="Arial"/>
              <a:ea typeface="Arial"/>
              <a:cs typeface="Arial"/>
              <a:sym typeface="Arial"/>
            </a:endParaRPr>
          </a:p>
          <a:p>
            <a:pPr indent="-227013" lvl="0" marL="457200" rtl="0" algn="just">
              <a:spcBef>
                <a:spcPts val="638"/>
              </a:spcBef>
              <a:spcAft>
                <a:spcPts val="0"/>
              </a:spcAft>
              <a:buClr>
                <a:schemeClr val="dk1"/>
              </a:buClr>
              <a:buSzPts val="2000"/>
              <a:buFont typeface="Times New Roman"/>
              <a:buNone/>
            </a:pPr>
            <a:r>
              <a:t/>
            </a:r>
            <a:endParaRPr sz="2000">
              <a:latin typeface="Arial"/>
              <a:ea typeface="Arial"/>
              <a:cs typeface="Arial"/>
              <a:sym typeface="Arial"/>
            </a:endParaRPr>
          </a:p>
          <a:p>
            <a:pPr indent="0" lvl="0" marL="0" rtl="0" algn="just">
              <a:spcBef>
                <a:spcPts val="500"/>
              </a:spcBef>
              <a:spcAft>
                <a:spcPts val="0"/>
              </a:spcAft>
              <a:buClr>
                <a:schemeClr val="dk1"/>
              </a:buClr>
              <a:buSzPts val="2000"/>
              <a:buFont typeface="Times New Roman"/>
              <a:buNone/>
            </a:pPr>
            <a:r>
              <a:rPr lang="fr-FR" sz="2000">
                <a:latin typeface="Arial"/>
                <a:ea typeface="Arial"/>
                <a:cs typeface="Arial"/>
                <a:sym typeface="Arial"/>
              </a:rPr>
              <a:t>L'écoute active est une technique de communication qui consiste à utiliser </a:t>
            </a:r>
            <a:r>
              <a:rPr b="1" lang="fr-FR" sz="2000" u="sng">
                <a:latin typeface="Arial"/>
                <a:ea typeface="Arial"/>
                <a:cs typeface="Arial"/>
                <a:sym typeface="Arial"/>
              </a:rPr>
              <a:t>le questionnement et la reformulation</a:t>
            </a:r>
            <a:r>
              <a:rPr lang="fr-FR" sz="2000">
                <a:latin typeface="Arial"/>
                <a:ea typeface="Arial"/>
                <a:cs typeface="Arial"/>
                <a:sym typeface="Arial"/>
              </a:rPr>
              <a:t> afin de s'assurer que l'on a compris au mieux le message de son interlocuteur et de lui démontrer.</a:t>
            </a:r>
            <a:endParaRPr/>
          </a:p>
          <a:p>
            <a:pPr indent="0" lvl="0" marL="0" rtl="0" algn="just">
              <a:spcBef>
                <a:spcPts val="0"/>
              </a:spcBef>
              <a:spcAft>
                <a:spcPts val="0"/>
              </a:spcAft>
              <a:buClr>
                <a:schemeClr val="dk1"/>
              </a:buClr>
              <a:buSzPts val="2000"/>
              <a:buFont typeface="Times New Roman"/>
              <a:buNone/>
            </a:pPr>
            <a:r>
              <a:t/>
            </a:r>
            <a:endParaRPr sz="2000">
              <a:latin typeface="Arial"/>
              <a:ea typeface="Arial"/>
              <a:cs typeface="Arial"/>
              <a:sym typeface="Arial"/>
            </a:endParaRPr>
          </a:p>
          <a:p>
            <a:pPr indent="0" lvl="0" marL="0" rtl="0" algn="just">
              <a:spcBef>
                <a:spcPts val="0"/>
              </a:spcBef>
              <a:spcAft>
                <a:spcPts val="0"/>
              </a:spcAft>
              <a:buClr>
                <a:schemeClr val="dk1"/>
              </a:buClr>
              <a:buSzPts val="2000"/>
              <a:buFont typeface="Times New Roman"/>
              <a:buNone/>
            </a:pPr>
            <a:r>
              <a:t/>
            </a:r>
            <a:endParaRPr sz="2000">
              <a:latin typeface="Arial"/>
              <a:ea typeface="Arial"/>
              <a:cs typeface="Arial"/>
              <a:sym typeface="Arial"/>
            </a:endParaRPr>
          </a:p>
          <a:p>
            <a:pPr indent="0" lvl="0" marL="0" rtl="0" algn="just">
              <a:spcBef>
                <a:spcPts val="0"/>
              </a:spcBef>
              <a:spcAft>
                <a:spcPts val="0"/>
              </a:spcAft>
              <a:buClr>
                <a:schemeClr val="dk1"/>
              </a:buClr>
              <a:buSzPts val="2000"/>
              <a:buFont typeface="Times New Roman"/>
              <a:buNone/>
            </a:pPr>
            <a:r>
              <a:t/>
            </a:r>
            <a:endParaRPr sz="2000">
              <a:latin typeface="Arial"/>
              <a:ea typeface="Arial"/>
              <a:cs typeface="Arial"/>
              <a:sym typeface="Arial"/>
            </a:endParaRPr>
          </a:p>
          <a:p>
            <a:pPr indent="0" lvl="0" marL="0" rtl="0" algn="just">
              <a:spcBef>
                <a:spcPts val="138"/>
              </a:spcBef>
              <a:spcAft>
                <a:spcPts val="0"/>
              </a:spcAft>
              <a:buClr>
                <a:schemeClr val="dk1"/>
              </a:buClr>
              <a:buSzPts val="2000"/>
              <a:buFont typeface="Times New Roman"/>
              <a:buNone/>
            </a:pPr>
            <a:r>
              <a:rPr lang="fr-FR" sz="2000">
                <a:latin typeface="Arial"/>
                <a:ea typeface="Arial"/>
                <a:cs typeface="Arial"/>
                <a:sym typeface="Arial"/>
              </a:rPr>
              <a:t>Cette approche se caractérise par la manifestation </a:t>
            </a:r>
            <a:r>
              <a:rPr b="1" lang="fr-FR" sz="2000" u="sng">
                <a:latin typeface="Arial"/>
                <a:ea typeface="Arial"/>
                <a:cs typeface="Arial"/>
                <a:sym typeface="Arial"/>
              </a:rPr>
              <a:t>d'un respect</a:t>
            </a:r>
            <a:r>
              <a:rPr lang="fr-FR" sz="2000">
                <a:latin typeface="Arial"/>
                <a:ea typeface="Arial"/>
                <a:cs typeface="Arial"/>
                <a:sym typeface="Arial"/>
              </a:rPr>
              <a:t> et</a:t>
            </a:r>
            <a:r>
              <a:rPr b="1" lang="fr-FR" sz="2000" u="sng">
                <a:latin typeface="Arial"/>
                <a:ea typeface="Arial"/>
                <a:cs typeface="Arial"/>
                <a:sym typeface="Arial"/>
              </a:rPr>
              <a:t> une confiance chaleureuse</a:t>
            </a:r>
            <a:r>
              <a:rPr lang="fr-FR" sz="2000">
                <a:latin typeface="Arial"/>
                <a:ea typeface="Arial"/>
                <a:cs typeface="Arial"/>
                <a:sym typeface="Arial"/>
              </a:rPr>
              <a:t> envers son interlocuteur, pour qu'il brise ses défenses et </a:t>
            </a:r>
            <a:r>
              <a:rPr b="1" lang="fr-FR" sz="2000" u="sng">
                <a:latin typeface="Arial"/>
                <a:ea typeface="Arial"/>
                <a:cs typeface="Arial"/>
                <a:sym typeface="Arial"/>
              </a:rPr>
              <a:t>s'exprime librement.</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66"/>
          <p:cNvSpPr txBox="1"/>
          <p:nvPr>
            <p:ph type="title"/>
          </p:nvPr>
        </p:nvSpPr>
        <p:spPr>
          <a:xfrm>
            <a:off x="0" y="0"/>
            <a:ext cx="3057525" cy="431800"/>
          </a:xfrm>
          <a:prstGeom prst="rect">
            <a:avLst/>
          </a:prstGeom>
          <a:solidFill>
            <a:srgbClr val="00CC99"/>
          </a:solidFill>
          <a:ln cap="flat" cmpd="sng" w="25550">
            <a:solidFill>
              <a:srgbClr val="00956F"/>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2000"/>
              <a:buFont typeface="Calibri"/>
              <a:buNone/>
            </a:pPr>
            <a:r>
              <a:rPr lang="fr-FR" sz="2000">
                <a:solidFill>
                  <a:srgbClr val="FFFFFF"/>
                </a:solidFill>
                <a:latin typeface="Calibri"/>
                <a:ea typeface="Calibri"/>
                <a:cs typeface="Calibri"/>
                <a:sym typeface="Calibri"/>
              </a:rPr>
              <a:t>L'ECOUTE ACTIVE</a:t>
            </a:r>
            <a:endParaRPr/>
          </a:p>
        </p:txBody>
      </p:sp>
      <p:sp>
        <p:nvSpPr>
          <p:cNvPr id="890" name="Google Shape;890;p66"/>
          <p:cNvSpPr txBox="1"/>
          <p:nvPr/>
        </p:nvSpPr>
        <p:spPr>
          <a:xfrm>
            <a:off x="7164388" y="6462713"/>
            <a:ext cx="2016125" cy="422275"/>
          </a:xfrm>
          <a:prstGeom prst="rect">
            <a:avLst/>
          </a:prstGeom>
          <a:solidFill>
            <a:srgbClr val="00CC99"/>
          </a:solidFill>
          <a:ln cap="sq" cmpd="sng" w="25550">
            <a:solidFill>
              <a:srgbClr val="00956F"/>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Clr>
                <a:srgbClr val="FFFFFF"/>
              </a:buClr>
              <a:buSzPts val="1800"/>
              <a:buFont typeface="Calibri"/>
              <a:buNone/>
            </a:pPr>
            <a:r>
              <a:rPr lang="fr-FR" sz="1800">
                <a:solidFill>
                  <a:srgbClr val="FFFFFF"/>
                </a:solidFill>
                <a:latin typeface="Calibri"/>
                <a:ea typeface="Calibri"/>
                <a:cs typeface="Calibri"/>
                <a:sym typeface="Calibri"/>
              </a:rPr>
              <a:t>FOR ACC – FOR CO</a:t>
            </a:r>
            <a:endParaRPr/>
          </a:p>
        </p:txBody>
      </p:sp>
      <p:sp>
        <p:nvSpPr>
          <p:cNvPr id="891" name="Google Shape;891;p66"/>
          <p:cNvSpPr txBox="1"/>
          <p:nvPr/>
        </p:nvSpPr>
        <p:spPr>
          <a:xfrm>
            <a:off x="5437188" y="6700838"/>
            <a:ext cx="2087562" cy="185737"/>
          </a:xfrm>
          <a:prstGeom prst="rect">
            <a:avLst/>
          </a:prstGeom>
          <a:noFill/>
          <a:ln>
            <a:noFill/>
          </a:ln>
        </p:spPr>
        <p:txBody>
          <a:bodyPr anchorCtr="0" anchor="t" bIns="46800" lIns="90000" spcFirstLastPara="1" rIns="90000" wrap="square" tIns="46800">
            <a:spAutoFit/>
          </a:bodyPr>
          <a:lstStyle/>
          <a:p>
            <a:pPr indent="0" lvl="0" marL="0" marR="0" rtl="0" algn="l">
              <a:spcBef>
                <a:spcPts val="0"/>
              </a:spcBef>
              <a:spcAft>
                <a:spcPts val="0"/>
              </a:spcAft>
              <a:buClr>
                <a:srgbClr val="000000"/>
              </a:buClr>
              <a:buSzPts val="600"/>
              <a:buFont typeface="Times New Roman"/>
              <a:buNone/>
            </a:pPr>
            <a:r>
              <a:rPr lang="fr-FR" sz="600">
                <a:solidFill>
                  <a:srgbClr val="000000"/>
                </a:solidFill>
                <a:latin typeface="Times New Roman"/>
                <a:ea typeface="Times New Roman"/>
                <a:cs typeface="Times New Roman"/>
                <a:sym typeface="Times New Roman"/>
              </a:rPr>
              <a:t>copyright LE HENAFF(c) 2019, tout droits réservés</a:t>
            </a:r>
            <a:endParaRPr/>
          </a:p>
        </p:txBody>
      </p:sp>
      <p:sp>
        <p:nvSpPr>
          <p:cNvPr id="892" name="Google Shape;892;p66"/>
          <p:cNvSpPr txBox="1"/>
          <p:nvPr/>
        </p:nvSpPr>
        <p:spPr>
          <a:xfrm>
            <a:off x="122314" y="660352"/>
            <a:ext cx="8999537" cy="3456384"/>
          </a:xfrm>
          <a:prstGeom prst="rect">
            <a:avLst/>
          </a:prstGeom>
          <a:noFill/>
          <a:ln>
            <a:noFill/>
          </a:ln>
        </p:spPr>
        <p:txBody>
          <a:bodyPr anchorCtr="0" anchor="t" bIns="46800" lIns="90000" spcFirstLastPara="1" rIns="90000" wrap="square" tIns="46800">
            <a:noAutofit/>
          </a:bodyPr>
          <a:lstStyle/>
          <a:p>
            <a:pPr indent="-227013" lvl="0" marL="457200" marR="0" rtl="0" algn="just">
              <a:spcBef>
                <a:spcPts val="0"/>
              </a:spcBef>
              <a:spcAft>
                <a:spcPts val="0"/>
              </a:spcAft>
              <a:buClr>
                <a:schemeClr val="dk1"/>
              </a:buClr>
              <a:buSzPts val="1400"/>
              <a:buFont typeface="Times New Roman"/>
              <a:buNone/>
            </a:pPr>
            <a:r>
              <a:t/>
            </a:r>
            <a:endParaRPr sz="1400">
              <a:solidFill>
                <a:srgbClr val="000000"/>
              </a:solidFill>
              <a:latin typeface="Times New Roman"/>
              <a:ea typeface="Times New Roman"/>
              <a:cs typeface="Times New Roman"/>
              <a:sym typeface="Times New Roman"/>
            </a:endParaRPr>
          </a:p>
          <a:p>
            <a:pPr indent="-227013" lvl="0" marL="457200" marR="0" rtl="0" algn="just">
              <a:spcBef>
                <a:spcPts val="638"/>
              </a:spcBef>
              <a:spcAft>
                <a:spcPts val="0"/>
              </a:spcAft>
              <a:buClr>
                <a:schemeClr val="dk1"/>
              </a:buClr>
              <a:buSzPts val="1400"/>
              <a:buFont typeface="Times New Roman"/>
              <a:buNone/>
            </a:pPr>
            <a:r>
              <a:t/>
            </a:r>
            <a:endParaRPr sz="1400">
              <a:solidFill>
                <a:srgbClr val="000000"/>
              </a:solidFill>
              <a:latin typeface="Times New Roman"/>
              <a:ea typeface="Times New Roman"/>
              <a:cs typeface="Times New Roman"/>
              <a:sym typeface="Times New Roman"/>
            </a:endParaRPr>
          </a:p>
          <a:p>
            <a:pPr indent="0" lvl="0" marL="0" marR="0" rtl="0" algn="just">
              <a:spcBef>
                <a:spcPts val="500"/>
              </a:spcBef>
              <a:spcAft>
                <a:spcPts val="0"/>
              </a:spcAft>
              <a:buClr>
                <a:srgbClr val="000000"/>
              </a:buClr>
              <a:buSzPts val="2000"/>
              <a:buFont typeface="Times New Roman"/>
              <a:buNone/>
            </a:pPr>
            <a:r>
              <a:rPr lang="fr-FR" sz="2000">
                <a:solidFill>
                  <a:srgbClr val="000000"/>
                </a:solidFill>
                <a:latin typeface="Arial"/>
                <a:ea typeface="Arial"/>
                <a:cs typeface="Arial"/>
                <a:sym typeface="Arial"/>
              </a:rPr>
              <a:t>Pour exprimer une idée nous devons choisir des mots qui y correspondent. Malheureusement il y a un tri effectué entre </a:t>
            </a:r>
            <a:r>
              <a:rPr b="1" lang="fr-FR" sz="2000" u="sng">
                <a:solidFill>
                  <a:srgbClr val="000000"/>
                </a:solidFill>
                <a:latin typeface="Arial"/>
                <a:ea typeface="Arial"/>
                <a:cs typeface="Arial"/>
                <a:sym typeface="Arial"/>
              </a:rPr>
              <a:t>nos idées</a:t>
            </a:r>
            <a:r>
              <a:rPr lang="fr-FR" sz="2000">
                <a:solidFill>
                  <a:srgbClr val="000000"/>
                </a:solidFill>
                <a:latin typeface="Arial"/>
                <a:ea typeface="Arial"/>
                <a:cs typeface="Arial"/>
                <a:sym typeface="Arial"/>
              </a:rPr>
              <a:t> et </a:t>
            </a:r>
            <a:r>
              <a:rPr b="1" lang="fr-FR" sz="2000" u="sng">
                <a:solidFill>
                  <a:srgbClr val="000000"/>
                </a:solidFill>
                <a:latin typeface="Arial"/>
                <a:ea typeface="Arial"/>
                <a:cs typeface="Arial"/>
                <a:sym typeface="Arial"/>
              </a:rPr>
              <a:t>nos mots,</a:t>
            </a:r>
            <a:r>
              <a:rPr lang="fr-FR" sz="2000">
                <a:solidFill>
                  <a:srgbClr val="000000"/>
                </a:solidFill>
                <a:latin typeface="Arial"/>
                <a:ea typeface="Arial"/>
                <a:cs typeface="Arial"/>
                <a:sym typeface="Arial"/>
              </a:rPr>
              <a:t> il y a donc </a:t>
            </a:r>
            <a:r>
              <a:rPr b="1" lang="fr-FR" sz="2000" u="sng">
                <a:solidFill>
                  <a:srgbClr val="000000"/>
                </a:solidFill>
                <a:latin typeface="Arial"/>
                <a:ea typeface="Arial"/>
                <a:cs typeface="Arial"/>
                <a:sym typeface="Arial"/>
              </a:rPr>
              <a:t>déformation</a:t>
            </a:r>
            <a:r>
              <a:rPr lang="fr-FR" sz="2000">
                <a:solidFill>
                  <a:srgbClr val="000000"/>
                </a:solidFill>
                <a:latin typeface="Arial"/>
                <a:ea typeface="Arial"/>
                <a:cs typeface="Arial"/>
                <a:sym typeface="Arial"/>
              </a:rPr>
              <a:t> entre l'idée de départ exprimée par l'émetteur.</a:t>
            </a:r>
            <a:endParaRPr/>
          </a:p>
          <a:p>
            <a:pPr indent="0" lvl="0" marL="0" marR="0" rtl="0" algn="just">
              <a:spcBef>
                <a:spcPts val="0"/>
              </a:spcBef>
              <a:spcAft>
                <a:spcPts val="0"/>
              </a:spcAft>
              <a:buClr>
                <a:schemeClr val="dk1"/>
              </a:buClr>
              <a:buSzPts val="2000"/>
              <a:buFont typeface="Times New Roman"/>
              <a:buNone/>
            </a:pPr>
            <a:r>
              <a:t/>
            </a:r>
            <a:endParaRPr sz="2000">
              <a:solidFill>
                <a:srgbClr val="000000"/>
              </a:solidFill>
              <a:latin typeface="Arial"/>
              <a:ea typeface="Arial"/>
              <a:cs typeface="Arial"/>
              <a:sym typeface="Arial"/>
            </a:endParaRPr>
          </a:p>
          <a:p>
            <a:pPr indent="0" lvl="0" marL="0" marR="0" rtl="0" algn="just">
              <a:spcBef>
                <a:spcPts val="0"/>
              </a:spcBef>
              <a:spcAft>
                <a:spcPts val="0"/>
              </a:spcAft>
              <a:buClr>
                <a:schemeClr val="dk1"/>
              </a:buClr>
              <a:buSzPts val="2000"/>
              <a:buFont typeface="Times New Roman"/>
              <a:buNone/>
            </a:pPr>
            <a:r>
              <a:t/>
            </a:r>
            <a:endParaRPr sz="2000">
              <a:solidFill>
                <a:srgbClr val="000000"/>
              </a:solidFill>
              <a:latin typeface="Arial"/>
              <a:ea typeface="Arial"/>
              <a:cs typeface="Arial"/>
              <a:sym typeface="Arial"/>
            </a:endParaRPr>
          </a:p>
          <a:p>
            <a:pPr indent="0" lvl="0" marL="0" marR="0" rtl="0" algn="just">
              <a:spcBef>
                <a:spcPts val="0"/>
              </a:spcBef>
              <a:spcAft>
                <a:spcPts val="0"/>
              </a:spcAft>
              <a:buClr>
                <a:srgbClr val="000000"/>
              </a:buClr>
              <a:buSzPts val="2000"/>
              <a:buFont typeface="Times New Roman"/>
              <a:buNone/>
            </a:pPr>
            <a:r>
              <a:rPr lang="fr-FR" sz="2000">
                <a:solidFill>
                  <a:srgbClr val="000000"/>
                </a:solidFill>
                <a:latin typeface="Arial"/>
                <a:ea typeface="Arial"/>
                <a:cs typeface="Arial"/>
                <a:sym typeface="Arial"/>
              </a:rPr>
              <a:t>Lors de la réception de l'idée, il y a encore </a:t>
            </a:r>
            <a:r>
              <a:rPr b="1" lang="fr-FR" sz="2000" u="sng">
                <a:solidFill>
                  <a:srgbClr val="000000"/>
                </a:solidFill>
                <a:latin typeface="Arial"/>
                <a:ea typeface="Arial"/>
                <a:cs typeface="Arial"/>
                <a:sym typeface="Arial"/>
              </a:rPr>
              <a:t>déformation</a:t>
            </a:r>
            <a:r>
              <a:rPr lang="fr-FR" sz="2000">
                <a:solidFill>
                  <a:srgbClr val="000000"/>
                </a:solidFill>
                <a:latin typeface="Arial"/>
                <a:ea typeface="Arial"/>
                <a:cs typeface="Arial"/>
                <a:sym typeface="Arial"/>
              </a:rPr>
              <a:t> car le message émis n'est pas toujours compris dans sa globalité par le récepteur.</a:t>
            </a:r>
            <a:endParaRPr/>
          </a:p>
          <a:p>
            <a:pPr indent="0" lvl="0" marL="0" marR="0" rtl="0" algn="just">
              <a:spcBef>
                <a:spcPts val="0"/>
              </a:spcBef>
              <a:spcAft>
                <a:spcPts val="0"/>
              </a:spcAft>
              <a:buClr>
                <a:schemeClr val="dk1"/>
              </a:buClr>
              <a:buSzPts val="2000"/>
              <a:buFont typeface="Times New Roman"/>
              <a:buNone/>
            </a:pPr>
            <a:r>
              <a:t/>
            </a:r>
            <a:endParaRPr sz="2000">
              <a:solidFill>
                <a:srgbClr val="000000"/>
              </a:solidFill>
              <a:latin typeface="Arial"/>
              <a:ea typeface="Arial"/>
              <a:cs typeface="Arial"/>
              <a:sym typeface="Arial"/>
            </a:endParaRPr>
          </a:p>
          <a:p>
            <a:pPr indent="0" lvl="0" marL="0" marR="0" rtl="0" algn="just">
              <a:spcBef>
                <a:spcPts val="0"/>
              </a:spcBef>
              <a:spcAft>
                <a:spcPts val="0"/>
              </a:spcAft>
              <a:buClr>
                <a:schemeClr val="dk1"/>
              </a:buClr>
              <a:buSzPts val="2000"/>
              <a:buFont typeface="Times New Roman"/>
              <a:buNone/>
            </a:pPr>
            <a:r>
              <a:t/>
            </a:r>
            <a:endParaRPr sz="2000">
              <a:solidFill>
                <a:srgbClr val="000000"/>
              </a:solidFill>
              <a:latin typeface="Arial"/>
              <a:ea typeface="Arial"/>
              <a:cs typeface="Arial"/>
              <a:sym typeface="Arial"/>
            </a:endParaRPr>
          </a:p>
          <a:p>
            <a:pPr indent="0" lvl="0" marL="0" marR="0" rtl="0" algn="just">
              <a:spcBef>
                <a:spcPts val="0"/>
              </a:spcBef>
              <a:spcAft>
                <a:spcPts val="0"/>
              </a:spcAft>
              <a:buClr>
                <a:srgbClr val="000000"/>
              </a:buClr>
              <a:buSzPts val="2000"/>
              <a:buFont typeface="Times New Roman"/>
              <a:buNone/>
            </a:pPr>
            <a:r>
              <a:rPr lang="fr-FR" sz="2000">
                <a:solidFill>
                  <a:srgbClr val="000000"/>
                </a:solidFill>
                <a:latin typeface="Arial"/>
                <a:ea typeface="Arial"/>
                <a:cs typeface="Arial"/>
                <a:sym typeface="Arial"/>
              </a:rPr>
              <a:t>Lors de l'interprétation du message reçu par le récepteur, il y a encore une </a:t>
            </a:r>
            <a:r>
              <a:rPr b="1" lang="fr-FR" sz="2000" u="sng">
                <a:solidFill>
                  <a:srgbClr val="000000"/>
                </a:solidFill>
                <a:latin typeface="Arial"/>
                <a:ea typeface="Arial"/>
                <a:cs typeface="Arial"/>
                <a:sym typeface="Arial"/>
              </a:rPr>
              <a:t>déformation</a:t>
            </a:r>
            <a:r>
              <a:rPr lang="fr-FR" sz="2000">
                <a:solidFill>
                  <a:srgbClr val="000000"/>
                </a:solidFill>
                <a:latin typeface="Arial"/>
                <a:ea typeface="Arial"/>
                <a:cs typeface="Arial"/>
                <a:sym typeface="Arial"/>
              </a:rPr>
              <a:t> dans l'interprétation du message.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2000"/>
                                        <p:tgtEl>
                                          <p:spTgt spid="8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67"/>
          <p:cNvSpPr txBox="1"/>
          <p:nvPr>
            <p:ph idx="1" type="body"/>
          </p:nvPr>
        </p:nvSpPr>
        <p:spPr>
          <a:xfrm>
            <a:off x="539552" y="908720"/>
            <a:ext cx="7770813" cy="5832648"/>
          </a:xfrm>
          <a:prstGeom prst="rect">
            <a:avLst/>
          </a:prstGeom>
          <a:noFill/>
          <a:ln>
            <a:noFill/>
          </a:ln>
        </p:spPr>
        <p:txBody>
          <a:bodyPr anchorCtr="0" anchor="t" bIns="46800" lIns="90000" spcFirstLastPara="1" rIns="90000" wrap="square" tIns="46800">
            <a:noAutofit/>
          </a:bodyPr>
          <a:lstStyle/>
          <a:p>
            <a:pPr indent="-342900" lvl="0" marL="342900" marR="0" rtl="0" algn="ctr">
              <a:spcBef>
                <a:spcPts val="0"/>
              </a:spcBef>
              <a:spcAft>
                <a:spcPts val="0"/>
              </a:spcAft>
              <a:buClr>
                <a:srgbClr val="000000"/>
              </a:buClr>
              <a:buSzPts val="2000"/>
              <a:buFont typeface="Arial"/>
              <a:buChar char="•"/>
            </a:pPr>
            <a:r>
              <a:rPr b="1" i="0" lang="fr-FR" sz="2000" u="sng" cap="none" strike="noStrike">
                <a:solidFill>
                  <a:srgbClr val="000000"/>
                </a:solidFill>
                <a:latin typeface="Arial"/>
                <a:ea typeface="Arial"/>
                <a:cs typeface="Arial"/>
                <a:sym typeface="Arial"/>
              </a:rPr>
              <a:t>Les grands principes de l'E.A</a:t>
            </a:r>
            <a:endParaRPr/>
          </a:p>
          <a:p>
            <a:pPr indent="-342900" lvl="0" marL="342900" marR="0" rtl="0" algn="l">
              <a:spcBef>
                <a:spcPts val="800"/>
              </a:spcBef>
              <a:spcAft>
                <a:spcPts val="0"/>
              </a:spcAft>
              <a:buClr>
                <a:srgbClr val="000000"/>
              </a:buClr>
              <a:buSzPts val="2000"/>
              <a:buFont typeface="Arial"/>
              <a:buChar char="•"/>
            </a:pPr>
            <a:r>
              <a:rPr b="0" i="0" lang="fr-FR" sz="2000" u="none" cap="none" strike="noStrike">
                <a:solidFill>
                  <a:srgbClr val="000000"/>
                </a:solidFill>
                <a:latin typeface="Arial"/>
                <a:ea typeface="Arial"/>
                <a:cs typeface="Arial"/>
                <a:sym typeface="Arial"/>
              </a:rPr>
              <a:t>Exclure ses propres idées préconçues et toute tentative d’interprétation.</a:t>
            </a:r>
            <a:endParaRPr/>
          </a:p>
          <a:p>
            <a:pPr indent="-342900" lvl="0" marL="342900" marR="0" rtl="0" algn="l">
              <a:spcBef>
                <a:spcPts val="800"/>
              </a:spcBef>
              <a:spcAft>
                <a:spcPts val="0"/>
              </a:spcAft>
              <a:buClr>
                <a:srgbClr val="000000"/>
              </a:buClr>
              <a:buSzPts val="2000"/>
              <a:buFont typeface="Arial"/>
              <a:buChar char="•"/>
            </a:pPr>
            <a:r>
              <a:rPr b="0" i="0" lang="fr-FR" sz="2000" u="none" cap="none" strike="noStrike">
                <a:solidFill>
                  <a:srgbClr val="000000"/>
                </a:solidFill>
                <a:latin typeface="Arial"/>
                <a:ea typeface="Arial"/>
                <a:cs typeface="Arial"/>
                <a:sym typeface="Arial"/>
              </a:rPr>
              <a:t>Le questionner (questions ouvertes).</a:t>
            </a:r>
            <a:endParaRPr/>
          </a:p>
          <a:p>
            <a:pPr indent="-342900" lvl="0" marL="342900" marR="0" rtl="0" algn="l">
              <a:spcBef>
                <a:spcPts val="800"/>
              </a:spcBef>
              <a:spcAft>
                <a:spcPts val="0"/>
              </a:spcAft>
              <a:buClr>
                <a:srgbClr val="000000"/>
              </a:buClr>
              <a:buSzPts val="2000"/>
              <a:buFont typeface="Arial"/>
              <a:buChar char="•"/>
            </a:pPr>
            <a:r>
              <a:rPr b="0" i="0" lang="fr-FR" sz="2000" u="none" cap="none" strike="noStrike">
                <a:solidFill>
                  <a:srgbClr val="000000"/>
                </a:solidFill>
                <a:latin typeface="Arial"/>
                <a:ea typeface="Arial"/>
                <a:cs typeface="Arial"/>
                <a:sym typeface="Arial"/>
              </a:rPr>
              <a:t>Adopter une attitude physique de disponibilité.</a:t>
            </a:r>
            <a:endParaRPr/>
          </a:p>
          <a:p>
            <a:pPr indent="-342900" lvl="0" marL="342900" marR="0" rtl="0" algn="l">
              <a:spcBef>
                <a:spcPts val="800"/>
              </a:spcBef>
              <a:spcAft>
                <a:spcPts val="0"/>
              </a:spcAft>
              <a:buClr>
                <a:srgbClr val="000000"/>
              </a:buClr>
              <a:buSzPts val="2000"/>
              <a:buFont typeface="Arial"/>
              <a:buChar char="•"/>
            </a:pPr>
            <a:r>
              <a:rPr b="0" i="0" lang="fr-FR" sz="2000" u="none" cap="none" strike="noStrike">
                <a:solidFill>
                  <a:srgbClr val="000000"/>
                </a:solidFill>
                <a:latin typeface="Arial"/>
                <a:ea typeface="Arial"/>
                <a:cs typeface="Arial"/>
                <a:sym typeface="Arial"/>
              </a:rPr>
              <a:t>Laisser autrui s’exprimer sans l’interrompre.</a:t>
            </a:r>
            <a:endParaRPr/>
          </a:p>
          <a:p>
            <a:pPr indent="-342900" lvl="0" marL="342900" marR="0" rtl="0" algn="l">
              <a:spcBef>
                <a:spcPts val="800"/>
              </a:spcBef>
              <a:spcAft>
                <a:spcPts val="0"/>
              </a:spcAft>
              <a:buClr>
                <a:srgbClr val="000000"/>
              </a:buClr>
              <a:buSzPts val="2000"/>
              <a:buFont typeface="Arial"/>
              <a:buChar char="•"/>
            </a:pPr>
            <a:r>
              <a:rPr b="0" i="0" lang="fr-FR" sz="2000" u="none" cap="none" strike="noStrike">
                <a:solidFill>
                  <a:srgbClr val="000000"/>
                </a:solidFill>
                <a:latin typeface="Arial"/>
                <a:ea typeface="Arial"/>
                <a:cs typeface="Arial"/>
                <a:sym typeface="Arial"/>
              </a:rPr>
              <a:t>L’inciter à préciser le cours de sa pensée, lorsqu’elle est imprécise ou trop générale.</a:t>
            </a:r>
            <a:endParaRPr/>
          </a:p>
          <a:p>
            <a:pPr indent="-342900" lvl="0" marL="342900" marR="0" rtl="0" algn="l">
              <a:spcBef>
                <a:spcPts val="800"/>
              </a:spcBef>
              <a:spcAft>
                <a:spcPts val="0"/>
              </a:spcAft>
              <a:buClr>
                <a:srgbClr val="000000"/>
              </a:buClr>
              <a:buSzPts val="2000"/>
              <a:buFont typeface="Arial"/>
              <a:buChar char="•"/>
            </a:pPr>
            <a:r>
              <a:rPr b="0" i="0" lang="fr-FR" sz="2000" u="none" cap="none" strike="noStrike">
                <a:solidFill>
                  <a:srgbClr val="000000"/>
                </a:solidFill>
                <a:latin typeface="Arial"/>
                <a:ea typeface="Arial"/>
                <a:cs typeface="Arial"/>
                <a:sym typeface="Arial"/>
              </a:rPr>
              <a:t>Lui donner de nombreux signes visuels et verbaux d’intérêt.</a:t>
            </a:r>
            <a:endParaRPr/>
          </a:p>
          <a:p>
            <a:pPr indent="-342900" lvl="0" marL="342900" marR="0" rtl="0" algn="l">
              <a:spcBef>
                <a:spcPts val="800"/>
              </a:spcBef>
              <a:spcAft>
                <a:spcPts val="0"/>
              </a:spcAft>
              <a:buClr>
                <a:srgbClr val="000000"/>
              </a:buClr>
              <a:buSzPts val="2000"/>
              <a:buFont typeface="Arial"/>
              <a:buChar char="•"/>
            </a:pPr>
            <a:r>
              <a:rPr b="0" i="0" lang="fr-FR" sz="2000" u="none" cap="none" strike="noStrike">
                <a:solidFill>
                  <a:srgbClr val="000000"/>
                </a:solidFill>
                <a:latin typeface="Arial"/>
                <a:ea typeface="Arial"/>
                <a:cs typeface="Arial"/>
                <a:sym typeface="Arial"/>
              </a:rPr>
              <a:t>Témoigner de l’empathie et rester neutre et bienveillant.</a:t>
            </a:r>
            <a:endParaRPr/>
          </a:p>
          <a:p>
            <a:pPr indent="-342900" lvl="0" marL="342900" marR="0" rtl="0" algn="l">
              <a:spcBef>
                <a:spcPts val="800"/>
              </a:spcBef>
              <a:spcAft>
                <a:spcPts val="0"/>
              </a:spcAft>
              <a:buClr>
                <a:srgbClr val="000000"/>
              </a:buClr>
              <a:buSzPts val="2000"/>
              <a:buFont typeface="Arial"/>
              <a:buChar char="•"/>
            </a:pPr>
            <a:r>
              <a:rPr b="0" i="0" lang="fr-FR" sz="2000" u="none" cap="none" strike="noStrike">
                <a:solidFill>
                  <a:srgbClr val="000000"/>
                </a:solidFill>
                <a:latin typeface="Arial"/>
                <a:ea typeface="Arial"/>
                <a:cs typeface="Arial"/>
                <a:sym typeface="Arial"/>
              </a:rPr>
              <a:t>Reformuler ses propos avec ses propres termes, puis avec les nôtres.</a:t>
            </a:r>
            <a:endParaRPr/>
          </a:p>
          <a:p>
            <a:pPr indent="-342900" lvl="0" marL="342900" marR="0" rtl="0" algn="l">
              <a:spcBef>
                <a:spcPts val="800"/>
              </a:spcBef>
              <a:spcAft>
                <a:spcPts val="0"/>
              </a:spcAft>
              <a:buClr>
                <a:srgbClr val="000000"/>
              </a:buClr>
              <a:buSzPts val="2000"/>
              <a:buFont typeface="Arial"/>
              <a:buChar char="•"/>
            </a:pPr>
            <a:r>
              <a:rPr b="0" i="0" lang="fr-FR" sz="2000" u="none" cap="none" strike="noStrike">
                <a:solidFill>
                  <a:srgbClr val="000000"/>
                </a:solidFill>
                <a:latin typeface="Arial"/>
                <a:ea typeface="Arial"/>
                <a:cs typeface="Arial"/>
                <a:sym typeface="Arial"/>
              </a:rPr>
              <a:t>Pratiquer des silences.</a:t>
            </a:r>
            <a:endParaRPr/>
          </a:p>
        </p:txBody>
      </p:sp>
      <p:sp>
        <p:nvSpPr>
          <p:cNvPr id="898" name="Google Shape;898;p67"/>
          <p:cNvSpPr txBox="1"/>
          <p:nvPr/>
        </p:nvSpPr>
        <p:spPr>
          <a:xfrm>
            <a:off x="0" y="0"/>
            <a:ext cx="3057525" cy="431800"/>
          </a:xfrm>
          <a:prstGeom prst="rect">
            <a:avLst/>
          </a:prstGeom>
          <a:solidFill>
            <a:srgbClr val="00CC99"/>
          </a:solidFill>
          <a:ln cap="flat" cmpd="sng" w="25550">
            <a:solidFill>
              <a:srgbClr val="0095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000"/>
              <a:buFont typeface="Calibri"/>
              <a:buNone/>
            </a:pPr>
            <a:r>
              <a:rPr lang="fr-FR" sz="2000">
                <a:solidFill>
                  <a:srgbClr val="FFFFFF"/>
                </a:solidFill>
                <a:latin typeface="Calibri"/>
                <a:ea typeface="Calibri"/>
                <a:cs typeface="Calibri"/>
                <a:sym typeface="Calibri"/>
              </a:rPr>
              <a:t>L'ECOUTE ACTIVE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68"/>
          <p:cNvSpPr txBox="1"/>
          <p:nvPr>
            <p:ph type="title"/>
          </p:nvPr>
        </p:nvSpPr>
        <p:spPr>
          <a:xfrm>
            <a:off x="685800" y="609600"/>
            <a:ext cx="7770813" cy="4835624"/>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Clr>
                <a:srgbClr val="000000"/>
              </a:buClr>
              <a:buSzPts val="2000"/>
              <a:buFont typeface="Arial"/>
              <a:buNone/>
            </a:pPr>
            <a:r>
              <a:rPr b="1" i="0" lang="fr-FR" sz="2000" u="sng" cap="none" strike="noStrike">
                <a:solidFill>
                  <a:srgbClr val="000000"/>
                </a:solidFill>
                <a:latin typeface="Arial"/>
                <a:ea typeface="Arial"/>
                <a:cs typeface="Arial"/>
                <a:sym typeface="Arial"/>
              </a:rPr>
              <a:t>Les questions à éviter</a:t>
            </a:r>
            <a:br>
              <a:rPr b="1" i="0" lang="fr-FR" sz="2000" u="sng" cap="none" strike="noStrike">
                <a:solidFill>
                  <a:srgbClr val="000000"/>
                </a:solidFill>
                <a:latin typeface="Arial"/>
                <a:ea typeface="Arial"/>
                <a:cs typeface="Arial"/>
                <a:sym typeface="Arial"/>
              </a:rPr>
            </a:br>
            <a:br>
              <a:rPr b="1" i="0" lang="fr-FR" sz="2000" u="sng" cap="none" strike="noStrike">
                <a:solidFill>
                  <a:srgbClr val="000000"/>
                </a:solidFill>
                <a:latin typeface="Arial"/>
                <a:ea typeface="Arial"/>
                <a:cs typeface="Arial"/>
                <a:sym typeface="Arial"/>
              </a:rPr>
            </a:br>
            <a:br>
              <a:rPr b="1" i="0" lang="fr-FR" sz="2000" u="sng" cap="none" strike="noStrike">
                <a:solidFill>
                  <a:srgbClr val="000000"/>
                </a:solidFill>
                <a:latin typeface="Arial"/>
                <a:ea typeface="Arial"/>
                <a:cs typeface="Arial"/>
                <a:sym typeface="Arial"/>
              </a:rPr>
            </a:br>
            <a:br>
              <a:rPr b="1" i="0" lang="fr-FR" sz="2000" u="sng"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Questions négatives involontaires</a:t>
            </a:r>
            <a:br>
              <a:rPr b="0" i="0" lang="fr-FR"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a:p>
            <a:pPr indent="0" lvl="0" marL="0" marR="0" rtl="0" algn="l">
              <a:spcBef>
                <a:spcPts val="800"/>
              </a:spcBef>
              <a:spcAft>
                <a:spcPts val="0"/>
              </a:spcAft>
              <a:buClr>
                <a:srgbClr val="000000"/>
              </a:buClr>
              <a:buSzPts val="2000"/>
              <a:buFont typeface="Arial"/>
              <a:buNone/>
            </a:pPr>
            <a:r>
              <a:rPr b="0" i="0" lang="fr-FR" sz="2000" u="none" cap="none" strike="noStrike">
                <a:solidFill>
                  <a:srgbClr val="000000"/>
                </a:solidFill>
                <a:latin typeface="Arial"/>
                <a:ea typeface="Arial"/>
                <a:cs typeface="Arial"/>
                <a:sym typeface="Arial"/>
              </a:rPr>
              <a:t>Toutes les questions inductives</a:t>
            </a:r>
            <a:br>
              <a:rPr b="0" i="0" lang="fr-FR"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a:p>
            <a:pPr indent="0" lvl="0" marL="0" marR="0" rtl="0" algn="l">
              <a:spcBef>
                <a:spcPts val="800"/>
              </a:spcBef>
              <a:spcAft>
                <a:spcPts val="0"/>
              </a:spcAft>
              <a:buClr>
                <a:srgbClr val="000000"/>
              </a:buClr>
              <a:buSzPts val="2000"/>
              <a:buFont typeface="Arial"/>
              <a:buNone/>
            </a:pPr>
            <a:r>
              <a:rPr b="0" i="0" lang="fr-FR" sz="2000" u="none" cap="none" strike="noStrike">
                <a:solidFill>
                  <a:srgbClr val="000000"/>
                </a:solidFill>
                <a:latin typeface="Arial"/>
                <a:ea typeface="Arial"/>
                <a:cs typeface="Arial"/>
                <a:sym typeface="Arial"/>
              </a:rPr>
              <a:t>De poser deux questions en une</a:t>
            </a:r>
            <a:br>
              <a:rPr b="0" i="0" lang="fr-FR"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a:p>
            <a:pPr indent="0" lvl="0" marL="0" marR="0" rtl="0" algn="l">
              <a:spcBef>
                <a:spcPts val="800"/>
              </a:spcBef>
              <a:spcAft>
                <a:spcPts val="0"/>
              </a:spcAft>
              <a:buClr>
                <a:srgbClr val="000000"/>
              </a:buClr>
              <a:buSzPts val="2000"/>
              <a:buFont typeface="Arial"/>
              <a:buNone/>
            </a:pPr>
            <a:r>
              <a:rPr b="0" i="0" lang="fr-FR" sz="2000" u="none" cap="none" strike="noStrike">
                <a:solidFill>
                  <a:srgbClr val="000000"/>
                </a:solidFill>
                <a:latin typeface="Arial"/>
                <a:ea typeface="Arial"/>
                <a:cs typeface="Arial"/>
                <a:sym typeface="Arial"/>
              </a:rPr>
              <a:t>Le questionnaire rigide tout préparé : “collez au discours” par vos questions, restez connecté à l’autre, faites venir vos questions à propos au risque sinon de créer des résistances à vos questions.</a:t>
            </a:r>
            <a:endParaRPr/>
          </a:p>
        </p:txBody>
      </p:sp>
      <p:sp>
        <p:nvSpPr>
          <p:cNvPr id="904" name="Google Shape;904;p68"/>
          <p:cNvSpPr txBox="1"/>
          <p:nvPr/>
        </p:nvSpPr>
        <p:spPr>
          <a:xfrm>
            <a:off x="0" y="0"/>
            <a:ext cx="3057525" cy="431800"/>
          </a:xfrm>
          <a:prstGeom prst="rect">
            <a:avLst/>
          </a:prstGeom>
          <a:solidFill>
            <a:srgbClr val="00CC99"/>
          </a:solidFill>
          <a:ln cap="flat" cmpd="sng" w="25550">
            <a:solidFill>
              <a:srgbClr val="0095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000"/>
              <a:buFont typeface="Calibri"/>
              <a:buNone/>
            </a:pPr>
            <a:r>
              <a:rPr lang="fr-FR" sz="2000">
                <a:solidFill>
                  <a:srgbClr val="FFFFFF"/>
                </a:solidFill>
                <a:latin typeface="Calibri"/>
                <a:ea typeface="Calibri"/>
                <a:cs typeface="Calibri"/>
                <a:sym typeface="Calibri"/>
              </a:rPr>
              <a:t>L'ECOUTE ACTIVE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3"/>
                                        </p:tgtEl>
                                        <p:attrNameLst>
                                          <p:attrName>style.visibility</p:attrName>
                                        </p:attrNameLst>
                                      </p:cBhvr>
                                      <p:to>
                                        <p:strVal val="visible"/>
                                      </p:to>
                                    </p:set>
                                    <p:animEffect filter="fade" transition="in">
                                      <p:cBhvr>
                                        <p:cTn dur="500"/>
                                        <p:tgtEl>
                                          <p:spTgt spid="9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69"/>
          <p:cNvSpPr txBox="1"/>
          <p:nvPr>
            <p:ph type="title"/>
          </p:nvPr>
        </p:nvSpPr>
        <p:spPr>
          <a:xfrm>
            <a:off x="539552" y="908720"/>
            <a:ext cx="7770813" cy="5616599"/>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Clr>
                <a:srgbClr val="000000"/>
              </a:buClr>
              <a:buSzPts val="2000"/>
              <a:buFont typeface="Arial"/>
              <a:buNone/>
            </a:pPr>
            <a:r>
              <a:rPr b="1" i="0" lang="fr-FR" sz="2000" u="sng" cap="none" strike="noStrike">
                <a:solidFill>
                  <a:srgbClr val="000000"/>
                </a:solidFill>
                <a:latin typeface="Arial"/>
                <a:ea typeface="Arial"/>
                <a:cs typeface="Arial"/>
                <a:sym typeface="Arial"/>
              </a:rPr>
              <a:t>Les questions appropriées</a:t>
            </a:r>
            <a:br>
              <a:rPr b="1" i="0" lang="fr-FR" sz="2000" u="sng" cap="none" strike="noStrike">
                <a:solidFill>
                  <a:srgbClr val="000000"/>
                </a:solidFill>
                <a:latin typeface="Arial"/>
                <a:ea typeface="Arial"/>
                <a:cs typeface="Arial"/>
                <a:sym typeface="Arial"/>
              </a:rPr>
            </a:br>
            <a:br>
              <a:rPr b="1" i="0" lang="fr-FR" sz="2000" u="sng" cap="none" strike="noStrike">
                <a:solidFill>
                  <a:srgbClr val="000000"/>
                </a:solidFill>
                <a:latin typeface="Arial"/>
                <a:ea typeface="Arial"/>
                <a:cs typeface="Arial"/>
                <a:sym typeface="Arial"/>
              </a:rPr>
            </a:br>
            <a:endParaRPr b="1" i="0" sz="2000" u="sng" cap="none" strike="noStrike">
              <a:solidFill>
                <a:srgbClr val="000000"/>
              </a:solidFill>
              <a:latin typeface="Arial"/>
              <a:ea typeface="Arial"/>
              <a:cs typeface="Arial"/>
              <a:sym typeface="Arial"/>
            </a:endParaRPr>
          </a:p>
          <a:p>
            <a:pPr indent="0" lvl="0" marL="0" marR="0" rtl="0" algn="l">
              <a:spcBef>
                <a:spcPts val="800"/>
              </a:spcBef>
              <a:spcAft>
                <a:spcPts val="0"/>
              </a:spcAft>
              <a:buClr>
                <a:srgbClr val="000000"/>
              </a:buClr>
              <a:buSzPts val="2000"/>
              <a:buFont typeface="Arial"/>
              <a:buNone/>
            </a:pPr>
            <a:r>
              <a:rPr b="0" i="0" lang="fr-FR" sz="2000" u="none" cap="none" strike="noStrike">
                <a:solidFill>
                  <a:srgbClr val="000000"/>
                </a:solidFill>
                <a:latin typeface="Arial"/>
                <a:ea typeface="Arial"/>
                <a:cs typeface="Arial"/>
                <a:sym typeface="Arial"/>
              </a:rPr>
              <a:t>Questions ouvertes pour que votre interlocuteur puisse s’exprimer plus librement.</a:t>
            </a:r>
            <a:br>
              <a:rPr b="0" i="0" lang="fr-FR" sz="2000" u="none" cap="none" strike="noStrike">
                <a:solidFill>
                  <a:srgbClr val="000000"/>
                </a:solidFill>
                <a:latin typeface="Arial"/>
                <a:ea typeface="Arial"/>
                <a:cs typeface="Arial"/>
                <a:sym typeface="Arial"/>
              </a:rPr>
            </a:b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Questions fermées ou alternatives pour dramatiser son discours, par moments ou pour rechercher des informations précises.</a:t>
            </a:r>
            <a:br>
              <a:rPr b="0" i="0" lang="fr-FR"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a:p>
            <a:pPr indent="0" lvl="0" marL="0" marR="0" rtl="0" algn="l">
              <a:spcBef>
                <a:spcPts val="800"/>
              </a:spcBef>
              <a:spcAft>
                <a:spcPts val="0"/>
              </a:spcAft>
              <a:buClr>
                <a:srgbClr val="000000"/>
              </a:buClr>
              <a:buSzPts val="2000"/>
              <a:buFont typeface="Arial"/>
              <a:buNone/>
            </a:pPr>
            <a:r>
              <a:rPr b="0" i="0" lang="fr-FR" sz="2000" u="none" cap="none" strike="noStrike">
                <a:solidFill>
                  <a:srgbClr val="000000"/>
                </a:solidFill>
                <a:latin typeface="Arial"/>
                <a:ea typeface="Arial"/>
                <a:cs typeface="Arial"/>
                <a:sym typeface="Arial"/>
              </a:rPr>
              <a:t>Questions de relance, pour faire approfondir ce qui vient d’être dit, à ne pas confondre avec les questions d’enchaînement, qui permettent de poursuivre la narration des faits.</a:t>
            </a:r>
            <a:endParaRPr/>
          </a:p>
        </p:txBody>
      </p:sp>
      <p:sp>
        <p:nvSpPr>
          <p:cNvPr id="910" name="Google Shape;910;p69"/>
          <p:cNvSpPr txBox="1"/>
          <p:nvPr/>
        </p:nvSpPr>
        <p:spPr>
          <a:xfrm>
            <a:off x="0" y="0"/>
            <a:ext cx="3057525" cy="431800"/>
          </a:xfrm>
          <a:prstGeom prst="rect">
            <a:avLst/>
          </a:prstGeom>
          <a:solidFill>
            <a:srgbClr val="00CC99"/>
          </a:solidFill>
          <a:ln cap="flat" cmpd="sng" w="25550">
            <a:solidFill>
              <a:srgbClr val="0095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000"/>
              <a:buFont typeface="Calibri"/>
              <a:buNone/>
            </a:pPr>
            <a:r>
              <a:rPr lang="fr-FR" sz="2000">
                <a:solidFill>
                  <a:srgbClr val="FFFFFF"/>
                </a:solidFill>
                <a:latin typeface="Calibri"/>
                <a:ea typeface="Calibri"/>
                <a:cs typeface="Calibri"/>
                <a:sym typeface="Calibri"/>
              </a:rPr>
              <a:t>L'ECOUTE ACTIVE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500"/>
                                        <p:tgtEl>
                                          <p:spTgt spid="9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p:nvPr/>
        </p:nvSpPr>
        <p:spPr>
          <a:xfrm>
            <a:off x="3051299" y="499896"/>
            <a:ext cx="2160240" cy="61555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Arial"/>
                <a:ea typeface="Arial"/>
                <a:cs typeface="Arial"/>
                <a:sym typeface="Arial"/>
              </a:rPr>
              <a:t>FICHE D’ACTIVITE 2</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 name="Google Shape;136;p7"/>
          <p:cNvSpPr/>
          <p:nvPr/>
        </p:nvSpPr>
        <p:spPr>
          <a:xfrm>
            <a:off x="1259632" y="958336"/>
            <a:ext cx="5743575" cy="379413"/>
          </a:xfrm>
          <a:prstGeom prst="roundRect">
            <a:avLst>
              <a:gd fmla="val 16667" name="adj"/>
            </a:avLst>
          </a:prstGeom>
          <a:solidFill>
            <a:srgbClr val="C0504D"/>
          </a:solidFill>
          <a:ln cap="flat" cmpd="sng" w="25400">
            <a:solidFill>
              <a:srgbClr val="8C3A38"/>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Arial"/>
                <a:ea typeface="Arial"/>
                <a:cs typeface="Arial"/>
                <a:sym typeface="Arial"/>
              </a:rPr>
              <a:t>RESTITUTION DU TRAVAIL DE PREPARATION</a:t>
            </a:r>
            <a:endParaRPr b="0" i="0" sz="1800" u="none" cap="none" strike="noStrike">
              <a:solidFill>
                <a:schemeClr val="dk1"/>
              </a:solidFill>
              <a:latin typeface="Arial"/>
              <a:ea typeface="Arial"/>
              <a:cs typeface="Arial"/>
              <a:sym typeface="Arial"/>
            </a:endParaRPr>
          </a:p>
        </p:txBody>
      </p:sp>
      <p:sp>
        <p:nvSpPr>
          <p:cNvPr id="137" name="Google Shape;137;p7"/>
          <p:cNvSpPr/>
          <p:nvPr/>
        </p:nvSpPr>
        <p:spPr>
          <a:xfrm>
            <a:off x="467544" y="1508701"/>
            <a:ext cx="7588937" cy="517064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fr-FR" sz="1600" u="sng" cap="none" strike="noStrike">
                <a:solidFill>
                  <a:schemeClr val="dk1"/>
                </a:solidFill>
                <a:latin typeface="Arial"/>
                <a:ea typeface="Arial"/>
                <a:cs typeface="Arial"/>
                <a:sym typeface="Arial"/>
              </a:rPr>
              <a:t>Présentation</a:t>
            </a:r>
            <a:endParaRPr b="0" i="0" sz="1600" u="none" cap="none" strike="noStrike">
              <a:solidFill>
                <a:schemeClr val="dk1"/>
              </a:solidFill>
              <a:latin typeface="Arial"/>
              <a:ea typeface="Arial"/>
              <a:cs typeface="Arial"/>
              <a:sym typeface="Arial"/>
            </a:endParaRPr>
          </a:p>
          <a:p>
            <a:pPr indent="-101600" lvl="0" marL="0" marR="0" rtl="0" algn="l">
              <a:lnSpc>
                <a:spcPct val="10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Restitution du travail effectué sur le parcours de professionnalisation</a:t>
            </a:r>
            <a:endParaRPr/>
          </a:p>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fr-FR" sz="1600" u="sng" cap="none" strike="noStrike">
                <a:solidFill>
                  <a:schemeClr val="dk1"/>
                </a:solidFill>
                <a:latin typeface="Arial"/>
                <a:ea typeface="Arial"/>
                <a:cs typeface="Arial"/>
                <a:sym typeface="Arial"/>
              </a:rPr>
              <a:t>Conditions de réalisation</a:t>
            </a:r>
            <a:endParaRPr b="0" i="0" sz="1600" u="none" cap="none" strike="noStrike">
              <a:solidFill>
                <a:schemeClr val="dk1"/>
              </a:solidFill>
              <a:latin typeface="Arial"/>
              <a:ea typeface="Arial"/>
              <a:cs typeface="Arial"/>
              <a:sym typeface="Arial"/>
            </a:endParaRPr>
          </a:p>
          <a:p>
            <a:pPr indent="-101600" lvl="0" marL="0" marR="0" rtl="0" algn="l">
              <a:lnSpc>
                <a:spcPct val="10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Présenter sous forme de diaporama le parcours de professionnalisation imaginé </a:t>
            </a:r>
            <a:endParaRPr/>
          </a:p>
          <a:p>
            <a:pPr indent="0" lvl="0" marL="0" marR="0" rtl="0" algn="l">
              <a:lnSpc>
                <a:spcPct val="100000"/>
              </a:lnSpc>
              <a:spcBef>
                <a:spcPts val="0"/>
              </a:spcBef>
              <a:spcAft>
                <a:spcPts val="0"/>
              </a:spcAft>
              <a:buNone/>
            </a:pPr>
            <a:r>
              <a:rPr b="0" i="0" lang="fr-FR" sz="1600" u="none" cap="none" strike="noStrike">
                <a:solidFill>
                  <a:srgbClr val="000000"/>
                </a:solidFill>
                <a:latin typeface="Arial"/>
                <a:ea typeface="Arial"/>
                <a:cs typeface="Arial"/>
                <a:sym typeface="Arial"/>
              </a:rPr>
              <a:t>sur un sujet non SP en indiquant au départ la compétence ciblée.</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101600" lvl="0" marL="0" marR="0" rtl="0" algn="l">
              <a:lnSpc>
                <a:spcPct val="10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Mettre en place l’activité diagnostique</a:t>
            </a:r>
            <a:endParaRPr b="0" i="0" sz="1600" u="none" cap="none" strike="noStrike">
              <a:solidFill>
                <a:schemeClr val="dk1"/>
              </a:solidFill>
              <a:latin typeface="Arial"/>
              <a:ea typeface="Arial"/>
              <a:cs typeface="Arial"/>
              <a:sym typeface="Arial"/>
            </a:endParaRPr>
          </a:p>
          <a:p>
            <a:pPr indent="-101600" lvl="0" marL="0" marR="0" rtl="0" algn="l">
              <a:lnSpc>
                <a:spcPct val="10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Mettre en place l’APP avec une technique pédagogique imposée. </a:t>
            </a:r>
            <a:endParaRPr/>
          </a:p>
          <a:p>
            <a:pPr indent="-101600" lvl="0" marL="0" marR="0" rtl="0" algn="l">
              <a:lnSpc>
                <a:spcPct val="100000"/>
              </a:lnSpc>
              <a:spcBef>
                <a:spcPts val="0"/>
              </a:spcBef>
              <a:spcAft>
                <a:spcPts val="0"/>
              </a:spcAft>
              <a:buClr>
                <a:srgbClr val="A6A6A6"/>
              </a:buClr>
              <a:buSzPts val="1600"/>
              <a:buFont typeface="Arial"/>
              <a:buChar char="•"/>
            </a:pPr>
            <a:r>
              <a:rPr b="0" i="1" lang="fr-FR" sz="1600" u="none" cap="none" strike="noStrike">
                <a:solidFill>
                  <a:srgbClr val="A6A6A6"/>
                </a:solidFill>
                <a:latin typeface="Arial"/>
                <a:ea typeface="Arial"/>
                <a:cs typeface="Arial"/>
                <a:sym typeface="Arial"/>
              </a:rPr>
              <a:t>(Démonstration pratique dirigée, présentation de matériel, travail de groupe,</a:t>
            </a:r>
            <a:endParaRPr/>
          </a:p>
          <a:p>
            <a:pPr indent="-101600" lvl="0" marL="0" marR="0" rtl="0" algn="l">
              <a:lnSpc>
                <a:spcPct val="100000"/>
              </a:lnSpc>
              <a:spcBef>
                <a:spcPts val="0"/>
              </a:spcBef>
              <a:spcAft>
                <a:spcPts val="0"/>
              </a:spcAft>
              <a:buClr>
                <a:srgbClr val="A6A6A6"/>
              </a:buClr>
              <a:buSzPts val="1600"/>
              <a:buFont typeface="Arial"/>
              <a:buChar char="•"/>
            </a:pPr>
            <a:r>
              <a:rPr b="0" i="1" lang="fr-FR" sz="1600" u="none" cap="none" strike="noStrike">
                <a:solidFill>
                  <a:srgbClr val="A6A6A6"/>
                </a:solidFill>
                <a:latin typeface="Arial"/>
                <a:ea typeface="Arial"/>
                <a:cs typeface="Arial"/>
                <a:sym typeface="Arial"/>
              </a:rPr>
              <a:t> entraînement par atelier, démo commentée justifiée en miroir, questionnaire, </a:t>
            </a:r>
            <a:endParaRPr/>
          </a:p>
          <a:p>
            <a:pPr indent="-101600" lvl="0" marL="0" marR="0" rtl="0" algn="l">
              <a:lnSpc>
                <a:spcPct val="100000"/>
              </a:lnSpc>
              <a:spcBef>
                <a:spcPts val="0"/>
              </a:spcBef>
              <a:spcAft>
                <a:spcPts val="0"/>
              </a:spcAft>
              <a:buClr>
                <a:srgbClr val="A6A6A6"/>
              </a:buClr>
              <a:buSzPts val="1600"/>
              <a:buFont typeface="Arial"/>
              <a:buChar char="•"/>
            </a:pPr>
            <a:r>
              <a:rPr b="0" i="1" lang="fr-FR" sz="1600" u="none" cap="none" strike="noStrike">
                <a:solidFill>
                  <a:srgbClr val="A6A6A6"/>
                </a:solidFill>
                <a:latin typeface="Arial"/>
                <a:ea typeface="Arial"/>
                <a:cs typeface="Arial"/>
                <a:sym typeface="Arial"/>
              </a:rPr>
              <a:t>remue-méninges, analyse d’incident)</a:t>
            </a:r>
            <a:endParaRPr b="0" i="0" sz="1600" u="none" cap="none" strike="noStrike">
              <a:solidFill>
                <a:schemeClr val="dk1"/>
              </a:solidFill>
              <a:latin typeface="Arial"/>
              <a:ea typeface="Arial"/>
              <a:cs typeface="Arial"/>
              <a:sym typeface="Arial"/>
            </a:endParaRPr>
          </a:p>
          <a:p>
            <a:pPr indent="-101600" lvl="0" marL="0" marR="0" rtl="0" algn="l">
              <a:lnSpc>
                <a:spcPct val="10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Mettre en place la MSP</a:t>
            </a:r>
            <a:endParaRPr b="0" i="0" sz="1600" u="none" cap="none" strike="noStrike">
              <a:solidFill>
                <a:schemeClr val="dk1"/>
              </a:solidFill>
              <a:latin typeface="Arial"/>
              <a:ea typeface="Arial"/>
              <a:cs typeface="Arial"/>
              <a:sym typeface="Arial"/>
            </a:endParaRPr>
          </a:p>
          <a:p>
            <a:pPr indent="-101600" lvl="0" marL="0" marR="0" rtl="0" algn="l">
              <a:lnSpc>
                <a:spcPct val="10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Evaluer le stagiaire avec une grille d’évaluation préparée en amont</a:t>
            </a:r>
            <a:endParaRPr/>
          </a:p>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fr-FR" sz="1600" u="sng" cap="none" strike="noStrike">
                <a:solidFill>
                  <a:schemeClr val="dk1"/>
                </a:solidFill>
                <a:latin typeface="Arial"/>
                <a:ea typeface="Arial"/>
                <a:cs typeface="Arial"/>
                <a:sym typeface="Arial"/>
              </a:rPr>
              <a:t>Temps de préparation et restitution</a:t>
            </a:r>
            <a:endParaRPr b="0" i="0" sz="1600" u="none" cap="none" strike="noStrike">
              <a:solidFill>
                <a:schemeClr val="dk1"/>
              </a:solidFill>
              <a:latin typeface="Arial"/>
              <a:ea typeface="Arial"/>
              <a:cs typeface="Arial"/>
              <a:sym typeface="Arial"/>
            </a:endParaRPr>
          </a:p>
          <a:p>
            <a:pPr indent="-101600" lvl="0" marL="0" marR="0" rtl="0" algn="l">
              <a:lnSpc>
                <a:spcPct val="10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Préparation : Entre le contact par le RP et le 1</a:t>
            </a:r>
            <a:r>
              <a:rPr b="0" baseline="30000" i="0" lang="fr-FR" sz="1600" u="none" cap="none" strike="noStrike">
                <a:solidFill>
                  <a:srgbClr val="000000"/>
                </a:solidFill>
                <a:latin typeface="Arial"/>
                <a:ea typeface="Arial"/>
                <a:cs typeface="Arial"/>
                <a:sym typeface="Arial"/>
              </a:rPr>
              <a:t>er</a:t>
            </a:r>
            <a:r>
              <a:rPr b="0" i="0" lang="fr-FR" sz="1600" u="none" cap="none" strike="noStrike">
                <a:solidFill>
                  <a:srgbClr val="000000"/>
                </a:solidFill>
                <a:latin typeface="Arial"/>
                <a:ea typeface="Arial"/>
                <a:cs typeface="Arial"/>
                <a:sym typeface="Arial"/>
              </a:rPr>
              <a:t> jour de formation</a:t>
            </a:r>
            <a:endParaRPr b="0" i="0" sz="1600" u="none" cap="none" strike="noStrike">
              <a:solidFill>
                <a:schemeClr val="dk1"/>
              </a:solidFill>
              <a:latin typeface="Arial"/>
              <a:ea typeface="Arial"/>
              <a:cs typeface="Arial"/>
              <a:sym typeface="Arial"/>
            </a:endParaRPr>
          </a:p>
          <a:p>
            <a:pPr indent="-101600" lvl="0" marL="0" marR="0" rtl="0" algn="l">
              <a:lnSpc>
                <a:spcPct val="100000"/>
              </a:lnSpc>
              <a:spcBef>
                <a:spcPts val="0"/>
              </a:spcBef>
              <a:spcAft>
                <a:spcPts val="0"/>
              </a:spcAft>
              <a:buClr>
                <a:srgbClr val="000000"/>
              </a:buClr>
              <a:buSzPts val="1600"/>
              <a:buFont typeface="Arial"/>
              <a:buChar char="•"/>
            </a:pPr>
            <a:r>
              <a:rPr b="0" i="0" lang="fr-FR" sz="1600" u="none" cap="none" strike="noStrike">
                <a:solidFill>
                  <a:srgbClr val="000000"/>
                </a:solidFill>
                <a:latin typeface="Arial"/>
                <a:ea typeface="Arial"/>
                <a:cs typeface="Arial"/>
                <a:sym typeface="Arial"/>
              </a:rPr>
              <a:t>Restitution : 1h </a:t>
            </a:r>
            <a:r>
              <a:rPr b="0" i="1" lang="fr-FR" sz="1600" u="none" cap="none" strike="noStrike">
                <a:solidFill>
                  <a:srgbClr val="A6A6A6"/>
                </a:solidFill>
                <a:latin typeface="Arial"/>
                <a:ea typeface="Arial"/>
                <a:cs typeface="Arial"/>
                <a:sym typeface="Arial"/>
              </a:rPr>
              <a:t>(tous les diagnostics, tous les APP, toutes les MSP)</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70"/>
          <p:cNvSpPr txBox="1"/>
          <p:nvPr>
            <p:ph type="title"/>
          </p:nvPr>
        </p:nvSpPr>
        <p:spPr>
          <a:xfrm>
            <a:off x="685800" y="620712"/>
            <a:ext cx="7770813" cy="5616599"/>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Clr>
                <a:schemeClr val="lt1"/>
              </a:buClr>
              <a:buSzPts val="2000"/>
              <a:buFont typeface="Times New Roman"/>
              <a:buNone/>
            </a:pPr>
            <a:r>
              <a:rPr b="1" i="0" lang="fr-FR" sz="2000" u="sng" cap="none" strike="noStrike">
                <a:solidFill>
                  <a:schemeClr val="lt1"/>
                </a:solidFill>
                <a:latin typeface="Times New Roman"/>
                <a:ea typeface="Times New Roman"/>
                <a:cs typeface="Times New Roman"/>
                <a:sym typeface="Times New Roman"/>
              </a:rPr>
              <a:t>Attitudes fondamentales Rogériennes</a:t>
            </a:r>
            <a:br>
              <a:rPr b="1" i="0" lang="fr-FR" sz="2000" u="sng" cap="none" strike="noStrike">
                <a:solidFill>
                  <a:schemeClr val="lt1"/>
                </a:solidFill>
                <a:latin typeface="Times New Roman"/>
                <a:ea typeface="Times New Roman"/>
                <a:cs typeface="Times New Roman"/>
                <a:sym typeface="Times New Roman"/>
              </a:rPr>
            </a:br>
            <a:r>
              <a:rPr b="0" i="0" lang="fr-FR" sz="2000" u="none" cap="none" strike="noStrike">
                <a:solidFill>
                  <a:schemeClr val="lt1"/>
                </a:solidFill>
                <a:latin typeface="Times New Roman"/>
                <a:ea typeface="Times New Roman"/>
                <a:cs typeface="Times New Roman"/>
                <a:sym typeface="Times New Roman"/>
              </a:rPr>
              <a:t>L'essentiel de son approche est d'être centré sur "l'autre" sans toutefois mettre de la pression ou influencer l'attitude de l'autre.  </a:t>
            </a:r>
            <a:br>
              <a:rPr b="0" i="0" lang="fr-FR" sz="2000" u="none" cap="none" strike="noStrike">
                <a:solidFill>
                  <a:schemeClr val="lt1"/>
                </a:solidFill>
                <a:latin typeface="Times New Roman"/>
                <a:ea typeface="Times New Roman"/>
                <a:cs typeface="Times New Roman"/>
                <a:sym typeface="Times New Roman"/>
              </a:rPr>
            </a:br>
            <a:r>
              <a:rPr b="0" i="0" lang="fr-FR" sz="2000" u="none" cap="none" strike="noStrike">
                <a:solidFill>
                  <a:schemeClr val="lt1"/>
                </a:solidFill>
                <a:latin typeface="Times New Roman"/>
                <a:ea typeface="Times New Roman"/>
                <a:cs typeface="Times New Roman"/>
                <a:sym typeface="Times New Roman"/>
              </a:rPr>
              <a:t>Le FOR ACC ne doit pas conseiller ni interpréter, mais créer les conditions pour que l’ apprenant règle lui même son problème.</a:t>
            </a:r>
            <a:br>
              <a:rPr b="0" i="0" lang="fr-FR" sz="2000" u="none" cap="none" strike="noStrike">
                <a:solidFill>
                  <a:schemeClr val="lt1"/>
                </a:solidFill>
                <a:latin typeface="Times New Roman"/>
                <a:ea typeface="Times New Roman"/>
                <a:cs typeface="Times New Roman"/>
                <a:sym typeface="Times New Roman"/>
              </a:rPr>
            </a:br>
            <a:r>
              <a:rPr b="0" i="0" lang="fr-FR" sz="2000" u="none" cap="none" strike="noStrike">
                <a:solidFill>
                  <a:schemeClr val="lt1"/>
                </a:solidFill>
                <a:latin typeface="Times New Roman"/>
                <a:ea typeface="Times New Roman"/>
                <a:cs typeface="Times New Roman"/>
                <a:sym typeface="Times New Roman"/>
              </a:rPr>
              <a:t>La non-directivité</a:t>
            </a:r>
            <a:br>
              <a:rPr b="0" i="0" lang="fr-FR" sz="2000" u="none" cap="none" strike="noStrike">
                <a:solidFill>
                  <a:schemeClr val="lt1"/>
                </a:solidFill>
                <a:latin typeface="Times New Roman"/>
                <a:ea typeface="Times New Roman"/>
                <a:cs typeface="Times New Roman"/>
                <a:sym typeface="Times New Roman"/>
              </a:rPr>
            </a:br>
            <a:r>
              <a:rPr b="0" i="0" lang="fr-FR" sz="2000" u="none" cap="none" strike="noStrike">
                <a:solidFill>
                  <a:schemeClr val="lt1"/>
                </a:solidFill>
                <a:latin typeface="Times New Roman"/>
                <a:ea typeface="Times New Roman"/>
                <a:cs typeface="Times New Roman"/>
                <a:sym typeface="Times New Roman"/>
              </a:rPr>
              <a:t>L'empathie</a:t>
            </a:r>
            <a:br>
              <a:rPr b="0" i="0" lang="fr-FR" sz="2000" u="none" cap="none" strike="noStrike">
                <a:solidFill>
                  <a:schemeClr val="lt1"/>
                </a:solidFill>
                <a:latin typeface="Times New Roman"/>
                <a:ea typeface="Times New Roman"/>
                <a:cs typeface="Times New Roman"/>
                <a:sym typeface="Times New Roman"/>
              </a:rPr>
            </a:br>
            <a:r>
              <a:rPr b="0" i="0" lang="fr-FR" sz="2000" u="none" cap="none" strike="noStrike">
                <a:solidFill>
                  <a:schemeClr val="lt1"/>
                </a:solidFill>
                <a:latin typeface="Times New Roman"/>
                <a:ea typeface="Times New Roman"/>
                <a:cs typeface="Times New Roman"/>
                <a:sym typeface="Times New Roman"/>
              </a:rPr>
              <a:t>La bienveillance </a:t>
            </a:r>
            <a:br>
              <a:rPr b="0" i="0" lang="fr-FR" sz="2000" u="none" cap="none" strike="noStrike">
                <a:solidFill>
                  <a:schemeClr val="lt1"/>
                </a:solidFill>
                <a:latin typeface="Times New Roman"/>
                <a:ea typeface="Times New Roman"/>
                <a:cs typeface="Times New Roman"/>
                <a:sym typeface="Times New Roman"/>
              </a:rPr>
            </a:br>
            <a:r>
              <a:rPr b="0" i="0" lang="fr-FR" sz="2000" u="none" cap="none" strike="noStrike">
                <a:solidFill>
                  <a:schemeClr val="lt1"/>
                </a:solidFill>
                <a:latin typeface="Times New Roman"/>
                <a:ea typeface="Times New Roman"/>
                <a:cs typeface="Times New Roman"/>
                <a:sym typeface="Times New Roman"/>
              </a:rPr>
              <a:t>Cette attitude d'acceptation inconditionnelle donne une chance d'exposer pleinement son propos.</a:t>
            </a:r>
            <a:br>
              <a:rPr b="0" i="0" lang="fr-FR" sz="2000" u="none" cap="none" strike="noStrike">
                <a:solidFill>
                  <a:schemeClr val="lt1"/>
                </a:solidFill>
                <a:latin typeface="Times New Roman"/>
                <a:ea typeface="Times New Roman"/>
                <a:cs typeface="Times New Roman"/>
                <a:sym typeface="Times New Roman"/>
              </a:rPr>
            </a:br>
            <a:endParaRPr b="0" i="0" sz="2000" u="none" cap="none" strike="noStrike">
              <a:solidFill>
                <a:srgbClr val="000000"/>
              </a:solidFill>
              <a:latin typeface="Arial"/>
              <a:ea typeface="Arial"/>
              <a:cs typeface="Arial"/>
              <a:sym typeface="Arial"/>
            </a:endParaRPr>
          </a:p>
        </p:txBody>
      </p:sp>
      <p:sp>
        <p:nvSpPr>
          <p:cNvPr id="916" name="Google Shape;916;p70"/>
          <p:cNvSpPr txBox="1"/>
          <p:nvPr/>
        </p:nvSpPr>
        <p:spPr>
          <a:xfrm>
            <a:off x="0" y="0"/>
            <a:ext cx="3057525" cy="431800"/>
          </a:xfrm>
          <a:prstGeom prst="rect">
            <a:avLst/>
          </a:prstGeom>
          <a:solidFill>
            <a:srgbClr val="00CC99"/>
          </a:solidFill>
          <a:ln cap="flat" cmpd="sng" w="25550">
            <a:solidFill>
              <a:srgbClr val="0095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000"/>
              <a:buFont typeface="Calibri"/>
              <a:buNone/>
            </a:pPr>
            <a:r>
              <a:rPr lang="fr-FR" sz="2000">
                <a:solidFill>
                  <a:srgbClr val="FFFFFF"/>
                </a:solidFill>
                <a:latin typeface="Calibri"/>
                <a:ea typeface="Calibri"/>
                <a:cs typeface="Calibri"/>
                <a:sym typeface="Calibri"/>
              </a:rPr>
              <a:t>L'ECOUTE ACTIVE</a:t>
            </a:r>
            <a:endParaRPr/>
          </a:p>
        </p:txBody>
      </p:sp>
      <p:sp>
        <p:nvSpPr>
          <p:cNvPr id="917" name="Google Shape;917;p70"/>
          <p:cNvSpPr/>
          <p:nvPr/>
        </p:nvSpPr>
        <p:spPr>
          <a:xfrm>
            <a:off x="323527" y="692696"/>
            <a:ext cx="8133085" cy="54271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u="sng">
                <a:solidFill>
                  <a:schemeClr val="dk1"/>
                </a:solidFill>
                <a:latin typeface="Arial"/>
                <a:ea typeface="Arial"/>
                <a:cs typeface="Arial"/>
                <a:sym typeface="Arial"/>
              </a:rPr>
              <a:t>Attitudes fondamentales Rogériennes</a:t>
            </a:r>
            <a:endParaRPr b="1" sz="2000" u="sng">
              <a:solidFill>
                <a:schemeClr val="dk1"/>
              </a:solidFill>
              <a:latin typeface="Arial"/>
              <a:ea typeface="Arial"/>
              <a:cs typeface="Arial"/>
              <a:sym typeface="Arial"/>
            </a:endParaRPr>
          </a:p>
          <a:p>
            <a:pPr indent="0" lvl="0" marL="0" marR="0" rtl="0" algn="l">
              <a:spcBef>
                <a:spcPts val="800"/>
              </a:spcBef>
              <a:spcAft>
                <a:spcPts val="0"/>
              </a:spcAft>
              <a:buNone/>
            </a:pPr>
            <a:r>
              <a:t/>
            </a:r>
            <a:endParaRPr b="1" sz="2000" u="sng">
              <a:solidFill>
                <a:schemeClr val="dk1"/>
              </a:solidFill>
              <a:latin typeface="Arial"/>
              <a:ea typeface="Arial"/>
              <a:cs typeface="Arial"/>
              <a:sym typeface="Arial"/>
            </a:endParaRPr>
          </a:p>
          <a:p>
            <a:pPr indent="0" lvl="0" marL="0" marR="0" rtl="0" algn="l">
              <a:spcBef>
                <a:spcPts val="800"/>
              </a:spcBef>
              <a:spcAft>
                <a:spcPts val="0"/>
              </a:spcAft>
              <a:buNone/>
            </a:pPr>
            <a:r>
              <a:rPr lang="fr-FR" sz="2000">
                <a:solidFill>
                  <a:schemeClr val="dk1"/>
                </a:solidFill>
                <a:latin typeface="Arial"/>
                <a:ea typeface="Arial"/>
                <a:cs typeface="Arial"/>
                <a:sym typeface="Arial"/>
              </a:rPr>
              <a:t>L'essentiel de son approche est d'être centré sur "l'autre" sans toutefois mettre de la pression ou influencer l'attitude de l'autre.  </a:t>
            </a:r>
            <a:endParaRPr/>
          </a:p>
          <a:p>
            <a:pPr indent="0" lvl="0" marL="0" marR="0" rtl="0" algn="l">
              <a:spcBef>
                <a:spcPts val="800"/>
              </a:spcBef>
              <a:spcAft>
                <a:spcPts val="0"/>
              </a:spcAft>
              <a:buNone/>
            </a:pPr>
            <a:r>
              <a:t/>
            </a:r>
            <a:endParaRPr sz="2000">
              <a:solidFill>
                <a:schemeClr val="dk1"/>
              </a:solidFill>
              <a:latin typeface="Arial"/>
              <a:ea typeface="Arial"/>
              <a:cs typeface="Arial"/>
              <a:sym typeface="Arial"/>
            </a:endParaRPr>
          </a:p>
          <a:p>
            <a:pPr indent="0" lvl="0" marL="0" marR="0" rtl="0" algn="l">
              <a:spcBef>
                <a:spcPts val="800"/>
              </a:spcBef>
              <a:spcAft>
                <a:spcPts val="0"/>
              </a:spcAft>
              <a:buNone/>
            </a:pPr>
            <a:r>
              <a:rPr lang="fr-FR" sz="2000">
                <a:solidFill>
                  <a:schemeClr val="dk1"/>
                </a:solidFill>
                <a:latin typeface="Arial"/>
                <a:ea typeface="Arial"/>
                <a:cs typeface="Arial"/>
                <a:sym typeface="Arial"/>
              </a:rPr>
              <a:t>Le FOR ACC ne doit pas conseiller ni interpréter, mais créer les conditions pour que l’ apprenant règle lui même son problème.</a:t>
            </a:r>
            <a:endParaRPr/>
          </a:p>
          <a:p>
            <a:pPr indent="0" lvl="0" marL="0" marR="0" rtl="0" algn="l">
              <a:spcBef>
                <a:spcPts val="800"/>
              </a:spcBef>
              <a:spcAft>
                <a:spcPts val="0"/>
              </a:spcAft>
              <a:buNone/>
            </a:pPr>
            <a:r>
              <a:t/>
            </a:r>
            <a:endParaRPr sz="2000">
              <a:solidFill>
                <a:schemeClr val="dk1"/>
              </a:solidFill>
              <a:latin typeface="Arial"/>
              <a:ea typeface="Arial"/>
              <a:cs typeface="Arial"/>
              <a:sym typeface="Arial"/>
            </a:endParaRPr>
          </a:p>
          <a:p>
            <a:pPr indent="0" lvl="0" marL="0" marR="0" rtl="0" algn="l">
              <a:spcBef>
                <a:spcPts val="800"/>
              </a:spcBef>
              <a:spcAft>
                <a:spcPts val="0"/>
              </a:spcAft>
              <a:buNone/>
            </a:pPr>
            <a:r>
              <a:rPr lang="fr-FR" sz="2000">
                <a:solidFill>
                  <a:schemeClr val="dk1"/>
                </a:solidFill>
                <a:latin typeface="Arial"/>
                <a:ea typeface="Arial"/>
                <a:cs typeface="Arial"/>
                <a:sym typeface="Arial"/>
              </a:rPr>
              <a:t>La non-directivité</a:t>
            </a:r>
            <a:endParaRPr/>
          </a:p>
          <a:p>
            <a:pPr indent="0" lvl="0" marL="0" marR="0" rtl="0" algn="l">
              <a:spcBef>
                <a:spcPts val="800"/>
              </a:spcBef>
              <a:spcAft>
                <a:spcPts val="0"/>
              </a:spcAft>
              <a:buNone/>
            </a:pPr>
            <a:r>
              <a:rPr lang="fr-FR" sz="2000">
                <a:solidFill>
                  <a:schemeClr val="dk1"/>
                </a:solidFill>
                <a:latin typeface="Arial"/>
                <a:ea typeface="Arial"/>
                <a:cs typeface="Arial"/>
                <a:sym typeface="Arial"/>
              </a:rPr>
              <a:t>L'empathie</a:t>
            </a:r>
            <a:endParaRPr/>
          </a:p>
          <a:p>
            <a:pPr indent="0" lvl="0" marL="0" marR="0" rtl="0" algn="l">
              <a:spcBef>
                <a:spcPts val="800"/>
              </a:spcBef>
              <a:spcAft>
                <a:spcPts val="0"/>
              </a:spcAft>
              <a:buNone/>
            </a:pPr>
            <a:r>
              <a:rPr lang="fr-FR" sz="2000">
                <a:solidFill>
                  <a:schemeClr val="dk1"/>
                </a:solidFill>
                <a:latin typeface="Arial"/>
                <a:ea typeface="Arial"/>
                <a:cs typeface="Arial"/>
                <a:sym typeface="Arial"/>
              </a:rPr>
              <a:t>La bienveillance </a:t>
            </a:r>
            <a:endParaRPr/>
          </a:p>
          <a:p>
            <a:pPr indent="0" lvl="0" marL="0" marR="0" rtl="0" algn="l">
              <a:spcBef>
                <a:spcPts val="800"/>
              </a:spcBef>
              <a:spcAft>
                <a:spcPts val="0"/>
              </a:spcAft>
              <a:buNone/>
            </a:pPr>
            <a:r>
              <a:t/>
            </a:r>
            <a:endParaRPr sz="2000">
              <a:solidFill>
                <a:schemeClr val="dk1"/>
              </a:solidFill>
              <a:latin typeface="Arial"/>
              <a:ea typeface="Arial"/>
              <a:cs typeface="Arial"/>
              <a:sym typeface="Arial"/>
            </a:endParaRPr>
          </a:p>
          <a:p>
            <a:pPr indent="0" lvl="0" marL="0" marR="0" rtl="0" algn="l">
              <a:spcBef>
                <a:spcPts val="800"/>
              </a:spcBef>
              <a:spcAft>
                <a:spcPts val="0"/>
              </a:spcAft>
              <a:buNone/>
            </a:pPr>
            <a:r>
              <a:rPr lang="fr-FR" sz="2000">
                <a:solidFill>
                  <a:schemeClr val="dk1"/>
                </a:solidFill>
                <a:latin typeface="Arial"/>
                <a:ea typeface="Arial"/>
                <a:cs typeface="Arial"/>
                <a:sym typeface="Arial"/>
              </a:rPr>
              <a:t>Cette attitude d'acceptation inconditionnelle donne une chance d'exposer pleinement son propos.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500"/>
                                        <p:tgtEl>
                                          <p:spTgt spid="9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71"/>
          <p:cNvSpPr txBox="1"/>
          <p:nvPr>
            <p:ph type="title"/>
          </p:nvPr>
        </p:nvSpPr>
        <p:spPr>
          <a:xfrm>
            <a:off x="685800" y="620712"/>
            <a:ext cx="7770813" cy="5616599"/>
          </a:xfrm>
          <a:prstGeom prst="rect">
            <a:avLst/>
          </a:prstGeom>
          <a:noFill/>
          <a:ln>
            <a:noFill/>
          </a:ln>
        </p:spPr>
        <p:txBody>
          <a:bodyPr anchorCtr="0" anchor="ctr" bIns="46800" lIns="90000" spcFirstLastPara="1" rIns="90000" wrap="square" tIns="46800">
            <a:noAutofit/>
          </a:bodyPr>
          <a:lstStyle/>
          <a:p>
            <a:pPr indent="-227013" lvl="0" marL="457200" marR="0" rtl="0" algn="l">
              <a:spcBef>
                <a:spcPts val="0"/>
              </a:spcBef>
              <a:spcAft>
                <a:spcPts val="0"/>
              </a:spcAft>
              <a:buClr>
                <a:srgbClr val="000000"/>
              </a:buClr>
              <a:buSzPts val="2000"/>
              <a:buFont typeface="Arial"/>
              <a:buNone/>
            </a:pPr>
            <a:r>
              <a:rPr b="0" i="0" lang="fr-FR" sz="2000" u="none" cap="none" strike="noStrike">
                <a:solidFill>
                  <a:srgbClr val="000000"/>
                </a:solidFill>
                <a:latin typeface="Arial"/>
                <a:ea typeface="Arial"/>
                <a:cs typeface="Arial"/>
                <a:sym typeface="Arial"/>
              </a:rPr>
              <a:t>L'accueil : savoir accepter l'autre comme il est.</a:t>
            </a:r>
            <a:br>
              <a:rPr b="0" i="0" lang="fr-FR" sz="2000" u="none" cap="none" strike="noStrike">
                <a:solidFill>
                  <a:srgbClr val="000000"/>
                </a:solidFill>
                <a:latin typeface="Arial"/>
                <a:ea typeface="Arial"/>
                <a:cs typeface="Arial"/>
                <a:sym typeface="Arial"/>
              </a:rPr>
            </a:b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      Bien écouter, c’est d’abord être en EMPATHIE.</a:t>
            </a: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      Être centré sur ce que l'autre vit et non sur ce qu'il dit.</a:t>
            </a: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      Montrer à l'autre qu'on le respecte.</a:t>
            </a: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      Être un véritable miroir</a:t>
            </a:r>
            <a:br>
              <a:rPr b="0" i="0" lang="fr-FR" sz="2000" u="none" cap="none" strike="noStrike">
                <a:solidFill>
                  <a:srgbClr val="000000"/>
                </a:solidFill>
                <a:latin typeface="Arial"/>
                <a:ea typeface="Arial"/>
                <a:cs typeface="Arial"/>
                <a:sym typeface="Arial"/>
              </a:rPr>
            </a:b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Manifester une ATTITUDE COMPRÉHENSIVE.</a:t>
            </a: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      OBSERVER ce qui est exprimé involontairement.</a:t>
            </a:r>
            <a:br>
              <a:rPr b="0" i="0" lang="fr-FR"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p:txBody>
      </p:sp>
      <p:sp>
        <p:nvSpPr>
          <p:cNvPr id="923" name="Google Shape;923;p71"/>
          <p:cNvSpPr txBox="1"/>
          <p:nvPr/>
        </p:nvSpPr>
        <p:spPr>
          <a:xfrm>
            <a:off x="0" y="0"/>
            <a:ext cx="3057525" cy="431800"/>
          </a:xfrm>
          <a:prstGeom prst="rect">
            <a:avLst/>
          </a:prstGeom>
          <a:solidFill>
            <a:srgbClr val="00CC99"/>
          </a:solidFill>
          <a:ln cap="flat" cmpd="sng" w="25550">
            <a:solidFill>
              <a:srgbClr val="0095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000"/>
              <a:buFont typeface="Calibri"/>
              <a:buNone/>
            </a:pPr>
            <a:r>
              <a:rPr lang="fr-FR" sz="2000">
                <a:solidFill>
                  <a:srgbClr val="FFFFFF"/>
                </a:solidFill>
                <a:latin typeface="Calibri"/>
                <a:ea typeface="Calibri"/>
                <a:cs typeface="Calibri"/>
                <a:sym typeface="Calibri"/>
              </a:rPr>
              <a:t>L'ECOUTE ACTIVE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500"/>
                                        <p:tgtEl>
                                          <p:spTgt spid="9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72"/>
          <p:cNvSpPr txBox="1"/>
          <p:nvPr>
            <p:ph type="title"/>
          </p:nvPr>
        </p:nvSpPr>
        <p:spPr>
          <a:xfrm>
            <a:off x="685800" y="620712"/>
            <a:ext cx="7770813" cy="5616599"/>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Clr>
                <a:schemeClr val="lt1"/>
              </a:buClr>
              <a:buSzPts val="2000"/>
              <a:buFont typeface="Times New Roman"/>
              <a:buNone/>
            </a:pPr>
            <a:r>
              <a:t/>
            </a:r>
            <a:endParaRPr b="0" i="0" sz="2000" u="none" cap="none" strike="noStrike">
              <a:solidFill>
                <a:srgbClr val="000000"/>
              </a:solidFill>
              <a:latin typeface="Arial"/>
              <a:ea typeface="Arial"/>
              <a:cs typeface="Arial"/>
              <a:sym typeface="Arial"/>
            </a:endParaRPr>
          </a:p>
        </p:txBody>
      </p:sp>
      <p:sp>
        <p:nvSpPr>
          <p:cNvPr id="929" name="Google Shape;929;p72"/>
          <p:cNvSpPr txBox="1"/>
          <p:nvPr/>
        </p:nvSpPr>
        <p:spPr>
          <a:xfrm>
            <a:off x="0" y="0"/>
            <a:ext cx="3057525" cy="431800"/>
          </a:xfrm>
          <a:prstGeom prst="rect">
            <a:avLst/>
          </a:prstGeom>
          <a:solidFill>
            <a:srgbClr val="00CC99"/>
          </a:solidFill>
          <a:ln cap="flat" cmpd="sng" w="25550">
            <a:solidFill>
              <a:srgbClr val="0095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000"/>
              <a:buFont typeface="Calibri"/>
              <a:buNone/>
            </a:pPr>
            <a:r>
              <a:rPr lang="fr-FR" sz="2000">
                <a:solidFill>
                  <a:srgbClr val="FFFFFF"/>
                </a:solidFill>
                <a:latin typeface="Calibri"/>
                <a:ea typeface="Calibri"/>
                <a:cs typeface="Calibri"/>
                <a:sym typeface="Calibri"/>
              </a:rPr>
              <a:t>L'ECOUTE ACTIVE</a:t>
            </a:r>
            <a:endParaRPr/>
          </a:p>
        </p:txBody>
      </p:sp>
      <p:pic>
        <p:nvPicPr>
          <p:cNvPr id="930" name="Google Shape;930;p72"/>
          <p:cNvPicPr preferRelativeResize="0"/>
          <p:nvPr/>
        </p:nvPicPr>
        <p:blipFill rotWithShape="1">
          <a:blip r:embed="rId3">
            <a:alphaModFix/>
          </a:blip>
          <a:srcRect b="0" l="0" r="0" t="0"/>
          <a:stretch/>
        </p:blipFill>
        <p:spPr>
          <a:xfrm>
            <a:off x="790377" y="1268760"/>
            <a:ext cx="8064896" cy="40324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500"/>
                                        <p:tgtEl>
                                          <p:spTgt spid="9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73"/>
          <p:cNvSpPr txBox="1"/>
          <p:nvPr>
            <p:ph type="title"/>
          </p:nvPr>
        </p:nvSpPr>
        <p:spPr>
          <a:xfrm>
            <a:off x="685800" y="620712"/>
            <a:ext cx="7770813" cy="5616599"/>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Clr>
                <a:srgbClr val="000000"/>
              </a:buClr>
              <a:buSzPts val="2000"/>
              <a:buFont typeface="Arial"/>
              <a:buNone/>
            </a:pPr>
            <a:r>
              <a:rPr b="0" i="0" lang="fr-FR" sz="2000" u="none" cap="none" strike="noStrike">
                <a:solidFill>
                  <a:srgbClr val="000000"/>
                </a:solidFill>
                <a:latin typeface="Arial"/>
                <a:ea typeface="Arial"/>
                <a:cs typeface="Arial"/>
                <a:sym typeface="Arial"/>
              </a:rPr>
              <a:t>Elle permet à celui qui écoute d'intérioriser ce qui a été dit, car il le redit avec ses propres mots, d'une manière personnalisée.</a:t>
            </a:r>
            <a:br>
              <a:rPr b="0" i="0" lang="fr-FR" sz="2000" u="none" cap="none" strike="noStrike">
                <a:solidFill>
                  <a:srgbClr val="000000"/>
                </a:solidFill>
                <a:latin typeface="Arial"/>
                <a:ea typeface="Arial"/>
                <a:cs typeface="Arial"/>
                <a:sym typeface="Arial"/>
              </a:rPr>
            </a:b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Elle permet à chacun de mieux comprendre et mémoriser, car elle offre une répétition.  </a:t>
            </a:r>
            <a:br>
              <a:rPr b="0" i="0" lang="fr-FR" sz="2000" u="none" cap="none" strike="noStrike">
                <a:solidFill>
                  <a:srgbClr val="000000"/>
                </a:solidFill>
                <a:latin typeface="Arial"/>
                <a:ea typeface="Arial"/>
                <a:cs typeface="Arial"/>
                <a:sym typeface="Arial"/>
              </a:rPr>
            </a:b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Elle permet au débat d'avancer car elle constitue une synthèse partielle.  </a:t>
            </a:r>
            <a:br>
              <a:rPr b="0" i="0" lang="fr-FR" sz="2000" u="none" cap="none" strike="noStrike">
                <a:solidFill>
                  <a:srgbClr val="000000"/>
                </a:solidFill>
                <a:latin typeface="Arial"/>
                <a:ea typeface="Arial"/>
                <a:cs typeface="Arial"/>
                <a:sym typeface="Arial"/>
              </a:rPr>
            </a:b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Elle donne à l'autre un droit de réponse pour rectifier ou nuancer.  </a:t>
            </a:r>
            <a:br>
              <a:rPr b="0" i="0" lang="fr-FR" sz="2000" u="none" cap="none" strike="noStrike">
                <a:solidFill>
                  <a:srgbClr val="000000"/>
                </a:solidFill>
                <a:latin typeface="Arial"/>
                <a:ea typeface="Arial"/>
                <a:cs typeface="Arial"/>
                <a:sym typeface="Arial"/>
              </a:rPr>
            </a:b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Elle amène l'autre à prendre du recul par rapport à ce qu'il dit.</a:t>
            </a:r>
            <a:br>
              <a:rPr b="0" i="0" lang="fr-FR" sz="2000" u="none" cap="none" strike="noStrike">
                <a:solidFill>
                  <a:srgbClr val="000000"/>
                </a:solidFill>
                <a:latin typeface="Arial"/>
                <a:ea typeface="Arial"/>
                <a:cs typeface="Arial"/>
                <a:sym typeface="Arial"/>
              </a:rPr>
            </a:b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Elle permet de valoriser l'essentiel dans le propos de l'interlocuteur.</a:t>
            </a:r>
            <a:br>
              <a:rPr b="0" i="0" lang="fr-FR"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p:txBody>
      </p:sp>
      <p:sp>
        <p:nvSpPr>
          <p:cNvPr id="936" name="Google Shape;936;p73"/>
          <p:cNvSpPr txBox="1"/>
          <p:nvPr/>
        </p:nvSpPr>
        <p:spPr>
          <a:xfrm>
            <a:off x="0" y="0"/>
            <a:ext cx="3057525" cy="431800"/>
          </a:xfrm>
          <a:prstGeom prst="rect">
            <a:avLst/>
          </a:prstGeom>
          <a:solidFill>
            <a:srgbClr val="00CC99"/>
          </a:solidFill>
          <a:ln cap="flat" cmpd="sng" w="25550">
            <a:solidFill>
              <a:srgbClr val="0095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000"/>
              <a:buFont typeface="Calibri"/>
              <a:buNone/>
            </a:pPr>
            <a:r>
              <a:rPr lang="fr-FR" sz="2000">
                <a:solidFill>
                  <a:srgbClr val="FFFFFF"/>
                </a:solidFill>
                <a:latin typeface="Calibri"/>
                <a:ea typeface="Calibri"/>
                <a:cs typeface="Calibri"/>
                <a:sym typeface="Calibri"/>
              </a:rPr>
              <a:t>L'ECOUTE ACTIVE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500"/>
                                        <p:tgtEl>
                                          <p:spTgt spid="9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pic>
        <p:nvPicPr>
          <p:cNvPr id="941" name="Google Shape;941;p74"/>
          <p:cNvPicPr preferRelativeResize="0"/>
          <p:nvPr/>
        </p:nvPicPr>
        <p:blipFill rotWithShape="1">
          <a:blip r:embed="rId4">
            <a:alphaModFix/>
          </a:blip>
          <a:srcRect b="0" l="0" r="0" t="0"/>
          <a:stretch/>
        </p:blipFill>
        <p:spPr>
          <a:xfrm>
            <a:off x="942975" y="769938"/>
            <a:ext cx="6400800" cy="5638800"/>
          </a:xfrm>
          <a:prstGeom prst="rect">
            <a:avLst/>
          </a:prstGeom>
          <a:noFill/>
          <a:ln>
            <a:noFill/>
          </a:ln>
        </p:spPr>
      </p:pic>
      <p:sp>
        <p:nvSpPr>
          <p:cNvPr id="942" name="Google Shape;942;p74"/>
          <p:cNvSpPr txBox="1"/>
          <p:nvPr/>
        </p:nvSpPr>
        <p:spPr>
          <a:xfrm>
            <a:off x="0" y="0"/>
            <a:ext cx="2736850" cy="398463"/>
          </a:xfrm>
          <a:prstGeom prst="rect">
            <a:avLst/>
          </a:prstGeom>
          <a:solidFill>
            <a:srgbClr val="4F81BD"/>
          </a:solidFill>
          <a:ln cap="sq" cmpd="sng" w="25550">
            <a:solidFill>
              <a:srgbClr val="385D8A"/>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ctr">
              <a:lnSpc>
                <a:spcPct val="80000"/>
              </a:lnSpc>
              <a:spcBef>
                <a:spcPts val="0"/>
              </a:spcBef>
              <a:spcAft>
                <a:spcPts val="0"/>
              </a:spcAft>
              <a:buClr>
                <a:srgbClr val="FFFFFF"/>
              </a:buClr>
              <a:buSzPts val="1200"/>
              <a:buFont typeface="Calibri"/>
              <a:buNone/>
            </a:pPr>
            <a:r>
              <a:rPr lang="fr-FR" sz="1200">
                <a:solidFill>
                  <a:srgbClr val="FFFFFF"/>
                </a:solidFill>
                <a:latin typeface="Calibri"/>
                <a:ea typeface="Calibri"/>
                <a:cs typeface="Calibri"/>
                <a:sym typeface="Calibri"/>
              </a:rPr>
              <a:t>L'Empathie et écoute active</a:t>
            </a:r>
            <a:endParaRPr/>
          </a:p>
        </p:txBody>
      </p:sp>
      <p:sp>
        <p:nvSpPr>
          <p:cNvPr id="943" name="Google Shape;943;p74"/>
          <p:cNvSpPr txBox="1"/>
          <p:nvPr/>
        </p:nvSpPr>
        <p:spPr>
          <a:xfrm>
            <a:off x="7597775" y="6597650"/>
            <a:ext cx="1584325" cy="287338"/>
          </a:xfrm>
          <a:prstGeom prst="rect">
            <a:avLst/>
          </a:prstGeom>
          <a:solidFill>
            <a:srgbClr val="4F81BD"/>
          </a:solidFill>
          <a:ln cap="sq" cmpd="sng" w="25550">
            <a:solidFill>
              <a:srgbClr val="385D8A"/>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Clr>
                <a:srgbClr val="FFFFFF"/>
              </a:buClr>
              <a:buSzPts val="1400"/>
              <a:buFont typeface="Calibri"/>
              <a:buNone/>
            </a:pPr>
            <a:r>
              <a:rPr lang="fr-FR" sz="1400">
                <a:solidFill>
                  <a:srgbClr val="FFFFFF"/>
                </a:solidFill>
                <a:latin typeface="Calibri"/>
                <a:ea typeface="Calibri"/>
                <a:cs typeface="Calibri"/>
                <a:sym typeface="Calibri"/>
              </a:rPr>
              <a:t>FOR ACC – FOR CO</a:t>
            </a:r>
            <a:endParaRPr/>
          </a:p>
        </p:txBody>
      </p:sp>
      <p:sp>
        <p:nvSpPr>
          <p:cNvPr id="944" name="Google Shape;944;p74"/>
          <p:cNvSpPr txBox="1"/>
          <p:nvPr/>
        </p:nvSpPr>
        <p:spPr>
          <a:xfrm>
            <a:off x="5867400" y="6700838"/>
            <a:ext cx="2087563" cy="185737"/>
          </a:xfrm>
          <a:prstGeom prst="rect">
            <a:avLst/>
          </a:prstGeom>
          <a:noFill/>
          <a:ln>
            <a:noFill/>
          </a:ln>
        </p:spPr>
        <p:txBody>
          <a:bodyPr anchorCtr="0" anchor="t" bIns="46800" lIns="90000" spcFirstLastPara="1" rIns="90000" wrap="square" tIns="46800">
            <a:spAutoFit/>
          </a:bodyPr>
          <a:lstStyle/>
          <a:p>
            <a:pPr indent="0" lvl="0" marL="0" marR="0" rtl="0" algn="l">
              <a:spcBef>
                <a:spcPts val="0"/>
              </a:spcBef>
              <a:spcAft>
                <a:spcPts val="0"/>
              </a:spcAft>
              <a:buClr>
                <a:srgbClr val="000000"/>
              </a:buClr>
              <a:buSzPts val="600"/>
              <a:buFont typeface="Calibri"/>
              <a:buNone/>
            </a:pPr>
            <a:r>
              <a:rPr lang="fr-FR" sz="600">
                <a:solidFill>
                  <a:srgbClr val="000000"/>
                </a:solidFill>
                <a:latin typeface="Calibri"/>
                <a:ea typeface="Calibri"/>
                <a:cs typeface="Calibri"/>
                <a:sym typeface="Calibri"/>
              </a:rPr>
              <a:t>copyright LE HENAFF(c) 2018, tout droits réservés</a:t>
            </a:r>
            <a:endParaRPr/>
          </a:p>
        </p:txBody>
      </p:sp>
      <p:graphicFrame>
        <p:nvGraphicFramePr>
          <p:cNvPr id="945" name="Google Shape;945;p74"/>
          <p:cNvGraphicFramePr/>
          <p:nvPr/>
        </p:nvGraphicFramePr>
        <p:xfrm>
          <a:off x="2874963" y="-465138"/>
          <a:ext cx="6129337" cy="904876"/>
        </p:xfrm>
        <a:graphic>
          <a:graphicData uri="http://schemas.openxmlformats.org/presentationml/2006/ole">
            <mc:AlternateContent>
              <mc:Choice Requires="v">
                <p:oleObj r:id="rId5" imgH="904876" imgW="6129337" progId="" spid="_x0000_s1">
                  <p:embed/>
                </p:oleObj>
              </mc:Choice>
              <mc:Fallback>
                <p:oleObj r:id="rId6" imgH="904876" imgW="6129337" progId="">
                  <p:embed/>
                  <p:pic>
                    <p:nvPicPr>
                      <p:cNvPr id="945" name="Google Shape;945;p74"/>
                      <p:cNvPicPr preferRelativeResize="0"/>
                      <p:nvPr/>
                    </p:nvPicPr>
                    <p:blipFill rotWithShape="1">
                      <a:blip r:embed="rId7">
                        <a:alphaModFix/>
                      </a:blip>
                      <a:srcRect b="0" l="0" r="0" t="0"/>
                      <a:stretch/>
                    </p:blipFill>
                    <p:spPr>
                      <a:xfrm>
                        <a:off x="2874963" y="-465138"/>
                        <a:ext cx="6129337" cy="904876"/>
                      </a:xfrm>
                      <a:prstGeom prst="rect">
                        <a:avLst/>
                      </a:prstGeom>
                      <a:noFill/>
                      <a:ln>
                        <a:noFill/>
                      </a:ln>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pic>
        <p:nvPicPr>
          <p:cNvPr id="950" name="Google Shape;950;p75"/>
          <p:cNvPicPr preferRelativeResize="0"/>
          <p:nvPr/>
        </p:nvPicPr>
        <p:blipFill rotWithShape="1">
          <a:blip r:embed="rId3">
            <a:alphaModFix/>
          </a:blip>
          <a:srcRect b="0" l="0" r="0" t="0"/>
          <a:stretch/>
        </p:blipFill>
        <p:spPr>
          <a:xfrm>
            <a:off x="3762375" y="2484438"/>
            <a:ext cx="5237163" cy="2160587"/>
          </a:xfrm>
          <a:prstGeom prst="rect">
            <a:avLst/>
          </a:prstGeom>
          <a:noFill/>
          <a:ln>
            <a:noFill/>
          </a:ln>
        </p:spPr>
      </p:pic>
      <p:sp>
        <p:nvSpPr>
          <p:cNvPr id="951" name="Google Shape;951;p75"/>
          <p:cNvSpPr txBox="1"/>
          <p:nvPr/>
        </p:nvSpPr>
        <p:spPr>
          <a:xfrm>
            <a:off x="5975350" y="898525"/>
            <a:ext cx="2736850" cy="398463"/>
          </a:xfrm>
          <a:prstGeom prst="rect">
            <a:avLst/>
          </a:prstGeom>
          <a:solidFill>
            <a:srgbClr val="4F81BD"/>
          </a:solidFill>
          <a:ln cap="sq" cmpd="sng" w="25550">
            <a:solidFill>
              <a:srgbClr val="385D8A"/>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ctr">
              <a:lnSpc>
                <a:spcPct val="80000"/>
              </a:lnSpc>
              <a:spcBef>
                <a:spcPts val="0"/>
              </a:spcBef>
              <a:spcAft>
                <a:spcPts val="0"/>
              </a:spcAft>
              <a:buClr>
                <a:srgbClr val="FFFFFF"/>
              </a:buClr>
              <a:buSzPts val="1200"/>
              <a:buFont typeface="Calibri"/>
              <a:buNone/>
            </a:pPr>
            <a:r>
              <a:rPr lang="fr-FR" sz="1200">
                <a:solidFill>
                  <a:srgbClr val="FFFFFF"/>
                </a:solidFill>
                <a:latin typeface="Calibri"/>
                <a:ea typeface="Calibri"/>
                <a:cs typeface="Calibri"/>
                <a:sym typeface="Calibri"/>
              </a:rPr>
              <a:t>L'Empathie</a:t>
            </a:r>
            <a:endParaRPr/>
          </a:p>
        </p:txBody>
      </p:sp>
      <p:sp>
        <p:nvSpPr>
          <p:cNvPr id="952" name="Google Shape;952;p75"/>
          <p:cNvSpPr txBox="1"/>
          <p:nvPr/>
        </p:nvSpPr>
        <p:spPr>
          <a:xfrm>
            <a:off x="5867400" y="6700838"/>
            <a:ext cx="2087563" cy="185737"/>
          </a:xfrm>
          <a:prstGeom prst="rect">
            <a:avLst/>
          </a:prstGeom>
          <a:noFill/>
          <a:ln>
            <a:noFill/>
          </a:ln>
        </p:spPr>
        <p:txBody>
          <a:bodyPr anchorCtr="0" anchor="t" bIns="46800" lIns="90000" spcFirstLastPara="1" rIns="90000" wrap="square" tIns="46800">
            <a:spAutoFit/>
          </a:bodyPr>
          <a:lstStyle/>
          <a:p>
            <a:pPr indent="0" lvl="0" marL="0" marR="0" rtl="0" algn="l">
              <a:spcBef>
                <a:spcPts val="0"/>
              </a:spcBef>
              <a:spcAft>
                <a:spcPts val="0"/>
              </a:spcAft>
              <a:buClr>
                <a:srgbClr val="000000"/>
              </a:buClr>
              <a:buSzPts val="600"/>
              <a:buFont typeface="Calibri"/>
              <a:buNone/>
            </a:pPr>
            <a:r>
              <a:rPr lang="fr-FR" sz="600">
                <a:solidFill>
                  <a:srgbClr val="000000"/>
                </a:solidFill>
                <a:latin typeface="Calibri"/>
                <a:ea typeface="Calibri"/>
                <a:cs typeface="Calibri"/>
                <a:sym typeface="Calibri"/>
              </a:rPr>
              <a:t>copyright LE HENAFF(c) 2018, tout droits réservés</a:t>
            </a:r>
            <a:endParaRPr/>
          </a:p>
        </p:txBody>
      </p:sp>
      <p:sp>
        <p:nvSpPr>
          <p:cNvPr id="953" name="Google Shape;953;p75"/>
          <p:cNvSpPr txBox="1"/>
          <p:nvPr/>
        </p:nvSpPr>
        <p:spPr>
          <a:xfrm>
            <a:off x="7596188" y="6597650"/>
            <a:ext cx="1584325" cy="287338"/>
          </a:xfrm>
          <a:prstGeom prst="rect">
            <a:avLst/>
          </a:prstGeom>
          <a:solidFill>
            <a:srgbClr val="4F81BD"/>
          </a:solidFill>
          <a:ln cap="sq" cmpd="sng" w="25550">
            <a:solidFill>
              <a:srgbClr val="385D8A"/>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Clr>
                <a:srgbClr val="FFFFFF"/>
              </a:buClr>
              <a:buSzPts val="1400"/>
              <a:buFont typeface="Calibri"/>
              <a:buNone/>
            </a:pPr>
            <a:r>
              <a:rPr lang="fr-FR" sz="1400">
                <a:solidFill>
                  <a:srgbClr val="FFFFFF"/>
                </a:solidFill>
                <a:latin typeface="Calibri"/>
                <a:ea typeface="Calibri"/>
                <a:cs typeface="Calibri"/>
                <a:sym typeface="Calibri"/>
              </a:rPr>
              <a:t>FOR ACC – FOR CO</a:t>
            </a:r>
            <a:endParaRPr/>
          </a:p>
        </p:txBody>
      </p:sp>
      <p:pic>
        <p:nvPicPr>
          <p:cNvPr id="954" name="Google Shape;954;p75"/>
          <p:cNvPicPr preferRelativeResize="0"/>
          <p:nvPr/>
        </p:nvPicPr>
        <p:blipFill rotWithShape="1">
          <a:blip r:embed="rId4">
            <a:alphaModFix/>
          </a:blip>
          <a:srcRect b="0" l="0" r="0" t="0"/>
          <a:stretch/>
        </p:blipFill>
        <p:spPr>
          <a:xfrm>
            <a:off x="612775" y="2101850"/>
            <a:ext cx="2652713" cy="2649538"/>
          </a:xfrm>
          <a:prstGeom prst="rect">
            <a:avLst/>
          </a:prstGeom>
          <a:noFill/>
          <a:ln>
            <a:noFill/>
          </a:ln>
        </p:spPr>
      </p:pic>
      <p:pic>
        <p:nvPicPr>
          <p:cNvPr id="955" name="Google Shape;955;p75"/>
          <p:cNvPicPr preferRelativeResize="0"/>
          <p:nvPr/>
        </p:nvPicPr>
        <p:blipFill rotWithShape="1">
          <a:blip r:embed="rId5">
            <a:alphaModFix/>
          </a:blip>
          <a:srcRect b="0" l="0" r="0" t="0"/>
          <a:stretch/>
        </p:blipFill>
        <p:spPr>
          <a:xfrm>
            <a:off x="179388" y="4716463"/>
            <a:ext cx="5094287" cy="2016125"/>
          </a:xfrm>
          <a:prstGeom prst="rect">
            <a:avLst/>
          </a:prstGeom>
          <a:noFill/>
          <a:ln>
            <a:noFill/>
          </a:ln>
        </p:spPr>
      </p:pic>
      <p:pic>
        <p:nvPicPr>
          <p:cNvPr id="956" name="Google Shape;956;p75"/>
          <p:cNvPicPr preferRelativeResize="0"/>
          <p:nvPr/>
        </p:nvPicPr>
        <p:blipFill rotWithShape="1">
          <a:blip r:embed="rId6">
            <a:alphaModFix/>
          </a:blip>
          <a:srcRect b="0" l="0" r="0" t="0"/>
          <a:stretch/>
        </p:blipFill>
        <p:spPr>
          <a:xfrm>
            <a:off x="144463" y="131763"/>
            <a:ext cx="5327650" cy="2244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6"/>
                                        </p:tgtEl>
                                        <p:attrNameLst>
                                          <p:attrName>style.visibility</p:attrName>
                                        </p:attrNameLst>
                                      </p:cBhvr>
                                      <p:to>
                                        <p:strVal val="visible"/>
                                      </p:to>
                                    </p:set>
                                    <p:animEffect filter="fade" transition="in">
                                      <p:cBhvr>
                                        <p:cTn dur="500"/>
                                        <p:tgtEl>
                                          <p:spTgt spid="9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500"/>
                                        <p:tgtEl>
                                          <p:spTgt spid="9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500"/>
                                        <p:tgtEl>
                                          <p:spTgt spid="9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4"/>
                                        </p:tgtEl>
                                        <p:attrNameLst>
                                          <p:attrName>style.visibility</p:attrName>
                                        </p:attrNameLst>
                                      </p:cBhvr>
                                      <p:to>
                                        <p:strVal val="visible"/>
                                      </p:to>
                                    </p:set>
                                    <p:animEffect filter="fade" transition="in">
                                      <p:cBhvr>
                                        <p:cTn dur="500"/>
                                        <p:tgtEl>
                                          <p:spTgt spid="9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pic>
        <p:nvPicPr>
          <p:cNvPr id="961" name="Google Shape;961;p76"/>
          <p:cNvPicPr preferRelativeResize="0"/>
          <p:nvPr>
            <p:ph idx="1" type="body"/>
          </p:nvPr>
        </p:nvPicPr>
        <p:blipFill rotWithShape="1">
          <a:blip r:embed="rId3">
            <a:alphaModFix/>
          </a:blip>
          <a:srcRect b="0" l="0" r="0" t="0"/>
          <a:stretch/>
        </p:blipFill>
        <p:spPr>
          <a:xfrm>
            <a:off x="755576" y="1557409"/>
            <a:ext cx="7560840" cy="3483221"/>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pic>
        <p:nvPicPr>
          <p:cNvPr id="966" name="Google Shape;966;p77"/>
          <p:cNvPicPr preferRelativeResize="0"/>
          <p:nvPr/>
        </p:nvPicPr>
        <p:blipFill rotWithShape="1">
          <a:blip r:embed="rId3">
            <a:alphaModFix/>
          </a:blip>
          <a:srcRect b="0" l="0" r="0" t="0"/>
          <a:stretch/>
        </p:blipFill>
        <p:spPr>
          <a:xfrm>
            <a:off x="0" y="348380"/>
            <a:ext cx="9144000" cy="616124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78"/>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r>
              <a:rPr b="1" lang="fr-FR" sz="9600">
                <a:solidFill>
                  <a:srgbClr val="FF0000"/>
                </a:solidFill>
              </a:rPr>
              <a:t>L’évaluation</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79"/>
          <p:cNvSpPr txBox="1"/>
          <p:nvPr>
            <p:ph type="title"/>
          </p:nvPr>
        </p:nvSpPr>
        <p:spPr>
          <a:xfrm>
            <a:off x="457200" y="274638"/>
            <a:ext cx="8229600" cy="1143000"/>
          </a:xfrm>
          <a:prstGeom prst="rect">
            <a:avLst/>
          </a:prstGeom>
          <a:solidFill>
            <a:srgbClr val="FFFF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b="1" lang="fr-FR">
                <a:solidFill>
                  <a:srgbClr val="FF0000"/>
                </a:solidFill>
              </a:rPr>
              <a:t>L’évaluation</a:t>
            </a:r>
            <a:endParaRPr/>
          </a:p>
        </p:txBody>
      </p:sp>
      <p:sp>
        <p:nvSpPr>
          <p:cNvPr id="977" name="Google Shape;977;p79"/>
          <p:cNvSpPr/>
          <p:nvPr/>
        </p:nvSpPr>
        <p:spPr>
          <a:xfrm>
            <a:off x="609600" y="1844824"/>
            <a:ext cx="7922840"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a:t>
            </a:r>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Activité de découverte</a:t>
            </a:r>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	</a:t>
            </a:r>
            <a:r>
              <a:rPr b="0" i="0" lang="fr-FR" sz="1800" u="none" cap="none" strike="noStrike">
                <a:solidFill>
                  <a:srgbClr val="FF0000"/>
                </a:solidFill>
                <a:latin typeface="Calibri"/>
                <a:ea typeface="Calibri"/>
                <a:cs typeface="Calibri"/>
                <a:sym typeface="Calibri"/>
              </a:rPr>
              <a:t>vidéo le feu de bus   </a:t>
            </a:r>
            <a:r>
              <a:rPr b="0" i="0" lang="fr-FR" sz="1000" u="sng" cap="none" strike="noStrike">
                <a:solidFill>
                  <a:srgbClr val="FF0000"/>
                </a:solidFill>
                <a:latin typeface="Calibri"/>
                <a:ea typeface="Calibri"/>
                <a:cs typeface="Calibri"/>
                <a:sym typeface="Calibri"/>
                <a:hlinkClick r:id="rId3">
                  <a:extLst>
                    <a:ext uri="{A12FA001-AC4F-418D-AE19-62706E023703}">
                      <ahyp:hlinkClr val="tx"/>
                    </a:ext>
                  </a:extLst>
                </a:hlinkClick>
              </a:rPr>
              <a:t>VIDEO - Feu de bus.mp4</a:t>
            </a:r>
            <a:endParaRPr b="0" i="0" sz="1000" u="none" cap="none" strike="noStrike">
              <a:solidFill>
                <a:srgbClr val="FF0000"/>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Sur Wooclap </a:t>
            </a:r>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	exercice sur les représentations </a:t>
            </a:r>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Synthèse par les COFOR</a:t>
            </a:r>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	L’autoévaluation accompagnée</a:t>
            </a:r>
            <a:endParaRPr/>
          </a:p>
          <a:p>
            <a:pPr indent="0" lvl="3" marL="13716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Comment as-tu vécu la MSP ? </a:t>
            </a:r>
            <a:endParaRPr/>
          </a:p>
          <a:p>
            <a:pPr indent="0" lvl="2" marL="9144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         OAD = savoir agir, observer analyser, décider, contrôle des actions</a:t>
            </a:r>
            <a:endParaRPr/>
          </a:p>
          <a:p>
            <a:pPr indent="0" lvl="1" marL="45720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 	</a:t>
            </a:r>
            <a:r>
              <a:rPr b="0" i="0" lang="fr-FR" sz="1800" u="none" cap="none" strike="noStrike">
                <a:solidFill>
                  <a:srgbClr val="FF0000"/>
                </a:solidFill>
                <a:latin typeface="Calibri"/>
                <a:ea typeface="Calibri"/>
                <a:cs typeface="Calibri"/>
                <a:sym typeface="Calibri"/>
              </a:rPr>
              <a:t>Vidéo effet tunnel  </a:t>
            </a:r>
            <a:r>
              <a:rPr b="0" i="0" lang="fr-FR" sz="1000" u="sng" cap="none" strike="noStrike">
                <a:solidFill>
                  <a:srgbClr val="FF0000"/>
                </a:solidFill>
                <a:latin typeface="Calibri"/>
                <a:ea typeface="Calibri"/>
                <a:cs typeface="Calibri"/>
                <a:sym typeface="Calibri"/>
                <a:hlinkClick r:id="rId4">
                  <a:extLst>
                    <a:ext uri="{A12FA001-AC4F-418D-AE19-62706E023703}">
                      <ahyp:hlinkClr val="tx"/>
                    </a:ext>
                  </a:extLst>
                </a:hlinkClick>
              </a:rPr>
              <a:t>VIDEO- EFFET TUNNEL CONCENTRATION ! Combien de passes de ballon se fait l' équipe.mp4</a:t>
            </a:r>
            <a:endParaRPr b="0" i="0" sz="1000" u="none" cap="none" strike="noStrike">
              <a:solidFill>
                <a:srgbClr val="FF0000"/>
              </a:solidFill>
              <a:latin typeface="Calibri"/>
              <a:ea typeface="Calibri"/>
              <a:cs typeface="Calibri"/>
              <a:sym typeface="Calibri"/>
            </a:endParaRPr>
          </a:p>
          <a:p>
            <a:pPr indent="0" lvl="1" marL="457200" marR="0" rtl="0" algn="l">
              <a:spcBef>
                <a:spcPts val="0"/>
              </a:spcBef>
              <a:spcAft>
                <a:spcPts val="0"/>
              </a:spcAft>
              <a:buNone/>
            </a:pPr>
            <a:r>
              <a:rPr b="0" i="0" lang="fr-FR" sz="1800" u="none" cap="none" strike="noStrike">
                <a:solidFill>
                  <a:srgbClr val="FF0000"/>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r>
              <a:rPr b="1" lang="fr-FR" sz="9600">
                <a:solidFill>
                  <a:srgbClr val="FF0000"/>
                </a:solidFill>
              </a:rPr>
              <a:t>ACTIVITE 3 </a:t>
            </a:r>
            <a:r>
              <a:rPr b="1" lang="fr-FR" sz="8000">
                <a:solidFill>
                  <a:srgbClr val="FF0000"/>
                </a:solidFill>
                <a:latin typeface="Arial Narrow"/>
                <a:ea typeface="Arial Narrow"/>
                <a:cs typeface="Arial Narrow"/>
                <a:sym typeface="Arial Narrow"/>
              </a:rPr>
              <a:t>NEUROSCIENCES</a:t>
            </a:r>
            <a:endParaRPr b="1" sz="8000">
              <a:solidFill>
                <a:srgbClr val="FF0000"/>
              </a:solidFill>
              <a:latin typeface="Arial Narrow"/>
              <a:ea typeface="Arial Narrow"/>
              <a:cs typeface="Arial Narrow"/>
              <a:sym typeface="Arial Narrow"/>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fr-FR"/>
              <a:t>                                       </a:t>
            </a:r>
            <a:endParaRPr/>
          </a:p>
        </p:txBody>
      </p:sp>
      <p:pic>
        <p:nvPicPr>
          <p:cNvPr id="983" name="Google Shape;983;p80"/>
          <p:cNvPicPr preferRelativeResize="0"/>
          <p:nvPr>
            <p:ph idx="1" type="body"/>
          </p:nvPr>
        </p:nvPicPr>
        <p:blipFill rotWithShape="1">
          <a:blip r:embed="rId3">
            <a:alphaModFix/>
          </a:blip>
          <a:srcRect b="0" l="0" r="0" t="0"/>
          <a:stretch/>
        </p:blipFill>
        <p:spPr>
          <a:xfrm>
            <a:off x="2267744" y="260648"/>
            <a:ext cx="4824536" cy="6403827"/>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81"/>
          <p:cNvSpPr txBox="1"/>
          <p:nvPr/>
        </p:nvSpPr>
        <p:spPr>
          <a:xfrm>
            <a:off x="683568" y="2339588"/>
            <a:ext cx="1440160" cy="369332"/>
          </a:xfrm>
          <a:prstGeom prst="rect">
            <a:avLst/>
          </a:prstGeom>
          <a:solidFill>
            <a:schemeClr val="accent6"/>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Capacités</a:t>
            </a:r>
            <a:endParaRPr/>
          </a:p>
        </p:txBody>
      </p:sp>
      <p:sp>
        <p:nvSpPr>
          <p:cNvPr id="990" name="Google Shape;990;p81"/>
          <p:cNvSpPr txBox="1"/>
          <p:nvPr/>
        </p:nvSpPr>
        <p:spPr>
          <a:xfrm>
            <a:off x="3995936" y="2339588"/>
            <a:ext cx="1656184" cy="369332"/>
          </a:xfrm>
          <a:prstGeom prst="rect">
            <a:avLst/>
          </a:prstGeom>
          <a:solidFill>
            <a:schemeClr val="accent6"/>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Compétences</a:t>
            </a:r>
            <a:endParaRPr/>
          </a:p>
        </p:txBody>
      </p:sp>
      <p:sp>
        <p:nvSpPr>
          <p:cNvPr id="991" name="Google Shape;991;p81"/>
          <p:cNvSpPr txBox="1"/>
          <p:nvPr/>
        </p:nvSpPr>
        <p:spPr>
          <a:xfrm>
            <a:off x="2195736" y="6300028"/>
            <a:ext cx="4290863" cy="369332"/>
          </a:xfrm>
          <a:prstGeom prst="rect">
            <a:avLst/>
          </a:prstGeom>
          <a:solidFill>
            <a:schemeClr val="accent6"/>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Quel environnement d’apprentissage ?</a:t>
            </a:r>
            <a:endParaRPr/>
          </a:p>
        </p:txBody>
      </p:sp>
      <p:sp>
        <p:nvSpPr>
          <p:cNvPr id="992" name="Google Shape;992;p81"/>
          <p:cNvSpPr txBox="1"/>
          <p:nvPr/>
        </p:nvSpPr>
        <p:spPr>
          <a:xfrm>
            <a:off x="164704" y="2776860"/>
            <a:ext cx="2535088"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Savoirs : connaissances</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Savoirs  Faire : habiletés</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Savoirs être: attitude</a:t>
            </a:r>
            <a:endParaRPr/>
          </a:p>
          <a:p>
            <a:pPr indent="0" lvl="0" marL="0" marR="0" rtl="0" algn="ctr">
              <a:spcBef>
                <a:spcPts val="0"/>
              </a:spcBef>
              <a:spcAft>
                <a:spcPts val="0"/>
              </a:spcAft>
              <a:buNone/>
            </a:pPr>
            <a:r>
              <a:rPr b="1" lang="fr-FR" sz="18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Vécus</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Expérience</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Culture</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a:t>
            </a:r>
            <a:endParaRPr/>
          </a:p>
        </p:txBody>
      </p:sp>
      <p:sp>
        <p:nvSpPr>
          <p:cNvPr id="993" name="Google Shape;993;p81"/>
          <p:cNvSpPr/>
          <p:nvPr/>
        </p:nvSpPr>
        <p:spPr>
          <a:xfrm>
            <a:off x="1259632" y="5053826"/>
            <a:ext cx="108012" cy="319390"/>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4" name="Google Shape;994;p81"/>
          <p:cNvSpPr/>
          <p:nvPr/>
        </p:nvSpPr>
        <p:spPr>
          <a:xfrm rot="5400000">
            <a:off x="1079612" y="3825044"/>
            <a:ext cx="432047" cy="2376264"/>
          </a:xfrm>
          <a:prstGeom prst="rightBrace">
            <a:avLst>
              <a:gd fmla="val 8333" name="adj1"/>
              <a:gd fmla="val 49359"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95" name="Google Shape;995;p81"/>
          <p:cNvSpPr txBox="1"/>
          <p:nvPr/>
        </p:nvSpPr>
        <p:spPr>
          <a:xfrm>
            <a:off x="539552" y="5302949"/>
            <a:ext cx="165618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Performance(s) attendue(s)</a:t>
            </a:r>
            <a:endParaRPr/>
          </a:p>
        </p:txBody>
      </p:sp>
      <p:sp>
        <p:nvSpPr>
          <p:cNvPr id="996" name="Google Shape;996;p81"/>
          <p:cNvSpPr txBox="1"/>
          <p:nvPr/>
        </p:nvSpPr>
        <p:spPr>
          <a:xfrm>
            <a:off x="3434681" y="2852936"/>
            <a:ext cx="2778694" cy="3046988"/>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    Observer</a:t>
            </a:r>
            <a:endParaRPr/>
          </a:p>
          <a:p>
            <a:pPr indent="0" lvl="0" marL="0" marR="0" rtl="0" algn="l">
              <a:spcBef>
                <a:spcPts val="600"/>
              </a:spcBef>
              <a:spcAft>
                <a:spcPts val="0"/>
              </a:spcAft>
              <a:buNone/>
            </a:pPr>
            <a:r>
              <a:rPr lang="fr-FR" sz="1800">
                <a:solidFill>
                  <a:schemeClr val="dk1"/>
                </a:solidFill>
                <a:latin typeface="Calibri"/>
                <a:ea typeface="Calibri"/>
                <a:cs typeface="Calibri"/>
                <a:sym typeface="Calibri"/>
              </a:rPr>
              <a:t>    </a:t>
            </a:r>
            <a:r>
              <a:rPr lang="fr-FR" sz="1800">
                <a:solidFill>
                  <a:srgbClr val="00B050"/>
                </a:solidFill>
                <a:latin typeface="Calibri"/>
                <a:ea typeface="Calibri"/>
                <a:cs typeface="Calibri"/>
                <a:sym typeface="Calibri"/>
              </a:rPr>
              <a:t>Prendre de l’information</a:t>
            </a:r>
            <a:endParaRPr/>
          </a:p>
          <a:p>
            <a:pPr indent="0" lvl="0" marL="0" marR="0" rtl="0" algn="l">
              <a:spcBef>
                <a:spcPts val="600"/>
              </a:spcBef>
              <a:spcAft>
                <a:spcPts val="0"/>
              </a:spcAft>
              <a:buNone/>
            </a:pPr>
            <a:r>
              <a:rPr lang="fr-FR" sz="1800">
                <a:solidFill>
                  <a:schemeClr val="dk1"/>
                </a:solidFill>
                <a:latin typeface="Calibri"/>
                <a:ea typeface="Calibri"/>
                <a:cs typeface="Calibri"/>
                <a:sym typeface="Calibri"/>
              </a:rPr>
              <a:t>    Analyser</a:t>
            </a:r>
            <a:endParaRPr/>
          </a:p>
          <a:p>
            <a:pPr indent="0" lvl="0" marL="0" marR="0" rtl="0" algn="l">
              <a:spcBef>
                <a:spcPts val="600"/>
              </a:spcBef>
              <a:spcAft>
                <a:spcPts val="0"/>
              </a:spcAft>
              <a:buNone/>
            </a:pPr>
            <a:r>
              <a:rPr lang="fr-FR" sz="1800">
                <a:solidFill>
                  <a:schemeClr val="dk1"/>
                </a:solidFill>
                <a:latin typeface="Calibri"/>
                <a:ea typeface="Calibri"/>
                <a:cs typeface="Calibri"/>
                <a:sym typeface="Calibri"/>
              </a:rPr>
              <a:t>    </a:t>
            </a:r>
            <a:r>
              <a:rPr lang="fr-FR" sz="1800">
                <a:solidFill>
                  <a:srgbClr val="00B050"/>
                </a:solidFill>
                <a:latin typeface="Calibri"/>
                <a:ea typeface="Calibri"/>
                <a:cs typeface="Calibri"/>
                <a:sym typeface="Calibri"/>
              </a:rPr>
              <a:t>Elaborer une stratégie</a:t>
            </a:r>
            <a:endParaRPr/>
          </a:p>
          <a:p>
            <a:pPr indent="0" lvl="0" marL="0" marR="0" rtl="0" algn="l">
              <a:spcBef>
                <a:spcPts val="600"/>
              </a:spcBef>
              <a:spcAft>
                <a:spcPts val="0"/>
              </a:spcAft>
              <a:buNone/>
            </a:pPr>
            <a:r>
              <a:rPr lang="fr-FR" sz="1800">
                <a:solidFill>
                  <a:schemeClr val="dk1"/>
                </a:solidFill>
                <a:latin typeface="Calibri"/>
                <a:ea typeface="Calibri"/>
                <a:cs typeface="Calibri"/>
                <a:sym typeface="Calibri"/>
              </a:rPr>
              <a:t>    Décider</a:t>
            </a:r>
            <a:endParaRPr/>
          </a:p>
          <a:p>
            <a:pPr indent="0" lvl="0" marL="0" marR="0" rtl="0" algn="l">
              <a:spcBef>
                <a:spcPts val="600"/>
              </a:spcBef>
              <a:spcAft>
                <a:spcPts val="0"/>
              </a:spcAft>
              <a:buNone/>
            </a:pPr>
            <a:r>
              <a:rPr lang="fr-FR" sz="1800">
                <a:solidFill>
                  <a:schemeClr val="dk1"/>
                </a:solidFill>
                <a:latin typeface="Calibri"/>
                <a:ea typeface="Calibri"/>
                <a:cs typeface="Calibri"/>
                <a:sym typeface="Calibri"/>
              </a:rPr>
              <a:t>     </a:t>
            </a:r>
            <a:r>
              <a:rPr lang="fr-FR" sz="1800">
                <a:solidFill>
                  <a:srgbClr val="00B050"/>
                </a:solidFill>
                <a:latin typeface="Calibri"/>
                <a:ea typeface="Calibri"/>
                <a:cs typeface="Calibri"/>
                <a:sym typeface="Calibri"/>
              </a:rPr>
              <a:t>Faire un choix</a:t>
            </a:r>
            <a:endParaRPr/>
          </a:p>
          <a:p>
            <a:pPr indent="0" lvl="0" marL="0" marR="0" rtl="0" algn="l">
              <a:spcBef>
                <a:spcPts val="600"/>
              </a:spcBef>
              <a:spcAft>
                <a:spcPts val="0"/>
              </a:spcAft>
              <a:buNone/>
            </a:pPr>
            <a:r>
              <a:rPr lang="fr-FR" sz="1800">
                <a:solidFill>
                  <a:schemeClr val="dk1"/>
                </a:solidFill>
                <a:latin typeface="Calibri"/>
                <a:ea typeface="Calibri"/>
                <a:cs typeface="Calibri"/>
                <a:sym typeface="Calibri"/>
              </a:rPr>
              <a:t>      Ch1 – Ch2 – Ch…</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Action</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a:t>
            </a:r>
            <a:r>
              <a:rPr lang="fr-FR" sz="1800">
                <a:solidFill>
                  <a:srgbClr val="00B050"/>
                </a:solidFill>
                <a:latin typeface="Calibri"/>
                <a:ea typeface="Calibri"/>
                <a:cs typeface="Calibri"/>
                <a:sym typeface="Calibri"/>
              </a:rPr>
              <a:t>Performance(s)</a:t>
            </a:r>
            <a:endParaRPr/>
          </a:p>
        </p:txBody>
      </p:sp>
      <p:cxnSp>
        <p:nvCxnSpPr>
          <p:cNvPr id="997" name="Google Shape;997;p81"/>
          <p:cNvCxnSpPr/>
          <p:nvPr/>
        </p:nvCxnSpPr>
        <p:spPr>
          <a:xfrm>
            <a:off x="2051720" y="5733256"/>
            <a:ext cx="1613793" cy="0"/>
          </a:xfrm>
          <a:prstGeom prst="straightConnector1">
            <a:avLst/>
          </a:prstGeom>
          <a:noFill/>
          <a:ln cap="flat" cmpd="sng" w="28575">
            <a:solidFill>
              <a:schemeClr val="dk1"/>
            </a:solidFill>
            <a:prstDash val="solid"/>
            <a:round/>
            <a:headEnd len="med" w="med" type="stealth"/>
            <a:tailEnd len="med" w="med" type="stealth"/>
          </a:ln>
        </p:spPr>
      </p:cxnSp>
      <p:sp>
        <p:nvSpPr>
          <p:cNvPr id="998" name="Google Shape;998;p81"/>
          <p:cNvSpPr/>
          <p:nvPr/>
        </p:nvSpPr>
        <p:spPr>
          <a:xfrm rot="5400000">
            <a:off x="4513768" y="1858600"/>
            <a:ext cx="332487" cy="8424936"/>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99" name="Google Shape;999;p81"/>
          <p:cNvSpPr txBox="1"/>
          <p:nvPr/>
        </p:nvSpPr>
        <p:spPr>
          <a:xfrm>
            <a:off x="6948264" y="2636912"/>
            <a:ext cx="216024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    &gt; Environnement</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&gt; Matériels</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&gt; Humains</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&gt; Météo </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&gt; Jour / Nuit</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&gt; contexte(s)</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&gt; ……</a:t>
            </a:r>
            <a:endParaRPr/>
          </a:p>
        </p:txBody>
      </p:sp>
      <p:sp>
        <p:nvSpPr>
          <p:cNvPr id="1000" name="Google Shape;1000;p81"/>
          <p:cNvSpPr/>
          <p:nvPr/>
        </p:nvSpPr>
        <p:spPr>
          <a:xfrm flipH="1" rot="5400000">
            <a:off x="4083623" y="-3036041"/>
            <a:ext cx="616715" cy="8568952"/>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01" name="Google Shape;1001;p81"/>
          <p:cNvSpPr/>
          <p:nvPr/>
        </p:nvSpPr>
        <p:spPr>
          <a:xfrm>
            <a:off x="137120" y="1430136"/>
            <a:ext cx="2562672" cy="4608512"/>
          </a:xfrm>
          <a:prstGeom prst="ellipse">
            <a:avLst/>
          </a:pr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02" name="Google Shape;1002;p81"/>
          <p:cNvSpPr/>
          <p:nvPr/>
        </p:nvSpPr>
        <p:spPr>
          <a:xfrm>
            <a:off x="6804248" y="1484784"/>
            <a:ext cx="2232248" cy="4536504"/>
          </a:xfrm>
          <a:prstGeom prst="ellipse">
            <a:avLst/>
          </a:pr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03" name="Google Shape;1003;p81"/>
          <p:cNvSpPr txBox="1"/>
          <p:nvPr/>
        </p:nvSpPr>
        <p:spPr>
          <a:xfrm>
            <a:off x="611560" y="1702549"/>
            <a:ext cx="158417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chemeClr val="dk1"/>
                </a:solidFill>
                <a:latin typeface="Calibri"/>
                <a:ea typeface="Calibri"/>
                <a:cs typeface="Calibri"/>
                <a:sym typeface="Calibri"/>
              </a:rPr>
              <a:t>Ressources Internes</a:t>
            </a:r>
            <a:endParaRPr/>
          </a:p>
        </p:txBody>
      </p:sp>
      <p:sp>
        <p:nvSpPr>
          <p:cNvPr id="1004" name="Google Shape;1004;p81"/>
          <p:cNvSpPr txBox="1"/>
          <p:nvPr/>
        </p:nvSpPr>
        <p:spPr>
          <a:xfrm>
            <a:off x="7164288" y="1630541"/>
            <a:ext cx="158417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chemeClr val="dk1"/>
                </a:solidFill>
                <a:latin typeface="Calibri"/>
                <a:ea typeface="Calibri"/>
                <a:cs typeface="Calibri"/>
                <a:sym typeface="Calibri"/>
              </a:rPr>
              <a:t>Ressources Externes</a:t>
            </a:r>
            <a:endParaRPr/>
          </a:p>
        </p:txBody>
      </p:sp>
      <p:sp>
        <p:nvSpPr>
          <p:cNvPr id="1005" name="Google Shape;1005;p81"/>
          <p:cNvSpPr txBox="1"/>
          <p:nvPr/>
        </p:nvSpPr>
        <p:spPr>
          <a:xfrm>
            <a:off x="2858616" y="1396482"/>
            <a:ext cx="408964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chemeClr val="dk1"/>
                </a:solidFill>
                <a:latin typeface="Calibri"/>
                <a:ea typeface="Calibri"/>
                <a:cs typeface="Calibri"/>
                <a:sym typeface="Calibri"/>
              </a:rPr>
              <a:t>Processus cognitif qui mobilise …..</a:t>
            </a:r>
            <a:endParaRPr/>
          </a:p>
        </p:txBody>
      </p:sp>
      <p:sp>
        <p:nvSpPr>
          <p:cNvPr id="1006" name="Google Shape;1006;p81"/>
          <p:cNvSpPr txBox="1"/>
          <p:nvPr/>
        </p:nvSpPr>
        <p:spPr>
          <a:xfrm>
            <a:off x="1" y="611396"/>
            <a:ext cx="91085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chemeClr val="dk1"/>
                </a:solidFill>
                <a:latin typeface="Calibri"/>
                <a:ea typeface="Calibri"/>
                <a:cs typeface="Calibri"/>
                <a:sym typeface="Calibri"/>
              </a:rPr>
              <a:t>M’adapter à une situation pour réaliser l’action et être efficace, sécuritaire et rapide. </a:t>
            </a:r>
            <a:endParaRPr/>
          </a:p>
        </p:txBody>
      </p:sp>
      <p:cxnSp>
        <p:nvCxnSpPr>
          <p:cNvPr id="1007" name="Google Shape;1007;p81"/>
          <p:cNvCxnSpPr/>
          <p:nvPr/>
        </p:nvCxnSpPr>
        <p:spPr>
          <a:xfrm>
            <a:off x="2195736" y="2066365"/>
            <a:ext cx="1743000" cy="498539"/>
          </a:xfrm>
          <a:prstGeom prst="straightConnector1">
            <a:avLst/>
          </a:prstGeom>
          <a:noFill/>
          <a:ln cap="flat" cmpd="sng" w="28575">
            <a:solidFill>
              <a:srgbClr val="4A7DBA"/>
            </a:solidFill>
            <a:prstDash val="solid"/>
            <a:round/>
            <a:headEnd len="sm" w="sm" type="none"/>
            <a:tailEnd len="med" w="med" type="stealth"/>
          </a:ln>
        </p:spPr>
      </p:cxnSp>
      <p:cxnSp>
        <p:nvCxnSpPr>
          <p:cNvPr id="1008" name="Google Shape;1008;p81"/>
          <p:cNvCxnSpPr/>
          <p:nvPr/>
        </p:nvCxnSpPr>
        <p:spPr>
          <a:xfrm flipH="1">
            <a:off x="5694511" y="2132856"/>
            <a:ext cx="1584176" cy="454114"/>
          </a:xfrm>
          <a:prstGeom prst="straightConnector1">
            <a:avLst/>
          </a:prstGeom>
          <a:noFill/>
          <a:ln cap="flat" cmpd="sng" w="28575">
            <a:solidFill>
              <a:srgbClr val="4A7DBA"/>
            </a:solidFill>
            <a:prstDash val="solid"/>
            <a:round/>
            <a:headEnd len="sm" w="sm" type="none"/>
            <a:tailEnd len="med" w="med" type="stealth"/>
          </a:ln>
        </p:spPr>
      </p:cxnSp>
      <p:cxnSp>
        <p:nvCxnSpPr>
          <p:cNvPr id="1009" name="Google Shape;1009;p81"/>
          <p:cNvCxnSpPr/>
          <p:nvPr/>
        </p:nvCxnSpPr>
        <p:spPr>
          <a:xfrm>
            <a:off x="6213376" y="5733256"/>
            <a:ext cx="273223" cy="0"/>
          </a:xfrm>
          <a:prstGeom prst="straightConnector1">
            <a:avLst/>
          </a:prstGeom>
          <a:noFill/>
          <a:ln cap="flat" cmpd="sng" w="28575">
            <a:solidFill>
              <a:srgbClr val="FF0000"/>
            </a:solidFill>
            <a:prstDash val="solid"/>
            <a:round/>
            <a:headEnd len="sm" w="sm" type="none"/>
            <a:tailEnd len="sm" w="sm" type="none"/>
          </a:ln>
        </p:spPr>
      </p:cxnSp>
      <p:cxnSp>
        <p:nvCxnSpPr>
          <p:cNvPr id="1010" name="Google Shape;1010;p81"/>
          <p:cNvCxnSpPr/>
          <p:nvPr/>
        </p:nvCxnSpPr>
        <p:spPr>
          <a:xfrm flipH="1">
            <a:off x="6645424" y="2960077"/>
            <a:ext cx="3702" cy="1729934"/>
          </a:xfrm>
          <a:prstGeom prst="straightConnector1">
            <a:avLst/>
          </a:prstGeom>
          <a:noFill/>
          <a:ln cap="flat" cmpd="sng" w="28575">
            <a:solidFill>
              <a:srgbClr val="FF0000"/>
            </a:solidFill>
            <a:prstDash val="solid"/>
            <a:round/>
            <a:headEnd len="sm" w="sm" type="none"/>
            <a:tailEnd len="sm" w="sm" type="none"/>
          </a:ln>
        </p:spPr>
      </p:cxnSp>
      <p:cxnSp>
        <p:nvCxnSpPr>
          <p:cNvPr id="1011" name="Google Shape;1011;p81"/>
          <p:cNvCxnSpPr/>
          <p:nvPr/>
        </p:nvCxnSpPr>
        <p:spPr>
          <a:xfrm>
            <a:off x="6084168" y="2852936"/>
            <a:ext cx="0" cy="2452340"/>
          </a:xfrm>
          <a:prstGeom prst="straightConnector1">
            <a:avLst/>
          </a:prstGeom>
          <a:noFill/>
          <a:ln cap="flat" cmpd="sng" w="28575">
            <a:solidFill>
              <a:srgbClr val="FF0000"/>
            </a:solidFill>
            <a:prstDash val="solid"/>
            <a:round/>
            <a:headEnd len="med" w="med" type="stealth"/>
            <a:tailEnd len="med" w="med" type="stealth"/>
          </a:ln>
        </p:spPr>
      </p:cxnSp>
      <p:cxnSp>
        <p:nvCxnSpPr>
          <p:cNvPr id="1012" name="Google Shape;1012;p81"/>
          <p:cNvCxnSpPr/>
          <p:nvPr/>
        </p:nvCxnSpPr>
        <p:spPr>
          <a:xfrm rot="10800000">
            <a:off x="6213376" y="2975655"/>
            <a:ext cx="435750" cy="0"/>
          </a:xfrm>
          <a:prstGeom prst="straightConnector1">
            <a:avLst/>
          </a:prstGeom>
          <a:noFill/>
          <a:ln cap="flat" cmpd="sng" w="28575">
            <a:solidFill>
              <a:srgbClr val="FF0000"/>
            </a:solidFill>
            <a:prstDash val="solid"/>
            <a:round/>
            <a:headEnd len="sm" w="sm" type="none"/>
            <a:tailEnd len="med" w="med" type="stealth"/>
          </a:ln>
        </p:spPr>
      </p:cxnSp>
      <p:sp>
        <p:nvSpPr>
          <p:cNvPr id="1013" name="Google Shape;1013;p81"/>
          <p:cNvSpPr txBox="1"/>
          <p:nvPr/>
        </p:nvSpPr>
        <p:spPr>
          <a:xfrm rot="-5400000">
            <a:off x="6123801" y="5052809"/>
            <a:ext cx="1187261" cy="46166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rgbClr val="FF0000"/>
                </a:solidFill>
                <a:latin typeface="Calibri"/>
                <a:ea typeface="Calibri"/>
                <a:cs typeface="Calibri"/>
                <a:sym typeface="Calibri"/>
              </a:rPr>
              <a:t>Contrôle</a:t>
            </a:r>
            <a:endParaRPr/>
          </a:p>
        </p:txBody>
      </p:sp>
      <p:sp>
        <p:nvSpPr>
          <p:cNvPr id="1014" name="Google Shape;1014;p81"/>
          <p:cNvSpPr/>
          <p:nvPr/>
        </p:nvSpPr>
        <p:spPr>
          <a:xfrm flipH="1" rot="-5965248">
            <a:off x="1976333" y="2094726"/>
            <a:ext cx="2203021" cy="2517653"/>
          </a:xfrm>
          <a:prstGeom prst="arc">
            <a:avLst>
              <a:gd fmla="val 16200000" name="adj1"/>
              <a:gd fmla="val 1924958" name="adj2"/>
            </a:avLst>
          </a:prstGeom>
          <a:noFill/>
          <a:ln cap="flat" cmpd="sng" w="28575">
            <a:solidFill>
              <a:srgbClr val="FF0000"/>
            </a:solidFill>
            <a:prstDash val="solid"/>
            <a:round/>
            <a:headEnd len="med" w="med" type="stealth"/>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5" name="Google Shape;1015;p81"/>
          <p:cNvSpPr/>
          <p:nvPr/>
        </p:nvSpPr>
        <p:spPr>
          <a:xfrm flipH="1" rot="-7296344">
            <a:off x="1593550" y="2352000"/>
            <a:ext cx="2248882" cy="2800866"/>
          </a:xfrm>
          <a:prstGeom prst="arc">
            <a:avLst>
              <a:gd fmla="val 16200000" name="adj1"/>
              <a:gd fmla="val 2108689" name="adj2"/>
            </a:avLst>
          </a:prstGeom>
          <a:noFill/>
          <a:ln cap="flat" cmpd="sng" w="28575">
            <a:solidFill>
              <a:srgbClr val="FF0000"/>
            </a:solidFill>
            <a:prstDash val="solid"/>
            <a:round/>
            <a:headEnd len="med" w="med" type="stealth"/>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016" name="Google Shape;1016;p81"/>
          <p:cNvCxnSpPr/>
          <p:nvPr/>
        </p:nvCxnSpPr>
        <p:spPr>
          <a:xfrm>
            <a:off x="3434680" y="5305276"/>
            <a:ext cx="2778695" cy="0"/>
          </a:xfrm>
          <a:prstGeom prst="straightConnector1">
            <a:avLst/>
          </a:prstGeom>
          <a:noFill/>
          <a:ln cap="flat" cmpd="sng" w="28575">
            <a:solidFill>
              <a:srgbClr val="4A7DBA"/>
            </a:solidFill>
            <a:prstDash val="dash"/>
            <a:round/>
            <a:headEnd len="sm" w="sm" type="none"/>
            <a:tailEnd len="sm" w="sm" type="none"/>
          </a:ln>
        </p:spPr>
      </p:cxnSp>
      <p:sp>
        <p:nvSpPr>
          <p:cNvPr id="1017" name="Google Shape;1017;p81"/>
          <p:cNvSpPr/>
          <p:nvPr/>
        </p:nvSpPr>
        <p:spPr>
          <a:xfrm rot="6043611">
            <a:off x="4835033" y="2278159"/>
            <a:ext cx="2417559" cy="2244845"/>
          </a:xfrm>
          <a:prstGeom prst="arc">
            <a:avLst>
              <a:gd fmla="val 16606657" name="adj1"/>
              <a:gd fmla="val 1924958" name="adj2"/>
            </a:avLst>
          </a:prstGeom>
          <a:noFill/>
          <a:ln cap="flat" cmpd="sng" w="28575">
            <a:solidFill>
              <a:srgbClr val="FF0000"/>
            </a:solidFill>
            <a:prstDash val="solid"/>
            <a:round/>
            <a:headEnd len="med" w="med" type="stealth"/>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8" name="Google Shape;1018;p81"/>
          <p:cNvSpPr txBox="1"/>
          <p:nvPr/>
        </p:nvSpPr>
        <p:spPr>
          <a:xfrm>
            <a:off x="-36512" y="-27384"/>
            <a:ext cx="3471193" cy="42292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fontScale="85000" lnSpcReduction="20000"/>
          </a:bodyPr>
          <a:lstStyle/>
          <a:p>
            <a:pPr indent="0" lvl="0" marL="0" marR="0" rtl="0" algn="l">
              <a:spcBef>
                <a:spcPts val="0"/>
              </a:spcBef>
              <a:spcAft>
                <a:spcPts val="0"/>
              </a:spcAft>
              <a:buClr>
                <a:schemeClr val="lt1"/>
              </a:buClr>
              <a:buSzPct val="100000"/>
              <a:buFont typeface="Calibri"/>
              <a:buNone/>
            </a:pPr>
            <a:r>
              <a:rPr lang="fr-FR" sz="3200">
                <a:solidFill>
                  <a:schemeClr val="lt1"/>
                </a:solidFill>
                <a:latin typeface="Calibri"/>
                <a:ea typeface="Calibri"/>
                <a:cs typeface="Calibri"/>
                <a:sym typeface="Calibri"/>
              </a:rPr>
              <a:t>Capacité / compétence</a:t>
            </a:r>
            <a:endParaRPr/>
          </a:p>
        </p:txBody>
      </p:sp>
      <p:sp>
        <p:nvSpPr>
          <p:cNvPr id="1019" name="Google Shape;1019;p81"/>
          <p:cNvSpPr txBox="1"/>
          <p:nvPr/>
        </p:nvSpPr>
        <p:spPr>
          <a:xfrm>
            <a:off x="7164288" y="6462464"/>
            <a:ext cx="2016223" cy="42292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fr-FR" sz="1800">
                <a:solidFill>
                  <a:schemeClr val="lt1"/>
                </a:solidFill>
                <a:latin typeface="Calibri"/>
                <a:ea typeface="Calibri"/>
                <a:cs typeface="Calibri"/>
                <a:sym typeface="Calibri"/>
              </a:rPr>
              <a:t>FOR ACC – FOR CO</a:t>
            </a:r>
            <a:endParaRPr/>
          </a:p>
        </p:txBody>
      </p:sp>
      <p:sp>
        <p:nvSpPr>
          <p:cNvPr id="1020" name="Google Shape;1020;p81"/>
          <p:cNvSpPr txBox="1"/>
          <p:nvPr/>
        </p:nvSpPr>
        <p:spPr>
          <a:xfrm rot="-5400000">
            <a:off x="5456422" y="4027130"/>
            <a:ext cx="1369892" cy="46166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rgbClr val="FF0000"/>
                </a:solidFill>
                <a:latin typeface="Calibri"/>
                <a:ea typeface="Calibri"/>
                <a:cs typeface="Calibri"/>
                <a:sym typeface="Calibri"/>
              </a:rPr>
              <a:t>Non visible</a:t>
            </a:r>
            <a:endParaRPr/>
          </a:p>
        </p:txBody>
      </p:sp>
      <p:sp>
        <p:nvSpPr>
          <p:cNvPr id="1021" name="Google Shape;1021;p81"/>
          <p:cNvSpPr txBox="1"/>
          <p:nvPr/>
        </p:nvSpPr>
        <p:spPr>
          <a:xfrm rot="-5400000">
            <a:off x="2219329" y="3837457"/>
            <a:ext cx="2430704" cy="46166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rgbClr val="FF0000"/>
                </a:solidFill>
                <a:latin typeface="Calibri"/>
                <a:ea typeface="Calibri"/>
                <a:cs typeface="Calibri"/>
                <a:sym typeface="Calibri"/>
              </a:rPr>
              <a:t>STRESS / EMOTIONS</a:t>
            </a:r>
            <a:endParaRPr/>
          </a:p>
        </p:txBody>
      </p:sp>
      <p:sp>
        <p:nvSpPr>
          <p:cNvPr id="1022" name="Google Shape;1022;p81"/>
          <p:cNvSpPr txBox="1"/>
          <p:nvPr/>
        </p:nvSpPr>
        <p:spPr>
          <a:xfrm>
            <a:off x="5364163" y="6700838"/>
            <a:ext cx="2087562"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chemeClr val="dk1"/>
                </a:solidFill>
                <a:latin typeface="Times New Roman"/>
                <a:ea typeface="Times New Roman"/>
                <a:cs typeface="Times New Roman"/>
                <a:sym typeface="Times New Roman"/>
              </a:rPr>
              <a:t>copyright LE HENAFF(c) 2018, tout droits réservés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82"/>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r>
              <a:rPr b="1" lang="fr-FR" sz="9600">
                <a:solidFill>
                  <a:srgbClr val="FF0000"/>
                </a:solidFill>
              </a:rPr>
              <a:t>La zone de confort</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b="1" lang="fr-FR">
                <a:solidFill>
                  <a:srgbClr val="FF0000"/>
                </a:solidFill>
              </a:rPr>
              <a:t>Sortir de la zone de confort</a:t>
            </a:r>
            <a:endParaRPr/>
          </a:p>
        </p:txBody>
      </p:sp>
      <p:sp>
        <p:nvSpPr>
          <p:cNvPr id="1033" name="Google Shape;1033;p8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t/>
            </a:r>
            <a:endParaRPr/>
          </a:p>
          <a:p>
            <a:pPr indent="-228600" lvl="2" marL="1143000" rtl="0" algn="l">
              <a:spcBef>
                <a:spcPts val="480"/>
              </a:spcBef>
              <a:spcAft>
                <a:spcPts val="0"/>
              </a:spcAft>
              <a:buClr>
                <a:schemeClr val="dk1"/>
              </a:buClr>
              <a:buSzPts val="2400"/>
              <a:buChar char="•"/>
            </a:pPr>
            <a:r>
              <a:rPr lang="fr-FR"/>
              <a:t>La zone proximale de développement</a:t>
            </a:r>
            <a:endParaRPr/>
          </a:p>
          <a:p>
            <a:pPr indent="-228600" lvl="2" marL="1143000" rtl="0" algn="l">
              <a:spcBef>
                <a:spcPts val="480"/>
              </a:spcBef>
              <a:spcAft>
                <a:spcPts val="0"/>
              </a:spcAft>
              <a:buClr>
                <a:schemeClr val="dk1"/>
              </a:buClr>
              <a:buSzPts val="2400"/>
              <a:buChar char="•"/>
            </a:pPr>
            <a:r>
              <a:rPr lang="fr-FR"/>
              <a:t>La zone de confort</a:t>
            </a:r>
            <a:endParaRPr/>
          </a:p>
          <a:p>
            <a:pPr indent="-228600" lvl="2" marL="1143000" rtl="0" algn="l">
              <a:spcBef>
                <a:spcPts val="480"/>
              </a:spcBef>
              <a:spcAft>
                <a:spcPts val="0"/>
              </a:spcAft>
              <a:buClr>
                <a:schemeClr val="dk1"/>
              </a:buClr>
              <a:buSzPts val="2400"/>
              <a:buChar char="•"/>
            </a:pPr>
            <a:r>
              <a:rPr lang="fr-FR"/>
              <a:t>Courbe du changement</a:t>
            </a:r>
            <a:endParaRPr/>
          </a:p>
          <a:p>
            <a:pPr indent="-228600" lvl="2" marL="1143000" rtl="0" algn="l">
              <a:spcBef>
                <a:spcPts val="480"/>
              </a:spcBef>
              <a:spcAft>
                <a:spcPts val="0"/>
              </a:spcAft>
              <a:buClr>
                <a:schemeClr val="dk1"/>
              </a:buClr>
              <a:buSzPts val="2400"/>
              <a:buChar char="•"/>
            </a:pPr>
            <a:r>
              <a:rPr lang="fr-FR"/>
              <a:t>Courbe du deuil</a:t>
            </a:r>
            <a:endParaRPr/>
          </a:p>
          <a:p>
            <a:pPr indent="-228600" lvl="2" marL="1143000" rtl="0" algn="l">
              <a:spcBef>
                <a:spcPts val="480"/>
              </a:spcBef>
              <a:spcAft>
                <a:spcPts val="0"/>
              </a:spcAft>
              <a:buClr>
                <a:schemeClr val="dk1"/>
              </a:buClr>
              <a:buSzPts val="2400"/>
              <a:buChar char="•"/>
            </a:pPr>
            <a:r>
              <a:rPr lang="fr-FR"/>
              <a:t>Courbe du changement</a:t>
            </a:r>
            <a:endParaRPr/>
          </a:p>
          <a:p>
            <a:pPr indent="-228600" lvl="2" marL="1143000" rtl="0" algn="l">
              <a:spcBef>
                <a:spcPts val="480"/>
              </a:spcBef>
              <a:spcAft>
                <a:spcPts val="0"/>
              </a:spcAft>
              <a:buClr>
                <a:schemeClr val="dk1"/>
              </a:buClr>
              <a:buSzPts val="2400"/>
              <a:buChar char="•"/>
            </a:pPr>
            <a:r>
              <a:rPr lang="fr-FR"/>
              <a:t>Pyramide de maslow</a:t>
            </a:r>
            <a:endParaRPr/>
          </a:p>
          <a:p>
            <a:pPr indent="0" lvl="0" marL="0" rtl="0" algn="l">
              <a:spcBef>
                <a:spcPts val="640"/>
              </a:spcBef>
              <a:spcAft>
                <a:spcPts val="0"/>
              </a:spcAft>
              <a:buClr>
                <a:schemeClr val="dk1"/>
              </a:buClr>
              <a:buSzPts val="3200"/>
              <a:buNone/>
            </a:pPr>
            <a:r>
              <a:rPr lang="fr-FR"/>
              <a:t> </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pic>
        <p:nvPicPr>
          <p:cNvPr id="1038" name="Google Shape;1038;p84"/>
          <p:cNvPicPr preferRelativeResize="0"/>
          <p:nvPr>
            <p:ph idx="1" type="body"/>
          </p:nvPr>
        </p:nvPicPr>
        <p:blipFill rotWithShape="1">
          <a:blip r:embed="rId3">
            <a:alphaModFix/>
          </a:blip>
          <a:srcRect b="0" l="0" r="0" t="0"/>
          <a:stretch/>
        </p:blipFill>
        <p:spPr>
          <a:xfrm>
            <a:off x="2627784" y="404664"/>
            <a:ext cx="4317670" cy="586551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85"/>
          <p:cNvSpPr/>
          <p:nvPr/>
        </p:nvSpPr>
        <p:spPr>
          <a:xfrm rot="-3772896">
            <a:off x="1635919" y="2896394"/>
            <a:ext cx="1643063" cy="1203325"/>
          </a:xfrm>
          <a:prstGeom prst="arc">
            <a:avLst>
              <a:gd fmla="val 10764676" name="adj1"/>
              <a:gd fmla="val 0" name="adj2"/>
            </a:avLst>
          </a:prstGeom>
          <a:noFill/>
          <a:ln cap="flat" cmpd="sng" w="38100">
            <a:solidFill>
              <a:srgbClr val="4A7DBA"/>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4" name="Google Shape;1044;p85"/>
          <p:cNvSpPr txBox="1"/>
          <p:nvPr>
            <p:ph type="title"/>
          </p:nvPr>
        </p:nvSpPr>
        <p:spPr>
          <a:xfrm>
            <a:off x="-36513" y="6350"/>
            <a:ext cx="5903913" cy="5207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800"/>
              <a:buFont typeface="Calibri"/>
              <a:buNone/>
            </a:pPr>
            <a:r>
              <a:rPr lang="fr-FR" sz="2800">
                <a:solidFill>
                  <a:schemeClr val="lt1"/>
                </a:solidFill>
                <a:latin typeface="Calibri"/>
                <a:ea typeface="Calibri"/>
                <a:cs typeface="Calibri"/>
                <a:sym typeface="Calibri"/>
              </a:rPr>
              <a:t>La Zone Proximale de Développement</a:t>
            </a:r>
            <a:endParaRPr/>
          </a:p>
        </p:txBody>
      </p:sp>
      <p:sp>
        <p:nvSpPr>
          <p:cNvPr id="1045" name="Google Shape;1045;p85"/>
          <p:cNvSpPr txBox="1"/>
          <p:nvPr/>
        </p:nvSpPr>
        <p:spPr>
          <a:xfrm>
            <a:off x="7164388" y="6462713"/>
            <a:ext cx="2016125" cy="422275"/>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fr-FR" sz="1800">
                <a:solidFill>
                  <a:schemeClr val="lt1"/>
                </a:solidFill>
                <a:latin typeface="Calibri"/>
                <a:ea typeface="Calibri"/>
                <a:cs typeface="Calibri"/>
                <a:sym typeface="Calibri"/>
              </a:rPr>
              <a:t>FOR ACC – FOR CO</a:t>
            </a:r>
            <a:endParaRPr/>
          </a:p>
        </p:txBody>
      </p:sp>
      <p:sp>
        <p:nvSpPr>
          <p:cNvPr id="1046" name="Google Shape;1046;p85"/>
          <p:cNvSpPr/>
          <p:nvPr/>
        </p:nvSpPr>
        <p:spPr>
          <a:xfrm>
            <a:off x="611188" y="4652963"/>
            <a:ext cx="2520950" cy="1584325"/>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Clr>
                <a:schemeClr val="dk1"/>
              </a:buClr>
              <a:buSzPts val="2400"/>
              <a:buFont typeface="Times New Roman"/>
              <a:buNone/>
            </a:pPr>
            <a:r>
              <a:rPr lang="fr-FR" sz="2400">
                <a:solidFill>
                  <a:schemeClr val="dk1"/>
                </a:solidFill>
                <a:latin typeface="Times New Roman"/>
                <a:ea typeface="Times New Roman"/>
                <a:cs typeface="Times New Roman"/>
                <a:sym typeface="Times New Roman"/>
              </a:rPr>
              <a:t> je sais faire</a:t>
            </a:r>
            <a:endParaRPr/>
          </a:p>
        </p:txBody>
      </p:sp>
      <p:sp>
        <p:nvSpPr>
          <p:cNvPr id="1047" name="Google Shape;1047;p85"/>
          <p:cNvSpPr/>
          <p:nvPr/>
        </p:nvSpPr>
        <p:spPr>
          <a:xfrm>
            <a:off x="900113" y="4652963"/>
            <a:ext cx="2016125" cy="647700"/>
          </a:xfrm>
          <a:prstGeom prst="ellipse">
            <a:avLst/>
          </a:prstGeom>
          <a:solidFill>
            <a:srgbClr val="FBD4B4"/>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2000">
                <a:solidFill>
                  <a:schemeClr val="lt1"/>
                </a:solidFill>
                <a:latin typeface="Calibri"/>
                <a:ea typeface="Calibri"/>
                <a:cs typeface="Calibri"/>
                <a:sym typeface="Calibri"/>
              </a:rPr>
              <a:t>Situation x</a:t>
            </a:r>
            <a:endParaRPr/>
          </a:p>
        </p:txBody>
      </p:sp>
      <p:sp>
        <p:nvSpPr>
          <p:cNvPr id="1048" name="Google Shape;1048;p85"/>
          <p:cNvSpPr/>
          <p:nvPr/>
        </p:nvSpPr>
        <p:spPr>
          <a:xfrm>
            <a:off x="4427538" y="981075"/>
            <a:ext cx="2520950" cy="1584325"/>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Clr>
                <a:schemeClr val="dk1"/>
              </a:buClr>
              <a:buSzPts val="2400"/>
              <a:buFont typeface="Times New Roman"/>
              <a:buNone/>
            </a:pPr>
            <a:r>
              <a:rPr lang="fr-FR" sz="2400">
                <a:solidFill>
                  <a:schemeClr val="dk1"/>
                </a:solidFill>
                <a:latin typeface="Times New Roman"/>
                <a:ea typeface="Times New Roman"/>
                <a:cs typeface="Times New Roman"/>
                <a:sym typeface="Times New Roman"/>
              </a:rPr>
              <a:t>Je ne sais pas faire</a:t>
            </a:r>
            <a:endParaRPr/>
          </a:p>
        </p:txBody>
      </p:sp>
      <p:sp>
        <p:nvSpPr>
          <p:cNvPr id="1049" name="Google Shape;1049;p85"/>
          <p:cNvSpPr/>
          <p:nvPr/>
        </p:nvSpPr>
        <p:spPr>
          <a:xfrm>
            <a:off x="4716463" y="1052513"/>
            <a:ext cx="2016125" cy="647700"/>
          </a:xfrm>
          <a:prstGeom prst="ellipse">
            <a:avLst/>
          </a:prstGeom>
          <a:solidFill>
            <a:srgbClr val="FBD4B4"/>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2000">
                <a:solidFill>
                  <a:schemeClr val="lt1"/>
                </a:solidFill>
                <a:latin typeface="Calibri"/>
                <a:ea typeface="Calibri"/>
                <a:cs typeface="Calibri"/>
                <a:sym typeface="Calibri"/>
              </a:rPr>
              <a:t>Situation Z</a:t>
            </a:r>
            <a:endParaRPr/>
          </a:p>
        </p:txBody>
      </p:sp>
      <p:sp>
        <p:nvSpPr>
          <p:cNvPr id="1050" name="Google Shape;1050;p85"/>
          <p:cNvSpPr/>
          <p:nvPr/>
        </p:nvSpPr>
        <p:spPr>
          <a:xfrm>
            <a:off x="4427538" y="4652963"/>
            <a:ext cx="2520950" cy="1584325"/>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Clr>
                <a:schemeClr val="dk1"/>
              </a:buClr>
              <a:buSzPts val="2400"/>
              <a:buFont typeface="Times New Roman"/>
              <a:buNone/>
            </a:pPr>
            <a:r>
              <a:rPr lang="fr-FR" sz="2400">
                <a:solidFill>
                  <a:schemeClr val="dk1"/>
                </a:solidFill>
                <a:latin typeface="Times New Roman"/>
                <a:ea typeface="Times New Roman"/>
                <a:cs typeface="Times New Roman"/>
                <a:sym typeface="Times New Roman"/>
              </a:rPr>
              <a:t> je sais faire</a:t>
            </a:r>
            <a:endParaRPr/>
          </a:p>
        </p:txBody>
      </p:sp>
      <p:sp>
        <p:nvSpPr>
          <p:cNvPr id="1051" name="Google Shape;1051;p85"/>
          <p:cNvSpPr/>
          <p:nvPr/>
        </p:nvSpPr>
        <p:spPr>
          <a:xfrm>
            <a:off x="4716463" y="4724400"/>
            <a:ext cx="2016125" cy="649288"/>
          </a:xfrm>
          <a:prstGeom prst="ellipse">
            <a:avLst/>
          </a:prstGeom>
          <a:solidFill>
            <a:srgbClr val="FBD4B4"/>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2000">
                <a:solidFill>
                  <a:schemeClr val="lt1"/>
                </a:solidFill>
                <a:latin typeface="Calibri"/>
                <a:ea typeface="Calibri"/>
                <a:cs typeface="Calibri"/>
                <a:sym typeface="Calibri"/>
              </a:rPr>
              <a:t>Situation Y</a:t>
            </a:r>
            <a:endParaRPr/>
          </a:p>
        </p:txBody>
      </p:sp>
      <p:cxnSp>
        <p:nvCxnSpPr>
          <p:cNvPr id="1052" name="Google Shape;1052;p85"/>
          <p:cNvCxnSpPr>
            <a:stCxn id="1046" idx="6"/>
            <a:endCxn id="1050" idx="2"/>
          </p:cNvCxnSpPr>
          <p:nvPr/>
        </p:nvCxnSpPr>
        <p:spPr>
          <a:xfrm>
            <a:off x="3132138" y="5445126"/>
            <a:ext cx="1295400" cy="0"/>
          </a:xfrm>
          <a:prstGeom prst="straightConnector1">
            <a:avLst/>
          </a:prstGeom>
          <a:noFill/>
          <a:ln cap="flat" cmpd="sng" w="38100">
            <a:solidFill>
              <a:srgbClr val="4A7DBA"/>
            </a:solidFill>
            <a:prstDash val="solid"/>
            <a:round/>
            <a:headEnd len="sm" w="sm" type="none"/>
            <a:tailEnd len="med" w="med" type="stealth"/>
          </a:ln>
        </p:spPr>
      </p:cxnSp>
      <p:sp>
        <p:nvSpPr>
          <p:cNvPr id="1053" name="Google Shape;1053;p85"/>
          <p:cNvSpPr/>
          <p:nvPr/>
        </p:nvSpPr>
        <p:spPr>
          <a:xfrm>
            <a:off x="1331913" y="3284538"/>
            <a:ext cx="2519362" cy="1584325"/>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1054" name="Google Shape;1054;p85"/>
          <p:cNvSpPr/>
          <p:nvPr/>
        </p:nvSpPr>
        <p:spPr>
          <a:xfrm>
            <a:off x="1547813" y="4076700"/>
            <a:ext cx="2160587" cy="792163"/>
          </a:xfrm>
          <a:prstGeom prst="ellipse">
            <a:avLst/>
          </a:prstGeom>
          <a:solidFill>
            <a:srgbClr val="FBD4B4"/>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2000">
                <a:solidFill>
                  <a:schemeClr val="lt1"/>
                </a:solidFill>
                <a:latin typeface="Calibri"/>
                <a:ea typeface="Calibri"/>
                <a:cs typeface="Calibri"/>
                <a:sym typeface="Calibri"/>
              </a:rPr>
              <a:t>Situation x </a:t>
            </a:r>
            <a:endParaRPr/>
          </a:p>
          <a:p>
            <a:pPr indent="0" lvl="0" marL="0" marR="0" rtl="0" algn="ctr">
              <a:spcBef>
                <a:spcPts val="0"/>
              </a:spcBef>
              <a:spcAft>
                <a:spcPts val="0"/>
              </a:spcAft>
              <a:buNone/>
            </a:pPr>
            <a:r>
              <a:rPr lang="fr-FR" sz="2000">
                <a:solidFill>
                  <a:schemeClr val="lt1"/>
                </a:solidFill>
                <a:latin typeface="Calibri"/>
                <a:ea typeface="Calibri"/>
                <a:cs typeface="Calibri"/>
                <a:sym typeface="Calibri"/>
              </a:rPr>
              <a:t>+  a</a:t>
            </a:r>
            <a:endParaRPr/>
          </a:p>
        </p:txBody>
      </p:sp>
      <p:sp>
        <p:nvSpPr>
          <p:cNvPr id="1055" name="Google Shape;1055;p85"/>
          <p:cNvSpPr txBox="1"/>
          <p:nvPr/>
        </p:nvSpPr>
        <p:spPr>
          <a:xfrm>
            <a:off x="1476375" y="3573463"/>
            <a:ext cx="2447925"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Times New Roman"/>
              <a:buNone/>
            </a:pPr>
            <a:r>
              <a:rPr lang="fr-FR" sz="2400">
                <a:solidFill>
                  <a:schemeClr val="dk1"/>
                </a:solidFill>
                <a:latin typeface="Times New Roman"/>
                <a:ea typeface="Times New Roman"/>
                <a:cs typeface="Times New Roman"/>
                <a:sym typeface="Times New Roman"/>
              </a:rPr>
              <a:t>J’apprend a faire</a:t>
            </a:r>
            <a:endParaRPr/>
          </a:p>
        </p:txBody>
      </p:sp>
      <p:sp>
        <p:nvSpPr>
          <p:cNvPr id="1056" name="Google Shape;1056;p85"/>
          <p:cNvSpPr/>
          <p:nvPr/>
        </p:nvSpPr>
        <p:spPr>
          <a:xfrm rot="-3772896">
            <a:off x="128588" y="4022725"/>
            <a:ext cx="1641475" cy="1203325"/>
          </a:xfrm>
          <a:prstGeom prst="arc">
            <a:avLst>
              <a:gd fmla="val 10764676" name="adj1"/>
              <a:gd fmla="val 0" name="adj2"/>
            </a:avLst>
          </a:prstGeom>
          <a:noFill/>
          <a:ln cap="flat" cmpd="sng" w="38100">
            <a:solidFill>
              <a:srgbClr val="4A7DBA"/>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57" name="Google Shape;1057;p85"/>
          <p:cNvSpPr txBox="1"/>
          <p:nvPr/>
        </p:nvSpPr>
        <p:spPr>
          <a:xfrm>
            <a:off x="-36513" y="2420938"/>
            <a:ext cx="1944688"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Times New Roman"/>
              <a:buNone/>
            </a:pPr>
            <a:r>
              <a:rPr lang="fr-FR" sz="2400">
                <a:solidFill>
                  <a:schemeClr val="dk1"/>
                </a:solidFill>
                <a:latin typeface="Times New Roman"/>
                <a:ea typeface="Times New Roman"/>
                <a:cs typeface="Times New Roman"/>
                <a:sym typeface="Times New Roman"/>
              </a:rPr>
              <a:t>Montée en compétence et apprentissage</a:t>
            </a:r>
            <a:endParaRPr/>
          </a:p>
        </p:txBody>
      </p:sp>
      <p:sp>
        <p:nvSpPr>
          <p:cNvPr id="1058" name="Google Shape;1058;p85"/>
          <p:cNvSpPr txBox="1"/>
          <p:nvPr/>
        </p:nvSpPr>
        <p:spPr>
          <a:xfrm>
            <a:off x="7019925" y="4973638"/>
            <a:ext cx="1944688" cy="12017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Times New Roman"/>
              <a:buNone/>
            </a:pPr>
            <a:r>
              <a:rPr lang="fr-FR" sz="2400">
                <a:solidFill>
                  <a:schemeClr val="dk1"/>
                </a:solidFill>
                <a:latin typeface="Times New Roman"/>
                <a:ea typeface="Times New Roman"/>
                <a:cs typeface="Times New Roman"/>
                <a:sym typeface="Times New Roman"/>
              </a:rPr>
              <a:t>Pas de montée en compétence</a:t>
            </a:r>
            <a:endParaRPr/>
          </a:p>
        </p:txBody>
      </p:sp>
      <p:sp>
        <p:nvSpPr>
          <p:cNvPr id="1059" name="Google Shape;1059;p85"/>
          <p:cNvSpPr txBox="1"/>
          <p:nvPr/>
        </p:nvSpPr>
        <p:spPr>
          <a:xfrm>
            <a:off x="7019925" y="1076325"/>
            <a:ext cx="1944688"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2400"/>
              <a:buFont typeface="Times New Roman"/>
              <a:buNone/>
            </a:pPr>
            <a:r>
              <a:rPr lang="fr-FR" sz="2400">
                <a:solidFill>
                  <a:srgbClr val="FF0000"/>
                </a:solidFill>
                <a:latin typeface="Times New Roman"/>
                <a:ea typeface="Times New Roman"/>
                <a:cs typeface="Times New Roman"/>
                <a:sym typeface="Times New Roman"/>
              </a:rPr>
              <a:t>Pas de montée en compétence</a:t>
            </a:r>
            <a:endParaRPr/>
          </a:p>
        </p:txBody>
      </p:sp>
      <p:sp>
        <p:nvSpPr>
          <p:cNvPr id="1060" name="Google Shape;1060;p85"/>
          <p:cNvSpPr txBox="1"/>
          <p:nvPr/>
        </p:nvSpPr>
        <p:spPr>
          <a:xfrm>
            <a:off x="2555875" y="6064250"/>
            <a:ext cx="2447925" cy="4603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Times New Roman"/>
              <a:buNone/>
            </a:pPr>
            <a:r>
              <a:rPr lang="fr-FR" sz="2400">
                <a:solidFill>
                  <a:schemeClr val="dk1"/>
                </a:solidFill>
                <a:latin typeface="Times New Roman"/>
                <a:ea typeface="Times New Roman"/>
                <a:cs typeface="Times New Roman"/>
                <a:sym typeface="Times New Roman"/>
              </a:rPr>
              <a:t>Je n’apprend faire</a:t>
            </a:r>
            <a:endParaRPr/>
          </a:p>
        </p:txBody>
      </p:sp>
      <p:sp>
        <p:nvSpPr>
          <p:cNvPr id="1061" name="Google Shape;1061;p85"/>
          <p:cNvSpPr/>
          <p:nvPr/>
        </p:nvSpPr>
        <p:spPr>
          <a:xfrm rot="2977039">
            <a:off x="1851026" y="1616075"/>
            <a:ext cx="3281362" cy="4014787"/>
          </a:xfrm>
          <a:prstGeom prst="arc">
            <a:avLst>
              <a:gd fmla="val 16584679" name="adj1"/>
              <a:gd fmla="val 2962087" name="adj2"/>
            </a:avLst>
          </a:prstGeom>
          <a:noFill/>
          <a:ln cap="flat" cmpd="sng" w="38100">
            <a:solidFill>
              <a:srgbClr val="FF3300"/>
            </a:solidFill>
            <a:prstDash val="solid"/>
            <a:round/>
            <a:headEnd len="med" w="med" type="stealth"/>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62" name="Google Shape;1062;p85"/>
          <p:cNvSpPr txBox="1"/>
          <p:nvPr/>
        </p:nvSpPr>
        <p:spPr>
          <a:xfrm>
            <a:off x="5435600" y="2997200"/>
            <a:ext cx="3024188"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2400"/>
              <a:buFont typeface="Times New Roman"/>
              <a:buNone/>
            </a:pPr>
            <a:r>
              <a:rPr lang="fr-FR" sz="2400">
                <a:solidFill>
                  <a:srgbClr val="FF0000"/>
                </a:solidFill>
                <a:latin typeface="Times New Roman"/>
                <a:ea typeface="Times New Roman"/>
                <a:cs typeface="Times New Roman"/>
                <a:sym typeface="Times New Roman"/>
              </a:rPr>
              <a:t>Attention génère une situation d’échec (écart trop important)</a:t>
            </a:r>
            <a:endParaRPr/>
          </a:p>
        </p:txBody>
      </p:sp>
      <p:sp>
        <p:nvSpPr>
          <p:cNvPr id="1063" name="Google Shape;1063;p85"/>
          <p:cNvSpPr txBox="1"/>
          <p:nvPr/>
        </p:nvSpPr>
        <p:spPr>
          <a:xfrm>
            <a:off x="184150" y="836613"/>
            <a:ext cx="4387850"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2400"/>
              <a:buFont typeface="Times New Roman"/>
              <a:buNone/>
            </a:pPr>
            <a:r>
              <a:rPr lang="fr-FR" sz="2400">
                <a:solidFill>
                  <a:srgbClr val="FF0000"/>
                </a:solidFill>
                <a:latin typeface="Times New Roman"/>
                <a:ea typeface="Times New Roman"/>
                <a:cs typeface="Times New Roman"/>
                <a:sym typeface="Times New Roman"/>
              </a:rPr>
              <a:t>Amène a un désengagement dans  la formation et un sentiment de colère</a:t>
            </a:r>
            <a:endParaRPr/>
          </a:p>
        </p:txBody>
      </p:sp>
      <p:sp>
        <p:nvSpPr>
          <p:cNvPr id="1064" name="Google Shape;1064;p85"/>
          <p:cNvSpPr/>
          <p:nvPr/>
        </p:nvSpPr>
        <p:spPr>
          <a:xfrm>
            <a:off x="2771775" y="2205038"/>
            <a:ext cx="2232025" cy="1465262"/>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000"/>
              <a:buFont typeface="Times New Roman"/>
              <a:buNone/>
            </a:pPr>
            <a:r>
              <a:rPr lang="fr-FR" sz="2000">
                <a:solidFill>
                  <a:schemeClr val="dk1"/>
                </a:solidFill>
                <a:latin typeface="Times New Roman"/>
                <a:ea typeface="Times New Roman"/>
                <a:cs typeface="Times New Roman"/>
                <a:sym typeface="Times New Roman"/>
              </a:rPr>
              <a:t>MSP progressive </a:t>
            </a:r>
            <a:endParaRPr/>
          </a:p>
          <a:p>
            <a:pPr indent="0" lvl="0" marL="0" marR="0" rtl="0" algn="ctr">
              <a:spcBef>
                <a:spcPts val="0"/>
              </a:spcBef>
              <a:spcAft>
                <a:spcPts val="0"/>
              </a:spcAft>
              <a:buClr>
                <a:schemeClr val="dk1"/>
              </a:buClr>
              <a:buSzPts val="2000"/>
              <a:buFont typeface="Times New Roman"/>
              <a:buNone/>
            </a:pPr>
            <a:r>
              <a:rPr lang="fr-FR" sz="2000">
                <a:solidFill>
                  <a:schemeClr val="dk1"/>
                </a:solidFill>
                <a:latin typeface="Times New Roman"/>
                <a:ea typeface="Times New Roman"/>
                <a:cs typeface="Times New Roman"/>
                <a:sym typeface="Times New Roman"/>
              </a:rPr>
              <a:t>jusqu’au </a:t>
            </a:r>
            <a:endParaRPr/>
          </a:p>
          <a:p>
            <a:pPr indent="0" lvl="0" marL="0" marR="0" rtl="0" algn="ctr">
              <a:spcBef>
                <a:spcPts val="0"/>
              </a:spcBef>
              <a:spcAft>
                <a:spcPts val="0"/>
              </a:spcAft>
              <a:buClr>
                <a:schemeClr val="dk1"/>
              </a:buClr>
              <a:buSzPts val="2000"/>
              <a:buFont typeface="Times New Roman"/>
              <a:buNone/>
            </a:pPr>
            <a:r>
              <a:rPr lang="fr-FR" sz="2000">
                <a:solidFill>
                  <a:schemeClr val="dk1"/>
                </a:solidFill>
                <a:latin typeface="Times New Roman"/>
                <a:ea typeface="Times New Roman"/>
                <a:cs typeface="Times New Roman"/>
                <a:sym typeface="Times New Roman"/>
              </a:rPr>
              <a:t>niveau attendu</a:t>
            </a:r>
            <a:endParaRPr/>
          </a:p>
        </p:txBody>
      </p:sp>
      <p:sp>
        <p:nvSpPr>
          <p:cNvPr id="1065" name="Google Shape;1065;p85"/>
          <p:cNvSpPr txBox="1"/>
          <p:nvPr/>
        </p:nvSpPr>
        <p:spPr>
          <a:xfrm>
            <a:off x="5364163" y="6700838"/>
            <a:ext cx="2087562"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600"/>
              <a:buFont typeface="Times New Roman"/>
              <a:buNone/>
            </a:pPr>
            <a:r>
              <a:rPr lang="fr-FR" sz="600">
                <a:solidFill>
                  <a:schemeClr val="dk1"/>
                </a:solidFill>
                <a:latin typeface="Times New Roman"/>
                <a:ea typeface="Times New Roman"/>
                <a:cs typeface="Times New Roman"/>
                <a:sym typeface="Times New Roman"/>
              </a:rPr>
              <a:t>copyright LE HENAFF(c) 2018, tout droits réservés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pic>
        <p:nvPicPr>
          <p:cNvPr id="1070" name="Google Shape;1070;p86"/>
          <p:cNvPicPr preferRelativeResize="0"/>
          <p:nvPr/>
        </p:nvPicPr>
        <p:blipFill rotWithShape="1">
          <a:blip r:embed="rId3">
            <a:alphaModFix/>
          </a:blip>
          <a:srcRect b="1110" l="0" r="0" t="-1110"/>
          <a:stretch/>
        </p:blipFill>
        <p:spPr>
          <a:xfrm>
            <a:off x="-50800" y="76200"/>
            <a:ext cx="9144001" cy="6858001"/>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8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fr-FR"/>
              <a:t>Courbe du changement</a:t>
            </a:r>
            <a:endParaRPr/>
          </a:p>
        </p:txBody>
      </p:sp>
      <p:pic>
        <p:nvPicPr>
          <p:cNvPr id="1076" name="Google Shape;1076;p87"/>
          <p:cNvPicPr preferRelativeResize="0"/>
          <p:nvPr>
            <p:ph idx="1" type="body"/>
          </p:nvPr>
        </p:nvPicPr>
        <p:blipFill rotWithShape="1">
          <a:blip r:embed="rId3">
            <a:alphaModFix/>
          </a:blip>
          <a:srcRect b="0" l="0" r="0" t="0"/>
          <a:stretch/>
        </p:blipFill>
        <p:spPr>
          <a:xfrm>
            <a:off x="1714500" y="1720056"/>
            <a:ext cx="5715000" cy="428625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pic>
        <p:nvPicPr>
          <p:cNvPr id="1081" name="Google Shape;1081;p88"/>
          <p:cNvPicPr preferRelativeResize="0"/>
          <p:nvPr>
            <p:ph idx="1" type="body"/>
          </p:nvPr>
        </p:nvPicPr>
        <p:blipFill rotWithShape="1">
          <a:blip r:embed="rId3">
            <a:alphaModFix/>
          </a:blip>
          <a:srcRect b="0" l="0" r="0" t="0"/>
          <a:stretch/>
        </p:blipFill>
        <p:spPr>
          <a:xfrm>
            <a:off x="1475656" y="548680"/>
            <a:ext cx="6537751" cy="550547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89"/>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r>
              <a:rPr b="1" lang="fr-FR" sz="9600">
                <a:solidFill>
                  <a:srgbClr val="FF0000"/>
                </a:solidFill>
              </a:rPr>
              <a:t>La motivation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9"/>
          <p:cNvSpPr/>
          <p:nvPr/>
        </p:nvSpPr>
        <p:spPr>
          <a:xfrm>
            <a:off x="3203848" y="548680"/>
            <a:ext cx="2160240" cy="61555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Arial"/>
                <a:ea typeface="Arial"/>
                <a:cs typeface="Arial"/>
                <a:sym typeface="Arial"/>
              </a:rPr>
              <a:t>FICHE D’ACTIVITE 3</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 name="Google Shape;148;p9"/>
          <p:cNvSpPr/>
          <p:nvPr/>
        </p:nvSpPr>
        <p:spPr>
          <a:xfrm>
            <a:off x="1584138" y="1331261"/>
            <a:ext cx="5743575" cy="379413"/>
          </a:xfrm>
          <a:prstGeom prst="roundRect">
            <a:avLst>
              <a:gd fmla="val 16667" name="adj"/>
            </a:avLst>
          </a:prstGeom>
          <a:solidFill>
            <a:srgbClr val="C0504D"/>
          </a:solidFill>
          <a:ln cap="flat" cmpd="sng" w="25400">
            <a:solidFill>
              <a:srgbClr val="8C3A38"/>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Arial"/>
                <a:ea typeface="Arial"/>
                <a:cs typeface="Arial"/>
                <a:sym typeface="Arial"/>
              </a:rPr>
              <a:t>LES NEUROSCIENCES</a:t>
            </a:r>
            <a:endParaRPr b="0" i="0" sz="1800" u="none" cap="none" strike="noStrike">
              <a:solidFill>
                <a:schemeClr val="dk1"/>
              </a:solidFill>
              <a:latin typeface="Arial"/>
              <a:ea typeface="Arial"/>
              <a:cs typeface="Arial"/>
              <a:sym typeface="Arial"/>
            </a:endParaRPr>
          </a:p>
        </p:txBody>
      </p:sp>
      <p:sp>
        <p:nvSpPr>
          <p:cNvPr id="149" name="Google Shape;149;p9"/>
          <p:cNvSpPr/>
          <p:nvPr/>
        </p:nvSpPr>
        <p:spPr>
          <a:xfrm>
            <a:off x="1403648" y="1340768"/>
            <a:ext cx="6104556" cy="464742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fr-FR"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1" i="0" lang="fr-FR" sz="1400" u="sng" cap="none" strike="noStrike">
                <a:solidFill>
                  <a:schemeClr val="dk1"/>
                </a:solidFill>
                <a:latin typeface="Arial"/>
                <a:ea typeface="Arial"/>
                <a:cs typeface="Arial"/>
                <a:sym typeface="Arial"/>
              </a:rPr>
              <a:t>Présentation</a:t>
            </a:r>
            <a:endParaRPr b="0" i="0" sz="1400" u="none" cap="none" strike="noStrike">
              <a:solidFill>
                <a:schemeClr val="dk1"/>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En binôme, présenter de façon </a:t>
            </a:r>
            <a:r>
              <a:rPr b="1" i="0" lang="fr-FR" sz="1400" u="none" cap="none" strike="noStrike">
                <a:solidFill>
                  <a:srgbClr val="000000"/>
                </a:solidFill>
                <a:latin typeface="Arial"/>
                <a:ea typeface="Arial"/>
                <a:cs typeface="Arial"/>
                <a:sym typeface="Arial"/>
              </a:rPr>
              <a:t>dynamique</a:t>
            </a:r>
            <a:r>
              <a:rPr b="0" i="0" lang="fr-FR" sz="1400" u="none" cap="none" strike="noStrike">
                <a:solidFill>
                  <a:srgbClr val="000000"/>
                </a:solidFill>
                <a:latin typeface="Arial"/>
                <a:ea typeface="Arial"/>
                <a:cs typeface="Arial"/>
                <a:sym typeface="Arial"/>
              </a:rPr>
              <a:t> un des thèmes suivants : </a:t>
            </a:r>
            <a:endParaRPr b="0" i="0" sz="1400" u="none" cap="none" strike="noStrike">
              <a:solidFill>
                <a:schemeClr val="dk1"/>
              </a:solidFill>
              <a:latin typeface="Arial"/>
              <a:ea typeface="Arial"/>
              <a:cs typeface="Arial"/>
              <a:sym typeface="Arial"/>
            </a:endParaRPr>
          </a:p>
          <a:p>
            <a:pPr indent="-88900" lvl="1" marL="45720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La bienveillance</a:t>
            </a:r>
            <a:endParaRPr b="0" i="0" sz="1400" u="none" cap="none" strike="noStrike">
              <a:solidFill>
                <a:schemeClr val="dk1"/>
              </a:solidFill>
              <a:latin typeface="Arial"/>
              <a:ea typeface="Arial"/>
              <a:cs typeface="Arial"/>
              <a:sym typeface="Arial"/>
            </a:endParaRPr>
          </a:p>
          <a:p>
            <a:pPr indent="-88900" lvl="1" marL="45720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L’estime de soi</a:t>
            </a:r>
            <a:endParaRPr b="0" i="0" sz="1400" u="none" cap="none" strike="noStrike">
              <a:solidFill>
                <a:schemeClr val="dk1"/>
              </a:solidFill>
              <a:latin typeface="Arial"/>
              <a:ea typeface="Arial"/>
              <a:cs typeface="Arial"/>
              <a:sym typeface="Arial"/>
            </a:endParaRPr>
          </a:p>
          <a:p>
            <a:pPr indent="-88900" lvl="1" marL="45720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La psychologie positive</a:t>
            </a:r>
            <a:endParaRPr b="0" i="0" sz="1400" u="none" cap="none" strike="noStrike">
              <a:solidFill>
                <a:schemeClr val="dk1"/>
              </a:solidFill>
              <a:latin typeface="Arial"/>
              <a:ea typeface="Arial"/>
              <a:cs typeface="Arial"/>
              <a:sym typeface="Arial"/>
            </a:endParaRPr>
          </a:p>
          <a:p>
            <a:pPr indent="-88900" lvl="1" marL="45720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Les stéréotypes et préjugés</a:t>
            </a:r>
            <a:endParaRPr b="0" i="0" sz="1400" u="none" cap="none" strike="noStrike">
              <a:solidFill>
                <a:schemeClr val="dk1"/>
              </a:solidFill>
              <a:latin typeface="Arial"/>
              <a:ea typeface="Arial"/>
              <a:cs typeface="Arial"/>
              <a:sym typeface="Arial"/>
            </a:endParaRPr>
          </a:p>
          <a:p>
            <a:pPr indent="-88900" lvl="1" marL="45720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Le conformisme</a:t>
            </a:r>
            <a:endParaRPr b="0" i="0" sz="1400" u="none" cap="none" strike="noStrike">
              <a:solidFill>
                <a:schemeClr val="dk1"/>
              </a:solidFill>
              <a:latin typeface="Arial"/>
              <a:ea typeface="Arial"/>
              <a:cs typeface="Arial"/>
              <a:sym typeface="Arial"/>
            </a:endParaRPr>
          </a:p>
          <a:p>
            <a:pPr indent="-88900" lvl="1" marL="45720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La cécité cognitive (effet tunnel)</a:t>
            </a:r>
            <a:endParaRPr b="0" i="0" sz="1400" u="none" cap="none" strike="noStrike">
              <a:solidFill>
                <a:schemeClr val="dk1"/>
              </a:solidFill>
              <a:latin typeface="Arial"/>
              <a:ea typeface="Arial"/>
              <a:cs typeface="Arial"/>
              <a:sym typeface="Arial"/>
            </a:endParaRPr>
          </a:p>
          <a:p>
            <a:pPr indent="-88900" lvl="1" marL="45720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Le bouc émissaire</a:t>
            </a:r>
            <a:endParaRPr/>
          </a:p>
          <a:p>
            <a:pPr indent="0" lvl="1" marL="45720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1" i="0" lang="fr-FR" sz="1400" u="sng" cap="none" strike="noStrike">
                <a:solidFill>
                  <a:schemeClr val="dk1"/>
                </a:solidFill>
                <a:latin typeface="Arial"/>
                <a:ea typeface="Arial"/>
                <a:cs typeface="Arial"/>
                <a:sym typeface="Arial"/>
              </a:rPr>
              <a:t>Conditions de réalisation</a:t>
            </a:r>
            <a:endParaRPr b="0" i="0" sz="1400" u="none" cap="none" strike="noStrike">
              <a:solidFill>
                <a:schemeClr val="dk1"/>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La présentation doit capter l’attention du public</a:t>
            </a:r>
            <a:endParaRPr b="0" i="0" sz="1400" u="none" cap="none" strike="noStrike">
              <a:solidFill>
                <a:schemeClr val="dk1"/>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Le public doit retenir les éléments importants à la fin de votre présentation</a:t>
            </a:r>
            <a:endParaRPr b="0" i="0" sz="1400" u="none" cap="none" strike="noStrike">
              <a:solidFill>
                <a:schemeClr val="dk1"/>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Choix des supports et outils libre</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1" i="0" lang="fr-FR" sz="1400" u="sng" cap="none" strike="noStrike">
                <a:solidFill>
                  <a:schemeClr val="dk1"/>
                </a:solidFill>
                <a:latin typeface="Arial"/>
                <a:ea typeface="Arial"/>
                <a:cs typeface="Arial"/>
                <a:sym typeface="Arial"/>
              </a:rPr>
              <a:t>Temps de préparation et restitution</a:t>
            </a:r>
            <a:endParaRPr b="0" i="0" sz="1400" u="none" cap="none" strike="noStrike">
              <a:solidFill>
                <a:schemeClr val="dk1"/>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Pas de temps de préparation défini, occupez vos temps libres !</a:t>
            </a:r>
            <a:endParaRPr b="0" i="0" sz="1400" u="none" cap="none" strike="noStrike">
              <a:solidFill>
                <a:schemeClr val="dk1"/>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Restitution de 10’ maximum</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b="1" lang="fr-FR">
                <a:solidFill>
                  <a:srgbClr val="FF0000"/>
                </a:solidFill>
              </a:rPr>
              <a:t>Motivation - démotivation</a:t>
            </a:r>
            <a:endParaRPr/>
          </a:p>
        </p:txBody>
      </p:sp>
      <p:sp>
        <p:nvSpPr>
          <p:cNvPr id="1092" name="Google Shape;1092;p9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0" lvl="1" marL="457200" rtl="0" algn="l">
              <a:spcBef>
                <a:spcPts val="0"/>
              </a:spcBef>
              <a:spcAft>
                <a:spcPts val="0"/>
              </a:spcAft>
              <a:buClr>
                <a:schemeClr val="dk1"/>
              </a:buClr>
              <a:buSzPct val="100000"/>
              <a:buNone/>
            </a:pPr>
            <a:r>
              <a:t/>
            </a:r>
            <a:endParaRPr/>
          </a:p>
          <a:p>
            <a:pPr indent="-228600" lvl="2" marL="1143000" rtl="0" algn="l">
              <a:spcBef>
                <a:spcPts val="444"/>
              </a:spcBef>
              <a:spcAft>
                <a:spcPts val="0"/>
              </a:spcAft>
              <a:buClr>
                <a:schemeClr val="dk1"/>
              </a:buClr>
              <a:buSzPct val="85714"/>
              <a:buChar char="•"/>
            </a:pPr>
            <a:r>
              <a:rPr lang="fr-FR"/>
              <a:t>3 fois, Steven Spielberg a été recalé à ses études de cinéma.</a:t>
            </a:r>
            <a:endParaRPr sz="2800"/>
          </a:p>
          <a:p>
            <a:pPr indent="-228600" lvl="2" marL="1143000" rtl="0" algn="l">
              <a:spcBef>
                <a:spcPts val="444"/>
              </a:spcBef>
              <a:spcAft>
                <a:spcPts val="0"/>
              </a:spcAft>
              <a:buClr>
                <a:schemeClr val="dk1"/>
              </a:buClr>
              <a:buSzPct val="85714"/>
              <a:buChar char="•"/>
            </a:pPr>
            <a:r>
              <a:rPr lang="fr-FR"/>
              <a:t>5 maisons d’édition ont refusé de publier Harry Potter.</a:t>
            </a:r>
            <a:endParaRPr sz="2800"/>
          </a:p>
          <a:p>
            <a:pPr indent="-228600" lvl="2" marL="1143000" rtl="0" algn="l">
              <a:spcBef>
                <a:spcPts val="444"/>
              </a:spcBef>
              <a:spcAft>
                <a:spcPts val="0"/>
              </a:spcAft>
              <a:buClr>
                <a:schemeClr val="dk1"/>
              </a:buClr>
              <a:buSzPct val="85714"/>
              <a:buChar char="•"/>
            </a:pPr>
            <a:r>
              <a:rPr lang="fr-FR"/>
              <a:t>26 ont refusé à Tim Ferris sa "semaine de 4 heures".</a:t>
            </a:r>
            <a:endParaRPr sz="2800"/>
          </a:p>
          <a:p>
            <a:pPr indent="-228600" lvl="2" marL="1143000" rtl="0" algn="l">
              <a:spcBef>
                <a:spcPts val="444"/>
              </a:spcBef>
              <a:spcAft>
                <a:spcPts val="0"/>
              </a:spcAft>
              <a:buClr>
                <a:schemeClr val="dk1"/>
              </a:buClr>
              <a:buSzPct val="85714"/>
              <a:buChar char="•"/>
            </a:pPr>
            <a:r>
              <a:rPr lang="fr-FR"/>
              <a:t>301 banques ont ri au nez de Walt Disney et de son idée de parc à thème</a:t>
            </a:r>
            <a:endParaRPr sz="2800"/>
          </a:p>
          <a:p>
            <a:pPr indent="-228600" lvl="2" marL="1143000" rtl="0" algn="l">
              <a:spcBef>
                <a:spcPts val="444"/>
              </a:spcBef>
              <a:spcAft>
                <a:spcPts val="0"/>
              </a:spcAft>
              <a:buClr>
                <a:schemeClr val="dk1"/>
              </a:buClr>
              <a:buSzPct val="85714"/>
              <a:buChar char="•"/>
            </a:pPr>
            <a:r>
              <a:rPr lang="fr-FR"/>
              <a:t>1000 façons ont permis à Edison de "ne pas" faire une ampoule avant de trouver comment en faire une.</a:t>
            </a:r>
            <a:endParaRPr sz="2800"/>
          </a:p>
          <a:p>
            <a:pPr indent="-228600" lvl="2" marL="1143000" rtl="0" algn="l">
              <a:spcBef>
                <a:spcPts val="444"/>
              </a:spcBef>
              <a:spcAft>
                <a:spcPts val="0"/>
              </a:spcAft>
              <a:buClr>
                <a:schemeClr val="dk1"/>
              </a:buClr>
              <a:buSzPct val="85714"/>
              <a:buChar char="•"/>
            </a:pPr>
            <a:r>
              <a:rPr lang="fr-FR"/>
              <a:t>2000 tentatives sont nécessaires à un bébé pour réussir ses premiers pas.</a:t>
            </a:r>
            <a:endParaRPr sz="2800"/>
          </a:p>
          <a:p>
            <a:pPr indent="-228600" lvl="2" marL="1143000" rtl="0" algn="l">
              <a:spcBef>
                <a:spcPts val="444"/>
              </a:spcBef>
              <a:spcAft>
                <a:spcPts val="0"/>
              </a:spcAft>
              <a:buClr>
                <a:schemeClr val="dk1"/>
              </a:buClr>
              <a:buSzPct val="66666"/>
              <a:buChar char="•"/>
            </a:pPr>
            <a:r>
              <a:rPr lang="fr-FR"/>
              <a:t>5126 prototypes ont permis à James Dyson pour créer l’aspirateur sans sac. </a:t>
            </a:r>
            <a:endParaRPr sz="36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9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Char char="•"/>
            </a:pPr>
            <a:r>
              <a:rPr lang="fr-FR"/>
              <a:t>Et vous voudriez abandonner? Déjà....</a:t>
            </a:r>
            <a:endParaRPr/>
          </a:p>
          <a:p>
            <a:pPr indent="0" lvl="0" marL="0" rtl="0" algn="l">
              <a:spcBef>
                <a:spcPts val="504"/>
              </a:spcBef>
              <a:spcAft>
                <a:spcPts val="0"/>
              </a:spcAft>
              <a:buClr>
                <a:schemeClr val="dk1"/>
              </a:buClr>
              <a:buSzPct val="100000"/>
              <a:buNone/>
            </a:pPr>
            <a:r>
              <a:t/>
            </a:r>
            <a:endParaRPr sz="3600"/>
          </a:p>
          <a:p>
            <a:pPr indent="-342900" lvl="0" marL="342900" rtl="0" algn="l">
              <a:spcBef>
                <a:spcPts val="448"/>
              </a:spcBef>
              <a:spcAft>
                <a:spcPts val="0"/>
              </a:spcAft>
              <a:buClr>
                <a:schemeClr val="dk1"/>
              </a:buClr>
              <a:buSzPct val="88888"/>
              <a:buChar char="•"/>
            </a:pPr>
            <a:r>
              <a:rPr lang="fr-FR"/>
              <a:t>Mettez le focus sur les possibilités plutôt que sur les difficultés.</a:t>
            </a:r>
            <a:br>
              <a:rPr lang="fr-FR"/>
            </a:br>
            <a:endParaRPr sz="3600"/>
          </a:p>
          <a:p>
            <a:pPr indent="-342900" lvl="0" marL="342900" rtl="0" algn="l">
              <a:spcBef>
                <a:spcPts val="448"/>
              </a:spcBef>
              <a:spcAft>
                <a:spcPts val="0"/>
              </a:spcAft>
              <a:buClr>
                <a:schemeClr val="dk1"/>
              </a:buClr>
              <a:buSzPct val="88888"/>
              <a:buChar char="•"/>
            </a:pPr>
            <a:r>
              <a:rPr lang="fr-FR"/>
              <a:t>Si parfois, vous sentez vos genoux plier, sachez que c'est humain de vivre des moments de découragement. Peut-être est-ce le moment de faire une pause, de prendre du recul ou de vous reposer? Faites-le plein d'énergie, mais ne renoncez pas à vos projets, à vos objectifs ou à vos rêves.</a:t>
            </a:r>
            <a:endParaRPr sz="3600"/>
          </a:p>
          <a:p>
            <a:pPr indent="0" lvl="0" marL="0" rtl="0" algn="l">
              <a:spcBef>
                <a:spcPts val="504"/>
              </a:spcBef>
              <a:spcAft>
                <a:spcPts val="0"/>
              </a:spcAft>
              <a:buClr>
                <a:schemeClr val="dk1"/>
              </a:buClr>
              <a:buSzPct val="100000"/>
              <a:buNone/>
            </a:pPr>
            <a:r>
              <a:t/>
            </a:r>
            <a:endParaRPr sz="3600"/>
          </a:p>
          <a:p>
            <a:pPr indent="-342900" lvl="0" marL="342900" rtl="0" algn="l">
              <a:spcBef>
                <a:spcPts val="448"/>
              </a:spcBef>
              <a:spcAft>
                <a:spcPts val="0"/>
              </a:spcAft>
              <a:buClr>
                <a:schemeClr val="dk1"/>
              </a:buClr>
              <a:buSzPct val="100000"/>
              <a:buChar char="•"/>
            </a:pPr>
            <a:r>
              <a:rPr lang="fr-FR"/>
              <a:t>N’ayez pas peur de l’échec. Un échec est un essai, il ne signifie pas que vous n’êtes pas à la hauteur. Il vous indique seulement une autre façon de vous y prendre. </a:t>
            </a:r>
            <a:endParaRPr/>
          </a:p>
          <a:p>
            <a:pPr indent="-200660" lvl="0" marL="342900" rtl="0" algn="l">
              <a:spcBef>
                <a:spcPts val="448"/>
              </a:spcBef>
              <a:spcAft>
                <a:spcPts val="0"/>
              </a:spcAft>
              <a:buClr>
                <a:schemeClr val="dk1"/>
              </a:buClr>
              <a:buSzPct val="100000"/>
              <a:buNone/>
            </a:pPr>
            <a:r>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pic>
        <p:nvPicPr>
          <p:cNvPr id="1102" name="Google Shape;1102;p92"/>
          <p:cNvPicPr preferRelativeResize="0"/>
          <p:nvPr>
            <p:ph idx="1" type="body"/>
          </p:nvPr>
        </p:nvPicPr>
        <p:blipFill rotWithShape="1">
          <a:blip r:embed="rId3">
            <a:alphaModFix/>
          </a:blip>
          <a:srcRect b="0" l="0" r="0" t="0"/>
          <a:stretch/>
        </p:blipFill>
        <p:spPr>
          <a:xfrm>
            <a:off x="683568" y="620688"/>
            <a:ext cx="7908858" cy="5328592"/>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93"/>
          <p:cNvSpPr txBox="1"/>
          <p:nvPr>
            <p:ph type="title"/>
          </p:nvPr>
        </p:nvSpPr>
        <p:spPr>
          <a:xfrm>
            <a:off x="539552" y="476672"/>
            <a:ext cx="8229600" cy="5544616"/>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9600"/>
              <a:buFont typeface="Calibri"/>
              <a:buNone/>
            </a:pPr>
            <a:r>
              <a:rPr b="1" lang="fr-FR" sz="9600">
                <a:solidFill>
                  <a:srgbClr val="FF0000"/>
                </a:solidFill>
              </a:rPr>
              <a:t>La période B  du FORAC</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2021-05-19T16:06:52Z</dcterms:created>
  <dc:creator>CSP CLERMONT COMMUN 2</dc:creator>
</cp:coreProperties>
</file>