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78" r:id="rId2"/>
    <p:sldId id="602" r:id="rId3"/>
    <p:sldId id="605" r:id="rId4"/>
    <p:sldId id="665" r:id="rId5"/>
    <p:sldId id="649" r:id="rId6"/>
    <p:sldId id="656" r:id="rId7"/>
    <p:sldId id="655" r:id="rId8"/>
    <p:sldId id="654" r:id="rId9"/>
    <p:sldId id="652" r:id="rId10"/>
    <p:sldId id="653" r:id="rId11"/>
    <p:sldId id="672" r:id="rId12"/>
    <p:sldId id="666" r:id="rId13"/>
    <p:sldId id="675" r:id="rId14"/>
    <p:sldId id="670" r:id="rId15"/>
    <p:sldId id="657" r:id="rId16"/>
    <p:sldId id="659" r:id="rId17"/>
    <p:sldId id="667" r:id="rId18"/>
    <p:sldId id="668" r:id="rId19"/>
    <p:sldId id="658" r:id="rId20"/>
    <p:sldId id="673" r:id="rId21"/>
    <p:sldId id="661" r:id="rId22"/>
    <p:sldId id="674" r:id="rId23"/>
    <p:sldId id="651" r:id="rId2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BDE31"/>
    <a:srgbClr val="009900"/>
    <a:srgbClr val="0D97FF"/>
    <a:srgbClr val="666167"/>
    <a:srgbClr val="F8E706"/>
    <a:srgbClr val="F3F3F3"/>
    <a:srgbClr val="00CC00"/>
    <a:srgbClr val="16438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3372" autoAdjust="0"/>
  </p:normalViewPr>
  <p:slideViewPr>
    <p:cSldViewPr>
      <p:cViewPr varScale="1">
        <p:scale>
          <a:sx n="104" d="100"/>
          <a:sy n="104" d="100"/>
        </p:scale>
        <p:origin x="960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4934"/>
    </p:cViewPr>
  </p:sorterViewPr>
  <p:notesViewPr>
    <p:cSldViewPr>
      <p:cViewPr>
        <p:scale>
          <a:sx n="78" d="100"/>
          <a:sy n="78" d="100"/>
        </p:scale>
        <p:origin x="-2304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D1BBA-EC6B-468D-B70A-6E6DA73E88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B3BB68B-DD79-4B32-9B97-2BBB73541073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u="sng" dirty="0" err="1" smtClean="0"/>
            <a:t>Objectifs</a:t>
          </a:r>
          <a:r>
            <a:rPr lang="en-US" sz="2000" u="sng" dirty="0" smtClean="0"/>
            <a:t> : </a:t>
          </a:r>
          <a:endParaRPr lang="fr-FR" sz="2000" dirty="0"/>
        </a:p>
      </dgm:t>
    </dgm:pt>
    <dgm:pt modelId="{AEE94069-8DB9-4456-A5BA-A48250EFBE1A}" type="parTrans" cxnId="{27054FFE-6452-417C-AD85-F1FCAB43D847}">
      <dgm:prSet/>
      <dgm:spPr/>
      <dgm:t>
        <a:bodyPr/>
        <a:lstStyle/>
        <a:p>
          <a:endParaRPr lang="fr-FR"/>
        </a:p>
      </dgm:t>
    </dgm:pt>
    <dgm:pt modelId="{D21292F6-00C6-4FD2-A0FB-43C6E15D9F76}" type="sibTrans" cxnId="{27054FFE-6452-417C-AD85-F1FCAB43D847}">
      <dgm:prSet/>
      <dgm:spPr/>
      <dgm:t>
        <a:bodyPr/>
        <a:lstStyle/>
        <a:p>
          <a:endParaRPr lang="fr-FR"/>
        </a:p>
      </dgm:t>
    </dgm:pt>
    <dgm:pt modelId="{A3F98C7C-46E6-4D91-A510-F50049B96439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dirty="0" smtClean="0"/>
            <a:t>Faire adopter </a:t>
          </a:r>
          <a:r>
            <a:rPr lang="en-US" sz="2000" dirty="0" err="1" smtClean="0"/>
            <a:t>une</a:t>
          </a:r>
          <a:r>
            <a:rPr lang="en-US" sz="2000" dirty="0" smtClean="0"/>
            <a:t> posture de vigilance de la part de la population.</a:t>
          </a:r>
          <a:endParaRPr lang="fr-FR" sz="2000" dirty="0"/>
        </a:p>
      </dgm:t>
    </dgm:pt>
    <dgm:pt modelId="{98929355-6F30-473F-95E0-CA78A89285A8}" type="parTrans" cxnId="{59F8361A-2B79-4441-B833-EFD57C256F14}">
      <dgm:prSet/>
      <dgm:spPr/>
      <dgm:t>
        <a:bodyPr/>
        <a:lstStyle/>
        <a:p>
          <a:endParaRPr lang="fr-FR"/>
        </a:p>
      </dgm:t>
    </dgm:pt>
    <dgm:pt modelId="{12F4E12F-4B9A-465C-843B-64E136D7D6A0}" type="sibTrans" cxnId="{59F8361A-2B79-4441-B833-EFD57C256F14}">
      <dgm:prSet/>
      <dgm:spPr/>
      <dgm:t>
        <a:bodyPr/>
        <a:lstStyle/>
        <a:p>
          <a:endParaRPr lang="fr-FR"/>
        </a:p>
      </dgm:t>
    </dgm:pt>
    <dgm:pt modelId="{E73A0FB2-D839-4CB4-998B-651BE1912F5D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dirty="0" err="1" smtClean="0"/>
            <a:t>Mettre</a:t>
          </a:r>
          <a:r>
            <a:rPr lang="en-US" sz="2000" dirty="0" smtClean="0"/>
            <a:t> </a:t>
          </a:r>
          <a:r>
            <a:rPr lang="en-US" sz="2000" dirty="0" err="1" smtClean="0"/>
            <a:t>en</a:t>
          </a:r>
          <a:r>
            <a:rPr lang="en-US" sz="2000" dirty="0" smtClean="0"/>
            <a:t> </a:t>
          </a:r>
          <a:r>
            <a:rPr lang="en-US" sz="2000" dirty="0" err="1" smtClean="0"/>
            <a:t>alerte</a:t>
          </a:r>
          <a:r>
            <a:rPr lang="en-US" sz="2000" dirty="0" smtClean="0"/>
            <a:t> les </a:t>
          </a:r>
          <a:r>
            <a:rPr lang="en-US" sz="2000" dirty="0" err="1" smtClean="0"/>
            <a:t>acteurs</a:t>
          </a:r>
          <a:r>
            <a:rPr lang="en-US" sz="2000" dirty="0" smtClean="0"/>
            <a:t> de la </a:t>
          </a:r>
          <a:r>
            <a:rPr lang="en-US" sz="2000" dirty="0" err="1" smtClean="0"/>
            <a:t>sécurité</a:t>
          </a:r>
          <a:r>
            <a:rPr lang="en-US" sz="2000" dirty="0" smtClean="0"/>
            <a:t> </a:t>
          </a:r>
          <a:r>
            <a:rPr lang="en-US" sz="2000" dirty="0" err="1" smtClean="0"/>
            <a:t>civile</a:t>
          </a:r>
          <a:r>
            <a:rPr lang="en-US" sz="2000" dirty="0" smtClean="0"/>
            <a:t> pour </a:t>
          </a:r>
          <a:r>
            <a:rPr lang="en-US" sz="2000" dirty="0" err="1" smtClean="0"/>
            <a:t>leur</a:t>
          </a:r>
          <a:r>
            <a:rPr lang="en-US" sz="2000" dirty="0" smtClean="0"/>
            <a:t> </a:t>
          </a:r>
          <a:r>
            <a:rPr lang="en-US" sz="2000" dirty="0" err="1" smtClean="0"/>
            <a:t>permettre</a:t>
          </a:r>
          <a:r>
            <a:rPr lang="en-US" sz="2000" dirty="0" smtClean="0"/>
            <a:t> </a:t>
          </a:r>
          <a:r>
            <a:rPr lang="en-US" sz="2000" dirty="0" err="1" smtClean="0"/>
            <a:t>d’anticiper</a:t>
          </a:r>
          <a:r>
            <a:rPr lang="en-US" sz="2000" dirty="0" smtClean="0"/>
            <a:t> la </a:t>
          </a:r>
          <a:r>
            <a:rPr lang="en-US" sz="2000" dirty="0" err="1" smtClean="0"/>
            <a:t>crise</a:t>
          </a:r>
          <a:r>
            <a:rPr lang="en-US" sz="2000" dirty="0" smtClean="0"/>
            <a:t>.</a:t>
          </a:r>
          <a:endParaRPr lang="fr-FR" sz="2000" dirty="0"/>
        </a:p>
      </dgm:t>
    </dgm:pt>
    <dgm:pt modelId="{EAF5B82D-3FCB-4DDD-80AB-667585B3C3D1}" type="parTrans" cxnId="{B36F0276-13BA-4ADD-8870-46FB52302BEA}">
      <dgm:prSet/>
      <dgm:spPr/>
      <dgm:t>
        <a:bodyPr/>
        <a:lstStyle/>
        <a:p>
          <a:endParaRPr lang="fr-FR"/>
        </a:p>
      </dgm:t>
    </dgm:pt>
    <dgm:pt modelId="{DA745FC2-79E1-45C1-B1DA-A2F634275769}" type="sibTrans" cxnId="{B36F0276-13BA-4ADD-8870-46FB52302BEA}">
      <dgm:prSet/>
      <dgm:spPr/>
      <dgm:t>
        <a:bodyPr/>
        <a:lstStyle/>
        <a:p>
          <a:endParaRPr lang="fr-FR"/>
        </a:p>
      </dgm:t>
    </dgm:pt>
    <dgm:pt modelId="{0A7E9552-CD74-40C2-9029-90176135A409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dirty="0" smtClean="0"/>
            <a:t>Avec un </a:t>
          </a:r>
          <a:r>
            <a:rPr lang="fr-FR" sz="2000" dirty="0" smtClean="0"/>
            <a:t>découpage départemental, adapté aux structures de planification et de gestion de crise. </a:t>
          </a:r>
          <a:endParaRPr lang="fr-FR" sz="2000" dirty="0"/>
        </a:p>
      </dgm:t>
    </dgm:pt>
    <dgm:pt modelId="{60516497-34CE-45D0-B367-C1A30644D6C3}" type="parTrans" cxnId="{0A0C046D-68AB-4DD0-BDC8-9F453FCEF776}">
      <dgm:prSet/>
      <dgm:spPr/>
      <dgm:t>
        <a:bodyPr/>
        <a:lstStyle/>
        <a:p>
          <a:endParaRPr lang="fr-FR"/>
        </a:p>
      </dgm:t>
    </dgm:pt>
    <dgm:pt modelId="{9A60D453-E426-4D9B-9421-8F09E63B94A1}" type="sibTrans" cxnId="{0A0C046D-68AB-4DD0-BDC8-9F453FCEF776}">
      <dgm:prSet/>
      <dgm:spPr/>
      <dgm:t>
        <a:bodyPr/>
        <a:lstStyle/>
        <a:p>
          <a:endParaRPr lang="fr-FR"/>
        </a:p>
      </dgm:t>
    </dgm:pt>
    <dgm:pt modelId="{A00F79A9-990E-4E90-9DB5-E85C7A281751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b="1" dirty="0" err="1" smtClean="0"/>
            <a:t>Création</a:t>
          </a:r>
          <a:r>
            <a:rPr lang="en-US" sz="2000" b="1" dirty="0" smtClean="0"/>
            <a:t> : </a:t>
          </a:r>
        </a:p>
        <a:p>
          <a:pPr rtl="0"/>
          <a:r>
            <a:rPr lang="en-US" sz="2000" b="1" dirty="0" smtClean="0"/>
            <a:t>1er </a:t>
          </a:r>
          <a:r>
            <a:rPr lang="en-US" sz="2000" b="1" dirty="0" err="1" smtClean="0"/>
            <a:t>octobre</a:t>
          </a:r>
          <a:r>
            <a:rPr lang="en-US" sz="2000" b="1" dirty="0" smtClean="0"/>
            <a:t> 2001</a:t>
          </a:r>
          <a:endParaRPr lang="fr-FR" sz="2000" dirty="0"/>
        </a:p>
      </dgm:t>
    </dgm:pt>
    <dgm:pt modelId="{B39A8749-E96A-4C42-9872-14036C35CE14}" type="sibTrans" cxnId="{AE22937C-35B5-4821-B84F-05B2B2379DE6}">
      <dgm:prSet/>
      <dgm:spPr/>
      <dgm:t>
        <a:bodyPr/>
        <a:lstStyle/>
        <a:p>
          <a:endParaRPr lang="fr-FR"/>
        </a:p>
      </dgm:t>
    </dgm:pt>
    <dgm:pt modelId="{68CF093C-1DB3-4DB1-AF21-7BBB46B7119B}" type="parTrans" cxnId="{AE22937C-35B5-4821-B84F-05B2B2379DE6}">
      <dgm:prSet/>
      <dgm:spPr/>
      <dgm:t>
        <a:bodyPr/>
        <a:lstStyle/>
        <a:p>
          <a:endParaRPr lang="fr-FR"/>
        </a:p>
      </dgm:t>
    </dgm:pt>
    <dgm:pt modelId="{AC008ABE-CBE8-4C5F-B762-73D0AEB0CC52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fr-FR" sz="2400" dirty="0" smtClean="0"/>
            <a:t>Amélioré suite aux multiples catastrophes ayant touchés la France </a:t>
          </a:r>
          <a:endParaRPr lang="fr-FR" sz="2400" dirty="0"/>
        </a:p>
      </dgm:t>
    </dgm:pt>
    <dgm:pt modelId="{86135154-D4E7-4857-B84A-47F0EC30DE50}" type="parTrans" cxnId="{8FF85B80-CDD0-4753-9F3D-A744133EDC46}">
      <dgm:prSet/>
      <dgm:spPr/>
      <dgm:t>
        <a:bodyPr/>
        <a:lstStyle/>
        <a:p>
          <a:endParaRPr lang="fr-FR"/>
        </a:p>
      </dgm:t>
    </dgm:pt>
    <dgm:pt modelId="{4A7E128B-CFCD-4620-A335-757635C70756}" type="sibTrans" cxnId="{8FF85B80-CDD0-4753-9F3D-A744133EDC46}">
      <dgm:prSet/>
      <dgm:spPr/>
      <dgm:t>
        <a:bodyPr/>
        <a:lstStyle/>
        <a:p>
          <a:endParaRPr lang="fr-FR"/>
        </a:p>
      </dgm:t>
    </dgm:pt>
    <dgm:pt modelId="{5B7AD6F9-35C7-447F-A9A5-6724D8C50EF2}" type="pres">
      <dgm:prSet presAssocID="{D58D1BBA-EC6B-468D-B70A-6E6DA73E88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AFD4CD-CBAB-451B-B123-D8AAEB6E60D8}" type="pres">
      <dgm:prSet presAssocID="{AC008ABE-CBE8-4C5F-B762-73D0AEB0CC52}" presName="node" presStyleLbl="node1" presStyleIdx="0" presStyleCnt="4" custScaleX="119467" custLinFactY="100000" custLinFactNeighborX="-18728" custLinFactNeighborY="1211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EEF71B-AB69-49D9-A901-E31661EB8694}" type="pres">
      <dgm:prSet presAssocID="{4A7E128B-CFCD-4620-A335-757635C70756}" presName="sibTrans" presStyleCnt="0"/>
      <dgm:spPr/>
    </dgm:pt>
    <dgm:pt modelId="{97C85463-C7DA-4166-B93E-77CAB7D55C88}" type="pres">
      <dgm:prSet presAssocID="{A00F79A9-990E-4E90-9DB5-E85C7A281751}" presName="node" presStyleLbl="node1" presStyleIdx="1" presStyleCnt="4" custScaleX="101029" custScaleY="75849" custLinFactX="-40540" custLinFactNeighborX="-100000" custLinFactNeighborY="721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C7EA29-5E0F-45EF-8925-B173BF523993}" type="pres">
      <dgm:prSet presAssocID="{B39A8749-E96A-4C42-9872-14036C35CE14}" presName="sibTrans" presStyleCnt="0"/>
      <dgm:spPr/>
    </dgm:pt>
    <dgm:pt modelId="{A2A2C969-E12C-498E-9754-7B21D18817C6}" type="pres">
      <dgm:prSet presAssocID="{AB3BB68B-DD79-4B32-9B97-2BBB73541073}" presName="node" presStyleLbl="node1" presStyleIdx="2" presStyleCnt="4" custScaleX="152802" custScaleY="131784" custLinFactNeighborX="63412" custLinFactNeighborY="-540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3ADAD1-C9D8-4161-A2C1-2064EBF74EAA}" type="pres">
      <dgm:prSet presAssocID="{D21292F6-00C6-4FD2-A0FB-43C6E15D9F76}" presName="sibTrans" presStyleCnt="0"/>
      <dgm:spPr/>
    </dgm:pt>
    <dgm:pt modelId="{1A59431D-0F00-424C-B6A6-98A9A877240E}" type="pres">
      <dgm:prSet presAssocID="{0A7E9552-CD74-40C2-9029-90176135A409}" presName="node" presStyleLbl="node1" presStyleIdx="3" presStyleCnt="4" custScaleX="134105" custScaleY="87850" custLinFactNeighborX="66924" custLinFactNeighborY="-312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F85B80-CDD0-4753-9F3D-A744133EDC46}" srcId="{D58D1BBA-EC6B-468D-B70A-6E6DA73E8857}" destId="{AC008ABE-CBE8-4C5F-B762-73D0AEB0CC52}" srcOrd="0" destOrd="0" parTransId="{86135154-D4E7-4857-B84A-47F0EC30DE50}" sibTransId="{4A7E128B-CFCD-4620-A335-757635C70756}"/>
    <dgm:cxn modelId="{AE22937C-35B5-4821-B84F-05B2B2379DE6}" srcId="{D58D1BBA-EC6B-468D-B70A-6E6DA73E8857}" destId="{A00F79A9-990E-4E90-9DB5-E85C7A281751}" srcOrd="1" destOrd="0" parTransId="{68CF093C-1DB3-4DB1-AF21-7BBB46B7119B}" sibTransId="{B39A8749-E96A-4C42-9872-14036C35CE14}"/>
    <dgm:cxn modelId="{0A0C046D-68AB-4DD0-BDC8-9F453FCEF776}" srcId="{D58D1BBA-EC6B-468D-B70A-6E6DA73E8857}" destId="{0A7E9552-CD74-40C2-9029-90176135A409}" srcOrd="3" destOrd="0" parTransId="{60516497-34CE-45D0-B367-C1A30644D6C3}" sibTransId="{9A60D453-E426-4D9B-9421-8F09E63B94A1}"/>
    <dgm:cxn modelId="{27054FFE-6452-417C-AD85-F1FCAB43D847}" srcId="{D58D1BBA-EC6B-468D-B70A-6E6DA73E8857}" destId="{AB3BB68B-DD79-4B32-9B97-2BBB73541073}" srcOrd="2" destOrd="0" parTransId="{AEE94069-8DB9-4456-A5BA-A48250EFBE1A}" sibTransId="{D21292F6-00C6-4FD2-A0FB-43C6E15D9F76}"/>
    <dgm:cxn modelId="{175C7405-B9E9-4374-98BE-741F9B4AA2CE}" type="presOf" srcId="{D58D1BBA-EC6B-468D-B70A-6E6DA73E8857}" destId="{5B7AD6F9-35C7-447F-A9A5-6724D8C50EF2}" srcOrd="0" destOrd="0" presId="urn:microsoft.com/office/officeart/2005/8/layout/default"/>
    <dgm:cxn modelId="{4A2338AD-EAA6-4618-A440-57F27463ECFD}" type="presOf" srcId="{AB3BB68B-DD79-4B32-9B97-2BBB73541073}" destId="{A2A2C969-E12C-498E-9754-7B21D18817C6}" srcOrd="0" destOrd="0" presId="urn:microsoft.com/office/officeart/2005/8/layout/default"/>
    <dgm:cxn modelId="{6EFD96F7-AA06-409F-BB24-DF841AC55293}" type="presOf" srcId="{AC008ABE-CBE8-4C5F-B762-73D0AEB0CC52}" destId="{C5AFD4CD-CBAB-451B-B123-D8AAEB6E60D8}" srcOrd="0" destOrd="0" presId="urn:microsoft.com/office/officeart/2005/8/layout/default"/>
    <dgm:cxn modelId="{80EC6F20-87C6-4AED-B968-25A4F8F380DD}" type="presOf" srcId="{0A7E9552-CD74-40C2-9029-90176135A409}" destId="{1A59431D-0F00-424C-B6A6-98A9A877240E}" srcOrd="0" destOrd="0" presId="urn:microsoft.com/office/officeart/2005/8/layout/default"/>
    <dgm:cxn modelId="{59F8361A-2B79-4441-B833-EFD57C256F14}" srcId="{AB3BB68B-DD79-4B32-9B97-2BBB73541073}" destId="{A3F98C7C-46E6-4D91-A510-F50049B96439}" srcOrd="0" destOrd="0" parTransId="{98929355-6F30-473F-95E0-CA78A89285A8}" sibTransId="{12F4E12F-4B9A-465C-843B-64E136D7D6A0}"/>
    <dgm:cxn modelId="{F3051DE4-4C83-41C0-AEE5-70B1FDF21A1E}" type="presOf" srcId="{A3F98C7C-46E6-4D91-A510-F50049B96439}" destId="{A2A2C969-E12C-498E-9754-7B21D18817C6}" srcOrd="0" destOrd="1" presId="urn:microsoft.com/office/officeart/2005/8/layout/default"/>
    <dgm:cxn modelId="{E0C0DD8E-273D-4F2E-A721-F66C3B44A931}" type="presOf" srcId="{E73A0FB2-D839-4CB4-998B-651BE1912F5D}" destId="{A2A2C969-E12C-498E-9754-7B21D18817C6}" srcOrd="0" destOrd="2" presId="urn:microsoft.com/office/officeart/2005/8/layout/default"/>
    <dgm:cxn modelId="{8E07F2BE-CDAF-4ADE-9751-29C750F037FE}" type="presOf" srcId="{A00F79A9-990E-4E90-9DB5-E85C7A281751}" destId="{97C85463-C7DA-4166-B93E-77CAB7D55C88}" srcOrd="0" destOrd="0" presId="urn:microsoft.com/office/officeart/2005/8/layout/default"/>
    <dgm:cxn modelId="{B36F0276-13BA-4ADD-8870-46FB52302BEA}" srcId="{AB3BB68B-DD79-4B32-9B97-2BBB73541073}" destId="{E73A0FB2-D839-4CB4-998B-651BE1912F5D}" srcOrd="1" destOrd="0" parTransId="{EAF5B82D-3FCB-4DDD-80AB-667585B3C3D1}" sibTransId="{DA745FC2-79E1-45C1-B1DA-A2F634275769}"/>
    <dgm:cxn modelId="{24DE06C9-0A9A-460A-AE9A-3475CEB7856C}" type="presParOf" srcId="{5B7AD6F9-35C7-447F-A9A5-6724D8C50EF2}" destId="{C5AFD4CD-CBAB-451B-B123-D8AAEB6E60D8}" srcOrd="0" destOrd="0" presId="urn:microsoft.com/office/officeart/2005/8/layout/default"/>
    <dgm:cxn modelId="{5AED10A4-35A9-4980-9DD8-1BA6BE98D8CD}" type="presParOf" srcId="{5B7AD6F9-35C7-447F-A9A5-6724D8C50EF2}" destId="{46EEF71B-AB69-49D9-A901-E31661EB8694}" srcOrd="1" destOrd="0" presId="urn:microsoft.com/office/officeart/2005/8/layout/default"/>
    <dgm:cxn modelId="{27780761-7374-4369-9BF0-DCA4617FCBF5}" type="presParOf" srcId="{5B7AD6F9-35C7-447F-A9A5-6724D8C50EF2}" destId="{97C85463-C7DA-4166-B93E-77CAB7D55C88}" srcOrd="2" destOrd="0" presId="urn:microsoft.com/office/officeart/2005/8/layout/default"/>
    <dgm:cxn modelId="{FD7AAFCB-C9CA-4C5A-922B-126DD18097B0}" type="presParOf" srcId="{5B7AD6F9-35C7-447F-A9A5-6724D8C50EF2}" destId="{64C7EA29-5E0F-45EF-8925-B173BF523993}" srcOrd="3" destOrd="0" presId="urn:microsoft.com/office/officeart/2005/8/layout/default"/>
    <dgm:cxn modelId="{EA6BEAD7-C779-4DD5-BD8E-AD51143F155D}" type="presParOf" srcId="{5B7AD6F9-35C7-447F-A9A5-6724D8C50EF2}" destId="{A2A2C969-E12C-498E-9754-7B21D18817C6}" srcOrd="4" destOrd="0" presId="urn:microsoft.com/office/officeart/2005/8/layout/default"/>
    <dgm:cxn modelId="{FC8669F3-626C-4382-90BF-570960B8C90D}" type="presParOf" srcId="{5B7AD6F9-35C7-447F-A9A5-6724D8C50EF2}" destId="{B63ADAD1-C9D8-4161-A2C1-2064EBF74EAA}" srcOrd="5" destOrd="0" presId="urn:microsoft.com/office/officeart/2005/8/layout/default"/>
    <dgm:cxn modelId="{1561C391-83B0-455F-A97F-0E0ACAB81656}" type="presParOf" srcId="{5B7AD6F9-35C7-447F-A9A5-6724D8C50EF2}" destId="{1A59431D-0F00-424C-B6A6-98A9A877240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5396F2-19F9-4184-AC48-50367451E7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FF427F-60D3-4F18-9E7B-0965A569184F}">
      <dgm:prSet custT="1"/>
      <dgm:spPr>
        <a:solidFill>
          <a:schemeClr val="accent5">
            <a:lumMod val="2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fr-FR" sz="2400" dirty="0" smtClean="0"/>
            <a:t>Vent violent </a:t>
          </a:r>
          <a:endParaRPr lang="fr-FR" sz="2400" dirty="0"/>
        </a:p>
      </dgm:t>
    </dgm:pt>
    <dgm:pt modelId="{47B81E85-1BE9-494F-BCCF-02B249979670}" type="parTrans" cxnId="{5D635A06-55F9-400C-BBC0-46615A5A34ED}">
      <dgm:prSet/>
      <dgm:spPr/>
      <dgm:t>
        <a:bodyPr/>
        <a:lstStyle/>
        <a:p>
          <a:endParaRPr lang="fr-FR"/>
        </a:p>
      </dgm:t>
    </dgm:pt>
    <dgm:pt modelId="{3C233541-FB7B-4842-9861-8E341BEADF0A}" type="sibTrans" cxnId="{5D635A06-55F9-400C-BBC0-46615A5A34ED}">
      <dgm:prSet/>
      <dgm:spPr/>
      <dgm:t>
        <a:bodyPr/>
        <a:lstStyle/>
        <a:p>
          <a:endParaRPr lang="fr-FR"/>
        </a:p>
      </dgm:t>
    </dgm:pt>
    <dgm:pt modelId="{8A476CA5-4B7D-4721-9C3B-3A9C55F7749D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dirty="0" smtClean="0"/>
            <a:t>Fonction de la vitesse du vent</a:t>
          </a:r>
          <a:endParaRPr lang="fr-FR" sz="1400" dirty="0"/>
        </a:p>
      </dgm:t>
    </dgm:pt>
    <dgm:pt modelId="{97FF2A08-D32E-4023-BE1E-E008DCFD2EFF}" type="parTrans" cxnId="{D56CEF22-D7A1-407D-AAB4-5B2B8C2CFD67}">
      <dgm:prSet/>
      <dgm:spPr/>
      <dgm:t>
        <a:bodyPr/>
        <a:lstStyle/>
        <a:p>
          <a:endParaRPr lang="fr-FR"/>
        </a:p>
      </dgm:t>
    </dgm:pt>
    <dgm:pt modelId="{9E76AC75-FAF6-4C91-91BB-6549F0A281D0}" type="sibTrans" cxnId="{D56CEF22-D7A1-407D-AAB4-5B2B8C2CFD67}">
      <dgm:prSet/>
      <dgm:spPr/>
      <dgm:t>
        <a:bodyPr/>
        <a:lstStyle/>
        <a:p>
          <a:endParaRPr lang="fr-FR"/>
        </a:p>
      </dgm:t>
    </dgm:pt>
    <dgm:pt modelId="{310530AA-EDA1-45AB-A431-906554E769AA}">
      <dgm:prSet custT="1"/>
      <dgm:spPr>
        <a:solidFill>
          <a:schemeClr val="accent5">
            <a:lumMod val="2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fr-FR" sz="2400" dirty="0" smtClean="0"/>
            <a:t>Orage </a:t>
          </a:r>
          <a:endParaRPr lang="fr-FR" sz="2400" dirty="0"/>
        </a:p>
      </dgm:t>
    </dgm:pt>
    <dgm:pt modelId="{7A8D66D1-58F6-434D-B446-48F5A731085E}" type="parTrans" cxnId="{2C3D8992-ABC6-4109-A9F7-080F96119687}">
      <dgm:prSet/>
      <dgm:spPr/>
      <dgm:t>
        <a:bodyPr/>
        <a:lstStyle/>
        <a:p>
          <a:endParaRPr lang="fr-FR"/>
        </a:p>
      </dgm:t>
    </dgm:pt>
    <dgm:pt modelId="{67F0D7D3-91E1-4DA6-91A8-05B989852C66}" type="sibTrans" cxnId="{2C3D8992-ABC6-4109-A9F7-080F96119687}">
      <dgm:prSet/>
      <dgm:spPr/>
      <dgm:t>
        <a:bodyPr/>
        <a:lstStyle/>
        <a:p>
          <a:endParaRPr lang="fr-FR"/>
        </a:p>
      </dgm:t>
    </dgm:pt>
    <dgm:pt modelId="{9C2DA768-C688-42C6-B7ED-3E66077465AB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dirty="0" smtClean="0"/>
            <a:t>Fonction de l’activité électrique  </a:t>
          </a:r>
          <a:endParaRPr lang="fr-FR" sz="1400" dirty="0"/>
        </a:p>
      </dgm:t>
    </dgm:pt>
    <dgm:pt modelId="{6EE24229-3653-480E-9C2E-FF4F3A77B6EB}" type="parTrans" cxnId="{5C3DC076-57BF-4DCC-BC1E-CDEBF1064377}">
      <dgm:prSet/>
      <dgm:spPr/>
      <dgm:t>
        <a:bodyPr/>
        <a:lstStyle/>
        <a:p>
          <a:endParaRPr lang="fr-FR"/>
        </a:p>
      </dgm:t>
    </dgm:pt>
    <dgm:pt modelId="{4D93EBC5-D854-427B-AAEF-32F8D699D3AE}" type="sibTrans" cxnId="{5C3DC076-57BF-4DCC-BC1E-CDEBF1064377}">
      <dgm:prSet/>
      <dgm:spPr/>
      <dgm:t>
        <a:bodyPr/>
        <a:lstStyle/>
        <a:p>
          <a:endParaRPr lang="fr-FR"/>
        </a:p>
      </dgm:t>
    </dgm:pt>
    <dgm:pt modelId="{9008142B-68B9-46A1-B6B0-E835FDDC7BFC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dirty="0" smtClean="0"/>
            <a:t>Intensité des phénomènes</a:t>
          </a:r>
          <a:endParaRPr lang="fr-FR" sz="1400" dirty="0"/>
        </a:p>
      </dgm:t>
    </dgm:pt>
    <dgm:pt modelId="{6CDD15F7-EDEB-4798-B436-065E633DC1B6}" type="parTrans" cxnId="{3190CE08-5971-4917-B7FE-34F63B7CF608}">
      <dgm:prSet/>
      <dgm:spPr/>
      <dgm:t>
        <a:bodyPr/>
        <a:lstStyle/>
        <a:p>
          <a:endParaRPr lang="fr-FR"/>
        </a:p>
      </dgm:t>
    </dgm:pt>
    <dgm:pt modelId="{74B7DDFC-7F50-4B1F-8292-97E3CCC59043}" type="sibTrans" cxnId="{3190CE08-5971-4917-B7FE-34F63B7CF608}">
      <dgm:prSet/>
      <dgm:spPr/>
      <dgm:t>
        <a:bodyPr/>
        <a:lstStyle/>
        <a:p>
          <a:endParaRPr lang="fr-FR"/>
        </a:p>
      </dgm:t>
    </dgm:pt>
    <dgm:pt modelId="{5049DF74-B713-4C06-B61C-777D5A9C62FA}">
      <dgm:prSet custT="1"/>
      <dgm:spPr>
        <a:solidFill>
          <a:schemeClr val="accent5">
            <a:lumMod val="2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fr-FR" sz="2400" smtClean="0"/>
            <a:t>Neige-verglas </a:t>
          </a:r>
          <a:endParaRPr lang="fr-FR" sz="2400"/>
        </a:p>
      </dgm:t>
    </dgm:pt>
    <dgm:pt modelId="{6AFF134D-B960-4BD1-B6D9-58A674684C8F}" type="parTrans" cxnId="{346538E7-4A1A-4899-B352-804B112070A7}">
      <dgm:prSet/>
      <dgm:spPr/>
      <dgm:t>
        <a:bodyPr/>
        <a:lstStyle/>
        <a:p>
          <a:endParaRPr lang="fr-FR"/>
        </a:p>
      </dgm:t>
    </dgm:pt>
    <dgm:pt modelId="{0B75F8E6-2B43-42D0-AC27-A97AEBA3DFAF}" type="sibTrans" cxnId="{346538E7-4A1A-4899-B352-804B112070A7}">
      <dgm:prSet/>
      <dgm:spPr/>
      <dgm:t>
        <a:bodyPr/>
        <a:lstStyle/>
        <a:p>
          <a:endParaRPr lang="fr-FR"/>
        </a:p>
      </dgm:t>
    </dgm:pt>
    <dgm:pt modelId="{030863F6-A0E8-49F7-898F-6EB27DEF8245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smtClean="0"/>
            <a:t>fonction de la région, </a:t>
          </a:r>
          <a:endParaRPr lang="fr-FR" sz="1400"/>
        </a:p>
      </dgm:t>
    </dgm:pt>
    <dgm:pt modelId="{CF417515-D767-4E03-9FDE-486F8DEE6F86}" type="parTrans" cxnId="{951F9600-D916-4800-9AD6-9ADDED4A30F4}">
      <dgm:prSet/>
      <dgm:spPr/>
      <dgm:t>
        <a:bodyPr/>
        <a:lstStyle/>
        <a:p>
          <a:endParaRPr lang="fr-FR"/>
        </a:p>
      </dgm:t>
    </dgm:pt>
    <dgm:pt modelId="{A4818B0B-8DB0-4643-8D64-1EA33DC5A9F0}" type="sibTrans" cxnId="{951F9600-D916-4800-9AD6-9ADDED4A30F4}">
      <dgm:prSet/>
      <dgm:spPr/>
      <dgm:t>
        <a:bodyPr/>
        <a:lstStyle/>
        <a:p>
          <a:endParaRPr lang="fr-FR"/>
        </a:p>
      </dgm:t>
    </dgm:pt>
    <dgm:pt modelId="{45BA5F7C-189B-4B2D-A0F7-96F9DD227DFB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smtClean="0"/>
            <a:t>de la durée et </a:t>
          </a:r>
          <a:endParaRPr lang="fr-FR" sz="1400"/>
        </a:p>
      </dgm:t>
    </dgm:pt>
    <dgm:pt modelId="{6A9EF0A4-23D5-4055-B3D7-196DB57110E9}" type="parTrans" cxnId="{7C6179CE-D464-43DE-9AB1-D93E18B8EBFB}">
      <dgm:prSet/>
      <dgm:spPr/>
      <dgm:t>
        <a:bodyPr/>
        <a:lstStyle/>
        <a:p>
          <a:endParaRPr lang="fr-FR"/>
        </a:p>
      </dgm:t>
    </dgm:pt>
    <dgm:pt modelId="{CF975D51-2BDB-4F84-81A2-60FE7077A216}" type="sibTrans" cxnId="{7C6179CE-D464-43DE-9AB1-D93E18B8EBFB}">
      <dgm:prSet/>
      <dgm:spPr/>
      <dgm:t>
        <a:bodyPr/>
        <a:lstStyle/>
        <a:p>
          <a:endParaRPr lang="fr-FR"/>
        </a:p>
      </dgm:t>
    </dgm:pt>
    <dgm:pt modelId="{18B98D1B-429D-4DEF-A08F-A3F6B5456553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smtClean="0"/>
            <a:t>de l’intensité du phénomène</a:t>
          </a:r>
          <a:endParaRPr lang="fr-FR" sz="1400"/>
        </a:p>
      </dgm:t>
    </dgm:pt>
    <dgm:pt modelId="{9445D9CB-37E8-4600-BC7D-F00AC63A11EA}" type="parTrans" cxnId="{E5920590-FBA7-4450-BF29-8151F985A3F4}">
      <dgm:prSet/>
      <dgm:spPr/>
      <dgm:t>
        <a:bodyPr/>
        <a:lstStyle/>
        <a:p>
          <a:endParaRPr lang="fr-FR"/>
        </a:p>
      </dgm:t>
    </dgm:pt>
    <dgm:pt modelId="{FB52C627-ABD1-4589-92A7-1927D9262DCD}" type="sibTrans" cxnId="{E5920590-FBA7-4450-BF29-8151F985A3F4}">
      <dgm:prSet/>
      <dgm:spPr/>
      <dgm:t>
        <a:bodyPr/>
        <a:lstStyle/>
        <a:p>
          <a:endParaRPr lang="fr-FR"/>
        </a:p>
      </dgm:t>
    </dgm:pt>
    <dgm:pt modelId="{3BDB4EA4-CCCF-428E-9210-CCF65490BCED}">
      <dgm:prSet custT="1"/>
      <dgm:spPr>
        <a:solidFill>
          <a:schemeClr val="accent5">
            <a:lumMod val="2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fr-FR" sz="2400" dirty="0" smtClean="0"/>
            <a:t>Avalanche </a:t>
          </a:r>
          <a:endParaRPr lang="fr-FR" sz="2400" dirty="0"/>
        </a:p>
      </dgm:t>
    </dgm:pt>
    <dgm:pt modelId="{13C47746-281C-4FE0-B7F4-78BE77EB94CC}" type="parTrans" cxnId="{DE70D77B-B260-4C52-9957-B768145F9FCA}">
      <dgm:prSet/>
      <dgm:spPr/>
      <dgm:t>
        <a:bodyPr/>
        <a:lstStyle/>
        <a:p>
          <a:endParaRPr lang="fr-FR"/>
        </a:p>
      </dgm:t>
    </dgm:pt>
    <dgm:pt modelId="{3CCB60AC-8E13-4E04-8CEF-F25DAFA953F1}" type="sibTrans" cxnId="{DE70D77B-B260-4C52-9957-B768145F9FCA}">
      <dgm:prSet/>
      <dgm:spPr/>
      <dgm:t>
        <a:bodyPr/>
        <a:lstStyle/>
        <a:p>
          <a:endParaRPr lang="fr-FR"/>
        </a:p>
      </dgm:t>
    </dgm:pt>
    <dgm:pt modelId="{568946E1-21D3-4380-B5B8-096CB1E0FDAA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dirty="0" smtClean="0"/>
            <a:t>Réalisé a partir de nombreux acteurs et paramètres</a:t>
          </a:r>
          <a:endParaRPr lang="fr-FR" sz="1400" dirty="0"/>
        </a:p>
      </dgm:t>
    </dgm:pt>
    <dgm:pt modelId="{7376CB56-A736-498E-94AA-8088F437F614}" type="parTrans" cxnId="{18D2F04A-183C-4FF7-8894-A1DFC495ED4A}">
      <dgm:prSet/>
      <dgm:spPr/>
      <dgm:t>
        <a:bodyPr/>
        <a:lstStyle/>
        <a:p>
          <a:endParaRPr lang="fr-FR"/>
        </a:p>
      </dgm:t>
    </dgm:pt>
    <dgm:pt modelId="{754C2C3A-3B5A-4AEE-8C5E-5B172018CB7E}" type="sibTrans" cxnId="{18D2F04A-183C-4FF7-8894-A1DFC495ED4A}">
      <dgm:prSet/>
      <dgm:spPr/>
      <dgm:t>
        <a:bodyPr/>
        <a:lstStyle/>
        <a:p>
          <a:endParaRPr lang="fr-FR"/>
        </a:p>
      </dgm:t>
    </dgm:pt>
    <dgm:pt modelId="{ABAA6FDF-058E-4707-B355-23C8A3AF0259}">
      <dgm:prSet custT="1"/>
      <dgm:spPr>
        <a:solidFill>
          <a:schemeClr val="accent5">
            <a:lumMod val="2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fr-FR" sz="2400" smtClean="0"/>
            <a:t>Canicules </a:t>
          </a:r>
          <a:endParaRPr lang="fr-FR" sz="2400"/>
        </a:p>
      </dgm:t>
    </dgm:pt>
    <dgm:pt modelId="{8E57F182-B225-490B-93FE-84C0F6816F9A}" type="parTrans" cxnId="{A79FB534-BE50-40AA-80E6-EDEA50A529A4}">
      <dgm:prSet/>
      <dgm:spPr/>
      <dgm:t>
        <a:bodyPr/>
        <a:lstStyle/>
        <a:p>
          <a:endParaRPr lang="fr-FR"/>
        </a:p>
      </dgm:t>
    </dgm:pt>
    <dgm:pt modelId="{C7B333ED-D76F-48D9-9D5A-A2274B31EC2D}" type="sibTrans" cxnId="{A79FB534-BE50-40AA-80E6-EDEA50A529A4}">
      <dgm:prSet/>
      <dgm:spPr/>
      <dgm:t>
        <a:bodyPr/>
        <a:lstStyle/>
        <a:p>
          <a:endParaRPr lang="fr-FR"/>
        </a:p>
      </dgm:t>
    </dgm:pt>
    <dgm:pt modelId="{A7405500-8C80-4B4C-9CC6-E470D4304402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dirty="0" smtClean="0"/>
            <a:t>Fonction de l’indice biométéorologique (IBM) maximal et minimal pris pour les préfecture de chaque département</a:t>
          </a:r>
          <a:endParaRPr lang="fr-FR" sz="1400" dirty="0"/>
        </a:p>
      </dgm:t>
    </dgm:pt>
    <dgm:pt modelId="{12850A33-8A5E-4C40-B433-C90409F97A02}" type="parTrans" cxnId="{A590A35C-3989-4AD5-953D-81383AB2B17C}">
      <dgm:prSet/>
      <dgm:spPr/>
      <dgm:t>
        <a:bodyPr/>
        <a:lstStyle/>
        <a:p>
          <a:endParaRPr lang="fr-FR"/>
        </a:p>
      </dgm:t>
    </dgm:pt>
    <dgm:pt modelId="{F29B60D3-8905-4DF2-9B38-819D3E007598}" type="sibTrans" cxnId="{A590A35C-3989-4AD5-953D-81383AB2B17C}">
      <dgm:prSet/>
      <dgm:spPr/>
      <dgm:t>
        <a:bodyPr/>
        <a:lstStyle/>
        <a:p>
          <a:endParaRPr lang="fr-FR"/>
        </a:p>
      </dgm:t>
    </dgm:pt>
    <dgm:pt modelId="{B836F5A5-8D0B-441E-AEA4-4693FAC2A289}">
      <dgm:prSet custT="1"/>
      <dgm:spPr>
        <a:solidFill>
          <a:schemeClr val="accent5">
            <a:lumMod val="2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fr-FR" sz="2400" smtClean="0"/>
            <a:t>Grand froid </a:t>
          </a:r>
          <a:endParaRPr lang="fr-FR" sz="2400"/>
        </a:p>
      </dgm:t>
    </dgm:pt>
    <dgm:pt modelId="{F5AA953D-3805-4FB2-8047-A913E1E96DE8}" type="parTrans" cxnId="{D0C90F63-1999-4C59-AB9D-A933D4748CE6}">
      <dgm:prSet/>
      <dgm:spPr/>
      <dgm:t>
        <a:bodyPr/>
        <a:lstStyle/>
        <a:p>
          <a:endParaRPr lang="fr-FR"/>
        </a:p>
      </dgm:t>
    </dgm:pt>
    <dgm:pt modelId="{B0BF7EB6-EA8D-4FC4-BB73-F7651746DF2A}" type="sibTrans" cxnId="{D0C90F63-1999-4C59-AB9D-A933D4748CE6}">
      <dgm:prSet/>
      <dgm:spPr/>
      <dgm:t>
        <a:bodyPr/>
        <a:lstStyle/>
        <a:p>
          <a:endParaRPr lang="fr-FR"/>
        </a:p>
      </dgm:t>
    </dgm:pt>
    <dgm:pt modelId="{FA77084F-3CE2-402A-B5B4-8D40A5A4870D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dirty="0" smtClean="0"/>
            <a:t>Fonction des températures et surtout des températures ressenties</a:t>
          </a:r>
          <a:endParaRPr lang="fr-FR" sz="1400" dirty="0"/>
        </a:p>
      </dgm:t>
    </dgm:pt>
    <dgm:pt modelId="{63A9ED52-DB8E-42A9-8585-92F3B2916A51}" type="parTrans" cxnId="{8F993B79-4E81-40AC-AEE9-6674C78B97BB}">
      <dgm:prSet/>
      <dgm:spPr/>
      <dgm:t>
        <a:bodyPr/>
        <a:lstStyle/>
        <a:p>
          <a:endParaRPr lang="fr-FR"/>
        </a:p>
      </dgm:t>
    </dgm:pt>
    <dgm:pt modelId="{702BF23D-170A-4BB5-A5A8-02A46C199C0D}" type="sibTrans" cxnId="{8F993B79-4E81-40AC-AEE9-6674C78B97BB}">
      <dgm:prSet/>
      <dgm:spPr/>
      <dgm:t>
        <a:bodyPr/>
        <a:lstStyle/>
        <a:p>
          <a:endParaRPr lang="fr-FR"/>
        </a:p>
      </dgm:t>
    </dgm:pt>
    <dgm:pt modelId="{B65637FC-70A6-4ABE-8B6F-2443FCF12C33}">
      <dgm:prSet custT="1"/>
      <dgm:spPr>
        <a:solidFill>
          <a:schemeClr val="accent5">
            <a:lumMod val="25000"/>
          </a:schemeClr>
        </a:solidFill>
        <a:ln>
          <a:solidFill>
            <a:srgbClr val="FF9900"/>
          </a:solidFill>
        </a:ln>
      </dgm:spPr>
      <dgm:t>
        <a:bodyPr/>
        <a:lstStyle/>
        <a:p>
          <a:pPr rtl="0"/>
          <a:r>
            <a:rPr lang="fr-FR" sz="2400" smtClean="0"/>
            <a:t>Submersion marine </a:t>
          </a:r>
          <a:endParaRPr lang="fr-FR" sz="2400"/>
        </a:p>
      </dgm:t>
    </dgm:pt>
    <dgm:pt modelId="{8047F847-A5FD-437D-8E6A-65F3EAE025AD}" type="parTrans" cxnId="{7735FA1A-DA3B-417E-BCDB-8B8EB4BC0110}">
      <dgm:prSet/>
      <dgm:spPr/>
      <dgm:t>
        <a:bodyPr/>
        <a:lstStyle/>
        <a:p>
          <a:endParaRPr lang="fr-FR"/>
        </a:p>
      </dgm:t>
    </dgm:pt>
    <dgm:pt modelId="{F192CCE4-A696-4670-846E-0C8BA4677BC5}" type="sibTrans" cxnId="{7735FA1A-DA3B-417E-BCDB-8B8EB4BC0110}">
      <dgm:prSet/>
      <dgm:spPr/>
      <dgm:t>
        <a:bodyPr/>
        <a:lstStyle/>
        <a:p>
          <a:endParaRPr lang="fr-FR"/>
        </a:p>
      </dgm:t>
    </dgm:pt>
    <dgm:pt modelId="{E5525836-148C-4DF4-AED4-1B0A99570083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dirty="0" smtClean="0"/>
            <a:t>Hauteur de la marée</a:t>
          </a:r>
          <a:endParaRPr lang="fr-FR" sz="1400" dirty="0"/>
        </a:p>
      </dgm:t>
    </dgm:pt>
    <dgm:pt modelId="{C0193413-066C-4C7A-B9E0-BC8320D33CD2}" type="parTrans" cxnId="{0543E38B-3BB2-44DC-A3F1-22AB7413D55E}">
      <dgm:prSet/>
      <dgm:spPr/>
      <dgm:t>
        <a:bodyPr/>
        <a:lstStyle/>
        <a:p>
          <a:endParaRPr lang="fr-FR"/>
        </a:p>
      </dgm:t>
    </dgm:pt>
    <dgm:pt modelId="{68CC932A-05FF-4EE8-B4BF-10D406A0BF10}" type="sibTrans" cxnId="{0543E38B-3BB2-44DC-A3F1-22AB7413D55E}">
      <dgm:prSet/>
      <dgm:spPr/>
      <dgm:t>
        <a:bodyPr/>
        <a:lstStyle/>
        <a:p>
          <a:endParaRPr lang="fr-FR"/>
        </a:p>
      </dgm:t>
    </dgm:pt>
    <dgm:pt modelId="{256BE6C1-59AD-42A4-B8A3-5F778769C52D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dirty="0" smtClean="0"/>
            <a:t>Intensité de la houle</a:t>
          </a:r>
          <a:endParaRPr lang="fr-FR" sz="1400" dirty="0"/>
        </a:p>
      </dgm:t>
    </dgm:pt>
    <dgm:pt modelId="{E351FF17-368E-4542-8175-485ACA1DE62A}" type="parTrans" cxnId="{424DC36D-A187-4FAE-AD21-C51953525961}">
      <dgm:prSet/>
      <dgm:spPr/>
      <dgm:t>
        <a:bodyPr/>
        <a:lstStyle/>
        <a:p>
          <a:endParaRPr lang="fr-FR"/>
        </a:p>
      </dgm:t>
    </dgm:pt>
    <dgm:pt modelId="{27A9A412-8D70-465D-85EB-6ED592332B03}" type="sibTrans" cxnId="{424DC36D-A187-4FAE-AD21-C51953525961}">
      <dgm:prSet/>
      <dgm:spPr/>
      <dgm:t>
        <a:bodyPr/>
        <a:lstStyle/>
        <a:p>
          <a:endParaRPr lang="fr-FR"/>
        </a:p>
      </dgm:t>
    </dgm:pt>
    <dgm:pt modelId="{509EDC62-BB75-4195-9D32-18A2D2AE2ED1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dirty="0" smtClean="0"/>
            <a:t>Force des vents en mer</a:t>
          </a:r>
          <a:endParaRPr lang="fr-FR" sz="1400" dirty="0"/>
        </a:p>
      </dgm:t>
    </dgm:pt>
    <dgm:pt modelId="{852BB5E2-56DD-43D7-B6E5-45321F8448C4}" type="parTrans" cxnId="{D13190D3-2CE8-4554-A041-A1B741568B91}">
      <dgm:prSet/>
      <dgm:spPr/>
      <dgm:t>
        <a:bodyPr/>
        <a:lstStyle/>
        <a:p>
          <a:endParaRPr lang="fr-FR"/>
        </a:p>
      </dgm:t>
    </dgm:pt>
    <dgm:pt modelId="{8947852A-16DA-4F36-92F4-E376D409B4E8}" type="sibTrans" cxnId="{D13190D3-2CE8-4554-A041-A1B741568B91}">
      <dgm:prSet/>
      <dgm:spPr/>
      <dgm:t>
        <a:bodyPr/>
        <a:lstStyle/>
        <a:p>
          <a:endParaRPr lang="fr-FR"/>
        </a:p>
      </dgm:t>
    </dgm:pt>
    <dgm:pt modelId="{57FB9DDB-9AC9-442D-9BAE-1F016379DBBB}">
      <dgm:prSet custT="1"/>
      <dgm:spPr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pPr rtl="0"/>
          <a:r>
            <a:rPr lang="fr-FR" sz="1400" dirty="0" smtClean="0"/>
            <a:t>En fonction des courants </a:t>
          </a:r>
          <a:endParaRPr lang="fr-FR" sz="1400" dirty="0"/>
        </a:p>
      </dgm:t>
    </dgm:pt>
    <dgm:pt modelId="{2E19E403-2DA1-4AFF-A2E7-39D366B55AB9}" type="parTrans" cxnId="{C7609AAF-E1DE-4DFE-A0DF-519D4EC22156}">
      <dgm:prSet/>
      <dgm:spPr/>
      <dgm:t>
        <a:bodyPr/>
        <a:lstStyle/>
        <a:p>
          <a:endParaRPr lang="fr-FR"/>
        </a:p>
      </dgm:t>
    </dgm:pt>
    <dgm:pt modelId="{1AC7B75A-B1F6-486C-8780-F644446693C9}" type="sibTrans" cxnId="{C7609AAF-E1DE-4DFE-A0DF-519D4EC22156}">
      <dgm:prSet/>
      <dgm:spPr/>
      <dgm:t>
        <a:bodyPr/>
        <a:lstStyle/>
        <a:p>
          <a:endParaRPr lang="fr-FR"/>
        </a:p>
      </dgm:t>
    </dgm:pt>
    <dgm:pt modelId="{E6A11DEC-1C22-4BBE-975D-AF1370DF18B5}" type="pres">
      <dgm:prSet presAssocID="{DE5396F2-19F9-4184-AC48-50367451E7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AA05F0-0704-4F30-85EE-AC9CCF8827BA}" type="pres">
      <dgm:prSet presAssocID="{22FF427F-60D3-4F18-9E7B-0965A569184F}" presName="linNode" presStyleCnt="0"/>
      <dgm:spPr/>
    </dgm:pt>
    <dgm:pt modelId="{26ABFE35-A917-4FE9-B1A2-EA1038136B85}" type="pres">
      <dgm:prSet presAssocID="{22FF427F-60D3-4F18-9E7B-0965A569184F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176F90-B4EF-464F-B4AF-4DAF137816F6}" type="pres">
      <dgm:prSet presAssocID="{22FF427F-60D3-4F18-9E7B-0965A569184F}" presName="descendantText" presStyleLbl="alignAccFollowNode1" presStyleIdx="0" presStyleCnt="7" custScaleX="91404" custScaleY="732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FAC512-409E-4935-9585-C324C577254C}" type="pres">
      <dgm:prSet presAssocID="{3C233541-FB7B-4842-9861-8E341BEADF0A}" presName="sp" presStyleCnt="0"/>
      <dgm:spPr/>
    </dgm:pt>
    <dgm:pt modelId="{CFB13436-0BA0-4A5D-A39D-42213C5C2A6E}" type="pres">
      <dgm:prSet presAssocID="{310530AA-EDA1-45AB-A431-906554E769AA}" presName="linNode" presStyleCnt="0"/>
      <dgm:spPr/>
    </dgm:pt>
    <dgm:pt modelId="{4EC99134-2317-43B3-ABC8-FAF582BA322B}" type="pres">
      <dgm:prSet presAssocID="{310530AA-EDA1-45AB-A431-906554E769AA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4C7D5D-C248-4469-B7B1-8EE42C1F22F3}" type="pres">
      <dgm:prSet presAssocID="{310530AA-EDA1-45AB-A431-906554E769AA}" presName="descendantText" presStyleLbl="alignAccFollowNode1" presStyleIdx="1" presStyleCnt="7" custScaleX="914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474604-8296-4210-83B6-821037A56A13}" type="pres">
      <dgm:prSet presAssocID="{67F0D7D3-91E1-4DA6-91A8-05B989852C66}" presName="sp" presStyleCnt="0"/>
      <dgm:spPr/>
    </dgm:pt>
    <dgm:pt modelId="{393AB552-0495-4CED-B5EE-EAA225CA64ED}" type="pres">
      <dgm:prSet presAssocID="{5049DF74-B713-4C06-B61C-777D5A9C62FA}" presName="linNode" presStyleCnt="0"/>
      <dgm:spPr/>
    </dgm:pt>
    <dgm:pt modelId="{C3ED101D-111D-4914-BA3A-9DBE7044F56E}" type="pres">
      <dgm:prSet presAssocID="{5049DF74-B713-4C06-B61C-777D5A9C62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AA495C-25AE-4454-8F9A-05B40D96343B}" type="pres">
      <dgm:prSet presAssocID="{5049DF74-B713-4C06-B61C-777D5A9C62FA}" presName="descendantText" presStyleLbl="alignAccFollowNode1" presStyleIdx="2" presStyleCnt="7" custScaleX="91404" custScaleY="1356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01F32C-3EB4-4348-BE45-360DB3DF85C8}" type="pres">
      <dgm:prSet presAssocID="{0B75F8E6-2B43-42D0-AC27-A97AEBA3DFAF}" presName="sp" presStyleCnt="0"/>
      <dgm:spPr/>
    </dgm:pt>
    <dgm:pt modelId="{BB6F06C5-C0AE-4EE7-B765-8859BB21D3C1}" type="pres">
      <dgm:prSet presAssocID="{3BDB4EA4-CCCF-428E-9210-CCF65490BCED}" presName="linNode" presStyleCnt="0"/>
      <dgm:spPr/>
    </dgm:pt>
    <dgm:pt modelId="{2369800D-1022-4C21-B5F0-4601CBEAB97F}" type="pres">
      <dgm:prSet presAssocID="{3BDB4EA4-CCCF-428E-9210-CCF65490BCED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ADA2AF-F693-4921-87F4-07550A236DFF}" type="pres">
      <dgm:prSet presAssocID="{3BDB4EA4-CCCF-428E-9210-CCF65490BCED}" presName="descendantText" presStyleLbl="alignAccFollowNode1" presStyleIdx="3" presStyleCnt="7" custScaleX="914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376C84-4D3E-4575-9E8B-76844C6578A5}" type="pres">
      <dgm:prSet presAssocID="{3CCB60AC-8E13-4E04-8CEF-F25DAFA953F1}" presName="sp" presStyleCnt="0"/>
      <dgm:spPr/>
    </dgm:pt>
    <dgm:pt modelId="{FC75E2EC-60E4-4430-AEA7-8484FBB432DF}" type="pres">
      <dgm:prSet presAssocID="{ABAA6FDF-058E-4707-B355-23C8A3AF0259}" presName="linNode" presStyleCnt="0"/>
      <dgm:spPr/>
    </dgm:pt>
    <dgm:pt modelId="{3733A233-2806-41EF-AC09-F0B5C17A9055}" type="pres">
      <dgm:prSet presAssocID="{ABAA6FDF-058E-4707-B355-23C8A3AF0259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D05A28-B99B-4728-B599-B0F3730A3364}" type="pres">
      <dgm:prSet presAssocID="{ABAA6FDF-058E-4707-B355-23C8A3AF0259}" presName="descendantText" presStyleLbl="alignAccFollowNode1" presStyleIdx="4" presStyleCnt="7" custScaleX="91404" custScaleY="896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DE3CC3-04C0-49D8-947F-D9E243FE7E8C}" type="pres">
      <dgm:prSet presAssocID="{C7B333ED-D76F-48D9-9D5A-A2274B31EC2D}" presName="sp" presStyleCnt="0"/>
      <dgm:spPr/>
    </dgm:pt>
    <dgm:pt modelId="{86C45FE8-1C8C-4862-A941-A3E05219778C}" type="pres">
      <dgm:prSet presAssocID="{B836F5A5-8D0B-441E-AEA4-4693FAC2A289}" presName="linNode" presStyleCnt="0"/>
      <dgm:spPr/>
    </dgm:pt>
    <dgm:pt modelId="{84087999-3183-47D0-8A4E-9B5A984F8C76}" type="pres">
      <dgm:prSet presAssocID="{B836F5A5-8D0B-441E-AEA4-4693FAC2A289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4AB7C6-5AD6-4EDB-96FF-25093AB44A5C}" type="pres">
      <dgm:prSet presAssocID="{B836F5A5-8D0B-441E-AEA4-4693FAC2A289}" presName="descendantText" presStyleLbl="alignAccFollowNode1" presStyleIdx="5" presStyleCnt="7" custScaleX="91404" custScaleY="888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62389C-0079-4C6F-8596-ABD4FF197094}" type="pres">
      <dgm:prSet presAssocID="{B0BF7EB6-EA8D-4FC4-BB73-F7651746DF2A}" presName="sp" presStyleCnt="0"/>
      <dgm:spPr/>
    </dgm:pt>
    <dgm:pt modelId="{754ECC55-C912-49F4-B38E-F456CDEA1446}" type="pres">
      <dgm:prSet presAssocID="{B65637FC-70A6-4ABE-8B6F-2443FCF12C33}" presName="linNode" presStyleCnt="0"/>
      <dgm:spPr/>
    </dgm:pt>
    <dgm:pt modelId="{EAD74673-8D92-4ABD-A795-B562182DA0C3}" type="pres">
      <dgm:prSet presAssocID="{B65637FC-70A6-4ABE-8B6F-2443FCF12C3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F4E32B-FC16-4074-B572-63883E3D903E}" type="pres">
      <dgm:prSet presAssocID="{B65637FC-70A6-4ABE-8B6F-2443FCF12C33}" presName="descendantText" presStyleLbl="alignAccFollowNode1" presStyleIdx="6" presStyleCnt="7" custScaleX="91404" custScaleY="1996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D2F04A-183C-4FF7-8894-A1DFC495ED4A}" srcId="{3BDB4EA4-CCCF-428E-9210-CCF65490BCED}" destId="{568946E1-21D3-4380-B5B8-096CB1E0FDAA}" srcOrd="0" destOrd="0" parTransId="{7376CB56-A736-498E-94AA-8088F437F614}" sibTransId="{754C2C3A-3B5A-4AEE-8C5E-5B172018CB7E}"/>
    <dgm:cxn modelId="{4D86903C-44F0-4D28-9519-32E32B74A71F}" type="presOf" srcId="{568946E1-21D3-4380-B5B8-096CB1E0FDAA}" destId="{17ADA2AF-F693-4921-87F4-07550A236DFF}" srcOrd="0" destOrd="0" presId="urn:microsoft.com/office/officeart/2005/8/layout/vList5"/>
    <dgm:cxn modelId="{5C3DC076-57BF-4DCC-BC1E-CDEBF1064377}" srcId="{310530AA-EDA1-45AB-A431-906554E769AA}" destId="{9C2DA768-C688-42C6-B7ED-3E66077465AB}" srcOrd="0" destOrd="0" parTransId="{6EE24229-3653-480E-9C2E-FF4F3A77B6EB}" sibTransId="{4D93EBC5-D854-427B-AAEF-32F8D699D3AE}"/>
    <dgm:cxn modelId="{A590A35C-3989-4AD5-953D-81383AB2B17C}" srcId="{ABAA6FDF-058E-4707-B355-23C8A3AF0259}" destId="{A7405500-8C80-4B4C-9CC6-E470D4304402}" srcOrd="0" destOrd="0" parTransId="{12850A33-8A5E-4C40-B433-C90409F97A02}" sibTransId="{F29B60D3-8905-4DF2-9B38-819D3E007598}"/>
    <dgm:cxn modelId="{A79FB534-BE50-40AA-80E6-EDEA50A529A4}" srcId="{DE5396F2-19F9-4184-AC48-50367451E777}" destId="{ABAA6FDF-058E-4707-B355-23C8A3AF0259}" srcOrd="4" destOrd="0" parTransId="{8E57F182-B225-490B-93FE-84C0F6816F9A}" sibTransId="{C7B333ED-D76F-48D9-9D5A-A2274B31EC2D}"/>
    <dgm:cxn modelId="{D13190D3-2CE8-4554-A041-A1B741568B91}" srcId="{B65637FC-70A6-4ABE-8B6F-2443FCF12C33}" destId="{509EDC62-BB75-4195-9D32-18A2D2AE2ED1}" srcOrd="2" destOrd="0" parTransId="{852BB5E2-56DD-43D7-B6E5-45321F8448C4}" sibTransId="{8947852A-16DA-4F36-92F4-E376D409B4E8}"/>
    <dgm:cxn modelId="{951F9600-D916-4800-9AD6-9ADDED4A30F4}" srcId="{5049DF74-B713-4C06-B61C-777D5A9C62FA}" destId="{030863F6-A0E8-49F7-898F-6EB27DEF8245}" srcOrd="0" destOrd="0" parTransId="{CF417515-D767-4E03-9FDE-486F8DEE6F86}" sibTransId="{A4818B0B-8DB0-4643-8D64-1EA33DC5A9F0}"/>
    <dgm:cxn modelId="{DC6BBA32-8633-438C-87BE-10B5380815B1}" type="presOf" srcId="{DE5396F2-19F9-4184-AC48-50367451E777}" destId="{E6A11DEC-1C22-4BBE-975D-AF1370DF18B5}" srcOrd="0" destOrd="0" presId="urn:microsoft.com/office/officeart/2005/8/layout/vList5"/>
    <dgm:cxn modelId="{6C2739CC-061B-4867-9D87-772EF46C33D7}" type="presOf" srcId="{509EDC62-BB75-4195-9D32-18A2D2AE2ED1}" destId="{C1F4E32B-FC16-4074-B572-63883E3D903E}" srcOrd="0" destOrd="2" presId="urn:microsoft.com/office/officeart/2005/8/layout/vList5"/>
    <dgm:cxn modelId="{2C7DC12D-5313-46DE-8278-60C1C13FF48C}" type="presOf" srcId="{18B98D1B-429D-4DEF-A08F-A3F6B5456553}" destId="{1BAA495C-25AE-4454-8F9A-05B40D96343B}" srcOrd="0" destOrd="2" presId="urn:microsoft.com/office/officeart/2005/8/layout/vList5"/>
    <dgm:cxn modelId="{8767BE4D-C044-49F4-8A45-2068641DFA8D}" type="presOf" srcId="{256BE6C1-59AD-42A4-B8A3-5F778769C52D}" destId="{C1F4E32B-FC16-4074-B572-63883E3D903E}" srcOrd="0" destOrd="1" presId="urn:microsoft.com/office/officeart/2005/8/layout/vList5"/>
    <dgm:cxn modelId="{DF879FDF-873D-4414-9307-3D5C11B5EA86}" type="presOf" srcId="{E5525836-148C-4DF4-AED4-1B0A99570083}" destId="{C1F4E32B-FC16-4074-B572-63883E3D903E}" srcOrd="0" destOrd="0" presId="urn:microsoft.com/office/officeart/2005/8/layout/vList5"/>
    <dgm:cxn modelId="{424DC36D-A187-4FAE-AD21-C51953525961}" srcId="{B65637FC-70A6-4ABE-8B6F-2443FCF12C33}" destId="{256BE6C1-59AD-42A4-B8A3-5F778769C52D}" srcOrd="1" destOrd="0" parTransId="{E351FF17-368E-4542-8175-485ACA1DE62A}" sibTransId="{27A9A412-8D70-465D-85EB-6ED592332B03}"/>
    <dgm:cxn modelId="{61329EFC-D539-414E-AF0C-A1A2C2ACD8FA}" type="presOf" srcId="{45BA5F7C-189B-4B2D-A0F7-96F9DD227DFB}" destId="{1BAA495C-25AE-4454-8F9A-05B40D96343B}" srcOrd="0" destOrd="1" presId="urn:microsoft.com/office/officeart/2005/8/layout/vList5"/>
    <dgm:cxn modelId="{D0C90F63-1999-4C59-AB9D-A933D4748CE6}" srcId="{DE5396F2-19F9-4184-AC48-50367451E777}" destId="{B836F5A5-8D0B-441E-AEA4-4693FAC2A289}" srcOrd="5" destOrd="0" parTransId="{F5AA953D-3805-4FB2-8047-A913E1E96DE8}" sibTransId="{B0BF7EB6-EA8D-4FC4-BB73-F7651746DF2A}"/>
    <dgm:cxn modelId="{02C84657-CBF2-4398-A9FD-5F3C2233F687}" type="presOf" srcId="{9C2DA768-C688-42C6-B7ED-3E66077465AB}" destId="{224C7D5D-C248-4469-B7B1-8EE42C1F22F3}" srcOrd="0" destOrd="0" presId="urn:microsoft.com/office/officeart/2005/8/layout/vList5"/>
    <dgm:cxn modelId="{4876080B-FE96-4519-B895-5E51044358B8}" type="presOf" srcId="{B65637FC-70A6-4ABE-8B6F-2443FCF12C33}" destId="{EAD74673-8D92-4ABD-A795-B562182DA0C3}" srcOrd="0" destOrd="0" presId="urn:microsoft.com/office/officeart/2005/8/layout/vList5"/>
    <dgm:cxn modelId="{8F993B79-4E81-40AC-AEE9-6674C78B97BB}" srcId="{B836F5A5-8D0B-441E-AEA4-4693FAC2A289}" destId="{FA77084F-3CE2-402A-B5B4-8D40A5A4870D}" srcOrd="0" destOrd="0" parTransId="{63A9ED52-DB8E-42A9-8585-92F3B2916A51}" sibTransId="{702BF23D-170A-4BB5-A5A8-02A46C199C0D}"/>
    <dgm:cxn modelId="{7735FA1A-DA3B-417E-BCDB-8B8EB4BC0110}" srcId="{DE5396F2-19F9-4184-AC48-50367451E777}" destId="{B65637FC-70A6-4ABE-8B6F-2443FCF12C33}" srcOrd="6" destOrd="0" parTransId="{8047F847-A5FD-437D-8E6A-65F3EAE025AD}" sibTransId="{F192CCE4-A696-4670-846E-0C8BA4677BC5}"/>
    <dgm:cxn modelId="{F9BCF3FC-CE6D-4BDE-A0C4-42129CA9AEC3}" type="presOf" srcId="{A7405500-8C80-4B4C-9CC6-E470D4304402}" destId="{61D05A28-B99B-4728-B599-B0F3730A3364}" srcOrd="0" destOrd="0" presId="urn:microsoft.com/office/officeart/2005/8/layout/vList5"/>
    <dgm:cxn modelId="{E5920590-FBA7-4450-BF29-8151F985A3F4}" srcId="{5049DF74-B713-4C06-B61C-777D5A9C62FA}" destId="{18B98D1B-429D-4DEF-A08F-A3F6B5456553}" srcOrd="2" destOrd="0" parTransId="{9445D9CB-37E8-4600-BC7D-F00AC63A11EA}" sibTransId="{FB52C627-ABD1-4589-92A7-1927D9262DCD}"/>
    <dgm:cxn modelId="{0543E38B-3BB2-44DC-A3F1-22AB7413D55E}" srcId="{B65637FC-70A6-4ABE-8B6F-2443FCF12C33}" destId="{E5525836-148C-4DF4-AED4-1B0A99570083}" srcOrd="0" destOrd="0" parTransId="{C0193413-066C-4C7A-B9E0-BC8320D33CD2}" sibTransId="{68CC932A-05FF-4EE8-B4BF-10D406A0BF10}"/>
    <dgm:cxn modelId="{5D635A06-55F9-400C-BBC0-46615A5A34ED}" srcId="{DE5396F2-19F9-4184-AC48-50367451E777}" destId="{22FF427F-60D3-4F18-9E7B-0965A569184F}" srcOrd="0" destOrd="0" parTransId="{47B81E85-1BE9-494F-BCCF-02B249979670}" sibTransId="{3C233541-FB7B-4842-9861-8E341BEADF0A}"/>
    <dgm:cxn modelId="{2DD0991D-C9AD-4543-BFCA-40280AD4438D}" type="presOf" srcId="{5049DF74-B713-4C06-B61C-777D5A9C62FA}" destId="{C3ED101D-111D-4914-BA3A-9DBE7044F56E}" srcOrd="0" destOrd="0" presId="urn:microsoft.com/office/officeart/2005/8/layout/vList5"/>
    <dgm:cxn modelId="{C7609AAF-E1DE-4DFE-A0DF-519D4EC22156}" srcId="{B65637FC-70A6-4ABE-8B6F-2443FCF12C33}" destId="{57FB9DDB-9AC9-442D-9BAE-1F016379DBBB}" srcOrd="3" destOrd="0" parTransId="{2E19E403-2DA1-4AFF-A2E7-39D366B55AB9}" sibTransId="{1AC7B75A-B1F6-486C-8780-F644446693C9}"/>
    <dgm:cxn modelId="{94442F44-4FED-486C-8969-6AD215B94636}" type="presOf" srcId="{030863F6-A0E8-49F7-898F-6EB27DEF8245}" destId="{1BAA495C-25AE-4454-8F9A-05B40D96343B}" srcOrd="0" destOrd="0" presId="urn:microsoft.com/office/officeart/2005/8/layout/vList5"/>
    <dgm:cxn modelId="{D56CEF22-D7A1-407D-AAB4-5B2B8C2CFD67}" srcId="{22FF427F-60D3-4F18-9E7B-0965A569184F}" destId="{8A476CA5-4B7D-4721-9C3B-3A9C55F7749D}" srcOrd="0" destOrd="0" parTransId="{97FF2A08-D32E-4023-BE1E-E008DCFD2EFF}" sibTransId="{9E76AC75-FAF6-4C91-91BB-6549F0A281D0}"/>
    <dgm:cxn modelId="{346538E7-4A1A-4899-B352-804B112070A7}" srcId="{DE5396F2-19F9-4184-AC48-50367451E777}" destId="{5049DF74-B713-4C06-B61C-777D5A9C62FA}" srcOrd="2" destOrd="0" parTransId="{6AFF134D-B960-4BD1-B6D9-58A674684C8F}" sibTransId="{0B75F8E6-2B43-42D0-AC27-A97AEBA3DFAF}"/>
    <dgm:cxn modelId="{30FF1FC6-1A35-4B92-88ED-805273C1D25D}" type="presOf" srcId="{57FB9DDB-9AC9-442D-9BAE-1F016379DBBB}" destId="{C1F4E32B-FC16-4074-B572-63883E3D903E}" srcOrd="0" destOrd="3" presId="urn:microsoft.com/office/officeart/2005/8/layout/vList5"/>
    <dgm:cxn modelId="{DE70D77B-B260-4C52-9957-B768145F9FCA}" srcId="{DE5396F2-19F9-4184-AC48-50367451E777}" destId="{3BDB4EA4-CCCF-428E-9210-CCF65490BCED}" srcOrd="3" destOrd="0" parTransId="{13C47746-281C-4FE0-B7F4-78BE77EB94CC}" sibTransId="{3CCB60AC-8E13-4E04-8CEF-F25DAFA953F1}"/>
    <dgm:cxn modelId="{2C3D8992-ABC6-4109-A9F7-080F96119687}" srcId="{DE5396F2-19F9-4184-AC48-50367451E777}" destId="{310530AA-EDA1-45AB-A431-906554E769AA}" srcOrd="1" destOrd="0" parTransId="{7A8D66D1-58F6-434D-B446-48F5A731085E}" sibTransId="{67F0D7D3-91E1-4DA6-91A8-05B989852C66}"/>
    <dgm:cxn modelId="{CFE55B0A-91FA-4830-8CC1-A407908B5414}" type="presOf" srcId="{9008142B-68B9-46A1-B6B0-E835FDDC7BFC}" destId="{224C7D5D-C248-4469-B7B1-8EE42C1F22F3}" srcOrd="0" destOrd="1" presId="urn:microsoft.com/office/officeart/2005/8/layout/vList5"/>
    <dgm:cxn modelId="{A4EE5368-4C3B-432E-8EE7-F9993A8A9136}" type="presOf" srcId="{B836F5A5-8D0B-441E-AEA4-4693FAC2A289}" destId="{84087999-3183-47D0-8A4E-9B5A984F8C76}" srcOrd="0" destOrd="0" presId="urn:microsoft.com/office/officeart/2005/8/layout/vList5"/>
    <dgm:cxn modelId="{A71A9E7E-92F7-4ED4-BABE-7BB1642C5206}" type="presOf" srcId="{3BDB4EA4-CCCF-428E-9210-CCF65490BCED}" destId="{2369800D-1022-4C21-B5F0-4601CBEAB97F}" srcOrd="0" destOrd="0" presId="urn:microsoft.com/office/officeart/2005/8/layout/vList5"/>
    <dgm:cxn modelId="{E6952B72-65A9-43D8-B91C-90D69E2B3334}" type="presOf" srcId="{FA77084F-3CE2-402A-B5B4-8D40A5A4870D}" destId="{984AB7C6-5AD6-4EDB-96FF-25093AB44A5C}" srcOrd="0" destOrd="0" presId="urn:microsoft.com/office/officeart/2005/8/layout/vList5"/>
    <dgm:cxn modelId="{C484CAE3-0113-42B8-AC0B-765E1C8E559E}" type="presOf" srcId="{8A476CA5-4B7D-4721-9C3B-3A9C55F7749D}" destId="{45176F90-B4EF-464F-B4AF-4DAF137816F6}" srcOrd="0" destOrd="0" presId="urn:microsoft.com/office/officeart/2005/8/layout/vList5"/>
    <dgm:cxn modelId="{4A70F02A-C988-4966-90F2-591C2CF286AA}" type="presOf" srcId="{310530AA-EDA1-45AB-A431-906554E769AA}" destId="{4EC99134-2317-43B3-ABC8-FAF582BA322B}" srcOrd="0" destOrd="0" presId="urn:microsoft.com/office/officeart/2005/8/layout/vList5"/>
    <dgm:cxn modelId="{3B1AD342-574C-49EC-A9D6-9C77133F9DB1}" type="presOf" srcId="{22FF427F-60D3-4F18-9E7B-0965A569184F}" destId="{26ABFE35-A917-4FE9-B1A2-EA1038136B85}" srcOrd="0" destOrd="0" presId="urn:microsoft.com/office/officeart/2005/8/layout/vList5"/>
    <dgm:cxn modelId="{6A37203A-10E0-49AD-BAA6-C66734342F79}" type="presOf" srcId="{ABAA6FDF-058E-4707-B355-23C8A3AF0259}" destId="{3733A233-2806-41EF-AC09-F0B5C17A9055}" srcOrd="0" destOrd="0" presId="urn:microsoft.com/office/officeart/2005/8/layout/vList5"/>
    <dgm:cxn modelId="{7C6179CE-D464-43DE-9AB1-D93E18B8EBFB}" srcId="{5049DF74-B713-4C06-B61C-777D5A9C62FA}" destId="{45BA5F7C-189B-4B2D-A0F7-96F9DD227DFB}" srcOrd="1" destOrd="0" parTransId="{6A9EF0A4-23D5-4055-B3D7-196DB57110E9}" sibTransId="{CF975D51-2BDB-4F84-81A2-60FE7077A216}"/>
    <dgm:cxn modelId="{3190CE08-5971-4917-B7FE-34F63B7CF608}" srcId="{310530AA-EDA1-45AB-A431-906554E769AA}" destId="{9008142B-68B9-46A1-B6B0-E835FDDC7BFC}" srcOrd="1" destOrd="0" parTransId="{6CDD15F7-EDEB-4798-B436-065E633DC1B6}" sibTransId="{74B7DDFC-7F50-4B1F-8292-97E3CCC59043}"/>
    <dgm:cxn modelId="{99D9EC6F-F59F-4360-9496-CC308C3F4277}" type="presParOf" srcId="{E6A11DEC-1C22-4BBE-975D-AF1370DF18B5}" destId="{15AA05F0-0704-4F30-85EE-AC9CCF8827BA}" srcOrd="0" destOrd="0" presId="urn:microsoft.com/office/officeart/2005/8/layout/vList5"/>
    <dgm:cxn modelId="{0EAF7D1A-4D7C-4169-A132-57E601765B14}" type="presParOf" srcId="{15AA05F0-0704-4F30-85EE-AC9CCF8827BA}" destId="{26ABFE35-A917-4FE9-B1A2-EA1038136B85}" srcOrd="0" destOrd="0" presId="urn:microsoft.com/office/officeart/2005/8/layout/vList5"/>
    <dgm:cxn modelId="{1BDDBD4A-4431-4E31-99FF-C96FBFC933E8}" type="presParOf" srcId="{15AA05F0-0704-4F30-85EE-AC9CCF8827BA}" destId="{45176F90-B4EF-464F-B4AF-4DAF137816F6}" srcOrd="1" destOrd="0" presId="urn:microsoft.com/office/officeart/2005/8/layout/vList5"/>
    <dgm:cxn modelId="{EA0E1B1C-78AF-48FC-BCB3-598AC4A82154}" type="presParOf" srcId="{E6A11DEC-1C22-4BBE-975D-AF1370DF18B5}" destId="{C7FAC512-409E-4935-9585-C324C577254C}" srcOrd="1" destOrd="0" presId="urn:microsoft.com/office/officeart/2005/8/layout/vList5"/>
    <dgm:cxn modelId="{F36A08F9-0F23-4CA0-9B79-F336799EAE33}" type="presParOf" srcId="{E6A11DEC-1C22-4BBE-975D-AF1370DF18B5}" destId="{CFB13436-0BA0-4A5D-A39D-42213C5C2A6E}" srcOrd="2" destOrd="0" presId="urn:microsoft.com/office/officeart/2005/8/layout/vList5"/>
    <dgm:cxn modelId="{13B13ED3-2F0F-4779-B63B-52D4152DE407}" type="presParOf" srcId="{CFB13436-0BA0-4A5D-A39D-42213C5C2A6E}" destId="{4EC99134-2317-43B3-ABC8-FAF582BA322B}" srcOrd="0" destOrd="0" presId="urn:microsoft.com/office/officeart/2005/8/layout/vList5"/>
    <dgm:cxn modelId="{0BDF2916-381E-4405-A72E-128441C85F94}" type="presParOf" srcId="{CFB13436-0BA0-4A5D-A39D-42213C5C2A6E}" destId="{224C7D5D-C248-4469-B7B1-8EE42C1F22F3}" srcOrd="1" destOrd="0" presId="urn:microsoft.com/office/officeart/2005/8/layout/vList5"/>
    <dgm:cxn modelId="{EA55A069-D50B-4B0C-953A-86C018C55E62}" type="presParOf" srcId="{E6A11DEC-1C22-4BBE-975D-AF1370DF18B5}" destId="{38474604-8296-4210-83B6-821037A56A13}" srcOrd="3" destOrd="0" presId="urn:microsoft.com/office/officeart/2005/8/layout/vList5"/>
    <dgm:cxn modelId="{AB90EB28-F462-40F1-9CB0-361B40A0E109}" type="presParOf" srcId="{E6A11DEC-1C22-4BBE-975D-AF1370DF18B5}" destId="{393AB552-0495-4CED-B5EE-EAA225CA64ED}" srcOrd="4" destOrd="0" presId="urn:microsoft.com/office/officeart/2005/8/layout/vList5"/>
    <dgm:cxn modelId="{83A611F5-3389-415F-90D6-AC9598A8080B}" type="presParOf" srcId="{393AB552-0495-4CED-B5EE-EAA225CA64ED}" destId="{C3ED101D-111D-4914-BA3A-9DBE7044F56E}" srcOrd="0" destOrd="0" presId="urn:microsoft.com/office/officeart/2005/8/layout/vList5"/>
    <dgm:cxn modelId="{B422C977-C585-4A5D-A38F-40C25EC2F303}" type="presParOf" srcId="{393AB552-0495-4CED-B5EE-EAA225CA64ED}" destId="{1BAA495C-25AE-4454-8F9A-05B40D96343B}" srcOrd="1" destOrd="0" presId="urn:microsoft.com/office/officeart/2005/8/layout/vList5"/>
    <dgm:cxn modelId="{0F179C56-1D6F-4E83-B564-46E4D8BD63C4}" type="presParOf" srcId="{E6A11DEC-1C22-4BBE-975D-AF1370DF18B5}" destId="{5701F32C-3EB4-4348-BE45-360DB3DF85C8}" srcOrd="5" destOrd="0" presId="urn:microsoft.com/office/officeart/2005/8/layout/vList5"/>
    <dgm:cxn modelId="{FD0E89AD-87DE-4F88-A1F3-923D077139FE}" type="presParOf" srcId="{E6A11DEC-1C22-4BBE-975D-AF1370DF18B5}" destId="{BB6F06C5-C0AE-4EE7-B765-8859BB21D3C1}" srcOrd="6" destOrd="0" presId="urn:microsoft.com/office/officeart/2005/8/layout/vList5"/>
    <dgm:cxn modelId="{658FB1B8-9D3D-4667-B3AA-5202D52FBA0D}" type="presParOf" srcId="{BB6F06C5-C0AE-4EE7-B765-8859BB21D3C1}" destId="{2369800D-1022-4C21-B5F0-4601CBEAB97F}" srcOrd="0" destOrd="0" presId="urn:microsoft.com/office/officeart/2005/8/layout/vList5"/>
    <dgm:cxn modelId="{10473D82-78DF-4B05-89DC-4F58581D5024}" type="presParOf" srcId="{BB6F06C5-C0AE-4EE7-B765-8859BB21D3C1}" destId="{17ADA2AF-F693-4921-87F4-07550A236DFF}" srcOrd="1" destOrd="0" presId="urn:microsoft.com/office/officeart/2005/8/layout/vList5"/>
    <dgm:cxn modelId="{55DB34EC-9287-45B6-BE48-44573E18BFD8}" type="presParOf" srcId="{E6A11DEC-1C22-4BBE-975D-AF1370DF18B5}" destId="{F2376C84-4D3E-4575-9E8B-76844C6578A5}" srcOrd="7" destOrd="0" presId="urn:microsoft.com/office/officeart/2005/8/layout/vList5"/>
    <dgm:cxn modelId="{B19DDE22-72FA-4453-BD31-A88D34B318E7}" type="presParOf" srcId="{E6A11DEC-1C22-4BBE-975D-AF1370DF18B5}" destId="{FC75E2EC-60E4-4430-AEA7-8484FBB432DF}" srcOrd="8" destOrd="0" presId="urn:microsoft.com/office/officeart/2005/8/layout/vList5"/>
    <dgm:cxn modelId="{8E9EB329-42D1-4EE7-9528-A295A6AF7228}" type="presParOf" srcId="{FC75E2EC-60E4-4430-AEA7-8484FBB432DF}" destId="{3733A233-2806-41EF-AC09-F0B5C17A9055}" srcOrd="0" destOrd="0" presId="urn:microsoft.com/office/officeart/2005/8/layout/vList5"/>
    <dgm:cxn modelId="{38064428-9080-4BA0-85FF-EF03512C4797}" type="presParOf" srcId="{FC75E2EC-60E4-4430-AEA7-8484FBB432DF}" destId="{61D05A28-B99B-4728-B599-B0F3730A3364}" srcOrd="1" destOrd="0" presId="urn:microsoft.com/office/officeart/2005/8/layout/vList5"/>
    <dgm:cxn modelId="{10A280FE-ADE0-4F1A-B6B2-1A0966242987}" type="presParOf" srcId="{E6A11DEC-1C22-4BBE-975D-AF1370DF18B5}" destId="{ECDE3CC3-04C0-49D8-947F-D9E243FE7E8C}" srcOrd="9" destOrd="0" presId="urn:microsoft.com/office/officeart/2005/8/layout/vList5"/>
    <dgm:cxn modelId="{94318FA7-0312-4D7A-836F-7113D6DE8C41}" type="presParOf" srcId="{E6A11DEC-1C22-4BBE-975D-AF1370DF18B5}" destId="{86C45FE8-1C8C-4862-A941-A3E05219778C}" srcOrd="10" destOrd="0" presId="urn:microsoft.com/office/officeart/2005/8/layout/vList5"/>
    <dgm:cxn modelId="{CF1C8E05-443E-45BA-B8B2-AE0AC9460D53}" type="presParOf" srcId="{86C45FE8-1C8C-4862-A941-A3E05219778C}" destId="{84087999-3183-47D0-8A4E-9B5A984F8C76}" srcOrd="0" destOrd="0" presId="urn:microsoft.com/office/officeart/2005/8/layout/vList5"/>
    <dgm:cxn modelId="{1D118201-D0B6-40DE-9C89-F1227A43EDB3}" type="presParOf" srcId="{86C45FE8-1C8C-4862-A941-A3E05219778C}" destId="{984AB7C6-5AD6-4EDB-96FF-25093AB44A5C}" srcOrd="1" destOrd="0" presId="urn:microsoft.com/office/officeart/2005/8/layout/vList5"/>
    <dgm:cxn modelId="{97B8F60B-0154-4CE5-AA7A-2C5DE0B10D48}" type="presParOf" srcId="{E6A11DEC-1C22-4BBE-975D-AF1370DF18B5}" destId="{8962389C-0079-4C6F-8596-ABD4FF197094}" srcOrd="11" destOrd="0" presId="urn:microsoft.com/office/officeart/2005/8/layout/vList5"/>
    <dgm:cxn modelId="{BCBA8CE2-5E9B-4E0C-9449-AA3712FACBBD}" type="presParOf" srcId="{E6A11DEC-1C22-4BBE-975D-AF1370DF18B5}" destId="{754ECC55-C912-49F4-B38E-F456CDEA1446}" srcOrd="12" destOrd="0" presId="urn:microsoft.com/office/officeart/2005/8/layout/vList5"/>
    <dgm:cxn modelId="{46D9CC75-6F9F-411C-9D6F-51FE96A81D4A}" type="presParOf" srcId="{754ECC55-C912-49F4-B38E-F456CDEA1446}" destId="{EAD74673-8D92-4ABD-A795-B562182DA0C3}" srcOrd="0" destOrd="0" presId="urn:microsoft.com/office/officeart/2005/8/layout/vList5"/>
    <dgm:cxn modelId="{6839DECB-9C7C-4C96-B0B8-53D45B7B82A1}" type="presParOf" srcId="{754ECC55-C912-49F4-B38E-F456CDEA1446}" destId="{C1F4E32B-FC16-4074-B572-63883E3D90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C5D6AF-E95B-402D-B78E-E49D24F3A6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EEAA398-7685-4961-BC3A-AB908471D9F0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fr-FR" sz="2000" b="1" dirty="0" smtClean="0"/>
            <a:t>La mise en garde des services administratifs</a:t>
          </a:r>
          <a:endParaRPr lang="fr-FR" sz="2000" dirty="0"/>
        </a:p>
      </dgm:t>
    </dgm:pt>
    <dgm:pt modelId="{F2FB7AD1-08E9-4605-AC63-395E94A9BB93}" type="parTrans" cxnId="{3B23E68D-61EE-418E-AA25-22E300994BB8}">
      <dgm:prSet/>
      <dgm:spPr/>
      <dgm:t>
        <a:bodyPr/>
        <a:lstStyle/>
        <a:p>
          <a:endParaRPr lang="fr-FR"/>
        </a:p>
      </dgm:t>
    </dgm:pt>
    <dgm:pt modelId="{B4D1FE7C-F268-411F-BE3B-CADBA604B35C}" type="sibTrans" cxnId="{3B23E68D-61EE-418E-AA25-22E300994BB8}">
      <dgm:prSet/>
      <dgm:spPr/>
      <dgm:t>
        <a:bodyPr/>
        <a:lstStyle/>
        <a:p>
          <a:endParaRPr lang="fr-FR"/>
        </a:p>
      </dgm:t>
    </dgm:pt>
    <dgm:pt modelId="{1FD1CAC6-D965-4D5C-9FFF-80E2BE689BF8}">
      <dgm:prSet/>
      <dgm:spPr>
        <a:solidFill>
          <a:schemeClr val="accent5">
            <a:alpha val="90000"/>
          </a:schemeClr>
        </a:solidFill>
        <a:ln>
          <a:solidFill>
            <a:schemeClr val="accent5">
              <a:lumMod val="25000"/>
              <a:alpha val="90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Pas diffusée au public, le phénomène est encore situé à </a:t>
          </a:r>
          <a:r>
            <a:rPr lang="fr-FR" b="1" dirty="0" smtClean="0"/>
            <a:t>72 h</a:t>
          </a:r>
          <a:r>
            <a:rPr lang="fr-FR" dirty="0" smtClean="0"/>
            <a:t> environ et que la probabilité qu'il touche la zone concernée est encore faible</a:t>
          </a:r>
          <a:endParaRPr lang="fr-FR" dirty="0"/>
        </a:p>
      </dgm:t>
    </dgm:pt>
    <dgm:pt modelId="{633E5EB8-0A8C-46C8-8D2F-BC8FC3A9B8C0}" type="parTrans" cxnId="{7A85D8D1-AD2A-4A88-AA85-D3DE4B5883E5}">
      <dgm:prSet/>
      <dgm:spPr/>
      <dgm:t>
        <a:bodyPr/>
        <a:lstStyle/>
        <a:p>
          <a:endParaRPr lang="fr-FR"/>
        </a:p>
      </dgm:t>
    </dgm:pt>
    <dgm:pt modelId="{474EB0C7-BB1B-4AF5-8B8E-D7CFAB26EA84}" type="sibTrans" cxnId="{7A85D8D1-AD2A-4A88-AA85-D3DE4B5883E5}">
      <dgm:prSet/>
      <dgm:spPr/>
      <dgm:t>
        <a:bodyPr/>
        <a:lstStyle/>
        <a:p>
          <a:endParaRPr lang="fr-FR"/>
        </a:p>
      </dgm:t>
    </dgm:pt>
    <dgm:pt modelId="{1C1B0D48-6677-471C-AC73-8B28A1194E6C}">
      <dgm:prSet custT="1"/>
      <dgm:spPr>
        <a:solidFill>
          <a:srgbClr val="00990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fr-FR" sz="2000" b="1" dirty="0" smtClean="0"/>
            <a:t>La phase de vigilance</a:t>
          </a:r>
          <a:endParaRPr lang="fr-FR" sz="2000" dirty="0"/>
        </a:p>
      </dgm:t>
    </dgm:pt>
    <dgm:pt modelId="{D742891B-6D77-43DE-954B-5C1E5AAC1721}" type="parTrans" cxnId="{8EE584CF-55E7-4890-BA1D-1A1941345C72}">
      <dgm:prSet/>
      <dgm:spPr/>
      <dgm:t>
        <a:bodyPr/>
        <a:lstStyle/>
        <a:p>
          <a:endParaRPr lang="fr-FR"/>
        </a:p>
      </dgm:t>
    </dgm:pt>
    <dgm:pt modelId="{2A1F4567-C784-451B-AD73-7CC2F7BF9E12}" type="sibTrans" cxnId="{8EE584CF-55E7-4890-BA1D-1A1941345C72}">
      <dgm:prSet/>
      <dgm:spPr/>
      <dgm:t>
        <a:bodyPr/>
        <a:lstStyle/>
        <a:p>
          <a:endParaRPr lang="fr-FR"/>
        </a:p>
      </dgm:t>
    </dgm:pt>
    <dgm:pt modelId="{0846377E-B72F-4B83-8DF2-F4F91885C2FB}">
      <dgm:prSet/>
      <dgm:spPr>
        <a:solidFill>
          <a:schemeClr val="accent5">
            <a:alpha val="90000"/>
          </a:schemeClr>
        </a:solidFill>
        <a:ln>
          <a:solidFill>
            <a:schemeClr val="accent5">
              <a:lumMod val="25000"/>
              <a:alpha val="90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Déclenchée </a:t>
          </a:r>
          <a:r>
            <a:rPr lang="fr-FR" b="1" dirty="0" smtClean="0"/>
            <a:t>48 h à 72 h</a:t>
          </a:r>
          <a:r>
            <a:rPr lang="fr-FR" dirty="0" smtClean="0"/>
            <a:t> avant l'arrivée probable du phénomène. </a:t>
          </a:r>
          <a:endParaRPr lang="fr-FR" dirty="0"/>
        </a:p>
      </dgm:t>
    </dgm:pt>
    <dgm:pt modelId="{833875DC-D31A-4854-BE6B-B9F52F50D413}" type="parTrans" cxnId="{56A3F267-5B3A-4ACE-991C-406A63249D1C}">
      <dgm:prSet/>
      <dgm:spPr/>
      <dgm:t>
        <a:bodyPr/>
        <a:lstStyle/>
        <a:p>
          <a:endParaRPr lang="fr-FR"/>
        </a:p>
      </dgm:t>
    </dgm:pt>
    <dgm:pt modelId="{A4AB941F-9A57-441C-848F-D7373F8EBF26}" type="sibTrans" cxnId="{56A3F267-5B3A-4ACE-991C-406A63249D1C}">
      <dgm:prSet/>
      <dgm:spPr/>
      <dgm:t>
        <a:bodyPr/>
        <a:lstStyle/>
        <a:p>
          <a:endParaRPr lang="fr-FR"/>
        </a:p>
      </dgm:t>
    </dgm:pt>
    <dgm:pt modelId="{7BE7917A-A044-41BE-9DC1-1E53067CFF02}">
      <dgm:prSet/>
      <dgm:spPr>
        <a:solidFill>
          <a:schemeClr val="accent5">
            <a:alpha val="90000"/>
          </a:schemeClr>
        </a:solidFill>
        <a:ln>
          <a:solidFill>
            <a:schemeClr val="accent5">
              <a:lumMod val="25000"/>
              <a:alpha val="90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Diffusion au public par tous les moyens médiatiques disponibles et constitue pour chacun une mise en garde ;</a:t>
          </a:r>
          <a:endParaRPr lang="fr-FR" dirty="0"/>
        </a:p>
      </dgm:t>
    </dgm:pt>
    <dgm:pt modelId="{9508608F-BC5A-4721-B96A-02F795B00F00}" type="parTrans" cxnId="{9C392F4C-D331-4414-B544-01F100797BDB}">
      <dgm:prSet/>
      <dgm:spPr/>
      <dgm:t>
        <a:bodyPr/>
        <a:lstStyle/>
        <a:p>
          <a:endParaRPr lang="fr-FR"/>
        </a:p>
      </dgm:t>
    </dgm:pt>
    <dgm:pt modelId="{AB258FF6-E59C-44FC-BBF9-E4BB8398F4CC}" type="sibTrans" cxnId="{9C392F4C-D331-4414-B544-01F100797BDB}">
      <dgm:prSet/>
      <dgm:spPr/>
      <dgm:t>
        <a:bodyPr/>
        <a:lstStyle/>
        <a:p>
          <a:endParaRPr lang="fr-FR"/>
        </a:p>
      </dgm:t>
    </dgm:pt>
    <dgm:pt modelId="{09705A3E-FCE8-413D-AC62-603322355175}">
      <dgm:prSet custT="1"/>
      <dgm:spPr>
        <a:solidFill>
          <a:srgbClr val="EBDE3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fr-FR" sz="2000" b="1" dirty="0" smtClean="0"/>
            <a:t>La phase de pré-alerte</a:t>
          </a:r>
          <a:endParaRPr lang="fr-FR" sz="2000" dirty="0"/>
        </a:p>
      </dgm:t>
    </dgm:pt>
    <dgm:pt modelId="{BE412884-B7E8-45C3-B231-911A01B809FF}" type="parTrans" cxnId="{92FE14BF-0454-4592-A856-5ECC4B78FFDB}">
      <dgm:prSet/>
      <dgm:spPr/>
      <dgm:t>
        <a:bodyPr/>
        <a:lstStyle/>
        <a:p>
          <a:endParaRPr lang="fr-FR"/>
        </a:p>
      </dgm:t>
    </dgm:pt>
    <dgm:pt modelId="{7238F94D-C30F-4520-9875-555D0B6890A3}" type="sibTrans" cxnId="{92FE14BF-0454-4592-A856-5ECC4B78FFDB}">
      <dgm:prSet/>
      <dgm:spPr/>
      <dgm:t>
        <a:bodyPr/>
        <a:lstStyle/>
        <a:p>
          <a:endParaRPr lang="fr-FR"/>
        </a:p>
      </dgm:t>
    </dgm:pt>
    <dgm:pt modelId="{355F2FA3-4965-4CB4-B8C5-7220D1F6113A}">
      <dgm:prSet/>
      <dgm:spPr>
        <a:solidFill>
          <a:schemeClr val="accent5">
            <a:alpha val="90000"/>
          </a:schemeClr>
        </a:solidFill>
        <a:ln>
          <a:solidFill>
            <a:schemeClr val="accent5">
              <a:lumMod val="25000"/>
              <a:alpha val="90000"/>
            </a:schemeClr>
          </a:solidFill>
        </a:ln>
      </dgm:spPr>
      <dgm:t>
        <a:bodyPr/>
        <a:lstStyle/>
        <a:p>
          <a:pPr rtl="0"/>
          <a:r>
            <a:rPr lang="fr-FR" smtClean="0"/>
            <a:t>Le danger cyclonique est proche, </a:t>
          </a:r>
          <a:r>
            <a:rPr lang="fr-FR" b="1" smtClean="0"/>
            <a:t>24 h à 36 h</a:t>
          </a:r>
          <a:r>
            <a:rPr lang="fr-FR" smtClean="0"/>
            <a:t> avant les vents violents</a:t>
          </a:r>
          <a:endParaRPr lang="fr-FR"/>
        </a:p>
      </dgm:t>
    </dgm:pt>
    <dgm:pt modelId="{52CAD1EB-D0AE-4D31-8598-DAD29D989174}" type="parTrans" cxnId="{6267E1E4-53EB-46DD-8028-3D4C44DEDF0C}">
      <dgm:prSet/>
      <dgm:spPr/>
      <dgm:t>
        <a:bodyPr/>
        <a:lstStyle/>
        <a:p>
          <a:endParaRPr lang="fr-FR"/>
        </a:p>
      </dgm:t>
    </dgm:pt>
    <dgm:pt modelId="{B4734103-2FC6-4B22-B279-0AF120B3E6DC}" type="sibTrans" cxnId="{6267E1E4-53EB-46DD-8028-3D4C44DEDF0C}">
      <dgm:prSet/>
      <dgm:spPr/>
      <dgm:t>
        <a:bodyPr/>
        <a:lstStyle/>
        <a:p>
          <a:endParaRPr lang="fr-FR"/>
        </a:p>
      </dgm:t>
    </dgm:pt>
    <dgm:pt modelId="{560AFA6B-FC44-4729-BC91-A758B0A31E03}">
      <dgm:prSet/>
      <dgm:spPr>
        <a:solidFill>
          <a:schemeClr val="accent5">
            <a:alpha val="90000"/>
          </a:schemeClr>
        </a:solidFill>
        <a:ln>
          <a:solidFill>
            <a:schemeClr val="accent5">
              <a:lumMod val="25000"/>
              <a:alpha val="90000"/>
            </a:schemeClr>
          </a:solidFill>
        </a:ln>
      </dgm:spPr>
      <dgm:t>
        <a:bodyPr/>
        <a:lstStyle/>
        <a:p>
          <a:pPr rtl="0"/>
          <a:r>
            <a:rPr lang="fr-FR" smtClean="0"/>
            <a:t>La population doit se préparer ;</a:t>
          </a:r>
          <a:endParaRPr lang="fr-FR"/>
        </a:p>
      </dgm:t>
    </dgm:pt>
    <dgm:pt modelId="{804E74B1-2C76-4092-B5F1-344FC5B461D8}" type="parTrans" cxnId="{C832A3BD-05F8-41B6-86BE-0244EAF8664E}">
      <dgm:prSet/>
      <dgm:spPr/>
      <dgm:t>
        <a:bodyPr/>
        <a:lstStyle/>
        <a:p>
          <a:endParaRPr lang="fr-FR"/>
        </a:p>
      </dgm:t>
    </dgm:pt>
    <dgm:pt modelId="{6726AF2B-81D6-4A40-89E0-1822F5B1CF1D}" type="sibTrans" cxnId="{C832A3BD-05F8-41B6-86BE-0244EAF8664E}">
      <dgm:prSet/>
      <dgm:spPr/>
      <dgm:t>
        <a:bodyPr/>
        <a:lstStyle/>
        <a:p>
          <a:endParaRPr lang="fr-FR"/>
        </a:p>
      </dgm:t>
    </dgm:pt>
    <dgm:pt modelId="{4CCEBF9B-AB37-442E-BE30-ADB337BE1C93}">
      <dgm:prSet custT="1"/>
      <dgm:spPr>
        <a:solidFill>
          <a:srgbClr val="FF990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fr-FR" sz="2000" b="1" smtClean="0"/>
            <a:t>La phase d'alerte</a:t>
          </a:r>
          <a:r>
            <a:rPr lang="fr-FR" sz="2000" smtClean="0"/>
            <a:t> </a:t>
          </a:r>
          <a:endParaRPr lang="fr-FR" sz="2000"/>
        </a:p>
      </dgm:t>
    </dgm:pt>
    <dgm:pt modelId="{4E956C8D-35FE-45AB-AFD3-6B65535DA3EA}" type="parTrans" cxnId="{71DD0F45-3621-49F0-A113-F3661CDD9218}">
      <dgm:prSet/>
      <dgm:spPr/>
      <dgm:t>
        <a:bodyPr/>
        <a:lstStyle/>
        <a:p>
          <a:endParaRPr lang="fr-FR"/>
        </a:p>
      </dgm:t>
    </dgm:pt>
    <dgm:pt modelId="{63FE9B2E-2F70-4CF2-950E-0DB716C7BF4C}" type="sibTrans" cxnId="{71DD0F45-3621-49F0-A113-F3661CDD9218}">
      <dgm:prSet/>
      <dgm:spPr/>
      <dgm:t>
        <a:bodyPr/>
        <a:lstStyle/>
        <a:p>
          <a:endParaRPr lang="fr-FR"/>
        </a:p>
      </dgm:t>
    </dgm:pt>
    <dgm:pt modelId="{94C23A1D-8C9A-4DF9-BDE8-FC83CD20BE57}">
      <dgm:prSet/>
      <dgm:spPr>
        <a:solidFill>
          <a:schemeClr val="accent5">
            <a:alpha val="90000"/>
          </a:schemeClr>
        </a:solidFill>
        <a:ln>
          <a:solidFill>
            <a:schemeClr val="accent5">
              <a:lumMod val="25000"/>
              <a:alpha val="90000"/>
            </a:schemeClr>
          </a:solidFill>
        </a:ln>
      </dgm:spPr>
      <dgm:t>
        <a:bodyPr/>
        <a:lstStyle/>
        <a:p>
          <a:pPr rtl="0"/>
          <a:r>
            <a:rPr lang="fr-FR" smtClean="0"/>
            <a:t>Déclenchée </a:t>
          </a:r>
          <a:r>
            <a:rPr lang="fr-FR" b="1" smtClean="0"/>
            <a:t>6 h à 8 h</a:t>
          </a:r>
          <a:r>
            <a:rPr lang="fr-FR" smtClean="0"/>
            <a:t> avant les vents forts</a:t>
          </a:r>
          <a:endParaRPr lang="fr-FR"/>
        </a:p>
      </dgm:t>
    </dgm:pt>
    <dgm:pt modelId="{1C258D78-CC1E-4253-8934-323263000FBC}" type="parTrans" cxnId="{42061325-E46F-4186-8254-A7BB1A3FD018}">
      <dgm:prSet/>
      <dgm:spPr/>
      <dgm:t>
        <a:bodyPr/>
        <a:lstStyle/>
        <a:p>
          <a:endParaRPr lang="fr-FR"/>
        </a:p>
      </dgm:t>
    </dgm:pt>
    <dgm:pt modelId="{CB407F4F-8F3B-4541-A971-257338D355AF}" type="sibTrans" cxnId="{42061325-E46F-4186-8254-A7BB1A3FD018}">
      <dgm:prSet/>
      <dgm:spPr/>
      <dgm:t>
        <a:bodyPr/>
        <a:lstStyle/>
        <a:p>
          <a:endParaRPr lang="fr-FR"/>
        </a:p>
      </dgm:t>
    </dgm:pt>
    <dgm:pt modelId="{C2720BD3-6337-441F-AD3D-73EA41751D96}">
      <dgm:prSet/>
      <dgm:spPr>
        <a:solidFill>
          <a:schemeClr val="accent5">
            <a:alpha val="90000"/>
          </a:schemeClr>
        </a:solidFill>
        <a:ln>
          <a:solidFill>
            <a:schemeClr val="accent5">
              <a:lumMod val="25000"/>
              <a:alpha val="90000"/>
            </a:schemeClr>
          </a:solidFill>
        </a:ln>
      </dgm:spPr>
      <dgm:t>
        <a:bodyPr/>
        <a:lstStyle/>
        <a:p>
          <a:pPr rtl="0"/>
          <a:r>
            <a:rPr lang="fr-FR" smtClean="0"/>
            <a:t>Cessation de toute activité et la mise à l'abri immédiate de la population ;</a:t>
          </a:r>
          <a:endParaRPr lang="fr-FR"/>
        </a:p>
      </dgm:t>
    </dgm:pt>
    <dgm:pt modelId="{6F018D23-9D7D-41A4-A1C1-BE60FC36A01C}" type="parTrans" cxnId="{A01D9422-5357-49A1-B54F-3F5E6E503AEA}">
      <dgm:prSet/>
      <dgm:spPr/>
      <dgm:t>
        <a:bodyPr/>
        <a:lstStyle/>
        <a:p>
          <a:endParaRPr lang="fr-FR"/>
        </a:p>
      </dgm:t>
    </dgm:pt>
    <dgm:pt modelId="{CEBD5ADB-4DBE-4ACC-A292-8CAB010F62A1}" type="sibTrans" cxnId="{A01D9422-5357-49A1-B54F-3F5E6E503AEA}">
      <dgm:prSet/>
      <dgm:spPr/>
      <dgm:t>
        <a:bodyPr/>
        <a:lstStyle/>
        <a:p>
          <a:endParaRPr lang="fr-FR"/>
        </a:p>
      </dgm:t>
    </dgm:pt>
    <dgm:pt modelId="{0E1F0549-A6DC-4D41-83E0-E9D8E06D3808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fr-FR" sz="2000" b="1" smtClean="0"/>
            <a:t>La phase de confinement</a:t>
          </a:r>
          <a:r>
            <a:rPr lang="fr-FR" sz="2000" smtClean="0"/>
            <a:t> </a:t>
          </a:r>
          <a:endParaRPr lang="fr-FR" sz="2000"/>
        </a:p>
      </dgm:t>
    </dgm:pt>
    <dgm:pt modelId="{1934E68C-8242-40AC-AE94-B983FA34E3D0}" type="parTrans" cxnId="{B12674CB-F62F-4B7A-BCF5-37CD2F9482F9}">
      <dgm:prSet/>
      <dgm:spPr/>
      <dgm:t>
        <a:bodyPr/>
        <a:lstStyle/>
        <a:p>
          <a:endParaRPr lang="fr-FR"/>
        </a:p>
      </dgm:t>
    </dgm:pt>
    <dgm:pt modelId="{79945083-2D18-4DA1-A82C-E51C0D179B3B}" type="sibTrans" cxnId="{B12674CB-F62F-4B7A-BCF5-37CD2F9482F9}">
      <dgm:prSet/>
      <dgm:spPr/>
      <dgm:t>
        <a:bodyPr/>
        <a:lstStyle/>
        <a:p>
          <a:endParaRPr lang="fr-FR"/>
        </a:p>
      </dgm:t>
    </dgm:pt>
    <dgm:pt modelId="{74F9FAE5-FA5D-4801-A343-C6F1BA844983}">
      <dgm:prSet/>
      <dgm:spPr>
        <a:solidFill>
          <a:schemeClr val="accent5">
            <a:alpha val="90000"/>
          </a:schemeClr>
        </a:solidFill>
        <a:ln>
          <a:solidFill>
            <a:schemeClr val="accent5">
              <a:lumMod val="25000"/>
              <a:alpha val="90000"/>
            </a:schemeClr>
          </a:solidFill>
        </a:ln>
      </dgm:spPr>
      <dgm:t>
        <a:bodyPr/>
        <a:lstStyle/>
        <a:p>
          <a:pPr rtl="0"/>
          <a:r>
            <a:rPr lang="fr-FR" smtClean="0"/>
            <a:t>Le cyclone passe sur zone </a:t>
          </a:r>
          <a:endParaRPr lang="fr-FR"/>
        </a:p>
      </dgm:t>
    </dgm:pt>
    <dgm:pt modelId="{3B81E1AA-1F19-4AFE-B069-2795434A4E69}" type="parTrans" cxnId="{5FC2367B-8988-4B4F-BBBF-D963484BC82F}">
      <dgm:prSet/>
      <dgm:spPr/>
      <dgm:t>
        <a:bodyPr/>
        <a:lstStyle/>
        <a:p>
          <a:endParaRPr lang="fr-FR"/>
        </a:p>
      </dgm:t>
    </dgm:pt>
    <dgm:pt modelId="{4453BCFF-462D-4F85-983C-DC57F5B599B9}" type="sibTrans" cxnId="{5FC2367B-8988-4B4F-BBBF-D963484BC82F}">
      <dgm:prSet/>
      <dgm:spPr/>
      <dgm:t>
        <a:bodyPr/>
        <a:lstStyle/>
        <a:p>
          <a:endParaRPr lang="fr-FR"/>
        </a:p>
      </dgm:t>
    </dgm:pt>
    <dgm:pt modelId="{BEDFD0F3-1AFD-4840-AC60-91B2BE9D62C9}">
      <dgm:prSet/>
      <dgm:spPr>
        <a:solidFill>
          <a:schemeClr val="accent5">
            <a:alpha val="90000"/>
          </a:schemeClr>
        </a:solidFill>
        <a:ln>
          <a:solidFill>
            <a:schemeClr val="accent5">
              <a:lumMod val="25000"/>
              <a:alpha val="90000"/>
            </a:schemeClr>
          </a:solidFill>
        </a:ln>
      </dgm:spPr>
      <dgm:t>
        <a:bodyPr/>
        <a:lstStyle/>
        <a:p>
          <a:pPr rtl="0"/>
          <a:r>
            <a:rPr lang="fr-FR" dirty="0" smtClean="0"/>
            <a:t>Toute circulation est interdite.</a:t>
          </a:r>
          <a:endParaRPr lang="fr-FR" dirty="0"/>
        </a:p>
      </dgm:t>
    </dgm:pt>
    <dgm:pt modelId="{C29AA7B2-605E-42C2-BAE7-0CD52E167E2E}" type="parTrans" cxnId="{2FFA4373-9527-4511-8165-DF982A110661}">
      <dgm:prSet/>
      <dgm:spPr/>
      <dgm:t>
        <a:bodyPr/>
        <a:lstStyle/>
        <a:p>
          <a:endParaRPr lang="fr-FR"/>
        </a:p>
      </dgm:t>
    </dgm:pt>
    <dgm:pt modelId="{68399D0E-F5EE-4AC5-B8C1-DFF0FAFF8077}" type="sibTrans" cxnId="{2FFA4373-9527-4511-8165-DF982A110661}">
      <dgm:prSet/>
      <dgm:spPr/>
      <dgm:t>
        <a:bodyPr/>
        <a:lstStyle/>
        <a:p>
          <a:endParaRPr lang="fr-FR"/>
        </a:p>
      </dgm:t>
    </dgm:pt>
    <dgm:pt modelId="{86339B44-A29B-4F05-996A-99C6B7E613E2}" type="pres">
      <dgm:prSet presAssocID="{D4C5D6AF-E95B-402D-B78E-E49D24F3A6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3DB857-13A4-4698-8D2D-AA0F9B489C76}" type="pres">
      <dgm:prSet presAssocID="{5EEAA398-7685-4961-BC3A-AB908471D9F0}" presName="linNode" presStyleCnt="0"/>
      <dgm:spPr/>
    </dgm:pt>
    <dgm:pt modelId="{02FBA873-CAD8-47EF-B7DF-4E083006FBE4}" type="pres">
      <dgm:prSet presAssocID="{5EEAA398-7685-4961-BC3A-AB908471D9F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60BC4F-0678-4817-97AD-0A4905617EA0}" type="pres">
      <dgm:prSet presAssocID="{5EEAA398-7685-4961-BC3A-AB908471D9F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B97A66-441E-41CC-827D-2B60E1783700}" type="pres">
      <dgm:prSet presAssocID="{B4D1FE7C-F268-411F-BE3B-CADBA604B35C}" presName="sp" presStyleCnt="0"/>
      <dgm:spPr/>
    </dgm:pt>
    <dgm:pt modelId="{710D917D-00C7-4F67-899F-44F09D015B99}" type="pres">
      <dgm:prSet presAssocID="{1C1B0D48-6677-471C-AC73-8B28A1194E6C}" presName="linNode" presStyleCnt="0"/>
      <dgm:spPr/>
    </dgm:pt>
    <dgm:pt modelId="{D3974B32-55D4-4BDB-8DAF-160BB03920C3}" type="pres">
      <dgm:prSet presAssocID="{1C1B0D48-6677-471C-AC73-8B28A1194E6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3516E2-403D-4785-89EE-5684BA43AECB}" type="pres">
      <dgm:prSet presAssocID="{1C1B0D48-6677-471C-AC73-8B28A1194E6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E76303-9F66-4D98-B2D2-90F11921B0A0}" type="pres">
      <dgm:prSet presAssocID="{2A1F4567-C784-451B-AD73-7CC2F7BF9E12}" presName="sp" presStyleCnt="0"/>
      <dgm:spPr/>
    </dgm:pt>
    <dgm:pt modelId="{659DEECF-0365-400F-9725-4B1667A02B85}" type="pres">
      <dgm:prSet presAssocID="{09705A3E-FCE8-413D-AC62-603322355175}" presName="linNode" presStyleCnt="0"/>
      <dgm:spPr/>
    </dgm:pt>
    <dgm:pt modelId="{091609B1-2D19-40A7-844B-2F3B6CB3F138}" type="pres">
      <dgm:prSet presAssocID="{09705A3E-FCE8-413D-AC62-60332235517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D70B04-7371-48C3-853B-4BA577B97FE7}" type="pres">
      <dgm:prSet presAssocID="{09705A3E-FCE8-413D-AC62-60332235517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AFADE8-99FF-4781-8518-563E7CCADBCA}" type="pres">
      <dgm:prSet presAssocID="{7238F94D-C30F-4520-9875-555D0B6890A3}" presName="sp" presStyleCnt="0"/>
      <dgm:spPr/>
    </dgm:pt>
    <dgm:pt modelId="{BE908761-D208-4FFC-B818-6E03ED5CFBA4}" type="pres">
      <dgm:prSet presAssocID="{4CCEBF9B-AB37-442E-BE30-ADB337BE1C93}" presName="linNode" presStyleCnt="0"/>
      <dgm:spPr/>
    </dgm:pt>
    <dgm:pt modelId="{053D12A6-B298-4F2D-9840-D8C39F1FF7C4}" type="pres">
      <dgm:prSet presAssocID="{4CCEBF9B-AB37-442E-BE30-ADB337BE1C9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AD0C31-08E1-4F8D-8B5A-1FC27CFEF29B}" type="pres">
      <dgm:prSet presAssocID="{4CCEBF9B-AB37-442E-BE30-ADB337BE1C9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75CF0F-DDB6-4F53-8960-44C9933B463A}" type="pres">
      <dgm:prSet presAssocID="{63FE9B2E-2F70-4CF2-950E-0DB716C7BF4C}" presName="sp" presStyleCnt="0"/>
      <dgm:spPr/>
    </dgm:pt>
    <dgm:pt modelId="{A2DA6138-3BFC-419D-B996-F583B2DD99AB}" type="pres">
      <dgm:prSet presAssocID="{0E1F0549-A6DC-4D41-83E0-E9D8E06D3808}" presName="linNode" presStyleCnt="0"/>
      <dgm:spPr/>
    </dgm:pt>
    <dgm:pt modelId="{FC1AC75F-8BC7-492C-8636-43C0DC604A6D}" type="pres">
      <dgm:prSet presAssocID="{0E1F0549-A6DC-4D41-83E0-E9D8E06D380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FA2088-779F-467E-8F64-6E5094CB300A}" type="pres">
      <dgm:prSet presAssocID="{0E1F0549-A6DC-4D41-83E0-E9D8E06D3808}" presName="descendantText" presStyleLbl="alignAccFollowNode1" presStyleIdx="4" presStyleCnt="5" custLinFactNeighborY="-18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85D8D1-AD2A-4A88-AA85-D3DE4B5883E5}" srcId="{5EEAA398-7685-4961-BC3A-AB908471D9F0}" destId="{1FD1CAC6-D965-4D5C-9FFF-80E2BE689BF8}" srcOrd="0" destOrd="0" parTransId="{633E5EB8-0A8C-46C8-8D2F-BC8FC3A9B8C0}" sibTransId="{474EB0C7-BB1B-4AF5-8B8E-D7CFAB26EA84}"/>
    <dgm:cxn modelId="{A01D9422-5357-49A1-B54F-3F5E6E503AEA}" srcId="{4CCEBF9B-AB37-442E-BE30-ADB337BE1C93}" destId="{C2720BD3-6337-441F-AD3D-73EA41751D96}" srcOrd="1" destOrd="0" parTransId="{6F018D23-9D7D-41A4-A1C1-BE60FC36A01C}" sibTransId="{CEBD5ADB-4DBE-4ACC-A292-8CAB010F62A1}"/>
    <dgm:cxn modelId="{16AD4548-0213-43A5-818D-3B45D3C072F2}" type="presOf" srcId="{7BE7917A-A044-41BE-9DC1-1E53067CFF02}" destId="{343516E2-403D-4785-89EE-5684BA43AECB}" srcOrd="0" destOrd="1" presId="urn:microsoft.com/office/officeart/2005/8/layout/vList5"/>
    <dgm:cxn modelId="{4705E6BA-CC4F-4873-9585-49CC8843605F}" type="presOf" srcId="{5EEAA398-7685-4961-BC3A-AB908471D9F0}" destId="{02FBA873-CAD8-47EF-B7DF-4E083006FBE4}" srcOrd="0" destOrd="0" presId="urn:microsoft.com/office/officeart/2005/8/layout/vList5"/>
    <dgm:cxn modelId="{2FFA4373-9527-4511-8165-DF982A110661}" srcId="{0E1F0549-A6DC-4D41-83E0-E9D8E06D3808}" destId="{BEDFD0F3-1AFD-4840-AC60-91B2BE9D62C9}" srcOrd="1" destOrd="0" parTransId="{C29AA7B2-605E-42C2-BAE7-0CD52E167E2E}" sibTransId="{68399D0E-F5EE-4AC5-B8C1-DFF0FAFF8077}"/>
    <dgm:cxn modelId="{56A3F267-5B3A-4ACE-991C-406A63249D1C}" srcId="{1C1B0D48-6677-471C-AC73-8B28A1194E6C}" destId="{0846377E-B72F-4B83-8DF2-F4F91885C2FB}" srcOrd="0" destOrd="0" parTransId="{833875DC-D31A-4854-BE6B-B9F52F50D413}" sibTransId="{A4AB941F-9A57-441C-848F-D7373F8EBF26}"/>
    <dgm:cxn modelId="{DE0A0C08-0F83-4A9A-95DF-716CCBD97B2B}" type="presOf" srcId="{0E1F0549-A6DC-4D41-83E0-E9D8E06D3808}" destId="{FC1AC75F-8BC7-492C-8636-43C0DC604A6D}" srcOrd="0" destOrd="0" presId="urn:microsoft.com/office/officeart/2005/8/layout/vList5"/>
    <dgm:cxn modelId="{42061325-E46F-4186-8254-A7BB1A3FD018}" srcId="{4CCEBF9B-AB37-442E-BE30-ADB337BE1C93}" destId="{94C23A1D-8C9A-4DF9-BDE8-FC83CD20BE57}" srcOrd="0" destOrd="0" parTransId="{1C258D78-CC1E-4253-8934-323263000FBC}" sibTransId="{CB407F4F-8F3B-4541-A971-257338D355AF}"/>
    <dgm:cxn modelId="{5FC2367B-8988-4B4F-BBBF-D963484BC82F}" srcId="{0E1F0549-A6DC-4D41-83E0-E9D8E06D3808}" destId="{74F9FAE5-FA5D-4801-A343-C6F1BA844983}" srcOrd="0" destOrd="0" parTransId="{3B81E1AA-1F19-4AFE-B069-2795434A4E69}" sibTransId="{4453BCFF-462D-4F85-983C-DC57F5B599B9}"/>
    <dgm:cxn modelId="{B12674CB-F62F-4B7A-BCF5-37CD2F9482F9}" srcId="{D4C5D6AF-E95B-402D-B78E-E49D24F3A6A9}" destId="{0E1F0549-A6DC-4D41-83E0-E9D8E06D3808}" srcOrd="4" destOrd="0" parTransId="{1934E68C-8242-40AC-AE94-B983FA34E3D0}" sibTransId="{79945083-2D18-4DA1-A82C-E51C0D179B3B}"/>
    <dgm:cxn modelId="{CFA83C7F-08E0-4860-AAC5-D239F92315FA}" type="presOf" srcId="{D4C5D6AF-E95B-402D-B78E-E49D24F3A6A9}" destId="{86339B44-A29B-4F05-996A-99C6B7E613E2}" srcOrd="0" destOrd="0" presId="urn:microsoft.com/office/officeart/2005/8/layout/vList5"/>
    <dgm:cxn modelId="{0F5B654F-A899-407C-932B-8C1A286D2788}" type="presOf" srcId="{1C1B0D48-6677-471C-AC73-8B28A1194E6C}" destId="{D3974B32-55D4-4BDB-8DAF-160BB03920C3}" srcOrd="0" destOrd="0" presId="urn:microsoft.com/office/officeart/2005/8/layout/vList5"/>
    <dgm:cxn modelId="{9C392F4C-D331-4414-B544-01F100797BDB}" srcId="{1C1B0D48-6677-471C-AC73-8B28A1194E6C}" destId="{7BE7917A-A044-41BE-9DC1-1E53067CFF02}" srcOrd="1" destOrd="0" parTransId="{9508608F-BC5A-4721-B96A-02F795B00F00}" sibTransId="{AB258FF6-E59C-44FC-BBF9-E4BB8398F4CC}"/>
    <dgm:cxn modelId="{8EE584CF-55E7-4890-BA1D-1A1941345C72}" srcId="{D4C5D6AF-E95B-402D-B78E-E49D24F3A6A9}" destId="{1C1B0D48-6677-471C-AC73-8B28A1194E6C}" srcOrd="1" destOrd="0" parTransId="{D742891B-6D77-43DE-954B-5C1E5AAC1721}" sibTransId="{2A1F4567-C784-451B-AD73-7CC2F7BF9E12}"/>
    <dgm:cxn modelId="{0F5073A5-362D-4745-8B70-9126ED70EC73}" type="presOf" srcId="{4CCEBF9B-AB37-442E-BE30-ADB337BE1C93}" destId="{053D12A6-B298-4F2D-9840-D8C39F1FF7C4}" srcOrd="0" destOrd="0" presId="urn:microsoft.com/office/officeart/2005/8/layout/vList5"/>
    <dgm:cxn modelId="{E4C123D7-9437-49DA-B383-5FC3C3141D70}" type="presOf" srcId="{94C23A1D-8C9A-4DF9-BDE8-FC83CD20BE57}" destId="{1BAD0C31-08E1-4F8D-8B5A-1FC27CFEF29B}" srcOrd="0" destOrd="0" presId="urn:microsoft.com/office/officeart/2005/8/layout/vList5"/>
    <dgm:cxn modelId="{9B4C6107-2467-4FE5-A4FA-2693012012C1}" type="presOf" srcId="{74F9FAE5-FA5D-4801-A343-C6F1BA844983}" destId="{D7FA2088-779F-467E-8F64-6E5094CB300A}" srcOrd="0" destOrd="0" presId="urn:microsoft.com/office/officeart/2005/8/layout/vList5"/>
    <dgm:cxn modelId="{76F7AE6A-3BE0-4BA8-864C-57CCC5222DC0}" type="presOf" srcId="{0846377E-B72F-4B83-8DF2-F4F91885C2FB}" destId="{343516E2-403D-4785-89EE-5684BA43AECB}" srcOrd="0" destOrd="0" presId="urn:microsoft.com/office/officeart/2005/8/layout/vList5"/>
    <dgm:cxn modelId="{71DD0F45-3621-49F0-A113-F3661CDD9218}" srcId="{D4C5D6AF-E95B-402D-B78E-E49D24F3A6A9}" destId="{4CCEBF9B-AB37-442E-BE30-ADB337BE1C93}" srcOrd="3" destOrd="0" parTransId="{4E956C8D-35FE-45AB-AFD3-6B65535DA3EA}" sibTransId="{63FE9B2E-2F70-4CF2-950E-0DB716C7BF4C}"/>
    <dgm:cxn modelId="{8E375BEC-06FC-4ABB-AEBD-857DB8A04665}" type="presOf" srcId="{09705A3E-FCE8-413D-AC62-603322355175}" destId="{091609B1-2D19-40A7-844B-2F3B6CB3F138}" srcOrd="0" destOrd="0" presId="urn:microsoft.com/office/officeart/2005/8/layout/vList5"/>
    <dgm:cxn modelId="{92FE14BF-0454-4592-A856-5ECC4B78FFDB}" srcId="{D4C5D6AF-E95B-402D-B78E-E49D24F3A6A9}" destId="{09705A3E-FCE8-413D-AC62-603322355175}" srcOrd="2" destOrd="0" parTransId="{BE412884-B7E8-45C3-B231-911A01B809FF}" sibTransId="{7238F94D-C30F-4520-9875-555D0B6890A3}"/>
    <dgm:cxn modelId="{B92D1B66-2D4E-43A6-A794-A6B2A790A200}" type="presOf" srcId="{C2720BD3-6337-441F-AD3D-73EA41751D96}" destId="{1BAD0C31-08E1-4F8D-8B5A-1FC27CFEF29B}" srcOrd="0" destOrd="1" presId="urn:microsoft.com/office/officeart/2005/8/layout/vList5"/>
    <dgm:cxn modelId="{C9B2EED6-B89C-4FEB-BA05-C5FC2F254225}" type="presOf" srcId="{560AFA6B-FC44-4729-BC91-A758B0A31E03}" destId="{60D70B04-7371-48C3-853B-4BA577B97FE7}" srcOrd="0" destOrd="1" presId="urn:microsoft.com/office/officeart/2005/8/layout/vList5"/>
    <dgm:cxn modelId="{C832A3BD-05F8-41B6-86BE-0244EAF8664E}" srcId="{09705A3E-FCE8-413D-AC62-603322355175}" destId="{560AFA6B-FC44-4729-BC91-A758B0A31E03}" srcOrd="1" destOrd="0" parTransId="{804E74B1-2C76-4092-B5F1-344FC5B461D8}" sibTransId="{6726AF2B-81D6-4A40-89E0-1822F5B1CF1D}"/>
    <dgm:cxn modelId="{6267E1E4-53EB-46DD-8028-3D4C44DEDF0C}" srcId="{09705A3E-FCE8-413D-AC62-603322355175}" destId="{355F2FA3-4965-4CB4-B8C5-7220D1F6113A}" srcOrd="0" destOrd="0" parTransId="{52CAD1EB-D0AE-4D31-8598-DAD29D989174}" sibTransId="{B4734103-2FC6-4B22-B279-0AF120B3E6DC}"/>
    <dgm:cxn modelId="{2274C1ED-4ABB-4F3E-AE1C-C8812C140856}" type="presOf" srcId="{355F2FA3-4965-4CB4-B8C5-7220D1F6113A}" destId="{60D70B04-7371-48C3-853B-4BA577B97FE7}" srcOrd="0" destOrd="0" presId="urn:microsoft.com/office/officeart/2005/8/layout/vList5"/>
    <dgm:cxn modelId="{A0495C1C-BB47-4D8F-9840-BCEDAD9E4A1C}" type="presOf" srcId="{1FD1CAC6-D965-4D5C-9FFF-80E2BE689BF8}" destId="{3C60BC4F-0678-4817-97AD-0A4905617EA0}" srcOrd="0" destOrd="0" presId="urn:microsoft.com/office/officeart/2005/8/layout/vList5"/>
    <dgm:cxn modelId="{74F8F633-4D35-46F6-BE75-2D26B4C5C383}" type="presOf" srcId="{BEDFD0F3-1AFD-4840-AC60-91B2BE9D62C9}" destId="{D7FA2088-779F-467E-8F64-6E5094CB300A}" srcOrd="0" destOrd="1" presId="urn:microsoft.com/office/officeart/2005/8/layout/vList5"/>
    <dgm:cxn modelId="{3B23E68D-61EE-418E-AA25-22E300994BB8}" srcId="{D4C5D6AF-E95B-402D-B78E-E49D24F3A6A9}" destId="{5EEAA398-7685-4961-BC3A-AB908471D9F0}" srcOrd="0" destOrd="0" parTransId="{F2FB7AD1-08E9-4605-AC63-395E94A9BB93}" sibTransId="{B4D1FE7C-F268-411F-BE3B-CADBA604B35C}"/>
    <dgm:cxn modelId="{DC1BED98-65B0-400E-9E6B-561E48892449}" type="presParOf" srcId="{86339B44-A29B-4F05-996A-99C6B7E613E2}" destId="{5D3DB857-13A4-4698-8D2D-AA0F9B489C76}" srcOrd="0" destOrd="0" presId="urn:microsoft.com/office/officeart/2005/8/layout/vList5"/>
    <dgm:cxn modelId="{B0AADFE9-36E6-4C5C-8CB6-BAC2E58D9F76}" type="presParOf" srcId="{5D3DB857-13A4-4698-8D2D-AA0F9B489C76}" destId="{02FBA873-CAD8-47EF-B7DF-4E083006FBE4}" srcOrd="0" destOrd="0" presId="urn:microsoft.com/office/officeart/2005/8/layout/vList5"/>
    <dgm:cxn modelId="{20BDB751-9169-4F72-86FC-FCB8777B2078}" type="presParOf" srcId="{5D3DB857-13A4-4698-8D2D-AA0F9B489C76}" destId="{3C60BC4F-0678-4817-97AD-0A4905617EA0}" srcOrd="1" destOrd="0" presId="urn:microsoft.com/office/officeart/2005/8/layout/vList5"/>
    <dgm:cxn modelId="{650AA10A-3F4B-4E5A-A5FD-886E6ABE289D}" type="presParOf" srcId="{86339B44-A29B-4F05-996A-99C6B7E613E2}" destId="{BEB97A66-441E-41CC-827D-2B60E1783700}" srcOrd="1" destOrd="0" presId="urn:microsoft.com/office/officeart/2005/8/layout/vList5"/>
    <dgm:cxn modelId="{A017F807-52B5-4080-8D64-57CB03D84E34}" type="presParOf" srcId="{86339B44-A29B-4F05-996A-99C6B7E613E2}" destId="{710D917D-00C7-4F67-899F-44F09D015B99}" srcOrd="2" destOrd="0" presId="urn:microsoft.com/office/officeart/2005/8/layout/vList5"/>
    <dgm:cxn modelId="{EA77636B-17BE-44F0-A518-2806781B26AF}" type="presParOf" srcId="{710D917D-00C7-4F67-899F-44F09D015B99}" destId="{D3974B32-55D4-4BDB-8DAF-160BB03920C3}" srcOrd="0" destOrd="0" presId="urn:microsoft.com/office/officeart/2005/8/layout/vList5"/>
    <dgm:cxn modelId="{15DC1568-9F52-4418-B36C-0CBA3211D58D}" type="presParOf" srcId="{710D917D-00C7-4F67-899F-44F09D015B99}" destId="{343516E2-403D-4785-89EE-5684BA43AECB}" srcOrd="1" destOrd="0" presId="urn:microsoft.com/office/officeart/2005/8/layout/vList5"/>
    <dgm:cxn modelId="{62AD9FE8-F73E-4FC9-9AC9-B390541B7620}" type="presParOf" srcId="{86339B44-A29B-4F05-996A-99C6B7E613E2}" destId="{FFE76303-9F66-4D98-B2D2-90F11921B0A0}" srcOrd="3" destOrd="0" presId="urn:microsoft.com/office/officeart/2005/8/layout/vList5"/>
    <dgm:cxn modelId="{FECC3E65-EF79-4FB2-BF01-578BF07A4EE2}" type="presParOf" srcId="{86339B44-A29B-4F05-996A-99C6B7E613E2}" destId="{659DEECF-0365-400F-9725-4B1667A02B85}" srcOrd="4" destOrd="0" presId="urn:microsoft.com/office/officeart/2005/8/layout/vList5"/>
    <dgm:cxn modelId="{14F4E51C-B2D9-4C09-B7A3-60C6821EA089}" type="presParOf" srcId="{659DEECF-0365-400F-9725-4B1667A02B85}" destId="{091609B1-2D19-40A7-844B-2F3B6CB3F138}" srcOrd="0" destOrd="0" presId="urn:microsoft.com/office/officeart/2005/8/layout/vList5"/>
    <dgm:cxn modelId="{9444E9C4-4CD5-4D19-B7FA-A5EB4F34F8D5}" type="presParOf" srcId="{659DEECF-0365-400F-9725-4B1667A02B85}" destId="{60D70B04-7371-48C3-853B-4BA577B97FE7}" srcOrd="1" destOrd="0" presId="urn:microsoft.com/office/officeart/2005/8/layout/vList5"/>
    <dgm:cxn modelId="{68C18D35-FFC3-4BF3-AB9C-0F429B5452E4}" type="presParOf" srcId="{86339B44-A29B-4F05-996A-99C6B7E613E2}" destId="{E4AFADE8-99FF-4781-8518-563E7CCADBCA}" srcOrd="5" destOrd="0" presId="urn:microsoft.com/office/officeart/2005/8/layout/vList5"/>
    <dgm:cxn modelId="{1210F4F1-18D8-47A3-B086-5B2DBD50B73A}" type="presParOf" srcId="{86339B44-A29B-4F05-996A-99C6B7E613E2}" destId="{BE908761-D208-4FFC-B818-6E03ED5CFBA4}" srcOrd="6" destOrd="0" presId="urn:microsoft.com/office/officeart/2005/8/layout/vList5"/>
    <dgm:cxn modelId="{0137CB41-A92F-4884-A479-E0ADC33612E3}" type="presParOf" srcId="{BE908761-D208-4FFC-B818-6E03ED5CFBA4}" destId="{053D12A6-B298-4F2D-9840-D8C39F1FF7C4}" srcOrd="0" destOrd="0" presId="urn:microsoft.com/office/officeart/2005/8/layout/vList5"/>
    <dgm:cxn modelId="{B049EDB7-7E81-4924-8504-51B5B8B5344E}" type="presParOf" srcId="{BE908761-D208-4FFC-B818-6E03ED5CFBA4}" destId="{1BAD0C31-08E1-4F8D-8B5A-1FC27CFEF29B}" srcOrd="1" destOrd="0" presId="urn:microsoft.com/office/officeart/2005/8/layout/vList5"/>
    <dgm:cxn modelId="{795FD3FB-026B-42D9-B0B0-924F285E922C}" type="presParOf" srcId="{86339B44-A29B-4F05-996A-99C6B7E613E2}" destId="{8975CF0F-DDB6-4F53-8960-44C9933B463A}" srcOrd="7" destOrd="0" presId="urn:microsoft.com/office/officeart/2005/8/layout/vList5"/>
    <dgm:cxn modelId="{6F02490C-DBFA-4002-9926-FA0088102082}" type="presParOf" srcId="{86339B44-A29B-4F05-996A-99C6B7E613E2}" destId="{A2DA6138-3BFC-419D-B996-F583B2DD99AB}" srcOrd="8" destOrd="0" presId="urn:microsoft.com/office/officeart/2005/8/layout/vList5"/>
    <dgm:cxn modelId="{768C7210-4AE0-4EFB-8A13-8935C373F1FF}" type="presParOf" srcId="{A2DA6138-3BFC-419D-B996-F583B2DD99AB}" destId="{FC1AC75F-8BC7-492C-8636-43C0DC604A6D}" srcOrd="0" destOrd="0" presId="urn:microsoft.com/office/officeart/2005/8/layout/vList5"/>
    <dgm:cxn modelId="{C0D7BE43-1239-4C40-9C33-146EB1A5E9DF}" type="presParOf" srcId="{A2DA6138-3BFC-419D-B996-F583B2DD99AB}" destId="{D7FA2088-779F-467E-8F64-6E5094CB30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FD4CD-CBAB-451B-B123-D8AAEB6E60D8}">
      <dsp:nvSpPr>
        <dsp:cNvPr id="0" name=""/>
        <dsp:cNvSpPr/>
      </dsp:nvSpPr>
      <dsp:spPr>
        <a:xfrm>
          <a:off x="216032" y="3744408"/>
          <a:ext cx="3371010" cy="1693025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Amélioré suite aux multiples catastrophes ayant touchés la France </a:t>
          </a:r>
          <a:endParaRPr lang="fr-FR" sz="2400" kern="1200" dirty="0"/>
        </a:p>
      </dsp:txBody>
      <dsp:txXfrm>
        <a:off x="216032" y="3744408"/>
        <a:ext cx="3371010" cy="1693025"/>
      </dsp:txXfrm>
    </dsp:sp>
    <dsp:sp modelId="{97C85463-C7DA-4166-B93E-77CAB7D55C88}">
      <dsp:nvSpPr>
        <dsp:cNvPr id="0" name=""/>
        <dsp:cNvSpPr/>
      </dsp:nvSpPr>
      <dsp:spPr>
        <a:xfrm>
          <a:off x="432034" y="1426124"/>
          <a:ext cx="2850743" cy="1284142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Création</a:t>
          </a:r>
          <a:r>
            <a:rPr lang="en-US" sz="2000" b="1" kern="1200" dirty="0" smtClean="0"/>
            <a:t> 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1er </a:t>
          </a:r>
          <a:r>
            <a:rPr lang="en-US" sz="2000" b="1" kern="1200" dirty="0" err="1" smtClean="0"/>
            <a:t>octobre</a:t>
          </a:r>
          <a:r>
            <a:rPr lang="en-US" sz="2000" b="1" kern="1200" dirty="0" smtClean="0"/>
            <a:t> 2001</a:t>
          </a:r>
          <a:endParaRPr lang="fr-FR" sz="2000" kern="1200" dirty="0"/>
        </a:p>
      </dsp:txBody>
      <dsp:txXfrm>
        <a:off x="432034" y="1426124"/>
        <a:ext cx="2850743" cy="1284142"/>
      </dsp:txXfrm>
    </dsp:sp>
    <dsp:sp modelId="{A2A2C969-E12C-498E-9754-7B21D18817C6}">
      <dsp:nvSpPr>
        <dsp:cNvPr id="0" name=""/>
        <dsp:cNvSpPr/>
      </dsp:nvSpPr>
      <dsp:spPr>
        <a:xfrm>
          <a:off x="3629932" y="1060958"/>
          <a:ext cx="4311626" cy="2231136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err="1" smtClean="0"/>
            <a:t>Objectifs</a:t>
          </a:r>
          <a:r>
            <a:rPr lang="en-US" sz="2000" u="sng" kern="1200" dirty="0" smtClean="0"/>
            <a:t> : </a:t>
          </a:r>
          <a:endParaRPr lang="fr-F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Faire adopter </a:t>
          </a:r>
          <a:r>
            <a:rPr lang="en-US" sz="2000" kern="1200" dirty="0" err="1" smtClean="0"/>
            <a:t>une</a:t>
          </a:r>
          <a:r>
            <a:rPr lang="en-US" sz="2000" kern="1200" dirty="0" smtClean="0"/>
            <a:t> posture de vigilance de la part de la population.</a:t>
          </a:r>
          <a:endParaRPr lang="fr-F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Mettre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alerte</a:t>
          </a:r>
          <a:r>
            <a:rPr lang="en-US" sz="2000" kern="1200" dirty="0" smtClean="0"/>
            <a:t> les </a:t>
          </a:r>
          <a:r>
            <a:rPr lang="en-US" sz="2000" kern="1200" dirty="0" err="1" smtClean="0"/>
            <a:t>acteurs</a:t>
          </a:r>
          <a:r>
            <a:rPr lang="en-US" sz="2000" kern="1200" dirty="0" smtClean="0"/>
            <a:t> de la </a:t>
          </a:r>
          <a:r>
            <a:rPr lang="en-US" sz="2000" kern="1200" dirty="0" err="1" smtClean="0"/>
            <a:t>sécurité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civile</a:t>
          </a:r>
          <a:r>
            <a:rPr lang="en-US" sz="2000" kern="1200" dirty="0" smtClean="0"/>
            <a:t> pour </a:t>
          </a:r>
          <a:r>
            <a:rPr lang="en-US" sz="2000" kern="1200" dirty="0" err="1" smtClean="0"/>
            <a:t>leur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permettre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d’anticiper</a:t>
          </a:r>
          <a:r>
            <a:rPr lang="en-US" sz="2000" kern="1200" dirty="0" smtClean="0"/>
            <a:t> la </a:t>
          </a:r>
          <a:r>
            <a:rPr lang="en-US" sz="2000" kern="1200" dirty="0" err="1" smtClean="0"/>
            <a:t>crise</a:t>
          </a:r>
          <a:r>
            <a:rPr lang="en-US" sz="2000" kern="1200" dirty="0" smtClean="0"/>
            <a:t>.</a:t>
          </a:r>
          <a:endParaRPr lang="fr-FR" sz="2000" kern="1200" dirty="0"/>
        </a:p>
      </dsp:txBody>
      <dsp:txXfrm>
        <a:off x="3629932" y="1060958"/>
        <a:ext cx="4311626" cy="2231136"/>
      </dsp:txXfrm>
    </dsp:sp>
    <dsp:sp modelId="{1A59431D-0F00-424C-B6A6-98A9A877240E}">
      <dsp:nvSpPr>
        <dsp:cNvPr id="0" name=""/>
        <dsp:cNvSpPr/>
      </dsp:nvSpPr>
      <dsp:spPr>
        <a:xfrm>
          <a:off x="3992818" y="3960444"/>
          <a:ext cx="3784052" cy="1487322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Avec un </a:t>
          </a:r>
          <a:r>
            <a:rPr lang="fr-FR" sz="2000" kern="1200" dirty="0" smtClean="0"/>
            <a:t>découpage départemental, adapté aux structures de planification et de gestion de crise. </a:t>
          </a:r>
          <a:endParaRPr lang="fr-FR" sz="2000" kern="1200" dirty="0"/>
        </a:p>
      </dsp:txBody>
      <dsp:txXfrm>
        <a:off x="3992818" y="3960444"/>
        <a:ext cx="3784052" cy="1487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76F90-B4EF-464F-B4AF-4DAF137816F6}">
      <dsp:nvSpPr>
        <dsp:cNvPr id="0" name=""/>
        <dsp:cNvSpPr/>
      </dsp:nvSpPr>
      <dsp:spPr>
        <a:xfrm rot="5400000">
          <a:off x="6048847" y="-2385499"/>
          <a:ext cx="338145" cy="53491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Fonction de la vitesse du vent</a:t>
          </a:r>
          <a:endParaRPr lang="fr-FR" sz="1400" kern="1200" dirty="0"/>
        </a:p>
      </dsp:txBody>
      <dsp:txXfrm rot="-5400000">
        <a:off x="3543366" y="136489"/>
        <a:ext cx="5332601" cy="305131"/>
      </dsp:txXfrm>
    </dsp:sp>
    <dsp:sp modelId="{26ABFE35-A917-4FE9-B1A2-EA1038136B85}">
      <dsp:nvSpPr>
        <dsp:cNvPr id="0" name=""/>
        <dsp:cNvSpPr/>
      </dsp:nvSpPr>
      <dsp:spPr>
        <a:xfrm>
          <a:off x="251525" y="546"/>
          <a:ext cx="3291840" cy="57701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Vent violent </a:t>
          </a:r>
          <a:endParaRPr lang="fr-FR" sz="2400" kern="1200" dirty="0"/>
        </a:p>
      </dsp:txBody>
      <dsp:txXfrm>
        <a:off x="279693" y="28714"/>
        <a:ext cx="3235504" cy="520680"/>
      </dsp:txXfrm>
    </dsp:sp>
    <dsp:sp modelId="{224C7D5D-C248-4469-B7B1-8EE42C1F22F3}">
      <dsp:nvSpPr>
        <dsp:cNvPr id="0" name=""/>
        <dsp:cNvSpPr/>
      </dsp:nvSpPr>
      <dsp:spPr>
        <a:xfrm rot="5400000">
          <a:off x="5987113" y="-1779632"/>
          <a:ext cx="461613" cy="53491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Fonction de l’activité électrique  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Intensité des phénomènes</a:t>
          </a:r>
          <a:endParaRPr lang="fr-FR" sz="1400" kern="1200" dirty="0"/>
        </a:p>
      </dsp:txBody>
      <dsp:txXfrm rot="-5400000">
        <a:off x="3543366" y="686649"/>
        <a:ext cx="5326574" cy="416545"/>
      </dsp:txXfrm>
    </dsp:sp>
    <dsp:sp modelId="{4EC99134-2317-43B3-ABC8-FAF582BA322B}">
      <dsp:nvSpPr>
        <dsp:cNvPr id="0" name=""/>
        <dsp:cNvSpPr/>
      </dsp:nvSpPr>
      <dsp:spPr>
        <a:xfrm>
          <a:off x="251525" y="606413"/>
          <a:ext cx="3291840" cy="57701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Orage </a:t>
          </a:r>
          <a:endParaRPr lang="fr-FR" sz="2400" kern="1200" dirty="0"/>
        </a:p>
      </dsp:txBody>
      <dsp:txXfrm>
        <a:off x="279693" y="634581"/>
        <a:ext cx="3235504" cy="520680"/>
      </dsp:txXfrm>
    </dsp:sp>
    <dsp:sp modelId="{1BAA495C-25AE-4454-8F9A-05B40D96343B}">
      <dsp:nvSpPr>
        <dsp:cNvPr id="0" name=""/>
        <dsp:cNvSpPr/>
      </dsp:nvSpPr>
      <dsp:spPr>
        <a:xfrm rot="5400000">
          <a:off x="5898942" y="-1146510"/>
          <a:ext cx="626302" cy="53438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fonction de la région, </a:t>
          </a:r>
          <a:endParaRPr lang="fr-FR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de la durée et </a:t>
          </a:r>
          <a:endParaRPr lang="fr-FR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de l’intensité du phénomène</a:t>
          </a:r>
          <a:endParaRPr lang="fr-FR" sz="1400" kern="1200"/>
        </a:p>
      </dsp:txBody>
      <dsp:txXfrm rot="-5400000">
        <a:off x="3540151" y="1242855"/>
        <a:ext cx="5313310" cy="565154"/>
      </dsp:txXfrm>
    </dsp:sp>
    <dsp:sp modelId="{C3ED101D-111D-4914-BA3A-9DBE7044F56E}">
      <dsp:nvSpPr>
        <dsp:cNvPr id="0" name=""/>
        <dsp:cNvSpPr/>
      </dsp:nvSpPr>
      <dsp:spPr>
        <a:xfrm>
          <a:off x="251525" y="1236923"/>
          <a:ext cx="3288625" cy="57701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Neige-verglas </a:t>
          </a:r>
          <a:endParaRPr lang="fr-FR" sz="2400" kern="1200"/>
        </a:p>
      </dsp:txBody>
      <dsp:txXfrm>
        <a:off x="279693" y="1265091"/>
        <a:ext cx="3232289" cy="520680"/>
      </dsp:txXfrm>
    </dsp:sp>
    <dsp:sp modelId="{17ADA2AF-F693-4921-87F4-07550A236DFF}">
      <dsp:nvSpPr>
        <dsp:cNvPr id="0" name=""/>
        <dsp:cNvSpPr/>
      </dsp:nvSpPr>
      <dsp:spPr>
        <a:xfrm rot="5400000">
          <a:off x="5987113" y="-518611"/>
          <a:ext cx="461613" cy="53491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Réalisé a partir de nombreux acteurs et paramètres</a:t>
          </a:r>
          <a:endParaRPr lang="fr-FR" sz="1400" kern="1200" dirty="0"/>
        </a:p>
      </dsp:txBody>
      <dsp:txXfrm rot="-5400000">
        <a:off x="3543366" y="1947670"/>
        <a:ext cx="5326574" cy="416545"/>
      </dsp:txXfrm>
    </dsp:sp>
    <dsp:sp modelId="{2369800D-1022-4C21-B5F0-4601CBEAB97F}">
      <dsp:nvSpPr>
        <dsp:cNvPr id="0" name=""/>
        <dsp:cNvSpPr/>
      </dsp:nvSpPr>
      <dsp:spPr>
        <a:xfrm>
          <a:off x="251525" y="1867434"/>
          <a:ext cx="3291840" cy="57701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Avalanche </a:t>
          </a:r>
          <a:endParaRPr lang="fr-FR" sz="2400" kern="1200" dirty="0"/>
        </a:p>
      </dsp:txBody>
      <dsp:txXfrm>
        <a:off x="279693" y="1895602"/>
        <a:ext cx="3235504" cy="520680"/>
      </dsp:txXfrm>
    </dsp:sp>
    <dsp:sp modelId="{61D05A28-B99B-4728-B599-B0F3730A3364}">
      <dsp:nvSpPr>
        <dsp:cNvPr id="0" name=""/>
        <dsp:cNvSpPr/>
      </dsp:nvSpPr>
      <dsp:spPr>
        <a:xfrm rot="5400000">
          <a:off x="6010946" y="87255"/>
          <a:ext cx="413946" cy="53491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Fonction de l’indice biométéorologique (IBM) maximal et minimal pris pour les préfecture de chaque département</a:t>
          </a:r>
          <a:endParaRPr lang="fr-FR" sz="1400" kern="1200" dirty="0"/>
        </a:p>
      </dsp:txBody>
      <dsp:txXfrm rot="-5400000">
        <a:off x="3543366" y="2575043"/>
        <a:ext cx="5328901" cy="373532"/>
      </dsp:txXfrm>
    </dsp:sp>
    <dsp:sp modelId="{3733A233-2806-41EF-AC09-F0B5C17A9055}">
      <dsp:nvSpPr>
        <dsp:cNvPr id="0" name=""/>
        <dsp:cNvSpPr/>
      </dsp:nvSpPr>
      <dsp:spPr>
        <a:xfrm>
          <a:off x="251525" y="2473301"/>
          <a:ext cx="3291840" cy="57701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Canicules </a:t>
          </a:r>
          <a:endParaRPr lang="fr-FR" sz="2400" kern="1200"/>
        </a:p>
      </dsp:txBody>
      <dsp:txXfrm>
        <a:off x="279693" y="2501469"/>
        <a:ext cx="3235504" cy="520680"/>
      </dsp:txXfrm>
    </dsp:sp>
    <dsp:sp modelId="{984AB7C6-5AD6-4EDB-96FF-25093AB44A5C}">
      <dsp:nvSpPr>
        <dsp:cNvPr id="0" name=""/>
        <dsp:cNvSpPr/>
      </dsp:nvSpPr>
      <dsp:spPr>
        <a:xfrm rot="5400000">
          <a:off x="6012869" y="693122"/>
          <a:ext cx="410101" cy="53491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Fonction des températures et surtout des températures ressenties</a:t>
          </a:r>
          <a:endParaRPr lang="fr-FR" sz="1400" kern="1200" dirty="0"/>
        </a:p>
      </dsp:txBody>
      <dsp:txXfrm rot="-5400000">
        <a:off x="3543366" y="3182645"/>
        <a:ext cx="5329089" cy="370063"/>
      </dsp:txXfrm>
    </dsp:sp>
    <dsp:sp modelId="{84087999-3183-47D0-8A4E-9B5A984F8C76}">
      <dsp:nvSpPr>
        <dsp:cNvPr id="0" name=""/>
        <dsp:cNvSpPr/>
      </dsp:nvSpPr>
      <dsp:spPr>
        <a:xfrm>
          <a:off x="251525" y="3079168"/>
          <a:ext cx="3291840" cy="57701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Grand froid </a:t>
          </a:r>
          <a:endParaRPr lang="fr-FR" sz="2400" kern="1200"/>
        </a:p>
      </dsp:txBody>
      <dsp:txXfrm>
        <a:off x="279693" y="3107336"/>
        <a:ext cx="3235504" cy="520680"/>
      </dsp:txXfrm>
    </dsp:sp>
    <dsp:sp modelId="{C1F4E32B-FC16-4074-B572-63883E3D903E}">
      <dsp:nvSpPr>
        <dsp:cNvPr id="0" name=""/>
        <dsp:cNvSpPr/>
      </dsp:nvSpPr>
      <dsp:spPr>
        <a:xfrm rot="5400000">
          <a:off x="5751318" y="1473869"/>
          <a:ext cx="921550" cy="53438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Hauteur de la marée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Intensité de la houle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Force des vents en mer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En fonction des courants </a:t>
          </a:r>
          <a:endParaRPr lang="fr-FR" sz="1400" kern="1200" dirty="0"/>
        </a:p>
      </dsp:txBody>
      <dsp:txXfrm rot="-5400000">
        <a:off x="3540151" y="3730022"/>
        <a:ext cx="5298898" cy="831578"/>
      </dsp:txXfrm>
    </dsp:sp>
    <dsp:sp modelId="{EAD74673-8D92-4ABD-A795-B562182DA0C3}">
      <dsp:nvSpPr>
        <dsp:cNvPr id="0" name=""/>
        <dsp:cNvSpPr/>
      </dsp:nvSpPr>
      <dsp:spPr>
        <a:xfrm>
          <a:off x="251525" y="3857303"/>
          <a:ext cx="3288625" cy="57701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Submersion marine </a:t>
          </a:r>
          <a:endParaRPr lang="fr-FR" sz="2400" kern="1200"/>
        </a:p>
      </dsp:txBody>
      <dsp:txXfrm>
        <a:off x="279693" y="3885471"/>
        <a:ext cx="3232289" cy="520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0BC4F-0678-4817-97AD-0A4905617EA0}">
      <dsp:nvSpPr>
        <dsp:cNvPr id="0" name=""/>
        <dsp:cNvSpPr/>
      </dsp:nvSpPr>
      <dsp:spPr>
        <a:xfrm rot="5400000">
          <a:off x="5612868" y="-2357984"/>
          <a:ext cx="721830" cy="5622384"/>
        </a:xfrm>
        <a:prstGeom prst="round2Same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5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Pas diffusée au public, le phénomène est encore situé à </a:t>
          </a:r>
          <a:r>
            <a:rPr lang="fr-FR" sz="1400" b="1" kern="1200" dirty="0" smtClean="0"/>
            <a:t>72 h</a:t>
          </a:r>
          <a:r>
            <a:rPr lang="fr-FR" sz="1400" kern="1200" dirty="0" smtClean="0"/>
            <a:t> environ et que la probabilité qu'il touche la zone concernée est encore faible</a:t>
          </a:r>
          <a:endParaRPr lang="fr-FR" sz="1400" kern="1200" dirty="0"/>
        </a:p>
      </dsp:txBody>
      <dsp:txXfrm rot="-5400000">
        <a:off x="3162592" y="127529"/>
        <a:ext cx="5587147" cy="651356"/>
      </dsp:txXfrm>
    </dsp:sp>
    <dsp:sp modelId="{02FBA873-CAD8-47EF-B7DF-4E083006FBE4}">
      <dsp:nvSpPr>
        <dsp:cNvPr id="0" name=""/>
        <dsp:cNvSpPr/>
      </dsp:nvSpPr>
      <dsp:spPr>
        <a:xfrm>
          <a:off x="0" y="2063"/>
          <a:ext cx="3162591" cy="9022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La mise en garde des services administratifs</a:t>
          </a:r>
          <a:endParaRPr lang="fr-FR" sz="2000" kern="1200" dirty="0"/>
        </a:p>
      </dsp:txBody>
      <dsp:txXfrm>
        <a:off x="44046" y="46109"/>
        <a:ext cx="3074499" cy="814196"/>
      </dsp:txXfrm>
    </dsp:sp>
    <dsp:sp modelId="{343516E2-403D-4785-89EE-5684BA43AECB}">
      <dsp:nvSpPr>
        <dsp:cNvPr id="0" name=""/>
        <dsp:cNvSpPr/>
      </dsp:nvSpPr>
      <dsp:spPr>
        <a:xfrm rot="5400000">
          <a:off x="5612868" y="-1410581"/>
          <a:ext cx="721830" cy="5622384"/>
        </a:xfrm>
        <a:prstGeom prst="round2Same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5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Déclenchée </a:t>
          </a:r>
          <a:r>
            <a:rPr lang="fr-FR" sz="1400" b="1" kern="1200" dirty="0" smtClean="0"/>
            <a:t>48 h à 72 h</a:t>
          </a:r>
          <a:r>
            <a:rPr lang="fr-FR" sz="1400" kern="1200" dirty="0" smtClean="0"/>
            <a:t> avant l'arrivée probable du phénomène. 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Diffusion au public par tous les moyens médiatiques disponibles et constitue pour chacun une mise en garde ;</a:t>
          </a:r>
          <a:endParaRPr lang="fr-FR" sz="1400" kern="1200" dirty="0"/>
        </a:p>
      </dsp:txBody>
      <dsp:txXfrm rot="-5400000">
        <a:off x="3162592" y="1074932"/>
        <a:ext cx="5587147" cy="651356"/>
      </dsp:txXfrm>
    </dsp:sp>
    <dsp:sp modelId="{D3974B32-55D4-4BDB-8DAF-160BB03920C3}">
      <dsp:nvSpPr>
        <dsp:cNvPr id="0" name=""/>
        <dsp:cNvSpPr/>
      </dsp:nvSpPr>
      <dsp:spPr>
        <a:xfrm>
          <a:off x="0" y="949466"/>
          <a:ext cx="3162591" cy="902288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La phase de vigilance</a:t>
          </a:r>
          <a:endParaRPr lang="fr-FR" sz="2000" kern="1200" dirty="0"/>
        </a:p>
      </dsp:txBody>
      <dsp:txXfrm>
        <a:off x="44046" y="993512"/>
        <a:ext cx="3074499" cy="814196"/>
      </dsp:txXfrm>
    </dsp:sp>
    <dsp:sp modelId="{60D70B04-7371-48C3-853B-4BA577B97FE7}">
      <dsp:nvSpPr>
        <dsp:cNvPr id="0" name=""/>
        <dsp:cNvSpPr/>
      </dsp:nvSpPr>
      <dsp:spPr>
        <a:xfrm rot="5400000">
          <a:off x="5612868" y="-463178"/>
          <a:ext cx="721830" cy="5622384"/>
        </a:xfrm>
        <a:prstGeom prst="round2Same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5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Le danger cyclonique est proche, </a:t>
          </a:r>
          <a:r>
            <a:rPr lang="fr-FR" sz="1400" b="1" kern="1200" smtClean="0"/>
            <a:t>24 h à 36 h</a:t>
          </a:r>
          <a:r>
            <a:rPr lang="fr-FR" sz="1400" kern="1200" smtClean="0"/>
            <a:t> avant les vents violents</a:t>
          </a:r>
          <a:endParaRPr lang="fr-FR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La population doit se préparer ;</a:t>
          </a:r>
          <a:endParaRPr lang="fr-FR" sz="1400" kern="1200"/>
        </a:p>
      </dsp:txBody>
      <dsp:txXfrm rot="-5400000">
        <a:off x="3162592" y="2022335"/>
        <a:ext cx="5587147" cy="651356"/>
      </dsp:txXfrm>
    </dsp:sp>
    <dsp:sp modelId="{091609B1-2D19-40A7-844B-2F3B6CB3F138}">
      <dsp:nvSpPr>
        <dsp:cNvPr id="0" name=""/>
        <dsp:cNvSpPr/>
      </dsp:nvSpPr>
      <dsp:spPr>
        <a:xfrm>
          <a:off x="0" y="1896869"/>
          <a:ext cx="3162591" cy="902288"/>
        </a:xfrm>
        <a:prstGeom prst="roundRect">
          <a:avLst/>
        </a:prstGeom>
        <a:solidFill>
          <a:srgbClr val="EBDE3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La phase de pré-alerte</a:t>
          </a:r>
          <a:endParaRPr lang="fr-FR" sz="2000" kern="1200" dirty="0"/>
        </a:p>
      </dsp:txBody>
      <dsp:txXfrm>
        <a:off x="44046" y="1940915"/>
        <a:ext cx="3074499" cy="814196"/>
      </dsp:txXfrm>
    </dsp:sp>
    <dsp:sp modelId="{1BAD0C31-08E1-4F8D-8B5A-1FC27CFEF29B}">
      <dsp:nvSpPr>
        <dsp:cNvPr id="0" name=""/>
        <dsp:cNvSpPr/>
      </dsp:nvSpPr>
      <dsp:spPr>
        <a:xfrm rot="5400000">
          <a:off x="5612868" y="484224"/>
          <a:ext cx="721830" cy="5622384"/>
        </a:xfrm>
        <a:prstGeom prst="round2Same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5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Déclenchée </a:t>
          </a:r>
          <a:r>
            <a:rPr lang="fr-FR" sz="1400" b="1" kern="1200" smtClean="0"/>
            <a:t>6 h à 8 h</a:t>
          </a:r>
          <a:r>
            <a:rPr lang="fr-FR" sz="1400" kern="1200" smtClean="0"/>
            <a:t> avant les vents forts</a:t>
          </a:r>
          <a:endParaRPr lang="fr-FR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Cessation de toute activité et la mise à l'abri immédiate de la population ;</a:t>
          </a:r>
          <a:endParaRPr lang="fr-FR" sz="1400" kern="1200"/>
        </a:p>
      </dsp:txBody>
      <dsp:txXfrm rot="-5400000">
        <a:off x="3162592" y="2969738"/>
        <a:ext cx="5587147" cy="651356"/>
      </dsp:txXfrm>
    </dsp:sp>
    <dsp:sp modelId="{053D12A6-B298-4F2D-9840-D8C39F1FF7C4}">
      <dsp:nvSpPr>
        <dsp:cNvPr id="0" name=""/>
        <dsp:cNvSpPr/>
      </dsp:nvSpPr>
      <dsp:spPr>
        <a:xfrm>
          <a:off x="0" y="2844272"/>
          <a:ext cx="3162591" cy="902288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smtClean="0"/>
            <a:t>La phase d'alerte</a:t>
          </a:r>
          <a:r>
            <a:rPr lang="fr-FR" sz="2000" kern="1200" smtClean="0"/>
            <a:t> </a:t>
          </a:r>
          <a:endParaRPr lang="fr-FR" sz="2000" kern="1200"/>
        </a:p>
      </dsp:txBody>
      <dsp:txXfrm>
        <a:off x="44046" y="2888318"/>
        <a:ext cx="3074499" cy="814196"/>
      </dsp:txXfrm>
    </dsp:sp>
    <dsp:sp modelId="{D7FA2088-779F-467E-8F64-6E5094CB300A}">
      <dsp:nvSpPr>
        <dsp:cNvPr id="0" name=""/>
        <dsp:cNvSpPr/>
      </dsp:nvSpPr>
      <dsp:spPr>
        <a:xfrm rot="5400000">
          <a:off x="5612868" y="1418353"/>
          <a:ext cx="721830" cy="5622384"/>
        </a:xfrm>
        <a:prstGeom prst="round2Same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5">
              <a:lumMod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Le cyclone passe sur zone </a:t>
          </a:r>
          <a:endParaRPr lang="fr-FR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Toute circulation est interdite.</a:t>
          </a:r>
          <a:endParaRPr lang="fr-FR" sz="1400" kern="1200" dirty="0"/>
        </a:p>
      </dsp:txBody>
      <dsp:txXfrm rot="-5400000">
        <a:off x="3162592" y="3903867"/>
        <a:ext cx="5587147" cy="651356"/>
      </dsp:txXfrm>
    </dsp:sp>
    <dsp:sp modelId="{FC1AC75F-8BC7-492C-8636-43C0DC604A6D}">
      <dsp:nvSpPr>
        <dsp:cNvPr id="0" name=""/>
        <dsp:cNvSpPr/>
      </dsp:nvSpPr>
      <dsp:spPr>
        <a:xfrm>
          <a:off x="0" y="3791675"/>
          <a:ext cx="3162591" cy="902288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smtClean="0"/>
            <a:t>La phase de confinement</a:t>
          </a:r>
          <a:r>
            <a:rPr lang="fr-FR" sz="2000" kern="1200" smtClean="0"/>
            <a:t> </a:t>
          </a:r>
          <a:endParaRPr lang="fr-FR" sz="2000" kern="1200"/>
        </a:p>
      </dsp:txBody>
      <dsp:txXfrm>
        <a:off x="44046" y="3835721"/>
        <a:ext cx="3074499" cy="814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pPr>
              <a:defRPr/>
            </a:pPr>
            <a:fld id="{876D9225-6EFA-4769-B618-B47699E269E7}" type="datetimeFigureOut">
              <a:rPr lang="fr-FR"/>
              <a:pPr>
                <a:defRPr/>
              </a:pPr>
              <a:t>20/02/2019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pPr>
              <a:defRPr/>
            </a:pPr>
            <a:fld id="{EB333C80-33D2-44F2-B536-64EDC774CD6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221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01AA41-5697-4CE3-9EE7-3508517AC40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740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311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97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2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71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611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576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007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38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96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36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12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00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972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03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19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9613" y="4860924"/>
            <a:ext cx="5680075" cy="4936901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AA41-5697-4CE3-9EE7-3508517AC40D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96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3625" y="6409134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B029-666F-484B-BAA6-9323041E138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9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A25C2-C0A9-4BD9-97C0-ED26C36A15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5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11E6D-4813-47A1-BB3E-0D4B1680BB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47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04614" y="6593859"/>
            <a:ext cx="391884" cy="21664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F0B50B-F60C-4F44-B827-CC159B042D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50" y="3975228"/>
            <a:ext cx="7886700" cy="578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3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EC9E8-F990-4AB7-85DF-AF1DFE54D8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45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4152A-06C7-424D-9142-06AEA79877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F5D77-A907-4E71-B3DD-CE745234F3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12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9A88-049B-4CFF-A0F0-7E263D85D2F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78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5DA59-92F8-4CE2-B3BD-85B7F036B41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90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C019-6A9F-49AD-A2FB-8A9CCF6E83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70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9FB30-9F86-40BA-8FE2-2F8D30EB4CC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875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05D5-5145-4ECA-81D4-E21E6DA4F9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25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B43B8A0-E870-453F-8634-44F1CDDD5FA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igilance.meteofrance.com/html/vigilance/guideVigilance/vigilance.html" TargetMode="External"/><Relationship Id="rId2" Type="http://schemas.openxmlformats.org/officeDocument/2006/relationships/hyperlink" Target="http://www.risquesmajeurs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886700" cy="115212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 VIGILANCE METEOROLOGIQUE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4" y="1163077"/>
            <a:ext cx="1099772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332656"/>
            <a:ext cx="712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Les 9 dangers </a:t>
            </a:r>
            <a:r>
              <a:rPr lang="en-US" altLang="fr-FR" sz="3200" spc="300" dirty="0" err="1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étéorologiques</a:t>
            </a:r>
            <a:endParaRPr lang="en-US" altLang="fr-FR" sz="32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1355997"/>
            <a:ext cx="2211080" cy="54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2089575"/>
            <a:ext cx="1921104" cy="54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59" y="2844079"/>
            <a:ext cx="3001723" cy="5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59" y="3577657"/>
            <a:ext cx="2304507" cy="5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196" y="4311235"/>
            <a:ext cx="3118457" cy="5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041" y="1340768"/>
            <a:ext cx="2221715" cy="54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41" y="2089575"/>
            <a:ext cx="1956521" cy="540000"/>
          </a:xfrm>
          <a:prstGeom prst="rect">
            <a:avLst/>
          </a:prstGeom>
          <a:solidFill>
            <a:srgbClr val="F3F3F3"/>
          </a:solidFill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041" y="2844079"/>
            <a:ext cx="2106760" cy="5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2041" y="3596135"/>
            <a:ext cx="2522573" cy="540000"/>
          </a:xfrm>
          <a:prstGeom prst="rect">
            <a:avLst/>
          </a:prstGeom>
        </p:spPr>
      </p:pic>
      <p:sp>
        <p:nvSpPr>
          <p:cNvPr id="14" name="Bulle ronde 13"/>
          <p:cNvSpPr/>
          <p:nvPr/>
        </p:nvSpPr>
        <p:spPr>
          <a:xfrm>
            <a:off x="5076055" y="4519890"/>
            <a:ext cx="4035147" cy="1678434"/>
          </a:xfrm>
          <a:prstGeom prst="wedgeEllipseCallout">
            <a:avLst>
              <a:gd name="adj1" fmla="val -24423"/>
              <a:gd name="adj2" fmla="val 6250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Les conseils et bons comportements à adopter en fonction des phénomènes son disponible sur le site </a:t>
            </a:r>
            <a:r>
              <a:rPr lang="fr-FR" sz="1600" i="1" dirty="0">
                <a:solidFill>
                  <a:schemeClr val="tx1"/>
                </a:solidFill>
              </a:rPr>
              <a:t>vigilance.meteofrance.com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3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332656"/>
            <a:ext cx="712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Les 9 dangers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Météorologiques</a:t>
            </a:r>
            <a:endParaRPr lang="en-US" altLang="fr-FR" sz="32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4" name="Bulle ronde 13"/>
          <p:cNvSpPr/>
          <p:nvPr/>
        </p:nvSpPr>
        <p:spPr>
          <a:xfrm>
            <a:off x="5508104" y="3861048"/>
            <a:ext cx="3312368" cy="1607509"/>
          </a:xfrm>
          <a:prstGeom prst="wedgeEllipseCallout">
            <a:avLst>
              <a:gd name="adj1" fmla="val -53525"/>
              <a:gd name="adj2" fmla="val 66149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Les conseils et bons comportements à adopter en fonction des phénomènes son disponible sur le site </a:t>
            </a:r>
            <a:r>
              <a:rPr lang="fr-FR" sz="1400" i="1" dirty="0">
                <a:solidFill>
                  <a:schemeClr val="tx1"/>
                </a:solidFill>
              </a:rPr>
              <a:t>vigilance.meteofrance.com</a:t>
            </a:r>
          </a:p>
          <a:p>
            <a:pPr algn="ctr"/>
            <a:endParaRPr lang="fr-FR" dirty="0"/>
          </a:p>
        </p:txBody>
      </p:sp>
      <p:sp>
        <p:nvSpPr>
          <p:cNvPr id="15" name="Explosion 2 14"/>
          <p:cNvSpPr/>
          <p:nvPr/>
        </p:nvSpPr>
        <p:spPr>
          <a:xfrm>
            <a:off x="183048" y="1225383"/>
            <a:ext cx="6045135" cy="1530094"/>
          </a:xfrm>
          <a:prstGeom prst="irregularSeal2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382785" y="1673884"/>
            <a:ext cx="3045200" cy="984885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Lire le bulletin de vigilance associé</a:t>
            </a:r>
            <a:endParaRPr lang="fr-FR" sz="2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47171" y="2744819"/>
            <a:ext cx="463139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/>
              <a:t>Le bulletin informe sur :</a:t>
            </a:r>
            <a:endParaRPr lang="fr-FR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L’évolution du phénomène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Sa trajectoire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Son intensité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Sa durée estimée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Les conséquences possibles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Les conseils et bons comportements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7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2051720" y="1124744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32855" y="404664"/>
            <a:ext cx="4727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fr-FR" sz="28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Les </a:t>
            </a:r>
            <a:r>
              <a:rPr lang="en-US" altLang="fr-FR" sz="2800" dirty="0" err="1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seuils</a:t>
            </a:r>
            <a:r>
              <a:rPr lang="en-US" altLang="fr-FR" sz="28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n-US" altLang="fr-FR" sz="2800" dirty="0" err="1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mise</a:t>
            </a:r>
            <a:r>
              <a:rPr lang="en-US" altLang="fr-FR" sz="28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sz="2800" dirty="0" err="1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en</a:t>
            </a:r>
            <a:r>
              <a:rPr lang="en-US" altLang="fr-FR" sz="28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sz="28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vigilance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7" y="1487521"/>
            <a:ext cx="84969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r-FR" sz="2400" dirty="0">
                <a:solidFill>
                  <a:srgbClr val="C00000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Qui </a:t>
            </a:r>
            <a:r>
              <a:rPr lang="en-US" altLang="fr-FR" sz="2400" dirty="0" err="1">
                <a:solidFill>
                  <a:srgbClr val="C00000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établi</a:t>
            </a:r>
            <a:r>
              <a:rPr lang="en-US" altLang="fr-FR" sz="2400" dirty="0">
                <a:solidFill>
                  <a:srgbClr val="C00000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 la vigilance ? </a:t>
            </a: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Météo-France et </a:t>
            </a:r>
            <a:r>
              <a:rPr lang="fr-FR" sz="2000" dirty="0"/>
              <a:t>s</a:t>
            </a:r>
            <a:r>
              <a:rPr lang="fr-FR" sz="2000" dirty="0" smtClean="0"/>
              <a:t>es partenaires en fonction des phénomènes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 le SCHAPI : </a:t>
            </a:r>
            <a:r>
              <a:rPr lang="fr-FR" dirty="0" smtClean="0"/>
              <a:t>Service Central d’Hydrométéorologie </a:t>
            </a:r>
          </a:p>
          <a:p>
            <a:pPr lvl="1"/>
            <a:r>
              <a:rPr lang="fr-FR" dirty="0" smtClean="0"/>
              <a:t>et d’Appui à la Prévision des Inondations</a:t>
            </a:r>
            <a:endParaRPr lang="fr-FR" sz="2000" dirty="0"/>
          </a:p>
          <a:p>
            <a:pPr lvl="1"/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L’InVS</a:t>
            </a:r>
          </a:p>
          <a:p>
            <a:pPr lvl="1"/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Le </a:t>
            </a:r>
            <a:r>
              <a:rPr lang="fr-FR" sz="2000" dirty="0"/>
              <a:t>SHOM </a:t>
            </a:r>
          </a:p>
          <a:p>
            <a:pPr lvl="1"/>
            <a:r>
              <a:rPr lang="fr-FR" dirty="0" smtClean="0"/>
              <a:t>Service </a:t>
            </a:r>
            <a:r>
              <a:rPr lang="fr-FR" dirty="0"/>
              <a:t>hydrographique et océanographique de la </a:t>
            </a:r>
            <a:r>
              <a:rPr lang="fr-FR" dirty="0" smtClean="0"/>
              <a:t>Marine</a:t>
            </a:r>
            <a:endParaRPr lang="fr-FR" dirty="0"/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DGPR </a:t>
            </a:r>
            <a:r>
              <a:rPr lang="fr-FR" dirty="0" smtClean="0"/>
              <a:t>Direction Générale de la Prévention </a:t>
            </a:r>
          </a:p>
          <a:p>
            <a:pPr lvl="1"/>
            <a:r>
              <a:rPr lang="fr-FR" dirty="0" smtClean="0"/>
              <a:t>des Risques </a:t>
            </a:r>
            <a:endParaRPr lang="fr-FR" sz="2000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8535" t="15206" r="17138" b="12812"/>
          <a:stretch/>
        </p:blipFill>
        <p:spPr>
          <a:xfrm>
            <a:off x="2188990" y="2820285"/>
            <a:ext cx="1515701" cy="10946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45" y="3883006"/>
            <a:ext cx="1377486" cy="137748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9" y="47628"/>
            <a:ext cx="1402696" cy="14026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54" y="5300750"/>
            <a:ext cx="3002027" cy="93565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139" y="2228113"/>
            <a:ext cx="2462898" cy="5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2051720" y="1124744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21157" y="404664"/>
            <a:ext cx="4139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fr-FR" sz="24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Les </a:t>
            </a:r>
            <a:r>
              <a:rPr lang="en-US" altLang="fr-FR" sz="24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seuils</a:t>
            </a:r>
            <a:r>
              <a:rPr lang="en-US" altLang="fr-FR" sz="24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n-US" altLang="fr-FR" sz="24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mise</a:t>
            </a:r>
            <a:r>
              <a:rPr lang="en-US" altLang="fr-FR" sz="24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sz="24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en</a:t>
            </a:r>
            <a:r>
              <a:rPr lang="en-US" altLang="fr-FR" sz="24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vigilance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395536" y="126876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Ce sont des seuils biométéorologiques dans la quasi-totalité des phénomènes</a:t>
            </a:r>
            <a:endParaRPr lang="fr-FR" i="1" dirty="0">
              <a:solidFill>
                <a:srgbClr val="C00000"/>
              </a:solidFill>
            </a:endParaRPr>
          </a:p>
        </p:txBody>
      </p:sp>
      <p:graphicFrame>
        <p:nvGraphicFramePr>
          <p:cNvPr id="37" name="Diagramme 36"/>
          <p:cNvGraphicFramePr/>
          <p:nvPr>
            <p:extLst>
              <p:ext uri="{D42A27DB-BD31-4B8C-83A1-F6EECF244321}">
                <p14:modId xmlns:p14="http://schemas.microsoft.com/office/powerpoint/2010/main" val="1365767499"/>
              </p:ext>
            </p:extLst>
          </p:nvPr>
        </p:nvGraphicFramePr>
        <p:xfrm>
          <a:off x="0" y="1638091"/>
          <a:ext cx="9144000" cy="460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47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5844"/>
            <a:ext cx="28956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51520" y="1813712"/>
            <a:ext cx="24916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École Nationale Supérieure des Officiers de</a:t>
            </a:r>
          </a:p>
          <a:p>
            <a:pPr algn="r" eaLnBrk="1" hangingPunct="1"/>
            <a:r>
              <a:rPr lang="en-US" altLang="fr-FR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Sapeurs-Pompiers</a:t>
            </a:r>
            <a:endParaRPr lang="en-US" altLang="fr-FR" sz="1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725844"/>
            <a:ext cx="1077913" cy="914400"/>
          </a:xfrm>
          <a:prstGeom prst="rect">
            <a:avLst/>
          </a:prstGeom>
          <a:solidFill>
            <a:srgbClr val="16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5292081" y="2879395"/>
            <a:ext cx="316835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endParaRPr lang="en-US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fr-FR" sz="2400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Connaître</a:t>
            </a:r>
            <a:r>
              <a:rPr lang="en-US" altLang="fr-FR" sz="2400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vigilance </a:t>
            </a:r>
            <a:r>
              <a:rPr lang="en-US" altLang="fr-FR" sz="2400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hydrologique</a:t>
            </a:r>
            <a:r>
              <a:rPr lang="en-US" altLang="fr-FR" sz="2400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sz="2400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</a:t>
            </a:r>
            <a:r>
              <a:rPr lang="en-US" altLang="fr-FR" sz="2400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vigilance </a:t>
            </a:r>
            <a:r>
              <a:rPr lang="en-US" altLang="fr-FR" sz="2400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crue</a:t>
            </a:r>
            <a:endParaRPr lang="en-US" altLang="fr-FR" sz="24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en-US" altLang="fr-FR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4499992" y="3356992"/>
            <a:ext cx="39604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B029-666F-484B-BAA6-9323041E138F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20" y="2852936"/>
            <a:ext cx="518457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332656"/>
            <a:ext cx="712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 vigilance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crues</a:t>
            </a:r>
            <a:endParaRPr lang="en-US" altLang="fr-FR" sz="32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755576" y="1270686"/>
            <a:ext cx="7907046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sz="2000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Une surveillance du niveau des cours d’eau métropolitains :</a:t>
            </a:r>
          </a:p>
          <a:p>
            <a:pPr eaLnBrk="1" hangingPunct="1">
              <a:lnSpc>
                <a:spcPct val="150000"/>
              </a:lnSpc>
            </a:pPr>
            <a:endParaRPr lang="fr-FR" altLang="fr-FR" sz="20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1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</a:t>
            </a:r>
            <a:r>
              <a:rPr lang="fr-FR" sz="1600" dirty="0" smtClean="0"/>
              <a:t> </a:t>
            </a:r>
            <a:r>
              <a:rPr lang="fr-FR" sz="1600" dirty="0"/>
              <a:t>: Pas de vigilance particulière </a:t>
            </a:r>
            <a:r>
              <a:rPr lang="fr-FR" sz="1600" dirty="0" smtClean="0"/>
              <a:t>requise</a:t>
            </a:r>
          </a:p>
          <a:p>
            <a:pPr eaLnBrk="1" hangingPunct="1">
              <a:lnSpc>
                <a:spcPct val="150000"/>
              </a:lnSpc>
            </a:pPr>
            <a:r>
              <a:rPr lang="fr-FR" sz="1600" b="1" dirty="0">
                <a:solidFill>
                  <a:srgbClr val="EBDE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Jaune</a:t>
            </a:r>
            <a:r>
              <a:rPr lang="fr-FR" sz="1600" dirty="0"/>
              <a:t> : Risque de crue génératrice de débordements et de dommages localisés ou de montée rapide et dangereuse des eaux, nécessitant une vigilance particulière notamment dans le cas d'activités exposées et/ou </a:t>
            </a:r>
            <a:r>
              <a:rPr lang="fr-FR" sz="1600" dirty="0" smtClean="0"/>
              <a:t>saisonnières</a:t>
            </a:r>
            <a:endParaRPr lang="fr-FR" altLang="fr-FR" sz="1600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1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fr-FR" sz="1600" dirty="0" smtClean="0"/>
              <a:t> </a:t>
            </a:r>
            <a:r>
              <a:rPr lang="fr-FR" sz="1600" dirty="0"/>
              <a:t>: Risque de crue génératrice de débordements importants susceptibles d'avoir un impact significatif sur la vie collective et la sécurité des biens et des personnes</a:t>
            </a:r>
            <a:r>
              <a:rPr lang="fr-FR" sz="1600" dirty="0" smtClean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Rouge</a:t>
            </a:r>
            <a:r>
              <a:rPr lang="fr-FR" sz="1600" dirty="0"/>
              <a:t> : Risque de crue majeure. Menace directe et généralisée de la sécurité des personnes et des biens</a:t>
            </a:r>
            <a:r>
              <a:rPr lang="fr-FR" sz="1600" dirty="0" smtClean="0"/>
              <a:t>.</a:t>
            </a:r>
            <a:endParaRPr lang="fr-FR" sz="1600" dirty="0"/>
          </a:p>
          <a:p>
            <a:pPr eaLnBrk="1" hangingPunct="1">
              <a:lnSpc>
                <a:spcPct val="150000"/>
              </a:lnSpc>
            </a:pPr>
            <a:endParaRPr lang="fr-FR" sz="1600" dirty="0" smtClean="0"/>
          </a:p>
          <a:p>
            <a:pPr eaLnBrk="1" hangingPunct="1">
              <a:lnSpc>
                <a:spcPct val="150000"/>
              </a:lnSpc>
            </a:pPr>
            <a:endParaRPr lang="fr-FR" altLang="fr-FR" sz="24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2400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2400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332656"/>
            <a:ext cx="712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 vigilance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crues</a:t>
            </a:r>
            <a:endParaRPr lang="en-US" altLang="fr-FR" sz="32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611560" y="1270686"/>
            <a:ext cx="835292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sz="2400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Une surveillance du niveau des cours d’eau métropolitains : 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000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 les SPC : Service de Prévision des Crues (23 en France)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000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 service coordinateur le SCHAPI qui émet la carte de vigilance sur :</a:t>
            </a:r>
          </a:p>
          <a:p>
            <a:pPr eaLnBrk="1" hangingPunct="1">
              <a:lnSpc>
                <a:spcPct val="150000"/>
              </a:lnSpc>
            </a:pPr>
            <a:endParaRPr lang="fr-FR" altLang="fr-FR" sz="2400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endParaRPr lang="fr-FR" altLang="fr-FR" sz="24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endParaRPr lang="fr-FR" altLang="fr-FR" sz="24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2400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2400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512525"/>
            <a:ext cx="4128817" cy="992721"/>
          </a:xfrm>
          <a:prstGeom prst="rect">
            <a:avLst/>
          </a:prstGeom>
        </p:spPr>
      </p:pic>
      <p:sp>
        <p:nvSpPr>
          <p:cNvPr id="6" name="Flèche courbée vers la droite 5"/>
          <p:cNvSpPr/>
          <p:nvPr/>
        </p:nvSpPr>
        <p:spPr>
          <a:xfrm>
            <a:off x="1403649" y="2812974"/>
            <a:ext cx="648071" cy="1255073"/>
          </a:xfrm>
          <a:prstGeom prst="curvedRightArrow">
            <a:avLst>
              <a:gd name="adj1" fmla="val 33517"/>
              <a:gd name="adj2" fmla="val 62674"/>
              <a:gd name="adj3" fmla="val 40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90362" y="4477900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dirty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http://www.vigicrues.gouv.fr/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67544" y="5219895"/>
            <a:ext cx="8268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0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Mise en place de la vigilance « crue » en partenariat avec Météo-France</a:t>
            </a:r>
          </a:p>
          <a:p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2632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6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r="49211" b="3447"/>
          <a:stretch/>
        </p:blipFill>
        <p:spPr>
          <a:xfrm>
            <a:off x="1482773" y="28435"/>
            <a:ext cx="6157433" cy="62452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18864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Exemple de carte de vigilance crue.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1328282" y="116632"/>
            <a:ext cx="7128792" cy="160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 </a:t>
            </a:r>
            <a:r>
              <a:rPr lang="en-US" altLang="fr-FR" sz="28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système</a:t>
            </a:r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r" eaLnBrk="1" hangingPunct="1"/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APIC-</a:t>
            </a:r>
            <a:r>
              <a:rPr lang="en-US" altLang="fr-FR" sz="28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Vigicrue</a:t>
            </a:r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Flash</a:t>
            </a:r>
          </a:p>
          <a:p>
            <a:pPr algn="r" eaLnBrk="1" hangingPunct="1">
              <a:lnSpc>
                <a:spcPct val="150000"/>
              </a:lnSpc>
            </a:pPr>
            <a:endParaRPr lang="fr-FR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" y="269068"/>
            <a:ext cx="4104456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187624" y="1716222"/>
            <a:ext cx="51555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Système réservé aux gestionnaires de crise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 Mairies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 Préfectures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1187624" y="2685717"/>
            <a:ext cx="6573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Envoie de message (SMS, message vocal, courriel) </a:t>
            </a:r>
          </a:p>
          <a:p>
            <a:r>
              <a:rPr lang="fr-FR" dirty="0" smtClean="0"/>
              <a:t>toute les 15 minutes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 En cas de précipitations intenses pour APIC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En cas de risque de crues torrentielles pour </a:t>
            </a:r>
            <a:r>
              <a:rPr lang="fr-FR" dirty="0" err="1" smtClean="0"/>
              <a:t>Vigicrue</a:t>
            </a:r>
            <a:r>
              <a:rPr lang="fr-FR" dirty="0" smtClean="0"/>
              <a:t> Flash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1560" y="3831552"/>
            <a:ext cx="74991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maire peut insérer dans la boucle 5 destinataires différents par moyen de communication.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Pensées 11"/>
          <p:cNvSpPr/>
          <p:nvPr/>
        </p:nvSpPr>
        <p:spPr>
          <a:xfrm>
            <a:off x="2942692" y="4590183"/>
            <a:ext cx="5616624" cy="1728192"/>
          </a:xfrm>
          <a:prstGeom prst="cloudCallout">
            <a:avLst>
              <a:gd name="adj1" fmla="val -40981"/>
              <a:gd name="adj2" fmla="val 625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563888" y="4854115"/>
            <a:ext cx="4374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</a:rPr>
              <a:t>Il peut être intéressant de se rapprocher du maire de </a:t>
            </a:r>
            <a:r>
              <a:rPr lang="fr-FR" i="1" dirty="0" smtClean="0">
                <a:solidFill>
                  <a:srgbClr val="0070C0"/>
                </a:solidFill>
              </a:rPr>
              <a:t>la commune où se situe votre CS pour </a:t>
            </a:r>
            <a:r>
              <a:rPr lang="fr-FR" i="1" dirty="0">
                <a:solidFill>
                  <a:srgbClr val="0070C0"/>
                </a:solidFill>
              </a:rPr>
              <a:t>vous faire intégrer dans la boucle des appels. </a:t>
            </a:r>
          </a:p>
        </p:txBody>
      </p:sp>
    </p:spTree>
    <p:extLst>
      <p:ext uri="{BB962C8B-B14F-4D97-AF65-F5344CB8AC3E}">
        <p14:creationId xmlns:p14="http://schemas.microsoft.com/office/powerpoint/2010/main" val="15223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332656"/>
            <a:ext cx="712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Les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alertes</a:t>
            </a:r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cycloniques</a:t>
            </a:r>
            <a:endParaRPr lang="en-US" altLang="fr-FR" sz="32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331331" y="1198424"/>
            <a:ext cx="84352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sz="2400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 particulier : 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 cas de risque cyclonique, la vigilance devient </a:t>
            </a:r>
            <a:r>
              <a:rPr lang="fr-FR" altLang="fr-F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presque instantanément </a:t>
            </a:r>
            <a:r>
              <a:rPr lang="fr-FR" alt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une alerte ! </a:t>
            </a:r>
            <a:endParaRPr lang="fr-FR" altLang="fr-FR" sz="3200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99" y="3112638"/>
            <a:ext cx="4302266" cy="31325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79516" y="2952750"/>
            <a:ext cx="3446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Cyclone = Ouragan = </a:t>
            </a:r>
            <a:r>
              <a:rPr lang="fr-FR" b="1" i="1" u="sng" dirty="0" smtClean="0"/>
              <a:t>Typhon</a:t>
            </a:r>
            <a:endParaRPr lang="fr-FR" b="1" i="1" u="sng" dirty="0"/>
          </a:p>
          <a:p>
            <a:endParaRPr lang="fr-FR" dirty="0"/>
          </a:p>
        </p:txBody>
      </p:sp>
      <p:pic>
        <p:nvPicPr>
          <p:cNvPr id="9" name="Image 8" descr="http://files.tpecyclones-sarah.webnode.fr/200000021-705c6724c4/cyclone_0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0421"/>
            <a:ext cx="4831386" cy="2834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8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438521" y="793750"/>
            <a:ext cx="3390157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fr-FR" altLang="fr-FR" sz="18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36834"/>
            <a:ext cx="2971800" cy="9503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42232" y="1770545"/>
            <a:ext cx="26356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1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École Nationale Supérieure des Officiers de</a:t>
            </a:r>
          </a:p>
          <a:p>
            <a:pPr algn="r" eaLnBrk="1" hangingPunct="1"/>
            <a:r>
              <a:rPr lang="en-US" altLang="fr-FR" sz="1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Sapeurs-Pompiers</a:t>
            </a:r>
            <a:endParaRPr lang="en-US" altLang="fr-FR" sz="1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1736834"/>
            <a:ext cx="1371600" cy="950382"/>
          </a:xfrm>
          <a:prstGeom prst="rect">
            <a:avLst/>
          </a:prstGeom>
          <a:solidFill>
            <a:srgbClr val="16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4343400" y="2996952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fr-FR" altLang="fr-FR" sz="1200" b="1" dirty="0" smtClean="0"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</a:p>
          <a:p>
            <a:pPr algn="r"/>
            <a:r>
              <a:rPr lang="fr-FR" altLang="fr-FR" sz="1200" dirty="0" smtClean="0"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  <a:endParaRPr lang="fr-FR" altLang="fr-FR" sz="1200" dirty="0">
              <a:latin typeface="+mn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4369234" y="908720"/>
            <a:ext cx="4667262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2400" spc="3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INTRODUCTION</a:t>
            </a:r>
            <a:endParaRPr lang="en-US" altLang="fr-FR" sz="48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en-US" altLang="fr-FR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L’objet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cette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séquence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d’améliorer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vos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connaissance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sur la vigilance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météorologique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dans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l’objectif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d’augmenter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vos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performances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qualité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chef de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groupe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et/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d’officier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d’encadrement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vous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permettant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savoir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où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obtenir</a:t>
            </a:r>
            <a:endParaRPr lang="en-US" altLang="fr-FR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informations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prévision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météorologique</a:t>
            </a:r>
            <a:r>
              <a:rPr lang="en-US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 </a:t>
            </a: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4572000" y="1635215"/>
            <a:ext cx="309634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5084"/>
            <a:ext cx="4362873" cy="2454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332656"/>
            <a:ext cx="712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Les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alertes</a:t>
            </a:r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cycloniques</a:t>
            </a:r>
            <a:endParaRPr lang="en-US" altLang="fr-FR" sz="32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288863" y="1187168"/>
            <a:ext cx="889248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sz="2400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Selon le territoire :</a:t>
            </a:r>
          </a:p>
          <a:p>
            <a:pPr eaLnBrk="1" hangingPunct="1">
              <a:lnSpc>
                <a:spcPct val="150000"/>
              </a:lnSpc>
            </a:pPr>
            <a:r>
              <a:rPr lang="fr-FR" sz="2200" dirty="0"/>
              <a:t>La procédure de vigilance </a:t>
            </a:r>
            <a:r>
              <a:rPr lang="fr-FR" sz="2200" b="1" dirty="0" smtClean="0"/>
              <a:t>« temps dangereux » </a:t>
            </a:r>
            <a:r>
              <a:rPr lang="fr-FR" sz="2200" dirty="0"/>
              <a:t>aux </a:t>
            </a:r>
            <a:r>
              <a:rPr lang="fr-FR" sz="2200" dirty="0" smtClean="0"/>
              <a:t>Antilles-Guyane. </a:t>
            </a:r>
          </a:p>
          <a:p>
            <a:pPr eaLnBrk="1" hangingPunct="1">
              <a:lnSpc>
                <a:spcPct val="150000"/>
              </a:lnSpc>
            </a:pPr>
            <a:r>
              <a:rPr lang="fr-FR" sz="2200" dirty="0"/>
              <a:t>S</a:t>
            </a:r>
            <a:r>
              <a:rPr lang="fr-FR" sz="2200" dirty="0" smtClean="0"/>
              <a:t>ous l’égide OMM. (Organisation mondiale de la météorologie)</a:t>
            </a:r>
            <a:endParaRPr lang="fr-FR" altLang="fr-FR" sz="2200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242" y="2910642"/>
            <a:ext cx="4831722" cy="32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332656"/>
            <a:ext cx="712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Les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alertes</a:t>
            </a:r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cycloniques</a:t>
            </a:r>
            <a:endParaRPr lang="en-US" altLang="fr-FR" sz="32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467544" y="1270686"/>
            <a:ext cx="8676456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Sur les territoires concernés 6 niveaux d’alerte cyclonique. </a:t>
            </a:r>
          </a:p>
          <a:p>
            <a:pPr eaLnBrk="1" hangingPunct="1">
              <a:lnSpc>
                <a:spcPct val="150000"/>
              </a:lnSpc>
            </a:pPr>
            <a:endParaRPr lang="fr-FR" b="1" i="1" dirty="0" smtClean="0"/>
          </a:p>
          <a:p>
            <a:pPr eaLnBrk="1" hangingPunct="1">
              <a:lnSpc>
                <a:spcPct val="150000"/>
              </a:lnSpc>
            </a:pPr>
            <a:r>
              <a:rPr lang="fr-FR" sz="2000" b="1" dirty="0" smtClean="0">
                <a:solidFill>
                  <a:srgbClr val="F8E7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JAUNE </a:t>
            </a:r>
            <a:r>
              <a:rPr lang="fr-FR" sz="2000" b="1" dirty="0"/>
              <a:t>: </a:t>
            </a:r>
            <a:r>
              <a:rPr lang="fr-FR" sz="2000" b="1" i="1" u="sng" dirty="0" smtClean="0"/>
              <a:t>« Soyez </a:t>
            </a:r>
            <a:r>
              <a:rPr lang="fr-FR" sz="2000" b="1" i="1" u="sng" dirty="0"/>
              <a:t>attentifs </a:t>
            </a:r>
            <a:r>
              <a:rPr lang="fr-FR" sz="2000" b="1" i="1" u="sng" dirty="0" smtClean="0"/>
              <a:t>! »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</a:t>
            </a:r>
            <a:r>
              <a:rPr lang="fr-FR" sz="2000" b="1" dirty="0"/>
              <a:t>: </a:t>
            </a:r>
            <a:r>
              <a:rPr lang="fr-FR" sz="2000" b="1" i="1" u="sng" dirty="0" smtClean="0"/>
              <a:t>« Préparez-vous ! » 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ROUGE </a:t>
            </a:r>
            <a:r>
              <a:rPr lang="fr-FR" sz="2000" b="1" dirty="0"/>
              <a:t>: </a:t>
            </a:r>
            <a:r>
              <a:rPr lang="fr-FR" sz="2000" b="1" i="1" dirty="0" smtClean="0"/>
              <a:t>« </a:t>
            </a:r>
            <a:r>
              <a:rPr lang="fr-FR" sz="2000" b="1" i="1" u="sng" dirty="0" smtClean="0"/>
              <a:t>Protégez-vous</a:t>
            </a:r>
            <a:r>
              <a:rPr lang="fr-FR" sz="2000" b="1" i="1" dirty="0" smtClean="0"/>
              <a:t> ! » + vigilance cyclone tropical: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VIOLETTE </a:t>
            </a:r>
            <a:r>
              <a:rPr lang="fr-FR" sz="2000" b="1" dirty="0" smtClean="0"/>
              <a:t>: </a:t>
            </a:r>
            <a:r>
              <a:rPr lang="fr-FR" sz="2000" b="1" i="1" u="sng" dirty="0" smtClean="0"/>
              <a:t>« Confinez-vous</a:t>
            </a:r>
            <a:r>
              <a:rPr lang="fr-FR" sz="2000" b="1" i="1" u="sng" dirty="0"/>
              <a:t>, ne sortez pas </a:t>
            </a:r>
            <a:r>
              <a:rPr lang="fr-FR" sz="2000" b="1" i="1" u="sng" dirty="0" smtClean="0"/>
              <a:t>! » 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 smtClean="0">
                <a:solidFill>
                  <a:srgbClr val="666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GRISE </a:t>
            </a:r>
            <a:r>
              <a:rPr lang="fr-FR" sz="2000" b="1" dirty="0" smtClean="0"/>
              <a:t>: </a:t>
            </a:r>
            <a:r>
              <a:rPr lang="fr-FR" sz="2000" b="1" i="1" u="sng" dirty="0" smtClean="0"/>
              <a:t>« Restez </a:t>
            </a:r>
            <a:r>
              <a:rPr lang="fr-FR" sz="2000" b="1" i="1" u="sng" dirty="0"/>
              <a:t>prudents </a:t>
            </a:r>
            <a:r>
              <a:rPr lang="fr-FR" sz="2000" b="1" i="1" u="sng" dirty="0" smtClean="0"/>
              <a:t>!»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 </a:t>
            </a:r>
            <a:r>
              <a:rPr lang="fr-FR" sz="2000" b="1" dirty="0" smtClean="0"/>
              <a:t>: </a:t>
            </a:r>
            <a:r>
              <a:rPr lang="fr-FR" sz="2000" b="1" i="1" u="sng" dirty="0" smtClean="0"/>
              <a:t>« Plus </a:t>
            </a:r>
            <a:r>
              <a:rPr lang="fr-FR" sz="2000" b="1" i="1" u="sng" dirty="0"/>
              <a:t>de dangers significatifs ou dangers</a:t>
            </a:r>
            <a:r>
              <a:rPr lang="fr-FR" sz="2000" b="1" i="1" dirty="0"/>
              <a:t> </a:t>
            </a:r>
            <a:r>
              <a:rPr lang="fr-FR" sz="2000" b="1" i="1" dirty="0" smtClean="0"/>
              <a:t>				</a:t>
            </a:r>
            <a:r>
              <a:rPr lang="fr-FR" sz="2000" b="1" i="1" u="sng" dirty="0" smtClean="0"/>
              <a:t>s'éloignant ! »</a:t>
            </a:r>
            <a:endParaRPr lang="fr-FR" sz="2000" b="1" i="1" dirty="0" smtClean="0"/>
          </a:p>
          <a:p>
            <a:pPr eaLnBrk="1" hangingPunct="1">
              <a:lnSpc>
                <a:spcPct val="150000"/>
              </a:lnSpc>
            </a:pPr>
            <a:endParaRPr lang="fr-FR" dirty="0"/>
          </a:p>
          <a:p>
            <a:pPr algn="r" eaLnBrk="1" hangingPunct="1">
              <a:lnSpc>
                <a:spcPct val="150000"/>
              </a:lnSpc>
            </a:pPr>
            <a:endParaRPr lang="fr-FR" altLang="fr-FR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196025"/>
            <a:ext cx="7128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Les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alertes</a:t>
            </a:r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cycloniques</a:t>
            </a:r>
            <a:endParaRPr lang="en-US" altLang="fr-FR" sz="32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278088" y="843099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086633715"/>
              </p:ext>
            </p:extLst>
          </p:nvPr>
        </p:nvGraphicFramePr>
        <p:xfrm>
          <a:off x="179512" y="1556792"/>
          <a:ext cx="8784976" cy="469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55575" y="906813"/>
            <a:ext cx="8604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les Antilles Française, </a:t>
            </a:r>
            <a:endParaRPr lang="fr-FR" dirty="0" smtClean="0"/>
          </a:p>
          <a:p>
            <a:r>
              <a:rPr lang="fr-FR" dirty="0" smtClean="0"/>
              <a:t>l’alerte </a:t>
            </a:r>
            <a:r>
              <a:rPr lang="fr-FR" dirty="0"/>
              <a:t>cyclonique s’établie autour de </a:t>
            </a:r>
            <a:r>
              <a:rPr lang="fr-FR" b="1" dirty="0"/>
              <a:t>cinq points principaux</a:t>
            </a:r>
            <a:r>
              <a:rPr lang="fr-FR" dirty="0"/>
              <a:t> :</a:t>
            </a:r>
          </a:p>
        </p:txBody>
      </p:sp>
    </p:spTree>
    <p:extLst>
      <p:ext uri="{BB962C8B-B14F-4D97-AF65-F5344CB8AC3E}">
        <p14:creationId xmlns:p14="http://schemas.microsoft.com/office/powerpoint/2010/main" val="34912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251520" y="332656"/>
            <a:ext cx="8280920" cy="592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Sites </a:t>
            </a:r>
            <a:r>
              <a:rPr lang="en-US" altLang="fr-FR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utiles</a:t>
            </a:r>
            <a:endParaRPr lang="en-US" altLang="fr-FR" sz="40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3200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altLang="fr-FR" dirty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http://vigilance.meteofrance.com/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dirty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/>
              </a:rPr>
              <a:t>http://vigilance.meteofrance.com/html/vigilance/guideVigilance/vigilance.html</a:t>
            </a:r>
            <a:endParaRPr lang="fr-FR" altLang="fr-FR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altLang="fr-FR" dirty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http://vigilance.meteofrance.com/guide/dm_vent.html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dirty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http://</a:t>
            </a:r>
            <a:r>
              <a:rPr lang="fr-FR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vigilance.meteofrance.com/guide/consequence_conseil.html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dirty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http://www.meteo.fr/temps/domtom/antilles/pack-public/cyclone/cyclones_vigilance.htm</a:t>
            </a:r>
            <a:endParaRPr lang="fr-FR" altLang="fr-FR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hlinkClick r:id="rId2"/>
            </a:endParaRPr>
          </a:p>
          <a:p>
            <a:pPr eaLnBrk="1" hangingPunct="1">
              <a:lnSpc>
                <a:spcPct val="150000"/>
              </a:lnSpc>
            </a:pPr>
            <a:r>
              <a:rPr lang="fr-FR" altLang="fr-FR" dirty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https://www.vigicrues.gouv.fr/</a:t>
            </a:r>
            <a:endParaRPr lang="fr-FR" altLang="fr-FR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hlinkClick r:id="rId2"/>
            </a:endParaRPr>
          </a:p>
          <a:p>
            <a:pPr eaLnBrk="1" hangingPunct="1">
              <a:lnSpc>
                <a:spcPct val="150000"/>
              </a:lnSpc>
            </a:pPr>
            <a:r>
              <a:rPr lang="fr-FR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http</a:t>
            </a:r>
            <a:r>
              <a:rPr lang="fr-FR" altLang="fr-FR" dirty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://</a:t>
            </a:r>
            <a:r>
              <a:rPr lang="fr-FR" altLang="fr-FR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www.risquesmajeurs.fr/</a:t>
            </a:r>
            <a:endParaRPr lang="fr-FR" altLang="fr-FR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altLang="fr-FR" u="sng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http://</a:t>
            </a:r>
            <a:r>
              <a:rPr lang="fr-FR" altLang="fr-FR" u="sng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www.ventusky.com/</a:t>
            </a:r>
            <a:endParaRPr lang="fr-FR" altLang="fr-FR" u="sng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fr-FR" altLang="fr-FR" sz="3200" dirty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650" y="1028700"/>
            <a:ext cx="7704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 </a:t>
            </a:r>
            <a:endParaRPr lang="fr-FR" altLang="fr-FR" sz="1800" dirty="0"/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2483768" y="1038536"/>
            <a:ext cx="597666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5844"/>
            <a:ext cx="28956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51520" y="1813712"/>
            <a:ext cx="24916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École Nationale Supérieure des Officiers de</a:t>
            </a:r>
          </a:p>
          <a:p>
            <a:pPr algn="r" eaLnBrk="1" hangingPunct="1"/>
            <a:r>
              <a:rPr lang="en-US" altLang="fr-FR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Sapeurs-Pompiers</a:t>
            </a:r>
            <a:endParaRPr lang="en-US" altLang="fr-FR" sz="14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725844"/>
            <a:ext cx="1077913" cy="914400"/>
          </a:xfrm>
          <a:prstGeom prst="rect">
            <a:avLst/>
          </a:prstGeom>
          <a:solidFill>
            <a:srgbClr val="16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788024" y="2651112"/>
            <a:ext cx="3744416" cy="369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endParaRPr lang="en-US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fr-FR" sz="3200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Connaître</a:t>
            </a:r>
            <a:r>
              <a:rPr lang="en-US" altLang="fr-FR" sz="3200" dirty="0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la vigilance </a:t>
            </a:r>
            <a:r>
              <a:rPr lang="en-US" altLang="fr-FR" sz="3200" dirty="0" err="1" smtClean="0">
                <a:solidFill>
                  <a:srgbClr val="16438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météorologique</a:t>
            </a:r>
            <a:endParaRPr lang="en-US" altLang="fr-FR" sz="3200" dirty="0" smtClean="0">
              <a:solidFill>
                <a:srgbClr val="16438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eaLnBrk="1" hangingPunct="1">
              <a:lnSpc>
                <a:spcPct val="150000"/>
              </a:lnSpc>
            </a:pPr>
            <a:endParaRPr lang="en-US" altLang="fr-FR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4499992" y="3356992"/>
            <a:ext cx="396044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B029-666F-484B-BAA6-9323041E138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2728112"/>
            <a:ext cx="4072791" cy="2285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58225458"/>
              </p:ext>
            </p:extLst>
          </p:nvPr>
        </p:nvGraphicFramePr>
        <p:xfrm>
          <a:off x="539552" y="332656"/>
          <a:ext cx="7992889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necteur droit 6"/>
          <p:cNvCxnSpPr/>
          <p:nvPr/>
        </p:nvCxnSpPr>
        <p:spPr>
          <a:xfrm flipH="1">
            <a:off x="2051720" y="1124744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15616" y="3326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fr-FR" sz="28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Origine</a:t>
            </a:r>
            <a:r>
              <a:rPr lang="en-US" altLang="fr-FR" sz="28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de la vigilance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938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332656"/>
            <a:ext cx="71287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La vigilance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en</a:t>
            </a:r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bref</a:t>
            </a:r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en-US" altLang="fr-FR" sz="32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métropole</a:t>
            </a:r>
            <a:r>
              <a:rPr lang="en-US" altLang="fr-FR" sz="32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1979712" y="980728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982246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Un avertissement clair à l’échelle départementale sur l’occurrence d’un phénomène dangereux dans les prochaines 24h.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4 niveaux de </a:t>
            </a:r>
            <a:r>
              <a:rPr lang="fr-FR" sz="2000" dirty="0" smtClean="0"/>
              <a:t>vigilance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Une carte actualisée a minima deux fois par jours (6h et 16h)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Une couverture de paramètres </a:t>
            </a:r>
            <a:r>
              <a:rPr lang="fr-FR" sz="2000" dirty="0" smtClean="0"/>
              <a:t>et 9 dangers </a:t>
            </a:r>
            <a:r>
              <a:rPr lang="fr-FR" sz="2000" dirty="0" smtClean="0"/>
              <a:t>météorologiques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779913" y="2262028"/>
            <a:ext cx="1530765" cy="385773"/>
          </a:xfrm>
          <a:prstGeom prst="round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Vert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779913" y="2905239"/>
            <a:ext cx="1530766" cy="385773"/>
          </a:xfrm>
          <a:prstGeom prst="roundRect">
            <a:avLst/>
          </a:prstGeom>
          <a:solidFill>
            <a:srgbClr val="F8E7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Jaune</a:t>
            </a:r>
            <a:endParaRPr lang="fr-FR" sz="2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779912" y="3532437"/>
            <a:ext cx="1530765" cy="385773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Orange</a:t>
            </a:r>
            <a:endParaRPr lang="fr-FR" sz="2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779914" y="4175650"/>
            <a:ext cx="1530765" cy="38577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Rouge</a:t>
            </a:r>
            <a:endParaRPr lang="fr-FR" sz="2400" dirty="0"/>
          </a:p>
        </p:txBody>
      </p:sp>
      <p:sp>
        <p:nvSpPr>
          <p:cNvPr id="9" name="Accolade ouvrante 8"/>
          <p:cNvSpPr/>
          <p:nvPr/>
        </p:nvSpPr>
        <p:spPr>
          <a:xfrm>
            <a:off x="3337518" y="2227658"/>
            <a:ext cx="272089" cy="2376264"/>
          </a:xfrm>
          <a:prstGeom prst="leftBrace">
            <a:avLst>
              <a:gd name="adj1" fmla="val 8333"/>
              <a:gd name="adj2" fmla="val 41618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2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/>
          <p:cNvSpPr/>
          <p:nvPr/>
        </p:nvSpPr>
        <p:spPr>
          <a:xfrm>
            <a:off x="467544" y="4551198"/>
            <a:ext cx="3528392" cy="1440160"/>
          </a:xfrm>
          <a:prstGeom prst="wedgeEllipseCallou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332656"/>
            <a:ext cx="712879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Les </a:t>
            </a:r>
            <a:r>
              <a:rPr lang="en-US" altLang="fr-FR" sz="28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niveaux</a:t>
            </a:r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 de vigilance</a:t>
            </a:r>
            <a:endParaRPr lang="en-US" altLang="fr-FR" sz="54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</a:pPr>
            <a:endParaRPr lang="fr-FR" b="1" dirty="0" smtClean="0"/>
          </a:p>
          <a:p>
            <a:pPr eaLnBrk="1" hangingPunct="1">
              <a:lnSpc>
                <a:spcPct val="150000"/>
              </a:lnSpc>
            </a:pPr>
            <a:endParaRPr lang="fr-FR" b="1" dirty="0"/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Pas de vigilance particulière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000" dirty="0" smtClean="0">
                <a:ea typeface="Ebrima" panose="02000000000000000000" pitchFamily="2" charset="0"/>
              </a:rPr>
              <a:t>Aucun risque particulier au regard de la sécurité civile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47564" y="472514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Pour en savoir plus : </a:t>
            </a:r>
          </a:p>
          <a:p>
            <a:pPr algn="ctr"/>
            <a:endParaRPr lang="fr-FR" sz="1600" i="1" dirty="0"/>
          </a:p>
          <a:p>
            <a:pPr algn="ctr"/>
            <a:r>
              <a:rPr lang="fr-FR" sz="1600" i="1" dirty="0" smtClean="0"/>
              <a:t>http</a:t>
            </a:r>
            <a:r>
              <a:rPr lang="fr-FR" sz="1600" i="1" dirty="0"/>
              <a:t>://vigilance.meteofrance.com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466357" y="1551530"/>
            <a:ext cx="1530765" cy="385773"/>
          </a:xfrm>
          <a:prstGeom prst="round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Vert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584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332656"/>
            <a:ext cx="7128792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Les </a:t>
            </a:r>
            <a:r>
              <a:rPr lang="en-US" altLang="fr-FR" sz="28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niveaux</a:t>
            </a:r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 de vigilance</a:t>
            </a:r>
            <a:endParaRPr lang="en-US" altLang="fr-FR" sz="28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endParaRPr lang="fr-FR" b="1" dirty="0" smtClean="0"/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b="1" dirty="0" smtClean="0"/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 smtClean="0"/>
              <a:t>Soyez attentifs :</a:t>
            </a:r>
            <a:r>
              <a:rPr lang="fr-FR" dirty="0" smtClean="0"/>
              <a:t> 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Informe sur des risques habituels pour la saison sur le département concerné (orage d’été, mistral …) 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Les conseils de comportement invite à la prudence en cas de pratique d’activité sensible aux risques météorologiques</a:t>
            </a:r>
            <a:endParaRPr lang="fr-FR" dirty="0" smtClean="0">
              <a:latin typeface="+mj-lt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S</a:t>
            </a:r>
            <a:r>
              <a:rPr lang="fr-FR" altLang="fr-FR" dirty="0" smtClean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ollicitation locale des moyens de sécurité civile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9" name="Bulle ronde 8"/>
          <p:cNvSpPr/>
          <p:nvPr/>
        </p:nvSpPr>
        <p:spPr>
          <a:xfrm>
            <a:off x="611560" y="5139373"/>
            <a:ext cx="3348372" cy="1266214"/>
          </a:xfrm>
          <a:prstGeom prst="wedgeEllipseCallou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73654" y="530487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Pour en savoir plus : </a:t>
            </a:r>
          </a:p>
          <a:p>
            <a:pPr algn="ctr"/>
            <a:endParaRPr lang="fr-FR" sz="1600" i="1" dirty="0"/>
          </a:p>
          <a:p>
            <a:pPr algn="ctr"/>
            <a:r>
              <a:rPr lang="fr-FR" sz="1600" i="1" dirty="0" smtClean="0"/>
              <a:t>http</a:t>
            </a:r>
            <a:r>
              <a:rPr lang="fr-FR" sz="1600" i="1" dirty="0"/>
              <a:t>://vigilance.meteofrance.com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592447" y="1214609"/>
            <a:ext cx="1530766" cy="385773"/>
          </a:xfrm>
          <a:prstGeom prst="roundRect">
            <a:avLst/>
          </a:prstGeom>
          <a:solidFill>
            <a:srgbClr val="F8E7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Jaune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2848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8" y="332656"/>
            <a:ext cx="7200799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Les </a:t>
            </a:r>
            <a:r>
              <a:rPr lang="en-US" altLang="fr-FR" sz="28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niveaux</a:t>
            </a:r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 de vigilance</a:t>
            </a:r>
            <a:endParaRPr lang="en-US" altLang="fr-FR" sz="54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50000"/>
              </a:lnSpc>
            </a:pPr>
            <a:endParaRPr lang="fr-FR" b="1" dirty="0" smtClean="0"/>
          </a:p>
          <a:p>
            <a:pPr eaLnBrk="1" hangingPunct="1">
              <a:lnSpc>
                <a:spcPct val="150000"/>
              </a:lnSpc>
            </a:pPr>
            <a:endParaRPr lang="fr-FR" b="1" dirty="0" smtClean="0"/>
          </a:p>
          <a:p>
            <a:pPr eaLnBrk="1" hangingPunct="1">
              <a:lnSpc>
                <a:spcPct val="150000"/>
              </a:lnSpc>
            </a:pPr>
            <a:endParaRPr lang="fr-FR" b="1" dirty="0"/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Soyez très </a:t>
            </a:r>
            <a:r>
              <a:rPr lang="fr-FR" b="1" dirty="0" smtClean="0"/>
              <a:t>vigilant :</a:t>
            </a:r>
            <a:r>
              <a:rPr lang="fr-FR" dirty="0" smtClean="0"/>
              <a:t> </a:t>
            </a:r>
            <a:endParaRPr lang="fr-FR" dirty="0"/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des </a:t>
            </a:r>
            <a:r>
              <a:rPr lang="fr-FR" dirty="0"/>
              <a:t>phénomènes dangereux </a:t>
            </a:r>
            <a:r>
              <a:rPr lang="fr-FR" dirty="0" smtClean="0"/>
              <a:t>qui nécessiteront la mobilisation d’acteurs publics et privés sont prévus.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La population est invitée à la prudence et a se tenir au courant </a:t>
            </a:r>
            <a:r>
              <a:rPr lang="fr-FR" dirty="0"/>
              <a:t>de l’évolution de la situation et suivez les </a:t>
            </a:r>
            <a:r>
              <a:rPr lang="fr-FR" dirty="0" smtClean="0"/>
              <a:t>conseils </a:t>
            </a:r>
            <a:r>
              <a:rPr lang="fr-FR" dirty="0"/>
              <a:t>de sécurité émis par les pouvoirs </a:t>
            </a:r>
            <a:r>
              <a:rPr lang="fr-FR" dirty="0" smtClean="0"/>
              <a:t>publics.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Mise en place progressive d’actions conforme au dispositif ORSEC. </a:t>
            </a:r>
            <a:endParaRPr lang="fr-F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9" name="Bulle ronde 8"/>
          <p:cNvSpPr/>
          <p:nvPr/>
        </p:nvSpPr>
        <p:spPr>
          <a:xfrm>
            <a:off x="467544" y="5010859"/>
            <a:ext cx="3528392" cy="1234365"/>
          </a:xfrm>
          <a:prstGeom prst="wedgeEllipseCallou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3568" y="515719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Pour en savoir plus : </a:t>
            </a:r>
          </a:p>
          <a:p>
            <a:pPr algn="ctr"/>
            <a:endParaRPr lang="fr-FR" sz="1600" i="1" dirty="0"/>
          </a:p>
          <a:p>
            <a:pPr algn="ctr"/>
            <a:r>
              <a:rPr lang="fr-FR" sz="1600" i="1" dirty="0" smtClean="0"/>
              <a:t>http</a:t>
            </a:r>
            <a:r>
              <a:rPr lang="fr-FR" sz="1600" i="1" dirty="0"/>
              <a:t>://vigilance.meteofrance.com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66357" y="1470852"/>
            <a:ext cx="1530765" cy="385773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Orange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767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403649" y="332656"/>
            <a:ext cx="7128792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Les </a:t>
            </a:r>
            <a:r>
              <a:rPr lang="en-US" altLang="fr-FR" sz="2800" spc="300" dirty="0" err="1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niveaux</a:t>
            </a:r>
            <a:r>
              <a:rPr lang="en-US" altLang="fr-FR" sz="2800" spc="3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 de vigilance</a:t>
            </a:r>
            <a:endParaRPr lang="en-US" altLang="fr-FR" sz="5400" spc="300" dirty="0" smtClean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b="1" dirty="0" smtClean="0"/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b="1" dirty="0" smtClean="0"/>
          </a:p>
          <a:p>
            <a:pPr eaLnBrk="1" hangingPunct="1">
              <a:lnSpc>
                <a:spcPct val="150000"/>
              </a:lnSpc>
            </a:pPr>
            <a:endParaRPr lang="fr-FR" b="1" dirty="0"/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b="1" dirty="0" smtClean="0"/>
              <a:t>Une </a:t>
            </a:r>
            <a:r>
              <a:rPr lang="fr-FR" sz="1600" b="1" dirty="0"/>
              <a:t>vigilance absolue </a:t>
            </a:r>
            <a:r>
              <a:rPr lang="fr-FR" sz="1600" b="1" dirty="0" smtClean="0"/>
              <a:t>s'impose :</a:t>
            </a:r>
            <a:r>
              <a:rPr lang="fr-FR" sz="1600" dirty="0" smtClean="0"/>
              <a:t> 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 smtClean="0"/>
              <a:t>Des </a:t>
            </a:r>
            <a:r>
              <a:rPr lang="fr-FR" sz="1600" dirty="0"/>
              <a:t>phénomènes dangereux d’intensité </a:t>
            </a:r>
            <a:r>
              <a:rPr lang="fr-FR" sz="1600" dirty="0" smtClean="0"/>
              <a:t>exceptionnelle qui nécessiteront la mobilisation des acteurs publics et privés sont prévus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600" dirty="0" smtClean="0"/>
              <a:t>La population est invitée à la vigilance absolue, à se tenir régulièrement informé de </a:t>
            </a:r>
            <a:r>
              <a:rPr lang="fr-FR" sz="1600" dirty="0"/>
              <a:t>l’évolution de la situation et respectez impérativement les consignes de sécurité émises par les pouvoirs publics</a:t>
            </a:r>
            <a:r>
              <a:rPr lang="fr-FR" sz="1600" dirty="0" smtClean="0"/>
              <a:t>.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Mise en œuvre d’un dispositif de crise avec la plus grande anticipation possible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051720" y="1038536"/>
            <a:ext cx="64087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EC9E8-F990-4AB7-85DF-AF1DFE54D8BF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467544" y="5348460"/>
            <a:ext cx="3528392" cy="923924"/>
          </a:xfrm>
          <a:prstGeom prst="wedgeEllipseCallou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47563" y="542450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Pour en savoir plus : </a:t>
            </a:r>
            <a:endParaRPr lang="fr-FR" sz="1600" i="1" dirty="0"/>
          </a:p>
          <a:p>
            <a:pPr algn="ctr"/>
            <a:r>
              <a:rPr lang="fr-FR" sz="1600" i="1" dirty="0" smtClean="0"/>
              <a:t>http</a:t>
            </a:r>
            <a:r>
              <a:rPr lang="fr-FR" sz="1600" i="1" dirty="0"/>
              <a:t>://vigilance.meteofrance.com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466357" y="1212483"/>
            <a:ext cx="1530765" cy="38577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Rouge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5993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9072</TotalTime>
  <Words>1169</Words>
  <Application>Microsoft Office PowerPoint</Application>
  <PresentationFormat>Affichage à l'écran (4:3)</PresentationFormat>
  <Paragraphs>252</Paragraphs>
  <Slides>23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Ebrima</vt:lpstr>
      <vt:lpstr>Impact</vt:lpstr>
      <vt:lpstr>Wingdings</vt:lpstr>
      <vt:lpstr>Modèle par défaut</vt:lpstr>
      <vt:lpstr>LA VIGILANCE METEOROLOGIQUE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ENSOSP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ENSOSP</dc:creator>
  <cp:lastModifiedBy>TIONNAIS Didier</cp:lastModifiedBy>
  <cp:revision>1133</cp:revision>
  <cp:lastPrinted>2013-10-17T11:03:19Z</cp:lastPrinted>
  <dcterms:created xsi:type="dcterms:W3CDTF">2010-09-01T07:24:50Z</dcterms:created>
  <dcterms:modified xsi:type="dcterms:W3CDTF">2019-02-20T13:42:25Z</dcterms:modified>
</cp:coreProperties>
</file>