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handoutMasterIdLst>
    <p:handoutMasterId r:id="rId18"/>
  </p:handoutMasterIdLst>
  <p:sldIdLst>
    <p:sldId id="295" r:id="rId4"/>
    <p:sldId id="296" r:id="rId5"/>
    <p:sldId id="297" r:id="rId6"/>
    <p:sldId id="298" r:id="rId7"/>
    <p:sldId id="299" r:id="rId8"/>
    <p:sldId id="300" r:id="rId9"/>
    <p:sldId id="301" r:id="rId10"/>
    <p:sldId id="302" r:id="rId11"/>
    <p:sldId id="303" r:id="rId12"/>
    <p:sldId id="305" r:id="rId13"/>
    <p:sldId id="304" r:id="rId14"/>
    <p:sldId id="308" r:id="rId15"/>
    <p:sldId id="306" r:id="rId1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99FF"/>
    <a:srgbClr val="66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51" autoAdjust="0"/>
  </p:normalViewPr>
  <p:slideViewPr>
    <p:cSldViewPr>
      <p:cViewPr varScale="1">
        <p:scale>
          <a:sx n="106" d="100"/>
          <a:sy n="106" d="100"/>
        </p:scale>
        <p:origin x="11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4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C80AD6-469A-7161-948A-94FD7598D57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B299D03F-E261-1A7B-1596-41ACA7C4648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9B6C211A-ADF5-44CE-A362-31C97A32D5C3}" type="datetimeFigureOut">
              <a:rPr lang="fr-FR"/>
              <a:pPr>
                <a:defRPr/>
              </a:pPr>
              <a:t>23/02/2026</a:t>
            </a:fld>
            <a:endParaRPr lang="fr-FR"/>
          </a:p>
        </p:txBody>
      </p:sp>
      <p:sp>
        <p:nvSpPr>
          <p:cNvPr id="4" name="Espace réservé du pied de page 3">
            <a:extLst>
              <a:ext uri="{FF2B5EF4-FFF2-40B4-BE49-F238E27FC236}">
                <a16:creationId xmlns:a16="http://schemas.microsoft.com/office/drawing/2014/main" id="{7F2059E6-FCEE-5069-2A44-D89A68585BE8}"/>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FCCF38F1-A004-14CE-FE53-2C6486F31BAA}"/>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92444D-6CA1-4663-93D3-CB18AF423ABB}"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DA34E37-BE4E-E8C1-A546-981426088E0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683AD395-42E4-DC99-E309-5F495249636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E3BAF01-CD7C-4A24-8486-5DDFDA2886A2}" type="datetimeFigureOut">
              <a:rPr lang="fr-FR"/>
              <a:pPr>
                <a:defRPr/>
              </a:pPr>
              <a:t>23/02/2026</a:t>
            </a:fld>
            <a:endParaRPr lang="fr-FR"/>
          </a:p>
        </p:txBody>
      </p:sp>
      <p:sp>
        <p:nvSpPr>
          <p:cNvPr id="4" name="Espace réservé de l'image des diapositives 3">
            <a:extLst>
              <a:ext uri="{FF2B5EF4-FFF2-40B4-BE49-F238E27FC236}">
                <a16:creationId xmlns:a16="http://schemas.microsoft.com/office/drawing/2014/main" id="{5476E38D-F667-70EB-74E6-C0223C3AE032}"/>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0761356F-6EB9-8145-7CC0-247B8ADA54EC}"/>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3F4CAD5E-6922-55FE-C5F4-FF71A56132A1}"/>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7087FB90-1A17-0DE8-2F87-1847234A0F92}"/>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50560E72-5CCD-48C9-A975-0EAF21C94C9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Forme libre 12">
            <a:extLst>
              <a:ext uri="{FF2B5EF4-FFF2-40B4-BE49-F238E27FC236}">
                <a16:creationId xmlns:a16="http://schemas.microsoft.com/office/drawing/2014/main" id="{F815C4E6-6A65-FFC6-64FB-EF37689C546E}"/>
              </a:ext>
            </a:extLst>
          </p:cNvPr>
          <p:cNvSpPr>
            <a:spLocks/>
          </p:cNvSpPr>
          <p:nvPr userDrawn="1"/>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B0F0"/>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pic>
        <p:nvPicPr>
          <p:cNvPr id="3" name="Picture 8" descr="I:\ALBUMS Evènements\albums 2008\4 déc ste barbe sdis\tri\ste Barbe sdis 4dec 050.jpg">
            <a:extLst>
              <a:ext uri="{FF2B5EF4-FFF2-40B4-BE49-F238E27FC236}">
                <a16:creationId xmlns:a16="http://schemas.microsoft.com/office/drawing/2014/main" id="{DB1FB8D4-E4CB-3D6A-74EC-547F1DDA16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875" t="13461" b="39423"/>
          <a:stretch>
            <a:fillRect/>
          </a:stretch>
        </p:blipFill>
        <p:spPr bwMode="auto">
          <a:xfrm>
            <a:off x="7662863" y="6350000"/>
            <a:ext cx="1481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2009\voeux retro jan2009\retro 2009 choix\formation exercice\Copie de 1Plan Rouge 2009 CBernat (183).JPG">
            <a:extLst>
              <a:ext uri="{FF2B5EF4-FFF2-40B4-BE49-F238E27FC236}">
                <a16:creationId xmlns:a16="http://schemas.microsoft.com/office/drawing/2014/main" id="{3DA31169-2BF4-5CA5-7ABC-609FC5F33580}"/>
              </a:ext>
            </a:extLst>
          </p:cNvPr>
          <p:cNvPicPr>
            <a:picLocks noChangeAspect="1" noChangeArrowheads="1"/>
          </p:cNvPicPr>
          <p:nvPr userDrawn="1"/>
        </p:nvPicPr>
        <p:blipFill>
          <a:blip r:embed="rId3" cstate="print"/>
          <a:srcRect l="16518" t="31429" r="18048" b="34330"/>
          <a:stretch>
            <a:fillRect/>
          </a:stretch>
        </p:blipFill>
        <p:spPr bwMode="auto">
          <a:xfrm>
            <a:off x="3200400" y="6350655"/>
            <a:ext cx="1447800" cy="507345"/>
          </a:xfrm>
          <a:prstGeom prst="rect">
            <a:avLst/>
          </a:prstGeom>
          <a:noFill/>
          <a:ln w="9525">
            <a:noFill/>
            <a:miter lim="800000"/>
            <a:headEnd/>
            <a:tailEnd/>
          </a:ln>
          <a:scene3d>
            <a:camera prst="orthographicFront"/>
            <a:lightRig rig="threePt" dir="t"/>
          </a:scene3d>
          <a:sp3d contourW="12700">
            <a:contourClr>
              <a:schemeClr val="bg1"/>
            </a:contourClr>
          </a:sp3d>
        </p:spPr>
      </p:pic>
      <p:pic>
        <p:nvPicPr>
          <p:cNvPr id="5" name="Picture 7" descr="I:\ALBUMS logos\logo écusson drapeau SDIS26\logos\moyen logo_sdis26_2.jpg">
            <a:extLst>
              <a:ext uri="{FF2B5EF4-FFF2-40B4-BE49-F238E27FC236}">
                <a16:creationId xmlns:a16="http://schemas.microsoft.com/office/drawing/2014/main" id="{B8EDB934-D798-31C0-CA72-55C6A3E63B2D}"/>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oto 190">
            <a:extLst>
              <a:ext uri="{FF2B5EF4-FFF2-40B4-BE49-F238E27FC236}">
                <a16:creationId xmlns:a16="http://schemas.microsoft.com/office/drawing/2014/main" id="{405355AE-6F61-CA3C-7D15-B6FB8B7D1DF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3637" t="32224" r="10989" b="20866"/>
          <a:stretch>
            <a:fillRect/>
          </a:stretch>
        </p:blipFill>
        <p:spPr bwMode="auto">
          <a:xfrm>
            <a:off x="5562600" y="6350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P1010022">
            <a:extLst>
              <a:ext uri="{FF2B5EF4-FFF2-40B4-BE49-F238E27FC236}">
                <a16:creationId xmlns:a16="http://schemas.microsoft.com/office/drawing/2014/main" id="{9D3934D6-3B1C-BCAF-3B89-B5B6E4DA67D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4507" t="36574" r="25053" b="38809"/>
          <a:stretch>
            <a:fillRect/>
          </a:stretch>
        </p:blipFill>
        <p:spPr bwMode="auto">
          <a:xfrm>
            <a:off x="4648200" y="6350000"/>
            <a:ext cx="95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Romans NRBC bis 043">
            <a:extLst>
              <a:ext uri="{FF2B5EF4-FFF2-40B4-BE49-F238E27FC236}">
                <a16:creationId xmlns:a16="http://schemas.microsoft.com/office/drawing/2014/main" id="{B03D4244-1264-7D4D-9BC6-40ADA0FA4EC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2809" t="23595" r="3371" b="45087"/>
          <a:stretch>
            <a:fillRect/>
          </a:stretch>
        </p:blipFill>
        <p:spPr bwMode="auto">
          <a:xfrm>
            <a:off x="6705600" y="6351588"/>
            <a:ext cx="990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15" descr="incendie camion a7 portesles v_0007">
            <a:extLst>
              <a:ext uri="{FF2B5EF4-FFF2-40B4-BE49-F238E27FC236}">
                <a16:creationId xmlns:a16="http://schemas.microsoft.com/office/drawing/2014/main" id="{12A3CE1C-9121-3CD7-0082-3B43843F864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t="30769" r="11539" b="15385"/>
          <a:stretch>
            <a:fillRect/>
          </a:stretch>
        </p:blipFill>
        <p:spPr bwMode="auto">
          <a:xfrm>
            <a:off x="2032000" y="6350000"/>
            <a:ext cx="116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Rectangle 9">
            <a:extLst>
              <a:ext uri="{FF2B5EF4-FFF2-40B4-BE49-F238E27FC236}">
                <a16:creationId xmlns:a16="http://schemas.microsoft.com/office/drawing/2014/main" id="{197979AC-AF52-FDE4-F944-9E6FE85F380D}"/>
              </a:ext>
            </a:extLst>
          </p:cNvPr>
          <p:cNvSpPr/>
          <p:nvPr userDrawn="1"/>
        </p:nvSpPr>
        <p:spPr bwMode="auto">
          <a:xfrm>
            <a:off x="0" y="6350655"/>
            <a:ext cx="2667000" cy="583545"/>
          </a:xfrm>
          <a:prstGeom prst="rect">
            <a:avLst/>
          </a:prstGeom>
          <a:gradFill flip="none" rotWithShape="1">
            <a:gsLst>
              <a:gs pos="100000">
                <a:srgbClr val="99CCFF">
                  <a:alpha val="0"/>
                </a:srgbClr>
              </a:gs>
              <a:gs pos="39999">
                <a:srgbClr val="85C2FF"/>
              </a:gs>
              <a:gs pos="70000">
                <a:srgbClr val="C4D6EB"/>
              </a:gs>
              <a:gs pos="100000">
                <a:srgbClr val="FFEBFA"/>
              </a:gs>
            </a:gsLst>
            <a:lin ang="21594000" scaled="0"/>
            <a:tileRect/>
          </a:gradFill>
          <a:ln w="9525" cap="flat" cmpd="sng" algn="ctr">
            <a:noFill/>
            <a:prstDash val="solid"/>
            <a:round/>
            <a:headEnd type="none" w="med" len="med"/>
            <a:tailEnd type="none" w="med" len="med"/>
          </a:ln>
          <a:effectLst/>
        </p:spPr>
        <p:txBody>
          <a:bodyPr/>
          <a:lstStyle/>
          <a:p>
            <a:pPr>
              <a:defRPr/>
            </a:pPr>
            <a:endParaRPr lang="fr-FR" sz="900" b="1" dirty="0">
              <a:solidFill>
                <a:schemeClr val="accent3">
                  <a:lumMod val="50000"/>
                </a:schemeClr>
              </a:solidFill>
              <a:latin typeface="Arial Narrow" pitchFamily="34" charset="0"/>
            </a:endParaRPr>
          </a:p>
        </p:txBody>
      </p:sp>
      <p:sp>
        <p:nvSpPr>
          <p:cNvPr id="11" name="ZoneTexte 14">
            <a:extLst>
              <a:ext uri="{FF2B5EF4-FFF2-40B4-BE49-F238E27FC236}">
                <a16:creationId xmlns:a16="http://schemas.microsoft.com/office/drawing/2014/main" id="{056F005F-5CA8-5CC0-DB3E-7E2C2F22EF25}"/>
              </a:ext>
            </a:extLst>
          </p:cNvPr>
          <p:cNvSpPr txBox="1">
            <a:spLocks noChangeArrowheads="1"/>
          </p:cNvSpPr>
          <p:nvPr userDrawn="1"/>
        </p:nvSpPr>
        <p:spPr bwMode="auto">
          <a:xfrm>
            <a:off x="0" y="6357938"/>
            <a:ext cx="3714750" cy="4619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800" dirty="0">
                <a:cs typeface="Arial" panose="020B0604020202020204" pitchFamily="34" charset="0"/>
              </a:rPr>
              <a:t>Service départemental d’incendie et de secours de la Drôme</a:t>
            </a:r>
          </a:p>
          <a:p>
            <a:pPr eaLnBrk="1" hangingPunct="1">
              <a:defRPr/>
            </a:pPr>
            <a:r>
              <a:rPr lang="fr-FR" altLang="fr-FR" sz="800" dirty="0">
                <a:cs typeface="Arial" panose="020B0604020202020204" pitchFamily="34" charset="0"/>
              </a:rPr>
              <a:t>Groupement</a:t>
            </a:r>
          </a:p>
          <a:p>
            <a:pPr eaLnBrk="1" hangingPunct="1">
              <a:defRPr/>
            </a:pPr>
            <a:r>
              <a:rPr lang="fr-FR" altLang="fr-FR" sz="800" dirty="0">
                <a:cs typeface="Arial" panose="020B0604020202020204" pitchFamily="34" charset="0"/>
              </a:rPr>
              <a:t>Service</a:t>
            </a:r>
          </a:p>
        </p:txBody>
      </p:sp>
    </p:spTree>
    <p:extLst>
      <p:ext uri="{BB962C8B-B14F-4D97-AF65-F5344CB8AC3E}">
        <p14:creationId xmlns:p14="http://schemas.microsoft.com/office/powerpoint/2010/main" val="419785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533400" y="26670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3A6068F-A29D-5F48-1ABD-7C673103D152}"/>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5" name="Espace réservé du pied de page 5">
            <a:extLst>
              <a:ext uri="{FF2B5EF4-FFF2-40B4-BE49-F238E27FC236}">
                <a16:creationId xmlns:a16="http://schemas.microsoft.com/office/drawing/2014/main" id="{E4284A54-58EB-EB08-6EAE-E2CDED8C5D9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numéro de diapositive 6">
            <a:extLst>
              <a:ext uri="{FF2B5EF4-FFF2-40B4-BE49-F238E27FC236}">
                <a16:creationId xmlns:a16="http://schemas.microsoft.com/office/drawing/2014/main" id="{1C8DF160-BA11-001B-9D96-394580ED2D9F}"/>
              </a:ext>
            </a:extLst>
          </p:cNvPr>
          <p:cNvSpPr>
            <a:spLocks noGrp="1" noChangeArrowheads="1"/>
          </p:cNvSpPr>
          <p:nvPr>
            <p:ph type="sldNum" sz="quarter" idx="12"/>
          </p:nvPr>
        </p:nvSpPr>
        <p:spPr/>
        <p:txBody>
          <a:bodyPr/>
          <a:lstStyle>
            <a:lvl1pPr algn="l" eaLnBrk="1" hangingPunct="1">
              <a:defRPr sz="1800"/>
            </a:lvl1pPr>
          </a:lstStyle>
          <a:p>
            <a:pPr>
              <a:defRPr/>
            </a:pPr>
            <a:fld id="{88E06D54-E6BD-4DFA-A6F0-A9CA9AE3B57C}" type="slidenum">
              <a:rPr lang="fr-FR" altLang="fr-FR"/>
              <a:pPr>
                <a:defRPr/>
              </a:pPr>
              <a:t>‹N°›</a:t>
            </a:fld>
            <a:endParaRPr lang="fr-FR" altLang="fr-FR"/>
          </a:p>
        </p:txBody>
      </p:sp>
    </p:spTree>
    <p:extLst>
      <p:ext uri="{BB962C8B-B14F-4D97-AF65-F5344CB8AC3E}">
        <p14:creationId xmlns:p14="http://schemas.microsoft.com/office/powerpoint/2010/main" val="82504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04BA8A3-27EE-8EDF-E3FE-C98EC8F4A9D2}"/>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5" name="Espace réservé du pied de page 5">
            <a:extLst>
              <a:ext uri="{FF2B5EF4-FFF2-40B4-BE49-F238E27FC236}">
                <a16:creationId xmlns:a16="http://schemas.microsoft.com/office/drawing/2014/main" id="{3F2C91C5-42C7-70BC-A297-84B1A6D234A4}"/>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numéro de diapositive 6">
            <a:extLst>
              <a:ext uri="{FF2B5EF4-FFF2-40B4-BE49-F238E27FC236}">
                <a16:creationId xmlns:a16="http://schemas.microsoft.com/office/drawing/2014/main" id="{5981E086-CA5A-ED66-5262-3D7D4B1A706F}"/>
              </a:ext>
            </a:extLst>
          </p:cNvPr>
          <p:cNvSpPr>
            <a:spLocks noGrp="1" noChangeArrowheads="1"/>
          </p:cNvSpPr>
          <p:nvPr>
            <p:ph type="sldNum" sz="quarter" idx="12"/>
          </p:nvPr>
        </p:nvSpPr>
        <p:spPr/>
        <p:txBody>
          <a:bodyPr/>
          <a:lstStyle>
            <a:lvl1pPr algn="l" eaLnBrk="1" hangingPunct="1">
              <a:defRPr sz="1800"/>
            </a:lvl1pPr>
          </a:lstStyle>
          <a:p>
            <a:pPr>
              <a:defRPr/>
            </a:pPr>
            <a:fld id="{D5A1FFF4-0B31-4023-B122-542543C7F16F}" type="slidenum">
              <a:rPr lang="fr-FR" altLang="fr-FR"/>
              <a:pPr>
                <a:defRPr/>
              </a:pPr>
              <a:t>‹N°›</a:t>
            </a:fld>
            <a:endParaRPr lang="fr-FR" altLang="fr-FR"/>
          </a:p>
        </p:txBody>
      </p:sp>
    </p:spTree>
    <p:extLst>
      <p:ext uri="{BB962C8B-B14F-4D97-AF65-F5344CB8AC3E}">
        <p14:creationId xmlns:p14="http://schemas.microsoft.com/office/powerpoint/2010/main" val="40908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533400" y="26670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3E508FE2-21EA-B5EE-726D-EBC992BEDD7F}"/>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5" name="Espace réservé du pied de page 5">
            <a:extLst>
              <a:ext uri="{FF2B5EF4-FFF2-40B4-BE49-F238E27FC236}">
                <a16:creationId xmlns:a16="http://schemas.microsoft.com/office/drawing/2014/main" id="{43A72D6C-2479-6CB1-BF00-EE2CE989ABF7}"/>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numéro de diapositive 6">
            <a:extLst>
              <a:ext uri="{FF2B5EF4-FFF2-40B4-BE49-F238E27FC236}">
                <a16:creationId xmlns:a16="http://schemas.microsoft.com/office/drawing/2014/main" id="{F15B430A-3C72-E24F-924F-C2691734D1D0}"/>
              </a:ext>
            </a:extLst>
          </p:cNvPr>
          <p:cNvSpPr>
            <a:spLocks noGrp="1" noChangeArrowheads="1"/>
          </p:cNvSpPr>
          <p:nvPr>
            <p:ph type="sldNum" sz="quarter" idx="12"/>
          </p:nvPr>
        </p:nvSpPr>
        <p:spPr/>
        <p:txBody>
          <a:bodyPr/>
          <a:lstStyle>
            <a:lvl1pPr algn="l" eaLnBrk="1" hangingPunct="1">
              <a:defRPr sz="1800"/>
            </a:lvl1pPr>
          </a:lstStyle>
          <a:p>
            <a:pPr>
              <a:defRPr/>
            </a:pPr>
            <a:fld id="{41781EF2-E1F8-4290-8484-1A6193FDA54F}" type="slidenum">
              <a:rPr lang="fr-FR" altLang="fr-FR"/>
              <a:pPr>
                <a:defRPr/>
              </a:pPr>
              <a:t>‹N°›</a:t>
            </a:fld>
            <a:endParaRPr lang="fr-FR" altLang="fr-FR"/>
          </a:p>
        </p:txBody>
      </p:sp>
    </p:spTree>
    <p:extLst>
      <p:ext uri="{BB962C8B-B14F-4D97-AF65-F5344CB8AC3E}">
        <p14:creationId xmlns:p14="http://schemas.microsoft.com/office/powerpoint/2010/main" val="284160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D5F3A529-7ED4-FE68-1A45-1F712097E662}"/>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5" name="Espace réservé du pied de page 5">
            <a:extLst>
              <a:ext uri="{FF2B5EF4-FFF2-40B4-BE49-F238E27FC236}">
                <a16:creationId xmlns:a16="http://schemas.microsoft.com/office/drawing/2014/main" id="{68C09743-64C4-7C93-B7C5-9763D0B87217}"/>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numéro de diapositive 6">
            <a:extLst>
              <a:ext uri="{FF2B5EF4-FFF2-40B4-BE49-F238E27FC236}">
                <a16:creationId xmlns:a16="http://schemas.microsoft.com/office/drawing/2014/main" id="{A895203D-9DEF-677D-00B0-F615C45C0276}"/>
              </a:ext>
            </a:extLst>
          </p:cNvPr>
          <p:cNvSpPr>
            <a:spLocks noGrp="1" noChangeArrowheads="1"/>
          </p:cNvSpPr>
          <p:nvPr>
            <p:ph type="sldNum" sz="quarter" idx="12"/>
          </p:nvPr>
        </p:nvSpPr>
        <p:spPr/>
        <p:txBody>
          <a:bodyPr/>
          <a:lstStyle>
            <a:lvl1pPr algn="l" eaLnBrk="1" hangingPunct="1">
              <a:defRPr sz="1800"/>
            </a:lvl1pPr>
          </a:lstStyle>
          <a:p>
            <a:pPr>
              <a:defRPr/>
            </a:pPr>
            <a:fld id="{F3463B82-13DD-479E-83FE-1A8743D4C642}" type="slidenum">
              <a:rPr lang="fr-FR" altLang="fr-FR"/>
              <a:pPr>
                <a:defRPr/>
              </a:pPr>
              <a:t>‹N°›</a:t>
            </a:fld>
            <a:endParaRPr lang="fr-FR" altLang="fr-FR"/>
          </a:p>
        </p:txBody>
      </p:sp>
    </p:spTree>
    <p:extLst>
      <p:ext uri="{BB962C8B-B14F-4D97-AF65-F5344CB8AC3E}">
        <p14:creationId xmlns:p14="http://schemas.microsoft.com/office/powerpoint/2010/main" val="242717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5DB91E2-2CD7-843D-4A7F-8238AEF5DFE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pied de page 5">
            <a:extLst>
              <a:ext uri="{FF2B5EF4-FFF2-40B4-BE49-F238E27FC236}">
                <a16:creationId xmlns:a16="http://schemas.microsoft.com/office/drawing/2014/main" id="{EA6673D8-EA68-61C5-AF2E-3C930E5B01A5}"/>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A7531B38-5C76-1D9E-C9BF-25D1AC5573A4}"/>
              </a:ext>
            </a:extLst>
          </p:cNvPr>
          <p:cNvSpPr>
            <a:spLocks noGrp="1" noChangeArrowheads="1"/>
          </p:cNvSpPr>
          <p:nvPr>
            <p:ph type="sldNum" sz="quarter" idx="12"/>
          </p:nvPr>
        </p:nvSpPr>
        <p:spPr/>
        <p:txBody>
          <a:bodyPr/>
          <a:lstStyle>
            <a:lvl1pPr algn="l" eaLnBrk="1" hangingPunct="1">
              <a:defRPr sz="1800"/>
            </a:lvl1pPr>
          </a:lstStyle>
          <a:p>
            <a:pPr>
              <a:defRPr/>
            </a:pPr>
            <a:fld id="{908AB619-C7BE-4619-AA59-C5952D8AF30F}" type="slidenum">
              <a:rPr lang="fr-FR" altLang="fr-FR"/>
              <a:pPr>
                <a:defRPr/>
              </a:pPr>
              <a:t>‹N°›</a:t>
            </a:fld>
            <a:endParaRPr lang="fr-FR" altLang="fr-FR"/>
          </a:p>
        </p:txBody>
      </p:sp>
    </p:spTree>
    <p:extLst>
      <p:ext uri="{BB962C8B-B14F-4D97-AF65-F5344CB8AC3E}">
        <p14:creationId xmlns:p14="http://schemas.microsoft.com/office/powerpoint/2010/main" val="67804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A95FDEC2-A47F-A890-5DA7-9B1D96F35D0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8" name="Espace réservé du pied de page 5">
            <a:extLst>
              <a:ext uri="{FF2B5EF4-FFF2-40B4-BE49-F238E27FC236}">
                <a16:creationId xmlns:a16="http://schemas.microsoft.com/office/drawing/2014/main" id="{5159D4B9-17A0-3A0C-431B-AF1651CEAC5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9" name="Espace réservé du numéro de diapositive 6">
            <a:extLst>
              <a:ext uri="{FF2B5EF4-FFF2-40B4-BE49-F238E27FC236}">
                <a16:creationId xmlns:a16="http://schemas.microsoft.com/office/drawing/2014/main" id="{9F21ADAA-882B-9062-69FF-F346F80AC6DD}"/>
              </a:ext>
            </a:extLst>
          </p:cNvPr>
          <p:cNvSpPr>
            <a:spLocks noGrp="1" noChangeArrowheads="1"/>
          </p:cNvSpPr>
          <p:nvPr>
            <p:ph type="sldNum" sz="quarter" idx="12"/>
          </p:nvPr>
        </p:nvSpPr>
        <p:spPr/>
        <p:txBody>
          <a:bodyPr/>
          <a:lstStyle>
            <a:lvl1pPr algn="l" eaLnBrk="1" hangingPunct="1">
              <a:defRPr sz="1800"/>
            </a:lvl1pPr>
          </a:lstStyle>
          <a:p>
            <a:pPr>
              <a:defRPr/>
            </a:pPr>
            <a:fld id="{FAD968B7-DFC6-4B41-9E9A-11EB5FC74AAF}" type="slidenum">
              <a:rPr lang="fr-FR" altLang="fr-FR"/>
              <a:pPr>
                <a:defRPr/>
              </a:pPr>
              <a:t>‹N°›</a:t>
            </a:fld>
            <a:endParaRPr lang="fr-FR" altLang="fr-FR"/>
          </a:p>
        </p:txBody>
      </p:sp>
    </p:spTree>
    <p:extLst>
      <p:ext uri="{BB962C8B-B14F-4D97-AF65-F5344CB8AC3E}">
        <p14:creationId xmlns:p14="http://schemas.microsoft.com/office/powerpoint/2010/main" val="428799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Rectangle 4">
            <a:extLst>
              <a:ext uri="{FF2B5EF4-FFF2-40B4-BE49-F238E27FC236}">
                <a16:creationId xmlns:a16="http://schemas.microsoft.com/office/drawing/2014/main" id="{21F1C833-4988-218D-57FE-F0779F3B30E2}"/>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4" name="Espace réservé du pied de page 5">
            <a:extLst>
              <a:ext uri="{FF2B5EF4-FFF2-40B4-BE49-F238E27FC236}">
                <a16:creationId xmlns:a16="http://schemas.microsoft.com/office/drawing/2014/main" id="{054F5281-C75F-82CB-F2D8-CC4D57EB66A6}"/>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5" name="Espace réservé du numéro de diapositive 6">
            <a:extLst>
              <a:ext uri="{FF2B5EF4-FFF2-40B4-BE49-F238E27FC236}">
                <a16:creationId xmlns:a16="http://schemas.microsoft.com/office/drawing/2014/main" id="{BDB6473A-91FA-60FF-422C-A9A014D9D341}"/>
              </a:ext>
            </a:extLst>
          </p:cNvPr>
          <p:cNvSpPr>
            <a:spLocks noGrp="1" noChangeArrowheads="1"/>
          </p:cNvSpPr>
          <p:nvPr>
            <p:ph type="sldNum" sz="quarter" idx="12"/>
          </p:nvPr>
        </p:nvSpPr>
        <p:spPr/>
        <p:txBody>
          <a:bodyPr/>
          <a:lstStyle>
            <a:lvl1pPr algn="l" eaLnBrk="1" hangingPunct="1">
              <a:defRPr sz="1800"/>
            </a:lvl1pPr>
          </a:lstStyle>
          <a:p>
            <a:pPr>
              <a:defRPr/>
            </a:pPr>
            <a:fld id="{C3334757-B645-4EAA-9070-081DD2D6DC20}" type="slidenum">
              <a:rPr lang="fr-FR" altLang="fr-FR"/>
              <a:pPr>
                <a:defRPr/>
              </a:pPr>
              <a:t>‹N°›</a:t>
            </a:fld>
            <a:endParaRPr lang="fr-FR" altLang="fr-FR"/>
          </a:p>
        </p:txBody>
      </p:sp>
    </p:spTree>
    <p:extLst>
      <p:ext uri="{BB962C8B-B14F-4D97-AF65-F5344CB8AC3E}">
        <p14:creationId xmlns:p14="http://schemas.microsoft.com/office/powerpoint/2010/main" val="423048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7DCA06-3B3E-D2AC-2898-F0C1868864A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3" name="Espace réservé du pied de page 5">
            <a:extLst>
              <a:ext uri="{FF2B5EF4-FFF2-40B4-BE49-F238E27FC236}">
                <a16:creationId xmlns:a16="http://schemas.microsoft.com/office/drawing/2014/main" id="{EC129DA0-E42C-06A8-AE05-47648C27FE9D}"/>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4" name="Espace réservé du numéro de diapositive 6">
            <a:extLst>
              <a:ext uri="{FF2B5EF4-FFF2-40B4-BE49-F238E27FC236}">
                <a16:creationId xmlns:a16="http://schemas.microsoft.com/office/drawing/2014/main" id="{B7A12229-5DA5-9E08-4E4B-8EFF0493AECB}"/>
              </a:ext>
            </a:extLst>
          </p:cNvPr>
          <p:cNvSpPr>
            <a:spLocks noGrp="1" noChangeArrowheads="1"/>
          </p:cNvSpPr>
          <p:nvPr>
            <p:ph type="sldNum" sz="quarter" idx="12"/>
          </p:nvPr>
        </p:nvSpPr>
        <p:spPr/>
        <p:txBody>
          <a:bodyPr/>
          <a:lstStyle>
            <a:lvl1pPr algn="l" eaLnBrk="1" hangingPunct="1">
              <a:defRPr sz="1800"/>
            </a:lvl1pPr>
          </a:lstStyle>
          <a:p>
            <a:pPr>
              <a:defRPr/>
            </a:pPr>
            <a:fld id="{D2018274-A40D-483D-95C8-C13C5BEE301E}" type="slidenum">
              <a:rPr lang="fr-FR" altLang="fr-FR"/>
              <a:pPr>
                <a:defRPr/>
              </a:pPr>
              <a:t>‹N°›</a:t>
            </a:fld>
            <a:endParaRPr lang="fr-FR" altLang="fr-FR"/>
          </a:p>
        </p:txBody>
      </p:sp>
    </p:spTree>
    <p:extLst>
      <p:ext uri="{BB962C8B-B14F-4D97-AF65-F5344CB8AC3E}">
        <p14:creationId xmlns:p14="http://schemas.microsoft.com/office/powerpoint/2010/main" val="405387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D9280A-B0CA-3C12-9AAC-95E81704BD23}"/>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pied de page 5">
            <a:extLst>
              <a:ext uri="{FF2B5EF4-FFF2-40B4-BE49-F238E27FC236}">
                <a16:creationId xmlns:a16="http://schemas.microsoft.com/office/drawing/2014/main" id="{B27F9050-D58C-F063-D4F4-7127A7941249}"/>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77E3E353-D8A2-66C6-889A-FDC4390EFA57}"/>
              </a:ext>
            </a:extLst>
          </p:cNvPr>
          <p:cNvSpPr>
            <a:spLocks noGrp="1" noChangeArrowheads="1"/>
          </p:cNvSpPr>
          <p:nvPr>
            <p:ph type="sldNum" sz="quarter" idx="12"/>
          </p:nvPr>
        </p:nvSpPr>
        <p:spPr/>
        <p:txBody>
          <a:bodyPr/>
          <a:lstStyle>
            <a:lvl1pPr algn="l" eaLnBrk="1" hangingPunct="1">
              <a:defRPr sz="1800"/>
            </a:lvl1pPr>
          </a:lstStyle>
          <a:p>
            <a:pPr>
              <a:defRPr/>
            </a:pPr>
            <a:fld id="{2749414E-0A4E-4AD0-B3F7-4D08884FFC43}" type="slidenum">
              <a:rPr lang="fr-FR" altLang="fr-FR"/>
              <a:pPr>
                <a:defRPr/>
              </a:pPr>
              <a:t>‹N°›</a:t>
            </a:fld>
            <a:endParaRPr lang="fr-FR" altLang="fr-FR"/>
          </a:p>
        </p:txBody>
      </p:sp>
    </p:spTree>
    <p:extLst>
      <p:ext uri="{BB962C8B-B14F-4D97-AF65-F5344CB8AC3E}">
        <p14:creationId xmlns:p14="http://schemas.microsoft.com/office/powerpoint/2010/main" val="191148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D2EDDD-7214-A8E7-CEC2-7D39D1476C0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fr-FR"/>
          </a:p>
        </p:txBody>
      </p:sp>
      <p:sp>
        <p:nvSpPr>
          <p:cNvPr id="6" name="Espace réservé du pied de page 5">
            <a:extLst>
              <a:ext uri="{FF2B5EF4-FFF2-40B4-BE49-F238E27FC236}">
                <a16:creationId xmlns:a16="http://schemas.microsoft.com/office/drawing/2014/main" id="{4F05F081-C683-1927-2B13-ED72E52CC068}"/>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1BA5FA73-D5F4-5CBC-FA94-7E2B83AC69A9}"/>
              </a:ext>
            </a:extLst>
          </p:cNvPr>
          <p:cNvSpPr>
            <a:spLocks noGrp="1" noChangeArrowheads="1"/>
          </p:cNvSpPr>
          <p:nvPr>
            <p:ph type="sldNum" sz="quarter" idx="12"/>
          </p:nvPr>
        </p:nvSpPr>
        <p:spPr/>
        <p:txBody>
          <a:bodyPr/>
          <a:lstStyle>
            <a:lvl1pPr algn="l" eaLnBrk="1" hangingPunct="1">
              <a:defRPr sz="1800"/>
            </a:lvl1pPr>
          </a:lstStyle>
          <a:p>
            <a:pPr>
              <a:defRPr/>
            </a:pPr>
            <a:fld id="{0F7B0B26-D7C9-4A9C-BFFC-8E07B080E3E5}" type="slidenum">
              <a:rPr lang="fr-FR" altLang="fr-FR"/>
              <a:pPr>
                <a:defRPr/>
              </a:pPr>
              <a:t>‹N°›</a:t>
            </a:fld>
            <a:endParaRPr lang="fr-FR" altLang="fr-FR"/>
          </a:p>
        </p:txBody>
      </p:sp>
    </p:spTree>
    <p:extLst>
      <p:ext uri="{BB962C8B-B14F-4D97-AF65-F5344CB8AC3E}">
        <p14:creationId xmlns:p14="http://schemas.microsoft.com/office/powerpoint/2010/main" val="348710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837B178B-052D-0836-45B6-E388535F4212}"/>
              </a:ext>
            </a:extLst>
          </p:cNvPr>
          <p:cNvSpPr>
            <a:spLocks/>
          </p:cNvSpPr>
          <p:nvPr userDrawn="1"/>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B0F0"/>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3" name="Rectangle 6">
            <a:extLst>
              <a:ext uri="{FF2B5EF4-FFF2-40B4-BE49-F238E27FC236}">
                <a16:creationId xmlns:a16="http://schemas.microsoft.com/office/drawing/2014/main" id="{5B2ECE76-FE18-BD1F-67D0-255F69A430FE}"/>
              </a:ext>
            </a:extLst>
          </p:cNvPr>
          <p:cNvSpPr>
            <a:spLocks noGrp="1" noChangeArrowheads="1"/>
          </p:cNvSpPr>
          <p:nvPr>
            <p:ph type="sldNum" sz="quarter" idx="4"/>
          </p:nvPr>
        </p:nvSpPr>
        <p:spPr bwMode="auto">
          <a:xfrm>
            <a:off x="6553200" y="6245225"/>
            <a:ext cx="2133600" cy="476250"/>
          </a:xfrm>
          <a:prstGeom prst="rect">
            <a:avLst/>
          </a:prstGeom>
          <a:noFill/>
        </p:spPr>
        <p:txBody>
          <a:bodyPr vert="horz" wrap="square" lIns="91440" tIns="45720" rIns="91440" bIns="45720" numCol="1" anchor="t" anchorCtr="0" compatLnSpc="1">
            <a:prstTxWarp prst="textNoShape">
              <a:avLst/>
            </a:prstTxWarp>
          </a:bodyPr>
          <a:lstStyle>
            <a:lvl1pPr algn="r">
              <a:defRPr sz="1400"/>
            </a:lvl1pPr>
          </a:lstStyle>
          <a:p>
            <a:pPr>
              <a:defRPr/>
            </a:pPr>
            <a:fld id="{9FF043A4-9D12-49FF-9D2B-8D88C0393C09}" type="slidenum">
              <a:rPr lang="fr-FR" altLang="fr-FR"/>
              <a:pPr>
                <a:defRPr/>
              </a:pPr>
              <a:t>‹N°›</a:t>
            </a:fld>
            <a:endParaRPr lang="fr-FR" altLang="fr-FR"/>
          </a:p>
        </p:txBody>
      </p:sp>
      <p:pic>
        <p:nvPicPr>
          <p:cNvPr id="1028" name="Picture 8" descr="I:\ALBUMS Evènements\albums 2008\4 déc ste barbe sdis\tri\ste Barbe sdis 4dec 050.jpg">
            <a:extLst>
              <a:ext uri="{FF2B5EF4-FFF2-40B4-BE49-F238E27FC236}">
                <a16:creationId xmlns:a16="http://schemas.microsoft.com/office/drawing/2014/main" id="{4789F62D-078F-AE08-E097-C248053D55E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1875" t="13461" b="39423"/>
          <a:stretch>
            <a:fillRect/>
          </a:stretch>
        </p:blipFill>
        <p:spPr bwMode="auto">
          <a:xfrm>
            <a:off x="7662863" y="6350000"/>
            <a:ext cx="1481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I:\2009\voeux retro jan2009\retro 2009 choix\formation exercice\Copie de 1Plan Rouge 2009 CBernat (183).JPG">
            <a:extLst>
              <a:ext uri="{FF2B5EF4-FFF2-40B4-BE49-F238E27FC236}">
                <a16:creationId xmlns:a16="http://schemas.microsoft.com/office/drawing/2014/main" id="{5892AFBC-F631-0C5F-856A-E2D691915491}"/>
              </a:ext>
            </a:extLst>
          </p:cNvPr>
          <p:cNvPicPr>
            <a:picLocks noChangeAspect="1" noChangeArrowheads="1"/>
          </p:cNvPicPr>
          <p:nvPr userDrawn="1"/>
        </p:nvPicPr>
        <p:blipFill>
          <a:blip r:embed="rId14" cstate="print"/>
          <a:srcRect l="16518" t="31429" r="18048" b="34330"/>
          <a:stretch>
            <a:fillRect/>
          </a:stretch>
        </p:blipFill>
        <p:spPr bwMode="auto">
          <a:xfrm>
            <a:off x="3200400" y="6350655"/>
            <a:ext cx="1447800" cy="507345"/>
          </a:xfrm>
          <a:prstGeom prst="rect">
            <a:avLst/>
          </a:prstGeom>
          <a:noFill/>
          <a:ln w="9525">
            <a:noFill/>
            <a:miter lim="800000"/>
            <a:headEnd/>
            <a:tailEnd/>
          </a:ln>
          <a:scene3d>
            <a:camera prst="orthographicFront"/>
            <a:lightRig rig="threePt" dir="t"/>
          </a:scene3d>
          <a:sp3d contourW="12700">
            <a:contourClr>
              <a:schemeClr val="bg1"/>
            </a:contourClr>
          </a:sp3d>
        </p:spPr>
      </p:pic>
      <p:pic>
        <p:nvPicPr>
          <p:cNvPr id="1030" name="Picture 7" descr="I:\ALBUMS logos\logo écusson drapeau SDIS26\logos\moyen logo_sdis26_2.jpg">
            <a:extLst>
              <a:ext uri="{FF2B5EF4-FFF2-40B4-BE49-F238E27FC236}">
                <a16:creationId xmlns:a16="http://schemas.microsoft.com/office/drawing/2014/main" id="{7496650B-BD1E-E90F-D23C-4EBB5065DFEF}"/>
              </a:ext>
            </a:extLst>
          </p:cNvPr>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76200"/>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Photo 190">
            <a:extLst>
              <a:ext uri="{FF2B5EF4-FFF2-40B4-BE49-F238E27FC236}">
                <a16:creationId xmlns:a16="http://schemas.microsoft.com/office/drawing/2014/main" id="{23F0992F-8BEF-0076-12AE-37642979A61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13637" t="32224" r="10989" b="20866"/>
          <a:stretch>
            <a:fillRect/>
          </a:stretch>
        </p:blipFill>
        <p:spPr bwMode="auto">
          <a:xfrm>
            <a:off x="5562600" y="6350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13" descr="P1010022">
            <a:extLst>
              <a:ext uri="{FF2B5EF4-FFF2-40B4-BE49-F238E27FC236}">
                <a16:creationId xmlns:a16="http://schemas.microsoft.com/office/drawing/2014/main" id="{A9AA6D00-F2C4-B654-2368-62086C24020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l="14507" t="36574" r="25053" b="38809"/>
          <a:stretch>
            <a:fillRect/>
          </a:stretch>
        </p:blipFill>
        <p:spPr bwMode="auto">
          <a:xfrm>
            <a:off x="4648200" y="6350000"/>
            <a:ext cx="95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3" name="Picture 14" descr="Romans NRBC bis 043">
            <a:extLst>
              <a:ext uri="{FF2B5EF4-FFF2-40B4-BE49-F238E27FC236}">
                <a16:creationId xmlns:a16="http://schemas.microsoft.com/office/drawing/2014/main" id="{5108F256-C685-69EA-A4F7-1577F644FB41}"/>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l="52809" t="23595" r="3371" b="45087"/>
          <a:stretch>
            <a:fillRect/>
          </a:stretch>
        </p:blipFill>
        <p:spPr bwMode="auto">
          <a:xfrm>
            <a:off x="6705600" y="6351588"/>
            <a:ext cx="990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5" descr="incendie camion a7 portesles v_0007">
            <a:extLst>
              <a:ext uri="{FF2B5EF4-FFF2-40B4-BE49-F238E27FC236}">
                <a16:creationId xmlns:a16="http://schemas.microsoft.com/office/drawing/2014/main" id="{F81316AB-9AEA-ECB6-F821-AAC374931D5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t="30769" r="11539" b="15385"/>
          <a:stretch>
            <a:fillRect/>
          </a:stretch>
        </p:blipFill>
        <p:spPr bwMode="auto">
          <a:xfrm>
            <a:off x="2032000" y="6350000"/>
            <a:ext cx="116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Rectangle 10">
            <a:extLst>
              <a:ext uri="{FF2B5EF4-FFF2-40B4-BE49-F238E27FC236}">
                <a16:creationId xmlns:a16="http://schemas.microsoft.com/office/drawing/2014/main" id="{09B96B1E-3EFC-DDEC-7BB4-499A2964DAB8}"/>
              </a:ext>
            </a:extLst>
          </p:cNvPr>
          <p:cNvSpPr/>
          <p:nvPr userDrawn="1"/>
        </p:nvSpPr>
        <p:spPr bwMode="auto">
          <a:xfrm>
            <a:off x="0" y="6350655"/>
            <a:ext cx="2667000" cy="583545"/>
          </a:xfrm>
          <a:prstGeom prst="rect">
            <a:avLst/>
          </a:prstGeom>
          <a:gradFill flip="none" rotWithShape="1">
            <a:gsLst>
              <a:gs pos="100000">
                <a:srgbClr val="99CCFF">
                  <a:alpha val="0"/>
                </a:srgbClr>
              </a:gs>
              <a:gs pos="39999">
                <a:srgbClr val="85C2FF"/>
              </a:gs>
              <a:gs pos="70000">
                <a:srgbClr val="C4D6EB"/>
              </a:gs>
              <a:gs pos="100000">
                <a:srgbClr val="FFEBFA"/>
              </a:gs>
            </a:gsLst>
            <a:lin ang="21594000" scaled="0"/>
            <a:tileRect/>
          </a:gradFill>
          <a:ln w="9525" cap="flat" cmpd="sng" algn="ctr">
            <a:noFill/>
            <a:prstDash val="solid"/>
            <a:round/>
            <a:headEnd type="none" w="med" len="med"/>
            <a:tailEnd type="none" w="med" len="med"/>
          </a:ln>
          <a:effectLst/>
        </p:spPr>
        <p:txBody>
          <a:bodyPr/>
          <a:lstStyle/>
          <a:p>
            <a:pPr>
              <a:defRPr/>
            </a:pPr>
            <a:endParaRPr lang="fr-FR" sz="900" b="1" dirty="0">
              <a:solidFill>
                <a:schemeClr val="accent3">
                  <a:lumMod val="50000"/>
                </a:schemeClr>
              </a:solidFill>
              <a:latin typeface="Arial Narrow" pitchFamily="34" charset="0"/>
            </a:endParaRPr>
          </a:p>
        </p:txBody>
      </p:sp>
      <p:sp>
        <p:nvSpPr>
          <p:cNvPr id="12" name="ZoneTexte 14">
            <a:extLst>
              <a:ext uri="{FF2B5EF4-FFF2-40B4-BE49-F238E27FC236}">
                <a16:creationId xmlns:a16="http://schemas.microsoft.com/office/drawing/2014/main" id="{EE8A5D68-5227-CD1A-2B9D-47E03C30C6F4}"/>
              </a:ext>
            </a:extLst>
          </p:cNvPr>
          <p:cNvSpPr txBox="1">
            <a:spLocks noChangeArrowheads="1"/>
          </p:cNvSpPr>
          <p:nvPr userDrawn="1"/>
        </p:nvSpPr>
        <p:spPr bwMode="auto">
          <a:xfrm>
            <a:off x="0" y="6357938"/>
            <a:ext cx="3714750" cy="4619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800" dirty="0">
                <a:cs typeface="Arial" panose="020B0604020202020204" pitchFamily="34" charset="0"/>
              </a:rPr>
              <a:t>Service départemental d’incendie et de secours de la Drôme</a:t>
            </a:r>
          </a:p>
          <a:p>
            <a:pPr eaLnBrk="1" hangingPunct="1">
              <a:defRPr/>
            </a:pPr>
            <a:r>
              <a:rPr lang="fr-FR" altLang="fr-FR" sz="800" dirty="0">
                <a:cs typeface="Arial" panose="020B0604020202020204" pitchFamily="34" charset="0"/>
              </a:rPr>
              <a:t>Groupement</a:t>
            </a:r>
          </a:p>
          <a:p>
            <a:pPr eaLnBrk="1" hangingPunct="1">
              <a:defRPr/>
            </a:pPr>
            <a:r>
              <a:rPr lang="fr-FR" altLang="fr-FR" sz="800" dirty="0">
                <a:cs typeface="Arial" panose="020B0604020202020204" pitchFamily="34" charset="0"/>
              </a:rPr>
              <a:t>Service</a:t>
            </a:r>
          </a:p>
        </p:txBody>
      </p:sp>
    </p:spTree>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amerle\OneDrive%20-%20S.D.I.S.%2026\Bureau\NI%20Pr&#233;cisions%20sur%20gestes%20th&#233;rapeutiques%20loi%20Matra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3FB1E-E5D4-9AE5-9C8B-673B4B779531}"/>
              </a:ext>
            </a:extLst>
          </p:cNvPr>
          <p:cNvSpPr>
            <a:spLocks noGrp="1"/>
          </p:cNvSpPr>
          <p:nvPr>
            <p:ph type="title"/>
          </p:nvPr>
        </p:nvSpPr>
        <p:spPr>
          <a:xfrm>
            <a:off x="401053" y="1828800"/>
            <a:ext cx="8229600" cy="1143000"/>
          </a:xfrm>
        </p:spPr>
        <p:txBody>
          <a:bodyPr/>
          <a:lstStyle/>
          <a:p>
            <a:r>
              <a:rPr lang="fr-FR" sz="6600" b="1" dirty="0"/>
              <a:t>FMPA SSUAP EM</a:t>
            </a:r>
            <a:br>
              <a:rPr lang="fr-FR" sz="6600" b="1" dirty="0"/>
            </a:br>
            <a:r>
              <a:rPr lang="fr-FR" sz="6600" b="1" dirty="0"/>
              <a:t>2026</a:t>
            </a:r>
          </a:p>
        </p:txBody>
      </p:sp>
      <p:sp>
        <p:nvSpPr>
          <p:cNvPr id="6" name="ZoneTexte 5">
            <a:extLst>
              <a:ext uri="{FF2B5EF4-FFF2-40B4-BE49-F238E27FC236}">
                <a16:creationId xmlns:a16="http://schemas.microsoft.com/office/drawing/2014/main" id="{03CC2082-AE4B-6C23-1A4E-FBCB3BB42296}"/>
              </a:ext>
            </a:extLst>
          </p:cNvPr>
          <p:cNvSpPr txBox="1"/>
          <p:nvPr/>
        </p:nvSpPr>
        <p:spPr>
          <a:xfrm>
            <a:off x="1770648" y="5638800"/>
            <a:ext cx="5490410" cy="246221"/>
          </a:xfrm>
          <a:prstGeom prst="rect">
            <a:avLst/>
          </a:prstGeom>
          <a:noFill/>
        </p:spPr>
        <p:txBody>
          <a:bodyPr wrap="square">
            <a:spAutoFit/>
          </a:bodyPr>
          <a:lstStyle/>
          <a:p>
            <a:pPr algn="ctr"/>
            <a:r>
              <a:rPr lang="fr-FR" altLang="fr-FR" sz="1000" i="1" dirty="0"/>
              <a:t>Mise à jour : le 11/02/2026 </a:t>
            </a:r>
            <a:r>
              <a:rPr lang="fr-FR" altLang="fr-FR" sz="1000" i="1" dirty="0" err="1"/>
              <a:t>Ltn</a:t>
            </a:r>
            <a:r>
              <a:rPr lang="fr-FR" altLang="fr-FR" sz="1000" i="1" dirty="0"/>
              <a:t> A. MERLE</a:t>
            </a:r>
          </a:p>
        </p:txBody>
      </p:sp>
      <p:sp>
        <p:nvSpPr>
          <p:cNvPr id="3" name="ZoneTexte 2">
            <a:extLst>
              <a:ext uri="{FF2B5EF4-FFF2-40B4-BE49-F238E27FC236}">
                <a16:creationId xmlns:a16="http://schemas.microsoft.com/office/drawing/2014/main" id="{0EF81772-D8A0-0E34-4A4A-F9912BC6E71A}"/>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pPr marL="342900" indent="-342900">
              <a:buAutoNum type="arabicPeriod"/>
            </a:pPr>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330768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F5B881A-5EE5-21C1-1B07-A0174F3ACB74}"/>
              </a:ext>
            </a:extLst>
          </p:cNvPr>
          <p:cNvSpPr>
            <a:spLocks noGrp="1"/>
          </p:cNvSpPr>
          <p:nvPr>
            <p:ph idx="1"/>
          </p:nvPr>
        </p:nvSpPr>
        <p:spPr>
          <a:xfrm>
            <a:off x="304800" y="685800"/>
            <a:ext cx="8397875" cy="1828800"/>
          </a:xfrm>
        </p:spPr>
        <p:txBody>
          <a:bodyPr/>
          <a:lstStyle/>
          <a:p>
            <a:pPr marL="0" indent="0">
              <a:buFontTx/>
              <a:buNone/>
              <a:defRPr/>
            </a:pPr>
            <a:endParaRPr lang="fr-FR" sz="1800" dirty="0"/>
          </a:p>
          <a:p>
            <a:pPr marL="0" indent="0" algn="just">
              <a:buFontTx/>
              <a:buNone/>
              <a:defRPr/>
            </a:pPr>
            <a:r>
              <a:rPr lang="fr-FR" sz="1800" dirty="0"/>
              <a:t>En 2026 :</a:t>
            </a:r>
          </a:p>
          <a:p>
            <a:pPr marL="0" indent="0" algn="just">
              <a:buFontTx/>
              <a:buNone/>
              <a:defRPr/>
            </a:pPr>
            <a:r>
              <a:rPr lang="fr-FR" sz="1800" dirty="0"/>
              <a:t>	- administration de produit médicamenteux par aérosol sur la crise d’asthme (TERBUTALINE et IPRATROPIUM, dans certains VSSSUAP (non connus à ce jour))</a:t>
            </a:r>
          </a:p>
          <a:p>
            <a:pPr marL="0" indent="0">
              <a:buFontTx/>
              <a:buNone/>
              <a:defRPr/>
            </a:pPr>
            <a:endParaRPr lang="fr-FR" sz="1800" dirty="0"/>
          </a:p>
          <a:p>
            <a:pPr marL="0" indent="0">
              <a:buFontTx/>
              <a:buNone/>
              <a:defRPr/>
            </a:pPr>
            <a:endParaRPr lang="fr-FR" sz="1800" dirty="0"/>
          </a:p>
        </p:txBody>
      </p:sp>
      <p:pic>
        <p:nvPicPr>
          <p:cNvPr id="5" name="Image 3" descr="Une image contenant Panneau de signalisation, signe&#10;&#10;Le contenu généré par l’IA peut être incorrect.">
            <a:extLst>
              <a:ext uri="{FF2B5EF4-FFF2-40B4-BE49-F238E27FC236}">
                <a16:creationId xmlns:a16="http://schemas.microsoft.com/office/drawing/2014/main" id="{C087C162-7A87-B98D-D6C2-8172619DC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7" y="2819400"/>
            <a:ext cx="990600" cy="8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2">
            <a:extLst>
              <a:ext uri="{FF2B5EF4-FFF2-40B4-BE49-F238E27FC236}">
                <a16:creationId xmlns:a16="http://schemas.microsoft.com/office/drawing/2014/main" id="{1A258534-4852-22AB-34E2-67957AB77331}"/>
              </a:ext>
            </a:extLst>
          </p:cNvPr>
          <p:cNvSpPr txBox="1">
            <a:spLocks/>
          </p:cNvSpPr>
          <p:nvPr/>
        </p:nvSpPr>
        <p:spPr>
          <a:xfrm>
            <a:off x="304799" y="2078115"/>
            <a:ext cx="8397875"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defRPr/>
            </a:pPr>
            <a:endParaRPr lang="fr-FR" sz="1800" kern="0" dirty="0"/>
          </a:p>
          <a:p>
            <a:pPr marL="0" indent="0" algn="just">
              <a:buFontTx/>
              <a:buNone/>
              <a:defRPr/>
            </a:pPr>
            <a:r>
              <a:rPr lang="fr-FR" sz="1800" kern="0" dirty="0"/>
              <a:t>Bien que vu lors de la séquence de FMPA « crise d’asthme », il s’agit d’un nouveau </a:t>
            </a:r>
            <a:r>
              <a:rPr lang="fr-FR" sz="1800" b="1" kern="0" dirty="0"/>
              <a:t>geste de soin.</a:t>
            </a:r>
          </a:p>
          <a:p>
            <a:pPr marL="0" indent="0" algn="just">
              <a:buFontTx/>
              <a:buNone/>
              <a:defRPr/>
            </a:pPr>
            <a:endParaRPr lang="fr-FR" sz="1800" b="1" kern="0" dirty="0"/>
          </a:p>
          <a:p>
            <a:pPr marL="0" indent="0">
              <a:buFontTx/>
              <a:buNone/>
              <a:defRPr/>
            </a:pPr>
            <a:endParaRPr lang="fr-FR" sz="1800" kern="0" dirty="0"/>
          </a:p>
          <a:p>
            <a:pPr marL="0" indent="0">
              <a:buFontTx/>
              <a:buNone/>
              <a:defRPr/>
            </a:pPr>
            <a:endParaRPr lang="fr-FR" sz="1800" kern="0" dirty="0"/>
          </a:p>
        </p:txBody>
      </p:sp>
      <p:sp>
        <p:nvSpPr>
          <p:cNvPr id="3" name="Espace réservé du contenu 2">
            <a:extLst>
              <a:ext uri="{FF2B5EF4-FFF2-40B4-BE49-F238E27FC236}">
                <a16:creationId xmlns:a16="http://schemas.microsoft.com/office/drawing/2014/main" id="{D8A1AA0D-476E-9139-531A-523968174CBC}"/>
              </a:ext>
            </a:extLst>
          </p:cNvPr>
          <p:cNvSpPr txBox="1">
            <a:spLocks/>
          </p:cNvSpPr>
          <p:nvPr/>
        </p:nvSpPr>
        <p:spPr>
          <a:xfrm>
            <a:off x="284671" y="3737075"/>
            <a:ext cx="8397875"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r>
              <a:rPr lang="fr-FR" sz="1800" b="1" kern="0" dirty="0"/>
              <a:t>La formation doit donc être dispensée en présence</a:t>
            </a:r>
            <a:r>
              <a:rPr lang="fr-FR" sz="1800" kern="0" dirty="0"/>
              <a:t> </a:t>
            </a:r>
            <a:r>
              <a:rPr lang="fr-FR" sz="1800" b="1" kern="0" dirty="0"/>
              <a:t>d’un membre de la sous-direction santé</a:t>
            </a:r>
            <a:r>
              <a:rPr lang="fr-FR" sz="1800" kern="0" dirty="0"/>
              <a:t> qui</a:t>
            </a:r>
            <a:r>
              <a:rPr lang="fr-FR" sz="1800" kern="0" dirty="0">
                <a:solidFill>
                  <a:srgbClr val="FF0000"/>
                </a:solidFill>
              </a:rPr>
              <a:t> </a:t>
            </a:r>
            <a:r>
              <a:rPr lang="fr-FR" sz="1800" kern="0" dirty="0"/>
              <a:t>s’assurera de la </a:t>
            </a:r>
            <a:r>
              <a:rPr lang="fr-FR" sz="1800" u="sng" kern="0" dirty="0"/>
              <a:t>signature</a:t>
            </a:r>
            <a:r>
              <a:rPr lang="fr-FR" sz="1800" kern="0" dirty="0"/>
              <a:t> et de la </a:t>
            </a:r>
            <a:r>
              <a:rPr lang="fr-FR" sz="1800" u="sng" kern="0" dirty="0"/>
              <a:t>transmission</a:t>
            </a:r>
            <a:r>
              <a:rPr lang="fr-FR" sz="1800" kern="0" dirty="0"/>
              <a:t> de la fiche de présence spéciale SDS au secrétariat SDS à l’issue de chaque formation.</a:t>
            </a:r>
          </a:p>
          <a:p>
            <a:pPr marL="0" indent="0" algn="just">
              <a:buFontTx/>
              <a:buNone/>
              <a:defRPr/>
            </a:pPr>
            <a:endParaRPr lang="fr-FR" sz="1800" kern="0" dirty="0"/>
          </a:p>
          <a:p>
            <a:pPr marL="0" indent="0">
              <a:buFontTx/>
              <a:buNone/>
              <a:defRPr/>
            </a:pPr>
            <a:endParaRPr lang="fr-FR" sz="1800" kern="0" dirty="0"/>
          </a:p>
        </p:txBody>
      </p:sp>
      <p:sp>
        <p:nvSpPr>
          <p:cNvPr id="6" name="Espace réservé du contenu 2">
            <a:extLst>
              <a:ext uri="{FF2B5EF4-FFF2-40B4-BE49-F238E27FC236}">
                <a16:creationId xmlns:a16="http://schemas.microsoft.com/office/drawing/2014/main" id="{DE15D710-3859-8FF9-DEDE-B961AFBEA4D3}"/>
              </a:ext>
            </a:extLst>
          </p:cNvPr>
          <p:cNvSpPr txBox="1">
            <a:spLocks/>
          </p:cNvSpPr>
          <p:nvPr/>
        </p:nvSpPr>
        <p:spPr>
          <a:xfrm>
            <a:off x="253041" y="5257800"/>
            <a:ext cx="8397875" cy="6890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r>
              <a:rPr lang="fr-FR" sz="1800" kern="0" dirty="0"/>
              <a:t>La fiche de présence FMPA habituelle est elle de la responsabilité du FF CEF ou du FPSE (procédure habituelle).</a:t>
            </a:r>
          </a:p>
          <a:p>
            <a:pPr marL="0" indent="0">
              <a:buFontTx/>
              <a:buNone/>
              <a:defRPr/>
            </a:pPr>
            <a:endParaRPr lang="fr-FR" sz="1800" kern="0" dirty="0"/>
          </a:p>
          <a:p>
            <a:pPr marL="0" indent="0">
              <a:buFontTx/>
              <a:buNone/>
              <a:defRPr/>
            </a:pPr>
            <a:endParaRPr lang="fr-FR" sz="1800" kern="0" dirty="0"/>
          </a:p>
        </p:txBody>
      </p:sp>
      <p:sp>
        <p:nvSpPr>
          <p:cNvPr id="7" name="ZoneTexte 6">
            <a:extLst>
              <a:ext uri="{FF2B5EF4-FFF2-40B4-BE49-F238E27FC236}">
                <a16:creationId xmlns:a16="http://schemas.microsoft.com/office/drawing/2014/main" id="{4A1CE137-D4F8-AEC5-E814-277F3C6C4592}"/>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     	</a:t>
            </a:r>
            <a:r>
              <a:rPr lang="fr-FR" sz="800" b="1"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42305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B40D47AB-38E7-63C8-8E78-C1A61B4D2858}"/>
              </a:ext>
            </a:extLst>
          </p:cNvPr>
          <p:cNvSpPr>
            <a:spLocks noGrp="1" noChangeArrowheads="1"/>
          </p:cNvSpPr>
          <p:nvPr>
            <p:ph idx="1"/>
          </p:nvPr>
        </p:nvSpPr>
        <p:spPr bwMode="auto">
          <a:xfrm>
            <a:off x="533400" y="-15240"/>
            <a:ext cx="8229600" cy="4282440"/>
          </a:xfrm>
        </p:spPr>
        <p:txBody>
          <a:bodyPr vert="horz" wrap="square" lIns="91440" tIns="45720" rIns="91440" bIns="45720" numCol="1" anchor="t" anchorCtr="0" compatLnSpc="1">
            <a:prstTxWarp prst="textNoShape">
              <a:avLst/>
            </a:prstTxWarp>
          </a:bodyPr>
          <a:lstStyle/>
          <a:p>
            <a:pPr marL="0" indent="0" algn="ctr">
              <a:buFontTx/>
              <a:buNone/>
              <a:defRPr/>
            </a:pPr>
            <a:r>
              <a:rPr lang="fr-FR" altLang="fr-FR" sz="2800" b="1" dirty="0"/>
              <a:t>3. Matériels OPS</a:t>
            </a:r>
          </a:p>
          <a:p>
            <a:pPr marL="0" indent="0" algn="ctr">
              <a:buFontTx/>
              <a:buNone/>
              <a:defRPr/>
            </a:pPr>
            <a:endParaRPr lang="fr-FR" altLang="fr-FR" sz="2800" b="1" dirty="0"/>
          </a:p>
          <a:p>
            <a:pPr marL="0" indent="0" algn="just">
              <a:buFontTx/>
              <a:buNone/>
              <a:defRPr/>
            </a:pPr>
            <a:r>
              <a:rPr lang="fr-FR" altLang="fr-FR" sz="1800" dirty="0"/>
              <a:t>Suite à </a:t>
            </a:r>
            <a:r>
              <a:rPr lang="fr-FR" altLang="fr-FR" sz="1800" b="1" dirty="0"/>
              <a:t>l’uniformisation des matériels médico-secouristes entre SDIS 26 et 07</a:t>
            </a:r>
            <a:r>
              <a:rPr lang="fr-FR" altLang="fr-FR" sz="1800" dirty="0"/>
              <a:t> (PUI bientôt commune au POUZIN), distribution progressive par la SDS de :</a:t>
            </a:r>
          </a:p>
          <a:p>
            <a:pPr marL="0" indent="0" algn="just">
              <a:buFontTx/>
              <a:buNone/>
              <a:defRPr/>
            </a:pPr>
            <a:endParaRPr lang="fr-FR" altLang="fr-FR" sz="1800" dirty="0"/>
          </a:p>
          <a:p>
            <a:pPr algn="just">
              <a:buFont typeface="Calibri" panose="020F0502020204030204" pitchFamily="34" charset="0"/>
              <a:buChar char="-"/>
              <a:defRPr/>
            </a:pPr>
            <a:r>
              <a:rPr lang="fr-FR" sz="1600" dirty="0">
                <a:latin typeface="+mj-lt"/>
                <a:ea typeface="Times New Roman" panose="02020603050405020304" pitchFamily="18" charset="0"/>
                <a:cs typeface="Calibri" panose="020F0502020204030204" pitchFamily="34" charset="0"/>
              </a:rPr>
              <a:t>Sparadrap renforcé (pour pansement 3 côtés)</a:t>
            </a:r>
          </a:p>
          <a:p>
            <a:pPr algn="just">
              <a:buFont typeface="Calibri" panose="020F0502020204030204" pitchFamily="34" charset="0"/>
              <a:buChar char="-"/>
              <a:defRPr/>
            </a:pPr>
            <a:r>
              <a:rPr lang="fr-FR" sz="1600" dirty="0">
                <a:solidFill>
                  <a:srgbClr val="0070C0"/>
                </a:solidFill>
                <a:latin typeface="+mj-lt"/>
                <a:ea typeface="Times New Roman" panose="02020603050405020304" pitchFamily="18" charset="0"/>
                <a:cs typeface="Calibri" panose="020F0502020204030204" pitchFamily="34" charset="0"/>
              </a:rPr>
              <a:t>Insufflateur nouveau-né </a:t>
            </a:r>
            <a:r>
              <a:rPr lang="fr-FR" sz="1600" dirty="0">
                <a:latin typeface="+mj-lt"/>
                <a:ea typeface="Times New Roman" panose="02020603050405020304" pitchFamily="18" charset="0"/>
                <a:cs typeface="Calibri" panose="020F0502020204030204" pitchFamily="34" charset="0"/>
              </a:rPr>
              <a:t>(ce qui porte à 3 nos types d’insufflateurs : adulte/</a:t>
            </a:r>
            <a:r>
              <a:rPr lang="fr-FR" sz="1600" dirty="0" err="1">
                <a:latin typeface="+mj-lt"/>
                <a:ea typeface="Times New Roman" panose="02020603050405020304" pitchFamily="18" charset="0"/>
                <a:cs typeface="Calibri" panose="020F0502020204030204" pitchFamily="34" charset="0"/>
              </a:rPr>
              <a:t>pédiatric</a:t>
            </a:r>
            <a:r>
              <a:rPr lang="fr-FR" sz="1600" dirty="0">
                <a:latin typeface="+mj-lt"/>
                <a:ea typeface="Times New Roman" panose="02020603050405020304" pitchFamily="18" charset="0"/>
                <a:cs typeface="Calibri" panose="020F0502020204030204" pitchFamily="34" charset="0"/>
              </a:rPr>
              <a:t>/infant)</a:t>
            </a:r>
          </a:p>
          <a:p>
            <a:pPr algn="just">
              <a:buFont typeface="Calibri" panose="020F0502020204030204" pitchFamily="34" charset="0"/>
              <a:buChar char="-"/>
              <a:defRPr/>
            </a:pPr>
            <a:r>
              <a:rPr lang="fr-FR" sz="1600" dirty="0">
                <a:solidFill>
                  <a:srgbClr val="0070C0"/>
                </a:solidFill>
                <a:latin typeface="+mj-lt"/>
                <a:ea typeface="Calibri" panose="020F0502020204030204" pitchFamily="34" charset="0"/>
                <a:cs typeface="Calibri" panose="020F0502020204030204" pitchFamily="34" charset="0"/>
              </a:rPr>
              <a:t>Lunettes à O2</a:t>
            </a:r>
          </a:p>
          <a:p>
            <a:pPr algn="just">
              <a:buFont typeface="Calibri" panose="020F0502020204030204" pitchFamily="34" charset="0"/>
              <a:buChar char="-"/>
              <a:defRPr/>
            </a:pPr>
            <a:r>
              <a:rPr lang="fr-FR" sz="1600" dirty="0">
                <a:latin typeface="+mj-lt"/>
                <a:ea typeface="Calibri" panose="020F0502020204030204" pitchFamily="34" charset="0"/>
                <a:cs typeface="Calibri" panose="020F0502020204030204" pitchFamily="34" charset="0"/>
              </a:rPr>
              <a:t>Pompe à dépression (type seringue)</a:t>
            </a:r>
          </a:p>
          <a:p>
            <a:pPr algn="just">
              <a:buFont typeface="Calibri" panose="020F0502020204030204" pitchFamily="34" charset="0"/>
              <a:buChar char="-"/>
              <a:defRPr/>
            </a:pPr>
            <a:r>
              <a:rPr lang="fr-FR" sz="1600" dirty="0">
                <a:latin typeface="+mj-lt"/>
                <a:ea typeface="Calibri" panose="020F0502020204030204" pitchFamily="34" charset="0"/>
                <a:cs typeface="Calibri" panose="020F0502020204030204" pitchFamily="34" charset="0"/>
              </a:rPr>
              <a:t>2</a:t>
            </a:r>
            <a:r>
              <a:rPr lang="fr-FR" sz="1600" baseline="30000" dirty="0">
                <a:latin typeface="+mj-lt"/>
                <a:ea typeface="Calibri" panose="020F0502020204030204" pitchFamily="34" charset="0"/>
                <a:cs typeface="Calibri" panose="020F0502020204030204" pitchFamily="34" charset="0"/>
              </a:rPr>
              <a:t>ème</a:t>
            </a:r>
            <a:r>
              <a:rPr lang="fr-FR" sz="1600" dirty="0">
                <a:latin typeface="+mj-lt"/>
                <a:ea typeface="Calibri" panose="020F0502020204030204" pitchFamily="34" charset="0"/>
                <a:cs typeface="Calibri" panose="020F0502020204030204" pitchFamily="34" charset="0"/>
              </a:rPr>
              <a:t> capteur oxymètre pédiatrique autocollant (3 à 20kg et 10 à 50kg)</a:t>
            </a:r>
          </a:p>
          <a:p>
            <a:pPr algn="just">
              <a:buFont typeface="Calibri" panose="020F0502020204030204" pitchFamily="34" charset="0"/>
              <a:buChar char="-"/>
              <a:defRPr/>
            </a:pPr>
            <a:r>
              <a:rPr lang="fr-FR" sz="1600" dirty="0">
                <a:latin typeface="+mj-lt"/>
                <a:ea typeface="Calibri" panose="020F0502020204030204" pitchFamily="34" charset="0"/>
                <a:cs typeface="Calibri" panose="020F0502020204030204" pitchFamily="34" charset="0"/>
              </a:rPr>
              <a:t>Découpe vêtements de marque S-CUT</a:t>
            </a:r>
          </a:p>
          <a:p>
            <a:pPr algn="just">
              <a:buFont typeface="Calibri" panose="020F0502020204030204" pitchFamily="34" charset="0"/>
              <a:buChar char="-"/>
              <a:defRPr/>
            </a:pPr>
            <a:r>
              <a:rPr lang="fr-FR" sz="1600" dirty="0">
                <a:latin typeface="+mj-lt"/>
                <a:ea typeface="Calibri" panose="020F0502020204030204" pitchFamily="34" charset="0"/>
                <a:cs typeface="Calibri" panose="020F0502020204030204" pitchFamily="34" charset="0"/>
              </a:rPr>
              <a:t>Lampe stylo pour pupilles</a:t>
            </a:r>
          </a:p>
          <a:p>
            <a:pPr marL="0" indent="0" algn="just">
              <a:buNone/>
              <a:defRPr/>
            </a:pPr>
            <a:endParaRPr lang="fr-FR" sz="1800" dirty="0">
              <a:latin typeface="+mj-lt"/>
              <a:ea typeface="Calibri" panose="020F0502020204030204" pitchFamily="34" charset="0"/>
              <a:cs typeface="Calibri" panose="020F0502020204030204" pitchFamily="34" charset="0"/>
            </a:endParaRPr>
          </a:p>
          <a:p>
            <a:pPr marL="0" indent="0" algn="just">
              <a:buFontTx/>
              <a:buNone/>
              <a:defRPr/>
            </a:pPr>
            <a:endParaRPr lang="fr-FR" altLang="fr-FR" sz="2000" dirty="0"/>
          </a:p>
        </p:txBody>
      </p:sp>
      <p:sp>
        <p:nvSpPr>
          <p:cNvPr id="2" name="Espace réservé du contenu 2">
            <a:extLst>
              <a:ext uri="{FF2B5EF4-FFF2-40B4-BE49-F238E27FC236}">
                <a16:creationId xmlns:a16="http://schemas.microsoft.com/office/drawing/2014/main" id="{46CDF774-161D-D3C1-D8AA-5790A9F85532}"/>
              </a:ext>
            </a:extLst>
          </p:cNvPr>
          <p:cNvSpPr txBox="1">
            <a:spLocks noChangeArrowheads="1"/>
          </p:cNvSpPr>
          <p:nvPr/>
        </p:nvSpPr>
        <p:spPr bwMode="auto">
          <a:xfrm>
            <a:off x="228600" y="4495800"/>
            <a:ext cx="8229600" cy="16764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r>
              <a:rPr lang="fr-FR" sz="1800" kern="0" dirty="0">
                <a:latin typeface="+mj-lt"/>
                <a:ea typeface="Calibri" panose="020F0502020204030204" pitchFamily="34" charset="0"/>
                <a:cs typeface="Calibri" panose="020F0502020204030204" pitchFamily="34" charset="0"/>
              </a:rPr>
              <a:t>Des « fiches matériels » ont été proposées à la SDS par des FF CEF et devraient bientôt accompagner les matériels livrés.</a:t>
            </a:r>
          </a:p>
          <a:p>
            <a:pPr marL="0" indent="0" algn="just">
              <a:buFontTx/>
              <a:buNone/>
              <a:defRPr/>
            </a:pPr>
            <a:endParaRPr lang="fr-FR" sz="1800" kern="0" dirty="0">
              <a:latin typeface="+mj-lt"/>
              <a:ea typeface="Calibri" panose="020F0502020204030204" pitchFamily="34" charset="0"/>
              <a:cs typeface="Calibri" panose="020F0502020204030204" pitchFamily="34" charset="0"/>
            </a:endParaRPr>
          </a:p>
          <a:p>
            <a:pPr marL="0" indent="0" algn="just">
              <a:buFontTx/>
              <a:buNone/>
              <a:defRPr/>
            </a:pPr>
            <a:r>
              <a:rPr lang="fr-FR" sz="1800" kern="0" dirty="0">
                <a:latin typeface="+mj-lt"/>
                <a:ea typeface="Calibri" panose="020F0502020204030204" pitchFamily="34" charset="0"/>
                <a:cs typeface="Calibri" panose="020F0502020204030204" pitchFamily="34" charset="0"/>
              </a:rPr>
              <a:t>Renouvellement du parc DSA GPT NORD et SUD par DSA de marque SCHILLER (GFS non concerté pour faire une fiche matériel).</a:t>
            </a:r>
          </a:p>
          <a:p>
            <a:pPr marL="0" indent="0" algn="just">
              <a:buFontTx/>
              <a:buNone/>
              <a:defRPr/>
            </a:pPr>
            <a:endParaRPr lang="fr-FR" altLang="fr-FR" sz="2000" kern="0" dirty="0"/>
          </a:p>
        </p:txBody>
      </p:sp>
      <p:sp>
        <p:nvSpPr>
          <p:cNvPr id="3" name="ZoneTexte 2">
            <a:extLst>
              <a:ext uri="{FF2B5EF4-FFF2-40B4-BE49-F238E27FC236}">
                <a16:creationId xmlns:a16="http://schemas.microsoft.com/office/drawing/2014/main" id="{25881600-9B8E-12DF-1095-0816D48A26CA}"/>
              </a:ext>
            </a:extLst>
          </p:cNvPr>
          <p:cNvSpPr txBox="1"/>
          <p:nvPr/>
        </p:nvSpPr>
        <p:spPr>
          <a:xfrm>
            <a:off x="7391400" y="76200"/>
            <a:ext cx="1725283"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GDS</a:t>
            </a:r>
          </a:p>
          <a:p>
            <a:pPr marL="342900" indent="-342900">
              <a:buAutoNum type="arabicPeriod"/>
            </a:pPr>
            <a:r>
              <a:rPr lang="fr-FR" sz="800" b="1" dirty="0"/>
              <a:t>      Matériel opérationnel</a:t>
            </a:r>
          </a:p>
          <a:p>
            <a:pPr marL="342900" indent="-342900">
              <a:buAutoNum type="arabicPeriod"/>
            </a:pPr>
            <a:r>
              <a:rPr lang="fr-FR" sz="800" dirty="0"/>
              <a:t>Organisation GFS</a:t>
            </a:r>
          </a:p>
          <a:p>
            <a:pPr marL="342900" indent="-342900">
              <a:buAutoNum type="arabicPeriod"/>
            </a:pPr>
            <a:endParaRPr lang="fr-FR" sz="800" dirty="0"/>
          </a:p>
          <a:p>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25239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D1CC94C-E18A-D92D-F6F9-8B420EA8081E}"/>
              </a:ext>
            </a:extLst>
          </p:cNvPr>
          <p:cNvSpPr txBox="1">
            <a:spLocks noChangeArrowheads="1"/>
          </p:cNvSpPr>
          <p:nvPr/>
        </p:nvSpPr>
        <p:spPr bwMode="auto">
          <a:xfrm>
            <a:off x="381000" y="304800"/>
            <a:ext cx="8229600" cy="609600"/>
          </a:xfrm>
          <a:prstGeom prst="rect">
            <a:avLst/>
          </a:prstGeom>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fr-FR" altLang="fr-FR" sz="3200" b="1" kern="0" dirty="0">
                <a:latin typeface="+mn-lt"/>
              </a:rPr>
              <a:t>4. Organisation GFS 2026</a:t>
            </a:r>
          </a:p>
          <a:p>
            <a:pPr>
              <a:defRPr/>
            </a:pPr>
            <a:r>
              <a:rPr lang="fr-FR" altLang="fr-FR" sz="3200" b="1" kern="0" dirty="0">
                <a:latin typeface="+mn-lt"/>
              </a:rPr>
              <a:t>Section SSUAP</a:t>
            </a:r>
          </a:p>
        </p:txBody>
      </p:sp>
      <p:sp>
        <p:nvSpPr>
          <p:cNvPr id="5" name="Espace réservé du contenu 2">
            <a:extLst>
              <a:ext uri="{FF2B5EF4-FFF2-40B4-BE49-F238E27FC236}">
                <a16:creationId xmlns:a16="http://schemas.microsoft.com/office/drawing/2014/main" id="{20E44D83-C2A5-B4DB-E346-A148E697D44A}"/>
              </a:ext>
            </a:extLst>
          </p:cNvPr>
          <p:cNvSpPr txBox="1">
            <a:spLocks noChangeArrowheads="1"/>
          </p:cNvSpPr>
          <p:nvPr/>
        </p:nvSpPr>
        <p:spPr bwMode="auto">
          <a:xfrm>
            <a:off x="381000" y="1219200"/>
            <a:ext cx="8382000" cy="12192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endParaRPr lang="fr-FR" altLang="fr-FR" sz="2000" kern="0" dirty="0">
              <a:cs typeface="Calibri" panose="020F0502020204030204" pitchFamily="34" charset="0"/>
            </a:endParaRPr>
          </a:p>
          <a:p>
            <a:pPr algn="just">
              <a:buFontTx/>
              <a:buChar char="-"/>
              <a:defRPr/>
            </a:pPr>
            <a:r>
              <a:rPr lang="fr-FR" altLang="fr-FR" sz="1800" kern="0" dirty="0">
                <a:cs typeface="Calibri" panose="020F0502020204030204" pitchFamily="34" charset="0"/>
              </a:rPr>
              <a:t>Départ du </a:t>
            </a:r>
            <a:r>
              <a:rPr lang="fr-FR" altLang="fr-FR" sz="1800" kern="0" dirty="0" err="1">
                <a:cs typeface="Calibri" panose="020F0502020204030204" pitchFamily="34" charset="0"/>
              </a:rPr>
              <a:t>Ltn</a:t>
            </a:r>
            <a:r>
              <a:rPr lang="fr-FR" altLang="fr-FR" sz="1800" kern="0" dirty="0">
                <a:cs typeface="Calibri" panose="020F0502020204030204" pitchFamily="34" charset="0"/>
              </a:rPr>
              <a:t> Philippe Leblanc, remplacé par la </a:t>
            </a:r>
            <a:r>
              <a:rPr lang="fr-FR" altLang="fr-FR" sz="1800" kern="0" dirty="0" err="1">
                <a:cs typeface="Calibri" panose="020F0502020204030204" pitchFamily="34" charset="0"/>
              </a:rPr>
              <a:t>Ltn</a:t>
            </a:r>
            <a:r>
              <a:rPr lang="fr-FR" altLang="fr-FR" sz="1800" kern="0" dirty="0">
                <a:cs typeface="Calibri" panose="020F0502020204030204" pitchFamily="34" charset="0"/>
              </a:rPr>
              <a:t> Anaïs MERLE, en charge des formations CA SR, CA SSUAP, PICF, PAE FPSE</a:t>
            </a:r>
          </a:p>
          <a:p>
            <a:pPr marL="0" indent="0" algn="just">
              <a:buNone/>
              <a:defRPr/>
            </a:pPr>
            <a:endParaRPr lang="fr-FR" altLang="fr-FR" sz="1800" kern="0" dirty="0">
              <a:cs typeface="Calibri" panose="020F0502020204030204" pitchFamily="34" charset="0"/>
            </a:endParaRPr>
          </a:p>
          <a:p>
            <a:pPr marL="0" indent="0" algn="just">
              <a:buNone/>
              <a:defRPr/>
            </a:pPr>
            <a:endParaRPr lang="fr-FR" altLang="fr-FR" sz="2000" kern="0" dirty="0">
              <a:cs typeface="Calibri" panose="020F0502020204030204" pitchFamily="34" charset="0"/>
            </a:endParaRPr>
          </a:p>
        </p:txBody>
      </p:sp>
      <p:sp>
        <p:nvSpPr>
          <p:cNvPr id="2" name="Espace réservé du contenu 2">
            <a:extLst>
              <a:ext uri="{FF2B5EF4-FFF2-40B4-BE49-F238E27FC236}">
                <a16:creationId xmlns:a16="http://schemas.microsoft.com/office/drawing/2014/main" id="{8C43CE51-4092-9D52-9922-637AF616BD5C}"/>
              </a:ext>
            </a:extLst>
          </p:cNvPr>
          <p:cNvSpPr txBox="1">
            <a:spLocks noChangeArrowheads="1"/>
          </p:cNvSpPr>
          <p:nvPr/>
        </p:nvSpPr>
        <p:spPr bwMode="auto">
          <a:xfrm>
            <a:off x="370936" y="2552700"/>
            <a:ext cx="8382000" cy="9906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Tx/>
              <a:buChar char="-"/>
              <a:defRPr/>
            </a:pPr>
            <a:r>
              <a:rPr lang="fr-FR" altLang="fr-FR" sz="1800" kern="0" dirty="0">
                <a:cs typeface="Calibri" panose="020F0502020204030204" pitchFamily="34" charset="0"/>
              </a:rPr>
              <a:t>A/C Gabriel </a:t>
            </a:r>
            <a:r>
              <a:rPr lang="fr-FR" altLang="fr-FR" sz="1800" kern="0" dirty="0" err="1">
                <a:cs typeface="Calibri" panose="020F0502020204030204" pitchFamily="34" charset="0"/>
              </a:rPr>
              <a:t>Hude</a:t>
            </a:r>
            <a:r>
              <a:rPr lang="fr-FR" altLang="fr-FR" sz="1800" kern="0" dirty="0">
                <a:cs typeface="Calibri" panose="020F0502020204030204" pitchFamily="34" charset="0"/>
              </a:rPr>
              <a:t> en charge des formations</a:t>
            </a:r>
            <a:r>
              <a:rPr lang="fr-FR" sz="1800" dirty="0"/>
              <a:t> PSC, FC PSC, EQ PS et EQ SSUAP EDIS, Prévention des Agressions; gestion des 3 VSSUAP GFS et du Matériel Médico-Secouriste (</a:t>
            </a:r>
            <a:r>
              <a:rPr lang="fr-FR" sz="1400" dirty="0"/>
              <a:t>en lien avec logisticien GFS Emmanuel MARTIN</a:t>
            </a:r>
            <a:r>
              <a:rPr lang="fr-FR" sz="1800" dirty="0"/>
              <a:t>)</a:t>
            </a:r>
          </a:p>
          <a:p>
            <a:pPr marL="0" indent="0" algn="just">
              <a:buNone/>
              <a:defRPr/>
            </a:pPr>
            <a:endParaRPr lang="fr-FR" sz="1800" dirty="0"/>
          </a:p>
        </p:txBody>
      </p:sp>
      <p:sp>
        <p:nvSpPr>
          <p:cNvPr id="3" name="Espace réservé du contenu 2">
            <a:extLst>
              <a:ext uri="{FF2B5EF4-FFF2-40B4-BE49-F238E27FC236}">
                <a16:creationId xmlns:a16="http://schemas.microsoft.com/office/drawing/2014/main" id="{C12794A1-E4A4-EAA3-00D1-E2F76BCC9B39}"/>
              </a:ext>
            </a:extLst>
          </p:cNvPr>
          <p:cNvSpPr txBox="1">
            <a:spLocks noChangeArrowheads="1"/>
          </p:cNvSpPr>
          <p:nvPr/>
        </p:nvSpPr>
        <p:spPr bwMode="auto">
          <a:xfrm>
            <a:off x="381000" y="4648200"/>
            <a:ext cx="8382000" cy="10668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defRPr/>
            </a:pPr>
            <a:endParaRPr lang="fr-FR" altLang="fr-FR" sz="1800" kern="0" dirty="0">
              <a:cs typeface="Calibri" panose="020F0502020204030204" pitchFamily="34" charset="0"/>
            </a:endParaRPr>
          </a:p>
          <a:p>
            <a:pPr algn="just">
              <a:buFontTx/>
              <a:buChar char="-"/>
              <a:defRPr/>
            </a:pPr>
            <a:r>
              <a:rPr lang="fr-FR" altLang="fr-FR" sz="1800" kern="0" dirty="0">
                <a:cs typeface="Calibri" panose="020F0502020204030204" pitchFamily="34" charset="0"/>
              </a:rPr>
              <a:t>L’organisation de tous les EQ PS et EQ SSUAP revient aux  groupements territoriaux</a:t>
            </a:r>
          </a:p>
        </p:txBody>
      </p:sp>
      <p:sp>
        <p:nvSpPr>
          <p:cNvPr id="6" name="Espace réservé du contenu 2">
            <a:extLst>
              <a:ext uri="{FF2B5EF4-FFF2-40B4-BE49-F238E27FC236}">
                <a16:creationId xmlns:a16="http://schemas.microsoft.com/office/drawing/2014/main" id="{100738A2-F885-DD37-2436-63A89294936B}"/>
              </a:ext>
            </a:extLst>
          </p:cNvPr>
          <p:cNvSpPr txBox="1">
            <a:spLocks noChangeArrowheads="1"/>
          </p:cNvSpPr>
          <p:nvPr/>
        </p:nvSpPr>
        <p:spPr bwMode="auto">
          <a:xfrm>
            <a:off x="381000" y="3572414"/>
            <a:ext cx="8382000" cy="9906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endParaRPr lang="fr-FR" altLang="fr-FR" sz="1800" kern="0" dirty="0">
              <a:cs typeface="Calibri" panose="020F0502020204030204" pitchFamily="34" charset="0"/>
            </a:endParaRPr>
          </a:p>
          <a:p>
            <a:pPr algn="just">
              <a:buFontTx/>
              <a:buChar char="-"/>
              <a:defRPr/>
            </a:pPr>
            <a:r>
              <a:rPr lang="fr-FR" altLang="fr-FR" sz="1800" kern="0" dirty="0">
                <a:cs typeface="Calibri" panose="020F0502020204030204" pitchFamily="34" charset="0"/>
              </a:rPr>
              <a:t>L’organisation de tous les CA SSUAP et CA SR (dont les EQ/CA SR intégrés) revient au GFS (</a:t>
            </a:r>
            <a:r>
              <a:rPr lang="fr-FR" altLang="fr-FR" sz="1800" kern="0" dirty="0" err="1">
                <a:cs typeface="Calibri" panose="020F0502020204030204" pitchFamily="34" charset="0"/>
              </a:rPr>
              <a:t>Ltn</a:t>
            </a:r>
            <a:r>
              <a:rPr lang="fr-FR" altLang="fr-FR" sz="1800" kern="0" dirty="0">
                <a:cs typeface="Calibri" panose="020F0502020204030204" pitchFamily="34" charset="0"/>
              </a:rPr>
              <a:t> Merle)</a:t>
            </a:r>
          </a:p>
          <a:p>
            <a:pPr algn="just">
              <a:buFontTx/>
              <a:buChar char="-"/>
              <a:defRPr/>
            </a:pPr>
            <a:endParaRPr lang="fr-FR" altLang="fr-FR" sz="2000" kern="0" dirty="0">
              <a:cs typeface="Calibri" panose="020F0502020204030204" pitchFamily="34" charset="0"/>
            </a:endParaRPr>
          </a:p>
        </p:txBody>
      </p:sp>
      <p:sp>
        <p:nvSpPr>
          <p:cNvPr id="7" name="ZoneTexte 6">
            <a:extLst>
              <a:ext uri="{FF2B5EF4-FFF2-40B4-BE49-F238E27FC236}">
                <a16:creationId xmlns:a16="http://schemas.microsoft.com/office/drawing/2014/main" id="{CC2B09B8-5E62-D098-9F7D-74298EB98A74}"/>
              </a:ext>
            </a:extLst>
          </p:cNvPr>
          <p:cNvSpPr txBox="1"/>
          <p:nvPr/>
        </p:nvSpPr>
        <p:spPr>
          <a:xfrm>
            <a:off x="7391400" y="76200"/>
            <a:ext cx="1725283"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GDS</a:t>
            </a:r>
          </a:p>
          <a:p>
            <a:pPr marL="342900" indent="-342900">
              <a:buAutoNum type="arabicPeriod"/>
            </a:pPr>
            <a:r>
              <a:rPr lang="fr-FR" sz="800" dirty="0"/>
              <a:t>Matériel opérationnel</a:t>
            </a:r>
          </a:p>
          <a:p>
            <a:pPr marL="342900" indent="-342900">
              <a:buAutoNum type="arabicPeriod"/>
            </a:pPr>
            <a:r>
              <a:rPr lang="fr-FR" sz="800" dirty="0"/>
              <a:t>           </a:t>
            </a:r>
            <a:r>
              <a:rPr lang="fr-FR" sz="800" b="1" dirty="0"/>
              <a:t>Organisation GFS</a:t>
            </a:r>
          </a:p>
          <a:p>
            <a:pPr marL="342900" indent="-342900">
              <a:buAutoNum type="arabicPeriod"/>
            </a:pPr>
            <a:endParaRPr lang="fr-FR" sz="800" dirty="0"/>
          </a:p>
          <a:p>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377668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FD42E-529D-3CD9-D25E-9FBAF916A3CE}"/>
              </a:ext>
            </a:extLst>
          </p:cNvPr>
          <p:cNvSpPr>
            <a:spLocks noGrp="1"/>
          </p:cNvSpPr>
          <p:nvPr>
            <p:ph type="title"/>
          </p:nvPr>
        </p:nvSpPr>
        <p:spPr>
          <a:xfrm rot="20447611">
            <a:off x="-41025" y="1626650"/>
            <a:ext cx="8229600" cy="1143000"/>
          </a:xfrm>
        </p:spPr>
        <p:txBody>
          <a:bodyPr/>
          <a:lstStyle/>
          <a:p>
            <a:r>
              <a:rPr lang="fr-FR" dirty="0"/>
              <a:t>Merci pour votre attention</a:t>
            </a:r>
          </a:p>
        </p:txBody>
      </p:sp>
      <p:pic>
        <p:nvPicPr>
          <p:cNvPr id="4" name="Image 3" descr="Une image contenant dessin, clipart, dessin humoristique, Dessin animé&#10;&#10;Le contenu généré par l’IA peut être incorrect.">
            <a:extLst>
              <a:ext uri="{FF2B5EF4-FFF2-40B4-BE49-F238E27FC236}">
                <a16:creationId xmlns:a16="http://schemas.microsoft.com/office/drawing/2014/main" id="{9A103577-C74A-79A0-8C1B-BB0F4658E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590800"/>
            <a:ext cx="2133600" cy="2133600"/>
          </a:xfrm>
          <a:prstGeom prst="rect">
            <a:avLst/>
          </a:prstGeom>
        </p:spPr>
      </p:pic>
    </p:spTree>
    <p:extLst>
      <p:ext uri="{BB962C8B-B14F-4D97-AF65-F5344CB8AC3E}">
        <p14:creationId xmlns:p14="http://schemas.microsoft.com/office/powerpoint/2010/main" val="397956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ED4AC0-55B2-9A6C-7BD3-6731F22805BD}"/>
              </a:ext>
            </a:extLst>
          </p:cNvPr>
          <p:cNvSpPr>
            <a:spLocks noGrp="1"/>
          </p:cNvSpPr>
          <p:nvPr>
            <p:ph idx="1"/>
          </p:nvPr>
        </p:nvSpPr>
        <p:spPr>
          <a:xfrm>
            <a:off x="685800" y="152401"/>
            <a:ext cx="8305800" cy="1676399"/>
          </a:xfrm>
        </p:spPr>
        <p:txBody>
          <a:bodyPr/>
          <a:lstStyle/>
          <a:p>
            <a:pPr marL="742950" indent="-742950">
              <a:buAutoNum type="arabicPeriod"/>
            </a:pPr>
            <a:r>
              <a:rPr lang="fr-FR" altLang="fr-FR" sz="4400" b="1" dirty="0">
                <a:latin typeface="+mn-lt"/>
              </a:rPr>
              <a:t>Réglementation nationale</a:t>
            </a:r>
          </a:p>
          <a:p>
            <a:pPr marL="0" indent="0">
              <a:buNone/>
            </a:pPr>
            <a:r>
              <a:rPr lang="fr-FR" altLang="fr-FR" sz="2000" b="1" i="1" dirty="0"/>
              <a:t>RAPPEL de l’arrêté du 21 décembre 2020 relatif à l’organisation de la formation continue dans le domaine des premiers secours</a:t>
            </a:r>
            <a:br>
              <a:rPr lang="fr-FR" altLang="fr-FR" sz="2000" b="1" i="1" dirty="0"/>
            </a:br>
            <a:br>
              <a:rPr lang="fr-FR" altLang="fr-FR" sz="4400" b="1" i="1" dirty="0">
                <a:latin typeface="+mn-lt"/>
              </a:rPr>
            </a:br>
            <a:endParaRPr lang="fr-FR" dirty="0"/>
          </a:p>
        </p:txBody>
      </p:sp>
      <p:pic>
        <p:nvPicPr>
          <p:cNvPr id="4" name="Image 3">
            <a:extLst>
              <a:ext uri="{FF2B5EF4-FFF2-40B4-BE49-F238E27FC236}">
                <a16:creationId xmlns:a16="http://schemas.microsoft.com/office/drawing/2014/main" id="{165C4E32-3246-ABA1-06D8-968569208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367088"/>
            <a:ext cx="85058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475B1440-F7A3-B570-57D3-CD60142EAD30}"/>
              </a:ext>
            </a:extLst>
          </p:cNvPr>
          <p:cNvSpPr txBox="1"/>
          <p:nvPr/>
        </p:nvSpPr>
        <p:spPr>
          <a:xfrm>
            <a:off x="533400" y="1752600"/>
            <a:ext cx="8113295" cy="1754326"/>
          </a:xfrm>
          <a:prstGeom prst="rect">
            <a:avLst/>
          </a:prstGeom>
          <a:noFill/>
        </p:spPr>
        <p:txBody>
          <a:bodyPr wrap="square" rtlCol="0">
            <a:spAutoFit/>
          </a:bodyPr>
          <a:lstStyle/>
          <a:p>
            <a:r>
              <a:rPr lang="fr-FR" altLang="fr-FR" dirty="0">
                <a:solidFill>
                  <a:srgbClr val="000000"/>
                </a:solidFill>
                <a:highlight>
                  <a:srgbClr val="FFFF00"/>
                </a:highlight>
                <a:cs typeface="Times New Roman" panose="02020603050405020304" pitchFamily="18" charset="0"/>
              </a:rPr>
              <a:t>Depuis 5 ans, tout FF CEF, FPSE ou équipier secouriste doit faire l’objet d’une évaluation</a:t>
            </a:r>
            <a:r>
              <a:rPr lang="fr-FR" altLang="fr-FR" dirty="0">
                <a:solidFill>
                  <a:srgbClr val="000000"/>
                </a:solidFill>
                <a:cs typeface="Times New Roman" panose="02020603050405020304" pitchFamily="18" charset="0"/>
              </a:rPr>
              <a:t> (si contrôle de la préfecture, retrait de l’habilitation possible).</a:t>
            </a:r>
          </a:p>
          <a:p>
            <a:r>
              <a:rPr lang="fr-FR" altLang="fr-FR" dirty="0">
                <a:solidFill>
                  <a:srgbClr val="000000"/>
                </a:solidFill>
                <a:cs typeface="Times New Roman" panose="02020603050405020304" pitchFamily="18" charset="0"/>
              </a:rPr>
              <a:t> </a:t>
            </a:r>
          </a:p>
          <a:p>
            <a:r>
              <a:rPr lang="fr-FR" altLang="fr-FR" b="1" u="sng" dirty="0">
                <a:solidFill>
                  <a:srgbClr val="000000"/>
                </a:solidFill>
                <a:cs typeface="Times New Roman" panose="02020603050405020304" pitchFamily="18" charset="0"/>
              </a:rPr>
              <a:t>Conséquences SDIS26 </a:t>
            </a:r>
            <a:r>
              <a:rPr lang="fr-FR" altLang="fr-FR" dirty="0">
                <a:solidFill>
                  <a:srgbClr val="000000"/>
                </a:solidFill>
                <a:cs typeface="Times New Roman" panose="02020603050405020304" pitchFamily="18" charset="0"/>
              </a:rPr>
              <a:t>: évaluation des FF CEF et FPSE en 2025,</a:t>
            </a:r>
          </a:p>
          <a:p>
            <a:r>
              <a:rPr lang="fr-FR" altLang="fr-FR" dirty="0">
                <a:solidFill>
                  <a:srgbClr val="000000"/>
                </a:solidFill>
                <a:cs typeface="Times New Roman" panose="02020603050405020304" pitchFamily="18" charset="0"/>
              </a:rPr>
              <a:t>Aucune évaluation n’est encore décidée pour les équipiers (2026 ou 2027?)</a:t>
            </a:r>
          </a:p>
          <a:p>
            <a:endParaRPr lang="fr-FR" dirty="0"/>
          </a:p>
        </p:txBody>
      </p:sp>
    </p:spTree>
    <p:extLst>
      <p:ext uri="{BB962C8B-B14F-4D97-AF65-F5344CB8AC3E}">
        <p14:creationId xmlns:p14="http://schemas.microsoft.com/office/powerpoint/2010/main" val="25346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6ACC7280-FCC8-CB2B-77C5-AF1095312275}"/>
              </a:ext>
            </a:extLst>
          </p:cNvPr>
          <p:cNvGraphicFramePr>
            <a:graphicFrameLocks noChangeAspect="1"/>
          </p:cNvGraphicFramePr>
          <p:nvPr>
            <p:extLst>
              <p:ext uri="{D42A27DB-BD31-4B8C-83A1-F6EECF244321}">
                <p14:modId xmlns:p14="http://schemas.microsoft.com/office/powerpoint/2010/main" val="3391522190"/>
              </p:ext>
            </p:extLst>
          </p:nvPr>
        </p:nvGraphicFramePr>
        <p:xfrm>
          <a:off x="2057400" y="0"/>
          <a:ext cx="4533900" cy="6934200"/>
        </p:xfrm>
        <a:graphic>
          <a:graphicData uri="http://schemas.openxmlformats.org/presentationml/2006/ole">
            <mc:AlternateContent xmlns:mc="http://schemas.openxmlformats.org/markup-compatibility/2006">
              <mc:Choice xmlns:v="urn:schemas-microsoft-com:vml" Requires="v">
                <p:oleObj name="Acrobat Document" r:id="rId2" imgW="4533728" imgH="6415686" progId="AcroExch.Document.DC">
                  <p:embed/>
                </p:oleObj>
              </mc:Choice>
              <mc:Fallback>
                <p:oleObj name="Acrobat Document" r:id="rId2" imgW="4533728" imgH="6415686" progId="AcroExch.Document.DC">
                  <p:embed/>
                  <p:pic>
                    <p:nvPicPr>
                      <p:cNvPr id="0" name=""/>
                      <p:cNvPicPr/>
                      <p:nvPr/>
                    </p:nvPicPr>
                    <p:blipFill>
                      <a:blip r:embed="rId3"/>
                      <a:stretch>
                        <a:fillRect/>
                      </a:stretch>
                    </p:blipFill>
                    <p:spPr>
                      <a:xfrm>
                        <a:off x="2057400" y="0"/>
                        <a:ext cx="4533900" cy="6934200"/>
                      </a:xfrm>
                      <a:prstGeom prst="rect">
                        <a:avLst/>
                      </a:prstGeom>
                    </p:spPr>
                  </p:pic>
                </p:oleObj>
              </mc:Fallback>
            </mc:AlternateContent>
          </a:graphicData>
        </a:graphic>
      </p:graphicFrame>
      <p:sp>
        <p:nvSpPr>
          <p:cNvPr id="2" name="ZoneTexte 1">
            <a:extLst>
              <a:ext uri="{FF2B5EF4-FFF2-40B4-BE49-F238E27FC236}">
                <a16:creationId xmlns:a16="http://schemas.microsoft.com/office/drawing/2014/main" id="{74941062-D584-3A54-20E6-F4D2A8DDA5F1}"/>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b="1" dirty="0"/>
              <a:t>     Réglementation</a:t>
            </a:r>
          </a:p>
          <a:p>
            <a:pPr marL="342900" indent="-342900">
              <a:buAutoNum type="arabicPeriod"/>
            </a:pPr>
            <a:r>
              <a:rPr lang="fr-FR" sz="800"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pPr marL="342900" indent="-342900">
              <a:buAutoNum type="arabicPeriod"/>
            </a:pPr>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392573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BA75DCB-5171-8154-79B9-ADC72E997A5A}"/>
              </a:ext>
            </a:extLst>
          </p:cNvPr>
          <p:cNvSpPr txBox="1">
            <a:spLocks noChangeArrowheads="1"/>
          </p:cNvSpPr>
          <p:nvPr/>
        </p:nvSpPr>
        <p:spPr bwMode="auto">
          <a:xfrm>
            <a:off x="521368" y="152400"/>
            <a:ext cx="8508332" cy="990600"/>
          </a:xfrm>
          <a:prstGeom prst="rect">
            <a:avLst/>
          </a:prstGeom>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fr-FR" altLang="fr-FR" sz="2000" b="1" i="1" kern="0" dirty="0"/>
              <a:t>Circulaire du 20 juin 2025 relative au programme de formation continue 2026 pour les unités d’enseignement aux premiers secours des filières de sécurité civile</a:t>
            </a:r>
            <a:br>
              <a:rPr lang="fr-FR" altLang="fr-FR" sz="2000" b="1" i="1" kern="0" dirty="0"/>
            </a:br>
            <a:br>
              <a:rPr lang="fr-FR" altLang="fr-FR" sz="3200" b="1" i="1" kern="0" dirty="0">
                <a:latin typeface="+mn-lt"/>
              </a:rPr>
            </a:br>
            <a:endParaRPr lang="fr-FR" altLang="fr-FR" sz="3200" b="1" i="1" kern="0" dirty="0">
              <a:latin typeface="+mn-lt"/>
            </a:endParaRPr>
          </a:p>
        </p:txBody>
      </p:sp>
      <p:pic>
        <p:nvPicPr>
          <p:cNvPr id="5" name="Image 2">
            <a:extLst>
              <a:ext uri="{FF2B5EF4-FFF2-40B4-BE49-F238E27FC236}">
                <a16:creationId xmlns:a16="http://schemas.microsoft.com/office/drawing/2014/main" id="{9B1800BC-4B9F-74A1-029B-3DE1FADC6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143000"/>
            <a:ext cx="8915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5DB0219C-CD7F-BB67-4391-8693E66E3091}"/>
              </a:ext>
            </a:extLst>
          </p:cNvPr>
          <p:cNvSpPr txBox="1"/>
          <p:nvPr/>
        </p:nvSpPr>
        <p:spPr>
          <a:xfrm>
            <a:off x="114300" y="5387975"/>
            <a:ext cx="8915400" cy="646331"/>
          </a:xfrm>
          <a:prstGeom prst="rect">
            <a:avLst/>
          </a:prstGeom>
          <a:noFill/>
        </p:spPr>
        <p:txBody>
          <a:bodyPr wrap="square">
            <a:spAutoFit/>
          </a:bodyPr>
          <a:lstStyle/>
          <a:p>
            <a:pPr marL="0" indent="0" algn="just">
              <a:buFontTx/>
              <a:buNone/>
              <a:tabLst>
                <a:tab pos="457200" algn="l"/>
              </a:tabLst>
              <a:defRPr/>
            </a:pPr>
            <a:r>
              <a:rPr lang="fr-FR" altLang="fr-FR" b="1" dirty="0">
                <a:solidFill>
                  <a:srgbClr val="000000"/>
                </a:solidFill>
                <a:cs typeface="Times New Roman" panose="02020603050405020304" pitchFamily="18" charset="0"/>
              </a:rPr>
              <a:t>Certains t</a:t>
            </a:r>
            <a:r>
              <a:rPr lang="fr-FR" altLang="fr-FR" sz="1800" b="1" dirty="0">
                <a:solidFill>
                  <a:srgbClr val="000000"/>
                </a:solidFill>
                <a:cs typeface="Times New Roman" panose="02020603050405020304" pitchFamily="18" charset="0"/>
              </a:rPr>
              <a:t>hèmes ont déjà été abordés au SDIS 26 </a:t>
            </a:r>
            <a:r>
              <a:rPr lang="fr-FR" altLang="fr-FR" sz="1800" dirty="0">
                <a:solidFill>
                  <a:srgbClr val="000000"/>
                </a:solidFill>
                <a:cs typeface="Times New Roman" panose="02020603050405020304" pitchFamily="18" charset="0"/>
              </a:rPr>
              <a:t>(la réaction allergique grave en 2025, prévention TMS (gestes métiers en 2022, 2023 et 2024</a:t>
            </a:r>
          </a:p>
        </p:txBody>
      </p:sp>
    </p:spTree>
    <p:extLst>
      <p:ext uri="{BB962C8B-B14F-4D97-AF65-F5344CB8AC3E}">
        <p14:creationId xmlns:p14="http://schemas.microsoft.com/office/powerpoint/2010/main" val="42413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FAAB7A5E-FF2D-8D41-122A-2EB4F11AF2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37902"/>
            <a:ext cx="7071973" cy="249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B64E9EBC-7F28-B4F9-F009-5CD9F605AD7F}"/>
              </a:ext>
            </a:extLst>
          </p:cNvPr>
          <p:cNvSpPr txBox="1"/>
          <p:nvPr/>
        </p:nvSpPr>
        <p:spPr>
          <a:xfrm>
            <a:off x="685800" y="228600"/>
            <a:ext cx="7772400" cy="1077218"/>
          </a:xfrm>
          <a:prstGeom prst="rect">
            <a:avLst/>
          </a:prstGeom>
          <a:noFill/>
        </p:spPr>
        <p:txBody>
          <a:bodyPr wrap="square">
            <a:spAutoFit/>
          </a:bodyPr>
          <a:lstStyle/>
          <a:p>
            <a:pPr marL="0" indent="0" algn="ctr">
              <a:buFontTx/>
              <a:buNone/>
            </a:pPr>
            <a:r>
              <a:rPr lang="fr-FR" altLang="fr-FR" sz="2800" b="1" dirty="0"/>
              <a:t>Programme FMPA SSUAP 2026</a:t>
            </a:r>
          </a:p>
          <a:p>
            <a:pPr marL="0" indent="0" algn="ctr">
              <a:buFontTx/>
              <a:buNone/>
            </a:pPr>
            <a:r>
              <a:rPr lang="fr-FR" altLang="fr-FR" sz="1800" b="1" dirty="0"/>
              <a:t>Rappel : 6h de programme national + contenu SDIS26 </a:t>
            </a:r>
          </a:p>
          <a:p>
            <a:pPr marL="0" indent="0" algn="ctr">
              <a:buFontTx/>
              <a:buNone/>
            </a:pPr>
            <a:r>
              <a:rPr lang="fr-FR" altLang="fr-FR" sz="1800" b="1" dirty="0"/>
              <a:t>Ce qui change : </a:t>
            </a:r>
            <a:r>
              <a:rPr lang="fr-FR" altLang="fr-FR" sz="1800" b="1" dirty="0">
                <a:solidFill>
                  <a:srgbClr val="FF0000"/>
                </a:solidFill>
              </a:rPr>
              <a:t>7 séquences de 1h30 soit 10h</a:t>
            </a:r>
            <a:r>
              <a:rPr lang="fr-FR" altLang="fr-FR" b="1" dirty="0">
                <a:solidFill>
                  <a:srgbClr val="FF0000"/>
                </a:solidFill>
              </a:rPr>
              <a:t>30</a:t>
            </a:r>
            <a:r>
              <a:rPr lang="fr-FR" altLang="fr-FR" sz="1800" b="1" dirty="0">
                <a:solidFill>
                  <a:srgbClr val="FF0000"/>
                </a:solidFill>
              </a:rPr>
              <a:t> de FMPA en 2026</a:t>
            </a:r>
          </a:p>
        </p:txBody>
      </p:sp>
      <p:pic>
        <p:nvPicPr>
          <p:cNvPr id="7" name="Image 4">
            <a:extLst>
              <a:ext uri="{FF2B5EF4-FFF2-40B4-BE49-F238E27FC236}">
                <a16:creationId xmlns:a16="http://schemas.microsoft.com/office/drawing/2014/main" id="{BDB1B555-CC64-2A29-63C3-109A6BB2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573" y="3861942"/>
            <a:ext cx="70104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D194B50E-BBD5-0181-2F30-88B114BCC9D8}"/>
              </a:ext>
            </a:extLst>
          </p:cNvPr>
          <p:cNvCxnSpPr/>
          <p:nvPr/>
        </p:nvCxnSpPr>
        <p:spPr bwMode="auto">
          <a:xfrm>
            <a:off x="1371600" y="4038600"/>
            <a:ext cx="609600" cy="1905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A4484A94-B4CE-4D3E-18FE-92245D98BABE}"/>
              </a:ext>
            </a:extLst>
          </p:cNvPr>
          <p:cNvCxnSpPr>
            <a:cxnSpLocks/>
          </p:cNvCxnSpPr>
          <p:nvPr/>
        </p:nvCxnSpPr>
        <p:spPr bwMode="auto">
          <a:xfrm flipH="1">
            <a:off x="1447800" y="4070684"/>
            <a:ext cx="395627" cy="1905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536C12B2-16A4-DA99-5BE5-16F059DC9AC6}"/>
              </a:ext>
            </a:extLst>
          </p:cNvPr>
          <p:cNvSpPr/>
          <p:nvPr/>
        </p:nvSpPr>
        <p:spPr bwMode="auto">
          <a:xfrm>
            <a:off x="2765965" y="4610100"/>
            <a:ext cx="4648200" cy="762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rPr>
              <a:t>Un seul module d’1h30 pour ces 2 séquences</a:t>
            </a:r>
          </a:p>
        </p:txBody>
      </p:sp>
    </p:spTree>
    <p:extLst>
      <p:ext uri="{BB962C8B-B14F-4D97-AF65-F5344CB8AC3E}">
        <p14:creationId xmlns:p14="http://schemas.microsoft.com/office/powerpoint/2010/main" val="27318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3270DA35-4D36-3BE4-2A03-153929379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914400"/>
            <a:ext cx="83058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76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77AD2EB-273C-D2EB-9603-30B1627BE4A3}"/>
              </a:ext>
            </a:extLst>
          </p:cNvPr>
          <p:cNvSpPr txBox="1">
            <a:spLocks noChangeArrowheads="1"/>
          </p:cNvSpPr>
          <p:nvPr/>
        </p:nvSpPr>
        <p:spPr bwMode="auto">
          <a:xfrm>
            <a:off x="457200" y="381000"/>
            <a:ext cx="8229600" cy="990600"/>
          </a:xfrm>
          <a:prstGeom prst="rect">
            <a:avLst/>
          </a:prstGeom>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fr-FR" altLang="fr-FR" sz="3200" b="1" kern="0" dirty="0">
                <a:latin typeface="+mn-lt"/>
              </a:rPr>
              <a:t>2. Gestes de soins</a:t>
            </a:r>
          </a:p>
          <a:p>
            <a:pPr>
              <a:defRPr/>
            </a:pPr>
            <a:br>
              <a:rPr lang="fr-FR" altLang="fr-FR" sz="3200" b="1" kern="0" dirty="0">
                <a:latin typeface="+mn-lt"/>
                <a:cs typeface="Calibri" panose="020F0502020204030204" pitchFamily="34" charset="0"/>
              </a:rPr>
            </a:br>
            <a:r>
              <a:rPr lang="fr-FR" altLang="fr-FR" sz="2400" kern="0" dirty="0">
                <a:latin typeface="+mn-lt"/>
                <a:cs typeface="Calibri" panose="020F0502020204030204" pitchFamily="34" charset="0"/>
              </a:rPr>
              <a:t>(décret du 22 avril 2022 et a</a:t>
            </a:r>
            <a:r>
              <a:rPr lang="fr-FR" altLang="fr-FR" sz="2400" kern="0" dirty="0">
                <a:cs typeface="Calibri" panose="020F0502020204030204" pitchFamily="34" charset="0"/>
              </a:rPr>
              <a:t>rrêté du 7 août 2023)</a:t>
            </a:r>
            <a:endParaRPr lang="fr-FR" altLang="fr-FR" sz="2400" b="1" kern="0" dirty="0">
              <a:latin typeface="+mn-lt"/>
            </a:endParaRPr>
          </a:p>
        </p:txBody>
      </p:sp>
      <p:sp>
        <p:nvSpPr>
          <p:cNvPr id="7" name="ZoneTexte 6">
            <a:extLst>
              <a:ext uri="{FF2B5EF4-FFF2-40B4-BE49-F238E27FC236}">
                <a16:creationId xmlns:a16="http://schemas.microsoft.com/office/drawing/2014/main" id="{C3864E9A-60E0-F52B-2B26-9D5460395918}"/>
              </a:ext>
            </a:extLst>
          </p:cNvPr>
          <p:cNvSpPr txBox="1"/>
          <p:nvPr/>
        </p:nvSpPr>
        <p:spPr>
          <a:xfrm>
            <a:off x="1828800" y="4228475"/>
            <a:ext cx="5257800" cy="954107"/>
          </a:xfrm>
          <a:prstGeom prst="rect">
            <a:avLst/>
          </a:prstGeom>
          <a:noFill/>
        </p:spPr>
        <p:txBody>
          <a:bodyPr wrap="square" rtlCol="0">
            <a:spAutoFit/>
          </a:bodyPr>
          <a:lstStyle/>
          <a:p>
            <a:pPr algn="ctr"/>
            <a:r>
              <a:rPr lang="fr-FR" sz="2800" dirty="0">
                <a:hlinkClick r:id="rId2" action="ppaction://hlinkfile"/>
              </a:rPr>
              <a:t>NI précisions sur les gestes thérapeutiques</a:t>
            </a:r>
            <a:endParaRPr lang="fr-FR" sz="2800" dirty="0"/>
          </a:p>
        </p:txBody>
      </p:sp>
      <p:sp>
        <p:nvSpPr>
          <p:cNvPr id="8" name="ZoneTexte 7">
            <a:extLst>
              <a:ext uri="{FF2B5EF4-FFF2-40B4-BE49-F238E27FC236}">
                <a16:creationId xmlns:a16="http://schemas.microsoft.com/office/drawing/2014/main" id="{BC3D23AB-05BF-1F7A-9EE6-11DF5B68C715}"/>
              </a:ext>
            </a:extLst>
          </p:cNvPr>
          <p:cNvSpPr txBox="1"/>
          <p:nvPr/>
        </p:nvSpPr>
        <p:spPr>
          <a:xfrm>
            <a:off x="800100" y="2438400"/>
            <a:ext cx="7848600" cy="923330"/>
          </a:xfrm>
          <a:prstGeom prst="rect">
            <a:avLst/>
          </a:prstGeom>
          <a:noFill/>
        </p:spPr>
        <p:txBody>
          <a:bodyPr wrap="square" rtlCol="0">
            <a:spAutoFit/>
          </a:bodyPr>
          <a:lstStyle/>
          <a:p>
            <a:pPr marL="0" indent="0" algn="just">
              <a:buFontTx/>
              <a:buNone/>
              <a:defRPr/>
            </a:pPr>
            <a:r>
              <a:rPr lang="fr-FR" altLang="fr-FR" b="1" dirty="0">
                <a:cs typeface="Calibri" panose="020F0502020204030204" pitchFamily="34" charset="0"/>
              </a:rPr>
              <a:t>Rappels : GDS définis et enseignés </a:t>
            </a:r>
            <a:r>
              <a:rPr lang="fr-FR" altLang="fr-FR" b="1" u="sng" dirty="0">
                <a:cs typeface="Calibri" panose="020F0502020204030204" pitchFamily="34" charset="0"/>
              </a:rPr>
              <a:t>par les SDS </a:t>
            </a:r>
            <a:r>
              <a:rPr lang="fr-FR" altLang="fr-FR" b="1" dirty="0">
                <a:cs typeface="Calibri" panose="020F0502020204030204" pitchFamily="34" charset="0"/>
              </a:rPr>
              <a:t>de chaque SDIS</a:t>
            </a:r>
          </a:p>
          <a:p>
            <a:pPr marL="0" indent="0" algn="just">
              <a:buFontTx/>
              <a:buNone/>
              <a:defRPr/>
            </a:pPr>
            <a:endParaRPr lang="fr-FR" altLang="fr-FR" b="1" dirty="0">
              <a:cs typeface="Calibri" panose="020F0502020204030204" pitchFamily="34" charset="0"/>
            </a:endParaRPr>
          </a:p>
          <a:p>
            <a:pPr marL="0" indent="0" algn="just">
              <a:buFontTx/>
              <a:buNone/>
              <a:defRPr/>
            </a:pPr>
            <a:endParaRPr lang="fr-FR" altLang="fr-FR" b="1" dirty="0">
              <a:cs typeface="Calibri" panose="020F0502020204030204" pitchFamily="34" charset="0"/>
            </a:endParaRPr>
          </a:p>
        </p:txBody>
      </p:sp>
      <p:sp>
        <p:nvSpPr>
          <p:cNvPr id="2" name="ZoneTexte 1">
            <a:extLst>
              <a:ext uri="{FF2B5EF4-FFF2-40B4-BE49-F238E27FC236}">
                <a16:creationId xmlns:a16="http://schemas.microsoft.com/office/drawing/2014/main" id="{93E40D67-B78A-6F2B-BAD8-5C8C0F20E86F}"/>
              </a:ext>
            </a:extLst>
          </p:cNvPr>
          <p:cNvSpPr txBox="1"/>
          <p:nvPr/>
        </p:nvSpPr>
        <p:spPr>
          <a:xfrm>
            <a:off x="800100" y="3038564"/>
            <a:ext cx="7848600" cy="646331"/>
          </a:xfrm>
          <a:prstGeom prst="rect">
            <a:avLst/>
          </a:prstGeom>
          <a:noFill/>
        </p:spPr>
        <p:txBody>
          <a:bodyPr wrap="square" rtlCol="0">
            <a:spAutoFit/>
          </a:bodyPr>
          <a:lstStyle/>
          <a:p>
            <a:pPr marL="0" indent="0" algn="just">
              <a:buFontTx/>
              <a:buNone/>
              <a:defRPr/>
            </a:pPr>
            <a:endParaRPr lang="fr-FR" altLang="fr-FR" b="1" dirty="0">
              <a:cs typeface="Calibri" panose="020F0502020204030204" pitchFamily="34" charset="0"/>
            </a:endParaRPr>
          </a:p>
          <a:p>
            <a:pPr marL="0" indent="0" algn="just">
              <a:buFontTx/>
              <a:buNone/>
              <a:defRPr/>
            </a:pPr>
            <a:r>
              <a:rPr lang="fr-FR" altLang="fr-FR" b="1" dirty="0">
                <a:cs typeface="Calibri" panose="020F0502020204030204" pitchFamily="34" charset="0"/>
              </a:rPr>
              <a:t>Ce qui change : Prescription médicale ORALE (et non plus écrite)</a:t>
            </a:r>
          </a:p>
        </p:txBody>
      </p:sp>
      <p:sp>
        <p:nvSpPr>
          <p:cNvPr id="3" name="ZoneTexte 2">
            <a:extLst>
              <a:ext uri="{FF2B5EF4-FFF2-40B4-BE49-F238E27FC236}">
                <a16:creationId xmlns:a16="http://schemas.microsoft.com/office/drawing/2014/main" id="{8A5A2DDF-D5E0-BFA8-ECC8-EBFD82F5305A}"/>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dirty="0"/>
              <a:t>Réglementation</a:t>
            </a:r>
          </a:p>
          <a:p>
            <a:pPr lvl="2"/>
            <a:r>
              <a:rPr lang="fr-FR" sz="800" b="1"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pPr marL="342900" indent="-342900">
              <a:buAutoNum type="arabicPeriod"/>
            </a:pPr>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316163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4434E502-D5AF-09F1-94B9-3F0ACD407A0E}"/>
              </a:ext>
            </a:extLst>
          </p:cNvPr>
          <p:cNvSpPr>
            <a:spLocks noGrp="1" noChangeArrowheads="1"/>
          </p:cNvSpPr>
          <p:nvPr>
            <p:ph idx="1"/>
          </p:nvPr>
        </p:nvSpPr>
        <p:spPr bwMode="auto">
          <a:xfrm>
            <a:off x="609600" y="838200"/>
            <a:ext cx="8153400" cy="2819400"/>
          </a:xfrm>
        </p:spPr>
        <p:txBody>
          <a:bodyPr vert="horz" wrap="square" lIns="91440" tIns="45720" rIns="91440" bIns="45720" numCol="1" anchor="t" anchorCtr="0" compatLnSpc="1">
            <a:prstTxWarp prst="textNoShape">
              <a:avLst/>
            </a:prstTxWarp>
          </a:bodyPr>
          <a:lstStyle/>
          <a:p>
            <a:pPr marL="0" indent="0" algn="just">
              <a:buFontTx/>
              <a:buNone/>
              <a:defRPr/>
            </a:pPr>
            <a:endParaRPr lang="fr-FR" altLang="fr-FR" sz="1600" b="1" dirty="0">
              <a:cs typeface="Calibri" panose="020F0502020204030204" pitchFamily="34" charset="0"/>
            </a:endParaRPr>
          </a:p>
          <a:p>
            <a:pPr marL="0" indent="0" algn="just">
              <a:buFontTx/>
              <a:buNone/>
              <a:defRPr/>
            </a:pPr>
            <a:r>
              <a:rPr lang="fr-FR" altLang="fr-FR" sz="1600" dirty="0">
                <a:cs typeface="Calibri" panose="020F0502020204030204" pitchFamily="34" charset="0"/>
              </a:rPr>
              <a:t>En 2024 : </a:t>
            </a:r>
          </a:p>
          <a:p>
            <a:pPr marL="0" indent="0" algn="just">
              <a:buFontTx/>
              <a:buNone/>
              <a:defRPr/>
            </a:pPr>
            <a:r>
              <a:rPr lang="fr-FR" altLang="fr-FR" sz="1600" dirty="0">
                <a:cs typeface="Calibri" panose="020F0502020204030204" pitchFamily="34" charset="0"/>
              </a:rPr>
              <a:t>	- l’ensemble des SP a été formé à l’enregistrement/transmission </a:t>
            </a:r>
          </a:p>
          <a:p>
            <a:pPr marL="0" indent="0" algn="just">
              <a:buFontTx/>
              <a:buNone/>
              <a:defRPr/>
            </a:pPr>
            <a:r>
              <a:rPr lang="fr-FR" altLang="fr-FR" sz="1600" dirty="0">
                <a:cs typeface="Calibri" panose="020F0502020204030204" pitchFamily="34" charset="0"/>
              </a:rPr>
              <a:t>Pour rappel de la NS 2024/08 du 18 avril 2024 : le multiparamétrique est à demeure dans le VSAV1, la tablette est à demeure au CIS </a:t>
            </a:r>
          </a:p>
          <a:p>
            <a:pPr marL="0" indent="0" algn="just">
              <a:buFontTx/>
              <a:buNone/>
              <a:defRPr/>
            </a:pPr>
            <a:r>
              <a:rPr lang="fr-FR" altLang="fr-FR" sz="1600" dirty="0">
                <a:cs typeface="Calibri" panose="020F0502020204030204" pitchFamily="34" charset="0"/>
              </a:rPr>
              <a:t>= pas d’acheminement d’un de ces matériels seul </a:t>
            </a:r>
          </a:p>
          <a:p>
            <a:pPr marL="0" indent="0" algn="just">
              <a:buFontTx/>
              <a:buNone/>
              <a:defRPr/>
            </a:pPr>
            <a:r>
              <a:rPr lang="fr-FR" altLang="fr-FR" sz="1600" dirty="0">
                <a:cs typeface="Calibri" panose="020F0502020204030204" pitchFamily="34" charset="0"/>
              </a:rPr>
              <a:t>= on ne désarme jamais une VLI en prenant son multi d’ECG  </a:t>
            </a:r>
          </a:p>
          <a:p>
            <a:pPr marL="0" indent="0" algn="just">
              <a:buFontTx/>
              <a:buNone/>
              <a:defRPr/>
            </a:pPr>
            <a:endParaRPr lang="fr-FR" altLang="fr-FR" sz="1600" dirty="0">
              <a:cs typeface="Calibri" panose="020F0502020204030204" pitchFamily="34" charset="0"/>
            </a:endParaRPr>
          </a:p>
          <a:p>
            <a:pPr marL="0" indent="0" algn="just">
              <a:buNone/>
              <a:defRPr/>
            </a:pPr>
            <a:r>
              <a:rPr lang="fr-FR" altLang="fr-FR" sz="1600" dirty="0">
                <a:cs typeface="Calibri" panose="020F0502020204030204" pitchFamily="34" charset="0"/>
              </a:rPr>
              <a:t>	- l’équipe du </a:t>
            </a:r>
            <a:r>
              <a:rPr lang="fr-FR" altLang="fr-FR" sz="1600">
                <a:cs typeface="Calibri" panose="020F0502020204030204" pitchFamily="34" charset="0"/>
              </a:rPr>
              <a:t>GMSP (seulement</a:t>
            </a:r>
            <a:r>
              <a:rPr lang="fr-FR" altLang="fr-FR" sz="1600" dirty="0">
                <a:cs typeface="Calibri" panose="020F0502020204030204" pitchFamily="34" charset="0"/>
              </a:rPr>
              <a:t>) a été formée à l’administration d’antalgique par voie orale (PENTHROX)</a:t>
            </a:r>
          </a:p>
        </p:txBody>
      </p:sp>
      <p:sp>
        <p:nvSpPr>
          <p:cNvPr id="2" name="Espace réservé du contenu 2">
            <a:extLst>
              <a:ext uri="{FF2B5EF4-FFF2-40B4-BE49-F238E27FC236}">
                <a16:creationId xmlns:a16="http://schemas.microsoft.com/office/drawing/2014/main" id="{E619D198-4798-BAFB-00A4-8CC8EBAA60C3}"/>
              </a:ext>
            </a:extLst>
          </p:cNvPr>
          <p:cNvSpPr txBox="1">
            <a:spLocks noChangeArrowheads="1"/>
          </p:cNvSpPr>
          <p:nvPr/>
        </p:nvSpPr>
        <p:spPr bwMode="auto">
          <a:xfrm>
            <a:off x="495300" y="4038600"/>
            <a:ext cx="8153400" cy="1828800"/>
          </a:xfrm>
          <a:prstGeom prst="rect">
            <a:avLst/>
          </a:prstGeom>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defRPr/>
            </a:pPr>
            <a:r>
              <a:rPr lang="fr-FR" altLang="fr-FR" sz="1600" kern="0" dirty="0">
                <a:cs typeface="Calibri" panose="020F0502020204030204" pitchFamily="34" charset="0"/>
              </a:rPr>
              <a:t>En 2025 : </a:t>
            </a:r>
          </a:p>
          <a:p>
            <a:pPr marL="0" indent="0" algn="just">
              <a:buFontTx/>
              <a:buNone/>
              <a:defRPr/>
            </a:pPr>
            <a:r>
              <a:rPr lang="fr-FR" altLang="fr-FR" sz="1600" kern="0" dirty="0">
                <a:cs typeface="Calibri" panose="020F0502020204030204" pitchFamily="34" charset="0"/>
              </a:rPr>
              <a:t>	- formation à l’administration d’adrénaline par stylo auto-injecteur sur réaction allergique grave. Il est détenu dans 24 VSSUAP du SDIS26 </a:t>
            </a:r>
            <a:r>
              <a:rPr lang="fr-FR" altLang="fr-FR" sz="1200" kern="0" dirty="0">
                <a:cs typeface="Calibri" panose="020F0502020204030204" pitchFamily="34" charset="0"/>
              </a:rPr>
              <a:t>(voir liste actée par SDS ci-après)</a:t>
            </a:r>
          </a:p>
          <a:p>
            <a:pPr marL="0" indent="0" algn="just">
              <a:buFontTx/>
              <a:buNone/>
              <a:defRPr/>
            </a:pPr>
            <a:r>
              <a:rPr lang="fr-FR" altLang="fr-FR" sz="1600" kern="0" dirty="0">
                <a:cs typeface="Calibri" panose="020F0502020204030204" pitchFamily="34" charset="0"/>
              </a:rPr>
              <a:t>Ce geste est au programme national de formation 2026 mais déjà connu puisque figure aux recommandations PSE (aide à la prise de médicament). </a:t>
            </a:r>
          </a:p>
          <a:p>
            <a:pPr marL="0" indent="0" algn="just">
              <a:buFontTx/>
              <a:buNone/>
              <a:defRPr/>
            </a:pPr>
            <a:r>
              <a:rPr lang="fr-FR" altLang="fr-FR" sz="1600" kern="0" dirty="0">
                <a:cs typeface="Calibri" panose="020F0502020204030204" pitchFamily="34" charset="0"/>
              </a:rPr>
              <a:t>Il devient un </a:t>
            </a:r>
            <a:r>
              <a:rPr lang="fr-FR" altLang="fr-FR" sz="1600" b="1" kern="0" dirty="0">
                <a:cs typeface="Calibri" panose="020F0502020204030204" pitchFamily="34" charset="0"/>
              </a:rPr>
              <a:t>geste de soins </a:t>
            </a:r>
            <a:r>
              <a:rPr lang="fr-FR" altLang="fr-FR" sz="1600" kern="0" dirty="0">
                <a:cs typeface="Calibri" panose="020F0502020204030204" pitchFamily="34" charset="0"/>
              </a:rPr>
              <a:t>car prescrit par un médecin.</a:t>
            </a:r>
          </a:p>
        </p:txBody>
      </p:sp>
      <p:sp>
        <p:nvSpPr>
          <p:cNvPr id="3" name="ZoneTexte 2">
            <a:extLst>
              <a:ext uri="{FF2B5EF4-FFF2-40B4-BE49-F238E27FC236}">
                <a16:creationId xmlns:a16="http://schemas.microsoft.com/office/drawing/2014/main" id="{8DBAC556-A69C-E339-FDE9-4AD68D32DCE3}"/>
              </a:ext>
            </a:extLst>
          </p:cNvPr>
          <p:cNvSpPr txBox="1"/>
          <p:nvPr/>
        </p:nvSpPr>
        <p:spPr>
          <a:xfrm>
            <a:off x="838200" y="396027"/>
            <a:ext cx="3505200" cy="646331"/>
          </a:xfrm>
          <a:prstGeom prst="rect">
            <a:avLst/>
          </a:prstGeom>
          <a:noFill/>
        </p:spPr>
        <p:txBody>
          <a:bodyPr wrap="square" rtlCol="0">
            <a:spAutoFit/>
          </a:bodyPr>
          <a:lstStyle/>
          <a:p>
            <a:r>
              <a:rPr lang="fr-FR" altLang="fr-FR" b="1" dirty="0">
                <a:cs typeface="Calibri" panose="020F0502020204030204" pitchFamily="34" charset="0"/>
              </a:rPr>
              <a:t>Rappel historique formation :</a:t>
            </a:r>
          </a:p>
          <a:p>
            <a:endParaRPr lang="fr-FR" dirty="0"/>
          </a:p>
        </p:txBody>
      </p:sp>
      <p:sp>
        <p:nvSpPr>
          <p:cNvPr id="4" name="ZoneTexte 3">
            <a:extLst>
              <a:ext uri="{FF2B5EF4-FFF2-40B4-BE49-F238E27FC236}">
                <a16:creationId xmlns:a16="http://schemas.microsoft.com/office/drawing/2014/main" id="{A4EA8556-3084-4904-4091-7C6F52EA1E48}"/>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   	  </a:t>
            </a:r>
            <a:r>
              <a:rPr lang="fr-FR" sz="800" b="1"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pPr marL="342900" indent="-342900">
              <a:buAutoNum type="arabicPeriod"/>
            </a:pPr>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21134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a:extLst>
              <a:ext uri="{FF2B5EF4-FFF2-40B4-BE49-F238E27FC236}">
                <a16:creationId xmlns:a16="http://schemas.microsoft.com/office/drawing/2014/main" id="{4800EAE5-020E-699C-C6EF-2F4155EC6968}"/>
              </a:ext>
            </a:extLst>
          </p:cNvPr>
          <p:cNvSpPr txBox="1">
            <a:spLocks noChangeArrowheads="1"/>
          </p:cNvSpPr>
          <p:nvPr/>
        </p:nvSpPr>
        <p:spPr bwMode="auto">
          <a:xfrm>
            <a:off x="571500" y="194429"/>
            <a:ext cx="8000999" cy="92333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fr-FR" altLang="fr-FR" b="1" dirty="0"/>
              <a:t>Liste SDS des 24 VSSUAP dotés en ANAPEN</a:t>
            </a:r>
          </a:p>
          <a:p>
            <a:pPr algn="ctr">
              <a:defRPr/>
            </a:pPr>
            <a:endParaRPr lang="fr-FR" altLang="fr-FR" b="1" dirty="0"/>
          </a:p>
          <a:p>
            <a:pPr algn="ctr">
              <a:defRPr/>
            </a:pPr>
            <a:r>
              <a:rPr lang="fr-FR" altLang="fr-FR" b="1" dirty="0"/>
              <a:t>(1 seul dosage adulte, voir avec régulation si on injection pédiatrique)</a:t>
            </a:r>
          </a:p>
        </p:txBody>
      </p:sp>
      <p:sp>
        <p:nvSpPr>
          <p:cNvPr id="11" name="ZoneTexte 1">
            <a:extLst>
              <a:ext uri="{FF2B5EF4-FFF2-40B4-BE49-F238E27FC236}">
                <a16:creationId xmlns:a16="http://schemas.microsoft.com/office/drawing/2014/main" id="{31285114-3D34-B13C-5E25-EA834A952D14}"/>
              </a:ext>
            </a:extLst>
          </p:cNvPr>
          <p:cNvSpPr txBox="1">
            <a:spLocks noChangeArrowheads="1"/>
          </p:cNvSpPr>
          <p:nvPr/>
        </p:nvSpPr>
        <p:spPr bwMode="auto">
          <a:xfrm>
            <a:off x="685800" y="1295400"/>
            <a:ext cx="4495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b="1" dirty="0"/>
              <a:t>GT NORD </a:t>
            </a:r>
            <a:r>
              <a:rPr lang="fr-FR" altLang="fr-FR" sz="1600" dirty="0"/>
              <a:t>: </a:t>
            </a:r>
          </a:p>
          <a:p>
            <a:r>
              <a:rPr lang="fr-FR" altLang="fr-FR" sz="1600" dirty="0"/>
              <a:t>LA VALLOIRE</a:t>
            </a:r>
          </a:p>
          <a:p>
            <a:r>
              <a:rPr lang="fr-FR" altLang="fr-FR" sz="1600" dirty="0"/>
              <a:t>HAUTERIVES</a:t>
            </a:r>
          </a:p>
          <a:p>
            <a:r>
              <a:rPr lang="fr-FR" altLang="fr-FR" sz="1600" dirty="0"/>
              <a:t>LE GRAND SERRE</a:t>
            </a:r>
          </a:p>
          <a:p>
            <a:r>
              <a:rPr lang="fr-FR" altLang="fr-FR" sz="1600" dirty="0"/>
              <a:t>CHATEAUNEUF DE GALLAURE</a:t>
            </a:r>
          </a:p>
          <a:p>
            <a:r>
              <a:rPr lang="fr-FR" altLang="fr-FR" sz="1600" dirty="0"/>
              <a:t>ST JEAN EN ROYANS</a:t>
            </a:r>
          </a:p>
          <a:p>
            <a:r>
              <a:rPr lang="fr-FR" altLang="fr-FR" sz="1600" dirty="0"/>
              <a:t>LA CHAPELLE EN VERCORS</a:t>
            </a:r>
          </a:p>
          <a:p>
            <a:r>
              <a:rPr lang="fr-FR" altLang="fr-FR" sz="1600" dirty="0"/>
              <a:t>VASSIEUX</a:t>
            </a:r>
          </a:p>
          <a:p>
            <a:br>
              <a:rPr lang="fr-FR" altLang="fr-FR" sz="1600" dirty="0"/>
            </a:br>
            <a:endParaRPr lang="fr-FR" altLang="fr-FR" sz="1600" dirty="0"/>
          </a:p>
        </p:txBody>
      </p:sp>
      <p:sp>
        <p:nvSpPr>
          <p:cNvPr id="13" name="ZoneTexte 2">
            <a:extLst>
              <a:ext uri="{FF2B5EF4-FFF2-40B4-BE49-F238E27FC236}">
                <a16:creationId xmlns:a16="http://schemas.microsoft.com/office/drawing/2014/main" id="{E80D2443-2106-4500-790F-E7248D17BD5A}"/>
              </a:ext>
            </a:extLst>
          </p:cNvPr>
          <p:cNvSpPr txBox="1">
            <a:spLocks noChangeArrowheads="1"/>
          </p:cNvSpPr>
          <p:nvPr/>
        </p:nvSpPr>
        <p:spPr bwMode="auto">
          <a:xfrm>
            <a:off x="4876800" y="2209800"/>
            <a:ext cx="2895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b="1" dirty="0"/>
              <a:t>GT SUD </a:t>
            </a:r>
            <a:r>
              <a:rPr lang="fr-FR" altLang="fr-FR" sz="1600" dirty="0"/>
              <a:t>: </a:t>
            </a:r>
          </a:p>
          <a:p>
            <a:r>
              <a:rPr lang="fr-FR" altLang="fr-FR" sz="1600" dirty="0"/>
              <a:t>REMUZAT</a:t>
            </a:r>
          </a:p>
          <a:p>
            <a:r>
              <a:rPr lang="fr-FR" altLang="fr-FR" sz="1600" dirty="0"/>
              <a:t>ST JALLE</a:t>
            </a:r>
          </a:p>
          <a:p>
            <a:r>
              <a:rPr lang="fr-FR" altLang="fr-FR" sz="1600" dirty="0"/>
              <a:t>BUIS LES BARONNIES</a:t>
            </a:r>
          </a:p>
          <a:p>
            <a:r>
              <a:rPr lang="fr-FR" altLang="fr-FR" sz="1600" dirty="0"/>
              <a:t>MONTBRUN LES BAINS</a:t>
            </a:r>
          </a:p>
          <a:p>
            <a:r>
              <a:rPr lang="fr-FR" altLang="fr-FR" sz="1600" dirty="0"/>
              <a:t>SEDERON</a:t>
            </a:r>
          </a:p>
          <a:p>
            <a:r>
              <a:rPr lang="fr-FR" altLang="fr-FR" sz="1600" dirty="0"/>
              <a:t>TAULIGNAN</a:t>
            </a:r>
          </a:p>
          <a:p>
            <a:r>
              <a:rPr lang="fr-FR" altLang="fr-FR" sz="1600" dirty="0"/>
              <a:t>DIEULEFIT </a:t>
            </a:r>
          </a:p>
        </p:txBody>
      </p:sp>
      <p:sp>
        <p:nvSpPr>
          <p:cNvPr id="2" name="ZoneTexte 1">
            <a:extLst>
              <a:ext uri="{FF2B5EF4-FFF2-40B4-BE49-F238E27FC236}">
                <a16:creationId xmlns:a16="http://schemas.microsoft.com/office/drawing/2014/main" id="{097AF200-14F1-68EC-4DA1-FDE6172D62B6}"/>
              </a:ext>
            </a:extLst>
          </p:cNvPr>
          <p:cNvSpPr txBox="1">
            <a:spLocks noChangeArrowheads="1"/>
          </p:cNvSpPr>
          <p:nvPr/>
        </p:nvSpPr>
        <p:spPr bwMode="auto">
          <a:xfrm>
            <a:off x="708804" y="3271629"/>
            <a:ext cx="449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br>
              <a:rPr lang="fr-FR" altLang="fr-FR" sz="1600" dirty="0"/>
            </a:br>
            <a:r>
              <a:rPr lang="fr-FR" altLang="fr-FR" sz="1600" b="1" dirty="0"/>
              <a:t>GT CENTRE </a:t>
            </a:r>
            <a:r>
              <a:rPr lang="fr-FR" altLang="fr-FR" sz="1600" dirty="0"/>
              <a:t>:  </a:t>
            </a:r>
          </a:p>
          <a:p>
            <a:r>
              <a:rPr lang="fr-FR" altLang="fr-FR" sz="1600" dirty="0"/>
              <a:t>BEAUFORT SUR GERVANE</a:t>
            </a:r>
          </a:p>
          <a:p>
            <a:r>
              <a:rPr lang="fr-FR" altLang="fr-FR" sz="1600" dirty="0"/>
              <a:t>DIE</a:t>
            </a:r>
          </a:p>
          <a:p>
            <a:r>
              <a:rPr lang="fr-FR" altLang="fr-FR" sz="1600" dirty="0"/>
              <a:t>SAILLANS</a:t>
            </a:r>
          </a:p>
          <a:p>
            <a:r>
              <a:rPr lang="fr-FR" altLang="fr-FR" sz="1600" dirty="0"/>
              <a:t>CHATILLON EN DIOIS</a:t>
            </a:r>
          </a:p>
          <a:p>
            <a:r>
              <a:rPr lang="fr-FR" altLang="fr-FR" sz="1600" dirty="0"/>
              <a:t>LUC </a:t>
            </a:r>
          </a:p>
          <a:p>
            <a:r>
              <a:rPr lang="fr-FR" altLang="fr-FR" sz="1600" dirty="0"/>
              <a:t>LUS LA CROIX HAUTE</a:t>
            </a:r>
          </a:p>
          <a:p>
            <a:r>
              <a:rPr lang="fr-FR" altLang="fr-FR" sz="1600" dirty="0"/>
              <a:t>ST NAZAIRE LE DESERT</a:t>
            </a:r>
          </a:p>
          <a:p>
            <a:r>
              <a:rPr lang="fr-FR" altLang="fr-FR" sz="1600" dirty="0"/>
              <a:t>LA MOTTE CHALANCON</a:t>
            </a:r>
          </a:p>
          <a:p>
            <a:r>
              <a:rPr lang="fr-FR" altLang="fr-FR" sz="1600" dirty="0"/>
              <a:t>SAOU </a:t>
            </a:r>
          </a:p>
          <a:p>
            <a:r>
              <a:rPr lang="fr-FR" altLang="fr-FR" sz="1600" dirty="0"/>
              <a:t>BOURDEAUX</a:t>
            </a:r>
          </a:p>
        </p:txBody>
      </p:sp>
      <p:sp>
        <p:nvSpPr>
          <p:cNvPr id="3" name="ZoneTexte 2">
            <a:extLst>
              <a:ext uri="{FF2B5EF4-FFF2-40B4-BE49-F238E27FC236}">
                <a16:creationId xmlns:a16="http://schemas.microsoft.com/office/drawing/2014/main" id="{13D55181-B737-818B-11BB-FEE6191A5D47}"/>
              </a:ext>
            </a:extLst>
          </p:cNvPr>
          <p:cNvSpPr txBox="1"/>
          <p:nvPr/>
        </p:nvSpPr>
        <p:spPr>
          <a:xfrm>
            <a:off x="7592683" y="76200"/>
            <a:ext cx="1524000" cy="954107"/>
          </a:xfrm>
          <a:prstGeom prst="rect">
            <a:avLst/>
          </a:prstGeom>
          <a:noFill/>
        </p:spPr>
        <p:txBody>
          <a:bodyPr wrap="square" rtlCol="0">
            <a:spAutoFit/>
          </a:bodyPr>
          <a:lstStyle/>
          <a:p>
            <a:pPr marL="342900" indent="-342900">
              <a:buAutoNum type="arabicPeriod"/>
            </a:pPr>
            <a:r>
              <a:rPr lang="fr-FR" sz="800" dirty="0"/>
              <a:t>Réglementation</a:t>
            </a:r>
          </a:p>
          <a:p>
            <a:pPr marL="342900" indent="-342900">
              <a:buAutoNum type="arabicPeriod"/>
            </a:pPr>
            <a:r>
              <a:rPr lang="fr-FR" sz="800" dirty="0"/>
              <a:t>     	</a:t>
            </a:r>
            <a:r>
              <a:rPr lang="fr-FR" sz="800" b="1" dirty="0"/>
              <a:t>GDS</a:t>
            </a:r>
          </a:p>
          <a:p>
            <a:pPr marL="342900" indent="-342900">
              <a:buAutoNum type="arabicPeriod"/>
            </a:pPr>
            <a:r>
              <a:rPr lang="fr-FR" sz="800" dirty="0"/>
              <a:t>Matériel opérationnel</a:t>
            </a:r>
          </a:p>
          <a:p>
            <a:pPr marL="342900" indent="-342900">
              <a:buAutoNum type="arabicPeriod"/>
            </a:pPr>
            <a:r>
              <a:rPr lang="fr-FR" sz="800" dirty="0"/>
              <a:t>Organisation GFS</a:t>
            </a:r>
          </a:p>
          <a:p>
            <a:pPr marL="342900" indent="-342900">
              <a:buAutoNum type="arabicPeriod"/>
            </a:pPr>
            <a:endParaRPr lang="fr-FR" sz="800" dirty="0"/>
          </a:p>
          <a:p>
            <a:endParaRPr lang="fr-FR" sz="800" dirty="0"/>
          </a:p>
          <a:p>
            <a:pPr marL="342900" indent="-342900">
              <a:buAutoNum type="arabicPeriod"/>
            </a:pPr>
            <a:endParaRPr lang="fr-FR" sz="800" dirty="0"/>
          </a:p>
        </p:txBody>
      </p:sp>
    </p:spTree>
    <p:extLst>
      <p:ext uri="{BB962C8B-B14F-4D97-AF65-F5344CB8AC3E}">
        <p14:creationId xmlns:p14="http://schemas.microsoft.com/office/powerpoint/2010/main" val="77711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527DE328ECE46AD137A108000592E" ma:contentTypeVersion="1" ma:contentTypeDescription="Crée un document." ma:contentTypeScope="" ma:versionID="e40383dcbaa70aa3cab2d6e496f4414a">
  <xsd:schema xmlns:xsd="http://www.w3.org/2001/XMLSchema" xmlns:xs="http://www.w3.org/2001/XMLSchema" xmlns:p="http://schemas.microsoft.com/office/2006/metadata/properties" xmlns:ns1="http://schemas.microsoft.com/sharepoint/v3" targetNamespace="http://schemas.microsoft.com/office/2006/metadata/properties" ma:root="true" ma:fieldsID="62e97f2b4d9f3aeac32dd39fbd04568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056126E-73DC-4933-9330-E288DF93B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145FD-B2DC-4216-ABD7-0778EBED590E}">
  <ds:schemaRefs>
    <ds:schemaRef ds:uri="http://www.w3.org/XML/1998/namespace"/>
    <ds:schemaRef ds:uri="http://schemas.microsoft.com/office/2006/documentManagement/types"/>
    <ds:schemaRef ds:uri="http://schemas.microsoft.com/sharepoint/v3"/>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2477</TotalTime>
  <Words>896</Words>
  <Application>Microsoft Office PowerPoint</Application>
  <PresentationFormat>Affichage à l'écran (4:3)</PresentationFormat>
  <Paragraphs>136</Paragraphs>
  <Slides>13</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9" baseType="lpstr">
      <vt:lpstr>Arial</vt:lpstr>
      <vt:lpstr>Arial Narrow</vt:lpstr>
      <vt:lpstr>Calibri</vt:lpstr>
      <vt:lpstr>Times New Roman</vt:lpstr>
      <vt:lpstr>Thème Office</vt:lpstr>
      <vt:lpstr>Acrobat Document</vt:lpstr>
      <vt:lpstr>FMPA SSUAP EM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BALLORE Brigitte</dc:creator>
  <cp:lastModifiedBy>MERLE Anaïs</cp:lastModifiedBy>
  <cp:revision>265</cp:revision>
  <cp:lastPrinted>1601-01-01T00:00:00Z</cp:lastPrinted>
  <dcterms:created xsi:type="dcterms:W3CDTF">1601-01-01T00:00:00Z</dcterms:created>
  <dcterms:modified xsi:type="dcterms:W3CDTF">2026-02-23T13:10:59Z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